
<file path=[Content_Types].xml><?xml version="1.0" encoding="utf-8"?>
<Types xmlns="http://schemas.openxmlformats.org/package/2006/content-types">
  <Default Extension="xml" ContentType="application/xml"/>
  <Default Extension="jpeg" ContentType="image/jpeg"/>
  <Default Extension="wav" ContentType="audio/x-wav"/>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Lst>
  <p:notesMasterIdLst>
    <p:notesMasterId r:id="rId62"/>
  </p:notesMasterIdLst>
  <p:handoutMasterIdLst>
    <p:handoutMasterId r:id="rId63"/>
  </p:handoutMasterIdLst>
  <p:sldIdLst>
    <p:sldId id="400" r:id="rId3"/>
    <p:sldId id="501" r:id="rId4"/>
    <p:sldId id="469" r:id="rId5"/>
    <p:sldId id="308" r:id="rId6"/>
    <p:sldId id="422" r:id="rId7"/>
    <p:sldId id="309" r:id="rId8"/>
    <p:sldId id="504" r:id="rId9"/>
    <p:sldId id="418" r:id="rId10"/>
    <p:sldId id="461" r:id="rId11"/>
    <p:sldId id="432" r:id="rId12"/>
    <p:sldId id="433" r:id="rId13"/>
    <p:sldId id="434" r:id="rId14"/>
    <p:sldId id="435" r:id="rId15"/>
    <p:sldId id="437" r:id="rId16"/>
    <p:sldId id="438" r:id="rId17"/>
    <p:sldId id="439" r:id="rId18"/>
    <p:sldId id="462" r:id="rId19"/>
    <p:sldId id="440" r:id="rId20"/>
    <p:sldId id="470" r:id="rId21"/>
    <p:sldId id="500" r:id="rId22"/>
    <p:sldId id="442" r:id="rId23"/>
    <p:sldId id="443" r:id="rId24"/>
    <p:sldId id="503" r:id="rId25"/>
    <p:sldId id="444" r:id="rId26"/>
    <p:sldId id="445" r:id="rId27"/>
    <p:sldId id="446" r:id="rId28"/>
    <p:sldId id="447" r:id="rId29"/>
    <p:sldId id="448" r:id="rId30"/>
    <p:sldId id="449" r:id="rId31"/>
    <p:sldId id="451" r:id="rId32"/>
    <p:sldId id="452" r:id="rId33"/>
    <p:sldId id="453" r:id="rId34"/>
    <p:sldId id="454" r:id="rId35"/>
    <p:sldId id="455" r:id="rId36"/>
    <p:sldId id="456" r:id="rId37"/>
    <p:sldId id="457" r:id="rId38"/>
    <p:sldId id="458" r:id="rId39"/>
    <p:sldId id="339" r:id="rId40"/>
    <p:sldId id="340" r:id="rId41"/>
    <p:sldId id="341" r:id="rId42"/>
    <p:sldId id="342" r:id="rId43"/>
    <p:sldId id="343" r:id="rId44"/>
    <p:sldId id="344" r:id="rId45"/>
    <p:sldId id="348" r:id="rId46"/>
    <p:sldId id="349" r:id="rId47"/>
    <p:sldId id="350" r:id="rId48"/>
    <p:sldId id="351" r:id="rId49"/>
    <p:sldId id="459" r:id="rId50"/>
    <p:sldId id="466" r:id="rId51"/>
    <p:sldId id="354" r:id="rId52"/>
    <p:sldId id="355" r:id="rId53"/>
    <p:sldId id="419" r:id="rId54"/>
    <p:sldId id="420" r:id="rId55"/>
    <p:sldId id="409" r:id="rId56"/>
    <p:sldId id="410" r:id="rId57"/>
    <p:sldId id="412" r:id="rId58"/>
    <p:sldId id="408" r:id="rId59"/>
    <p:sldId id="463" r:id="rId60"/>
    <p:sldId id="502"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44"/>
    <p:restoredTop sz="65239" autoAdjust="0"/>
  </p:normalViewPr>
  <p:slideViewPr>
    <p:cSldViewPr snapToGrid="0" snapToObjects="1">
      <p:cViewPr>
        <p:scale>
          <a:sx n="56" d="100"/>
          <a:sy n="56" d="100"/>
        </p:scale>
        <p:origin x="816" y="3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79" d="100"/>
          <a:sy n="79" d="100"/>
        </p:scale>
        <p:origin x="2896"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handoutMaster" Target="handoutMasters/handoutMaster1.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7/8/17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7/8/17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revolvy.com/topic/Nemesysco&amp;item_type=topic"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Before we get started, let’s review what</a:t>
            </a:r>
            <a:r>
              <a:rPr lang="en-US" sz="1200" kern="1200" baseline="0" dirty="0" smtClean="0">
                <a:solidFill>
                  <a:schemeClr val="tx1"/>
                </a:solidFill>
                <a:latin typeface="+mn-lt"/>
                <a:ea typeface="+mn-ea"/>
                <a:cs typeface="+mn-cs"/>
              </a:rPr>
              <a:t> is known about deception across cultures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(go through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Also study you read in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seen in a study by Cheng and </a:t>
            </a:r>
            <a:r>
              <a:rPr lang="en-US" sz="1200" kern="1200" dirty="0" err="1" smtClean="0">
                <a:solidFill>
                  <a:schemeClr val="tx1"/>
                </a:solidFill>
                <a:latin typeface="+mn-lt"/>
                <a:ea typeface="+mn-ea"/>
                <a:cs typeface="+mn-cs"/>
              </a:rPr>
              <a:t>Broadhurst</a:t>
            </a:r>
            <a:r>
              <a:rPr lang="en-US" sz="1200" kern="1200" dirty="0" smtClean="0">
                <a:solidFill>
                  <a:schemeClr val="tx1"/>
                </a:solidFill>
                <a:latin typeface="+mn-lt"/>
                <a:ea typeface="+mn-ea"/>
                <a:cs typeface="+mn-cs"/>
              </a:rPr>
              <a:t> (2005), Cantonese-English bilinguals were more often judged as being deceitful when they spoke in their second language than when they spoke in their first language, regardless of whether they were telling the truth or lying.  When speaking in their second language, they displayed more visual cues of deception (e.g., hand and arm movements) and audio cues of deception (e.g., changes in pitch).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Cheng and </a:t>
            </a:r>
            <a:r>
              <a:rPr lang="en-US" sz="1200" kern="1200" dirty="0" err="1" smtClean="0">
                <a:solidFill>
                  <a:schemeClr val="tx1"/>
                </a:solidFill>
                <a:latin typeface="+mn-lt"/>
                <a:ea typeface="+mn-ea"/>
                <a:cs typeface="+mn-cs"/>
              </a:rPr>
              <a:t>Broadhurst</a:t>
            </a:r>
            <a:r>
              <a:rPr lang="en-US" sz="1200" kern="1200" dirty="0" smtClean="0">
                <a:solidFill>
                  <a:schemeClr val="tx1"/>
                </a:solidFill>
                <a:latin typeface="+mn-lt"/>
                <a:ea typeface="+mn-ea"/>
                <a:cs typeface="+mn-cs"/>
              </a:rPr>
              <a:t> (2005) findings indicate that second-language speakers may be different than native-language speakers, but Cantonese-English bilinguals speaking English need to be compared to native English speakers before conclusions can be made as to whether the difference is due to culture or language.  No study has yet to directly compare the effect of culture on deception behaviors when speakers from different cultures are all speaking one language.  </a:t>
            </a:r>
          </a:p>
          <a:p>
            <a:endParaRPr lang="en-US" dirty="0" smtClean="0"/>
          </a:p>
          <a:p>
            <a:endParaRPr lang="en-US" dirty="0" smtClean="0"/>
          </a:p>
          <a:p>
            <a:r>
              <a:rPr lang="en-US" b="1" dirty="0" smtClean="0"/>
              <a:t>What is needed?</a:t>
            </a:r>
          </a:p>
          <a:p>
            <a:r>
              <a:rPr lang="en-US" dirty="0" smtClean="0"/>
              <a:t>Direct comparison</a:t>
            </a:r>
            <a:r>
              <a:rPr lang="en-US" baseline="0" dirty="0" smtClean="0"/>
              <a:t> across cultures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a:t>
            </a:fld>
            <a:endParaRPr lang="en-US"/>
          </a:p>
        </p:txBody>
      </p:sp>
    </p:spTree>
    <p:extLst>
      <p:ext uri="{BB962C8B-B14F-4D97-AF65-F5344CB8AC3E}">
        <p14:creationId xmlns:p14="http://schemas.microsoft.com/office/powerpoint/2010/main" val="1714636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fld id="{92573DA5-C857-454F-8262-0549A4CDAC80}" type="slidenum">
              <a:rPr lang="en-US" sz="1200"/>
              <a:pPr/>
              <a:t>13</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b="1">
                <a:solidFill>
                  <a:schemeClr val="folHlink"/>
                </a:solidFill>
                <a:latin typeface="Times New Roman" charset="0"/>
              </a:rPr>
              <a:t>Useful features</a:t>
            </a:r>
            <a:r>
              <a:rPr lang="en-US">
                <a:solidFill>
                  <a:schemeClr val="folHlink"/>
                </a:solidFill>
                <a:latin typeface="Times New Roman" charset="0"/>
              </a:rPr>
              <a:t>:</a:t>
            </a:r>
            <a:r>
              <a:rPr lang="en-US">
                <a:latin typeface="Times New Roman" charset="0"/>
              </a:rPr>
              <a:t> </a:t>
            </a:r>
            <a:r>
              <a:rPr lang="en-US">
                <a:solidFill>
                  <a:srgbClr val="FF00FF"/>
                </a:solidFill>
                <a:latin typeface="Times New Roman" charset="0"/>
              </a:rPr>
              <a:t>use of filled pauses, laughter, and cue phrases</a:t>
            </a:r>
          </a:p>
        </p:txBody>
      </p:sp>
    </p:spTree>
    <p:extLst>
      <p:ext uri="{BB962C8B-B14F-4D97-AF65-F5344CB8AC3E}">
        <p14:creationId xmlns:p14="http://schemas.microsoft.com/office/powerpoint/2010/main" val="1569229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28" tIns="45714" rIns="91428" bIns="45714" anchor="b"/>
          <a:lstStyle>
            <a:lvl1pPr>
              <a:defRPr sz="2400">
                <a:solidFill>
                  <a:schemeClr val="tx1"/>
                </a:solidFill>
                <a:latin typeface="Times New Roman" charset="0"/>
                <a:ea typeface="ＭＳ Ｐゴシック" charset="0"/>
              </a:defRPr>
            </a:lvl1pPr>
            <a:lvl2pPr marL="731838" indent="-280988">
              <a:defRPr sz="2400">
                <a:solidFill>
                  <a:schemeClr val="tx1"/>
                </a:solidFill>
                <a:latin typeface="Times New Roman" charset="0"/>
                <a:ea typeface="ＭＳ Ｐゴシック" charset="0"/>
              </a:defRPr>
            </a:lvl2pPr>
            <a:lvl3pPr marL="1125538" indent="-225425">
              <a:defRPr sz="2400">
                <a:solidFill>
                  <a:schemeClr val="tx1"/>
                </a:solidFill>
                <a:latin typeface="Times New Roman" charset="0"/>
                <a:ea typeface="ＭＳ Ｐゴシック" charset="0"/>
              </a:defRPr>
            </a:lvl3pPr>
            <a:lvl4pPr marL="1576388" indent="-225425">
              <a:defRPr sz="2400">
                <a:solidFill>
                  <a:schemeClr val="tx1"/>
                </a:solidFill>
                <a:latin typeface="Times New Roman" charset="0"/>
                <a:ea typeface="ＭＳ Ｐゴシック" charset="0"/>
              </a:defRPr>
            </a:lvl4pPr>
            <a:lvl5pPr marL="2025650" indent="-223838">
              <a:defRPr sz="2400">
                <a:solidFill>
                  <a:schemeClr val="tx1"/>
                </a:solidFill>
                <a:latin typeface="Times New Roman" charset="0"/>
                <a:ea typeface="ＭＳ Ｐゴシック" charset="0"/>
              </a:defRPr>
            </a:lvl5pPr>
            <a:lvl6pPr marL="2482850" indent="-223838" fontAlgn="base">
              <a:spcBef>
                <a:spcPct val="0"/>
              </a:spcBef>
              <a:spcAft>
                <a:spcPct val="0"/>
              </a:spcAft>
              <a:defRPr sz="2400">
                <a:solidFill>
                  <a:schemeClr val="tx1"/>
                </a:solidFill>
                <a:latin typeface="Times New Roman" charset="0"/>
                <a:ea typeface="ＭＳ Ｐゴシック" charset="0"/>
              </a:defRPr>
            </a:lvl6pPr>
            <a:lvl7pPr marL="2940050" indent="-223838" fontAlgn="base">
              <a:spcBef>
                <a:spcPct val="0"/>
              </a:spcBef>
              <a:spcAft>
                <a:spcPct val="0"/>
              </a:spcAft>
              <a:defRPr sz="2400">
                <a:solidFill>
                  <a:schemeClr val="tx1"/>
                </a:solidFill>
                <a:latin typeface="Times New Roman" charset="0"/>
                <a:ea typeface="ＭＳ Ｐゴシック" charset="0"/>
              </a:defRPr>
            </a:lvl7pPr>
            <a:lvl8pPr marL="3397250" indent="-223838" fontAlgn="base">
              <a:spcBef>
                <a:spcPct val="0"/>
              </a:spcBef>
              <a:spcAft>
                <a:spcPct val="0"/>
              </a:spcAft>
              <a:defRPr sz="2400">
                <a:solidFill>
                  <a:schemeClr val="tx1"/>
                </a:solidFill>
                <a:latin typeface="Times New Roman" charset="0"/>
                <a:ea typeface="ＭＳ Ｐゴシック" charset="0"/>
              </a:defRPr>
            </a:lvl8pPr>
            <a:lvl9pPr marL="3854450" indent="-223838" fontAlgn="base">
              <a:spcBef>
                <a:spcPct val="0"/>
              </a:spcBef>
              <a:spcAft>
                <a:spcPct val="0"/>
              </a:spcAft>
              <a:defRPr sz="2400">
                <a:solidFill>
                  <a:schemeClr val="tx1"/>
                </a:solidFill>
                <a:latin typeface="Times New Roman" charset="0"/>
                <a:ea typeface="ＭＳ Ｐゴシック" charset="0"/>
              </a:defRPr>
            </a:lvl9pPr>
          </a:lstStyle>
          <a:p>
            <a:pPr algn="r"/>
            <a:fld id="{B38BD61D-83F5-5441-AEE8-B9B2FC444C26}" type="slidenum">
              <a:rPr lang="en-US" sz="1200">
                <a:latin typeface="Arial" charset="0"/>
              </a:rPr>
              <a:pPr algn="r"/>
              <a:t>14</a:t>
            </a:fld>
            <a:endParaRPr lang="en-US" sz="1200">
              <a:latin typeface="Arial" charset="0"/>
            </a:endParaRPr>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685800" y="4343400"/>
            <a:ext cx="5486400" cy="4114800"/>
          </a:xfrm>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28" tIns="45714" rIns="91428" bIns="45714"/>
          <a:lstStyle/>
          <a:p>
            <a:r>
              <a:rPr lang="en-US" sz="1200" dirty="0" smtClean="0">
                <a:solidFill>
                  <a:srgbClr val="FF00FF"/>
                </a:solidFill>
                <a:latin typeface="Times New Roman" charset="0"/>
              </a:rPr>
              <a:t>Positive emotion words</a:t>
            </a:r>
            <a:r>
              <a:rPr lang="en-US" sz="1200" dirty="0" smtClean="0">
                <a:latin typeface="Times New Roman" charset="0"/>
              </a:rPr>
              <a:t> </a:t>
            </a:r>
            <a:r>
              <a:rPr lang="en-US" sz="1200" dirty="0" smtClean="0">
                <a:latin typeface="Times New Roman" charset="0"/>
                <a:sym typeface="Wingdings" charset="0"/>
              </a:rPr>
              <a:t></a:t>
            </a:r>
            <a:r>
              <a:rPr lang="en-US" sz="1200" dirty="0" smtClean="0">
                <a:latin typeface="Times New Roman" charset="0"/>
              </a:rPr>
              <a:t> deception (LIWC)</a:t>
            </a:r>
          </a:p>
          <a:p>
            <a:r>
              <a:rPr lang="en-US" sz="1200" dirty="0" smtClean="0">
                <a:solidFill>
                  <a:srgbClr val="FF00FF"/>
                </a:solidFill>
                <a:latin typeface="Times New Roman" charset="0"/>
              </a:rPr>
              <a:t>Pleasantness</a:t>
            </a:r>
            <a:r>
              <a:rPr lang="en-US" sz="1200" dirty="0" smtClean="0">
                <a:latin typeface="Times New Roman" charset="0"/>
              </a:rPr>
              <a:t> </a:t>
            </a:r>
            <a:r>
              <a:rPr lang="en-US" sz="1200" dirty="0" smtClean="0">
                <a:latin typeface="Times New Roman" charset="0"/>
                <a:sym typeface="Wingdings" charset="0"/>
              </a:rPr>
              <a:t> </a:t>
            </a:r>
            <a:r>
              <a:rPr lang="en-US" sz="1200" dirty="0" smtClean="0">
                <a:latin typeface="Times New Roman" charset="0"/>
              </a:rPr>
              <a:t>deception (DAL)</a:t>
            </a:r>
          </a:p>
          <a:p>
            <a:r>
              <a:rPr lang="en-US" sz="1200" dirty="0" smtClean="0">
                <a:solidFill>
                  <a:srgbClr val="FF00FF"/>
                </a:solidFill>
                <a:latin typeface="Times New Roman" charset="0"/>
              </a:rPr>
              <a:t>Filled pauses</a:t>
            </a:r>
            <a:r>
              <a:rPr lang="en-US" sz="1200" dirty="0" smtClean="0">
                <a:latin typeface="Times New Roman" charset="0"/>
              </a:rPr>
              <a:t> </a:t>
            </a:r>
            <a:r>
              <a:rPr lang="en-US" sz="1200" dirty="0" smtClean="0">
                <a:latin typeface="Times New Roman" charset="0"/>
                <a:sym typeface="Wingdings" charset="0"/>
              </a:rPr>
              <a:t></a:t>
            </a:r>
            <a:r>
              <a:rPr lang="en-US" sz="1200" dirty="0" smtClean="0">
                <a:latin typeface="Times New Roman" charset="0"/>
              </a:rPr>
              <a:t> truth</a:t>
            </a:r>
          </a:p>
          <a:p>
            <a:r>
              <a:rPr lang="en-US" sz="1200" dirty="0" smtClean="0">
                <a:latin typeface="Times New Roman" charset="0"/>
              </a:rPr>
              <a:t>Some </a:t>
            </a:r>
            <a:r>
              <a:rPr lang="en-US" sz="1200" dirty="0" smtClean="0">
                <a:solidFill>
                  <a:srgbClr val="FF00FF"/>
                </a:solidFill>
                <a:latin typeface="Times New Roman" charset="0"/>
              </a:rPr>
              <a:t>pitch correlations</a:t>
            </a:r>
            <a:r>
              <a:rPr lang="en-US" sz="1200" dirty="0" smtClean="0">
                <a:latin typeface="Times New Roman" charset="0"/>
              </a:rPr>
              <a:t> — </a:t>
            </a:r>
            <a:r>
              <a:rPr lang="en-US" sz="1200" b="1" i="1" dirty="0" smtClean="0">
                <a:latin typeface="Times New Roman" charset="0"/>
              </a:rPr>
              <a:t>varies with subject</a:t>
            </a:r>
          </a:p>
          <a:p>
            <a:pPr eaLnBrk="1" hangingPunct="1"/>
            <a:endParaRPr lang="en-US" dirty="0">
              <a:latin typeface="Times New Roman" charset="0"/>
            </a:endParaRPr>
          </a:p>
        </p:txBody>
      </p:sp>
    </p:spTree>
    <p:extLst>
      <p:ext uri="{BB962C8B-B14F-4D97-AF65-F5344CB8AC3E}">
        <p14:creationId xmlns:p14="http://schemas.microsoft.com/office/powerpoint/2010/main" val="1590079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fld id="{CF016E78-D10D-694A-9349-51E41C9F73F1}" type="slidenum">
              <a:rPr lang="en-US" sz="1200"/>
              <a:pPr/>
              <a:t>15</a:t>
            </a:fld>
            <a:endParaRPr lang="en-US" sz="1200"/>
          </a:p>
        </p:txBody>
      </p:sp>
      <p:sp>
        <p:nvSpPr>
          <p:cNvPr id="58370" name="Rectangle 2"/>
          <p:cNvSpPr>
            <a:spLocks noGrp="1" noRot="1" noChangeAspect="1" noChangeArrowheads="1" noTextEdit="1"/>
          </p:cNvSpPr>
          <p:nvPr>
            <p:ph type="sldImg"/>
          </p:nvPr>
        </p:nvSpPr>
        <p:spPr>
          <a:xfrm>
            <a:off x="1144588" y="685800"/>
            <a:ext cx="4572000" cy="3429000"/>
          </a:xfrm>
          <a:ln/>
        </p:spPr>
      </p:sp>
      <p:sp>
        <p:nvSpPr>
          <p:cNvPr id="58371" name="Rectangle 3"/>
          <p:cNvSpPr>
            <a:spLocks noGrp="1" noChangeArrowheads="1"/>
          </p:cNvSpPr>
          <p:nvPr>
            <p:ph type="body" idx="1"/>
          </p:nvPr>
        </p:nvSpPr>
        <p:spPr>
          <a:xfrm>
            <a:off x="685800" y="4343400"/>
            <a:ext cx="5486400" cy="4114800"/>
          </a:xfrm>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extLst>
      <p:ext uri="{BB962C8B-B14F-4D97-AF65-F5344CB8AC3E}">
        <p14:creationId xmlns:p14="http://schemas.microsoft.com/office/powerpoint/2010/main" val="434248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fld id="{06C32695-978B-DE4D-8EBA-71133DF8AFF5}" type="slidenum">
              <a:rPr lang="en-US" sz="1200"/>
              <a:pPr/>
              <a:t>16</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685800" y="4343400"/>
            <a:ext cx="5486400" cy="4114800"/>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a:latin typeface="Times New Roman" charset="0"/>
              </a:rPr>
              <a:t>K is # of studies</a:t>
            </a:r>
          </a:p>
          <a:p>
            <a:r>
              <a:rPr lang="en-US">
                <a:latin typeface="Times New Roman" charset="0"/>
              </a:rPr>
              <a:t>N is number of participants</a:t>
            </a:r>
          </a:p>
        </p:txBody>
      </p:sp>
    </p:spTree>
    <p:extLst>
      <p:ext uri="{BB962C8B-B14F-4D97-AF65-F5344CB8AC3E}">
        <p14:creationId xmlns:p14="http://schemas.microsoft.com/office/powerpoint/2010/main" val="1402586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fld id="{943BE79D-3B26-1740-B5A7-915314F59B7E}" type="slidenum">
              <a:rPr lang="en-US" sz="1200"/>
              <a:pPr/>
              <a:t>17</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sz="2800" dirty="0">
                <a:latin typeface="Times New Roman" charset="0"/>
              </a:rPr>
              <a:t>Compare to 67% accuracy by </a:t>
            </a:r>
            <a:r>
              <a:rPr lang="en-US" sz="2800" dirty="0" smtClean="0">
                <a:latin typeface="Times New Roman" charset="0"/>
              </a:rPr>
              <a:t>machine</a:t>
            </a:r>
            <a:r>
              <a:rPr lang="en-US" sz="2400" dirty="0" smtClean="0">
                <a:latin typeface="Times New Roman" charset="0"/>
              </a:rPr>
              <a:t>.</a:t>
            </a:r>
          </a:p>
          <a:p>
            <a:endParaRPr lang="en-US" sz="2400" dirty="0" smtClean="0">
              <a:latin typeface="Times New Roman" charset="0"/>
            </a:endParaRPr>
          </a:p>
          <a:p>
            <a:r>
              <a:rPr lang="en-US" sz="2400" dirty="0" smtClean="0">
                <a:latin typeface="Times New Roman" charset="0"/>
              </a:rPr>
              <a:t>Also note large</a:t>
            </a:r>
            <a:r>
              <a:rPr lang="en-US" sz="2400" baseline="0" dirty="0" smtClean="0">
                <a:latin typeface="Times New Roman" charset="0"/>
              </a:rPr>
              <a:t> differences between judges and also by speaker being judged.</a:t>
            </a:r>
          </a:p>
          <a:p>
            <a:r>
              <a:rPr lang="en-US" sz="2400" baseline="0" dirty="0" smtClean="0">
                <a:latin typeface="Times New Roman" charset="0"/>
              </a:rPr>
              <a:t> Some judges are much better than others.</a:t>
            </a:r>
          </a:p>
          <a:p>
            <a:r>
              <a:rPr lang="en-US" sz="2400" baseline="0" dirty="0" smtClean="0">
                <a:latin typeface="Times New Roman" charset="0"/>
              </a:rPr>
              <a:t>  Some speakers are easier than others</a:t>
            </a:r>
            <a:endParaRPr lang="en-US" sz="2400" dirty="0" smtClean="0">
              <a:latin typeface="Times New Roman" charset="0"/>
            </a:endParaRPr>
          </a:p>
        </p:txBody>
      </p:sp>
    </p:spTree>
    <p:extLst>
      <p:ext uri="{BB962C8B-B14F-4D97-AF65-F5344CB8AC3E}">
        <p14:creationId xmlns:p14="http://schemas.microsoft.com/office/powerpoint/2010/main" val="552473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fld id="{4AE19B71-661B-C84D-B362-2D69A2778264}" type="slidenum">
              <a:rPr lang="en-US" sz="1200"/>
              <a:pPr/>
              <a:t>18</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Tree>
    <p:extLst>
      <p:ext uri="{BB962C8B-B14F-4D97-AF65-F5344CB8AC3E}">
        <p14:creationId xmlns:p14="http://schemas.microsoft.com/office/powerpoint/2010/main" val="1143408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accent2"/>
                </a:solidFill>
                <a:latin typeface="Times New Roman" charset="0"/>
              </a:rPr>
              <a:t>Costa &amp; McCrae</a:t>
            </a:r>
            <a:r>
              <a:rPr lang="en-US" dirty="0" smtClean="0">
                <a:latin typeface="Times New Roman" charset="0"/>
              </a:rPr>
              <a:t> (1992) NEO-FFI Personality Measures</a:t>
            </a:r>
          </a:p>
          <a:p>
            <a:endParaRPr lang="en-US" dirty="0" smtClean="0"/>
          </a:p>
          <a:p>
            <a:pPr marL="457200" lvl="0" indent="-298450" rtl="0">
              <a:spcBef>
                <a:spcPts val="0"/>
              </a:spcBef>
              <a:buClr>
                <a:schemeClr val="dk1"/>
              </a:buClr>
              <a:buSzPct val="100000"/>
              <a:buFont typeface="Arial"/>
              <a:buChar char="●"/>
            </a:pPr>
            <a:r>
              <a:rPr lang="en" b="1" dirty="0" smtClean="0">
                <a:solidFill>
                  <a:schemeClr val="dk1"/>
                </a:solidFill>
              </a:rPr>
              <a:t>Openness to Experience:</a:t>
            </a:r>
            <a:r>
              <a:rPr lang="en" dirty="0" smtClean="0">
                <a:solidFill>
                  <a:schemeClr val="dk1"/>
                </a:solidFill>
              </a:rPr>
              <a:t> </a:t>
            </a:r>
            <a:r>
              <a:rPr lang="en-US" dirty="0" smtClean="0">
                <a:solidFill>
                  <a:schemeClr val="dk1"/>
                </a:solidFill>
              </a:rPr>
              <a:t>intellect/imagination,</a:t>
            </a:r>
            <a:r>
              <a:rPr lang="en-US" baseline="0" dirty="0" smtClean="0">
                <a:solidFill>
                  <a:schemeClr val="dk1"/>
                </a:solidFill>
              </a:rPr>
              <a:t> </a:t>
            </a:r>
            <a:r>
              <a:rPr lang="en" dirty="0" smtClean="0">
                <a:solidFill>
                  <a:schemeClr val="dk1"/>
                </a:solidFill>
              </a:rPr>
              <a:t>originality, curiosity, ingenuity</a:t>
            </a:r>
            <a:r>
              <a:rPr lang="en-US" dirty="0" smtClean="0">
                <a:solidFill>
                  <a:schemeClr val="dk1"/>
                </a:solidFill>
              </a:rPr>
              <a:t>, imaginative, insightful</a:t>
            </a:r>
            <a:endParaRPr lang="en" dirty="0" smtClean="0">
              <a:solidFill>
                <a:schemeClr val="dk1"/>
              </a:solidFill>
            </a:endParaRPr>
          </a:p>
          <a:p>
            <a:pPr marL="457200" lvl="0" indent="0" rtl="0">
              <a:spcBef>
                <a:spcPts val="0"/>
              </a:spcBef>
              <a:buClr>
                <a:schemeClr val="dk1"/>
              </a:buClr>
              <a:buSzPct val="100000"/>
              <a:buFont typeface="Arial"/>
              <a:buNone/>
            </a:pPr>
            <a:r>
              <a:rPr lang="en" dirty="0" smtClean="0">
                <a:solidFill>
                  <a:schemeClr val="dk1"/>
                </a:solidFill>
              </a:rPr>
              <a:t>“I have a lot of intellectual curiosity.”</a:t>
            </a:r>
            <a:endParaRPr lang="en-CA" dirty="0" smtClean="0">
              <a:solidFill>
                <a:schemeClr val="dk1"/>
              </a:solidFill>
            </a:endParaRPr>
          </a:p>
          <a:p>
            <a:pPr marL="457200" lvl="0" indent="0" rtl="0">
              <a:spcBef>
                <a:spcPts val="0"/>
              </a:spcBef>
              <a:buClr>
                <a:schemeClr val="dk1"/>
              </a:buClr>
              <a:buSzPct val="100000"/>
              <a:buFont typeface="Arial"/>
              <a:buNone/>
            </a:pPr>
            <a:endParaRPr lang="en" dirty="0" smtClean="0">
              <a:solidFill>
                <a:schemeClr val="dk1"/>
              </a:solidFill>
            </a:endParaRPr>
          </a:p>
          <a:p>
            <a:pPr marL="457200" lvl="0" indent="-298450" rtl="0">
              <a:spcBef>
                <a:spcPts val="0"/>
              </a:spcBef>
              <a:buClr>
                <a:schemeClr val="dk1"/>
              </a:buClr>
              <a:buSzPct val="100000"/>
              <a:buFont typeface="Arial"/>
              <a:buChar char="●"/>
            </a:pPr>
            <a:r>
              <a:rPr lang="en" b="1" dirty="0" smtClean="0">
                <a:solidFill>
                  <a:schemeClr val="dk1"/>
                </a:solidFill>
              </a:rPr>
              <a:t>Conscientiousness:</a:t>
            </a:r>
            <a:r>
              <a:rPr lang="en" dirty="0" smtClean="0">
                <a:solidFill>
                  <a:schemeClr val="dk1"/>
                </a:solidFill>
              </a:rPr>
              <a:t> orderliness, responsibility, dependability</a:t>
            </a:r>
            <a:r>
              <a:rPr lang="en-US" dirty="0" smtClean="0">
                <a:solidFill>
                  <a:schemeClr val="dk1"/>
                </a:solidFill>
              </a:rPr>
              <a:t>, organized, thorough, </a:t>
            </a:r>
            <a:r>
              <a:rPr lang="en-US" dirty="0" err="1" smtClean="0">
                <a:solidFill>
                  <a:schemeClr val="dk1"/>
                </a:solidFill>
              </a:rPr>
              <a:t>planful</a:t>
            </a:r>
            <a:endParaRPr lang="en" dirty="0" smtClean="0">
              <a:solidFill>
                <a:schemeClr val="dk1"/>
              </a:solidFill>
            </a:endParaRPr>
          </a:p>
          <a:p>
            <a:pPr marL="457200" lvl="0" indent="0" rtl="0">
              <a:spcBef>
                <a:spcPts val="0"/>
              </a:spcBef>
              <a:buClr>
                <a:schemeClr val="dk1"/>
              </a:buClr>
              <a:buSzPct val="100000"/>
              <a:buFont typeface="Arial"/>
              <a:buNone/>
            </a:pPr>
            <a:r>
              <a:rPr lang="en" dirty="0" smtClean="0">
                <a:solidFill>
                  <a:schemeClr val="dk1"/>
                </a:solidFill>
              </a:rPr>
              <a:t>“I strive for excellence in everything I do.”</a:t>
            </a:r>
            <a:endParaRPr lang="en-CA" dirty="0" smtClean="0">
              <a:solidFill>
                <a:schemeClr val="dk1"/>
              </a:solidFill>
            </a:endParaRPr>
          </a:p>
          <a:p>
            <a:pPr marL="457200" lvl="0" indent="0" rtl="0">
              <a:spcBef>
                <a:spcPts val="0"/>
              </a:spcBef>
              <a:buClr>
                <a:schemeClr val="dk1"/>
              </a:buClr>
              <a:buSzPct val="100000"/>
              <a:buFont typeface="Arial"/>
              <a:buNone/>
            </a:pPr>
            <a:endParaRPr lang="en" dirty="0" smtClean="0">
              <a:solidFill>
                <a:schemeClr val="dk1"/>
              </a:solidFill>
            </a:endParaRPr>
          </a:p>
          <a:p>
            <a:pPr marL="457200" lvl="0" indent="-298450" rtl="0">
              <a:spcBef>
                <a:spcPts val="0"/>
              </a:spcBef>
              <a:buClr>
                <a:schemeClr val="dk1"/>
              </a:buClr>
              <a:buSzPct val="100000"/>
              <a:buFont typeface="Arial"/>
              <a:buChar char="●"/>
            </a:pPr>
            <a:r>
              <a:rPr lang="en" b="1" dirty="0" smtClean="0">
                <a:solidFill>
                  <a:schemeClr val="dk1"/>
                </a:solidFill>
              </a:rPr>
              <a:t>Extraversion:</a:t>
            </a:r>
            <a:r>
              <a:rPr lang="en" dirty="0" smtClean="0">
                <a:solidFill>
                  <a:schemeClr val="dk1"/>
                </a:solidFill>
              </a:rPr>
              <a:t> talkativeness, assertiveness, energy</a:t>
            </a:r>
          </a:p>
          <a:p>
            <a:pPr marL="457200" lvl="0" indent="0" rtl="0">
              <a:spcBef>
                <a:spcPts val="0"/>
              </a:spcBef>
              <a:buClr>
                <a:schemeClr val="dk1"/>
              </a:buClr>
              <a:buSzPct val="100000"/>
              <a:buFont typeface="Arial"/>
              <a:buNone/>
            </a:pPr>
            <a:r>
              <a:rPr lang="en" dirty="0" smtClean="0">
                <a:solidFill>
                  <a:schemeClr val="dk1"/>
                </a:solidFill>
              </a:rPr>
              <a:t>“I like to have a lot of people around me.”</a:t>
            </a:r>
            <a:endParaRPr lang="en-CA" dirty="0" smtClean="0">
              <a:solidFill>
                <a:schemeClr val="dk1"/>
              </a:solidFill>
            </a:endParaRPr>
          </a:p>
          <a:p>
            <a:pPr marL="457200" lvl="0" indent="0" rtl="0">
              <a:spcBef>
                <a:spcPts val="0"/>
              </a:spcBef>
              <a:buClr>
                <a:schemeClr val="dk1"/>
              </a:buClr>
              <a:buSzPct val="100000"/>
              <a:buFont typeface="Arial"/>
              <a:buNone/>
            </a:pPr>
            <a:endParaRPr lang="en" dirty="0" smtClean="0">
              <a:solidFill>
                <a:schemeClr val="dk1"/>
              </a:solidFill>
            </a:endParaRPr>
          </a:p>
          <a:p>
            <a:pPr marL="457200" lvl="0" indent="-298450" rtl="0">
              <a:spcBef>
                <a:spcPts val="0"/>
              </a:spcBef>
              <a:buClr>
                <a:schemeClr val="dk1"/>
              </a:buClr>
              <a:buSzPct val="100000"/>
              <a:buFont typeface="Arial"/>
              <a:buChar char="●"/>
            </a:pPr>
            <a:r>
              <a:rPr lang="en" b="1" dirty="0" smtClean="0">
                <a:solidFill>
                  <a:schemeClr val="dk1"/>
                </a:solidFill>
              </a:rPr>
              <a:t>Agreeableness:</a:t>
            </a:r>
            <a:r>
              <a:rPr lang="en" dirty="0" smtClean="0">
                <a:solidFill>
                  <a:schemeClr val="dk1"/>
                </a:solidFill>
              </a:rPr>
              <a:t> good-naturedness, cooperativeness, </a:t>
            </a:r>
            <a:r>
              <a:rPr lang="en-US" dirty="0" smtClean="0">
                <a:solidFill>
                  <a:schemeClr val="dk1"/>
                </a:solidFill>
              </a:rPr>
              <a:t>sympathetic, kind, affectionate, </a:t>
            </a:r>
            <a:r>
              <a:rPr lang="en" b="1" dirty="0" smtClean="0">
                <a:solidFill>
                  <a:schemeClr val="dk1"/>
                </a:solidFill>
              </a:rPr>
              <a:t>trust</a:t>
            </a:r>
          </a:p>
          <a:p>
            <a:pPr marL="457200" lvl="0" indent="0" rtl="0">
              <a:spcBef>
                <a:spcPts val="0"/>
              </a:spcBef>
              <a:buClr>
                <a:schemeClr val="dk1"/>
              </a:buClr>
              <a:buSzPct val="100000"/>
              <a:buFont typeface="Arial"/>
              <a:buNone/>
            </a:pPr>
            <a:r>
              <a:rPr lang="en" dirty="0" smtClean="0">
                <a:solidFill>
                  <a:schemeClr val="dk1"/>
                </a:solidFill>
              </a:rPr>
              <a:t>“I would rather cooperate with others than compete with them.”</a:t>
            </a:r>
            <a:endParaRPr lang="en-CA" dirty="0" smtClean="0">
              <a:solidFill>
                <a:schemeClr val="dk1"/>
              </a:solidFill>
            </a:endParaRPr>
          </a:p>
          <a:p>
            <a:pPr marL="457200" lvl="0" indent="0" rtl="0">
              <a:spcBef>
                <a:spcPts val="0"/>
              </a:spcBef>
              <a:buClr>
                <a:schemeClr val="dk1"/>
              </a:buClr>
              <a:buSzPct val="100000"/>
              <a:buFont typeface="Arial"/>
              <a:buNone/>
            </a:pPr>
            <a:endParaRPr lang="en" dirty="0" smtClean="0">
              <a:solidFill>
                <a:schemeClr val="dk1"/>
              </a:solidFill>
            </a:endParaRPr>
          </a:p>
          <a:p>
            <a:pPr marL="457200" lvl="0" indent="-298450" rtl="0">
              <a:spcBef>
                <a:spcPts val="0"/>
              </a:spcBef>
              <a:buClr>
                <a:schemeClr val="dk1"/>
              </a:buClr>
              <a:buSzPct val="100000"/>
              <a:buFont typeface="Arial"/>
              <a:buChar char="●"/>
            </a:pPr>
            <a:r>
              <a:rPr lang="en" b="1" dirty="0" smtClean="0">
                <a:solidFill>
                  <a:schemeClr val="dk1"/>
                </a:solidFill>
              </a:rPr>
              <a:t>Neuroticism:</a:t>
            </a:r>
            <a:r>
              <a:rPr lang="en" dirty="0" smtClean="0">
                <a:solidFill>
                  <a:schemeClr val="dk1"/>
                </a:solidFill>
              </a:rPr>
              <a:t> anxiety, emotional instability</a:t>
            </a:r>
            <a:r>
              <a:rPr lang="en-US" dirty="0" smtClean="0">
                <a:solidFill>
                  <a:schemeClr val="dk1"/>
                </a:solidFill>
              </a:rPr>
              <a:t>,intense, moody, </a:t>
            </a:r>
            <a:endParaRPr lang="en" dirty="0" smtClean="0">
              <a:solidFill>
                <a:schemeClr val="dk1"/>
              </a:solidFill>
            </a:endParaRPr>
          </a:p>
          <a:p>
            <a:pPr marL="457200" lvl="0" indent="0">
              <a:spcBef>
                <a:spcPts val="0"/>
              </a:spcBef>
              <a:buClr>
                <a:schemeClr val="dk1"/>
              </a:buClr>
              <a:buSzPct val="100000"/>
              <a:buFont typeface="Arial"/>
              <a:buNone/>
            </a:pPr>
            <a:r>
              <a:rPr lang="en" dirty="0" smtClean="0">
                <a:solidFill>
                  <a:schemeClr val="dk1"/>
                </a:solidFill>
              </a:rPr>
              <a:t>“I often feel inferior to others.”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19</a:t>
            </a:fld>
            <a:endParaRPr lang="en-US"/>
          </a:p>
        </p:txBody>
      </p:sp>
    </p:spTree>
    <p:extLst>
      <p:ext uri="{BB962C8B-B14F-4D97-AF65-F5344CB8AC3E}">
        <p14:creationId xmlns:p14="http://schemas.microsoft.com/office/powerpoint/2010/main" val="2106914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fld id="{6E00202C-B335-634E-9117-AB8EFFD91D26}" type="slidenum">
              <a:rPr lang="en-US" sz="1200"/>
              <a:pPr/>
              <a:t>21</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marL="171450" indent="-171450">
              <a:buFont typeface="Arial"/>
              <a:buChar char="•"/>
            </a:pPr>
            <a:r>
              <a:rPr lang="en-US" b="1" dirty="0">
                <a:latin typeface="Times New Roman" charset="0"/>
              </a:rPr>
              <a:t>Neuroticism was negatively correlated also with pre-test expectations of frequency of lying.  Hence less inclined to label segments as lies; and, since data biased toward truthfulness, these people are better on measures favoring True</a:t>
            </a:r>
            <a:r>
              <a:rPr lang="en-US" b="1" dirty="0" smtClean="0">
                <a:latin typeface="Times New Roman" charset="0"/>
              </a:rPr>
              <a:t>.</a:t>
            </a:r>
          </a:p>
          <a:p>
            <a:pPr marL="171450" indent="-171450">
              <a:buFont typeface="Arial"/>
              <a:buNone/>
            </a:pPr>
            <a:endParaRPr lang="en-US" b="1" dirty="0">
              <a:latin typeface="Times New Roman" charset="0"/>
            </a:endParaRPr>
          </a:p>
          <a:p>
            <a:pPr marL="171450" indent="-171450">
              <a:buFont typeface="Arial"/>
              <a:buChar char="•"/>
            </a:pPr>
            <a:r>
              <a:rPr lang="en-US" b="1" dirty="0">
                <a:latin typeface="Times New Roman" charset="0"/>
              </a:rPr>
              <a:t>Openness: if one is open to new experience, one may be better able to base judgments on data seen, rather than </a:t>
            </a:r>
            <a:r>
              <a:rPr lang="en-US" b="1" dirty="0" smtClean="0">
                <a:latin typeface="Times New Roman" charset="0"/>
              </a:rPr>
              <a:t>inject bias</a:t>
            </a:r>
          </a:p>
          <a:p>
            <a:pPr marL="171450" indent="-171450">
              <a:buFont typeface="Arial"/>
              <a:buChar char="•"/>
            </a:pPr>
            <a:endParaRPr lang="en-US" b="1" dirty="0">
              <a:latin typeface="Times New Roman" charset="0"/>
            </a:endParaRPr>
          </a:p>
          <a:p>
            <a:pPr marL="171450" indent="-171450">
              <a:buFont typeface="Arial"/>
              <a:buChar char="•"/>
            </a:pPr>
            <a:r>
              <a:rPr lang="en-US" b="1" dirty="0">
                <a:latin typeface="Times New Roman" charset="0"/>
              </a:rPr>
              <a:t>Agreeableness: also associated with dependent personality disorder (extreme attention to the opinions and affective state of others); thus better able to assess their emotional state in deception?</a:t>
            </a:r>
          </a:p>
        </p:txBody>
      </p:sp>
    </p:spTree>
    <p:extLst>
      <p:ext uri="{BB962C8B-B14F-4D97-AF65-F5344CB8AC3E}">
        <p14:creationId xmlns:p14="http://schemas.microsoft.com/office/powerpoint/2010/main" val="18821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Belief in capital punishment</a:t>
            </a:r>
            <a:r>
              <a:rPr lang="en-US" baseline="0" dirty="0" smtClean="0"/>
              <a:t> is low stakes</a:t>
            </a:r>
          </a:p>
          <a:p>
            <a:r>
              <a:rPr lang="en-US" baseline="0" dirty="0" smtClean="0"/>
              <a:t>Videos not balanced for gender (17F, 3M)</a:t>
            </a:r>
          </a:p>
          <a:p>
            <a:r>
              <a:rPr lang="en-US" baseline="0" dirty="0" smtClean="0"/>
              <a:t>Face and body al visible</a:t>
            </a:r>
          </a:p>
          <a:p>
            <a:r>
              <a:rPr lang="en-US" baseline="0" dirty="0" smtClean="0"/>
              <a:t>Detection subjects fairly balanced (13F, 14M): most in criminology jobs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23</a:t>
            </a:fld>
            <a:endParaRPr lang="en-US"/>
          </a:p>
        </p:txBody>
      </p:sp>
    </p:spTree>
    <p:extLst>
      <p:ext uri="{BB962C8B-B14F-4D97-AF65-F5344CB8AC3E}">
        <p14:creationId xmlns:p14="http://schemas.microsoft.com/office/powerpoint/2010/main" val="619223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a:p>
        </p:txBody>
      </p:sp>
    </p:spTree>
    <p:extLst>
      <p:ext uri="{BB962C8B-B14F-4D97-AF65-F5344CB8AC3E}">
        <p14:creationId xmlns:p14="http://schemas.microsoft.com/office/powerpoint/2010/main" val="55941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4</a:t>
            </a:fld>
            <a:endParaRPr lang="en-US"/>
          </a:p>
        </p:txBody>
      </p:sp>
    </p:spTree>
    <p:extLst>
      <p:ext uri="{BB962C8B-B14F-4D97-AF65-F5344CB8AC3E}">
        <p14:creationId xmlns:p14="http://schemas.microsoft.com/office/powerpoint/2010/main" val="1447267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lang="en" dirty="0">
              <a:solidFill>
                <a:schemeClr val="dk1"/>
              </a:solidFill>
            </a:endParaRPr>
          </a:p>
        </p:txBody>
      </p:sp>
    </p:spTree>
    <p:extLst>
      <p:ext uri="{BB962C8B-B14F-4D97-AF65-F5344CB8AC3E}">
        <p14:creationId xmlns:p14="http://schemas.microsoft.com/office/powerpoint/2010/main" val="1884167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endParaRPr>
          </a:p>
        </p:txBody>
      </p:sp>
    </p:spTree>
    <p:extLst>
      <p:ext uri="{BB962C8B-B14F-4D97-AF65-F5344CB8AC3E}">
        <p14:creationId xmlns:p14="http://schemas.microsoft.com/office/powerpoint/2010/main" val="1473442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endParaRPr>
          </a:p>
        </p:txBody>
      </p:sp>
    </p:spTree>
    <p:extLst>
      <p:ext uri="{BB962C8B-B14F-4D97-AF65-F5344CB8AC3E}">
        <p14:creationId xmlns:p14="http://schemas.microsoft.com/office/powerpoint/2010/main" val="201305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endParaRPr>
          </a:p>
        </p:txBody>
      </p:sp>
    </p:spTree>
    <p:extLst>
      <p:ext uri="{BB962C8B-B14F-4D97-AF65-F5344CB8AC3E}">
        <p14:creationId xmlns:p14="http://schemas.microsoft.com/office/powerpoint/2010/main" val="238962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endParaRPr>
          </a:p>
          <a:p>
            <a:pPr lvl="0" rtl="0">
              <a:spcBef>
                <a:spcPts val="0"/>
              </a:spcBef>
              <a:buNone/>
            </a:pPr>
            <a:endParaRPr dirty="0">
              <a:solidFill>
                <a:schemeClr val="dk1"/>
              </a:solidFill>
            </a:endParaRPr>
          </a:p>
        </p:txBody>
      </p:sp>
    </p:spTree>
    <p:extLst>
      <p:ext uri="{BB962C8B-B14F-4D97-AF65-F5344CB8AC3E}">
        <p14:creationId xmlns:p14="http://schemas.microsoft.com/office/powerpoint/2010/main" val="1238433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a:p>
        </p:txBody>
      </p:sp>
    </p:spTree>
    <p:extLst>
      <p:ext uri="{BB962C8B-B14F-4D97-AF65-F5344CB8AC3E}">
        <p14:creationId xmlns:p14="http://schemas.microsoft.com/office/powerpoint/2010/main" val="1273911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endParaRPr dirty="0">
              <a:solidFill>
                <a:schemeClr val="dk1"/>
              </a:solidFill>
            </a:endParaRPr>
          </a:p>
        </p:txBody>
      </p:sp>
    </p:spTree>
    <p:extLst>
      <p:ext uri="{BB962C8B-B14F-4D97-AF65-F5344CB8AC3E}">
        <p14:creationId xmlns:p14="http://schemas.microsoft.com/office/powerpoint/2010/main" val="1431419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a:p>
        </p:txBody>
      </p:sp>
    </p:spTree>
    <p:extLst>
      <p:ext uri="{BB962C8B-B14F-4D97-AF65-F5344CB8AC3E}">
        <p14:creationId xmlns:p14="http://schemas.microsoft.com/office/powerpoint/2010/main" val="620145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“I was born in Oakland</a:t>
            </a:r>
            <a:r>
              <a:rPr lang="en-US" baseline="0" dirty="0" smtClean="0"/>
              <a:t> California, but… I moved to LA like a few years, when I was like in third grade… or right before third grade.”</a:t>
            </a:r>
            <a:endParaRPr dirty="0"/>
          </a:p>
        </p:txBody>
      </p:sp>
    </p:spTree>
    <p:extLst>
      <p:ext uri="{BB962C8B-B14F-4D97-AF65-F5344CB8AC3E}">
        <p14:creationId xmlns:p14="http://schemas.microsoft.com/office/powerpoint/2010/main" val="1665947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“I was born in Oakland</a:t>
            </a:r>
            <a:r>
              <a:rPr lang="en-US" baseline="0" dirty="0" smtClean="0"/>
              <a:t> California, but… I moved to LA like a few years, when I was like in third grade… or right before third grade.”</a:t>
            </a:r>
            <a:endParaRPr dirty="0"/>
          </a:p>
        </p:txBody>
      </p:sp>
    </p:spTree>
    <p:extLst>
      <p:ext uri="{BB962C8B-B14F-4D97-AF65-F5344CB8AC3E}">
        <p14:creationId xmlns:p14="http://schemas.microsoft.com/office/powerpoint/2010/main" val="61929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fld id="{0F724734-2D74-EE4C-B508-32B60302D8C1}" type="slidenum">
              <a:rPr lang="en-US" sz="1200"/>
              <a:pPr/>
              <a:t>5</a:t>
            </a:fld>
            <a:endParaRPr lang="en-US" sz="1200"/>
          </a:p>
        </p:txBody>
      </p:sp>
      <p:sp>
        <p:nvSpPr>
          <p:cNvPr id="25602" name="Rectangle 2"/>
          <p:cNvSpPr>
            <a:spLocks noGrp="1" noRot="1" noChangeAspect="1" noChangeArrowheads="1" noTextEdit="1"/>
          </p:cNvSpPr>
          <p:nvPr>
            <p:ph type="sldImg"/>
          </p:nvPr>
        </p:nvSpPr>
        <p:spPr>
          <a:xfrm>
            <a:off x="1144588" y="685800"/>
            <a:ext cx="4572000" cy="3429000"/>
          </a:xfrm>
          <a:ln/>
        </p:spPr>
      </p:sp>
      <p:sp>
        <p:nvSpPr>
          <p:cNvPr id="25603" name="Rectangle 3"/>
          <p:cNvSpPr>
            <a:spLocks noGrp="1" noChangeArrowheads="1"/>
          </p:cNvSpPr>
          <p:nvPr>
            <p:ph type="body" idx="1"/>
          </p:nvPr>
        </p:nvSpPr>
        <p:spPr>
          <a:xfrm>
            <a:off x="685800" y="4343400"/>
            <a:ext cx="5486400" cy="4114800"/>
          </a:xfrm>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extLst>
      <p:ext uri="{BB962C8B-B14F-4D97-AF65-F5344CB8AC3E}">
        <p14:creationId xmlns:p14="http://schemas.microsoft.com/office/powerpoint/2010/main" val="13693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Threshold for non-correction 7</a:t>
            </a:r>
            <a:endParaRPr lang="en-US" dirty="0"/>
          </a:p>
        </p:txBody>
      </p:sp>
      <p:sp>
        <p:nvSpPr>
          <p:cNvPr id="4" name="Slide Number Placeholder 3"/>
          <p:cNvSpPr>
            <a:spLocks noGrp="1"/>
          </p:cNvSpPr>
          <p:nvPr>
            <p:ph type="sldNum" sz="quarter" idx="10"/>
          </p:nvPr>
        </p:nvSpPr>
        <p:spPr/>
        <p:txBody>
          <a:bodyPr/>
          <a:lstStyle/>
          <a:p>
            <a:fld id="{D90EA3FA-19DE-FA43-B066-37560668D098}" type="slidenum">
              <a:rPr lang="en-US" smtClean="0"/>
              <a:pPr/>
              <a:t>37</a:t>
            </a:fld>
            <a:endParaRPr lang="en-US"/>
          </a:p>
        </p:txBody>
      </p:sp>
    </p:spTree>
    <p:extLst>
      <p:ext uri="{BB962C8B-B14F-4D97-AF65-F5344CB8AC3E}">
        <p14:creationId xmlns:p14="http://schemas.microsoft.com/office/powerpoint/2010/main" val="4048505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b="1" dirty="0" smtClean="0">
                <a:solidFill>
                  <a:schemeClr val="tx1"/>
                </a:solidFill>
              </a:rPr>
              <a:t>*changed</a:t>
            </a:r>
            <a:r>
              <a:rPr lang="en-US" b="1" baseline="0" dirty="0" smtClean="0">
                <a:solidFill>
                  <a:schemeClr val="tx1"/>
                </a:solidFill>
              </a:rPr>
              <a:t> this slide</a:t>
            </a:r>
          </a:p>
          <a:p>
            <a:pPr lvl="0" rtl="0">
              <a:spcBef>
                <a:spcPts val="0"/>
              </a:spcBef>
              <a:buNone/>
            </a:pPr>
            <a:r>
              <a:rPr lang="en-US" baseline="0" dirty="0" smtClean="0">
                <a:solidFill>
                  <a:schemeClr val="dk1"/>
                </a:solidFill>
              </a:rPr>
              <a:t>1)updated statistical values</a:t>
            </a:r>
          </a:p>
          <a:p>
            <a:pPr lvl="0" rtl="0">
              <a:spcBef>
                <a:spcPts val="0"/>
              </a:spcBef>
              <a:buNone/>
            </a:pPr>
            <a:r>
              <a:rPr lang="en-US" baseline="0" dirty="0" smtClean="0">
                <a:solidFill>
                  <a:schemeClr val="dk1"/>
                </a:solidFill>
              </a:rPr>
              <a:t>     -- note:  same overall finding</a:t>
            </a:r>
          </a:p>
          <a:p>
            <a:pPr lvl="0" rtl="0">
              <a:spcBef>
                <a:spcPts val="0"/>
              </a:spcBef>
              <a:buNone/>
            </a:pPr>
            <a:r>
              <a:rPr lang="en-US" baseline="0" dirty="0" smtClean="0">
                <a:solidFill>
                  <a:schemeClr val="dk1"/>
                </a:solidFill>
              </a:rPr>
              <a:t>                  but now no diff if women broken up by language (significant for BOTH English speaking females and Mandarin speaking females)</a:t>
            </a:r>
          </a:p>
          <a:p>
            <a:pPr lvl="0" rtl="0">
              <a:spcBef>
                <a:spcPts val="0"/>
              </a:spcBef>
              <a:buNone/>
            </a:pPr>
            <a:r>
              <a:rPr lang="en-US" baseline="0" dirty="0" smtClean="0">
                <a:solidFill>
                  <a:schemeClr val="dk1"/>
                </a:solidFill>
              </a:rPr>
              <a:t>            -- the change in this finding makes sense to me because it must have been always due to being female and not the native language spoken</a:t>
            </a:r>
            <a:endParaRPr dirty="0">
              <a:solidFill>
                <a:schemeClr val="dk1"/>
              </a:solidFill>
            </a:endParaRPr>
          </a:p>
        </p:txBody>
      </p:sp>
    </p:spTree>
    <p:extLst>
      <p:ext uri="{BB962C8B-B14F-4D97-AF65-F5344CB8AC3E}">
        <p14:creationId xmlns:p14="http://schemas.microsoft.com/office/powerpoint/2010/main" val="827803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b="1" dirty="0" smtClean="0">
                <a:solidFill>
                  <a:schemeClr val="tx1"/>
                </a:solidFill>
              </a:rPr>
              <a:t>*changed</a:t>
            </a:r>
            <a:r>
              <a:rPr lang="en-US" b="1" baseline="0" dirty="0" smtClean="0">
                <a:solidFill>
                  <a:schemeClr val="tx1"/>
                </a:solidFill>
              </a:rPr>
              <a:t> this slide</a:t>
            </a:r>
            <a:endParaRPr lang="en-US" dirty="0" smtClean="0"/>
          </a:p>
          <a:p>
            <a:pPr marL="228600" lvl="0" indent="-228600" rtl="0">
              <a:spcBef>
                <a:spcPts val="0"/>
              </a:spcBef>
              <a:buAutoNum type="arabicParenR"/>
            </a:pPr>
            <a:r>
              <a:rPr lang="en-US" dirty="0" smtClean="0"/>
              <a:t>updated stat for</a:t>
            </a:r>
            <a:r>
              <a:rPr lang="en-US" baseline="0" dirty="0" smtClean="0"/>
              <a:t> English/Male</a:t>
            </a:r>
          </a:p>
          <a:p>
            <a:pPr marL="228600" lvl="0" indent="-228600" rtl="0">
              <a:spcBef>
                <a:spcPts val="0"/>
              </a:spcBef>
              <a:buAutoNum type="arabicParenR"/>
            </a:pPr>
            <a:r>
              <a:rPr lang="en-US" dirty="0" smtClean="0"/>
              <a:t>Took out:</a:t>
            </a:r>
          </a:p>
          <a:p>
            <a:pPr lvl="0" rtl="0">
              <a:spcBef>
                <a:spcPts val="0"/>
              </a:spcBef>
              <a:buNone/>
            </a:pPr>
            <a:r>
              <a:rPr lang="en-US" dirty="0" smtClean="0"/>
              <a:t>     a)</a:t>
            </a:r>
            <a:r>
              <a:rPr lang="en-US" baseline="0" dirty="0" smtClean="0"/>
              <a:t> </a:t>
            </a:r>
            <a:r>
              <a:rPr lang="en-US" dirty="0" smtClean="0"/>
              <a:t>Chinese/female extroversion and ability to deceive – now not</a:t>
            </a:r>
            <a:r>
              <a:rPr lang="en-US" baseline="0" dirty="0" smtClean="0"/>
              <a:t> significant</a:t>
            </a:r>
          </a:p>
          <a:p>
            <a:pPr lvl="0" rtl="0">
              <a:spcBef>
                <a:spcPts val="0"/>
              </a:spcBef>
              <a:buNone/>
            </a:pPr>
            <a:r>
              <a:rPr lang="en-US" baseline="0" dirty="0" smtClean="0"/>
              <a:t>          -- a bit confusing because the sample size is the same as before, just a slightly different group of participants.  But before the </a:t>
            </a:r>
            <a:r>
              <a:rPr lang="en-US" baseline="0" dirty="0" err="1" smtClean="0"/>
              <a:t>p</a:t>
            </a:r>
            <a:r>
              <a:rPr lang="en-US" baseline="0" dirty="0" smtClean="0"/>
              <a:t> = .03 which maybe isn’t very strong for a correlation </a:t>
            </a:r>
          </a:p>
          <a:p>
            <a:pPr lvl="0" rtl="0">
              <a:spcBef>
                <a:spcPts val="0"/>
              </a:spcBef>
              <a:buNone/>
            </a:pPr>
            <a:r>
              <a:rPr lang="en-US" baseline="0" dirty="0" smtClean="0"/>
              <a:t>    </a:t>
            </a:r>
            <a:r>
              <a:rPr lang="en-US" baseline="0" dirty="0" err="1" smtClean="0"/>
              <a:t>b</a:t>
            </a:r>
            <a:r>
              <a:rPr lang="en-US" baseline="0" dirty="0" smtClean="0"/>
              <a:t>) English/female conscientiousness and ability to deceive is now marginal </a:t>
            </a:r>
          </a:p>
          <a:p>
            <a:pPr lvl="0" rtl="0">
              <a:spcBef>
                <a:spcPts val="0"/>
              </a:spcBef>
              <a:buNone/>
            </a:pPr>
            <a:r>
              <a:rPr lang="en-US" baseline="0" dirty="0" smtClean="0"/>
              <a:t>          -- we know if sample increases then </a:t>
            </a:r>
            <a:r>
              <a:rPr lang="en-US" baseline="0" dirty="0" err="1" smtClean="0"/>
              <a:t>p</a:t>
            </a:r>
            <a:r>
              <a:rPr lang="en-US" baseline="0" dirty="0" smtClean="0"/>
              <a:t>=.04…although that isn’t very strong for a correlation</a:t>
            </a:r>
          </a:p>
          <a:p>
            <a:pPr lvl="0" rtl="0">
              <a:spcBef>
                <a:spcPts val="0"/>
              </a:spcBef>
              <a:buNone/>
            </a:pPr>
            <a:endParaRPr lang="en-US" dirty="0" smtClean="0"/>
          </a:p>
        </p:txBody>
      </p:sp>
    </p:spTree>
    <p:extLst>
      <p:ext uri="{BB962C8B-B14F-4D97-AF65-F5344CB8AC3E}">
        <p14:creationId xmlns:p14="http://schemas.microsoft.com/office/powerpoint/2010/main" val="1496981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rPr>
              <a:t>				</a:t>
            </a:r>
          </a:p>
          <a:p>
            <a:pPr lvl="0" rtl="0">
              <a:spcBef>
                <a:spcPts val="0"/>
              </a:spcBef>
              <a:buClr>
                <a:schemeClr val="dk1"/>
              </a:buClr>
              <a:buSzPct val="122222"/>
              <a:buFont typeface="Arial"/>
              <a:buNone/>
            </a:pPr>
            <a:r>
              <a:rPr lang="en" sz="900" dirty="0">
                <a:solidFill>
                  <a:schemeClr val="dk1"/>
                </a:solidFill>
              </a:rPr>
              <a:t>F. Enos, S. Benus, R. Cautin, M. Graciarena, J. Hirschberg, and E. Shriberg, “Personality factors in human deception detection: Comparing human to machine performance.” Interspeech 2006. Pittsburgh. </a:t>
            </a:r>
          </a:p>
          <a:p>
            <a:pPr lvl="0" rtl="0">
              <a:spcBef>
                <a:spcPts val="0"/>
              </a:spcBef>
              <a:buClr>
                <a:schemeClr val="dk1"/>
              </a:buClr>
              <a:buSzPct val="100000"/>
              <a:buFont typeface="Arial"/>
              <a:buNone/>
            </a:pPr>
            <a:r>
              <a:rPr lang="en" dirty="0">
                <a:solidFill>
                  <a:schemeClr val="dk1"/>
                </a:solidFill>
              </a:rPr>
              <a:t>				</a:t>
            </a:r>
          </a:p>
          <a:p>
            <a:pPr lvl="0" rtl="0">
              <a:spcBef>
                <a:spcPts val="0"/>
              </a:spcBef>
              <a:buClr>
                <a:schemeClr val="dk1"/>
              </a:buClr>
              <a:buSzPct val="100000"/>
              <a:buFont typeface="Arial"/>
              <a:buNone/>
            </a:pPr>
            <a:r>
              <a:rPr lang="en" dirty="0">
                <a:solidFill>
                  <a:schemeClr val="dk1"/>
                </a:solidFill>
              </a:rPr>
              <a:t>			</a:t>
            </a:r>
          </a:p>
          <a:p>
            <a:pPr lvl="0" rtl="0">
              <a:spcBef>
                <a:spcPts val="0"/>
              </a:spcBef>
              <a:buClr>
                <a:schemeClr val="dk1"/>
              </a:buClr>
              <a:buSzPct val="100000"/>
              <a:buFont typeface="Arial"/>
              <a:buNone/>
            </a:pPr>
            <a:r>
              <a:rPr lang="en" dirty="0">
                <a:solidFill>
                  <a:schemeClr val="dk1"/>
                </a:solidFill>
              </a:rPr>
              <a:t>		</a:t>
            </a:r>
          </a:p>
          <a:p>
            <a:pPr lvl="0" rtl="0">
              <a:spcBef>
                <a:spcPts val="0"/>
              </a:spcBef>
              <a:buClr>
                <a:schemeClr val="dk1"/>
              </a:buClr>
              <a:buFont typeface="Arial"/>
              <a:buNone/>
            </a:pPr>
            <a:endParaRPr sz="1000" dirty="0">
              <a:solidFill>
                <a:schemeClr val="dk1"/>
              </a:solidFill>
            </a:endParaRPr>
          </a:p>
          <a:p>
            <a:pPr lvl="0" rtl="0">
              <a:spcBef>
                <a:spcPts val="0"/>
              </a:spcBef>
              <a:buClr>
                <a:schemeClr val="dk1"/>
              </a:buClr>
              <a:buSzPct val="100000"/>
              <a:buFont typeface="Arial"/>
              <a:buNone/>
            </a:pPr>
            <a:r>
              <a:rPr lang="en" dirty="0">
                <a:solidFill>
                  <a:schemeClr val="dk1"/>
                </a:solidFill>
              </a:rPr>
              <a:t>				</a:t>
            </a:r>
          </a:p>
          <a:p>
            <a:pPr lvl="0" rtl="0">
              <a:spcBef>
                <a:spcPts val="0"/>
              </a:spcBef>
              <a:buClr>
                <a:schemeClr val="dk1"/>
              </a:buClr>
              <a:buSzPct val="100000"/>
              <a:buFont typeface="Arial"/>
              <a:buNone/>
            </a:pPr>
            <a:r>
              <a:rPr lang="en" dirty="0">
                <a:solidFill>
                  <a:schemeClr val="dk1"/>
                </a:solidFill>
              </a:rPr>
              <a:t>			</a:t>
            </a:r>
          </a:p>
          <a:p>
            <a:pPr lvl="0" rtl="0">
              <a:spcBef>
                <a:spcPts val="0"/>
              </a:spcBef>
              <a:buClr>
                <a:schemeClr val="dk1"/>
              </a:buClr>
              <a:buSzPct val="100000"/>
              <a:buFont typeface="Arial"/>
              <a:buNone/>
            </a:pPr>
            <a:r>
              <a:rPr lang="en" dirty="0">
                <a:solidFill>
                  <a:schemeClr val="dk1"/>
                </a:solidFill>
              </a:rPr>
              <a:t>		</a:t>
            </a:r>
          </a:p>
          <a:p>
            <a:pPr lvl="0" rtl="0">
              <a:spcBef>
                <a:spcPts val="0"/>
              </a:spcBef>
              <a:buNone/>
            </a:pPr>
            <a:endParaRPr dirty="0"/>
          </a:p>
        </p:txBody>
      </p:sp>
    </p:spTree>
    <p:extLst>
      <p:ext uri="{BB962C8B-B14F-4D97-AF65-F5344CB8AC3E}">
        <p14:creationId xmlns:p14="http://schemas.microsoft.com/office/powerpoint/2010/main" val="1990860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b="1" baseline="0" dirty="0" smtClean="0">
                <a:solidFill>
                  <a:schemeClr val="tx1"/>
                </a:solidFill>
              </a:rPr>
              <a:t>Some interesting correlations with confidence reported in individual judgments of truth/lie</a:t>
            </a:r>
          </a:p>
          <a:p>
            <a:pPr lvl="0" rtl="0">
              <a:spcBef>
                <a:spcPts val="0"/>
              </a:spcBef>
              <a:buNone/>
            </a:pPr>
            <a:endParaRPr lang="en-US" baseline="0" dirty="0" smtClean="0">
              <a:solidFill>
                <a:schemeClr val="dk1"/>
              </a:solidFill>
            </a:endParaRPr>
          </a:p>
          <a:p>
            <a:pPr lvl="0" rtl="0">
              <a:spcBef>
                <a:spcPts val="0"/>
              </a:spcBef>
              <a:buNone/>
            </a:pPr>
            <a:r>
              <a:rPr lang="en-US" baseline="0" dirty="0" smtClean="0">
                <a:solidFill>
                  <a:schemeClr val="dk1"/>
                </a:solidFill>
              </a:rPr>
              <a:t>The findings on this slide are for average confidence. I did not include the findings with confidence in judgments (post-experiment questionnaire) as I think that will make it too confusing and seem like we are fishing for findings.</a:t>
            </a:r>
          </a:p>
          <a:p>
            <a:pPr>
              <a:spcBef>
                <a:spcPts val="0"/>
              </a:spcBef>
              <a:buNone/>
            </a:pPr>
            <a:endParaRPr lang="en-US" dirty="0" smtClean="0"/>
          </a:p>
          <a:p>
            <a:pPr>
              <a:spcBef>
                <a:spcPts val="0"/>
              </a:spcBef>
              <a:buNone/>
            </a:pPr>
            <a:endParaRPr dirty="0"/>
          </a:p>
        </p:txBody>
      </p:sp>
    </p:spTree>
    <p:extLst>
      <p:ext uri="{BB962C8B-B14F-4D97-AF65-F5344CB8AC3E}">
        <p14:creationId xmlns:p14="http://schemas.microsoft.com/office/powerpoint/2010/main" val="442610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Session norm: </a:t>
            </a:r>
            <a:r>
              <a:rPr lang="en-US" dirty="0" err="1" smtClean="0"/>
              <a:t>z</a:t>
            </a:r>
            <a:r>
              <a:rPr lang="en-US" dirty="0" smtClean="0"/>
              <a:t>-score </a:t>
            </a:r>
            <a:r>
              <a:rPr lang="en-US" dirty="0" err="1" smtClean="0"/>
              <a:t>normlization</a:t>
            </a:r>
            <a:r>
              <a:rPr lang="en-US" dirty="0" smtClean="0"/>
              <a:t> across entire session</a:t>
            </a:r>
          </a:p>
          <a:p>
            <a:r>
              <a:rPr lang="en-US" dirty="0" smtClean="0"/>
              <a:t>Baseline norm:  same calculation using means and </a:t>
            </a:r>
            <a:r>
              <a:rPr lang="en-US" dirty="0" err="1" smtClean="0"/>
              <a:t>sd’s</a:t>
            </a:r>
            <a:r>
              <a:rPr lang="en-US" dirty="0" smtClean="0"/>
              <a:t> of baseline speaker collection</a:t>
            </a:r>
          </a:p>
          <a:p>
            <a:r>
              <a:rPr lang="en-US" dirty="0" smtClean="0"/>
              <a:t>Random Forests:</a:t>
            </a:r>
            <a:r>
              <a:rPr lang="en-US" baseline="0" dirty="0" smtClean="0"/>
              <a:t>  multiple decision trees trained on random subject of features:  majority vote </a:t>
            </a:r>
          </a:p>
          <a:p>
            <a:r>
              <a:rPr lang="en-US" baseline="0" dirty="0" smtClean="0"/>
              <a:t>Bagging: uniformly sampling from training data with replacement and training multiple modes:  majority vote -- avoid over-fitting by reducing variance</a:t>
            </a:r>
            <a:endParaRPr lang="en-US" dirty="0" smtClean="0"/>
          </a:p>
        </p:txBody>
      </p:sp>
      <p:sp>
        <p:nvSpPr>
          <p:cNvPr id="4" name="Slide Number Placeholder 3"/>
          <p:cNvSpPr>
            <a:spLocks noGrp="1"/>
          </p:cNvSpPr>
          <p:nvPr>
            <p:ph type="sldNum" sz="quarter" idx="10"/>
          </p:nvPr>
        </p:nvSpPr>
        <p:spPr/>
        <p:txBody>
          <a:bodyPr/>
          <a:lstStyle/>
          <a:p>
            <a:fld id="{D90EA3FA-19DE-FA43-B066-37560668D098}" type="slidenum">
              <a:rPr lang="en-US" smtClean="0"/>
              <a:pPr/>
              <a:t>44</a:t>
            </a:fld>
            <a:endParaRPr lang="en-US"/>
          </a:p>
        </p:txBody>
      </p:sp>
    </p:spTree>
    <p:extLst>
      <p:ext uri="{BB962C8B-B14F-4D97-AF65-F5344CB8AC3E}">
        <p14:creationId xmlns:p14="http://schemas.microsoft.com/office/powerpoint/2010/main" val="1641619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Two different speaker normalization approaches:  </a:t>
            </a:r>
          </a:p>
          <a:p>
            <a:r>
              <a:rPr lang="en-US" b="1" dirty="0" smtClean="0"/>
              <a:t>Session norm: </a:t>
            </a:r>
            <a:r>
              <a:rPr lang="en-US" dirty="0" smtClean="0"/>
              <a:t>z-score </a:t>
            </a:r>
            <a:r>
              <a:rPr lang="en-US" dirty="0" err="1" smtClean="0"/>
              <a:t>normlization</a:t>
            </a:r>
            <a:r>
              <a:rPr lang="en-US" dirty="0" smtClean="0"/>
              <a:t> </a:t>
            </a:r>
            <a:r>
              <a:rPr lang="en-US" b="1" dirty="0" smtClean="0"/>
              <a:t>across entire session</a:t>
            </a:r>
          </a:p>
          <a:p>
            <a:r>
              <a:rPr lang="en-US" dirty="0" smtClean="0"/>
              <a:t>Baseline norm:  same calculation using means and </a:t>
            </a:r>
            <a:r>
              <a:rPr lang="en-US" dirty="0" err="1" smtClean="0"/>
              <a:t>sd’s</a:t>
            </a:r>
            <a:r>
              <a:rPr lang="en-US" dirty="0" smtClean="0"/>
              <a:t> of baseline speaker collection</a:t>
            </a:r>
          </a:p>
        </p:txBody>
      </p:sp>
    </p:spTree>
    <p:extLst>
      <p:ext uri="{BB962C8B-B14F-4D97-AF65-F5344CB8AC3E}">
        <p14:creationId xmlns:p14="http://schemas.microsoft.com/office/powerpoint/2010/main" val="1990317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55524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Better than </a:t>
            </a:r>
            <a:r>
              <a:rPr lang="en-US" baseline="0" dirty="0" smtClean="0"/>
              <a:t>results on CSC corpus with acoustic features only (61.5% accuracy – with baseline of 60.2% predicting true)</a:t>
            </a:r>
            <a:endParaRPr dirty="0"/>
          </a:p>
        </p:txBody>
      </p:sp>
    </p:spTree>
    <p:extLst>
      <p:ext uri="{BB962C8B-B14F-4D97-AF65-F5344CB8AC3E}">
        <p14:creationId xmlns:p14="http://schemas.microsoft.com/office/powerpoint/2010/main" val="638808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AT SLIDE 43 FROM IGERT SLIDES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48</a:t>
            </a:fld>
            <a:endParaRPr lang="en-US"/>
          </a:p>
        </p:txBody>
      </p:sp>
    </p:spTree>
    <p:extLst>
      <p:ext uri="{BB962C8B-B14F-4D97-AF65-F5344CB8AC3E}">
        <p14:creationId xmlns:p14="http://schemas.microsoft.com/office/powerpoint/2010/main" val="26015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Burgoon</a:t>
            </a:r>
            <a:r>
              <a:rPr lang="en-US" dirty="0" smtClean="0"/>
              <a:t> – Interpersonal</a:t>
            </a:r>
            <a:r>
              <a:rPr lang="en-US" baseline="0" dirty="0" smtClean="0"/>
              <a:t> Deception Theory</a:t>
            </a:r>
          </a:p>
          <a:p>
            <a:r>
              <a:rPr lang="en-US" sz="1200" kern="1200" dirty="0" smtClean="0">
                <a:solidFill>
                  <a:schemeClr val="tx1"/>
                </a:solidFill>
                <a:latin typeface="+mn-lt"/>
                <a:ea typeface="+mn-ea"/>
                <a:cs typeface="+mn-cs"/>
              </a:rPr>
              <a:t>attempts to explain how individuals handle actual (or perceived) </a:t>
            </a:r>
            <a:r>
              <a:rPr lang="en-US" sz="1200" b="0" kern="1200" dirty="0" smtClean="0">
                <a:solidFill>
                  <a:schemeClr val="tx1"/>
                </a:solidFill>
                <a:latin typeface="+mn-lt"/>
                <a:ea typeface="+mn-ea"/>
                <a:cs typeface="+mn-cs"/>
              </a:rPr>
              <a:t>deception at the conscious or subconscious level while engaged in face-to-face communication.</a:t>
            </a:r>
            <a:endParaRPr lang="en-US" b="0"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started to examine whether question type is a factor in predicting deception:</a:t>
            </a:r>
          </a:p>
          <a:p>
            <a:pPr lvl="1"/>
            <a:r>
              <a:rPr lang="en-US" dirty="0" smtClean="0"/>
              <a:t>Solid</a:t>
            </a:r>
            <a:r>
              <a:rPr lang="en-US" baseline="0" dirty="0" smtClean="0"/>
              <a:t> black line: overall correct truth/lie interviewer judgments (mean %); Dotted black:  overall correct guess of lie %; Red line: Mean confidence self rating on truth/lie decisions</a:t>
            </a:r>
          </a:p>
          <a:p>
            <a:r>
              <a:rPr lang="en-US" dirty="0" smtClean="0"/>
              <a:t>Peaks (easy?0): 5 (parents</a:t>
            </a:r>
            <a:r>
              <a:rPr lang="en-US" baseline="0" dirty="0" smtClean="0"/>
              <a:t> divorced)</a:t>
            </a:r>
            <a:r>
              <a:rPr lang="en-US" dirty="0" smtClean="0"/>
              <a:t>, 13 (trouble</a:t>
            </a:r>
            <a:r>
              <a:rPr lang="en-US" baseline="0" dirty="0" smtClean="0"/>
              <a:t> with police)</a:t>
            </a:r>
            <a:r>
              <a:rPr lang="en-US" dirty="0" smtClean="0"/>
              <a:t>, 22 (own a cat), 16 (most</a:t>
            </a:r>
            <a:r>
              <a:rPr lang="en-US" baseline="0" dirty="0" smtClean="0"/>
              <a:t> paid for pair of shoes)</a:t>
            </a:r>
            <a:endParaRPr lang="en-US" dirty="0" smtClean="0"/>
          </a:p>
          <a:p>
            <a:r>
              <a:rPr lang="en-US" dirty="0" smtClean="0"/>
              <a:t>Dips (hard?):</a:t>
            </a:r>
            <a:r>
              <a:rPr lang="en-US" baseline="0" dirty="0" smtClean="0"/>
              <a:t> 11 (own an e-reader), 15 (who do you love most?), 17 (last movie you hated), 23 (watched a person or pet die)</a:t>
            </a:r>
            <a:endParaRPr lang="en-US" dirty="0" smtClean="0"/>
          </a:p>
          <a:p>
            <a:pPr lvl="1"/>
            <a:endParaRPr lang="en-US" dirty="0"/>
          </a:p>
        </p:txBody>
      </p:sp>
      <p:sp>
        <p:nvSpPr>
          <p:cNvPr id="4" name="Slide Number Placeholder 3"/>
          <p:cNvSpPr>
            <a:spLocks noGrp="1"/>
          </p:cNvSpPr>
          <p:nvPr>
            <p:ph type="sldNum" sz="quarter" idx="10"/>
          </p:nvPr>
        </p:nvSpPr>
        <p:spPr/>
        <p:txBody>
          <a:bodyPr/>
          <a:lstStyle/>
          <a:p>
            <a:fld id="{D90EA3FA-19DE-FA43-B066-37560668D098}" type="slidenum">
              <a:rPr lang="en-US" smtClean="0"/>
              <a:pPr/>
              <a:t>49</a:t>
            </a:fld>
            <a:endParaRPr lang="en-US"/>
          </a:p>
        </p:txBody>
      </p:sp>
    </p:spTree>
    <p:extLst>
      <p:ext uri="{BB962C8B-B14F-4D97-AF65-F5344CB8AC3E}">
        <p14:creationId xmlns:p14="http://schemas.microsoft.com/office/powerpoint/2010/main" val="608932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Times New Roman" pitchFamily="18" charset="0"/>
                <a:ea typeface="ＭＳ Ｐゴシック" charset="0"/>
                <a:cs typeface="+mn-cs"/>
              </a:rPr>
              <a:t>Which are harder/easier to lie about or to detect lies?</a:t>
            </a:r>
          </a:p>
          <a:p>
            <a:r>
              <a:rPr lang="en-US" sz="1200" b="0" i="0" u="none" strike="noStrike" kern="1200" dirty="0" smtClean="0">
                <a:solidFill>
                  <a:schemeClr val="tx1"/>
                </a:solidFill>
                <a:effectLst/>
                <a:latin typeface="Times New Roman" pitchFamily="18" charset="0"/>
                <a:ea typeface="ＭＳ Ｐゴシック" charset="0"/>
                <a:cs typeface="+mn-cs"/>
              </a:rPr>
              <a:t>Definitions: “Survey questions about drug use, sexual behaviors, voting, and income are usually considered sensitive; they tend to produce comparatively higher nonresponse rates or larger measurement error in responses than questions on other topics… There are three distinctive meanings of the concept of sensitivity: intrusiveness, threat of disclosure and social desirability”</a:t>
            </a:r>
            <a:endParaRPr lang="en-US" dirty="0"/>
          </a:p>
        </p:txBody>
      </p:sp>
      <p:sp>
        <p:nvSpPr>
          <p:cNvPr id="4" name="Slide Number Placeholder 3"/>
          <p:cNvSpPr>
            <a:spLocks noGrp="1"/>
          </p:cNvSpPr>
          <p:nvPr>
            <p:ph type="sldNum" sz="quarter" idx="10"/>
          </p:nvPr>
        </p:nvSpPr>
        <p:spPr/>
        <p:txBody>
          <a:bodyPr/>
          <a:lstStyle/>
          <a:p>
            <a:fld id="{D90EA3FA-19DE-FA43-B066-37560668D098}" type="slidenum">
              <a:rPr lang="en-US" smtClean="0"/>
              <a:pPr/>
              <a:t>50</a:t>
            </a:fld>
            <a:endParaRPr lang="en-US"/>
          </a:p>
        </p:txBody>
      </p:sp>
    </p:spTree>
    <p:extLst>
      <p:ext uri="{BB962C8B-B14F-4D97-AF65-F5344CB8AC3E}">
        <p14:creationId xmlns:p14="http://schemas.microsoft.com/office/powerpoint/2010/main" val="1533951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Times New Roman" pitchFamily="18" charset="0"/>
                <a:ea typeface="ＭＳ Ｐゴシック" charset="0"/>
                <a:cs typeface="+mn-cs"/>
              </a:rPr>
              <a:t>Yes/no questions easier to detect lies in than open ended questions</a:t>
            </a:r>
            <a:endParaRPr lang="en-US" dirty="0" smtClean="0">
              <a:effectLst/>
            </a:endParaRPr>
          </a:p>
          <a:p>
            <a:pPr rtl="0"/>
            <a:r>
              <a:rPr lang="en-US" sz="1200" b="1" kern="1200" dirty="0" smtClean="0">
                <a:solidFill>
                  <a:schemeClr val="tx1"/>
                </a:solidFill>
                <a:effectLst/>
                <a:latin typeface="Times New Roman" pitchFamily="18" charset="0"/>
                <a:ea typeface="ＭＳ Ｐゴシック" charset="0"/>
                <a:cs typeface="+mn-cs"/>
              </a:rPr>
              <a:t>t-test: </a:t>
            </a:r>
            <a:r>
              <a:rPr lang="en-US" sz="1200" b="1" kern="1200" dirty="0" err="1" smtClean="0">
                <a:solidFill>
                  <a:schemeClr val="tx1"/>
                </a:solidFill>
                <a:effectLst/>
                <a:latin typeface="Times New Roman" pitchFamily="18" charset="0"/>
                <a:ea typeface="ＭＳ Ｐゴシック" charset="0"/>
                <a:cs typeface="+mn-cs"/>
              </a:rPr>
              <a:t>rateCorrectGuess</a:t>
            </a:r>
            <a:r>
              <a:rPr lang="en-US" sz="1200" kern="1200" dirty="0" smtClean="0">
                <a:solidFill>
                  <a:schemeClr val="tx1"/>
                </a:solidFill>
                <a:effectLst/>
                <a:latin typeface="Times New Roman" pitchFamily="18" charset="0"/>
                <a:ea typeface="ＭＳ Ｐゴシック" charset="0"/>
                <a:cs typeface="+mn-cs"/>
              </a:rPr>
              <a:t> for all interviewers</a:t>
            </a:r>
            <a:endParaRPr lang="en-US" dirty="0" smtClean="0">
              <a:effectLst/>
            </a:endParaRPr>
          </a:p>
          <a:p>
            <a:pPr rtl="0"/>
            <a:r>
              <a:rPr lang="en-US" sz="1200" b="1" kern="1200" dirty="0" smtClean="0">
                <a:solidFill>
                  <a:schemeClr val="tx1"/>
                </a:solidFill>
                <a:effectLst/>
                <a:latin typeface="Times New Roman" pitchFamily="18" charset="0"/>
                <a:ea typeface="ＭＳ Ｐゴシック" charset="0"/>
                <a:cs typeface="+mn-cs"/>
              </a:rPr>
              <a:t>mean in group </a:t>
            </a:r>
            <a:r>
              <a:rPr lang="en-US" sz="1200" b="1" kern="1200" dirty="0" err="1" smtClean="0">
                <a:solidFill>
                  <a:schemeClr val="tx1"/>
                </a:solidFill>
                <a:effectLst/>
                <a:latin typeface="Times New Roman" pitchFamily="18" charset="0"/>
                <a:ea typeface="ＭＳ Ｐゴシック" charset="0"/>
                <a:cs typeface="+mn-cs"/>
              </a:rPr>
              <a:t>yesno</a:t>
            </a:r>
            <a:r>
              <a:rPr lang="en-US" sz="1200" b="1" kern="1200" dirty="0" smtClean="0">
                <a:solidFill>
                  <a:schemeClr val="tx1"/>
                </a:solidFill>
                <a:effectLst/>
                <a:latin typeface="Times New Roman" pitchFamily="18" charset="0"/>
                <a:ea typeface="ＭＳ Ｐゴシック" charset="0"/>
                <a:cs typeface="+mn-cs"/>
              </a:rPr>
              <a:t> : 0.5827273</a:t>
            </a:r>
            <a:endParaRPr lang="en-US" dirty="0" smtClean="0">
              <a:effectLst/>
            </a:endParaRPr>
          </a:p>
          <a:p>
            <a:pPr rtl="0"/>
            <a:r>
              <a:rPr lang="en-US" sz="1200" b="1" kern="1200" dirty="0" smtClean="0">
                <a:solidFill>
                  <a:schemeClr val="tx1"/>
                </a:solidFill>
                <a:effectLst/>
                <a:latin typeface="Times New Roman" pitchFamily="18" charset="0"/>
                <a:ea typeface="ＭＳ Ｐゴシック" charset="0"/>
                <a:cs typeface="+mn-cs"/>
              </a:rPr>
              <a:t>mean in group open : 0.5466450                     </a:t>
            </a:r>
            <a:endParaRPr lang="en-US" dirty="0" smtClean="0">
              <a:effectLst/>
            </a:endParaRPr>
          </a:p>
          <a:p>
            <a:pPr rtl="0"/>
            <a:r>
              <a:rPr lang="en-US" sz="1200" b="1" kern="1200" dirty="0" smtClean="0">
                <a:solidFill>
                  <a:schemeClr val="tx1"/>
                </a:solidFill>
                <a:effectLst/>
                <a:latin typeface="Times New Roman" pitchFamily="18" charset="0"/>
                <a:ea typeface="ＭＳ Ｐゴシック" charset="0"/>
                <a:cs typeface="+mn-cs"/>
              </a:rPr>
              <a:t>t = 2.7983, </a:t>
            </a:r>
            <a:r>
              <a:rPr lang="en-US" sz="1200" b="1" kern="1200" dirty="0" err="1" smtClean="0">
                <a:solidFill>
                  <a:schemeClr val="tx1"/>
                </a:solidFill>
                <a:effectLst/>
                <a:latin typeface="Times New Roman" pitchFamily="18" charset="0"/>
                <a:ea typeface="ＭＳ Ｐゴシック" charset="0"/>
                <a:cs typeface="+mn-cs"/>
              </a:rPr>
              <a:t>df</a:t>
            </a:r>
            <a:r>
              <a:rPr lang="en-US" sz="1200" b="1" kern="1200" dirty="0" smtClean="0">
                <a:solidFill>
                  <a:schemeClr val="tx1"/>
                </a:solidFill>
                <a:effectLst/>
                <a:latin typeface="Times New Roman" pitchFamily="18" charset="0"/>
                <a:ea typeface="ＭＳ Ｐゴシック" charset="0"/>
                <a:cs typeface="+mn-cs"/>
              </a:rPr>
              <a:t> = 557.85, </a:t>
            </a:r>
            <a:r>
              <a:rPr lang="en-US" sz="1200" b="1" u="sng" kern="1200" dirty="0" smtClean="0">
                <a:solidFill>
                  <a:schemeClr val="tx1"/>
                </a:solidFill>
                <a:effectLst/>
                <a:latin typeface="Times New Roman" pitchFamily="18" charset="0"/>
                <a:ea typeface="ＭＳ Ｐゴシック" charset="0"/>
                <a:cs typeface="+mn-cs"/>
              </a:rPr>
              <a:t>p-value = 0.005315</a:t>
            </a:r>
            <a:endParaRPr lang="en-US" dirty="0" smtClean="0">
              <a:effectLst/>
            </a:endParaRPr>
          </a:p>
          <a:p>
            <a:pPr rtl="0"/>
            <a:r>
              <a:rPr lang="en-US" sz="1200" b="1" kern="1200" dirty="0" smtClean="0">
                <a:solidFill>
                  <a:schemeClr val="tx1"/>
                </a:solidFill>
                <a:effectLst/>
                <a:latin typeface="Times New Roman" pitchFamily="18" charset="0"/>
                <a:ea typeface="ＭＳ Ｐゴシック" charset="0"/>
                <a:cs typeface="+mn-cs"/>
              </a:rPr>
              <a:t>t-test: </a:t>
            </a:r>
            <a:r>
              <a:rPr lang="en-US" sz="1200" b="1" kern="1200" dirty="0" err="1" smtClean="0">
                <a:solidFill>
                  <a:schemeClr val="tx1"/>
                </a:solidFill>
                <a:effectLst/>
                <a:latin typeface="Times New Roman" pitchFamily="18" charset="0"/>
                <a:ea typeface="ＭＳ Ｐゴシック" charset="0"/>
                <a:cs typeface="+mn-cs"/>
              </a:rPr>
              <a:t>rateCorrectGuess_lie</a:t>
            </a:r>
            <a:r>
              <a:rPr lang="en-US" sz="1200" kern="1200" dirty="0" smtClean="0">
                <a:solidFill>
                  <a:schemeClr val="tx1"/>
                </a:solidFill>
                <a:effectLst/>
                <a:latin typeface="Times New Roman" pitchFamily="18" charset="0"/>
                <a:ea typeface="ＭＳ Ｐゴシック" charset="0"/>
                <a:cs typeface="+mn-cs"/>
              </a:rPr>
              <a:t> for </a:t>
            </a:r>
            <a:r>
              <a:rPr lang="en-US" sz="1200" kern="1200" dirty="0" err="1" smtClean="0">
                <a:solidFill>
                  <a:schemeClr val="tx1"/>
                </a:solidFill>
                <a:effectLst/>
                <a:latin typeface="Times New Roman" pitchFamily="18" charset="0"/>
                <a:ea typeface="ＭＳ Ｐゴシック" charset="0"/>
                <a:cs typeface="+mn-cs"/>
              </a:rPr>
              <a:t>english</a:t>
            </a:r>
            <a:r>
              <a:rPr lang="en-US" sz="1200" kern="1200" dirty="0" smtClean="0">
                <a:solidFill>
                  <a:schemeClr val="tx1"/>
                </a:solidFill>
                <a:effectLst/>
                <a:latin typeface="Times New Roman" pitchFamily="18" charset="0"/>
                <a:ea typeface="ＭＳ Ｐゴシック" charset="0"/>
                <a:cs typeface="+mn-cs"/>
              </a:rPr>
              <a:t> interviewers</a:t>
            </a:r>
            <a:endParaRPr lang="en-US" dirty="0" smtClean="0">
              <a:effectLst/>
            </a:endParaRPr>
          </a:p>
          <a:p>
            <a:pPr rtl="0"/>
            <a:r>
              <a:rPr lang="en-US" sz="1200" b="1" kern="1200" dirty="0" smtClean="0">
                <a:solidFill>
                  <a:schemeClr val="tx1"/>
                </a:solidFill>
                <a:effectLst/>
                <a:latin typeface="Times New Roman" pitchFamily="18" charset="0"/>
                <a:ea typeface="ＭＳ Ｐゴシック" charset="0"/>
                <a:cs typeface="+mn-cs"/>
              </a:rPr>
              <a:t>mean in group </a:t>
            </a:r>
            <a:r>
              <a:rPr lang="en-US" sz="1200" b="1" kern="1200" dirty="0" err="1" smtClean="0">
                <a:solidFill>
                  <a:schemeClr val="tx1"/>
                </a:solidFill>
                <a:effectLst/>
                <a:latin typeface="Times New Roman" pitchFamily="18" charset="0"/>
                <a:ea typeface="ＭＳ Ｐゴシック" charset="0"/>
                <a:cs typeface="+mn-cs"/>
              </a:rPr>
              <a:t>yesno</a:t>
            </a:r>
            <a:r>
              <a:rPr lang="en-US" sz="1200" b="1" kern="1200" dirty="0" smtClean="0">
                <a:solidFill>
                  <a:schemeClr val="tx1"/>
                </a:solidFill>
                <a:effectLst/>
                <a:latin typeface="Times New Roman" pitchFamily="18" charset="0"/>
                <a:ea typeface="ＭＳ Ｐゴシック" charset="0"/>
                <a:cs typeface="+mn-cs"/>
              </a:rPr>
              <a:t> : 0.5229082           </a:t>
            </a:r>
            <a:endParaRPr lang="en-US" dirty="0" smtClean="0">
              <a:effectLst/>
            </a:endParaRPr>
          </a:p>
          <a:p>
            <a:pPr rtl="0"/>
            <a:r>
              <a:rPr lang="en-US" sz="1200" b="1" kern="1200" dirty="0" smtClean="0">
                <a:solidFill>
                  <a:schemeClr val="tx1"/>
                </a:solidFill>
                <a:effectLst/>
                <a:latin typeface="Times New Roman" pitchFamily="18" charset="0"/>
                <a:ea typeface="ＭＳ Ｐゴシック" charset="0"/>
                <a:cs typeface="+mn-cs"/>
              </a:rPr>
              <a:t>mean in group open 0.4630385 </a:t>
            </a:r>
            <a:endParaRPr lang="en-US" dirty="0" smtClean="0">
              <a:effectLst/>
            </a:endParaRPr>
          </a:p>
          <a:p>
            <a:pPr rtl="0"/>
            <a:r>
              <a:rPr lang="en-US" sz="1200" b="1" kern="1200" dirty="0" smtClean="0">
                <a:solidFill>
                  <a:schemeClr val="tx1"/>
                </a:solidFill>
                <a:effectLst/>
                <a:latin typeface="Times New Roman" pitchFamily="18" charset="0"/>
                <a:ea typeface="ＭＳ Ｐゴシック" charset="0"/>
                <a:cs typeface="+mn-cs"/>
              </a:rPr>
              <a:t>t = 2.1894, </a:t>
            </a:r>
            <a:r>
              <a:rPr lang="en-US" sz="1200" b="1" kern="1200" dirty="0" err="1" smtClean="0">
                <a:solidFill>
                  <a:schemeClr val="tx1"/>
                </a:solidFill>
                <a:effectLst/>
                <a:latin typeface="Times New Roman" pitchFamily="18" charset="0"/>
                <a:ea typeface="ＭＳ Ｐゴシック" charset="0"/>
                <a:cs typeface="+mn-cs"/>
              </a:rPr>
              <a:t>df</a:t>
            </a:r>
            <a:r>
              <a:rPr lang="en-US" sz="1200" b="1" kern="1200" dirty="0" smtClean="0">
                <a:solidFill>
                  <a:schemeClr val="tx1"/>
                </a:solidFill>
                <a:effectLst/>
                <a:latin typeface="Times New Roman" pitchFamily="18" charset="0"/>
                <a:ea typeface="ＭＳ Ｐゴシック" charset="0"/>
                <a:cs typeface="+mn-cs"/>
              </a:rPr>
              <a:t> = 274.18, p-value = 0.02941</a:t>
            </a:r>
            <a:endParaRPr lang="en-US" dirty="0" smtClean="0">
              <a:effectLst/>
            </a:endParaRPr>
          </a:p>
          <a:p>
            <a:pPr rtl="0"/>
            <a:r>
              <a:rPr lang="en-US" sz="1200" kern="1200" dirty="0" smtClean="0">
                <a:solidFill>
                  <a:schemeClr val="tx1"/>
                </a:solidFill>
                <a:effectLst/>
                <a:latin typeface="Times New Roman" pitchFamily="18" charset="0"/>
                <a:ea typeface="ＭＳ Ｐゴシック" charset="0"/>
                <a:cs typeface="+mn-cs"/>
              </a:rPr>
              <a:t>Sensitive questions easier to judge than non-sensitive</a:t>
            </a:r>
            <a:endParaRPr lang="en-US" dirty="0" smtClean="0">
              <a:effectLst/>
            </a:endParaRPr>
          </a:p>
          <a:p>
            <a:pPr rtl="0"/>
            <a:r>
              <a:rPr lang="en-US" sz="1200" b="1" kern="1200" dirty="0" smtClean="0">
                <a:solidFill>
                  <a:schemeClr val="tx1"/>
                </a:solidFill>
                <a:effectLst/>
                <a:latin typeface="Times New Roman" pitchFamily="18" charset="0"/>
                <a:ea typeface="ＭＳ Ｐゴシック" charset="0"/>
                <a:cs typeface="+mn-cs"/>
              </a:rPr>
              <a:t>t-test: </a:t>
            </a:r>
            <a:r>
              <a:rPr lang="en-US" sz="1200" b="1" kern="1200" dirty="0" err="1" smtClean="0">
                <a:solidFill>
                  <a:schemeClr val="tx1"/>
                </a:solidFill>
                <a:effectLst/>
                <a:latin typeface="Times New Roman" pitchFamily="18" charset="0"/>
                <a:ea typeface="ＭＳ Ｐゴシック" charset="0"/>
                <a:cs typeface="+mn-cs"/>
              </a:rPr>
              <a:t>rateCorrectGuess</a:t>
            </a:r>
            <a:r>
              <a:rPr lang="en-US" sz="1200" kern="1200" dirty="0" smtClean="0">
                <a:solidFill>
                  <a:schemeClr val="tx1"/>
                </a:solidFill>
                <a:effectLst/>
                <a:latin typeface="Times New Roman" pitchFamily="18" charset="0"/>
                <a:ea typeface="ＭＳ Ｐゴシック" charset="0"/>
                <a:cs typeface="+mn-cs"/>
              </a:rPr>
              <a:t> for all interviewers</a:t>
            </a:r>
            <a:endParaRPr lang="en-US" dirty="0" smtClean="0">
              <a:effectLst/>
            </a:endParaRPr>
          </a:p>
          <a:p>
            <a:pPr rtl="0"/>
            <a:r>
              <a:rPr lang="en-US" sz="1200" b="1" kern="1200" dirty="0" smtClean="0">
                <a:solidFill>
                  <a:schemeClr val="tx1"/>
                </a:solidFill>
                <a:effectLst/>
                <a:latin typeface="Times New Roman" pitchFamily="18" charset="0"/>
                <a:ea typeface="ＭＳ Ｐゴシック" charset="0"/>
                <a:cs typeface="+mn-cs"/>
              </a:rPr>
              <a:t>mean in group </a:t>
            </a:r>
            <a:r>
              <a:rPr lang="en-US" sz="1200" b="1" kern="1200" dirty="0" err="1" smtClean="0">
                <a:solidFill>
                  <a:schemeClr val="tx1"/>
                </a:solidFill>
                <a:effectLst/>
                <a:latin typeface="Times New Roman" pitchFamily="18" charset="0"/>
                <a:ea typeface="ＭＳ Ｐゴシック" charset="0"/>
                <a:cs typeface="+mn-cs"/>
              </a:rPr>
              <a:t>sens</a:t>
            </a:r>
            <a:r>
              <a:rPr lang="en-US" sz="1200" b="1" kern="1200" dirty="0" smtClean="0">
                <a:solidFill>
                  <a:schemeClr val="tx1"/>
                </a:solidFill>
                <a:effectLst/>
                <a:latin typeface="Times New Roman" pitchFamily="18" charset="0"/>
                <a:ea typeface="ＭＳ Ｐゴシック" charset="0"/>
                <a:cs typeface="+mn-cs"/>
              </a:rPr>
              <a:t> : 0.5961735</a:t>
            </a:r>
            <a:endParaRPr lang="en-US" dirty="0" smtClean="0">
              <a:effectLst/>
            </a:endParaRPr>
          </a:p>
          <a:p>
            <a:pPr rtl="0"/>
            <a:r>
              <a:rPr lang="en-US" sz="1200" b="1" kern="1200" dirty="0" smtClean="0">
                <a:solidFill>
                  <a:schemeClr val="tx1"/>
                </a:solidFill>
                <a:effectLst/>
                <a:latin typeface="Times New Roman" pitchFamily="18" charset="0"/>
                <a:ea typeface="ＭＳ Ｐゴシック" charset="0"/>
                <a:cs typeface="+mn-cs"/>
              </a:rPr>
              <a:t>mean in group </a:t>
            </a:r>
            <a:r>
              <a:rPr lang="en-US" sz="1200" b="1" kern="1200" dirty="0" err="1" smtClean="0">
                <a:solidFill>
                  <a:schemeClr val="tx1"/>
                </a:solidFill>
                <a:effectLst/>
                <a:latin typeface="Times New Roman" pitchFamily="18" charset="0"/>
                <a:ea typeface="ＭＳ Ｐゴシック" charset="0"/>
                <a:cs typeface="+mn-cs"/>
              </a:rPr>
              <a:t>insens</a:t>
            </a:r>
            <a:r>
              <a:rPr lang="en-US" sz="1200" b="1" kern="1200" dirty="0" smtClean="0">
                <a:solidFill>
                  <a:schemeClr val="tx1"/>
                </a:solidFill>
                <a:effectLst/>
                <a:latin typeface="Times New Roman" pitchFamily="18" charset="0"/>
                <a:ea typeface="ＭＳ Ｐゴシック" charset="0"/>
                <a:cs typeface="+mn-cs"/>
              </a:rPr>
              <a:t> : 0.5487819</a:t>
            </a:r>
            <a:endParaRPr lang="en-US" dirty="0" smtClean="0">
              <a:effectLst/>
            </a:endParaRPr>
          </a:p>
          <a:p>
            <a:r>
              <a:rPr lang="en-US" sz="1200" b="1" kern="1200" dirty="0" smtClean="0">
                <a:solidFill>
                  <a:schemeClr val="tx1"/>
                </a:solidFill>
                <a:effectLst/>
                <a:latin typeface="Times New Roman" pitchFamily="18" charset="0"/>
                <a:ea typeface="ＭＳ Ｐゴシック" charset="0"/>
                <a:cs typeface="+mn-cs"/>
              </a:rPr>
              <a:t>t = 3.5233, </a:t>
            </a:r>
            <a:r>
              <a:rPr lang="en-US" sz="1200" b="1" kern="1200" dirty="0" err="1" smtClean="0">
                <a:solidFill>
                  <a:schemeClr val="tx1"/>
                </a:solidFill>
                <a:effectLst/>
                <a:latin typeface="Times New Roman" pitchFamily="18" charset="0"/>
                <a:ea typeface="ＭＳ Ｐゴシック" charset="0"/>
                <a:cs typeface="+mn-cs"/>
              </a:rPr>
              <a:t>df</a:t>
            </a:r>
            <a:r>
              <a:rPr lang="en-US" sz="1200" b="1" kern="1200" dirty="0" smtClean="0">
                <a:solidFill>
                  <a:schemeClr val="tx1"/>
                </a:solidFill>
                <a:effectLst/>
                <a:latin typeface="Times New Roman" pitchFamily="18" charset="0"/>
                <a:ea typeface="ＭＳ Ｐゴシック" charset="0"/>
                <a:cs typeface="+mn-cs"/>
              </a:rPr>
              <a:t> = 534.02, </a:t>
            </a:r>
            <a:r>
              <a:rPr lang="en-US" sz="1200" b="1" u="sng" kern="1200" dirty="0" smtClean="0">
                <a:solidFill>
                  <a:schemeClr val="tx1"/>
                </a:solidFill>
                <a:effectLst/>
                <a:latin typeface="Times New Roman" pitchFamily="18" charset="0"/>
                <a:ea typeface="ＭＳ Ｐゴシック" charset="0"/>
                <a:cs typeface="+mn-cs"/>
              </a:rPr>
              <a:t>p-value = 0.0004628</a:t>
            </a:r>
            <a:endParaRPr lang="en-US" dirty="0"/>
          </a:p>
        </p:txBody>
      </p:sp>
      <p:sp>
        <p:nvSpPr>
          <p:cNvPr id="4" name="Slide Number Placeholder 3"/>
          <p:cNvSpPr>
            <a:spLocks noGrp="1"/>
          </p:cNvSpPr>
          <p:nvPr>
            <p:ph type="sldNum" sz="quarter" idx="10"/>
          </p:nvPr>
        </p:nvSpPr>
        <p:spPr/>
        <p:txBody>
          <a:bodyPr/>
          <a:lstStyle/>
          <a:p>
            <a:fld id="{D90EA3FA-19DE-FA43-B066-37560668D098}" type="slidenum">
              <a:rPr lang="en-US" smtClean="0"/>
              <a:pPr/>
              <a:t>51</a:t>
            </a:fld>
            <a:endParaRPr lang="en-US"/>
          </a:p>
        </p:txBody>
      </p:sp>
    </p:spTree>
    <p:extLst>
      <p:ext uri="{BB962C8B-B14F-4D97-AF65-F5344CB8AC3E}">
        <p14:creationId xmlns:p14="http://schemas.microsoft.com/office/powerpoint/2010/main" val="1609331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current results for usefulness of baseline interviews we collected</a:t>
            </a:r>
            <a:r>
              <a:rPr lang="en-US" baseline="0" dirty="0" smtClean="0"/>
              <a:t> just for norming interviews.</a:t>
            </a:r>
          </a:p>
          <a:p>
            <a:r>
              <a:rPr lang="en-US" baseline="0" dirty="0" smtClean="0"/>
              <a:t>As you read about in the article assigned by </a:t>
            </a:r>
            <a:r>
              <a:rPr lang="en-US" baseline="0" dirty="0" err="1" smtClean="0"/>
              <a:t>Guozhen</a:t>
            </a:r>
            <a:r>
              <a:rPr lang="en-US" baseline="0" dirty="0" smtClean="0"/>
              <a:t>, this data set was also used to assess whether personality can….</a:t>
            </a:r>
            <a:endParaRPr lang="en-US" dirty="0"/>
          </a:p>
        </p:txBody>
      </p:sp>
      <p:sp>
        <p:nvSpPr>
          <p:cNvPr id="4" name="Slide Number Placeholder 3"/>
          <p:cNvSpPr>
            <a:spLocks noGrp="1"/>
          </p:cNvSpPr>
          <p:nvPr>
            <p:ph type="sldNum" sz="quarter" idx="10"/>
          </p:nvPr>
        </p:nvSpPr>
        <p:spPr/>
        <p:txBody>
          <a:bodyPr/>
          <a:lstStyle/>
          <a:p>
            <a:fld id="{D90EA3FA-19DE-FA43-B066-37560668D098}" type="slidenum">
              <a:rPr lang="en-US" smtClean="0"/>
              <a:pPr/>
              <a:t>52</a:t>
            </a:fld>
            <a:endParaRPr lang="en-US"/>
          </a:p>
        </p:txBody>
      </p:sp>
    </p:spTree>
    <p:extLst>
      <p:ext uri="{BB962C8B-B14F-4D97-AF65-F5344CB8AC3E}">
        <p14:creationId xmlns:p14="http://schemas.microsoft.com/office/powerpoint/2010/main" val="1168234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a reliable way of identifying ethnicity, gender, and even success</a:t>
            </a:r>
            <a:r>
              <a:rPr lang="en-US" baseline="0" dirty="0" smtClean="0"/>
              <a:t> at detecting deception (</a:t>
            </a:r>
            <a:r>
              <a:rPr lang="en-US" baseline="0" dirty="0" err="1" smtClean="0"/>
              <a:t>altho</a:t>
            </a:r>
            <a:r>
              <a:rPr lang="en-US" baseline="0" dirty="0" smtClean="0"/>
              <a:t> not at deceiving)</a:t>
            </a:r>
          </a:p>
          <a:p>
            <a:r>
              <a:rPr lang="en-US" baseline="0" dirty="0" smtClean="0"/>
              <a:t>Also predicts self-reported NEO-FFI personality scores well</a:t>
            </a:r>
            <a:endParaRPr lang="en-US" dirty="0"/>
          </a:p>
        </p:txBody>
      </p:sp>
      <p:sp>
        <p:nvSpPr>
          <p:cNvPr id="4" name="Slide Number Placeholder 3"/>
          <p:cNvSpPr>
            <a:spLocks noGrp="1"/>
          </p:cNvSpPr>
          <p:nvPr>
            <p:ph type="sldNum" sz="quarter" idx="10"/>
          </p:nvPr>
        </p:nvSpPr>
        <p:spPr/>
        <p:txBody>
          <a:bodyPr/>
          <a:lstStyle/>
          <a:p>
            <a:fld id="{D90EA3FA-19DE-FA43-B066-37560668D098}" type="slidenum">
              <a:rPr lang="en-US" smtClean="0"/>
              <a:pPr/>
              <a:t>54</a:t>
            </a:fld>
            <a:endParaRPr lang="en-US"/>
          </a:p>
        </p:txBody>
      </p:sp>
    </p:spTree>
    <p:extLst>
      <p:ext uri="{BB962C8B-B14F-4D97-AF65-F5344CB8AC3E}">
        <p14:creationId xmlns:p14="http://schemas.microsoft.com/office/powerpoint/2010/main" val="2931029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LIWC is a useful feature, even though everyone is answering the same questions</a:t>
            </a:r>
          </a:p>
          <a:p>
            <a:endParaRPr lang="en-US" baseline="0" dirty="0" smtClean="0"/>
          </a:p>
        </p:txBody>
      </p:sp>
      <p:sp>
        <p:nvSpPr>
          <p:cNvPr id="4" name="Slide Number Placeholder 3"/>
          <p:cNvSpPr>
            <a:spLocks noGrp="1"/>
          </p:cNvSpPr>
          <p:nvPr>
            <p:ph type="sldNum" sz="quarter" idx="10"/>
          </p:nvPr>
        </p:nvSpPr>
        <p:spPr/>
        <p:txBody>
          <a:bodyPr/>
          <a:lstStyle/>
          <a:p>
            <a:fld id="{D90EA3FA-19DE-FA43-B066-37560668D098}" type="slidenum">
              <a:rPr lang="en-US" smtClean="0"/>
              <a:pPr/>
              <a:t>55</a:t>
            </a:fld>
            <a:endParaRPr lang="en-US"/>
          </a:p>
        </p:txBody>
      </p:sp>
    </p:spTree>
    <p:extLst>
      <p:ext uri="{BB962C8B-B14F-4D97-AF65-F5344CB8AC3E}">
        <p14:creationId xmlns:p14="http://schemas.microsoft.com/office/powerpoint/2010/main" val="4019007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dirty="0" smtClean="0"/>
              <a:t>Best</a:t>
            </a:r>
            <a:r>
              <a:rPr lang="en-US" baseline="0" dirty="0" smtClean="0"/>
              <a:t> results for </a:t>
            </a:r>
            <a:r>
              <a:rPr lang="en" dirty="0" smtClean="0"/>
              <a:t>openness to experience, worst for extraversion</a:t>
            </a:r>
            <a:endParaRPr lang="en-US" baseline="0" dirty="0" smtClean="0"/>
          </a:p>
        </p:txBody>
      </p:sp>
      <p:sp>
        <p:nvSpPr>
          <p:cNvPr id="4" name="Slide Number Placeholder 3"/>
          <p:cNvSpPr>
            <a:spLocks noGrp="1"/>
          </p:cNvSpPr>
          <p:nvPr>
            <p:ph type="sldNum" sz="quarter" idx="10"/>
          </p:nvPr>
        </p:nvSpPr>
        <p:spPr/>
        <p:txBody>
          <a:bodyPr/>
          <a:lstStyle/>
          <a:p>
            <a:fld id="{D90EA3FA-19DE-FA43-B066-37560668D098}" type="slidenum">
              <a:rPr lang="en-US" smtClean="0"/>
              <a:pPr/>
              <a:t>56</a:t>
            </a:fld>
            <a:endParaRPr lang="en-US"/>
          </a:p>
        </p:txBody>
      </p:sp>
    </p:spTree>
    <p:extLst>
      <p:ext uri="{BB962C8B-B14F-4D97-AF65-F5344CB8AC3E}">
        <p14:creationId xmlns:p14="http://schemas.microsoft.com/office/powerpoint/2010/main" val="40190077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1" indent="0" algn="l" defTabSz="914400" rtl="0" eaLnBrk="0" fontAlgn="base" latinLnBrk="0" hangingPunct="0">
              <a:lnSpc>
                <a:spcPct val="100000"/>
              </a:lnSpc>
              <a:spcBef>
                <a:spcPts val="0"/>
              </a:spcBef>
              <a:spcAft>
                <a:spcPct val="0"/>
              </a:spcAft>
              <a:buClrTx/>
              <a:buSzTx/>
              <a:buFontTx/>
              <a:buNone/>
              <a:tabLst/>
              <a:defRPr/>
            </a:pPr>
            <a:r>
              <a:rPr lang="en-US" dirty="0" smtClean="0">
                <a:solidFill>
                  <a:srgbClr val="FF00FF"/>
                </a:solidFill>
                <a:latin typeface="Times New Roman" charset="0"/>
              </a:rPr>
              <a:t>Implemented: pitch, energy, gender, ethnicity, NEO-FFI</a:t>
            </a:r>
          </a:p>
          <a:p>
            <a:pPr>
              <a:spcBef>
                <a:spcPts val="0"/>
              </a:spcBef>
              <a:buNone/>
            </a:pPr>
            <a:endParaRPr lang="en-US" dirty="0" smtClean="0"/>
          </a:p>
          <a:p>
            <a:pPr>
              <a:spcBef>
                <a:spcPts val="0"/>
              </a:spcBef>
              <a:buNone/>
            </a:pPr>
            <a:r>
              <a:rPr lang="en-US" dirty="0" smtClean="0"/>
              <a:t>Will discuss deception detection and trust in 2 weeks</a:t>
            </a:r>
            <a:endParaRPr dirty="0"/>
          </a:p>
        </p:txBody>
      </p:sp>
    </p:spTree>
    <p:extLst>
      <p:ext uri="{BB962C8B-B14F-4D97-AF65-F5344CB8AC3E}">
        <p14:creationId xmlns:p14="http://schemas.microsoft.com/office/powerpoint/2010/main" val="1704365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Pennebaker</a:t>
            </a:r>
            <a:r>
              <a:rPr lang="en-US" dirty="0" smtClean="0"/>
              <a:t> one of LSA’s first Public lectures on language speakers</a:t>
            </a:r>
          </a:p>
          <a:p>
            <a:r>
              <a:rPr lang="en-US" dirty="0" smtClean="0"/>
              <a:t>LIWC15: has</a:t>
            </a:r>
            <a:r>
              <a:rPr lang="en-US" baseline="0" dirty="0" smtClean="0"/>
              <a:t> diffs in categories and dictionary</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7</a:t>
            </a:fld>
            <a:endParaRPr lang="en-US"/>
          </a:p>
        </p:txBody>
      </p:sp>
    </p:spTree>
    <p:extLst>
      <p:ext uri="{BB962C8B-B14F-4D97-AF65-F5344CB8AC3E}">
        <p14:creationId xmlns:p14="http://schemas.microsoft.com/office/powerpoint/2010/main" val="96673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fld id="{0A02256B-CBC1-BD40-86FB-8D838D0FCBD3}" type="slidenum">
              <a:rPr lang="en-US" sz="1200"/>
              <a:pPr/>
              <a:t>8</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smtClean="0">
                <a:latin typeface="Times New Roman" charset="0"/>
              </a:rPr>
              <a:t>Contractions may indicate truth or lie (Statement Analysis vs.</a:t>
            </a:r>
            <a:r>
              <a:rPr lang="en-US" baseline="0" dirty="0" smtClean="0">
                <a:latin typeface="Times New Roman" charset="0"/>
              </a:rPr>
              <a:t> John Reid (but non-native speakers use contractions much less</a:t>
            </a:r>
            <a:r>
              <a:rPr lang="mr-IN" baseline="0" dirty="0" smtClean="0">
                <a:latin typeface="Times New Roman" charset="0"/>
              </a:rPr>
              <a:t>…</a:t>
            </a:r>
            <a:endParaRPr lang="en-US" baseline="0" dirty="0" smtClean="0">
              <a:latin typeface="Times New Roman" charset="0"/>
            </a:endParaRPr>
          </a:p>
          <a:p>
            <a:endParaRPr lang="en-US" dirty="0" smtClean="0">
              <a:latin typeface="Times New Roman" charset="0"/>
            </a:endParaRPr>
          </a:p>
          <a:p>
            <a:r>
              <a:rPr lang="en-US" dirty="0" err="1" smtClean="0">
                <a:latin typeface="Times New Roman" charset="0"/>
              </a:rPr>
              <a:t>Nemesysco</a:t>
            </a:r>
            <a:r>
              <a:rPr lang="en-US" baseline="0" dirty="0" smtClean="0">
                <a:latin typeface="Times New Roman" charset="0"/>
              </a:rPr>
              <a:t> </a:t>
            </a:r>
            <a:r>
              <a:rPr lang="en-US" sz="1200" kern="1200" baseline="0" dirty="0" smtClean="0">
                <a:solidFill>
                  <a:schemeClr val="tx1"/>
                </a:solidFill>
                <a:latin typeface="+mn-lt"/>
                <a:ea typeface="+mn-ea"/>
                <a:cs typeface="+mn-cs"/>
              </a:rPr>
              <a:t>d</a:t>
            </a:r>
            <a:r>
              <a:rPr lang="en-US" sz="1200" kern="1200" dirty="0" smtClean="0">
                <a:solidFill>
                  <a:schemeClr val="tx1"/>
                </a:solidFill>
                <a:latin typeface="+mn-lt"/>
                <a:ea typeface="+mn-ea"/>
                <a:cs typeface="+mn-cs"/>
              </a:rPr>
              <a:t>evelops vocal lie-detectors, emotion-detectors and </a:t>
            </a:r>
            <a:r>
              <a:rPr lang="en-US" sz="1200" b="1" kern="1200" dirty="0" smtClean="0">
                <a:solidFill>
                  <a:schemeClr val="tx1"/>
                </a:solidFill>
                <a:latin typeface="+mn-lt"/>
                <a:ea typeface="+mn-ea"/>
                <a:cs typeface="+mn-cs"/>
              </a:rPr>
              <a:t>love-detectors</a:t>
            </a:r>
          </a:p>
          <a:p>
            <a:r>
              <a:rPr lang="en-US" baseline="0" dirty="0" smtClean="0">
                <a:latin typeface="Times New Roman" charset="0"/>
              </a:rPr>
              <a:t>claims to have built detectors based on vocal cues</a:t>
            </a:r>
            <a:endParaRPr lang="en-US" dirty="0" smtClean="0">
              <a:latin typeface="Times New Roman" charset="0"/>
            </a:endParaRPr>
          </a:p>
          <a:p>
            <a:r>
              <a:rPr lang="en-US" dirty="0" smtClean="0">
                <a:latin typeface="Times New Roman" charset="0"/>
              </a:rPr>
              <a:t>Universal </a:t>
            </a:r>
            <a:r>
              <a:rPr lang="en-US" dirty="0">
                <a:latin typeface="Times New Roman" charset="0"/>
              </a:rPr>
              <a:t>Lie Response</a:t>
            </a:r>
          </a:p>
          <a:p>
            <a:r>
              <a:rPr lang="en-US" dirty="0">
                <a:latin typeface="Times New Roman" charset="0"/>
              </a:rPr>
              <a:t>Anders Eriksson and Francisco La </a:t>
            </a:r>
            <a:r>
              <a:rPr lang="en-US" dirty="0" err="1">
                <a:latin typeface="Times New Roman" charset="0"/>
              </a:rPr>
              <a:t>Cerda</a:t>
            </a:r>
            <a:r>
              <a:rPr lang="ja-JP" altLang="en-US" dirty="0">
                <a:latin typeface="Times New Roman" charset="0"/>
              </a:rPr>
              <a:t>’</a:t>
            </a:r>
            <a:r>
              <a:rPr lang="en-US" dirty="0" err="1">
                <a:latin typeface="Times New Roman" charset="0"/>
              </a:rPr>
              <a:t>s</a:t>
            </a:r>
            <a:r>
              <a:rPr lang="en-US" dirty="0">
                <a:latin typeface="Times New Roman" charset="0"/>
              </a:rPr>
              <a:t> article "Charlatanry in forensic speech science: A problem to be taken seriously."</a:t>
            </a:r>
            <a:r>
              <a:rPr lang="en-US" dirty="0" smtClean="0">
                <a:latin typeface="Times New Roman" charset="0"/>
              </a:rPr>
              <a:t> </a:t>
            </a:r>
          </a:p>
          <a:p>
            <a:endParaRPr lang="en-US" dirty="0" smtClean="0">
              <a:latin typeface="Times New Roman" charset="0"/>
            </a:endParaRPr>
          </a:p>
          <a:p>
            <a:r>
              <a:rPr lang="en-US" sz="1200" kern="1200" dirty="0" smtClean="0">
                <a:solidFill>
                  <a:schemeClr val="tx1"/>
                </a:solidFill>
                <a:latin typeface="+mn-lt"/>
                <a:ea typeface="+mn-ea"/>
                <a:cs typeface="+mn-cs"/>
              </a:rPr>
              <a:t>In the 2007 peer-reviewed academic article "Charlatanry in forensic speech science", the authors reviewed 50 years of lie detector research and came to the conclusion that there is no scientific evidence supporting that voice analysis lie detectors actually work.[8] Lie detector manufacturer </a:t>
            </a:r>
            <a:r>
              <a:rPr lang="en-US" sz="1200" kern="1200" dirty="0" smtClean="0">
                <a:solidFill>
                  <a:schemeClr val="tx1"/>
                </a:solidFill>
                <a:latin typeface="+mn-lt"/>
                <a:ea typeface="+mn-ea"/>
                <a:cs typeface="+mn-cs"/>
                <a:hlinkClick r:id="rId3"/>
              </a:rPr>
              <a:t>Nemesysco threatened to sue the academic publisher for libel resulting in removal of the article from online databases. In a letter to the publisher, Nemesysco's lawyers wrote that the authors of the article could be sued for defamation if they wrote on the subject again.[9] [10] The full text of the article is available online.[11]</a:t>
            </a:r>
            <a:endParaRPr lang="en-US" sz="1200" kern="1200" dirty="0" smtClean="0">
              <a:solidFill>
                <a:schemeClr val="tx1"/>
              </a:solidFill>
              <a:latin typeface="+mn-lt"/>
              <a:ea typeface="+mn-ea"/>
              <a:cs typeface="+mn-cs"/>
            </a:endParaRPr>
          </a:p>
          <a:p>
            <a:endParaRPr lang="en-US" dirty="0">
              <a:latin typeface="Times New Roman" charset="0"/>
            </a:endParaRPr>
          </a:p>
        </p:txBody>
      </p:sp>
    </p:spTree>
    <p:extLst>
      <p:ext uri="{BB962C8B-B14F-4D97-AF65-F5344CB8AC3E}">
        <p14:creationId xmlns:p14="http://schemas.microsoft.com/office/powerpoint/2010/main" val="45121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fld id="{240A84F9-06B0-0F4A-8A76-20A0F40600A9}" type="slidenum">
              <a:rPr lang="en-US" sz="1200"/>
              <a:pPr/>
              <a:t>10</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extLst>
      <p:ext uri="{BB962C8B-B14F-4D97-AF65-F5344CB8AC3E}">
        <p14:creationId xmlns:p14="http://schemas.microsoft.com/office/powerpoint/2010/main" val="396473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fld id="{C252D147-D6DC-334D-9332-D74FA44DBC5A}" type="slidenum">
              <a:rPr lang="en-US" sz="1200"/>
              <a:pPr/>
              <a:t>11</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lvl="1"/>
            <a:r>
              <a:rPr lang="en-US" b="1" dirty="0">
                <a:solidFill>
                  <a:schemeClr val="folHlink"/>
                </a:solidFill>
                <a:latin typeface="Times New Roman" charset="0"/>
              </a:rPr>
              <a:t>Useful features</a:t>
            </a:r>
            <a:r>
              <a:rPr lang="en-US" dirty="0">
                <a:solidFill>
                  <a:schemeClr val="folHlink"/>
                </a:solidFill>
                <a:latin typeface="Times New Roman" charset="0"/>
              </a:rPr>
              <a:t>:</a:t>
            </a:r>
            <a:r>
              <a:rPr lang="en-US" dirty="0">
                <a:latin typeface="Times New Roman" charset="0"/>
              </a:rPr>
              <a:t>  </a:t>
            </a:r>
            <a:r>
              <a:rPr lang="en-US" dirty="0">
                <a:solidFill>
                  <a:srgbClr val="FF00FF"/>
                </a:solidFill>
                <a:latin typeface="Times New Roman" charset="0"/>
              </a:rPr>
              <a:t>Energy features, duration, unit position in interview</a:t>
            </a:r>
          </a:p>
          <a:p>
            <a:pPr lvl="1"/>
            <a:r>
              <a:rPr lang="en-US" dirty="0">
                <a:solidFill>
                  <a:srgbClr val="FF00FF"/>
                </a:solidFill>
                <a:latin typeface="Times New Roman" charset="0"/>
              </a:rPr>
              <a:t>LTM model of </a:t>
            </a:r>
            <a:r>
              <a:rPr lang="en-US" dirty="0" smtClean="0">
                <a:solidFill>
                  <a:srgbClr val="FF00FF"/>
                </a:solidFill>
                <a:latin typeface="Times New Roman" charset="0"/>
              </a:rPr>
              <a:t>f0</a:t>
            </a:r>
          </a:p>
          <a:p>
            <a:endParaRPr lang="en-US" dirty="0">
              <a:latin typeface="Times New Roman" charset="0"/>
            </a:endParaRPr>
          </a:p>
        </p:txBody>
      </p:sp>
    </p:spTree>
    <p:extLst>
      <p:ext uri="{BB962C8B-B14F-4D97-AF65-F5344CB8AC3E}">
        <p14:creationId xmlns:p14="http://schemas.microsoft.com/office/powerpoint/2010/main" val="130804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fld id="{D76D4C1A-41F1-9542-96D6-946A9AFC1345}" type="slidenum">
              <a:rPr lang="en-US" sz="1200"/>
              <a:pPr/>
              <a:t>12</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lvl="4"/>
            <a:r>
              <a:rPr lang="en-US" b="1">
                <a:solidFill>
                  <a:schemeClr val="folHlink"/>
                </a:solidFill>
                <a:latin typeface="Times New Roman" charset="0"/>
              </a:rPr>
              <a:t>Useful features</a:t>
            </a:r>
            <a:r>
              <a:rPr lang="en-US">
                <a:solidFill>
                  <a:schemeClr val="folHlink"/>
                </a:solidFill>
                <a:latin typeface="Times New Roman" charset="0"/>
              </a:rPr>
              <a:t>:</a:t>
            </a:r>
            <a:r>
              <a:rPr lang="en-US">
                <a:latin typeface="Times New Roman" charset="0"/>
              </a:rPr>
              <a:t> </a:t>
            </a:r>
            <a:r>
              <a:rPr lang="en-US">
                <a:solidFill>
                  <a:srgbClr val="FF00FF"/>
                </a:solidFill>
                <a:latin typeface="Times New Roman" charset="0"/>
              </a:rPr>
              <a:t>positive emotion words, filled pauses</a:t>
            </a:r>
          </a:p>
          <a:p>
            <a:endParaRPr lang="en-US">
              <a:latin typeface="Times New Roman" charset="0"/>
            </a:endParaRPr>
          </a:p>
        </p:txBody>
      </p:sp>
    </p:spTree>
    <p:extLst>
      <p:ext uri="{BB962C8B-B14F-4D97-AF65-F5344CB8AC3E}">
        <p14:creationId xmlns:p14="http://schemas.microsoft.com/office/powerpoint/2010/main" val="134681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5B778-B5C4-6744-956B-82A4159A047A}" type="datetime1">
              <a:rPr lang="en-US" smtClean="0"/>
              <a:pPr/>
              <a:t>7/8/17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AA7C82-AE75-9B45-BD0D-1FA76EF94B82}" type="datetime1">
              <a:rPr lang="en-US" smtClean="0"/>
              <a:pPr/>
              <a:t>7/8/17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86A04-D641-B44B-898F-32A18C20F3CF}" type="datetime1">
              <a:rPr lang="en-US" smtClean="0"/>
              <a:pPr/>
              <a:t>7/8/17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4C8B6-89E7-DF43-89CF-216DE41BB558}" type="datetime1">
              <a:rPr lang="en-US" smtClean="0"/>
              <a:pPr/>
              <a:t>7/8/17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73200"/>
            <a:ext cx="38100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73200"/>
            <a:ext cx="38100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extLst/>
  </p:cSld>
  <p:clrMapOvr>
    <a:masterClrMapping/>
  </p:clrMapOvr>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73200"/>
            <a:ext cx="7772400" cy="46228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extLst/>
  </p:cSld>
  <p:clrMapOvr>
    <a:masterClrMapping/>
  </p:clrMapOvr>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2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 name="Shape 14"/>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pPr lvl="0">
                <a:spcBef>
                  <a:spcPts val="0"/>
                </a:spcBef>
                <a:buNone/>
              </a:pPr>
              <a:t>‹#›</a:t>
            </a:fld>
            <a:endParaRPr lang="en"/>
          </a:p>
        </p:txBody>
      </p:sp>
    </p:spTree>
    <p:extLst>
      <p:ext uri="{BB962C8B-B14F-4D97-AF65-F5344CB8AC3E}">
        <p14:creationId xmlns:p14="http://schemas.microsoft.com/office/powerpoint/2010/main" val="208496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7/8/17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0831DC-CD77-744B-9B3D-E7D79A05F4BB}" type="datetime1">
              <a:rPr lang="en-US" smtClean="0"/>
              <a:pPr/>
              <a:t>7/8/17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2968E0-FA99-F74D-8BDE-01829594365B}" type="datetime1">
              <a:rPr lang="en-US" smtClean="0"/>
              <a:pPr/>
              <a:t>7/8/17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70CF86-B1DE-C940-8CEF-CBD407DF609E}" type="datetime1">
              <a:rPr lang="en-US" smtClean="0"/>
              <a:pPr/>
              <a:t>7/8/17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7/8/17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7/8/17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7/8/17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7/8/17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smtClean="0"/>
              <a:t>Click to edit Master title style</a:t>
            </a:r>
            <a:endParaRPr lang="en-US" altLang="x-none"/>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endParaRPr lang="en-US" altLang="x-none"/>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7/8/17</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1"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5.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5.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notesSlide" Target="../notesSlides/notesSlide28.xml"/><Relationship Id="rId5" Type="http://schemas.openxmlformats.org/officeDocument/2006/relationships/image" Target="../media/image9.png"/><Relationship Id="rId1" Type="http://schemas.microsoft.com/office/2007/relationships/media" Target="../media/media1.wav"/><Relationship Id="rId2" Type="http://schemas.openxmlformats.org/officeDocument/2006/relationships/audio" Target="../media/media1.wav"/></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notesSlide" Target="../notesSlides/notesSlide29.xml"/><Relationship Id="rId5" Type="http://schemas.openxmlformats.org/officeDocument/2006/relationships/image" Target="../media/image9.png"/><Relationship Id="rId1" Type="http://schemas.microsoft.com/office/2007/relationships/media" Target="../media/media1.wav"/><Relationship Id="rId2" Type="http://schemas.openxmlformats.org/officeDocument/2006/relationships/audio" Target="../media/media1.wav"/></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liwc.wpengine.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reid.com/educational_info/critictechnique.html" TargetMode="External"/><Relationship Id="rId4" Type="http://schemas.openxmlformats.org/officeDocument/2006/relationships/hyperlink" Target="http://www.love-detector.com/" TargetMode="External"/><Relationship Id="rId5" Type="http://schemas.openxmlformats.org/officeDocument/2006/relationships/hyperlink" Target="http://sciencenow.sciencemag.org/cgi/content/full/2009/210/1?rss=1&amp;eaf"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x-none" sz="3600" dirty="0"/>
              <a:t>Intonation and </a:t>
            </a:r>
            <a:r>
              <a:rPr lang="en-US" altLang="x-none" sz="3600" dirty="0" smtClean="0"/>
              <a:t>Computation</a:t>
            </a:r>
            <a:r>
              <a:rPr lang="en-US" altLang="x-none" sz="3600" smtClean="0"/>
              <a:t>: Deception</a:t>
            </a:r>
            <a:endParaRPr lang="en-US" sz="3200" dirty="0"/>
          </a:p>
        </p:txBody>
      </p:sp>
      <p:sp>
        <p:nvSpPr>
          <p:cNvPr id="3" name="Subtitle 2"/>
          <p:cNvSpPr>
            <a:spLocks noGrp="1"/>
          </p:cNvSpPr>
          <p:nvPr>
            <p:ph type="subTitle" idx="1"/>
          </p:nvPr>
        </p:nvSpPr>
        <p:spPr/>
        <p:txBody>
          <a:bodyPr>
            <a:normAutofit/>
          </a:bodyPr>
          <a:lstStyle/>
          <a:p>
            <a:r>
              <a:rPr lang="en-US" altLang="x-none" dirty="0"/>
              <a:t>Julia Hirschberg</a:t>
            </a:r>
          </a:p>
          <a:p>
            <a:r>
              <a:rPr lang="en-US" altLang="x-none" dirty="0"/>
              <a:t>LSA 2017</a:t>
            </a:r>
          </a:p>
          <a:p>
            <a:r>
              <a:rPr lang="en-US" altLang="x-none" dirty="0" err="1"/>
              <a:t>julia@cs.columbia.edu</a:t>
            </a:r>
            <a:endParaRPr lang="en-US" altLang="x-none"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normAutofit/>
          </a:bodyPr>
          <a:lstStyle/>
          <a:p>
            <a:r>
              <a:rPr lang="en-US" dirty="0" smtClean="0"/>
              <a:t>Previous Work</a:t>
            </a:r>
            <a:endParaRPr lang="en-US" dirty="0"/>
          </a:p>
        </p:txBody>
      </p:sp>
      <p:sp>
        <p:nvSpPr>
          <p:cNvPr id="38914" name="Rectangle 3"/>
          <p:cNvSpPr>
            <a:spLocks noGrp="1" noChangeArrowheads="1"/>
          </p:cNvSpPr>
          <p:nvPr>
            <p:ph idx="1"/>
          </p:nvPr>
        </p:nvSpPr>
        <p:spPr/>
        <p:txBody>
          <a:bodyPr/>
          <a:lstStyle/>
          <a:p>
            <a:r>
              <a:rPr lang="en-US" smtClean="0"/>
              <a:t>Created Columbia/SRI/Colorado Deception Corpus </a:t>
            </a:r>
          </a:p>
          <a:p>
            <a:pPr lvl="1"/>
            <a:r>
              <a:rPr lang="en-US" smtClean="0"/>
              <a:t>Within-subject recordings of deceptive and non-deceptive speech</a:t>
            </a:r>
          </a:p>
          <a:p>
            <a:pPr lvl="2"/>
            <a:r>
              <a:rPr lang="en-US" smtClean="0"/>
              <a:t>32 adult native American English speakers</a:t>
            </a:r>
          </a:p>
          <a:p>
            <a:pPr lvl="2"/>
            <a:r>
              <a:rPr lang="en-US" smtClean="0"/>
              <a:t>25-50m interviews by trained interviewer (Reid technique):  15.2h of speech, 7h from subjects</a:t>
            </a:r>
          </a:p>
          <a:p>
            <a:pPr lvl="2"/>
            <a:r>
              <a:rPr lang="en-US" smtClean="0"/>
              <a:t>Subjects given tasks and incentivized to lie about performance</a:t>
            </a:r>
          </a:p>
          <a:p>
            <a:pPr lvl="2"/>
            <a:r>
              <a:rPr lang="en-US" smtClean="0"/>
              <a:t>Ground truth identified by subjects</a:t>
            </a:r>
            <a:endParaRPr lang="en-US" dirty="0" smtClean="0"/>
          </a:p>
        </p:txBody>
      </p:sp>
      <p:sp>
        <p:nvSpPr>
          <p:cNvPr id="4" name="Rectangle 6"/>
          <p:cNvSpPr>
            <a:spLocks noGrp="1" noChangeArrowheads="1"/>
          </p:cNvSpPr>
          <p:nvPr>
            <p:ph type="sldNum" sz="quarter" idx="12"/>
          </p:nvPr>
        </p:nvSpPr>
        <p:spPr/>
        <p:txBody>
          <a:bodyPr/>
          <a:lstStyle/>
          <a:p>
            <a:fld id="{7B10997E-3A30-4B4C-A7BB-83CE5F6A6059}"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Grp="1" noChangeArrowheads="1"/>
          </p:cNvSpPr>
          <p:nvPr>
            <p:ph type="title"/>
          </p:nvPr>
        </p:nvSpPr>
        <p:spPr/>
        <p:txBody>
          <a:bodyPr/>
          <a:lstStyle/>
          <a:p>
            <a:r>
              <a:rPr lang="en-US" smtClean="0"/>
              <a:t>Acoustic/Prosodic Features</a:t>
            </a:r>
            <a:endParaRPr lang="en-US" dirty="0"/>
          </a:p>
        </p:txBody>
      </p:sp>
      <p:sp>
        <p:nvSpPr>
          <p:cNvPr id="47106" name="Rectangle 7"/>
          <p:cNvSpPr>
            <a:spLocks noGrp="1" noChangeArrowheads="1"/>
          </p:cNvSpPr>
          <p:nvPr>
            <p:ph idx="1"/>
          </p:nvPr>
        </p:nvSpPr>
        <p:spPr/>
        <p:txBody>
          <a:bodyPr>
            <a:normAutofit fontScale="85000" lnSpcReduction="20000"/>
          </a:bodyPr>
          <a:lstStyle/>
          <a:p>
            <a:r>
              <a:rPr lang="en-US" dirty="0" smtClean="0"/>
              <a:t>Duration features</a:t>
            </a:r>
          </a:p>
          <a:p>
            <a:pPr lvl="1"/>
            <a:r>
              <a:rPr lang="en-US" dirty="0" smtClean="0"/>
              <a:t>Phone / Vowel / Syllable Durations</a:t>
            </a:r>
          </a:p>
          <a:p>
            <a:pPr lvl="1"/>
            <a:r>
              <a:rPr lang="en-US" dirty="0" smtClean="0"/>
              <a:t>Normalized by Phone/Vowel Means, Speaker</a:t>
            </a:r>
          </a:p>
          <a:p>
            <a:r>
              <a:rPr lang="en-US" dirty="0" smtClean="0"/>
              <a:t>Speaking rate features (vowels/time)</a:t>
            </a:r>
          </a:p>
          <a:p>
            <a:r>
              <a:rPr lang="en-US" dirty="0" smtClean="0"/>
              <a:t>Pause features (</a:t>
            </a:r>
            <a:r>
              <a:rPr lang="en-US" dirty="0" err="1" smtClean="0"/>
              <a:t>cf</a:t>
            </a:r>
            <a:r>
              <a:rPr lang="en-US" dirty="0" smtClean="0"/>
              <a:t> </a:t>
            </a:r>
            <a:r>
              <a:rPr lang="en-US" dirty="0" err="1" smtClean="0"/>
              <a:t>Benus</a:t>
            </a:r>
            <a:r>
              <a:rPr lang="en-US" dirty="0" smtClean="0"/>
              <a:t> et al </a:t>
            </a:r>
            <a:r>
              <a:rPr lang="ja-JP" altLang="en-US" dirty="0" smtClean="0"/>
              <a:t>‘</a:t>
            </a:r>
            <a:r>
              <a:rPr lang="en-US" dirty="0" smtClean="0"/>
              <a:t>06)</a:t>
            </a:r>
          </a:p>
          <a:p>
            <a:pPr lvl="1"/>
            <a:r>
              <a:rPr lang="en-US" dirty="0" smtClean="0"/>
              <a:t>Speech to pause ratio, number of long pauses</a:t>
            </a:r>
          </a:p>
          <a:p>
            <a:pPr lvl="1"/>
            <a:r>
              <a:rPr lang="en-US" dirty="0" smtClean="0"/>
              <a:t>Maximum pause length</a:t>
            </a:r>
          </a:p>
          <a:p>
            <a:r>
              <a:rPr lang="en-US" dirty="0" smtClean="0"/>
              <a:t>Energy features (RMS energy)</a:t>
            </a:r>
          </a:p>
          <a:p>
            <a:r>
              <a:rPr lang="en-US" dirty="0" smtClean="0"/>
              <a:t>Pitch features</a:t>
            </a:r>
          </a:p>
          <a:p>
            <a:pPr lvl="1"/>
            <a:r>
              <a:rPr lang="en-US" dirty="0" smtClean="0"/>
              <a:t>Pitch stylization (</a:t>
            </a:r>
            <a:r>
              <a:rPr lang="en-US" dirty="0" err="1" smtClean="0"/>
              <a:t>Sonmez</a:t>
            </a:r>
            <a:r>
              <a:rPr lang="en-US" dirty="0" smtClean="0"/>
              <a:t> et al. </a:t>
            </a:r>
            <a:r>
              <a:rPr lang="ja-JP" altLang="en-US" dirty="0" smtClean="0"/>
              <a:t>‘</a:t>
            </a:r>
            <a:r>
              <a:rPr lang="en-US" dirty="0" smtClean="0"/>
              <a:t>98)</a:t>
            </a:r>
          </a:p>
          <a:p>
            <a:pPr lvl="1"/>
            <a:r>
              <a:rPr lang="en-US" dirty="0" smtClean="0"/>
              <a:t>Model of F0 to estimate speaker range</a:t>
            </a:r>
          </a:p>
          <a:p>
            <a:pPr lvl="1"/>
            <a:r>
              <a:rPr lang="en-US" dirty="0" smtClean="0"/>
              <a:t>Pitch ranges, slopes, locations of interest</a:t>
            </a:r>
          </a:p>
          <a:p>
            <a:r>
              <a:rPr lang="en-US" dirty="0" smtClean="0"/>
              <a:t>Spectral tilt features</a:t>
            </a:r>
            <a:endParaRPr lang="en-US" dirty="0"/>
          </a:p>
        </p:txBody>
      </p:sp>
      <p:sp>
        <p:nvSpPr>
          <p:cNvPr id="4" name="Rectangle 6"/>
          <p:cNvSpPr>
            <a:spLocks noGrp="1" noChangeArrowheads="1"/>
          </p:cNvSpPr>
          <p:nvPr>
            <p:ph type="sldNum" sz="quarter" idx="12"/>
          </p:nvPr>
        </p:nvSpPr>
        <p:spPr/>
        <p:txBody>
          <a:bodyPr/>
          <a:lstStyle/>
          <a:p>
            <a:fld id="{3A061AE0-E2E7-974C-9707-FFD3D8FE6F76}"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dirty="0">
                <a:latin typeface="Times New Roman" charset="0"/>
              </a:rPr>
              <a:t>Lexical Features</a:t>
            </a:r>
          </a:p>
        </p:txBody>
      </p:sp>
      <p:sp>
        <p:nvSpPr>
          <p:cNvPr id="49154" name="Rectangle 3"/>
          <p:cNvSpPr>
            <a:spLocks noGrp="1" noChangeArrowheads="1"/>
          </p:cNvSpPr>
          <p:nvPr>
            <p:ph sz="half" idx="1"/>
          </p:nvPr>
        </p:nvSpPr>
        <p:spPr/>
        <p:txBody>
          <a:bodyPr/>
          <a:lstStyle/>
          <a:p>
            <a:pPr>
              <a:lnSpc>
                <a:spcPct val="80000"/>
              </a:lnSpc>
            </a:pPr>
            <a:r>
              <a:rPr lang="en-US" sz="2000">
                <a:latin typeface="Times New Roman" charset="0"/>
              </a:rPr>
              <a:t>Presence and # of </a:t>
            </a:r>
            <a:r>
              <a:rPr lang="en-US" sz="2000">
                <a:solidFill>
                  <a:schemeClr val="accent2"/>
                </a:solidFill>
                <a:latin typeface="Times New Roman" charset="0"/>
              </a:rPr>
              <a:t>filled pauses</a:t>
            </a:r>
          </a:p>
          <a:p>
            <a:pPr>
              <a:lnSpc>
                <a:spcPct val="80000"/>
              </a:lnSpc>
            </a:pPr>
            <a:r>
              <a:rPr lang="en-US" sz="2000">
                <a:latin typeface="Times New Roman" charset="0"/>
              </a:rPr>
              <a:t>Is this a </a:t>
            </a:r>
            <a:r>
              <a:rPr lang="en-US" sz="2000">
                <a:solidFill>
                  <a:schemeClr val="accent2"/>
                </a:solidFill>
                <a:latin typeface="Times New Roman" charset="0"/>
              </a:rPr>
              <a:t>question</a:t>
            </a:r>
            <a:r>
              <a:rPr lang="en-US" sz="2000">
                <a:latin typeface="Times New Roman" charset="0"/>
              </a:rPr>
              <a:t>?  A question following a question</a:t>
            </a:r>
          </a:p>
          <a:p>
            <a:pPr>
              <a:lnSpc>
                <a:spcPct val="80000"/>
              </a:lnSpc>
            </a:pPr>
            <a:r>
              <a:rPr lang="en-US" sz="2000">
                <a:latin typeface="Times New Roman" charset="0"/>
              </a:rPr>
              <a:t>Presence of </a:t>
            </a:r>
            <a:r>
              <a:rPr lang="en-US" sz="2000">
                <a:solidFill>
                  <a:schemeClr val="accent2"/>
                </a:solidFill>
                <a:latin typeface="Times New Roman" charset="0"/>
              </a:rPr>
              <a:t>pronouns</a:t>
            </a:r>
            <a:r>
              <a:rPr lang="en-US" sz="2000">
                <a:latin typeface="Times New Roman" charset="0"/>
              </a:rPr>
              <a:t> (by person, case and number)</a:t>
            </a:r>
          </a:p>
          <a:p>
            <a:pPr>
              <a:lnSpc>
                <a:spcPct val="80000"/>
              </a:lnSpc>
            </a:pPr>
            <a:r>
              <a:rPr lang="en-US" sz="2000">
                <a:latin typeface="Times New Roman" charset="0"/>
              </a:rPr>
              <a:t>A specific </a:t>
            </a:r>
            <a:r>
              <a:rPr lang="en-US" sz="2000">
                <a:solidFill>
                  <a:schemeClr val="accent2"/>
                </a:solidFill>
                <a:latin typeface="Times New Roman" charset="0"/>
              </a:rPr>
              <a:t>denial</a:t>
            </a:r>
            <a:r>
              <a:rPr lang="en-US" sz="2000">
                <a:latin typeface="Times New Roman" charset="0"/>
              </a:rPr>
              <a:t>?</a:t>
            </a:r>
          </a:p>
          <a:p>
            <a:pPr>
              <a:lnSpc>
                <a:spcPct val="80000"/>
              </a:lnSpc>
            </a:pPr>
            <a:r>
              <a:rPr lang="en-US" sz="2000">
                <a:latin typeface="Times New Roman" charset="0"/>
              </a:rPr>
              <a:t>Presence and # of </a:t>
            </a:r>
            <a:r>
              <a:rPr lang="en-US" sz="2000">
                <a:solidFill>
                  <a:schemeClr val="accent2"/>
                </a:solidFill>
                <a:latin typeface="Times New Roman" charset="0"/>
              </a:rPr>
              <a:t>cue phrases</a:t>
            </a:r>
          </a:p>
          <a:p>
            <a:pPr>
              <a:lnSpc>
                <a:spcPct val="80000"/>
              </a:lnSpc>
            </a:pPr>
            <a:r>
              <a:rPr lang="en-US" sz="2000">
                <a:latin typeface="Times New Roman" charset="0"/>
              </a:rPr>
              <a:t>Presence of </a:t>
            </a:r>
            <a:r>
              <a:rPr lang="en-US" sz="2000">
                <a:solidFill>
                  <a:schemeClr val="accent2"/>
                </a:solidFill>
                <a:latin typeface="Times New Roman" charset="0"/>
              </a:rPr>
              <a:t>self repairs</a:t>
            </a:r>
          </a:p>
          <a:p>
            <a:pPr>
              <a:lnSpc>
                <a:spcPct val="80000"/>
              </a:lnSpc>
            </a:pPr>
            <a:r>
              <a:rPr lang="en-US" sz="2000">
                <a:latin typeface="Times New Roman" charset="0"/>
              </a:rPr>
              <a:t>Presence of </a:t>
            </a:r>
            <a:r>
              <a:rPr lang="en-US" sz="2000">
                <a:solidFill>
                  <a:schemeClr val="accent2"/>
                </a:solidFill>
                <a:latin typeface="Times New Roman" charset="0"/>
              </a:rPr>
              <a:t>contractions</a:t>
            </a:r>
          </a:p>
          <a:p>
            <a:pPr>
              <a:lnSpc>
                <a:spcPct val="80000"/>
              </a:lnSpc>
            </a:pPr>
            <a:r>
              <a:rPr lang="en-US" sz="2000">
                <a:latin typeface="Times New Roman" charset="0"/>
              </a:rPr>
              <a:t>Presence of </a:t>
            </a:r>
            <a:r>
              <a:rPr lang="en-US" sz="2000">
                <a:solidFill>
                  <a:schemeClr val="accent2"/>
                </a:solidFill>
                <a:latin typeface="Times New Roman" charset="0"/>
              </a:rPr>
              <a:t>positive/negative emotion</a:t>
            </a:r>
            <a:r>
              <a:rPr lang="en-US" sz="2000">
                <a:latin typeface="Times New Roman" charset="0"/>
              </a:rPr>
              <a:t> words</a:t>
            </a:r>
          </a:p>
          <a:p>
            <a:pPr>
              <a:lnSpc>
                <a:spcPct val="80000"/>
              </a:lnSpc>
            </a:pPr>
            <a:r>
              <a:rPr lang="en-US" sz="2000">
                <a:latin typeface="Times New Roman" charset="0"/>
              </a:rPr>
              <a:t>Verb </a:t>
            </a:r>
            <a:r>
              <a:rPr lang="en-US" sz="2000">
                <a:solidFill>
                  <a:schemeClr val="accent2"/>
                </a:solidFill>
                <a:latin typeface="Times New Roman" charset="0"/>
              </a:rPr>
              <a:t>tense</a:t>
            </a:r>
            <a:r>
              <a:rPr lang="en-US" sz="2000">
                <a:latin typeface="Times New Roman" charset="0"/>
              </a:rPr>
              <a:t> </a:t>
            </a:r>
          </a:p>
          <a:p>
            <a:pPr>
              <a:lnSpc>
                <a:spcPct val="80000"/>
              </a:lnSpc>
            </a:pPr>
            <a:r>
              <a:rPr lang="en-US" sz="2000">
                <a:latin typeface="Times New Roman" charset="0"/>
              </a:rPr>
              <a:t>Presence of </a:t>
            </a:r>
            <a:r>
              <a:rPr lang="ja-JP" altLang="en-US" sz="2000">
                <a:solidFill>
                  <a:schemeClr val="accent2"/>
                </a:solidFill>
                <a:latin typeface="Times New Roman" charset="0"/>
              </a:rPr>
              <a:t>‘</a:t>
            </a:r>
            <a:r>
              <a:rPr lang="en-US" sz="2000">
                <a:solidFill>
                  <a:schemeClr val="accent2"/>
                </a:solidFill>
                <a:latin typeface="Times New Roman" charset="0"/>
              </a:rPr>
              <a:t>yes</a:t>
            </a:r>
            <a:r>
              <a:rPr lang="ja-JP" altLang="en-US" sz="2000">
                <a:solidFill>
                  <a:schemeClr val="accent2"/>
                </a:solidFill>
                <a:latin typeface="Times New Roman" charset="0"/>
              </a:rPr>
              <a:t>’</a:t>
            </a:r>
            <a:r>
              <a:rPr lang="en-US" sz="2000">
                <a:solidFill>
                  <a:schemeClr val="accent2"/>
                </a:solidFill>
                <a:latin typeface="Times New Roman" charset="0"/>
              </a:rPr>
              <a:t>, </a:t>
            </a:r>
            <a:r>
              <a:rPr lang="ja-JP" altLang="en-US" sz="2000">
                <a:solidFill>
                  <a:schemeClr val="accent2"/>
                </a:solidFill>
                <a:latin typeface="Times New Roman" charset="0"/>
              </a:rPr>
              <a:t>‘</a:t>
            </a:r>
            <a:r>
              <a:rPr lang="en-US" sz="2000">
                <a:solidFill>
                  <a:schemeClr val="accent2"/>
                </a:solidFill>
                <a:latin typeface="Times New Roman" charset="0"/>
              </a:rPr>
              <a:t>no</a:t>
            </a:r>
            <a:r>
              <a:rPr lang="ja-JP" altLang="en-US" sz="2000">
                <a:solidFill>
                  <a:schemeClr val="accent2"/>
                </a:solidFill>
                <a:latin typeface="Times New Roman" charset="0"/>
              </a:rPr>
              <a:t>’</a:t>
            </a:r>
            <a:r>
              <a:rPr lang="en-US" sz="2000">
                <a:solidFill>
                  <a:schemeClr val="accent2"/>
                </a:solidFill>
                <a:latin typeface="Times New Roman" charset="0"/>
              </a:rPr>
              <a:t>, </a:t>
            </a:r>
            <a:r>
              <a:rPr lang="ja-JP" altLang="en-US" sz="2000">
                <a:solidFill>
                  <a:schemeClr val="accent2"/>
                </a:solidFill>
                <a:latin typeface="Times New Roman" charset="0"/>
              </a:rPr>
              <a:t>‘</a:t>
            </a:r>
            <a:r>
              <a:rPr lang="en-US" sz="2000">
                <a:solidFill>
                  <a:schemeClr val="accent2"/>
                </a:solidFill>
                <a:latin typeface="Times New Roman" charset="0"/>
              </a:rPr>
              <a:t>not</a:t>
            </a:r>
            <a:r>
              <a:rPr lang="ja-JP" altLang="en-US" sz="2000">
                <a:solidFill>
                  <a:schemeClr val="accent2"/>
                </a:solidFill>
                <a:latin typeface="Times New Roman" charset="0"/>
              </a:rPr>
              <a:t>’</a:t>
            </a:r>
            <a:r>
              <a:rPr lang="en-US" sz="2000">
                <a:solidFill>
                  <a:schemeClr val="accent2"/>
                </a:solidFill>
                <a:latin typeface="Times New Roman" charset="0"/>
              </a:rPr>
              <a:t>, negative contractions</a:t>
            </a:r>
          </a:p>
          <a:p>
            <a:pPr>
              <a:lnSpc>
                <a:spcPct val="80000"/>
              </a:lnSpc>
            </a:pPr>
            <a:r>
              <a:rPr lang="en-US" sz="2000">
                <a:latin typeface="Times New Roman" charset="0"/>
              </a:rPr>
              <a:t>Presence of </a:t>
            </a:r>
            <a:r>
              <a:rPr lang="ja-JP" altLang="en-US" sz="2000">
                <a:latin typeface="Times New Roman" charset="0"/>
              </a:rPr>
              <a:t>‘</a:t>
            </a:r>
            <a:r>
              <a:rPr lang="en-US" sz="2000">
                <a:latin typeface="Times New Roman" charset="0"/>
              </a:rPr>
              <a:t>absolutely</a:t>
            </a:r>
            <a:r>
              <a:rPr lang="ja-JP" altLang="en-US" sz="2000">
                <a:latin typeface="Times New Roman" charset="0"/>
              </a:rPr>
              <a:t>’</a:t>
            </a:r>
            <a:r>
              <a:rPr lang="en-US" sz="2000">
                <a:latin typeface="Times New Roman" charset="0"/>
              </a:rPr>
              <a:t>, </a:t>
            </a:r>
            <a:r>
              <a:rPr lang="ja-JP" altLang="en-US" sz="2000">
                <a:latin typeface="Times New Roman" charset="0"/>
              </a:rPr>
              <a:t>‘</a:t>
            </a:r>
            <a:r>
              <a:rPr lang="en-US" sz="2000">
                <a:latin typeface="Times New Roman" charset="0"/>
              </a:rPr>
              <a:t>really</a:t>
            </a:r>
            <a:r>
              <a:rPr lang="ja-JP" altLang="en-US" sz="2000">
                <a:latin typeface="Times New Roman" charset="0"/>
              </a:rPr>
              <a:t>’</a:t>
            </a:r>
            <a:endParaRPr lang="en-US" sz="2000">
              <a:latin typeface="Times New Roman" charset="0"/>
            </a:endParaRPr>
          </a:p>
        </p:txBody>
      </p:sp>
      <p:sp>
        <p:nvSpPr>
          <p:cNvPr id="49155" name="Rectangle 4"/>
          <p:cNvSpPr>
            <a:spLocks noGrp="1" noChangeArrowheads="1"/>
          </p:cNvSpPr>
          <p:nvPr>
            <p:ph sz="half" idx="2"/>
          </p:nvPr>
        </p:nvSpPr>
        <p:spPr/>
        <p:txBody>
          <a:bodyPr/>
          <a:lstStyle/>
          <a:p>
            <a:r>
              <a:rPr lang="en-US" sz="2000">
                <a:latin typeface="Times New Roman" charset="0"/>
              </a:rPr>
              <a:t>Presence of </a:t>
            </a:r>
            <a:r>
              <a:rPr lang="en-US" sz="2000">
                <a:solidFill>
                  <a:schemeClr val="accent2"/>
                </a:solidFill>
                <a:latin typeface="Times New Roman" charset="0"/>
              </a:rPr>
              <a:t>hedges</a:t>
            </a:r>
          </a:p>
          <a:p>
            <a:r>
              <a:rPr lang="en-US" sz="2000">
                <a:solidFill>
                  <a:schemeClr val="accent2"/>
                </a:solidFill>
                <a:latin typeface="Times New Roman" charset="0"/>
              </a:rPr>
              <a:t>Complexity</a:t>
            </a:r>
            <a:r>
              <a:rPr lang="en-US" sz="2000">
                <a:latin typeface="Times New Roman" charset="0"/>
              </a:rPr>
              <a:t>: syls/words</a:t>
            </a:r>
          </a:p>
          <a:p>
            <a:r>
              <a:rPr lang="en-US" sz="2000">
                <a:latin typeface="Times New Roman" charset="0"/>
              </a:rPr>
              <a:t>Number of </a:t>
            </a:r>
            <a:r>
              <a:rPr lang="en-US" sz="2000">
                <a:solidFill>
                  <a:schemeClr val="accent2"/>
                </a:solidFill>
                <a:latin typeface="Times New Roman" charset="0"/>
              </a:rPr>
              <a:t>repeated words</a:t>
            </a:r>
          </a:p>
          <a:p>
            <a:r>
              <a:rPr lang="en-US" sz="2000">
                <a:solidFill>
                  <a:schemeClr val="accent2"/>
                </a:solidFill>
                <a:latin typeface="Times New Roman" charset="0"/>
              </a:rPr>
              <a:t>Punctuation</a:t>
            </a:r>
            <a:r>
              <a:rPr lang="en-US" sz="2000">
                <a:latin typeface="Times New Roman" charset="0"/>
              </a:rPr>
              <a:t> type</a:t>
            </a:r>
          </a:p>
          <a:p>
            <a:r>
              <a:rPr lang="en-US" sz="2000">
                <a:solidFill>
                  <a:schemeClr val="accent2"/>
                </a:solidFill>
                <a:latin typeface="Times New Roman" charset="0"/>
              </a:rPr>
              <a:t>Length</a:t>
            </a:r>
            <a:r>
              <a:rPr lang="en-US" sz="2000">
                <a:latin typeface="Times New Roman" charset="0"/>
              </a:rPr>
              <a:t> of unit (in sec and words)</a:t>
            </a:r>
          </a:p>
          <a:p>
            <a:r>
              <a:rPr lang="en-US" sz="2000">
                <a:latin typeface="Times New Roman" charset="0"/>
              </a:rPr>
              <a:t># words/unit length</a:t>
            </a:r>
          </a:p>
          <a:p>
            <a:r>
              <a:rPr lang="en-US" sz="2000">
                <a:latin typeface="Times New Roman" charset="0"/>
              </a:rPr>
              <a:t># of laughs</a:t>
            </a:r>
          </a:p>
          <a:p>
            <a:r>
              <a:rPr lang="en-US" sz="2000">
                <a:latin typeface="Times New Roman" charset="0"/>
              </a:rPr>
              <a:t># of </a:t>
            </a:r>
            <a:r>
              <a:rPr lang="en-US" sz="2000">
                <a:solidFill>
                  <a:schemeClr val="accent2"/>
                </a:solidFill>
                <a:latin typeface="Times New Roman" charset="0"/>
              </a:rPr>
              <a:t>audible breaths</a:t>
            </a:r>
          </a:p>
          <a:p>
            <a:r>
              <a:rPr lang="en-US" sz="2000">
                <a:latin typeface="Times New Roman" charset="0"/>
              </a:rPr>
              <a:t># of other </a:t>
            </a:r>
            <a:r>
              <a:rPr lang="en-US" sz="2000">
                <a:solidFill>
                  <a:schemeClr val="accent2"/>
                </a:solidFill>
                <a:latin typeface="Times New Roman" charset="0"/>
              </a:rPr>
              <a:t>speaker noise</a:t>
            </a:r>
          </a:p>
          <a:p>
            <a:r>
              <a:rPr lang="en-US" sz="2000">
                <a:latin typeface="Times New Roman" charset="0"/>
              </a:rPr>
              <a:t># of </a:t>
            </a:r>
            <a:r>
              <a:rPr lang="en-US" sz="2000">
                <a:solidFill>
                  <a:schemeClr val="accent2"/>
                </a:solidFill>
                <a:latin typeface="Times New Roman" charset="0"/>
              </a:rPr>
              <a:t>mispronounced</a:t>
            </a:r>
            <a:r>
              <a:rPr lang="en-US" sz="2000">
                <a:latin typeface="Times New Roman" charset="0"/>
              </a:rPr>
              <a:t> words</a:t>
            </a:r>
          </a:p>
          <a:p>
            <a:r>
              <a:rPr lang="en-US" sz="2000">
                <a:latin typeface="Times New Roman" charset="0"/>
              </a:rPr>
              <a:t># of </a:t>
            </a:r>
            <a:r>
              <a:rPr lang="en-US" sz="2000">
                <a:solidFill>
                  <a:schemeClr val="accent2"/>
                </a:solidFill>
                <a:latin typeface="Times New Roman" charset="0"/>
              </a:rPr>
              <a:t>unintelligible</a:t>
            </a:r>
            <a:r>
              <a:rPr lang="en-US" sz="2000">
                <a:latin typeface="Times New Roman" charset="0"/>
              </a:rPr>
              <a:t> words</a:t>
            </a:r>
          </a:p>
          <a:p>
            <a:endParaRPr lang="en-US" sz="1400">
              <a:latin typeface="Times New Roman" charset="0"/>
            </a:endParaRPr>
          </a:p>
        </p:txBody>
      </p:sp>
      <p:sp>
        <p:nvSpPr>
          <p:cNvPr id="5" name="Rectangle 6"/>
          <p:cNvSpPr>
            <a:spLocks noGrp="1" noChangeArrowheads="1"/>
          </p:cNvSpPr>
          <p:nvPr>
            <p:ph type="sldNum" sz="quarter" idx="12"/>
          </p:nvPr>
        </p:nvSpPr>
        <p:spPr>
          <a:ln/>
        </p:spPr>
        <p:txBody>
          <a:bodyPr/>
          <a:lstStyle/>
          <a:p>
            <a:fld id="{96EDA902-9E08-E540-AA48-34EC34A64737}" type="slidenum">
              <a:rPr lang="en-US"/>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normAutofit/>
          </a:bodyPr>
          <a:lstStyle/>
          <a:p>
            <a:r>
              <a:rPr lang="en-US" dirty="0">
                <a:latin typeface="Times New Roman" charset="0"/>
              </a:rPr>
              <a:t>Subject-Dependent Features</a:t>
            </a:r>
          </a:p>
        </p:txBody>
      </p:sp>
      <p:sp>
        <p:nvSpPr>
          <p:cNvPr id="51202" name="Rectangle 3"/>
          <p:cNvSpPr>
            <a:spLocks noGrp="1" noChangeArrowheads="1"/>
          </p:cNvSpPr>
          <p:nvPr>
            <p:ph idx="1"/>
          </p:nvPr>
        </p:nvSpPr>
        <p:spPr/>
        <p:txBody>
          <a:bodyPr/>
          <a:lstStyle/>
          <a:p>
            <a:r>
              <a:rPr lang="en-US" dirty="0">
                <a:latin typeface="Times New Roman" charset="0"/>
              </a:rPr>
              <a:t>% units with </a:t>
            </a:r>
            <a:r>
              <a:rPr lang="en-US" dirty="0">
                <a:solidFill>
                  <a:schemeClr val="accent2"/>
                </a:solidFill>
                <a:latin typeface="Times New Roman" charset="0"/>
              </a:rPr>
              <a:t>cue phrases</a:t>
            </a:r>
          </a:p>
          <a:p>
            <a:r>
              <a:rPr lang="en-US" dirty="0">
                <a:latin typeface="Times New Roman" charset="0"/>
              </a:rPr>
              <a:t>% units with </a:t>
            </a:r>
            <a:r>
              <a:rPr lang="en-US" dirty="0">
                <a:solidFill>
                  <a:schemeClr val="accent2"/>
                </a:solidFill>
                <a:latin typeface="Times New Roman" charset="0"/>
              </a:rPr>
              <a:t>filled pauses</a:t>
            </a:r>
          </a:p>
          <a:p>
            <a:r>
              <a:rPr lang="en-US" dirty="0">
                <a:latin typeface="Times New Roman" charset="0"/>
              </a:rPr>
              <a:t>% units with </a:t>
            </a:r>
            <a:r>
              <a:rPr lang="en-US" dirty="0">
                <a:solidFill>
                  <a:schemeClr val="accent2"/>
                </a:solidFill>
                <a:latin typeface="Times New Roman" charset="0"/>
              </a:rPr>
              <a:t>laughter</a:t>
            </a:r>
          </a:p>
          <a:p>
            <a:r>
              <a:rPr lang="en-US" dirty="0">
                <a:latin typeface="Times New Roman" charset="0"/>
              </a:rPr>
              <a:t>Lies/truths with</a:t>
            </a:r>
            <a:r>
              <a:rPr lang="en-US" dirty="0">
                <a:solidFill>
                  <a:schemeClr val="accent2"/>
                </a:solidFill>
                <a:latin typeface="Times New Roman" charset="0"/>
              </a:rPr>
              <a:t> filled pauses </a:t>
            </a:r>
            <a:r>
              <a:rPr lang="en-US" dirty="0">
                <a:latin typeface="Times New Roman" charset="0"/>
              </a:rPr>
              <a:t>ratio</a:t>
            </a:r>
          </a:p>
          <a:p>
            <a:r>
              <a:rPr lang="en-US" dirty="0">
                <a:latin typeface="Times New Roman" charset="0"/>
              </a:rPr>
              <a:t>Lies/truths with</a:t>
            </a:r>
            <a:r>
              <a:rPr lang="en-US" dirty="0">
                <a:solidFill>
                  <a:schemeClr val="accent2"/>
                </a:solidFill>
                <a:latin typeface="Times New Roman" charset="0"/>
              </a:rPr>
              <a:t> cue phrases </a:t>
            </a:r>
            <a:r>
              <a:rPr lang="en-US" dirty="0">
                <a:latin typeface="Times New Roman" charset="0"/>
              </a:rPr>
              <a:t>ratio</a:t>
            </a:r>
          </a:p>
          <a:p>
            <a:r>
              <a:rPr lang="en-US" dirty="0">
                <a:latin typeface="Times New Roman" charset="0"/>
              </a:rPr>
              <a:t>Lies/truths</a:t>
            </a:r>
            <a:r>
              <a:rPr lang="en-US" dirty="0">
                <a:solidFill>
                  <a:schemeClr val="accent2"/>
                </a:solidFill>
                <a:latin typeface="Times New Roman" charset="0"/>
              </a:rPr>
              <a:t> </a:t>
            </a:r>
            <a:r>
              <a:rPr lang="en-US" dirty="0">
                <a:latin typeface="Times New Roman" charset="0"/>
              </a:rPr>
              <a:t>with</a:t>
            </a:r>
            <a:r>
              <a:rPr lang="en-US" dirty="0">
                <a:solidFill>
                  <a:schemeClr val="accent2"/>
                </a:solidFill>
                <a:latin typeface="Times New Roman" charset="0"/>
              </a:rPr>
              <a:t> laughter </a:t>
            </a:r>
            <a:r>
              <a:rPr lang="en-US" dirty="0">
                <a:latin typeface="Times New Roman" charset="0"/>
              </a:rPr>
              <a:t>ratio</a:t>
            </a:r>
          </a:p>
          <a:p>
            <a:r>
              <a:rPr lang="en-US" dirty="0">
                <a:solidFill>
                  <a:schemeClr val="accent2"/>
                </a:solidFill>
                <a:latin typeface="Times New Roman" charset="0"/>
              </a:rPr>
              <a:t>Gender</a:t>
            </a:r>
          </a:p>
        </p:txBody>
      </p:sp>
      <p:sp>
        <p:nvSpPr>
          <p:cNvPr id="4" name="Rectangle 6"/>
          <p:cNvSpPr>
            <a:spLocks noGrp="1" noChangeArrowheads="1"/>
          </p:cNvSpPr>
          <p:nvPr>
            <p:ph type="sldNum" sz="quarter" idx="12"/>
          </p:nvPr>
        </p:nvSpPr>
        <p:spPr>
          <a:ln/>
        </p:spPr>
        <p:txBody>
          <a:bodyPr/>
          <a:lstStyle/>
          <a:p>
            <a:fld id="{E67AB33D-D575-C542-B943-020DEE1A5E53}" type="slidenum">
              <a:rPr lang="en-US"/>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lstStyle/>
          <a:p>
            <a:pPr eaLnBrk="1" hangingPunct="1"/>
            <a:r>
              <a:rPr lang="en-US" dirty="0">
                <a:latin typeface="Times New Roman" charset="0"/>
              </a:rPr>
              <a:t>Results</a:t>
            </a:r>
            <a:endParaRPr lang="en-US" sz="2800" dirty="0">
              <a:latin typeface="Times New Roman" charset="0"/>
            </a:endParaRPr>
          </a:p>
        </p:txBody>
      </p:sp>
      <p:sp>
        <p:nvSpPr>
          <p:cNvPr id="78852" name="Rectangle 3"/>
          <p:cNvSpPr>
            <a:spLocks noGrp="1" noChangeArrowheads="1"/>
          </p:cNvSpPr>
          <p:nvPr>
            <p:ph idx="1"/>
          </p:nvPr>
        </p:nvSpPr>
        <p:spPr>
          <a:ln/>
        </p:spPr>
        <p:txBody>
          <a:bodyPr/>
          <a:lstStyle/>
          <a:p>
            <a:pPr eaLnBrk="1" hangingPunct="1"/>
            <a:r>
              <a:rPr lang="en-US" dirty="0">
                <a:solidFill>
                  <a:srgbClr val="FF0000"/>
                </a:solidFill>
                <a:latin typeface="Times New Roman" charset="0"/>
              </a:rPr>
              <a:t>88 features, normalized within-speaker</a:t>
            </a:r>
          </a:p>
          <a:p>
            <a:pPr lvl="1" eaLnBrk="1" hangingPunct="1"/>
            <a:r>
              <a:rPr lang="en-US" dirty="0">
                <a:latin typeface="Times New Roman" charset="0"/>
              </a:rPr>
              <a:t>Discrete: Lexical, discourse, pause</a:t>
            </a:r>
          </a:p>
          <a:p>
            <a:pPr lvl="1" eaLnBrk="1" hangingPunct="1"/>
            <a:r>
              <a:rPr lang="en-US" dirty="0">
                <a:latin typeface="Times New Roman" charset="0"/>
              </a:rPr>
              <a:t>Continuous features: Acoustic, prosodic, paralinguistic, lexical</a:t>
            </a:r>
          </a:p>
          <a:p>
            <a:r>
              <a:rPr lang="en-US" dirty="0">
                <a:latin typeface="Times New Roman" charset="0"/>
              </a:rPr>
              <a:t>Best Performance: Best 39 features + c4.5 ML</a:t>
            </a:r>
          </a:p>
          <a:p>
            <a:pPr lvl="1"/>
            <a:r>
              <a:rPr lang="en-US" b="1" dirty="0">
                <a:solidFill>
                  <a:srgbClr val="FF0000"/>
                </a:solidFill>
                <a:latin typeface="Times New Roman" charset="0"/>
              </a:rPr>
              <a:t>Accuracy: 70.00% </a:t>
            </a:r>
          </a:p>
          <a:p>
            <a:pPr lvl="1"/>
            <a:r>
              <a:rPr lang="en-US" b="1" dirty="0" smtClean="0">
                <a:solidFill>
                  <a:srgbClr val="FF0000"/>
                </a:solidFill>
                <a:latin typeface="Times New Roman" charset="0"/>
              </a:rPr>
              <a:t>TRUTH </a:t>
            </a:r>
            <a:r>
              <a:rPr lang="en-US" b="1" dirty="0">
                <a:solidFill>
                  <a:srgbClr val="FF0000"/>
                </a:solidFill>
                <a:latin typeface="Times New Roman" charset="0"/>
              </a:rPr>
              <a:t>F-measure: 75.78 </a:t>
            </a:r>
          </a:p>
          <a:p>
            <a:pPr lvl="1"/>
            <a:r>
              <a:rPr lang="en-US" dirty="0">
                <a:solidFill>
                  <a:srgbClr val="FF0000"/>
                </a:solidFill>
                <a:latin typeface="Times New Roman" charset="0"/>
              </a:rPr>
              <a:t>Lexical, subject-dependent &amp; </a:t>
            </a:r>
            <a:r>
              <a:rPr lang="en-US" dirty="0" smtClean="0">
                <a:solidFill>
                  <a:srgbClr val="FF0000"/>
                </a:solidFill>
                <a:latin typeface="Times New Roman" charset="0"/>
              </a:rPr>
              <a:t>speaker-normalized </a:t>
            </a:r>
            <a:r>
              <a:rPr lang="en-US" dirty="0">
                <a:solidFill>
                  <a:srgbClr val="FF0000"/>
                </a:solidFill>
                <a:latin typeface="Times New Roman" charset="0"/>
              </a:rPr>
              <a:t>features best </a:t>
            </a:r>
            <a:r>
              <a:rPr lang="en-US" dirty="0" smtClean="0">
                <a:solidFill>
                  <a:srgbClr val="FF0000"/>
                </a:solidFill>
                <a:latin typeface="Times New Roman" charset="0"/>
              </a:rPr>
              <a:t>predictors</a:t>
            </a:r>
          </a:p>
          <a:p>
            <a:pPr lvl="1"/>
            <a:r>
              <a:rPr lang="en-US" b="1" i="1" dirty="0" smtClean="0">
                <a:solidFill>
                  <a:srgbClr val="0000FF"/>
                </a:solidFill>
                <a:latin typeface="Times New Roman" charset="0"/>
              </a:rPr>
              <a:t>Interesting individual differences:  how to predict?</a:t>
            </a:r>
            <a:endParaRPr lang="en-US" b="1" i="1" dirty="0">
              <a:solidFill>
                <a:srgbClr val="0000FF"/>
              </a:solidFill>
              <a:latin typeface="Times New Roman" charset="0"/>
            </a:endParaRPr>
          </a:p>
        </p:txBody>
      </p:sp>
      <p:sp>
        <p:nvSpPr>
          <p:cNvPr id="4" name="Rectangle 6"/>
          <p:cNvSpPr>
            <a:spLocks noGrp="1" noChangeArrowheads="1"/>
          </p:cNvSpPr>
          <p:nvPr>
            <p:ph type="sldNum" sz="quarter" idx="12"/>
          </p:nvPr>
        </p:nvSpPr>
        <p:spPr>
          <a:ln/>
        </p:spPr>
        <p:txBody>
          <a:bodyPr/>
          <a:lstStyle/>
          <a:p>
            <a:fld id="{4B655A59-C463-0845-8E9D-41C3D1C9E563}" type="slidenum">
              <a:rPr lang="en-US"/>
              <a:pPr/>
              <a:t>14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85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8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5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85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85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85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885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6"/>
          <p:cNvSpPr>
            <a:spLocks noGrp="1" noChangeArrowheads="1"/>
          </p:cNvSpPr>
          <p:nvPr>
            <p:ph type="title"/>
          </p:nvPr>
        </p:nvSpPr>
        <p:spPr/>
        <p:txBody>
          <a:bodyPr/>
          <a:lstStyle/>
          <a:p>
            <a:r>
              <a:rPr lang="en-US" sz="2800" dirty="0">
                <a:latin typeface="Times New Roman" charset="0"/>
              </a:rPr>
              <a:t>Evaluation: </a:t>
            </a:r>
            <a:r>
              <a:rPr lang="en-US" sz="2800" dirty="0" smtClean="0">
                <a:latin typeface="Times New Roman" charset="0"/>
              </a:rPr>
              <a:t>Compared </a:t>
            </a:r>
            <a:r>
              <a:rPr lang="en-US" sz="2800" dirty="0">
                <a:latin typeface="Times New Roman" charset="0"/>
              </a:rPr>
              <a:t>to Human Deception Detection</a:t>
            </a:r>
          </a:p>
        </p:txBody>
      </p:sp>
      <p:sp>
        <p:nvSpPr>
          <p:cNvPr id="57346" name="Rectangle 7"/>
          <p:cNvSpPr>
            <a:spLocks noGrp="1" noChangeArrowheads="1"/>
          </p:cNvSpPr>
          <p:nvPr>
            <p:ph idx="1"/>
          </p:nvPr>
        </p:nvSpPr>
        <p:spPr/>
        <p:txBody>
          <a:bodyPr/>
          <a:lstStyle/>
          <a:p>
            <a:r>
              <a:rPr lang="en-US" dirty="0">
                <a:latin typeface="Times New Roman" charset="0"/>
              </a:rPr>
              <a:t>Most people are</a:t>
            </a:r>
            <a:r>
              <a:rPr lang="en-US" dirty="0">
                <a:solidFill>
                  <a:schemeClr val="accent2"/>
                </a:solidFill>
                <a:latin typeface="Times New Roman" charset="0"/>
              </a:rPr>
              <a:t> </a:t>
            </a:r>
            <a:r>
              <a:rPr lang="en-US" dirty="0">
                <a:solidFill>
                  <a:srgbClr val="000000"/>
                </a:solidFill>
                <a:latin typeface="Times New Roman" charset="0"/>
              </a:rPr>
              <a:t>very poor </a:t>
            </a:r>
            <a:r>
              <a:rPr lang="en-US" dirty="0">
                <a:latin typeface="Times New Roman" charset="0"/>
              </a:rPr>
              <a:t>at detecting deception </a:t>
            </a:r>
          </a:p>
          <a:p>
            <a:pPr lvl="1"/>
            <a:r>
              <a:rPr lang="en-US" dirty="0">
                <a:latin typeface="Times New Roman" charset="0"/>
              </a:rPr>
              <a:t>~50% accuracy (Ekman &amp; O</a:t>
            </a:r>
            <a:r>
              <a:rPr lang="ja-JP" altLang="en-US" dirty="0">
                <a:latin typeface="Times New Roman" charset="0"/>
              </a:rPr>
              <a:t>’</a:t>
            </a:r>
            <a:r>
              <a:rPr lang="en-US" dirty="0">
                <a:latin typeface="Times New Roman" charset="0"/>
              </a:rPr>
              <a:t>Sullivan </a:t>
            </a:r>
            <a:r>
              <a:rPr lang="ja-JP" altLang="en-US" dirty="0">
                <a:latin typeface="Times New Roman" charset="0"/>
              </a:rPr>
              <a:t>‘</a:t>
            </a:r>
            <a:r>
              <a:rPr lang="en-US" dirty="0">
                <a:latin typeface="Times New Roman" charset="0"/>
              </a:rPr>
              <a:t>91, </a:t>
            </a:r>
            <a:r>
              <a:rPr lang="en-US" dirty="0" err="1">
                <a:latin typeface="Times New Roman" charset="0"/>
              </a:rPr>
              <a:t>Aamodt</a:t>
            </a:r>
            <a:r>
              <a:rPr lang="en-US" dirty="0">
                <a:latin typeface="Times New Roman" charset="0"/>
              </a:rPr>
              <a:t> </a:t>
            </a:r>
            <a:r>
              <a:rPr lang="ja-JP" altLang="en-US" dirty="0">
                <a:latin typeface="Times New Roman" charset="0"/>
              </a:rPr>
              <a:t>‘</a:t>
            </a:r>
            <a:r>
              <a:rPr lang="en-US" dirty="0">
                <a:latin typeface="Times New Roman" charset="0"/>
              </a:rPr>
              <a:t>06)</a:t>
            </a:r>
          </a:p>
          <a:p>
            <a:pPr lvl="1">
              <a:spcAft>
                <a:spcPts val="1200"/>
              </a:spcAft>
            </a:pPr>
            <a:r>
              <a:rPr lang="en-US" dirty="0">
                <a:latin typeface="Times New Roman" charset="0"/>
              </a:rPr>
              <a:t>People use</a:t>
            </a:r>
            <a:r>
              <a:rPr lang="en-US" dirty="0">
                <a:solidFill>
                  <a:schemeClr val="accent2"/>
                </a:solidFill>
                <a:latin typeface="Times New Roman" charset="0"/>
              </a:rPr>
              <a:t> </a:t>
            </a:r>
            <a:r>
              <a:rPr lang="en-US" dirty="0">
                <a:solidFill>
                  <a:srgbClr val="000000"/>
                </a:solidFill>
                <a:latin typeface="Times New Roman" charset="0"/>
              </a:rPr>
              <a:t>unreliable cues, </a:t>
            </a:r>
            <a:r>
              <a:rPr lang="en-US" b="1" i="1" dirty="0">
                <a:latin typeface="Times New Roman" charset="0"/>
              </a:rPr>
              <a:t>even with </a:t>
            </a:r>
            <a:r>
              <a:rPr lang="en-US" b="1" i="1" dirty="0" smtClean="0">
                <a:latin typeface="Times New Roman" charset="0"/>
              </a:rPr>
              <a:t>training</a:t>
            </a:r>
          </a:p>
          <a:p>
            <a:r>
              <a:rPr lang="en-US" dirty="0" smtClean="0">
                <a:solidFill>
                  <a:srgbClr val="000000"/>
                </a:solidFill>
                <a:latin typeface="Times New Roman" charset="0"/>
              </a:rPr>
              <a:t>This study</a:t>
            </a:r>
          </a:p>
          <a:p>
            <a:pPr lvl="1"/>
            <a:r>
              <a:rPr lang="en-US" dirty="0" smtClean="0">
                <a:solidFill>
                  <a:srgbClr val="000000"/>
                </a:solidFill>
                <a:latin typeface="Times New Roman" charset="0"/>
              </a:rPr>
              <a:t>32 Judges, rating </a:t>
            </a:r>
            <a:r>
              <a:rPr lang="en-US" dirty="0">
                <a:solidFill>
                  <a:srgbClr val="000000"/>
                </a:solidFill>
                <a:latin typeface="Times New Roman" charset="0"/>
              </a:rPr>
              <a:t>2 interviews</a:t>
            </a:r>
          </a:p>
          <a:p>
            <a:pPr lvl="1"/>
            <a:r>
              <a:rPr lang="en-US" dirty="0">
                <a:solidFill>
                  <a:srgbClr val="000000"/>
                </a:solidFill>
                <a:latin typeface="Times New Roman" charset="0"/>
              </a:rPr>
              <a:t>Received</a:t>
            </a:r>
            <a:r>
              <a:rPr lang="en-US" dirty="0" smtClean="0">
                <a:solidFill>
                  <a:srgbClr val="000000"/>
                </a:solidFill>
                <a:latin typeface="Times New Roman" charset="0"/>
              </a:rPr>
              <a:t> ‘training’ on </a:t>
            </a:r>
            <a:r>
              <a:rPr lang="en-US" dirty="0">
                <a:solidFill>
                  <a:srgbClr val="000000"/>
                </a:solidFill>
                <a:latin typeface="Times New Roman" charset="0"/>
              </a:rPr>
              <a:t>one </a:t>
            </a:r>
            <a:r>
              <a:rPr lang="en-US" dirty="0" smtClean="0">
                <a:solidFill>
                  <a:srgbClr val="000000"/>
                </a:solidFill>
                <a:latin typeface="Times New Roman" charset="0"/>
              </a:rPr>
              <a:t>subject</a:t>
            </a:r>
          </a:p>
          <a:p>
            <a:r>
              <a:rPr lang="en-US" dirty="0">
                <a:solidFill>
                  <a:srgbClr val="000000"/>
                </a:solidFill>
                <a:latin typeface="Times New Roman" charset="0"/>
              </a:rPr>
              <a:t>Pre- and post-test questionnaires</a:t>
            </a:r>
          </a:p>
          <a:p>
            <a:r>
              <a:rPr lang="en-US" dirty="0">
                <a:solidFill>
                  <a:srgbClr val="000000"/>
                </a:solidFill>
                <a:latin typeface="Times New Roman" charset="0"/>
              </a:rPr>
              <a:t>Personality Inventory</a:t>
            </a:r>
          </a:p>
          <a:p>
            <a:endParaRPr lang="en-US" b="1" i="1" dirty="0">
              <a:latin typeface="Times New Roman" charset="0"/>
            </a:endParaRPr>
          </a:p>
        </p:txBody>
      </p:sp>
      <p:sp>
        <p:nvSpPr>
          <p:cNvPr id="4" name="Rectangle 6"/>
          <p:cNvSpPr>
            <a:spLocks noGrp="1" noChangeArrowheads="1"/>
          </p:cNvSpPr>
          <p:nvPr>
            <p:ph type="sldNum" sz="quarter" idx="12"/>
          </p:nvPr>
        </p:nvSpPr>
        <p:spPr>
          <a:ln/>
        </p:spPr>
        <p:txBody>
          <a:bodyPr/>
          <a:lstStyle/>
          <a:p>
            <a:fld id="{793C9D72-711B-6F4C-A2ED-8D8DA3A19826}" type="slidenum">
              <a:rPr lang="en-US"/>
              <a:pPr/>
              <a:t>15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4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34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3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09600" y="582400"/>
            <a:ext cx="7772400" cy="804863"/>
          </a:xfrm>
        </p:spPr>
        <p:txBody>
          <a:bodyPr>
            <a:normAutofit fontScale="90000"/>
          </a:bodyPr>
          <a:lstStyle/>
          <a:p>
            <a:r>
              <a:rPr lang="en-US" sz="2800" b="0" dirty="0">
                <a:latin typeface="Times New Roman" charset="0"/>
              </a:rPr>
              <a:t>A Meta-Study of Human Deception Detection</a:t>
            </a:r>
            <a:br>
              <a:rPr lang="en-US" sz="2800" b="0" dirty="0">
                <a:latin typeface="Times New Roman" charset="0"/>
              </a:rPr>
            </a:br>
            <a:r>
              <a:rPr lang="en-US" sz="2400" b="0" dirty="0">
                <a:solidFill>
                  <a:schemeClr val="tx1"/>
                </a:solidFill>
                <a:latin typeface="Times New Roman" charset="0"/>
              </a:rPr>
              <a:t> </a:t>
            </a:r>
            <a:r>
              <a:rPr lang="en-US" sz="2400" b="0" i="1" dirty="0">
                <a:solidFill>
                  <a:schemeClr val="tx1"/>
                </a:solidFill>
                <a:latin typeface="Times New Roman" charset="0"/>
              </a:rPr>
              <a:t>(</a:t>
            </a:r>
            <a:r>
              <a:rPr lang="en-US" sz="2400" b="0" i="1" dirty="0" err="1">
                <a:solidFill>
                  <a:schemeClr val="tx1"/>
                </a:solidFill>
                <a:latin typeface="Times New Roman" charset="0"/>
              </a:rPr>
              <a:t>Aamodt</a:t>
            </a:r>
            <a:r>
              <a:rPr lang="en-US" sz="2400" b="0" i="1" dirty="0">
                <a:solidFill>
                  <a:schemeClr val="tx1"/>
                </a:solidFill>
                <a:latin typeface="Times New Roman" charset="0"/>
              </a:rPr>
              <a:t> &amp; Mitchell 2004)</a:t>
            </a:r>
          </a:p>
        </p:txBody>
      </p:sp>
      <p:sp>
        <p:nvSpPr>
          <p:cNvPr id="4" name="Rectangle 6"/>
          <p:cNvSpPr>
            <a:spLocks noGrp="1" noChangeArrowheads="1"/>
          </p:cNvSpPr>
          <p:nvPr>
            <p:ph type="sldNum" sz="quarter" idx="12"/>
          </p:nvPr>
        </p:nvSpPr>
        <p:spPr>
          <a:ln/>
        </p:spPr>
        <p:txBody>
          <a:bodyPr/>
          <a:lstStyle/>
          <a:p>
            <a:fld id="{39D985BD-4524-C34E-8EA5-DAD1928F1A3A}" type="slidenum">
              <a:rPr lang="en-US"/>
              <a:pPr/>
              <a:t>16</a:t>
            </a:fld>
            <a:endParaRPr lang="en-US"/>
          </a:p>
        </p:txBody>
      </p:sp>
      <p:graphicFrame>
        <p:nvGraphicFramePr>
          <p:cNvPr id="461827" name="Group 3"/>
          <p:cNvGraphicFramePr>
            <a:graphicFrameLocks noGrp="1"/>
          </p:cNvGraphicFramePr>
          <p:nvPr>
            <p:ph idx="4294967295"/>
            <p:extLst>
              <p:ext uri="{D42A27DB-BD31-4B8C-83A1-F6EECF244321}">
                <p14:modId xmlns:p14="http://schemas.microsoft.com/office/powerpoint/2010/main" val="769498479"/>
              </p:ext>
            </p:extLst>
          </p:nvPr>
        </p:nvGraphicFramePr>
        <p:xfrm>
          <a:off x="1463040" y="1674813"/>
          <a:ext cx="6634163" cy="4522785"/>
        </p:xfrm>
        <a:graphic>
          <a:graphicData uri="http://schemas.openxmlformats.org/drawingml/2006/table">
            <a:tbl>
              <a:tblPr/>
              <a:tblGrid>
                <a:gridCol w="1965325"/>
                <a:gridCol w="1303338"/>
                <a:gridCol w="1604962"/>
                <a:gridCol w="1760538"/>
              </a:tblGrid>
              <a:tr h="49695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Group</a:t>
                      </a: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#Studies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#Subjects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Accuracy %</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Criminals</a:t>
                      </a: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52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65.40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folHlink"/>
                          </a:solidFill>
                          <a:effectLst/>
                          <a:latin typeface="Times New Roman" pitchFamily="18" charset="0"/>
                        </a:rPr>
                        <a:t>Secret service</a:t>
                      </a: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34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64.12</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63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Psychologists</a:t>
                      </a: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508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61.56</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2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folHlink"/>
                          </a:solidFill>
                          <a:effectLst/>
                          <a:latin typeface="Times New Roman" pitchFamily="18" charset="0"/>
                        </a:rPr>
                        <a:t>Judge</a:t>
                      </a:r>
                      <a:r>
                        <a:rPr kumimoji="0" lang="en-US" sz="2000" b="1" i="0" u="none" strike="noStrike" cap="none" normalizeH="0" baseline="0" smtClean="0">
                          <a:ln>
                            <a:noFill/>
                          </a:ln>
                          <a:solidFill>
                            <a:schemeClr val="folHlink"/>
                          </a:solidFill>
                          <a:effectLst/>
                          <a:latin typeface="Times New Roman" pitchFamily="18" charset="0"/>
                        </a:rPr>
                        <a:t>s</a:t>
                      </a: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194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59.01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folHlink"/>
                          </a:solidFill>
                          <a:effectLst/>
                          <a:latin typeface="Times New Roman" pitchFamily="18" charset="0"/>
                        </a:rPr>
                        <a:t>Cops</a:t>
                      </a: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511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55.16</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60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folHlink"/>
                          </a:solidFill>
                          <a:effectLst/>
                          <a:latin typeface="Times New Roman" pitchFamily="18" charset="0"/>
                        </a:rPr>
                        <a:t>Federal</a:t>
                      </a:r>
                      <a:r>
                        <a:rPr kumimoji="0" lang="en-US" sz="2000" b="1" i="0" u="none" strike="noStrike" cap="none" normalizeH="0" baseline="0" smtClean="0">
                          <a:ln>
                            <a:noFill/>
                          </a:ln>
                          <a:solidFill>
                            <a:schemeClr val="folHlink"/>
                          </a:solidFill>
                          <a:effectLst/>
                          <a:latin typeface="Times New Roman" pitchFamily="18" charset="0"/>
                        </a:rPr>
                        <a:t> </a:t>
                      </a:r>
                      <a:r>
                        <a:rPr kumimoji="0" lang="en-US" sz="2000" b="1" i="1" u="none" strike="noStrike" cap="none" normalizeH="0" baseline="0" smtClean="0">
                          <a:ln>
                            <a:noFill/>
                          </a:ln>
                          <a:solidFill>
                            <a:schemeClr val="folHlink"/>
                          </a:solidFill>
                          <a:effectLst/>
                          <a:latin typeface="Times New Roman" pitchFamily="18" charset="0"/>
                        </a:rPr>
                        <a:t>officers</a:t>
                      </a: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341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54.54</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Students</a:t>
                      </a: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122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8,876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54.20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folHlink"/>
                          </a:solidFill>
                          <a:effectLst/>
                          <a:latin typeface="Times New Roman" pitchFamily="18" charset="0"/>
                        </a:rPr>
                        <a:t>Detectives</a:t>
                      </a: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341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51.16</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folHlink"/>
                          </a:solidFill>
                          <a:effectLst/>
                          <a:latin typeface="Times New Roman" pitchFamily="18" charset="0"/>
                        </a:rPr>
                        <a:t>Parole</a:t>
                      </a:r>
                      <a:r>
                        <a:rPr kumimoji="0" lang="en-US" sz="2000" b="1" i="0" u="none" strike="noStrike" cap="none" normalizeH="0" baseline="0" smtClean="0">
                          <a:ln>
                            <a:noFill/>
                          </a:ln>
                          <a:solidFill>
                            <a:schemeClr val="folHlink"/>
                          </a:solidFill>
                          <a:effectLst/>
                          <a:latin typeface="Times New Roman" pitchFamily="18" charset="0"/>
                        </a:rPr>
                        <a:t> </a:t>
                      </a:r>
                      <a:r>
                        <a:rPr kumimoji="0" lang="en-US" sz="2000" b="1" i="1" u="none" strike="noStrike" cap="none" normalizeH="0" baseline="0" smtClean="0">
                          <a:ln>
                            <a:noFill/>
                          </a:ln>
                          <a:solidFill>
                            <a:schemeClr val="folHlink"/>
                          </a:solidFill>
                          <a:effectLst/>
                          <a:latin typeface="Times New Roman" pitchFamily="18" charset="0"/>
                        </a:rPr>
                        <a:t>officers</a:t>
                      </a: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folHlink"/>
                          </a:solidFill>
                          <a:effectLst/>
                          <a:latin typeface="Times New Roman" pitchFamily="18" charset="0"/>
                        </a:rPr>
                        <a:t>32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folHlink"/>
                          </a:solidFill>
                          <a:effectLst/>
                          <a:latin typeface="Times New Roman" pitchFamily="18" charset="0"/>
                        </a:rPr>
                        <a:t>40.42</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fld id="{70729EA9-3BC5-D742-8DAB-0CE0163B9F09}" type="slidenum">
              <a:rPr lang="en-US"/>
              <a:pPr/>
              <a:t>17</a:t>
            </a:fld>
            <a:endParaRPr lang="en-US"/>
          </a:p>
        </p:txBody>
      </p:sp>
      <p:sp>
        <p:nvSpPr>
          <p:cNvPr id="63489" name="Rectangle 2"/>
          <p:cNvSpPr>
            <a:spLocks noChangeArrowheads="1"/>
          </p:cNvSpPr>
          <p:nvPr/>
        </p:nvSpPr>
        <p:spPr bwMode="auto">
          <a:xfrm>
            <a:off x="0" y="0"/>
            <a:ext cx="8382000" cy="685800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lstStyle/>
          <a:p>
            <a:pPr eaLnBrk="0" hangingPunct="0"/>
            <a:endParaRPr lang="en-US"/>
          </a:p>
        </p:txBody>
      </p:sp>
      <p:pic>
        <p:nvPicPr>
          <p:cNvPr id="634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162800" cy="38131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6349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446463"/>
            <a:ext cx="6629400" cy="34115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63492" name="Text Box 5"/>
          <p:cNvSpPr txBox="1">
            <a:spLocks noChangeArrowheads="1"/>
          </p:cNvSpPr>
          <p:nvPr/>
        </p:nvSpPr>
        <p:spPr bwMode="auto">
          <a:xfrm>
            <a:off x="6934200" y="533400"/>
            <a:ext cx="1981200" cy="8588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pPr eaLnBrk="0" hangingPunct="0">
              <a:spcBef>
                <a:spcPct val="50000"/>
              </a:spcBef>
            </a:pPr>
            <a:r>
              <a:rPr lang="en-US" b="1" dirty="0">
                <a:latin typeface="Arial" charset="0"/>
              </a:rPr>
              <a:t>By Judge</a:t>
            </a:r>
          </a:p>
          <a:p>
            <a:pPr eaLnBrk="0" hangingPunct="0">
              <a:lnSpc>
                <a:spcPct val="60000"/>
              </a:lnSpc>
              <a:spcBef>
                <a:spcPct val="50000"/>
              </a:spcBef>
            </a:pPr>
            <a:r>
              <a:rPr lang="en-US" b="1" dirty="0">
                <a:latin typeface="Arial" charset="0"/>
              </a:rPr>
              <a:t>58.2% Acc.</a:t>
            </a:r>
            <a:endParaRPr lang="en-US" sz="1800" dirty="0">
              <a:latin typeface="Arial" charset="0"/>
            </a:endParaRPr>
          </a:p>
        </p:txBody>
      </p:sp>
      <p:sp>
        <p:nvSpPr>
          <p:cNvPr id="63493" name="Line 6"/>
          <p:cNvSpPr>
            <a:spLocks noChangeShapeType="1"/>
          </p:cNvSpPr>
          <p:nvPr/>
        </p:nvSpPr>
        <p:spPr bwMode="auto">
          <a:xfrm flipH="1">
            <a:off x="6934200" y="1600200"/>
            <a:ext cx="609600" cy="457200"/>
          </a:xfrm>
          <a:prstGeom prst="line">
            <a:avLst/>
          </a:prstGeom>
          <a:noFill/>
          <a:ln w="38100">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US"/>
          </a:p>
        </p:txBody>
      </p:sp>
      <p:sp>
        <p:nvSpPr>
          <p:cNvPr id="63494" name="Text Box 7"/>
          <p:cNvSpPr txBox="1">
            <a:spLocks noChangeArrowheads="1"/>
          </p:cNvSpPr>
          <p:nvPr/>
        </p:nvSpPr>
        <p:spPr bwMode="auto">
          <a:xfrm>
            <a:off x="228600" y="3810000"/>
            <a:ext cx="2590800" cy="1004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pPr eaLnBrk="0" hangingPunct="0">
              <a:spcBef>
                <a:spcPct val="50000"/>
              </a:spcBef>
            </a:pPr>
            <a:r>
              <a:rPr lang="en-US" b="1">
                <a:latin typeface="Arial" charset="0"/>
              </a:rPr>
              <a:t>By Interviewee</a:t>
            </a:r>
          </a:p>
          <a:p>
            <a:pPr eaLnBrk="0" hangingPunct="0">
              <a:spcBef>
                <a:spcPct val="50000"/>
              </a:spcBef>
            </a:pPr>
            <a:r>
              <a:rPr lang="en-US" b="1">
                <a:latin typeface="Arial" charset="0"/>
              </a:rPr>
              <a:t>58.2% Acc.</a:t>
            </a:r>
            <a:endParaRPr lang="en-US" sz="1800">
              <a:latin typeface="Arial" charset="0"/>
            </a:endParaRPr>
          </a:p>
        </p:txBody>
      </p:sp>
      <p:sp>
        <p:nvSpPr>
          <p:cNvPr id="63495" name="Line 8"/>
          <p:cNvSpPr>
            <a:spLocks noChangeShapeType="1"/>
          </p:cNvSpPr>
          <p:nvPr/>
        </p:nvSpPr>
        <p:spPr bwMode="auto">
          <a:xfrm>
            <a:off x="1447800" y="4343400"/>
            <a:ext cx="762000" cy="457200"/>
          </a:xfrm>
          <a:prstGeom prst="line">
            <a:avLst/>
          </a:prstGeom>
          <a:noFill/>
          <a:ln w="38100">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US"/>
          </a:p>
        </p:txBody>
      </p:sp>
      <p:sp>
        <p:nvSpPr>
          <p:cNvPr id="10" name="Round Diagonal Corner Rectangle 9"/>
          <p:cNvSpPr/>
          <p:nvPr/>
        </p:nvSpPr>
        <p:spPr bwMode="auto">
          <a:xfrm>
            <a:off x="5300133" y="1739053"/>
            <a:ext cx="1529080" cy="822960"/>
          </a:xfrm>
          <a:prstGeom prst="round2DiagRect">
            <a:avLst/>
          </a:prstGeom>
          <a:solidFill>
            <a:srgbClr val="FFFF00">
              <a:alpha val="29000"/>
            </a:srgbClr>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Round Diagonal Corner Rectangle 11"/>
          <p:cNvSpPr/>
          <p:nvPr/>
        </p:nvSpPr>
        <p:spPr bwMode="auto">
          <a:xfrm>
            <a:off x="6959600" y="4905587"/>
            <a:ext cx="1901613" cy="822960"/>
          </a:xfrm>
          <a:prstGeom prst="round2DiagRect">
            <a:avLst/>
          </a:prstGeom>
          <a:solidFill>
            <a:srgbClr val="FFFF00">
              <a:alpha val="29000"/>
            </a:srgbClr>
          </a:solidFill>
          <a:ln w="9525" cap="flat" cmpd="sng" algn="ctr">
            <a:solidFill>
              <a:schemeClr val="tx1"/>
            </a:solidFill>
            <a:prstDash val="solid"/>
            <a:round/>
            <a:headEnd type="none" w="med" len="med"/>
            <a:tailEnd type="non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normAutofit/>
          </a:bodyPr>
          <a:lstStyle/>
          <a:p>
            <a:r>
              <a:rPr lang="en-US" dirty="0">
                <a:latin typeface="Times New Roman" charset="0"/>
              </a:rPr>
              <a:t>What Makes Some People Better Judges?</a:t>
            </a:r>
          </a:p>
        </p:txBody>
      </p:sp>
      <p:sp>
        <p:nvSpPr>
          <p:cNvPr id="65538" name="Rectangle 3"/>
          <p:cNvSpPr>
            <a:spLocks noGrp="1" noChangeArrowheads="1"/>
          </p:cNvSpPr>
          <p:nvPr>
            <p:ph idx="1"/>
          </p:nvPr>
        </p:nvSpPr>
        <p:spPr/>
        <p:txBody>
          <a:bodyPr>
            <a:normAutofit/>
          </a:bodyPr>
          <a:lstStyle/>
          <a:p>
            <a:pPr>
              <a:lnSpc>
                <a:spcPct val="90000"/>
              </a:lnSpc>
            </a:pPr>
            <a:r>
              <a:rPr lang="en-US" dirty="0" smtClean="0">
                <a:latin typeface="Times New Roman" charset="0"/>
              </a:rPr>
              <a:t>Does personality play a role?</a:t>
            </a:r>
            <a:endParaRPr lang="en-US" dirty="0">
              <a:latin typeface="Times New Roman" charset="0"/>
            </a:endParaRPr>
          </a:p>
        </p:txBody>
      </p:sp>
      <p:sp>
        <p:nvSpPr>
          <p:cNvPr id="4" name="Rectangle 6"/>
          <p:cNvSpPr>
            <a:spLocks noGrp="1" noChangeArrowheads="1"/>
          </p:cNvSpPr>
          <p:nvPr>
            <p:ph type="sldNum" sz="quarter" idx="12"/>
          </p:nvPr>
        </p:nvSpPr>
        <p:spPr>
          <a:ln/>
        </p:spPr>
        <p:txBody>
          <a:bodyPr/>
          <a:lstStyle/>
          <a:p>
            <a:fld id="{EB7F290C-96C3-2048-A142-1470CA26506C}" type="slidenum">
              <a:rPr lang="en-US"/>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Five (Costa &amp; McCrae, 1992)</a:t>
            </a:r>
            <a:endParaRPr lang="en-US" dirty="0"/>
          </a:p>
        </p:txBody>
      </p:sp>
      <p:sp>
        <p:nvSpPr>
          <p:cNvPr id="3" name="Content Placeholder 2"/>
          <p:cNvSpPr>
            <a:spLocks noGrp="1"/>
          </p:cNvSpPr>
          <p:nvPr>
            <p:ph idx="1"/>
          </p:nvPr>
        </p:nvSpPr>
        <p:spPr/>
        <p:txBody>
          <a:bodyPr/>
          <a:lstStyle/>
          <a:p>
            <a:pPr marL="457200" lvl="0" indent="-298450">
              <a:spcBef>
                <a:spcPts val="0"/>
              </a:spcBef>
              <a:buClr>
                <a:schemeClr val="dk1"/>
              </a:buClr>
              <a:buSzPct val="100000"/>
              <a:buFont typeface="Arial"/>
              <a:buChar char="●"/>
            </a:pPr>
            <a:r>
              <a:rPr lang="en" b="1" dirty="0">
                <a:solidFill>
                  <a:schemeClr val="dk1"/>
                </a:solidFill>
              </a:rPr>
              <a:t>Openness to Experience:</a:t>
            </a:r>
            <a:r>
              <a:rPr lang="en" dirty="0">
                <a:solidFill>
                  <a:schemeClr val="dk1"/>
                </a:solidFill>
              </a:rPr>
              <a:t> </a:t>
            </a:r>
            <a:r>
              <a:rPr lang="en-US" dirty="0">
                <a:solidFill>
                  <a:schemeClr val="dk1"/>
                </a:solidFill>
              </a:rPr>
              <a:t>intellect/imagination, </a:t>
            </a:r>
            <a:r>
              <a:rPr lang="en" dirty="0">
                <a:solidFill>
                  <a:schemeClr val="dk1"/>
                </a:solidFill>
              </a:rPr>
              <a:t>originality, curiosity, ingenuity</a:t>
            </a:r>
            <a:r>
              <a:rPr lang="en-US" dirty="0">
                <a:solidFill>
                  <a:schemeClr val="dk1"/>
                </a:solidFill>
              </a:rPr>
              <a:t>, imaginative, </a:t>
            </a:r>
            <a:r>
              <a:rPr lang="en-US" dirty="0" smtClean="0">
                <a:solidFill>
                  <a:schemeClr val="dk1"/>
                </a:solidFill>
              </a:rPr>
              <a:t>insightful </a:t>
            </a:r>
            <a:r>
              <a:rPr lang="en" dirty="0" smtClean="0">
                <a:solidFill>
                  <a:schemeClr val="dk1"/>
                </a:solidFill>
              </a:rPr>
              <a:t>“</a:t>
            </a:r>
            <a:r>
              <a:rPr lang="en" dirty="0">
                <a:solidFill>
                  <a:schemeClr val="dk1"/>
                </a:solidFill>
              </a:rPr>
              <a:t>I have a lot of intellectual curiosity.”</a:t>
            </a:r>
            <a:endParaRPr lang="en-CA" dirty="0">
              <a:solidFill>
                <a:schemeClr val="dk1"/>
              </a:solidFill>
            </a:endParaRPr>
          </a:p>
          <a:p>
            <a:pPr marL="457200" lvl="0" indent="0">
              <a:spcBef>
                <a:spcPts val="0"/>
              </a:spcBef>
              <a:buClr>
                <a:schemeClr val="dk1"/>
              </a:buClr>
              <a:buSzPct val="100000"/>
              <a:buNone/>
            </a:pPr>
            <a:endParaRPr lang="en" dirty="0">
              <a:solidFill>
                <a:schemeClr val="dk1"/>
              </a:solidFill>
            </a:endParaRPr>
          </a:p>
          <a:p>
            <a:pPr marL="457200" lvl="0" indent="-298450">
              <a:spcBef>
                <a:spcPts val="0"/>
              </a:spcBef>
              <a:buClr>
                <a:schemeClr val="dk1"/>
              </a:buClr>
              <a:buSzPct val="100000"/>
              <a:buFont typeface="Arial"/>
              <a:buChar char="●"/>
            </a:pPr>
            <a:r>
              <a:rPr lang="en" b="1" dirty="0">
                <a:solidFill>
                  <a:schemeClr val="dk1"/>
                </a:solidFill>
              </a:rPr>
              <a:t>Conscientiousness:</a:t>
            </a:r>
            <a:r>
              <a:rPr lang="en" dirty="0">
                <a:solidFill>
                  <a:schemeClr val="dk1"/>
                </a:solidFill>
              </a:rPr>
              <a:t> orderliness, responsibility, dependability</a:t>
            </a:r>
            <a:r>
              <a:rPr lang="en-US" dirty="0">
                <a:solidFill>
                  <a:schemeClr val="dk1"/>
                </a:solidFill>
              </a:rPr>
              <a:t>, organized, thorough, </a:t>
            </a:r>
            <a:r>
              <a:rPr lang="en-US" dirty="0" err="1">
                <a:solidFill>
                  <a:schemeClr val="dk1"/>
                </a:solidFill>
              </a:rPr>
              <a:t>planful</a:t>
            </a:r>
            <a:endParaRPr lang="en" dirty="0">
              <a:solidFill>
                <a:schemeClr val="dk1"/>
              </a:solidFill>
            </a:endParaRPr>
          </a:p>
          <a:p>
            <a:pPr marL="457200" lvl="0" indent="0">
              <a:spcBef>
                <a:spcPts val="0"/>
              </a:spcBef>
              <a:buClr>
                <a:schemeClr val="dk1"/>
              </a:buClr>
              <a:buSzPct val="100000"/>
              <a:buNone/>
            </a:pPr>
            <a:r>
              <a:rPr lang="en" dirty="0">
                <a:solidFill>
                  <a:schemeClr val="dk1"/>
                </a:solidFill>
              </a:rPr>
              <a:t>“I strive for excellence in everything I do.”</a:t>
            </a:r>
            <a:endParaRPr lang="en-CA" dirty="0">
              <a:solidFill>
                <a:schemeClr val="dk1"/>
              </a:solidFill>
            </a:endParaRPr>
          </a:p>
          <a:p>
            <a:pPr marL="457200" lvl="0" indent="0">
              <a:spcBef>
                <a:spcPts val="0"/>
              </a:spcBef>
              <a:buClr>
                <a:schemeClr val="dk1"/>
              </a:buClr>
              <a:buSzPct val="100000"/>
              <a:buNone/>
            </a:pPr>
            <a:endParaRPr lang="en" dirty="0">
              <a:solidFill>
                <a:schemeClr val="dk1"/>
              </a:solidFill>
            </a:endParaRPr>
          </a:p>
          <a:p>
            <a:pPr marL="457200" lvl="0" indent="-298450">
              <a:spcBef>
                <a:spcPts val="0"/>
              </a:spcBef>
              <a:buClr>
                <a:schemeClr val="dk1"/>
              </a:buClr>
              <a:buSzPct val="100000"/>
              <a:buFont typeface="Arial"/>
              <a:buChar char="●"/>
            </a:pPr>
            <a:r>
              <a:rPr lang="en" b="1" dirty="0">
                <a:solidFill>
                  <a:schemeClr val="dk1"/>
                </a:solidFill>
              </a:rPr>
              <a:t>Extraversion:</a:t>
            </a:r>
            <a:r>
              <a:rPr lang="en" dirty="0">
                <a:solidFill>
                  <a:schemeClr val="dk1"/>
                </a:solidFill>
              </a:rPr>
              <a:t> talkativeness, assertiveness, </a:t>
            </a:r>
            <a:r>
              <a:rPr lang="en" dirty="0" smtClean="0">
                <a:solidFill>
                  <a:schemeClr val="dk1"/>
                </a:solidFill>
              </a:rPr>
              <a:t>energy</a:t>
            </a:r>
            <a:r>
              <a:rPr lang="en-US" dirty="0" smtClean="0">
                <a:solidFill>
                  <a:schemeClr val="dk1"/>
                </a:solidFill>
              </a:rPr>
              <a:t> </a:t>
            </a:r>
            <a:r>
              <a:rPr lang="en" dirty="0" smtClean="0">
                <a:solidFill>
                  <a:schemeClr val="dk1"/>
                </a:solidFill>
              </a:rPr>
              <a:t>“</a:t>
            </a:r>
            <a:r>
              <a:rPr lang="en" dirty="0">
                <a:solidFill>
                  <a:schemeClr val="dk1"/>
                </a:solidFill>
              </a:rPr>
              <a:t>I like to have a lot of people around me.”</a:t>
            </a:r>
            <a:endParaRPr lang="en-CA" dirty="0">
              <a:solidFill>
                <a:schemeClr val="dk1"/>
              </a:solidFill>
            </a:endParaRPr>
          </a:p>
          <a:p>
            <a:pPr marL="457200" lvl="0" indent="0">
              <a:spcBef>
                <a:spcPts val="0"/>
              </a:spcBef>
              <a:buClr>
                <a:schemeClr val="dk1"/>
              </a:buClr>
              <a:buSzPct val="100000"/>
              <a:buNone/>
            </a:pPr>
            <a:endParaRPr lang="en" dirty="0">
              <a:solidFill>
                <a:schemeClr val="dk1"/>
              </a:solidFill>
            </a:endParaRPr>
          </a:p>
          <a:p>
            <a:pPr marL="457200" lvl="0" indent="0">
              <a:spcBef>
                <a:spcPts val="0"/>
              </a:spcBef>
              <a:buClr>
                <a:schemeClr val="dk1"/>
              </a:buClr>
              <a:buSzPct val="100000"/>
              <a:buNone/>
            </a:pPr>
            <a:endParaRPr lang="en" dirty="0">
              <a:solidFill>
                <a:schemeClr val="dk1"/>
              </a:solidFill>
            </a:endParaRP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19</a:t>
            </a:fld>
            <a:endParaRPr lang="en-US"/>
          </a:p>
        </p:txBody>
      </p:sp>
    </p:spTree>
    <p:extLst>
      <p:ext uri="{BB962C8B-B14F-4D97-AF65-F5344CB8AC3E}">
        <p14:creationId xmlns:p14="http://schemas.microsoft.com/office/powerpoint/2010/main" val="1543324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Deceptive Speech:  A Case Study</a:t>
            </a:r>
          </a:p>
        </p:txBody>
      </p:sp>
      <p:sp>
        <p:nvSpPr>
          <p:cNvPr id="3" name="Content Placeholder 2"/>
          <p:cNvSpPr>
            <a:spLocks noGrp="1"/>
          </p:cNvSpPr>
          <p:nvPr>
            <p:ph idx="1"/>
          </p:nvPr>
        </p:nvSpPr>
        <p:spPr/>
        <p:txBody>
          <a:bodyPr/>
          <a:lstStyle/>
          <a:p>
            <a:r>
              <a:rPr lang="en-US" dirty="0" smtClean="0"/>
              <a:t>How do you come up with an idea for an empirical speech study?</a:t>
            </a:r>
          </a:p>
          <a:p>
            <a:r>
              <a:rPr lang="en-US" dirty="0" smtClean="0"/>
              <a:t>How do you go about doing it?</a:t>
            </a:r>
          </a:p>
          <a:p>
            <a:r>
              <a:rPr lang="en-US" dirty="0" smtClean="0"/>
              <a:t>What problems might you run into along the way?</a:t>
            </a:r>
          </a:p>
        </p:txBody>
      </p:sp>
      <p:sp>
        <p:nvSpPr>
          <p:cNvPr id="4" name="Slide Number Placeholder 3"/>
          <p:cNvSpPr>
            <a:spLocks noGrp="1"/>
          </p:cNvSpPr>
          <p:nvPr>
            <p:ph type="sldNum" sz="quarter" idx="12"/>
          </p:nvPr>
        </p:nvSpPr>
        <p:spPr/>
        <p:txBody>
          <a:bodyPr/>
          <a:lstStyle/>
          <a:p>
            <a:fld id="{C596511B-2857-694D-871F-422885452280}" type="slidenum">
              <a:rPr lang="en-US" smtClean="0"/>
              <a:pPr/>
              <a:t>2</a:t>
            </a:fld>
            <a:endParaRPr lang="en-US"/>
          </a:p>
        </p:txBody>
      </p:sp>
    </p:spTree>
    <p:extLst>
      <p:ext uri="{BB962C8B-B14F-4D97-AF65-F5344CB8AC3E}">
        <p14:creationId xmlns:p14="http://schemas.microsoft.com/office/powerpoint/2010/main" val="39882662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lvl="0" indent="-298450">
              <a:spcBef>
                <a:spcPts val="0"/>
              </a:spcBef>
              <a:buClr>
                <a:schemeClr val="dk1"/>
              </a:buClr>
              <a:buSzPct val="100000"/>
              <a:buFont typeface="Arial"/>
              <a:buChar char="●"/>
            </a:pPr>
            <a:r>
              <a:rPr lang="en" b="1" dirty="0">
                <a:solidFill>
                  <a:schemeClr val="dk1"/>
                </a:solidFill>
              </a:rPr>
              <a:t>Neuroticism:</a:t>
            </a:r>
            <a:r>
              <a:rPr lang="en" dirty="0">
                <a:solidFill>
                  <a:schemeClr val="dk1"/>
                </a:solidFill>
              </a:rPr>
              <a:t> anxiety, emotional </a:t>
            </a:r>
            <a:r>
              <a:rPr lang="en-US" dirty="0" err="1" smtClean="0">
                <a:solidFill>
                  <a:schemeClr val="dk1"/>
                </a:solidFill>
              </a:rPr>
              <a:t>i</a:t>
            </a:r>
            <a:r>
              <a:rPr lang="en" dirty="0" err="1" smtClean="0">
                <a:solidFill>
                  <a:schemeClr val="dk1"/>
                </a:solidFill>
              </a:rPr>
              <a:t>nstability</a:t>
            </a:r>
            <a:r>
              <a:rPr lang="en-US" dirty="0" smtClean="0">
                <a:solidFill>
                  <a:schemeClr val="dk1"/>
                </a:solidFill>
              </a:rPr>
              <a:t>, intense</a:t>
            </a:r>
            <a:r>
              <a:rPr lang="en-US" dirty="0">
                <a:solidFill>
                  <a:schemeClr val="dk1"/>
                </a:solidFill>
              </a:rPr>
              <a:t>, moody, </a:t>
            </a:r>
            <a:r>
              <a:rPr lang="en" dirty="0" smtClean="0">
                <a:solidFill>
                  <a:schemeClr val="dk1"/>
                </a:solidFill>
              </a:rPr>
              <a:t>“</a:t>
            </a:r>
            <a:r>
              <a:rPr lang="en" dirty="0">
                <a:solidFill>
                  <a:schemeClr val="dk1"/>
                </a:solidFill>
              </a:rPr>
              <a:t>I often feel inferior to others</a:t>
            </a:r>
            <a:r>
              <a:rPr lang="en" dirty="0" smtClean="0">
                <a:solidFill>
                  <a:schemeClr val="dk1"/>
                </a:solidFill>
              </a:rPr>
              <a:t>.”</a:t>
            </a:r>
            <a:endParaRPr lang="en-US" b="1" dirty="0" smtClean="0">
              <a:solidFill>
                <a:schemeClr val="dk1"/>
              </a:solidFill>
            </a:endParaRPr>
          </a:p>
          <a:p>
            <a:pPr marL="457200" lvl="0" indent="-298450">
              <a:spcBef>
                <a:spcPts val="0"/>
              </a:spcBef>
              <a:buClr>
                <a:schemeClr val="dk1"/>
              </a:buClr>
              <a:buSzPct val="100000"/>
              <a:buFont typeface="Arial"/>
              <a:buChar char="●"/>
            </a:pPr>
            <a:r>
              <a:rPr lang="en" b="1" dirty="0" smtClean="0">
                <a:solidFill>
                  <a:schemeClr val="dk1"/>
                </a:solidFill>
              </a:rPr>
              <a:t>Agreeableness</a:t>
            </a:r>
            <a:r>
              <a:rPr lang="en" b="1" dirty="0">
                <a:solidFill>
                  <a:schemeClr val="dk1"/>
                </a:solidFill>
              </a:rPr>
              <a:t>:</a:t>
            </a:r>
            <a:r>
              <a:rPr lang="en" dirty="0">
                <a:solidFill>
                  <a:schemeClr val="dk1"/>
                </a:solidFill>
              </a:rPr>
              <a:t> good-naturedness, cooperativeness, </a:t>
            </a:r>
            <a:r>
              <a:rPr lang="en-US" dirty="0">
                <a:solidFill>
                  <a:schemeClr val="dk1"/>
                </a:solidFill>
              </a:rPr>
              <a:t>sympathetic, kind, affectionate, </a:t>
            </a:r>
            <a:r>
              <a:rPr lang="en" b="1" dirty="0" smtClean="0">
                <a:solidFill>
                  <a:schemeClr val="dk1"/>
                </a:solidFill>
              </a:rPr>
              <a:t>trust</a:t>
            </a:r>
            <a:r>
              <a:rPr lang="en-US" b="1" dirty="0" smtClean="0">
                <a:solidFill>
                  <a:schemeClr val="dk1"/>
                </a:solidFill>
              </a:rPr>
              <a:t> </a:t>
            </a:r>
            <a:r>
              <a:rPr lang="en" dirty="0" smtClean="0">
                <a:solidFill>
                  <a:schemeClr val="dk1"/>
                </a:solidFill>
              </a:rPr>
              <a:t>“</a:t>
            </a:r>
            <a:r>
              <a:rPr lang="en" dirty="0">
                <a:solidFill>
                  <a:schemeClr val="dk1"/>
                </a:solidFill>
              </a:rPr>
              <a:t>I would rather cooperate with others than compete with them.”</a:t>
            </a:r>
            <a:endParaRPr lang="en-CA" dirty="0">
              <a:solidFill>
                <a:schemeClr val="dk1"/>
              </a:solidFill>
            </a:endParaRP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20</a:t>
            </a:fld>
            <a:endParaRPr lang="en-US"/>
          </a:p>
        </p:txBody>
      </p:sp>
    </p:spTree>
    <p:extLst>
      <p:ext uri="{BB962C8B-B14F-4D97-AF65-F5344CB8AC3E}">
        <p14:creationId xmlns:p14="http://schemas.microsoft.com/office/powerpoint/2010/main" val="3670697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762000" y="762000"/>
            <a:ext cx="8382000" cy="1066800"/>
          </a:xfrm>
        </p:spPr>
        <p:txBody>
          <a:bodyPr>
            <a:normAutofit/>
          </a:bodyPr>
          <a:lstStyle/>
          <a:p>
            <a:r>
              <a:rPr lang="en-US" dirty="0">
                <a:latin typeface="Times New Roman" charset="0"/>
              </a:rPr>
              <a:t>Neuroticism, Openness &amp; Agreeableness </a:t>
            </a:r>
            <a:br>
              <a:rPr lang="en-US" dirty="0">
                <a:latin typeface="Times New Roman" charset="0"/>
              </a:rPr>
            </a:br>
            <a:r>
              <a:rPr lang="en-US" dirty="0">
                <a:latin typeface="Times New Roman" charset="0"/>
              </a:rPr>
              <a:t>Correlate with </a:t>
            </a:r>
            <a:r>
              <a:rPr lang="en-US" dirty="0" smtClean="0">
                <a:latin typeface="Times New Roman" charset="0"/>
              </a:rPr>
              <a:t>Judge’s </a:t>
            </a:r>
            <a:r>
              <a:rPr lang="en-US" dirty="0">
                <a:latin typeface="Times New Roman" charset="0"/>
              </a:rPr>
              <a:t>Performance</a:t>
            </a:r>
            <a:endParaRPr lang="en-US" sz="3600" dirty="0">
              <a:latin typeface="Times New Roman" charset="0"/>
            </a:endParaRPr>
          </a:p>
        </p:txBody>
      </p:sp>
      <p:sp>
        <p:nvSpPr>
          <p:cNvPr id="6" name="Rectangle 6"/>
          <p:cNvSpPr>
            <a:spLocks noGrp="1" noChangeArrowheads="1"/>
          </p:cNvSpPr>
          <p:nvPr>
            <p:ph type="sldNum" sz="quarter" idx="12"/>
          </p:nvPr>
        </p:nvSpPr>
        <p:spPr>
          <a:ln/>
        </p:spPr>
        <p:txBody>
          <a:bodyPr/>
          <a:lstStyle/>
          <a:p>
            <a:fld id="{13975B14-4B05-5D4E-A33A-54538FEC8CE6}" type="slidenum">
              <a:rPr lang="en-US"/>
              <a:pPr/>
              <a:t>21</a:t>
            </a:fld>
            <a:endParaRPr lang="en-US"/>
          </a:p>
        </p:txBody>
      </p:sp>
      <p:pic>
        <p:nvPicPr>
          <p:cNvPr id="675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957513"/>
            <a:ext cx="6934200" cy="39004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67587" name="Text Box 4"/>
          <p:cNvSpPr txBox="1">
            <a:spLocks noChangeArrowheads="1"/>
          </p:cNvSpPr>
          <p:nvPr/>
        </p:nvSpPr>
        <p:spPr bwMode="auto">
          <a:xfrm>
            <a:off x="627063" y="2130425"/>
            <a:ext cx="3200400" cy="9461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pPr algn="r" eaLnBrk="0" hangingPunct="0">
              <a:spcBef>
                <a:spcPct val="50000"/>
              </a:spcBef>
            </a:pPr>
            <a:r>
              <a:rPr lang="en-US" sz="2800" b="1">
                <a:latin typeface="Arial" charset="0"/>
              </a:rPr>
              <a:t>On Judging Global lies.</a:t>
            </a:r>
          </a:p>
        </p:txBody>
      </p:sp>
      <p:sp>
        <p:nvSpPr>
          <p:cNvPr id="67588" name="Line 5"/>
          <p:cNvSpPr>
            <a:spLocks noChangeShapeType="1"/>
          </p:cNvSpPr>
          <p:nvPr/>
        </p:nvSpPr>
        <p:spPr bwMode="auto">
          <a:xfrm>
            <a:off x="1524000" y="2971800"/>
            <a:ext cx="762000" cy="1143000"/>
          </a:xfrm>
          <a:prstGeom prst="line">
            <a:avLst/>
          </a:prstGeom>
          <a:noFill/>
          <a:ln w="38100">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US"/>
          </a:p>
        </p:txBody>
      </p:sp>
      <p:sp>
        <p:nvSpPr>
          <p:cNvPr id="2" name="Rounded Rectangle 1"/>
          <p:cNvSpPr/>
          <p:nvPr/>
        </p:nvSpPr>
        <p:spPr bwMode="auto">
          <a:xfrm>
            <a:off x="2878667" y="4318001"/>
            <a:ext cx="1303867" cy="372532"/>
          </a:xfrm>
          <a:prstGeom prst="roundRect">
            <a:avLst/>
          </a:prstGeom>
          <a:solidFill>
            <a:schemeClr val="accent1">
              <a:alpha val="2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Round Diagonal Corner Rectangle 2"/>
          <p:cNvSpPr/>
          <p:nvPr/>
        </p:nvSpPr>
        <p:spPr bwMode="auto">
          <a:xfrm>
            <a:off x="2861733" y="4927600"/>
            <a:ext cx="1490133" cy="457200"/>
          </a:xfrm>
          <a:prstGeom prst="round2DiagRect">
            <a:avLst/>
          </a:prstGeom>
          <a:solidFill>
            <a:schemeClr val="accent1">
              <a:alpha val="2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Round Diagonal Corner Rectangle 3"/>
          <p:cNvSpPr/>
          <p:nvPr/>
        </p:nvSpPr>
        <p:spPr bwMode="auto">
          <a:xfrm>
            <a:off x="2844800" y="5503333"/>
            <a:ext cx="1540933" cy="372534"/>
          </a:xfrm>
          <a:prstGeom prst="round2DiagRect">
            <a:avLst/>
          </a:prstGeom>
          <a:solidFill>
            <a:schemeClr val="accent1">
              <a:alpha val="2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Round Diagonal Corner Rectangle 4"/>
          <p:cNvSpPr/>
          <p:nvPr/>
        </p:nvSpPr>
        <p:spPr bwMode="auto">
          <a:xfrm>
            <a:off x="2929467" y="5960534"/>
            <a:ext cx="1270000" cy="304800"/>
          </a:xfrm>
          <a:prstGeom prst="round2DiagRect">
            <a:avLst/>
          </a:prstGeom>
          <a:solidFill>
            <a:schemeClr val="accent1">
              <a:alpha val="3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Study: Hypotheses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000000"/>
                </a:solidFill>
              </a:rPr>
              <a:t>Personality factors </a:t>
            </a:r>
            <a:r>
              <a:rPr lang="en-US" dirty="0" smtClean="0"/>
              <a:t>can help to predict differences in deceptive behavior</a:t>
            </a:r>
          </a:p>
          <a:p>
            <a:r>
              <a:rPr lang="en-US" b="1" dirty="0" smtClean="0">
                <a:solidFill>
                  <a:srgbClr val="000000"/>
                </a:solidFill>
              </a:rPr>
              <a:t>Subjects who deceive better can also detect deception better</a:t>
            </a:r>
          </a:p>
          <a:p>
            <a:pPr>
              <a:spcAft>
                <a:spcPts val="1200"/>
              </a:spcAft>
            </a:pPr>
            <a:r>
              <a:rPr lang="en-US" b="1" dirty="0" smtClean="0">
                <a:solidFill>
                  <a:srgbClr val="000000"/>
                </a:solidFill>
              </a:rPr>
              <a:t>Cultural differences and gender also play a role </a:t>
            </a:r>
            <a:r>
              <a:rPr lang="en-US" dirty="0" smtClean="0"/>
              <a:t>in deceptive behavior and in deception detection </a:t>
            </a:r>
            <a:r>
              <a:rPr lang="en-US" dirty="0" smtClean="0"/>
              <a:t>abilities (</a:t>
            </a:r>
            <a:r>
              <a:rPr lang="en-US" dirty="0" err="1" smtClean="0"/>
              <a:t>Cheng&amp;Broadhurt</a:t>
            </a:r>
            <a:r>
              <a:rPr lang="en-US" dirty="0" smtClean="0"/>
              <a:t> 2005)</a:t>
            </a:r>
            <a:endParaRPr lang="en-US" dirty="0" smtClean="0"/>
          </a:p>
          <a:p>
            <a:r>
              <a:rPr lang="en-US" dirty="0" smtClean="0"/>
              <a:t>New task: Studies of pairs of American English and Mandarin Chinese native speakers, speaking English, interviewing each other</a:t>
            </a:r>
          </a:p>
        </p:txBody>
      </p:sp>
      <p:sp>
        <p:nvSpPr>
          <p:cNvPr id="4" name="Slide Number Placeholder 3"/>
          <p:cNvSpPr>
            <a:spLocks noGrp="1"/>
          </p:cNvSpPr>
          <p:nvPr>
            <p:ph type="sldNum" sz="quarter" idx="12"/>
          </p:nvPr>
        </p:nvSpPr>
        <p:spPr/>
        <p:txBody>
          <a:bodyPr/>
          <a:lstStyle/>
          <a:p>
            <a:fld id="{2B3785BE-807F-4748-9836-30EBC9AF1245}" type="slidenum">
              <a:rPr lang="en-US" smtClean="0"/>
              <a:pPr/>
              <a:t>22</a:t>
            </a:fld>
            <a:endParaRPr lang="en-US"/>
          </a:p>
        </p:txBody>
      </p:sp>
    </p:spTree>
    <p:extLst>
      <p:ext uri="{BB962C8B-B14F-4D97-AF65-F5344CB8AC3E}">
        <p14:creationId xmlns:p14="http://schemas.microsoft.com/office/powerpoint/2010/main" val="1906563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Cross-Cultural Deception Detection (</a:t>
            </a:r>
            <a:r>
              <a:rPr lang="en-US" dirty="0" err="1" smtClean="0"/>
              <a:t>Cheng&amp;Broadhurst</a:t>
            </a:r>
            <a:r>
              <a:rPr lang="en-US" dirty="0" smtClean="0"/>
              <a:t> ‘05)</a:t>
            </a:r>
            <a:endParaRPr lang="en-US" dirty="0"/>
          </a:p>
        </p:txBody>
      </p:sp>
      <p:sp>
        <p:nvSpPr>
          <p:cNvPr id="3" name="Content Placeholder 2"/>
          <p:cNvSpPr>
            <a:spLocks noGrp="1"/>
          </p:cNvSpPr>
          <p:nvPr>
            <p:ph idx="1"/>
          </p:nvPr>
        </p:nvSpPr>
        <p:spPr/>
        <p:txBody>
          <a:bodyPr/>
          <a:lstStyle/>
          <a:p>
            <a:r>
              <a:rPr lang="en-US" dirty="0" smtClean="0"/>
              <a:t>Immigration motivation</a:t>
            </a:r>
          </a:p>
          <a:p>
            <a:pPr lvl="1"/>
            <a:r>
              <a:rPr lang="en-US" dirty="0" smtClean="0"/>
              <a:t>Is it easier to judge deception in your own L1?</a:t>
            </a:r>
          </a:p>
          <a:p>
            <a:pPr lvl="1"/>
            <a:r>
              <a:rPr lang="en-US" dirty="0" smtClean="0"/>
              <a:t>Do verbal and non-verbal cues differ for L1 and L2?</a:t>
            </a:r>
          </a:p>
          <a:p>
            <a:r>
              <a:rPr lang="en-US" dirty="0" smtClean="0"/>
              <a:t>26 criminology students judged 20 video interviews in 2x2 </a:t>
            </a:r>
            <a:r>
              <a:rPr lang="en-US" dirty="0" err="1" smtClean="0"/>
              <a:t>betw</a:t>
            </a:r>
            <a:r>
              <a:rPr lang="en-US" dirty="0" smtClean="0"/>
              <a:t> subjects opinion paradigm (Cantonese/English bilinguals)</a:t>
            </a:r>
          </a:p>
          <a:p>
            <a:pPr lvl="1"/>
            <a:r>
              <a:rPr lang="en-US" dirty="0" smtClean="0"/>
              <a:t>Better at judging lies but worse at judging truth in 2nd language</a:t>
            </a:r>
          </a:p>
          <a:p>
            <a:pPr lvl="1"/>
            <a:r>
              <a:rPr lang="en-US" dirty="0" smtClean="0"/>
              <a:t>2</a:t>
            </a:r>
            <a:r>
              <a:rPr lang="en-US" baseline="30000" dirty="0" smtClean="0"/>
              <a:t>nd</a:t>
            </a:r>
            <a:r>
              <a:rPr lang="en-US" dirty="0" smtClean="0"/>
              <a:t> language affected subjects’ verbal and nonverbal behavior whether telling truth or lie</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23</a:t>
            </a:fld>
            <a:endParaRPr lang="en-US"/>
          </a:p>
        </p:txBody>
      </p:sp>
    </p:spTree>
    <p:extLst>
      <p:ext uri="{BB962C8B-B14F-4D97-AF65-F5344CB8AC3E}">
        <p14:creationId xmlns:p14="http://schemas.microsoft.com/office/powerpoint/2010/main" val="166582301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US" dirty="0" smtClean="0"/>
              <a:t>Our </a:t>
            </a:r>
            <a:r>
              <a:rPr lang="en-US" dirty="0" err="1" smtClean="0"/>
              <a:t>CxC</a:t>
            </a:r>
            <a:r>
              <a:rPr lang="en-US" dirty="0" smtClean="0"/>
              <a:t> </a:t>
            </a:r>
            <a:r>
              <a:rPr lang="en" dirty="0" smtClean="0"/>
              <a:t>Experiment</a:t>
            </a:r>
            <a:endParaRPr lang="en"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24</a:t>
            </a:fld>
            <a:endParaRPr lang="en"/>
          </a:p>
        </p:txBody>
      </p:sp>
      <p:pic>
        <p:nvPicPr>
          <p:cNvPr id="89" name="Shape 89"/>
          <p:cNvPicPr preferRelativeResize="0"/>
          <p:nvPr/>
        </p:nvPicPr>
        <p:blipFill rotWithShape="1">
          <a:blip r:embed="rId3">
            <a:alphaModFix/>
          </a:blip>
          <a:srcRect l="5764" r="10574" b="16121"/>
          <a:stretch/>
        </p:blipFill>
        <p:spPr>
          <a:xfrm>
            <a:off x="3847542" y="1357128"/>
            <a:ext cx="754937" cy="1358269"/>
          </a:xfrm>
          <a:prstGeom prst="rect">
            <a:avLst/>
          </a:prstGeom>
          <a:noFill/>
          <a:ln w="19050" cap="flat">
            <a:solidFill>
              <a:srgbClr val="000000"/>
            </a:solidFill>
            <a:prstDash val="solid"/>
            <a:round/>
            <a:headEnd type="none" w="med" len="med"/>
            <a:tailEnd type="none" w="med" len="med"/>
          </a:ln>
        </p:spPr>
      </p:pic>
      <p:pic>
        <p:nvPicPr>
          <p:cNvPr id="90" name="Shape 90"/>
          <p:cNvPicPr preferRelativeResize="0"/>
          <p:nvPr/>
        </p:nvPicPr>
        <p:blipFill rotWithShape="1">
          <a:blip r:embed="rId4">
            <a:alphaModFix/>
          </a:blip>
          <a:srcRect l="4311" t="10605" r="8413" b="21060"/>
          <a:stretch/>
        </p:blipFill>
        <p:spPr>
          <a:xfrm>
            <a:off x="3484657" y="4443377"/>
            <a:ext cx="1480678" cy="627132"/>
          </a:xfrm>
          <a:prstGeom prst="rect">
            <a:avLst/>
          </a:prstGeom>
          <a:noFill/>
          <a:ln w="19050" cap="flat">
            <a:solidFill>
              <a:srgbClr val="000000"/>
            </a:solidFill>
            <a:prstDash val="solid"/>
            <a:round/>
            <a:headEnd type="none" w="med" len="med"/>
            <a:tailEnd type="none" w="med" len="med"/>
          </a:ln>
        </p:spPr>
      </p:pic>
      <p:pic>
        <p:nvPicPr>
          <p:cNvPr id="91" name="Shape 91"/>
          <p:cNvPicPr preferRelativeResize="0"/>
          <p:nvPr/>
        </p:nvPicPr>
        <p:blipFill rotWithShape="1">
          <a:blip r:embed="rId5">
            <a:alphaModFix/>
          </a:blip>
          <a:srcRect t="2771" r="5953" b="2325"/>
          <a:stretch/>
        </p:blipFill>
        <p:spPr>
          <a:xfrm>
            <a:off x="5368445" y="2904916"/>
            <a:ext cx="1919713" cy="1210781"/>
          </a:xfrm>
          <a:prstGeom prst="rect">
            <a:avLst/>
          </a:prstGeom>
          <a:noFill/>
          <a:ln w="19050" cap="flat">
            <a:solidFill>
              <a:srgbClr val="000000"/>
            </a:solidFill>
            <a:prstDash val="solid"/>
            <a:round/>
            <a:headEnd type="none" w="med" len="med"/>
            <a:tailEnd type="none" w="med" len="med"/>
          </a:ln>
        </p:spPr>
      </p:pic>
      <p:sp>
        <p:nvSpPr>
          <p:cNvPr id="92" name="Shape 92"/>
          <p:cNvSpPr/>
          <p:nvPr/>
        </p:nvSpPr>
        <p:spPr>
          <a:xfrm>
            <a:off x="7754717" y="290495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3" name="Shape 93"/>
          <p:cNvSpPr/>
          <p:nvPr/>
        </p:nvSpPr>
        <p:spPr>
          <a:xfrm>
            <a:off x="2548334" y="290489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4" name="Shape 94"/>
          <p:cNvSpPr/>
          <p:nvPr/>
        </p:nvSpPr>
        <p:spPr>
          <a:xfrm>
            <a:off x="1530858" y="290493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95" name="Shape 95"/>
          <p:cNvCxnSpPr>
            <a:stCxn id="94" idx="3"/>
            <a:endCxn id="93" idx="1"/>
          </p:cNvCxnSpPr>
          <p:nvPr/>
        </p:nvCxnSpPr>
        <p:spPr>
          <a:xfrm>
            <a:off x="2167157" y="3510336"/>
            <a:ext cx="381300" cy="0"/>
          </a:xfrm>
          <a:prstGeom prst="straightConnector1">
            <a:avLst/>
          </a:prstGeom>
          <a:noFill/>
          <a:ln w="19050" cap="flat">
            <a:solidFill>
              <a:srgbClr val="000000"/>
            </a:solidFill>
            <a:prstDash val="solid"/>
            <a:round/>
            <a:headEnd type="none" w="lg" len="lg"/>
            <a:tailEnd type="triangle" w="lg" len="lg"/>
          </a:ln>
        </p:spPr>
      </p:cxnSp>
      <p:cxnSp>
        <p:nvCxnSpPr>
          <p:cNvPr id="96" name="Shape 96"/>
          <p:cNvCxnSpPr>
            <a:stCxn id="93" idx="0"/>
            <a:endCxn id="89" idx="1"/>
          </p:cNvCxnSpPr>
          <p:nvPr/>
        </p:nvCxnSpPr>
        <p:spPr>
          <a:xfrm rot="10800000" flipH="1">
            <a:off x="2866483" y="2036096"/>
            <a:ext cx="981000" cy="868800"/>
          </a:xfrm>
          <a:prstGeom prst="straightConnector1">
            <a:avLst/>
          </a:prstGeom>
          <a:noFill/>
          <a:ln w="19050" cap="flat">
            <a:solidFill>
              <a:srgbClr val="000000"/>
            </a:solidFill>
            <a:prstDash val="solid"/>
            <a:round/>
            <a:headEnd type="none" w="lg" len="lg"/>
            <a:tailEnd type="triangle" w="lg" len="lg"/>
          </a:ln>
        </p:spPr>
      </p:cxnSp>
      <p:cxnSp>
        <p:nvCxnSpPr>
          <p:cNvPr id="97" name="Shape 97"/>
          <p:cNvCxnSpPr>
            <a:stCxn id="93" idx="2"/>
            <a:endCxn id="90" idx="1"/>
          </p:cNvCxnSpPr>
          <p:nvPr/>
        </p:nvCxnSpPr>
        <p:spPr>
          <a:xfrm>
            <a:off x="2866483" y="4115697"/>
            <a:ext cx="618300" cy="641199"/>
          </a:xfrm>
          <a:prstGeom prst="straightConnector1">
            <a:avLst/>
          </a:prstGeom>
          <a:noFill/>
          <a:ln w="19050" cap="flat">
            <a:solidFill>
              <a:srgbClr val="000000"/>
            </a:solidFill>
            <a:prstDash val="solid"/>
            <a:round/>
            <a:headEnd type="none" w="lg" len="lg"/>
            <a:tailEnd type="triangle" w="lg" len="lg"/>
          </a:ln>
        </p:spPr>
      </p:cxnSp>
      <p:cxnSp>
        <p:nvCxnSpPr>
          <p:cNvPr id="98" name="Shape 98"/>
          <p:cNvCxnSpPr>
            <a:stCxn id="90" idx="3"/>
          </p:cNvCxnSpPr>
          <p:nvPr/>
        </p:nvCxnSpPr>
        <p:spPr>
          <a:xfrm rot="10800000" flipH="1">
            <a:off x="4965335" y="4115341"/>
            <a:ext cx="415200" cy="641600"/>
          </a:xfrm>
          <a:prstGeom prst="straightConnector1">
            <a:avLst/>
          </a:prstGeom>
          <a:noFill/>
          <a:ln w="19050" cap="flat">
            <a:solidFill>
              <a:srgbClr val="000000"/>
            </a:solidFill>
            <a:prstDash val="solid"/>
            <a:round/>
            <a:headEnd type="none" w="lg" len="lg"/>
            <a:tailEnd type="triangle" w="lg" len="lg"/>
          </a:ln>
        </p:spPr>
      </p:cxnSp>
      <p:cxnSp>
        <p:nvCxnSpPr>
          <p:cNvPr id="100" name="Shape 100"/>
          <p:cNvCxnSpPr>
            <a:stCxn id="89" idx="3"/>
          </p:cNvCxnSpPr>
          <p:nvPr/>
        </p:nvCxnSpPr>
        <p:spPr>
          <a:xfrm>
            <a:off x="4602478" y="2036263"/>
            <a:ext cx="778200" cy="868800"/>
          </a:xfrm>
          <a:prstGeom prst="straightConnector1">
            <a:avLst/>
          </a:prstGeom>
          <a:noFill/>
          <a:ln w="19050" cap="flat">
            <a:solidFill>
              <a:srgbClr val="000000"/>
            </a:solidFill>
            <a:prstDash val="solid"/>
            <a:round/>
            <a:headEnd type="none" w="lg" len="lg"/>
            <a:tailEnd type="triangle" w="lg" len="lg"/>
          </a:ln>
        </p:spPr>
      </p:cxnSp>
      <p:cxnSp>
        <p:nvCxnSpPr>
          <p:cNvPr id="101" name="Shape 101"/>
          <p:cNvCxnSpPr>
            <a:stCxn id="89" idx="2"/>
            <a:endCxn id="90" idx="0"/>
          </p:cNvCxnSpPr>
          <p:nvPr/>
        </p:nvCxnSpPr>
        <p:spPr>
          <a:xfrm>
            <a:off x="4225010" y="2715399"/>
            <a:ext cx="0" cy="1728000"/>
          </a:xfrm>
          <a:prstGeom prst="straightConnector1">
            <a:avLst/>
          </a:prstGeom>
          <a:noFill/>
          <a:ln w="19050" cap="flat">
            <a:solidFill>
              <a:srgbClr val="666666"/>
            </a:solidFill>
            <a:prstDash val="solid"/>
            <a:round/>
            <a:headEnd type="none" w="lg" len="lg"/>
            <a:tailEnd type="triangle" w="lg" len="lg"/>
          </a:ln>
        </p:spPr>
      </p:cxnSp>
      <p:cxnSp>
        <p:nvCxnSpPr>
          <p:cNvPr id="102" name="Shape 102"/>
          <p:cNvCxnSpPr>
            <a:stCxn id="90" idx="0"/>
            <a:endCxn id="89" idx="2"/>
          </p:cNvCxnSpPr>
          <p:nvPr/>
        </p:nvCxnSpPr>
        <p:spPr>
          <a:xfrm rot="10800000">
            <a:off x="4224996" y="2715376"/>
            <a:ext cx="0" cy="1728000"/>
          </a:xfrm>
          <a:prstGeom prst="straightConnector1">
            <a:avLst/>
          </a:prstGeom>
          <a:noFill/>
          <a:ln w="19050" cap="flat">
            <a:solidFill>
              <a:srgbClr val="000000"/>
            </a:solidFill>
            <a:prstDash val="solid"/>
            <a:round/>
            <a:headEnd type="none" w="lg" len="lg"/>
            <a:tailEnd type="triangle" w="lg" len="lg"/>
          </a:ln>
        </p:spPr>
      </p:cxnSp>
      <p:sp>
        <p:nvSpPr>
          <p:cNvPr id="103" name="Shape 103"/>
          <p:cNvSpPr txBox="1"/>
          <p:nvPr/>
        </p:nvSpPr>
        <p:spPr>
          <a:xfrm rot="-3048586">
            <a:off x="30614" y="4827324"/>
            <a:ext cx="2503572" cy="553669"/>
          </a:xfrm>
          <a:prstGeom prst="rect">
            <a:avLst/>
          </a:prstGeom>
          <a:noFill/>
          <a:ln>
            <a:noFill/>
          </a:ln>
        </p:spPr>
        <p:txBody>
          <a:bodyPr lIns="91425" tIns="91425" rIns="91425" bIns="91425" anchor="t" anchorCtr="0">
            <a:noAutofit/>
          </a:bodyPr>
          <a:lstStyle/>
          <a:p>
            <a:pPr lvl="0" rtl="0">
              <a:spcBef>
                <a:spcPts val="0"/>
              </a:spcBef>
              <a:buNone/>
            </a:pPr>
            <a:r>
              <a:rPr lang="en" sz="1800"/>
              <a:t>Background </a:t>
            </a:r>
          </a:p>
          <a:p>
            <a:pPr lvl="0" rtl="0">
              <a:spcBef>
                <a:spcPts val="0"/>
              </a:spcBef>
              <a:buNone/>
            </a:pPr>
            <a:r>
              <a:rPr lang="en" sz="1800"/>
              <a:t>survey</a:t>
            </a:r>
          </a:p>
          <a:p>
            <a:pPr lvl="0" rtl="0">
              <a:spcBef>
                <a:spcPts val="0"/>
              </a:spcBef>
              <a:buNone/>
            </a:pPr>
            <a:endParaRPr sz="1100"/>
          </a:p>
        </p:txBody>
      </p:sp>
      <p:sp>
        <p:nvSpPr>
          <p:cNvPr id="104" name="Shape 104"/>
          <p:cNvSpPr txBox="1"/>
          <p:nvPr/>
        </p:nvSpPr>
        <p:spPr>
          <a:xfrm rot="-3048732">
            <a:off x="824562" y="4989103"/>
            <a:ext cx="2745525" cy="620724"/>
          </a:xfrm>
          <a:prstGeom prst="rect">
            <a:avLst/>
          </a:prstGeom>
          <a:noFill/>
          <a:ln>
            <a:noFill/>
          </a:ln>
        </p:spPr>
        <p:txBody>
          <a:bodyPr lIns="91425" tIns="91425" rIns="91425" bIns="91425" anchor="t" anchorCtr="0">
            <a:noAutofit/>
          </a:bodyPr>
          <a:lstStyle/>
          <a:p>
            <a:pPr lvl="0" rtl="0">
              <a:spcBef>
                <a:spcPts val="0"/>
              </a:spcBef>
              <a:buNone/>
            </a:pPr>
            <a:r>
              <a:rPr lang="en" sz="1800"/>
              <a:t>Biographical</a:t>
            </a:r>
          </a:p>
          <a:p>
            <a:pPr lvl="0" rtl="0">
              <a:spcBef>
                <a:spcPts val="0"/>
              </a:spcBef>
              <a:buNone/>
            </a:pPr>
            <a:r>
              <a:rPr lang="en" sz="1800"/>
              <a:t>Questionnaire</a:t>
            </a:r>
          </a:p>
          <a:p>
            <a:pPr lvl="0" rtl="0">
              <a:spcBef>
                <a:spcPts val="0"/>
              </a:spcBef>
              <a:buNone/>
            </a:pPr>
            <a:endParaRPr sz="1800"/>
          </a:p>
        </p:txBody>
      </p:sp>
      <p:sp>
        <p:nvSpPr>
          <p:cNvPr id="105" name="Shape 105"/>
          <p:cNvSpPr txBox="1"/>
          <p:nvPr/>
        </p:nvSpPr>
        <p:spPr>
          <a:xfrm rot="-3048646">
            <a:off x="3159451" y="5549071"/>
            <a:ext cx="1690184" cy="553669"/>
          </a:xfrm>
          <a:prstGeom prst="rect">
            <a:avLst/>
          </a:prstGeom>
          <a:noFill/>
          <a:ln>
            <a:noFill/>
          </a:ln>
        </p:spPr>
        <p:txBody>
          <a:bodyPr lIns="91425" tIns="91425" rIns="91425" bIns="91425" anchor="t" anchorCtr="0">
            <a:noAutofit/>
          </a:bodyPr>
          <a:lstStyle/>
          <a:p>
            <a:pPr lvl="0" rtl="0">
              <a:spcBef>
                <a:spcPts val="0"/>
              </a:spcBef>
              <a:buNone/>
            </a:pPr>
            <a:r>
              <a:rPr lang="en" sz="1800"/>
              <a:t>Baseline sample</a:t>
            </a:r>
          </a:p>
          <a:p>
            <a:pPr lvl="0" rtl="0">
              <a:spcBef>
                <a:spcPts val="0"/>
              </a:spcBef>
              <a:buNone/>
            </a:pPr>
            <a:endParaRPr sz="1100"/>
          </a:p>
        </p:txBody>
      </p:sp>
      <p:sp>
        <p:nvSpPr>
          <p:cNvPr id="106" name="Shape 106"/>
          <p:cNvSpPr txBox="1"/>
          <p:nvPr/>
        </p:nvSpPr>
        <p:spPr>
          <a:xfrm rot="-3049131">
            <a:off x="4295106" y="901935"/>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NEO-FFI </a:t>
            </a:r>
          </a:p>
        </p:txBody>
      </p:sp>
      <p:cxnSp>
        <p:nvCxnSpPr>
          <p:cNvPr id="107" name="Shape 107"/>
          <p:cNvCxnSpPr>
            <a:stCxn id="91" idx="3"/>
            <a:endCxn id="92" idx="1"/>
          </p:cNvCxnSpPr>
          <p:nvPr/>
        </p:nvCxnSpPr>
        <p:spPr>
          <a:xfrm>
            <a:off x="7288158" y="3510308"/>
            <a:ext cx="466500" cy="0"/>
          </a:xfrm>
          <a:prstGeom prst="straightConnector1">
            <a:avLst/>
          </a:prstGeom>
          <a:noFill/>
          <a:ln w="19050" cap="flat">
            <a:solidFill>
              <a:srgbClr val="000000"/>
            </a:solidFill>
            <a:prstDash val="solid"/>
            <a:round/>
            <a:headEnd type="none" w="lg" len="lg"/>
            <a:tailEnd type="triangle" w="lg" len="lg"/>
          </a:ln>
        </p:spPr>
      </p:cxnSp>
      <p:sp>
        <p:nvSpPr>
          <p:cNvPr id="108" name="Shape 108"/>
          <p:cNvSpPr txBox="1"/>
          <p:nvPr/>
        </p:nvSpPr>
        <p:spPr>
          <a:xfrm rot="-3049131">
            <a:off x="5297176" y="4768114"/>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Lying game</a:t>
            </a:r>
          </a:p>
          <a:p>
            <a:pPr lvl="0" rtl="0">
              <a:spcBef>
                <a:spcPts val="0"/>
              </a:spcBef>
              <a:buNone/>
            </a:pPr>
            <a:endParaRPr sz="1100"/>
          </a:p>
        </p:txBody>
      </p:sp>
      <p:sp>
        <p:nvSpPr>
          <p:cNvPr id="109" name="Shape 109"/>
          <p:cNvSpPr txBox="1"/>
          <p:nvPr/>
        </p:nvSpPr>
        <p:spPr>
          <a:xfrm rot="-3048655">
            <a:off x="7221939" y="4544128"/>
            <a:ext cx="1237573" cy="553669"/>
          </a:xfrm>
          <a:prstGeom prst="rect">
            <a:avLst/>
          </a:prstGeom>
          <a:noFill/>
          <a:ln>
            <a:noFill/>
          </a:ln>
        </p:spPr>
        <p:txBody>
          <a:bodyPr lIns="91425" tIns="91425" rIns="91425" bIns="91425" anchor="t" anchorCtr="0">
            <a:noAutofit/>
          </a:bodyPr>
          <a:lstStyle/>
          <a:p>
            <a:pPr lvl="0" rtl="0">
              <a:spcBef>
                <a:spcPts val="0"/>
              </a:spcBef>
              <a:buNone/>
            </a:pPr>
            <a:r>
              <a:rPr lang="en" sz="1800"/>
              <a:t>Survey</a:t>
            </a:r>
          </a:p>
          <a:p>
            <a:pPr lvl="0" rtl="0">
              <a:spcBef>
                <a:spcPts val="0"/>
              </a:spcBef>
              <a:buNone/>
            </a:pPr>
            <a:endParaRPr sz="1100"/>
          </a:p>
        </p:txBody>
      </p:sp>
      <p:cxnSp>
        <p:nvCxnSpPr>
          <p:cNvPr id="110" name="Shape 110"/>
          <p:cNvCxnSpPr>
            <a:stCxn id="91" idx="1"/>
            <a:endCxn id="91" idx="3"/>
          </p:cNvCxnSpPr>
          <p:nvPr/>
        </p:nvCxnSpPr>
        <p:spPr>
          <a:xfrm>
            <a:off x="5368444" y="3510308"/>
            <a:ext cx="1919700" cy="0"/>
          </a:xfrm>
          <a:prstGeom prst="straightConnector1">
            <a:avLst/>
          </a:prstGeom>
          <a:noFill/>
          <a:ln w="19050" cap="flat">
            <a:solidFill>
              <a:srgbClr val="000000"/>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prstGeom prst="rect">
            <a:avLst/>
          </a:prstGeom>
        </p:spPr>
        <p:txBody>
          <a:bodyPr lIns="91425" tIns="91425" rIns="91425" bIns="91425" anchor="b" anchorCtr="0">
            <a:noAutofit/>
          </a:bodyPr>
          <a:lstStyle/>
          <a:p>
            <a:pPr lvl="0"/>
            <a:r>
              <a:rPr lang="en-US" dirty="0"/>
              <a:t>Our </a:t>
            </a:r>
            <a:r>
              <a:rPr lang="en-US" dirty="0" err="1"/>
              <a:t>CxC</a:t>
            </a:r>
            <a:r>
              <a:rPr lang="en-US" dirty="0"/>
              <a:t> </a:t>
            </a:r>
            <a:r>
              <a:rPr lang="en" dirty="0"/>
              <a:t>Experiment</a:t>
            </a:r>
            <a:endParaRPr lang="en"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25</a:t>
            </a:fld>
            <a:endParaRPr lang="en"/>
          </a:p>
        </p:txBody>
      </p:sp>
      <p:pic>
        <p:nvPicPr>
          <p:cNvPr id="116" name="Shape 116"/>
          <p:cNvPicPr preferRelativeResize="0"/>
          <p:nvPr/>
        </p:nvPicPr>
        <p:blipFill rotWithShape="1">
          <a:blip r:embed="rId3">
            <a:alphaModFix/>
          </a:blip>
          <a:srcRect l="5764" r="10574" b="16121"/>
          <a:stretch/>
        </p:blipFill>
        <p:spPr>
          <a:xfrm>
            <a:off x="3847542" y="1357128"/>
            <a:ext cx="754937" cy="1358269"/>
          </a:xfrm>
          <a:prstGeom prst="rect">
            <a:avLst/>
          </a:prstGeom>
          <a:noFill/>
          <a:ln w="19050" cap="flat">
            <a:solidFill>
              <a:srgbClr val="000000"/>
            </a:solidFill>
            <a:prstDash val="solid"/>
            <a:round/>
            <a:headEnd type="none" w="med" len="med"/>
            <a:tailEnd type="none" w="med" len="med"/>
          </a:ln>
        </p:spPr>
      </p:pic>
      <p:pic>
        <p:nvPicPr>
          <p:cNvPr id="117" name="Shape 117"/>
          <p:cNvPicPr preferRelativeResize="0"/>
          <p:nvPr/>
        </p:nvPicPr>
        <p:blipFill rotWithShape="1">
          <a:blip r:embed="rId4">
            <a:alphaModFix/>
          </a:blip>
          <a:srcRect l="4311" t="10605" r="8413" b="21060"/>
          <a:stretch/>
        </p:blipFill>
        <p:spPr>
          <a:xfrm>
            <a:off x="3484657" y="4443377"/>
            <a:ext cx="1480678" cy="627132"/>
          </a:xfrm>
          <a:prstGeom prst="rect">
            <a:avLst/>
          </a:prstGeom>
          <a:noFill/>
          <a:ln w="19050" cap="flat">
            <a:solidFill>
              <a:srgbClr val="000000"/>
            </a:solidFill>
            <a:prstDash val="solid"/>
            <a:round/>
            <a:headEnd type="none" w="med" len="med"/>
            <a:tailEnd type="none" w="med" len="med"/>
          </a:ln>
        </p:spPr>
      </p:pic>
      <p:pic>
        <p:nvPicPr>
          <p:cNvPr id="118" name="Shape 118"/>
          <p:cNvPicPr preferRelativeResize="0"/>
          <p:nvPr/>
        </p:nvPicPr>
        <p:blipFill rotWithShape="1">
          <a:blip r:embed="rId5">
            <a:alphaModFix/>
          </a:blip>
          <a:srcRect t="2771" r="5953" b="2325"/>
          <a:stretch/>
        </p:blipFill>
        <p:spPr>
          <a:xfrm>
            <a:off x="5368445" y="2904916"/>
            <a:ext cx="1919713" cy="1210781"/>
          </a:xfrm>
          <a:prstGeom prst="rect">
            <a:avLst/>
          </a:prstGeom>
          <a:noFill/>
          <a:ln w="19050" cap="flat">
            <a:solidFill>
              <a:srgbClr val="000000"/>
            </a:solidFill>
            <a:prstDash val="solid"/>
            <a:round/>
            <a:headEnd type="none" w="med" len="med"/>
            <a:tailEnd type="none" w="med" len="med"/>
          </a:ln>
        </p:spPr>
      </p:pic>
      <p:sp>
        <p:nvSpPr>
          <p:cNvPr id="119" name="Shape 119"/>
          <p:cNvSpPr/>
          <p:nvPr/>
        </p:nvSpPr>
        <p:spPr>
          <a:xfrm>
            <a:off x="7754717" y="290495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0" name="Shape 120"/>
          <p:cNvSpPr/>
          <p:nvPr/>
        </p:nvSpPr>
        <p:spPr>
          <a:xfrm>
            <a:off x="2548334" y="290489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1" name="Shape 121"/>
          <p:cNvSpPr/>
          <p:nvPr/>
        </p:nvSpPr>
        <p:spPr>
          <a:xfrm>
            <a:off x="1530858" y="290493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22" name="Shape 122"/>
          <p:cNvCxnSpPr>
            <a:stCxn id="121" idx="3"/>
            <a:endCxn id="120" idx="1"/>
          </p:cNvCxnSpPr>
          <p:nvPr/>
        </p:nvCxnSpPr>
        <p:spPr>
          <a:xfrm>
            <a:off x="2167157" y="3510336"/>
            <a:ext cx="381300" cy="0"/>
          </a:xfrm>
          <a:prstGeom prst="straightConnector1">
            <a:avLst/>
          </a:prstGeom>
          <a:noFill/>
          <a:ln w="19050" cap="flat">
            <a:solidFill>
              <a:srgbClr val="000000"/>
            </a:solidFill>
            <a:prstDash val="solid"/>
            <a:round/>
            <a:headEnd type="none" w="lg" len="lg"/>
            <a:tailEnd type="triangle" w="lg" len="lg"/>
          </a:ln>
        </p:spPr>
      </p:cxnSp>
      <p:cxnSp>
        <p:nvCxnSpPr>
          <p:cNvPr id="123" name="Shape 123"/>
          <p:cNvCxnSpPr>
            <a:stCxn id="120" idx="0"/>
            <a:endCxn id="116" idx="1"/>
          </p:cNvCxnSpPr>
          <p:nvPr/>
        </p:nvCxnSpPr>
        <p:spPr>
          <a:xfrm rot="10800000" flipH="1">
            <a:off x="2866483" y="2036096"/>
            <a:ext cx="981000" cy="868800"/>
          </a:xfrm>
          <a:prstGeom prst="straightConnector1">
            <a:avLst/>
          </a:prstGeom>
          <a:noFill/>
          <a:ln w="19050" cap="flat">
            <a:solidFill>
              <a:srgbClr val="000000"/>
            </a:solidFill>
            <a:prstDash val="solid"/>
            <a:round/>
            <a:headEnd type="none" w="lg" len="lg"/>
            <a:tailEnd type="triangle" w="lg" len="lg"/>
          </a:ln>
        </p:spPr>
      </p:cxnSp>
      <p:cxnSp>
        <p:nvCxnSpPr>
          <p:cNvPr id="124" name="Shape 124"/>
          <p:cNvCxnSpPr>
            <a:stCxn id="120" idx="2"/>
            <a:endCxn id="117" idx="1"/>
          </p:cNvCxnSpPr>
          <p:nvPr/>
        </p:nvCxnSpPr>
        <p:spPr>
          <a:xfrm>
            <a:off x="2866483" y="4115697"/>
            <a:ext cx="618300" cy="641199"/>
          </a:xfrm>
          <a:prstGeom prst="straightConnector1">
            <a:avLst/>
          </a:prstGeom>
          <a:noFill/>
          <a:ln w="19050" cap="flat">
            <a:solidFill>
              <a:srgbClr val="000000"/>
            </a:solidFill>
            <a:prstDash val="solid"/>
            <a:round/>
            <a:headEnd type="none" w="lg" len="lg"/>
            <a:tailEnd type="triangle" w="lg" len="lg"/>
          </a:ln>
        </p:spPr>
      </p:cxnSp>
      <p:cxnSp>
        <p:nvCxnSpPr>
          <p:cNvPr id="125" name="Shape 125"/>
          <p:cNvCxnSpPr>
            <a:stCxn id="117" idx="3"/>
          </p:cNvCxnSpPr>
          <p:nvPr/>
        </p:nvCxnSpPr>
        <p:spPr>
          <a:xfrm rot="10800000" flipH="1">
            <a:off x="4965335" y="4115341"/>
            <a:ext cx="415200" cy="641600"/>
          </a:xfrm>
          <a:prstGeom prst="straightConnector1">
            <a:avLst/>
          </a:prstGeom>
          <a:noFill/>
          <a:ln w="19050" cap="flat">
            <a:solidFill>
              <a:srgbClr val="000000"/>
            </a:solidFill>
            <a:prstDash val="solid"/>
            <a:round/>
            <a:headEnd type="none" w="lg" len="lg"/>
            <a:tailEnd type="triangle" w="lg" len="lg"/>
          </a:ln>
        </p:spPr>
      </p:cxnSp>
      <p:cxnSp>
        <p:nvCxnSpPr>
          <p:cNvPr id="127" name="Shape 127"/>
          <p:cNvCxnSpPr>
            <a:stCxn id="116" idx="3"/>
          </p:cNvCxnSpPr>
          <p:nvPr/>
        </p:nvCxnSpPr>
        <p:spPr>
          <a:xfrm>
            <a:off x="4602478" y="2036263"/>
            <a:ext cx="778200" cy="868800"/>
          </a:xfrm>
          <a:prstGeom prst="straightConnector1">
            <a:avLst/>
          </a:prstGeom>
          <a:noFill/>
          <a:ln w="19050" cap="flat">
            <a:solidFill>
              <a:srgbClr val="000000"/>
            </a:solidFill>
            <a:prstDash val="solid"/>
            <a:round/>
            <a:headEnd type="none" w="lg" len="lg"/>
            <a:tailEnd type="triangle" w="lg" len="lg"/>
          </a:ln>
        </p:spPr>
      </p:cxnSp>
      <p:cxnSp>
        <p:nvCxnSpPr>
          <p:cNvPr id="128" name="Shape 128"/>
          <p:cNvCxnSpPr>
            <a:stCxn id="116" idx="2"/>
            <a:endCxn id="117" idx="0"/>
          </p:cNvCxnSpPr>
          <p:nvPr/>
        </p:nvCxnSpPr>
        <p:spPr>
          <a:xfrm>
            <a:off x="4225010" y="2715399"/>
            <a:ext cx="0" cy="1728000"/>
          </a:xfrm>
          <a:prstGeom prst="straightConnector1">
            <a:avLst/>
          </a:prstGeom>
          <a:noFill/>
          <a:ln w="19050" cap="flat">
            <a:solidFill>
              <a:srgbClr val="666666"/>
            </a:solidFill>
            <a:prstDash val="solid"/>
            <a:round/>
            <a:headEnd type="none" w="lg" len="lg"/>
            <a:tailEnd type="triangle" w="lg" len="lg"/>
          </a:ln>
        </p:spPr>
      </p:cxnSp>
      <p:cxnSp>
        <p:nvCxnSpPr>
          <p:cNvPr id="129" name="Shape 129"/>
          <p:cNvCxnSpPr>
            <a:stCxn id="117" idx="0"/>
            <a:endCxn id="116" idx="2"/>
          </p:cNvCxnSpPr>
          <p:nvPr/>
        </p:nvCxnSpPr>
        <p:spPr>
          <a:xfrm rot="10800000">
            <a:off x="4224996" y="2715376"/>
            <a:ext cx="0" cy="1728000"/>
          </a:xfrm>
          <a:prstGeom prst="straightConnector1">
            <a:avLst/>
          </a:prstGeom>
          <a:noFill/>
          <a:ln w="19050" cap="flat">
            <a:solidFill>
              <a:srgbClr val="000000"/>
            </a:solidFill>
            <a:prstDash val="solid"/>
            <a:round/>
            <a:headEnd type="none" w="lg" len="lg"/>
            <a:tailEnd type="triangle" w="lg" len="lg"/>
          </a:ln>
        </p:spPr>
      </p:cxnSp>
      <p:sp>
        <p:nvSpPr>
          <p:cNvPr id="130" name="Shape 130"/>
          <p:cNvSpPr txBox="1"/>
          <p:nvPr/>
        </p:nvSpPr>
        <p:spPr>
          <a:xfrm rot="-3048586">
            <a:off x="30614" y="4827324"/>
            <a:ext cx="2503572" cy="553669"/>
          </a:xfrm>
          <a:prstGeom prst="rect">
            <a:avLst/>
          </a:prstGeom>
          <a:noFill/>
          <a:ln>
            <a:noFill/>
          </a:ln>
        </p:spPr>
        <p:txBody>
          <a:bodyPr lIns="91425" tIns="91425" rIns="91425" bIns="91425" anchor="t" anchorCtr="0">
            <a:noAutofit/>
          </a:bodyPr>
          <a:lstStyle/>
          <a:p>
            <a:pPr lvl="0" rtl="0">
              <a:spcBef>
                <a:spcPts val="0"/>
              </a:spcBef>
              <a:buNone/>
            </a:pPr>
            <a:r>
              <a:rPr lang="en" sz="1800"/>
              <a:t>Background </a:t>
            </a:r>
          </a:p>
          <a:p>
            <a:pPr lvl="0" rtl="0">
              <a:spcBef>
                <a:spcPts val="0"/>
              </a:spcBef>
              <a:buNone/>
            </a:pPr>
            <a:r>
              <a:rPr lang="en" sz="1800"/>
              <a:t>survey</a:t>
            </a:r>
          </a:p>
          <a:p>
            <a:pPr lvl="0" rtl="0">
              <a:spcBef>
                <a:spcPts val="0"/>
              </a:spcBef>
              <a:buNone/>
            </a:pPr>
            <a:endParaRPr sz="1100"/>
          </a:p>
        </p:txBody>
      </p:sp>
      <p:sp>
        <p:nvSpPr>
          <p:cNvPr id="131" name="Shape 131"/>
          <p:cNvSpPr txBox="1"/>
          <p:nvPr/>
        </p:nvSpPr>
        <p:spPr>
          <a:xfrm rot="-3048732">
            <a:off x="824562" y="4989103"/>
            <a:ext cx="2745525" cy="620724"/>
          </a:xfrm>
          <a:prstGeom prst="rect">
            <a:avLst/>
          </a:prstGeom>
          <a:noFill/>
          <a:ln>
            <a:noFill/>
          </a:ln>
        </p:spPr>
        <p:txBody>
          <a:bodyPr lIns="91425" tIns="91425" rIns="91425" bIns="91425" anchor="t" anchorCtr="0">
            <a:noAutofit/>
          </a:bodyPr>
          <a:lstStyle/>
          <a:p>
            <a:pPr lvl="0" rtl="0">
              <a:spcBef>
                <a:spcPts val="0"/>
              </a:spcBef>
              <a:buNone/>
            </a:pPr>
            <a:r>
              <a:rPr lang="en" sz="1800"/>
              <a:t>Biographical</a:t>
            </a:r>
          </a:p>
          <a:p>
            <a:pPr lvl="0" rtl="0">
              <a:spcBef>
                <a:spcPts val="0"/>
              </a:spcBef>
              <a:buNone/>
            </a:pPr>
            <a:r>
              <a:rPr lang="en" sz="1800"/>
              <a:t>Questionnaire</a:t>
            </a:r>
          </a:p>
          <a:p>
            <a:pPr lvl="0" rtl="0">
              <a:spcBef>
                <a:spcPts val="0"/>
              </a:spcBef>
              <a:buNone/>
            </a:pPr>
            <a:endParaRPr sz="1800"/>
          </a:p>
        </p:txBody>
      </p:sp>
      <p:sp>
        <p:nvSpPr>
          <p:cNvPr id="132" name="Shape 132"/>
          <p:cNvSpPr txBox="1"/>
          <p:nvPr/>
        </p:nvSpPr>
        <p:spPr>
          <a:xfrm rot="-3048646">
            <a:off x="3159451" y="5549071"/>
            <a:ext cx="1690184" cy="553669"/>
          </a:xfrm>
          <a:prstGeom prst="rect">
            <a:avLst/>
          </a:prstGeom>
          <a:noFill/>
          <a:ln>
            <a:noFill/>
          </a:ln>
        </p:spPr>
        <p:txBody>
          <a:bodyPr lIns="91425" tIns="91425" rIns="91425" bIns="91425" anchor="t" anchorCtr="0">
            <a:noAutofit/>
          </a:bodyPr>
          <a:lstStyle/>
          <a:p>
            <a:pPr lvl="0" rtl="0">
              <a:spcBef>
                <a:spcPts val="0"/>
              </a:spcBef>
              <a:buNone/>
            </a:pPr>
            <a:r>
              <a:rPr lang="en" sz="1800"/>
              <a:t>Baseline sample</a:t>
            </a:r>
          </a:p>
          <a:p>
            <a:pPr lvl="0" rtl="0">
              <a:spcBef>
                <a:spcPts val="0"/>
              </a:spcBef>
              <a:buNone/>
            </a:pPr>
            <a:endParaRPr sz="1100"/>
          </a:p>
        </p:txBody>
      </p:sp>
      <p:sp>
        <p:nvSpPr>
          <p:cNvPr id="133" name="Shape 133"/>
          <p:cNvSpPr txBox="1"/>
          <p:nvPr/>
        </p:nvSpPr>
        <p:spPr>
          <a:xfrm rot="-3049131">
            <a:off x="4295106" y="901935"/>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NEO-FFI </a:t>
            </a:r>
          </a:p>
        </p:txBody>
      </p:sp>
      <p:cxnSp>
        <p:nvCxnSpPr>
          <p:cNvPr id="134" name="Shape 134"/>
          <p:cNvCxnSpPr>
            <a:stCxn id="118" idx="3"/>
            <a:endCxn id="119" idx="1"/>
          </p:cNvCxnSpPr>
          <p:nvPr/>
        </p:nvCxnSpPr>
        <p:spPr>
          <a:xfrm>
            <a:off x="7288158" y="3510308"/>
            <a:ext cx="466500" cy="0"/>
          </a:xfrm>
          <a:prstGeom prst="straightConnector1">
            <a:avLst/>
          </a:prstGeom>
          <a:noFill/>
          <a:ln w="19050" cap="flat">
            <a:solidFill>
              <a:srgbClr val="000000"/>
            </a:solidFill>
            <a:prstDash val="solid"/>
            <a:round/>
            <a:headEnd type="none" w="lg" len="lg"/>
            <a:tailEnd type="triangle" w="lg" len="lg"/>
          </a:ln>
        </p:spPr>
      </p:cxnSp>
      <p:sp>
        <p:nvSpPr>
          <p:cNvPr id="135" name="Shape 135"/>
          <p:cNvSpPr txBox="1"/>
          <p:nvPr/>
        </p:nvSpPr>
        <p:spPr>
          <a:xfrm rot="-3049131">
            <a:off x="5297176" y="4768114"/>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Lying game</a:t>
            </a:r>
          </a:p>
          <a:p>
            <a:pPr lvl="0" rtl="0">
              <a:spcBef>
                <a:spcPts val="0"/>
              </a:spcBef>
              <a:buNone/>
            </a:pPr>
            <a:endParaRPr sz="1100"/>
          </a:p>
        </p:txBody>
      </p:sp>
      <p:sp>
        <p:nvSpPr>
          <p:cNvPr id="136" name="Shape 136"/>
          <p:cNvSpPr txBox="1"/>
          <p:nvPr/>
        </p:nvSpPr>
        <p:spPr>
          <a:xfrm rot="-3048655">
            <a:off x="7221939" y="4544128"/>
            <a:ext cx="1237573" cy="553669"/>
          </a:xfrm>
          <a:prstGeom prst="rect">
            <a:avLst/>
          </a:prstGeom>
          <a:noFill/>
          <a:ln>
            <a:noFill/>
          </a:ln>
        </p:spPr>
        <p:txBody>
          <a:bodyPr lIns="91425" tIns="91425" rIns="91425" bIns="91425" anchor="t" anchorCtr="0">
            <a:noAutofit/>
          </a:bodyPr>
          <a:lstStyle/>
          <a:p>
            <a:pPr lvl="0" rtl="0">
              <a:spcBef>
                <a:spcPts val="0"/>
              </a:spcBef>
              <a:buNone/>
            </a:pPr>
            <a:r>
              <a:rPr lang="en" sz="1800"/>
              <a:t>Survey</a:t>
            </a:r>
          </a:p>
          <a:p>
            <a:pPr lvl="0" rtl="0">
              <a:spcBef>
                <a:spcPts val="0"/>
              </a:spcBef>
              <a:buNone/>
            </a:pPr>
            <a:endParaRPr sz="1100"/>
          </a:p>
        </p:txBody>
      </p:sp>
      <p:cxnSp>
        <p:nvCxnSpPr>
          <p:cNvPr id="137" name="Shape 137"/>
          <p:cNvCxnSpPr>
            <a:stCxn id="118" idx="1"/>
            <a:endCxn id="118" idx="3"/>
          </p:cNvCxnSpPr>
          <p:nvPr/>
        </p:nvCxnSpPr>
        <p:spPr>
          <a:xfrm>
            <a:off x="5368444" y="3510308"/>
            <a:ext cx="1919700" cy="0"/>
          </a:xfrm>
          <a:prstGeom prst="straightConnector1">
            <a:avLst/>
          </a:prstGeom>
          <a:noFill/>
          <a:ln w="19050" cap="flat">
            <a:solidFill>
              <a:srgbClr val="000000"/>
            </a:solidFill>
            <a:prstDash val="solid"/>
            <a:round/>
            <a:headEnd type="none" w="lg" len="lg"/>
            <a:tailEnd type="none" w="lg" len="lg"/>
          </a:ln>
        </p:spPr>
      </p:cxnSp>
      <p:sp>
        <p:nvSpPr>
          <p:cNvPr id="138" name="Shape 138"/>
          <p:cNvSpPr/>
          <p:nvPr/>
        </p:nvSpPr>
        <p:spPr>
          <a:xfrm>
            <a:off x="1248576" y="2727267"/>
            <a:ext cx="1164299" cy="1527199"/>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prstGeom prst="rect">
            <a:avLst/>
          </a:prstGeom>
        </p:spPr>
        <p:txBody>
          <a:bodyPr lIns="91425" tIns="91425" rIns="91425" bIns="91425" anchor="b" anchorCtr="0">
            <a:noAutofit/>
          </a:bodyPr>
          <a:lstStyle/>
          <a:p>
            <a:pPr lvl="0"/>
            <a:r>
              <a:rPr lang="en-US" dirty="0"/>
              <a:t>Our </a:t>
            </a:r>
            <a:r>
              <a:rPr lang="en-US" dirty="0" err="1"/>
              <a:t>CxC</a:t>
            </a:r>
            <a:r>
              <a:rPr lang="en-US" dirty="0"/>
              <a:t> </a:t>
            </a:r>
            <a:r>
              <a:rPr lang="en" dirty="0"/>
              <a:t>Experiment</a:t>
            </a:r>
            <a:endParaRPr lang="en"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26</a:t>
            </a:fld>
            <a:endParaRPr lang="en"/>
          </a:p>
        </p:txBody>
      </p:sp>
      <p:pic>
        <p:nvPicPr>
          <p:cNvPr id="144" name="Shape 144"/>
          <p:cNvPicPr preferRelativeResize="0"/>
          <p:nvPr/>
        </p:nvPicPr>
        <p:blipFill rotWithShape="1">
          <a:blip r:embed="rId3">
            <a:alphaModFix/>
          </a:blip>
          <a:srcRect l="5764" r="10574" b="16121"/>
          <a:stretch/>
        </p:blipFill>
        <p:spPr>
          <a:xfrm>
            <a:off x="3847542" y="1357128"/>
            <a:ext cx="754937" cy="1358269"/>
          </a:xfrm>
          <a:prstGeom prst="rect">
            <a:avLst/>
          </a:prstGeom>
          <a:noFill/>
          <a:ln w="19050" cap="flat">
            <a:solidFill>
              <a:srgbClr val="000000"/>
            </a:solidFill>
            <a:prstDash val="solid"/>
            <a:round/>
            <a:headEnd type="none" w="med" len="med"/>
            <a:tailEnd type="none" w="med" len="med"/>
          </a:ln>
        </p:spPr>
      </p:pic>
      <p:pic>
        <p:nvPicPr>
          <p:cNvPr id="145" name="Shape 145"/>
          <p:cNvPicPr preferRelativeResize="0"/>
          <p:nvPr/>
        </p:nvPicPr>
        <p:blipFill rotWithShape="1">
          <a:blip r:embed="rId4">
            <a:alphaModFix/>
          </a:blip>
          <a:srcRect l="4311" t="10605" r="8413" b="21060"/>
          <a:stretch/>
        </p:blipFill>
        <p:spPr>
          <a:xfrm>
            <a:off x="3484657" y="4443377"/>
            <a:ext cx="1480678" cy="627132"/>
          </a:xfrm>
          <a:prstGeom prst="rect">
            <a:avLst/>
          </a:prstGeom>
          <a:noFill/>
          <a:ln w="19050" cap="flat">
            <a:solidFill>
              <a:srgbClr val="000000"/>
            </a:solidFill>
            <a:prstDash val="solid"/>
            <a:round/>
            <a:headEnd type="none" w="med" len="med"/>
            <a:tailEnd type="none" w="med" len="med"/>
          </a:ln>
        </p:spPr>
      </p:pic>
      <p:pic>
        <p:nvPicPr>
          <p:cNvPr id="146" name="Shape 146"/>
          <p:cNvPicPr preferRelativeResize="0"/>
          <p:nvPr/>
        </p:nvPicPr>
        <p:blipFill rotWithShape="1">
          <a:blip r:embed="rId5">
            <a:alphaModFix/>
          </a:blip>
          <a:srcRect t="2771" r="5953" b="2325"/>
          <a:stretch/>
        </p:blipFill>
        <p:spPr>
          <a:xfrm>
            <a:off x="5368445" y="2904916"/>
            <a:ext cx="1919713" cy="1210781"/>
          </a:xfrm>
          <a:prstGeom prst="rect">
            <a:avLst/>
          </a:prstGeom>
          <a:noFill/>
          <a:ln w="19050" cap="flat">
            <a:solidFill>
              <a:srgbClr val="000000"/>
            </a:solidFill>
            <a:prstDash val="solid"/>
            <a:round/>
            <a:headEnd type="none" w="med" len="med"/>
            <a:tailEnd type="none" w="med" len="med"/>
          </a:ln>
        </p:spPr>
      </p:pic>
      <p:sp>
        <p:nvSpPr>
          <p:cNvPr id="147" name="Shape 147"/>
          <p:cNvSpPr/>
          <p:nvPr/>
        </p:nvSpPr>
        <p:spPr>
          <a:xfrm>
            <a:off x="7754717" y="290495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8" name="Shape 148"/>
          <p:cNvSpPr/>
          <p:nvPr/>
        </p:nvSpPr>
        <p:spPr>
          <a:xfrm>
            <a:off x="2548334" y="290489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9" name="Shape 149"/>
          <p:cNvSpPr/>
          <p:nvPr/>
        </p:nvSpPr>
        <p:spPr>
          <a:xfrm>
            <a:off x="1530858" y="290493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50" name="Shape 150"/>
          <p:cNvCxnSpPr>
            <a:stCxn id="149" idx="3"/>
            <a:endCxn id="148" idx="1"/>
          </p:cNvCxnSpPr>
          <p:nvPr/>
        </p:nvCxnSpPr>
        <p:spPr>
          <a:xfrm>
            <a:off x="2167157" y="3510336"/>
            <a:ext cx="381300" cy="0"/>
          </a:xfrm>
          <a:prstGeom prst="straightConnector1">
            <a:avLst/>
          </a:prstGeom>
          <a:noFill/>
          <a:ln w="19050" cap="flat">
            <a:solidFill>
              <a:srgbClr val="000000"/>
            </a:solidFill>
            <a:prstDash val="solid"/>
            <a:round/>
            <a:headEnd type="none" w="lg" len="lg"/>
            <a:tailEnd type="triangle" w="lg" len="lg"/>
          </a:ln>
        </p:spPr>
      </p:cxnSp>
      <p:cxnSp>
        <p:nvCxnSpPr>
          <p:cNvPr id="151" name="Shape 151"/>
          <p:cNvCxnSpPr>
            <a:stCxn id="148" idx="0"/>
            <a:endCxn id="144" idx="1"/>
          </p:cNvCxnSpPr>
          <p:nvPr/>
        </p:nvCxnSpPr>
        <p:spPr>
          <a:xfrm rot="10800000" flipH="1">
            <a:off x="2866483" y="2036096"/>
            <a:ext cx="981000" cy="868800"/>
          </a:xfrm>
          <a:prstGeom prst="straightConnector1">
            <a:avLst/>
          </a:prstGeom>
          <a:noFill/>
          <a:ln w="19050" cap="flat">
            <a:solidFill>
              <a:srgbClr val="000000"/>
            </a:solidFill>
            <a:prstDash val="solid"/>
            <a:round/>
            <a:headEnd type="none" w="lg" len="lg"/>
            <a:tailEnd type="triangle" w="lg" len="lg"/>
          </a:ln>
        </p:spPr>
      </p:cxnSp>
      <p:cxnSp>
        <p:nvCxnSpPr>
          <p:cNvPr id="152" name="Shape 152"/>
          <p:cNvCxnSpPr>
            <a:stCxn id="148" idx="2"/>
            <a:endCxn id="145" idx="1"/>
          </p:cNvCxnSpPr>
          <p:nvPr/>
        </p:nvCxnSpPr>
        <p:spPr>
          <a:xfrm>
            <a:off x="2866483" y="4115697"/>
            <a:ext cx="618300" cy="641199"/>
          </a:xfrm>
          <a:prstGeom prst="straightConnector1">
            <a:avLst/>
          </a:prstGeom>
          <a:noFill/>
          <a:ln w="19050" cap="flat">
            <a:solidFill>
              <a:srgbClr val="000000"/>
            </a:solidFill>
            <a:prstDash val="solid"/>
            <a:round/>
            <a:headEnd type="none" w="lg" len="lg"/>
            <a:tailEnd type="triangle" w="lg" len="lg"/>
          </a:ln>
        </p:spPr>
      </p:cxnSp>
      <p:cxnSp>
        <p:nvCxnSpPr>
          <p:cNvPr id="153" name="Shape 153"/>
          <p:cNvCxnSpPr>
            <a:stCxn id="145" idx="3"/>
          </p:cNvCxnSpPr>
          <p:nvPr/>
        </p:nvCxnSpPr>
        <p:spPr>
          <a:xfrm rot="10800000" flipH="1">
            <a:off x="4965335" y="4115341"/>
            <a:ext cx="415200" cy="641600"/>
          </a:xfrm>
          <a:prstGeom prst="straightConnector1">
            <a:avLst/>
          </a:prstGeom>
          <a:noFill/>
          <a:ln w="19050" cap="flat">
            <a:solidFill>
              <a:srgbClr val="000000"/>
            </a:solidFill>
            <a:prstDash val="solid"/>
            <a:round/>
            <a:headEnd type="none" w="lg" len="lg"/>
            <a:tailEnd type="triangle" w="lg" len="lg"/>
          </a:ln>
        </p:spPr>
      </p:cxnSp>
      <p:cxnSp>
        <p:nvCxnSpPr>
          <p:cNvPr id="155" name="Shape 155"/>
          <p:cNvCxnSpPr>
            <a:stCxn id="144" idx="3"/>
          </p:cNvCxnSpPr>
          <p:nvPr/>
        </p:nvCxnSpPr>
        <p:spPr>
          <a:xfrm>
            <a:off x="4602478" y="2036263"/>
            <a:ext cx="778200" cy="868800"/>
          </a:xfrm>
          <a:prstGeom prst="straightConnector1">
            <a:avLst/>
          </a:prstGeom>
          <a:noFill/>
          <a:ln w="19050" cap="flat">
            <a:solidFill>
              <a:srgbClr val="000000"/>
            </a:solidFill>
            <a:prstDash val="solid"/>
            <a:round/>
            <a:headEnd type="none" w="lg" len="lg"/>
            <a:tailEnd type="triangle" w="lg" len="lg"/>
          </a:ln>
        </p:spPr>
      </p:cxnSp>
      <p:cxnSp>
        <p:nvCxnSpPr>
          <p:cNvPr id="156" name="Shape 156"/>
          <p:cNvCxnSpPr>
            <a:stCxn id="144" idx="2"/>
            <a:endCxn id="145" idx="0"/>
          </p:cNvCxnSpPr>
          <p:nvPr/>
        </p:nvCxnSpPr>
        <p:spPr>
          <a:xfrm>
            <a:off x="4225010" y="2715399"/>
            <a:ext cx="0" cy="1728000"/>
          </a:xfrm>
          <a:prstGeom prst="straightConnector1">
            <a:avLst/>
          </a:prstGeom>
          <a:noFill/>
          <a:ln w="19050" cap="flat">
            <a:solidFill>
              <a:srgbClr val="666666"/>
            </a:solidFill>
            <a:prstDash val="solid"/>
            <a:round/>
            <a:headEnd type="none" w="lg" len="lg"/>
            <a:tailEnd type="triangle" w="lg" len="lg"/>
          </a:ln>
        </p:spPr>
      </p:cxnSp>
      <p:cxnSp>
        <p:nvCxnSpPr>
          <p:cNvPr id="157" name="Shape 157"/>
          <p:cNvCxnSpPr>
            <a:stCxn id="145" idx="0"/>
            <a:endCxn id="144" idx="2"/>
          </p:cNvCxnSpPr>
          <p:nvPr/>
        </p:nvCxnSpPr>
        <p:spPr>
          <a:xfrm rot="10800000">
            <a:off x="4224996" y="2715376"/>
            <a:ext cx="0" cy="1728000"/>
          </a:xfrm>
          <a:prstGeom prst="straightConnector1">
            <a:avLst/>
          </a:prstGeom>
          <a:noFill/>
          <a:ln w="19050" cap="flat">
            <a:solidFill>
              <a:srgbClr val="000000"/>
            </a:solidFill>
            <a:prstDash val="solid"/>
            <a:round/>
            <a:headEnd type="none" w="lg" len="lg"/>
            <a:tailEnd type="triangle" w="lg" len="lg"/>
          </a:ln>
        </p:spPr>
      </p:cxnSp>
      <p:sp>
        <p:nvSpPr>
          <p:cNvPr id="158" name="Shape 158"/>
          <p:cNvSpPr txBox="1"/>
          <p:nvPr/>
        </p:nvSpPr>
        <p:spPr>
          <a:xfrm rot="-3048586">
            <a:off x="30614" y="4827324"/>
            <a:ext cx="2503572" cy="553669"/>
          </a:xfrm>
          <a:prstGeom prst="rect">
            <a:avLst/>
          </a:prstGeom>
          <a:noFill/>
          <a:ln>
            <a:noFill/>
          </a:ln>
        </p:spPr>
        <p:txBody>
          <a:bodyPr lIns="91425" tIns="91425" rIns="91425" bIns="91425" anchor="t" anchorCtr="0">
            <a:noAutofit/>
          </a:bodyPr>
          <a:lstStyle/>
          <a:p>
            <a:pPr lvl="0" rtl="0">
              <a:spcBef>
                <a:spcPts val="0"/>
              </a:spcBef>
              <a:buNone/>
            </a:pPr>
            <a:r>
              <a:rPr lang="en" sz="1800"/>
              <a:t>Background </a:t>
            </a:r>
          </a:p>
          <a:p>
            <a:pPr lvl="0" rtl="0">
              <a:spcBef>
                <a:spcPts val="0"/>
              </a:spcBef>
              <a:buNone/>
            </a:pPr>
            <a:r>
              <a:rPr lang="en" sz="1800"/>
              <a:t>survey</a:t>
            </a:r>
          </a:p>
          <a:p>
            <a:pPr lvl="0" rtl="0">
              <a:spcBef>
                <a:spcPts val="0"/>
              </a:spcBef>
              <a:buNone/>
            </a:pPr>
            <a:endParaRPr sz="1100"/>
          </a:p>
        </p:txBody>
      </p:sp>
      <p:sp>
        <p:nvSpPr>
          <p:cNvPr id="159" name="Shape 159"/>
          <p:cNvSpPr txBox="1"/>
          <p:nvPr/>
        </p:nvSpPr>
        <p:spPr>
          <a:xfrm rot="-3048732">
            <a:off x="824562" y="4989103"/>
            <a:ext cx="2745525" cy="620724"/>
          </a:xfrm>
          <a:prstGeom prst="rect">
            <a:avLst/>
          </a:prstGeom>
          <a:noFill/>
          <a:ln>
            <a:noFill/>
          </a:ln>
        </p:spPr>
        <p:txBody>
          <a:bodyPr lIns="91425" tIns="91425" rIns="91425" bIns="91425" anchor="t" anchorCtr="0">
            <a:noAutofit/>
          </a:bodyPr>
          <a:lstStyle/>
          <a:p>
            <a:pPr lvl="0" rtl="0">
              <a:spcBef>
                <a:spcPts val="0"/>
              </a:spcBef>
              <a:buNone/>
            </a:pPr>
            <a:r>
              <a:rPr lang="en" sz="1800"/>
              <a:t>Biographical</a:t>
            </a:r>
          </a:p>
          <a:p>
            <a:pPr lvl="0" rtl="0">
              <a:spcBef>
                <a:spcPts val="0"/>
              </a:spcBef>
              <a:buNone/>
            </a:pPr>
            <a:r>
              <a:rPr lang="en" sz="1800"/>
              <a:t>Questionnaire</a:t>
            </a:r>
          </a:p>
          <a:p>
            <a:pPr lvl="0" rtl="0">
              <a:spcBef>
                <a:spcPts val="0"/>
              </a:spcBef>
              <a:buNone/>
            </a:pPr>
            <a:endParaRPr sz="1800"/>
          </a:p>
        </p:txBody>
      </p:sp>
      <p:sp>
        <p:nvSpPr>
          <p:cNvPr id="160" name="Shape 160"/>
          <p:cNvSpPr txBox="1"/>
          <p:nvPr/>
        </p:nvSpPr>
        <p:spPr>
          <a:xfrm rot="-3048646">
            <a:off x="3159451" y="5549071"/>
            <a:ext cx="1690184" cy="553669"/>
          </a:xfrm>
          <a:prstGeom prst="rect">
            <a:avLst/>
          </a:prstGeom>
          <a:noFill/>
          <a:ln>
            <a:noFill/>
          </a:ln>
        </p:spPr>
        <p:txBody>
          <a:bodyPr lIns="91425" tIns="91425" rIns="91425" bIns="91425" anchor="t" anchorCtr="0">
            <a:noAutofit/>
          </a:bodyPr>
          <a:lstStyle/>
          <a:p>
            <a:pPr lvl="0" rtl="0">
              <a:spcBef>
                <a:spcPts val="0"/>
              </a:spcBef>
              <a:buNone/>
            </a:pPr>
            <a:r>
              <a:rPr lang="en" sz="1800"/>
              <a:t>Baseline sample</a:t>
            </a:r>
          </a:p>
          <a:p>
            <a:pPr lvl="0" rtl="0">
              <a:spcBef>
                <a:spcPts val="0"/>
              </a:spcBef>
              <a:buNone/>
            </a:pPr>
            <a:endParaRPr sz="1100"/>
          </a:p>
        </p:txBody>
      </p:sp>
      <p:sp>
        <p:nvSpPr>
          <p:cNvPr id="161" name="Shape 161"/>
          <p:cNvSpPr txBox="1"/>
          <p:nvPr/>
        </p:nvSpPr>
        <p:spPr>
          <a:xfrm rot="-3049131">
            <a:off x="4295106" y="901935"/>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NEO-FFI </a:t>
            </a:r>
          </a:p>
        </p:txBody>
      </p:sp>
      <p:cxnSp>
        <p:nvCxnSpPr>
          <p:cNvPr id="162" name="Shape 162"/>
          <p:cNvCxnSpPr>
            <a:stCxn id="146" idx="3"/>
            <a:endCxn id="147" idx="1"/>
          </p:cNvCxnSpPr>
          <p:nvPr/>
        </p:nvCxnSpPr>
        <p:spPr>
          <a:xfrm>
            <a:off x="7288158" y="3510308"/>
            <a:ext cx="466500" cy="0"/>
          </a:xfrm>
          <a:prstGeom prst="straightConnector1">
            <a:avLst/>
          </a:prstGeom>
          <a:noFill/>
          <a:ln w="19050" cap="flat">
            <a:solidFill>
              <a:srgbClr val="000000"/>
            </a:solidFill>
            <a:prstDash val="solid"/>
            <a:round/>
            <a:headEnd type="none" w="lg" len="lg"/>
            <a:tailEnd type="triangle" w="lg" len="lg"/>
          </a:ln>
        </p:spPr>
      </p:cxnSp>
      <p:sp>
        <p:nvSpPr>
          <p:cNvPr id="163" name="Shape 163"/>
          <p:cNvSpPr txBox="1"/>
          <p:nvPr/>
        </p:nvSpPr>
        <p:spPr>
          <a:xfrm rot="-3049131">
            <a:off x="5297176" y="4768114"/>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Lying game</a:t>
            </a:r>
          </a:p>
          <a:p>
            <a:pPr lvl="0" rtl="0">
              <a:spcBef>
                <a:spcPts val="0"/>
              </a:spcBef>
              <a:buNone/>
            </a:pPr>
            <a:endParaRPr sz="1100"/>
          </a:p>
        </p:txBody>
      </p:sp>
      <p:sp>
        <p:nvSpPr>
          <p:cNvPr id="164" name="Shape 164"/>
          <p:cNvSpPr txBox="1"/>
          <p:nvPr/>
        </p:nvSpPr>
        <p:spPr>
          <a:xfrm rot="-3048655">
            <a:off x="7221939" y="4544128"/>
            <a:ext cx="1237573" cy="553669"/>
          </a:xfrm>
          <a:prstGeom prst="rect">
            <a:avLst/>
          </a:prstGeom>
          <a:noFill/>
          <a:ln>
            <a:noFill/>
          </a:ln>
        </p:spPr>
        <p:txBody>
          <a:bodyPr lIns="91425" tIns="91425" rIns="91425" bIns="91425" anchor="t" anchorCtr="0">
            <a:noAutofit/>
          </a:bodyPr>
          <a:lstStyle/>
          <a:p>
            <a:pPr lvl="0" rtl="0">
              <a:spcBef>
                <a:spcPts val="0"/>
              </a:spcBef>
              <a:buNone/>
            </a:pPr>
            <a:r>
              <a:rPr lang="en" sz="1800"/>
              <a:t>Survey</a:t>
            </a:r>
          </a:p>
          <a:p>
            <a:pPr lvl="0" rtl="0">
              <a:spcBef>
                <a:spcPts val="0"/>
              </a:spcBef>
              <a:buNone/>
            </a:pPr>
            <a:endParaRPr sz="1100"/>
          </a:p>
        </p:txBody>
      </p:sp>
      <p:cxnSp>
        <p:nvCxnSpPr>
          <p:cNvPr id="165" name="Shape 165"/>
          <p:cNvCxnSpPr>
            <a:stCxn id="146" idx="1"/>
            <a:endCxn id="146" idx="3"/>
          </p:cNvCxnSpPr>
          <p:nvPr/>
        </p:nvCxnSpPr>
        <p:spPr>
          <a:xfrm>
            <a:off x="5368444" y="3510308"/>
            <a:ext cx="1919700" cy="0"/>
          </a:xfrm>
          <a:prstGeom prst="straightConnector1">
            <a:avLst/>
          </a:prstGeom>
          <a:noFill/>
          <a:ln w="19050" cap="flat">
            <a:solidFill>
              <a:srgbClr val="000000"/>
            </a:solidFill>
            <a:prstDash val="solid"/>
            <a:round/>
            <a:headEnd type="none" w="lg" len="lg"/>
            <a:tailEnd type="none" w="lg" len="lg"/>
          </a:ln>
        </p:spPr>
      </p:cxnSp>
      <p:sp>
        <p:nvSpPr>
          <p:cNvPr id="166" name="Shape 166"/>
          <p:cNvSpPr/>
          <p:nvPr/>
        </p:nvSpPr>
        <p:spPr>
          <a:xfrm>
            <a:off x="2284326" y="2746701"/>
            <a:ext cx="1164299" cy="1527199"/>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Biographical Questionnaire</a:t>
            </a:r>
            <a:endParaRPr lang="en-US" dirty="0"/>
          </a:p>
        </p:txBody>
      </p:sp>
      <p:pic>
        <p:nvPicPr>
          <p:cNvPr id="5" name="Picture 4" descr="Screenshot from 2013-06-26 12_31_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360" y="440766"/>
            <a:ext cx="11022192" cy="6199984"/>
          </a:xfrm>
          <a:prstGeom prst="rect">
            <a:avLst/>
          </a:prstGeom>
        </p:spPr>
      </p:pic>
    </p:spTree>
    <p:extLst>
      <p:ext uri="{BB962C8B-B14F-4D97-AF65-F5344CB8AC3E}">
        <p14:creationId xmlns:p14="http://schemas.microsoft.com/office/powerpoint/2010/main" val="315711276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prstGeom prst="rect">
            <a:avLst/>
          </a:prstGeom>
        </p:spPr>
        <p:txBody>
          <a:bodyPr lIns="91425" tIns="91425" rIns="91425" bIns="91425" anchor="b" anchorCtr="0">
            <a:noAutofit/>
          </a:bodyPr>
          <a:lstStyle/>
          <a:p>
            <a:pPr lvl="0"/>
            <a:r>
              <a:rPr lang="en-US" dirty="0"/>
              <a:t>Our </a:t>
            </a:r>
            <a:r>
              <a:rPr lang="en-US" dirty="0" err="1"/>
              <a:t>CxC</a:t>
            </a:r>
            <a:r>
              <a:rPr lang="en-US" dirty="0"/>
              <a:t> </a:t>
            </a:r>
            <a:r>
              <a:rPr lang="en" dirty="0"/>
              <a:t>Experiment</a:t>
            </a:r>
            <a:endParaRPr lang="en"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28</a:t>
            </a:fld>
            <a:endParaRPr lang="en"/>
          </a:p>
        </p:txBody>
      </p:sp>
      <p:pic>
        <p:nvPicPr>
          <p:cNvPr id="172" name="Shape 172"/>
          <p:cNvPicPr preferRelativeResize="0"/>
          <p:nvPr/>
        </p:nvPicPr>
        <p:blipFill rotWithShape="1">
          <a:blip r:embed="rId3">
            <a:alphaModFix/>
          </a:blip>
          <a:srcRect l="5764" r="10574" b="16121"/>
          <a:stretch/>
        </p:blipFill>
        <p:spPr>
          <a:xfrm>
            <a:off x="3847542" y="1357128"/>
            <a:ext cx="754937" cy="1358269"/>
          </a:xfrm>
          <a:prstGeom prst="rect">
            <a:avLst/>
          </a:prstGeom>
          <a:noFill/>
          <a:ln w="19050" cap="flat">
            <a:solidFill>
              <a:srgbClr val="000000"/>
            </a:solidFill>
            <a:prstDash val="solid"/>
            <a:round/>
            <a:headEnd type="none" w="med" len="med"/>
            <a:tailEnd type="none" w="med" len="med"/>
          </a:ln>
        </p:spPr>
      </p:pic>
      <p:pic>
        <p:nvPicPr>
          <p:cNvPr id="173" name="Shape 173"/>
          <p:cNvPicPr preferRelativeResize="0"/>
          <p:nvPr/>
        </p:nvPicPr>
        <p:blipFill rotWithShape="1">
          <a:blip r:embed="rId4">
            <a:alphaModFix/>
          </a:blip>
          <a:srcRect l="4311" t="10605" r="8413" b="21060"/>
          <a:stretch/>
        </p:blipFill>
        <p:spPr>
          <a:xfrm>
            <a:off x="3484657" y="4443377"/>
            <a:ext cx="1480678" cy="627132"/>
          </a:xfrm>
          <a:prstGeom prst="rect">
            <a:avLst/>
          </a:prstGeom>
          <a:noFill/>
          <a:ln w="19050" cap="flat">
            <a:solidFill>
              <a:srgbClr val="000000"/>
            </a:solidFill>
            <a:prstDash val="solid"/>
            <a:round/>
            <a:headEnd type="none" w="med" len="med"/>
            <a:tailEnd type="none" w="med" len="med"/>
          </a:ln>
        </p:spPr>
      </p:pic>
      <p:pic>
        <p:nvPicPr>
          <p:cNvPr id="174" name="Shape 174"/>
          <p:cNvPicPr preferRelativeResize="0"/>
          <p:nvPr/>
        </p:nvPicPr>
        <p:blipFill rotWithShape="1">
          <a:blip r:embed="rId5">
            <a:alphaModFix/>
          </a:blip>
          <a:srcRect t="2771" r="5953" b="2325"/>
          <a:stretch/>
        </p:blipFill>
        <p:spPr>
          <a:xfrm>
            <a:off x="5368445" y="2904916"/>
            <a:ext cx="1919713" cy="1210781"/>
          </a:xfrm>
          <a:prstGeom prst="rect">
            <a:avLst/>
          </a:prstGeom>
          <a:noFill/>
          <a:ln w="19050" cap="flat">
            <a:solidFill>
              <a:srgbClr val="000000"/>
            </a:solidFill>
            <a:prstDash val="solid"/>
            <a:round/>
            <a:headEnd type="none" w="med" len="med"/>
            <a:tailEnd type="none" w="med" len="med"/>
          </a:ln>
        </p:spPr>
      </p:pic>
      <p:sp>
        <p:nvSpPr>
          <p:cNvPr id="175" name="Shape 175"/>
          <p:cNvSpPr/>
          <p:nvPr/>
        </p:nvSpPr>
        <p:spPr>
          <a:xfrm>
            <a:off x="7754717" y="290495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6" name="Shape 176"/>
          <p:cNvSpPr/>
          <p:nvPr/>
        </p:nvSpPr>
        <p:spPr>
          <a:xfrm>
            <a:off x="2548334" y="290489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7" name="Shape 177"/>
          <p:cNvSpPr/>
          <p:nvPr/>
        </p:nvSpPr>
        <p:spPr>
          <a:xfrm>
            <a:off x="1530858" y="290493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78" name="Shape 178"/>
          <p:cNvCxnSpPr>
            <a:stCxn id="177" idx="3"/>
            <a:endCxn id="176" idx="1"/>
          </p:cNvCxnSpPr>
          <p:nvPr/>
        </p:nvCxnSpPr>
        <p:spPr>
          <a:xfrm>
            <a:off x="2167157" y="3510336"/>
            <a:ext cx="381300" cy="0"/>
          </a:xfrm>
          <a:prstGeom prst="straightConnector1">
            <a:avLst/>
          </a:prstGeom>
          <a:noFill/>
          <a:ln w="19050" cap="flat">
            <a:solidFill>
              <a:srgbClr val="000000"/>
            </a:solidFill>
            <a:prstDash val="solid"/>
            <a:round/>
            <a:headEnd type="none" w="lg" len="lg"/>
            <a:tailEnd type="triangle" w="lg" len="lg"/>
          </a:ln>
        </p:spPr>
      </p:cxnSp>
      <p:cxnSp>
        <p:nvCxnSpPr>
          <p:cNvPr id="179" name="Shape 179"/>
          <p:cNvCxnSpPr>
            <a:stCxn id="176" idx="0"/>
            <a:endCxn id="172" idx="1"/>
          </p:cNvCxnSpPr>
          <p:nvPr/>
        </p:nvCxnSpPr>
        <p:spPr>
          <a:xfrm rot="10800000" flipH="1">
            <a:off x="2866483" y="2036096"/>
            <a:ext cx="981000" cy="868800"/>
          </a:xfrm>
          <a:prstGeom prst="straightConnector1">
            <a:avLst/>
          </a:prstGeom>
          <a:noFill/>
          <a:ln w="19050" cap="flat">
            <a:solidFill>
              <a:srgbClr val="000000"/>
            </a:solidFill>
            <a:prstDash val="solid"/>
            <a:round/>
            <a:headEnd type="none" w="lg" len="lg"/>
            <a:tailEnd type="triangle" w="lg" len="lg"/>
          </a:ln>
        </p:spPr>
      </p:cxnSp>
      <p:cxnSp>
        <p:nvCxnSpPr>
          <p:cNvPr id="180" name="Shape 180"/>
          <p:cNvCxnSpPr>
            <a:stCxn id="176" idx="2"/>
            <a:endCxn id="173" idx="1"/>
          </p:cNvCxnSpPr>
          <p:nvPr/>
        </p:nvCxnSpPr>
        <p:spPr>
          <a:xfrm>
            <a:off x="2866483" y="4115697"/>
            <a:ext cx="618300" cy="641199"/>
          </a:xfrm>
          <a:prstGeom prst="straightConnector1">
            <a:avLst/>
          </a:prstGeom>
          <a:noFill/>
          <a:ln w="19050" cap="flat">
            <a:solidFill>
              <a:srgbClr val="000000"/>
            </a:solidFill>
            <a:prstDash val="solid"/>
            <a:round/>
            <a:headEnd type="none" w="lg" len="lg"/>
            <a:tailEnd type="triangle" w="lg" len="lg"/>
          </a:ln>
        </p:spPr>
      </p:cxnSp>
      <p:cxnSp>
        <p:nvCxnSpPr>
          <p:cNvPr id="181" name="Shape 181"/>
          <p:cNvCxnSpPr>
            <a:stCxn id="173" idx="3"/>
          </p:cNvCxnSpPr>
          <p:nvPr/>
        </p:nvCxnSpPr>
        <p:spPr>
          <a:xfrm rot="10800000" flipH="1">
            <a:off x="4965335" y="4115341"/>
            <a:ext cx="415200" cy="641600"/>
          </a:xfrm>
          <a:prstGeom prst="straightConnector1">
            <a:avLst/>
          </a:prstGeom>
          <a:noFill/>
          <a:ln w="19050" cap="flat">
            <a:solidFill>
              <a:srgbClr val="000000"/>
            </a:solidFill>
            <a:prstDash val="solid"/>
            <a:round/>
            <a:headEnd type="none" w="lg" len="lg"/>
            <a:tailEnd type="triangle" w="lg" len="lg"/>
          </a:ln>
        </p:spPr>
      </p:cxnSp>
      <p:cxnSp>
        <p:nvCxnSpPr>
          <p:cNvPr id="183" name="Shape 183"/>
          <p:cNvCxnSpPr>
            <a:stCxn id="172" idx="3"/>
          </p:cNvCxnSpPr>
          <p:nvPr/>
        </p:nvCxnSpPr>
        <p:spPr>
          <a:xfrm>
            <a:off x="4602478" y="2036263"/>
            <a:ext cx="778200" cy="868800"/>
          </a:xfrm>
          <a:prstGeom prst="straightConnector1">
            <a:avLst/>
          </a:prstGeom>
          <a:noFill/>
          <a:ln w="19050" cap="flat">
            <a:solidFill>
              <a:srgbClr val="000000"/>
            </a:solidFill>
            <a:prstDash val="solid"/>
            <a:round/>
            <a:headEnd type="none" w="lg" len="lg"/>
            <a:tailEnd type="triangle" w="lg" len="lg"/>
          </a:ln>
        </p:spPr>
      </p:cxnSp>
      <p:cxnSp>
        <p:nvCxnSpPr>
          <p:cNvPr id="184" name="Shape 184"/>
          <p:cNvCxnSpPr>
            <a:stCxn id="172" idx="2"/>
            <a:endCxn id="173" idx="0"/>
          </p:cNvCxnSpPr>
          <p:nvPr/>
        </p:nvCxnSpPr>
        <p:spPr>
          <a:xfrm>
            <a:off x="4225010" y="2715399"/>
            <a:ext cx="0" cy="1728000"/>
          </a:xfrm>
          <a:prstGeom prst="straightConnector1">
            <a:avLst/>
          </a:prstGeom>
          <a:noFill/>
          <a:ln w="19050" cap="flat">
            <a:solidFill>
              <a:srgbClr val="666666"/>
            </a:solidFill>
            <a:prstDash val="solid"/>
            <a:round/>
            <a:headEnd type="none" w="lg" len="lg"/>
            <a:tailEnd type="triangle" w="lg" len="lg"/>
          </a:ln>
        </p:spPr>
      </p:cxnSp>
      <p:cxnSp>
        <p:nvCxnSpPr>
          <p:cNvPr id="185" name="Shape 185"/>
          <p:cNvCxnSpPr>
            <a:stCxn id="173" idx="0"/>
            <a:endCxn id="172" idx="2"/>
          </p:cNvCxnSpPr>
          <p:nvPr/>
        </p:nvCxnSpPr>
        <p:spPr>
          <a:xfrm rot="10800000">
            <a:off x="4224996" y="2715376"/>
            <a:ext cx="0" cy="1728000"/>
          </a:xfrm>
          <a:prstGeom prst="straightConnector1">
            <a:avLst/>
          </a:prstGeom>
          <a:noFill/>
          <a:ln w="19050" cap="flat">
            <a:solidFill>
              <a:srgbClr val="000000"/>
            </a:solidFill>
            <a:prstDash val="solid"/>
            <a:round/>
            <a:headEnd type="none" w="lg" len="lg"/>
            <a:tailEnd type="triangle" w="lg" len="lg"/>
          </a:ln>
        </p:spPr>
      </p:cxnSp>
      <p:sp>
        <p:nvSpPr>
          <p:cNvPr id="186" name="Shape 186"/>
          <p:cNvSpPr txBox="1"/>
          <p:nvPr/>
        </p:nvSpPr>
        <p:spPr>
          <a:xfrm rot="-3048586">
            <a:off x="30614" y="4827324"/>
            <a:ext cx="2503572" cy="553669"/>
          </a:xfrm>
          <a:prstGeom prst="rect">
            <a:avLst/>
          </a:prstGeom>
          <a:noFill/>
          <a:ln>
            <a:noFill/>
          </a:ln>
        </p:spPr>
        <p:txBody>
          <a:bodyPr lIns="91425" tIns="91425" rIns="91425" bIns="91425" anchor="t" anchorCtr="0">
            <a:noAutofit/>
          </a:bodyPr>
          <a:lstStyle/>
          <a:p>
            <a:pPr lvl="0" rtl="0">
              <a:spcBef>
                <a:spcPts val="0"/>
              </a:spcBef>
              <a:buNone/>
            </a:pPr>
            <a:r>
              <a:rPr lang="en" sz="1800"/>
              <a:t>Background </a:t>
            </a:r>
          </a:p>
          <a:p>
            <a:pPr lvl="0" rtl="0">
              <a:spcBef>
                <a:spcPts val="0"/>
              </a:spcBef>
              <a:buNone/>
            </a:pPr>
            <a:r>
              <a:rPr lang="en" sz="1800"/>
              <a:t>survey</a:t>
            </a:r>
          </a:p>
          <a:p>
            <a:pPr lvl="0" rtl="0">
              <a:spcBef>
                <a:spcPts val="0"/>
              </a:spcBef>
              <a:buNone/>
            </a:pPr>
            <a:endParaRPr sz="1100"/>
          </a:p>
        </p:txBody>
      </p:sp>
      <p:sp>
        <p:nvSpPr>
          <p:cNvPr id="187" name="Shape 187"/>
          <p:cNvSpPr txBox="1"/>
          <p:nvPr/>
        </p:nvSpPr>
        <p:spPr>
          <a:xfrm rot="-3048732">
            <a:off x="824562" y="4989103"/>
            <a:ext cx="2745525" cy="620724"/>
          </a:xfrm>
          <a:prstGeom prst="rect">
            <a:avLst/>
          </a:prstGeom>
          <a:noFill/>
          <a:ln>
            <a:noFill/>
          </a:ln>
        </p:spPr>
        <p:txBody>
          <a:bodyPr lIns="91425" tIns="91425" rIns="91425" bIns="91425" anchor="t" anchorCtr="0">
            <a:noAutofit/>
          </a:bodyPr>
          <a:lstStyle/>
          <a:p>
            <a:pPr lvl="0" rtl="0">
              <a:spcBef>
                <a:spcPts val="0"/>
              </a:spcBef>
              <a:buNone/>
            </a:pPr>
            <a:r>
              <a:rPr lang="en" sz="1800"/>
              <a:t>Biographical</a:t>
            </a:r>
          </a:p>
          <a:p>
            <a:pPr lvl="0" rtl="0">
              <a:spcBef>
                <a:spcPts val="0"/>
              </a:spcBef>
              <a:buNone/>
            </a:pPr>
            <a:r>
              <a:rPr lang="en" sz="1800"/>
              <a:t>Questionnaire</a:t>
            </a:r>
          </a:p>
          <a:p>
            <a:pPr lvl="0" rtl="0">
              <a:spcBef>
                <a:spcPts val="0"/>
              </a:spcBef>
              <a:buNone/>
            </a:pPr>
            <a:endParaRPr sz="1800"/>
          </a:p>
        </p:txBody>
      </p:sp>
      <p:sp>
        <p:nvSpPr>
          <p:cNvPr id="188" name="Shape 188"/>
          <p:cNvSpPr txBox="1"/>
          <p:nvPr/>
        </p:nvSpPr>
        <p:spPr>
          <a:xfrm rot="-3048646">
            <a:off x="3159451" y="5549071"/>
            <a:ext cx="1690184" cy="553669"/>
          </a:xfrm>
          <a:prstGeom prst="rect">
            <a:avLst/>
          </a:prstGeom>
          <a:noFill/>
          <a:ln>
            <a:noFill/>
          </a:ln>
        </p:spPr>
        <p:txBody>
          <a:bodyPr lIns="91425" tIns="91425" rIns="91425" bIns="91425" anchor="t" anchorCtr="0">
            <a:noAutofit/>
          </a:bodyPr>
          <a:lstStyle/>
          <a:p>
            <a:pPr lvl="0" rtl="0">
              <a:spcBef>
                <a:spcPts val="0"/>
              </a:spcBef>
              <a:buNone/>
            </a:pPr>
            <a:r>
              <a:rPr lang="en" sz="1800"/>
              <a:t>Baseline sample</a:t>
            </a:r>
          </a:p>
          <a:p>
            <a:pPr lvl="0" rtl="0">
              <a:spcBef>
                <a:spcPts val="0"/>
              </a:spcBef>
              <a:buNone/>
            </a:pPr>
            <a:endParaRPr sz="1100"/>
          </a:p>
        </p:txBody>
      </p:sp>
      <p:sp>
        <p:nvSpPr>
          <p:cNvPr id="189" name="Shape 189"/>
          <p:cNvSpPr txBox="1"/>
          <p:nvPr/>
        </p:nvSpPr>
        <p:spPr>
          <a:xfrm rot="-3049131">
            <a:off x="4295106" y="901935"/>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NEO-FFI </a:t>
            </a:r>
          </a:p>
        </p:txBody>
      </p:sp>
      <p:cxnSp>
        <p:nvCxnSpPr>
          <p:cNvPr id="190" name="Shape 190"/>
          <p:cNvCxnSpPr>
            <a:stCxn id="174" idx="3"/>
            <a:endCxn id="175" idx="1"/>
          </p:cNvCxnSpPr>
          <p:nvPr/>
        </p:nvCxnSpPr>
        <p:spPr>
          <a:xfrm>
            <a:off x="7288158" y="3510308"/>
            <a:ext cx="466500" cy="0"/>
          </a:xfrm>
          <a:prstGeom prst="straightConnector1">
            <a:avLst/>
          </a:prstGeom>
          <a:noFill/>
          <a:ln w="19050" cap="flat">
            <a:solidFill>
              <a:srgbClr val="000000"/>
            </a:solidFill>
            <a:prstDash val="solid"/>
            <a:round/>
            <a:headEnd type="none" w="lg" len="lg"/>
            <a:tailEnd type="triangle" w="lg" len="lg"/>
          </a:ln>
        </p:spPr>
      </p:cxnSp>
      <p:sp>
        <p:nvSpPr>
          <p:cNvPr id="191" name="Shape 191"/>
          <p:cNvSpPr txBox="1"/>
          <p:nvPr/>
        </p:nvSpPr>
        <p:spPr>
          <a:xfrm rot="-3049131">
            <a:off x="5297176" y="4768114"/>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Lying game</a:t>
            </a:r>
          </a:p>
          <a:p>
            <a:pPr lvl="0" rtl="0">
              <a:spcBef>
                <a:spcPts val="0"/>
              </a:spcBef>
              <a:buNone/>
            </a:pPr>
            <a:endParaRPr sz="1100"/>
          </a:p>
        </p:txBody>
      </p:sp>
      <p:sp>
        <p:nvSpPr>
          <p:cNvPr id="192" name="Shape 192"/>
          <p:cNvSpPr txBox="1"/>
          <p:nvPr/>
        </p:nvSpPr>
        <p:spPr>
          <a:xfrm rot="-3048655">
            <a:off x="7221939" y="4544128"/>
            <a:ext cx="1237573" cy="553669"/>
          </a:xfrm>
          <a:prstGeom prst="rect">
            <a:avLst/>
          </a:prstGeom>
          <a:noFill/>
          <a:ln>
            <a:noFill/>
          </a:ln>
        </p:spPr>
        <p:txBody>
          <a:bodyPr lIns="91425" tIns="91425" rIns="91425" bIns="91425" anchor="t" anchorCtr="0">
            <a:noAutofit/>
          </a:bodyPr>
          <a:lstStyle/>
          <a:p>
            <a:pPr lvl="0" rtl="0">
              <a:spcBef>
                <a:spcPts val="0"/>
              </a:spcBef>
              <a:buNone/>
            </a:pPr>
            <a:r>
              <a:rPr lang="en" sz="1800"/>
              <a:t>Survey</a:t>
            </a:r>
          </a:p>
          <a:p>
            <a:pPr lvl="0" rtl="0">
              <a:spcBef>
                <a:spcPts val="0"/>
              </a:spcBef>
              <a:buNone/>
            </a:pPr>
            <a:endParaRPr sz="1100"/>
          </a:p>
        </p:txBody>
      </p:sp>
      <p:cxnSp>
        <p:nvCxnSpPr>
          <p:cNvPr id="193" name="Shape 193"/>
          <p:cNvCxnSpPr>
            <a:stCxn id="174" idx="1"/>
            <a:endCxn id="174" idx="3"/>
          </p:cNvCxnSpPr>
          <p:nvPr/>
        </p:nvCxnSpPr>
        <p:spPr>
          <a:xfrm>
            <a:off x="5368444" y="3510308"/>
            <a:ext cx="1919700" cy="0"/>
          </a:xfrm>
          <a:prstGeom prst="straightConnector1">
            <a:avLst/>
          </a:prstGeom>
          <a:noFill/>
          <a:ln w="19050" cap="flat">
            <a:solidFill>
              <a:srgbClr val="000000"/>
            </a:solidFill>
            <a:prstDash val="solid"/>
            <a:round/>
            <a:headEnd type="none" w="lg" len="lg"/>
            <a:tailEnd type="none" w="lg" len="lg"/>
          </a:ln>
        </p:spPr>
      </p:cxnSp>
      <p:sp>
        <p:nvSpPr>
          <p:cNvPr id="194" name="Shape 194"/>
          <p:cNvSpPr/>
          <p:nvPr/>
        </p:nvSpPr>
        <p:spPr>
          <a:xfrm>
            <a:off x="3694388" y="3951001"/>
            <a:ext cx="1164299" cy="1527199"/>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prstGeom prst="rect">
            <a:avLst/>
          </a:prstGeom>
        </p:spPr>
        <p:txBody>
          <a:bodyPr lIns="91425" tIns="91425" rIns="91425" bIns="91425" anchor="b" anchorCtr="0">
            <a:noAutofit/>
          </a:bodyPr>
          <a:lstStyle/>
          <a:p>
            <a:pPr lvl="0"/>
            <a:r>
              <a:rPr lang="en-US" dirty="0"/>
              <a:t>Our </a:t>
            </a:r>
            <a:r>
              <a:rPr lang="en-US" dirty="0" err="1"/>
              <a:t>CxC</a:t>
            </a:r>
            <a:r>
              <a:rPr lang="en-US" dirty="0"/>
              <a:t> </a:t>
            </a:r>
            <a:r>
              <a:rPr lang="en" dirty="0"/>
              <a:t>Experiment</a:t>
            </a:r>
            <a:endParaRPr lang="en"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29</a:t>
            </a:fld>
            <a:endParaRPr lang="en"/>
          </a:p>
        </p:txBody>
      </p:sp>
      <p:pic>
        <p:nvPicPr>
          <p:cNvPr id="200" name="Shape 200"/>
          <p:cNvPicPr preferRelativeResize="0"/>
          <p:nvPr/>
        </p:nvPicPr>
        <p:blipFill rotWithShape="1">
          <a:blip r:embed="rId3">
            <a:alphaModFix/>
          </a:blip>
          <a:srcRect l="5764" r="10574" b="16121"/>
          <a:stretch/>
        </p:blipFill>
        <p:spPr>
          <a:xfrm>
            <a:off x="3847542" y="1357128"/>
            <a:ext cx="754937" cy="1358269"/>
          </a:xfrm>
          <a:prstGeom prst="rect">
            <a:avLst/>
          </a:prstGeom>
          <a:noFill/>
          <a:ln w="19050" cap="flat">
            <a:solidFill>
              <a:srgbClr val="000000"/>
            </a:solidFill>
            <a:prstDash val="solid"/>
            <a:round/>
            <a:headEnd type="none" w="med" len="med"/>
            <a:tailEnd type="none" w="med" len="med"/>
          </a:ln>
        </p:spPr>
      </p:pic>
      <p:pic>
        <p:nvPicPr>
          <p:cNvPr id="201" name="Shape 201"/>
          <p:cNvPicPr preferRelativeResize="0"/>
          <p:nvPr/>
        </p:nvPicPr>
        <p:blipFill rotWithShape="1">
          <a:blip r:embed="rId4">
            <a:alphaModFix/>
          </a:blip>
          <a:srcRect l="4311" t="10605" r="8413" b="21060"/>
          <a:stretch/>
        </p:blipFill>
        <p:spPr>
          <a:xfrm>
            <a:off x="3484657" y="4443377"/>
            <a:ext cx="1480678" cy="627132"/>
          </a:xfrm>
          <a:prstGeom prst="rect">
            <a:avLst/>
          </a:prstGeom>
          <a:noFill/>
          <a:ln w="19050" cap="flat">
            <a:solidFill>
              <a:srgbClr val="000000"/>
            </a:solidFill>
            <a:prstDash val="solid"/>
            <a:round/>
            <a:headEnd type="none" w="med" len="med"/>
            <a:tailEnd type="none" w="med" len="med"/>
          </a:ln>
        </p:spPr>
      </p:pic>
      <p:pic>
        <p:nvPicPr>
          <p:cNvPr id="202" name="Shape 202"/>
          <p:cNvPicPr preferRelativeResize="0"/>
          <p:nvPr/>
        </p:nvPicPr>
        <p:blipFill rotWithShape="1">
          <a:blip r:embed="rId5">
            <a:alphaModFix/>
          </a:blip>
          <a:srcRect t="2771" r="5953" b="2325"/>
          <a:stretch/>
        </p:blipFill>
        <p:spPr>
          <a:xfrm>
            <a:off x="5368445" y="2904916"/>
            <a:ext cx="1919713" cy="1210781"/>
          </a:xfrm>
          <a:prstGeom prst="rect">
            <a:avLst/>
          </a:prstGeom>
          <a:noFill/>
          <a:ln w="19050" cap="flat">
            <a:solidFill>
              <a:srgbClr val="000000"/>
            </a:solidFill>
            <a:prstDash val="solid"/>
            <a:round/>
            <a:headEnd type="none" w="med" len="med"/>
            <a:tailEnd type="none" w="med" len="med"/>
          </a:ln>
        </p:spPr>
      </p:pic>
      <p:sp>
        <p:nvSpPr>
          <p:cNvPr id="203" name="Shape 203"/>
          <p:cNvSpPr/>
          <p:nvPr/>
        </p:nvSpPr>
        <p:spPr>
          <a:xfrm>
            <a:off x="7754717" y="290495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4" name="Shape 204"/>
          <p:cNvSpPr/>
          <p:nvPr/>
        </p:nvSpPr>
        <p:spPr>
          <a:xfrm>
            <a:off x="2548334" y="290489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5" name="Shape 205"/>
          <p:cNvSpPr/>
          <p:nvPr/>
        </p:nvSpPr>
        <p:spPr>
          <a:xfrm>
            <a:off x="1530858" y="290493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206" name="Shape 206"/>
          <p:cNvCxnSpPr>
            <a:stCxn id="205" idx="3"/>
            <a:endCxn id="204" idx="1"/>
          </p:cNvCxnSpPr>
          <p:nvPr/>
        </p:nvCxnSpPr>
        <p:spPr>
          <a:xfrm>
            <a:off x="2167157" y="3510336"/>
            <a:ext cx="381300" cy="0"/>
          </a:xfrm>
          <a:prstGeom prst="straightConnector1">
            <a:avLst/>
          </a:prstGeom>
          <a:noFill/>
          <a:ln w="19050" cap="flat">
            <a:solidFill>
              <a:srgbClr val="000000"/>
            </a:solidFill>
            <a:prstDash val="solid"/>
            <a:round/>
            <a:headEnd type="none" w="lg" len="lg"/>
            <a:tailEnd type="triangle" w="lg" len="lg"/>
          </a:ln>
        </p:spPr>
      </p:cxnSp>
      <p:cxnSp>
        <p:nvCxnSpPr>
          <p:cNvPr id="207" name="Shape 207"/>
          <p:cNvCxnSpPr>
            <a:stCxn id="204" idx="0"/>
            <a:endCxn id="200" idx="1"/>
          </p:cNvCxnSpPr>
          <p:nvPr/>
        </p:nvCxnSpPr>
        <p:spPr>
          <a:xfrm rot="10800000" flipH="1">
            <a:off x="2866483" y="2036096"/>
            <a:ext cx="981000" cy="868800"/>
          </a:xfrm>
          <a:prstGeom prst="straightConnector1">
            <a:avLst/>
          </a:prstGeom>
          <a:noFill/>
          <a:ln w="19050" cap="flat">
            <a:solidFill>
              <a:srgbClr val="000000"/>
            </a:solidFill>
            <a:prstDash val="solid"/>
            <a:round/>
            <a:headEnd type="none" w="lg" len="lg"/>
            <a:tailEnd type="triangle" w="lg" len="lg"/>
          </a:ln>
        </p:spPr>
      </p:cxnSp>
      <p:cxnSp>
        <p:nvCxnSpPr>
          <p:cNvPr id="208" name="Shape 208"/>
          <p:cNvCxnSpPr>
            <a:stCxn id="204" idx="2"/>
            <a:endCxn id="201" idx="1"/>
          </p:cNvCxnSpPr>
          <p:nvPr/>
        </p:nvCxnSpPr>
        <p:spPr>
          <a:xfrm>
            <a:off x="2866483" y="4115697"/>
            <a:ext cx="618300" cy="641199"/>
          </a:xfrm>
          <a:prstGeom prst="straightConnector1">
            <a:avLst/>
          </a:prstGeom>
          <a:noFill/>
          <a:ln w="19050" cap="flat">
            <a:solidFill>
              <a:srgbClr val="000000"/>
            </a:solidFill>
            <a:prstDash val="solid"/>
            <a:round/>
            <a:headEnd type="none" w="lg" len="lg"/>
            <a:tailEnd type="triangle" w="lg" len="lg"/>
          </a:ln>
        </p:spPr>
      </p:cxnSp>
      <p:cxnSp>
        <p:nvCxnSpPr>
          <p:cNvPr id="209" name="Shape 209"/>
          <p:cNvCxnSpPr>
            <a:stCxn id="201" idx="3"/>
          </p:cNvCxnSpPr>
          <p:nvPr/>
        </p:nvCxnSpPr>
        <p:spPr>
          <a:xfrm rot="10800000" flipH="1">
            <a:off x="4965335" y="4115341"/>
            <a:ext cx="415200" cy="641600"/>
          </a:xfrm>
          <a:prstGeom prst="straightConnector1">
            <a:avLst/>
          </a:prstGeom>
          <a:noFill/>
          <a:ln w="19050" cap="flat">
            <a:solidFill>
              <a:srgbClr val="000000"/>
            </a:solidFill>
            <a:prstDash val="solid"/>
            <a:round/>
            <a:headEnd type="none" w="lg" len="lg"/>
            <a:tailEnd type="triangle" w="lg" len="lg"/>
          </a:ln>
        </p:spPr>
      </p:cxnSp>
      <p:cxnSp>
        <p:nvCxnSpPr>
          <p:cNvPr id="211" name="Shape 211"/>
          <p:cNvCxnSpPr>
            <a:stCxn id="200" idx="3"/>
          </p:cNvCxnSpPr>
          <p:nvPr/>
        </p:nvCxnSpPr>
        <p:spPr>
          <a:xfrm>
            <a:off x="4602478" y="2036263"/>
            <a:ext cx="778200" cy="868800"/>
          </a:xfrm>
          <a:prstGeom prst="straightConnector1">
            <a:avLst/>
          </a:prstGeom>
          <a:noFill/>
          <a:ln w="19050" cap="flat">
            <a:solidFill>
              <a:srgbClr val="000000"/>
            </a:solidFill>
            <a:prstDash val="solid"/>
            <a:round/>
            <a:headEnd type="none" w="lg" len="lg"/>
            <a:tailEnd type="triangle" w="lg" len="lg"/>
          </a:ln>
        </p:spPr>
      </p:cxnSp>
      <p:cxnSp>
        <p:nvCxnSpPr>
          <p:cNvPr id="212" name="Shape 212"/>
          <p:cNvCxnSpPr>
            <a:stCxn id="200" idx="2"/>
            <a:endCxn id="201" idx="0"/>
          </p:cNvCxnSpPr>
          <p:nvPr/>
        </p:nvCxnSpPr>
        <p:spPr>
          <a:xfrm>
            <a:off x="4225010" y="2715399"/>
            <a:ext cx="0" cy="1728000"/>
          </a:xfrm>
          <a:prstGeom prst="straightConnector1">
            <a:avLst/>
          </a:prstGeom>
          <a:noFill/>
          <a:ln w="19050" cap="flat">
            <a:solidFill>
              <a:srgbClr val="666666"/>
            </a:solidFill>
            <a:prstDash val="solid"/>
            <a:round/>
            <a:headEnd type="none" w="lg" len="lg"/>
            <a:tailEnd type="triangle" w="lg" len="lg"/>
          </a:ln>
        </p:spPr>
      </p:cxnSp>
      <p:cxnSp>
        <p:nvCxnSpPr>
          <p:cNvPr id="213" name="Shape 213"/>
          <p:cNvCxnSpPr>
            <a:stCxn id="201" idx="0"/>
            <a:endCxn id="200" idx="2"/>
          </p:cNvCxnSpPr>
          <p:nvPr/>
        </p:nvCxnSpPr>
        <p:spPr>
          <a:xfrm rot="10800000">
            <a:off x="4224996" y="2715376"/>
            <a:ext cx="0" cy="1728000"/>
          </a:xfrm>
          <a:prstGeom prst="straightConnector1">
            <a:avLst/>
          </a:prstGeom>
          <a:noFill/>
          <a:ln w="19050" cap="flat">
            <a:solidFill>
              <a:srgbClr val="000000"/>
            </a:solidFill>
            <a:prstDash val="solid"/>
            <a:round/>
            <a:headEnd type="none" w="lg" len="lg"/>
            <a:tailEnd type="triangle" w="lg" len="lg"/>
          </a:ln>
        </p:spPr>
      </p:cxnSp>
      <p:sp>
        <p:nvSpPr>
          <p:cNvPr id="214" name="Shape 214"/>
          <p:cNvSpPr txBox="1"/>
          <p:nvPr/>
        </p:nvSpPr>
        <p:spPr>
          <a:xfrm rot="-3048586">
            <a:off x="30614" y="4827324"/>
            <a:ext cx="2503572" cy="553669"/>
          </a:xfrm>
          <a:prstGeom prst="rect">
            <a:avLst/>
          </a:prstGeom>
          <a:noFill/>
          <a:ln>
            <a:noFill/>
          </a:ln>
        </p:spPr>
        <p:txBody>
          <a:bodyPr lIns="91425" tIns="91425" rIns="91425" bIns="91425" anchor="t" anchorCtr="0">
            <a:noAutofit/>
          </a:bodyPr>
          <a:lstStyle/>
          <a:p>
            <a:pPr lvl="0" rtl="0">
              <a:spcBef>
                <a:spcPts val="0"/>
              </a:spcBef>
              <a:buNone/>
            </a:pPr>
            <a:r>
              <a:rPr lang="en" sz="1800"/>
              <a:t>Background </a:t>
            </a:r>
          </a:p>
          <a:p>
            <a:pPr lvl="0" rtl="0">
              <a:spcBef>
                <a:spcPts val="0"/>
              </a:spcBef>
              <a:buNone/>
            </a:pPr>
            <a:r>
              <a:rPr lang="en" sz="1800"/>
              <a:t>survey</a:t>
            </a:r>
          </a:p>
          <a:p>
            <a:pPr lvl="0" rtl="0">
              <a:spcBef>
                <a:spcPts val="0"/>
              </a:spcBef>
              <a:buNone/>
            </a:pPr>
            <a:endParaRPr sz="1100"/>
          </a:p>
        </p:txBody>
      </p:sp>
      <p:sp>
        <p:nvSpPr>
          <p:cNvPr id="215" name="Shape 215"/>
          <p:cNvSpPr txBox="1"/>
          <p:nvPr/>
        </p:nvSpPr>
        <p:spPr>
          <a:xfrm rot="-3048732">
            <a:off x="824562" y="4989103"/>
            <a:ext cx="2745525" cy="620724"/>
          </a:xfrm>
          <a:prstGeom prst="rect">
            <a:avLst/>
          </a:prstGeom>
          <a:noFill/>
          <a:ln>
            <a:noFill/>
          </a:ln>
        </p:spPr>
        <p:txBody>
          <a:bodyPr lIns="91425" tIns="91425" rIns="91425" bIns="91425" anchor="t" anchorCtr="0">
            <a:noAutofit/>
          </a:bodyPr>
          <a:lstStyle/>
          <a:p>
            <a:pPr lvl="0" rtl="0">
              <a:spcBef>
                <a:spcPts val="0"/>
              </a:spcBef>
              <a:buNone/>
            </a:pPr>
            <a:r>
              <a:rPr lang="en" sz="1800"/>
              <a:t>Biographical</a:t>
            </a:r>
          </a:p>
          <a:p>
            <a:pPr lvl="0" rtl="0">
              <a:spcBef>
                <a:spcPts val="0"/>
              </a:spcBef>
              <a:buNone/>
            </a:pPr>
            <a:r>
              <a:rPr lang="en" sz="1800"/>
              <a:t>Questionnaire</a:t>
            </a:r>
          </a:p>
          <a:p>
            <a:pPr lvl="0" rtl="0">
              <a:spcBef>
                <a:spcPts val="0"/>
              </a:spcBef>
              <a:buNone/>
            </a:pPr>
            <a:endParaRPr sz="1800"/>
          </a:p>
        </p:txBody>
      </p:sp>
      <p:sp>
        <p:nvSpPr>
          <p:cNvPr id="216" name="Shape 216"/>
          <p:cNvSpPr txBox="1"/>
          <p:nvPr/>
        </p:nvSpPr>
        <p:spPr>
          <a:xfrm rot="-3048646">
            <a:off x="3159451" y="5549071"/>
            <a:ext cx="1690184" cy="553669"/>
          </a:xfrm>
          <a:prstGeom prst="rect">
            <a:avLst/>
          </a:prstGeom>
          <a:noFill/>
          <a:ln>
            <a:noFill/>
          </a:ln>
        </p:spPr>
        <p:txBody>
          <a:bodyPr lIns="91425" tIns="91425" rIns="91425" bIns="91425" anchor="t" anchorCtr="0">
            <a:noAutofit/>
          </a:bodyPr>
          <a:lstStyle/>
          <a:p>
            <a:pPr lvl="0" rtl="0">
              <a:spcBef>
                <a:spcPts val="0"/>
              </a:spcBef>
              <a:buNone/>
            </a:pPr>
            <a:r>
              <a:rPr lang="en" sz="1800"/>
              <a:t>Baseline sample</a:t>
            </a:r>
          </a:p>
          <a:p>
            <a:pPr lvl="0" rtl="0">
              <a:spcBef>
                <a:spcPts val="0"/>
              </a:spcBef>
              <a:buNone/>
            </a:pPr>
            <a:endParaRPr sz="1100"/>
          </a:p>
        </p:txBody>
      </p:sp>
      <p:sp>
        <p:nvSpPr>
          <p:cNvPr id="217" name="Shape 217"/>
          <p:cNvSpPr txBox="1"/>
          <p:nvPr/>
        </p:nvSpPr>
        <p:spPr>
          <a:xfrm rot="-3049131">
            <a:off x="4295106" y="901935"/>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NEO-FFI </a:t>
            </a:r>
          </a:p>
        </p:txBody>
      </p:sp>
      <p:cxnSp>
        <p:nvCxnSpPr>
          <p:cNvPr id="218" name="Shape 218"/>
          <p:cNvCxnSpPr>
            <a:stCxn id="202" idx="3"/>
            <a:endCxn id="203" idx="1"/>
          </p:cNvCxnSpPr>
          <p:nvPr/>
        </p:nvCxnSpPr>
        <p:spPr>
          <a:xfrm>
            <a:off x="7288158" y="3510308"/>
            <a:ext cx="466500" cy="0"/>
          </a:xfrm>
          <a:prstGeom prst="straightConnector1">
            <a:avLst/>
          </a:prstGeom>
          <a:noFill/>
          <a:ln w="19050" cap="flat">
            <a:solidFill>
              <a:srgbClr val="000000"/>
            </a:solidFill>
            <a:prstDash val="solid"/>
            <a:round/>
            <a:headEnd type="none" w="lg" len="lg"/>
            <a:tailEnd type="triangle" w="lg" len="lg"/>
          </a:ln>
        </p:spPr>
      </p:cxnSp>
      <p:sp>
        <p:nvSpPr>
          <p:cNvPr id="219" name="Shape 219"/>
          <p:cNvSpPr txBox="1"/>
          <p:nvPr/>
        </p:nvSpPr>
        <p:spPr>
          <a:xfrm rot="-3049131">
            <a:off x="5297176" y="4768114"/>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Lying game</a:t>
            </a:r>
          </a:p>
          <a:p>
            <a:pPr lvl="0" rtl="0">
              <a:spcBef>
                <a:spcPts val="0"/>
              </a:spcBef>
              <a:buNone/>
            </a:pPr>
            <a:endParaRPr sz="1100"/>
          </a:p>
        </p:txBody>
      </p:sp>
      <p:sp>
        <p:nvSpPr>
          <p:cNvPr id="220" name="Shape 220"/>
          <p:cNvSpPr txBox="1"/>
          <p:nvPr/>
        </p:nvSpPr>
        <p:spPr>
          <a:xfrm rot="-3048655">
            <a:off x="7221939" y="4544128"/>
            <a:ext cx="1237573" cy="553669"/>
          </a:xfrm>
          <a:prstGeom prst="rect">
            <a:avLst/>
          </a:prstGeom>
          <a:noFill/>
          <a:ln>
            <a:noFill/>
          </a:ln>
        </p:spPr>
        <p:txBody>
          <a:bodyPr lIns="91425" tIns="91425" rIns="91425" bIns="91425" anchor="t" anchorCtr="0">
            <a:noAutofit/>
          </a:bodyPr>
          <a:lstStyle/>
          <a:p>
            <a:pPr lvl="0" rtl="0">
              <a:spcBef>
                <a:spcPts val="0"/>
              </a:spcBef>
              <a:buNone/>
            </a:pPr>
            <a:r>
              <a:rPr lang="en" sz="1800"/>
              <a:t>Survey</a:t>
            </a:r>
          </a:p>
          <a:p>
            <a:pPr lvl="0" rtl="0">
              <a:spcBef>
                <a:spcPts val="0"/>
              </a:spcBef>
              <a:buNone/>
            </a:pPr>
            <a:endParaRPr sz="1100"/>
          </a:p>
        </p:txBody>
      </p:sp>
      <p:cxnSp>
        <p:nvCxnSpPr>
          <p:cNvPr id="221" name="Shape 221"/>
          <p:cNvCxnSpPr>
            <a:stCxn id="202" idx="1"/>
            <a:endCxn id="202" idx="3"/>
          </p:cNvCxnSpPr>
          <p:nvPr/>
        </p:nvCxnSpPr>
        <p:spPr>
          <a:xfrm>
            <a:off x="5368444" y="3510308"/>
            <a:ext cx="1919700" cy="0"/>
          </a:xfrm>
          <a:prstGeom prst="straightConnector1">
            <a:avLst/>
          </a:prstGeom>
          <a:noFill/>
          <a:ln w="19050" cap="flat">
            <a:solidFill>
              <a:srgbClr val="000000"/>
            </a:solidFill>
            <a:prstDash val="solid"/>
            <a:round/>
            <a:headEnd type="none" w="lg" len="lg"/>
            <a:tailEnd type="none" w="lg" len="lg"/>
          </a:ln>
        </p:spPr>
      </p:cxnSp>
      <p:sp>
        <p:nvSpPr>
          <p:cNvPr id="222" name="Shape 222"/>
          <p:cNvSpPr/>
          <p:nvPr/>
        </p:nvSpPr>
        <p:spPr>
          <a:xfrm>
            <a:off x="3642826" y="1272667"/>
            <a:ext cx="1164299" cy="1527199"/>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Deception &amp; Culture</a:t>
            </a:r>
            <a:endParaRPr lang="en-US" dirty="0"/>
          </a:p>
        </p:txBody>
      </p:sp>
      <p:sp>
        <p:nvSpPr>
          <p:cNvPr id="3" name="Content Placeholder 2"/>
          <p:cNvSpPr>
            <a:spLocks noGrp="1"/>
          </p:cNvSpPr>
          <p:nvPr>
            <p:ph idx="1"/>
          </p:nvPr>
        </p:nvSpPr>
        <p:spPr/>
        <p:txBody>
          <a:bodyPr>
            <a:normAutofit/>
          </a:bodyPr>
          <a:lstStyle/>
          <a:p>
            <a:pPr>
              <a:spcAft>
                <a:spcPts val="600"/>
              </a:spcAft>
            </a:pPr>
            <a:r>
              <a:rPr lang="en-US" dirty="0" smtClean="0"/>
              <a:t>Not widely researched</a:t>
            </a:r>
          </a:p>
          <a:p>
            <a:r>
              <a:rPr lang="en-US" dirty="0" smtClean="0"/>
              <a:t>What has been looked at:</a:t>
            </a:r>
          </a:p>
          <a:p>
            <a:pPr lvl="1">
              <a:spcAft>
                <a:spcPts val="600"/>
              </a:spcAft>
            </a:pPr>
            <a:r>
              <a:rPr lang="en-US" dirty="0" smtClean="0"/>
              <a:t>How culture affects when people deceive </a:t>
            </a:r>
            <a:r>
              <a:rPr lang="en-US" sz="2000" dirty="0" smtClean="0"/>
              <a:t>(e.g., </a:t>
            </a:r>
            <a:r>
              <a:rPr lang="en-US" sz="2000" dirty="0" err="1" smtClean="0"/>
              <a:t>Lapinski</a:t>
            </a:r>
            <a:r>
              <a:rPr lang="en-US" sz="2000" dirty="0" smtClean="0"/>
              <a:t> &amp; Levine, 2000; </a:t>
            </a:r>
            <a:r>
              <a:rPr lang="en-US" sz="2000" dirty="0" err="1" smtClean="0"/>
              <a:t>Seiter</a:t>
            </a:r>
            <a:r>
              <a:rPr lang="en-US" sz="2000" dirty="0" smtClean="0"/>
              <a:t> et al, 2002) </a:t>
            </a:r>
            <a:endParaRPr lang="en-US" dirty="0" smtClean="0"/>
          </a:p>
          <a:p>
            <a:pPr lvl="1"/>
            <a:r>
              <a:rPr lang="en-US" dirty="0" smtClean="0"/>
              <a:t>Beliefs about deceptive behaviors across cultures </a:t>
            </a:r>
            <a:r>
              <a:rPr lang="en-US" sz="2000" dirty="0" smtClean="0"/>
              <a:t> </a:t>
            </a:r>
          </a:p>
          <a:p>
            <a:pPr lvl="2"/>
            <a:r>
              <a:rPr lang="en-US" dirty="0" smtClean="0"/>
              <a:t>But contrasting findings </a:t>
            </a:r>
            <a:r>
              <a:rPr lang="en-US" sz="1800" dirty="0" smtClean="0"/>
              <a:t>(e.g., Al-</a:t>
            </a:r>
            <a:r>
              <a:rPr lang="en-US" sz="1800" dirty="0" err="1" smtClean="0"/>
              <a:t>Simadi</a:t>
            </a:r>
            <a:r>
              <a:rPr lang="en-US" sz="1800" dirty="0" smtClean="0"/>
              <a:t>, 2000; Bond &amp; The Global Deception Research Team 2006</a:t>
            </a:r>
            <a:r>
              <a:rPr lang="en-US" dirty="0" smtClean="0"/>
              <a:t>)</a:t>
            </a:r>
          </a:p>
          <a:p>
            <a:r>
              <a:rPr lang="en-US" dirty="0" smtClean="0"/>
              <a:t>Few studies on universal versus culture-specific verbal cues </a:t>
            </a:r>
            <a:r>
              <a:rPr lang="en-US" sz="2000" dirty="0" smtClean="0"/>
              <a:t>(e.g., Cody et al. 1989; Cheng &amp; </a:t>
            </a:r>
            <a:r>
              <a:rPr lang="en-US" sz="2000" dirty="0" err="1" smtClean="0"/>
              <a:t>Broadhurst</a:t>
            </a:r>
            <a:r>
              <a:rPr lang="en-US" sz="2000" dirty="0" smtClean="0"/>
              <a:t>, 2005)  </a:t>
            </a:r>
          </a:p>
          <a:p>
            <a:pPr lvl="1"/>
            <a:r>
              <a:rPr lang="en-US" dirty="0" smtClean="0"/>
              <a:t>But have examined one culture per study</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3</a:t>
            </a:fld>
            <a:endParaRPr lang="en-US"/>
          </a:p>
        </p:txBody>
      </p:sp>
    </p:spTree>
    <p:extLst>
      <p:ext uri="{BB962C8B-B14F-4D97-AF65-F5344CB8AC3E}">
        <p14:creationId xmlns:p14="http://schemas.microsoft.com/office/powerpoint/2010/main" val="1251300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prstGeom prst="rect">
            <a:avLst/>
          </a:prstGeom>
        </p:spPr>
        <p:txBody>
          <a:bodyPr lIns="91425" tIns="91425" rIns="91425" bIns="91425" anchor="b" anchorCtr="0">
            <a:noAutofit/>
          </a:bodyPr>
          <a:lstStyle/>
          <a:p>
            <a:pPr lvl="0"/>
            <a:r>
              <a:rPr lang="en-US" dirty="0"/>
              <a:t>Our </a:t>
            </a:r>
            <a:r>
              <a:rPr lang="en-US" dirty="0" err="1"/>
              <a:t>CxC</a:t>
            </a:r>
            <a:r>
              <a:rPr lang="en-US" dirty="0"/>
              <a:t> </a:t>
            </a:r>
            <a:r>
              <a:rPr lang="en" dirty="0"/>
              <a:t>Experiment</a:t>
            </a:r>
            <a:endParaRPr lang="en"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30</a:t>
            </a:fld>
            <a:endParaRPr lang="en"/>
          </a:p>
        </p:txBody>
      </p:sp>
      <p:pic>
        <p:nvPicPr>
          <p:cNvPr id="239" name="Shape 239"/>
          <p:cNvPicPr preferRelativeResize="0"/>
          <p:nvPr/>
        </p:nvPicPr>
        <p:blipFill rotWithShape="1">
          <a:blip r:embed="rId3">
            <a:alphaModFix/>
          </a:blip>
          <a:srcRect l="5764" r="10574" b="16121"/>
          <a:stretch/>
        </p:blipFill>
        <p:spPr>
          <a:xfrm>
            <a:off x="3847542" y="1357128"/>
            <a:ext cx="754937" cy="1358269"/>
          </a:xfrm>
          <a:prstGeom prst="rect">
            <a:avLst/>
          </a:prstGeom>
          <a:noFill/>
          <a:ln w="19050" cap="flat">
            <a:solidFill>
              <a:srgbClr val="000000"/>
            </a:solidFill>
            <a:prstDash val="solid"/>
            <a:round/>
            <a:headEnd type="none" w="med" len="med"/>
            <a:tailEnd type="none" w="med" len="med"/>
          </a:ln>
        </p:spPr>
      </p:pic>
      <p:pic>
        <p:nvPicPr>
          <p:cNvPr id="240" name="Shape 240"/>
          <p:cNvPicPr preferRelativeResize="0"/>
          <p:nvPr/>
        </p:nvPicPr>
        <p:blipFill rotWithShape="1">
          <a:blip r:embed="rId4">
            <a:alphaModFix/>
          </a:blip>
          <a:srcRect l="4311" t="10605" r="8413" b="21060"/>
          <a:stretch/>
        </p:blipFill>
        <p:spPr>
          <a:xfrm>
            <a:off x="3484657" y="4443377"/>
            <a:ext cx="1480678" cy="627132"/>
          </a:xfrm>
          <a:prstGeom prst="rect">
            <a:avLst/>
          </a:prstGeom>
          <a:noFill/>
          <a:ln w="19050" cap="flat">
            <a:solidFill>
              <a:srgbClr val="000000"/>
            </a:solidFill>
            <a:prstDash val="solid"/>
            <a:round/>
            <a:headEnd type="none" w="med" len="med"/>
            <a:tailEnd type="none" w="med" len="med"/>
          </a:ln>
        </p:spPr>
      </p:pic>
      <p:pic>
        <p:nvPicPr>
          <p:cNvPr id="241" name="Shape 241"/>
          <p:cNvPicPr preferRelativeResize="0"/>
          <p:nvPr/>
        </p:nvPicPr>
        <p:blipFill rotWithShape="1">
          <a:blip r:embed="rId5">
            <a:alphaModFix/>
          </a:blip>
          <a:srcRect t="2771" r="5953" b="2325"/>
          <a:stretch/>
        </p:blipFill>
        <p:spPr>
          <a:xfrm>
            <a:off x="5368445" y="2904916"/>
            <a:ext cx="1919713" cy="1210781"/>
          </a:xfrm>
          <a:prstGeom prst="rect">
            <a:avLst/>
          </a:prstGeom>
          <a:noFill/>
          <a:ln w="19050" cap="flat">
            <a:solidFill>
              <a:srgbClr val="000000"/>
            </a:solidFill>
            <a:prstDash val="solid"/>
            <a:round/>
            <a:headEnd type="none" w="med" len="med"/>
            <a:tailEnd type="none" w="med" len="med"/>
          </a:ln>
        </p:spPr>
      </p:pic>
      <p:sp>
        <p:nvSpPr>
          <p:cNvPr id="242" name="Shape 242"/>
          <p:cNvSpPr/>
          <p:nvPr/>
        </p:nvSpPr>
        <p:spPr>
          <a:xfrm>
            <a:off x="7754717" y="290495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3" name="Shape 243"/>
          <p:cNvSpPr/>
          <p:nvPr/>
        </p:nvSpPr>
        <p:spPr>
          <a:xfrm>
            <a:off x="2548334" y="290489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4" name="Shape 244"/>
          <p:cNvSpPr/>
          <p:nvPr/>
        </p:nvSpPr>
        <p:spPr>
          <a:xfrm>
            <a:off x="1530858" y="290493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245" name="Shape 245"/>
          <p:cNvCxnSpPr>
            <a:stCxn id="244" idx="3"/>
            <a:endCxn id="243" idx="1"/>
          </p:cNvCxnSpPr>
          <p:nvPr/>
        </p:nvCxnSpPr>
        <p:spPr>
          <a:xfrm>
            <a:off x="2167157" y="3510336"/>
            <a:ext cx="381300" cy="0"/>
          </a:xfrm>
          <a:prstGeom prst="straightConnector1">
            <a:avLst/>
          </a:prstGeom>
          <a:noFill/>
          <a:ln w="19050" cap="flat">
            <a:solidFill>
              <a:srgbClr val="000000"/>
            </a:solidFill>
            <a:prstDash val="solid"/>
            <a:round/>
            <a:headEnd type="none" w="lg" len="lg"/>
            <a:tailEnd type="triangle" w="lg" len="lg"/>
          </a:ln>
        </p:spPr>
      </p:cxnSp>
      <p:cxnSp>
        <p:nvCxnSpPr>
          <p:cNvPr id="246" name="Shape 246"/>
          <p:cNvCxnSpPr>
            <a:stCxn id="243" idx="0"/>
            <a:endCxn id="239" idx="1"/>
          </p:cNvCxnSpPr>
          <p:nvPr/>
        </p:nvCxnSpPr>
        <p:spPr>
          <a:xfrm rot="10800000" flipH="1">
            <a:off x="2866483" y="2036096"/>
            <a:ext cx="981000" cy="868800"/>
          </a:xfrm>
          <a:prstGeom prst="straightConnector1">
            <a:avLst/>
          </a:prstGeom>
          <a:noFill/>
          <a:ln w="19050" cap="flat">
            <a:solidFill>
              <a:srgbClr val="000000"/>
            </a:solidFill>
            <a:prstDash val="solid"/>
            <a:round/>
            <a:headEnd type="none" w="lg" len="lg"/>
            <a:tailEnd type="triangle" w="lg" len="lg"/>
          </a:ln>
        </p:spPr>
      </p:cxnSp>
      <p:cxnSp>
        <p:nvCxnSpPr>
          <p:cNvPr id="247" name="Shape 247"/>
          <p:cNvCxnSpPr>
            <a:stCxn id="243" idx="2"/>
            <a:endCxn id="240" idx="1"/>
          </p:cNvCxnSpPr>
          <p:nvPr/>
        </p:nvCxnSpPr>
        <p:spPr>
          <a:xfrm>
            <a:off x="2866483" y="4115697"/>
            <a:ext cx="618300" cy="641199"/>
          </a:xfrm>
          <a:prstGeom prst="straightConnector1">
            <a:avLst/>
          </a:prstGeom>
          <a:noFill/>
          <a:ln w="19050" cap="flat">
            <a:solidFill>
              <a:srgbClr val="000000"/>
            </a:solidFill>
            <a:prstDash val="solid"/>
            <a:round/>
            <a:headEnd type="none" w="lg" len="lg"/>
            <a:tailEnd type="triangle" w="lg" len="lg"/>
          </a:ln>
        </p:spPr>
      </p:cxnSp>
      <p:cxnSp>
        <p:nvCxnSpPr>
          <p:cNvPr id="248" name="Shape 248"/>
          <p:cNvCxnSpPr>
            <a:stCxn id="240" idx="3"/>
          </p:cNvCxnSpPr>
          <p:nvPr/>
        </p:nvCxnSpPr>
        <p:spPr>
          <a:xfrm rot="10800000" flipH="1">
            <a:off x="4965335" y="4115341"/>
            <a:ext cx="415200" cy="641600"/>
          </a:xfrm>
          <a:prstGeom prst="straightConnector1">
            <a:avLst/>
          </a:prstGeom>
          <a:noFill/>
          <a:ln w="19050" cap="flat">
            <a:solidFill>
              <a:srgbClr val="000000"/>
            </a:solidFill>
            <a:prstDash val="solid"/>
            <a:round/>
            <a:headEnd type="none" w="lg" len="lg"/>
            <a:tailEnd type="triangle" w="lg" len="lg"/>
          </a:ln>
        </p:spPr>
      </p:cxnSp>
      <p:cxnSp>
        <p:nvCxnSpPr>
          <p:cNvPr id="250" name="Shape 250"/>
          <p:cNvCxnSpPr>
            <a:stCxn id="239" idx="3"/>
          </p:cNvCxnSpPr>
          <p:nvPr/>
        </p:nvCxnSpPr>
        <p:spPr>
          <a:xfrm>
            <a:off x="4602478" y="2036263"/>
            <a:ext cx="778200" cy="868800"/>
          </a:xfrm>
          <a:prstGeom prst="straightConnector1">
            <a:avLst/>
          </a:prstGeom>
          <a:noFill/>
          <a:ln w="19050" cap="flat">
            <a:solidFill>
              <a:srgbClr val="000000"/>
            </a:solidFill>
            <a:prstDash val="solid"/>
            <a:round/>
            <a:headEnd type="none" w="lg" len="lg"/>
            <a:tailEnd type="triangle" w="lg" len="lg"/>
          </a:ln>
        </p:spPr>
      </p:cxnSp>
      <p:cxnSp>
        <p:nvCxnSpPr>
          <p:cNvPr id="251" name="Shape 251"/>
          <p:cNvCxnSpPr>
            <a:stCxn id="239" idx="2"/>
            <a:endCxn id="240" idx="0"/>
          </p:cNvCxnSpPr>
          <p:nvPr/>
        </p:nvCxnSpPr>
        <p:spPr>
          <a:xfrm>
            <a:off x="4225010" y="2715399"/>
            <a:ext cx="0" cy="1728000"/>
          </a:xfrm>
          <a:prstGeom prst="straightConnector1">
            <a:avLst/>
          </a:prstGeom>
          <a:noFill/>
          <a:ln w="19050" cap="flat">
            <a:solidFill>
              <a:srgbClr val="666666"/>
            </a:solidFill>
            <a:prstDash val="solid"/>
            <a:round/>
            <a:headEnd type="none" w="lg" len="lg"/>
            <a:tailEnd type="triangle" w="lg" len="lg"/>
          </a:ln>
        </p:spPr>
      </p:cxnSp>
      <p:cxnSp>
        <p:nvCxnSpPr>
          <p:cNvPr id="252" name="Shape 252"/>
          <p:cNvCxnSpPr>
            <a:stCxn id="240" idx="0"/>
            <a:endCxn id="239" idx="2"/>
          </p:cNvCxnSpPr>
          <p:nvPr/>
        </p:nvCxnSpPr>
        <p:spPr>
          <a:xfrm rot="10800000">
            <a:off x="4224996" y="2715376"/>
            <a:ext cx="0" cy="1728000"/>
          </a:xfrm>
          <a:prstGeom prst="straightConnector1">
            <a:avLst/>
          </a:prstGeom>
          <a:noFill/>
          <a:ln w="19050" cap="flat">
            <a:solidFill>
              <a:srgbClr val="000000"/>
            </a:solidFill>
            <a:prstDash val="solid"/>
            <a:round/>
            <a:headEnd type="none" w="lg" len="lg"/>
            <a:tailEnd type="triangle" w="lg" len="lg"/>
          </a:ln>
        </p:spPr>
      </p:cxnSp>
      <p:sp>
        <p:nvSpPr>
          <p:cNvPr id="253" name="Shape 253"/>
          <p:cNvSpPr txBox="1"/>
          <p:nvPr/>
        </p:nvSpPr>
        <p:spPr>
          <a:xfrm rot="-3048586">
            <a:off x="30614" y="4827324"/>
            <a:ext cx="2503572" cy="553669"/>
          </a:xfrm>
          <a:prstGeom prst="rect">
            <a:avLst/>
          </a:prstGeom>
          <a:noFill/>
          <a:ln>
            <a:noFill/>
          </a:ln>
        </p:spPr>
        <p:txBody>
          <a:bodyPr lIns="91425" tIns="91425" rIns="91425" bIns="91425" anchor="t" anchorCtr="0">
            <a:noAutofit/>
          </a:bodyPr>
          <a:lstStyle/>
          <a:p>
            <a:pPr lvl="0" rtl="0">
              <a:spcBef>
                <a:spcPts val="0"/>
              </a:spcBef>
              <a:buNone/>
            </a:pPr>
            <a:r>
              <a:rPr lang="en" sz="1800"/>
              <a:t>Background </a:t>
            </a:r>
          </a:p>
          <a:p>
            <a:pPr lvl="0" rtl="0">
              <a:spcBef>
                <a:spcPts val="0"/>
              </a:spcBef>
              <a:buNone/>
            </a:pPr>
            <a:r>
              <a:rPr lang="en" sz="1800"/>
              <a:t>survey</a:t>
            </a:r>
          </a:p>
          <a:p>
            <a:pPr lvl="0" rtl="0">
              <a:spcBef>
                <a:spcPts val="0"/>
              </a:spcBef>
              <a:buNone/>
            </a:pPr>
            <a:endParaRPr sz="1100"/>
          </a:p>
        </p:txBody>
      </p:sp>
      <p:sp>
        <p:nvSpPr>
          <p:cNvPr id="254" name="Shape 254"/>
          <p:cNvSpPr txBox="1"/>
          <p:nvPr/>
        </p:nvSpPr>
        <p:spPr>
          <a:xfrm rot="-3048732">
            <a:off x="824562" y="4989103"/>
            <a:ext cx="2745525" cy="620724"/>
          </a:xfrm>
          <a:prstGeom prst="rect">
            <a:avLst/>
          </a:prstGeom>
          <a:noFill/>
          <a:ln>
            <a:noFill/>
          </a:ln>
        </p:spPr>
        <p:txBody>
          <a:bodyPr lIns="91425" tIns="91425" rIns="91425" bIns="91425" anchor="t" anchorCtr="0">
            <a:noAutofit/>
          </a:bodyPr>
          <a:lstStyle/>
          <a:p>
            <a:pPr lvl="0" rtl="0">
              <a:spcBef>
                <a:spcPts val="0"/>
              </a:spcBef>
              <a:buNone/>
            </a:pPr>
            <a:r>
              <a:rPr lang="en" sz="1800"/>
              <a:t>Biographical</a:t>
            </a:r>
          </a:p>
          <a:p>
            <a:pPr lvl="0" rtl="0">
              <a:spcBef>
                <a:spcPts val="0"/>
              </a:spcBef>
              <a:buNone/>
            </a:pPr>
            <a:r>
              <a:rPr lang="en" sz="1800"/>
              <a:t>Questionnaire</a:t>
            </a:r>
          </a:p>
          <a:p>
            <a:pPr lvl="0" rtl="0">
              <a:spcBef>
                <a:spcPts val="0"/>
              </a:spcBef>
              <a:buNone/>
            </a:pPr>
            <a:endParaRPr sz="1800"/>
          </a:p>
        </p:txBody>
      </p:sp>
      <p:sp>
        <p:nvSpPr>
          <p:cNvPr id="255" name="Shape 255"/>
          <p:cNvSpPr txBox="1"/>
          <p:nvPr/>
        </p:nvSpPr>
        <p:spPr>
          <a:xfrm rot="-3048646">
            <a:off x="3159451" y="5549071"/>
            <a:ext cx="1690184" cy="553669"/>
          </a:xfrm>
          <a:prstGeom prst="rect">
            <a:avLst/>
          </a:prstGeom>
          <a:noFill/>
          <a:ln>
            <a:noFill/>
          </a:ln>
        </p:spPr>
        <p:txBody>
          <a:bodyPr lIns="91425" tIns="91425" rIns="91425" bIns="91425" anchor="t" anchorCtr="0">
            <a:noAutofit/>
          </a:bodyPr>
          <a:lstStyle/>
          <a:p>
            <a:pPr lvl="0" rtl="0">
              <a:spcBef>
                <a:spcPts val="0"/>
              </a:spcBef>
              <a:buNone/>
            </a:pPr>
            <a:r>
              <a:rPr lang="en" sz="1800"/>
              <a:t>Baseline sample</a:t>
            </a:r>
          </a:p>
          <a:p>
            <a:pPr lvl="0" rtl="0">
              <a:spcBef>
                <a:spcPts val="0"/>
              </a:spcBef>
              <a:buNone/>
            </a:pPr>
            <a:endParaRPr sz="1100"/>
          </a:p>
        </p:txBody>
      </p:sp>
      <p:sp>
        <p:nvSpPr>
          <p:cNvPr id="256" name="Shape 256"/>
          <p:cNvSpPr txBox="1"/>
          <p:nvPr/>
        </p:nvSpPr>
        <p:spPr>
          <a:xfrm rot="-3049131">
            <a:off x="4295106" y="901935"/>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NEO-FFI </a:t>
            </a:r>
          </a:p>
        </p:txBody>
      </p:sp>
      <p:cxnSp>
        <p:nvCxnSpPr>
          <p:cNvPr id="257" name="Shape 257"/>
          <p:cNvCxnSpPr>
            <a:stCxn id="241" idx="3"/>
            <a:endCxn id="242" idx="1"/>
          </p:cNvCxnSpPr>
          <p:nvPr/>
        </p:nvCxnSpPr>
        <p:spPr>
          <a:xfrm>
            <a:off x="7288158" y="3510308"/>
            <a:ext cx="466500" cy="0"/>
          </a:xfrm>
          <a:prstGeom prst="straightConnector1">
            <a:avLst/>
          </a:prstGeom>
          <a:noFill/>
          <a:ln w="19050" cap="flat">
            <a:solidFill>
              <a:srgbClr val="000000"/>
            </a:solidFill>
            <a:prstDash val="solid"/>
            <a:round/>
            <a:headEnd type="none" w="lg" len="lg"/>
            <a:tailEnd type="triangle" w="lg" len="lg"/>
          </a:ln>
        </p:spPr>
      </p:cxnSp>
      <p:sp>
        <p:nvSpPr>
          <p:cNvPr id="258" name="Shape 258"/>
          <p:cNvSpPr txBox="1"/>
          <p:nvPr/>
        </p:nvSpPr>
        <p:spPr>
          <a:xfrm rot="-3049131">
            <a:off x="5297176" y="4768114"/>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Lying game</a:t>
            </a:r>
          </a:p>
          <a:p>
            <a:pPr lvl="0" rtl="0">
              <a:spcBef>
                <a:spcPts val="0"/>
              </a:spcBef>
              <a:buNone/>
            </a:pPr>
            <a:endParaRPr sz="1100"/>
          </a:p>
        </p:txBody>
      </p:sp>
      <p:sp>
        <p:nvSpPr>
          <p:cNvPr id="259" name="Shape 259"/>
          <p:cNvSpPr txBox="1"/>
          <p:nvPr/>
        </p:nvSpPr>
        <p:spPr>
          <a:xfrm rot="-3048655">
            <a:off x="7221939" y="4544128"/>
            <a:ext cx="1237573" cy="553669"/>
          </a:xfrm>
          <a:prstGeom prst="rect">
            <a:avLst/>
          </a:prstGeom>
          <a:noFill/>
          <a:ln>
            <a:noFill/>
          </a:ln>
        </p:spPr>
        <p:txBody>
          <a:bodyPr lIns="91425" tIns="91425" rIns="91425" bIns="91425" anchor="t" anchorCtr="0">
            <a:noAutofit/>
          </a:bodyPr>
          <a:lstStyle/>
          <a:p>
            <a:pPr lvl="0" rtl="0">
              <a:spcBef>
                <a:spcPts val="0"/>
              </a:spcBef>
              <a:buNone/>
            </a:pPr>
            <a:r>
              <a:rPr lang="en" sz="1800"/>
              <a:t>Survey</a:t>
            </a:r>
          </a:p>
          <a:p>
            <a:pPr lvl="0" rtl="0">
              <a:spcBef>
                <a:spcPts val="0"/>
              </a:spcBef>
              <a:buNone/>
            </a:pPr>
            <a:endParaRPr sz="1100"/>
          </a:p>
        </p:txBody>
      </p:sp>
      <p:cxnSp>
        <p:nvCxnSpPr>
          <p:cNvPr id="260" name="Shape 260"/>
          <p:cNvCxnSpPr>
            <a:stCxn id="241" idx="1"/>
            <a:endCxn id="241" idx="3"/>
          </p:cNvCxnSpPr>
          <p:nvPr/>
        </p:nvCxnSpPr>
        <p:spPr>
          <a:xfrm>
            <a:off x="5368444" y="3510308"/>
            <a:ext cx="1919700" cy="0"/>
          </a:xfrm>
          <a:prstGeom prst="straightConnector1">
            <a:avLst/>
          </a:prstGeom>
          <a:noFill/>
          <a:ln w="19050" cap="flat">
            <a:solidFill>
              <a:srgbClr val="000000"/>
            </a:solidFill>
            <a:prstDash val="solid"/>
            <a:round/>
            <a:headEnd type="none" w="lg" len="lg"/>
            <a:tailEnd type="none" w="lg" len="lg"/>
          </a:ln>
        </p:spPr>
      </p:cxnSp>
      <p:sp>
        <p:nvSpPr>
          <p:cNvPr id="261" name="Shape 261"/>
          <p:cNvSpPr/>
          <p:nvPr/>
        </p:nvSpPr>
        <p:spPr>
          <a:xfrm>
            <a:off x="5523600" y="2340301"/>
            <a:ext cx="1629899" cy="2103199"/>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prstGeom prst="rect">
            <a:avLst/>
          </a:prstGeom>
        </p:spPr>
        <p:txBody>
          <a:bodyPr lIns="91425" tIns="91425" rIns="91425" bIns="91425" anchor="b" anchorCtr="0">
            <a:noAutofit/>
          </a:bodyPr>
          <a:lstStyle/>
          <a:p>
            <a:r>
              <a:rPr lang="en-US" dirty="0"/>
              <a:t>Our </a:t>
            </a:r>
            <a:r>
              <a:rPr lang="en-US" dirty="0" err="1"/>
              <a:t>CxC</a:t>
            </a:r>
            <a:r>
              <a:rPr lang="en-US" dirty="0"/>
              <a:t> </a:t>
            </a:r>
            <a:r>
              <a:rPr lang="en" dirty="0"/>
              <a:t>Experiment</a:t>
            </a:r>
            <a:endParaRPr lang="en"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31</a:t>
            </a:fld>
            <a:endParaRPr lang="en"/>
          </a:p>
        </p:txBody>
      </p:sp>
      <p:pic>
        <p:nvPicPr>
          <p:cNvPr id="267" name="Shape 267"/>
          <p:cNvPicPr preferRelativeResize="0"/>
          <p:nvPr/>
        </p:nvPicPr>
        <p:blipFill>
          <a:blip r:embed="rId3">
            <a:alphaModFix/>
          </a:blip>
          <a:stretch>
            <a:fillRect/>
          </a:stretch>
        </p:blipFill>
        <p:spPr>
          <a:xfrm>
            <a:off x="0" y="1417834"/>
            <a:ext cx="9144002" cy="685800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prstGeom prst="rect">
            <a:avLst/>
          </a:prstGeom>
        </p:spPr>
        <p:txBody>
          <a:bodyPr lIns="91425" tIns="91425" rIns="91425" bIns="91425" anchor="b" anchorCtr="0">
            <a:noAutofit/>
          </a:bodyPr>
          <a:lstStyle/>
          <a:p>
            <a:pPr lvl="0"/>
            <a:r>
              <a:rPr lang="en-US" dirty="0"/>
              <a:t>Our </a:t>
            </a:r>
            <a:r>
              <a:rPr lang="en-US" dirty="0" err="1"/>
              <a:t>CxC</a:t>
            </a:r>
            <a:r>
              <a:rPr lang="en-US" dirty="0"/>
              <a:t> </a:t>
            </a:r>
            <a:r>
              <a:rPr lang="en" dirty="0"/>
              <a:t>Experiment</a:t>
            </a:r>
            <a:endParaRPr lang="en"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32</a:t>
            </a:fld>
            <a:endParaRPr lang="en"/>
          </a:p>
        </p:txBody>
      </p:sp>
      <p:pic>
        <p:nvPicPr>
          <p:cNvPr id="273" name="Shape 273"/>
          <p:cNvPicPr preferRelativeResize="0"/>
          <p:nvPr/>
        </p:nvPicPr>
        <p:blipFill rotWithShape="1">
          <a:blip r:embed="rId3">
            <a:alphaModFix/>
          </a:blip>
          <a:srcRect l="5764" r="10574" b="16121"/>
          <a:stretch/>
        </p:blipFill>
        <p:spPr>
          <a:xfrm>
            <a:off x="3847542" y="1357128"/>
            <a:ext cx="754937" cy="1358269"/>
          </a:xfrm>
          <a:prstGeom prst="rect">
            <a:avLst/>
          </a:prstGeom>
          <a:noFill/>
          <a:ln w="19050" cap="flat">
            <a:solidFill>
              <a:srgbClr val="000000"/>
            </a:solidFill>
            <a:prstDash val="solid"/>
            <a:round/>
            <a:headEnd type="none" w="med" len="med"/>
            <a:tailEnd type="none" w="med" len="med"/>
          </a:ln>
        </p:spPr>
      </p:pic>
      <p:pic>
        <p:nvPicPr>
          <p:cNvPr id="274" name="Shape 274"/>
          <p:cNvPicPr preferRelativeResize="0"/>
          <p:nvPr/>
        </p:nvPicPr>
        <p:blipFill rotWithShape="1">
          <a:blip r:embed="rId4">
            <a:alphaModFix/>
          </a:blip>
          <a:srcRect l="4311" t="10605" r="8413" b="21060"/>
          <a:stretch/>
        </p:blipFill>
        <p:spPr>
          <a:xfrm>
            <a:off x="3484657" y="4443377"/>
            <a:ext cx="1480678" cy="627132"/>
          </a:xfrm>
          <a:prstGeom prst="rect">
            <a:avLst/>
          </a:prstGeom>
          <a:noFill/>
          <a:ln w="19050" cap="flat">
            <a:solidFill>
              <a:srgbClr val="000000"/>
            </a:solidFill>
            <a:prstDash val="solid"/>
            <a:round/>
            <a:headEnd type="none" w="med" len="med"/>
            <a:tailEnd type="none" w="med" len="med"/>
          </a:ln>
        </p:spPr>
      </p:pic>
      <p:pic>
        <p:nvPicPr>
          <p:cNvPr id="275" name="Shape 275"/>
          <p:cNvPicPr preferRelativeResize="0"/>
          <p:nvPr/>
        </p:nvPicPr>
        <p:blipFill rotWithShape="1">
          <a:blip r:embed="rId5">
            <a:alphaModFix/>
          </a:blip>
          <a:srcRect t="2771" r="5953" b="2325"/>
          <a:stretch/>
        </p:blipFill>
        <p:spPr>
          <a:xfrm>
            <a:off x="5368445" y="2904916"/>
            <a:ext cx="1919713" cy="1210781"/>
          </a:xfrm>
          <a:prstGeom prst="rect">
            <a:avLst/>
          </a:prstGeom>
          <a:noFill/>
          <a:ln w="19050" cap="flat">
            <a:solidFill>
              <a:srgbClr val="000000"/>
            </a:solidFill>
            <a:prstDash val="solid"/>
            <a:round/>
            <a:headEnd type="none" w="med" len="med"/>
            <a:tailEnd type="none" w="med" len="med"/>
          </a:ln>
        </p:spPr>
      </p:pic>
      <p:sp>
        <p:nvSpPr>
          <p:cNvPr id="276" name="Shape 276"/>
          <p:cNvSpPr/>
          <p:nvPr/>
        </p:nvSpPr>
        <p:spPr>
          <a:xfrm>
            <a:off x="7754717" y="290495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7" name="Shape 277"/>
          <p:cNvSpPr/>
          <p:nvPr/>
        </p:nvSpPr>
        <p:spPr>
          <a:xfrm>
            <a:off x="2548334" y="290489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8" name="Shape 278"/>
          <p:cNvSpPr/>
          <p:nvPr/>
        </p:nvSpPr>
        <p:spPr>
          <a:xfrm>
            <a:off x="1530858" y="290493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279" name="Shape 279"/>
          <p:cNvCxnSpPr>
            <a:stCxn id="278" idx="3"/>
            <a:endCxn id="277" idx="1"/>
          </p:cNvCxnSpPr>
          <p:nvPr/>
        </p:nvCxnSpPr>
        <p:spPr>
          <a:xfrm>
            <a:off x="2167157" y="3510336"/>
            <a:ext cx="381300" cy="0"/>
          </a:xfrm>
          <a:prstGeom prst="straightConnector1">
            <a:avLst/>
          </a:prstGeom>
          <a:noFill/>
          <a:ln w="19050" cap="flat">
            <a:solidFill>
              <a:srgbClr val="000000"/>
            </a:solidFill>
            <a:prstDash val="solid"/>
            <a:round/>
            <a:headEnd type="none" w="lg" len="lg"/>
            <a:tailEnd type="triangle" w="lg" len="lg"/>
          </a:ln>
        </p:spPr>
      </p:cxnSp>
      <p:cxnSp>
        <p:nvCxnSpPr>
          <p:cNvPr id="280" name="Shape 280"/>
          <p:cNvCxnSpPr>
            <a:stCxn id="277" idx="0"/>
            <a:endCxn id="273" idx="1"/>
          </p:cNvCxnSpPr>
          <p:nvPr/>
        </p:nvCxnSpPr>
        <p:spPr>
          <a:xfrm rot="10800000" flipH="1">
            <a:off x="2866483" y="2036096"/>
            <a:ext cx="981000" cy="868800"/>
          </a:xfrm>
          <a:prstGeom prst="straightConnector1">
            <a:avLst/>
          </a:prstGeom>
          <a:noFill/>
          <a:ln w="19050" cap="flat">
            <a:solidFill>
              <a:srgbClr val="000000"/>
            </a:solidFill>
            <a:prstDash val="solid"/>
            <a:round/>
            <a:headEnd type="none" w="lg" len="lg"/>
            <a:tailEnd type="triangle" w="lg" len="lg"/>
          </a:ln>
        </p:spPr>
      </p:cxnSp>
      <p:cxnSp>
        <p:nvCxnSpPr>
          <p:cNvPr id="281" name="Shape 281"/>
          <p:cNvCxnSpPr>
            <a:stCxn id="277" idx="2"/>
            <a:endCxn id="274" idx="1"/>
          </p:cNvCxnSpPr>
          <p:nvPr/>
        </p:nvCxnSpPr>
        <p:spPr>
          <a:xfrm>
            <a:off x="2866483" y="4115697"/>
            <a:ext cx="618300" cy="641199"/>
          </a:xfrm>
          <a:prstGeom prst="straightConnector1">
            <a:avLst/>
          </a:prstGeom>
          <a:noFill/>
          <a:ln w="19050" cap="flat">
            <a:solidFill>
              <a:srgbClr val="000000"/>
            </a:solidFill>
            <a:prstDash val="solid"/>
            <a:round/>
            <a:headEnd type="none" w="lg" len="lg"/>
            <a:tailEnd type="triangle" w="lg" len="lg"/>
          </a:ln>
        </p:spPr>
      </p:cxnSp>
      <p:cxnSp>
        <p:nvCxnSpPr>
          <p:cNvPr id="282" name="Shape 282"/>
          <p:cNvCxnSpPr>
            <a:stCxn id="274" idx="3"/>
          </p:cNvCxnSpPr>
          <p:nvPr/>
        </p:nvCxnSpPr>
        <p:spPr>
          <a:xfrm rot="10800000" flipH="1">
            <a:off x="4965335" y="4115341"/>
            <a:ext cx="415200" cy="641600"/>
          </a:xfrm>
          <a:prstGeom prst="straightConnector1">
            <a:avLst/>
          </a:prstGeom>
          <a:noFill/>
          <a:ln w="19050" cap="flat">
            <a:solidFill>
              <a:srgbClr val="000000"/>
            </a:solidFill>
            <a:prstDash val="solid"/>
            <a:round/>
            <a:headEnd type="none" w="lg" len="lg"/>
            <a:tailEnd type="triangle" w="lg" len="lg"/>
          </a:ln>
        </p:spPr>
      </p:cxnSp>
      <p:cxnSp>
        <p:nvCxnSpPr>
          <p:cNvPr id="284" name="Shape 284"/>
          <p:cNvCxnSpPr>
            <a:stCxn id="273" idx="3"/>
          </p:cNvCxnSpPr>
          <p:nvPr/>
        </p:nvCxnSpPr>
        <p:spPr>
          <a:xfrm>
            <a:off x="4602478" y="2036263"/>
            <a:ext cx="778200" cy="868800"/>
          </a:xfrm>
          <a:prstGeom prst="straightConnector1">
            <a:avLst/>
          </a:prstGeom>
          <a:noFill/>
          <a:ln w="19050" cap="flat">
            <a:solidFill>
              <a:srgbClr val="000000"/>
            </a:solidFill>
            <a:prstDash val="solid"/>
            <a:round/>
            <a:headEnd type="none" w="lg" len="lg"/>
            <a:tailEnd type="triangle" w="lg" len="lg"/>
          </a:ln>
        </p:spPr>
      </p:cxnSp>
      <p:cxnSp>
        <p:nvCxnSpPr>
          <p:cNvPr id="285" name="Shape 285"/>
          <p:cNvCxnSpPr>
            <a:stCxn id="273" idx="2"/>
            <a:endCxn id="274" idx="0"/>
          </p:cNvCxnSpPr>
          <p:nvPr/>
        </p:nvCxnSpPr>
        <p:spPr>
          <a:xfrm>
            <a:off x="4225010" y="2715399"/>
            <a:ext cx="0" cy="1728000"/>
          </a:xfrm>
          <a:prstGeom prst="straightConnector1">
            <a:avLst/>
          </a:prstGeom>
          <a:noFill/>
          <a:ln w="19050" cap="flat">
            <a:solidFill>
              <a:srgbClr val="666666"/>
            </a:solidFill>
            <a:prstDash val="solid"/>
            <a:round/>
            <a:headEnd type="none" w="lg" len="lg"/>
            <a:tailEnd type="triangle" w="lg" len="lg"/>
          </a:ln>
        </p:spPr>
      </p:cxnSp>
      <p:cxnSp>
        <p:nvCxnSpPr>
          <p:cNvPr id="286" name="Shape 286"/>
          <p:cNvCxnSpPr>
            <a:stCxn id="274" idx="0"/>
            <a:endCxn id="273" idx="2"/>
          </p:cNvCxnSpPr>
          <p:nvPr/>
        </p:nvCxnSpPr>
        <p:spPr>
          <a:xfrm rot="10800000">
            <a:off x="4224996" y="2715376"/>
            <a:ext cx="0" cy="1728000"/>
          </a:xfrm>
          <a:prstGeom prst="straightConnector1">
            <a:avLst/>
          </a:prstGeom>
          <a:noFill/>
          <a:ln w="19050" cap="flat">
            <a:solidFill>
              <a:srgbClr val="000000"/>
            </a:solidFill>
            <a:prstDash val="solid"/>
            <a:round/>
            <a:headEnd type="none" w="lg" len="lg"/>
            <a:tailEnd type="triangle" w="lg" len="lg"/>
          </a:ln>
        </p:spPr>
      </p:cxnSp>
      <p:sp>
        <p:nvSpPr>
          <p:cNvPr id="287" name="Shape 287"/>
          <p:cNvSpPr txBox="1"/>
          <p:nvPr/>
        </p:nvSpPr>
        <p:spPr>
          <a:xfrm rot="-3048586">
            <a:off x="30614" y="4827324"/>
            <a:ext cx="2503572" cy="553669"/>
          </a:xfrm>
          <a:prstGeom prst="rect">
            <a:avLst/>
          </a:prstGeom>
          <a:noFill/>
          <a:ln>
            <a:noFill/>
          </a:ln>
        </p:spPr>
        <p:txBody>
          <a:bodyPr lIns="91425" tIns="91425" rIns="91425" bIns="91425" anchor="t" anchorCtr="0">
            <a:noAutofit/>
          </a:bodyPr>
          <a:lstStyle/>
          <a:p>
            <a:pPr lvl="0" rtl="0">
              <a:spcBef>
                <a:spcPts val="0"/>
              </a:spcBef>
              <a:buNone/>
            </a:pPr>
            <a:r>
              <a:rPr lang="en" sz="1800"/>
              <a:t>Background </a:t>
            </a:r>
          </a:p>
          <a:p>
            <a:pPr lvl="0" rtl="0">
              <a:spcBef>
                <a:spcPts val="0"/>
              </a:spcBef>
              <a:buNone/>
            </a:pPr>
            <a:r>
              <a:rPr lang="en" sz="1800"/>
              <a:t>survey</a:t>
            </a:r>
          </a:p>
          <a:p>
            <a:pPr lvl="0" rtl="0">
              <a:spcBef>
                <a:spcPts val="0"/>
              </a:spcBef>
              <a:buNone/>
            </a:pPr>
            <a:endParaRPr sz="1100"/>
          </a:p>
        </p:txBody>
      </p:sp>
      <p:sp>
        <p:nvSpPr>
          <p:cNvPr id="288" name="Shape 288"/>
          <p:cNvSpPr txBox="1"/>
          <p:nvPr/>
        </p:nvSpPr>
        <p:spPr>
          <a:xfrm rot="-3048732">
            <a:off x="824562" y="4989103"/>
            <a:ext cx="2745525" cy="620724"/>
          </a:xfrm>
          <a:prstGeom prst="rect">
            <a:avLst/>
          </a:prstGeom>
          <a:noFill/>
          <a:ln>
            <a:noFill/>
          </a:ln>
        </p:spPr>
        <p:txBody>
          <a:bodyPr lIns="91425" tIns="91425" rIns="91425" bIns="91425" anchor="t" anchorCtr="0">
            <a:noAutofit/>
          </a:bodyPr>
          <a:lstStyle/>
          <a:p>
            <a:pPr lvl="0" rtl="0">
              <a:spcBef>
                <a:spcPts val="0"/>
              </a:spcBef>
              <a:buNone/>
            </a:pPr>
            <a:r>
              <a:rPr lang="en" sz="1800"/>
              <a:t>Biographical</a:t>
            </a:r>
          </a:p>
          <a:p>
            <a:pPr lvl="0" rtl="0">
              <a:spcBef>
                <a:spcPts val="0"/>
              </a:spcBef>
              <a:buNone/>
            </a:pPr>
            <a:r>
              <a:rPr lang="en" sz="1800"/>
              <a:t>Questionnaire</a:t>
            </a:r>
          </a:p>
          <a:p>
            <a:pPr lvl="0" rtl="0">
              <a:spcBef>
                <a:spcPts val="0"/>
              </a:spcBef>
              <a:buNone/>
            </a:pPr>
            <a:endParaRPr sz="1800"/>
          </a:p>
        </p:txBody>
      </p:sp>
      <p:sp>
        <p:nvSpPr>
          <p:cNvPr id="289" name="Shape 289"/>
          <p:cNvSpPr txBox="1"/>
          <p:nvPr/>
        </p:nvSpPr>
        <p:spPr>
          <a:xfrm rot="-3048646">
            <a:off x="3159451" y="5549071"/>
            <a:ext cx="1690184" cy="553669"/>
          </a:xfrm>
          <a:prstGeom prst="rect">
            <a:avLst/>
          </a:prstGeom>
          <a:noFill/>
          <a:ln>
            <a:noFill/>
          </a:ln>
        </p:spPr>
        <p:txBody>
          <a:bodyPr lIns="91425" tIns="91425" rIns="91425" bIns="91425" anchor="t" anchorCtr="0">
            <a:noAutofit/>
          </a:bodyPr>
          <a:lstStyle/>
          <a:p>
            <a:pPr lvl="0" rtl="0">
              <a:spcBef>
                <a:spcPts val="0"/>
              </a:spcBef>
              <a:buNone/>
            </a:pPr>
            <a:r>
              <a:rPr lang="en" sz="1800"/>
              <a:t>Baseline sample</a:t>
            </a:r>
          </a:p>
          <a:p>
            <a:pPr lvl="0" rtl="0">
              <a:spcBef>
                <a:spcPts val="0"/>
              </a:spcBef>
              <a:buNone/>
            </a:pPr>
            <a:endParaRPr sz="1100"/>
          </a:p>
        </p:txBody>
      </p:sp>
      <p:sp>
        <p:nvSpPr>
          <p:cNvPr id="290" name="Shape 290"/>
          <p:cNvSpPr txBox="1"/>
          <p:nvPr/>
        </p:nvSpPr>
        <p:spPr>
          <a:xfrm rot="-3049131">
            <a:off x="4295106" y="901935"/>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NEO-FFI </a:t>
            </a:r>
          </a:p>
        </p:txBody>
      </p:sp>
      <p:cxnSp>
        <p:nvCxnSpPr>
          <p:cNvPr id="291" name="Shape 291"/>
          <p:cNvCxnSpPr>
            <a:stCxn id="275" idx="3"/>
            <a:endCxn id="276" idx="1"/>
          </p:cNvCxnSpPr>
          <p:nvPr/>
        </p:nvCxnSpPr>
        <p:spPr>
          <a:xfrm>
            <a:off x="7288158" y="3510308"/>
            <a:ext cx="466500" cy="0"/>
          </a:xfrm>
          <a:prstGeom prst="straightConnector1">
            <a:avLst/>
          </a:prstGeom>
          <a:noFill/>
          <a:ln w="19050" cap="flat">
            <a:solidFill>
              <a:srgbClr val="000000"/>
            </a:solidFill>
            <a:prstDash val="solid"/>
            <a:round/>
            <a:headEnd type="none" w="lg" len="lg"/>
            <a:tailEnd type="triangle" w="lg" len="lg"/>
          </a:ln>
        </p:spPr>
      </p:cxnSp>
      <p:sp>
        <p:nvSpPr>
          <p:cNvPr id="292" name="Shape 292"/>
          <p:cNvSpPr txBox="1"/>
          <p:nvPr/>
        </p:nvSpPr>
        <p:spPr>
          <a:xfrm rot="-3049131">
            <a:off x="5297176" y="4768114"/>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Lying game</a:t>
            </a:r>
          </a:p>
          <a:p>
            <a:pPr lvl="0" rtl="0">
              <a:spcBef>
                <a:spcPts val="0"/>
              </a:spcBef>
              <a:buNone/>
            </a:pPr>
            <a:endParaRPr sz="1100"/>
          </a:p>
        </p:txBody>
      </p:sp>
      <p:sp>
        <p:nvSpPr>
          <p:cNvPr id="293" name="Shape 293"/>
          <p:cNvSpPr txBox="1"/>
          <p:nvPr/>
        </p:nvSpPr>
        <p:spPr>
          <a:xfrm rot="-3048655">
            <a:off x="7221939" y="4544128"/>
            <a:ext cx="1237573" cy="553669"/>
          </a:xfrm>
          <a:prstGeom prst="rect">
            <a:avLst/>
          </a:prstGeom>
          <a:noFill/>
          <a:ln>
            <a:noFill/>
          </a:ln>
        </p:spPr>
        <p:txBody>
          <a:bodyPr lIns="91425" tIns="91425" rIns="91425" bIns="91425" anchor="t" anchorCtr="0">
            <a:noAutofit/>
          </a:bodyPr>
          <a:lstStyle/>
          <a:p>
            <a:pPr lvl="0" rtl="0">
              <a:spcBef>
                <a:spcPts val="0"/>
              </a:spcBef>
              <a:buNone/>
            </a:pPr>
            <a:r>
              <a:rPr lang="en" sz="1800"/>
              <a:t>Survey</a:t>
            </a:r>
          </a:p>
          <a:p>
            <a:pPr lvl="0" rtl="0">
              <a:spcBef>
                <a:spcPts val="0"/>
              </a:spcBef>
              <a:buNone/>
            </a:pPr>
            <a:endParaRPr sz="1100"/>
          </a:p>
        </p:txBody>
      </p:sp>
      <p:cxnSp>
        <p:nvCxnSpPr>
          <p:cNvPr id="294" name="Shape 294"/>
          <p:cNvCxnSpPr>
            <a:stCxn id="275" idx="1"/>
            <a:endCxn id="275" idx="3"/>
          </p:cNvCxnSpPr>
          <p:nvPr/>
        </p:nvCxnSpPr>
        <p:spPr>
          <a:xfrm>
            <a:off x="5368444" y="3510308"/>
            <a:ext cx="1919700" cy="0"/>
          </a:xfrm>
          <a:prstGeom prst="straightConnector1">
            <a:avLst/>
          </a:prstGeom>
          <a:noFill/>
          <a:ln w="19050" cap="flat">
            <a:solidFill>
              <a:srgbClr val="000000"/>
            </a:solidFill>
            <a:prstDash val="solid"/>
            <a:round/>
            <a:headEnd type="none" w="lg" len="lg"/>
            <a:tailEnd type="none" w="lg" len="lg"/>
          </a:ln>
        </p:spPr>
      </p:cxnSp>
      <p:sp>
        <p:nvSpPr>
          <p:cNvPr id="295" name="Shape 295"/>
          <p:cNvSpPr/>
          <p:nvPr/>
        </p:nvSpPr>
        <p:spPr>
          <a:xfrm>
            <a:off x="7490726" y="2746701"/>
            <a:ext cx="1164299" cy="1527199"/>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p:txBody>
          <a:bodyPr/>
          <a:lstStyle/>
          <a:p>
            <a:r>
              <a:rPr lang="en-US" dirty="0" smtClean="0"/>
              <a:t>Scoring and Motivation</a:t>
            </a:r>
            <a:endParaRPr lang="en" dirty="0"/>
          </a:p>
        </p:txBody>
      </p:sp>
      <p:sp>
        <p:nvSpPr>
          <p:cNvPr id="5" name="Text Placeholder 4"/>
          <p:cNvSpPr>
            <a:spLocks noGrp="1"/>
          </p:cNvSpPr>
          <p:nvPr>
            <p:ph type="body" idx="1"/>
          </p:nvPr>
        </p:nvSpPr>
        <p:spPr/>
        <p:txBody>
          <a:bodyPr/>
          <a:lstStyle/>
          <a:p>
            <a:pPr lvl="0"/>
            <a:r>
              <a:rPr lang="en" dirty="0" smtClean="0"/>
              <a:t>Success</a:t>
            </a:r>
          </a:p>
          <a:p>
            <a:pPr lvl="1"/>
            <a:r>
              <a:rPr lang="en" dirty="0" smtClean="0"/>
              <a:t>Ability to lie -&gt; as interviewee, number of lies believed</a:t>
            </a:r>
            <a:r>
              <a:rPr lang="en-US" dirty="0" smtClean="0"/>
              <a:t> true</a:t>
            </a:r>
            <a:r>
              <a:rPr lang="en" dirty="0" smtClean="0"/>
              <a:t> by interviewer</a:t>
            </a:r>
          </a:p>
          <a:p>
            <a:pPr lvl="1">
              <a:spcAft>
                <a:spcPts val="1200"/>
              </a:spcAft>
            </a:pPr>
            <a:r>
              <a:rPr lang="en" dirty="0" smtClean="0"/>
              <a:t>Ability to detect lies -&gt; as interviewer, number of correct guesses </a:t>
            </a:r>
            <a:r>
              <a:rPr lang="en-US" dirty="0" smtClean="0"/>
              <a:t>for truth and lie</a:t>
            </a:r>
          </a:p>
          <a:p>
            <a:r>
              <a:rPr lang="en-US" dirty="0" smtClean="0"/>
              <a:t>Note: $1 added or subtracted for each right or wrong decision</a:t>
            </a:r>
            <a:endParaRPr lang="en" dirty="0" smtClean="0"/>
          </a:p>
          <a:p>
            <a:endParaRPr lang="en-US" dirty="0"/>
          </a:p>
        </p:txBody>
      </p:sp>
      <p:sp>
        <p:nvSpPr>
          <p:cNvPr id="2" name="Slide Number Placeholder 1"/>
          <p:cNvSpPr>
            <a:spLocks noGrp="1"/>
          </p:cNvSpPr>
          <p:nvPr>
            <p:ph type="sldNum" idx="12"/>
          </p:nvPr>
        </p:nvSpPr>
        <p:spPr/>
        <p:txBody>
          <a:bodyPr/>
          <a:lstStyle/>
          <a:p>
            <a:pPr lvl="0"/>
            <a:fld id="{00000000-1234-1234-1234-123412341234}" type="slidenum">
              <a:rPr lang="en" smtClean="0"/>
              <a:pPr lvl="0"/>
              <a:t>33</a:t>
            </a:fld>
            <a:endParaRPr lang="en"/>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Example:  “Where were you born?”</a:t>
            </a:r>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smtClean="0"/>
          </a:p>
          <a:p>
            <a:pPr indent="457200" algn="ctr">
              <a:spcBef>
                <a:spcPts val="0"/>
              </a:spcBef>
              <a:buNone/>
            </a:pPr>
            <a:r>
              <a:rPr lang="en" sz="4800" dirty="0" smtClean="0"/>
              <a:t>True </a:t>
            </a:r>
            <a:r>
              <a:rPr lang="en" sz="4800" dirty="0"/>
              <a:t>or False?</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34</a:t>
            </a:fld>
            <a:endParaRPr lang="en"/>
          </a:p>
        </p:txBody>
      </p:sp>
      <p:pic>
        <p:nvPicPr>
          <p:cNvPr id="2" name="sample_lie.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559986"/>
            <a:ext cx="812800" cy="1083733"/>
          </a:xfrm>
          <a:prstGeom prst="rect">
            <a:avLst/>
          </a:prstGeom>
        </p:spPr>
      </p:pic>
    </p:spTree>
    <p:extLst>
      <p:ext uri="{BB962C8B-B14F-4D97-AF65-F5344CB8AC3E}">
        <p14:creationId xmlns:p14="http://schemas.microsoft.com/office/powerpoint/2010/main" val="1209689795"/>
      </p:ext>
    </p:extLst>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78" fill="hold"/>
                                        <p:tgtEl>
                                          <p:spTgt spid="2"/>
                                        </p:tgtEl>
                                      </p:cBhvr>
                                    </p:cmd>
                                  </p:childTnLst>
                                </p:cTn>
                              </p:par>
                            </p:childTnLst>
                          </p:cTn>
                        </p:par>
                      </p:childTnLst>
                    </p:cTn>
                  </p:par>
                </p:childTnLst>
              </p:cTn>
              <p:nextCondLst>
                <p:cond evt="onClick" delay="0">
                  <p:tgtEl>
                    <p:spTgt spid="2"/>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Example:  “Where were you born?”</a:t>
            </a:r>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r>
              <a:rPr lang="en" sz="4800" dirty="0" smtClean="0"/>
              <a:t>False</a:t>
            </a:r>
            <a:r>
              <a:rPr lang="en-US" sz="4800" dirty="0"/>
              <a:t>!</a:t>
            </a:r>
            <a:endParaRPr lang="en" sz="4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35</a:t>
            </a:fld>
            <a:endParaRPr lang="en"/>
          </a:p>
        </p:txBody>
      </p:sp>
      <p:pic>
        <p:nvPicPr>
          <p:cNvPr id="2" name="sample_lie.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559986"/>
            <a:ext cx="812800" cy="1083733"/>
          </a:xfrm>
          <a:prstGeom prst="rect">
            <a:avLst/>
          </a:prstGeom>
        </p:spPr>
      </p:pic>
    </p:spTree>
    <p:extLst>
      <p:ext uri="{BB962C8B-B14F-4D97-AF65-F5344CB8AC3E}">
        <p14:creationId xmlns:p14="http://schemas.microsoft.com/office/powerpoint/2010/main" val="1525409194"/>
      </p:ext>
    </p:extLst>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78" fill="hold"/>
                                        <p:tgtEl>
                                          <p:spTgt spid="2"/>
                                        </p:tgtEl>
                                      </p:cBhvr>
                                    </p:cmd>
                                  </p:childTnLst>
                                </p:cTn>
                              </p:par>
                            </p:childTnLst>
                          </p:cTn>
                        </p:par>
                      </p:childTnLst>
                    </p:cTn>
                  </p:par>
                </p:childTnLst>
              </p:cTn>
              <p:nextCondLst>
                <p:cond evt="onClick" delay="0">
                  <p:tgtEl>
                    <p:spTgt spid="2"/>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a:t>
            </a:r>
            <a:endParaRPr lang="en-US" dirty="0"/>
          </a:p>
        </p:txBody>
      </p:sp>
      <p:sp>
        <p:nvSpPr>
          <p:cNvPr id="3" name="Content Placeholder 2"/>
          <p:cNvSpPr>
            <a:spLocks noGrp="1"/>
          </p:cNvSpPr>
          <p:nvPr>
            <p:ph idx="1"/>
          </p:nvPr>
        </p:nvSpPr>
        <p:spPr/>
        <p:txBody>
          <a:bodyPr/>
          <a:lstStyle/>
          <a:p>
            <a:r>
              <a:rPr lang="en-US" dirty="0" smtClean="0"/>
              <a:t>Transcribed using Amazon Mechanical Turk</a:t>
            </a:r>
          </a:p>
          <a:p>
            <a:pPr lvl="1"/>
            <a:r>
              <a:rPr lang="en-US" dirty="0" smtClean="0"/>
              <a:t>5 </a:t>
            </a:r>
            <a:r>
              <a:rPr lang="en-US" dirty="0" err="1" smtClean="0"/>
              <a:t>Turkers</a:t>
            </a:r>
            <a:r>
              <a:rPr lang="en-US" dirty="0" smtClean="0"/>
              <a:t> per utterance, combined using Rover techniques</a:t>
            </a:r>
          </a:p>
          <a:p>
            <a:r>
              <a:rPr lang="en-US" dirty="0"/>
              <a:t>Automatically segmented using </a:t>
            </a:r>
            <a:r>
              <a:rPr lang="en-US" dirty="0" err="1"/>
              <a:t>Praat</a:t>
            </a:r>
            <a:r>
              <a:rPr lang="en-US" dirty="0"/>
              <a:t> into Inter-</a:t>
            </a:r>
            <a:r>
              <a:rPr lang="en-US" dirty="0" err="1"/>
              <a:t>Pausal</a:t>
            </a:r>
            <a:r>
              <a:rPr lang="en-US" dirty="0"/>
              <a:t> Units (IPUs) at 50ms silence</a:t>
            </a:r>
          </a:p>
          <a:p>
            <a:r>
              <a:rPr lang="en-US" dirty="0" smtClean="0"/>
              <a:t>Automatically aligned with speech and truth/lie labels using aligner built with </a:t>
            </a:r>
            <a:r>
              <a:rPr lang="en-US" dirty="0" err="1" smtClean="0"/>
              <a:t>Kaldi</a:t>
            </a:r>
            <a:endParaRPr lang="en-US" dirty="0" smtClean="0"/>
          </a:p>
        </p:txBody>
      </p:sp>
      <p:sp>
        <p:nvSpPr>
          <p:cNvPr id="4" name="Slide Number Placeholder 3"/>
          <p:cNvSpPr>
            <a:spLocks noGrp="1"/>
          </p:cNvSpPr>
          <p:nvPr>
            <p:ph type="sldNum" sz="quarter" idx="12"/>
          </p:nvPr>
        </p:nvSpPr>
        <p:spPr/>
        <p:txBody>
          <a:bodyPr/>
          <a:lstStyle/>
          <a:p>
            <a:fld id="{2B3785BE-807F-4748-9836-30EBC9AF1245}" type="slidenum">
              <a:rPr lang="en-US" smtClean="0"/>
              <a:pPr/>
              <a:t>36</a:t>
            </a:fld>
            <a:endParaRPr lang="en-US"/>
          </a:p>
        </p:txBody>
      </p:sp>
    </p:spTree>
    <p:extLst>
      <p:ext uri="{BB962C8B-B14F-4D97-AF65-F5344CB8AC3E}">
        <p14:creationId xmlns:p14="http://schemas.microsoft.com/office/powerpoint/2010/main" val="2252531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prstGeom prst="rect">
            <a:avLst/>
          </a:prstGeom>
        </p:spPr>
        <p:txBody>
          <a:bodyPr/>
          <a:lstStyle/>
          <a:p>
            <a:pPr lvl="0">
              <a:defRPr sz="1800"/>
            </a:pPr>
            <a:r>
              <a:rPr sz="5600"/>
              <a:t>Rover Example</a:t>
            </a:r>
          </a:p>
        </p:txBody>
      </p:sp>
      <p:sp>
        <p:nvSpPr>
          <p:cNvPr id="65" name="Shape 65"/>
          <p:cNvSpPr>
            <a:spLocks noGrp="1"/>
          </p:cNvSpPr>
          <p:nvPr>
            <p:ph type="body" idx="1"/>
          </p:nvPr>
        </p:nvSpPr>
        <p:spPr>
          <a:xfrm>
            <a:off x="669727" y="5019802"/>
            <a:ext cx="7804547" cy="1230979"/>
          </a:xfrm>
          <a:prstGeom prst="rect">
            <a:avLst/>
          </a:prstGeom>
        </p:spPr>
        <p:txBody>
          <a:bodyPr/>
          <a:lstStyle>
            <a:lvl1pPr marL="0" indent="0" defTabSz="914400">
              <a:spcBef>
                <a:spcPts val="1200"/>
              </a:spcBef>
              <a:buSzTx/>
              <a:buNone/>
              <a:defRPr sz="3100">
                <a:latin typeface="Arial"/>
                <a:ea typeface="Arial"/>
                <a:cs typeface="Arial"/>
                <a:sym typeface="Arial"/>
              </a:defRPr>
            </a:lvl1pPr>
          </a:lstStyle>
          <a:p>
            <a:pPr lvl="0">
              <a:defRPr sz="1800"/>
            </a:pPr>
            <a:r>
              <a:rPr sz="2200"/>
              <a:t>ROVER Score = (1+1+1+2/3+2/3+1+1+2/3+1+1)/10=0.9</a:t>
            </a:r>
          </a:p>
        </p:txBody>
      </p:sp>
      <p:graphicFrame>
        <p:nvGraphicFramePr>
          <p:cNvPr id="66" name="Table 66"/>
          <p:cNvGraphicFramePr/>
          <p:nvPr/>
        </p:nvGraphicFramePr>
        <p:xfrm>
          <a:off x="546638" y="2147690"/>
          <a:ext cx="8050724" cy="2596848"/>
        </p:xfrm>
        <a:graphic>
          <a:graphicData uri="http://schemas.openxmlformats.org/drawingml/2006/table">
            <a:tbl>
              <a:tblPr firstRow="1" bandRow="1"/>
              <a:tblGrid>
                <a:gridCol w="731884"/>
                <a:gridCol w="731884"/>
                <a:gridCol w="731884"/>
                <a:gridCol w="731884"/>
                <a:gridCol w="731884"/>
                <a:gridCol w="731884"/>
                <a:gridCol w="731884"/>
                <a:gridCol w="731884"/>
                <a:gridCol w="731884"/>
                <a:gridCol w="731884"/>
                <a:gridCol w="731884"/>
              </a:tblGrid>
              <a:tr h="425834">
                <a:tc>
                  <a:txBody>
                    <a:bodyPr/>
                    <a:lstStyle/>
                    <a:p>
                      <a:pPr lvl="0" defTabSz="914400">
                        <a:defRPr b="0">
                          <a:solidFill>
                            <a:srgbClr val="000000"/>
                          </a:solidFill>
                        </a:defRPr>
                      </a:pPr>
                      <a:r>
                        <a:rPr sz="1800" b="1">
                          <a:solidFill>
                            <a:srgbClr val="FFFFFF"/>
                          </a:solidFill>
                          <a:sym typeface="Helvetica"/>
                        </a:rPr>
                        <a:t>Index</a:t>
                      </a:r>
                    </a:p>
                  </a:txBody>
                  <a:tcPr marL="35719" marR="35719" marT="35719" marB="35719" anchor="ctr" horzOverflow="overflow"/>
                </a:tc>
                <a:tc>
                  <a:txBody>
                    <a:bodyPr/>
                    <a:lstStyle/>
                    <a:p>
                      <a:pPr lvl="0" defTabSz="914400">
                        <a:defRPr b="0">
                          <a:solidFill>
                            <a:srgbClr val="000000"/>
                          </a:solidFill>
                        </a:defRPr>
                      </a:pPr>
                      <a:r>
                        <a:rPr sz="1800" b="1">
                          <a:solidFill>
                            <a:srgbClr val="FFFFFF"/>
                          </a:solidFill>
                          <a:sym typeface="Helvetica"/>
                        </a:rPr>
                        <a:t>1</a:t>
                      </a:r>
                    </a:p>
                  </a:txBody>
                  <a:tcPr marL="35719" marR="35719" marT="35719" marB="35719" anchor="ctr" horzOverflow="overflow"/>
                </a:tc>
                <a:tc>
                  <a:txBody>
                    <a:bodyPr/>
                    <a:lstStyle/>
                    <a:p>
                      <a:pPr lvl="0" defTabSz="914400">
                        <a:defRPr b="0">
                          <a:solidFill>
                            <a:srgbClr val="000000"/>
                          </a:solidFill>
                        </a:defRPr>
                      </a:pPr>
                      <a:r>
                        <a:rPr sz="1800" b="1">
                          <a:solidFill>
                            <a:srgbClr val="FFFFFF"/>
                          </a:solidFill>
                          <a:sym typeface="Helvetica"/>
                        </a:rPr>
                        <a:t>2</a:t>
                      </a:r>
                    </a:p>
                  </a:txBody>
                  <a:tcPr marL="35719" marR="35719" marT="35719" marB="35719" anchor="ctr" horzOverflow="overflow"/>
                </a:tc>
                <a:tc>
                  <a:txBody>
                    <a:bodyPr/>
                    <a:lstStyle/>
                    <a:p>
                      <a:pPr lvl="0" defTabSz="914400">
                        <a:defRPr b="0">
                          <a:solidFill>
                            <a:srgbClr val="000000"/>
                          </a:solidFill>
                        </a:defRPr>
                      </a:pPr>
                      <a:r>
                        <a:rPr sz="1800" b="1">
                          <a:solidFill>
                            <a:srgbClr val="FFFFFF"/>
                          </a:solidFill>
                          <a:sym typeface="Helvetica"/>
                        </a:rPr>
                        <a:t>3</a:t>
                      </a:r>
                    </a:p>
                  </a:txBody>
                  <a:tcPr marL="35719" marR="35719" marT="35719" marB="35719" anchor="ctr" horzOverflow="overflow"/>
                </a:tc>
                <a:tc>
                  <a:txBody>
                    <a:bodyPr/>
                    <a:lstStyle/>
                    <a:p>
                      <a:pPr lvl="0" defTabSz="914400">
                        <a:defRPr b="0">
                          <a:solidFill>
                            <a:srgbClr val="000000"/>
                          </a:solidFill>
                        </a:defRPr>
                      </a:pPr>
                      <a:r>
                        <a:rPr sz="1800" b="1">
                          <a:solidFill>
                            <a:srgbClr val="FFFFFF"/>
                          </a:solidFill>
                          <a:sym typeface="Helvetica"/>
                        </a:rPr>
                        <a:t>4</a:t>
                      </a:r>
                    </a:p>
                  </a:txBody>
                  <a:tcPr marL="35719" marR="35719" marT="35719" marB="35719" anchor="ctr" horzOverflow="overflow"/>
                </a:tc>
                <a:tc>
                  <a:txBody>
                    <a:bodyPr/>
                    <a:lstStyle/>
                    <a:p>
                      <a:pPr lvl="0" defTabSz="914400">
                        <a:defRPr b="0">
                          <a:solidFill>
                            <a:srgbClr val="000000"/>
                          </a:solidFill>
                        </a:defRPr>
                      </a:pPr>
                      <a:r>
                        <a:rPr sz="1800" b="1">
                          <a:solidFill>
                            <a:srgbClr val="FFFFFF"/>
                          </a:solidFill>
                          <a:sym typeface="Helvetica"/>
                        </a:rPr>
                        <a:t>5</a:t>
                      </a:r>
                    </a:p>
                  </a:txBody>
                  <a:tcPr marL="35719" marR="35719" marT="35719" marB="35719" anchor="ctr" horzOverflow="overflow"/>
                </a:tc>
                <a:tc>
                  <a:txBody>
                    <a:bodyPr/>
                    <a:lstStyle/>
                    <a:p>
                      <a:pPr lvl="0" defTabSz="914400">
                        <a:defRPr b="0">
                          <a:solidFill>
                            <a:srgbClr val="000000"/>
                          </a:solidFill>
                        </a:defRPr>
                      </a:pPr>
                      <a:r>
                        <a:rPr sz="1800" b="1">
                          <a:solidFill>
                            <a:srgbClr val="FFFFFF"/>
                          </a:solidFill>
                          <a:sym typeface="Helvetica"/>
                        </a:rPr>
                        <a:t>6</a:t>
                      </a:r>
                    </a:p>
                  </a:txBody>
                  <a:tcPr marL="35719" marR="35719" marT="35719" marB="35719" anchor="ctr" horzOverflow="overflow"/>
                </a:tc>
                <a:tc>
                  <a:txBody>
                    <a:bodyPr/>
                    <a:lstStyle/>
                    <a:p>
                      <a:pPr lvl="0" defTabSz="914400">
                        <a:defRPr b="0">
                          <a:solidFill>
                            <a:srgbClr val="000000"/>
                          </a:solidFill>
                        </a:defRPr>
                      </a:pPr>
                      <a:r>
                        <a:rPr sz="1800" b="1">
                          <a:solidFill>
                            <a:srgbClr val="FFFFFF"/>
                          </a:solidFill>
                          <a:sym typeface="Helvetica"/>
                        </a:rPr>
                        <a:t>7</a:t>
                      </a:r>
                    </a:p>
                  </a:txBody>
                  <a:tcPr marL="35719" marR="35719" marT="35719" marB="35719" anchor="ctr" horzOverflow="overflow"/>
                </a:tc>
                <a:tc>
                  <a:txBody>
                    <a:bodyPr/>
                    <a:lstStyle/>
                    <a:p>
                      <a:pPr lvl="0" defTabSz="914400">
                        <a:defRPr b="0">
                          <a:solidFill>
                            <a:srgbClr val="000000"/>
                          </a:solidFill>
                        </a:defRPr>
                      </a:pPr>
                      <a:r>
                        <a:rPr sz="1800" b="1">
                          <a:solidFill>
                            <a:srgbClr val="FFFFFF"/>
                          </a:solidFill>
                          <a:sym typeface="Helvetica"/>
                        </a:rPr>
                        <a:t>8</a:t>
                      </a:r>
                    </a:p>
                  </a:txBody>
                  <a:tcPr marL="35719" marR="35719" marT="35719" marB="35719" anchor="ctr" horzOverflow="overflow"/>
                </a:tc>
                <a:tc>
                  <a:txBody>
                    <a:bodyPr/>
                    <a:lstStyle/>
                    <a:p>
                      <a:pPr lvl="0" defTabSz="914400">
                        <a:defRPr b="0">
                          <a:solidFill>
                            <a:srgbClr val="000000"/>
                          </a:solidFill>
                        </a:defRPr>
                      </a:pPr>
                      <a:r>
                        <a:rPr sz="1800" b="1">
                          <a:solidFill>
                            <a:srgbClr val="FFFFFF"/>
                          </a:solidFill>
                          <a:sym typeface="Helvetica"/>
                        </a:rPr>
                        <a:t>9</a:t>
                      </a:r>
                    </a:p>
                  </a:txBody>
                  <a:tcPr marL="35719" marR="35719" marT="35719" marB="35719" anchor="ctr" horzOverflow="overflow"/>
                </a:tc>
                <a:tc>
                  <a:txBody>
                    <a:bodyPr/>
                    <a:lstStyle/>
                    <a:p>
                      <a:pPr lvl="0" defTabSz="914400">
                        <a:defRPr b="0">
                          <a:solidFill>
                            <a:srgbClr val="000000"/>
                          </a:solidFill>
                        </a:defRPr>
                      </a:pPr>
                      <a:r>
                        <a:rPr sz="1800" b="1">
                          <a:solidFill>
                            <a:srgbClr val="FFFFFF"/>
                          </a:solidFill>
                          <a:sym typeface="Helvetica"/>
                        </a:rPr>
                        <a:t>10</a:t>
                      </a:r>
                    </a:p>
                  </a:txBody>
                  <a:tcPr marL="35719" marR="35719" marT="35719" marB="35719" anchor="ctr" horzOverflow="overflow"/>
                </a:tc>
              </a:tr>
              <a:tr h="425834">
                <a:tc>
                  <a:txBody>
                    <a:bodyPr/>
                    <a:lstStyle/>
                    <a:p>
                      <a:pPr lvl="0" defTabSz="914400"/>
                      <a:r>
                        <a:rPr sz="1800"/>
                        <a:t>1</a:t>
                      </a:r>
                    </a:p>
                  </a:txBody>
                  <a:tcPr marL="35719" marR="35719" marT="35719" marB="35719" anchor="ctr" horzOverflow="overflow"/>
                </a:tc>
                <a:tc>
                  <a:txBody>
                    <a:bodyPr/>
                    <a:lstStyle/>
                    <a:p>
                      <a:pPr lvl="0" defTabSz="914400"/>
                      <a:r>
                        <a:rPr sz="1800"/>
                        <a:t>its</a:t>
                      </a:r>
                    </a:p>
                  </a:txBody>
                  <a:tcPr marL="35719" marR="35719" marT="35719" marB="35719" anchor="ctr" horzOverflow="overflow"/>
                </a:tc>
                <a:tc>
                  <a:txBody>
                    <a:bodyPr/>
                    <a:lstStyle/>
                    <a:p>
                      <a:pPr lvl="0" defTabSz="914400"/>
                      <a:r>
                        <a:rPr sz="1800"/>
                        <a:t>really</a:t>
                      </a:r>
                    </a:p>
                  </a:txBody>
                  <a:tcPr marL="35719" marR="35719" marT="35719" marB="35719" anchor="ctr" horzOverflow="overflow"/>
                </a:tc>
                <a:tc>
                  <a:txBody>
                    <a:bodyPr/>
                    <a:lstStyle/>
                    <a:p>
                      <a:pPr lvl="0" defTabSz="914400"/>
                      <a:r>
                        <a:rPr sz="1800"/>
                        <a:t>fun</a:t>
                      </a:r>
                    </a:p>
                  </a:txBody>
                  <a:tcPr marL="35719" marR="35719" marT="35719" marB="35719" anchor="ctr" horzOverflow="overflow"/>
                </a:tc>
                <a:tc>
                  <a:txBody>
                    <a:bodyPr/>
                    <a:lstStyle/>
                    <a:p>
                      <a:pPr lvl="0" defTabSz="914400"/>
                      <a:r>
                        <a:rPr sz="1800"/>
                        <a:t>um</a:t>
                      </a:r>
                    </a:p>
                  </a:txBody>
                  <a:tcPr marL="35719" marR="35719" marT="35719" marB="35719" anchor="ctr" horzOverflow="overflow"/>
                </a:tc>
                <a:tc>
                  <a:txBody>
                    <a:bodyPr/>
                    <a:lstStyle/>
                    <a:p>
                      <a:pPr lvl="0" defTabSz="914400"/>
                      <a:r>
                        <a:rPr sz="1800"/>
                        <a:t>I</a:t>
                      </a:r>
                    </a:p>
                  </a:txBody>
                  <a:tcPr marL="35719" marR="35719" marT="35719" marB="35719" anchor="ctr" horzOverflow="overflow"/>
                </a:tc>
                <a:tc>
                  <a:txBody>
                    <a:bodyPr/>
                    <a:lstStyle/>
                    <a:p>
                      <a:pPr lvl="0" defTabSz="914400"/>
                      <a:r>
                        <a:rPr sz="1800"/>
                        <a:t>go</a:t>
                      </a:r>
                    </a:p>
                  </a:txBody>
                  <a:tcPr marL="35719" marR="35719" marT="35719" marB="35719" anchor="ctr" horzOverflow="overflow"/>
                </a:tc>
                <a:tc>
                  <a:txBody>
                    <a:bodyPr/>
                    <a:lstStyle/>
                    <a:p>
                      <a:pPr lvl="0" defTabSz="914400"/>
                      <a:r>
                        <a:rPr sz="1800"/>
                        <a:t>like</a:t>
                      </a:r>
                    </a:p>
                  </a:txBody>
                  <a:tcPr marL="35719" marR="35719" marT="35719" marB="35719" anchor="ctr" horzOverflow="overflow"/>
                </a:tc>
                <a:tc>
                  <a:txBody>
                    <a:bodyPr/>
                    <a:lstStyle/>
                    <a:p>
                      <a:pPr lvl="0" defTabSz="914400"/>
                      <a:r>
                        <a:rPr sz="1800"/>
                        <a:t>to</a:t>
                      </a:r>
                    </a:p>
                  </a:txBody>
                  <a:tcPr marL="35719" marR="35719" marT="35719" marB="35719" anchor="ctr" horzOverflow="overflow"/>
                </a:tc>
                <a:tc>
                  <a:txBody>
                    <a:bodyPr/>
                    <a:lstStyle/>
                    <a:p>
                      <a:pPr lvl="0" defTabSz="914400"/>
                      <a:r>
                        <a:rPr sz="1800"/>
                        <a:t>a</a:t>
                      </a:r>
                    </a:p>
                  </a:txBody>
                  <a:tcPr marL="35719" marR="35719" marT="35719" marB="35719" anchor="ctr" horzOverflow="overflow"/>
                </a:tc>
                <a:tc>
                  <a:txBody>
                    <a:bodyPr/>
                    <a:lstStyle/>
                    <a:p>
                      <a:pPr lvl="0" defTabSz="914400"/>
                      <a:r>
                        <a:rPr sz="1800"/>
                        <a:t>place</a:t>
                      </a:r>
                    </a:p>
                  </a:txBody>
                  <a:tcPr marL="35719" marR="35719" marT="35719" marB="35719" anchor="ctr" horzOverflow="overflow"/>
                </a:tc>
              </a:tr>
              <a:tr h="425834">
                <a:tc>
                  <a:txBody>
                    <a:bodyPr/>
                    <a:lstStyle/>
                    <a:p>
                      <a:pPr lvl="0" defTabSz="914400"/>
                      <a:r>
                        <a:rPr sz="1800"/>
                        <a:t>2</a:t>
                      </a:r>
                    </a:p>
                  </a:txBody>
                  <a:tcPr marL="35719" marR="35719" marT="35719" marB="35719" anchor="ctr" horzOverflow="overflow"/>
                </a:tc>
                <a:tc>
                  <a:txBody>
                    <a:bodyPr/>
                    <a:lstStyle/>
                    <a:p>
                      <a:pPr lvl="0" defTabSz="914400"/>
                      <a:r>
                        <a:rPr sz="1800"/>
                        <a:t>its</a:t>
                      </a:r>
                    </a:p>
                  </a:txBody>
                  <a:tcPr marL="35719" marR="35719" marT="35719" marB="35719" anchor="ctr" horzOverflow="overflow"/>
                </a:tc>
                <a:tc>
                  <a:txBody>
                    <a:bodyPr/>
                    <a:lstStyle/>
                    <a:p>
                      <a:pPr lvl="0" defTabSz="914400"/>
                      <a:r>
                        <a:rPr sz="1800"/>
                        <a:t>really</a:t>
                      </a:r>
                    </a:p>
                  </a:txBody>
                  <a:tcPr marL="35719" marR="35719" marT="35719" marB="35719" anchor="ctr" horzOverflow="overflow"/>
                </a:tc>
                <a:tc>
                  <a:txBody>
                    <a:bodyPr/>
                    <a:lstStyle/>
                    <a:p>
                      <a:pPr lvl="0" defTabSz="914400"/>
                      <a:r>
                        <a:rPr sz="1800"/>
                        <a:t>fun</a:t>
                      </a:r>
                    </a:p>
                  </a:txBody>
                  <a:tcPr marL="35719" marR="35719" marT="35719" marB="35719" anchor="ctr" horzOverflow="overflow"/>
                </a:tc>
                <a:tc>
                  <a:txBody>
                    <a:bodyPr/>
                    <a:lstStyle/>
                    <a:p>
                      <a:pPr lvl="0" defTabSz="914400">
                        <a:defRPr sz="2600"/>
                      </a:pPr>
                      <a:endParaRPr sz="1800"/>
                    </a:p>
                  </a:txBody>
                  <a:tcPr marL="35719" marR="35719" marT="35719" marB="35719" anchor="ctr" horzOverflow="overflow"/>
                </a:tc>
                <a:tc>
                  <a:txBody>
                    <a:bodyPr/>
                    <a:lstStyle/>
                    <a:p>
                      <a:pPr lvl="0" defTabSz="914400"/>
                      <a:r>
                        <a:rPr sz="1800"/>
                        <a:t>i</a:t>
                      </a:r>
                    </a:p>
                  </a:txBody>
                  <a:tcPr marL="35719" marR="35719" marT="35719" marB="35719" anchor="ctr" horzOverflow="overflow"/>
                </a:tc>
                <a:tc>
                  <a:txBody>
                    <a:bodyPr/>
                    <a:lstStyle/>
                    <a:p>
                      <a:pPr lvl="0" defTabSz="914400"/>
                      <a:r>
                        <a:rPr sz="1800"/>
                        <a:t>go</a:t>
                      </a:r>
                    </a:p>
                  </a:txBody>
                  <a:tcPr marL="35719" marR="35719" marT="35719" marB="35719" anchor="ctr" horzOverflow="overflow"/>
                </a:tc>
                <a:tc>
                  <a:txBody>
                    <a:bodyPr/>
                    <a:lstStyle/>
                    <a:p>
                      <a:pPr lvl="0" defTabSz="914400"/>
                      <a:r>
                        <a:rPr sz="1800"/>
                        <a:t>like</a:t>
                      </a:r>
                    </a:p>
                  </a:txBody>
                  <a:tcPr marL="35719" marR="35719" marT="35719" marB="35719" anchor="ctr" horzOverflow="overflow"/>
                </a:tc>
                <a:tc>
                  <a:txBody>
                    <a:bodyPr/>
                    <a:lstStyle/>
                    <a:p>
                      <a:pPr lvl="0" defTabSz="914400">
                        <a:defRPr sz="2600"/>
                      </a:pPr>
                      <a:endParaRPr sz="1800"/>
                    </a:p>
                  </a:txBody>
                  <a:tcPr marL="35719" marR="35719" marT="35719" marB="35719" anchor="ctr" horzOverflow="overflow"/>
                </a:tc>
                <a:tc>
                  <a:txBody>
                    <a:bodyPr/>
                    <a:lstStyle/>
                    <a:p>
                      <a:pPr lvl="0" defTabSz="914400"/>
                      <a:r>
                        <a:rPr sz="1800"/>
                        <a:t>a</a:t>
                      </a:r>
                    </a:p>
                  </a:txBody>
                  <a:tcPr marL="35719" marR="35719" marT="35719" marB="35719" anchor="ctr" horzOverflow="overflow"/>
                </a:tc>
                <a:tc>
                  <a:txBody>
                    <a:bodyPr/>
                    <a:lstStyle/>
                    <a:p>
                      <a:pPr lvl="0" defTabSz="914400"/>
                      <a:r>
                        <a:rPr sz="1800"/>
                        <a:t>place</a:t>
                      </a:r>
                    </a:p>
                  </a:txBody>
                  <a:tcPr marL="35719" marR="35719" marT="35719" marB="35719" anchor="ctr" horzOverflow="overflow"/>
                </a:tc>
              </a:tr>
              <a:tr h="425834">
                <a:tc>
                  <a:txBody>
                    <a:bodyPr/>
                    <a:lstStyle/>
                    <a:p>
                      <a:pPr lvl="0" defTabSz="914400"/>
                      <a:r>
                        <a:rPr sz="1800"/>
                        <a:t>3</a:t>
                      </a:r>
                    </a:p>
                  </a:txBody>
                  <a:tcPr marL="35719" marR="35719" marT="35719" marB="35719" anchor="ctr" horzOverflow="overflow"/>
                </a:tc>
                <a:tc>
                  <a:txBody>
                    <a:bodyPr/>
                    <a:lstStyle/>
                    <a:p>
                      <a:pPr lvl="0" defTabSz="914400"/>
                      <a:r>
                        <a:rPr sz="1800"/>
                        <a:t>it’s</a:t>
                      </a:r>
                    </a:p>
                  </a:txBody>
                  <a:tcPr marL="35719" marR="35719" marT="35719" marB="35719" anchor="ctr" horzOverflow="overflow"/>
                </a:tc>
                <a:tc>
                  <a:txBody>
                    <a:bodyPr/>
                    <a:lstStyle/>
                    <a:p>
                      <a:pPr lvl="0" defTabSz="914400"/>
                      <a:r>
                        <a:rPr sz="1800"/>
                        <a:t>really</a:t>
                      </a:r>
                    </a:p>
                  </a:txBody>
                  <a:tcPr marL="35719" marR="35719" marT="35719" marB="35719" anchor="ctr" horzOverflow="overflow"/>
                </a:tc>
                <a:tc>
                  <a:txBody>
                    <a:bodyPr/>
                    <a:lstStyle/>
                    <a:p>
                      <a:pPr lvl="0" defTabSz="914400"/>
                      <a:r>
                        <a:rPr sz="1800"/>
                        <a:t>fun</a:t>
                      </a:r>
                    </a:p>
                  </a:txBody>
                  <a:tcPr marL="35719" marR="35719" marT="35719" marB="35719" anchor="ctr" horzOverflow="overflow"/>
                </a:tc>
                <a:tc>
                  <a:txBody>
                    <a:bodyPr/>
                    <a:lstStyle/>
                    <a:p>
                      <a:pPr lvl="0" defTabSz="914400"/>
                      <a:r>
                        <a:rPr sz="1800"/>
                        <a:t>um</a:t>
                      </a:r>
                    </a:p>
                  </a:txBody>
                  <a:tcPr marL="35719" marR="35719" marT="35719" marB="35719" anchor="ctr" horzOverflow="overflow"/>
                </a:tc>
                <a:tc>
                  <a:txBody>
                    <a:bodyPr/>
                    <a:lstStyle/>
                    <a:p>
                      <a:pPr lvl="0" defTabSz="914400"/>
                      <a:r>
                        <a:rPr sz="1800"/>
                        <a:t>I</a:t>
                      </a:r>
                    </a:p>
                  </a:txBody>
                  <a:tcPr marL="35719" marR="35719" marT="35719" marB="35719" anchor="ctr" horzOverflow="overflow"/>
                </a:tc>
                <a:tc>
                  <a:txBody>
                    <a:bodyPr/>
                    <a:lstStyle/>
                    <a:p>
                      <a:pPr lvl="0" defTabSz="914400"/>
                      <a:r>
                        <a:rPr sz="1800"/>
                        <a:t>go</a:t>
                      </a:r>
                    </a:p>
                  </a:txBody>
                  <a:tcPr marL="35719" marR="35719" marT="35719" marB="35719" anchor="ctr" horzOverflow="overflow"/>
                </a:tc>
                <a:tc>
                  <a:txBody>
                    <a:bodyPr/>
                    <a:lstStyle/>
                    <a:p>
                      <a:pPr lvl="0" defTabSz="914400"/>
                      <a:r>
                        <a:rPr sz="1800"/>
                        <a:t>like</a:t>
                      </a:r>
                    </a:p>
                  </a:txBody>
                  <a:tcPr marL="35719" marR="35719" marT="35719" marB="35719" anchor="ctr" horzOverflow="overflow"/>
                </a:tc>
                <a:tc>
                  <a:txBody>
                    <a:bodyPr/>
                    <a:lstStyle/>
                    <a:p>
                      <a:pPr lvl="0" defTabSz="914400"/>
                      <a:r>
                        <a:rPr sz="1800"/>
                        <a:t>to</a:t>
                      </a:r>
                    </a:p>
                  </a:txBody>
                  <a:tcPr marL="35719" marR="35719" marT="35719" marB="35719" anchor="ctr" horzOverflow="overflow"/>
                </a:tc>
                <a:tc>
                  <a:txBody>
                    <a:bodyPr/>
                    <a:lstStyle/>
                    <a:p>
                      <a:pPr lvl="0" defTabSz="914400"/>
                      <a:r>
                        <a:rPr sz="1800"/>
                        <a:t>a</a:t>
                      </a:r>
                    </a:p>
                  </a:txBody>
                  <a:tcPr marL="35719" marR="35719" marT="35719" marB="35719" anchor="ctr" horzOverflow="overflow"/>
                </a:tc>
                <a:tc>
                  <a:txBody>
                    <a:bodyPr/>
                    <a:lstStyle/>
                    <a:p>
                      <a:pPr lvl="0" defTabSz="914400"/>
                      <a:r>
                        <a:rPr sz="1800"/>
                        <a:t>place</a:t>
                      </a:r>
                    </a:p>
                  </a:txBody>
                  <a:tcPr marL="35719" marR="35719" marT="35719" marB="35719" anchor="ctr" horzOverflow="overflow"/>
                </a:tc>
              </a:tr>
              <a:tr h="457200">
                <a:tc>
                  <a:txBody>
                    <a:bodyPr/>
                    <a:lstStyle/>
                    <a:p>
                      <a:pPr lvl="0" defTabSz="914400"/>
                      <a:r>
                        <a:rPr sz="1300"/>
                        <a:t>Rover output</a:t>
                      </a:r>
                    </a:p>
                  </a:txBody>
                  <a:tcPr marL="35719" marR="35719" marT="35719" marB="35719" anchor="ctr" horzOverflow="overflow"/>
                </a:tc>
                <a:tc>
                  <a:txBody>
                    <a:bodyPr/>
                    <a:lstStyle/>
                    <a:p>
                      <a:pPr lvl="0" defTabSz="914400"/>
                      <a:r>
                        <a:rPr sz="1800"/>
                        <a:t>its</a:t>
                      </a:r>
                    </a:p>
                  </a:txBody>
                  <a:tcPr marL="35719" marR="35719" marT="35719" marB="35719" anchor="ctr" horzOverflow="overflow"/>
                </a:tc>
                <a:tc>
                  <a:txBody>
                    <a:bodyPr/>
                    <a:lstStyle/>
                    <a:p>
                      <a:pPr lvl="0" defTabSz="914400"/>
                      <a:r>
                        <a:rPr sz="1800"/>
                        <a:t>really</a:t>
                      </a:r>
                    </a:p>
                  </a:txBody>
                  <a:tcPr marL="35719" marR="35719" marT="35719" marB="35719" anchor="ctr" horzOverflow="overflow"/>
                </a:tc>
                <a:tc>
                  <a:txBody>
                    <a:bodyPr/>
                    <a:lstStyle/>
                    <a:p>
                      <a:pPr lvl="0" defTabSz="914400"/>
                      <a:r>
                        <a:rPr sz="1800"/>
                        <a:t>fun</a:t>
                      </a:r>
                    </a:p>
                  </a:txBody>
                  <a:tcPr marL="35719" marR="35719" marT="35719" marB="35719" anchor="ctr" horzOverflow="overflow"/>
                </a:tc>
                <a:tc>
                  <a:txBody>
                    <a:bodyPr/>
                    <a:lstStyle/>
                    <a:p>
                      <a:pPr lvl="0" defTabSz="914400"/>
                      <a:r>
                        <a:rPr sz="1800"/>
                        <a:t>um</a:t>
                      </a:r>
                    </a:p>
                  </a:txBody>
                  <a:tcPr marL="35719" marR="35719" marT="35719" marB="35719" anchor="ctr" horzOverflow="overflow"/>
                </a:tc>
                <a:tc>
                  <a:txBody>
                    <a:bodyPr/>
                    <a:lstStyle/>
                    <a:p>
                      <a:pPr lvl="0" defTabSz="914400"/>
                      <a:r>
                        <a:rPr sz="1800"/>
                        <a:t>I</a:t>
                      </a:r>
                    </a:p>
                  </a:txBody>
                  <a:tcPr marL="35719" marR="35719" marT="35719" marB="35719" anchor="ctr" horzOverflow="overflow"/>
                </a:tc>
                <a:tc>
                  <a:txBody>
                    <a:bodyPr/>
                    <a:lstStyle/>
                    <a:p>
                      <a:pPr lvl="0" defTabSz="914400"/>
                      <a:r>
                        <a:rPr sz="1800"/>
                        <a:t>go</a:t>
                      </a:r>
                    </a:p>
                  </a:txBody>
                  <a:tcPr marL="35719" marR="35719" marT="35719" marB="35719" anchor="ctr" horzOverflow="overflow"/>
                </a:tc>
                <a:tc>
                  <a:txBody>
                    <a:bodyPr/>
                    <a:lstStyle/>
                    <a:p>
                      <a:pPr lvl="0" defTabSz="914400"/>
                      <a:r>
                        <a:rPr sz="1800"/>
                        <a:t>like</a:t>
                      </a:r>
                    </a:p>
                  </a:txBody>
                  <a:tcPr marL="35719" marR="35719" marT="35719" marB="35719" anchor="ctr" horzOverflow="overflow"/>
                </a:tc>
                <a:tc>
                  <a:txBody>
                    <a:bodyPr/>
                    <a:lstStyle/>
                    <a:p>
                      <a:pPr lvl="0" defTabSz="914400"/>
                      <a:r>
                        <a:rPr sz="1800"/>
                        <a:t>to</a:t>
                      </a:r>
                    </a:p>
                  </a:txBody>
                  <a:tcPr marL="35719" marR="35719" marT="35719" marB="35719" anchor="ctr" horzOverflow="overflow"/>
                </a:tc>
                <a:tc>
                  <a:txBody>
                    <a:bodyPr/>
                    <a:lstStyle/>
                    <a:p>
                      <a:pPr lvl="0" defTabSz="914400"/>
                      <a:r>
                        <a:rPr sz="1800"/>
                        <a:t>a</a:t>
                      </a:r>
                    </a:p>
                  </a:txBody>
                  <a:tcPr marL="35719" marR="35719" marT="35719" marB="35719" anchor="ctr" horzOverflow="overflow"/>
                </a:tc>
                <a:tc>
                  <a:txBody>
                    <a:bodyPr/>
                    <a:lstStyle/>
                    <a:p>
                      <a:pPr lvl="0" defTabSz="914400"/>
                      <a:r>
                        <a:rPr sz="1800"/>
                        <a:t>place</a:t>
                      </a:r>
                    </a:p>
                  </a:txBody>
                  <a:tcPr marL="35719" marR="35719" marT="35719" marB="35719" anchor="ctr" horzOverflow="overflow"/>
                </a:tc>
              </a:tr>
              <a:tr h="425834">
                <a:tc>
                  <a:txBody>
                    <a:bodyPr/>
                    <a:lstStyle/>
                    <a:p>
                      <a:pPr lvl="0" defTabSz="914400"/>
                      <a:r>
                        <a:rPr sz="1800"/>
                        <a:t>score</a:t>
                      </a:r>
                    </a:p>
                  </a:txBody>
                  <a:tcPr marL="35719" marR="35719" marT="35719" marB="35719" anchor="ctr" horzOverflow="overflow"/>
                </a:tc>
                <a:tc>
                  <a:txBody>
                    <a:bodyPr/>
                    <a:lstStyle/>
                    <a:p>
                      <a:pPr lvl="0" defTabSz="914400"/>
                      <a:r>
                        <a:rPr sz="1800"/>
                        <a:t>1</a:t>
                      </a:r>
                    </a:p>
                  </a:txBody>
                  <a:tcPr marL="35719" marR="35719" marT="35719" marB="35719" anchor="ctr" horzOverflow="overflow"/>
                </a:tc>
                <a:tc>
                  <a:txBody>
                    <a:bodyPr/>
                    <a:lstStyle/>
                    <a:p>
                      <a:pPr lvl="0" defTabSz="914400"/>
                      <a:r>
                        <a:rPr sz="1800"/>
                        <a:t>1</a:t>
                      </a:r>
                    </a:p>
                  </a:txBody>
                  <a:tcPr marL="35719" marR="35719" marT="35719" marB="35719" anchor="ctr" horzOverflow="overflow"/>
                </a:tc>
                <a:tc>
                  <a:txBody>
                    <a:bodyPr/>
                    <a:lstStyle/>
                    <a:p>
                      <a:pPr lvl="0" defTabSz="914400"/>
                      <a:r>
                        <a:rPr sz="1800"/>
                        <a:t>1</a:t>
                      </a:r>
                    </a:p>
                  </a:txBody>
                  <a:tcPr marL="35719" marR="35719" marT="35719" marB="35719" anchor="ctr" horzOverflow="overflow"/>
                </a:tc>
                <a:tc>
                  <a:txBody>
                    <a:bodyPr/>
                    <a:lstStyle/>
                    <a:p>
                      <a:pPr lvl="0" defTabSz="914400"/>
                      <a:r>
                        <a:rPr sz="1800"/>
                        <a:t>2/3</a:t>
                      </a:r>
                    </a:p>
                  </a:txBody>
                  <a:tcPr marL="35719" marR="35719" marT="35719" marB="35719" anchor="ctr" horzOverflow="overflow"/>
                </a:tc>
                <a:tc>
                  <a:txBody>
                    <a:bodyPr/>
                    <a:lstStyle/>
                    <a:p>
                      <a:pPr lvl="0" defTabSz="914400"/>
                      <a:r>
                        <a:rPr sz="1800"/>
                        <a:t>2/3</a:t>
                      </a:r>
                    </a:p>
                  </a:txBody>
                  <a:tcPr marL="35719" marR="35719" marT="35719" marB="35719" anchor="ctr" horzOverflow="overflow"/>
                </a:tc>
                <a:tc>
                  <a:txBody>
                    <a:bodyPr/>
                    <a:lstStyle/>
                    <a:p>
                      <a:pPr lvl="0" defTabSz="914400"/>
                      <a:r>
                        <a:rPr sz="1800"/>
                        <a:t>1</a:t>
                      </a:r>
                    </a:p>
                  </a:txBody>
                  <a:tcPr marL="35719" marR="35719" marT="35719" marB="35719" anchor="ctr" horzOverflow="overflow"/>
                </a:tc>
                <a:tc>
                  <a:txBody>
                    <a:bodyPr/>
                    <a:lstStyle/>
                    <a:p>
                      <a:pPr lvl="0" defTabSz="914400"/>
                      <a:r>
                        <a:rPr sz="1800"/>
                        <a:t>1</a:t>
                      </a:r>
                    </a:p>
                  </a:txBody>
                  <a:tcPr marL="35719" marR="35719" marT="35719" marB="35719" anchor="ctr" horzOverflow="overflow"/>
                </a:tc>
                <a:tc>
                  <a:txBody>
                    <a:bodyPr/>
                    <a:lstStyle/>
                    <a:p>
                      <a:pPr lvl="0" defTabSz="914400"/>
                      <a:r>
                        <a:rPr sz="1800"/>
                        <a:t>2/3</a:t>
                      </a:r>
                    </a:p>
                  </a:txBody>
                  <a:tcPr marL="35719" marR="35719" marT="35719" marB="35719" anchor="ctr" horzOverflow="overflow"/>
                </a:tc>
                <a:tc>
                  <a:txBody>
                    <a:bodyPr/>
                    <a:lstStyle/>
                    <a:p>
                      <a:pPr lvl="0" defTabSz="914400"/>
                      <a:r>
                        <a:rPr sz="1800"/>
                        <a:t>1</a:t>
                      </a:r>
                    </a:p>
                  </a:txBody>
                  <a:tcPr marL="35719" marR="35719" marT="35719" marB="35719" anchor="ctr" horzOverflow="overflow"/>
                </a:tc>
                <a:tc>
                  <a:txBody>
                    <a:bodyPr/>
                    <a:lstStyle/>
                    <a:p>
                      <a:pPr lvl="0" defTabSz="914400"/>
                      <a:r>
                        <a:rPr sz="1800"/>
                        <a:t>1</a:t>
                      </a:r>
                    </a:p>
                  </a:txBody>
                  <a:tcPr marL="35719" marR="35719" marT="35719" marB="35719" anchor="ctr" horzOverflow="overflow"/>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Corpus</a:t>
            </a:r>
            <a:endParaRPr lang="en-US" dirty="0"/>
          </a:p>
        </p:txBody>
      </p:sp>
      <p:sp>
        <p:nvSpPr>
          <p:cNvPr id="3" name="Text Placeholder 2"/>
          <p:cNvSpPr>
            <a:spLocks noGrp="1"/>
          </p:cNvSpPr>
          <p:nvPr>
            <p:ph type="body" idx="1"/>
          </p:nvPr>
        </p:nvSpPr>
        <p:spPr/>
        <p:txBody>
          <a:bodyPr/>
          <a:lstStyle/>
          <a:p>
            <a:r>
              <a:rPr lang="en-US" dirty="0" smtClean="0"/>
              <a:t>Two current versions:</a:t>
            </a:r>
          </a:p>
          <a:p>
            <a:pPr lvl="1"/>
            <a:r>
              <a:rPr lang="en-US" sz="2400" dirty="0" smtClean="0"/>
              <a:t>Balanced corpus:  140 pairs; 112h speech</a:t>
            </a:r>
          </a:p>
          <a:p>
            <a:pPr lvl="1"/>
            <a:r>
              <a:rPr lang="en-US" sz="2400" dirty="0" smtClean="0"/>
              <a:t>Larger corpus: 172 pairs; 122h speech</a:t>
            </a:r>
          </a:p>
          <a:p>
            <a:pPr lvl="1"/>
            <a:r>
              <a:rPr lang="en-US" sz="2400" b="1" i="1" dirty="0" smtClean="0">
                <a:solidFill>
                  <a:srgbClr val="FF0000"/>
                </a:solidFill>
              </a:rPr>
              <a:t>Largest existing cleanly recorded corpus of deceptive/non-deceptive speech</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38</a:t>
            </a:fld>
            <a:endParaRPr lang="en"/>
          </a:p>
        </p:txBody>
      </p:sp>
    </p:spTree>
    <p:extLst>
      <p:ext uri="{BB962C8B-B14F-4D97-AF65-F5344CB8AC3E}">
        <p14:creationId xmlns:p14="http://schemas.microsoft.com/office/powerpoint/2010/main" val="1913623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p:txBody>
          <a:bodyPr>
            <a:normAutofit fontScale="90000"/>
          </a:bodyPr>
          <a:lstStyle/>
          <a:p>
            <a:pPr lvl="0"/>
            <a:r>
              <a:rPr lang="en-US" dirty="0" smtClean="0"/>
              <a:t>Correlations: Deceptive Ability &amp; Deception Detection</a:t>
            </a:r>
            <a:endParaRPr lang="en" dirty="0"/>
          </a:p>
        </p:txBody>
      </p:sp>
      <p:sp>
        <p:nvSpPr>
          <p:cNvPr id="317" name="Shape 317"/>
          <p:cNvSpPr txBox="1">
            <a:spLocks noGrp="1"/>
          </p:cNvSpPr>
          <p:nvPr>
            <p:ph idx="1"/>
          </p:nvPr>
        </p:nvSpPr>
        <p:spPr/>
        <p:txBody>
          <a:bodyPr/>
          <a:lstStyle/>
          <a:p>
            <a:pPr lvl="0"/>
            <a:r>
              <a:rPr lang="en" dirty="0" smtClean="0"/>
              <a:t>People’s </a:t>
            </a:r>
            <a:r>
              <a:rPr lang="en" dirty="0" smtClean="0">
                <a:solidFill>
                  <a:srgbClr val="FF0000"/>
                </a:solidFill>
              </a:rPr>
              <a:t>ability to detect deception correlate</a:t>
            </a:r>
            <a:r>
              <a:rPr lang="en-US" dirty="0" smtClean="0">
                <a:solidFill>
                  <a:srgbClr val="FF0000"/>
                </a:solidFill>
              </a:rPr>
              <a:t>s</a:t>
            </a:r>
            <a:r>
              <a:rPr lang="en" dirty="0" smtClean="0">
                <a:solidFill>
                  <a:srgbClr val="FF0000"/>
                </a:solidFill>
              </a:rPr>
              <a:t> with their ability to deceive</a:t>
            </a:r>
            <a:r>
              <a:rPr lang="en" dirty="0" smtClean="0"/>
              <a:t>  r(2</a:t>
            </a:r>
            <a:r>
              <a:rPr lang="en-US" dirty="0" smtClean="0"/>
              <a:t>80</a:t>
            </a:r>
            <a:r>
              <a:rPr lang="en" dirty="0" smtClean="0"/>
              <a:t>) = </a:t>
            </a:r>
            <a:r>
              <a:rPr lang="en-US" dirty="0" smtClean="0"/>
              <a:t>0</a:t>
            </a:r>
            <a:r>
              <a:rPr lang="en" dirty="0" smtClean="0"/>
              <a:t>.1</a:t>
            </a:r>
            <a:r>
              <a:rPr lang="en-US" dirty="0" smtClean="0"/>
              <a:t>2</a:t>
            </a:r>
            <a:r>
              <a:rPr lang="en" dirty="0" smtClean="0"/>
              <a:t>, p = </a:t>
            </a:r>
            <a:r>
              <a:rPr lang="en-US" dirty="0" smtClean="0"/>
              <a:t>0</a:t>
            </a:r>
            <a:r>
              <a:rPr lang="en" dirty="0" smtClean="0"/>
              <a:t>.0</a:t>
            </a:r>
            <a:r>
              <a:rPr lang="en-US" dirty="0" smtClean="0"/>
              <a:t>5</a:t>
            </a:r>
            <a:r>
              <a:rPr lang="en" dirty="0" smtClean="0"/>
              <a:t> </a:t>
            </a:r>
            <a:endParaRPr lang="en-US" dirty="0" smtClean="0"/>
          </a:p>
          <a:p>
            <a:pPr lvl="1"/>
            <a:r>
              <a:rPr lang="en" dirty="0"/>
              <a:t>Ability to lie -&gt; as interviewee, </a:t>
            </a:r>
            <a:r>
              <a:rPr lang="en-US" dirty="0" smtClean="0"/>
              <a:t>#</a:t>
            </a:r>
            <a:r>
              <a:rPr lang="en" dirty="0" smtClean="0"/>
              <a:t> </a:t>
            </a:r>
            <a:r>
              <a:rPr lang="en" dirty="0"/>
              <a:t>lies believed</a:t>
            </a:r>
            <a:r>
              <a:rPr lang="en-US" dirty="0"/>
              <a:t> true</a:t>
            </a:r>
            <a:r>
              <a:rPr lang="en" dirty="0"/>
              <a:t> by interviewer</a:t>
            </a:r>
          </a:p>
          <a:p>
            <a:pPr lvl="1"/>
            <a:r>
              <a:rPr lang="en" dirty="0"/>
              <a:t>Ability to detect lies</a:t>
            </a:r>
            <a:r>
              <a:rPr lang="en-US" dirty="0"/>
              <a:t> vs. truth</a:t>
            </a:r>
            <a:r>
              <a:rPr lang="en" dirty="0"/>
              <a:t> -&gt; as interviewer, </a:t>
            </a:r>
            <a:r>
              <a:rPr lang="en-US" dirty="0" smtClean="0"/>
              <a:t>#</a:t>
            </a:r>
            <a:r>
              <a:rPr lang="en" dirty="0" smtClean="0"/>
              <a:t> </a:t>
            </a:r>
            <a:r>
              <a:rPr lang="en" dirty="0"/>
              <a:t>correct guesses </a:t>
            </a:r>
            <a:r>
              <a:rPr lang="en-US" dirty="0"/>
              <a:t>for truth </a:t>
            </a:r>
            <a:r>
              <a:rPr lang="en-US" dirty="0" smtClean="0"/>
              <a:t>or lie</a:t>
            </a:r>
          </a:p>
          <a:p>
            <a:pPr lvl="0"/>
            <a:r>
              <a:rPr lang="en-US" dirty="0" smtClean="0"/>
              <a:t>Holds a</a:t>
            </a:r>
            <a:r>
              <a:rPr lang="en" dirty="0" smtClean="0"/>
              <a:t>cross all subjects</a:t>
            </a:r>
            <a:r>
              <a:rPr lang="en-US" dirty="0" smtClean="0"/>
              <a:t> but s</a:t>
            </a:r>
            <a:r>
              <a:rPr lang="en" dirty="0" err="1" smtClean="0"/>
              <a:t>trongest</a:t>
            </a:r>
            <a:r>
              <a:rPr lang="en" dirty="0" smtClean="0"/>
              <a:t> for </a:t>
            </a:r>
            <a:r>
              <a:rPr lang="en" b="1" i="1" dirty="0" smtClean="0">
                <a:solidFill>
                  <a:srgbClr val="FF0000"/>
                </a:solidFill>
              </a:rPr>
              <a:t>females</a:t>
            </a:r>
            <a:r>
              <a:rPr lang="en" dirty="0" smtClean="0"/>
              <a:t>  r(1</a:t>
            </a:r>
            <a:r>
              <a:rPr lang="en-US" dirty="0" smtClean="0"/>
              <a:t>40</a:t>
            </a:r>
            <a:r>
              <a:rPr lang="en" dirty="0" smtClean="0"/>
              <a:t>) = 0.2</a:t>
            </a:r>
            <a:r>
              <a:rPr lang="en-US" dirty="0" smtClean="0"/>
              <a:t>4</a:t>
            </a:r>
            <a:r>
              <a:rPr lang="en" dirty="0" smtClean="0"/>
              <a:t>, p = 0.00</a:t>
            </a:r>
            <a:r>
              <a:rPr lang="en-US" dirty="0" smtClean="0"/>
              <a:t>5</a:t>
            </a:r>
            <a:r>
              <a:rPr lang="en" dirty="0" smtClean="0"/>
              <a:t>  </a:t>
            </a:r>
            <a:endParaRPr lang="en-US" dirty="0" smtClean="0"/>
          </a:p>
        </p:txBody>
      </p:sp>
      <p:sp>
        <p:nvSpPr>
          <p:cNvPr id="2" name="Slide Number Placeholder 1"/>
          <p:cNvSpPr>
            <a:spLocks noGrp="1"/>
          </p:cNvSpPr>
          <p:nvPr>
            <p:ph type="sldNum" sz="quarter" idx="12"/>
          </p:nvPr>
        </p:nvSpPr>
        <p:spPr/>
        <p:txBody>
          <a:bodyPr/>
          <a:lstStyle/>
          <a:p>
            <a:pPr lvl="0"/>
            <a:fld id="{00000000-1234-1234-1234-123412341234}" type="slidenum">
              <a:rPr lang="en" smtClean="0"/>
              <a:pPr lvl="0"/>
              <a:t>39</a:t>
            </a:fld>
            <a:endParaRPr lang="en"/>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Deception</a:t>
            </a:r>
            <a:endParaRPr lang="en-US" dirty="0"/>
          </a:p>
        </p:txBody>
      </p:sp>
      <p:sp>
        <p:nvSpPr>
          <p:cNvPr id="5" name="Content Placeholder 4"/>
          <p:cNvSpPr>
            <a:spLocks noGrp="1"/>
          </p:cNvSpPr>
          <p:nvPr>
            <p:ph idx="1"/>
          </p:nvPr>
        </p:nvSpPr>
        <p:spPr/>
        <p:txBody>
          <a:bodyPr>
            <a:normAutofit/>
          </a:bodyPr>
          <a:lstStyle/>
          <a:p>
            <a:r>
              <a:rPr lang="en-US" dirty="0" smtClean="0"/>
              <a:t>Deliberate choice to mislead</a:t>
            </a:r>
          </a:p>
          <a:p>
            <a:pPr lvl="1"/>
            <a:r>
              <a:rPr lang="en-US" dirty="0" smtClean="0"/>
              <a:t>Without prior notification</a:t>
            </a:r>
          </a:p>
          <a:p>
            <a:pPr lvl="1"/>
            <a:r>
              <a:rPr lang="en-US" dirty="0" smtClean="0"/>
              <a:t>To gain some advantage or to avoid some penalty</a:t>
            </a:r>
          </a:p>
          <a:p>
            <a:r>
              <a:rPr lang="en-US" dirty="0" smtClean="0"/>
              <a:t>Not:</a:t>
            </a:r>
          </a:p>
          <a:p>
            <a:pPr lvl="1"/>
            <a:r>
              <a:rPr lang="en-US" dirty="0" smtClean="0"/>
              <a:t>Self-deception, delusion, pathological behavior</a:t>
            </a:r>
          </a:p>
          <a:p>
            <a:pPr lvl="1"/>
            <a:r>
              <a:rPr lang="en-US" dirty="0" smtClean="0"/>
              <a:t>Theater</a:t>
            </a:r>
          </a:p>
          <a:p>
            <a:pPr lvl="1">
              <a:spcAft>
                <a:spcPts val="600"/>
              </a:spcAft>
            </a:pPr>
            <a:r>
              <a:rPr lang="en-US" dirty="0" smtClean="0"/>
              <a:t>Falsehoods due to ignorance/error</a:t>
            </a:r>
          </a:p>
          <a:p>
            <a:r>
              <a:rPr lang="en-US" dirty="0" smtClean="0">
                <a:latin typeface="Times New Roman" charset="0"/>
              </a:rPr>
              <a:t>Everyday (white) Lies hard to detect</a:t>
            </a:r>
          </a:p>
          <a:p>
            <a:r>
              <a:rPr lang="en-US" dirty="0" smtClean="0">
                <a:latin typeface="Times New Roman" charset="0"/>
              </a:rPr>
              <a:t>But Serious Lies?</a:t>
            </a:r>
          </a:p>
        </p:txBody>
      </p:sp>
      <p:sp>
        <p:nvSpPr>
          <p:cNvPr id="4" name="Slide Number Placeholder 3"/>
          <p:cNvSpPr>
            <a:spLocks noGrp="1"/>
          </p:cNvSpPr>
          <p:nvPr>
            <p:ph type="sldNum" sz="quarter" idx="12"/>
          </p:nvPr>
        </p:nvSpPr>
        <p:spPr/>
        <p:txBody>
          <a:bodyPr/>
          <a:lstStyle/>
          <a:p>
            <a:fld id="{367060C1-CD7E-2840-B5A1-488EBD1FEE97}" type="slidenum">
              <a:rPr lang="en-US" smtClean="0"/>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p:txBody>
          <a:bodyPr>
            <a:normAutofit fontScale="90000"/>
          </a:bodyPr>
          <a:lstStyle/>
          <a:p>
            <a:pPr lvl="0"/>
            <a:r>
              <a:rPr lang="en-US" dirty="0" smtClean="0"/>
              <a:t>Correlations: Gender, Ethnicity, </a:t>
            </a:r>
            <a:r>
              <a:rPr lang="en" dirty="0" smtClean="0"/>
              <a:t>Personality </a:t>
            </a:r>
            <a:r>
              <a:rPr lang="en-US" dirty="0" smtClean="0"/>
              <a:t>&amp; Ability to Deceive</a:t>
            </a:r>
            <a:endParaRPr lang="en" dirty="0"/>
          </a:p>
        </p:txBody>
      </p:sp>
      <p:sp>
        <p:nvSpPr>
          <p:cNvPr id="335" name="Shape 335"/>
          <p:cNvSpPr txBox="1">
            <a:spLocks noGrp="1"/>
          </p:cNvSpPr>
          <p:nvPr>
            <p:ph idx="1"/>
          </p:nvPr>
        </p:nvSpPr>
        <p:spPr/>
        <p:txBody>
          <a:bodyPr/>
          <a:lstStyle/>
          <a:p>
            <a:endParaRPr lang="en-US" b="1" i="1" dirty="0" smtClean="0">
              <a:solidFill>
                <a:srgbClr val="FF0000"/>
              </a:solidFill>
            </a:endParaRPr>
          </a:p>
          <a:p>
            <a:r>
              <a:rPr lang="en" b="1" i="1" dirty="0" smtClean="0">
                <a:solidFill>
                  <a:srgbClr val="FF0000"/>
                </a:solidFill>
              </a:rPr>
              <a:t>Extraversion</a:t>
            </a:r>
            <a:r>
              <a:rPr lang="en" dirty="0" smtClean="0">
                <a:solidFill>
                  <a:srgbClr val="FF0000"/>
                </a:solidFill>
              </a:rPr>
              <a:t> </a:t>
            </a:r>
            <a:r>
              <a:rPr lang="en-US" dirty="0" smtClean="0"/>
              <a:t>is significantly </a:t>
            </a:r>
            <a:r>
              <a:rPr lang="en-US" b="1" i="1" dirty="0" smtClean="0">
                <a:solidFill>
                  <a:srgbClr val="FF0000"/>
                </a:solidFill>
              </a:rPr>
              <a:t>negatively</a:t>
            </a:r>
            <a:r>
              <a:rPr lang="en-US" dirty="0" smtClean="0">
                <a:solidFill>
                  <a:srgbClr val="FF0000"/>
                </a:solidFill>
              </a:rPr>
              <a:t> </a:t>
            </a:r>
            <a:r>
              <a:rPr lang="en-US" b="1" i="1" dirty="0" smtClean="0">
                <a:solidFill>
                  <a:srgbClr val="FF0000"/>
                </a:solidFill>
              </a:rPr>
              <a:t>correlated</a:t>
            </a:r>
            <a:r>
              <a:rPr lang="en-US" dirty="0" smtClean="0">
                <a:solidFill>
                  <a:srgbClr val="FF0000"/>
                </a:solidFill>
              </a:rPr>
              <a:t> </a:t>
            </a:r>
            <a:r>
              <a:rPr lang="en-US" dirty="0" smtClean="0"/>
              <a:t>with</a:t>
            </a:r>
            <a:r>
              <a:rPr lang="en-US" dirty="0" smtClean="0">
                <a:solidFill>
                  <a:srgbClr val="FF0000"/>
                </a:solidFill>
              </a:rPr>
              <a:t> ability to deceive </a:t>
            </a:r>
            <a:r>
              <a:rPr lang="en-US" dirty="0" smtClean="0"/>
              <a:t>for</a:t>
            </a:r>
            <a:r>
              <a:rPr lang="en-US" dirty="0" smtClean="0">
                <a:solidFill>
                  <a:srgbClr val="FF0000"/>
                </a:solidFill>
              </a:rPr>
              <a:t> English males </a:t>
            </a:r>
            <a:r>
              <a:rPr lang="en" dirty="0" smtClean="0"/>
              <a:t>r(</a:t>
            </a:r>
            <a:r>
              <a:rPr lang="en-US" dirty="0" smtClean="0"/>
              <a:t>70</a:t>
            </a:r>
            <a:r>
              <a:rPr lang="en" dirty="0" smtClean="0"/>
              <a:t>) = -</a:t>
            </a:r>
            <a:r>
              <a:rPr lang="en-US" dirty="0" smtClean="0"/>
              <a:t>0</a:t>
            </a:r>
            <a:r>
              <a:rPr lang="en" dirty="0" smtClean="0"/>
              <a:t>.</a:t>
            </a:r>
            <a:r>
              <a:rPr lang="en-US" dirty="0" smtClean="0"/>
              <a:t>24</a:t>
            </a:r>
            <a:r>
              <a:rPr lang="en" dirty="0" smtClean="0"/>
              <a:t>, p</a:t>
            </a:r>
            <a:r>
              <a:rPr lang="en-US" dirty="0" smtClean="0"/>
              <a:t> </a:t>
            </a:r>
            <a:r>
              <a:rPr lang="en" dirty="0" smtClean="0"/>
              <a:t>=</a:t>
            </a:r>
            <a:r>
              <a:rPr lang="en-US" dirty="0" smtClean="0"/>
              <a:t> 0</a:t>
            </a:r>
            <a:r>
              <a:rPr lang="en" dirty="0" smtClean="0"/>
              <a:t>.0</a:t>
            </a:r>
            <a:r>
              <a:rPr lang="en-US" dirty="0" smtClean="0"/>
              <a:t>4</a:t>
            </a:r>
          </a:p>
          <a:p>
            <a:r>
              <a:rPr lang="en-US" dirty="0" smtClean="0"/>
              <a:t>Tendencies for</a:t>
            </a:r>
          </a:p>
          <a:p>
            <a:pPr lvl="1"/>
            <a:r>
              <a:rPr lang="en-US" dirty="0" smtClean="0">
                <a:solidFill>
                  <a:srgbClr val="FF0000"/>
                </a:solidFill>
              </a:rPr>
              <a:t>Chinese/female </a:t>
            </a:r>
            <a:r>
              <a:rPr lang="en-US" b="1" dirty="0" smtClean="0">
                <a:solidFill>
                  <a:srgbClr val="FF0000"/>
                </a:solidFill>
              </a:rPr>
              <a:t>extraversion</a:t>
            </a:r>
            <a:r>
              <a:rPr lang="en-US" dirty="0" smtClean="0">
                <a:solidFill>
                  <a:srgbClr val="FF0000"/>
                </a:solidFill>
              </a:rPr>
              <a:t> </a:t>
            </a:r>
            <a:r>
              <a:rPr lang="en-US" b="1" i="1" dirty="0" smtClean="0">
                <a:solidFill>
                  <a:srgbClr val="FF0000"/>
                </a:solidFill>
              </a:rPr>
              <a:t>positively</a:t>
            </a:r>
            <a:r>
              <a:rPr lang="en-US" dirty="0" smtClean="0">
                <a:solidFill>
                  <a:srgbClr val="FF0000"/>
                </a:solidFill>
              </a:rPr>
              <a:t> correlated </a:t>
            </a:r>
            <a:r>
              <a:rPr lang="en-US" dirty="0" smtClean="0"/>
              <a:t>with ability to deceive</a:t>
            </a:r>
          </a:p>
          <a:p>
            <a:pPr lvl="1"/>
            <a:r>
              <a:rPr lang="en-US" dirty="0" smtClean="0">
                <a:solidFill>
                  <a:srgbClr val="FF0000"/>
                </a:solidFill>
              </a:rPr>
              <a:t> American/female </a:t>
            </a:r>
            <a:r>
              <a:rPr lang="en-US" b="1" dirty="0" smtClean="0">
                <a:solidFill>
                  <a:srgbClr val="FF0000"/>
                </a:solidFill>
              </a:rPr>
              <a:t>conscientiousness</a:t>
            </a:r>
            <a:r>
              <a:rPr lang="en-US" dirty="0" smtClean="0">
                <a:solidFill>
                  <a:srgbClr val="FF0000"/>
                </a:solidFill>
              </a:rPr>
              <a:t> </a:t>
            </a:r>
            <a:r>
              <a:rPr lang="en-US" b="1" i="1" dirty="0" smtClean="0">
                <a:solidFill>
                  <a:srgbClr val="FF0000"/>
                </a:solidFill>
              </a:rPr>
              <a:t>negatively</a:t>
            </a:r>
            <a:r>
              <a:rPr lang="en-US" dirty="0" smtClean="0">
                <a:solidFill>
                  <a:srgbClr val="FF0000"/>
                </a:solidFill>
              </a:rPr>
              <a:t> correlated </a:t>
            </a:r>
            <a:r>
              <a:rPr lang="en-US" dirty="0" smtClean="0"/>
              <a:t>with </a:t>
            </a:r>
            <a:r>
              <a:rPr lang="en-US" dirty="0" smtClean="0">
                <a:solidFill>
                  <a:srgbClr val="FF0000"/>
                </a:solidFill>
              </a:rPr>
              <a:t>ability to deceive        </a:t>
            </a:r>
            <a:endParaRPr lang="en" dirty="0" smtClean="0">
              <a:solidFill>
                <a:srgbClr val="FF0000"/>
              </a:solidFill>
            </a:endParaRPr>
          </a:p>
        </p:txBody>
      </p:sp>
      <p:sp>
        <p:nvSpPr>
          <p:cNvPr id="2" name="Slide Number Placeholder 1"/>
          <p:cNvSpPr>
            <a:spLocks noGrp="1"/>
          </p:cNvSpPr>
          <p:nvPr>
            <p:ph type="sldNum" sz="quarter" idx="12"/>
          </p:nvPr>
        </p:nvSpPr>
        <p:spPr/>
        <p:txBody>
          <a:bodyPr/>
          <a:lstStyle/>
          <a:p>
            <a:pPr lvl="0"/>
            <a:fld id="{00000000-1234-1234-1234-123412341234}" type="slidenum">
              <a:rPr lang="en" smtClean="0"/>
              <a:pPr lvl="0"/>
              <a:t>40</a:t>
            </a:fld>
            <a:endParaRPr lang="en"/>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Shape 341"/>
          <p:cNvSpPr txBox="1">
            <a:spLocks noGrp="1"/>
          </p:cNvSpPr>
          <p:nvPr>
            <p:ph type="title"/>
          </p:nvPr>
        </p:nvSpPr>
        <p:spPr/>
        <p:txBody>
          <a:bodyPr>
            <a:normAutofit fontScale="90000"/>
          </a:bodyPr>
          <a:lstStyle/>
          <a:p>
            <a:pPr lvl="0"/>
            <a:r>
              <a:rPr lang="en-US" dirty="0" smtClean="0"/>
              <a:t>Gender, Ethnicity, </a:t>
            </a:r>
            <a:r>
              <a:rPr lang="en" dirty="0" smtClean="0"/>
              <a:t>Personality &amp; Deception Detection</a:t>
            </a:r>
            <a:endParaRPr lang="en" dirty="0"/>
          </a:p>
        </p:txBody>
      </p:sp>
      <p:sp>
        <p:nvSpPr>
          <p:cNvPr id="340" name="Shape 340"/>
          <p:cNvSpPr txBox="1">
            <a:spLocks noGrp="1"/>
          </p:cNvSpPr>
          <p:nvPr>
            <p:ph idx="1"/>
          </p:nvPr>
        </p:nvSpPr>
        <p:spPr/>
        <p:txBody>
          <a:bodyPr/>
          <a:lstStyle/>
          <a:p>
            <a:pPr lvl="0"/>
            <a:r>
              <a:rPr lang="en" b="1" i="1" dirty="0" smtClean="0">
                <a:solidFill>
                  <a:srgbClr val="FF0000"/>
                </a:solidFill>
              </a:rPr>
              <a:t>No effect </a:t>
            </a:r>
            <a:r>
              <a:rPr lang="en" dirty="0" smtClean="0">
                <a:solidFill>
                  <a:srgbClr val="FF0000"/>
                </a:solidFill>
              </a:rPr>
              <a:t>of </a:t>
            </a:r>
            <a:r>
              <a:rPr lang="en" b="1" dirty="0" smtClean="0">
                <a:solidFill>
                  <a:srgbClr val="FF0000"/>
                </a:solidFill>
              </a:rPr>
              <a:t>personality factors</a:t>
            </a:r>
            <a:r>
              <a:rPr lang="en-US" b="1" dirty="0">
                <a:solidFill>
                  <a:srgbClr val="FF0000"/>
                </a:solidFill>
              </a:rPr>
              <a:t> </a:t>
            </a:r>
            <a:r>
              <a:rPr lang="en-US" dirty="0" smtClean="0">
                <a:solidFill>
                  <a:srgbClr val="FF0000"/>
                </a:solidFill>
              </a:rPr>
              <a:t>in </a:t>
            </a:r>
            <a:r>
              <a:rPr lang="en-US" b="1" dirty="0" smtClean="0">
                <a:solidFill>
                  <a:srgbClr val="FF0000"/>
                </a:solidFill>
              </a:rPr>
              <a:t>deception detection</a:t>
            </a:r>
            <a:r>
              <a:rPr lang="en-US" dirty="0" smtClean="0">
                <a:solidFill>
                  <a:srgbClr val="FF0000"/>
                </a:solidFill>
              </a:rPr>
              <a:t> found so far</a:t>
            </a:r>
            <a:r>
              <a:rPr lang="en" dirty="0" smtClean="0">
                <a:solidFill>
                  <a:srgbClr val="FF0000"/>
                </a:solidFill>
              </a:rPr>
              <a:t> </a:t>
            </a:r>
            <a:endParaRPr lang="en" dirty="0" smtClean="0"/>
          </a:p>
          <a:p>
            <a:pPr lvl="1"/>
            <a:r>
              <a:rPr lang="en-US" dirty="0" smtClean="0"/>
              <a:t>Contra earlier findings for English speakers (</a:t>
            </a:r>
            <a:r>
              <a:rPr lang="en" dirty="0" smtClean="0"/>
              <a:t>Enos et al </a:t>
            </a:r>
            <a:r>
              <a:rPr lang="fr-FR" dirty="0" smtClean="0"/>
              <a:t>’</a:t>
            </a:r>
            <a:r>
              <a:rPr lang="en" dirty="0" smtClean="0"/>
              <a:t>06</a:t>
            </a:r>
            <a:r>
              <a:rPr lang="en-US" dirty="0" smtClean="0"/>
              <a:t>)</a:t>
            </a:r>
          </a:p>
          <a:p>
            <a:pPr lvl="1"/>
            <a:r>
              <a:rPr lang="en-US" dirty="0" smtClean="0"/>
              <a:t>But this is real-time detection vs. later judgments</a:t>
            </a:r>
          </a:p>
          <a:p>
            <a:pPr lvl="1"/>
            <a:r>
              <a:rPr lang="en-US" dirty="0" smtClean="0"/>
              <a:t>Working on better ways representations</a:t>
            </a:r>
          </a:p>
          <a:p>
            <a:pPr lvl="2"/>
            <a:r>
              <a:rPr lang="en-US" dirty="0" smtClean="0"/>
              <a:t>Clustering using all factors</a:t>
            </a:r>
          </a:p>
          <a:p>
            <a:pPr lvl="2"/>
            <a:r>
              <a:rPr lang="en-US" dirty="0" smtClean="0"/>
              <a:t>Quantizing raw scores:  high, medium, low</a:t>
            </a:r>
            <a:endParaRPr lang="en" dirty="0" smtClean="0"/>
          </a:p>
          <a:p>
            <a:pPr lvl="0"/>
            <a:endParaRPr lang="en" dirty="0"/>
          </a:p>
        </p:txBody>
      </p:sp>
      <p:sp>
        <p:nvSpPr>
          <p:cNvPr id="2" name="Slide Number Placeholder 1"/>
          <p:cNvSpPr>
            <a:spLocks noGrp="1"/>
          </p:cNvSpPr>
          <p:nvPr>
            <p:ph type="sldNum" sz="quarter" idx="12"/>
          </p:nvPr>
        </p:nvSpPr>
        <p:spPr/>
        <p:txBody>
          <a:bodyPr/>
          <a:lstStyle/>
          <a:p>
            <a:pPr lvl="0"/>
            <a:fld id="{00000000-1234-1234-1234-123412341234}" type="slidenum">
              <a:rPr lang="en" smtClean="0"/>
              <a:pPr lvl="0"/>
              <a:t>41</a:t>
            </a:fld>
            <a:endParaRPr lang="en"/>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p:txBody>
          <a:bodyPr/>
          <a:lstStyle/>
          <a:p>
            <a:r>
              <a:rPr lang="en" smtClean="0"/>
              <a:t>Confidence in Judgments </a:t>
            </a:r>
            <a:endParaRPr lang="en" dirty="0"/>
          </a:p>
        </p:txBody>
      </p:sp>
      <p:sp>
        <p:nvSpPr>
          <p:cNvPr id="347" name="Shape 347"/>
          <p:cNvSpPr txBox="1">
            <a:spLocks noGrp="1"/>
          </p:cNvSpPr>
          <p:nvPr>
            <p:ph idx="1"/>
          </p:nvPr>
        </p:nvSpPr>
        <p:spPr/>
        <p:txBody>
          <a:bodyPr>
            <a:normAutofit/>
          </a:bodyPr>
          <a:lstStyle/>
          <a:p>
            <a:pPr lvl="0"/>
            <a:r>
              <a:rPr lang="en-US" dirty="0" smtClean="0"/>
              <a:t>A</a:t>
            </a:r>
            <a:r>
              <a:rPr lang="en" dirty="0" smtClean="0"/>
              <a:t>bility to </a:t>
            </a:r>
            <a:r>
              <a:rPr lang="en" dirty="0" smtClean="0">
                <a:solidFill>
                  <a:srgbClr val="FF0000"/>
                </a:solidFill>
              </a:rPr>
              <a:t>detect deception </a:t>
            </a:r>
            <a:r>
              <a:rPr lang="en-US" b="1" i="1" dirty="0" smtClean="0">
                <a:solidFill>
                  <a:srgbClr val="FF0000"/>
                </a:solidFill>
              </a:rPr>
              <a:t>negatively</a:t>
            </a:r>
            <a:r>
              <a:rPr lang="en-US" dirty="0" smtClean="0">
                <a:solidFill>
                  <a:srgbClr val="FF0000"/>
                </a:solidFill>
              </a:rPr>
              <a:t> </a:t>
            </a:r>
            <a:r>
              <a:rPr lang="en" dirty="0" smtClean="0">
                <a:solidFill>
                  <a:srgbClr val="FF0000"/>
                </a:solidFill>
              </a:rPr>
              <a:t>correlate</a:t>
            </a:r>
            <a:r>
              <a:rPr lang="en-US" dirty="0" smtClean="0">
                <a:solidFill>
                  <a:srgbClr val="FF0000"/>
                </a:solidFill>
              </a:rPr>
              <a:t>s</a:t>
            </a:r>
            <a:r>
              <a:rPr lang="en" dirty="0" smtClean="0">
                <a:solidFill>
                  <a:srgbClr val="FF0000"/>
                </a:solidFill>
              </a:rPr>
              <a:t> </a:t>
            </a:r>
            <a:r>
              <a:rPr lang="en" dirty="0" smtClean="0"/>
              <a:t>with </a:t>
            </a:r>
            <a:r>
              <a:rPr lang="en-US" dirty="0" smtClean="0"/>
              <a:t>confidence in judgments for all subjects </a:t>
            </a:r>
            <a:r>
              <a:rPr lang="en" dirty="0" smtClean="0"/>
              <a:t>r(2</a:t>
            </a:r>
            <a:r>
              <a:rPr lang="en-US" dirty="0" smtClean="0"/>
              <a:t>78</a:t>
            </a:r>
            <a:r>
              <a:rPr lang="en" dirty="0" smtClean="0"/>
              <a:t>) = </a:t>
            </a:r>
            <a:r>
              <a:rPr lang="en-US" dirty="0" smtClean="0"/>
              <a:t>-0</a:t>
            </a:r>
            <a:r>
              <a:rPr lang="en" dirty="0" smtClean="0"/>
              <a:t>.1</a:t>
            </a:r>
            <a:r>
              <a:rPr lang="en-US" dirty="0" smtClean="0"/>
              <a:t>5</a:t>
            </a:r>
            <a:r>
              <a:rPr lang="en" dirty="0" smtClean="0"/>
              <a:t>, p = </a:t>
            </a:r>
            <a:r>
              <a:rPr lang="en-US" dirty="0" smtClean="0"/>
              <a:t>0</a:t>
            </a:r>
            <a:r>
              <a:rPr lang="en" dirty="0" smtClean="0"/>
              <a:t>.0</a:t>
            </a:r>
            <a:r>
              <a:rPr lang="en-US" dirty="0" smtClean="0"/>
              <a:t>1</a:t>
            </a:r>
            <a:r>
              <a:rPr lang="en" dirty="0" smtClean="0"/>
              <a:t> </a:t>
            </a:r>
            <a:endParaRPr lang="en-US" dirty="0" smtClean="0"/>
          </a:p>
          <a:p>
            <a:pPr lvl="1"/>
            <a:r>
              <a:rPr lang="en-US" dirty="0">
                <a:solidFill>
                  <a:srgbClr val="FF0000"/>
                </a:solidFill>
              </a:rPr>
              <a:t>S</a:t>
            </a:r>
            <a:r>
              <a:rPr lang="en" dirty="0" smtClean="0">
                <a:solidFill>
                  <a:srgbClr val="FF0000"/>
                </a:solidFill>
              </a:rPr>
              <a:t>trongest for females  </a:t>
            </a:r>
            <a:r>
              <a:rPr lang="en" dirty="0" smtClean="0"/>
              <a:t>r(1</a:t>
            </a:r>
            <a:r>
              <a:rPr lang="en-US" dirty="0" smtClean="0"/>
              <a:t>40</a:t>
            </a:r>
            <a:r>
              <a:rPr lang="en" dirty="0" smtClean="0"/>
              <a:t>) = </a:t>
            </a:r>
            <a:r>
              <a:rPr lang="en-US" dirty="0" smtClean="0"/>
              <a:t>-0</a:t>
            </a:r>
            <a:r>
              <a:rPr lang="en" dirty="0" smtClean="0"/>
              <a:t>.2</a:t>
            </a:r>
            <a:r>
              <a:rPr lang="en-US" dirty="0" smtClean="0"/>
              <a:t>5</a:t>
            </a:r>
            <a:r>
              <a:rPr lang="en" dirty="0" smtClean="0"/>
              <a:t>, p = 0.0</a:t>
            </a:r>
            <a:r>
              <a:rPr lang="en-US" dirty="0" smtClean="0"/>
              <a:t>03</a:t>
            </a:r>
          </a:p>
          <a:p>
            <a:r>
              <a:rPr lang="en-US" dirty="0" smtClean="0"/>
              <a:t>Ability to deceive </a:t>
            </a:r>
            <a:r>
              <a:rPr lang="en-US" dirty="0" smtClean="0">
                <a:solidFill>
                  <a:srgbClr val="FF0000"/>
                </a:solidFill>
              </a:rPr>
              <a:t>negatively correlated with confidence for males </a:t>
            </a:r>
            <a:r>
              <a:rPr lang="en-US" dirty="0" smtClean="0"/>
              <a:t>r(138) = -0.17, p</a:t>
            </a:r>
            <a:r>
              <a:rPr lang="en" dirty="0" smtClean="0"/>
              <a:t> </a:t>
            </a:r>
            <a:r>
              <a:rPr lang="en-US" dirty="0" smtClean="0"/>
              <a:t>= .05</a:t>
            </a:r>
          </a:p>
          <a:p>
            <a:pPr lvl="1"/>
            <a:r>
              <a:rPr lang="en-US" dirty="0" smtClean="0"/>
              <a:t>Strongest for Chinese males r(70) = -0.27, p = 0.02</a:t>
            </a:r>
            <a:r>
              <a:rPr lang="en" dirty="0" smtClean="0"/>
              <a:t> </a:t>
            </a:r>
          </a:p>
          <a:p>
            <a:r>
              <a:rPr lang="en-US" dirty="0" smtClean="0"/>
              <a:t>Less confident interviewers may ask more follow-up questions and obtain more evidence for decisions?</a:t>
            </a:r>
            <a:endParaRPr lang="en" dirty="0" smtClean="0"/>
          </a:p>
        </p:txBody>
      </p:sp>
      <p:sp>
        <p:nvSpPr>
          <p:cNvPr id="2" name="Slide Number Placeholder 1"/>
          <p:cNvSpPr>
            <a:spLocks noGrp="1"/>
          </p:cNvSpPr>
          <p:nvPr>
            <p:ph type="sldNum" sz="quarter" idx="12"/>
          </p:nvPr>
        </p:nvSpPr>
        <p:spPr/>
        <p:txBody>
          <a:bodyPr/>
          <a:lstStyle/>
          <a:p>
            <a:pPr lvl="0"/>
            <a:fld id="{00000000-1234-1234-1234-123412341234}" type="slidenum">
              <a:rPr lang="en" smtClean="0"/>
              <a:pPr lvl="0"/>
              <a:t>42</a:t>
            </a:fld>
            <a:endParaRPr lang="en"/>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Factors and Confidence</a:t>
            </a:r>
            <a:endParaRPr lang="en-US" dirty="0"/>
          </a:p>
        </p:txBody>
      </p:sp>
      <p:sp>
        <p:nvSpPr>
          <p:cNvPr id="3" name="Content Placeholder 2"/>
          <p:cNvSpPr>
            <a:spLocks noGrp="1"/>
          </p:cNvSpPr>
          <p:nvPr>
            <p:ph idx="1"/>
          </p:nvPr>
        </p:nvSpPr>
        <p:spPr/>
        <p:txBody>
          <a:bodyPr/>
          <a:lstStyle/>
          <a:p>
            <a:r>
              <a:rPr lang="en" dirty="0"/>
              <a:t>Neuroticism</a:t>
            </a:r>
            <a:r>
              <a:rPr lang="en-US" dirty="0"/>
              <a:t> </a:t>
            </a:r>
            <a:r>
              <a:rPr lang="en-US" b="1" i="1" dirty="0">
                <a:solidFill>
                  <a:srgbClr val="FF0000"/>
                </a:solidFill>
              </a:rPr>
              <a:t>negatively</a:t>
            </a:r>
            <a:r>
              <a:rPr lang="en-US" dirty="0">
                <a:solidFill>
                  <a:srgbClr val="FF0000"/>
                </a:solidFill>
              </a:rPr>
              <a:t> correlates with confidence for </a:t>
            </a:r>
            <a:r>
              <a:rPr lang="en-US" dirty="0" smtClean="0">
                <a:solidFill>
                  <a:srgbClr val="FF0000"/>
                </a:solidFill>
              </a:rPr>
              <a:t>Chinese female subjects</a:t>
            </a:r>
            <a:r>
              <a:rPr lang="en" dirty="0" smtClean="0">
                <a:solidFill>
                  <a:srgbClr val="FF0000"/>
                </a:solidFill>
              </a:rPr>
              <a:t> </a:t>
            </a:r>
            <a:r>
              <a:rPr lang="en" dirty="0" smtClean="0"/>
              <a:t>r(</a:t>
            </a:r>
            <a:r>
              <a:rPr lang="en-US" dirty="0" smtClean="0"/>
              <a:t>70</a:t>
            </a:r>
            <a:r>
              <a:rPr lang="en" dirty="0" smtClean="0"/>
              <a:t>) </a:t>
            </a:r>
            <a:r>
              <a:rPr lang="en" dirty="0"/>
              <a:t>= -</a:t>
            </a:r>
            <a:r>
              <a:rPr lang="en-US" dirty="0" smtClean="0"/>
              <a:t>0</a:t>
            </a:r>
            <a:r>
              <a:rPr lang="en" dirty="0" smtClean="0"/>
              <a:t>.</a:t>
            </a:r>
            <a:r>
              <a:rPr lang="en-US" dirty="0" smtClean="0"/>
              <a:t>29</a:t>
            </a:r>
            <a:r>
              <a:rPr lang="en" dirty="0" smtClean="0"/>
              <a:t>, </a:t>
            </a:r>
            <a:r>
              <a:rPr lang="en" dirty="0"/>
              <a:t>p = </a:t>
            </a:r>
            <a:r>
              <a:rPr lang="en-US" dirty="0"/>
              <a:t>0</a:t>
            </a:r>
            <a:r>
              <a:rPr lang="en" dirty="0"/>
              <a:t>.0</a:t>
            </a:r>
            <a:r>
              <a:rPr lang="en-US" dirty="0"/>
              <a:t>2</a:t>
            </a:r>
          </a:p>
          <a:p>
            <a:r>
              <a:rPr lang="en-US" dirty="0">
                <a:solidFill>
                  <a:srgbClr val="FF0000"/>
                </a:solidFill>
              </a:rPr>
              <a:t>Openness to experience </a:t>
            </a:r>
            <a:r>
              <a:rPr lang="en-US" b="1" i="1" dirty="0">
                <a:solidFill>
                  <a:srgbClr val="FF0000"/>
                </a:solidFill>
              </a:rPr>
              <a:t>negatively</a:t>
            </a:r>
            <a:r>
              <a:rPr lang="en-US" dirty="0">
                <a:solidFill>
                  <a:srgbClr val="FF0000"/>
                </a:solidFill>
              </a:rPr>
              <a:t> </a:t>
            </a:r>
            <a:r>
              <a:rPr lang="en-US" dirty="0"/>
              <a:t>correlates </a:t>
            </a:r>
            <a:r>
              <a:rPr lang="en-US" dirty="0" smtClean="0"/>
              <a:t>with confidence for all subjects r(277) </a:t>
            </a:r>
            <a:r>
              <a:rPr lang="en-US" dirty="0"/>
              <a:t>= -</a:t>
            </a:r>
            <a:r>
              <a:rPr lang="en-US" dirty="0" smtClean="0"/>
              <a:t>0.14, </a:t>
            </a:r>
            <a:r>
              <a:rPr lang="en-US" dirty="0"/>
              <a:t>p = </a:t>
            </a:r>
            <a:r>
              <a:rPr lang="en-US" dirty="0" smtClean="0"/>
              <a:t>0.02</a:t>
            </a:r>
          </a:p>
          <a:p>
            <a:pPr lvl="1"/>
            <a:r>
              <a:rPr lang="en-US" dirty="0" smtClean="0"/>
              <a:t>Strongest for females r(140) = -.20, p = 0.02</a:t>
            </a:r>
          </a:p>
          <a:p>
            <a:pPr lvl="1"/>
            <a:r>
              <a:rPr lang="en-US" dirty="0" smtClean="0"/>
              <a:t>Strongest </a:t>
            </a:r>
            <a:r>
              <a:rPr lang="en-US" dirty="0"/>
              <a:t>for </a:t>
            </a:r>
            <a:r>
              <a:rPr lang="en-US" dirty="0" smtClean="0"/>
              <a:t>Chinese females </a:t>
            </a:r>
            <a:r>
              <a:rPr lang="en" dirty="0" smtClean="0"/>
              <a:t>r(</a:t>
            </a:r>
            <a:r>
              <a:rPr lang="en-US" dirty="0" smtClean="0"/>
              <a:t>70</a:t>
            </a:r>
            <a:r>
              <a:rPr lang="en" dirty="0" smtClean="0"/>
              <a:t>) </a:t>
            </a:r>
            <a:r>
              <a:rPr lang="en" dirty="0"/>
              <a:t>= -</a:t>
            </a:r>
            <a:r>
              <a:rPr lang="en-US" dirty="0" smtClean="0"/>
              <a:t>0</a:t>
            </a:r>
            <a:r>
              <a:rPr lang="en" dirty="0" smtClean="0"/>
              <a:t>.</a:t>
            </a:r>
            <a:r>
              <a:rPr lang="en-US" dirty="0" smtClean="0"/>
              <a:t>29</a:t>
            </a:r>
            <a:r>
              <a:rPr lang="en" dirty="0" smtClean="0"/>
              <a:t>, </a:t>
            </a:r>
            <a:r>
              <a:rPr lang="en" dirty="0"/>
              <a:t>p = </a:t>
            </a:r>
            <a:r>
              <a:rPr lang="en-US" dirty="0" smtClean="0"/>
              <a:t>0</a:t>
            </a:r>
            <a:r>
              <a:rPr lang="en" dirty="0" smtClean="0"/>
              <a:t>.0</a:t>
            </a:r>
            <a:r>
              <a:rPr lang="en-US" dirty="0" smtClean="0"/>
              <a:t>2</a:t>
            </a:r>
          </a:p>
        </p:txBody>
      </p:sp>
      <p:sp>
        <p:nvSpPr>
          <p:cNvPr id="4" name="Slide Number Placeholder 3"/>
          <p:cNvSpPr>
            <a:spLocks noGrp="1"/>
          </p:cNvSpPr>
          <p:nvPr>
            <p:ph type="sldNum" sz="quarter" idx="12"/>
          </p:nvPr>
        </p:nvSpPr>
        <p:spPr/>
        <p:txBody>
          <a:bodyPr/>
          <a:lstStyle/>
          <a:p>
            <a:fld id="{2B3785BE-807F-4748-9836-30EBC9AF1245}" type="slidenum">
              <a:rPr lang="en-US" smtClean="0"/>
              <a:pPr/>
              <a:t>43</a:t>
            </a:fld>
            <a:endParaRPr lang="en-US"/>
          </a:p>
        </p:txBody>
      </p:sp>
    </p:spTree>
    <p:extLst>
      <p:ext uri="{BB962C8B-B14F-4D97-AF65-F5344CB8AC3E}">
        <p14:creationId xmlns:p14="http://schemas.microsoft.com/office/powerpoint/2010/main" val="399598963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Classification Results </a:t>
            </a:r>
            <a:r>
              <a:rPr lang="en-US" sz="3111" dirty="0" smtClean="0"/>
              <a:t>(Unbalanced Corpus)</a:t>
            </a:r>
            <a:endParaRPr lang="en-US" dirty="0"/>
          </a:p>
        </p:txBody>
      </p:sp>
      <p:sp>
        <p:nvSpPr>
          <p:cNvPr id="3" name="Text Placeholder 2"/>
          <p:cNvSpPr>
            <a:spLocks noGrp="1"/>
          </p:cNvSpPr>
          <p:nvPr>
            <p:ph idx="1"/>
          </p:nvPr>
        </p:nvSpPr>
        <p:spPr/>
        <p:txBody>
          <a:bodyPr>
            <a:normAutofit fontScale="92500" lnSpcReduction="10000"/>
          </a:bodyPr>
          <a:lstStyle/>
          <a:p>
            <a:r>
              <a:rPr lang="en-US" b="1" dirty="0" smtClean="0"/>
              <a:t>Features</a:t>
            </a:r>
            <a:r>
              <a:rPr lang="en-US" dirty="0" smtClean="0"/>
              <a:t> (z-score normalized):</a:t>
            </a:r>
          </a:p>
          <a:p>
            <a:pPr lvl="1"/>
            <a:r>
              <a:rPr lang="en-US" b="1" dirty="0" smtClean="0"/>
              <a:t>Acoustic features: </a:t>
            </a:r>
            <a:r>
              <a:rPr lang="en-US" dirty="0" smtClean="0"/>
              <a:t>f0, intensity, voice quality, speaking rate – raw and normalized 2 ways</a:t>
            </a:r>
            <a:endParaRPr lang="en-US" dirty="0"/>
          </a:p>
          <a:p>
            <a:pPr lvl="1"/>
            <a:r>
              <a:rPr lang="en-US" b="1" dirty="0" smtClean="0"/>
              <a:t>Gender: </a:t>
            </a:r>
            <a:r>
              <a:rPr lang="en-US" dirty="0" smtClean="0"/>
              <a:t>subject and partner</a:t>
            </a:r>
          </a:p>
          <a:p>
            <a:pPr lvl="1"/>
            <a:r>
              <a:rPr lang="en-US" b="1" dirty="0" smtClean="0"/>
              <a:t>Ethnicity: </a:t>
            </a:r>
            <a:r>
              <a:rPr lang="en-US" dirty="0"/>
              <a:t>subject and partner</a:t>
            </a:r>
            <a:endParaRPr lang="en-US" dirty="0" smtClean="0"/>
          </a:p>
          <a:p>
            <a:pPr lvl="1"/>
            <a:r>
              <a:rPr lang="en-US" b="1" dirty="0" smtClean="0"/>
              <a:t>Personality scores</a:t>
            </a:r>
          </a:p>
          <a:p>
            <a:pPr lvl="1">
              <a:spcAft>
                <a:spcPts val="1200"/>
              </a:spcAft>
            </a:pPr>
            <a:r>
              <a:rPr lang="en-US" dirty="0" smtClean="0"/>
              <a:t>Lexical features not yet available for entire corpus</a:t>
            </a:r>
          </a:p>
          <a:p>
            <a:r>
              <a:rPr lang="en-US" b="1" dirty="0" err="1" smtClean="0"/>
              <a:t>Weka</a:t>
            </a:r>
            <a:r>
              <a:rPr lang="en-US" b="1" dirty="0" smtClean="0"/>
              <a:t> experiments</a:t>
            </a:r>
          </a:p>
          <a:p>
            <a:pPr lvl="1"/>
            <a:r>
              <a:rPr lang="en-US" dirty="0" smtClean="0"/>
              <a:t>J48 decision trees</a:t>
            </a:r>
          </a:p>
          <a:p>
            <a:pPr lvl="1"/>
            <a:r>
              <a:rPr lang="en-US" dirty="0" smtClean="0"/>
              <a:t>Random Forests</a:t>
            </a:r>
          </a:p>
          <a:p>
            <a:pPr lvl="1"/>
            <a:r>
              <a:rPr lang="en-US" dirty="0" smtClean="0"/>
              <a:t>Bagging</a:t>
            </a:r>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pPr lvl="0">
                <a:spcBef>
                  <a:spcPts val="0"/>
                </a:spcBef>
                <a:buNone/>
              </a:pPr>
              <a:t>44</a:t>
            </a:fld>
            <a:endParaRPr lang="en"/>
          </a:p>
        </p:txBody>
      </p:sp>
    </p:spTree>
    <p:extLst>
      <p:ext uri="{BB962C8B-B14F-4D97-AF65-F5344CB8AC3E}">
        <p14:creationId xmlns:p14="http://schemas.microsoft.com/office/powerpoint/2010/main" val="3519110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Classification Results</a:t>
            </a:r>
          </a:p>
        </p:txBody>
      </p:sp>
      <p:sp>
        <p:nvSpPr>
          <p:cNvPr id="2" name="Slide Number Placeholder 1"/>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45</a:t>
            </a:fld>
            <a:endParaRPr lang="en"/>
          </a:p>
        </p:txBody>
      </p:sp>
      <p:graphicFrame>
        <p:nvGraphicFramePr>
          <p:cNvPr id="335" name="Shape 335"/>
          <p:cNvGraphicFramePr/>
          <p:nvPr>
            <p:extLst>
              <p:ext uri="{D42A27DB-BD31-4B8C-83A1-F6EECF244321}">
                <p14:modId xmlns:p14="http://schemas.microsoft.com/office/powerpoint/2010/main" val="2597325911"/>
              </p:ext>
            </p:extLst>
          </p:nvPr>
        </p:nvGraphicFramePr>
        <p:xfrm>
          <a:off x="608225" y="2006967"/>
          <a:ext cx="8033700" cy="2925920"/>
        </p:xfrm>
        <a:graphic>
          <a:graphicData uri="http://schemas.openxmlformats.org/drawingml/2006/table">
            <a:tbl>
              <a:tblPr>
                <a:noFill/>
              </a:tblPr>
              <a:tblGrid>
                <a:gridCol w="1643908"/>
                <a:gridCol w="1303867"/>
                <a:gridCol w="2503550"/>
                <a:gridCol w="2582375"/>
              </a:tblGrid>
              <a:tr h="731480">
                <a:tc>
                  <a:txBody>
                    <a:bodyPr/>
                    <a:lstStyle/>
                    <a:p>
                      <a:pPr>
                        <a:spcBef>
                          <a:spcPts val="0"/>
                        </a:spcBef>
                        <a:buNone/>
                      </a:pPr>
                      <a:r>
                        <a:rPr lang="en" sz="3200"/>
                        <a:t>Model</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a:spcBef>
                          <a:spcPts val="0"/>
                        </a:spcBef>
                        <a:buNone/>
                      </a:pPr>
                      <a:r>
                        <a:rPr lang="en" sz="3200"/>
                        <a:t>Raw</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a:spcBef>
                          <a:spcPts val="0"/>
                        </a:spcBef>
                        <a:buNone/>
                      </a:pPr>
                      <a:r>
                        <a:rPr lang="en" sz="3200"/>
                        <a:t>SessionNorm</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a:spcBef>
                          <a:spcPts val="0"/>
                        </a:spcBef>
                        <a:buNone/>
                      </a:pPr>
                      <a:r>
                        <a:rPr lang="en" sz="3200"/>
                        <a:t>BaselineNorm</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r>
              <a:tr h="731480">
                <a:tc>
                  <a:txBody>
                    <a:bodyPr/>
                    <a:lstStyle/>
                    <a:p>
                      <a:pPr>
                        <a:spcBef>
                          <a:spcPts val="0"/>
                        </a:spcBef>
                        <a:buNone/>
                      </a:pPr>
                      <a:r>
                        <a:rPr lang="en" sz="3200"/>
                        <a:t>J48</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algn="ctr">
                        <a:spcBef>
                          <a:spcPts val="0"/>
                        </a:spcBef>
                        <a:buNone/>
                      </a:pPr>
                      <a:r>
                        <a:rPr lang="en" sz="3200"/>
                        <a:t>59.89</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algn="ctr">
                        <a:spcBef>
                          <a:spcPts val="0"/>
                        </a:spcBef>
                        <a:buNone/>
                      </a:pPr>
                      <a:r>
                        <a:rPr lang="en" sz="3200"/>
                        <a:t>62.09</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algn="ctr">
                        <a:spcBef>
                          <a:spcPts val="0"/>
                        </a:spcBef>
                        <a:buNone/>
                      </a:pPr>
                      <a:r>
                        <a:rPr lang="en" sz="3200"/>
                        <a:t>62.19</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r>
              <a:tr h="731480">
                <a:tc>
                  <a:txBody>
                    <a:bodyPr/>
                    <a:lstStyle/>
                    <a:p>
                      <a:pPr>
                        <a:spcBef>
                          <a:spcPts val="0"/>
                        </a:spcBef>
                        <a:buNone/>
                      </a:pPr>
                      <a:r>
                        <a:rPr lang="en" sz="3200"/>
                        <a:t>Bagging</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algn="ctr">
                        <a:spcBef>
                          <a:spcPts val="0"/>
                        </a:spcBef>
                        <a:buNone/>
                      </a:pPr>
                      <a:r>
                        <a:rPr lang="en" sz="3200"/>
                        <a:t>58.65</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algn="ctr">
                        <a:spcBef>
                          <a:spcPts val="0"/>
                        </a:spcBef>
                        <a:buNone/>
                      </a:pPr>
                      <a:r>
                        <a:rPr lang="en" sz="3200"/>
                        <a:t>61.19</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algn="ctr">
                        <a:spcBef>
                          <a:spcPts val="0"/>
                        </a:spcBef>
                        <a:buNone/>
                      </a:pPr>
                      <a:r>
                        <a:rPr lang="en" sz="3200"/>
                        <a:t>61.01</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r>
              <a:tr h="731480">
                <a:tc>
                  <a:txBody>
                    <a:bodyPr/>
                    <a:lstStyle/>
                    <a:p>
                      <a:pPr>
                        <a:spcBef>
                          <a:spcPts val="0"/>
                        </a:spcBef>
                        <a:buNone/>
                      </a:pPr>
                      <a:r>
                        <a:rPr lang="en" sz="3200"/>
                        <a:t>RF</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algn="ctr">
                        <a:spcBef>
                          <a:spcPts val="0"/>
                        </a:spcBef>
                        <a:buNone/>
                      </a:pPr>
                      <a:r>
                        <a:rPr lang="en" sz="3200"/>
                        <a:t>61.23</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algn="ctr">
                        <a:spcBef>
                          <a:spcPts val="0"/>
                        </a:spcBef>
                        <a:buNone/>
                      </a:pPr>
                      <a:r>
                        <a:rPr lang="en" sz="3200" b="1"/>
                        <a:t>63.03</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algn="ctr">
                        <a:spcBef>
                          <a:spcPts val="0"/>
                        </a:spcBef>
                        <a:buNone/>
                      </a:pPr>
                      <a:r>
                        <a:rPr lang="en" sz="3200" dirty="0"/>
                        <a:t>62.79</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r>
            </a:tbl>
          </a:graphicData>
        </a:graphic>
      </p:graphicFrame>
      <p:sp>
        <p:nvSpPr>
          <p:cNvPr id="336" name="Shape 336"/>
          <p:cNvSpPr txBox="1"/>
          <p:nvPr/>
        </p:nvSpPr>
        <p:spPr>
          <a:xfrm>
            <a:off x="618100" y="5562904"/>
            <a:ext cx="6026400" cy="824000"/>
          </a:xfrm>
          <a:prstGeom prst="rect">
            <a:avLst/>
          </a:prstGeom>
          <a:noFill/>
          <a:ln>
            <a:noFill/>
          </a:ln>
        </p:spPr>
        <p:txBody>
          <a:bodyPr lIns="91425" tIns="91425" rIns="91425" bIns="91425" anchor="t" anchorCtr="0">
            <a:noAutofit/>
          </a:bodyPr>
          <a:lstStyle/>
          <a:p>
            <a:pPr marL="457200" lvl="0" indent="-419100">
              <a:spcBef>
                <a:spcPts val="0"/>
              </a:spcBef>
              <a:buSzPct val="100000"/>
              <a:buChar char="●"/>
            </a:pPr>
            <a:r>
              <a:rPr lang="en" sz="3000" dirty="0"/>
              <a:t>Baseline accuracy:  59.9%</a:t>
            </a:r>
          </a:p>
        </p:txBody>
      </p:sp>
    </p:spTree>
    <p:extLst>
      <p:ext uri="{BB962C8B-B14F-4D97-AF65-F5344CB8AC3E}">
        <p14:creationId xmlns:p14="http://schemas.microsoft.com/office/powerpoint/2010/main" val="807895377"/>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Added </a:t>
            </a:r>
            <a:r>
              <a:rPr lang="en-US" dirty="0" smtClean="0"/>
              <a:t>F</a:t>
            </a:r>
            <a:r>
              <a:rPr lang="en" dirty="0" err="1" smtClean="0"/>
              <a:t>eatures</a:t>
            </a:r>
            <a:endParaRPr lang="en" dirty="0"/>
          </a:p>
        </p:txBody>
      </p:sp>
      <p:sp>
        <p:nvSpPr>
          <p:cNvPr id="342" name="Shape 342"/>
          <p:cNvSpPr txBox="1">
            <a:spLocks noGrp="1"/>
          </p:cNvSpPr>
          <p:nvPr>
            <p:ph idx="1"/>
          </p:nvPr>
        </p:nvSpPr>
        <p:spPr>
          <a:prstGeom prst="rect">
            <a:avLst/>
          </a:prstGeom>
        </p:spPr>
        <p:txBody>
          <a:bodyPr lIns="91425" tIns="91425" rIns="91425" bIns="91425" anchor="t" anchorCtr="0">
            <a:noAutofit/>
          </a:bodyPr>
          <a:lstStyle/>
          <a:p>
            <a:pPr marL="685800" lvl="0" indent="-457200" rtl="0">
              <a:spcBef>
                <a:spcPts val="0"/>
              </a:spcBef>
              <a:buFont typeface="Arial"/>
              <a:buChar char="•"/>
            </a:pPr>
            <a:r>
              <a:rPr lang="en" dirty="0"/>
              <a:t>Speaker gender</a:t>
            </a:r>
          </a:p>
          <a:p>
            <a:pPr marL="685800" lvl="0" indent="-457200" rtl="0">
              <a:spcBef>
                <a:spcPts val="0"/>
              </a:spcBef>
              <a:buFont typeface="Arial"/>
              <a:buChar char="•"/>
            </a:pPr>
            <a:r>
              <a:rPr lang="en" dirty="0"/>
              <a:t>Speaker native language</a:t>
            </a:r>
          </a:p>
          <a:p>
            <a:pPr marL="685800" lvl="0" indent="-457200">
              <a:spcBef>
                <a:spcPts val="0"/>
              </a:spcBef>
              <a:buFont typeface="Arial"/>
              <a:buChar char="•"/>
            </a:pPr>
            <a:r>
              <a:rPr lang="en" dirty="0"/>
              <a:t>NEO-FFI personality scores</a:t>
            </a:r>
          </a:p>
        </p:txBody>
      </p:sp>
      <p:sp>
        <p:nvSpPr>
          <p:cNvPr id="2" name="Slide Number Placeholder 1"/>
          <p:cNvSpPr>
            <a:spLocks noGrp="1"/>
          </p:cNvSpPr>
          <p:nvPr>
            <p:ph type="sldNum" sz="quarter" idx="12"/>
          </p:nvPr>
        </p:nvSpPr>
        <p:spPr/>
        <p:txBody>
          <a:bodyPr/>
          <a:lstStyle/>
          <a:p>
            <a:pPr lvl="0" rtl="0">
              <a:spcBef>
                <a:spcPts val="0"/>
              </a:spcBef>
              <a:buNone/>
            </a:pPr>
            <a:fld id="{00000000-1234-1234-1234-123412341234}" type="slidenum">
              <a:rPr lang="en" smtClean="0"/>
              <a:pPr lvl="0" rtl="0">
                <a:spcBef>
                  <a:spcPts val="0"/>
                </a:spcBef>
                <a:buNone/>
              </a:pPr>
              <a:t>46</a:t>
            </a:fld>
            <a:endParaRPr lang="en"/>
          </a:p>
        </p:txBody>
      </p:sp>
    </p:spTree>
    <p:extLst>
      <p:ext uri="{BB962C8B-B14F-4D97-AF65-F5344CB8AC3E}">
        <p14:creationId xmlns:p14="http://schemas.microsoft.com/office/powerpoint/2010/main" val="3298223890"/>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858630"/>
            <a:ext cx="8229600" cy="1069848"/>
          </a:xfrm>
          <a:prstGeom prst="rect">
            <a:avLst/>
          </a:prstGeom>
        </p:spPr>
        <p:txBody>
          <a:bodyPr lIns="91425" tIns="91425" rIns="91425" bIns="91425" anchor="b" anchorCtr="0">
            <a:noAutofit/>
          </a:bodyPr>
          <a:lstStyle/>
          <a:p>
            <a:pPr lvl="0" rtl="0">
              <a:spcBef>
                <a:spcPts val="0"/>
              </a:spcBef>
              <a:buNone/>
            </a:pPr>
            <a:r>
              <a:rPr lang="en-US" sz="2800" dirty="0" smtClean="0"/>
              <a:t>Adding Gender, Ethnicity and Personality Features </a:t>
            </a:r>
            <a:r>
              <a:rPr lang="en" sz="2800" dirty="0" smtClean="0"/>
              <a:t>(</a:t>
            </a:r>
            <a:r>
              <a:rPr lang="en" sz="2800" dirty="0" err="1" smtClean="0"/>
              <a:t>SessionNorm</a:t>
            </a:r>
            <a:r>
              <a:rPr lang="en" sz="2800" dirty="0"/>
              <a:t>)</a:t>
            </a:r>
          </a:p>
        </p:txBody>
      </p:sp>
      <p:sp>
        <p:nvSpPr>
          <p:cNvPr id="2" name="Slide Number Placeholder 1"/>
          <p:cNvSpPr>
            <a:spLocks noGrp="1"/>
          </p:cNvSpPr>
          <p:nvPr>
            <p:ph type="sldNum" sz="quarter" idx="12"/>
          </p:nvPr>
        </p:nvSpPr>
        <p:spPr/>
        <p:txBody>
          <a:bodyPr/>
          <a:lstStyle/>
          <a:p>
            <a:pPr lvl="0" rtl="0">
              <a:spcBef>
                <a:spcPts val="0"/>
              </a:spcBef>
              <a:buNone/>
            </a:pPr>
            <a:fld id="{00000000-1234-1234-1234-123412341234}" type="slidenum">
              <a:rPr lang="en" smtClean="0"/>
              <a:pPr lvl="0" rtl="0">
                <a:spcBef>
                  <a:spcPts val="0"/>
                </a:spcBef>
                <a:buNone/>
              </a:pPr>
              <a:t>47</a:t>
            </a:fld>
            <a:endParaRPr lang="en"/>
          </a:p>
        </p:txBody>
      </p:sp>
      <p:graphicFrame>
        <p:nvGraphicFramePr>
          <p:cNvPr id="348" name="Shape 348"/>
          <p:cNvGraphicFramePr/>
          <p:nvPr>
            <p:extLst>
              <p:ext uri="{D42A27DB-BD31-4B8C-83A1-F6EECF244321}">
                <p14:modId xmlns:p14="http://schemas.microsoft.com/office/powerpoint/2010/main" val="1164886534"/>
              </p:ext>
            </p:extLst>
          </p:nvPr>
        </p:nvGraphicFramePr>
        <p:xfrm>
          <a:off x="513444" y="2287224"/>
          <a:ext cx="8328511" cy="3416520"/>
        </p:xfrm>
        <a:graphic>
          <a:graphicData uri="http://schemas.openxmlformats.org/drawingml/2006/table">
            <a:tbl>
              <a:tblPr>
                <a:noFill/>
              </a:tblPr>
              <a:tblGrid>
                <a:gridCol w="1921935"/>
                <a:gridCol w="2780242"/>
                <a:gridCol w="3626334"/>
              </a:tblGrid>
              <a:tr h="1219160">
                <a:tc>
                  <a:txBody>
                    <a:bodyPr/>
                    <a:lstStyle/>
                    <a:p>
                      <a:pPr lvl="0" rtl="0">
                        <a:spcBef>
                          <a:spcPts val="0"/>
                        </a:spcBef>
                        <a:buNone/>
                      </a:pPr>
                      <a:r>
                        <a:rPr lang="en" sz="3000" dirty="0"/>
                        <a:t>Model</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rtl="0">
                        <a:spcBef>
                          <a:spcPts val="0"/>
                        </a:spcBef>
                        <a:buNone/>
                      </a:pPr>
                      <a:r>
                        <a:rPr lang="en" sz="3000" dirty="0"/>
                        <a:t>Acoustic/prosodic</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rtl="0">
                        <a:spcBef>
                          <a:spcPts val="0"/>
                        </a:spcBef>
                        <a:buNone/>
                      </a:pPr>
                      <a:r>
                        <a:rPr lang="en" sz="3000" dirty="0"/>
                        <a:t>Acoustic/prosodic</a:t>
                      </a:r>
                    </a:p>
                    <a:p>
                      <a:pPr lvl="0" rtl="0">
                        <a:spcBef>
                          <a:spcPts val="0"/>
                        </a:spcBef>
                        <a:buNone/>
                      </a:pPr>
                      <a:r>
                        <a:rPr lang="en" sz="3000" dirty="0"/>
                        <a:t>+</a:t>
                      </a:r>
                      <a:r>
                        <a:rPr lang="en" sz="3000" dirty="0" smtClean="0"/>
                        <a:t>gender</a:t>
                      </a:r>
                      <a:r>
                        <a:rPr lang="en-US" sz="3000" dirty="0" smtClean="0"/>
                        <a:t>/</a:t>
                      </a:r>
                      <a:r>
                        <a:rPr lang="en-US" sz="3000" dirty="0" err="1" smtClean="0"/>
                        <a:t>ethn</a:t>
                      </a:r>
                      <a:r>
                        <a:rPr lang="en-US" sz="3000" dirty="0" smtClean="0"/>
                        <a:t>/</a:t>
                      </a:r>
                      <a:r>
                        <a:rPr lang="en" sz="3000" dirty="0" smtClean="0"/>
                        <a:t>NEO</a:t>
                      </a:r>
                      <a:endParaRPr lang="en" sz="3000" dirty="0"/>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r>
              <a:tr h="731480">
                <a:tc>
                  <a:txBody>
                    <a:bodyPr/>
                    <a:lstStyle/>
                    <a:p>
                      <a:pPr lvl="0" rtl="0">
                        <a:spcBef>
                          <a:spcPts val="0"/>
                        </a:spcBef>
                        <a:buNone/>
                      </a:pPr>
                      <a:r>
                        <a:rPr lang="en" sz="3200"/>
                        <a:t>J48</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algn="ctr" rtl="0">
                        <a:spcBef>
                          <a:spcPts val="0"/>
                        </a:spcBef>
                        <a:buNone/>
                      </a:pPr>
                      <a:r>
                        <a:rPr lang="en" sz="3200" dirty="0"/>
                        <a:t>62.09</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algn="ctr" rtl="0">
                        <a:spcBef>
                          <a:spcPts val="0"/>
                        </a:spcBef>
                        <a:buNone/>
                      </a:pPr>
                      <a:r>
                        <a:rPr lang="en" sz="3200" dirty="0"/>
                        <a:t>64.86</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r>
              <a:tr h="731480">
                <a:tc>
                  <a:txBody>
                    <a:bodyPr/>
                    <a:lstStyle/>
                    <a:p>
                      <a:pPr lvl="0" rtl="0">
                        <a:spcBef>
                          <a:spcPts val="0"/>
                        </a:spcBef>
                        <a:buNone/>
                      </a:pPr>
                      <a:r>
                        <a:rPr lang="en" sz="3200"/>
                        <a:t>Bagging</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algn="ctr" rtl="0">
                        <a:spcBef>
                          <a:spcPts val="0"/>
                        </a:spcBef>
                        <a:buNone/>
                      </a:pPr>
                      <a:r>
                        <a:rPr lang="en" sz="3200"/>
                        <a:t>61.19</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algn="ctr" rtl="0">
                        <a:spcBef>
                          <a:spcPts val="0"/>
                        </a:spcBef>
                        <a:buNone/>
                      </a:pPr>
                      <a:r>
                        <a:rPr lang="en" sz="3200"/>
                        <a:t>63.9</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r>
              <a:tr h="734400">
                <a:tc>
                  <a:txBody>
                    <a:bodyPr/>
                    <a:lstStyle/>
                    <a:p>
                      <a:pPr lvl="0" rtl="0">
                        <a:spcBef>
                          <a:spcPts val="0"/>
                        </a:spcBef>
                        <a:buNone/>
                      </a:pPr>
                      <a:r>
                        <a:rPr lang="en" sz="3200"/>
                        <a:t>RF</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algn="ctr" rtl="0">
                        <a:spcBef>
                          <a:spcPts val="0"/>
                        </a:spcBef>
                        <a:buNone/>
                      </a:pPr>
                      <a:r>
                        <a:rPr lang="en" sz="3200" b="1"/>
                        <a:t>63.03</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algn="ctr" rtl="0">
                        <a:spcBef>
                          <a:spcPts val="0"/>
                        </a:spcBef>
                        <a:buNone/>
                      </a:pPr>
                      <a:r>
                        <a:rPr lang="en" sz="3200" b="1" dirty="0"/>
                        <a:t>65.86</a:t>
                      </a:r>
                    </a:p>
                  </a:txBody>
                  <a:tcPr marL="91425" marR="91425" marT="121900" marB="121900">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r>
            </a:tbl>
          </a:graphicData>
        </a:graphic>
      </p:graphicFrame>
      <p:sp>
        <p:nvSpPr>
          <p:cNvPr id="349" name="Shape 349"/>
          <p:cNvSpPr txBox="1"/>
          <p:nvPr/>
        </p:nvSpPr>
        <p:spPr>
          <a:xfrm>
            <a:off x="618100" y="6195328"/>
            <a:ext cx="8318636" cy="824000"/>
          </a:xfrm>
          <a:prstGeom prst="rect">
            <a:avLst/>
          </a:prstGeom>
          <a:noFill/>
          <a:ln>
            <a:noFill/>
          </a:ln>
        </p:spPr>
        <p:txBody>
          <a:bodyPr lIns="91425" tIns="91425" rIns="91425" bIns="91425" anchor="t" anchorCtr="0">
            <a:noAutofit/>
          </a:bodyPr>
          <a:lstStyle/>
          <a:p>
            <a:pPr marL="457200" lvl="0" indent="-419100" rtl="0">
              <a:spcBef>
                <a:spcPts val="0"/>
              </a:spcBef>
              <a:buSzPct val="100000"/>
              <a:buChar char="●"/>
            </a:pPr>
            <a:r>
              <a:rPr lang="en-US" sz="3000" dirty="0" smtClean="0"/>
              <a:t>Majority class b</a:t>
            </a:r>
            <a:r>
              <a:rPr lang="en" sz="3000" dirty="0" err="1" smtClean="0"/>
              <a:t>aseline</a:t>
            </a:r>
            <a:r>
              <a:rPr lang="en" sz="3000" dirty="0" smtClean="0"/>
              <a:t> </a:t>
            </a:r>
            <a:r>
              <a:rPr lang="en" sz="3000" dirty="0"/>
              <a:t>accuracy:  59.9%</a:t>
            </a:r>
          </a:p>
        </p:txBody>
      </p:sp>
    </p:spTree>
    <p:extLst>
      <p:ext uri="{BB962C8B-B14F-4D97-AF65-F5344CB8AC3E}">
        <p14:creationId xmlns:p14="http://schemas.microsoft.com/office/powerpoint/2010/main" val="1135344656"/>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Questions</a:t>
            </a:r>
            <a:endParaRPr lang="en-US" dirty="0"/>
          </a:p>
        </p:txBody>
      </p:sp>
      <p:sp>
        <p:nvSpPr>
          <p:cNvPr id="3" name="Content Placeholder 2"/>
          <p:cNvSpPr>
            <a:spLocks noGrp="1"/>
          </p:cNvSpPr>
          <p:nvPr>
            <p:ph idx="1"/>
          </p:nvPr>
        </p:nvSpPr>
        <p:spPr/>
        <p:txBody>
          <a:bodyPr/>
          <a:lstStyle/>
          <a:p>
            <a:r>
              <a:rPr lang="en-US" dirty="0" smtClean="0"/>
              <a:t>Once you have a corpus</a:t>
            </a:r>
            <a:r>
              <a:rPr lang="mr-IN" dirty="0" smtClean="0"/>
              <a:t>…</a:t>
            </a:r>
            <a:r>
              <a:rPr lang="en-US" dirty="0" smtClean="0"/>
              <a:t>.what other questions can you investigate?</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071172"/>
            <a:ext cx="9144000" cy="4800600"/>
          </a:xfrm>
          <a:prstGeom prst="rect">
            <a:avLst/>
          </a:prstGeom>
        </p:spPr>
      </p:pic>
      <p:sp>
        <p:nvSpPr>
          <p:cNvPr id="3" name="Slide Number Placeholder 2"/>
          <p:cNvSpPr>
            <a:spLocks noGrp="1"/>
          </p:cNvSpPr>
          <p:nvPr>
            <p:ph type="sldNum" sz="quarter" idx="12"/>
          </p:nvPr>
        </p:nvSpPr>
        <p:spPr/>
        <p:txBody>
          <a:bodyPr/>
          <a:lstStyle/>
          <a:p>
            <a:fld id="{5CD6A2C3-AE16-8945-9AA1-BCBEB35E5592}" type="slidenum">
              <a:rPr lang="en-US" smtClean="0"/>
              <a:pPr/>
              <a:t>49</a:t>
            </a:fld>
            <a:endParaRPr lang="en-US"/>
          </a:p>
        </p:txBody>
      </p:sp>
      <p:sp>
        <p:nvSpPr>
          <p:cNvPr id="2" name="Title 1"/>
          <p:cNvSpPr>
            <a:spLocks noGrp="1"/>
          </p:cNvSpPr>
          <p:nvPr>
            <p:ph type="title" idx="4294967295"/>
          </p:nvPr>
        </p:nvSpPr>
        <p:spPr>
          <a:xfrm>
            <a:off x="206375" y="977900"/>
            <a:ext cx="8937625" cy="1069975"/>
          </a:xfrm>
        </p:spPr>
        <p:txBody>
          <a:bodyPr>
            <a:normAutofit/>
          </a:bodyPr>
          <a:lstStyle/>
          <a:p>
            <a:r>
              <a:rPr lang="en-US" sz="2800" dirty="0" smtClean="0"/>
              <a:t>Interviewer Correctness and Confidence  by Question</a:t>
            </a:r>
            <a:endParaRPr lang="en-US" sz="2800" dirty="0"/>
          </a:p>
        </p:txBody>
      </p:sp>
    </p:spTree>
    <p:extLst>
      <p:ext uri="{BB962C8B-B14F-4D97-AF65-F5344CB8AC3E}">
        <p14:creationId xmlns:p14="http://schemas.microsoft.com/office/powerpoint/2010/main" val="15214201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6"/>
          <p:cNvSpPr>
            <a:spLocks noGrp="1" noChangeArrowheads="1"/>
          </p:cNvSpPr>
          <p:nvPr>
            <p:ph type="title"/>
          </p:nvPr>
        </p:nvSpPr>
        <p:spPr/>
        <p:txBody>
          <a:bodyPr/>
          <a:lstStyle/>
          <a:p>
            <a:r>
              <a:rPr lang="en-US" smtClean="0"/>
              <a:t>Why are ‘serious’ lies difficult?</a:t>
            </a:r>
            <a:endParaRPr lang="en-US" dirty="0"/>
          </a:p>
        </p:txBody>
      </p:sp>
      <p:sp>
        <p:nvSpPr>
          <p:cNvPr id="24578" name="Rectangle 7"/>
          <p:cNvSpPr>
            <a:spLocks noGrp="1" noChangeArrowheads="1"/>
          </p:cNvSpPr>
          <p:nvPr>
            <p:ph idx="1"/>
          </p:nvPr>
        </p:nvSpPr>
        <p:spPr/>
        <p:txBody>
          <a:bodyPr>
            <a:normAutofit/>
          </a:bodyPr>
          <a:lstStyle/>
          <a:p>
            <a:r>
              <a:rPr lang="en-US" dirty="0" smtClean="0"/>
              <a:t>Hypotheses:  </a:t>
            </a:r>
          </a:p>
          <a:p>
            <a:pPr lvl="1"/>
            <a:r>
              <a:rPr lang="en-US" dirty="0" smtClean="0"/>
              <a:t>Our cognitive load is increased when lying because…</a:t>
            </a:r>
          </a:p>
          <a:p>
            <a:pPr lvl="2"/>
            <a:r>
              <a:rPr lang="en-US" dirty="0" smtClean="0"/>
              <a:t>Must keep story straight</a:t>
            </a:r>
          </a:p>
          <a:p>
            <a:pPr lvl="2"/>
            <a:r>
              <a:rPr lang="en-US" dirty="0" smtClean="0"/>
              <a:t>Must remember what we’ve said and what we haven’t said</a:t>
            </a:r>
          </a:p>
          <a:p>
            <a:pPr lvl="1"/>
            <a:r>
              <a:rPr lang="en-US" dirty="0" smtClean="0"/>
              <a:t>Our fear of detection is increased if…</a:t>
            </a:r>
          </a:p>
          <a:p>
            <a:pPr lvl="2"/>
            <a:r>
              <a:rPr lang="en-US" dirty="0" smtClean="0"/>
              <a:t>We believe our target is hard to fool or suspicious</a:t>
            </a:r>
          </a:p>
          <a:p>
            <a:pPr lvl="2"/>
            <a:r>
              <a:rPr lang="en-US" dirty="0" smtClean="0"/>
              <a:t>Stakes are high: serious rewards and/or punishments</a:t>
            </a:r>
          </a:p>
          <a:p>
            <a:r>
              <a:rPr lang="en-US" dirty="0" smtClean="0"/>
              <a:t>Makes it hard for us to control indicators of deception</a:t>
            </a:r>
            <a:endParaRPr lang="en-US" dirty="0"/>
          </a:p>
        </p:txBody>
      </p:sp>
      <p:sp>
        <p:nvSpPr>
          <p:cNvPr id="4" name="Rectangle 6"/>
          <p:cNvSpPr>
            <a:spLocks noGrp="1" noChangeArrowheads="1"/>
          </p:cNvSpPr>
          <p:nvPr>
            <p:ph type="sldNum" sz="quarter" idx="12"/>
          </p:nvPr>
        </p:nvSpPr>
        <p:spPr/>
        <p:txBody>
          <a:bodyPr/>
          <a:lstStyle/>
          <a:p>
            <a:fld id="{E316A2FA-132A-7C4E-97DB-C6AA2BB82FE3}" type="slidenum">
              <a:rPr lang="en-US" smtClean="0"/>
              <a:pPr/>
              <a:t>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Question Types are Most Difficult?</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Yes/no vs. open-ended questions</a:t>
            </a:r>
          </a:p>
          <a:p>
            <a:pPr lvl="1"/>
            <a:r>
              <a:rPr lang="en-US" dirty="0" smtClean="0"/>
              <a:t>Do you own an e-reader of any kind?</a:t>
            </a:r>
          </a:p>
          <a:p>
            <a:pPr lvl="1">
              <a:spcAft>
                <a:spcPts val="1200"/>
              </a:spcAft>
            </a:pPr>
            <a:r>
              <a:rPr lang="en-US" dirty="0" smtClean="0"/>
              <a:t>Who ended your last romantic relationship?</a:t>
            </a:r>
          </a:p>
          <a:p>
            <a:r>
              <a:rPr lang="en-US" dirty="0" smtClean="0">
                <a:solidFill>
                  <a:schemeClr val="accent2"/>
                </a:solidFill>
              </a:rPr>
              <a:t>Sensitive (intrusive, threat of disclosure, social desirability) vs. non-sensitive</a:t>
            </a:r>
          </a:p>
          <a:p>
            <a:pPr lvl="1"/>
            <a:r>
              <a:rPr lang="en-US" dirty="0" smtClean="0"/>
              <a:t>Who </a:t>
            </a:r>
            <a:r>
              <a:rPr lang="en-US" dirty="0"/>
              <a:t>ended your last romantic relationship</a:t>
            </a:r>
            <a:r>
              <a:rPr lang="en-US" dirty="0" smtClean="0"/>
              <a:t>?</a:t>
            </a:r>
          </a:p>
          <a:p>
            <a:pPr lvl="1"/>
            <a:r>
              <a:rPr lang="en-US" dirty="0"/>
              <a:t>Do you own an e-reader of any kind?</a:t>
            </a:r>
          </a:p>
          <a:p>
            <a:pPr lvl="1"/>
            <a:endParaRPr lang="en-US" dirty="0"/>
          </a:p>
          <a:p>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2B3785BE-807F-4748-9836-30EBC9AF1245}" type="slidenum">
              <a:rPr lang="en-US" smtClean="0"/>
              <a:pPr/>
              <a:t>50</a:t>
            </a:fld>
            <a:endParaRPr lang="en-US"/>
          </a:p>
        </p:txBody>
      </p:sp>
    </p:spTree>
    <p:extLst>
      <p:ext uri="{BB962C8B-B14F-4D97-AF65-F5344CB8AC3E}">
        <p14:creationId xmlns:p14="http://schemas.microsoft.com/office/powerpoint/2010/main" val="658397812"/>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Findings</a:t>
            </a:r>
            <a:endParaRPr lang="en-US" dirty="0"/>
          </a:p>
        </p:txBody>
      </p:sp>
      <p:sp>
        <p:nvSpPr>
          <p:cNvPr id="3" name="Content Placeholder 2"/>
          <p:cNvSpPr>
            <a:spLocks noGrp="1"/>
          </p:cNvSpPr>
          <p:nvPr>
            <p:ph idx="1"/>
          </p:nvPr>
        </p:nvSpPr>
        <p:spPr/>
        <p:txBody>
          <a:bodyPr/>
          <a:lstStyle/>
          <a:p>
            <a:r>
              <a:rPr lang="en-US" sz="2400" dirty="0" smtClean="0">
                <a:solidFill>
                  <a:srgbClr val="FF0000"/>
                </a:solidFill>
              </a:rPr>
              <a:t>All interviewers better at guessing T/F for yes/no questions than for open-ended questions</a:t>
            </a:r>
          </a:p>
          <a:p>
            <a:pPr lvl="1"/>
            <a:r>
              <a:rPr lang="en-US" sz="2400" dirty="0" smtClean="0"/>
              <a:t>Only English interviewers detected lies to </a:t>
            </a:r>
            <a:r>
              <a:rPr lang="en-US" sz="2400" dirty="0" err="1" smtClean="0"/>
              <a:t>ynq’s</a:t>
            </a:r>
            <a:r>
              <a:rPr lang="en-US" sz="2400" dirty="0" smtClean="0"/>
              <a:t> better than to open-ended questions</a:t>
            </a:r>
          </a:p>
          <a:p>
            <a:pPr lvl="1"/>
            <a:r>
              <a:rPr lang="en-US" sz="2400" dirty="0" smtClean="0"/>
              <a:t>Many differences in pair types </a:t>
            </a:r>
            <a:r>
              <a:rPr lang="en-US" sz="2400" dirty="0" err="1" smtClean="0"/>
              <a:t>wrt</a:t>
            </a:r>
            <a:r>
              <a:rPr lang="en-US" sz="2400" dirty="0" smtClean="0"/>
              <a:t> detecting lies to </a:t>
            </a:r>
            <a:r>
              <a:rPr lang="en-US" sz="2400" dirty="0" err="1" smtClean="0"/>
              <a:t>ynq’s</a:t>
            </a:r>
            <a:r>
              <a:rPr lang="en-US" sz="2400" dirty="0" smtClean="0"/>
              <a:t> (e.g. English females did better when interviewing Mandarin males than English males)</a:t>
            </a:r>
          </a:p>
          <a:p>
            <a:r>
              <a:rPr lang="en-US" sz="2400" dirty="0" smtClean="0">
                <a:solidFill>
                  <a:srgbClr val="FF0000"/>
                </a:solidFill>
              </a:rPr>
              <a:t>All interviewers detected T/F better in sensitive questions than non-sensitive</a:t>
            </a:r>
            <a:r>
              <a:rPr lang="en-US" sz="2400" dirty="0" smtClean="0"/>
              <a:t>, with some differences for pair types</a:t>
            </a:r>
            <a:endParaRPr lang="en-US" sz="2400" dirty="0"/>
          </a:p>
        </p:txBody>
      </p:sp>
      <p:sp>
        <p:nvSpPr>
          <p:cNvPr id="4" name="Slide Number Placeholder 3"/>
          <p:cNvSpPr>
            <a:spLocks noGrp="1"/>
          </p:cNvSpPr>
          <p:nvPr>
            <p:ph type="sldNum" sz="quarter" idx="12"/>
          </p:nvPr>
        </p:nvSpPr>
        <p:spPr/>
        <p:txBody>
          <a:bodyPr/>
          <a:lstStyle/>
          <a:p>
            <a:fld id="{2B3785BE-807F-4748-9836-30EBC9AF1245}" type="slidenum">
              <a:rPr lang="en-US" smtClean="0"/>
              <a:pPr/>
              <a:t>51</a:t>
            </a:fld>
            <a:endParaRPr lang="en-US"/>
          </a:p>
        </p:txBody>
      </p:sp>
    </p:spTree>
    <p:extLst>
      <p:ext uri="{BB962C8B-B14F-4D97-AF65-F5344CB8AC3E}">
        <p14:creationId xmlns:p14="http://schemas.microsoft.com/office/powerpoint/2010/main" val="141516465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Baseline Interviews &amp; Personality Predictions</a:t>
            </a:r>
            <a:endParaRPr lang="en-US" dirty="0"/>
          </a:p>
        </p:txBody>
      </p:sp>
      <p:sp>
        <p:nvSpPr>
          <p:cNvPr id="3" name="Content Placeholder 2"/>
          <p:cNvSpPr>
            <a:spLocks noGrp="1"/>
          </p:cNvSpPr>
          <p:nvPr>
            <p:ph idx="1"/>
          </p:nvPr>
        </p:nvSpPr>
        <p:spPr/>
        <p:txBody>
          <a:bodyPr/>
          <a:lstStyle/>
          <a:p>
            <a:pPr>
              <a:spcAft>
                <a:spcPts val="600"/>
              </a:spcAft>
            </a:pPr>
            <a:r>
              <a:rPr lang="en-US" dirty="0" smtClean="0"/>
              <a:t>3-4m pre-experiment interviews between subject and experimenter to use for normalizing interview data</a:t>
            </a:r>
          </a:p>
          <a:p>
            <a:r>
              <a:rPr lang="en-US" dirty="0" smtClean="0"/>
              <a:t>Can we detect gender, ethnicity, personality types and even ability to lie or detect lies from this data alone?</a:t>
            </a:r>
          </a:p>
        </p:txBody>
      </p:sp>
      <p:sp>
        <p:nvSpPr>
          <p:cNvPr id="4" name="Slide Number Placeholder 3"/>
          <p:cNvSpPr>
            <a:spLocks noGrp="1"/>
          </p:cNvSpPr>
          <p:nvPr>
            <p:ph type="sldNum" sz="quarter" idx="12"/>
          </p:nvPr>
        </p:nvSpPr>
        <p:spPr/>
        <p:txBody>
          <a:bodyPr/>
          <a:lstStyle/>
          <a:p>
            <a:fld id="{2B3785BE-807F-4748-9836-30EBC9AF1245}" type="slidenum">
              <a:rPr lang="en-US" smtClean="0"/>
              <a:pPr/>
              <a:t>52</a:t>
            </a:fld>
            <a:endParaRPr lang="en-US"/>
          </a:p>
        </p:txBody>
      </p:sp>
    </p:spTree>
    <p:extLst>
      <p:ext uri="{BB962C8B-B14F-4D97-AF65-F5344CB8AC3E}">
        <p14:creationId xmlns:p14="http://schemas.microsoft.com/office/powerpoint/2010/main" val="204629366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Interview</a:t>
            </a:r>
            <a:endParaRPr lang="en-US" dirty="0"/>
          </a:p>
        </p:txBody>
      </p:sp>
      <p:sp>
        <p:nvSpPr>
          <p:cNvPr id="3" name="Content Placeholder 2"/>
          <p:cNvSpPr>
            <a:spLocks noGrp="1"/>
          </p:cNvSpPr>
          <p:nvPr>
            <p:ph idx="1"/>
          </p:nvPr>
        </p:nvSpPr>
        <p:spPr/>
        <p:txBody>
          <a:bodyPr>
            <a:normAutofit/>
          </a:bodyPr>
          <a:lstStyle/>
          <a:p>
            <a:pPr lvl="0"/>
            <a:r>
              <a:rPr lang="en-US" sz="2000" dirty="0" smtClean="0"/>
              <a:t>Tell me how you decided to come to Columbia. </a:t>
            </a:r>
          </a:p>
          <a:p>
            <a:pPr lvl="0"/>
            <a:r>
              <a:rPr lang="en-US" sz="2000" dirty="0" smtClean="0"/>
              <a:t>What are your favorite things to do in New York City?</a:t>
            </a:r>
          </a:p>
          <a:p>
            <a:pPr lvl="0"/>
            <a:r>
              <a:rPr lang="en-US" sz="2000" dirty="0" smtClean="0"/>
              <a:t>What do you like the most about living in New York City?</a:t>
            </a:r>
          </a:p>
          <a:p>
            <a:pPr lvl="0"/>
            <a:r>
              <a:rPr lang="en-US" sz="2000" dirty="0" smtClean="0"/>
              <a:t>What do you like the least about living in New York City?</a:t>
            </a:r>
          </a:p>
          <a:p>
            <a:pPr lvl="0"/>
            <a:r>
              <a:rPr lang="en-US" sz="2000" dirty="0" smtClean="0"/>
              <a:t>Describe a typical weekend for you, from Friday night through Sunday night.</a:t>
            </a:r>
          </a:p>
          <a:p>
            <a:pPr lvl="0"/>
            <a:r>
              <a:rPr lang="en-US" sz="2000" dirty="0" smtClean="0"/>
              <a:t>What was the best food you ever ate, where did you have it, and what made it so good?</a:t>
            </a:r>
          </a:p>
          <a:p>
            <a:pPr lvl="0"/>
            <a:r>
              <a:rPr lang="en-US" sz="2000" dirty="0" smtClean="0"/>
              <a:t>Where was the last place you traveled, and what are some things you did while you were there?</a:t>
            </a:r>
          </a:p>
          <a:p>
            <a:pPr lvl="0"/>
            <a:r>
              <a:rPr lang="en-US" sz="2000" dirty="0" smtClean="0"/>
              <a:t>What was the last movie you saw, and what was the premise of it?</a:t>
            </a:r>
          </a:p>
          <a:p>
            <a:pPr lvl="0"/>
            <a:r>
              <a:rPr lang="en-US" sz="2000" dirty="0" smtClean="0"/>
              <a:t>Besides work or school, what do you do with your time?</a:t>
            </a:r>
          </a:p>
          <a:p>
            <a:pPr lvl="0"/>
            <a:r>
              <a:rPr lang="en-US" sz="2000" dirty="0" smtClean="0"/>
              <a:t>What did you do this past summer?</a:t>
            </a:r>
          </a:p>
          <a:p>
            <a:endParaRPr lang="en-US" dirty="0"/>
          </a:p>
        </p:txBody>
      </p:sp>
      <p:sp>
        <p:nvSpPr>
          <p:cNvPr id="4" name="Slide Number Placeholder 3"/>
          <p:cNvSpPr>
            <a:spLocks noGrp="1"/>
          </p:cNvSpPr>
          <p:nvPr>
            <p:ph type="sldNum" sz="quarter" idx="12"/>
          </p:nvPr>
        </p:nvSpPr>
        <p:spPr/>
        <p:txBody>
          <a:bodyPr/>
          <a:lstStyle/>
          <a:p>
            <a:fld id="{2B3785BE-807F-4748-9836-30EBC9AF1245}" type="slidenum">
              <a:rPr lang="en-US" smtClean="0"/>
              <a:pPr/>
              <a:t>53</a:t>
            </a:fld>
            <a:endParaRPr lang="en-US"/>
          </a:p>
        </p:txBody>
      </p:sp>
    </p:spTree>
    <p:extLst>
      <p:ext uri="{BB962C8B-B14F-4D97-AF65-F5344CB8AC3E}">
        <p14:creationId xmlns:p14="http://schemas.microsoft.com/office/powerpoint/2010/main" val="29777349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lstStyle/>
          <a:p>
            <a:r>
              <a:rPr lang="en-US" dirty="0" smtClean="0"/>
              <a:t>3-4 minutes of ’normal’ speech turn out </a:t>
            </a:r>
            <a:r>
              <a:rPr lang="en-US" dirty="0"/>
              <a:t>to </a:t>
            </a:r>
            <a:r>
              <a:rPr lang="en-US" dirty="0" smtClean="0"/>
              <a:t>yield good classification of </a:t>
            </a:r>
            <a:r>
              <a:rPr lang="en-US" dirty="0">
                <a:solidFill>
                  <a:schemeClr val="accent6"/>
                </a:solidFill>
              </a:rPr>
              <a:t>ethnicity, gender</a:t>
            </a:r>
            <a:r>
              <a:rPr lang="en-US" dirty="0"/>
              <a:t>, and </a:t>
            </a:r>
            <a:r>
              <a:rPr lang="en-US" b="1" i="1" dirty="0">
                <a:solidFill>
                  <a:srgbClr val="FF0000"/>
                </a:solidFill>
              </a:rPr>
              <a:t>success at deception detection</a:t>
            </a:r>
            <a:r>
              <a:rPr lang="en-US" dirty="0"/>
              <a:t>, with some success at predicting </a:t>
            </a:r>
            <a:r>
              <a:rPr lang="en-US" dirty="0">
                <a:solidFill>
                  <a:schemeClr val="accent6"/>
                </a:solidFill>
              </a:rPr>
              <a:t>NEO-FFI personality </a:t>
            </a:r>
            <a:r>
              <a:rPr lang="en-US" dirty="0"/>
              <a:t>scores as well</a:t>
            </a:r>
          </a:p>
          <a:p>
            <a:r>
              <a:rPr lang="en-US" b="1" i="1" dirty="0">
                <a:solidFill>
                  <a:srgbClr val="FF0000"/>
                </a:solidFill>
              </a:rPr>
              <a:t>Promising results for future work on classifying speakers from small amounts of </a:t>
            </a:r>
            <a:r>
              <a:rPr lang="en-US" b="1" i="1" dirty="0" smtClean="0">
                <a:solidFill>
                  <a:srgbClr val="FF0000"/>
                </a:solidFill>
              </a:rPr>
              <a:t>‘normal’ speech</a:t>
            </a:r>
            <a:endParaRPr lang="en-US" b="1" i="1" dirty="0">
              <a:solidFill>
                <a:srgbClr val="FF0000"/>
              </a:solidFill>
            </a:endParaRPr>
          </a:p>
          <a:p>
            <a:endParaRPr lang="en-US" b="1" i="1" dirty="0">
              <a:solidFill>
                <a:srgbClr val="FF0000"/>
              </a:solidFill>
            </a:endParaRPr>
          </a:p>
        </p:txBody>
      </p:sp>
      <p:sp>
        <p:nvSpPr>
          <p:cNvPr id="4" name="Slide Number Placeholder 3"/>
          <p:cNvSpPr>
            <a:spLocks noGrp="1"/>
          </p:cNvSpPr>
          <p:nvPr>
            <p:ph type="sldNum" sz="quarter" idx="12"/>
          </p:nvPr>
        </p:nvSpPr>
        <p:spPr/>
        <p:txBody>
          <a:bodyPr/>
          <a:lstStyle/>
          <a:p>
            <a:fld id="{2B3785BE-807F-4748-9836-30EBC9AF1245}" type="slidenum">
              <a:rPr lang="en-US" smtClean="0"/>
              <a:pPr/>
              <a:t>54</a:t>
            </a:fld>
            <a:endParaRPr lang="en-US"/>
          </a:p>
        </p:txBody>
      </p:sp>
    </p:spTree>
    <p:extLst>
      <p:ext uri="{BB962C8B-B14F-4D97-AF65-F5344CB8AC3E}">
        <p14:creationId xmlns:p14="http://schemas.microsoft.com/office/powerpoint/2010/main" val="35185676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3785BE-807F-4748-9836-30EBC9AF1245}" type="slidenum">
              <a:rPr lang="en-US" smtClean="0"/>
              <a:pPr/>
              <a:t>55</a:t>
            </a:fld>
            <a:endParaRPr lang="en-US" dirty="0"/>
          </a:p>
        </p:txBody>
      </p:sp>
      <p:pic>
        <p:nvPicPr>
          <p:cNvPr id="5" name="Shape 219"/>
          <p:cNvPicPr preferRelativeResize="0"/>
          <p:nvPr/>
        </p:nvPicPr>
        <p:blipFill>
          <a:blip r:embed="rId3">
            <a:alphaModFix/>
          </a:blip>
          <a:stretch>
            <a:fillRect/>
          </a:stretch>
        </p:blipFill>
        <p:spPr>
          <a:xfrm>
            <a:off x="304800" y="1427002"/>
            <a:ext cx="4953000" cy="1676400"/>
          </a:xfrm>
          <a:prstGeom prst="rect">
            <a:avLst/>
          </a:prstGeom>
          <a:noFill/>
          <a:ln>
            <a:noFill/>
          </a:ln>
        </p:spPr>
      </p:pic>
      <p:sp>
        <p:nvSpPr>
          <p:cNvPr id="6" name="TextBox 5"/>
          <p:cNvSpPr txBox="1"/>
          <p:nvPr/>
        </p:nvSpPr>
        <p:spPr>
          <a:xfrm>
            <a:off x="762375" y="836360"/>
            <a:ext cx="6023947" cy="584776"/>
          </a:xfrm>
          <a:prstGeom prst="rect">
            <a:avLst/>
          </a:prstGeom>
          <a:noFill/>
        </p:spPr>
        <p:txBody>
          <a:bodyPr wrap="square" rtlCol="0">
            <a:spAutoFit/>
          </a:bodyPr>
          <a:lstStyle/>
          <a:p>
            <a:r>
              <a:rPr lang="en-US" sz="3200" b="1" dirty="0" smtClean="0"/>
              <a:t>Gender Classification</a:t>
            </a:r>
            <a:endParaRPr lang="en-US" sz="3200" b="1" dirty="0"/>
          </a:p>
        </p:txBody>
      </p:sp>
      <p:pic>
        <p:nvPicPr>
          <p:cNvPr id="7" name="Shape 226"/>
          <p:cNvPicPr preferRelativeResize="0"/>
          <p:nvPr/>
        </p:nvPicPr>
        <p:blipFill>
          <a:blip r:embed="rId4">
            <a:alphaModFix/>
          </a:blip>
          <a:stretch>
            <a:fillRect/>
          </a:stretch>
        </p:blipFill>
        <p:spPr>
          <a:xfrm>
            <a:off x="643376" y="4227444"/>
            <a:ext cx="4309624" cy="1596049"/>
          </a:xfrm>
          <a:prstGeom prst="rect">
            <a:avLst/>
          </a:prstGeom>
          <a:noFill/>
          <a:ln>
            <a:noFill/>
          </a:ln>
        </p:spPr>
      </p:pic>
      <p:sp>
        <p:nvSpPr>
          <p:cNvPr id="8" name="TextBox 7"/>
          <p:cNvSpPr txBox="1"/>
          <p:nvPr/>
        </p:nvSpPr>
        <p:spPr>
          <a:xfrm>
            <a:off x="871976" y="3579928"/>
            <a:ext cx="4385824" cy="1077218"/>
          </a:xfrm>
          <a:prstGeom prst="rect">
            <a:avLst/>
          </a:prstGeom>
          <a:noFill/>
        </p:spPr>
        <p:txBody>
          <a:bodyPr wrap="square" rtlCol="0">
            <a:spAutoFit/>
          </a:bodyPr>
          <a:lstStyle/>
          <a:p>
            <a:r>
              <a:rPr lang="en-US" sz="3200" b="1" dirty="0"/>
              <a:t>Native </a:t>
            </a:r>
            <a:r>
              <a:rPr lang="en-US" sz="3200" b="1" dirty="0" smtClean="0"/>
              <a:t>Language</a:t>
            </a:r>
            <a:endParaRPr lang="en-US" sz="3200" b="1" dirty="0"/>
          </a:p>
          <a:p>
            <a:endParaRPr lang="en-US" sz="3200" b="1" dirty="0"/>
          </a:p>
        </p:txBody>
      </p:sp>
      <p:sp>
        <p:nvSpPr>
          <p:cNvPr id="9" name="TextBox 8"/>
          <p:cNvSpPr txBox="1"/>
          <p:nvPr/>
        </p:nvSpPr>
        <p:spPr>
          <a:xfrm>
            <a:off x="5334000" y="1377028"/>
            <a:ext cx="3602736" cy="1631216"/>
          </a:xfrm>
          <a:prstGeom prst="rect">
            <a:avLst/>
          </a:prstGeom>
          <a:noFill/>
        </p:spPr>
        <p:txBody>
          <a:bodyPr wrap="square" rtlCol="0">
            <a:spAutoFit/>
          </a:bodyPr>
          <a:lstStyle/>
          <a:p>
            <a:pPr marL="342900" indent="-342900">
              <a:buFont typeface="Arial"/>
              <a:buChar char="•"/>
            </a:pPr>
            <a:r>
              <a:rPr lang="en-US" sz="2000" dirty="0" smtClean="0"/>
              <a:t>Baseline: 61% female </a:t>
            </a:r>
          </a:p>
          <a:p>
            <a:pPr marL="342900" indent="-342900">
              <a:buFont typeface="Arial"/>
              <a:buChar char="•"/>
            </a:pPr>
            <a:r>
              <a:rPr lang="en-US" sz="2000" dirty="0" smtClean="0"/>
              <a:t>f0 is the best feature</a:t>
            </a:r>
          </a:p>
          <a:p>
            <a:pPr marL="342900" indent="-342900">
              <a:buFont typeface="Arial"/>
              <a:buChar char="•"/>
            </a:pPr>
            <a:r>
              <a:rPr lang="en-US" sz="2000" dirty="0" smtClean="0"/>
              <a:t>Useful LIWC categories: ‘anger’, ‘money’, ‘certainty’ -&gt; male</a:t>
            </a:r>
          </a:p>
        </p:txBody>
      </p:sp>
      <p:sp>
        <p:nvSpPr>
          <p:cNvPr id="10" name="TextBox 9"/>
          <p:cNvSpPr txBox="1"/>
          <p:nvPr/>
        </p:nvSpPr>
        <p:spPr>
          <a:xfrm>
            <a:off x="5334000" y="3942706"/>
            <a:ext cx="3602736" cy="2246769"/>
          </a:xfrm>
          <a:prstGeom prst="rect">
            <a:avLst/>
          </a:prstGeom>
          <a:noFill/>
        </p:spPr>
        <p:txBody>
          <a:bodyPr wrap="square" rtlCol="0">
            <a:spAutoFit/>
          </a:bodyPr>
          <a:lstStyle/>
          <a:p>
            <a:pPr marL="342900" indent="-342900">
              <a:buFont typeface="Arial"/>
              <a:buChar char="•"/>
            </a:pPr>
            <a:r>
              <a:rPr lang="en-US" sz="2000" dirty="0" smtClean="0"/>
              <a:t>Baseline: 57% English</a:t>
            </a:r>
          </a:p>
          <a:p>
            <a:pPr marL="342900" indent="-342900">
              <a:buFont typeface="Arial"/>
              <a:buChar char="•"/>
            </a:pPr>
            <a:r>
              <a:rPr lang="en-US" sz="2000" dirty="0" smtClean="0"/>
              <a:t>Useful LIWC categories: ‘apostrophe’</a:t>
            </a:r>
            <a:r>
              <a:rPr lang="en-US" sz="2000" dirty="0"/>
              <a:t> </a:t>
            </a:r>
            <a:r>
              <a:rPr lang="en-US" sz="2000" dirty="0" smtClean="0"/>
              <a:t>-&gt; English (contractions)</a:t>
            </a:r>
          </a:p>
          <a:p>
            <a:r>
              <a:rPr lang="en-US" sz="2000" dirty="0"/>
              <a:t> </a:t>
            </a:r>
            <a:r>
              <a:rPr lang="en-US" sz="2000" dirty="0" smtClean="0"/>
              <a:t>    ‘dash’ -&gt; Mandarin (false     </a:t>
            </a:r>
          </a:p>
          <a:p>
            <a:r>
              <a:rPr lang="en-US" sz="2000" dirty="0"/>
              <a:t> </a:t>
            </a:r>
            <a:r>
              <a:rPr lang="en-US" sz="2000" dirty="0" smtClean="0"/>
              <a:t>     starts)</a:t>
            </a:r>
          </a:p>
          <a:p>
            <a:endParaRPr lang="en-US" sz="2000" dirty="0" smtClean="0"/>
          </a:p>
        </p:txBody>
      </p:sp>
    </p:spTree>
    <p:extLst>
      <p:ext uri="{BB962C8B-B14F-4D97-AF65-F5344CB8AC3E}">
        <p14:creationId xmlns:p14="http://schemas.microsoft.com/office/powerpoint/2010/main" val="102015422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3785BE-807F-4748-9836-30EBC9AF1245}" type="slidenum">
              <a:rPr lang="en-US" smtClean="0"/>
              <a:pPr/>
              <a:t>56</a:t>
            </a:fld>
            <a:endParaRPr lang="en-US" dirty="0"/>
          </a:p>
        </p:txBody>
      </p:sp>
      <p:sp>
        <p:nvSpPr>
          <p:cNvPr id="6" name="TextBox 5"/>
          <p:cNvSpPr txBox="1"/>
          <p:nvPr/>
        </p:nvSpPr>
        <p:spPr>
          <a:xfrm>
            <a:off x="838200" y="533032"/>
            <a:ext cx="8098536" cy="861774"/>
          </a:xfrm>
          <a:prstGeom prst="rect">
            <a:avLst/>
          </a:prstGeom>
          <a:noFill/>
        </p:spPr>
        <p:txBody>
          <a:bodyPr wrap="square" rtlCol="0">
            <a:spAutoFit/>
          </a:bodyPr>
          <a:lstStyle/>
          <a:p>
            <a:r>
              <a:rPr lang="en-US" sz="3200" b="1" dirty="0" smtClean="0"/>
              <a:t>Personality Classification </a:t>
            </a:r>
            <a:r>
              <a:rPr lang="en-US" b="1" dirty="0" smtClean="0"/>
              <a:t>(F measure) (f1)measures)</a:t>
            </a:r>
          </a:p>
        </p:txBody>
      </p:sp>
      <p:sp>
        <p:nvSpPr>
          <p:cNvPr id="9" name="TextBox 8"/>
          <p:cNvSpPr txBox="1"/>
          <p:nvPr/>
        </p:nvSpPr>
        <p:spPr>
          <a:xfrm>
            <a:off x="724088" y="4094370"/>
            <a:ext cx="8212648" cy="2708434"/>
          </a:xfrm>
          <a:prstGeom prst="rect">
            <a:avLst/>
          </a:prstGeom>
          <a:noFill/>
        </p:spPr>
        <p:txBody>
          <a:bodyPr wrap="square" rtlCol="0">
            <a:spAutoFit/>
          </a:bodyPr>
          <a:lstStyle/>
          <a:p>
            <a:pPr marL="342900" indent="-342900">
              <a:buFont typeface="Arial"/>
              <a:buChar char="•"/>
            </a:pPr>
            <a:r>
              <a:rPr lang="en-US" sz="2000" dirty="0" smtClean="0"/>
              <a:t>Binning:  high, medium, low for each factor, based on population means</a:t>
            </a:r>
          </a:p>
          <a:p>
            <a:pPr marL="342900" indent="-342900">
              <a:buFont typeface="Arial"/>
              <a:buChar char="•"/>
            </a:pPr>
            <a:r>
              <a:rPr lang="en-US" sz="2000" dirty="0" smtClean="0"/>
              <a:t>Compare </a:t>
            </a:r>
            <a:r>
              <a:rPr lang="en-US" sz="2000" dirty="0" err="1" smtClean="0"/>
              <a:t>AdaBoost</a:t>
            </a:r>
            <a:r>
              <a:rPr lang="en-US" sz="2000" dirty="0" smtClean="0"/>
              <a:t> and </a:t>
            </a:r>
            <a:r>
              <a:rPr lang="en-US" sz="2000" dirty="0" err="1" smtClean="0"/>
              <a:t>RandomForest</a:t>
            </a:r>
            <a:r>
              <a:rPr lang="en-US" sz="2000" dirty="0" smtClean="0"/>
              <a:t> classifiers</a:t>
            </a:r>
          </a:p>
          <a:p>
            <a:pPr marL="342900" indent="-342900">
              <a:buFont typeface="Arial"/>
              <a:buChar char="•"/>
            </a:pPr>
            <a:r>
              <a:rPr lang="en-US" sz="2000" dirty="0" smtClean="0"/>
              <a:t>Useful LIWC categories:</a:t>
            </a:r>
          </a:p>
          <a:p>
            <a:pPr marL="800100" lvl="1" indent="-342900">
              <a:buFont typeface="Arial"/>
              <a:buChar char="•"/>
            </a:pPr>
            <a:r>
              <a:rPr lang="en-US" sz="1800" dirty="0" smtClean="0"/>
              <a:t>Neuroticism: ‘power’, ‘money’</a:t>
            </a:r>
          </a:p>
          <a:p>
            <a:pPr marL="800100" lvl="1" indent="-342900">
              <a:buFont typeface="Arial"/>
              <a:buChar char="•"/>
            </a:pPr>
            <a:r>
              <a:rPr lang="en-US" sz="1800" dirty="0" smtClean="0"/>
              <a:t>Extraversion: ‘drives’, ‘</a:t>
            </a:r>
            <a:r>
              <a:rPr lang="en-US" sz="1800" dirty="0" err="1" smtClean="0"/>
              <a:t>focusfuture</a:t>
            </a:r>
            <a:r>
              <a:rPr lang="en-US" sz="1800" dirty="0" smtClean="0"/>
              <a:t>’</a:t>
            </a:r>
          </a:p>
          <a:p>
            <a:pPr marL="800100" lvl="1" indent="-342900">
              <a:buFont typeface="Arial"/>
              <a:buChar char="•"/>
            </a:pPr>
            <a:r>
              <a:rPr lang="en-US" sz="1800" dirty="0" smtClean="0"/>
              <a:t>Openness to experience: ‘interrogation’, ‘</a:t>
            </a:r>
            <a:r>
              <a:rPr lang="en-US" sz="1800" dirty="0" err="1" smtClean="0"/>
              <a:t>focuspast</a:t>
            </a:r>
            <a:r>
              <a:rPr lang="en-US" sz="1800" dirty="0" smtClean="0"/>
              <a:t>’</a:t>
            </a:r>
          </a:p>
          <a:p>
            <a:pPr marL="800100" lvl="1" indent="-342900">
              <a:buFont typeface="Arial"/>
              <a:buChar char="•"/>
            </a:pPr>
            <a:r>
              <a:rPr lang="en-US" sz="1800" dirty="0" smtClean="0"/>
              <a:t>Agreeableness: ‘social’, ‘assent’</a:t>
            </a:r>
          </a:p>
          <a:p>
            <a:pPr marL="800100" lvl="1" indent="-342900">
              <a:buFont typeface="Arial"/>
              <a:buChar char="•"/>
            </a:pPr>
            <a:r>
              <a:rPr lang="en-US" sz="1800" dirty="0" smtClean="0"/>
              <a:t>Conscientiousness: ‘work’, ‘time’</a:t>
            </a:r>
          </a:p>
        </p:txBody>
      </p:sp>
      <p:pic>
        <p:nvPicPr>
          <p:cNvPr id="11" name="Shape 233"/>
          <p:cNvPicPr preferRelativeResize="0"/>
          <p:nvPr/>
        </p:nvPicPr>
        <p:blipFill>
          <a:blip r:embed="rId3">
            <a:alphaModFix/>
          </a:blip>
          <a:stretch>
            <a:fillRect/>
          </a:stretch>
        </p:blipFill>
        <p:spPr>
          <a:xfrm>
            <a:off x="838200" y="1468052"/>
            <a:ext cx="4482475" cy="2549750"/>
          </a:xfrm>
          <a:prstGeom prst="rect">
            <a:avLst/>
          </a:prstGeom>
          <a:noFill/>
          <a:ln>
            <a:noFill/>
          </a:ln>
        </p:spPr>
      </p:pic>
    </p:spTree>
    <p:extLst>
      <p:ext uri="{BB962C8B-B14F-4D97-AF65-F5344CB8AC3E}">
        <p14:creationId xmlns:p14="http://schemas.microsoft.com/office/powerpoint/2010/main" val="108012648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Success at Deception Detection Ability</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Baseline for ability to detect deception : 52%</a:t>
            </a:r>
          </a:p>
          <a:p>
            <a:pPr marL="800100" lvl="1" indent="-342900">
              <a:buFont typeface="Arial"/>
              <a:buChar char="•"/>
            </a:pPr>
            <a:r>
              <a:rPr lang="en-US" sz="2800" dirty="0" err="1" smtClean="0"/>
              <a:t>AdaBoost</a:t>
            </a:r>
            <a:r>
              <a:rPr lang="en-US" sz="2800" dirty="0" smtClean="0"/>
              <a:t>, prosodic + LIWC features: 61%</a:t>
            </a:r>
          </a:p>
          <a:p>
            <a:pPr marL="800100" lvl="1" indent="-342900">
              <a:buFont typeface="Arial"/>
              <a:buChar char="•"/>
            </a:pPr>
            <a:r>
              <a:rPr lang="en-US" sz="2800" dirty="0" smtClean="0"/>
              <a:t>Adding knowledge of gender, native language, personality: 65%</a:t>
            </a:r>
          </a:p>
          <a:p>
            <a:pPr marL="800100" lvl="1" indent="-342900">
              <a:buFont typeface="Arial"/>
              <a:buChar char="•"/>
            </a:pPr>
            <a:r>
              <a:rPr lang="en-US" sz="2800" dirty="0" smtClean="0"/>
              <a:t>Useful features: ‘</a:t>
            </a:r>
            <a:r>
              <a:rPr lang="en-US" sz="2800" dirty="0" err="1" smtClean="0"/>
              <a:t>focuspresent</a:t>
            </a:r>
            <a:r>
              <a:rPr lang="en-US" sz="2800" dirty="0" smtClean="0"/>
              <a:t>’, speaking rate</a:t>
            </a:r>
          </a:p>
          <a:p>
            <a:pPr marL="342900" indent="-342900">
              <a:buFont typeface="Arial"/>
              <a:buChar char="•"/>
            </a:pPr>
            <a:r>
              <a:rPr lang="en-US" dirty="0" smtClean="0"/>
              <a:t>Currently unable to predict success at deception production above chance – but not yet using full set of lexical features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57</a:t>
            </a:fld>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p:txBody>
          <a:bodyPr/>
          <a:lstStyle/>
          <a:p>
            <a:r>
              <a:rPr lang="en-US" dirty="0" smtClean="0"/>
              <a:t>Other Questions</a:t>
            </a:r>
            <a:endParaRPr lang="en" dirty="0"/>
          </a:p>
        </p:txBody>
      </p:sp>
      <p:sp>
        <p:nvSpPr>
          <p:cNvPr id="359" name="Shape 359"/>
          <p:cNvSpPr txBox="1">
            <a:spLocks noGrp="1"/>
          </p:cNvSpPr>
          <p:nvPr>
            <p:ph idx="1"/>
          </p:nvPr>
        </p:nvSpPr>
        <p:spPr/>
        <p:txBody>
          <a:bodyPr>
            <a:normAutofit/>
          </a:bodyPr>
          <a:lstStyle/>
          <a:p>
            <a:pPr lvl="0">
              <a:spcAft>
                <a:spcPts val="600"/>
              </a:spcAft>
            </a:pPr>
            <a:r>
              <a:rPr lang="en-US" dirty="0" smtClean="0"/>
              <a:t>Is laughter in deceptive speech produced differently from laughter in non-deceptive speech?</a:t>
            </a:r>
          </a:p>
          <a:p>
            <a:pPr lvl="0"/>
            <a:r>
              <a:rPr lang="en-US" dirty="0" smtClean="0"/>
              <a:t>Do people who entrain to their interlocutors detect deception better?  Deceive better?</a:t>
            </a:r>
          </a:p>
          <a:p>
            <a:r>
              <a:rPr lang="en-US" dirty="0" smtClean="0"/>
              <a:t>Do acoustic-prosodic and lexical features that predict deception differ across cultures?</a:t>
            </a:r>
            <a:endParaRPr lang="en-US" dirty="0"/>
          </a:p>
        </p:txBody>
      </p:sp>
      <p:sp>
        <p:nvSpPr>
          <p:cNvPr id="2" name="Slide Number Placeholder 1"/>
          <p:cNvSpPr>
            <a:spLocks noGrp="1"/>
          </p:cNvSpPr>
          <p:nvPr>
            <p:ph type="sldNum" sz="quarter" idx="12"/>
          </p:nvPr>
        </p:nvSpPr>
        <p:spPr/>
        <p:txBody>
          <a:bodyPr/>
          <a:lstStyle/>
          <a:p>
            <a:pPr lvl="0"/>
            <a:fld id="{00000000-1234-1234-1234-123412341234}" type="slidenum">
              <a:rPr lang="en" smtClean="0"/>
              <a:pPr lvl="0"/>
              <a:t>58</a:t>
            </a:fld>
            <a:endParaRPr lang="en"/>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p:txBody>
          <a:bodyPr/>
          <a:lstStyle/>
          <a:p>
            <a:r>
              <a:rPr lang="en-US" smtClean="0"/>
              <a:t>Emotional speech</a:t>
            </a:r>
            <a:endParaRPr lang="en-US"/>
          </a:p>
        </p:txBody>
      </p:sp>
      <p:sp>
        <p:nvSpPr>
          <p:cNvPr id="4" name="Slide Number Placeholder 3"/>
          <p:cNvSpPr>
            <a:spLocks noGrp="1"/>
          </p:cNvSpPr>
          <p:nvPr>
            <p:ph type="sldNum" sz="quarter" idx="12"/>
          </p:nvPr>
        </p:nvSpPr>
        <p:spPr/>
        <p:txBody>
          <a:bodyPr/>
          <a:lstStyle/>
          <a:p>
            <a:fld id="{C596511B-2857-694D-871F-422885452280}" type="slidenum">
              <a:rPr lang="en-US" smtClean="0"/>
              <a:pPr/>
              <a:t>59</a:t>
            </a:fld>
            <a:endParaRPr lang="en-US"/>
          </a:p>
        </p:txBody>
      </p:sp>
    </p:spTree>
    <p:extLst>
      <p:ext uri="{BB962C8B-B14F-4D97-AF65-F5344CB8AC3E}">
        <p14:creationId xmlns:p14="http://schemas.microsoft.com/office/powerpoint/2010/main" val="5380572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US" sz="3800" dirty="0" smtClean="0"/>
              <a:t>Cues to Deception in Many Modalities</a:t>
            </a:r>
            <a:endParaRPr lang="en-US" sz="3800" dirty="0"/>
          </a:p>
        </p:txBody>
      </p:sp>
      <p:sp>
        <p:nvSpPr>
          <p:cNvPr id="18" name="Content Placeholder 17"/>
          <p:cNvSpPr>
            <a:spLocks noGrp="1"/>
          </p:cNvSpPr>
          <p:nvPr>
            <p:ph idx="1"/>
          </p:nvPr>
        </p:nvSpPr>
        <p:spPr/>
        <p:txBody>
          <a:bodyPr>
            <a:normAutofit fontScale="92500" lnSpcReduction="10000"/>
          </a:bodyPr>
          <a:lstStyle/>
          <a:p>
            <a:r>
              <a:rPr lang="en-US" dirty="0" smtClean="0">
                <a:solidFill>
                  <a:schemeClr val="accent2"/>
                </a:solidFill>
                <a:latin typeface="Times New Roman" charset="0"/>
              </a:rPr>
              <a:t>Body posture and gestures </a:t>
            </a:r>
            <a:r>
              <a:rPr lang="en-US" dirty="0" smtClean="0">
                <a:latin typeface="Times New Roman" charset="0"/>
              </a:rPr>
              <a:t>(</a:t>
            </a:r>
            <a:r>
              <a:rPr lang="en-US" dirty="0" err="1" smtClean="0">
                <a:latin typeface="Times New Roman" charset="0"/>
              </a:rPr>
              <a:t>Burgoon</a:t>
            </a:r>
            <a:r>
              <a:rPr lang="en-US" dirty="0" smtClean="0">
                <a:latin typeface="Times New Roman" charset="0"/>
              </a:rPr>
              <a:t> et al</a:t>
            </a:r>
            <a:r>
              <a:rPr lang="ja-JP" altLang="en-US" dirty="0" smtClean="0">
                <a:latin typeface="Times New Roman" charset="0"/>
              </a:rPr>
              <a:t>‘</a:t>
            </a:r>
            <a:r>
              <a:rPr lang="en-US" dirty="0" smtClean="0">
                <a:latin typeface="Times New Roman" charset="0"/>
              </a:rPr>
              <a:t>94)</a:t>
            </a:r>
          </a:p>
          <a:p>
            <a:pPr lvl="1"/>
            <a:r>
              <a:rPr lang="en-US" dirty="0" smtClean="0">
                <a:latin typeface="Times New Roman" charset="0"/>
              </a:rPr>
              <a:t>Complete shifts in posture, touching one</a:t>
            </a:r>
            <a:r>
              <a:rPr lang="ja-JP" altLang="en-US" dirty="0" smtClean="0">
                <a:latin typeface="Times New Roman" charset="0"/>
              </a:rPr>
              <a:t>’</a:t>
            </a:r>
            <a:r>
              <a:rPr lang="en-US" dirty="0" err="1" smtClean="0">
                <a:latin typeface="Times New Roman" charset="0"/>
              </a:rPr>
              <a:t>s</a:t>
            </a:r>
            <a:r>
              <a:rPr lang="en-US" dirty="0" smtClean="0">
                <a:latin typeface="Times New Roman" charset="0"/>
              </a:rPr>
              <a:t> face,…</a:t>
            </a:r>
          </a:p>
          <a:p>
            <a:r>
              <a:rPr lang="en-US" dirty="0" err="1" smtClean="0">
                <a:solidFill>
                  <a:schemeClr val="accent2"/>
                </a:solidFill>
                <a:latin typeface="Times New Roman" charset="0"/>
              </a:rPr>
              <a:t>Microexpressions</a:t>
            </a:r>
            <a:r>
              <a:rPr lang="en-US" dirty="0" smtClean="0">
                <a:solidFill>
                  <a:schemeClr val="accent2"/>
                </a:solidFill>
                <a:latin typeface="Times New Roman" charset="0"/>
              </a:rPr>
              <a:t> </a:t>
            </a:r>
            <a:r>
              <a:rPr lang="en-US" dirty="0" smtClean="0">
                <a:latin typeface="Times New Roman" charset="0"/>
              </a:rPr>
              <a:t>(</a:t>
            </a:r>
            <a:r>
              <a:rPr lang="en-US" dirty="0" err="1" smtClean="0">
                <a:latin typeface="Times New Roman" charset="0"/>
              </a:rPr>
              <a:t>Ekman</a:t>
            </a:r>
            <a:r>
              <a:rPr lang="ja-JP" altLang="en-US" dirty="0" smtClean="0">
                <a:latin typeface="Times New Roman" charset="0"/>
              </a:rPr>
              <a:t>‘</a:t>
            </a:r>
            <a:r>
              <a:rPr lang="en-US" dirty="0" smtClean="0">
                <a:latin typeface="Times New Roman" charset="0"/>
              </a:rPr>
              <a:t>76, Frank</a:t>
            </a:r>
            <a:r>
              <a:rPr lang="ja-JP" altLang="en-US" dirty="0" smtClean="0">
                <a:latin typeface="Times New Roman" charset="0"/>
              </a:rPr>
              <a:t>‘</a:t>
            </a:r>
            <a:r>
              <a:rPr lang="en-US" dirty="0" smtClean="0">
                <a:latin typeface="Times New Roman" charset="0"/>
              </a:rPr>
              <a:t>03)</a:t>
            </a:r>
          </a:p>
          <a:p>
            <a:pPr lvl="1"/>
            <a:r>
              <a:rPr lang="en-US" dirty="0" smtClean="0">
                <a:latin typeface="Times New Roman" charset="0"/>
              </a:rPr>
              <a:t>Fleeting traces of fear, elation,…</a:t>
            </a:r>
          </a:p>
          <a:p>
            <a:r>
              <a:rPr lang="en-US" dirty="0" smtClean="0">
                <a:solidFill>
                  <a:schemeClr val="accent2"/>
                </a:solidFill>
                <a:latin typeface="Times New Roman" charset="0"/>
              </a:rPr>
              <a:t>Biometric factors</a:t>
            </a:r>
            <a:r>
              <a:rPr lang="en-US" dirty="0" smtClean="0">
                <a:latin typeface="Times New Roman" charset="0"/>
              </a:rPr>
              <a:t> (Horvath</a:t>
            </a:r>
            <a:r>
              <a:rPr lang="ja-JP" altLang="en-US" dirty="0" smtClean="0">
                <a:latin typeface="Times New Roman" charset="0"/>
              </a:rPr>
              <a:t>‘</a:t>
            </a:r>
            <a:r>
              <a:rPr lang="en-US" dirty="0" smtClean="0">
                <a:latin typeface="Times New Roman" charset="0"/>
              </a:rPr>
              <a:t>73)</a:t>
            </a:r>
          </a:p>
          <a:p>
            <a:pPr lvl="1"/>
            <a:r>
              <a:rPr lang="en-US" dirty="0" smtClean="0">
                <a:latin typeface="Times New Roman" charset="0"/>
              </a:rPr>
              <a:t>Increased blood pressure, perspiration, respiration, odor…other correlates of stress </a:t>
            </a:r>
            <a:r>
              <a:rPr lang="en-US" dirty="0" err="1" smtClean="0">
                <a:latin typeface="Times New Roman" charset="0"/>
                <a:sym typeface="Wingdings"/>
              </a:rPr>
              <a:t></a:t>
            </a:r>
            <a:r>
              <a:rPr lang="en-US" dirty="0" smtClean="0">
                <a:latin typeface="Times New Roman" charset="0"/>
                <a:sym typeface="Wingdings"/>
              </a:rPr>
              <a:t> polygraph</a:t>
            </a:r>
            <a:endParaRPr lang="en-US" dirty="0" smtClean="0">
              <a:latin typeface="Times New Roman" charset="0"/>
            </a:endParaRPr>
          </a:p>
          <a:p>
            <a:r>
              <a:rPr lang="en-US" dirty="0" smtClean="0">
                <a:solidFill>
                  <a:schemeClr val="accent2"/>
                </a:solidFill>
                <a:latin typeface="Times New Roman" charset="0"/>
              </a:rPr>
              <a:t>Changes in brain activity: true vs. false stories</a:t>
            </a:r>
          </a:p>
          <a:p>
            <a:r>
              <a:rPr lang="en-US" dirty="0" smtClean="0">
                <a:solidFill>
                  <a:schemeClr val="accent2"/>
                </a:solidFill>
                <a:latin typeface="Times New Roman" charset="0"/>
              </a:rPr>
              <a:t>Variation in </a:t>
            </a:r>
            <a:r>
              <a:rPr lang="en-US" b="1" i="1" dirty="0" smtClean="0">
                <a:solidFill>
                  <a:schemeClr val="accent2"/>
                </a:solidFill>
                <a:latin typeface="Times New Roman" charset="0"/>
              </a:rPr>
              <a:t>what</a:t>
            </a:r>
            <a:r>
              <a:rPr lang="en-US" dirty="0" smtClean="0">
                <a:solidFill>
                  <a:schemeClr val="accent2"/>
                </a:solidFill>
                <a:latin typeface="Times New Roman" charset="0"/>
              </a:rPr>
              <a:t> is said and </a:t>
            </a:r>
            <a:r>
              <a:rPr lang="en-US" b="1" i="1" dirty="0" smtClean="0">
                <a:solidFill>
                  <a:schemeClr val="accent2"/>
                </a:solidFill>
                <a:latin typeface="Times New Roman" charset="0"/>
              </a:rPr>
              <a:t>how</a:t>
            </a:r>
            <a:r>
              <a:rPr lang="en-US" dirty="0" smtClean="0">
                <a:solidFill>
                  <a:schemeClr val="accent2"/>
                </a:solidFill>
                <a:latin typeface="Times New Roman" charset="0"/>
              </a:rPr>
              <a:t> </a:t>
            </a:r>
            <a:r>
              <a:rPr lang="en-US" dirty="0" smtClean="0">
                <a:latin typeface="Times New Roman" charset="0"/>
              </a:rPr>
              <a:t>(Adam</a:t>
            </a:r>
            <a:r>
              <a:rPr lang="ja-JP" altLang="en-US" dirty="0" smtClean="0">
                <a:latin typeface="Times New Roman" charset="0"/>
              </a:rPr>
              <a:t>‘</a:t>
            </a:r>
            <a:r>
              <a:rPr lang="en-US" dirty="0" smtClean="0">
                <a:latin typeface="Times New Roman" charset="0"/>
              </a:rPr>
              <a:t>96, </a:t>
            </a:r>
            <a:r>
              <a:rPr lang="en-US" dirty="0" err="1" smtClean="0">
                <a:latin typeface="Times New Roman" charset="0"/>
              </a:rPr>
              <a:t>Pennebaker</a:t>
            </a:r>
            <a:r>
              <a:rPr lang="en-US" dirty="0" smtClean="0">
                <a:latin typeface="Times New Roman" charset="0"/>
              </a:rPr>
              <a:t> et al</a:t>
            </a:r>
            <a:r>
              <a:rPr lang="ja-JP" altLang="en-US" dirty="0" smtClean="0">
                <a:latin typeface="Times New Roman" charset="0"/>
              </a:rPr>
              <a:t>‘</a:t>
            </a:r>
            <a:r>
              <a:rPr lang="en-US" dirty="0" smtClean="0">
                <a:latin typeface="Times New Roman" charset="0"/>
              </a:rPr>
              <a:t>01, </a:t>
            </a:r>
            <a:r>
              <a:rPr lang="en-US" dirty="0" smtClean="0">
                <a:latin typeface="Times New Roman" charset="0"/>
              </a:rPr>
              <a:t>Newman et al ‘03, Streeter </a:t>
            </a:r>
            <a:r>
              <a:rPr lang="en-US" dirty="0" smtClean="0">
                <a:latin typeface="Times New Roman" charset="0"/>
              </a:rPr>
              <a:t>et al</a:t>
            </a:r>
            <a:r>
              <a:rPr lang="fr-FR" altLang="ja-JP" dirty="0" smtClean="0">
                <a:latin typeface="Times New Roman" charset="0"/>
              </a:rPr>
              <a:t>’</a:t>
            </a:r>
            <a:r>
              <a:rPr lang="en-US" dirty="0" smtClean="0">
                <a:latin typeface="Times New Roman" charset="0"/>
              </a:rPr>
              <a:t>77, Hirschberg et al ‘05, </a:t>
            </a:r>
            <a:r>
              <a:rPr lang="en-US" dirty="0" err="1" smtClean="0">
                <a:latin typeface="Times New Roman" charset="0"/>
              </a:rPr>
              <a:t>Levitan</a:t>
            </a:r>
            <a:r>
              <a:rPr lang="en-US" dirty="0" smtClean="0">
                <a:latin typeface="Times New Roman" charset="0"/>
              </a:rPr>
              <a:t> et al ’16)</a:t>
            </a:r>
          </a:p>
        </p:txBody>
      </p:sp>
      <p:sp>
        <p:nvSpPr>
          <p:cNvPr id="4" name="Slide Number Placeholder 3"/>
          <p:cNvSpPr>
            <a:spLocks noGrp="1"/>
          </p:cNvSpPr>
          <p:nvPr>
            <p:ph type="sldNum" sz="quarter" idx="12"/>
          </p:nvPr>
        </p:nvSpPr>
        <p:spPr/>
        <p:txBody>
          <a:bodyPr/>
          <a:lstStyle/>
          <a:p>
            <a:fld id="{367060C1-CD7E-2840-B5A1-488EBD1FEE97}" type="slidenum">
              <a:rPr lang="en-US" smtClean="0"/>
              <a:pPr/>
              <a:t>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Lying and LIWC (Newman et al ’03)</a:t>
            </a:r>
            <a:endParaRPr lang="en-US" dirty="0"/>
          </a:p>
        </p:txBody>
      </p:sp>
      <p:sp>
        <p:nvSpPr>
          <p:cNvPr id="3" name="Content Placeholder 2"/>
          <p:cNvSpPr>
            <a:spLocks noGrp="1"/>
          </p:cNvSpPr>
          <p:nvPr>
            <p:ph idx="1"/>
          </p:nvPr>
        </p:nvSpPr>
        <p:spPr/>
        <p:txBody>
          <a:bodyPr/>
          <a:lstStyle/>
          <a:p>
            <a:r>
              <a:rPr lang="en-US" dirty="0" smtClean="0">
                <a:hlinkClick r:id="rId3"/>
              </a:rPr>
              <a:t>Linguistic Inquiry and Word Count</a:t>
            </a:r>
            <a:r>
              <a:rPr lang="en-US" dirty="0" smtClean="0"/>
              <a:t>: </a:t>
            </a:r>
          </a:p>
          <a:p>
            <a:pPr lvl="1"/>
            <a:r>
              <a:rPr lang="en-US" dirty="0" smtClean="0"/>
              <a:t>Do false (text) stories differ from true ones?</a:t>
            </a:r>
          </a:p>
          <a:p>
            <a:pPr lvl="1"/>
            <a:r>
              <a:rPr lang="en-US" dirty="0" smtClean="0"/>
              <a:t>LIWC classifies 61-67% of stories in multiple topics</a:t>
            </a:r>
          </a:p>
          <a:p>
            <a:pPr lvl="2"/>
            <a:r>
              <a:rPr lang="en-US" dirty="0" smtClean="0"/>
              <a:t>Context/topic did matter</a:t>
            </a:r>
          </a:p>
          <a:p>
            <a:pPr lvl="1"/>
            <a:r>
              <a:rPr lang="en-US" dirty="0" smtClean="0"/>
              <a:t>Liars are less cognitively complex, use fewer self- or other-references, and use more negative emotion words</a:t>
            </a:r>
          </a:p>
          <a:p>
            <a:pPr lvl="2"/>
            <a:r>
              <a:rPr lang="en-US" i="1" dirty="0" smtClean="0"/>
              <a:t>Self-reference indicates ownership of statement</a:t>
            </a:r>
          </a:p>
          <a:p>
            <a:pPr lvl="2"/>
            <a:r>
              <a:rPr lang="en-US" i="1" dirty="0" smtClean="0"/>
              <a:t>Negative emotion words indicate guilt</a:t>
            </a:r>
          </a:p>
          <a:p>
            <a:pPr lvl="2"/>
            <a:r>
              <a:rPr lang="en-US" i="1" dirty="0" smtClean="0"/>
              <a:t>Creating false stories increases cognitive load </a:t>
            </a:r>
          </a:p>
          <a:p>
            <a:pPr lvl="1"/>
            <a:r>
              <a:rPr lang="en-US" dirty="0" smtClean="0"/>
              <a:t>LIWC can be useful but</a:t>
            </a:r>
            <a:r>
              <a:rPr lang="mr-IN" smtClean="0"/>
              <a:t>…</a:t>
            </a:r>
            <a:endParaRPr lang="en-US" dirty="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7</a:t>
            </a:fld>
            <a:endParaRPr lang="en-US"/>
          </a:p>
        </p:txBody>
      </p:sp>
    </p:spTree>
    <p:extLst>
      <p:ext uri="{BB962C8B-B14F-4D97-AF65-F5344CB8AC3E}">
        <p14:creationId xmlns:p14="http://schemas.microsoft.com/office/powerpoint/2010/main" val="7240194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4"/>
          <p:cNvSpPr>
            <a:spLocks noGrp="1" noChangeArrowheads="1"/>
          </p:cNvSpPr>
          <p:nvPr>
            <p:ph type="title"/>
          </p:nvPr>
        </p:nvSpPr>
        <p:spPr/>
        <p:txBody>
          <a:bodyPr>
            <a:noAutofit/>
          </a:bodyPr>
          <a:lstStyle/>
          <a:p>
            <a:r>
              <a:rPr lang="en-US" sz="3600" dirty="0">
                <a:latin typeface="Times New Roman" charset="0"/>
              </a:rPr>
              <a:t>Current Approaches to Deception Detection</a:t>
            </a:r>
          </a:p>
        </p:txBody>
      </p:sp>
      <p:sp>
        <p:nvSpPr>
          <p:cNvPr id="30722" name="Rectangle 5"/>
          <p:cNvSpPr>
            <a:spLocks noGrp="1" noChangeArrowheads="1"/>
          </p:cNvSpPr>
          <p:nvPr>
            <p:ph idx="1"/>
          </p:nvPr>
        </p:nvSpPr>
        <p:spPr/>
        <p:txBody>
          <a:bodyPr>
            <a:normAutofit fontScale="92500" lnSpcReduction="10000"/>
          </a:bodyPr>
          <a:lstStyle/>
          <a:p>
            <a:r>
              <a:rPr lang="en-US" dirty="0">
                <a:solidFill>
                  <a:schemeClr val="accent2"/>
                </a:solidFill>
                <a:latin typeface="Times New Roman" charset="0"/>
              </a:rPr>
              <a:t>Training humans</a:t>
            </a:r>
          </a:p>
          <a:p>
            <a:pPr lvl="1"/>
            <a:r>
              <a:rPr lang="en-US" dirty="0">
                <a:solidFill>
                  <a:schemeClr val="accent2"/>
                </a:solidFill>
                <a:latin typeface="Times New Roman" charset="0"/>
                <a:hlinkClick r:id="rId3"/>
              </a:rPr>
              <a:t>John Reid &amp; Associates</a:t>
            </a:r>
            <a:endParaRPr lang="en-US" dirty="0">
              <a:solidFill>
                <a:schemeClr val="accent2"/>
              </a:solidFill>
              <a:latin typeface="Times New Roman" charset="0"/>
            </a:endParaRPr>
          </a:p>
          <a:p>
            <a:pPr lvl="2">
              <a:spcAft>
                <a:spcPts val="1200"/>
              </a:spcAft>
            </a:pPr>
            <a:r>
              <a:rPr lang="en-US" dirty="0">
                <a:latin typeface="Times New Roman" charset="0"/>
              </a:rPr>
              <a:t>Behavioral Analysis: Interview and </a:t>
            </a:r>
            <a:r>
              <a:rPr lang="en-US" dirty="0" smtClean="0">
                <a:latin typeface="Times New Roman" charset="0"/>
              </a:rPr>
              <a:t>Interrogation</a:t>
            </a:r>
          </a:p>
          <a:p>
            <a:pPr lvl="2">
              <a:spcAft>
                <a:spcPts val="1200"/>
              </a:spcAft>
            </a:pPr>
            <a:r>
              <a:rPr lang="en-US" i="1" dirty="0" smtClean="0">
                <a:latin typeface="Times New Roman" charset="0"/>
              </a:rPr>
              <a:t>I didn’t take the money </a:t>
            </a:r>
            <a:r>
              <a:rPr lang="en-US" dirty="0" smtClean="0">
                <a:latin typeface="Times New Roman" charset="0"/>
              </a:rPr>
              <a:t>vs. </a:t>
            </a:r>
            <a:r>
              <a:rPr lang="en-US" i="1" dirty="0" smtClean="0">
                <a:latin typeface="Times New Roman" charset="0"/>
              </a:rPr>
              <a:t>I did not take the money</a:t>
            </a:r>
            <a:endParaRPr lang="en-US" i="1" dirty="0">
              <a:latin typeface="Times New Roman" charset="0"/>
            </a:endParaRPr>
          </a:p>
          <a:p>
            <a:pPr>
              <a:spcAft>
                <a:spcPts val="1200"/>
              </a:spcAft>
            </a:pPr>
            <a:r>
              <a:rPr lang="en-US" dirty="0">
                <a:solidFill>
                  <a:schemeClr val="accent2"/>
                </a:solidFill>
                <a:latin typeface="Times New Roman" charset="0"/>
              </a:rPr>
              <a:t>Laboratory studies: Production and Perception</a:t>
            </a:r>
            <a:endParaRPr lang="en-US" dirty="0" smtClean="0">
              <a:solidFill>
                <a:schemeClr val="accent2"/>
              </a:solidFill>
              <a:latin typeface="Times New Roman" charset="0"/>
            </a:endParaRPr>
          </a:p>
          <a:p>
            <a:r>
              <a:rPr lang="en-US" dirty="0" smtClean="0">
                <a:solidFill>
                  <a:schemeClr val="accent2"/>
                </a:solidFill>
                <a:latin typeface="Times New Roman" charset="0"/>
              </a:rPr>
              <a:t>‘Automatic’ methods</a:t>
            </a:r>
            <a:endParaRPr lang="en-US" dirty="0">
              <a:solidFill>
                <a:schemeClr val="accent2"/>
              </a:solidFill>
              <a:latin typeface="Times New Roman" charset="0"/>
            </a:endParaRPr>
          </a:p>
          <a:p>
            <a:pPr lvl="1"/>
            <a:r>
              <a:rPr lang="en-US" dirty="0">
                <a:solidFill>
                  <a:schemeClr val="accent2"/>
                </a:solidFill>
                <a:latin typeface="Times New Roman" charset="0"/>
              </a:rPr>
              <a:t>Polygraph</a:t>
            </a:r>
          </a:p>
          <a:p>
            <a:pPr lvl="1"/>
            <a:r>
              <a:rPr lang="en-US" dirty="0" err="1">
                <a:solidFill>
                  <a:schemeClr val="accent2"/>
                </a:solidFill>
                <a:latin typeface="Times New Roman" charset="0"/>
              </a:rPr>
              <a:t>Nemesysco</a:t>
            </a:r>
            <a:r>
              <a:rPr lang="en-US" dirty="0">
                <a:latin typeface="Times New Roman" charset="0"/>
              </a:rPr>
              <a:t> and the </a:t>
            </a:r>
            <a:r>
              <a:rPr lang="en-US" dirty="0">
                <a:latin typeface="Times New Roman" charset="0"/>
                <a:hlinkClick r:id="rId4"/>
              </a:rPr>
              <a:t>Love Detector</a:t>
            </a:r>
            <a:endParaRPr lang="en-US" dirty="0">
              <a:latin typeface="Times New Roman" charset="0"/>
            </a:endParaRPr>
          </a:p>
          <a:p>
            <a:pPr lvl="1"/>
            <a:r>
              <a:rPr lang="en-US" i="1" dirty="0">
                <a:latin typeface="Times New Roman" charset="0"/>
              </a:rPr>
              <a:t>No evidence that any of these work….</a:t>
            </a:r>
            <a:r>
              <a:rPr lang="en-US" i="1" dirty="0">
                <a:latin typeface="Times New Roman" charset="0"/>
                <a:hlinkClick r:id="rId5"/>
              </a:rPr>
              <a:t>but publishing this </a:t>
            </a:r>
            <a:r>
              <a:rPr lang="en-US" i="1" dirty="0" smtClean="0">
                <a:latin typeface="Times New Roman" charset="0"/>
                <a:hlinkClick r:id="rId5"/>
              </a:rPr>
              <a:t>statement can </a:t>
            </a:r>
            <a:r>
              <a:rPr lang="en-US" i="1" dirty="0">
                <a:latin typeface="Times New Roman" charset="0"/>
                <a:hlinkClick r:id="rId5"/>
              </a:rPr>
              <a:t>be dangerous!</a:t>
            </a:r>
            <a:r>
              <a:rPr lang="en-US" i="1" dirty="0">
                <a:latin typeface="Times New Roman" charset="0"/>
              </a:rPr>
              <a:t> (</a:t>
            </a:r>
            <a:r>
              <a:rPr lang="en-US" dirty="0">
                <a:latin typeface="Times New Roman" charset="0"/>
              </a:rPr>
              <a:t>Anders Eriksson and Francisco La </a:t>
            </a:r>
            <a:r>
              <a:rPr lang="en-US" dirty="0" err="1">
                <a:latin typeface="Times New Roman" charset="0"/>
              </a:rPr>
              <a:t>Cerda</a:t>
            </a:r>
            <a:r>
              <a:rPr lang="en-US" dirty="0">
                <a:latin typeface="Times New Roman" charset="0"/>
              </a:rPr>
              <a:t>)</a:t>
            </a:r>
          </a:p>
        </p:txBody>
      </p:sp>
      <p:sp>
        <p:nvSpPr>
          <p:cNvPr id="4" name="Rectangle 6"/>
          <p:cNvSpPr>
            <a:spLocks noGrp="1" noChangeArrowheads="1"/>
          </p:cNvSpPr>
          <p:nvPr>
            <p:ph type="sldNum" sz="quarter" idx="12"/>
          </p:nvPr>
        </p:nvSpPr>
        <p:spPr>
          <a:ln/>
        </p:spPr>
        <p:txBody>
          <a:bodyPr/>
          <a:lstStyle/>
          <a:p>
            <a:fld id="{586A10BC-87DF-1444-BE4E-8B414D06A2BB}" type="slidenum">
              <a:rPr lang="en-US"/>
              <a:pPr/>
              <a:t>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2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2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2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dirty="0" smtClean="0">
                <a:latin typeface="Times New Roman" charset="0"/>
              </a:rPr>
              <a:t>Our Research</a:t>
            </a:r>
            <a:endParaRPr lang="en-US" dirty="0">
              <a:latin typeface="Times New Roman" charset="0"/>
            </a:endParaRPr>
          </a:p>
        </p:txBody>
      </p:sp>
      <p:sp>
        <p:nvSpPr>
          <p:cNvPr id="133123" name="Rectangle 3"/>
          <p:cNvSpPr>
            <a:spLocks noGrp="1" noChangeArrowheads="1"/>
          </p:cNvSpPr>
          <p:nvPr>
            <p:ph idx="1"/>
          </p:nvPr>
        </p:nvSpPr>
        <p:spPr/>
        <p:txBody>
          <a:bodyPr>
            <a:normAutofit/>
          </a:bodyPr>
          <a:lstStyle/>
          <a:p>
            <a:pPr>
              <a:spcAft>
                <a:spcPts val="1200"/>
              </a:spcAft>
            </a:pPr>
            <a:r>
              <a:rPr lang="en-US" dirty="0" smtClean="0">
                <a:latin typeface="Times New Roman" charset="0"/>
              </a:rPr>
              <a:t>Conduct </a:t>
            </a:r>
            <a:r>
              <a:rPr lang="en-US" b="1" i="1" dirty="0" smtClean="0">
                <a:solidFill>
                  <a:schemeClr val="folHlink"/>
                </a:solidFill>
                <a:latin typeface="Times New Roman" charset="0"/>
              </a:rPr>
              <a:t>objective</a:t>
            </a:r>
            <a:r>
              <a:rPr lang="en-US" b="1" i="1" dirty="0">
                <a:solidFill>
                  <a:schemeClr val="folHlink"/>
                </a:solidFill>
                <a:latin typeface="Times New Roman" charset="0"/>
              </a:rPr>
              <a:t>, experimentally verified</a:t>
            </a:r>
            <a:r>
              <a:rPr lang="en-US" dirty="0">
                <a:solidFill>
                  <a:schemeClr val="folHlink"/>
                </a:solidFill>
                <a:latin typeface="Times New Roman" charset="0"/>
              </a:rPr>
              <a:t> </a:t>
            </a:r>
            <a:r>
              <a:rPr lang="en-US" dirty="0">
                <a:latin typeface="Times New Roman" charset="0"/>
              </a:rPr>
              <a:t>studies of cues to deception</a:t>
            </a:r>
            <a:r>
              <a:rPr lang="en-US" dirty="0">
                <a:solidFill>
                  <a:schemeClr val="folHlink"/>
                </a:solidFill>
                <a:latin typeface="Times New Roman" charset="0"/>
              </a:rPr>
              <a:t> </a:t>
            </a:r>
            <a:r>
              <a:rPr lang="en-US" dirty="0" smtClean="0">
                <a:latin typeface="Times New Roman" charset="0"/>
              </a:rPr>
              <a:t>which</a:t>
            </a:r>
            <a:r>
              <a:rPr lang="en-US" b="1" i="1" dirty="0" smtClean="0">
                <a:latin typeface="Times New Roman" charset="0"/>
              </a:rPr>
              <a:t> </a:t>
            </a:r>
            <a:r>
              <a:rPr lang="en-US" dirty="0" smtClean="0">
                <a:latin typeface="Times New Roman" charset="0"/>
              </a:rPr>
              <a:t>predict better than </a:t>
            </a:r>
            <a:r>
              <a:rPr lang="en-US" b="1" i="1" dirty="0" smtClean="0">
                <a:solidFill>
                  <a:schemeClr val="folHlink"/>
                </a:solidFill>
                <a:latin typeface="Times New Roman" charset="0"/>
              </a:rPr>
              <a:t>humans </a:t>
            </a:r>
            <a:r>
              <a:rPr lang="en-US" dirty="0" smtClean="0">
                <a:latin typeface="Times New Roman" charset="0"/>
              </a:rPr>
              <a:t>or</a:t>
            </a:r>
            <a:r>
              <a:rPr lang="en-US" b="1" i="1" dirty="0" smtClean="0">
                <a:latin typeface="Times New Roman" charset="0"/>
              </a:rPr>
              <a:t> </a:t>
            </a:r>
            <a:r>
              <a:rPr lang="en-US" b="1" i="1" dirty="0" smtClean="0">
                <a:solidFill>
                  <a:schemeClr val="folHlink"/>
                </a:solidFill>
                <a:latin typeface="Times New Roman" charset="0"/>
              </a:rPr>
              <a:t>polygraphs</a:t>
            </a:r>
          </a:p>
          <a:p>
            <a:r>
              <a:rPr lang="en-US" b="1" i="1" dirty="0" smtClean="0">
                <a:solidFill>
                  <a:schemeClr val="folHlink"/>
                </a:solidFill>
                <a:latin typeface="Times New Roman" charset="0"/>
              </a:rPr>
              <a:t>Our method:</a:t>
            </a:r>
          </a:p>
          <a:p>
            <a:pPr lvl="1"/>
            <a:r>
              <a:rPr lang="en-US" dirty="0" smtClean="0">
                <a:latin typeface="Times New Roman" charset="0"/>
              </a:rPr>
              <a:t>Collect speech data and extract </a:t>
            </a:r>
            <a:r>
              <a:rPr lang="en-US" b="1" i="1" dirty="0" smtClean="0">
                <a:solidFill>
                  <a:schemeClr val="accent2"/>
                </a:solidFill>
                <a:latin typeface="Times New Roman" charset="0"/>
              </a:rPr>
              <a:t>acoustic</a:t>
            </a:r>
            <a:r>
              <a:rPr lang="en-US" b="1" i="1" dirty="0">
                <a:solidFill>
                  <a:schemeClr val="accent2"/>
                </a:solidFill>
                <a:latin typeface="Times New Roman" charset="0"/>
              </a:rPr>
              <a:t>, prosodic</a:t>
            </a:r>
            <a:r>
              <a:rPr lang="en-US" dirty="0">
                <a:solidFill>
                  <a:schemeClr val="accent2"/>
                </a:solidFill>
                <a:latin typeface="Times New Roman" charset="0"/>
              </a:rPr>
              <a:t>, </a:t>
            </a:r>
            <a:r>
              <a:rPr lang="en-US" dirty="0">
                <a:latin typeface="Times New Roman" charset="0"/>
              </a:rPr>
              <a:t>and</a:t>
            </a:r>
            <a:r>
              <a:rPr lang="en-US" dirty="0">
                <a:solidFill>
                  <a:schemeClr val="accent2"/>
                </a:solidFill>
                <a:latin typeface="Times New Roman" charset="0"/>
              </a:rPr>
              <a:t> </a:t>
            </a:r>
            <a:r>
              <a:rPr lang="en-US" b="1" i="1" dirty="0">
                <a:solidFill>
                  <a:schemeClr val="accent2"/>
                </a:solidFill>
                <a:latin typeface="Times New Roman" charset="0"/>
              </a:rPr>
              <a:t>lexical </a:t>
            </a:r>
            <a:r>
              <a:rPr lang="en-US" b="1" i="1" dirty="0" smtClean="0">
                <a:solidFill>
                  <a:schemeClr val="accent2"/>
                </a:solidFill>
                <a:latin typeface="Times New Roman" charset="0"/>
              </a:rPr>
              <a:t>cues </a:t>
            </a:r>
            <a:r>
              <a:rPr lang="en-US" dirty="0" smtClean="0">
                <a:latin typeface="Times New Roman" charset="0"/>
              </a:rPr>
              <a:t>automatically </a:t>
            </a:r>
          </a:p>
          <a:p>
            <a:pPr lvl="1"/>
            <a:r>
              <a:rPr lang="en-US" dirty="0" smtClean="0">
                <a:latin typeface="Times New Roman" charset="0"/>
              </a:rPr>
              <a:t>Take </a:t>
            </a:r>
            <a:r>
              <a:rPr lang="en-US" b="1" i="1" dirty="0" smtClean="0">
                <a:solidFill>
                  <a:schemeClr val="accent2"/>
                </a:solidFill>
                <a:latin typeface="Times New Roman" charset="0"/>
              </a:rPr>
              <a:t>gender, ethnicity, and personality factors</a:t>
            </a:r>
            <a:r>
              <a:rPr lang="en-US" b="1" i="1" dirty="0" smtClean="0">
                <a:solidFill>
                  <a:srgbClr val="0000FF"/>
                </a:solidFill>
                <a:latin typeface="Times New Roman" charset="0"/>
              </a:rPr>
              <a:t> </a:t>
            </a:r>
            <a:r>
              <a:rPr lang="en-US" dirty="0" smtClean="0">
                <a:latin typeface="Times New Roman" charset="0"/>
              </a:rPr>
              <a:t>into account</a:t>
            </a:r>
            <a:endParaRPr lang="en-US" dirty="0">
              <a:latin typeface="Times New Roman" charset="0"/>
            </a:endParaRPr>
          </a:p>
          <a:p>
            <a:pPr lvl="1"/>
            <a:r>
              <a:rPr lang="en-US" dirty="0">
                <a:latin typeface="Times New Roman" charset="0"/>
              </a:rPr>
              <a:t>Use </a:t>
            </a:r>
            <a:r>
              <a:rPr lang="en-US" b="1" i="1" dirty="0" smtClean="0">
                <a:solidFill>
                  <a:schemeClr val="accent2"/>
                </a:solidFill>
                <a:latin typeface="Times New Roman" charset="0"/>
              </a:rPr>
              <a:t>Machine </a:t>
            </a:r>
            <a:r>
              <a:rPr lang="en-US" b="1" i="1" dirty="0">
                <a:solidFill>
                  <a:schemeClr val="accent2"/>
                </a:solidFill>
                <a:latin typeface="Times New Roman" charset="0"/>
              </a:rPr>
              <a:t>Learning</a:t>
            </a:r>
            <a:r>
              <a:rPr lang="en-US" b="1" i="1" dirty="0">
                <a:latin typeface="Times New Roman" charset="0"/>
              </a:rPr>
              <a:t> </a:t>
            </a:r>
            <a:r>
              <a:rPr lang="en-US" dirty="0">
                <a:latin typeface="Times New Roman" charset="0"/>
              </a:rPr>
              <a:t>techniques to train models to classify deceptive vs. non-deceptive speech</a:t>
            </a:r>
          </a:p>
        </p:txBody>
      </p:sp>
      <p:sp>
        <p:nvSpPr>
          <p:cNvPr id="4" name="Rectangle 6"/>
          <p:cNvSpPr>
            <a:spLocks noGrp="1" noChangeArrowheads="1"/>
          </p:cNvSpPr>
          <p:nvPr>
            <p:ph type="sldNum" sz="quarter" idx="12"/>
          </p:nvPr>
        </p:nvSpPr>
        <p:spPr>
          <a:ln/>
        </p:spPr>
        <p:txBody>
          <a:bodyPr/>
          <a:lstStyle/>
          <a:p>
            <a:fld id="{93E503C8-BB68-B540-943D-E569AA6B1E29}" type="slidenum">
              <a:rPr lang="en-US"/>
              <a:pPr/>
              <a:t>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SA17-course" id="{D8837EF9-6206-4D45-802B-AE270D690185}" vid="{97E4167A-E119-E040-BB1A-49D7DF1718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19182</TotalTime>
  <Words>4185</Words>
  <Application>Microsoft Macintosh PowerPoint</Application>
  <PresentationFormat>On-screen Show (4:3)</PresentationFormat>
  <Paragraphs>728</Paragraphs>
  <Slides>59</Slides>
  <Notes>47</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59</vt:i4>
      </vt:variant>
    </vt:vector>
  </HeadingPairs>
  <TitlesOfParts>
    <vt:vector size="68" baseType="lpstr">
      <vt:lpstr>Calibri</vt:lpstr>
      <vt:lpstr>Helvetica</vt:lpstr>
      <vt:lpstr>Mangal</vt:lpstr>
      <vt:lpstr>ＭＳ Ｐゴシック</vt:lpstr>
      <vt:lpstr>Times New Roman</vt:lpstr>
      <vt:lpstr>Wingdings</vt:lpstr>
      <vt:lpstr>Arial</vt:lpstr>
      <vt:lpstr>Office Theme</vt:lpstr>
      <vt:lpstr>LSA17-course</vt:lpstr>
      <vt:lpstr>Intonation and Computation: Deception</vt:lpstr>
      <vt:lpstr>Deceptive Speech:  A Case Study</vt:lpstr>
      <vt:lpstr>Deception &amp; Culture</vt:lpstr>
      <vt:lpstr>Defining Deception</vt:lpstr>
      <vt:lpstr>Why are ‘serious’ lies difficult?</vt:lpstr>
      <vt:lpstr>Cues to Deception in Many Modalities</vt:lpstr>
      <vt:lpstr>Lying and LIWC (Newman et al ’03)</vt:lpstr>
      <vt:lpstr>Current Approaches to Deception Detection</vt:lpstr>
      <vt:lpstr>Our Research</vt:lpstr>
      <vt:lpstr>Previous Work</vt:lpstr>
      <vt:lpstr>Acoustic/Prosodic Features</vt:lpstr>
      <vt:lpstr>Lexical Features</vt:lpstr>
      <vt:lpstr>Subject-Dependent Features</vt:lpstr>
      <vt:lpstr>Results</vt:lpstr>
      <vt:lpstr>Evaluation: Compared to Human Deception Detection</vt:lpstr>
      <vt:lpstr>A Meta-Study of Human Deception Detection  (Aamodt &amp; Mitchell 2004)</vt:lpstr>
      <vt:lpstr>PowerPoint Presentation</vt:lpstr>
      <vt:lpstr>What Makes Some People Better Judges?</vt:lpstr>
      <vt:lpstr>The Big Five (Costa &amp; McCrae, 1992)</vt:lpstr>
      <vt:lpstr>PowerPoint Presentation</vt:lpstr>
      <vt:lpstr>Neuroticism, Openness &amp; Agreeableness  Correlate with Judge’s Performance</vt:lpstr>
      <vt:lpstr>Current Study: Hypotheses</vt:lpstr>
      <vt:lpstr>Cross-Cultural Deception Detection (Cheng&amp;Broadhurst ‘05)</vt:lpstr>
      <vt:lpstr>Our CxC Experiment</vt:lpstr>
      <vt:lpstr>Our CxC Experiment</vt:lpstr>
      <vt:lpstr>Our CxC Experiment</vt:lpstr>
      <vt:lpstr>Biographical Questionnaire</vt:lpstr>
      <vt:lpstr>Our CxC Experiment</vt:lpstr>
      <vt:lpstr>Our CxC Experiment</vt:lpstr>
      <vt:lpstr>Our CxC Experiment</vt:lpstr>
      <vt:lpstr>Our CxC Experiment</vt:lpstr>
      <vt:lpstr>Our CxC Experiment</vt:lpstr>
      <vt:lpstr>Scoring and Motivation</vt:lpstr>
      <vt:lpstr>Example:  “Where were you born?”</vt:lpstr>
      <vt:lpstr>Example:  “Where were you born?”</vt:lpstr>
      <vt:lpstr>Annotation</vt:lpstr>
      <vt:lpstr>Rover Example</vt:lpstr>
      <vt:lpstr>Corpus</vt:lpstr>
      <vt:lpstr>Correlations: Deceptive Ability &amp; Deception Detection</vt:lpstr>
      <vt:lpstr>Correlations: Gender, Ethnicity, Personality &amp; Ability to Deceive</vt:lpstr>
      <vt:lpstr>Gender, Ethnicity, Personality &amp; Deception Detection</vt:lpstr>
      <vt:lpstr>Confidence in Judgments </vt:lpstr>
      <vt:lpstr>Personality Factors and Confidence</vt:lpstr>
      <vt:lpstr>Classification Results (Unbalanced Corpus)</vt:lpstr>
      <vt:lpstr>Classification Results</vt:lpstr>
      <vt:lpstr>Added Features</vt:lpstr>
      <vt:lpstr>Adding Gender, Ethnicity and Personality Features (SessionNorm)</vt:lpstr>
      <vt:lpstr>Other Questions</vt:lpstr>
      <vt:lpstr>Interviewer Correctness and Confidence  by Question</vt:lpstr>
      <vt:lpstr>Which Question Types are Most Difficult?</vt:lpstr>
      <vt:lpstr>Current Findings</vt:lpstr>
      <vt:lpstr>Baseline Interviews &amp; Personality Predictions</vt:lpstr>
      <vt:lpstr>Baseline Interview</vt:lpstr>
      <vt:lpstr>Findings</vt:lpstr>
      <vt:lpstr>PowerPoint Presentation</vt:lpstr>
      <vt:lpstr>PowerPoint Presentation</vt:lpstr>
      <vt:lpstr>Success at Deception Detection Ability</vt:lpstr>
      <vt:lpstr>Other Questions</vt:lpstr>
      <vt:lpstr>Next Class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1001, Section 003 Introduction to Psychology</dc:title>
  <dc:creator>Michelle Levine</dc:creator>
  <cp:lastModifiedBy>Microsoft Office User</cp:lastModifiedBy>
  <cp:revision>247</cp:revision>
  <cp:lastPrinted>2011-01-19T13:45:15Z</cp:lastPrinted>
  <dcterms:created xsi:type="dcterms:W3CDTF">2017-02-23T19:52:48Z</dcterms:created>
  <dcterms:modified xsi:type="dcterms:W3CDTF">2017-07-08T15:01:15Z</dcterms:modified>
</cp:coreProperties>
</file>