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mp3" ContentType="audio/mpeg"/>
  <Default Extension="emf" ContentType="image/x-emf"/>
  <Default Extension="jpg" ContentType="image/jpeg"/>
  <Default Extension="rels" ContentType="application/vnd.openxmlformats-package.relationships+xml"/>
  <Default Extension="vml" ContentType="application/vnd.openxmlformats-officedocument.vmlDrawing"/>
  <Default Extension="WAV" ContentType="audio/x-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sldIdLst>
    <p:sldId id="623" r:id="rId2"/>
    <p:sldId id="696" r:id="rId3"/>
    <p:sldId id="635" r:id="rId4"/>
    <p:sldId id="636" r:id="rId5"/>
    <p:sldId id="659" r:id="rId6"/>
    <p:sldId id="638" r:id="rId7"/>
    <p:sldId id="657" r:id="rId8"/>
    <p:sldId id="695" r:id="rId9"/>
    <p:sldId id="661" r:id="rId10"/>
    <p:sldId id="662" r:id="rId11"/>
    <p:sldId id="664" r:id="rId12"/>
    <p:sldId id="665" r:id="rId13"/>
    <p:sldId id="666" r:id="rId14"/>
    <p:sldId id="667" r:id="rId15"/>
    <p:sldId id="639" r:id="rId16"/>
    <p:sldId id="640" r:id="rId17"/>
    <p:sldId id="672" r:id="rId18"/>
    <p:sldId id="676" r:id="rId19"/>
    <p:sldId id="673" r:id="rId20"/>
    <p:sldId id="641" r:id="rId21"/>
    <p:sldId id="642" r:id="rId22"/>
    <p:sldId id="680" r:id="rId23"/>
    <p:sldId id="643" r:id="rId24"/>
    <p:sldId id="644" r:id="rId25"/>
    <p:sldId id="645" r:id="rId26"/>
    <p:sldId id="646" r:id="rId27"/>
    <p:sldId id="647" r:id="rId28"/>
    <p:sldId id="648" r:id="rId29"/>
    <p:sldId id="649" r:id="rId30"/>
    <p:sldId id="650" r:id="rId31"/>
    <p:sldId id="651" r:id="rId32"/>
    <p:sldId id="653" r:id="rId33"/>
    <p:sldId id="689" r:id="rId34"/>
    <p:sldId id="683" r:id="rId35"/>
    <p:sldId id="685" r:id="rId36"/>
    <p:sldId id="686" r:id="rId37"/>
    <p:sldId id="654" r:id="rId38"/>
    <p:sldId id="658" r:id="rId39"/>
    <p:sldId id="687" r:id="rId40"/>
    <p:sldId id="697" r:id="rId41"/>
    <p:sldId id="698" r:id="rId42"/>
    <p:sldId id="699" r:id="rId43"/>
    <p:sldId id="700" r:id="rId44"/>
    <p:sldId id="701" r:id="rId45"/>
    <p:sldId id="702" r:id="rId46"/>
    <p:sldId id="703" r:id="rId47"/>
    <p:sldId id="704" r:id="rId48"/>
    <p:sldId id="694" r:id="rId49"/>
    <p:sldId id="688" r:id="rId50"/>
    <p:sldId id="690" r:id="rId51"/>
    <p:sldId id="691" r:id="rId52"/>
    <p:sldId id="692" r:id="rId53"/>
    <p:sldId id="693" r:id="rId54"/>
    <p:sldId id="631"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CC00"/>
    <a:srgbClr val="FF00FF"/>
    <a:srgbClr val="66FF33"/>
    <a:srgbClr val="FFFF00"/>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86409" autoAdjust="0"/>
  </p:normalViewPr>
  <p:slideViewPr>
    <p:cSldViewPr snapToGrid="0">
      <p:cViewPr>
        <p:scale>
          <a:sx n="75" d="100"/>
          <a:sy n="75" d="100"/>
        </p:scale>
        <p:origin x="1976" y="800"/>
      </p:cViewPr>
      <p:guideLst>
        <p:guide orient="horz" pos="2160"/>
        <p:guide pos="2832"/>
      </p:guideLst>
    </p:cSldViewPr>
  </p:slideViewPr>
  <p:outlineViewPr>
    <p:cViewPr>
      <p:scale>
        <a:sx n="33" d="100"/>
        <a:sy n="33" d="100"/>
      </p:scale>
      <p:origin x="0" y="-109288"/>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82" d="100"/>
          <a:sy n="182" d="100"/>
        </p:scale>
        <p:origin x="712" y="-25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A04A842-D49F-7649-B185-C7627F2BE528}"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A842-D49F-7649-B185-C7627F2BE528}" type="slidenum">
              <a:rPr lang="en-US" altLang="x-none" smtClean="0"/>
              <a:pPr/>
              <a:t>1</a:t>
            </a:fld>
            <a:endParaRPr lang="en-US" altLang="x-none"/>
          </a:p>
        </p:txBody>
      </p:sp>
    </p:spTree>
    <p:extLst>
      <p:ext uri="{BB962C8B-B14F-4D97-AF65-F5344CB8AC3E}">
        <p14:creationId xmlns:p14="http://schemas.microsoft.com/office/powerpoint/2010/main" val="1724153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0125CE-C3C9-43FF-9431-1F53B09DC608}" type="slidenum">
              <a:rPr lang="en-US"/>
              <a:pPr/>
              <a:t>12</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r>
              <a:rPr lang="en-US" b="1" dirty="0" smtClean="0"/>
              <a:t>both emotion and bodily reaction are caused by brain activity triggered by a stimulus</a:t>
            </a:r>
          </a:p>
          <a:p>
            <a:endParaRPr lang="en-US" dirty="0" smtClean="0"/>
          </a:p>
          <a:p>
            <a:r>
              <a:rPr lang="en-US" dirty="0" smtClean="0"/>
              <a:t>Reasoning:</a:t>
            </a:r>
          </a:p>
          <a:p>
            <a:pPr marL="228600" indent="-228600">
              <a:buAutoNum type="arabicPeriod"/>
            </a:pPr>
            <a:r>
              <a:rPr lang="en-US" dirty="0" smtClean="0"/>
              <a:t>ANS reacts</a:t>
            </a:r>
            <a:r>
              <a:rPr lang="en-US" baseline="0" dirty="0" smtClean="0"/>
              <a:t> too slowly in some cases (e.g., blushing takes 15-30 sec to occur yet you feel embarrassed before that)</a:t>
            </a:r>
          </a:p>
          <a:p>
            <a:pPr marL="228600" indent="-228600">
              <a:buAutoNum type="arabicPeriod"/>
            </a:pPr>
            <a:r>
              <a:rPr lang="en-US" baseline="0" dirty="0" smtClean="0"/>
              <a:t>Often people cannot detect ANS changes</a:t>
            </a:r>
          </a:p>
          <a:p>
            <a:pPr marL="228600" indent="-228600">
              <a:buAutoNum type="arabicPeriod"/>
            </a:pPr>
            <a:r>
              <a:rPr lang="en-US" baseline="0" dirty="0" err="1" smtClean="0"/>
              <a:t>Nonemotional</a:t>
            </a:r>
            <a:r>
              <a:rPr lang="en-US" baseline="0" dirty="0" smtClean="0"/>
              <a:t> stimuli (e.g., temperature) can cause same changes in ANS yet doesn’t make us feel angry</a:t>
            </a:r>
          </a:p>
          <a:p>
            <a:pPr marL="228600" indent="-228600">
              <a:buAutoNum type="arabicPeriod"/>
            </a:pPr>
            <a:r>
              <a:rPr lang="en-US" baseline="0" dirty="0" smtClean="0"/>
              <a:t>Not enough unique patterns of ANS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90186-320A-451F-BBF5-DFA314D6029F}" type="slidenum">
              <a:rPr lang="en-US"/>
              <a:pPr/>
              <a:t>13</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baseline="0" dirty="0" smtClean="0">
                <a:latin typeface="Palatino Linotype" pitchFamily="18" charset="0"/>
              </a:rPr>
              <a:t>View these theories in contrast to:</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baseline="0" dirty="0" smtClean="0">
                <a:latin typeface="Palatino Linotype" pitchFamily="18" charset="0"/>
              </a:rPr>
              <a:t>Social theories -- conscious experience; we then label the experience as a certain emotional state </a:t>
            </a:r>
          </a:p>
          <a:p>
            <a:endParaRPr lang="en-US" b="1" dirty="0" smtClean="0"/>
          </a:p>
          <a:p>
            <a:r>
              <a:rPr lang="en-US" b="1" dirty="0" smtClean="0"/>
              <a:t>emotion </a:t>
            </a:r>
            <a:r>
              <a:rPr lang="en-US" b="1" dirty="0" smtClean="0"/>
              <a:t>arises from the way we interpret our bodily reactions</a:t>
            </a:r>
          </a:p>
          <a:p>
            <a:r>
              <a:rPr lang="en-US" b="1" dirty="0" smtClean="0"/>
              <a:t>And then label them</a:t>
            </a:r>
          </a:p>
          <a:p>
            <a:endParaRPr lang="en-US" b="1" dirty="0" smtClean="0"/>
          </a:p>
          <a:p>
            <a:r>
              <a:rPr lang="en-US" dirty="0" smtClean="0"/>
              <a:t>In</a:t>
            </a:r>
            <a:r>
              <a:rPr lang="en-US" baseline="0" dirty="0" smtClean="0"/>
              <a:t> this case,</a:t>
            </a:r>
            <a:r>
              <a:rPr lang="en-US" dirty="0" smtClean="0"/>
              <a:t> you</a:t>
            </a:r>
            <a:r>
              <a:rPr lang="en-US" baseline="0" dirty="0" smtClean="0"/>
              <a:t> can interpret the same physiological reaction to all emotional stimuli, but you do so based on the specific occasion</a:t>
            </a:r>
          </a:p>
          <a:p>
            <a:endParaRPr lang="en-US" baseline="0" dirty="0" smtClean="0"/>
          </a:p>
          <a:p>
            <a:r>
              <a:rPr lang="en-US" baseline="0" dirty="0" smtClean="0"/>
              <a:t>Some evidence to support:</a:t>
            </a:r>
          </a:p>
          <a:p>
            <a:pPr>
              <a:buFontTx/>
              <a:buChar char="-"/>
            </a:pPr>
            <a:r>
              <a:rPr lang="en-US" baseline="0" dirty="0" smtClean="0"/>
              <a:t>One study showed that when exercising, you find attractive people more attractive, annoying people more annoying</a:t>
            </a:r>
          </a:p>
          <a:p>
            <a:pPr>
              <a:buFontTx/>
              <a:buNone/>
            </a:pPr>
            <a:r>
              <a:rPr lang="en-US" baseline="0" dirty="0" smtClean="0"/>
              <a:t>    WHY??</a:t>
            </a:r>
          </a:p>
          <a:p>
            <a:pPr>
              <a:buFontTx/>
              <a:buNone/>
            </a:pPr>
            <a:r>
              <a:rPr lang="en-US" baseline="0" dirty="0" smtClean="0"/>
              <a:t>      - you are interpreting your exercised induced arousal as attention or annoying or funny </a:t>
            </a:r>
            <a:r>
              <a:rPr lang="en-US" b="1" baseline="0" dirty="0" smtClean="0"/>
              <a:t>depending on the context</a:t>
            </a:r>
            <a:r>
              <a:rPr lang="en-US" baseline="0" dirty="0" smtClean="0"/>
              <a:t>.</a:t>
            </a:r>
          </a:p>
          <a:p>
            <a:pPr>
              <a:buFontTx/>
              <a:buNone/>
            </a:pPr>
            <a:r>
              <a:rPr lang="en-US" baseline="0" dirty="0" smtClean="0"/>
              <a:t>      - shows that people </a:t>
            </a:r>
            <a:r>
              <a:rPr lang="en-US" b="1" baseline="0" dirty="0" smtClean="0"/>
              <a:t>make inferences about the causes of their arousal based on the context, and not necessarily the actual cause</a:t>
            </a:r>
          </a:p>
          <a:p>
            <a:pPr>
              <a:buFontTx/>
              <a:buChar char="-"/>
            </a:pPr>
            <a:endParaRPr lang="en-US" baseline="0" dirty="0" smtClean="0"/>
          </a:p>
          <a:p>
            <a:pPr>
              <a:buFontTx/>
              <a:buNone/>
            </a:pPr>
            <a:r>
              <a:rPr lang="en-US" b="1" baseline="0" dirty="0" smtClean="0"/>
              <a:t>However, research has shown that there are unique bodily responses for an emotional experience (see next slide)</a:t>
            </a:r>
            <a:endParaRPr lang="en-US"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 what is this</a:t>
            </a:r>
            <a:r>
              <a:rPr lang="en-US" b="1" baseline="0" dirty="0" smtClean="0"/>
              <a:t> telling us??</a:t>
            </a:r>
          </a:p>
          <a:p>
            <a:endParaRPr lang="en-US" baseline="0" dirty="0" smtClean="0"/>
          </a:p>
          <a:p>
            <a:r>
              <a:rPr lang="en-US" dirty="0" smtClean="0"/>
              <a:t>  </a:t>
            </a:r>
            <a:r>
              <a:rPr lang="en-US" b="1" dirty="0" smtClean="0"/>
              <a:t>1)</a:t>
            </a:r>
            <a:r>
              <a:rPr lang="en-US" dirty="0" smtClean="0"/>
              <a:t>….James-Lange correct to say a pattern of physiological response for an emotion.</a:t>
            </a:r>
          </a:p>
          <a:p>
            <a:endParaRPr lang="en-US" dirty="0" smtClean="0"/>
          </a:p>
          <a:p>
            <a:r>
              <a:rPr lang="en-US" b="1" dirty="0" smtClean="0"/>
              <a:t>  2)</a:t>
            </a:r>
            <a:r>
              <a:rPr lang="en-US" dirty="0" smtClean="0"/>
              <a:t>….Cannon and Bard were right to say people not perfectly sensitive to them, which is what leads people to sometimes</a:t>
            </a:r>
            <a:r>
              <a:rPr lang="en-US" baseline="0" dirty="0" smtClean="0"/>
              <a:t> make inferences about what they are feeling.</a:t>
            </a:r>
          </a:p>
          <a:p>
            <a:endParaRPr lang="en-US" b="1" baseline="0" dirty="0" smtClean="0"/>
          </a:p>
          <a:p>
            <a:r>
              <a:rPr lang="en-US" b="1" baseline="0" dirty="0" smtClean="0"/>
              <a:t>What we know is the</a:t>
            </a:r>
          </a:p>
          <a:p>
            <a:r>
              <a:rPr lang="en-US" b="1" baseline="0" dirty="0" smtClean="0"/>
              <a:t>Interplay between our bodily activity and our mental activity are both causes and consequences of our emotional experience.</a:t>
            </a:r>
          </a:p>
          <a:p>
            <a:r>
              <a:rPr lang="en-US" b="1" baseline="0" dirty="0" smtClean="0"/>
              <a:t>The interplay of the 2 is not completely clear.</a:t>
            </a:r>
            <a:endParaRPr lang="en-US" b="1"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14268-D9EB-3346-91C0-25A46997929E}" type="slidenum">
              <a:rPr lang="en-US"/>
              <a:pPr/>
              <a:t>15</a:t>
            </a:fld>
            <a:endParaRPr lang="en-US"/>
          </a:p>
        </p:txBody>
      </p:sp>
      <p:sp>
        <p:nvSpPr>
          <p:cNvPr id="34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7139" name="Rectangle 3"/>
          <p:cNvSpPr>
            <a:spLocks noGrp="1" noChangeArrowheads="1"/>
          </p:cNvSpPr>
          <p:nvPr>
            <p:ph type="body" idx="1"/>
          </p:nvPr>
        </p:nvSpPr>
        <p:spPr/>
        <p:txBody>
          <a:bodyPr/>
          <a:lstStyle/>
          <a:p>
            <a:r>
              <a:rPr lang="en-US"/>
              <a:t>One useful corpus of acted emotional speech is distributed by the LDC:  8 speakers, 15 emotions, semantically neutral utterances.</a:t>
            </a:r>
          </a:p>
        </p:txBody>
      </p:sp>
    </p:spTree>
    <p:extLst>
      <p:ext uri="{BB962C8B-B14F-4D97-AF65-F5344CB8AC3E}">
        <p14:creationId xmlns:p14="http://schemas.microsoft.com/office/powerpoint/2010/main" val="1247614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readings focused on emotion recognition from text and speech.  Motivated by the readings and the excellent class discussions, let’s talk about some decisions that we make in emotion recognition.  We’ll focus on speech.</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17</a:t>
            </a:fld>
            <a:endParaRPr lang="en-US"/>
          </a:p>
        </p:txBody>
      </p:sp>
    </p:spTree>
    <p:extLst>
      <p:ext uri="{BB962C8B-B14F-4D97-AF65-F5344CB8AC3E}">
        <p14:creationId xmlns:p14="http://schemas.microsoft.com/office/powerpoint/2010/main" val="427144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Scenario:  </a:t>
            </a:r>
          </a:p>
          <a:p>
            <a:r>
              <a:rPr lang="en-US" dirty="0" smtClean="0"/>
              <a:t>char description</a:t>
            </a:r>
          </a:p>
          <a:p>
            <a:r>
              <a:rPr lang="en-US" dirty="0" smtClean="0"/>
              <a:t>Situation description</a:t>
            </a:r>
          </a:p>
          <a:p>
            <a:r>
              <a:rPr lang="en-US" dirty="0" smtClean="0"/>
              <a:t>Goal of the</a:t>
            </a:r>
            <a:r>
              <a:rPr lang="en-US" baseline="0" dirty="0" smtClean="0"/>
              <a:t> actor</a:t>
            </a:r>
          </a:p>
          <a:p>
            <a:r>
              <a:rPr lang="en-US" baseline="0" dirty="0" smtClean="0"/>
              <a:t>Text to accomplish the goal</a:t>
            </a:r>
          </a:p>
          <a:p>
            <a:r>
              <a:rPr lang="en-US" baseline="0" dirty="0" smtClean="0"/>
              <a:t>Descriptions of other characters involved</a:t>
            </a:r>
          </a:p>
          <a:p>
            <a:endParaRPr lang="en-US" baseline="0" dirty="0" smtClean="0"/>
          </a:p>
          <a:p>
            <a:r>
              <a:rPr lang="en-US" baseline="0" dirty="0" smtClean="0"/>
              <a:t>Script:</a:t>
            </a:r>
          </a:p>
          <a:p>
            <a:r>
              <a:rPr lang="en-US" baseline="0" dirty="0" smtClean="0"/>
              <a:t>Use existing well-crafted scripts</a:t>
            </a:r>
          </a:p>
          <a:p>
            <a:endParaRPr lang="en-US" baseline="0" dirty="0" smtClean="0"/>
          </a:p>
          <a:p>
            <a:r>
              <a:rPr lang="en-US" baseline="0" dirty="0" smtClean="0"/>
              <a:t>Can validate the data before using:  ask judges to rate scenario or script for emotional content</a:t>
            </a:r>
          </a:p>
          <a:p>
            <a:r>
              <a:rPr lang="en-US" baseline="0" dirty="0" smtClean="0"/>
              <a:t>Or, construct scenario based on actual subject experience</a:t>
            </a:r>
          </a:p>
          <a:p>
            <a:r>
              <a:rPr lang="en-US" baseline="0" dirty="0" smtClean="0"/>
              <a:t>e.g. ISEAR project </a:t>
            </a:r>
            <a:r>
              <a:rPr lang="mr-IN" baseline="0" dirty="0" smtClean="0"/>
              <a:t>–</a:t>
            </a:r>
            <a:r>
              <a:rPr lang="en-US" baseline="0" dirty="0" smtClean="0"/>
              <a:t> people reported situations where they experienced a major emotion, and how they reacted</a:t>
            </a:r>
          </a:p>
          <a:p>
            <a:endParaRPr lang="en-US" baseline="0" dirty="0" smtClean="0"/>
          </a:p>
          <a:p>
            <a:r>
              <a:rPr lang="en-US" baseline="0" dirty="0" smtClean="0"/>
              <a:t>Does Mohammed et </a:t>
            </a:r>
            <a:r>
              <a:rPr lang="en-US" baseline="0" dirty="0" err="1" smtClean="0"/>
              <a:t>al’s</a:t>
            </a:r>
            <a:r>
              <a:rPr lang="en-US" baseline="0" dirty="0" smtClean="0"/>
              <a:t> approach fall into any of these categories?  It’s natural emotion, but self-labeled, so should be ideal.  But there are some problems with that approach too!</a:t>
            </a:r>
          </a:p>
          <a:p>
            <a:r>
              <a:rPr lang="en-US" baseline="0" dirty="0" smtClean="0"/>
              <a:t>Many decisions to make, none are clearly right or wrong.  Depends on the goal.</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-&gt; once we have data, we extract features</a:t>
            </a:r>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18</a:t>
            </a:fld>
            <a:endParaRPr lang="en-US"/>
          </a:p>
        </p:txBody>
      </p:sp>
    </p:spTree>
    <p:extLst>
      <p:ext uri="{BB962C8B-B14F-4D97-AF65-F5344CB8AC3E}">
        <p14:creationId xmlns:p14="http://schemas.microsoft.com/office/powerpoint/2010/main" val="4177028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Valence:  positive or negative?</a:t>
            </a:r>
          </a:p>
          <a:p>
            <a:r>
              <a:rPr lang="en-US" dirty="0" smtClean="0"/>
              <a:t>Activation:</a:t>
            </a:r>
            <a:r>
              <a:rPr lang="en-US" baseline="0" dirty="0" smtClean="0"/>
              <a:t>  how strongly is it felt (e.g. sad/despair)</a:t>
            </a:r>
          </a:p>
          <a:p>
            <a:endParaRPr lang="en-US" baseline="0" dirty="0" smtClean="0"/>
          </a:p>
          <a:p>
            <a:r>
              <a:rPr lang="en-US" baseline="0" dirty="0" smtClean="0"/>
              <a:t>Which emotions </a:t>
            </a:r>
            <a:r>
              <a:rPr lang="mr-IN" baseline="0" dirty="0" smtClean="0"/>
              <a:t>–</a:t>
            </a:r>
            <a:r>
              <a:rPr lang="en-US" baseline="0" dirty="0" smtClean="0"/>
              <a:t> domain dependent (e.g. frustration/annoyance -&gt; SDS)</a:t>
            </a:r>
          </a:p>
          <a:p>
            <a:endParaRPr lang="en-US" baseline="0" dirty="0" smtClean="0"/>
          </a:p>
          <a:p>
            <a:r>
              <a:rPr lang="en-US" baseline="0" dirty="0" smtClean="0"/>
              <a:t>Discussion board </a:t>
            </a:r>
            <a:r>
              <a:rPr lang="mr-IN" baseline="0" dirty="0" smtClean="0"/>
              <a:t>–</a:t>
            </a:r>
            <a:r>
              <a:rPr lang="en-US" baseline="0" dirty="0" smtClean="0"/>
              <a:t> what kind of data, what is the most valid, does intention or perception matter more</a:t>
            </a:r>
          </a:p>
          <a:p>
            <a:r>
              <a:rPr lang="en-US" baseline="0" dirty="0" smtClean="0"/>
              <a:t>Discussion board </a:t>
            </a:r>
            <a:r>
              <a:rPr lang="mr-IN" baseline="0" dirty="0" smtClean="0"/>
              <a:t>–</a:t>
            </a:r>
            <a:r>
              <a:rPr lang="en-US" baseline="0" dirty="0" smtClean="0"/>
              <a:t> big 6 (</a:t>
            </a:r>
            <a:r>
              <a:rPr lang="en-US" baseline="0" dirty="0" err="1" smtClean="0"/>
              <a:t>ekman</a:t>
            </a:r>
            <a:r>
              <a:rPr lang="en-US" baseline="0" dirty="0" smtClean="0"/>
              <a:t>) vs. 585 vs. valence/activation</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19</a:t>
            </a:fld>
            <a:endParaRPr lang="en-US"/>
          </a:p>
        </p:txBody>
      </p:sp>
    </p:spTree>
    <p:extLst>
      <p:ext uri="{BB962C8B-B14F-4D97-AF65-F5344CB8AC3E}">
        <p14:creationId xmlns:p14="http://schemas.microsoft.com/office/powerpoint/2010/main" val="301982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7E763-B181-BD45-983F-97D2E8CFA692}" type="slidenum">
              <a:rPr lang="en-US"/>
              <a:pPr/>
              <a:t>20</a:t>
            </a:fld>
            <a:endParaRPr lang="en-US"/>
          </a:p>
        </p:txBody>
      </p:sp>
      <p:sp>
        <p:nvSpPr>
          <p:cNvPr id="35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7108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EDF3C-5CA2-4A40-906D-A12DCAFFF8A3}" type="slidenum">
              <a:rPr lang="en-US"/>
              <a:pPr/>
              <a:t>21</a:t>
            </a:fld>
            <a:endParaRPr lang="en-US"/>
          </a:p>
        </p:txBody>
      </p:sp>
      <p:sp>
        <p:nvSpPr>
          <p:cNvPr id="414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4723" name="Rectangle 3"/>
          <p:cNvSpPr>
            <a:spLocks noGrp="1" noChangeArrowheads="1"/>
          </p:cNvSpPr>
          <p:nvPr>
            <p:ph type="body" idx="1"/>
          </p:nvPr>
        </p:nvSpPr>
        <p:spPr/>
        <p:txBody>
          <a:bodyPr/>
          <a:lstStyle/>
          <a:p>
            <a:r>
              <a:rPr lang="en-US"/>
              <a:t>Directly modeled acoustic/prosodic features classify emotions like happy and sad with high accuracy; anxiety with lower success.  Note that states such as anger, confidence and frustration fall somewhere in the middle.  We will compare this performance on acted versions with similar experiments on natural speech.</a:t>
            </a:r>
          </a:p>
        </p:txBody>
      </p:sp>
    </p:spTree>
    <p:extLst>
      <p:ext uri="{BB962C8B-B14F-4D97-AF65-F5344CB8AC3E}">
        <p14:creationId xmlns:p14="http://schemas.microsoft.com/office/powerpoint/2010/main" val="621424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performing features</a:t>
            </a:r>
            <a:r>
              <a:rPr lang="en-US" baseline="0" dirty="0" smtClean="0"/>
              <a:t> for each emotion (</a:t>
            </a:r>
            <a:r>
              <a:rPr lang="en-US" baseline="0" dirty="0" err="1" smtClean="0"/>
              <a:t>Liscombe</a:t>
            </a:r>
            <a:r>
              <a:rPr lang="en-US" baseline="0" dirty="0" smtClean="0"/>
              <a:t> et al)</a:t>
            </a:r>
          </a:p>
          <a:p>
            <a:r>
              <a:rPr lang="en-US" baseline="0" dirty="0" smtClean="0"/>
              <a:t>Different features were more useful for different emotions </a:t>
            </a:r>
          </a:p>
          <a:p>
            <a:endParaRPr lang="en-US" baseline="0" dirty="0" smtClean="0"/>
          </a:p>
          <a:p>
            <a:r>
              <a:rPr lang="en-US" baseline="0" dirty="0" smtClean="0"/>
              <a:t>Critique:  acted speech</a:t>
            </a:r>
          </a:p>
          <a:p>
            <a:r>
              <a:rPr lang="en-US" baseline="0" dirty="0" smtClean="0"/>
              <a:t>features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22</a:t>
            </a:fld>
            <a:endParaRPr lang="en-US"/>
          </a:p>
        </p:txBody>
      </p:sp>
    </p:spTree>
    <p:extLst>
      <p:ext uri="{BB962C8B-B14F-4D97-AF65-F5344CB8AC3E}">
        <p14:creationId xmlns:p14="http://schemas.microsoft.com/office/powerpoint/2010/main" val="419616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5E134-240D-0048-9534-04672C83EE18}" type="slidenum">
              <a:rPr lang="en-US"/>
              <a:pPr/>
              <a:t>3</a:t>
            </a:fld>
            <a:endParaRPr lang="en-US"/>
          </a:p>
        </p:txBody>
      </p:sp>
      <p:sp>
        <p:nvSpPr>
          <p:cNvPr id="1894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9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We have much practical motivation for detecting a speaker</a:t>
            </a:r>
            <a:r>
              <a:rPr lang="ja-JP" altLang="en-US">
                <a:latin typeface="Arial"/>
              </a:rPr>
              <a:t>’</a:t>
            </a:r>
            <a:r>
              <a:rPr lang="en-US"/>
              <a:t>s emotional state.  There are other types of speaker state that may be important to model.  Can prosody help us with these as well?</a:t>
            </a:r>
          </a:p>
        </p:txBody>
      </p:sp>
    </p:spTree>
    <p:extLst>
      <p:ext uri="{BB962C8B-B14F-4D97-AF65-F5344CB8AC3E}">
        <p14:creationId xmlns:p14="http://schemas.microsoft.com/office/powerpoint/2010/main" val="916519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3FCEA-9377-BD40-B002-D81D2E80E7DB}" type="slidenum">
              <a:rPr lang="en-US"/>
              <a:pPr/>
              <a:t>23</a:t>
            </a:fld>
            <a:endParaRPr lang="en-US"/>
          </a:p>
        </p:txBody>
      </p:sp>
      <p:sp>
        <p:nvSpPr>
          <p:cNvPr id="434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4179" name="Rectangle 3"/>
          <p:cNvSpPr>
            <a:spLocks noGrp="1" noChangeArrowheads="1"/>
          </p:cNvSpPr>
          <p:nvPr>
            <p:ph type="body" idx="1"/>
          </p:nvPr>
        </p:nvSpPr>
        <p:spPr/>
        <p:txBody>
          <a:bodyPr/>
          <a:lstStyle/>
          <a:p>
            <a:r>
              <a:rPr lang="en-US" dirty="0"/>
              <a:t>It is useful to note where direct modeling features fall short:  While mean f0 successfully differentiates between emotions with different valence, so long as they have different degrees of activation…</a:t>
            </a:r>
          </a:p>
        </p:txBody>
      </p:sp>
    </p:spTree>
    <p:extLst>
      <p:ext uri="{BB962C8B-B14F-4D97-AF65-F5344CB8AC3E}">
        <p14:creationId xmlns:p14="http://schemas.microsoft.com/office/powerpoint/2010/main" val="741075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E9F08-BABD-B94B-9827-314D86E01D26}" type="slidenum">
              <a:rPr lang="en-US"/>
              <a:pPr/>
              <a:t>24</a:t>
            </a:fld>
            <a:endParaRPr lang="en-US"/>
          </a:p>
        </p:txBody>
      </p:sp>
      <p:sp>
        <p:nvSpPr>
          <p:cNvPr id="435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5203" name="Rectangle 3"/>
          <p:cNvSpPr>
            <a:spLocks noGrp="1" noChangeArrowheads="1"/>
          </p:cNvSpPr>
          <p:nvPr>
            <p:ph type="body" idx="1"/>
          </p:nvPr>
        </p:nvSpPr>
        <p:spPr/>
        <p:txBody>
          <a:bodyPr/>
          <a:lstStyle/>
          <a:p>
            <a:r>
              <a:rPr lang="en-US"/>
              <a:t>When different valence emotions such as happy and angry have the same activation, simple pitch features are less successful.</a:t>
            </a:r>
          </a:p>
        </p:txBody>
      </p:sp>
    </p:spTree>
    <p:extLst>
      <p:ext uri="{BB962C8B-B14F-4D97-AF65-F5344CB8AC3E}">
        <p14:creationId xmlns:p14="http://schemas.microsoft.com/office/powerpoint/2010/main" val="1748535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59D0E-F46C-2545-8091-D59B9D9ECBFC}" type="slidenum">
              <a:rPr lang="en-US"/>
              <a:pPr/>
              <a:t>25</a:t>
            </a:fld>
            <a:endParaRPr lang="en-US"/>
          </a:p>
        </p:txBody>
      </p:sp>
      <p:sp>
        <p:nvSpPr>
          <p:cNvPr id="436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6227" name="Rectangle 3"/>
          <p:cNvSpPr>
            <a:spLocks noGrp="1" noChangeArrowheads="1"/>
          </p:cNvSpPr>
          <p:nvPr>
            <p:ph type="body" idx="1"/>
          </p:nvPr>
        </p:nvSpPr>
        <p:spPr/>
        <p:txBody>
          <a:bodyPr/>
          <a:lstStyle/>
          <a:p>
            <a:r>
              <a:rPr lang="en-US"/>
              <a:t>In natural speech, the utility of direct modeling of prosodic features to classify emotions is similar to acted speech.</a:t>
            </a:r>
          </a:p>
        </p:txBody>
      </p:sp>
    </p:spTree>
    <p:extLst>
      <p:ext uri="{BB962C8B-B14F-4D97-AF65-F5344CB8AC3E}">
        <p14:creationId xmlns:p14="http://schemas.microsoft.com/office/powerpoint/2010/main" val="1769729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4CA2B-F2B5-7D42-ACE8-FA7AB58CF0DE}" type="slidenum">
              <a:rPr lang="en-US"/>
              <a:pPr/>
              <a:t>26</a:t>
            </a:fld>
            <a:endParaRPr lang="en-US"/>
          </a:p>
        </p:txBody>
      </p:sp>
      <p:sp>
        <p:nvSpPr>
          <p:cNvPr id="438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8275" name="Rectangle 3"/>
          <p:cNvSpPr>
            <a:spLocks noGrp="1" noChangeArrowheads="1"/>
          </p:cNvSpPr>
          <p:nvPr>
            <p:ph type="body" idx="1"/>
          </p:nvPr>
        </p:nvSpPr>
        <p:spPr/>
        <p:txBody>
          <a:bodyPr/>
          <a:lstStyle/>
          <a:p>
            <a:r>
              <a:rPr lang="en-US"/>
              <a:t>We also notice however certain important effects of context which can be captured through direct modeling.  Note how, for utterances labeled as positive, there is little change in features such as median pitch, mean energy and speaking rate.</a:t>
            </a:r>
          </a:p>
        </p:txBody>
      </p:sp>
    </p:spTree>
    <p:extLst>
      <p:ext uri="{BB962C8B-B14F-4D97-AF65-F5344CB8AC3E}">
        <p14:creationId xmlns:p14="http://schemas.microsoft.com/office/powerpoint/2010/main" val="1577322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306CAE-F297-5A48-AF80-4F87278A07FB}" type="slidenum">
              <a:rPr lang="en-US"/>
              <a:pPr/>
              <a:t>27</a:t>
            </a:fld>
            <a:endParaRPr lang="en-US"/>
          </a:p>
        </p:txBody>
      </p:sp>
      <p:sp>
        <p:nvSpPr>
          <p:cNvPr id="364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4547" name="Rectangle 3"/>
          <p:cNvSpPr>
            <a:spLocks noGrp="1" noChangeArrowheads="1"/>
          </p:cNvSpPr>
          <p:nvPr>
            <p:ph type="body" idx="1"/>
          </p:nvPr>
        </p:nvSpPr>
        <p:spPr/>
        <p:txBody>
          <a:bodyPr/>
          <a:lstStyle/>
          <a:p>
            <a:r>
              <a:rPr lang="en-US"/>
              <a:t>However, for utterances labeled </a:t>
            </a:r>
            <a:r>
              <a:rPr lang="ja-JP" altLang="en-US">
                <a:latin typeface="Arial"/>
              </a:rPr>
              <a:t>‘</a:t>
            </a:r>
            <a:r>
              <a:rPr lang="en-US"/>
              <a:t>angry</a:t>
            </a:r>
            <a:r>
              <a:rPr lang="ja-JP" altLang="en-US">
                <a:latin typeface="Arial"/>
              </a:rPr>
              <a:t>’</a:t>
            </a:r>
            <a:r>
              <a:rPr lang="en-US"/>
              <a:t>, it is rare that anger emerges suddenly, without some earlier changes in these features.  So it seems that acoustic/prosodic context as well as contour type my indeed be useful in identifying a speaker</a:t>
            </a:r>
            <a:r>
              <a:rPr lang="ja-JP" altLang="en-US">
                <a:latin typeface="Arial"/>
              </a:rPr>
              <a:t>’</a:t>
            </a:r>
            <a:r>
              <a:rPr lang="en-US"/>
              <a:t>s emotional state.  Note that ML classifications of this data perform quite similarly to experiments on acted speech id</a:t>
            </a:r>
            <a:r>
              <a:rPr lang="ja-JP" altLang="en-US">
                <a:latin typeface="Arial"/>
              </a:rPr>
              <a:t>’</a:t>
            </a:r>
            <a:r>
              <a:rPr lang="en-US"/>
              <a:t>ing anger and frustration, with performance in the mid 70% range.</a:t>
            </a:r>
          </a:p>
        </p:txBody>
      </p:sp>
    </p:spTree>
    <p:extLst>
      <p:ext uri="{BB962C8B-B14F-4D97-AF65-F5344CB8AC3E}">
        <p14:creationId xmlns:p14="http://schemas.microsoft.com/office/powerpoint/2010/main" val="691547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06DDA9-C9C2-9F4C-8FE5-A2658E3A2A2E}" type="slidenum">
              <a:rPr lang="en-US"/>
              <a:pPr/>
              <a:t>28</a:t>
            </a:fld>
            <a:endParaRPr lang="en-US"/>
          </a:p>
        </p:txBody>
      </p:sp>
      <p:sp>
        <p:nvSpPr>
          <p:cNvPr id="29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1843" name="Rectangle 3"/>
          <p:cNvSpPr>
            <a:spLocks noGrp="1" noChangeArrowheads="1"/>
          </p:cNvSpPr>
          <p:nvPr>
            <p:ph type="body" idx="1"/>
          </p:nvPr>
        </p:nvSpPr>
        <p:spPr/>
        <p:txBody>
          <a:bodyPr/>
          <a:lstStyle/>
          <a:p>
            <a:r>
              <a:rPr lang="en-US"/>
              <a:t>One type of speaker state we thought it would be useful to explore was confidence and uncertainty in tutoring systems:  if students give the correct answer but are uncertain, the human tutor will address their uncertainty; if they give an incorrect answer with confidence, this is also important for the human tutor to attend to.</a:t>
            </a:r>
          </a:p>
        </p:txBody>
      </p:sp>
    </p:spTree>
    <p:extLst>
      <p:ext uri="{BB962C8B-B14F-4D97-AF65-F5344CB8AC3E}">
        <p14:creationId xmlns:p14="http://schemas.microsoft.com/office/powerpoint/2010/main" val="874421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9210A-FA0E-7C4C-8D2D-05BBBCE63F41}" type="slidenum">
              <a:rPr lang="en-US"/>
              <a:pPr/>
              <a:t>29</a:t>
            </a:fld>
            <a:endParaRPr lang="en-US"/>
          </a:p>
        </p:txBody>
      </p:sp>
      <p:sp>
        <p:nvSpPr>
          <p:cNvPr id="28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7747" name="Rectangle 3"/>
          <p:cNvSpPr>
            <a:spLocks noGrp="1" noChangeArrowheads="1"/>
          </p:cNvSpPr>
          <p:nvPr>
            <p:ph type="body" idx="1"/>
          </p:nvPr>
        </p:nvSpPr>
        <p:spPr/>
        <p:txBody>
          <a:bodyPr/>
          <a:lstStyle/>
          <a:p>
            <a:r>
              <a:rPr lang="en-US"/>
              <a:t>Note that responses labeled as certain often exhibit a falling contour, e.g. this downstepped contour.</a:t>
            </a:r>
          </a:p>
        </p:txBody>
      </p:sp>
    </p:spTree>
    <p:extLst>
      <p:ext uri="{BB962C8B-B14F-4D97-AF65-F5344CB8AC3E}">
        <p14:creationId xmlns:p14="http://schemas.microsoft.com/office/powerpoint/2010/main" val="922936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FF7F4-FA7E-1D49-949F-FB6CA8A70463}" type="slidenum">
              <a:rPr lang="en-US"/>
              <a:pPr/>
              <a:t>30</a:t>
            </a:fld>
            <a:endParaRPr lang="en-US"/>
          </a:p>
        </p:txBody>
      </p:sp>
      <p:sp>
        <p:nvSpPr>
          <p:cNvPr id="28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p:txBody>
          <a:bodyPr/>
          <a:lstStyle/>
          <a:p>
            <a:r>
              <a:rPr lang="en-US"/>
              <a:t>As opposed to uncertainty, which often is uttered with a rising contour and long intervening pauses.</a:t>
            </a:r>
          </a:p>
          <a:p>
            <a:endParaRPr lang="en-US"/>
          </a:p>
        </p:txBody>
      </p:sp>
    </p:spTree>
    <p:extLst>
      <p:ext uri="{BB962C8B-B14F-4D97-AF65-F5344CB8AC3E}">
        <p14:creationId xmlns:p14="http://schemas.microsoft.com/office/powerpoint/2010/main" val="288805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EBAA5-A596-0844-A719-39C186AA57E8}" type="slidenum">
              <a:rPr lang="en-US"/>
              <a:pPr/>
              <a:t>31</a:t>
            </a:fld>
            <a:endParaRPr lang="en-US"/>
          </a:p>
        </p:txBody>
      </p:sp>
      <p:sp>
        <p:nvSpPr>
          <p:cNvPr id="373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3763" name="Rectangle 3"/>
          <p:cNvSpPr>
            <a:spLocks noGrp="1" noChangeArrowheads="1"/>
          </p:cNvSpPr>
          <p:nvPr>
            <p:ph type="body" idx="1"/>
          </p:nvPr>
        </p:nvSpPr>
        <p:spPr/>
        <p:txBody>
          <a:bodyPr/>
          <a:lstStyle/>
          <a:p>
            <a:r>
              <a:rPr lang="en-US"/>
              <a:t>This utterances exhibits evens more features associated with uncertainty:  sighs, filled pauses, lexical indicators of uncertainty.</a:t>
            </a:r>
          </a:p>
        </p:txBody>
      </p:sp>
    </p:spTree>
    <p:extLst>
      <p:ext uri="{BB962C8B-B14F-4D97-AF65-F5344CB8AC3E}">
        <p14:creationId xmlns:p14="http://schemas.microsoft.com/office/powerpoint/2010/main" val="1371872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46E8-99BE-8E4F-90BC-2978D2687482}" type="slidenum">
              <a:rPr lang="en-US"/>
              <a:pPr/>
              <a:t>32</a:t>
            </a:fld>
            <a:endParaRPr lang="en-US"/>
          </a:p>
        </p:txBody>
      </p:sp>
      <p:sp>
        <p:nvSpPr>
          <p:cNvPr id="375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5811" name="Rectangle 3"/>
          <p:cNvSpPr>
            <a:spLocks noGrp="1" noChangeArrowheads="1"/>
          </p:cNvSpPr>
          <p:nvPr>
            <p:ph type="body" idx="1"/>
          </p:nvPr>
        </p:nvSpPr>
        <p:spPr/>
        <p:txBody>
          <a:bodyPr/>
          <a:lstStyle/>
          <a:p>
            <a:r>
              <a:rPr lang="en-US"/>
              <a:t>Again, using direct modeling of acoustic/prosodic features and their context, with obtain results similar to those for emotional speech.</a:t>
            </a:r>
          </a:p>
        </p:txBody>
      </p:sp>
    </p:spTree>
    <p:extLst>
      <p:ext uri="{BB962C8B-B14F-4D97-AF65-F5344CB8AC3E}">
        <p14:creationId xmlns:p14="http://schemas.microsoft.com/office/powerpoint/2010/main" val="37304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90D11-FA25-4A4D-A7C4-FD77017A6349}" type="slidenum">
              <a:rPr lang="en-US"/>
              <a:pPr/>
              <a:t>4</a:t>
            </a:fld>
            <a:endParaRPr lang="en-US"/>
          </a:p>
        </p:txBody>
      </p:sp>
      <p:sp>
        <p:nvSpPr>
          <p:cNvPr id="431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1107" name="Rectangle 3"/>
          <p:cNvSpPr>
            <a:spLocks noGrp="1" noChangeArrowheads="1"/>
          </p:cNvSpPr>
          <p:nvPr>
            <p:ph type="body" idx="1"/>
          </p:nvPr>
        </p:nvSpPr>
        <p:spPr/>
        <p:txBody>
          <a:bodyPr/>
          <a:lstStyle/>
          <a:p>
            <a:r>
              <a:rPr lang="en-US"/>
              <a:t>There have been many important studies of the role of prosody in defining a speaker</a:t>
            </a:r>
            <a:r>
              <a:rPr lang="ja-JP" altLang="en-US">
                <a:latin typeface="Arial"/>
              </a:rPr>
              <a:t>’</a:t>
            </a:r>
            <a:r>
              <a:rPr lang="en-US"/>
              <a:t>s emotional state:  in IVR systems supporting travel arrangements, call centers.  Other studies have investigated emotional speech more broadly, in meetings (irony, amusement) and in daily life in general.</a:t>
            </a:r>
          </a:p>
        </p:txBody>
      </p:sp>
    </p:spTree>
    <p:extLst>
      <p:ext uri="{BB962C8B-B14F-4D97-AF65-F5344CB8AC3E}">
        <p14:creationId xmlns:p14="http://schemas.microsoft.com/office/powerpoint/2010/main" val="109922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are comparable to the hand annotated features, showing that this is an effective approach for a deployed system</a:t>
            </a:r>
          </a:p>
          <a:p>
            <a:r>
              <a:rPr lang="en-US" baseline="0" dirty="0" smtClean="0"/>
              <a:t>Benefit of this paper is that the recognition is done using a sliding window of data, so that parts of a user turn can be neutral while parts can be negative</a:t>
            </a:r>
          </a:p>
          <a:p>
            <a:r>
              <a:rPr lang="en-US" baseline="0" dirty="0" smtClean="0"/>
              <a:t>The key is that by doing this incrementally, you have the chance to recognize problems as early as possible, without waiting for the entire turn to be over</a:t>
            </a:r>
            <a:endParaRPr lang="en-US" dirty="0" smtClean="0"/>
          </a:p>
          <a:p>
            <a:endParaRPr lang="en-US" dirty="0" smtClean="0"/>
          </a:p>
          <a:p>
            <a:r>
              <a:rPr lang="en-US" dirty="0" smtClean="0"/>
              <a:t>People can recognize 5</a:t>
            </a:r>
            <a:r>
              <a:rPr lang="en-US" baseline="0" dirty="0" smtClean="0"/>
              <a:t> basic emotions from 300-600 </a:t>
            </a:r>
            <a:r>
              <a:rPr lang="en-US" baseline="0" dirty="0" err="1" smtClean="0"/>
              <a:t>ms</a:t>
            </a:r>
            <a:r>
              <a:rPr lang="en-US" baseline="0" dirty="0" smtClean="0"/>
              <a:t> (2-3 words)</a:t>
            </a:r>
          </a:p>
          <a:p>
            <a:r>
              <a:rPr lang="en-US" baseline="0" dirty="0" smtClean="0"/>
              <a:t>Anger is easier than others </a:t>
            </a:r>
            <a:r>
              <a:rPr lang="mr-IN" baseline="0" dirty="0" smtClean="0"/>
              <a:t>–</a:t>
            </a:r>
            <a:r>
              <a:rPr lang="en-US" baseline="0" dirty="0" smtClean="0"/>
              <a:t> 365ms</a:t>
            </a:r>
          </a:p>
          <a:p>
            <a:r>
              <a:rPr lang="en-US" baseline="0" dirty="0" smtClean="0"/>
              <a:t>Average </a:t>
            </a:r>
            <a:r>
              <a:rPr lang="en-US" baseline="0" dirty="0" err="1" smtClean="0"/>
              <a:t>intonational</a:t>
            </a:r>
            <a:r>
              <a:rPr lang="en-US" baseline="0" dirty="0" smtClean="0"/>
              <a:t> phrase </a:t>
            </a:r>
            <a:r>
              <a:rPr lang="mr-IN" baseline="0" dirty="0" smtClean="0"/>
              <a:t>–</a:t>
            </a:r>
            <a:r>
              <a:rPr lang="en-US" baseline="0" dirty="0" smtClean="0"/>
              <a:t> 7-8 words in conversational speech</a:t>
            </a:r>
          </a:p>
          <a:p>
            <a:r>
              <a:rPr lang="en-US" baseline="0" dirty="0" smtClean="0"/>
              <a:t>Don’t need phrase boundaries!  Instead use word-based features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33</a:t>
            </a:fld>
            <a:endParaRPr lang="en-US"/>
          </a:p>
        </p:txBody>
      </p:sp>
    </p:spTree>
    <p:extLst>
      <p:ext uri="{BB962C8B-B14F-4D97-AF65-F5344CB8AC3E}">
        <p14:creationId xmlns:p14="http://schemas.microsoft.com/office/powerpoint/2010/main" val="1543753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text </a:t>
            </a:r>
            <a:r>
              <a:rPr lang="mr-IN" dirty="0" smtClean="0"/>
              <a:t>–</a:t>
            </a:r>
            <a:r>
              <a:rPr lang="en-US" dirty="0" smtClean="0"/>
              <a:t> muc</a:t>
            </a:r>
            <a:r>
              <a:rPr lang="en-US" baseline="0" dirty="0" smtClean="0"/>
              <a:t>h easier to collect large datasets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34</a:t>
            </a:fld>
            <a:endParaRPr lang="en-US"/>
          </a:p>
        </p:txBody>
      </p:sp>
    </p:spTree>
    <p:extLst>
      <p:ext uri="{BB962C8B-B14F-4D97-AF65-F5344CB8AC3E}">
        <p14:creationId xmlns:p14="http://schemas.microsoft.com/office/powerpoint/2010/main" val="557476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WordNet</a:t>
            </a:r>
            <a:r>
              <a:rPr lang="en-US" dirty="0" smtClean="0"/>
              <a:t>-Affect: hierarchy of affective domain labels</a:t>
            </a:r>
          </a:p>
          <a:p>
            <a:r>
              <a:rPr lang="en-US" dirty="0" err="1" smtClean="0"/>
              <a:t>EmotiNet</a:t>
            </a:r>
            <a:endParaRPr lang="en-US" dirty="0" smtClean="0"/>
          </a:p>
          <a:p>
            <a:r>
              <a:rPr lang="en-US" baseline="0" dirty="0" err="1" smtClean="0"/>
              <a:t>SentiWordNet</a:t>
            </a:r>
            <a:endParaRPr lang="en-US" baseline="0" dirty="0" smtClean="0"/>
          </a:p>
          <a:p>
            <a:endParaRPr lang="en-US" baseline="0" dirty="0" smtClean="0"/>
          </a:p>
          <a:p>
            <a:r>
              <a:rPr lang="en-US" baseline="0" dirty="0" smtClean="0"/>
              <a:t>Keyword-based </a:t>
            </a:r>
            <a:r>
              <a:rPr lang="mr-IN" baseline="0" dirty="0" smtClean="0"/>
              <a:t>–</a:t>
            </a:r>
            <a:r>
              <a:rPr lang="en-US" baseline="0" dirty="0" smtClean="0"/>
              <a:t> shallow word-level analysis, usually ignores semantic features (e.g. negation)</a:t>
            </a:r>
          </a:p>
          <a:p>
            <a:r>
              <a:rPr lang="en-US" baseline="0" dirty="0" smtClean="0"/>
              <a:t>Lexicon-based </a:t>
            </a:r>
            <a:r>
              <a:rPr lang="mr-IN" baseline="0" dirty="0" smtClean="0"/>
              <a:t>–</a:t>
            </a:r>
            <a:r>
              <a:rPr lang="en-US" baseline="0" dirty="0" smtClean="0"/>
              <a:t> relies on ontology, doesn’t cover everything, doesn’t extend to other </a:t>
            </a:r>
            <a:r>
              <a:rPr lang="en-US" baseline="0" dirty="0" err="1" smtClean="0"/>
              <a:t>langauges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B852A1C-1FF8-1E47-9FB8-7A686FDCE2A1}" type="slidenum">
              <a:rPr lang="en-US" smtClean="0"/>
              <a:pPr/>
              <a:t>35</a:t>
            </a:fld>
            <a:endParaRPr lang="en-US"/>
          </a:p>
        </p:txBody>
      </p:sp>
    </p:spTree>
    <p:extLst>
      <p:ext uri="{BB962C8B-B14F-4D97-AF65-F5344CB8AC3E}">
        <p14:creationId xmlns:p14="http://schemas.microsoft.com/office/powerpoint/2010/main" val="3148735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Hasan</a:t>
            </a:r>
            <a:r>
              <a:rPr lang="en-US" baseline="0" dirty="0" smtClean="0"/>
              <a:t> et al., 2014 </a:t>
            </a:r>
            <a:r>
              <a:rPr lang="mr-IN" baseline="0" dirty="0" smtClean="0"/>
              <a:t>–</a:t>
            </a:r>
            <a:r>
              <a:rPr lang="en-US" baseline="0" dirty="0" smtClean="0"/>
              <a:t> automatic labeled data from twitter </a:t>
            </a:r>
            <a:r>
              <a:rPr lang="mr-IN" baseline="0" dirty="0" smtClean="0"/>
              <a:t>–</a:t>
            </a:r>
            <a:r>
              <a:rPr lang="en-US" baseline="0" dirty="0" smtClean="0"/>
              <a:t> </a:t>
            </a:r>
            <a:r>
              <a:rPr lang="en-US" baseline="0" dirty="0" err="1" smtClean="0"/>
              <a:t>hashtags</a:t>
            </a:r>
            <a:r>
              <a:rPr lang="en-US" baseline="0" dirty="0" smtClean="0"/>
              <a:t> and emoticons (http://</a:t>
            </a:r>
            <a:r>
              <a:rPr lang="en-US" baseline="0" dirty="0" err="1" smtClean="0"/>
              <a:t>cci.drexel.edu</a:t>
            </a:r>
            <a:r>
              <a:rPr lang="en-US" baseline="0" dirty="0" smtClean="0"/>
              <a:t>/hi/hi-kdd2014/poster_7.pdf)</a:t>
            </a:r>
          </a:p>
          <a:p>
            <a:r>
              <a:rPr lang="en-US" baseline="0" dirty="0" err="1" smtClean="0"/>
              <a:t>Hashtags</a:t>
            </a:r>
            <a:r>
              <a:rPr lang="en-US" baseline="0" dirty="0" smtClean="0"/>
              <a:t> are used at least once in 15% of tweets (</a:t>
            </a:r>
            <a:r>
              <a:rPr lang="en-US" baseline="0" dirty="0" err="1" smtClean="0"/>
              <a:t>wang</a:t>
            </a:r>
            <a:r>
              <a:rPr lang="en-US" baseline="0" dirty="0" smtClean="0"/>
              <a:t> et al 2011)</a:t>
            </a:r>
          </a:p>
          <a:p>
            <a:r>
              <a:rPr lang="en-US" baseline="0" dirty="0" smtClean="0"/>
              <a:t>Emotion labels by experts (psychologists) matched </a:t>
            </a:r>
            <a:r>
              <a:rPr lang="en-US" baseline="0" dirty="0" err="1" smtClean="0"/>
              <a:t>hashtag</a:t>
            </a:r>
            <a:r>
              <a:rPr lang="en-US" baseline="0" dirty="0" smtClean="0"/>
              <a:t> labels in over 87% of tweets</a:t>
            </a:r>
          </a:p>
          <a:p>
            <a:r>
              <a:rPr lang="en-US" baseline="0" dirty="0" smtClean="0"/>
              <a:t>Non expert annotation (psych students) </a:t>
            </a:r>
            <a:r>
              <a:rPr lang="mr-IN" baseline="0" dirty="0" smtClean="0"/>
              <a:t>–</a:t>
            </a:r>
            <a:r>
              <a:rPr lang="en-US" baseline="0" dirty="0" smtClean="0"/>
              <a:t> high agreement (.67 </a:t>
            </a:r>
            <a:r>
              <a:rPr lang="en-US" baseline="0" dirty="0" err="1" smtClean="0"/>
              <a:t>fleiss</a:t>
            </a:r>
            <a:r>
              <a:rPr lang="en-US" baseline="0" dirty="0" smtClean="0"/>
              <a:t>-kappa) for valence, low (.25) for arousal</a:t>
            </a:r>
          </a:p>
          <a:p>
            <a:r>
              <a:rPr lang="en-US" baseline="0" dirty="0" smtClean="0"/>
              <a:t>Expert annotation </a:t>
            </a:r>
            <a:r>
              <a:rPr lang="mr-IN" baseline="0" dirty="0" smtClean="0"/>
              <a:t>–</a:t>
            </a:r>
            <a:r>
              <a:rPr lang="en-US" baseline="0" dirty="0" smtClean="0"/>
              <a:t> perfect agreement for valence (.84) and substantial for arousal (.64)</a:t>
            </a:r>
          </a:p>
          <a:p>
            <a:endParaRPr lang="en-US" baseline="0" dirty="0" smtClean="0"/>
          </a:p>
          <a:p>
            <a:r>
              <a:rPr lang="en-US" baseline="0" dirty="0" smtClean="0"/>
              <a:t>Challenges:  </a:t>
            </a:r>
          </a:p>
          <a:p>
            <a:r>
              <a:rPr lang="en-US" baseline="0" dirty="0" smtClean="0"/>
              <a:t>tweet can contain multiple emotions (e.g. “starting new job today #nervous #excited”)</a:t>
            </a:r>
          </a:p>
          <a:p>
            <a:r>
              <a:rPr lang="en-US" baseline="0" dirty="0" smtClean="0"/>
              <a:t>Tweet can be sarcastic (e.g. “I love when I can’t find parking #joy”)</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36</a:t>
            </a:fld>
            <a:endParaRPr lang="en-US"/>
          </a:p>
        </p:txBody>
      </p:sp>
    </p:spTree>
    <p:extLst>
      <p:ext uri="{BB962C8B-B14F-4D97-AF65-F5344CB8AC3E}">
        <p14:creationId xmlns:p14="http://schemas.microsoft.com/office/powerpoint/2010/main" val="1775496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i="1" kern="1200" dirty="0" smtClean="0">
                <a:solidFill>
                  <a:schemeClr val="tx1"/>
                </a:solidFill>
                <a:effectLst/>
                <a:latin typeface="Times New Roman" charset="0"/>
                <a:ea typeface="ＭＳ Ｐゴシック" charset="0"/>
                <a:cs typeface="+mn-cs"/>
              </a:rPr>
              <a:t>TF-IDF: </a:t>
            </a:r>
            <a:r>
              <a:rPr lang="en-US" dirty="0"/>
              <a:t>term frequency–inverse document </a:t>
            </a:r>
            <a:r>
              <a:rPr lang="en-US" dirty="0" smtClean="0"/>
              <a:t>frequency measures how rare are the words in one document compared to their occurrence in a set of documents -- </a:t>
            </a:r>
            <a:r>
              <a:rPr lang="en-US" dirty="0" err="1" smtClean="0"/>
              <a:t>tfidf</a:t>
            </a:r>
            <a:r>
              <a:rPr lang="en-US" dirty="0" smtClean="0"/>
              <a:t> = </a:t>
            </a:r>
            <a:r>
              <a:rPr lang="en-US" dirty="0" err="1" smtClean="0"/>
              <a:t>tf</a:t>
            </a:r>
            <a:r>
              <a:rPr lang="en-US" dirty="0" smtClean="0"/>
              <a:t>(</a:t>
            </a:r>
            <a:r>
              <a:rPr lang="en-US" dirty="0" err="1" smtClean="0"/>
              <a:t>t,d</a:t>
            </a:r>
            <a:r>
              <a:rPr lang="en-US" dirty="0" smtClean="0"/>
              <a:t>) * </a:t>
            </a:r>
            <a:r>
              <a:rPr lang="en-US" dirty="0" err="1" smtClean="0"/>
              <a:t>idf</a:t>
            </a:r>
            <a:r>
              <a:rPr lang="en-US" dirty="0" smtClean="0"/>
              <a:t>(</a:t>
            </a:r>
            <a:r>
              <a:rPr lang="en-US" dirty="0" err="1" smtClean="0"/>
              <a:t>t,D</a:t>
            </a:r>
            <a:r>
              <a:rPr lang="en-US" dirty="0" smtClean="0"/>
              <a:t>) </a:t>
            </a:r>
            <a:r>
              <a:rPr lang="mr-IN" dirty="0" smtClean="0"/>
              <a:t>–</a:t>
            </a:r>
            <a:r>
              <a:rPr lang="en-US" dirty="0" smtClean="0"/>
              <a:t> log of # of docs / over total docs containing t</a:t>
            </a:r>
            <a:endParaRPr lang="en-US" i="1" kern="1200" dirty="0" smtClean="0">
              <a:solidFill>
                <a:schemeClr val="tx1"/>
              </a:solidFill>
              <a:effectLst/>
              <a:latin typeface="Times New Roman" charset="0"/>
              <a:ea typeface="ＭＳ Ｐゴシック" charset="0"/>
              <a:cs typeface="+mn-cs"/>
            </a:endParaRPr>
          </a:p>
          <a:p>
            <a:pPr marL="171450" indent="-171450">
              <a:buFont typeface="Arial" charset="0"/>
              <a:buChar char="•"/>
            </a:pPr>
            <a:r>
              <a:rPr lang="en-US" sz="1200" i="1" kern="1200" dirty="0" err="1" smtClean="0">
                <a:solidFill>
                  <a:schemeClr val="tx1"/>
                </a:solidFill>
                <a:effectLst/>
                <a:latin typeface="Times New Roman" charset="0"/>
                <a:ea typeface="ＭＳ Ｐゴシック" charset="0"/>
                <a:cs typeface="+mn-cs"/>
              </a:rPr>
              <a:t>SentiWordNet</a:t>
            </a:r>
            <a:r>
              <a:rPr lang="en-US" sz="1200" i="1" kern="1200" dirty="0" smtClean="0">
                <a:solidFill>
                  <a:schemeClr val="tx1"/>
                </a:solidFill>
                <a:effectLst/>
                <a:latin typeface="Times New Roman" charset="0"/>
                <a:ea typeface="ＭＳ Ｐゴシック" charset="0"/>
                <a:cs typeface="+mn-cs"/>
              </a:rPr>
              <a:t> </a:t>
            </a:r>
            <a:r>
              <a:rPr lang="en-US" sz="1200" i="1" kern="1200" dirty="0" smtClean="0">
                <a:solidFill>
                  <a:schemeClr val="tx1"/>
                </a:solidFill>
                <a:effectLst/>
                <a:latin typeface="Times New Roman" charset="0"/>
                <a:ea typeface="ＭＳ Ｐゴシック" charset="0"/>
                <a:cs typeface="+mn-cs"/>
              </a:rPr>
              <a:t>scores </a:t>
            </a:r>
            <a:r>
              <a:rPr lang="en-US" sz="1200" kern="1200" dirty="0" smtClean="0">
                <a:solidFill>
                  <a:schemeClr val="tx1"/>
                </a:solidFill>
                <a:effectLst/>
                <a:latin typeface="Times New Roman" charset="0"/>
                <a:ea typeface="ＭＳ Ｐゴシック" charset="0"/>
                <a:cs typeface="+mn-cs"/>
              </a:rPr>
              <a:t>[10, 3]. </a:t>
            </a:r>
            <a:r>
              <a:rPr lang="en-US" sz="1200" kern="1200" dirty="0" err="1" smtClean="0">
                <a:solidFill>
                  <a:schemeClr val="tx1"/>
                </a:solidFill>
                <a:effectLst/>
                <a:latin typeface="Times New Roman" charset="0"/>
                <a:ea typeface="ＭＳ Ｐゴシック" charset="0"/>
                <a:cs typeface="+mn-cs"/>
              </a:rPr>
              <a:t>SentiWordNet</a:t>
            </a:r>
            <a:r>
              <a:rPr lang="en-US" dirty="0">
                <a:latin typeface="Times New Roman" charset="0"/>
                <a:ea typeface="ＭＳ Ｐゴシック" charset="0"/>
              </a:rPr>
              <a:t>:</a:t>
            </a:r>
            <a:r>
              <a:rPr lang="en-US" sz="1200" kern="1200" dirty="0" smtClean="0">
                <a:solidFill>
                  <a:schemeClr val="tx1"/>
                </a:solidFill>
                <a:effectLst/>
                <a:latin typeface="Times New Roman" charset="0"/>
                <a:ea typeface="ＭＳ Ｐゴシック" charset="0"/>
                <a:cs typeface="+mn-cs"/>
              </a:rPr>
              <a:t> </a:t>
            </a:r>
            <a:r>
              <a:rPr lang="en-US" sz="1200" kern="1200" dirty="0" smtClean="0">
                <a:solidFill>
                  <a:schemeClr val="tx1"/>
                </a:solidFill>
                <a:effectLst/>
                <a:latin typeface="Times New Roman" charset="0"/>
                <a:ea typeface="ＭＳ Ｐゴシック" charset="0"/>
                <a:cs typeface="+mn-cs"/>
              </a:rPr>
              <a:t>lexical tool for opinion mining. </a:t>
            </a:r>
            <a:r>
              <a:rPr lang="en-US" sz="1200" kern="1200" dirty="0" smtClean="0">
                <a:solidFill>
                  <a:schemeClr val="tx1"/>
                </a:solidFill>
                <a:effectLst/>
                <a:latin typeface="Times New Roman" charset="0"/>
                <a:ea typeface="ＭＳ Ｐゴシック" charset="0"/>
                <a:cs typeface="+mn-cs"/>
              </a:rPr>
              <a:t>Assigns </a:t>
            </a:r>
            <a:r>
              <a:rPr lang="en-US" sz="1200" kern="1200" dirty="0" smtClean="0">
                <a:solidFill>
                  <a:schemeClr val="tx1"/>
                </a:solidFill>
                <a:effectLst/>
                <a:latin typeface="Times New Roman" charset="0"/>
                <a:ea typeface="ＭＳ Ｐゴシック" charset="0"/>
                <a:cs typeface="+mn-cs"/>
              </a:rPr>
              <a:t>three scores to every WordNet [13, 12] </a:t>
            </a:r>
            <a:r>
              <a:rPr lang="en-US" sz="1200" kern="1200" dirty="0" err="1" smtClean="0">
                <a:solidFill>
                  <a:schemeClr val="tx1"/>
                </a:solidFill>
                <a:effectLst/>
                <a:latin typeface="Times New Roman" charset="0"/>
                <a:ea typeface="ＭＳ Ｐゴシック" charset="0"/>
                <a:cs typeface="+mn-cs"/>
              </a:rPr>
              <a:t>synset</a:t>
            </a:r>
            <a:r>
              <a:rPr lang="en-US" sz="1200" kern="1200" dirty="0" smtClean="0">
                <a:solidFill>
                  <a:schemeClr val="tx1"/>
                </a:solidFill>
                <a:effectLst/>
                <a:latin typeface="Times New Roman" charset="0"/>
                <a:ea typeface="ＭＳ Ｐゴシック" charset="0"/>
                <a:cs typeface="+mn-cs"/>
              </a:rPr>
              <a:t>: a positivity score, a negativity score and an objectivity score. </a:t>
            </a:r>
            <a:endParaRPr lang="en-US" sz="1200" kern="1200" dirty="0" smtClean="0">
              <a:solidFill>
                <a:schemeClr val="tx1"/>
              </a:solidFill>
              <a:effectLst/>
              <a:latin typeface="Times New Roman" charset="0"/>
              <a:ea typeface="ＭＳ Ｐゴシック" charset="0"/>
              <a:cs typeface="+mn-cs"/>
            </a:endParaRPr>
          </a:p>
          <a:p>
            <a:pPr marL="171450" indent="-171450">
              <a:buFont typeface="Arial" charset="0"/>
              <a:buChar char="•"/>
            </a:pPr>
            <a:r>
              <a:rPr lang="en-US" dirty="0" smtClean="0">
                <a:latin typeface="Times New Roman" charset="0"/>
                <a:ea typeface="ＭＳ Ｐゴシック" charset="0"/>
              </a:rPr>
              <a:t>Doc </a:t>
            </a:r>
            <a:r>
              <a:rPr lang="en-US" sz="1200" kern="1200" dirty="0" smtClean="0">
                <a:solidFill>
                  <a:schemeClr val="tx1"/>
                </a:solidFill>
                <a:effectLst/>
                <a:latin typeface="Times New Roman" charset="0"/>
                <a:ea typeface="ＭＳ Ｐゴシック" charset="0"/>
                <a:cs typeface="+mn-cs"/>
              </a:rPr>
              <a:t>scores computed </a:t>
            </a:r>
            <a:r>
              <a:rPr lang="en-US" sz="1200" kern="1200" dirty="0" smtClean="0">
                <a:solidFill>
                  <a:schemeClr val="tx1"/>
                </a:solidFill>
                <a:effectLst/>
                <a:latin typeface="Times New Roman" charset="0"/>
                <a:ea typeface="ＭＳ Ｐゴシック" charset="0"/>
                <a:cs typeface="+mn-cs"/>
              </a:rPr>
              <a:t>via the mean scores of every word in the document. </a:t>
            </a:r>
            <a:endParaRPr lang="en-US" dirty="0" smtClean="0"/>
          </a:p>
          <a:p>
            <a:r>
              <a:rPr lang="en-US" sz="1200" i="1" kern="1200" dirty="0" smtClean="0">
                <a:solidFill>
                  <a:schemeClr val="tx1"/>
                </a:solidFill>
                <a:effectLst/>
                <a:latin typeface="Times New Roman" charset="0"/>
                <a:ea typeface="ＭＳ Ｐゴシック" charset="0"/>
                <a:cs typeface="+mn-cs"/>
              </a:rPr>
              <a:t>LIWC </a:t>
            </a:r>
            <a:r>
              <a:rPr lang="en-US" sz="1200" i="1" kern="1200" dirty="0" smtClean="0">
                <a:solidFill>
                  <a:schemeClr val="tx1"/>
                </a:solidFill>
                <a:effectLst/>
                <a:latin typeface="Times New Roman" charset="0"/>
                <a:ea typeface="ＭＳ Ｐゴシック" charset="0"/>
                <a:cs typeface="+mn-cs"/>
              </a:rPr>
              <a:t>scores </a:t>
            </a:r>
            <a:r>
              <a:rPr lang="en-US" sz="1200" kern="1200" dirty="0" smtClean="0">
                <a:solidFill>
                  <a:schemeClr val="tx1"/>
                </a:solidFill>
                <a:effectLst/>
                <a:latin typeface="Times New Roman" charset="0"/>
                <a:ea typeface="ＭＳ Ｐゴシック" charset="0"/>
                <a:cs typeface="+mn-cs"/>
              </a:rPr>
              <a:t>[17]. </a:t>
            </a:r>
            <a:r>
              <a:rPr lang="en-US" sz="1200" kern="1200" dirty="0" smtClean="0">
                <a:solidFill>
                  <a:schemeClr val="tx1"/>
                </a:solidFill>
                <a:effectLst/>
                <a:latin typeface="Times New Roman" charset="0"/>
                <a:ea typeface="ＭＳ Ｐゴシック" charset="0"/>
                <a:cs typeface="+mn-cs"/>
              </a:rPr>
              <a:t>text </a:t>
            </a:r>
            <a:r>
              <a:rPr lang="en-US" sz="1200" kern="1200" dirty="0" smtClean="0">
                <a:solidFill>
                  <a:schemeClr val="tx1"/>
                </a:solidFill>
                <a:effectLst/>
                <a:latin typeface="Times New Roman" charset="0"/>
                <a:ea typeface="ＭＳ Ｐゴシック" charset="0"/>
                <a:cs typeface="+mn-cs"/>
              </a:rPr>
              <a:t>analysis tool that calculates 81 language features in several categories including general </a:t>
            </a:r>
            <a:r>
              <a:rPr lang="en-US" sz="1200" kern="1200" dirty="0" smtClean="0">
                <a:solidFill>
                  <a:schemeClr val="tx1"/>
                </a:solidFill>
                <a:effectLst/>
                <a:latin typeface="Times New Roman" charset="0"/>
                <a:ea typeface="ＭＳ Ｐゴシック" charset="0"/>
                <a:cs typeface="+mn-cs"/>
              </a:rPr>
              <a:t>descriptors</a:t>
            </a:r>
            <a:r>
              <a:rPr lang="en-US" sz="1200" kern="1200" dirty="0" smtClean="0">
                <a:solidFill>
                  <a:schemeClr val="tx1"/>
                </a:solidFill>
                <a:effectLst/>
                <a:latin typeface="Times New Roman" charset="0"/>
                <a:ea typeface="ＭＳ Ｐゴシック" charset="0"/>
                <a:cs typeface="+mn-cs"/>
              </a:rPr>
              <a:t>, linguistic dimensions, psychological constructs, personal concerns, paralinguistic dimensions and punctuation. </a:t>
            </a:r>
            <a:endParaRPr lang="en-US" sz="1200" kern="1200" dirty="0" smtClean="0">
              <a:solidFill>
                <a:schemeClr val="tx1"/>
              </a:solidFill>
              <a:effectLst/>
              <a:latin typeface="Times New Roman" charset="0"/>
              <a:ea typeface="ＭＳ Ｐゴシック" charset="0"/>
              <a:cs typeface="+mn-cs"/>
            </a:endParaRPr>
          </a:p>
          <a:p>
            <a:pPr marL="171450" indent="-171450">
              <a:buFont typeface="Arial" charset="0"/>
              <a:buChar char="•"/>
            </a:pPr>
            <a:r>
              <a:rPr lang="en-US" sz="1200" kern="1200" dirty="0" smtClean="0">
                <a:solidFill>
                  <a:schemeClr val="tx1"/>
                </a:solidFill>
                <a:effectLst/>
                <a:latin typeface="Times New Roman" charset="0"/>
                <a:ea typeface="ＭＳ Ｐゴシック" charset="0"/>
                <a:cs typeface="+mn-cs"/>
              </a:rPr>
              <a:t>to </a:t>
            </a:r>
            <a:r>
              <a:rPr lang="en-US" sz="1200" kern="1200" dirty="0" smtClean="0">
                <a:solidFill>
                  <a:schemeClr val="tx1"/>
                </a:solidFill>
                <a:effectLst/>
                <a:latin typeface="Times New Roman" charset="0"/>
                <a:ea typeface="ＭＳ Ｐゴシック" charset="0"/>
                <a:cs typeface="+mn-cs"/>
              </a:rPr>
              <a:t>compute the </a:t>
            </a:r>
            <a:r>
              <a:rPr lang="en-US" sz="1200" b="0" kern="1200" dirty="0" err="1" smtClean="0">
                <a:solidFill>
                  <a:schemeClr val="tx1"/>
                </a:solidFill>
                <a:effectLst/>
                <a:latin typeface="Times New Roman" charset="0"/>
                <a:ea typeface="ＭＳ Ｐゴシック" charset="0"/>
                <a:cs typeface="+mn-cs"/>
              </a:rPr>
              <a:t>posemo</a:t>
            </a:r>
            <a:r>
              <a:rPr lang="en-US" sz="1200" kern="1200" dirty="0" smtClean="0">
                <a:solidFill>
                  <a:schemeClr val="tx1"/>
                </a:solidFill>
                <a:effectLst/>
                <a:latin typeface="Times New Roman" charset="0"/>
                <a:ea typeface="ＭＳ Ｐゴシック" charset="0"/>
                <a:cs typeface="+mn-cs"/>
              </a:rPr>
              <a:t>, uses 406 </a:t>
            </a:r>
            <a:r>
              <a:rPr lang="en-US" sz="1200" kern="1200" dirty="0" smtClean="0">
                <a:solidFill>
                  <a:schemeClr val="tx1"/>
                </a:solidFill>
                <a:effectLst/>
                <a:latin typeface="Times New Roman" charset="0"/>
                <a:ea typeface="ＭＳ Ｐゴシック" charset="0"/>
                <a:cs typeface="+mn-cs"/>
              </a:rPr>
              <a:t>terms </a:t>
            </a:r>
            <a:r>
              <a:rPr lang="en-US" sz="1200" kern="1200" dirty="0" smtClean="0">
                <a:solidFill>
                  <a:schemeClr val="tx1"/>
                </a:solidFill>
                <a:effectLst/>
                <a:latin typeface="Times New Roman" charset="0"/>
                <a:ea typeface="ＭＳ Ｐゴシック" charset="0"/>
                <a:cs typeface="+mn-cs"/>
              </a:rPr>
              <a:t>like </a:t>
            </a:r>
            <a:r>
              <a:rPr lang="en-US" sz="1200" i="1" kern="1200" dirty="0" smtClean="0">
                <a:solidFill>
                  <a:schemeClr val="tx1"/>
                </a:solidFill>
                <a:effectLst/>
                <a:latin typeface="Times New Roman" charset="0"/>
                <a:ea typeface="ＭＳ Ｐゴシック" charset="0"/>
                <a:cs typeface="+mn-cs"/>
              </a:rPr>
              <a:t>love</a:t>
            </a:r>
            <a:r>
              <a:rPr lang="en-US" sz="1200" kern="1200" dirty="0" smtClean="0">
                <a:solidFill>
                  <a:schemeClr val="tx1"/>
                </a:solidFill>
                <a:effectLst/>
                <a:latin typeface="Times New Roman" charset="0"/>
                <a:ea typeface="ＭＳ Ｐゴシック" charset="0"/>
                <a:cs typeface="+mn-cs"/>
              </a:rPr>
              <a:t>, </a:t>
            </a:r>
            <a:r>
              <a:rPr lang="en-US" sz="1200" i="1" kern="1200" dirty="0" smtClean="0">
                <a:solidFill>
                  <a:schemeClr val="tx1"/>
                </a:solidFill>
                <a:effectLst/>
                <a:latin typeface="Times New Roman" charset="0"/>
                <a:ea typeface="ＭＳ Ｐゴシック" charset="0"/>
                <a:cs typeface="+mn-cs"/>
              </a:rPr>
              <a:t>nice</a:t>
            </a:r>
            <a:r>
              <a:rPr lang="en-US" sz="1200" kern="1200" dirty="0" smtClean="0">
                <a:solidFill>
                  <a:schemeClr val="tx1"/>
                </a:solidFill>
                <a:effectLst/>
                <a:latin typeface="Times New Roman" charset="0"/>
                <a:ea typeface="ＭＳ Ｐゴシック" charset="0"/>
                <a:cs typeface="+mn-cs"/>
              </a:rPr>
              <a:t>, </a:t>
            </a:r>
            <a:r>
              <a:rPr lang="en-US" sz="1200" i="1" kern="1200" dirty="0" smtClean="0">
                <a:solidFill>
                  <a:schemeClr val="tx1"/>
                </a:solidFill>
                <a:effectLst/>
                <a:latin typeface="Times New Roman" charset="0"/>
                <a:ea typeface="ＭＳ Ｐゴシック" charset="0"/>
                <a:cs typeface="+mn-cs"/>
              </a:rPr>
              <a:t>sweet</a:t>
            </a:r>
            <a:endParaRPr lang="en-US" dirty="0">
              <a:latin typeface="Times New Roman" charset="0"/>
              <a:ea typeface="ＭＳ Ｐゴシック" charset="0"/>
            </a:endParaRPr>
          </a:p>
          <a:p>
            <a:pPr marL="171450" indent="-171450">
              <a:buFont typeface="Arial" charset="0"/>
              <a:buChar char="•"/>
            </a:pPr>
            <a:r>
              <a:rPr lang="en-US" sz="1200" kern="1200" dirty="0" smtClean="0">
                <a:solidFill>
                  <a:schemeClr val="tx1"/>
                </a:solidFill>
                <a:effectLst/>
                <a:latin typeface="Times New Roman" charset="0"/>
                <a:ea typeface="ＭＳ Ｐゴシック" charset="0"/>
                <a:cs typeface="+mn-cs"/>
              </a:rPr>
              <a:t>to </a:t>
            </a:r>
            <a:r>
              <a:rPr lang="en-US" sz="1200" kern="1200" dirty="0" smtClean="0">
                <a:solidFill>
                  <a:schemeClr val="tx1"/>
                </a:solidFill>
                <a:effectLst/>
                <a:latin typeface="Times New Roman" charset="0"/>
                <a:ea typeface="ＭＳ Ｐゴシック" charset="0"/>
                <a:cs typeface="+mn-cs"/>
              </a:rPr>
              <a:t>compute </a:t>
            </a:r>
            <a:r>
              <a:rPr lang="en-US" sz="1200" b="0" kern="1200" dirty="0" smtClean="0">
                <a:solidFill>
                  <a:schemeClr val="tx1"/>
                </a:solidFill>
                <a:effectLst/>
                <a:latin typeface="Times New Roman" charset="0"/>
                <a:ea typeface="ＭＳ Ｐゴシック" charset="0"/>
                <a:cs typeface="+mn-cs"/>
              </a:rPr>
              <a:t>sad </a:t>
            </a:r>
            <a:r>
              <a:rPr lang="en-US" sz="1200" kern="1200" dirty="0" smtClean="0">
                <a:solidFill>
                  <a:schemeClr val="tx1"/>
                </a:solidFill>
                <a:effectLst/>
                <a:latin typeface="Times New Roman" charset="0"/>
                <a:ea typeface="ＭＳ Ｐゴシック" charset="0"/>
                <a:cs typeface="+mn-cs"/>
              </a:rPr>
              <a:t>uses 101 </a:t>
            </a:r>
            <a:r>
              <a:rPr lang="en-US" sz="1200" kern="1200" dirty="0" smtClean="0">
                <a:solidFill>
                  <a:schemeClr val="tx1"/>
                </a:solidFill>
                <a:effectLst/>
                <a:latin typeface="Times New Roman" charset="0"/>
                <a:ea typeface="ＭＳ Ｐゴシック" charset="0"/>
                <a:cs typeface="+mn-cs"/>
              </a:rPr>
              <a:t>words </a:t>
            </a:r>
            <a:r>
              <a:rPr lang="en-US" sz="1200" kern="1200" dirty="0" smtClean="0">
                <a:solidFill>
                  <a:schemeClr val="tx1"/>
                </a:solidFill>
                <a:effectLst/>
                <a:latin typeface="Times New Roman" charset="0"/>
                <a:ea typeface="ＭＳ Ｐゴシック" charset="0"/>
                <a:cs typeface="+mn-cs"/>
              </a:rPr>
              <a:t> </a:t>
            </a:r>
            <a:r>
              <a:rPr lang="en-US" sz="1200" kern="1200" dirty="0" smtClean="0">
                <a:solidFill>
                  <a:schemeClr val="tx1"/>
                </a:solidFill>
                <a:effectLst/>
                <a:latin typeface="Times New Roman" charset="0"/>
                <a:ea typeface="ＭＳ Ｐゴシック" charset="0"/>
                <a:cs typeface="+mn-cs"/>
              </a:rPr>
              <a:t>like </a:t>
            </a:r>
            <a:r>
              <a:rPr lang="en-US" sz="1200" i="1" kern="1200" dirty="0" smtClean="0">
                <a:solidFill>
                  <a:schemeClr val="tx1"/>
                </a:solidFill>
                <a:effectLst/>
                <a:latin typeface="Times New Roman" charset="0"/>
                <a:ea typeface="ＭＳ Ｐゴシック" charset="0"/>
                <a:cs typeface="+mn-cs"/>
              </a:rPr>
              <a:t>crying </a:t>
            </a:r>
            <a:r>
              <a:rPr lang="en-US" sz="1200" kern="1200" dirty="0" smtClean="0">
                <a:solidFill>
                  <a:schemeClr val="tx1"/>
                </a:solidFill>
                <a:effectLst/>
                <a:latin typeface="Times New Roman" charset="0"/>
                <a:ea typeface="ＭＳ Ｐゴシック" charset="0"/>
                <a:cs typeface="+mn-cs"/>
              </a:rPr>
              <a:t>and </a:t>
            </a:r>
            <a:r>
              <a:rPr lang="en-US" sz="1200" i="1" kern="1200" dirty="0" smtClean="0">
                <a:solidFill>
                  <a:schemeClr val="tx1"/>
                </a:solidFill>
                <a:effectLst/>
                <a:latin typeface="Times New Roman" charset="0"/>
                <a:ea typeface="ＭＳ Ｐゴシック" charset="0"/>
                <a:cs typeface="+mn-cs"/>
              </a:rPr>
              <a:t>grief</a:t>
            </a:r>
            <a:r>
              <a:rPr lang="en-US" sz="1200" kern="1200" dirty="0" smtClean="0">
                <a:solidFill>
                  <a:schemeClr val="tx1"/>
                </a:solidFill>
                <a:effectLst/>
                <a:latin typeface="Times New Roman" charset="0"/>
                <a:ea typeface="ＭＳ Ｐゴシック" charset="0"/>
                <a:cs typeface="+mn-cs"/>
              </a:rPr>
              <a:t>. </a:t>
            </a:r>
            <a:endParaRPr lang="en-US" sz="1200" kern="1200" dirty="0" smtClean="0">
              <a:solidFill>
                <a:schemeClr val="tx1"/>
              </a:solidFill>
              <a:effectLst/>
              <a:latin typeface="Times New Roman" charset="0"/>
              <a:ea typeface="ＭＳ Ｐゴシック" charset="0"/>
              <a:cs typeface="+mn-cs"/>
            </a:endParaRPr>
          </a:p>
          <a:p>
            <a:r>
              <a:rPr lang="en-US" sz="1200" i="1" kern="1200" dirty="0" smtClean="0">
                <a:solidFill>
                  <a:schemeClr val="tx1"/>
                </a:solidFill>
                <a:effectLst/>
                <a:latin typeface="Times New Roman" charset="0"/>
                <a:ea typeface="ＭＳ Ｐゴシック" charset="0"/>
                <a:cs typeface="+mn-cs"/>
              </a:rPr>
              <a:t>Dictionary </a:t>
            </a:r>
            <a:r>
              <a:rPr lang="en-US" sz="1200" i="1" kern="1200" dirty="0" smtClean="0">
                <a:solidFill>
                  <a:schemeClr val="tx1"/>
                </a:solidFill>
                <a:effectLst/>
                <a:latin typeface="Times New Roman" charset="0"/>
                <a:ea typeface="ＭＳ Ｐゴシック" charset="0"/>
                <a:cs typeface="+mn-cs"/>
              </a:rPr>
              <a:t>of Affect scores </a:t>
            </a:r>
            <a:r>
              <a:rPr lang="en-US" sz="1200" kern="1200" dirty="0" smtClean="0">
                <a:solidFill>
                  <a:schemeClr val="tx1"/>
                </a:solidFill>
                <a:effectLst/>
                <a:latin typeface="Times New Roman" charset="0"/>
                <a:ea typeface="ＭＳ Ｐゴシック" charset="0"/>
                <a:cs typeface="+mn-cs"/>
              </a:rPr>
              <a:t>[18]. </a:t>
            </a:r>
            <a:r>
              <a:rPr lang="en-US" sz="1200" kern="1200" dirty="0" smtClean="0">
                <a:solidFill>
                  <a:schemeClr val="tx1"/>
                </a:solidFill>
                <a:effectLst/>
                <a:latin typeface="Times New Roman" charset="0"/>
                <a:ea typeface="ＭＳ Ｐゴシック" charset="0"/>
                <a:cs typeface="+mn-cs"/>
              </a:rPr>
              <a:t>lexical </a:t>
            </a:r>
            <a:r>
              <a:rPr lang="en-US" sz="1200" kern="1200" dirty="0" smtClean="0">
                <a:solidFill>
                  <a:schemeClr val="tx1"/>
                </a:solidFill>
                <a:effectLst/>
                <a:latin typeface="Times New Roman" charset="0"/>
                <a:ea typeface="ＭＳ Ｐゴシック" charset="0"/>
                <a:cs typeface="+mn-cs"/>
              </a:rPr>
              <a:t>tool to measure the emotional meaning of texts. </a:t>
            </a:r>
            <a:endParaRPr lang="en-US" sz="1200" kern="1200" dirty="0" smtClean="0">
              <a:solidFill>
                <a:schemeClr val="tx1"/>
              </a:solidFill>
              <a:effectLst/>
              <a:latin typeface="Times New Roman" charset="0"/>
              <a:ea typeface="ＭＳ Ｐゴシック" charset="0"/>
              <a:cs typeface="+mn-cs"/>
            </a:endParaRPr>
          </a:p>
          <a:p>
            <a:pPr marL="171450" indent="-171450">
              <a:buFont typeface="Arial" charset="0"/>
              <a:buChar char="•"/>
            </a:pPr>
            <a:r>
              <a:rPr lang="en-US" dirty="0">
                <a:latin typeface="Times New Roman" charset="0"/>
                <a:ea typeface="ＭＳ Ｐゴシック" charset="0"/>
              </a:rPr>
              <a:t>A</a:t>
            </a:r>
            <a:r>
              <a:rPr lang="en-US" sz="1200" kern="1200" dirty="0" smtClean="0">
                <a:solidFill>
                  <a:schemeClr val="tx1"/>
                </a:solidFill>
                <a:effectLst/>
                <a:latin typeface="Times New Roman" charset="0"/>
                <a:ea typeface="ＭＳ Ｐゴシック" charset="0"/>
                <a:cs typeface="+mn-cs"/>
              </a:rPr>
              <a:t>ssigns </a:t>
            </a:r>
            <a:r>
              <a:rPr lang="en-US" sz="1200" kern="1200" dirty="0" smtClean="0">
                <a:solidFill>
                  <a:schemeClr val="tx1"/>
                </a:solidFill>
                <a:effectLst/>
                <a:latin typeface="Times New Roman" charset="0"/>
                <a:ea typeface="ＭＳ Ｐゴシック" charset="0"/>
                <a:cs typeface="+mn-cs"/>
              </a:rPr>
              <a:t>activation, evaluation and imagery scores to every </a:t>
            </a:r>
            <a:r>
              <a:rPr lang="en-US" sz="1200" kern="1200" dirty="0" smtClean="0">
                <a:solidFill>
                  <a:schemeClr val="tx1"/>
                </a:solidFill>
                <a:effectLst/>
                <a:latin typeface="Times New Roman" charset="0"/>
                <a:ea typeface="ＭＳ Ｐゴシック" charset="0"/>
                <a:cs typeface="+mn-cs"/>
              </a:rPr>
              <a:t>word </a:t>
            </a:r>
            <a:r>
              <a:rPr lang="en-US" sz="1200" kern="1200" dirty="0" smtClean="0">
                <a:solidFill>
                  <a:schemeClr val="tx1"/>
                </a:solidFill>
                <a:effectLst/>
                <a:latin typeface="Times New Roman" charset="0"/>
                <a:ea typeface="ＭＳ Ｐゴシック" charset="0"/>
                <a:cs typeface="+mn-cs"/>
              </a:rPr>
              <a:t>comparing each word to </a:t>
            </a:r>
            <a:r>
              <a:rPr lang="en-US" sz="1200" kern="1200" dirty="0" smtClean="0">
                <a:solidFill>
                  <a:schemeClr val="tx1"/>
                </a:solidFill>
                <a:effectLst/>
                <a:latin typeface="Times New Roman" charset="0"/>
                <a:ea typeface="ＭＳ Ｐゴシック" charset="0"/>
                <a:cs typeface="+mn-cs"/>
              </a:rPr>
              <a:t>list </a:t>
            </a:r>
            <a:r>
              <a:rPr lang="en-US" sz="1200" kern="1200" dirty="0" smtClean="0">
                <a:solidFill>
                  <a:schemeClr val="tx1"/>
                </a:solidFill>
                <a:effectLst/>
                <a:latin typeface="Times New Roman" charset="0"/>
                <a:ea typeface="ＭＳ Ｐゴシック" charset="0"/>
                <a:cs typeface="+mn-cs"/>
              </a:rPr>
              <a:t>of 8700+ words rated by their activation, evaluation and imagery. </a:t>
            </a:r>
            <a:endParaRPr lang="en-US" dirty="0">
              <a:latin typeface="Times New Roman" charset="0"/>
              <a:ea typeface="ＭＳ Ｐゴシック" charset="0"/>
            </a:endParaRPr>
          </a:p>
          <a:p>
            <a:pPr marL="171450" indent="-171450">
              <a:buFont typeface="Arial" charset="0"/>
              <a:buChar char="•"/>
            </a:pPr>
            <a:r>
              <a:rPr lang="en-US" sz="1200" kern="1200" dirty="0" smtClean="0">
                <a:solidFill>
                  <a:schemeClr val="tx1"/>
                </a:solidFill>
                <a:effectLst/>
                <a:latin typeface="Times New Roman" charset="0"/>
                <a:ea typeface="ＭＳ Ｐゴシック" charset="0"/>
                <a:cs typeface="+mn-cs"/>
              </a:rPr>
              <a:t>Score </a:t>
            </a:r>
            <a:r>
              <a:rPr lang="en-US" sz="1200" kern="1200" dirty="0" smtClean="0">
                <a:solidFill>
                  <a:schemeClr val="tx1"/>
                </a:solidFill>
                <a:effectLst/>
                <a:latin typeface="Times New Roman" charset="0"/>
                <a:ea typeface="ＭＳ Ｐゴシック" charset="0"/>
                <a:cs typeface="+mn-cs"/>
              </a:rPr>
              <a:t>of </a:t>
            </a:r>
            <a:r>
              <a:rPr lang="en-US" sz="1200" kern="1200" dirty="0" smtClean="0">
                <a:solidFill>
                  <a:schemeClr val="tx1"/>
                </a:solidFill>
                <a:effectLst/>
                <a:latin typeface="Times New Roman" charset="0"/>
                <a:ea typeface="ＭＳ Ｐゴシック" charset="0"/>
                <a:cs typeface="+mn-cs"/>
              </a:rPr>
              <a:t>document </a:t>
            </a:r>
            <a:r>
              <a:rPr lang="en-US" sz="1200" kern="1200" dirty="0" smtClean="0">
                <a:solidFill>
                  <a:schemeClr val="tx1"/>
                </a:solidFill>
                <a:effectLst/>
                <a:latin typeface="Times New Roman" charset="0"/>
                <a:ea typeface="ＭＳ Ｐゴシック" charset="0"/>
                <a:cs typeface="+mn-cs"/>
              </a:rPr>
              <a:t>is given by the average values of its word scores. </a:t>
            </a:r>
          </a:p>
          <a:p>
            <a:r>
              <a:rPr lang="en-US" sz="1200" kern="1200" dirty="0" smtClean="0">
                <a:solidFill>
                  <a:schemeClr val="tx1"/>
                </a:solidFill>
                <a:effectLst/>
                <a:latin typeface="Times New Roman" charset="0"/>
                <a:ea typeface="ＭＳ Ｐゴシック" charset="0"/>
                <a:cs typeface="+mn-cs"/>
              </a:rPr>
              <a:t>TF-IDF and LIWC most useful features</a:t>
            </a:r>
            <a:endParaRPr lang="en-US" dirty="0" smtClean="0"/>
          </a:p>
          <a:p>
            <a:endParaRPr lang="en-US" dirty="0"/>
          </a:p>
        </p:txBody>
      </p:sp>
      <p:sp>
        <p:nvSpPr>
          <p:cNvPr id="4" name="Slide Number Placeholder 3"/>
          <p:cNvSpPr>
            <a:spLocks noGrp="1"/>
          </p:cNvSpPr>
          <p:nvPr>
            <p:ph type="sldNum" sz="quarter" idx="10"/>
          </p:nvPr>
        </p:nvSpPr>
        <p:spPr/>
        <p:txBody>
          <a:bodyPr/>
          <a:lstStyle/>
          <a:p>
            <a:fld id="{F1592134-5D1D-1C49-8B9A-332C0AF4E1BB}" type="slidenum">
              <a:rPr lang="en-US" smtClean="0"/>
              <a:pPr/>
              <a:t>37</a:t>
            </a:fld>
            <a:endParaRPr lang="en-US"/>
          </a:p>
        </p:txBody>
      </p:sp>
    </p:spTree>
    <p:extLst>
      <p:ext uri="{BB962C8B-B14F-4D97-AF65-F5344CB8AC3E}">
        <p14:creationId xmlns:p14="http://schemas.microsoft.com/office/powerpoint/2010/main" val="332388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a:lstStyle/>
          <a:p>
            <a:fld id="{C74DEF96-3A43-DB4A-A9FB-540963123EDD}" type="slidenum">
              <a:rPr lang="en-US"/>
              <a:pPr/>
              <a:t>38</a:t>
            </a:fld>
            <a:endParaRPr lang="en-US"/>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Emotions can also be thought of as specific words.</a:t>
            </a:r>
          </a:p>
          <a:p>
            <a:endParaRPr lang="en-US" dirty="0" smtClean="0"/>
          </a:p>
          <a:p>
            <a:r>
              <a:rPr lang="en-US" dirty="0" smtClean="0"/>
              <a:t>What</a:t>
            </a:r>
            <a:r>
              <a:rPr lang="en-US" baseline="0" dirty="0" smtClean="0"/>
              <a:t> is also important to note is that the w</a:t>
            </a:r>
            <a:r>
              <a:rPr lang="en-US" dirty="0" smtClean="0"/>
              <a:t>ords </a:t>
            </a:r>
            <a:r>
              <a:rPr lang="en-US" dirty="0"/>
              <a:t>people use to describe their emotional experiences</a:t>
            </a:r>
            <a:r>
              <a:rPr lang="en-US" dirty="0" smtClean="0"/>
              <a:t> tend to cluster </a:t>
            </a:r>
            <a:r>
              <a:rPr lang="en-US" dirty="0"/>
              <a:t>into small groups of similar </a:t>
            </a:r>
            <a:r>
              <a:rPr lang="en-US" dirty="0" smtClean="0"/>
              <a:t>words.</a:t>
            </a:r>
          </a:p>
          <a:p>
            <a:r>
              <a:rPr lang="en-US" dirty="0" smtClean="0"/>
              <a:t>And this holds true across cultures.</a:t>
            </a:r>
          </a:p>
          <a:p>
            <a:endParaRPr lang="en-US" dirty="0" smtClean="0"/>
          </a:p>
          <a:p>
            <a:r>
              <a:rPr lang="en-US" dirty="0" smtClean="0"/>
              <a:t>What are the basic emotions that tend to transverse across people and cultures?</a:t>
            </a:r>
          </a:p>
          <a:p>
            <a:endParaRPr lang="en-US" dirty="0"/>
          </a:p>
        </p:txBody>
      </p:sp>
    </p:spTree>
    <p:extLst>
      <p:ext uri="{BB962C8B-B14F-4D97-AF65-F5344CB8AC3E}">
        <p14:creationId xmlns:p14="http://schemas.microsoft.com/office/powerpoint/2010/main" val="733450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dataset:  top 10</a:t>
            </a:r>
            <a:r>
              <a:rPr lang="en-US" baseline="0" dirty="0" smtClean="0"/>
              <a:t> </a:t>
            </a:r>
            <a:r>
              <a:rPr lang="en-US" baseline="0" dirty="0" err="1" smtClean="0"/>
              <a:t>hashtag</a:t>
            </a:r>
            <a:r>
              <a:rPr lang="en-US" baseline="0" dirty="0" smtClean="0"/>
              <a:t> emotion categories with highest information gain for personality classification</a:t>
            </a:r>
          </a:p>
          <a:p>
            <a:r>
              <a:rPr lang="en-US" baseline="0" dirty="0" smtClean="0"/>
              <a:t>Question </a:t>
            </a:r>
            <a:r>
              <a:rPr lang="mr-IN" baseline="0" dirty="0" smtClean="0"/>
              <a:t>–</a:t>
            </a:r>
            <a:r>
              <a:rPr lang="en-US" baseline="0" dirty="0" smtClean="0"/>
              <a:t> does this push the definition of “emotion”? </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39</a:t>
            </a:fld>
            <a:endParaRPr lang="en-US"/>
          </a:p>
        </p:txBody>
      </p:sp>
    </p:spTree>
    <p:extLst>
      <p:ext uri="{BB962C8B-B14F-4D97-AF65-F5344CB8AC3E}">
        <p14:creationId xmlns:p14="http://schemas.microsoft.com/office/powerpoint/2010/main" val="3824292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Unsupervised </a:t>
            </a:r>
            <a:r>
              <a:rPr lang="mr-IN" baseline="0" dirty="0" smtClean="0"/>
              <a:t>–</a:t>
            </a:r>
            <a:r>
              <a:rPr lang="en-US" baseline="0" dirty="0" smtClean="0"/>
              <a:t> doesn’t require labeled data or predefined emotion classes </a:t>
            </a:r>
            <a:r>
              <a:rPr lang="mr-IN" baseline="0" dirty="0" smtClean="0"/>
              <a:t>–</a:t>
            </a:r>
            <a:r>
              <a:rPr lang="en-US" baseline="0" dirty="0" smtClean="0"/>
              <a:t> can classify beyond Ekman’s 6 basic emotions</a:t>
            </a:r>
          </a:p>
          <a:p>
            <a:r>
              <a:rPr lang="en-US" baseline="0" dirty="0" err="1" smtClean="0"/>
              <a:t>Agrawal</a:t>
            </a:r>
            <a:r>
              <a:rPr lang="en-US" baseline="0" dirty="0" smtClean="0"/>
              <a:t> &amp; An </a:t>
            </a:r>
            <a:r>
              <a:rPr lang="mr-IN" baseline="0" dirty="0" smtClean="0"/>
              <a:t>–</a:t>
            </a:r>
            <a:r>
              <a:rPr lang="en-US" baseline="0" dirty="0" smtClean="0"/>
              <a:t> completely unsupervised approach, no manually crafted affect lexicons (e.g. WordNet-Affect)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Use </a:t>
            </a:r>
            <a:r>
              <a:rPr lang="en-US" sz="1200" kern="1200" dirty="0" smtClean="0">
                <a:solidFill>
                  <a:schemeClr val="tx1"/>
                </a:solidFill>
                <a:effectLst/>
                <a:latin typeface="Times New Roman" pitchFamily="18" charset="0"/>
                <a:ea typeface="+mn-ea"/>
                <a:cs typeface="+mn-cs"/>
              </a:rPr>
              <a:t>Pointwise Mutual Information (PMI) to compute the semantic relatedness which is further </a:t>
            </a:r>
            <a:r>
              <a:rPr lang="en-US" sz="1200" kern="1200" dirty="0" err="1" smtClean="0">
                <a:solidFill>
                  <a:schemeClr val="tx1"/>
                </a:solidFill>
                <a:effectLst/>
                <a:latin typeface="Times New Roman" pitchFamily="18" charset="0"/>
                <a:ea typeface="+mn-ea"/>
                <a:cs typeface="+mn-cs"/>
              </a:rPr>
              <a:t>en</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riched</a:t>
            </a:r>
            <a:r>
              <a:rPr lang="en-US" sz="1200" kern="1200" dirty="0" smtClean="0">
                <a:solidFill>
                  <a:schemeClr val="tx1"/>
                </a:solidFill>
                <a:effectLst/>
                <a:latin typeface="Times New Roman" pitchFamily="18" charset="0"/>
                <a:ea typeface="+mn-ea"/>
                <a:cs typeface="+mn-cs"/>
              </a:rPr>
              <a:t> using context-dependency rules </a:t>
            </a:r>
            <a:endParaRPr lang="en-US" baseline="0" dirty="0" smtClean="0"/>
          </a:p>
          <a:p>
            <a:r>
              <a:rPr lang="en-US" baseline="0" dirty="0" smtClean="0"/>
              <a:t>http://</a:t>
            </a:r>
            <a:r>
              <a:rPr lang="en-US" baseline="0" dirty="0" err="1" smtClean="0"/>
              <a:t>www.cs.yorku.ca</a:t>
            </a:r>
            <a:r>
              <a:rPr lang="en-US" baseline="0" dirty="0" smtClean="0"/>
              <a:t>/~</a:t>
            </a:r>
            <a:r>
              <a:rPr lang="en-US" baseline="0" dirty="0" err="1" smtClean="0"/>
              <a:t>aan</a:t>
            </a:r>
            <a:r>
              <a:rPr lang="en-US" baseline="0" dirty="0" smtClean="0"/>
              <a:t>/research/paper/Emo_WI10.pdf</a:t>
            </a:r>
          </a:p>
          <a:p>
            <a:endParaRPr lang="en-US" baseline="0" dirty="0" smtClean="0"/>
          </a:p>
          <a:p>
            <a:r>
              <a:rPr lang="en-US" baseline="0" dirty="0" smtClean="0"/>
              <a:t>Steps:</a:t>
            </a:r>
          </a:p>
          <a:p>
            <a:r>
              <a:rPr lang="en-US" baseline="0" dirty="0" smtClean="0"/>
              <a:t>Preprocessing </a:t>
            </a:r>
            <a:r>
              <a:rPr lang="mr-IN" baseline="0" dirty="0" smtClean="0"/>
              <a:t>–</a:t>
            </a:r>
            <a:r>
              <a:rPr lang="en-US" baseline="0" dirty="0" smtClean="0"/>
              <a:t> sentence parsing, POS tagging, dependency parsing</a:t>
            </a:r>
          </a:p>
          <a:p>
            <a:r>
              <a:rPr lang="en-US" baseline="0" dirty="0" smtClean="0"/>
              <a:t>Word-level analysis </a:t>
            </a:r>
            <a:r>
              <a:rPr lang="mr-IN" baseline="0" dirty="0" smtClean="0"/>
              <a:t>–</a:t>
            </a:r>
            <a:r>
              <a:rPr lang="en-US" baseline="0" dirty="0" smtClean="0"/>
              <a:t> compute emotion vector for affect bearing words by calculating semantic relatedness to emotion concepts</a:t>
            </a:r>
          </a:p>
          <a:p>
            <a:r>
              <a:rPr lang="en-US" baseline="0" dirty="0" smtClean="0"/>
              <a:t>	- affect words:  “NAVA” </a:t>
            </a:r>
            <a:r>
              <a:rPr lang="mr-IN" baseline="0" dirty="0" smtClean="0"/>
              <a:t>–</a:t>
            </a:r>
            <a:r>
              <a:rPr lang="en-US" baseline="0" dirty="0" smtClean="0"/>
              <a:t> noun </a:t>
            </a:r>
            <a:r>
              <a:rPr lang="en-US" baseline="0" dirty="0" err="1" smtClean="0"/>
              <a:t>adj</a:t>
            </a:r>
            <a:r>
              <a:rPr lang="en-US" baseline="0" dirty="0" smtClean="0"/>
              <a:t> verb adverbs</a:t>
            </a:r>
          </a:p>
          <a:p>
            <a:r>
              <a:rPr lang="en-US" baseline="0" dirty="0" smtClean="0"/>
              <a:t>	- use PMI to compute semantic relatedness</a:t>
            </a:r>
          </a:p>
          <a:p>
            <a:endParaRPr lang="en-US" baseline="0" dirty="0" smtClean="0"/>
          </a:p>
          <a:p>
            <a:r>
              <a:rPr lang="en-US" baseline="0" dirty="0" smtClean="0"/>
              <a:t>Phrase-level analysis </a:t>
            </a:r>
            <a:r>
              <a:rPr lang="mr-IN" baseline="0" dirty="0" smtClean="0"/>
              <a:t>–</a:t>
            </a:r>
            <a:r>
              <a:rPr lang="en-US" baseline="0" dirty="0" smtClean="0"/>
              <a:t> use context to adjust emotion scores computed in previous step</a:t>
            </a:r>
          </a:p>
          <a:p>
            <a:r>
              <a:rPr lang="en-US" baseline="0" dirty="0" smtClean="0"/>
              <a:t>Sentence-level analysis </a:t>
            </a:r>
            <a:r>
              <a:rPr lang="mr-IN" baseline="0" dirty="0" smtClean="0"/>
              <a:t>–</a:t>
            </a:r>
            <a:r>
              <a:rPr lang="en-US" baseline="0" dirty="0" smtClean="0"/>
              <a:t> aggregates emotion vectors of all relevant words to compute emotion label of the sentence</a:t>
            </a:r>
          </a:p>
          <a:p>
            <a:endParaRPr lang="en-US" baseline="0" dirty="0" smtClean="0"/>
          </a:p>
          <a:p>
            <a:r>
              <a:rPr lang="en-US" baseline="0" dirty="0" smtClean="0"/>
              <a:t>Results:  compared with other unsupervised and supervised approaches across different domains (blogs, dialogues) and found that this approach performs well across domains, different emotion classes.  It’s better than other unsupervised approaches and comparable with supervised approaches.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49</a:t>
            </a:fld>
            <a:endParaRPr lang="en-US"/>
          </a:p>
        </p:txBody>
      </p:sp>
    </p:spTree>
    <p:extLst>
      <p:ext uri="{BB962C8B-B14F-4D97-AF65-F5344CB8AC3E}">
        <p14:creationId xmlns:p14="http://schemas.microsoft.com/office/powerpoint/2010/main" val="1775496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UnSED</a:t>
            </a:r>
            <a:r>
              <a:rPr lang="en-US" dirty="0" smtClean="0"/>
              <a:t> trained on Wikipedia, Gutenberg audio books, or a </a:t>
            </a:r>
            <a:r>
              <a:rPr lang="en-US" dirty="0" smtClean="0"/>
              <a:t>combination</a:t>
            </a:r>
          </a:p>
          <a:p>
            <a:r>
              <a:rPr lang="en-US" dirty="0" smtClean="0"/>
              <a:t>Does relatively well on fair tale corpus (ISEAR)</a:t>
            </a:r>
            <a:endParaRPr lang="en-US" dirty="0"/>
          </a:p>
        </p:txBody>
      </p:sp>
      <p:sp>
        <p:nvSpPr>
          <p:cNvPr id="4" name="Slide Number Placeholder 3"/>
          <p:cNvSpPr>
            <a:spLocks noGrp="1"/>
          </p:cNvSpPr>
          <p:nvPr>
            <p:ph type="sldNum" sz="quarter" idx="10"/>
          </p:nvPr>
        </p:nvSpPr>
        <p:spPr/>
        <p:txBody>
          <a:bodyPr/>
          <a:lstStyle/>
          <a:p>
            <a:fld id="{1A04A842-D49F-7649-B185-C7627F2BE528}" type="slidenum">
              <a:rPr lang="en-US" altLang="x-none" smtClean="0"/>
              <a:pPr/>
              <a:t>52</a:t>
            </a:fld>
            <a:endParaRPr lang="en-US" altLang="x-none"/>
          </a:p>
        </p:txBody>
      </p:sp>
    </p:spTree>
    <p:extLst>
      <p:ext uri="{BB962C8B-B14F-4D97-AF65-F5344CB8AC3E}">
        <p14:creationId xmlns:p14="http://schemas.microsoft.com/office/powerpoint/2010/main" val="2035208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A842-D49F-7649-B185-C7627F2BE528}" type="slidenum">
              <a:rPr lang="en-US" altLang="x-none" smtClean="0"/>
              <a:pPr/>
              <a:t>53</a:t>
            </a:fld>
            <a:endParaRPr lang="en-US" altLang="x-none"/>
          </a:p>
        </p:txBody>
      </p:sp>
    </p:spTree>
    <p:extLst>
      <p:ext uri="{BB962C8B-B14F-4D97-AF65-F5344CB8AC3E}">
        <p14:creationId xmlns:p14="http://schemas.microsoft.com/office/powerpoint/2010/main" val="39064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classic</a:t>
            </a:r>
            <a:r>
              <a:rPr lang="en-US" baseline="0" dirty="0" smtClean="0"/>
              <a:t> work in psychology of emotions has argued for </a:t>
            </a:r>
            <a:r>
              <a:rPr lang="en-US" sz="1200" b="1" kern="1200" dirty="0" smtClean="0">
                <a:solidFill>
                  <a:schemeClr val="tx1"/>
                </a:solidFill>
                <a:latin typeface="+mn-lt"/>
                <a:ea typeface="+mn-ea"/>
                <a:cs typeface="+mn-cs"/>
              </a:rPr>
              <a:t>six basic emotions of happiness, sadness, fear, anger, surprise and disgust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From </a:t>
            </a:r>
            <a:r>
              <a:rPr lang="en-US" sz="1200" b="1" kern="1200" dirty="0" err="1" smtClean="0">
                <a:solidFill>
                  <a:schemeClr val="tx1"/>
                </a:solidFill>
                <a:latin typeface="+mn-lt"/>
                <a:ea typeface="+mn-ea"/>
                <a:cs typeface="+mn-cs"/>
              </a:rPr>
              <a:t>Ekman’s</a:t>
            </a:r>
            <a:r>
              <a:rPr lang="en-US" sz="1200" b="1" kern="1200" dirty="0" smtClean="0">
                <a:solidFill>
                  <a:schemeClr val="tx1"/>
                </a:solidFill>
                <a:latin typeface="+mn-lt"/>
                <a:ea typeface="+mn-ea"/>
                <a:cs typeface="+mn-cs"/>
              </a:rPr>
              <a:t> website: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there is time, refer to: Inside Out navigates through the minds of Riley and her parents, as they experience five different emotions: anger, sadness, disgust, fear, and happiness.) </a:t>
            </a: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MOODS:  </a:t>
            </a:r>
            <a:r>
              <a:rPr lang="en-US" sz="1200" b="0" kern="1200" dirty="0" smtClean="0">
                <a:solidFill>
                  <a:schemeClr val="tx1"/>
                </a:solidFill>
                <a:latin typeface="+mn-lt"/>
                <a:ea typeface="+mn-ea"/>
                <a:cs typeface="+mn-cs"/>
              </a:rPr>
              <a:t>longer-lasting cousins</a:t>
            </a:r>
            <a:r>
              <a:rPr lang="en-US" sz="1200" b="0" kern="1200" baseline="0" dirty="0" smtClean="0">
                <a:solidFill>
                  <a:schemeClr val="tx1"/>
                </a:solidFill>
                <a:latin typeface="+mn-lt"/>
                <a:ea typeface="+mn-ea"/>
                <a:cs typeface="+mn-cs"/>
              </a:rPr>
              <a:t> of an emotion that cause us to feel the related emotion repeatedly without any clear trigger. (from website)</a:t>
            </a:r>
            <a:endParaRPr lang="en-US" sz="12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5</a:t>
            </a:fld>
            <a:endParaRPr lang="en-US"/>
          </a:p>
        </p:txBody>
      </p:sp>
    </p:spTree>
    <p:extLst>
      <p:ext uri="{BB962C8B-B14F-4D97-AF65-F5344CB8AC3E}">
        <p14:creationId xmlns:p14="http://schemas.microsoft.com/office/powerpoint/2010/main" val="148705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en.wikipedia.org</a:t>
            </a:r>
            <a:r>
              <a:rPr lang="en-US" dirty="0" smtClean="0"/>
              <a:t>/wiki/</a:t>
            </a:r>
            <a:r>
              <a:rPr lang="en-US" dirty="0" err="1" smtClean="0"/>
              <a:t>Contrasting_and_categorization_of_emotions</a:t>
            </a:r>
            <a:endParaRPr lang="en-US" dirty="0"/>
          </a:p>
        </p:txBody>
      </p:sp>
      <p:sp>
        <p:nvSpPr>
          <p:cNvPr id="4" name="Slide Number Placeholder 3"/>
          <p:cNvSpPr>
            <a:spLocks noGrp="1"/>
          </p:cNvSpPr>
          <p:nvPr>
            <p:ph type="sldNum" sz="quarter" idx="10"/>
          </p:nvPr>
        </p:nvSpPr>
        <p:spPr/>
        <p:txBody>
          <a:bodyPr/>
          <a:lstStyle/>
          <a:p>
            <a:fld id="{B740E536-73C2-A942-9056-9AC7836B129C}" type="slidenum">
              <a:rPr lang="en-US" smtClean="0"/>
              <a:t>6</a:t>
            </a:fld>
            <a:endParaRPr lang="en-US"/>
          </a:p>
        </p:txBody>
      </p:sp>
    </p:spTree>
    <p:extLst>
      <p:ext uri="{BB962C8B-B14F-4D97-AF65-F5344CB8AC3E}">
        <p14:creationId xmlns:p14="http://schemas.microsoft.com/office/powerpoint/2010/main" val="106136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a:lstStyle/>
          <a:p>
            <a:fld id="{5E6636F2-FD24-EA4D-914A-E8D002EB58C0}" type="slidenum">
              <a:rPr lang="en-US"/>
              <a:pPr/>
              <a:t>7</a:t>
            </a:fld>
            <a:endParaRPr lang="en-US"/>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b="1" dirty="0"/>
              <a:t>two major dimensions </a:t>
            </a:r>
            <a:r>
              <a:rPr lang="en-US" dirty="0"/>
              <a:t>of emotional </a:t>
            </a:r>
            <a:r>
              <a:rPr lang="en-US" dirty="0" smtClean="0"/>
              <a:t>experience:</a:t>
            </a:r>
          </a:p>
          <a:p>
            <a:r>
              <a:rPr lang="en-US" dirty="0" smtClean="0"/>
              <a:t>   </a:t>
            </a:r>
            <a:r>
              <a:rPr lang="en-US" b="1" dirty="0" smtClean="0"/>
              <a:t>pleasantness</a:t>
            </a:r>
            <a:endParaRPr lang="en-US" b="0" dirty="0" smtClean="0"/>
          </a:p>
          <a:p>
            <a:r>
              <a:rPr lang="en-US" b="1" dirty="0" smtClean="0"/>
              <a:t>   activation</a:t>
            </a:r>
            <a:endParaRPr lang="en-US" dirty="0" smtClean="0"/>
          </a:p>
          <a:p>
            <a:endParaRPr lang="en-US" dirty="0" smtClean="0"/>
          </a:p>
          <a:p>
            <a:r>
              <a:rPr lang="en-US" dirty="0" smtClean="0"/>
              <a:t>Dimensions can be thought of as </a:t>
            </a:r>
            <a:r>
              <a:rPr lang="en-US" b="1" i="1" dirty="0" smtClean="0"/>
              <a:t>affects</a:t>
            </a:r>
            <a:r>
              <a:rPr lang="en-US" dirty="0" smtClean="0"/>
              <a:t> – feeling associated with emotion,</a:t>
            </a:r>
            <a:r>
              <a:rPr lang="en-US" baseline="0" dirty="0" smtClean="0"/>
              <a:t> independent of the object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E3273-8DC1-4752-9FB3-A5069DDA6AED}" type="slidenum">
              <a:rPr lang="en-US"/>
              <a:pPr/>
              <a:t>9</a:t>
            </a:fld>
            <a:endParaRPr lang="en-US"/>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Palatino Linotype" pitchFamily="18"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cs typeface="Arial" charset="0"/>
            </a:endParaRPr>
          </a:p>
          <a:p>
            <a:endParaRPr lang="en-US" b="1" dirty="0">
              <a:cs typeface="Arial" charset="0"/>
            </a:endParaRPr>
          </a:p>
        </p:txBody>
      </p:sp>
    </p:spTree>
    <p:extLst>
      <p:ext uri="{BB962C8B-B14F-4D97-AF65-F5344CB8AC3E}">
        <p14:creationId xmlns:p14="http://schemas.microsoft.com/office/powerpoint/2010/main" val="93286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81B65-D307-4B3E-A19D-6417DDFCB4C6}" type="slidenum">
              <a:rPr lang="en-US"/>
              <a:pPr/>
              <a:t>10</a:t>
            </a:fld>
            <a:endParaRPr 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r>
              <a:rPr lang="en-US" b="1"/>
              <a:t>Preview Question 2: What is the link between emotional arousal and the autonomic nervous system?</a:t>
            </a:r>
            <a:endParaRPr lang="en-US" b="1">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2BBA9-F234-4120-8318-CC5FE3CAFE20}" type="slidenum">
              <a:rPr lang="en-US"/>
              <a:pPr/>
              <a:t>11</a:t>
            </a:fld>
            <a:endParaRPr lang="en-US"/>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aseline="0" dirty="0" smtClean="0">
                <a:latin typeface="Palatino Linotype" pitchFamily="18" charset="0"/>
              </a:rPr>
              <a:t>OPPOSING COMMON SENSE VIEW:</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aseline="0" dirty="0" err="1" smtClean="0">
                <a:latin typeface="Palatino Linotype" pitchFamily="18" charset="0"/>
              </a:rPr>
              <a:t>Jamesian</a:t>
            </a:r>
            <a:r>
              <a:rPr lang="en-US" altLang="en-US" sz="1200" baseline="0" dirty="0" smtClean="0">
                <a:latin typeface="Palatino Linotype" pitchFamily="18" charset="0"/>
              </a:rPr>
              <a:t> – bodily changes are automatic. Then we put a label on them, which is an emotion.</a:t>
            </a:r>
          </a:p>
          <a:p>
            <a:r>
              <a:rPr lang="en-US" b="0" baseline="0" dirty="0" smtClean="0"/>
              <a:t>   </a:t>
            </a:r>
            <a:r>
              <a:rPr lang="en-US" b="0" dirty="0" smtClean="0"/>
              <a:t>emotions arise from our bodily reactions</a:t>
            </a:r>
          </a:p>
          <a:p>
            <a:endParaRPr lang="en-US" dirty="0" smtClean="0"/>
          </a:p>
          <a:p>
            <a:r>
              <a:rPr lang="en-US" b="1" dirty="0" smtClean="0"/>
              <a:t>Stimuli </a:t>
            </a:r>
            <a:r>
              <a:rPr lang="en-US" b="1" dirty="0" err="1" smtClean="0">
                <a:sym typeface="Wingdings"/>
              </a:rPr>
              <a:t></a:t>
            </a:r>
            <a:r>
              <a:rPr lang="en-US" b="1" dirty="0" smtClean="0">
                <a:sym typeface="Wingdings"/>
              </a:rPr>
              <a:t> ANS </a:t>
            </a:r>
            <a:r>
              <a:rPr lang="en-US" b="1" dirty="0" err="1" smtClean="0">
                <a:sym typeface="Wingdings"/>
              </a:rPr>
              <a:t></a:t>
            </a:r>
            <a:r>
              <a:rPr lang="en-US" b="1" dirty="0" smtClean="0">
                <a:sym typeface="Wingdings"/>
              </a:rPr>
              <a:t> emotion</a:t>
            </a:r>
          </a:p>
          <a:p>
            <a:r>
              <a:rPr lang="en-US" dirty="0" smtClean="0">
                <a:sym typeface="Wingdings"/>
              </a:rPr>
              <a:t>there is a unique</a:t>
            </a:r>
            <a:r>
              <a:rPr lang="en-US" baseline="0" dirty="0" smtClean="0">
                <a:sym typeface="Wingdings"/>
              </a:rPr>
              <a:t> pattern of physiological responses that leads to each unique emotion</a:t>
            </a:r>
          </a:p>
          <a:p>
            <a:endParaRPr lang="en-US" baseline="0" dirty="0" smtClean="0">
              <a:sym typeface="Wingdings"/>
            </a:endParaRPr>
          </a:p>
          <a:p>
            <a:endParaRPr lang="en-US" baseline="0" dirty="0" smtClean="0">
              <a:sym typeface="Wingdings"/>
            </a:endParaRPr>
          </a:p>
          <a:p>
            <a:endParaRPr lang="en-US" baseline="0" dirty="0" smtClean="0">
              <a:sym typeface="Wingding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extLst>
      <p:ext uri="{BB962C8B-B14F-4D97-AF65-F5344CB8AC3E}">
        <p14:creationId xmlns:p14="http://schemas.microsoft.com/office/powerpoint/2010/main" val="157542034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68C6424-A6BF-A843-B210-3403601719AD}" type="slidenum">
              <a:rPr lang="en-US" altLang="x-none"/>
              <a:pPr/>
              <a:t>‹#›</a:t>
            </a:fld>
            <a:endParaRPr lang="en-US" altLang="x-none"/>
          </a:p>
        </p:txBody>
      </p:sp>
    </p:spTree>
    <p:extLst>
      <p:ext uri="{BB962C8B-B14F-4D97-AF65-F5344CB8AC3E}">
        <p14:creationId xmlns:p14="http://schemas.microsoft.com/office/powerpoint/2010/main" val="6940451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E5CDD92-7B4C-9947-B244-0B07C5109DBB}" type="slidenum">
              <a:rPr lang="en-US" altLang="x-none"/>
              <a:pPr/>
              <a:t>‹#›</a:t>
            </a:fld>
            <a:endParaRPr lang="en-US" altLang="x-none"/>
          </a:p>
        </p:txBody>
      </p:sp>
    </p:spTree>
    <p:extLst>
      <p:ext uri="{BB962C8B-B14F-4D97-AF65-F5344CB8AC3E}">
        <p14:creationId xmlns:p14="http://schemas.microsoft.com/office/powerpoint/2010/main" val="18326113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73200"/>
            <a:ext cx="381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3200"/>
            <a:ext cx="381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A4AF367-C0A4-7543-9E89-C2E57536D043}" type="slidenum">
              <a:rPr lang="en-US" altLang="x-none"/>
              <a:pPr/>
              <a:t>‹#›</a:t>
            </a:fld>
            <a:endParaRPr lang="en-US" altLang="x-none"/>
          </a:p>
        </p:txBody>
      </p:sp>
    </p:spTree>
    <p:extLst>
      <p:ext uri="{BB962C8B-B14F-4D97-AF65-F5344CB8AC3E}">
        <p14:creationId xmlns:p14="http://schemas.microsoft.com/office/powerpoint/2010/main" val="14888135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73200"/>
            <a:ext cx="7772400" cy="46228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5C858A-A973-DA47-851F-72C9AAD7BCC4}" type="slidenum">
              <a:rPr lang="en-US" altLang="x-none"/>
              <a:pPr/>
              <a:t>‹#›</a:t>
            </a:fld>
            <a:endParaRPr lang="en-US" altLang="x-none"/>
          </a:p>
        </p:txBody>
      </p:sp>
    </p:spTree>
    <p:extLst>
      <p:ext uri="{BB962C8B-B14F-4D97-AF65-F5344CB8AC3E}">
        <p14:creationId xmlns:p14="http://schemas.microsoft.com/office/powerpoint/2010/main" val="91909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73200"/>
            <a:ext cx="381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73200"/>
            <a:ext cx="3810000" cy="223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0800"/>
            <a:ext cx="3810000" cy="223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32CF498E-7BBC-B04A-9692-35A5376A0671}" type="slidenum">
              <a:rPr lang="en-US"/>
              <a:pPr/>
              <a:t>‹#›</a:t>
            </a:fld>
            <a:endParaRPr lang="en-US"/>
          </a:p>
        </p:txBody>
      </p:sp>
    </p:spTree>
    <p:extLst>
      <p:ext uri="{BB962C8B-B14F-4D97-AF65-F5344CB8AC3E}">
        <p14:creationId xmlns:p14="http://schemas.microsoft.com/office/powerpoint/2010/main" val="18865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1844D79-5F9D-6E43-8813-DCC720DB3888}" type="slidenum">
              <a:rPr lang="en-US" altLang="x-none"/>
              <a:pPr/>
              <a:t>‹#›</a:t>
            </a:fld>
            <a:endParaRPr lang="en-US" altLang="x-none"/>
          </a:p>
        </p:txBody>
      </p:sp>
    </p:spTree>
    <p:extLst>
      <p:ext uri="{BB962C8B-B14F-4D97-AF65-F5344CB8AC3E}">
        <p14:creationId xmlns:p14="http://schemas.microsoft.com/office/powerpoint/2010/main" val="17637873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EAFEC24-AB6E-FE43-92AC-2F22AE244F53}" type="slidenum">
              <a:rPr lang="en-US" altLang="x-none"/>
              <a:pPr/>
              <a:t>‹#›</a:t>
            </a:fld>
            <a:endParaRPr lang="en-US" altLang="x-none"/>
          </a:p>
        </p:txBody>
      </p:sp>
    </p:spTree>
    <p:extLst>
      <p:ext uri="{BB962C8B-B14F-4D97-AF65-F5344CB8AC3E}">
        <p14:creationId xmlns:p14="http://schemas.microsoft.com/office/powerpoint/2010/main" val="1092912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EFD9779-9F84-D74D-AE75-244A00E0FD21}" type="slidenum">
              <a:rPr lang="en-US" altLang="x-none"/>
              <a:pPr/>
              <a:t>‹#›</a:t>
            </a:fld>
            <a:endParaRPr lang="en-US" altLang="x-none"/>
          </a:p>
        </p:txBody>
      </p:sp>
    </p:spTree>
    <p:extLst>
      <p:ext uri="{BB962C8B-B14F-4D97-AF65-F5344CB8AC3E}">
        <p14:creationId xmlns:p14="http://schemas.microsoft.com/office/powerpoint/2010/main" val="7600247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7881FAC-1803-A74E-8EF9-ABD843335611}" type="slidenum">
              <a:rPr lang="en-US" altLang="x-none"/>
              <a:pPr/>
              <a:t>‹#›</a:t>
            </a:fld>
            <a:endParaRPr lang="en-US" altLang="x-none"/>
          </a:p>
        </p:txBody>
      </p:sp>
    </p:spTree>
    <p:extLst>
      <p:ext uri="{BB962C8B-B14F-4D97-AF65-F5344CB8AC3E}">
        <p14:creationId xmlns:p14="http://schemas.microsoft.com/office/powerpoint/2010/main" val="5036610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1D050DB-ABB1-7144-9BEE-5CA67A078FED}" type="slidenum">
              <a:rPr lang="en-US" altLang="x-none"/>
              <a:pPr/>
              <a:t>‹#›</a:t>
            </a:fld>
            <a:endParaRPr lang="en-US" altLang="x-none"/>
          </a:p>
        </p:txBody>
      </p:sp>
    </p:spTree>
    <p:extLst>
      <p:ext uri="{BB962C8B-B14F-4D97-AF65-F5344CB8AC3E}">
        <p14:creationId xmlns:p14="http://schemas.microsoft.com/office/powerpoint/2010/main" val="17985338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35A5F79-4BBD-2944-BCD9-8BF7DDC2D443}" type="slidenum">
              <a:rPr lang="en-US" altLang="x-none"/>
              <a:pPr/>
              <a:t>‹#›</a:t>
            </a:fld>
            <a:endParaRPr lang="en-US" altLang="x-none"/>
          </a:p>
        </p:txBody>
      </p:sp>
    </p:spTree>
    <p:extLst>
      <p:ext uri="{BB962C8B-B14F-4D97-AF65-F5344CB8AC3E}">
        <p14:creationId xmlns:p14="http://schemas.microsoft.com/office/powerpoint/2010/main" val="21261862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72F2B57-C6B2-8445-9046-4925E3539C38}" type="slidenum">
              <a:rPr lang="en-US" altLang="x-none"/>
              <a:pPr/>
              <a:t>‹#›</a:t>
            </a:fld>
            <a:endParaRPr lang="en-US" altLang="x-none"/>
          </a:p>
        </p:txBody>
      </p:sp>
    </p:spTree>
    <p:extLst>
      <p:ext uri="{BB962C8B-B14F-4D97-AF65-F5344CB8AC3E}">
        <p14:creationId xmlns:p14="http://schemas.microsoft.com/office/powerpoint/2010/main" val="6847033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D8E6F9-C032-D646-8991-4A766B59BFDF}" type="slidenum">
              <a:rPr lang="en-US" altLang="x-none"/>
              <a:pPr/>
              <a:t>‹#›</a:t>
            </a:fld>
            <a:endParaRPr lang="en-US" altLang="x-none"/>
          </a:p>
        </p:txBody>
      </p:sp>
    </p:spTree>
    <p:extLst>
      <p:ext uri="{BB962C8B-B14F-4D97-AF65-F5344CB8AC3E}">
        <p14:creationId xmlns:p14="http://schemas.microsoft.com/office/powerpoint/2010/main" val="1592478297"/>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smtClean="0"/>
              <a:t>Click to edit Master title style</a:t>
            </a:r>
            <a:endParaRPr lang="en-US" altLang="x-none"/>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F418724-34F2-D343-8F29-057181D0EFF5}"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notesSlide" Target="../notesSlides/notesSlide13.xml"/><Relationship Id="rId13" Type="http://schemas.openxmlformats.org/officeDocument/2006/relationships/hyperlink" Target="http://www.ldc.upenn.edu/Catalog/LDC2002S28.html" TargetMode="External"/><Relationship Id="rId14" Type="http://schemas.openxmlformats.org/officeDocument/2006/relationships/image" Target="../media/image8.png"/><Relationship Id="rId15" Type="http://schemas.openxmlformats.org/officeDocument/2006/relationships/image" Target="../media/image9.png"/><Relationship Id="rId1" Type="http://schemas.microsoft.com/office/2007/relationships/media" Target="../media/media1.WAV"/><Relationship Id="rId2" Type="http://schemas.openxmlformats.org/officeDocument/2006/relationships/audio" Target="../media/media1.WAV"/><Relationship Id="rId3" Type="http://schemas.microsoft.com/office/2007/relationships/media" Target="../media/media2.WAV"/><Relationship Id="rId4" Type="http://schemas.openxmlformats.org/officeDocument/2006/relationships/audio" Target="../media/media2.WAV"/><Relationship Id="rId5" Type="http://schemas.microsoft.com/office/2007/relationships/media" Target="../media/media3.WAV"/><Relationship Id="rId6" Type="http://schemas.openxmlformats.org/officeDocument/2006/relationships/audio" Target="../media/media3.WAV"/><Relationship Id="rId7" Type="http://schemas.microsoft.com/office/2007/relationships/media" Target="../media/media4.WAV"/><Relationship Id="rId8" Type="http://schemas.openxmlformats.org/officeDocument/2006/relationships/audio" Target="../media/media4.WAV"/><Relationship Id="rId9" Type="http://schemas.microsoft.com/office/2007/relationships/media" Target="../media/media5.WAV"/><Relationship Id="rId10" Type="http://schemas.openxmlformats.org/officeDocument/2006/relationships/audio" Target="../media/media5.WAV"/></Relationships>
</file>

<file path=ppt/slides/_rels/slide16.xml.rels><?xml version="1.0" encoding="UTF-8" standalone="yes"?>
<Relationships xmlns="http://schemas.openxmlformats.org/package/2006/relationships"><Relationship Id="rId9" Type="http://schemas.microsoft.com/office/2007/relationships/media" Target="../media/media10.WAV"/><Relationship Id="rId20" Type="http://schemas.openxmlformats.org/officeDocument/2006/relationships/audio" Target="../media/media15.WAV"/><Relationship Id="rId21" Type="http://schemas.openxmlformats.org/officeDocument/2006/relationships/slideLayout" Target="../slideLayouts/slideLayout4.xml"/><Relationship Id="rId22" Type="http://schemas.openxmlformats.org/officeDocument/2006/relationships/image" Target="../media/image9.png"/><Relationship Id="rId10" Type="http://schemas.openxmlformats.org/officeDocument/2006/relationships/audio" Target="../media/media10.WAV"/><Relationship Id="rId11" Type="http://schemas.microsoft.com/office/2007/relationships/media" Target="../media/media11.WAV"/><Relationship Id="rId12" Type="http://schemas.openxmlformats.org/officeDocument/2006/relationships/audio" Target="../media/media11.WAV"/><Relationship Id="rId13" Type="http://schemas.microsoft.com/office/2007/relationships/media" Target="../media/media12.WAV"/><Relationship Id="rId14" Type="http://schemas.openxmlformats.org/officeDocument/2006/relationships/audio" Target="../media/media12.WAV"/><Relationship Id="rId15" Type="http://schemas.microsoft.com/office/2007/relationships/media" Target="../media/media13.WAV"/><Relationship Id="rId16" Type="http://schemas.openxmlformats.org/officeDocument/2006/relationships/audio" Target="../media/media13.WAV"/><Relationship Id="rId17" Type="http://schemas.microsoft.com/office/2007/relationships/media" Target="../media/media14.WAV"/><Relationship Id="rId18" Type="http://schemas.openxmlformats.org/officeDocument/2006/relationships/audio" Target="../media/media14.WAV"/><Relationship Id="rId19" Type="http://schemas.microsoft.com/office/2007/relationships/media" Target="../media/media15.WAV"/><Relationship Id="rId1" Type="http://schemas.microsoft.com/office/2007/relationships/media" Target="../media/media6.WAV"/><Relationship Id="rId2" Type="http://schemas.openxmlformats.org/officeDocument/2006/relationships/audio" Target="../media/media6.WAV"/><Relationship Id="rId3" Type="http://schemas.microsoft.com/office/2007/relationships/media" Target="../media/media7.WAV"/><Relationship Id="rId4" Type="http://schemas.openxmlformats.org/officeDocument/2006/relationships/audio" Target="../media/media7.WAV"/><Relationship Id="rId5" Type="http://schemas.microsoft.com/office/2007/relationships/media" Target="../media/media8.WAV"/><Relationship Id="rId6" Type="http://schemas.openxmlformats.org/officeDocument/2006/relationships/audio" Target="../media/media8.WAV"/><Relationship Id="rId7" Type="http://schemas.microsoft.com/office/2007/relationships/media" Target="../media/media9.WAV"/><Relationship Id="rId8" Type="http://schemas.openxmlformats.org/officeDocument/2006/relationships/audio" Target="../media/media9.WAV"/></Relationships>
</file>

<file path=ppt/slides/_rels/slide17.xml.rels><?xml version="1.0" encoding="UTF-8" standalone="yes"?>
<Relationships xmlns="http://schemas.openxmlformats.org/package/2006/relationships"><Relationship Id="rId11" Type="http://schemas.microsoft.com/office/2007/relationships/media" Target="../media/media21.mp3"/><Relationship Id="rId12" Type="http://schemas.openxmlformats.org/officeDocument/2006/relationships/audio" Target="../media/media21.mp3"/><Relationship Id="rId13" Type="http://schemas.openxmlformats.org/officeDocument/2006/relationships/slideLayout" Target="../slideLayouts/slideLayout2.xml"/><Relationship Id="rId14" Type="http://schemas.openxmlformats.org/officeDocument/2006/relationships/notesSlide" Target="../notesSlides/notesSlide14.xml"/><Relationship Id="rId15" Type="http://schemas.openxmlformats.org/officeDocument/2006/relationships/image" Target="../media/image10.png"/><Relationship Id="rId1" Type="http://schemas.microsoft.com/office/2007/relationships/media" Target="../media/media16.mp3"/><Relationship Id="rId2" Type="http://schemas.openxmlformats.org/officeDocument/2006/relationships/audio" Target="../media/media16.mp3"/><Relationship Id="rId3" Type="http://schemas.microsoft.com/office/2007/relationships/media" Target="../media/media17.mp3"/><Relationship Id="rId4" Type="http://schemas.openxmlformats.org/officeDocument/2006/relationships/audio" Target="../media/media17.mp3"/><Relationship Id="rId5" Type="http://schemas.microsoft.com/office/2007/relationships/media" Target="../media/media18.mp3"/><Relationship Id="rId6" Type="http://schemas.openxmlformats.org/officeDocument/2006/relationships/audio" Target="../media/media18.mp3"/><Relationship Id="rId7" Type="http://schemas.microsoft.com/office/2007/relationships/media" Target="../media/media19.mp3"/><Relationship Id="rId8" Type="http://schemas.openxmlformats.org/officeDocument/2006/relationships/audio" Target="../media/media19.mp3"/><Relationship Id="rId9" Type="http://schemas.microsoft.com/office/2007/relationships/media" Target="../media/media20.mp3"/><Relationship Id="rId10" Type="http://schemas.openxmlformats.org/officeDocument/2006/relationships/audio" Target="../media/media20.mp3"/></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microsoft.com/office/2007/relationships/media" Target="../media/media23.WAV"/><Relationship Id="rId4" Type="http://schemas.openxmlformats.org/officeDocument/2006/relationships/audio" Target="../media/media23.WAV"/><Relationship Id="rId5" Type="http://schemas.openxmlformats.org/officeDocument/2006/relationships/slideLayout" Target="../slideLayouts/slideLayout2.xml"/><Relationship Id="rId6" Type="http://schemas.openxmlformats.org/officeDocument/2006/relationships/notesSlide" Target="../notesSlides/notesSlide20.xml"/><Relationship Id="rId7" Type="http://schemas.openxmlformats.org/officeDocument/2006/relationships/image" Target="../media/image12.jpeg"/><Relationship Id="rId8" Type="http://schemas.openxmlformats.org/officeDocument/2006/relationships/image" Target="../media/image10.png"/><Relationship Id="rId1" Type="http://schemas.microsoft.com/office/2007/relationships/media" Target="../media/media22.WAV"/><Relationship Id="rId2" Type="http://schemas.openxmlformats.org/officeDocument/2006/relationships/audio" Target="../media/media22.WAV"/></Relationships>
</file>

<file path=ppt/slides/_rels/slide24.xml.rels><?xml version="1.0" encoding="UTF-8" standalone="yes"?>
<Relationships xmlns="http://schemas.openxmlformats.org/package/2006/relationships"><Relationship Id="rId3" Type="http://schemas.microsoft.com/office/2007/relationships/media" Target="../media/media24.WAV"/><Relationship Id="rId4" Type="http://schemas.openxmlformats.org/officeDocument/2006/relationships/audio" Target="../media/media24.WAV"/><Relationship Id="rId5" Type="http://schemas.openxmlformats.org/officeDocument/2006/relationships/slideLayout" Target="../slideLayouts/slideLayout2.xml"/><Relationship Id="rId6" Type="http://schemas.openxmlformats.org/officeDocument/2006/relationships/notesSlide" Target="../notesSlides/notesSlide21.xml"/><Relationship Id="rId7" Type="http://schemas.openxmlformats.org/officeDocument/2006/relationships/image" Target="../media/image13.jpeg"/><Relationship Id="rId8" Type="http://schemas.openxmlformats.org/officeDocument/2006/relationships/image" Target="../media/image10.png"/><Relationship Id="rId1" Type="http://schemas.microsoft.com/office/2007/relationships/media" Target="../media/media23.WAV"/><Relationship Id="rId2" Type="http://schemas.openxmlformats.org/officeDocument/2006/relationships/audio" Target="../media/media23.WA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audio" Target="../media/media25.WAV"/><Relationship Id="rId4" Type="http://schemas.openxmlformats.org/officeDocument/2006/relationships/slideLayout" Target="../slideLayouts/slideLayout6.xml"/><Relationship Id="rId5" Type="http://schemas.openxmlformats.org/officeDocument/2006/relationships/notesSlide" Target="../notesSlides/notesSlide23.xml"/><Relationship Id="rId6" Type="http://schemas.openxmlformats.org/officeDocument/2006/relationships/oleObject" Target="../embeddings/oleObject1.bin"/><Relationship Id="rId7" Type="http://schemas.openxmlformats.org/officeDocument/2006/relationships/image" Target="../media/image15.emf"/><Relationship Id="rId8" Type="http://schemas.openxmlformats.org/officeDocument/2006/relationships/image" Target="../media/image9.png"/><Relationship Id="rId1" Type="http://schemas.openxmlformats.org/officeDocument/2006/relationships/vmlDrawing" Target="../drawings/vmlDrawing1.vml"/><Relationship Id="rId2" Type="http://schemas.microsoft.com/office/2007/relationships/media" Target="../media/media25.WAV"/></Relationships>
</file>

<file path=ppt/slides/_rels/slide27.xml.rels><?xml version="1.0" encoding="UTF-8" standalone="yes"?>
<Relationships xmlns="http://schemas.openxmlformats.org/package/2006/relationships"><Relationship Id="rId3" Type="http://schemas.openxmlformats.org/officeDocument/2006/relationships/audio" Target="../media/media26.WAV"/><Relationship Id="rId4" Type="http://schemas.openxmlformats.org/officeDocument/2006/relationships/slideLayout" Target="../slideLayouts/slideLayout6.xml"/><Relationship Id="rId5" Type="http://schemas.openxmlformats.org/officeDocument/2006/relationships/notesSlide" Target="../notesSlides/notesSlide24.xml"/><Relationship Id="rId6" Type="http://schemas.openxmlformats.org/officeDocument/2006/relationships/oleObject" Target="../embeddings/oleObject2.bin"/><Relationship Id="rId7" Type="http://schemas.openxmlformats.org/officeDocument/2006/relationships/image" Target="../media/image16.emf"/><Relationship Id="rId8" Type="http://schemas.openxmlformats.org/officeDocument/2006/relationships/image" Target="../media/image9.png"/><Relationship Id="rId1" Type="http://schemas.openxmlformats.org/officeDocument/2006/relationships/vmlDrawing" Target="../drawings/vmlDrawing2.vml"/><Relationship Id="rId2" Type="http://schemas.microsoft.com/office/2007/relationships/media" Target="../media/media26.WAV"/></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6.xml"/><Relationship Id="rId5" Type="http://schemas.openxmlformats.org/officeDocument/2006/relationships/image" Target="../media/image19.png"/><Relationship Id="rId6" Type="http://schemas.openxmlformats.org/officeDocument/2006/relationships/image" Target="../media/image10.png"/><Relationship Id="rId1" Type="http://schemas.microsoft.com/office/2007/relationships/media" Target="../media/media27.WAV"/><Relationship Id="rId2" Type="http://schemas.openxmlformats.org/officeDocument/2006/relationships/audio" Target="../media/media27.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7.xml"/><Relationship Id="rId5" Type="http://schemas.openxmlformats.org/officeDocument/2006/relationships/image" Target="../media/image20.png"/><Relationship Id="rId6" Type="http://schemas.openxmlformats.org/officeDocument/2006/relationships/image" Target="../media/image10.png"/><Relationship Id="rId1" Type="http://schemas.microsoft.com/office/2007/relationships/media" Target="../media/media28.WAV"/><Relationship Id="rId2" Type="http://schemas.openxmlformats.org/officeDocument/2006/relationships/audio" Target="../media/media28.WAV"/></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8.xml"/><Relationship Id="rId5" Type="http://schemas.openxmlformats.org/officeDocument/2006/relationships/image" Target="../media/image9.png"/><Relationship Id="rId1" Type="http://schemas.microsoft.com/office/2007/relationships/media" Target="../media/media29.WAV"/><Relationship Id="rId2" Type="http://schemas.openxmlformats.org/officeDocument/2006/relationships/audio" Target="../media/media29.WAV"/></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atlasofemotions.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A9527D05-D0B7-CA46-BD10-5BE5BAA415BE}" type="slidenum">
              <a:rPr lang="en-US" altLang="x-none" sz="1400"/>
              <a:pPr/>
              <a:t>1</a:t>
            </a:fld>
            <a:endParaRPr lang="en-US" altLang="x-none" sz="1400"/>
          </a:p>
        </p:txBody>
      </p:sp>
      <p:sp>
        <p:nvSpPr>
          <p:cNvPr id="2051" name="Rectangle 4"/>
          <p:cNvSpPr>
            <a:spLocks noGrp="1" noChangeArrowheads="1"/>
          </p:cNvSpPr>
          <p:nvPr>
            <p:ph type="ctrTitle"/>
          </p:nvPr>
        </p:nvSpPr>
        <p:spPr>
          <a:xfrm>
            <a:off x="673768" y="1082843"/>
            <a:ext cx="7784432" cy="2517608"/>
          </a:xfrm>
        </p:spPr>
        <p:txBody>
          <a:bodyPr/>
          <a:lstStyle/>
          <a:p>
            <a:r>
              <a:rPr lang="en-US" altLang="x-none" sz="4000" dirty="0" smtClean="0"/>
              <a:t>Intonation and Computation:</a:t>
            </a:r>
            <a:br>
              <a:rPr lang="en-US" altLang="x-none" sz="4000" dirty="0" smtClean="0"/>
            </a:br>
            <a:r>
              <a:rPr lang="en-US" sz="4000" b="0" smtClean="0"/>
              <a:t> Emotion</a:t>
            </a:r>
            <a:endParaRPr lang="en-US" altLang="x-none" sz="4000" dirty="0"/>
          </a:p>
        </p:txBody>
      </p:sp>
      <p:sp>
        <p:nvSpPr>
          <p:cNvPr id="2052" name="Rectangle 5"/>
          <p:cNvSpPr>
            <a:spLocks noGrp="1" noChangeArrowheads="1"/>
          </p:cNvSpPr>
          <p:nvPr>
            <p:ph type="subTitle" idx="1"/>
          </p:nvPr>
        </p:nvSpPr>
        <p:spPr/>
        <p:txBody>
          <a:bodyPr/>
          <a:lstStyle/>
          <a:p>
            <a:r>
              <a:rPr lang="en-US" altLang="x-none" sz="3200" dirty="0"/>
              <a:t>Julia </a:t>
            </a:r>
            <a:r>
              <a:rPr lang="en-US" altLang="x-none" sz="3200" dirty="0" smtClean="0"/>
              <a:t>Hirschberg</a:t>
            </a:r>
          </a:p>
          <a:p>
            <a:r>
              <a:rPr lang="en-US" altLang="x-none" sz="3200" smtClean="0"/>
              <a:t>LSA 2017</a:t>
            </a:r>
            <a:endParaRPr lang="en-US" altLang="x-none" sz="3200" dirty="0"/>
          </a:p>
          <a:p>
            <a:r>
              <a:rPr lang="en-US" altLang="x-none" sz="3200" dirty="0" err="1"/>
              <a:t>julia@cs.columbia.edu</a:t>
            </a:r>
            <a:endParaRPr lang="en-US" altLang="x-none"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1026"/>
          <p:cNvSpPr>
            <a:spLocks noGrp="1" noChangeArrowheads="1"/>
          </p:cNvSpPr>
          <p:nvPr>
            <p:ph type="title"/>
          </p:nvPr>
        </p:nvSpPr>
        <p:spPr/>
        <p:txBody>
          <a:bodyPr>
            <a:normAutofit fontScale="90000"/>
          </a:bodyPr>
          <a:lstStyle/>
          <a:p>
            <a:r>
              <a:rPr lang="en-US" sz="3500" dirty="0" smtClean="0"/>
              <a:t>Emotions and the Autonomic Nervous System</a:t>
            </a:r>
            <a:endParaRPr lang="en-US" sz="3500" dirty="0"/>
          </a:p>
        </p:txBody>
      </p:sp>
      <p:sp>
        <p:nvSpPr>
          <p:cNvPr id="5" name="Slide Number Placeholder 6"/>
          <p:cNvSpPr>
            <a:spLocks noGrp="1"/>
          </p:cNvSpPr>
          <p:nvPr>
            <p:ph type="sldNum" sz="quarter" idx="12"/>
          </p:nvPr>
        </p:nvSpPr>
        <p:spPr>
          <a:prstGeom prst="rect">
            <a:avLst/>
          </a:prstGeom>
        </p:spPr>
        <p:txBody>
          <a:bodyPr/>
          <a:lstStyle/>
          <a:p>
            <a:fld id="{84C6D5DD-77DD-4C21-95DD-DD367C2E5D55}" type="slidenum">
              <a:rPr lang="en-US" smtClean="0"/>
              <a:pPr/>
              <a:t>10</a:t>
            </a:fld>
            <a:endParaRPr lang="en-US"/>
          </a:p>
        </p:txBody>
      </p:sp>
      <p:pic>
        <p:nvPicPr>
          <p:cNvPr id="581636" name="Picture 1028" descr="12673_MyersPsy8e_fig"/>
          <p:cNvPicPr>
            <a:picLocks noGrp="1" noChangeAspect="1" noChangeArrowheads="1"/>
          </p:cNvPicPr>
          <p:nvPr>
            <p:ph idx="4294967295"/>
          </p:nvPr>
        </p:nvPicPr>
        <p:blipFill>
          <a:blip r:embed="rId3" cstate="print"/>
          <a:srcRect t="-13735" b="-13735"/>
          <a:stretch>
            <a:fillRect/>
          </a:stretch>
        </p:blipFill>
        <p:spPr>
          <a:xfrm>
            <a:off x="0" y="2279650"/>
            <a:ext cx="8229600" cy="4506913"/>
          </a:xfrm>
        </p:spPr>
      </p:pic>
      <p:sp>
        <p:nvSpPr>
          <p:cNvPr id="581635" name="Rectangle 1027"/>
          <p:cNvSpPr>
            <a:spLocks noGrp="1" noChangeArrowheads="1"/>
          </p:cNvSpPr>
          <p:nvPr>
            <p:ph type="body" sz="half" idx="4294967295"/>
          </p:nvPr>
        </p:nvSpPr>
        <p:spPr>
          <a:xfrm>
            <a:off x="457200" y="1562100"/>
            <a:ext cx="8686800" cy="1447800"/>
          </a:xfrm>
          <a:noFill/>
          <a:ln/>
        </p:spPr>
        <p:txBody>
          <a:bodyPr/>
          <a:lstStyle/>
          <a:p>
            <a:pPr marL="0" indent="0" algn="ctr">
              <a:buFont typeface="Wingdings" pitchFamily="2" charset="2"/>
              <a:buNone/>
            </a:pPr>
            <a:r>
              <a:rPr lang="en-US" altLang="en-US" sz="2800" dirty="0">
                <a:latin typeface="Palatino Linotype" pitchFamily="18" charset="0"/>
              </a:rPr>
              <a:t>During an emotional experience, our autonomic nervous system mobilizes energy in the body that arouses us.</a:t>
            </a:r>
            <a:endParaRPr lang="en-US" sz="2800" dirty="0">
              <a:latin typeface="Palatino Linotype" pitchFamily="18" charset="0"/>
            </a:endParaRPr>
          </a:p>
        </p:txBody>
      </p:sp>
    </p:spTree>
    <p:extLst>
      <p:ext uri="{BB962C8B-B14F-4D97-AF65-F5344CB8AC3E}">
        <p14:creationId xmlns:p14="http://schemas.microsoft.com/office/powerpoint/2010/main" val="14325422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en-US" altLang="en-US" dirty="0" smtClean="0"/>
              <a:t>James-Lange Theory</a:t>
            </a:r>
            <a:endParaRPr lang="en-US" dirty="0"/>
          </a:p>
        </p:txBody>
      </p:sp>
      <p:sp>
        <p:nvSpPr>
          <p:cNvPr id="5" name="Slide Number Placeholder 6"/>
          <p:cNvSpPr>
            <a:spLocks noGrp="1"/>
          </p:cNvSpPr>
          <p:nvPr>
            <p:ph type="sldNum" sz="quarter" idx="12"/>
          </p:nvPr>
        </p:nvSpPr>
        <p:spPr>
          <a:prstGeom prst="rect">
            <a:avLst/>
          </a:prstGeom>
        </p:spPr>
        <p:txBody>
          <a:bodyPr/>
          <a:lstStyle/>
          <a:p>
            <a:fld id="{E2392260-90E1-4A0B-9D70-9B745BCB6D68}" type="slidenum">
              <a:rPr lang="en-US" smtClean="0"/>
              <a:pPr/>
              <a:t>11</a:t>
            </a:fld>
            <a:endParaRPr lang="en-US"/>
          </a:p>
        </p:txBody>
      </p:sp>
      <p:pic>
        <p:nvPicPr>
          <p:cNvPr id="577540" name="Picture 4" descr="figure-37-01-1"/>
          <p:cNvPicPr>
            <a:picLocks noGrp="1" noChangeAspect="1" noChangeArrowheads="1"/>
          </p:cNvPicPr>
          <p:nvPr>
            <p:ph sz="half" idx="4294967295"/>
          </p:nvPr>
        </p:nvPicPr>
        <p:blipFill>
          <a:blip r:embed="rId3" cstate="print"/>
          <a:srcRect l="-7631" r="-7631"/>
          <a:stretch>
            <a:fillRect/>
          </a:stretch>
        </p:blipFill>
        <p:spPr>
          <a:xfrm>
            <a:off x="0" y="2249488"/>
            <a:ext cx="4038600" cy="4525962"/>
          </a:xfrm>
        </p:spPr>
      </p:pic>
      <p:sp>
        <p:nvSpPr>
          <p:cNvPr id="577539" name="Rectangle 3"/>
          <p:cNvSpPr>
            <a:spLocks noGrp="1" noChangeArrowheads="1"/>
          </p:cNvSpPr>
          <p:nvPr>
            <p:ph sz="half" idx="4294967295"/>
          </p:nvPr>
        </p:nvSpPr>
        <p:spPr>
          <a:xfrm>
            <a:off x="4749800" y="2249488"/>
            <a:ext cx="4394200" cy="4525962"/>
          </a:xfrm>
        </p:spPr>
        <p:txBody>
          <a:bodyPr>
            <a:normAutofit/>
          </a:bodyPr>
          <a:lstStyle/>
          <a:p>
            <a:pPr>
              <a:spcAft>
                <a:spcPts val="1200"/>
              </a:spcAft>
            </a:pPr>
            <a:r>
              <a:rPr lang="en-US" altLang="en-US" sz="2400" dirty="0" smtClean="0"/>
              <a:t>William James and Carl Lange proposed a theory opposed to the common-sense view.</a:t>
            </a:r>
          </a:p>
          <a:p>
            <a:r>
              <a:rPr lang="en-US" altLang="en-US" sz="2400" dirty="0" smtClean="0"/>
              <a:t>The James-Lange Theory:</a:t>
            </a:r>
          </a:p>
          <a:p>
            <a:pPr lvl="1">
              <a:spcAft>
                <a:spcPts val="1200"/>
              </a:spcAft>
            </a:pPr>
            <a:r>
              <a:rPr lang="en-US" altLang="en-US" sz="2300" dirty="0" smtClean="0"/>
              <a:t>Physiological activity precedes the emotional experience.</a:t>
            </a:r>
            <a:endParaRPr lang="en-US" sz="2300" dirty="0"/>
          </a:p>
        </p:txBody>
      </p:sp>
    </p:spTree>
    <p:extLst>
      <p:ext uri="{BB962C8B-B14F-4D97-AF65-F5344CB8AC3E}">
        <p14:creationId xmlns:p14="http://schemas.microsoft.com/office/powerpoint/2010/main" val="32604840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altLang="en-US" dirty="0" smtClean="0"/>
              <a:t>Cannon-Bard Theory</a:t>
            </a:r>
            <a:endParaRPr lang="en-US" dirty="0"/>
          </a:p>
        </p:txBody>
      </p:sp>
      <p:sp>
        <p:nvSpPr>
          <p:cNvPr id="5" name="Slide Number Placeholder 6"/>
          <p:cNvSpPr>
            <a:spLocks noGrp="1"/>
          </p:cNvSpPr>
          <p:nvPr>
            <p:ph type="sldNum" sz="quarter" idx="12"/>
          </p:nvPr>
        </p:nvSpPr>
        <p:spPr/>
        <p:txBody>
          <a:bodyPr/>
          <a:lstStyle/>
          <a:p>
            <a:fld id="{CC66AE7E-AD12-46D5-B359-9A377D82D1B2}" type="slidenum">
              <a:rPr lang="en-US" smtClean="0"/>
              <a:pPr/>
              <a:t>12</a:t>
            </a:fld>
            <a:endParaRPr lang="en-US"/>
          </a:p>
        </p:txBody>
      </p:sp>
      <p:pic>
        <p:nvPicPr>
          <p:cNvPr id="578564" name="Picture 4" descr="figure-37-01-2"/>
          <p:cNvPicPr>
            <a:picLocks noGrp="1" noChangeAspect="1" noChangeArrowheads="1"/>
          </p:cNvPicPr>
          <p:nvPr>
            <p:ph sz="half" idx="4294967295"/>
          </p:nvPr>
        </p:nvPicPr>
        <p:blipFill>
          <a:blip r:embed="rId3" cstate="print"/>
          <a:srcRect l="-22194" r="-22194"/>
          <a:stretch>
            <a:fillRect/>
          </a:stretch>
        </p:blipFill>
        <p:spPr>
          <a:xfrm>
            <a:off x="84665" y="1368955"/>
            <a:ext cx="4038600" cy="4525962"/>
          </a:xfrm>
        </p:spPr>
      </p:pic>
      <p:sp>
        <p:nvSpPr>
          <p:cNvPr id="578563" name="Rectangle 3"/>
          <p:cNvSpPr>
            <a:spLocks noGrp="1" noChangeArrowheads="1"/>
          </p:cNvSpPr>
          <p:nvPr>
            <p:ph sz="half" idx="4294967295"/>
          </p:nvPr>
        </p:nvSpPr>
        <p:spPr>
          <a:xfrm>
            <a:off x="4710113" y="2249488"/>
            <a:ext cx="4433887" cy="4525962"/>
          </a:xfrm>
        </p:spPr>
        <p:txBody>
          <a:bodyPr>
            <a:normAutofit/>
          </a:bodyPr>
          <a:lstStyle/>
          <a:p>
            <a:pPr>
              <a:spcAft>
                <a:spcPts val="1200"/>
              </a:spcAft>
            </a:pPr>
            <a:r>
              <a:rPr lang="en-US" altLang="en-US" sz="2400" dirty="0" smtClean="0"/>
              <a:t>Walter Cannon and Phillip Bard questioned the James-Lange Theory.</a:t>
            </a:r>
          </a:p>
          <a:p>
            <a:r>
              <a:rPr lang="en-US" altLang="en-US" sz="2400" dirty="0" smtClean="0"/>
              <a:t>The Cannon-Bard Theory:</a:t>
            </a:r>
          </a:p>
          <a:p>
            <a:pPr lvl="1">
              <a:spcAft>
                <a:spcPts val="1200"/>
              </a:spcAft>
            </a:pPr>
            <a:r>
              <a:rPr lang="en-US" altLang="en-US" sz="2300" dirty="0" smtClean="0"/>
              <a:t>Both emotion and the body's arousal take place simultaneously.</a:t>
            </a:r>
            <a:endParaRPr lang="en-US" altLang="en-US" sz="2300" dirty="0"/>
          </a:p>
        </p:txBody>
      </p:sp>
    </p:spTree>
    <p:extLst>
      <p:ext uri="{BB962C8B-B14F-4D97-AF65-F5344CB8AC3E}">
        <p14:creationId xmlns:p14="http://schemas.microsoft.com/office/powerpoint/2010/main" val="20773283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905" name="Rectangle 25"/>
          <p:cNvSpPr>
            <a:spLocks noGrp="1" noChangeArrowheads="1"/>
          </p:cNvSpPr>
          <p:nvPr>
            <p:ph type="title"/>
          </p:nvPr>
        </p:nvSpPr>
        <p:spPr/>
        <p:txBody>
          <a:bodyPr/>
          <a:lstStyle/>
          <a:p>
            <a:r>
              <a:rPr lang="en-US" altLang="en-US" smtClean="0"/>
              <a:t>Two-Factor Theory</a:t>
            </a:r>
            <a:endParaRPr lang="en-US"/>
          </a:p>
        </p:txBody>
      </p:sp>
      <p:sp>
        <p:nvSpPr>
          <p:cNvPr id="5" name="Slide Number Placeholder 6"/>
          <p:cNvSpPr>
            <a:spLocks noGrp="1"/>
          </p:cNvSpPr>
          <p:nvPr>
            <p:ph type="sldNum" sz="quarter" idx="12"/>
          </p:nvPr>
        </p:nvSpPr>
        <p:spPr>
          <a:prstGeom prst="rect">
            <a:avLst/>
          </a:prstGeom>
        </p:spPr>
        <p:txBody>
          <a:bodyPr/>
          <a:lstStyle/>
          <a:p>
            <a:fld id="{D6EC1D36-E287-4FB1-9097-4B7C1FAD1298}" type="slidenum">
              <a:rPr lang="en-US" smtClean="0"/>
              <a:pPr/>
              <a:t>13</a:t>
            </a:fld>
            <a:endParaRPr lang="en-US"/>
          </a:p>
        </p:txBody>
      </p:sp>
      <p:pic>
        <p:nvPicPr>
          <p:cNvPr id="506906" name="Picture 26" descr="figure-37-01-3"/>
          <p:cNvPicPr>
            <a:picLocks noGrp="1" noChangeAspect="1" noChangeArrowheads="1"/>
          </p:cNvPicPr>
          <p:nvPr>
            <p:ph sz="half" idx="4294967295"/>
          </p:nvPr>
        </p:nvPicPr>
        <p:blipFill>
          <a:blip r:embed="rId3" cstate="print"/>
          <a:srcRect t="-8411" b="-8411"/>
          <a:stretch>
            <a:fillRect/>
          </a:stretch>
        </p:blipFill>
        <p:spPr>
          <a:xfrm>
            <a:off x="0" y="2249488"/>
            <a:ext cx="4038600" cy="4525962"/>
          </a:xfrm>
        </p:spPr>
      </p:pic>
      <p:sp>
        <p:nvSpPr>
          <p:cNvPr id="506883" name="Rectangle 3"/>
          <p:cNvSpPr>
            <a:spLocks noGrp="1" noChangeArrowheads="1"/>
          </p:cNvSpPr>
          <p:nvPr>
            <p:ph sz="half" idx="4294967295"/>
          </p:nvPr>
        </p:nvSpPr>
        <p:spPr>
          <a:xfrm>
            <a:off x="5105400" y="2249488"/>
            <a:ext cx="4038600" cy="4525962"/>
          </a:xfrm>
        </p:spPr>
        <p:txBody>
          <a:bodyPr>
            <a:normAutofit/>
          </a:bodyPr>
          <a:lstStyle/>
          <a:p>
            <a:pPr>
              <a:spcAft>
                <a:spcPts val="1200"/>
              </a:spcAft>
            </a:pPr>
            <a:r>
              <a:rPr lang="en-US" altLang="en-US" sz="2400" dirty="0" smtClean="0"/>
              <a:t>Stanley </a:t>
            </a:r>
            <a:r>
              <a:rPr lang="en-US" altLang="en-US" sz="2400" dirty="0" err="1" smtClean="0"/>
              <a:t>Schachter</a:t>
            </a:r>
            <a:r>
              <a:rPr lang="en-US" altLang="en-US" sz="2400" dirty="0" smtClean="0"/>
              <a:t> and Jerome Singer proposed yet another theory.</a:t>
            </a:r>
          </a:p>
          <a:p>
            <a:r>
              <a:rPr lang="en-US" altLang="en-US" sz="2400" dirty="0" smtClean="0"/>
              <a:t>The </a:t>
            </a:r>
            <a:r>
              <a:rPr lang="en-US" altLang="en-US" sz="2400" dirty="0" err="1" smtClean="0"/>
              <a:t>Schachter</a:t>
            </a:r>
            <a:r>
              <a:rPr lang="en-US" altLang="en-US" sz="2400" dirty="0" smtClean="0"/>
              <a:t>-Singer Theory:</a:t>
            </a:r>
          </a:p>
          <a:p>
            <a:pPr lvl="1"/>
            <a:r>
              <a:rPr lang="en-US" altLang="en-US" sz="2300" dirty="0" smtClean="0"/>
              <a:t>Our physiology and cognitions create emotions.</a:t>
            </a:r>
          </a:p>
          <a:p>
            <a:pPr lvl="1"/>
            <a:r>
              <a:rPr lang="en-US" altLang="en-US" sz="2300" dirty="0" smtClean="0"/>
              <a:t>Emotions have two factors–physical arousal and cognitive label.</a:t>
            </a:r>
            <a:endParaRPr lang="en-US" altLang="en-US" dirty="0"/>
          </a:p>
        </p:txBody>
      </p:sp>
    </p:spTree>
    <p:extLst>
      <p:ext uri="{BB962C8B-B14F-4D97-AF65-F5344CB8AC3E}">
        <p14:creationId xmlns:p14="http://schemas.microsoft.com/office/powerpoint/2010/main" val="15630188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prstGeom prst="rect">
            <a:avLst/>
          </a:prstGeom>
        </p:spPr>
        <p:txBody>
          <a:bodyPr/>
          <a:lstStyle/>
          <a:p>
            <a:fld id="{3A734515-4D3C-4123-8DA0-B62240105824}" type="slidenum">
              <a:rPr lang="en-US" smtClean="0"/>
              <a:pPr/>
              <a:t>14</a:t>
            </a:fld>
            <a:endParaRPr lang="en-US"/>
          </a:p>
        </p:txBody>
      </p:sp>
      <p:sp>
        <p:nvSpPr>
          <p:cNvPr id="18435" name="Rectangle 2"/>
          <p:cNvSpPr>
            <a:spLocks noGrp="1" noChangeArrowheads="1"/>
          </p:cNvSpPr>
          <p:nvPr>
            <p:ph type="title" idx="4294967295"/>
          </p:nvPr>
        </p:nvSpPr>
        <p:spPr>
          <a:xfrm>
            <a:off x="0" y="1143000"/>
            <a:ext cx="8229600" cy="1066800"/>
          </a:xfrm>
        </p:spPr>
        <p:txBody>
          <a:bodyPr/>
          <a:lstStyle/>
          <a:p>
            <a:r>
              <a:rPr lang="en-US" smtClean="0"/>
              <a:t>Physiology of Emotion </a:t>
            </a:r>
            <a:endParaRPr lang="en-US" dirty="0" smtClean="0"/>
          </a:p>
        </p:txBody>
      </p:sp>
      <p:pic>
        <p:nvPicPr>
          <p:cNvPr id="18436" name="Picture 7"/>
          <p:cNvPicPr>
            <a:picLocks noGrp="1" noChangeAspect="1" noChangeArrowheads="1"/>
          </p:cNvPicPr>
          <p:nvPr>
            <p:ph idx="4294967295"/>
          </p:nvPr>
        </p:nvPicPr>
        <p:blipFill>
          <a:blip r:embed="rId3" cstate="print"/>
          <a:srcRect t="-5967" b="-5967"/>
          <a:stretch>
            <a:fillRect/>
          </a:stretch>
        </p:blipFill>
        <p:spPr>
          <a:xfrm>
            <a:off x="0" y="2249488"/>
            <a:ext cx="8229600" cy="4324350"/>
          </a:xfrm>
        </p:spPr>
      </p:pic>
    </p:spTree>
    <p:extLst>
      <p:ext uri="{BB962C8B-B14F-4D97-AF65-F5344CB8AC3E}">
        <p14:creationId xmlns:p14="http://schemas.microsoft.com/office/powerpoint/2010/main" val="28595462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7" name="Rectangle 5"/>
          <p:cNvSpPr>
            <a:spLocks noGrp="1" noChangeArrowheads="1"/>
          </p:cNvSpPr>
          <p:nvPr>
            <p:ph type="title"/>
          </p:nvPr>
        </p:nvSpPr>
        <p:spPr>
          <a:xfrm>
            <a:off x="457200" y="279400"/>
            <a:ext cx="8229600" cy="1122363"/>
          </a:xfrm>
        </p:spPr>
        <p:txBody>
          <a:bodyPr>
            <a:normAutofit/>
          </a:bodyPr>
          <a:lstStyle/>
          <a:p>
            <a:r>
              <a:rPr lang="en-US"/>
              <a:t>    </a:t>
            </a:r>
            <a:r>
              <a:rPr lang="en-US" i="1"/>
              <a:t>Acted</a:t>
            </a:r>
            <a:r>
              <a:rPr lang="en-US"/>
              <a:t> Speech: </a:t>
            </a:r>
            <a:r>
              <a:rPr lang="en-US">
                <a:hlinkClick r:id="rId13"/>
              </a:rPr>
              <a:t>LDC Emotional Speech Corpus</a:t>
            </a:r>
            <a:endParaRPr lang="en-US"/>
          </a:p>
        </p:txBody>
      </p:sp>
      <p:sp>
        <p:nvSpPr>
          <p:cNvPr id="346114" name="Rectangle 2"/>
          <p:cNvSpPr>
            <a:spLocks noGrp="1" noChangeArrowheads="1"/>
          </p:cNvSpPr>
          <p:nvPr>
            <p:ph type="body" sz="half" idx="1"/>
          </p:nvPr>
        </p:nvSpPr>
        <p:spPr>
          <a:xfrm>
            <a:off x="685800" y="1784350"/>
            <a:ext cx="2819400" cy="4233863"/>
          </a:xfrm>
        </p:spPr>
        <p:txBody>
          <a:bodyPr/>
          <a:lstStyle/>
          <a:p>
            <a:pPr>
              <a:lnSpc>
                <a:spcPct val="90000"/>
              </a:lnSpc>
              <a:buFontTx/>
              <a:buNone/>
            </a:pPr>
            <a:r>
              <a:rPr lang="en-US" sz="3200"/>
              <a:t>happy</a:t>
            </a:r>
          </a:p>
          <a:p>
            <a:pPr>
              <a:lnSpc>
                <a:spcPct val="90000"/>
              </a:lnSpc>
              <a:buFontTx/>
              <a:buNone/>
            </a:pPr>
            <a:r>
              <a:rPr lang="en-US" sz="3200"/>
              <a:t>sad</a:t>
            </a:r>
          </a:p>
          <a:p>
            <a:pPr>
              <a:lnSpc>
                <a:spcPct val="90000"/>
              </a:lnSpc>
              <a:buFontTx/>
              <a:buNone/>
            </a:pPr>
            <a:r>
              <a:rPr lang="en-US" sz="3200"/>
              <a:t>angry</a:t>
            </a:r>
          </a:p>
          <a:p>
            <a:pPr>
              <a:lnSpc>
                <a:spcPct val="90000"/>
              </a:lnSpc>
              <a:buFontTx/>
              <a:buNone/>
            </a:pPr>
            <a:r>
              <a:rPr lang="en-US" sz="3200"/>
              <a:t>confident</a:t>
            </a:r>
          </a:p>
          <a:p>
            <a:pPr>
              <a:lnSpc>
                <a:spcPct val="90000"/>
              </a:lnSpc>
              <a:buFontTx/>
              <a:buNone/>
            </a:pPr>
            <a:r>
              <a:rPr lang="en-US" sz="3200"/>
              <a:t>frustrated</a:t>
            </a:r>
          </a:p>
          <a:p>
            <a:pPr>
              <a:lnSpc>
                <a:spcPct val="90000"/>
              </a:lnSpc>
              <a:buFontTx/>
              <a:buNone/>
            </a:pPr>
            <a:r>
              <a:rPr lang="en-US" sz="3200"/>
              <a:t>friendly</a:t>
            </a:r>
          </a:p>
          <a:p>
            <a:pPr>
              <a:lnSpc>
                <a:spcPct val="90000"/>
              </a:lnSpc>
              <a:buFontTx/>
              <a:buNone/>
            </a:pPr>
            <a:r>
              <a:rPr lang="en-US" sz="3200"/>
              <a:t>interested</a:t>
            </a:r>
            <a:endParaRPr lang="en-US" sz="2000"/>
          </a:p>
        </p:txBody>
      </p:sp>
      <p:pic>
        <p:nvPicPr>
          <p:cNvPr id="346115" name="Picture 3"/>
          <p:cNvPicPr>
            <a:picLocks noGrp="1" noChangeAspect="1" noChangeArrowheads="1"/>
          </p:cNvPicPr>
          <p:nvPr>
            <p:ph sz="half" idx="2"/>
          </p:nvPr>
        </p:nvPicPr>
        <p:blipFill>
          <a:blip r:embed="rId14">
            <a:extLst>
              <a:ext uri="{28A0092B-C50C-407E-A947-70E740481C1C}">
                <a14:useLocalDpi xmlns:a14="http://schemas.microsoft.com/office/drawing/2010/main" val="0"/>
              </a:ext>
            </a:extLst>
          </a:blip>
          <a:srcRect/>
          <a:stretch>
            <a:fillRect/>
          </a:stretch>
        </p:blipFill>
        <p:spPr>
          <a:xfrm>
            <a:off x="4757738" y="838200"/>
            <a:ext cx="3700462" cy="5181600"/>
          </a:xfrm>
        </p:spPr>
      </p:pic>
      <p:sp>
        <p:nvSpPr>
          <p:cNvPr id="346116" name="Rectangle 4"/>
          <p:cNvSpPr>
            <a:spLocks noChangeArrowheads="1"/>
          </p:cNvSpPr>
          <p:nvPr/>
        </p:nvSpPr>
        <p:spPr bwMode="auto">
          <a:xfrm>
            <a:off x="3581400" y="4319588"/>
            <a:ext cx="2444750" cy="2157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lnSpc>
                <a:spcPct val="90000"/>
              </a:lnSpc>
              <a:spcBef>
                <a:spcPct val="20000"/>
              </a:spcBef>
            </a:pPr>
            <a:r>
              <a:rPr lang="en-US" sz="3600">
                <a:latin typeface="Times" charset="0"/>
              </a:rPr>
              <a:t>anxious</a:t>
            </a:r>
          </a:p>
          <a:p>
            <a:pPr eaLnBrk="1" hangingPunct="1">
              <a:lnSpc>
                <a:spcPct val="90000"/>
              </a:lnSpc>
              <a:spcBef>
                <a:spcPct val="20000"/>
              </a:spcBef>
            </a:pPr>
            <a:r>
              <a:rPr lang="en-US" sz="3600">
                <a:latin typeface="Times" charset="0"/>
              </a:rPr>
              <a:t>bored</a:t>
            </a:r>
          </a:p>
          <a:p>
            <a:pPr eaLnBrk="1" hangingPunct="1">
              <a:lnSpc>
                <a:spcPct val="90000"/>
              </a:lnSpc>
              <a:spcBef>
                <a:spcPct val="20000"/>
              </a:spcBef>
            </a:pPr>
            <a:r>
              <a:rPr lang="en-US" sz="3600">
                <a:latin typeface="Times" charset="0"/>
              </a:rPr>
              <a:t>encouraging</a:t>
            </a:r>
          </a:p>
          <a:p>
            <a:endParaRPr lang="en-US">
              <a:latin typeface="Times" charset="0"/>
            </a:endParaRPr>
          </a:p>
        </p:txBody>
      </p:sp>
      <p:sp>
        <p:nvSpPr>
          <p:cNvPr id="346118" name="Rectangle 6"/>
          <p:cNvSpPr>
            <a:spLocks noChangeArrowheads="1"/>
          </p:cNvSpPr>
          <p:nvPr/>
        </p:nvSpPr>
        <p:spPr bwMode="auto">
          <a:xfrm>
            <a:off x="0" y="6096000"/>
            <a:ext cx="9144000" cy="762000"/>
          </a:xfrm>
          <a:prstGeom prst="rect">
            <a:avLst/>
          </a:prstGeom>
          <a:solidFill>
            <a:schemeClr val="bg1">
              <a:alpha val="2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46119" name="18B64CDC.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15">
            <a:extLst>
              <a:ext uri="{28A0092B-C50C-407E-A947-70E740481C1C}">
                <a14:useLocalDpi xmlns:a14="http://schemas.microsoft.com/office/drawing/2010/main" val="0"/>
              </a:ext>
            </a:extLst>
          </a:blip>
          <a:srcRect/>
          <a:stretch>
            <a:fillRect/>
          </a:stretch>
        </p:blipFill>
        <p:spPr bwMode="auto">
          <a:xfrm>
            <a:off x="1524000" y="2463800"/>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346120" name="9C35EC23.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15">
            <a:extLst>
              <a:ext uri="{28A0092B-C50C-407E-A947-70E740481C1C}">
                <a14:useLocalDpi xmlns:a14="http://schemas.microsoft.com/office/drawing/2010/main" val="0"/>
              </a:ext>
            </a:extLst>
          </a:blip>
          <a:srcRect/>
          <a:stretch>
            <a:fillRect/>
          </a:stretch>
        </p:blipFill>
        <p:spPr bwMode="auto">
          <a:xfrm>
            <a:off x="1930400" y="1968500"/>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346121" name="FEDEA477.WAV">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15">
            <a:extLst>
              <a:ext uri="{28A0092B-C50C-407E-A947-70E740481C1C}">
                <a14:useLocalDpi xmlns:a14="http://schemas.microsoft.com/office/drawing/2010/main" val="0"/>
              </a:ext>
            </a:extLst>
          </a:blip>
          <a:srcRect/>
          <a:stretch>
            <a:fillRect/>
          </a:stretch>
        </p:blipFill>
        <p:spPr bwMode="auto">
          <a:xfrm>
            <a:off x="1854200" y="3022600"/>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346122" name="F263E891.WAV">
            <a:hlinkClick r:id="" action="ppaction://media"/>
          </p:cNvPr>
          <p:cNvPicPr>
            <a:picLocks noRot="1" noChangeAspect="1" noChangeArrowheads="1"/>
          </p:cNvPicPr>
          <p:nvPr>
            <a:audioFile r:link="rId8"/>
            <p:extLst>
              <p:ext uri="{DAA4B4D4-6D71-4841-9C94-3DE7FCFB9230}">
                <p14:media xmlns:p14="http://schemas.microsoft.com/office/powerpoint/2010/main" r:embed="rId7"/>
              </p:ext>
            </p:extLst>
          </p:nvPr>
        </p:nvPicPr>
        <p:blipFill>
          <a:blip r:embed="rId15">
            <a:extLst>
              <a:ext uri="{28A0092B-C50C-407E-A947-70E740481C1C}">
                <a14:useLocalDpi xmlns:a14="http://schemas.microsoft.com/office/drawing/2010/main" val="0"/>
              </a:ext>
            </a:extLst>
          </a:blip>
          <a:srcRect/>
          <a:stretch>
            <a:fillRect/>
          </a:stretch>
        </p:blipFill>
        <p:spPr bwMode="auto">
          <a:xfrm>
            <a:off x="4876800" y="5067300"/>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346123" name="DC920D7A.WAV">
            <a:hlinkClick r:id="" action="ppaction://media"/>
          </p:cNvPr>
          <p:cNvPicPr>
            <a:picLocks noRot="1" noChangeAspect="1" noChangeArrowheads="1"/>
          </p:cNvPicPr>
          <p:nvPr>
            <a:audioFile r:link="rId10"/>
            <p:extLst>
              <p:ext uri="{DAA4B4D4-6D71-4841-9C94-3DE7FCFB9230}">
                <p14:media xmlns:p14="http://schemas.microsoft.com/office/powerpoint/2010/main" r:embed="rId9"/>
              </p:ext>
            </p:extLst>
          </p:nvPr>
        </p:nvPicPr>
        <p:blipFill>
          <a:blip r:embed="rId15">
            <a:extLst>
              <a:ext uri="{28A0092B-C50C-407E-A947-70E740481C1C}">
                <a14:useLocalDpi xmlns:a14="http://schemas.microsoft.com/office/drawing/2010/main" val="0"/>
              </a:ext>
            </a:extLst>
          </a:blip>
          <a:srcRect/>
          <a:stretch>
            <a:fillRect/>
          </a:stretch>
        </p:blipFill>
        <p:spPr bwMode="auto">
          <a:xfrm>
            <a:off x="2514600" y="5118100"/>
            <a:ext cx="304800" cy="30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4367908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461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70" fill="hold"/>
                                        <p:tgtEl>
                                          <p:spTgt spid="346119"/>
                                        </p:tgtEl>
                                      </p:cBhvr>
                                    </p:cmd>
                                  </p:childTnLst>
                                </p:cTn>
                              </p:par>
                            </p:childTnLst>
                          </p:cTn>
                        </p:par>
                      </p:childTnLst>
                    </p:cTn>
                  </p:par>
                </p:childTnLst>
              </p:cTn>
              <p:nextCondLst>
                <p:cond evt="onClick" delay="0">
                  <p:tgtEl>
                    <p:spTgt spid="34611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46119"/>
                </p:tgtEl>
              </p:cMediaNode>
            </p:audio>
            <p:seq concurrent="1" nextAc="seek">
              <p:cTn id="8" restart="whenNotActive" fill="hold" evtFilter="cancelBubble" nodeType="interactiveSeq">
                <p:stCondLst>
                  <p:cond evt="onClick" delay="0">
                    <p:tgtEl>
                      <p:spTgt spid="34612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540" fill="hold"/>
                                        <p:tgtEl>
                                          <p:spTgt spid="346120"/>
                                        </p:tgtEl>
                                      </p:cBhvr>
                                    </p:cmd>
                                  </p:childTnLst>
                                </p:cTn>
                              </p:par>
                            </p:childTnLst>
                          </p:cTn>
                        </p:par>
                      </p:childTnLst>
                    </p:cTn>
                  </p:par>
                </p:childTnLst>
              </p:cTn>
              <p:nextCondLst>
                <p:cond evt="onClick" delay="0">
                  <p:tgtEl>
                    <p:spTgt spid="34612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46120"/>
                </p:tgtEl>
              </p:cMediaNode>
            </p:audio>
            <p:seq concurrent="1" nextAc="seek">
              <p:cTn id="14" restart="whenNotActive" fill="hold" evtFilter="cancelBubble" nodeType="interactiveSeq">
                <p:stCondLst>
                  <p:cond evt="onClick" delay="0">
                    <p:tgtEl>
                      <p:spTgt spid="34612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480" fill="hold"/>
                                        <p:tgtEl>
                                          <p:spTgt spid="346121"/>
                                        </p:tgtEl>
                                      </p:cBhvr>
                                    </p:cmd>
                                  </p:childTnLst>
                                </p:cTn>
                              </p:par>
                            </p:childTnLst>
                          </p:cTn>
                        </p:par>
                      </p:childTnLst>
                    </p:cTn>
                  </p:par>
                </p:childTnLst>
              </p:cTn>
              <p:nextCondLst>
                <p:cond evt="onClick" delay="0">
                  <p:tgtEl>
                    <p:spTgt spid="34612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346121"/>
                </p:tgtEl>
              </p:cMediaNode>
            </p:audio>
            <p:seq concurrent="1" nextAc="seek">
              <p:cTn id="20" restart="whenNotActive" fill="hold" evtFilter="cancelBubble" nodeType="interactiveSeq">
                <p:stCondLst>
                  <p:cond evt="onClick" delay="0">
                    <p:tgtEl>
                      <p:spTgt spid="3461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710" fill="hold"/>
                                        <p:tgtEl>
                                          <p:spTgt spid="346122"/>
                                        </p:tgtEl>
                                      </p:cBhvr>
                                    </p:cmd>
                                  </p:childTnLst>
                                </p:cTn>
                              </p:par>
                            </p:childTnLst>
                          </p:cTn>
                        </p:par>
                      </p:childTnLst>
                    </p:cTn>
                  </p:par>
                </p:childTnLst>
              </p:cTn>
              <p:nextCondLst>
                <p:cond evt="onClick" delay="0">
                  <p:tgtEl>
                    <p:spTgt spid="346122"/>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346122"/>
                </p:tgtEl>
              </p:cMediaNode>
            </p:audio>
            <p:seq concurrent="1" nextAc="seek">
              <p:cTn id="26" restart="whenNotActive" fill="hold" evtFilter="cancelBubble" nodeType="interactiveSeq">
                <p:stCondLst>
                  <p:cond evt="onClick" delay="0">
                    <p:tgtEl>
                      <p:spTgt spid="34612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750" fill="hold"/>
                                        <p:tgtEl>
                                          <p:spTgt spid="346123"/>
                                        </p:tgtEl>
                                      </p:cBhvr>
                                    </p:cmd>
                                  </p:childTnLst>
                                </p:cTn>
                              </p:par>
                            </p:childTnLst>
                          </p:cTn>
                        </p:par>
                      </p:childTnLst>
                    </p:cTn>
                  </p:par>
                </p:childTnLst>
              </p:cTn>
              <p:nextCondLst>
                <p:cond evt="onClick" delay="0">
                  <p:tgtEl>
                    <p:spTgt spid="346123"/>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34612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ChangeArrowheads="1"/>
          </p:cNvSpPr>
          <p:nvPr/>
        </p:nvSpPr>
        <p:spPr bwMode="auto">
          <a:xfrm>
            <a:off x="4724400" y="3048000"/>
            <a:ext cx="3886200" cy="2971800"/>
          </a:xfrm>
          <a:prstGeom prst="rect">
            <a:avLst/>
          </a:prstGeom>
          <a:solidFill>
            <a:srgbClr val="FF66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0435" name="Rectangle 3"/>
          <p:cNvSpPr>
            <a:spLocks noChangeArrowheads="1"/>
          </p:cNvSpPr>
          <p:nvPr/>
        </p:nvSpPr>
        <p:spPr bwMode="auto">
          <a:xfrm>
            <a:off x="4724400" y="1447800"/>
            <a:ext cx="3886200" cy="1371600"/>
          </a:xfrm>
          <a:prstGeom prst="rect">
            <a:avLst/>
          </a:prstGeom>
          <a:solidFill>
            <a:srgbClr val="FFFF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0436" name="Rectangle 4"/>
          <p:cNvSpPr>
            <a:spLocks noChangeArrowheads="1"/>
          </p:cNvSpPr>
          <p:nvPr/>
        </p:nvSpPr>
        <p:spPr bwMode="auto">
          <a:xfrm>
            <a:off x="685800" y="4648200"/>
            <a:ext cx="3886200" cy="1371600"/>
          </a:xfrm>
          <a:prstGeom prst="rect">
            <a:avLst/>
          </a:prstGeom>
          <a:solidFill>
            <a:srgbClr val="66FF66"/>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0437" name="Rectangle 5"/>
          <p:cNvSpPr>
            <a:spLocks noChangeArrowheads="1"/>
          </p:cNvSpPr>
          <p:nvPr/>
        </p:nvSpPr>
        <p:spPr bwMode="auto">
          <a:xfrm>
            <a:off x="685800" y="2971800"/>
            <a:ext cx="3886200" cy="1600200"/>
          </a:xfrm>
          <a:prstGeom prst="rect">
            <a:avLst/>
          </a:prstGeom>
          <a:solidFill>
            <a:srgbClr val="C0C0C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0438" name="Rectangle 6"/>
          <p:cNvSpPr>
            <a:spLocks noGrp="1" noChangeArrowheads="1"/>
          </p:cNvSpPr>
          <p:nvPr>
            <p:ph type="title"/>
          </p:nvPr>
        </p:nvSpPr>
        <p:spPr>
          <a:xfrm>
            <a:off x="609600" y="355600"/>
            <a:ext cx="7772400" cy="679450"/>
          </a:xfrm>
        </p:spPr>
        <p:txBody>
          <a:bodyPr>
            <a:noAutofit/>
          </a:bodyPr>
          <a:lstStyle/>
          <a:p>
            <a:r>
              <a:rPr lang="en-US" dirty="0" smtClean="0"/>
              <a:t>Natural Speech (</a:t>
            </a:r>
            <a:r>
              <a:rPr lang="en-US" dirty="0"/>
              <a:t>thanks to Liz </a:t>
            </a:r>
            <a:r>
              <a:rPr lang="en-US" dirty="0" err="1"/>
              <a:t>Shriberg</a:t>
            </a:r>
            <a:r>
              <a:rPr lang="en-US" dirty="0"/>
              <a:t>, SRI)</a:t>
            </a:r>
          </a:p>
        </p:txBody>
      </p:sp>
      <p:sp>
        <p:nvSpPr>
          <p:cNvPr id="530439" name="Rectangle 7"/>
          <p:cNvSpPr>
            <a:spLocks noGrp="1" noChangeArrowheads="1"/>
          </p:cNvSpPr>
          <p:nvPr>
            <p:ph sz="half" idx="1"/>
          </p:nvPr>
        </p:nvSpPr>
        <p:spPr>
          <a:xfrm>
            <a:off x="762000" y="1600200"/>
            <a:ext cx="3810000" cy="4495800"/>
          </a:xfrm>
        </p:spPr>
        <p:txBody>
          <a:bodyPr/>
          <a:lstStyle/>
          <a:p>
            <a:r>
              <a:rPr lang="en-US" sz="2400" b="1">
                <a:solidFill>
                  <a:schemeClr val="accent2"/>
                </a:solidFill>
              </a:rPr>
              <a:t>Neutral</a:t>
            </a:r>
            <a:endParaRPr lang="en-US" sz="2400" i="1"/>
          </a:p>
          <a:p>
            <a:pPr lvl="1"/>
            <a:r>
              <a:rPr lang="en-US" sz="2000" i="1"/>
              <a:t>July 30</a:t>
            </a:r>
          </a:p>
          <a:p>
            <a:pPr lvl="1"/>
            <a:r>
              <a:rPr lang="en-US" sz="2000" i="1"/>
              <a:t>Yes</a:t>
            </a:r>
          </a:p>
          <a:p>
            <a:pPr>
              <a:lnSpc>
                <a:spcPct val="240000"/>
              </a:lnSpc>
            </a:pPr>
            <a:r>
              <a:rPr lang="en-US" sz="2400" b="1">
                <a:solidFill>
                  <a:schemeClr val="accent2"/>
                </a:solidFill>
              </a:rPr>
              <a:t>Disappointed/tired</a:t>
            </a:r>
            <a:endParaRPr lang="en-US" sz="2400"/>
          </a:p>
          <a:p>
            <a:pPr lvl="1"/>
            <a:r>
              <a:rPr lang="en-US" sz="2000" i="1"/>
              <a:t>No</a:t>
            </a:r>
          </a:p>
          <a:p>
            <a:endParaRPr lang="en-US" sz="2400" i="1"/>
          </a:p>
          <a:p>
            <a:pPr>
              <a:lnSpc>
                <a:spcPct val="90000"/>
              </a:lnSpc>
            </a:pPr>
            <a:r>
              <a:rPr lang="en-US" sz="2400" b="1" i="1">
                <a:solidFill>
                  <a:schemeClr val="accent2"/>
                </a:solidFill>
              </a:rPr>
              <a:t>Amused/surprised</a:t>
            </a:r>
            <a:endParaRPr lang="en-US" sz="2400" i="1"/>
          </a:p>
          <a:p>
            <a:pPr lvl="1">
              <a:lnSpc>
                <a:spcPct val="130000"/>
              </a:lnSpc>
            </a:pPr>
            <a:r>
              <a:rPr lang="en-US" sz="2000" i="1"/>
              <a:t>No</a:t>
            </a:r>
          </a:p>
        </p:txBody>
      </p:sp>
      <p:sp>
        <p:nvSpPr>
          <p:cNvPr id="530440" name="Rectangle 8"/>
          <p:cNvSpPr>
            <a:spLocks noGrp="1" noChangeArrowheads="1"/>
          </p:cNvSpPr>
          <p:nvPr>
            <p:ph sz="half" idx="2"/>
          </p:nvPr>
        </p:nvSpPr>
        <p:spPr>
          <a:xfrm>
            <a:off x="4724400" y="1524000"/>
            <a:ext cx="3886200" cy="4419600"/>
          </a:xfrm>
          <a:noFill/>
          <a:extLst>
            <a:ext uri="{909E8E84-426E-40dd-AFC4-6F175D3DCCD1}">
              <a14:hiddenFill xmlns="" xmlns:a14="http://schemas.microsoft.com/office/drawing/2010/main">
                <a:solidFill>
                  <a:srgbClr val="DDDDDD"/>
                </a:solidFill>
              </a14:hiddenFill>
            </a:ext>
          </a:extLst>
        </p:spPr>
        <p:txBody>
          <a:bodyPr/>
          <a:lstStyle/>
          <a:p>
            <a:pPr>
              <a:lnSpc>
                <a:spcPct val="90000"/>
              </a:lnSpc>
            </a:pPr>
            <a:r>
              <a:rPr lang="en-US" sz="2400" b="1">
                <a:solidFill>
                  <a:schemeClr val="accent2"/>
                </a:solidFill>
              </a:rPr>
              <a:t>Annoyed</a:t>
            </a:r>
            <a:endParaRPr lang="en-US" sz="2400" b="1"/>
          </a:p>
          <a:p>
            <a:pPr lvl="1">
              <a:lnSpc>
                <a:spcPct val="90000"/>
              </a:lnSpc>
            </a:pPr>
            <a:r>
              <a:rPr lang="en-US" sz="2000" i="1"/>
              <a:t>Yes</a:t>
            </a:r>
          </a:p>
          <a:p>
            <a:pPr lvl="1">
              <a:lnSpc>
                <a:spcPct val="90000"/>
              </a:lnSpc>
            </a:pPr>
            <a:r>
              <a:rPr lang="en-US" sz="2000" i="1"/>
              <a:t>Late morning </a:t>
            </a:r>
          </a:p>
          <a:p>
            <a:pPr lvl="1">
              <a:lnSpc>
                <a:spcPct val="90000"/>
              </a:lnSpc>
            </a:pPr>
            <a:endParaRPr lang="en-US" sz="2000"/>
          </a:p>
          <a:p>
            <a:pPr>
              <a:lnSpc>
                <a:spcPct val="90000"/>
              </a:lnSpc>
            </a:pPr>
            <a:r>
              <a:rPr lang="en-US" sz="2400" b="1">
                <a:solidFill>
                  <a:schemeClr val="accent2"/>
                </a:solidFill>
              </a:rPr>
              <a:t>Frustrated</a:t>
            </a:r>
            <a:endParaRPr lang="en-US" sz="2400">
              <a:solidFill>
                <a:schemeClr val="accent2"/>
              </a:solidFill>
            </a:endParaRPr>
          </a:p>
          <a:p>
            <a:pPr lvl="1">
              <a:lnSpc>
                <a:spcPct val="90000"/>
              </a:lnSpc>
            </a:pPr>
            <a:r>
              <a:rPr lang="en-US" sz="2000" i="1"/>
              <a:t>Yes</a:t>
            </a:r>
          </a:p>
          <a:p>
            <a:pPr lvl="1">
              <a:lnSpc>
                <a:spcPct val="90000"/>
              </a:lnSpc>
            </a:pPr>
            <a:r>
              <a:rPr lang="en-US" sz="2000" i="1"/>
              <a:t>No</a:t>
            </a:r>
          </a:p>
          <a:p>
            <a:pPr lvl="1">
              <a:lnSpc>
                <a:spcPct val="90000"/>
              </a:lnSpc>
            </a:pPr>
            <a:endParaRPr lang="en-US" sz="2000" i="1"/>
          </a:p>
          <a:p>
            <a:pPr lvl="1">
              <a:lnSpc>
                <a:spcPct val="90000"/>
              </a:lnSpc>
            </a:pPr>
            <a:r>
              <a:rPr lang="en-US" sz="2000" i="1"/>
              <a:t>No, I am …  </a:t>
            </a:r>
          </a:p>
          <a:p>
            <a:pPr lvl="1">
              <a:lnSpc>
                <a:spcPct val="90000"/>
              </a:lnSpc>
            </a:pPr>
            <a:r>
              <a:rPr lang="en-US" sz="2000" i="1"/>
              <a:t>…no Manila...</a:t>
            </a:r>
          </a:p>
          <a:p>
            <a:pPr>
              <a:lnSpc>
                <a:spcPct val="90000"/>
              </a:lnSpc>
            </a:pPr>
            <a:endParaRPr lang="en-US" sz="1600">
              <a:effectLst>
                <a:outerShdw blurRad="38100" dist="38100" dir="2700000" algn="tl">
                  <a:srgbClr val="DDDDDD"/>
                </a:outerShdw>
              </a:effectLst>
            </a:endParaRPr>
          </a:p>
        </p:txBody>
      </p:sp>
      <p:pic>
        <p:nvPicPr>
          <p:cNvPr id="530441" name="71C9D9E8.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22">
            <a:extLst>
              <a:ext uri="{28A0092B-C50C-407E-A947-70E740481C1C}">
                <a14:useLocalDpi xmlns:a14="http://schemas.microsoft.com/office/drawing/2010/main" val="0"/>
              </a:ext>
            </a:extLst>
          </a:blip>
          <a:srcRect/>
          <a:stretch>
            <a:fillRect/>
          </a:stretch>
        </p:blipFill>
        <p:spPr bwMode="auto">
          <a:xfrm>
            <a:off x="3905250" y="2057400"/>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530442" name="46E821E8.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22">
            <a:extLst>
              <a:ext uri="{28A0092B-C50C-407E-A947-70E740481C1C}">
                <a14:useLocalDpi xmlns:a14="http://schemas.microsoft.com/office/drawing/2010/main" val="0"/>
              </a:ext>
            </a:extLst>
          </a:blip>
          <a:srcRect/>
          <a:stretch>
            <a:fillRect/>
          </a:stretch>
        </p:blipFill>
        <p:spPr bwMode="auto">
          <a:xfrm>
            <a:off x="3905250" y="2438400"/>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530443" name="8922CDDC.WAV">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22">
            <a:extLst>
              <a:ext uri="{28A0092B-C50C-407E-A947-70E740481C1C}">
                <a14:useLocalDpi xmlns:a14="http://schemas.microsoft.com/office/drawing/2010/main" val="0"/>
              </a:ext>
            </a:extLst>
          </a:blip>
          <a:srcRect/>
          <a:stretch>
            <a:fillRect/>
          </a:stretch>
        </p:blipFill>
        <p:spPr bwMode="auto">
          <a:xfrm>
            <a:off x="3886200" y="4038600"/>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530444" name="A2675AEB.WAV">
            <a:hlinkClick r:id="" action="ppaction://media"/>
          </p:cNvPr>
          <p:cNvPicPr>
            <a:picLocks noRot="1" noChangeAspect="1" noChangeArrowheads="1"/>
          </p:cNvPicPr>
          <p:nvPr>
            <a:audioFile r:link="rId8"/>
            <p:extLst>
              <p:ext uri="{DAA4B4D4-6D71-4841-9C94-3DE7FCFB9230}">
                <p14:media xmlns:p14="http://schemas.microsoft.com/office/powerpoint/2010/main" r:embed="rId7"/>
              </p:ext>
            </p:extLst>
          </p:nvPr>
        </p:nvPicPr>
        <p:blipFill>
          <a:blip r:embed="rId22">
            <a:extLst>
              <a:ext uri="{28A0092B-C50C-407E-A947-70E740481C1C}">
                <a14:useLocalDpi xmlns:a14="http://schemas.microsoft.com/office/drawing/2010/main" val="0"/>
              </a:ext>
            </a:extLst>
          </a:blip>
          <a:srcRect/>
          <a:stretch>
            <a:fillRect/>
          </a:stretch>
        </p:blipFill>
        <p:spPr bwMode="auto">
          <a:xfrm>
            <a:off x="3886200" y="5562600"/>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530445" name="F51F1521.WAV">
            <a:hlinkClick r:id="" action="ppaction://media"/>
          </p:cNvPr>
          <p:cNvPicPr>
            <a:picLocks noRot="1" noChangeAspect="1" noChangeArrowheads="1"/>
          </p:cNvPicPr>
          <p:nvPr>
            <a:audioFile r:link="rId10"/>
            <p:extLst>
              <p:ext uri="{DAA4B4D4-6D71-4841-9C94-3DE7FCFB9230}">
                <p14:media xmlns:p14="http://schemas.microsoft.com/office/powerpoint/2010/main" r:embed="rId9"/>
              </p:ext>
            </p:extLst>
          </p:nvPr>
        </p:nvPicPr>
        <p:blipFill>
          <a:blip r:embed="rId22">
            <a:extLst>
              <a:ext uri="{28A0092B-C50C-407E-A947-70E740481C1C}">
                <a14:useLocalDpi xmlns:a14="http://schemas.microsoft.com/office/drawing/2010/main" val="0"/>
              </a:ext>
            </a:extLst>
          </a:blip>
          <a:srcRect/>
          <a:stretch>
            <a:fillRect/>
          </a:stretch>
        </p:blipFill>
        <p:spPr bwMode="auto">
          <a:xfrm>
            <a:off x="8001000" y="1905000"/>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530446" name="29D8D35A.WAV">
            <a:hlinkClick r:id="" action="ppaction://media"/>
          </p:cNvPr>
          <p:cNvPicPr>
            <a:picLocks noRot="1" noChangeAspect="1" noChangeArrowheads="1"/>
          </p:cNvPicPr>
          <p:nvPr>
            <a:audioFile r:link="rId12"/>
            <p:extLst>
              <p:ext uri="{DAA4B4D4-6D71-4841-9C94-3DE7FCFB9230}">
                <p14:media xmlns:p14="http://schemas.microsoft.com/office/powerpoint/2010/main" r:embed="rId11"/>
              </p:ext>
            </p:extLst>
          </p:nvPr>
        </p:nvPicPr>
        <p:blipFill>
          <a:blip r:embed="rId22">
            <a:extLst>
              <a:ext uri="{28A0092B-C50C-407E-A947-70E740481C1C}">
                <a14:useLocalDpi xmlns:a14="http://schemas.microsoft.com/office/drawing/2010/main" val="0"/>
              </a:ext>
            </a:extLst>
          </a:blip>
          <a:srcRect/>
          <a:stretch>
            <a:fillRect/>
          </a:stretch>
        </p:blipFill>
        <p:spPr bwMode="auto">
          <a:xfrm>
            <a:off x="8001000" y="3657600"/>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530447" name="860CADC9.WAV">
            <a:hlinkClick r:id="" action="ppaction://media"/>
          </p:cNvPr>
          <p:cNvPicPr>
            <a:picLocks noRot="1" noChangeAspect="1" noChangeArrowheads="1"/>
          </p:cNvPicPr>
          <p:nvPr>
            <a:audioFile r:link="rId14"/>
            <p:extLst>
              <p:ext uri="{DAA4B4D4-6D71-4841-9C94-3DE7FCFB9230}">
                <p14:media xmlns:p14="http://schemas.microsoft.com/office/powerpoint/2010/main" r:embed="rId13"/>
              </p:ext>
            </p:extLst>
          </p:nvPr>
        </p:nvPicPr>
        <p:blipFill>
          <a:blip r:embed="rId22">
            <a:extLst>
              <a:ext uri="{28A0092B-C50C-407E-A947-70E740481C1C}">
                <a14:useLocalDpi xmlns:a14="http://schemas.microsoft.com/office/drawing/2010/main" val="0"/>
              </a:ext>
            </a:extLst>
          </a:blip>
          <a:srcRect/>
          <a:stretch>
            <a:fillRect/>
          </a:stretch>
        </p:blipFill>
        <p:spPr bwMode="auto">
          <a:xfrm>
            <a:off x="8001000" y="4114800"/>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530448" name="A7E7C46B.WAV">
            <a:hlinkClick r:id="" action="ppaction://media"/>
          </p:cNvPr>
          <p:cNvPicPr>
            <a:picLocks noRot="1" noChangeAspect="1" noChangeArrowheads="1"/>
          </p:cNvPicPr>
          <p:nvPr>
            <a:audioFile r:link="rId16"/>
            <p:extLst>
              <p:ext uri="{DAA4B4D4-6D71-4841-9C94-3DE7FCFB9230}">
                <p14:media xmlns:p14="http://schemas.microsoft.com/office/powerpoint/2010/main" r:embed="rId15"/>
              </p:ext>
            </p:extLst>
          </p:nvPr>
        </p:nvPicPr>
        <p:blipFill>
          <a:blip r:embed="rId22">
            <a:extLst>
              <a:ext uri="{28A0092B-C50C-407E-A947-70E740481C1C}">
                <a14:useLocalDpi xmlns:a14="http://schemas.microsoft.com/office/drawing/2010/main" val="0"/>
              </a:ext>
            </a:extLst>
          </a:blip>
          <a:srcRect/>
          <a:stretch>
            <a:fillRect/>
          </a:stretch>
        </p:blipFill>
        <p:spPr bwMode="auto">
          <a:xfrm>
            <a:off x="8001000" y="5029200"/>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530449" name="F72C8F55.WAV">
            <a:hlinkClick r:id="" action="ppaction://media"/>
          </p:cNvPr>
          <p:cNvPicPr>
            <a:picLocks noRot="1" noChangeAspect="1" noChangeArrowheads="1"/>
          </p:cNvPicPr>
          <p:nvPr>
            <a:audioFile r:link="rId18"/>
            <p:extLst>
              <p:ext uri="{DAA4B4D4-6D71-4841-9C94-3DE7FCFB9230}">
                <p14:media xmlns:p14="http://schemas.microsoft.com/office/powerpoint/2010/main" r:embed="rId17"/>
              </p:ext>
            </p:extLst>
          </p:nvPr>
        </p:nvPicPr>
        <p:blipFill>
          <a:blip r:embed="rId22">
            <a:extLst>
              <a:ext uri="{28A0092B-C50C-407E-A947-70E740481C1C}">
                <a14:useLocalDpi xmlns:a14="http://schemas.microsoft.com/office/drawing/2010/main" val="0"/>
              </a:ext>
            </a:extLst>
          </a:blip>
          <a:srcRect/>
          <a:stretch>
            <a:fillRect/>
          </a:stretch>
        </p:blipFill>
        <p:spPr bwMode="auto">
          <a:xfrm>
            <a:off x="8001000" y="2438400"/>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530450" name="20E2FCC2.WAV">
            <a:hlinkClick r:id="" action="ppaction://media"/>
          </p:cNvPr>
          <p:cNvPicPr>
            <a:picLocks noRot="1" noChangeAspect="1" noChangeArrowheads="1"/>
          </p:cNvPicPr>
          <p:nvPr>
            <a:audioFile r:link="rId20"/>
            <p:extLst>
              <p:ext uri="{DAA4B4D4-6D71-4841-9C94-3DE7FCFB9230}">
                <p14:media xmlns:p14="http://schemas.microsoft.com/office/powerpoint/2010/main" r:embed="rId19"/>
              </p:ext>
            </p:extLst>
          </p:nvPr>
        </p:nvPicPr>
        <p:blipFill>
          <a:blip r:embed="rId22">
            <a:extLst>
              <a:ext uri="{28A0092B-C50C-407E-A947-70E740481C1C}">
                <a14:useLocalDpi xmlns:a14="http://schemas.microsoft.com/office/drawing/2010/main" val="0"/>
              </a:ext>
            </a:extLst>
          </a:blip>
          <a:srcRect/>
          <a:stretch>
            <a:fillRect/>
          </a:stretch>
        </p:blipFill>
        <p:spPr bwMode="auto">
          <a:xfrm>
            <a:off x="8001000" y="5410200"/>
            <a:ext cx="304800" cy="30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3305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3044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00" fill="hold"/>
                                        <p:tgtEl>
                                          <p:spTgt spid="530441"/>
                                        </p:tgtEl>
                                      </p:cBhvr>
                                    </p:cmd>
                                  </p:childTnLst>
                                </p:cTn>
                              </p:par>
                            </p:childTnLst>
                          </p:cTn>
                        </p:par>
                      </p:childTnLst>
                    </p:cTn>
                  </p:par>
                </p:childTnLst>
              </p:cTn>
              <p:nextCondLst>
                <p:cond evt="onClick" delay="0">
                  <p:tgtEl>
                    <p:spTgt spid="53044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30441"/>
                </p:tgtEl>
              </p:cMediaNode>
            </p:audio>
            <p:seq concurrent="1" nextAc="seek">
              <p:cTn id="8" restart="whenNotActive" fill="hold" evtFilter="cancelBubble" nodeType="interactiveSeq">
                <p:stCondLst>
                  <p:cond evt="onClick" delay="0">
                    <p:tgtEl>
                      <p:spTgt spid="53044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950" fill="hold"/>
                                        <p:tgtEl>
                                          <p:spTgt spid="530442"/>
                                        </p:tgtEl>
                                      </p:cBhvr>
                                    </p:cmd>
                                  </p:childTnLst>
                                </p:cTn>
                              </p:par>
                            </p:childTnLst>
                          </p:cTn>
                        </p:par>
                      </p:childTnLst>
                    </p:cTn>
                  </p:par>
                </p:childTnLst>
              </p:cTn>
              <p:nextCondLst>
                <p:cond evt="onClick" delay="0">
                  <p:tgtEl>
                    <p:spTgt spid="53044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30442"/>
                </p:tgtEl>
              </p:cMediaNode>
            </p:audio>
            <p:seq concurrent="1" nextAc="seek">
              <p:cTn id="14" restart="whenNotActive" fill="hold" evtFilter="cancelBubble" nodeType="interactiveSeq">
                <p:stCondLst>
                  <p:cond evt="onClick" delay="0">
                    <p:tgtEl>
                      <p:spTgt spid="530443"/>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551" fill="hold"/>
                                        <p:tgtEl>
                                          <p:spTgt spid="530443"/>
                                        </p:tgtEl>
                                      </p:cBhvr>
                                    </p:cmd>
                                  </p:childTnLst>
                                </p:cTn>
                              </p:par>
                            </p:childTnLst>
                          </p:cTn>
                        </p:par>
                      </p:childTnLst>
                    </p:cTn>
                  </p:par>
                </p:childTnLst>
              </p:cTn>
              <p:nextCondLst>
                <p:cond evt="onClick" delay="0">
                  <p:tgtEl>
                    <p:spTgt spid="530443"/>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30443"/>
                </p:tgtEl>
              </p:cMediaNode>
            </p:audio>
            <p:seq concurrent="1" nextAc="seek">
              <p:cTn id="20" restart="whenNotActive" fill="hold" evtFilter="cancelBubble" nodeType="interactiveSeq">
                <p:stCondLst>
                  <p:cond evt="onClick" delay="0">
                    <p:tgtEl>
                      <p:spTgt spid="53044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2275" fill="hold"/>
                                        <p:tgtEl>
                                          <p:spTgt spid="530444"/>
                                        </p:tgtEl>
                                      </p:cBhvr>
                                    </p:cmd>
                                  </p:childTnLst>
                                </p:cTn>
                              </p:par>
                            </p:childTnLst>
                          </p:cTn>
                        </p:par>
                      </p:childTnLst>
                    </p:cTn>
                  </p:par>
                </p:childTnLst>
              </p:cTn>
              <p:nextCondLst>
                <p:cond evt="onClick" delay="0">
                  <p:tgtEl>
                    <p:spTgt spid="530444"/>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530444"/>
                </p:tgtEl>
              </p:cMediaNode>
            </p:audio>
            <p:seq concurrent="1" nextAc="seek">
              <p:cTn id="26" restart="whenNotActive" fill="hold" evtFilter="cancelBubble" nodeType="interactiveSeq">
                <p:stCondLst>
                  <p:cond evt="onClick" delay="0">
                    <p:tgtEl>
                      <p:spTgt spid="530445"/>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050" fill="hold"/>
                                        <p:tgtEl>
                                          <p:spTgt spid="530445"/>
                                        </p:tgtEl>
                                      </p:cBhvr>
                                    </p:cmd>
                                  </p:childTnLst>
                                </p:cTn>
                              </p:par>
                            </p:childTnLst>
                          </p:cTn>
                        </p:par>
                      </p:childTnLst>
                    </p:cTn>
                  </p:par>
                </p:childTnLst>
              </p:cTn>
              <p:nextCondLst>
                <p:cond evt="onClick" delay="0">
                  <p:tgtEl>
                    <p:spTgt spid="530445"/>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530445"/>
                </p:tgtEl>
              </p:cMediaNode>
            </p:audio>
            <p:seq concurrent="1" nextAc="seek">
              <p:cTn id="32" restart="whenNotActive" fill="hold" evtFilter="cancelBubble" nodeType="interactiveSeq">
                <p:stCondLst>
                  <p:cond evt="onClick" delay="0">
                    <p:tgtEl>
                      <p:spTgt spid="530446"/>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2100" fill="hold"/>
                                        <p:tgtEl>
                                          <p:spTgt spid="530446"/>
                                        </p:tgtEl>
                                      </p:cBhvr>
                                    </p:cmd>
                                  </p:childTnLst>
                                </p:cTn>
                              </p:par>
                            </p:childTnLst>
                          </p:cTn>
                        </p:par>
                      </p:childTnLst>
                    </p:cTn>
                  </p:par>
                </p:childTnLst>
              </p:cTn>
              <p:nextCondLst>
                <p:cond evt="onClick" delay="0">
                  <p:tgtEl>
                    <p:spTgt spid="530446"/>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530446"/>
                </p:tgtEl>
              </p:cMediaNode>
            </p:audio>
            <p:seq concurrent="1" nextAc="seek">
              <p:cTn id="38" restart="whenNotActive" fill="hold" evtFilter="cancelBubble" nodeType="interactiveSeq">
                <p:stCondLst>
                  <p:cond evt="onClick" delay="0">
                    <p:tgtEl>
                      <p:spTgt spid="53044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100" fill="hold"/>
                                        <p:tgtEl>
                                          <p:spTgt spid="530447"/>
                                        </p:tgtEl>
                                      </p:cBhvr>
                                    </p:cmd>
                                  </p:childTnLst>
                                </p:cTn>
                              </p:par>
                            </p:childTnLst>
                          </p:cTn>
                        </p:par>
                      </p:childTnLst>
                    </p:cTn>
                  </p:par>
                </p:childTnLst>
              </p:cTn>
              <p:nextCondLst>
                <p:cond evt="onClick" delay="0">
                  <p:tgtEl>
                    <p:spTgt spid="530447"/>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530447"/>
                </p:tgtEl>
              </p:cMediaNode>
            </p:audio>
            <p:seq concurrent="1" nextAc="seek">
              <p:cTn id="44" restart="whenNotActive" fill="hold" evtFilter="cancelBubble" nodeType="interactiveSeq">
                <p:stCondLst>
                  <p:cond evt="onClick" delay="0">
                    <p:tgtEl>
                      <p:spTgt spid="53044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4832" fill="hold"/>
                                        <p:tgtEl>
                                          <p:spTgt spid="530448"/>
                                        </p:tgtEl>
                                      </p:cBhvr>
                                    </p:cmd>
                                  </p:childTnLst>
                                </p:cTn>
                              </p:par>
                            </p:childTnLst>
                          </p:cTn>
                        </p:par>
                      </p:childTnLst>
                    </p:cTn>
                  </p:par>
                </p:childTnLst>
              </p:cTn>
              <p:nextCondLst>
                <p:cond evt="onClick" delay="0">
                  <p:tgtEl>
                    <p:spTgt spid="530448"/>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530448"/>
                </p:tgtEl>
              </p:cMediaNode>
            </p:audio>
            <p:seq concurrent="1" nextAc="seek">
              <p:cTn id="50" restart="whenNotActive" fill="hold" evtFilter="cancelBubble" nodeType="interactiveSeq">
                <p:stCondLst>
                  <p:cond evt="onClick" delay="0">
                    <p:tgtEl>
                      <p:spTgt spid="53044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2650" fill="hold"/>
                                        <p:tgtEl>
                                          <p:spTgt spid="530449"/>
                                        </p:tgtEl>
                                      </p:cBhvr>
                                    </p:cmd>
                                  </p:childTnLst>
                                </p:cTn>
                              </p:par>
                            </p:childTnLst>
                          </p:cTn>
                        </p:par>
                      </p:childTnLst>
                    </p:cTn>
                  </p:par>
                </p:childTnLst>
              </p:cTn>
              <p:nextCondLst>
                <p:cond evt="onClick" delay="0">
                  <p:tgtEl>
                    <p:spTgt spid="530449"/>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530449"/>
                </p:tgtEl>
              </p:cMediaNode>
            </p:audio>
            <p:seq concurrent="1" nextAc="seek">
              <p:cTn id="56" restart="whenNotActive" fill="hold" evtFilter="cancelBubble" nodeType="interactiveSeq">
                <p:stCondLst>
                  <p:cond evt="onClick" delay="0">
                    <p:tgtEl>
                      <p:spTgt spid="53045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4600" fill="hold"/>
                                        <p:tgtEl>
                                          <p:spTgt spid="530450"/>
                                        </p:tgtEl>
                                      </p:cBhvr>
                                    </p:cmd>
                                  </p:childTnLst>
                                </p:cTn>
                              </p:par>
                            </p:childTnLst>
                          </p:cTn>
                        </p:par>
                      </p:childTnLst>
                    </p:cTn>
                  </p:par>
                </p:childTnLst>
              </p:cTn>
              <p:nextCondLst>
                <p:cond evt="onClick" delay="0">
                  <p:tgtEl>
                    <p:spTgt spid="530450"/>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53045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Synthetic </a:t>
            </a:r>
            <a:r>
              <a:rPr lang="en-US" dirty="0"/>
              <a:t>A</a:t>
            </a:r>
            <a:r>
              <a:rPr lang="en-US" dirty="0" smtClean="0"/>
              <a:t>ffective Speech</a:t>
            </a:r>
            <a:endParaRPr lang="en-US" dirty="0"/>
          </a:p>
        </p:txBody>
      </p:sp>
      <p:sp>
        <p:nvSpPr>
          <p:cNvPr id="3" name="Content Placeholder 2"/>
          <p:cNvSpPr>
            <a:spLocks noGrp="1"/>
          </p:cNvSpPr>
          <p:nvPr>
            <p:ph idx="1"/>
          </p:nvPr>
        </p:nvSpPr>
        <p:spPr>
          <a:xfrm>
            <a:off x="457200" y="1490133"/>
            <a:ext cx="8229600" cy="5267283"/>
          </a:xfrm>
        </p:spPr>
        <p:txBody>
          <a:bodyPr>
            <a:normAutofit/>
          </a:bodyPr>
          <a:lstStyle/>
          <a:p>
            <a:r>
              <a:rPr lang="en-US" sz="3200" dirty="0" err="1" smtClean="0"/>
              <a:t>Acapella</a:t>
            </a:r>
            <a:r>
              <a:rPr lang="en-US" sz="3200" dirty="0" smtClean="0"/>
              <a:t> (2013)</a:t>
            </a:r>
          </a:p>
          <a:p>
            <a:pPr lvl="1"/>
            <a:r>
              <a:rPr lang="en-US" sz="2800" dirty="0" smtClean="0"/>
              <a:t>Neutral</a:t>
            </a:r>
          </a:p>
          <a:p>
            <a:pPr lvl="1"/>
            <a:r>
              <a:rPr lang="en-US" sz="2800" dirty="0" smtClean="0"/>
              <a:t>Happy</a:t>
            </a:r>
          </a:p>
          <a:p>
            <a:pPr lvl="1"/>
            <a:r>
              <a:rPr lang="en-US" sz="2800" dirty="0" smtClean="0"/>
              <a:t>Sad</a:t>
            </a:r>
          </a:p>
          <a:p>
            <a:pPr lvl="1"/>
            <a:r>
              <a:rPr lang="en-US" sz="2800" dirty="0" smtClean="0"/>
              <a:t>Bad guy</a:t>
            </a:r>
            <a:endParaRPr lang="en-US" sz="2800" dirty="0"/>
          </a:p>
          <a:p>
            <a:pPr lvl="0">
              <a:buClr>
                <a:srgbClr val="438086"/>
              </a:buClr>
            </a:pPr>
            <a:r>
              <a:rPr lang="en-US" sz="3200" dirty="0" smtClean="0">
                <a:solidFill>
                  <a:prstClr val="black"/>
                </a:solidFill>
              </a:rPr>
              <a:t>Laughter</a:t>
            </a:r>
          </a:p>
          <a:p>
            <a:pPr lvl="1">
              <a:buClr>
                <a:srgbClr val="438086"/>
              </a:buClr>
            </a:pPr>
            <a:r>
              <a:rPr lang="en-US" sz="2800" dirty="0" smtClean="0">
                <a:solidFill>
                  <a:prstClr val="black"/>
                </a:solidFill>
              </a:rPr>
              <a:t>Greg </a:t>
            </a:r>
            <a:r>
              <a:rPr lang="en-US" sz="2800" dirty="0" err="1" smtClean="0">
                <a:solidFill>
                  <a:prstClr val="black"/>
                </a:solidFill>
              </a:rPr>
              <a:t>Beller</a:t>
            </a:r>
            <a:r>
              <a:rPr lang="en-US" sz="2800" dirty="0" smtClean="0">
                <a:solidFill>
                  <a:prstClr val="black"/>
                </a:solidFill>
              </a:rPr>
              <a:t> (2009)</a:t>
            </a:r>
          </a:p>
          <a:p>
            <a:pPr lvl="1">
              <a:buClr>
                <a:srgbClr val="438086"/>
              </a:buClr>
            </a:pPr>
            <a:r>
              <a:rPr lang="en-US" sz="2800" dirty="0" smtClean="0">
                <a:solidFill>
                  <a:prstClr val="black"/>
                </a:solidFill>
              </a:rPr>
              <a:t>Shiva </a:t>
            </a:r>
            <a:r>
              <a:rPr lang="en-US" sz="2800" dirty="0" err="1" smtClean="0">
                <a:solidFill>
                  <a:prstClr val="black"/>
                </a:solidFill>
              </a:rPr>
              <a:t>Sundaram</a:t>
            </a:r>
            <a:r>
              <a:rPr lang="en-US" sz="2800" dirty="0" smtClean="0">
                <a:solidFill>
                  <a:prstClr val="black"/>
                </a:solidFill>
              </a:rPr>
              <a:t> (2007)</a:t>
            </a:r>
            <a:endParaRPr lang="en-US" sz="2800" dirty="0">
              <a:solidFill>
                <a:prstClr val="black"/>
              </a:solidFill>
            </a:endParaRP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17</a:t>
            </a:fld>
            <a:endParaRPr lang="en-US"/>
          </a:p>
        </p:txBody>
      </p:sp>
      <p:pic>
        <p:nvPicPr>
          <p:cNvPr id="6" name="acapela_will_neutral-19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285863" y="2041351"/>
            <a:ext cx="507884" cy="507884"/>
          </a:xfrm>
          <a:prstGeom prst="rect">
            <a:avLst/>
          </a:prstGeom>
        </p:spPr>
      </p:pic>
      <p:pic>
        <p:nvPicPr>
          <p:cNvPr id="7" name="acapela_will_happy-199.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2867401" y="2707743"/>
            <a:ext cx="458984" cy="458984"/>
          </a:xfrm>
          <a:prstGeom prst="rect">
            <a:avLst/>
          </a:prstGeom>
        </p:spPr>
      </p:pic>
      <p:pic>
        <p:nvPicPr>
          <p:cNvPr id="8" name="acapela_will_sad-202.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2172935" y="3251390"/>
            <a:ext cx="435593" cy="435593"/>
          </a:xfrm>
          <a:prstGeom prst="rect">
            <a:avLst/>
          </a:prstGeom>
        </p:spPr>
      </p:pic>
      <p:pic>
        <p:nvPicPr>
          <p:cNvPr id="9" name="acapela_will_badGuy-203.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2819121" y="3720849"/>
            <a:ext cx="492983" cy="492983"/>
          </a:xfrm>
          <a:prstGeom prst="rect">
            <a:avLst/>
          </a:prstGeom>
        </p:spPr>
      </p:pic>
      <p:pic>
        <p:nvPicPr>
          <p:cNvPr id="10" name="beller_laughter-238.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4253277" y="4778274"/>
            <a:ext cx="498098" cy="498098"/>
          </a:xfrm>
          <a:prstGeom prst="rect">
            <a:avLst/>
          </a:prstGeom>
        </p:spPr>
      </p:pic>
      <p:pic>
        <p:nvPicPr>
          <p:cNvPr id="11" name="shiva_laughter-239.mp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4940720" y="5361039"/>
            <a:ext cx="464024" cy="464024"/>
          </a:xfrm>
          <a:prstGeom prst="rect">
            <a:avLst/>
          </a:prstGeom>
        </p:spPr>
      </p:pic>
    </p:spTree>
    <p:extLst>
      <p:ext uri="{BB962C8B-B14F-4D97-AF65-F5344CB8AC3E}">
        <p14:creationId xmlns:p14="http://schemas.microsoft.com/office/powerpoint/2010/main" val="44529168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5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322"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7815" fill="hold"/>
                                        <p:tgtEl>
                                          <p:spTgt spid="8"/>
                                        </p:tgtEl>
                                      </p:cBhvr>
                                    </p:cmd>
                                  </p:childTnLst>
                                </p:cTn>
                              </p:par>
                            </p:childTnLst>
                          </p:cTn>
                        </p:par>
                      </p:childTnLst>
                    </p:cTn>
                  </p:par>
                </p:childTnLst>
              </p:cTn>
              <p:nextCondLst>
                <p:cond evt="onClick" delay="0">
                  <p:tgtEl>
                    <p:spTgt spid="8"/>
                  </p:tgtEl>
                </p:cond>
              </p:nextCondLst>
            </p:seq>
            <p:audio>
              <p:cMediaNode vol="80000">
                <p:cTn id="19" fill="hold" display="0">
                  <p:stCondLst>
                    <p:cond delay="indefinite"/>
                  </p:stCondLst>
                  <p:endCondLst>
                    <p:cond evt="onStopAudio" delay="0">
                      <p:tgtEl>
                        <p:sldTgt/>
                      </p:tgtEl>
                    </p:cond>
                  </p:endCondLst>
                </p:cTn>
                <p:tgtEl>
                  <p:spTgt spid="8"/>
                </p:tgtEl>
              </p:cMediaNode>
            </p:audi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5360" fill="hold"/>
                                        <p:tgtEl>
                                          <p:spTgt spid="9"/>
                                        </p:tgtEl>
                                      </p:cBhvr>
                                    </p:cmd>
                                  </p:childTnLst>
                                </p:cTn>
                              </p:par>
                            </p:childTnLst>
                          </p:cTn>
                        </p:par>
                      </p:childTnLst>
                    </p:cTn>
                  </p:par>
                </p:childTnLst>
              </p:cTn>
              <p:nextCondLst>
                <p:cond evt="onClick" delay="0">
                  <p:tgtEl>
                    <p:spTgt spid="9"/>
                  </p:tgtEl>
                </p:cond>
              </p:nextCondLst>
            </p:seq>
            <p:audio>
              <p:cMediaNode vol="80000">
                <p:cTn id="25" fill="hold" display="0">
                  <p:stCondLst>
                    <p:cond delay="indefinite"/>
                  </p:stCondLst>
                  <p:endCondLst>
                    <p:cond evt="onStopAudio" delay="0">
                      <p:tgtEl>
                        <p:sldTgt/>
                      </p:tgtEl>
                    </p:cond>
                  </p:endCondLst>
                </p:cTn>
                <p:tgtEl>
                  <p:spTgt spid="9"/>
                </p:tgtEl>
              </p:cMediaNode>
            </p:audi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600" fill="hold"/>
                                        <p:tgtEl>
                                          <p:spTgt spid="10"/>
                                        </p:tgtEl>
                                      </p:cBhvr>
                                    </p:cmd>
                                  </p:childTnLst>
                                </p:cTn>
                              </p:par>
                            </p:childTnLst>
                          </p:cTn>
                        </p:par>
                      </p:childTnLst>
                    </p:cTn>
                  </p:par>
                </p:childTnLst>
              </p:cTn>
              <p:nextCondLst>
                <p:cond evt="onClick" delay="0">
                  <p:tgtEl>
                    <p:spTgt spid="10"/>
                  </p:tgtEl>
                </p:cond>
              </p:nextCondLst>
            </p:seq>
            <p:audio>
              <p:cMediaNode vol="80000">
                <p:cTn id="31" fill="hold" display="0">
                  <p:stCondLst>
                    <p:cond delay="indefinite"/>
                  </p:stCondLst>
                  <p:endCondLst>
                    <p:cond evt="onStopAudio" delay="0">
                      <p:tgtEl>
                        <p:sldTgt/>
                      </p:tgtEl>
                    </p:cond>
                  </p:endCondLst>
                </p:cTn>
                <p:tgtEl>
                  <p:spTgt spid="10"/>
                </p:tgtEl>
              </p:cMediaNode>
            </p:audio>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9440" fill="hold"/>
                                        <p:tgtEl>
                                          <p:spTgt spid="11"/>
                                        </p:tgtEl>
                                      </p:cBhvr>
                                    </p:cmd>
                                  </p:childTnLst>
                                </p:cTn>
                              </p:par>
                            </p:childTnLst>
                          </p:cTn>
                        </p:par>
                      </p:childTnLst>
                    </p:cTn>
                  </p:par>
                </p:childTnLst>
              </p:cTn>
              <p:nextCondLst>
                <p:cond evt="onClick" delay="0">
                  <p:tgtEl>
                    <p:spTgt spid="11"/>
                  </p:tgtEl>
                </p:cond>
              </p:nextCondLst>
            </p:seq>
            <p:audio>
              <p:cMediaNode vol="80000">
                <p:cTn id="37" fill="hold" display="0">
                  <p:stCondLst>
                    <p:cond delay="indefinite"/>
                  </p:stCondLst>
                  <p:endCondLst>
                    <p:cond evt="onStopAudio" delay="0">
                      <p:tgtEl>
                        <p:sldTgt/>
                      </p:tgtEl>
                    </p:cond>
                  </p:endCondLst>
                </p:cTn>
                <p:tgtEl>
                  <p:spTgt spid="1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Elicited Emotion</a:t>
            </a:r>
            <a:endParaRPr lang="en-US" dirty="0"/>
          </a:p>
        </p:txBody>
      </p:sp>
      <p:sp>
        <p:nvSpPr>
          <p:cNvPr id="3" name="Content Placeholder 2"/>
          <p:cNvSpPr>
            <a:spLocks noGrp="1"/>
          </p:cNvSpPr>
          <p:nvPr>
            <p:ph idx="1"/>
          </p:nvPr>
        </p:nvSpPr>
        <p:spPr/>
        <p:txBody>
          <a:bodyPr/>
          <a:lstStyle/>
          <a:p>
            <a:r>
              <a:rPr lang="en-US" dirty="0" smtClean="0"/>
              <a:t>“A framework for eliciting emotional speech: capitalizing on the actor’s process” </a:t>
            </a:r>
            <a:r>
              <a:rPr lang="en-US" sz="2000" dirty="0" smtClean="0"/>
              <a:t>(</a:t>
            </a:r>
            <a:r>
              <a:rPr lang="en-US" sz="2000" dirty="0" err="1" smtClean="0"/>
              <a:t>Enos</a:t>
            </a:r>
            <a:r>
              <a:rPr lang="en-US" sz="2000" dirty="0" smtClean="0"/>
              <a:t> &amp; Hirschberg, 2006)</a:t>
            </a:r>
          </a:p>
          <a:p>
            <a:pPr lvl="1"/>
            <a:r>
              <a:rPr lang="en-US" dirty="0" smtClean="0"/>
              <a:t>How do real actors produce emotions</a:t>
            </a:r>
          </a:p>
          <a:p>
            <a:pPr lvl="1"/>
            <a:r>
              <a:rPr lang="en-US" dirty="0" smtClean="0"/>
              <a:t>Scenario approach</a:t>
            </a:r>
          </a:p>
          <a:p>
            <a:pPr lvl="1"/>
            <a:r>
              <a:rPr lang="en-US" dirty="0" smtClean="0"/>
              <a:t>Script approach</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18</a:t>
            </a:fld>
            <a:endParaRPr lang="en-US"/>
          </a:p>
        </p:txBody>
      </p:sp>
    </p:spTree>
    <p:extLst>
      <p:ext uri="{BB962C8B-B14F-4D97-AF65-F5344CB8AC3E}">
        <p14:creationId xmlns:p14="http://schemas.microsoft.com/office/powerpoint/2010/main" val="38556021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in Emotion Recognition</a:t>
            </a:r>
            <a:endParaRPr lang="en-US" dirty="0"/>
          </a:p>
        </p:txBody>
      </p:sp>
      <p:sp>
        <p:nvSpPr>
          <p:cNvPr id="3" name="Content Placeholder 2"/>
          <p:cNvSpPr>
            <a:spLocks noGrp="1"/>
          </p:cNvSpPr>
          <p:nvPr>
            <p:ph idx="1"/>
          </p:nvPr>
        </p:nvSpPr>
        <p:spPr/>
        <p:txBody>
          <a:bodyPr>
            <a:normAutofit/>
          </a:bodyPr>
          <a:lstStyle/>
          <a:p>
            <a:r>
              <a:rPr lang="en-US" dirty="0" smtClean="0"/>
              <a:t>What kind of data should we use?</a:t>
            </a:r>
          </a:p>
          <a:p>
            <a:pPr lvl="1">
              <a:spcAft>
                <a:spcPts val="1200"/>
              </a:spcAft>
            </a:pPr>
            <a:r>
              <a:rPr lang="en-US" dirty="0" smtClean="0"/>
              <a:t>Acted vs. natural vs. elicited corpora</a:t>
            </a:r>
          </a:p>
          <a:p>
            <a:r>
              <a:rPr lang="en-US" dirty="0" smtClean="0"/>
              <a:t>What can we classify?</a:t>
            </a:r>
            <a:endParaRPr lang="en-US" dirty="0"/>
          </a:p>
          <a:p>
            <a:pPr lvl="1"/>
            <a:r>
              <a:rPr lang="en-US" dirty="0" smtClean="0"/>
              <a:t>“Classic” emotions</a:t>
            </a:r>
          </a:p>
          <a:p>
            <a:pPr lvl="1"/>
            <a:r>
              <a:rPr lang="en-US" dirty="0" smtClean="0"/>
              <a:t>Additional emotions</a:t>
            </a:r>
          </a:p>
          <a:p>
            <a:pPr lvl="1">
              <a:spcAft>
                <a:spcPts val="1200"/>
              </a:spcAft>
            </a:pPr>
            <a:r>
              <a:rPr lang="en-US" dirty="0" smtClean="0"/>
              <a:t>Valence and activation</a:t>
            </a:r>
          </a:p>
          <a:p>
            <a:pPr>
              <a:spcAft>
                <a:spcPts val="1200"/>
              </a:spcAft>
            </a:pPr>
            <a:r>
              <a:rPr lang="en-US" dirty="0" smtClean="0"/>
              <a:t>What features best predict emotions?</a:t>
            </a:r>
          </a:p>
          <a:p>
            <a:r>
              <a:rPr lang="en-US" dirty="0" smtClean="0"/>
              <a:t>What techniques are best for classification?</a:t>
            </a:r>
            <a:endParaRPr lang="en-US" dirty="0"/>
          </a:p>
          <a:p>
            <a:pPr marL="411480" lvl="1" indent="0">
              <a:buNone/>
            </a:pPr>
            <a:endParaRPr lang="en-US" dirty="0" smtClean="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19</a:t>
            </a:fld>
            <a:endParaRPr lang="en-US"/>
          </a:p>
        </p:txBody>
      </p:sp>
    </p:spTree>
    <p:extLst>
      <p:ext uri="{BB962C8B-B14F-4D97-AF65-F5344CB8AC3E}">
        <p14:creationId xmlns:p14="http://schemas.microsoft.com/office/powerpoint/2010/main" val="202752127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Announcement in Canvas about experimental procedures</a:t>
            </a:r>
          </a:p>
          <a:p>
            <a:r>
              <a:rPr lang="en-US" dirty="0" smtClean="0"/>
              <a:t>Has everyone selected their article for presentation?</a:t>
            </a:r>
          </a:p>
          <a:p>
            <a:r>
              <a:rPr lang="en-US" dirty="0" smtClean="0"/>
              <a:t>Discussion questions?</a:t>
            </a:r>
          </a:p>
          <a:p>
            <a:r>
              <a:rPr lang="en-US" dirty="0"/>
              <a:t>Any recordings?</a:t>
            </a:r>
          </a:p>
          <a:p>
            <a:endParaRPr lang="en-US" dirty="0" smtClean="0"/>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2</a:t>
            </a:fld>
            <a:endParaRPr lang="en-US" altLang="x-none"/>
          </a:p>
        </p:txBody>
      </p:sp>
    </p:spTree>
    <p:extLst>
      <p:ext uri="{BB962C8B-B14F-4D97-AF65-F5344CB8AC3E}">
        <p14:creationId xmlns:p14="http://schemas.microsoft.com/office/powerpoint/2010/main" val="19209750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609600" y="355600"/>
            <a:ext cx="7772400" cy="1117600"/>
          </a:xfrm>
        </p:spPr>
        <p:txBody>
          <a:bodyPr>
            <a:normAutofit/>
          </a:bodyPr>
          <a:lstStyle/>
          <a:p>
            <a:r>
              <a:rPr lang="en-US" dirty="0"/>
              <a:t>What Features Are Useful in Emotion Classification?</a:t>
            </a:r>
          </a:p>
        </p:txBody>
      </p:sp>
      <p:sp>
        <p:nvSpPr>
          <p:cNvPr id="357379" name="Rectangle 3"/>
          <p:cNvSpPr>
            <a:spLocks noGrp="1" noChangeArrowheads="1"/>
          </p:cNvSpPr>
          <p:nvPr>
            <p:ph idx="1"/>
          </p:nvPr>
        </p:nvSpPr>
        <p:spPr>
          <a:xfrm>
            <a:off x="609600" y="1778000"/>
            <a:ext cx="7772400" cy="4622800"/>
          </a:xfrm>
        </p:spPr>
        <p:txBody>
          <a:bodyPr>
            <a:normAutofit lnSpcReduction="10000"/>
          </a:bodyPr>
          <a:lstStyle/>
          <a:p>
            <a:pPr>
              <a:lnSpc>
                <a:spcPct val="90000"/>
              </a:lnSpc>
            </a:pPr>
            <a:r>
              <a:rPr lang="en-US" dirty="0" smtClean="0">
                <a:solidFill>
                  <a:srgbClr val="0000FF"/>
                </a:solidFill>
              </a:rPr>
              <a:t>Mel frequency </a:t>
            </a:r>
            <a:r>
              <a:rPr lang="en-US" dirty="0" err="1" smtClean="0">
                <a:solidFill>
                  <a:srgbClr val="0000FF"/>
                </a:solidFill>
              </a:rPr>
              <a:t>cepstral</a:t>
            </a:r>
            <a:r>
              <a:rPr lang="en-US" dirty="0" smtClean="0">
                <a:solidFill>
                  <a:srgbClr val="0000FF"/>
                </a:solidFill>
              </a:rPr>
              <a:t> coefficients </a:t>
            </a:r>
            <a:r>
              <a:rPr lang="en-US" dirty="0" smtClean="0"/>
              <a:t>(MFCCs)</a:t>
            </a:r>
          </a:p>
          <a:p>
            <a:pPr lvl="1">
              <a:lnSpc>
                <a:spcPct val="90000"/>
              </a:lnSpc>
            </a:pPr>
            <a:r>
              <a:rPr lang="en-US" dirty="0" smtClean="0"/>
              <a:t>Represents frequencies of the audio spectrum (20-20K Hertz) of human hearing broken in frequency bands</a:t>
            </a:r>
            <a:endParaRPr lang="en-US" dirty="0"/>
          </a:p>
          <a:p>
            <a:r>
              <a:rPr lang="en-US" dirty="0" smtClean="0"/>
              <a:t>Different </a:t>
            </a:r>
            <a:r>
              <a:rPr lang="en-US" dirty="0"/>
              <a:t>representations of prosodic features</a:t>
            </a:r>
          </a:p>
          <a:p>
            <a:pPr lvl="1"/>
            <a:r>
              <a:rPr lang="en-US" dirty="0">
                <a:solidFill>
                  <a:srgbClr val="0000FF"/>
                </a:solidFill>
              </a:rPr>
              <a:t>Direct modeling </a:t>
            </a:r>
            <a:r>
              <a:rPr lang="en-US" dirty="0"/>
              <a:t>via </a:t>
            </a:r>
            <a:r>
              <a:rPr lang="en-US" dirty="0">
                <a:solidFill>
                  <a:srgbClr val="FF0000"/>
                </a:solidFill>
              </a:rPr>
              <a:t>acoustic </a:t>
            </a:r>
            <a:r>
              <a:rPr lang="en-US" dirty="0" smtClean="0">
                <a:solidFill>
                  <a:srgbClr val="FF0000"/>
                </a:solidFill>
              </a:rPr>
              <a:t>correlates (pitch, intensity, rate, voice quality)</a:t>
            </a:r>
            <a:r>
              <a:rPr lang="en-US" dirty="0" smtClean="0"/>
              <a:t> useful for </a:t>
            </a:r>
            <a:r>
              <a:rPr lang="en-US" dirty="0" smtClean="0">
                <a:solidFill>
                  <a:srgbClr val="0000FF"/>
                </a:solidFill>
              </a:rPr>
              <a:t>activation</a:t>
            </a:r>
          </a:p>
          <a:p>
            <a:pPr lvl="2">
              <a:lnSpc>
                <a:spcPct val="90000"/>
              </a:lnSpc>
            </a:pPr>
            <a:r>
              <a:rPr lang="en-US" sz="2000" dirty="0" smtClean="0"/>
              <a:t>62</a:t>
            </a:r>
            <a:r>
              <a:rPr lang="en-US" sz="2000" dirty="0"/>
              <a:t>% average baseline</a:t>
            </a:r>
            <a:endParaRPr lang="en-US" dirty="0"/>
          </a:p>
          <a:p>
            <a:pPr lvl="2">
              <a:lnSpc>
                <a:spcPct val="90000"/>
              </a:lnSpc>
            </a:pPr>
            <a:r>
              <a:rPr lang="en-US" sz="2000" dirty="0"/>
              <a:t>75% average accuracy   </a:t>
            </a:r>
            <a:endParaRPr lang="en-US" dirty="0"/>
          </a:p>
          <a:p>
            <a:pPr lvl="1"/>
            <a:r>
              <a:rPr lang="en-US" dirty="0">
                <a:solidFill>
                  <a:srgbClr val="0000FF"/>
                </a:solidFill>
              </a:rPr>
              <a:t>S</a:t>
            </a:r>
            <a:r>
              <a:rPr lang="en-US" dirty="0" smtClean="0">
                <a:solidFill>
                  <a:srgbClr val="0000FF"/>
                </a:solidFill>
              </a:rPr>
              <a:t>ymbolic representations </a:t>
            </a:r>
            <a:r>
              <a:rPr lang="en-US" dirty="0"/>
              <a:t>(e.g. </a:t>
            </a:r>
            <a:r>
              <a:rPr lang="en-US" dirty="0" smtClean="0">
                <a:solidFill>
                  <a:srgbClr val="FF0000"/>
                </a:solidFill>
              </a:rPr>
              <a:t>prosody</a:t>
            </a:r>
            <a:r>
              <a:rPr lang="en-US" dirty="0" smtClean="0"/>
              <a:t>) better for </a:t>
            </a:r>
            <a:r>
              <a:rPr lang="en-US" dirty="0" smtClean="0">
                <a:solidFill>
                  <a:srgbClr val="0000FF"/>
                </a:solidFill>
              </a:rPr>
              <a:t>valence</a:t>
            </a:r>
            <a:endParaRPr lang="en-US" dirty="0">
              <a:solidFill>
                <a:srgbClr val="0000FF"/>
              </a:solidFill>
            </a:endParaRPr>
          </a:p>
          <a:p>
            <a:pPr lvl="2">
              <a:lnSpc>
                <a:spcPct val="90000"/>
              </a:lnSpc>
            </a:pPr>
            <a:r>
              <a:rPr lang="en-US" sz="2000" dirty="0" smtClean="0">
                <a:solidFill>
                  <a:srgbClr val="33CC33"/>
                </a:solidFill>
              </a:rPr>
              <a:t>Final plateau contour</a:t>
            </a:r>
            <a:r>
              <a:rPr lang="en-US" sz="2000" dirty="0" smtClean="0"/>
              <a:t> </a:t>
            </a:r>
            <a:r>
              <a:rPr lang="en-US" sz="2000" dirty="0"/>
              <a:t>correlated with negative emotions</a:t>
            </a:r>
          </a:p>
          <a:p>
            <a:pPr lvl="2">
              <a:lnSpc>
                <a:spcPct val="90000"/>
              </a:lnSpc>
            </a:pPr>
            <a:r>
              <a:rPr lang="en-US" sz="2000" dirty="0" smtClean="0">
                <a:solidFill>
                  <a:srgbClr val="33CC33"/>
                </a:solidFill>
              </a:rPr>
              <a:t>Final fall</a:t>
            </a:r>
            <a:r>
              <a:rPr lang="en-US" sz="2000" dirty="0" smtClean="0"/>
              <a:t> </a:t>
            </a:r>
            <a:r>
              <a:rPr lang="en-US" sz="2000" dirty="0"/>
              <a:t>with positive</a:t>
            </a:r>
          </a:p>
        </p:txBody>
      </p:sp>
    </p:spTree>
    <p:extLst>
      <p:ext uri="{BB962C8B-B14F-4D97-AF65-F5344CB8AC3E}">
        <p14:creationId xmlns:p14="http://schemas.microsoft.com/office/powerpoint/2010/main" val="120028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457200" y="274638"/>
            <a:ext cx="8229600" cy="1096962"/>
          </a:xfrm>
        </p:spPr>
        <p:txBody>
          <a:bodyPr>
            <a:normAutofit/>
          </a:bodyPr>
          <a:lstStyle/>
          <a:p>
            <a:r>
              <a:rPr lang="en-US" dirty="0" smtClean="0"/>
              <a:t>Distinguishing </a:t>
            </a:r>
            <a:r>
              <a:rPr lang="en-US" dirty="0"/>
              <a:t>One Emotion from the Rest: Direct </a:t>
            </a:r>
            <a:r>
              <a:rPr lang="en-US" dirty="0" smtClean="0"/>
              <a:t>Modeling (</a:t>
            </a:r>
            <a:r>
              <a:rPr lang="en-US" dirty="0" err="1" smtClean="0"/>
              <a:t>Liscombe</a:t>
            </a:r>
            <a:r>
              <a:rPr lang="en-US" dirty="0" smtClean="0"/>
              <a:t> et al 2003)</a:t>
            </a:r>
            <a:endParaRPr lang="en-US" dirty="0"/>
          </a:p>
        </p:txBody>
      </p:sp>
      <p:graphicFrame>
        <p:nvGraphicFramePr>
          <p:cNvPr id="413756" name="Group 60"/>
          <p:cNvGraphicFramePr>
            <a:graphicFrameLocks noGrp="1"/>
          </p:cNvGraphicFramePr>
          <p:nvPr>
            <p:ph type="tbl" idx="1"/>
          </p:nvPr>
        </p:nvGraphicFramePr>
        <p:xfrm>
          <a:off x="2514600" y="1757363"/>
          <a:ext cx="4114800" cy="4114802"/>
        </p:xfrm>
        <a:graphic>
          <a:graphicData uri="http://schemas.openxmlformats.org/drawingml/2006/table">
            <a:tbl>
              <a:tblPr/>
              <a:tblGrid>
                <a:gridCol w="1828800"/>
                <a:gridCol w="1143000"/>
                <a:gridCol w="1143000"/>
              </a:tblGrid>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rPr>
                        <a:t>Emotion</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rPr>
                        <a:t>Baseline</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rPr>
                        <a:t>Accuracy</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angry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69.32%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77.27%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confident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75.00%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75.00%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happy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57.39%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80.11%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73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interested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69.89%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74.43%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encouraging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52.27%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72.73%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sad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61.93%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80.11%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anxious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55.68%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71.59%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bored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66.48%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78.98%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friendly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ＭＳ Ｐゴシック" charset="0"/>
                        </a:rPr>
                        <a:t>59.09%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73.86%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frustrated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rPr>
                        <a:t>59.09%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ＭＳ Ｐゴシック" charset="0"/>
                        </a:rPr>
                        <a:t>73.86%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r>
            </a:tbl>
          </a:graphicData>
        </a:graphic>
      </p:graphicFrame>
    </p:spTree>
    <p:extLst>
      <p:ext uri="{BB962C8B-B14F-4D97-AF65-F5344CB8AC3E}">
        <p14:creationId xmlns:p14="http://schemas.microsoft.com/office/powerpoint/2010/main" val="3618905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Classifying Subject Ratings of Emotional Speech Using Acoustic Features</a:t>
            </a:r>
            <a:endParaRPr lang="en-US" sz="3200"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22</a:t>
            </a:fld>
            <a:endParaRPr lang="en-US"/>
          </a:p>
        </p:txBody>
      </p:sp>
      <p:pic>
        <p:nvPicPr>
          <p:cNvPr id="5" name="Picture 4" descr="Screen Shot 2017-01-13 at 1.09.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218" y="2136301"/>
            <a:ext cx="6159564" cy="3376731"/>
          </a:xfrm>
          <a:prstGeom prst="rect">
            <a:avLst/>
          </a:prstGeom>
        </p:spPr>
      </p:pic>
    </p:spTree>
    <p:extLst>
      <p:ext uri="{BB962C8B-B14F-4D97-AF65-F5344CB8AC3E}">
        <p14:creationId xmlns:p14="http://schemas.microsoft.com/office/powerpoint/2010/main" val="1048744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93" name="Rectangle 13"/>
          <p:cNvSpPr>
            <a:spLocks noGrp="1" noChangeArrowheads="1"/>
          </p:cNvSpPr>
          <p:nvPr>
            <p:ph type="title"/>
          </p:nvPr>
        </p:nvSpPr>
        <p:spPr/>
        <p:txBody>
          <a:bodyPr/>
          <a:lstStyle/>
          <a:p>
            <a:r>
              <a:rPr lang="en-US" dirty="0" smtClean="0"/>
              <a:t>F0 Differentiates Activation </a:t>
            </a:r>
            <a:endParaRPr lang="en-US" dirty="0"/>
          </a:p>
        </p:txBody>
      </p:sp>
      <p:pic>
        <p:nvPicPr>
          <p:cNvPr id="353294" name="Picture 14"/>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a:xfrm>
            <a:off x="1824228" y="2029809"/>
            <a:ext cx="5495544" cy="3666744"/>
          </a:xfrm>
        </p:spPr>
      </p:pic>
      <p:pic>
        <p:nvPicPr>
          <p:cNvPr id="353284" name="1A252A27.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4267200" y="5003800"/>
            <a:ext cx="228600" cy="228600"/>
          </a:xfrm>
          <a:prstGeom prst="rect">
            <a:avLst/>
          </a:prstGeom>
          <a:noFill/>
          <a:extLst>
            <a:ext uri="{909E8E84-426E-40dd-AFC4-6F175D3DCCD1}">
              <a14:hiddenFill xmlns="" xmlns:a14="http://schemas.microsoft.com/office/drawing/2010/main">
                <a:solidFill>
                  <a:srgbClr val="FFFFFF"/>
                </a:solidFill>
              </a14:hiddenFill>
            </a:ext>
          </a:extLst>
        </p:spPr>
      </p:pic>
      <p:pic>
        <p:nvPicPr>
          <p:cNvPr id="353285" name="D2740A47.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8">
            <a:extLst>
              <a:ext uri="{28A0092B-C50C-407E-A947-70E740481C1C}">
                <a14:useLocalDpi xmlns:a14="http://schemas.microsoft.com/office/drawing/2010/main" val="0"/>
              </a:ext>
            </a:extLst>
          </a:blip>
          <a:srcRect/>
          <a:stretch>
            <a:fillRect/>
          </a:stretch>
        </p:blipFill>
        <p:spPr bwMode="auto">
          <a:xfrm>
            <a:off x="4267200" y="2324100"/>
            <a:ext cx="228600" cy="228600"/>
          </a:xfrm>
          <a:prstGeom prst="rect">
            <a:avLst/>
          </a:prstGeom>
          <a:noFill/>
          <a:extLst>
            <a:ext uri="{909E8E84-426E-40dd-AFC4-6F175D3DCCD1}">
              <a14:hiddenFill xmlns="" xmlns:a14="http://schemas.microsoft.com/office/drawing/2010/main">
                <a:solidFill>
                  <a:srgbClr val="FFFFFF"/>
                </a:solidFill>
              </a14:hiddenFill>
            </a:ext>
          </a:extLst>
        </p:spPr>
      </p:pic>
      <p:sp>
        <p:nvSpPr>
          <p:cNvPr id="353286" name="Rectangle 6"/>
          <p:cNvSpPr>
            <a:spLocks noChangeArrowheads="1"/>
          </p:cNvSpPr>
          <p:nvPr/>
        </p:nvSpPr>
        <p:spPr bwMode="auto">
          <a:xfrm>
            <a:off x="0" y="6096000"/>
            <a:ext cx="9144000" cy="762000"/>
          </a:xfrm>
          <a:prstGeom prst="rect">
            <a:avLst/>
          </a:prstGeom>
          <a:solidFill>
            <a:schemeClr val="bg1">
              <a:alpha val="2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063755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32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69" fill="hold"/>
                                        <p:tgtEl>
                                          <p:spTgt spid="353284"/>
                                        </p:tgtEl>
                                      </p:cBhvr>
                                    </p:cmd>
                                  </p:childTnLst>
                                </p:cTn>
                              </p:par>
                            </p:childTnLst>
                          </p:cTn>
                        </p:par>
                      </p:childTnLst>
                    </p:cTn>
                  </p:par>
                </p:childTnLst>
              </p:cTn>
              <p:nextCondLst>
                <p:cond evt="onClick" delay="0">
                  <p:tgtEl>
                    <p:spTgt spid="35328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53284"/>
                </p:tgtEl>
              </p:cMediaNode>
            </p:audio>
            <p:seq concurrent="1" nextAc="seek">
              <p:cTn id="8" restart="whenNotActive" fill="hold" evtFilter="cancelBubble" nodeType="interactiveSeq">
                <p:stCondLst>
                  <p:cond evt="onClick" delay="0">
                    <p:tgtEl>
                      <p:spTgt spid="35328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192" fill="hold"/>
                                        <p:tgtEl>
                                          <p:spTgt spid="353285"/>
                                        </p:tgtEl>
                                      </p:cBhvr>
                                    </p:cmd>
                                  </p:childTnLst>
                                </p:cTn>
                              </p:par>
                            </p:childTnLst>
                          </p:cTn>
                        </p:par>
                      </p:childTnLst>
                    </p:cTn>
                  </p:par>
                </p:childTnLst>
              </p:cTn>
              <p:nextCondLst>
                <p:cond evt="onClick" delay="0">
                  <p:tgtEl>
                    <p:spTgt spid="35328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5328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609600" y="355600"/>
            <a:ext cx="7772400" cy="1168400"/>
          </a:xfrm>
        </p:spPr>
        <p:txBody>
          <a:bodyPr/>
          <a:lstStyle/>
          <a:p>
            <a:r>
              <a:rPr lang="en-US" dirty="0" smtClean="0"/>
              <a:t>But not Valence</a:t>
            </a:r>
            <a:endParaRPr lang="en-US" dirty="0"/>
          </a:p>
        </p:txBody>
      </p:sp>
      <p:pic>
        <p:nvPicPr>
          <p:cNvPr id="354307" name="Picture 3"/>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a:xfrm>
            <a:off x="1487488" y="1550988"/>
            <a:ext cx="6167437" cy="4233862"/>
          </a:xfrm>
        </p:spPr>
      </p:pic>
      <p:pic>
        <p:nvPicPr>
          <p:cNvPr id="354308" name="D2740A47.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4267200" y="2133600"/>
            <a:ext cx="228600" cy="228600"/>
          </a:xfrm>
          <a:prstGeom prst="rect">
            <a:avLst/>
          </a:prstGeom>
          <a:noFill/>
          <a:extLst>
            <a:ext uri="{909E8E84-426E-40dd-AFC4-6F175D3DCCD1}">
              <a14:hiddenFill xmlns="" xmlns:a14="http://schemas.microsoft.com/office/drawing/2010/main">
                <a:solidFill>
                  <a:srgbClr val="FFFFFF"/>
                </a:solidFill>
              </a14:hiddenFill>
            </a:ext>
          </a:extLst>
        </p:spPr>
      </p:pic>
      <p:pic>
        <p:nvPicPr>
          <p:cNvPr id="354309" name="D455F6DD.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8">
            <a:extLst>
              <a:ext uri="{28A0092B-C50C-407E-A947-70E740481C1C}">
                <a14:useLocalDpi xmlns:a14="http://schemas.microsoft.com/office/drawing/2010/main" val="0"/>
              </a:ext>
            </a:extLst>
          </a:blip>
          <a:srcRect/>
          <a:stretch>
            <a:fillRect/>
          </a:stretch>
        </p:blipFill>
        <p:spPr bwMode="auto">
          <a:xfrm>
            <a:off x="4457700" y="5105400"/>
            <a:ext cx="228600" cy="228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92982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430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92" fill="hold"/>
                                        <p:tgtEl>
                                          <p:spTgt spid="354308"/>
                                        </p:tgtEl>
                                      </p:cBhvr>
                                    </p:cmd>
                                  </p:childTnLst>
                                </p:cTn>
                              </p:par>
                            </p:childTnLst>
                          </p:cTn>
                        </p:par>
                      </p:childTnLst>
                    </p:cTn>
                  </p:par>
                </p:childTnLst>
              </p:cTn>
              <p:nextCondLst>
                <p:cond evt="onClick" delay="0">
                  <p:tgtEl>
                    <p:spTgt spid="35430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54308"/>
                </p:tgtEl>
              </p:cMediaNode>
            </p:audio>
            <p:seq concurrent="1" nextAc="seek">
              <p:cTn id="8" restart="whenNotActive" fill="hold" evtFilter="cancelBubble" nodeType="interactiveSeq">
                <p:stCondLst>
                  <p:cond evt="onClick" delay="0">
                    <p:tgtEl>
                      <p:spTgt spid="35430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114" fill="hold"/>
                                        <p:tgtEl>
                                          <p:spTgt spid="354309"/>
                                        </p:tgtEl>
                                      </p:cBhvr>
                                    </p:cmd>
                                  </p:childTnLst>
                                </p:cTn>
                              </p:par>
                            </p:childTnLst>
                          </p:cTn>
                        </p:par>
                      </p:childTnLst>
                    </p:cTn>
                  </p:par>
                </p:childTnLst>
              </p:cTn>
              <p:nextCondLst>
                <p:cond evt="onClick" delay="0">
                  <p:tgtEl>
                    <p:spTgt spid="35430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54309"/>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6" name="Rectangle 4"/>
          <p:cNvSpPr>
            <a:spLocks noGrp="1" noChangeArrowheads="1"/>
          </p:cNvSpPr>
          <p:nvPr>
            <p:ph type="title"/>
          </p:nvPr>
        </p:nvSpPr>
        <p:spPr/>
        <p:txBody>
          <a:bodyPr>
            <a:normAutofit fontScale="90000"/>
          </a:bodyPr>
          <a:lstStyle/>
          <a:p>
            <a:r>
              <a:rPr lang="en-US"/>
              <a:t>Can We Identify Emotions in </a:t>
            </a:r>
            <a:r>
              <a:rPr lang="en-US" i="1"/>
              <a:t>Natural</a:t>
            </a:r>
            <a:r>
              <a:rPr lang="en-US"/>
              <a:t> Speech?</a:t>
            </a:r>
          </a:p>
        </p:txBody>
      </p:sp>
      <p:sp>
        <p:nvSpPr>
          <p:cNvPr id="361477" name="Rectangle 5"/>
          <p:cNvSpPr>
            <a:spLocks noGrp="1" noChangeArrowheads="1"/>
          </p:cNvSpPr>
          <p:nvPr>
            <p:ph type="body" sz="half" idx="1"/>
          </p:nvPr>
        </p:nvSpPr>
        <p:spPr>
          <a:xfrm>
            <a:off x="685800" y="1473200"/>
            <a:ext cx="3810000" cy="5168900"/>
          </a:xfrm>
        </p:spPr>
        <p:txBody>
          <a:bodyPr>
            <a:normAutofit/>
          </a:bodyPr>
          <a:lstStyle/>
          <a:p>
            <a:pPr>
              <a:lnSpc>
                <a:spcPct val="90000"/>
              </a:lnSpc>
            </a:pPr>
            <a:r>
              <a:rPr lang="en-US" sz="2400"/>
              <a:t>AT&amp;T</a:t>
            </a:r>
            <a:r>
              <a:rPr lang="ja-JP" altLang="en-US" sz="2400">
                <a:latin typeface="Arial"/>
              </a:rPr>
              <a:t>’</a:t>
            </a:r>
            <a:r>
              <a:rPr lang="en-US" sz="2400"/>
              <a:t>s </a:t>
            </a:r>
            <a:r>
              <a:rPr lang="ja-JP" altLang="en-US" sz="2400">
                <a:latin typeface="Arial"/>
              </a:rPr>
              <a:t>“</a:t>
            </a:r>
            <a:r>
              <a:rPr lang="en-US" sz="2400"/>
              <a:t>How May I Help You?</a:t>
            </a:r>
            <a:r>
              <a:rPr lang="ja-JP" altLang="en-US" sz="2400">
                <a:latin typeface="Arial"/>
              </a:rPr>
              <a:t>”</a:t>
            </a:r>
            <a:r>
              <a:rPr lang="en-US" sz="2400"/>
              <a:t> system</a:t>
            </a:r>
          </a:p>
          <a:p>
            <a:pPr lvl="2">
              <a:lnSpc>
                <a:spcPct val="90000"/>
              </a:lnSpc>
            </a:pPr>
            <a:r>
              <a:rPr lang="en-US" sz="2000"/>
              <a:t>Liscombe, Guicciardi, Tur &amp; Gokken-Tur, 2005)</a:t>
            </a:r>
          </a:p>
          <a:p>
            <a:pPr>
              <a:lnSpc>
                <a:spcPct val="90000"/>
              </a:lnSpc>
            </a:pPr>
            <a:r>
              <a:rPr lang="en-US" sz="2400"/>
              <a:t>Customers are sometimes angry, frustrated</a:t>
            </a:r>
          </a:p>
          <a:p>
            <a:pPr>
              <a:lnSpc>
                <a:spcPct val="90000"/>
              </a:lnSpc>
            </a:pPr>
            <a:r>
              <a:rPr lang="en-US" sz="2400"/>
              <a:t>The Data</a:t>
            </a:r>
          </a:p>
          <a:p>
            <a:pPr lvl="1">
              <a:lnSpc>
                <a:spcPct val="90000"/>
              </a:lnSpc>
            </a:pPr>
            <a:r>
              <a:rPr lang="en-US" sz="2000"/>
              <a:t>5690 operator/caller dialogues with 20,013 caller turns</a:t>
            </a:r>
          </a:p>
          <a:p>
            <a:pPr lvl="1">
              <a:lnSpc>
                <a:spcPct val="90000"/>
              </a:lnSpc>
            </a:pPr>
            <a:r>
              <a:rPr lang="en-US" sz="2000"/>
              <a:t>Labeled for degrees of anger, frustration, negativity and collapsed to positive vs. frustrated vs. angry</a:t>
            </a:r>
          </a:p>
        </p:txBody>
      </p:sp>
      <p:pic>
        <p:nvPicPr>
          <p:cNvPr id="361478" name="Picture 6" descr="AngryCustom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78450" y="1212850"/>
            <a:ext cx="2044700" cy="27305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361480" name="Text Box 8"/>
          <p:cNvSpPr txBox="1">
            <a:spLocks noChangeArrowheads="1"/>
          </p:cNvSpPr>
          <p:nvPr/>
        </p:nvSpPr>
        <p:spPr bwMode="auto">
          <a:xfrm>
            <a:off x="4965700" y="4343400"/>
            <a:ext cx="4013200"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Features:</a:t>
            </a:r>
          </a:p>
          <a:p>
            <a:pPr lvl="1"/>
            <a:r>
              <a:rPr lang="en-US"/>
              <a:t>Acoustic/prosodic (direct modeling)</a:t>
            </a:r>
          </a:p>
          <a:p>
            <a:pPr lvl="1"/>
            <a:r>
              <a:rPr lang="en-US"/>
              <a:t>Dialogue Acts</a:t>
            </a:r>
          </a:p>
          <a:p>
            <a:pPr lvl="1"/>
            <a:r>
              <a:rPr lang="en-US"/>
              <a:t>Lexical</a:t>
            </a:r>
          </a:p>
          <a:p>
            <a:pPr lvl="1"/>
            <a:r>
              <a:rPr lang="en-US" b="1" i="1"/>
              <a:t>Context</a:t>
            </a:r>
            <a:r>
              <a:rPr lang="en-US"/>
              <a:t> for each of above</a:t>
            </a:r>
          </a:p>
        </p:txBody>
      </p:sp>
    </p:spTree>
    <p:extLst>
      <p:ext uri="{BB962C8B-B14F-4D97-AF65-F5344CB8AC3E}">
        <p14:creationId xmlns:p14="http://schemas.microsoft.com/office/powerpoint/2010/main" val="147805754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sz="2800"/>
              <a:t>Direct Modeling of Prosody Features in Context</a:t>
            </a:r>
          </a:p>
        </p:txBody>
      </p:sp>
      <p:graphicFrame>
        <p:nvGraphicFramePr>
          <p:cNvPr id="415747" name="Object 3"/>
          <p:cNvGraphicFramePr>
            <a:graphicFrameLocks noChangeAspect="1"/>
          </p:cNvGraphicFramePr>
          <p:nvPr/>
        </p:nvGraphicFramePr>
        <p:xfrm>
          <a:off x="-228600" y="1374775"/>
          <a:ext cx="9363075" cy="5330825"/>
        </p:xfrm>
        <a:graphic>
          <a:graphicData uri="http://schemas.openxmlformats.org/presentationml/2006/ole">
            <mc:AlternateContent xmlns:mc="http://schemas.openxmlformats.org/markup-compatibility/2006">
              <mc:Choice xmlns:v="urn:schemas-microsoft-com:vml" Requires="v">
                <p:oleObj spid="_x0000_s1098" name="Chart" r:id="rId6" imgW="4667325" imgH="2657436" progId="Excel.Chart.8">
                  <p:embed/>
                </p:oleObj>
              </mc:Choice>
              <mc:Fallback>
                <p:oleObj name="Chart" r:id="rId6" imgW="4667325" imgH="2657436"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374775"/>
                        <a:ext cx="9363075" cy="533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415748" name="6BF73EB4.WAV">
            <a:hlinkClick r:id="" action="ppaction://media"/>
          </p:cNvPr>
          <p:cNvPicPr>
            <a:picLocks noRot="1" noChangeAspect="1" noChangeArrowheads="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5448300" y="5930900"/>
            <a:ext cx="304800" cy="30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02439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574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800" fill="hold"/>
                                        <p:tgtEl>
                                          <p:spTgt spid="415748"/>
                                        </p:tgtEl>
                                      </p:cBhvr>
                                    </p:cmd>
                                  </p:childTnLst>
                                </p:cTn>
                              </p:par>
                            </p:childTnLst>
                          </p:cTn>
                        </p:par>
                      </p:childTnLst>
                    </p:cTn>
                  </p:par>
                </p:childTnLst>
              </p:cTn>
              <p:nextCondLst>
                <p:cond evt="onClick" delay="0">
                  <p:tgtEl>
                    <p:spTgt spid="41574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15748"/>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609600" y="152400"/>
            <a:ext cx="7772400" cy="1130300"/>
          </a:xfrm>
        </p:spPr>
        <p:txBody>
          <a:bodyPr>
            <a:normAutofit/>
          </a:bodyPr>
          <a:lstStyle/>
          <a:p>
            <a:r>
              <a:rPr lang="en-US"/>
              <a:t>Direct Modeling of Prosodic Features in Context</a:t>
            </a:r>
          </a:p>
        </p:txBody>
      </p:sp>
      <p:graphicFrame>
        <p:nvGraphicFramePr>
          <p:cNvPr id="363523" name="Object 3"/>
          <p:cNvGraphicFramePr>
            <a:graphicFrameLocks noChangeAspect="1"/>
          </p:cNvGraphicFramePr>
          <p:nvPr/>
        </p:nvGraphicFramePr>
        <p:xfrm>
          <a:off x="-228600" y="1412875"/>
          <a:ext cx="9296400" cy="5292725"/>
        </p:xfrm>
        <a:graphic>
          <a:graphicData uri="http://schemas.openxmlformats.org/presentationml/2006/ole">
            <mc:AlternateContent xmlns:mc="http://schemas.openxmlformats.org/markup-compatibility/2006">
              <mc:Choice xmlns:v="urn:schemas-microsoft-com:vml" Requires="v">
                <p:oleObj spid="_x0000_s2122" name="Chart" r:id="rId6" imgW="4667325" imgH="2657436" progId="Excel.Chart.8">
                  <p:embed/>
                </p:oleObj>
              </mc:Choice>
              <mc:Fallback>
                <p:oleObj name="Chart" r:id="rId6" imgW="4667325" imgH="2657436"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412875"/>
                        <a:ext cx="9296400" cy="529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63524" name="C3E76299.WAV">
            <a:hlinkClick r:id="" action="ppaction://media"/>
          </p:cNvPr>
          <p:cNvPicPr>
            <a:picLocks noRot="1" noChangeAspect="1" noChangeArrowheads="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5435600" y="5930900"/>
            <a:ext cx="304800" cy="30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2782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352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876" fill="hold"/>
                                        <p:tgtEl>
                                          <p:spTgt spid="363524"/>
                                        </p:tgtEl>
                                      </p:cBhvr>
                                    </p:cmd>
                                  </p:childTnLst>
                                </p:cTn>
                              </p:par>
                            </p:childTnLst>
                          </p:cTn>
                        </p:par>
                      </p:childTnLst>
                    </p:cTn>
                  </p:par>
                </p:childTnLst>
              </p:cTn>
              <p:nextCondLst>
                <p:cond evt="onClick" delay="0">
                  <p:tgtEl>
                    <p:spTgt spid="36352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6352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1048089" y="431191"/>
            <a:ext cx="7772400" cy="927100"/>
          </a:xfrm>
          <a:solidFill>
            <a:schemeClr val="bg1"/>
          </a:solidFill>
        </p:spPr>
        <p:txBody>
          <a:bodyPr>
            <a:normAutofit fontScale="90000"/>
          </a:bodyPr>
          <a:lstStyle/>
          <a:p>
            <a:r>
              <a:rPr lang="en-US" dirty="0" smtClean="0"/>
              <a:t>Derived Emotions:  </a:t>
            </a:r>
            <a:r>
              <a:rPr lang="en-US" dirty="0"/>
              <a:t>Confidence </a:t>
            </a:r>
            <a:r>
              <a:rPr lang="en-US" dirty="0" smtClean="0"/>
              <a:t>vs. Uncertainty</a:t>
            </a:r>
            <a:endParaRPr lang="en-US" dirty="0"/>
          </a:p>
        </p:txBody>
      </p:sp>
      <p:sp>
        <p:nvSpPr>
          <p:cNvPr id="290819" name="Rectangle 3"/>
          <p:cNvSpPr>
            <a:spLocks noGrp="1" noChangeArrowheads="1"/>
          </p:cNvSpPr>
          <p:nvPr>
            <p:ph type="body" sz="half" idx="1"/>
          </p:nvPr>
        </p:nvSpPr>
        <p:spPr>
          <a:xfrm>
            <a:off x="685800" y="1473200"/>
            <a:ext cx="4343400" cy="5194300"/>
          </a:xfrm>
        </p:spPr>
        <p:txBody>
          <a:bodyPr>
            <a:normAutofit/>
          </a:bodyPr>
          <a:lstStyle/>
          <a:p>
            <a:pPr>
              <a:lnSpc>
                <a:spcPct val="130000"/>
              </a:lnSpc>
            </a:pPr>
            <a:r>
              <a:rPr lang="en-US" sz="2400"/>
              <a:t>The ITSpoke Corpus: physics tutoring (Liscombe, Hirschberg &amp; Venditti 2005)</a:t>
            </a:r>
          </a:p>
          <a:p>
            <a:pPr lvl="1">
              <a:lnSpc>
                <a:spcPct val="130000"/>
              </a:lnSpc>
            </a:pPr>
            <a:r>
              <a:rPr lang="en-US" sz="2000"/>
              <a:t>Collected at U. Pittsburgh by Diane Litman and students</a:t>
            </a:r>
          </a:p>
          <a:p>
            <a:pPr lvl="1">
              <a:lnSpc>
                <a:spcPct val="130000"/>
              </a:lnSpc>
            </a:pPr>
            <a:r>
              <a:rPr lang="en-US" sz="2000"/>
              <a:t>17 students, 1 tutor </a:t>
            </a:r>
          </a:p>
          <a:p>
            <a:pPr lvl="1">
              <a:lnSpc>
                <a:spcPct val="130000"/>
              </a:lnSpc>
            </a:pPr>
            <a:r>
              <a:rPr lang="en-US" sz="2000"/>
              <a:t>130 human/human dialogues</a:t>
            </a:r>
          </a:p>
          <a:p>
            <a:pPr lvl="1">
              <a:lnSpc>
                <a:spcPct val="130000"/>
              </a:lnSpc>
            </a:pPr>
            <a:r>
              <a:rPr lang="en-US" sz="2000"/>
              <a:t>~7000 student turns (mean length ≈ 2.5 sec)</a:t>
            </a:r>
          </a:p>
          <a:p>
            <a:pPr lvl="1">
              <a:lnSpc>
                <a:spcPct val="130000"/>
              </a:lnSpc>
            </a:pPr>
            <a:r>
              <a:rPr lang="en-US" sz="2000"/>
              <a:t>Hand labeled for confidence, uncertainty, anger, frustration</a:t>
            </a:r>
          </a:p>
        </p:txBody>
      </p:sp>
      <p:pic>
        <p:nvPicPr>
          <p:cNvPr id="290825" name="Picture 9" descr="einstein_talk"/>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91163" y="1485900"/>
            <a:ext cx="1866900" cy="19431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290822" name="Picture 6" descr="puzzled_student"/>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5680075" y="3860800"/>
            <a:ext cx="1746250" cy="223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52949685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solidFill>
            <a:schemeClr val="bg1"/>
          </a:solidFill>
        </p:spPr>
        <p:txBody>
          <a:bodyPr/>
          <a:lstStyle/>
          <a:p>
            <a:r>
              <a:rPr lang="en-US"/>
              <a:t>A Certain Example</a:t>
            </a:r>
          </a:p>
        </p:txBody>
      </p:sp>
      <p:pic>
        <p:nvPicPr>
          <p:cNvPr id="286723"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85800" y="1601788"/>
            <a:ext cx="7772400" cy="4365625"/>
          </a:xfrm>
        </p:spPr>
      </p:pic>
      <p:pic>
        <p:nvPicPr>
          <p:cNvPr id="286724" name="15593954.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7823200" y="4546600"/>
            <a:ext cx="406400" cy="406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63301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672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502" fill="hold"/>
                                        <p:tgtEl>
                                          <p:spTgt spid="286724"/>
                                        </p:tgtEl>
                                      </p:cBhvr>
                                    </p:cmd>
                                  </p:childTnLst>
                                </p:cTn>
                              </p:par>
                            </p:childTnLst>
                          </p:cTn>
                        </p:par>
                      </p:childTnLst>
                    </p:cTn>
                  </p:par>
                </p:childTnLst>
              </p:cTn>
              <p:nextCondLst>
                <p:cond evt="onClick" delay="0">
                  <p:tgtEl>
                    <p:spTgt spid="28672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672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47700" y="304800"/>
            <a:ext cx="7848600" cy="762000"/>
          </a:xfrm>
        </p:spPr>
        <p:txBody>
          <a:bodyPr/>
          <a:lstStyle/>
          <a:p>
            <a:r>
              <a:rPr lang="en-US"/>
              <a:t>Emotion and Speaker State</a:t>
            </a:r>
          </a:p>
        </p:txBody>
      </p:sp>
      <p:sp>
        <p:nvSpPr>
          <p:cNvPr id="188419" name="Rectangle 3"/>
          <p:cNvSpPr>
            <a:spLocks noGrp="1" noChangeArrowheads="1"/>
          </p:cNvSpPr>
          <p:nvPr>
            <p:ph idx="1"/>
          </p:nvPr>
        </p:nvSpPr>
        <p:spPr>
          <a:xfrm>
            <a:off x="304800" y="1219200"/>
            <a:ext cx="8458200" cy="5181600"/>
          </a:xfrm>
        </p:spPr>
        <p:txBody>
          <a:bodyPr>
            <a:normAutofit/>
          </a:bodyPr>
          <a:lstStyle/>
          <a:p>
            <a:pPr>
              <a:lnSpc>
                <a:spcPct val="90000"/>
              </a:lnSpc>
            </a:pPr>
            <a:r>
              <a:rPr lang="en-US" dirty="0"/>
              <a:t>A speaker</a:t>
            </a:r>
            <a:r>
              <a:rPr lang="ja-JP" altLang="en-US" dirty="0">
                <a:latin typeface="Arial"/>
              </a:rPr>
              <a:t>’</a:t>
            </a:r>
            <a:r>
              <a:rPr lang="en-US" dirty="0"/>
              <a:t>s </a:t>
            </a:r>
            <a:r>
              <a:rPr lang="en-US" i="1" dirty="0">
                <a:solidFill>
                  <a:srgbClr val="0000FF"/>
                </a:solidFill>
              </a:rPr>
              <a:t>emotional state </a:t>
            </a:r>
            <a:r>
              <a:rPr lang="en-US" dirty="0" smtClean="0"/>
              <a:t>provides important </a:t>
            </a:r>
            <a:r>
              <a:rPr lang="en-US" dirty="0"/>
              <a:t>and useful information</a:t>
            </a:r>
          </a:p>
          <a:p>
            <a:pPr lvl="1">
              <a:lnSpc>
                <a:spcPct val="90000"/>
              </a:lnSpc>
            </a:pPr>
            <a:r>
              <a:rPr lang="en-US" dirty="0"/>
              <a:t>To </a:t>
            </a:r>
            <a:r>
              <a:rPr lang="en-US" i="1" dirty="0">
                <a:solidFill>
                  <a:srgbClr val="0000FF"/>
                </a:solidFill>
              </a:rPr>
              <a:t>recognize</a:t>
            </a:r>
            <a:r>
              <a:rPr lang="en-US" dirty="0"/>
              <a:t> (e.g. anger/frustration in IVR systems)</a:t>
            </a:r>
          </a:p>
          <a:p>
            <a:pPr lvl="1">
              <a:lnSpc>
                <a:spcPct val="90000"/>
              </a:lnSpc>
            </a:pPr>
            <a:r>
              <a:rPr lang="en-US" dirty="0"/>
              <a:t>To </a:t>
            </a:r>
            <a:r>
              <a:rPr lang="en-US" i="1" dirty="0">
                <a:solidFill>
                  <a:srgbClr val="0000FF"/>
                </a:solidFill>
              </a:rPr>
              <a:t>generate</a:t>
            </a:r>
            <a:r>
              <a:rPr lang="en-US" dirty="0">
                <a:solidFill>
                  <a:srgbClr val="0000FF"/>
                </a:solidFill>
              </a:rPr>
              <a:t> </a:t>
            </a:r>
            <a:r>
              <a:rPr lang="en-US" dirty="0"/>
              <a:t>(e.g. any emotion for games)</a:t>
            </a:r>
          </a:p>
          <a:p>
            <a:pPr lvl="1">
              <a:lnSpc>
                <a:spcPct val="90000"/>
              </a:lnSpc>
            </a:pPr>
            <a:r>
              <a:rPr lang="en-US" dirty="0"/>
              <a:t>Many studies have shown that </a:t>
            </a:r>
            <a:r>
              <a:rPr lang="en-US" dirty="0" smtClean="0"/>
              <a:t>acoustic information helps convey</a:t>
            </a:r>
            <a:r>
              <a:rPr lang="en-US" dirty="0"/>
              <a:t>/identify </a:t>
            </a:r>
            <a:r>
              <a:rPr lang="ja-JP" altLang="en-US" dirty="0">
                <a:latin typeface="Arial"/>
              </a:rPr>
              <a:t>‘</a:t>
            </a:r>
            <a:r>
              <a:rPr lang="en-US" i="1" dirty="0">
                <a:solidFill>
                  <a:srgbClr val="0000FF"/>
                </a:solidFill>
              </a:rPr>
              <a:t>classic emotions</a:t>
            </a:r>
            <a:r>
              <a:rPr lang="ja-JP" altLang="en-US" dirty="0">
                <a:latin typeface="Arial"/>
              </a:rPr>
              <a:t>’</a:t>
            </a:r>
            <a:r>
              <a:rPr lang="en-US" dirty="0"/>
              <a:t> (</a:t>
            </a:r>
            <a:r>
              <a:rPr lang="en-US" i="1" dirty="0">
                <a:solidFill>
                  <a:srgbClr val="FF0000"/>
                </a:solidFill>
              </a:rPr>
              <a:t>anger</a:t>
            </a:r>
            <a:r>
              <a:rPr lang="en-US" dirty="0"/>
              <a:t>, </a:t>
            </a:r>
            <a:r>
              <a:rPr lang="en-US" i="1" dirty="0">
                <a:solidFill>
                  <a:srgbClr val="FF0000"/>
                </a:solidFill>
              </a:rPr>
              <a:t>happiness</a:t>
            </a:r>
            <a:r>
              <a:rPr lang="en-US" dirty="0"/>
              <a:t>,…) with some </a:t>
            </a:r>
            <a:r>
              <a:rPr lang="en-US" dirty="0" smtClean="0"/>
              <a:t>accuracy</a:t>
            </a:r>
          </a:p>
          <a:p>
            <a:pPr>
              <a:lnSpc>
                <a:spcPct val="90000"/>
              </a:lnSpc>
            </a:pPr>
            <a:r>
              <a:rPr lang="en-US" dirty="0" smtClean="0"/>
              <a:t>Similar approaches have been take to recognize other speaker states</a:t>
            </a:r>
          </a:p>
          <a:p>
            <a:pPr lvl="1">
              <a:lnSpc>
                <a:spcPct val="90000"/>
              </a:lnSpc>
            </a:pPr>
            <a:r>
              <a:rPr lang="en-US" dirty="0" smtClean="0">
                <a:solidFill>
                  <a:srgbClr val="FF0000"/>
                </a:solidFill>
              </a:rPr>
              <a:t>Confidence</a:t>
            </a:r>
            <a:r>
              <a:rPr lang="en-US" dirty="0" smtClean="0"/>
              <a:t> vs. </a:t>
            </a:r>
            <a:r>
              <a:rPr lang="en-US" dirty="0" smtClean="0">
                <a:solidFill>
                  <a:srgbClr val="FF0000"/>
                </a:solidFill>
              </a:rPr>
              <a:t>uncertainty</a:t>
            </a:r>
            <a:r>
              <a:rPr lang="en-US" dirty="0" smtClean="0"/>
              <a:t> in tutoring systems</a:t>
            </a:r>
          </a:p>
          <a:p>
            <a:pPr lvl="1">
              <a:lnSpc>
                <a:spcPct val="90000"/>
              </a:lnSpc>
            </a:pPr>
            <a:r>
              <a:rPr lang="en-US" dirty="0" smtClean="0">
                <a:solidFill>
                  <a:srgbClr val="FF0000"/>
                </a:solidFill>
              </a:rPr>
              <a:t>Medical diagnosis </a:t>
            </a:r>
            <a:r>
              <a:rPr lang="en-US" dirty="0" smtClean="0"/>
              <a:t>e.g. depression, schizophrenia</a:t>
            </a:r>
          </a:p>
          <a:p>
            <a:pPr lvl="1">
              <a:lnSpc>
                <a:spcPct val="90000"/>
              </a:lnSpc>
            </a:pPr>
            <a:r>
              <a:rPr lang="en-US" dirty="0" smtClean="0">
                <a:solidFill>
                  <a:srgbClr val="FF0000"/>
                </a:solidFill>
              </a:rPr>
              <a:t>Deception</a:t>
            </a:r>
          </a:p>
          <a:p>
            <a:pPr lvl="1">
              <a:lnSpc>
                <a:spcPct val="90000"/>
              </a:lnSpc>
            </a:pPr>
            <a:endParaRPr lang="en-US" dirty="0"/>
          </a:p>
        </p:txBody>
      </p:sp>
    </p:spTree>
    <p:extLst>
      <p:ext uri="{BB962C8B-B14F-4D97-AF65-F5344CB8AC3E}">
        <p14:creationId xmlns:p14="http://schemas.microsoft.com/office/powerpoint/2010/main" val="132672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solidFill>
            <a:schemeClr val="bg1"/>
          </a:solidFill>
        </p:spPr>
        <p:txBody>
          <a:bodyPr/>
          <a:lstStyle/>
          <a:p>
            <a:r>
              <a:rPr lang="en-US"/>
              <a:t>An Uncertain Example</a:t>
            </a:r>
          </a:p>
        </p:txBody>
      </p:sp>
      <p:pic>
        <p:nvPicPr>
          <p:cNvPr id="288771"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85800" y="1601788"/>
            <a:ext cx="7772400" cy="4365625"/>
          </a:xfrm>
        </p:spPr>
      </p:pic>
      <p:pic>
        <p:nvPicPr>
          <p:cNvPr id="288772" name="8B74D9C8.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7848600" y="4572000"/>
            <a:ext cx="406400" cy="406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14431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877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854" fill="hold"/>
                                        <p:tgtEl>
                                          <p:spTgt spid="288772"/>
                                        </p:tgtEl>
                                      </p:cBhvr>
                                    </p:cmd>
                                  </p:childTnLst>
                                </p:cTn>
                              </p:par>
                            </p:childTnLst>
                          </p:cTn>
                        </p:par>
                      </p:childTnLst>
                    </p:cTn>
                  </p:par>
                </p:childTnLst>
              </p:cTn>
              <p:nextCondLst>
                <p:cond evt="onClick" delay="0">
                  <p:tgtEl>
                    <p:spTgt spid="28877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877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44" name="Rectangle 8"/>
          <p:cNvSpPr>
            <a:spLocks noGrp="1" noChangeArrowheads="1"/>
          </p:cNvSpPr>
          <p:nvPr>
            <p:ph type="title"/>
          </p:nvPr>
        </p:nvSpPr>
        <p:spPr>
          <a:xfrm>
            <a:off x="609600" y="355600"/>
            <a:ext cx="7772400" cy="1168400"/>
          </a:xfrm>
        </p:spPr>
        <p:txBody>
          <a:bodyPr>
            <a:normAutofit/>
          </a:bodyPr>
          <a:lstStyle/>
          <a:p>
            <a:r>
              <a:rPr lang="en-US"/>
              <a:t>What Features Signal Confidence vs. Uncertainty?</a:t>
            </a:r>
          </a:p>
        </p:txBody>
      </p:sp>
      <p:sp>
        <p:nvSpPr>
          <p:cNvPr id="372745" name="Rectangle 9"/>
          <p:cNvSpPr>
            <a:spLocks noGrp="1" noChangeArrowheads="1"/>
          </p:cNvSpPr>
          <p:nvPr>
            <p:ph idx="1"/>
          </p:nvPr>
        </p:nvSpPr>
        <p:spPr>
          <a:xfrm>
            <a:off x="609600" y="1943100"/>
            <a:ext cx="7772400" cy="4622800"/>
          </a:xfrm>
        </p:spPr>
        <p:txBody>
          <a:bodyPr/>
          <a:lstStyle/>
          <a:p>
            <a:r>
              <a:rPr lang="en-US" dirty="0"/>
              <a:t>um &lt;sigh&gt; I </a:t>
            </a:r>
            <a:r>
              <a:rPr lang="en-US" dirty="0" smtClean="0"/>
              <a:t>don</a:t>
            </a:r>
            <a:r>
              <a:rPr lang="en-US" dirty="0" smtClean="0">
                <a:latin typeface="Arial"/>
              </a:rPr>
              <a:t>’</a:t>
            </a:r>
            <a:r>
              <a:rPr lang="en-US" dirty="0" smtClean="0"/>
              <a:t>t </a:t>
            </a:r>
            <a:r>
              <a:rPr lang="en-US" dirty="0"/>
              <a:t>even think I have an idea here ...... now .. mass </a:t>
            </a:r>
            <a:r>
              <a:rPr lang="en-US" dirty="0" smtClean="0"/>
              <a:t>isn</a:t>
            </a:r>
            <a:r>
              <a:rPr lang="en-US" dirty="0" smtClean="0">
                <a:latin typeface="Arial"/>
              </a:rPr>
              <a:t>’</a:t>
            </a:r>
            <a:r>
              <a:rPr lang="en-US" dirty="0" smtClean="0"/>
              <a:t>t </a:t>
            </a:r>
            <a:r>
              <a:rPr lang="en-US" dirty="0"/>
              <a:t>weight ...... mass is ................ the .......... space that an object takes up ........ is that mass?</a:t>
            </a:r>
          </a:p>
          <a:p>
            <a:endParaRPr lang="en-US" dirty="0"/>
          </a:p>
        </p:txBody>
      </p:sp>
      <p:sp>
        <p:nvSpPr>
          <p:cNvPr id="372739" name="Text Box 3"/>
          <p:cNvSpPr txBox="1">
            <a:spLocks noChangeArrowheads="1"/>
          </p:cNvSpPr>
          <p:nvPr/>
        </p:nvSpPr>
        <p:spPr bwMode="auto">
          <a:xfrm>
            <a:off x="3124200" y="5500688"/>
            <a:ext cx="1944688"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just" eaLnBrk="1" hangingPunct="1">
              <a:lnSpc>
                <a:spcPct val="90000"/>
              </a:lnSpc>
              <a:spcBef>
                <a:spcPct val="20000"/>
              </a:spcBef>
            </a:pPr>
            <a:r>
              <a:rPr lang="en-US" sz="2000">
                <a:solidFill>
                  <a:schemeClr val="bg2"/>
                </a:solidFill>
                <a:latin typeface="Times" charset="0"/>
              </a:rPr>
              <a:t>[71-67-1:92-113]</a:t>
            </a:r>
            <a:endParaRPr lang="en-US">
              <a:latin typeface="Times" charset="0"/>
            </a:endParaRPr>
          </a:p>
        </p:txBody>
      </p:sp>
      <p:pic>
        <p:nvPicPr>
          <p:cNvPr id="372741" name="832C1553.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5410200" y="5486400"/>
            <a:ext cx="304800" cy="30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4444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274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0548" fill="hold"/>
                                        <p:tgtEl>
                                          <p:spTgt spid="372741"/>
                                        </p:tgtEl>
                                      </p:cBhvr>
                                    </p:cmd>
                                  </p:childTnLst>
                                </p:cTn>
                              </p:par>
                            </p:childTnLst>
                          </p:cTn>
                        </p:par>
                      </p:childTnLst>
                    </p:cTn>
                  </p:par>
                </p:childTnLst>
              </p:cTn>
              <p:nextCondLst>
                <p:cond evt="onClick" delay="0">
                  <p:tgtEl>
                    <p:spTgt spid="37274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72741"/>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t>Classifying Uncertainty</a:t>
            </a:r>
          </a:p>
        </p:txBody>
      </p:sp>
      <p:sp>
        <p:nvSpPr>
          <p:cNvPr id="374787" name="Rectangle 3"/>
          <p:cNvSpPr>
            <a:spLocks noGrp="1" noChangeArrowheads="1"/>
          </p:cNvSpPr>
          <p:nvPr>
            <p:ph idx="1"/>
          </p:nvPr>
        </p:nvSpPr>
        <p:spPr/>
        <p:txBody>
          <a:bodyPr/>
          <a:lstStyle/>
          <a:p>
            <a:pPr>
              <a:lnSpc>
                <a:spcPct val="90000"/>
              </a:lnSpc>
            </a:pPr>
            <a:r>
              <a:rPr lang="en-US" dirty="0"/>
              <a:t>Human-Human Corpus</a:t>
            </a:r>
          </a:p>
          <a:p>
            <a:pPr>
              <a:lnSpc>
                <a:spcPct val="90000"/>
              </a:lnSpc>
            </a:pPr>
            <a:r>
              <a:rPr lang="en-US" dirty="0" err="1"/>
              <a:t>AdaBoost</a:t>
            </a:r>
            <a:r>
              <a:rPr lang="en-US" dirty="0"/>
              <a:t> (C4.5) </a:t>
            </a:r>
            <a:r>
              <a:rPr lang="en-US" dirty="0" smtClean="0"/>
              <a:t>Machine learning algorithm with 90/10 cross-validation</a:t>
            </a:r>
            <a:endParaRPr lang="en-US" sz="2400" dirty="0"/>
          </a:p>
          <a:p>
            <a:pPr>
              <a:lnSpc>
                <a:spcPct val="90000"/>
              </a:lnSpc>
            </a:pPr>
            <a:r>
              <a:rPr lang="en-US" dirty="0"/>
              <a:t>Classes:</a:t>
            </a:r>
            <a:r>
              <a:rPr lang="en-US" i="1" dirty="0"/>
              <a:t> Uncertain</a:t>
            </a:r>
            <a:r>
              <a:rPr lang="en-US" dirty="0"/>
              <a:t> </a:t>
            </a:r>
            <a:r>
              <a:rPr lang="en-US" dirty="0" err="1"/>
              <a:t>vs</a:t>
            </a:r>
            <a:r>
              <a:rPr lang="en-US" dirty="0"/>
              <a:t> </a:t>
            </a:r>
            <a:r>
              <a:rPr lang="en-US" i="1" dirty="0"/>
              <a:t>Certain</a:t>
            </a:r>
            <a:r>
              <a:rPr lang="en-US" dirty="0"/>
              <a:t> </a:t>
            </a:r>
            <a:r>
              <a:rPr lang="en-US" dirty="0" err="1"/>
              <a:t>vs</a:t>
            </a:r>
            <a:r>
              <a:rPr lang="en-US" dirty="0"/>
              <a:t> </a:t>
            </a:r>
            <a:r>
              <a:rPr lang="en-US" i="1" dirty="0"/>
              <a:t>Neutral</a:t>
            </a:r>
          </a:p>
          <a:p>
            <a:pPr>
              <a:lnSpc>
                <a:spcPct val="90000"/>
              </a:lnSpc>
            </a:pPr>
            <a:r>
              <a:rPr lang="en-US" dirty="0"/>
              <a:t>Results:</a:t>
            </a:r>
          </a:p>
        </p:txBody>
      </p:sp>
      <p:graphicFrame>
        <p:nvGraphicFramePr>
          <p:cNvPr id="374808" name="Group 24"/>
          <p:cNvGraphicFramePr>
            <a:graphicFrameLocks noGrp="1"/>
          </p:cNvGraphicFramePr>
          <p:nvPr/>
        </p:nvGraphicFramePr>
        <p:xfrm>
          <a:off x="3048000" y="3665538"/>
          <a:ext cx="4419600" cy="2260602"/>
        </p:xfrm>
        <a:graphic>
          <a:graphicData uri="http://schemas.openxmlformats.org/drawingml/2006/table">
            <a:tbl>
              <a:tblPr/>
              <a:tblGrid>
                <a:gridCol w="2438400"/>
                <a:gridCol w="1981200"/>
              </a:tblGrid>
              <a:tr h="452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Ｐゴシック" charset="0"/>
                        </a:rPr>
                        <a:t>Features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Ｐゴシック" charset="0"/>
                        </a:rPr>
                        <a:t>Accuracy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Baseline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66%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Acoustic-prosodic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75%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 contextual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76%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 breath-groups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77%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9219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Emotion Recognition from Speech</a:t>
            </a:r>
            <a:endParaRPr lang="en-US" dirty="0"/>
          </a:p>
        </p:txBody>
      </p:sp>
      <p:sp>
        <p:nvSpPr>
          <p:cNvPr id="3" name="Content Placeholder 2"/>
          <p:cNvSpPr>
            <a:spLocks noGrp="1"/>
          </p:cNvSpPr>
          <p:nvPr>
            <p:ph idx="1"/>
          </p:nvPr>
        </p:nvSpPr>
        <p:spPr/>
        <p:txBody>
          <a:bodyPr>
            <a:normAutofit/>
          </a:bodyPr>
          <a:lstStyle/>
          <a:p>
            <a:r>
              <a:rPr lang="en-US" sz="2400" dirty="0" smtClean="0"/>
              <a:t> Mishra &amp; </a:t>
            </a:r>
            <a:r>
              <a:rPr lang="en-US" sz="2400" dirty="0" err="1" smtClean="0"/>
              <a:t>Dimitriadis</a:t>
            </a:r>
            <a:r>
              <a:rPr lang="en-US" sz="2400" dirty="0" smtClean="0"/>
              <a:t>, 2013</a:t>
            </a:r>
          </a:p>
          <a:p>
            <a:pPr lvl="1"/>
            <a:r>
              <a:rPr lang="en-US" sz="2400" dirty="0" smtClean="0"/>
              <a:t>Real-time emotion recognition </a:t>
            </a:r>
            <a:r>
              <a:rPr lang="mr-IN" sz="2400" dirty="0" smtClean="0"/>
              <a:t>–</a:t>
            </a:r>
            <a:r>
              <a:rPr lang="en-US" sz="2400" dirty="0" smtClean="0"/>
              <a:t> sliding window</a:t>
            </a:r>
          </a:p>
          <a:p>
            <a:pPr lvl="1"/>
            <a:r>
              <a:rPr lang="en-US" sz="2400" dirty="0" smtClean="0"/>
              <a:t>3 information streams: </a:t>
            </a:r>
            <a:r>
              <a:rPr lang="en-US" sz="2400" dirty="0" err="1" smtClean="0"/>
              <a:t>cepstral</a:t>
            </a:r>
            <a:r>
              <a:rPr lang="en-US" sz="2400" dirty="0" smtClean="0"/>
              <a:t>, prosodic, textual</a:t>
            </a:r>
          </a:p>
          <a:p>
            <a:pPr lvl="1"/>
            <a:r>
              <a:rPr lang="en-US" sz="2400" dirty="0" smtClean="0"/>
              <a:t>HMIHY AT&amp;T system </a:t>
            </a:r>
            <a:r>
              <a:rPr lang="mr-IN" sz="2400" dirty="0" smtClean="0"/>
              <a:t>–</a:t>
            </a:r>
            <a:r>
              <a:rPr lang="en-US" sz="2400" dirty="0" smtClean="0"/>
              <a:t> </a:t>
            </a:r>
            <a:r>
              <a:rPr lang="en-US" sz="2400" dirty="0" err="1" smtClean="0"/>
              <a:t>Pos</a:t>
            </a:r>
            <a:r>
              <a:rPr lang="en-US" sz="2400" dirty="0" smtClean="0"/>
              <a:t>/neutral vs. upset</a:t>
            </a:r>
          </a:p>
        </p:txBody>
      </p:sp>
      <p:sp>
        <p:nvSpPr>
          <p:cNvPr id="4" name="Slide Number Placeholder 3"/>
          <p:cNvSpPr>
            <a:spLocks noGrp="1"/>
          </p:cNvSpPr>
          <p:nvPr>
            <p:ph type="sldNum" sz="quarter" idx="12"/>
          </p:nvPr>
        </p:nvSpPr>
        <p:spPr/>
        <p:txBody>
          <a:bodyPr/>
          <a:lstStyle/>
          <a:p>
            <a:fld id="{C596511B-2857-694D-871F-422885452280}" type="slidenum">
              <a:rPr lang="en-US" smtClean="0"/>
              <a:pPr/>
              <a:t>33</a:t>
            </a:fld>
            <a:endParaRPr lang="en-US"/>
          </a:p>
        </p:txBody>
      </p:sp>
      <p:pic>
        <p:nvPicPr>
          <p:cNvPr id="5" name="Picture 4" descr="Screen Shot 2017-01-08 at 3.57.45 PM.png"/>
          <p:cNvPicPr>
            <a:picLocks noChangeAspect="1"/>
          </p:cNvPicPr>
          <p:nvPr/>
        </p:nvPicPr>
        <p:blipFill rotWithShape="1">
          <a:blip r:embed="rId3">
            <a:extLst>
              <a:ext uri="{28A0092B-C50C-407E-A947-70E740481C1C}">
                <a14:useLocalDpi xmlns:a14="http://schemas.microsoft.com/office/drawing/2010/main" val="0"/>
              </a:ext>
            </a:extLst>
          </a:blip>
          <a:srcRect l="3635" t="6460" r="6776" b="24991"/>
          <a:stretch/>
        </p:blipFill>
        <p:spPr>
          <a:xfrm>
            <a:off x="952413" y="3311843"/>
            <a:ext cx="6759146" cy="2179400"/>
          </a:xfrm>
          <a:prstGeom prst="rect">
            <a:avLst/>
          </a:prstGeom>
        </p:spPr>
      </p:pic>
    </p:spTree>
    <p:extLst>
      <p:ext uri="{BB962C8B-B14F-4D97-AF65-F5344CB8AC3E}">
        <p14:creationId xmlns:p14="http://schemas.microsoft.com/office/powerpoint/2010/main" val="85514989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Recognition from Text</a:t>
            </a:r>
            <a:endParaRPr lang="en-US" dirty="0"/>
          </a:p>
        </p:txBody>
      </p:sp>
      <p:sp>
        <p:nvSpPr>
          <p:cNvPr id="3" name="Content Placeholder 2"/>
          <p:cNvSpPr>
            <a:spLocks noGrp="1"/>
          </p:cNvSpPr>
          <p:nvPr>
            <p:ph idx="1"/>
          </p:nvPr>
        </p:nvSpPr>
        <p:spPr/>
        <p:txBody>
          <a:bodyPr/>
          <a:lstStyle/>
          <a:p>
            <a:r>
              <a:rPr lang="en-US" dirty="0" smtClean="0"/>
              <a:t>Data: </a:t>
            </a:r>
          </a:p>
          <a:p>
            <a:pPr lvl="1"/>
            <a:r>
              <a:rPr lang="en-US" dirty="0" smtClean="0"/>
              <a:t>Social Media</a:t>
            </a:r>
          </a:p>
          <a:p>
            <a:pPr lvl="1"/>
            <a:r>
              <a:rPr lang="en-US" dirty="0" smtClean="0"/>
              <a:t>Email</a:t>
            </a:r>
          </a:p>
          <a:p>
            <a:pPr lvl="1"/>
            <a:r>
              <a:rPr lang="en-US" dirty="0" smtClean="0"/>
              <a:t>Reviews</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34</a:t>
            </a:fld>
            <a:endParaRPr lang="en-US"/>
          </a:p>
        </p:txBody>
      </p:sp>
    </p:spTree>
    <p:extLst>
      <p:ext uri="{BB962C8B-B14F-4D97-AF65-F5344CB8AC3E}">
        <p14:creationId xmlns:p14="http://schemas.microsoft.com/office/powerpoint/2010/main" val="15550418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Lexicon-based</a:t>
            </a:r>
            <a:endParaRPr lang="en-US" dirty="0"/>
          </a:p>
        </p:txBody>
      </p:sp>
      <p:sp>
        <p:nvSpPr>
          <p:cNvPr id="3" name="Content Placeholder 2"/>
          <p:cNvSpPr>
            <a:spLocks noGrp="1"/>
          </p:cNvSpPr>
          <p:nvPr>
            <p:ph idx="1"/>
          </p:nvPr>
        </p:nvSpPr>
        <p:spPr/>
        <p:txBody>
          <a:bodyPr/>
          <a:lstStyle/>
          <a:p>
            <a:r>
              <a:rPr lang="en-US" dirty="0" smtClean="0"/>
              <a:t>Use one or several lexical resources</a:t>
            </a:r>
          </a:p>
          <a:p>
            <a:pPr lvl="1"/>
            <a:r>
              <a:rPr lang="en-US" dirty="0" smtClean="0"/>
              <a:t>Keyword-based (e.g. </a:t>
            </a:r>
            <a:r>
              <a:rPr lang="en-US" dirty="0" err="1" smtClean="0"/>
              <a:t>WordNet</a:t>
            </a:r>
            <a:r>
              <a:rPr lang="en-US" dirty="0" smtClean="0"/>
              <a:t>-Affect)</a:t>
            </a:r>
          </a:p>
          <a:p>
            <a:pPr lvl="1"/>
            <a:r>
              <a:rPr lang="en-US" dirty="0" smtClean="0"/>
              <a:t>Lexicon-based (e.g. </a:t>
            </a:r>
            <a:r>
              <a:rPr lang="en-US" dirty="0" err="1" smtClean="0"/>
              <a:t>EmotiNet</a:t>
            </a:r>
            <a:r>
              <a:rPr lang="en-US" dirty="0" smtClean="0"/>
              <a:t>)</a:t>
            </a:r>
          </a:p>
        </p:txBody>
      </p:sp>
      <p:sp>
        <p:nvSpPr>
          <p:cNvPr id="4" name="Slide Number Placeholder 3"/>
          <p:cNvSpPr>
            <a:spLocks noGrp="1"/>
          </p:cNvSpPr>
          <p:nvPr>
            <p:ph type="sldNum" sz="quarter" idx="12"/>
          </p:nvPr>
        </p:nvSpPr>
        <p:spPr/>
        <p:txBody>
          <a:bodyPr/>
          <a:lstStyle/>
          <a:p>
            <a:fld id="{C596511B-2857-694D-871F-422885452280}" type="slidenum">
              <a:rPr lang="en-US" smtClean="0"/>
              <a:pPr/>
              <a:t>35</a:t>
            </a:fld>
            <a:endParaRPr lang="en-US"/>
          </a:p>
        </p:txBody>
      </p:sp>
    </p:spTree>
    <p:extLst>
      <p:ext uri="{BB962C8B-B14F-4D97-AF65-F5344CB8AC3E}">
        <p14:creationId xmlns:p14="http://schemas.microsoft.com/office/powerpoint/2010/main" val="349225965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Approaches</a:t>
            </a:r>
            <a:endParaRPr lang="en-US" dirty="0"/>
          </a:p>
        </p:txBody>
      </p:sp>
      <p:sp>
        <p:nvSpPr>
          <p:cNvPr id="3" name="Content Placeholder 2"/>
          <p:cNvSpPr>
            <a:spLocks noGrp="1"/>
          </p:cNvSpPr>
          <p:nvPr>
            <p:ph idx="1"/>
          </p:nvPr>
        </p:nvSpPr>
        <p:spPr/>
        <p:txBody>
          <a:bodyPr/>
          <a:lstStyle/>
          <a:p>
            <a:r>
              <a:rPr lang="en-US" dirty="0" smtClean="0"/>
              <a:t>Supervised Learning</a:t>
            </a:r>
          </a:p>
          <a:p>
            <a:pPr lvl="1"/>
            <a:r>
              <a:rPr lang="en-US" dirty="0" smtClean="0"/>
              <a:t>Requires large labeled corpus</a:t>
            </a:r>
          </a:p>
          <a:p>
            <a:pPr lvl="1"/>
            <a:r>
              <a:rPr lang="en-US" dirty="0" smtClean="0"/>
              <a:t>Can we automatically assign emotion labels?</a:t>
            </a:r>
          </a:p>
          <a:p>
            <a:pPr lvl="1">
              <a:spcAft>
                <a:spcPts val="600"/>
              </a:spcAft>
            </a:pPr>
            <a:r>
              <a:rPr lang="en-US" dirty="0" smtClean="0"/>
              <a:t>Better results, but domain specific</a:t>
            </a:r>
          </a:p>
          <a:p>
            <a:r>
              <a:rPr lang="en-US" dirty="0" smtClean="0"/>
              <a:t>Unsupervised Learning</a:t>
            </a:r>
          </a:p>
          <a:p>
            <a:pPr lvl="1"/>
            <a:r>
              <a:rPr lang="en-US" dirty="0" smtClean="0"/>
              <a:t>No labeled data, possibly ontologies</a:t>
            </a:r>
          </a:p>
          <a:p>
            <a:pPr lvl="1"/>
            <a:r>
              <a:rPr lang="en-US" dirty="0" smtClean="0"/>
              <a:t>Flexible </a:t>
            </a:r>
            <a:r>
              <a:rPr lang="mr-IN" dirty="0" smtClean="0"/>
              <a:t>–</a:t>
            </a:r>
            <a:r>
              <a:rPr lang="en-US" dirty="0" smtClean="0"/>
              <a:t> can classify beyond basic emotions</a:t>
            </a:r>
            <a:endParaRPr lang="en-US" dirty="0"/>
          </a:p>
          <a:p>
            <a:pPr lvl="1"/>
            <a:r>
              <a:rPr lang="en-US" dirty="0" smtClean="0"/>
              <a:t>Lower performance (generally)</a:t>
            </a:r>
          </a:p>
        </p:txBody>
      </p:sp>
      <p:sp>
        <p:nvSpPr>
          <p:cNvPr id="4" name="Slide Number Placeholder 3"/>
          <p:cNvSpPr>
            <a:spLocks noGrp="1"/>
          </p:cNvSpPr>
          <p:nvPr>
            <p:ph type="sldNum" sz="quarter" idx="12"/>
          </p:nvPr>
        </p:nvSpPr>
        <p:spPr/>
        <p:txBody>
          <a:bodyPr/>
          <a:lstStyle/>
          <a:p>
            <a:fld id="{C596511B-2857-694D-871F-422885452280}" type="slidenum">
              <a:rPr lang="en-US" smtClean="0"/>
              <a:pPr/>
              <a:t>36</a:t>
            </a:fld>
            <a:endParaRPr lang="en-US"/>
          </a:p>
        </p:txBody>
      </p:sp>
    </p:spTree>
    <p:extLst>
      <p:ext uri="{BB962C8B-B14F-4D97-AF65-F5344CB8AC3E}">
        <p14:creationId xmlns:p14="http://schemas.microsoft.com/office/powerpoint/2010/main" val="191354520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Emotions in Text: </a:t>
            </a:r>
            <a:r>
              <a:rPr lang="en-US" dirty="0" err="1" smtClean="0"/>
              <a:t>LiveJournal</a:t>
            </a:r>
            <a:r>
              <a:rPr lang="en-US" dirty="0" smtClean="0"/>
              <a:t> and </a:t>
            </a:r>
            <a:r>
              <a:rPr lang="en-US" dirty="0" err="1" smtClean="0"/>
              <a:t>WordsEye</a:t>
            </a:r>
            <a:r>
              <a:rPr lang="en-US" dirty="0" smtClean="0"/>
              <a:t> Image Descriptions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Task: Classify Ekman’s 6</a:t>
            </a:r>
            <a:r>
              <a:rPr lang="en-US" i="1" dirty="0" smtClean="0"/>
              <a:t>: </a:t>
            </a:r>
            <a:r>
              <a:rPr lang="en-US" i="1" dirty="0" smtClean="0">
                <a:solidFill>
                  <a:srgbClr val="FF0000"/>
                </a:solidFill>
              </a:rPr>
              <a:t>happiness</a:t>
            </a:r>
            <a:r>
              <a:rPr lang="en-US" i="1" dirty="0">
                <a:solidFill>
                  <a:srgbClr val="FF0000"/>
                </a:solidFill>
              </a:rPr>
              <a:t>, sadness, anger, surprise, fear, and disgust </a:t>
            </a:r>
            <a:endParaRPr lang="en-US" i="1" dirty="0" smtClean="0">
              <a:solidFill>
                <a:srgbClr val="FF0000"/>
              </a:solidFill>
            </a:endParaRPr>
          </a:p>
          <a:p>
            <a:r>
              <a:rPr lang="en-US" dirty="0"/>
              <a:t>Corpora:</a:t>
            </a:r>
          </a:p>
          <a:p>
            <a:pPr lvl="1"/>
            <a:r>
              <a:rPr lang="en-US" dirty="0"/>
              <a:t>300K </a:t>
            </a:r>
            <a:r>
              <a:rPr lang="en-US" dirty="0" err="1">
                <a:solidFill>
                  <a:srgbClr val="0000FF"/>
                </a:solidFill>
              </a:rPr>
              <a:t>LiveJournal</a:t>
            </a:r>
            <a:r>
              <a:rPr lang="en-US" dirty="0"/>
              <a:t> posts, labeled by </a:t>
            </a:r>
            <a:r>
              <a:rPr lang="en-US" dirty="0" smtClean="0"/>
              <a:t>authors</a:t>
            </a:r>
            <a:endParaRPr lang="en-US" dirty="0"/>
          </a:p>
          <a:p>
            <a:pPr lvl="1"/>
            <a:r>
              <a:rPr lang="en-US" dirty="0" smtClean="0"/>
              <a:t>660 </a:t>
            </a:r>
            <a:r>
              <a:rPr lang="en-US" dirty="0" err="1" smtClean="0">
                <a:solidFill>
                  <a:srgbClr val="0000FF"/>
                </a:solidFill>
              </a:rPr>
              <a:t>WordsEye</a:t>
            </a:r>
            <a:r>
              <a:rPr lang="en-US" dirty="0" smtClean="0">
                <a:solidFill>
                  <a:srgbClr val="0000FF"/>
                </a:solidFill>
              </a:rPr>
              <a:t> </a:t>
            </a:r>
            <a:r>
              <a:rPr lang="en-US" dirty="0" smtClean="0"/>
              <a:t>image descriptions, labeled via AMT</a:t>
            </a:r>
          </a:p>
          <a:p>
            <a:r>
              <a:rPr lang="en-US" dirty="0" smtClean="0"/>
              <a:t>+30K Features: </a:t>
            </a:r>
            <a:r>
              <a:rPr lang="en-US" dirty="0" smtClean="0">
                <a:solidFill>
                  <a:srgbClr val="FF0000"/>
                </a:solidFill>
              </a:rPr>
              <a:t>TF-IDF of bigrams and emoticons, frequency </a:t>
            </a:r>
            <a:r>
              <a:rPr lang="en-US" dirty="0">
                <a:solidFill>
                  <a:srgbClr val="FF0000"/>
                </a:solidFill>
              </a:rPr>
              <a:t>features, syntactic features, lexical features, </a:t>
            </a:r>
            <a:r>
              <a:rPr lang="en-US" dirty="0" smtClean="0">
                <a:solidFill>
                  <a:srgbClr val="FF0000"/>
                </a:solidFill>
              </a:rPr>
              <a:t>sentiment </a:t>
            </a:r>
            <a:r>
              <a:rPr lang="en-US" dirty="0">
                <a:solidFill>
                  <a:srgbClr val="FF0000"/>
                </a:solidFill>
              </a:rPr>
              <a:t>scores </a:t>
            </a:r>
            <a:r>
              <a:rPr lang="en-US" dirty="0" smtClean="0">
                <a:solidFill>
                  <a:srgbClr val="FF0000"/>
                </a:solidFill>
              </a:rPr>
              <a:t>(LIWC, </a:t>
            </a:r>
            <a:r>
              <a:rPr lang="en-US" dirty="0" err="1" smtClean="0">
                <a:solidFill>
                  <a:srgbClr val="FF0000"/>
                </a:solidFill>
              </a:rPr>
              <a:t>SentiWordNet</a:t>
            </a:r>
            <a:r>
              <a:rPr lang="en-US" dirty="0" smtClean="0">
                <a:solidFill>
                  <a:srgbClr val="FF0000"/>
                </a:solidFill>
              </a:rPr>
              <a:t>, DAL) and more</a:t>
            </a:r>
          </a:p>
          <a:p>
            <a:r>
              <a:rPr lang="en-US" dirty="0" smtClean="0">
                <a:solidFill>
                  <a:srgbClr val="0000FF"/>
                </a:solidFill>
              </a:rPr>
              <a:t>Results</a:t>
            </a:r>
            <a:r>
              <a:rPr lang="en-US" dirty="0" smtClean="0"/>
              <a:t> of 6-way classification: 40% accuracy on </a:t>
            </a:r>
            <a:r>
              <a:rPr lang="en-US" dirty="0" err="1" smtClean="0"/>
              <a:t>LiveJournal</a:t>
            </a:r>
            <a:r>
              <a:rPr lang="en-US" dirty="0" smtClean="0"/>
              <a:t> posts, 63% on image descriptions</a:t>
            </a:r>
            <a:endParaRPr lang="en-US" dirty="0"/>
          </a:p>
          <a:p>
            <a:endParaRPr lang="en-US" dirty="0"/>
          </a:p>
        </p:txBody>
      </p:sp>
    </p:spTree>
    <p:extLst>
      <p:ext uri="{BB962C8B-B14F-4D97-AF65-F5344CB8AC3E}">
        <p14:creationId xmlns:p14="http://schemas.microsoft.com/office/powerpoint/2010/main" val="118601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3" descr="figure 12"/>
          <p:cNvPicPr>
            <a:picLocks noChangeAspect="1" noChangeArrowheads="1"/>
          </p:cNvPicPr>
          <p:nvPr/>
        </p:nvPicPr>
        <p:blipFill>
          <a:blip r:embed="rId3"/>
          <a:srcRect/>
          <a:stretch>
            <a:fillRect/>
          </a:stretch>
        </p:blipFill>
        <p:spPr bwMode="auto">
          <a:xfrm>
            <a:off x="2023798" y="635038"/>
            <a:ext cx="5462852" cy="5988011"/>
          </a:xfrm>
          <a:prstGeom prst="rect">
            <a:avLst/>
          </a:prstGeom>
          <a:noFill/>
          <a:ln w="9525">
            <a:noFill/>
            <a:miter lim="800000"/>
            <a:headEnd/>
            <a:tailEnd/>
          </a:ln>
        </p:spPr>
      </p:pic>
      <p:sp>
        <p:nvSpPr>
          <p:cNvPr id="7" name="Slide Number Placeholder 3"/>
          <p:cNvSpPr>
            <a:spLocks noGrp="1"/>
          </p:cNvSpPr>
          <p:nvPr>
            <p:ph type="sldNum" sz="quarter" idx="12"/>
          </p:nvPr>
        </p:nvSpPr>
        <p:spPr>
          <a:prstGeom prst="rect">
            <a:avLst/>
          </a:prstGeom>
        </p:spPr>
        <p:txBody>
          <a:bodyPr/>
          <a:lstStyle/>
          <a:p>
            <a:fld id="{C596511B-2857-694D-871F-422885452280}" type="slidenum">
              <a:rPr lang="en-US" smtClean="0"/>
              <a:pPr/>
              <a:t>38</a:t>
            </a:fld>
            <a:endParaRPr lang="en-US"/>
          </a:p>
        </p:txBody>
      </p:sp>
    </p:spTree>
    <p:extLst>
      <p:ext uri="{BB962C8B-B14F-4D97-AF65-F5344CB8AC3E}">
        <p14:creationId xmlns:p14="http://schemas.microsoft.com/office/powerpoint/2010/main" val="210001158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a:t>
            </a:r>
            <a:r>
              <a:rPr lang="en-US" dirty="0" err="1"/>
              <a:t>Hashtags</a:t>
            </a:r>
            <a:r>
              <a:rPr lang="en-US" dirty="0"/>
              <a:t> to Capture Fine Emotion Categories from Tweets</a:t>
            </a:r>
          </a:p>
        </p:txBody>
      </p:sp>
      <p:sp>
        <p:nvSpPr>
          <p:cNvPr id="3" name="Content Placeholder 2"/>
          <p:cNvSpPr>
            <a:spLocks noGrp="1"/>
          </p:cNvSpPr>
          <p:nvPr>
            <p:ph idx="1"/>
          </p:nvPr>
        </p:nvSpPr>
        <p:spPr/>
        <p:txBody>
          <a:bodyPr/>
          <a:lstStyle/>
          <a:p>
            <a:r>
              <a:rPr lang="en-US" dirty="0" smtClean="0"/>
              <a:t>Extrinsic </a:t>
            </a:r>
            <a:r>
              <a:rPr lang="en-US" dirty="0"/>
              <a:t>evaluation </a:t>
            </a:r>
            <a:r>
              <a:rPr lang="mr-IN" dirty="0"/>
              <a:t>–</a:t>
            </a:r>
            <a:r>
              <a:rPr lang="en-US" dirty="0"/>
              <a:t> personality </a:t>
            </a:r>
            <a:r>
              <a:rPr lang="en-US" dirty="0" smtClean="0"/>
              <a:t>detection?</a:t>
            </a:r>
            <a:endParaRPr lang="en-US" dirty="0"/>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39</a:t>
            </a:fld>
            <a:endParaRPr lang="en-US"/>
          </a:p>
        </p:txBody>
      </p:sp>
      <p:pic>
        <p:nvPicPr>
          <p:cNvPr id="5" name="Picture 4" descr="Screen Shot 2017-01-13 at 12.14.26 AM.png"/>
          <p:cNvPicPr>
            <a:picLocks noChangeAspect="1"/>
          </p:cNvPicPr>
          <p:nvPr/>
        </p:nvPicPr>
        <p:blipFill rotWithShape="1">
          <a:blip r:embed="rId3">
            <a:extLst>
              <a:ext uri="{28A0092B-C50C-407E-A947-70E740481C1C}">
                <a14:useLocalDpi xmlns:a14="http://schemas.microsoft.com/office/drawing/2010/main" val="0"/>
              </a:ext>
            </a:extLst>
          </a:blip>
          <a:srcRect l="11195" t="17327" r="11905"/>
          <a:stretch/>
        </p:blipFill>
        <p:spPr>
          <a:xfrm>
            <a:off x="634941" y="2399138"/>
            <a:ext cx="7606123" cy="3308893"/>
          </a:xfrm>
          <a:prstGeom prst="rect">
            <a:avLst/>
          </a:prstGeom>
        </p:spPr>
      </p:pic>
    </p:spTree>
    <p:extLst>
      <p:ext uri="{BB962C8B-B14F-4D97-AF65-F5344CB8AC3E}">
        <p14:creationId xmlns:p14="http://schemas.microsoft.com/office/powerpoint/2010/main" val="13683483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20" name="Rectangle 4"/>
          <p:cNvSpPr>
            <a:spLocks noGrp="1" noChangeArrowheads="1"/>
          </p:cNvSpPr>
          <p:nvPr>
            <p:ph type="title"/>
          </p:nvPr>
        </p:nvSpPr>
        <p:spPr/>
        <p:txBody>
          <a:bodyPr>
            <a:normAutofit fontScale="90000"/>
          </a:bodyPr>
          <a:lstStyle/>
          <a:p>
            <a:r>
              <a:rPr lang="en-US" smtClean="0"/>
              <a:t>Interspeech Paralinguistic Challenges (2009--)</a:t>
            </a:r>
            <a:br>
              <a:rPr lang="en-US" smtClean="0"/>
            </a:br>
            <a:endParaRPr lang="en-US" dirty="0"/>
          </a:p>
        </p:txBody>
      </p:sp>
      <p:sp>
        <p:nvSpPr>
          <p:cNvPr id="342021" name="Rectangle 5"/>
          <p:cNvSpPr>
            <a:spLocks noGrp="1" noChangeArrowheads="1"/>
          </p:cNvSpPr>
          <p:nvPr>
            <p:ph idx="1"/>
          </p:nvPr>
        </p:nvSpPr>
        <p:spPr/>
        <p:txBody>
          <a:bodyPr>
            <a:normAutofit/>
          </a:bodyPr>
          <a:lstStyle/>
          <a:p>
            <a:r>
              <a:rPr lang="en-US" dirty="0" smtClean="0"/>
              <a:t>2009: Emotion (5)</a:t>
            </a:r>
          </a:p>
          <a:p>
            <a:r>
              <a:rPr lang="en-US" dirty="0" smtClean="0"/>
              <a:t>2010: Age; Gender; Degree of Interest</a:t>
            </a:r>
          </a:p>
          <a:p>
            <a:r>
              <a:rPr lang="en-US" dirty="0" smtClean="0"/>
              <a:t>2011: Intoxication; Sleepiness</a:t>
            </a:r>
          </a:p>
          <a:p>
            <a:r>
              <a:rPr lang="en-US" dirty="0" smtClean="0"/>
              <a:t>2012: Personality; Likability; Pathology</a:t>
            </a:r>
          </a:p>
          <a:p>
            <a:r>
              <a:rPr lang="en-US" dirty="0" smtClean="0"/>
              <a:t>2013: Social Signals (laughs, fillers); Degree of Conflict; Emotion (18); Autism</a:t>
            </a:r>
          </a:p>
          <a:p>
            <a:r>
              <a:rPr lang="en-US" dirty="0" smtClean="0"/>
              <a:t>2014: Cognitive Load; Physical Load</a:t>
            </a:r>
          </a:p>
          <a:p>
            <a:r>
              <a:rPr lang="en-US" dirty="0" smtClean="0"/>
              <a:t>2015: Degree of </a:t>
            </a:r>
            <a:r>
              <a:rPr lang="en-US" dirty="0" err="1" smtClean="0"/>
              <a:t>Nativeness</a:t>
            </a:r>
            <a:r>
              <a:rPr lang="en-US" dirty="0" smtClean="0"/>
              <a:t>; Parkinson's Condition; Eating Condition</a:t>
            </a:r>
          </a:p>
          <a:p>
            <a:pPr lvl="1"/>
            <a:endParaRPr lang="en-US" dirty="0" smtClean="0"/>
          </a:p>
          <a:p>
            <a:endParaRPr lang="en-US" dirty="0"/>
          </a:p>
        </p:txBody>
      </p:sp>
    </p:spTree>
    <p:extLst>
      <p:ext uri="{BB962C8B-B14F-4D97-AF65-F5344CB8AC3E}">
        <p14:creationId xmlns:p14="http://schemas.microsoft.com/office/powerpoint/2010/main" val="3463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1520" y="2130425"/>
            <a:ext cx="8640960" cy="1470025"/>
          </a:xfrm>
        </p:spPr>
        <p:txBody>
          <a:bodyPr>
            <a:normAutofit/>
          </a:bodyPr>
          <a:lstStyle/>
          <a:p>
            <a:r>
              <a:rPr lang="en-US" altLang="ko-KR" dirty="0" smtClean="0"/>
              <a:t>Using </a:t>
            </a:r>
            <a:r>
              <a:rPr lang="en-US" altLang="ko-KR" dirty="0" err="1" smtClean="0"/>
              <a:t>Hashtags</a:t>
            </a:r>
            <a:r>
              <a:rPr lang="en-US" altLang="ko-KR" dirty="0" smtClean="0"/>
              <a:t> to Capture Fine Emotion Categories from Tweets (2013)</a:t>
            </a:r>
            <a:endParaRPr lang="ko-KR" altLang="en-US" dirty="0"/>
          </a:p>
        </p:txBody>
      </p:sp>
      <p:sp>
        <p:nvSpPr>
          <p:cNvPr id="3" name="부제목 2"/>
          <p:cNvSpPr>
            <a:spLocks noGrp="1"/>
          </p:cNvSpPr>
          <p:nvPr>
            <p:ph type="subTitle" idx="1"/>
          </p:nvPr>
        </p:nvSpPr>
        <p:spPr/>
        <p:txBody>
          <a:bodyPr/>
          <a:lstStyle/>
          <a:p>
            <a:r>
              <a:rPr lang="en-US" altLang="ko-KR" dirty="0" err="1" smtClean="0"/>
              <a:t>Saif</a:t>
            </a:r>
            <a:r>
              <a:rPr lang="en-US" altLang="ko-KR" dirty="0" smtClean="0"/>
              <a:t> M. Mohammad and Svetlana </a:t>
            </a:r>
            <a:r>
              <a:rPr lang="en-US" altLang="ko-KR" dirty="0" err="1" smtClean="0"/>
              <a:t>Kiritchenko</a:t>
            </a:r>
            <a:endParaRPr lang="en-US" altLang="ko-KR" dirty="0" smtClean="0"/>
          </a:p>
          <a:p>
            <a:r>
              <a:rPr lang="en-US" i="1" dirty="0" err="1"/>
              <a:t>Kyungnam</a:t>
            </a:r>
            <a:r>
              <a:rPr lang="en-US" i="1" dirty="0"/>
              <a:t> Kim presents</a:t>
            </a:r>
            <a:endParaRPr lang="ko-KR" altLang="en-US" i="1" dirty="0"/>
          </a:p>
        </p:txBody>
      </p:sp>
    </p:spTree>
    <p:extLst>
      <p:ext uri="{BB962C8B-B14F-4D97-AF65-F5344CB8AC3E}">
        <p14:creationId xmlns:p14="http://schemas.microsoft.com/office/powerpoint/2010/main" val="328633855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Tweets as a source of emotion-annotated text</a:t>
            </a:r>
            <a:endParaRPr lang="ko-KR" altLang="en-US" dirty="0"/>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5649" y="4509120"/>
            <a:ext cx="6217144" cy="1152128"/>
          </a:xfrm>
        </p:spPr>
      </p:pic>
      <p:sp>
        <p:nvSpPr>
          <p:cNvPr id="5" name="TextBox 4"/>
          <p:cNvSpPr txBox="1"/>
          <p:nvPr/>
        </p:nvSpPr>
        <p:spPr>
          <a:xfrm>
            <a:off x="426042" y="1844824"/>
            <a:ext cx="3744416" cy="2246769"/>
          </a:xfrm>
          <a:prstGeom prst="rect">
            <a:avLst/>
          </a:prstGeom>
          <a:noFill/>
        </p:spPr>
        <p:txBody>
          <a:bodyPr wrap="square" rtlCol="0">
            <a:spAutoFit/>
          </a:bodyPr>
          <a:lstStyle/>
          <a:p>
            <a:pPr marL="285750" indent="-285750">
              <a:buFont typeface="Arial" pitchFamily="34" charset="0"/>
              <a:buChar char="•"/>
            </a:pPr>
            <a:r>
              <a:rPr lang="en-US" altLang="ko-KR" sz="2000" dirty="0">
                <a:solidFill>
                  <a:srgbClr val="FF0000"/>
                </a:solidFill>
              </a:rPr>
              <a:t>M</a:t>
            </a:r>
            <a:r>
              <a:rPr lang="en-US" altLang="ko-KR" sz="2000" dirty="0" smtClean="0">
                <a:solidFill>
                  <a:srgbClr val="FF0000"/>
                </a:solidFill>
              </a:rPr>
              <a:t>anual annotation </a:t>
            </a:r>
            <a:r>
              <a:rPr lang="en-US" altLang="ko-KR" sz="2000" dirty="0" smtClean="0"/>
              <a:t>of text with emotions</a:t>
            </a:r>
          </a:p>
          <a:p>
            <a:pPr marL="742950" lvl="1" indent="-285750">
              <a:buFont typeface="Arial" pitchFamily="34" charset="0"/>
              <a:buChar char="•"/>
            </a:pPr>
            <a:r>
              <a:rPr lang="en-US" altLang="ko-KR" sz="2000" dirty="0" smtClean="0"/>
              <a:t>newspaper headlines, blog sentences</a:t>
            </a:r>
          </a:p>
          <a:p>
            <a:pPr marL="742950" lvl="1" indent="-285750">
              <a:buFont typeface="Arial" pitchFamily="34" charset="0"/>
              <a:buChar char="•"/>
            </a:pPr>
            <a:r>
              <a:rPr lang="en-US" altLang="ko-KR" sz="2000" dirty="0" smtClean="0"/>
              <a:t>Basic 6 emotions(joy, sadness, anger, fear, disgust, and surprise)</a:t>
            </a:r>
            <a:endParaRPr lang="ko-KR" altLang="en-US" sz="2000" dirty="0"/>
          </a:p>
        </p:txBody>
      </p:sp>
      <p:sp>
        <p:nvSpPr>
          <p:cNvPr id="6" name="TextBox 5"/>
          <p:cNvSpPr txBox="1"/>
          <p:nvPr/>
        </p:nvSpPr>
        <p:spPr>
          <a:xfrm>
            <a:off x="4932040" y="1844824"/>
            <a:ext cx="3960440" cy="1938992"/>
          </a:xfrm>
          <a:prstGeom prst="rect">
            <a:avLst/>
          </a:prstGeom>
          <a:noFill/>
        </p:spPr>
        <p:txBody>
          <a:bodyPr wrap="square" rtlCol="0">
            <a:spAutoFit/>
          </a:bodyPr>
          <a:lstStyle/>
          <a:p>
            <a:pPr marL="285750" indent="-285750">
              <a:buFont typeface="Arial" pitchFamily="34" charset="0"/>
              <a:buChar char="•"/>
            </a:pPr>
            <a:r>
              <a:rPr lang="en-US" altLang="ko-KR" sz="2000" dirty="0" smtClean="0"/>
              <a:t>Emotion </a:t>
            </a:r>
            <a:r>
              <a:rPr lang="en-US" altLang="ko-KR" sz="2000" dirty="0" smtClean="0">
                <a:solidFill>
                  <a:srgbClr val="FF0000"/>
                </a:solidFill>
              </a:rPr>
              <a:t>labeled by </a:t>
            </a:r>
            <a:r>
              <a:rPr lang="en-US" altLang="ko-KR" sz="2000" dirty="0" err="1" smtClean="0">
                <a:solidFill>
                  <a:srgbClr val="FF0000"/>
                </a:solidFill>
              </a:rPr>
              <a:t>hashtag</a:t>
            </a:r>
            <a:r>
              <a:rPr lang="en-US" altLang="ko-KR" sz="2000" dirty="0" smtClean="0">
                <a:solidFill>
                  <a:srgbClr val="FF0000"/>
                </a:solidFill>
              </a:rPr>
              <a:t>(#) </a:t>
            </a:r>
            <a:r>
              <a:rPr lang="en-US" altLang="ko-KR" sz="2000" dirty="0" smtClean="0"/>
              <a:t>from Tweets</a:t>
            </a:r>
          </a:p>
          <a:p>
            <a:pPr marL="742950" lvl="1" indent="-285750">
              <a:buFont typeface="Arial" pitchFamily="34" charset="0"/>
              <a:buChar char="•"/>
            </a:pPr>
            <a:r>
              <a:rPr lang="en-US" altLang="ko-KR" sz="2000" dirty="0"/>
              <a:t>L</a:t>
            </a:r>
            <a:r>
              <a:rPr lang="en-US" altLang="ko-KR" sz="2000" dirty="0" smtClean="0"/>
              <a:t>abeled by users themselves</a:t>
            </a:r>
          </a:p>
          <a:p>
            <a:pPr marL="742950" lvl="1" indent="-285750">
              <a:buFont typeface="Arial" pitchFamily="34" charset="0"/>
              <a:buChar char="•"/>
            </a:pPr>
            <a:r>
              <a:rPr lang="en-US" altLang="ko-KR" sz="2000" dirty="0" smtClean="0"/>
              <a:t>Basic 6 emotions → 585 fine emotions </a:t>
            </a:r>
          </a:p>
        </p:txBody>
      </p:sp>
      <p:sp>
        <p:nvSpPr>
          <p:cNvPr id="7" name="TextBox 6"/>
          <p:cNvSpPr txBox="1"/>
          <p:nvPr/>
        </p:nvSpPr>
        <p:spPr>
          <a:xfrm>
            <a:off x="4408197" y="1844824"/>
            <a:ext cx="432048" cy="369332"/>
          </a:xfrm>
          <a:prstGeom prst="rect">
            <a:avLst/>
          </a:prstGeom>
          <a:noFill/>
        </p:spPr>
        <p:txBody>
          <a:bodyPr wrap="square" rtlCol="0">
            <a:spAutoFit/>
          </a:bodyPr>
          <a:lstStyle/>
          <a:p>
            <a:r>
              <a:rPr lang="ko-KR" altLang="en-US" dirty="0" smtClean="0"/>
              <a:t>→</a:t>
            </a:r>
            <a:endParaRPr lang="ko-KR" altLang="en-US" dirty="0"/>
          </a:p>
        </p:txBody>
      </p:sp>
      <p:sp>
        <p:nvSpPr>
          <p:cNvPr id="8" name="TextBox 7"/>
          <p:cNvSpPr txBox="1"/>
          <p:nvPr/>
        </p:nvSpPr>
        <p:spPr>
          <a:xfrm>
            <a:off x="967066" y="6205954"/>
            <a:ext cx="7314310" cy="369332"/>
          </a:xfrm>
          <a:prstGeom prst="rect">
            <a:avLst/>
          </a:prstGeom>
          <a:noFill/>
        </p:spPr>
        <p:txBody>
          <a:bodyPr wrap="square" rtlCol="0">
            <a:spAutoFit/>
          </a:bodyPr>
          <a:lstStyle/>
          <a:p>
            <a:r>
              <a:rPr lang="en-US" altLang="ko-KR" dirty="0" smtClean="0"/>
              <a:t>Extraction through Tweet Archivist(http://www.tweetarchivist.com/)</a:t>
            </a:r>
            <a:endParaRPr lang="ko-KR" altLang="en-US" dirty="0"/>
          </a:p>
        </p:txBody>
      </p:sp>
    </p:spTree>
    <p:extLst>
      <p:ext uri="{BB962C8B-B14F-4D97-AF65-F5344CB8AC3E}">
        <p14:creationId xmlns:p14="http://schemas.microsoft.com/office/powerpoint/2010/main" val="2293272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85" y="2498768"/>
            <a:ext cx="823912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p:txBody>
          <a:bodyPr/>
          <a:lstStyle/>
          <a:p>
            <a:r>
              <a:rPr lang="en-US" altLang="ko-KR" dirty="0" err="1" smtClean="0"/>
              <a:t>Hashtag</a:t>
            </a:r>
            <a:r>
              <a:rPr lang="en-US" altLang="ko-KR" dirty="0" smtClean="0"/>
              <a:t> Emotion Corpus</a:t>
            </a:r>
            <a:endParaRPr lang="ko-KR" altLang="en-US" dirty="0"/>
          </a:p>
        </p:txBody>
      </p:sp>
      <p:sp>
        <p:nvSpPr>
          <p:cNvPr id="3" name="내용 개체 틀 2"/>
          <p:cNvSpPr>
            <a:spLocks noGrp="1"/>
          </p:cNvSpPr>
          <p:nvPr>
            <p:ph idx="1"/>
          </p:nvPr>
        </p:nvSpPr>
        <p:spPr/>
        <p:txBody>
          <a:bodyPr/>
          <a:lstStyle/>
          <a:p>
            <a:r>
              <a:rPr lang="en-US" altLang="ko-KR" dirty="0" smtClean="0"/>
              <a:t>Consistency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85" y="2276872"/>
            <a:ext cx="83343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842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Hashtag</a:t>
            </a:r>
            <a:r>
              <a:rPr lang="en-US" altLang="ko-KR" dirty="0" smtClean="0"/>
              <a:t> Emotion Corpus</a:t>
            </a:r>
            <a:endParaRPr lang="ko-KR" altLang="en-US" dirty="0"/>
          </a:p>
        </p:txBody>
      </p:sp>
      <p:sp>
        <p:nvSpPr>
          <p:cNvPr id="3" name="내용 개체 틀 2"/>
          <p:cNvSpPr>
            <a:spLocks noGrp="1"/>
          </p:cNvSpPr>
          <p:nvPr>
            <p:ph idx="1"/>
          </p:nvPr>
        </p:nvSpPr>
        <p:spPr/>
        <p:txBody>
          <a:bodyPr/>
          <a:lstStyle/>
          <a:p>
            <a:r>
              <a:rPr lang="en-US" altLang="ko-KR" dirty="0" smtClean="0"/>
              <a:t>Emotion classification in different domain</a:t>
            </a:r>
          </a:p>
          <a:p>
            <a:pPr lvl="1"/>
            <a:r>
              <a:rPr lang="en-US" altLang="ko-KR" dirty="0" smtClean="0"/>
              <a:t>When used with target domain as a training data, the performance of classification is enhanced</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96636"/>
            <a:ext cx="8432605" cy="212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27355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1412776"/>
            <a:ext cx="8229600" cy="4525963"/>
          </a:xfrm>
        </p:spPr>
        <p:txBody>
          <a:bodyPr>
            <a:normAutofit/>
          </a:bodyPr>
          <a:lstStyle/>
          <a:p>
            <a:r>
              <a:rPr lang="en-US" altLang="ko-KR" dirty="0" smtClean="0"/>
              <a:t>List of words and associated emotions</a:t>
            </a:r>
          </a:p>
          <a:p>
            <a:pPr lvl="1"/>
            <a:r>
              <a:rPr lang="en-US" altLang="ko-KR" i="1" dirty="0" smtClean="0"/>
              <a:t>Victory </a:t>
            </a:r>
            <a:r>
              <a:rPr lang="ko-KR" altLang="en-US" dirty="0" smtClean="0"/>
              <a:t>→ </a:t>
            </a:r>
            <a:r>
              <a:rPr lang="en-US" altLang="ko-KR" dirty="0" smtClean="0"/>
              <a:t>‘joy’ and ‘relief’</a:t>
            </a:r>
          </a:p>
          <a:p>
            <a:r>
              <a:rPr lang="en-US" altLang="ko-KR" dirty="0" smtClean="0"/>
              <a:t>Previous works(Manual)</a:t>
            </a:r>
          </a:p>
          <a:p>
            <a:pPr lvl="1"/>
            <a:r>
              <a:rPr lang="en-US" altLang="ko-KR" dirty="0" err="1" smtClean="0"/>
              <a:t>WordNet</a:t>
            </a:r>
            <a:r>
              <a:rPr lang="en-US" altLang="ko-KR" dirty="0" smtClean="0"/>
              <a:t> Affect(1536 words, 6 emotions)</a:t>
            </a:r>
          </a:p>
          <a:p>
            <a:pPr lvl="1"/>
            <a:r>
              <a:rPr lang="en-US" altLang="ko-KR" dirty="0" smtClean="0"/>
              <a:t>NRC Emotions Lexicon(14000 words, 8 emotions)</a:t>
            </a:r>
          </a:p>
          <a:p>
            <a:r>
              <a:rPr lang="en-US" altLang="ko-KR" dirty="0" smtClean="0"/>
              <a:t>Result of evaluation (classifying emotions)</a:t>
            </a:r>
          </a:p>
          <a:p>
            <a:pPr lvl="1"/>
            <a:r>
              <a:rPr lang="en-US" altLang="ko-KR" dirty="0" err="1" smtClean="0"/>
              <a:t>WordNet</a:t>
            </a:r>
            <a:r>
              <a:rPr lang="en-US" altLang="ko-KR" dirty="0" smtClean="0"/>
              <a:t>&lt; </a:t>
            </a:r>
            <a:r>
              <a:rPr lang="en-US" altLang="ko-KR" dirty="0" err="1" smtClean="0"/>
              <a:t>Hashtag</a:t>
            </a:r>
            <a:r>
              <a:rPr lang="en-US" altLang="ko-KR" dirty="0"/>
              <a:t> </a:t>
            </a:r>
            <a:r>
              <a:rPr lang="en-US" altLang="ko-KR" dirty="0" smtClean="0"/>
              <a:t>&lt; NRC</a:t>
            </a:r>
            <a:endParaRPr lang="ko-KR" altLang="en-US" dirty="0"/>
          </a:p>
        </p:txBody>
      </p:sp>
      <p:sp>
        <p:nvSpPr>
          <p:cNvPr id="4" name="제목 1"/>
          <p:cNvSpPr>
            <a:spLocks noGrp="1"/>
          </p:cNvSpPr>
          <p:nvPr>
            <p:ph type="title"/>
          </p:nvPr>
        </p:nvSpPr>
        <p:spPr>
          <a:xfrm>
            <a:off x="457200" y="274638"/>
            <a:ext cx="8229600" cy="1143000"/>
          </a:xfrm>
        </p:spPr>
        <p:txBody>
          <a:bodyPr/>
          <a:lstStyle/>
          <a:p>
            <a:r>
              <a:rPr lang="en-US" altLang="ko-KR" dirty="0" err="1" smtClean="0"/>
              <a:t>Hashtag</a:t>
            </a:r>
            <a:r>
              <a:rPr lang="en-US" altLang="ko-KR" dirty="0" smtClean="0"/>
              <a:t> Emotion Lexicon</a:t>
            </a:r>
            <a:endParaRPr lang="ko-KR"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819" y="5805264"/>
            <a:ext cx="73818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05431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p</a:t>
            </a:r>
            <a:r>
              <a:rPr lang="en-US" altLang="ko-KR" dirty="0" smtClean="0"/>
              <a:t>ersonality and emotion</a:t>
            </a:r>
            <a:endParaRPr lang="ko-KR" altLang="en-US" dirty="0"/>
          </a:p>
        </p:txBody>
      </p:sp>
      <p:sp>
        <p:nvSpPr>
          <p:cNvPr id="3" name="내용 개체 틀 2"/>
          <p:cNvSpPr>
            <a:spLocks noGrp="1"/>
          </p:cNvSpPr>
          <p:nvPr>
            <p:ph idx="1"/>
          </p:nvPr>
        </p:nvSpPr>
        <p:spPr>
          <a:xfrm>
            <a:off x="611560" y="2276872"/>
            <a:ext cx="8229600" cy="2791386"/>
          </a:xfrm>
        </p:spPr>
        <p:txBody>
          <a:bodyPr/>
          <a:lstStyle/>
          <a:p>
            <a:pPr marL="457200" lvl="1" indent="0">
              <a:buNone/>
            </a:pPr>
            <a:r>
              <a:rPr lang="en-US" altLang="ko-KR" dirty="0" smtClean="0"/>
              <a:t>“Persistent situations involving emotions produce persistent traits or personality. … </a:t>
            </a:r>
            <a:r>
              <a:rPr lang="en-US" altLang="ko-KR" b="1" dirty="0" smtClean="0"/>
              <a:t>Emotions</a:t>
            </a:r>
            <a:r>
              <a:rPr lang="en-US" altLang="ko-KR" dirty="0" smtClean="0"/>
              <a:t> are considered to be more </a:t>
            </a:r>
            <a:r>
              <a:rPr lang="en-US" altLang="ko-KR" u="sng" dirty="0" smtClean="0"/>
              <a:t>transient</a:t>
            </a:r>
            <a:r>
              <a:rPr lang="en-US" altLang="ko-KR" dirty="0" smtClean="0"/>
              <a:t> phenomenon whereas </a:t>
            </a:r>
            <a:r>
              <a:rPr lang="en-US" altLang="ko-KR" b="1" dirty="0" smtClean="0"/>
              <a:t>personality</a:t>
            </a:r>
            <a:r>
              <a:rPr lang="en-US" altLang="ko-KR" dirty="0" smtClean="0"/>
              <a:t> is more </a:t>
            </a:r>
            <a:r>
              <a:rPr lang="en-US" altLang="ko-KR" u="sng" dirty="0" smtClean="0"/>
              <a:t>constant</a:t>
            </a:r>
            <a:r>
              <a:rPr lang="en-US" altLang="ko-KR" dirty="0" smtClean="0"/>
              <a:t>.”</a:t>
            </a:r>
            <a:endParaRPr lang="ko-KR" altLang="en-US" dirty="0"/>
          </a:p>
        </p:txBody>
      </p:sp>
    </p:spTree>
    <p:extLst>
      <p:ext uri="{BB962C8B-B14F-4D97-AF65-F5344CB8AC3E}">
        <p14:creationId xmlns:p14="http://schemas.microsoft.com/office/powerpoint/2010/main" val="265963397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Detecting personality</a:t>
            </a:r>
            <a:endParaRPr lang="ko-KR" altLang="en-US" dirty="0"/>
          </a:p>
        </p:txBody>
      </p:sp>
      <p:sp>
        <p:nvSpPr>
          <p:cNvPr id="4" name="TextBox 3"/>
          <p:cNvSpPr txBox="1"/>
          <p:nvPr/>
        </p:nvSpPr>
        <p:spPr>
          <a:xfrm>
            <a:off x="425795" y="1700809"/>
            <a:ext cx="3744416" cy="2246769"/>
          </a:xfrm>
          <a:prstGeom prst="rect">
            <a:avLst/>
          </a:prstGeom>
          <a:noFill/>
        </p:spPr>
        <p:txBody>
          <a:bodyPr wrap="square" rtlCol="0">
            <a:spAutoFit/>
          </a:bodyPr>
          <a:lstStyle/>
          <a:p>
            <a:pPr marL="285750" indent="-285750">
              <a:buFont typeface="Arial" pitchFamily="34" charset="0"/>
              <a:buChar char="•"/>
            </a:pPr>
            <a:r>
              <a:rPr lang="en-US" altLang="ko-KR" sz="2000" dirty="0" smtClean="0">
                <a:solidFill>
                  <a:srgbClr val="FF0000"/>
                </a:solidFill>
              </a:rPr>
              <a:t>Specific questionnaires </a:t>
            </a:r>
            <a:r>
              <a:rPr lang="en-US" altLang="ko-KR" sz="2000" dirty="0" smtClean="0"/>
              <a:t>to determine personality(Big 5)</a:t>
            </a:r>
          </a:p>
          <a:p>
            <a:pPr marL="742950" lvl="1" indent="-285750">
              <a:buFont typeface="Arial" pitchFamily="34" charset="0"/>
              <a:buChar char="•"/>
            </a:pPr>
            <a:r>
              <a:rPr lang="en-US" altLang="ko-KR" sz="2000" dirty="0" smtClean="0"/>
              <a:t>Extroversion</a:t>
            </a:r>
          </a:p>
          <a:p>
            <a:pPr marL="742950" lvl="1" indent="-285750">
              <a:buFont typeface="Arial" pitchFamily="34" charset="0"/>
              <a:buChar char="•"/>
            </a:pPr>
            <a:r>
              <a:rPr lang="en-US" altLang="ko-KR" sz="2000" dirty="0" smtClean="0"/>
              <a:t>Neuroticism</a:t>
            </a:r>
          </a:p>
          <a:p>
            <a:pPr marL="742950" lvl="1" indent="-285750">
              <a:buFont typeface="Arial" pitchFamily="34" charset="0"/>
              <a:buChar char="•"/>
            </a:pPr>
            <a:r>
              <a:rPr lang="en-US" altLang="ko-KR" sz="2000" dirty="0" smtClean="0"/>
              <a:t>Agreeability</a:t>
            </a:r>
          </a:p>
          <a:p>
            <a:pPr marL="742950" lvl="1" indent="-285750">
              <a:buFont typeface="Arial" pitchFamily="34" charset="0"/>
              <a:buChar char="•"/>
            </a:pPr>
            <a:r>
              <a:rPr lang="en-US" altLang="ko-KR" sz="2000" dirty="0" smtClean="0"/>
              <a:t>Conscientiousness</a:t>
            </a:r>
          </a:p>
          <a:p>
            <a:pPr marL="742950" lvl="1" indent="-285750">
              <a:buFont typeface="Arial" pitchFamily="34" charset="0"/>
              <a:buChar char="•"/>
            </a:pPr>
            <a:r>
              <a:rPr lang="en-US" altLang="ko-KR" sz="2000" dirty="0" smtClean="0"/>
              <a:t>Openness</a:t>
            </a:r>
            <a:endParaRPr lang="ko-KR" altLang="en-US" sz="2000" dirty="0"/>
          </a:p>
        </p:txBody>
      </p:sp>
      <p:sp>
        <p:nvSpPr>
          <p:cNvPr id="5" name="TextBox 4"/>
          <p:cNvSpPr txBox="1"/>
          <p:nvPr/>
        </p:nvSpPr>
        <p:spPr>
          <a:xfrm>
            <a:off x="4977829" y="1700809"/>
            <a:ext cx="3960440" cy="1938992"/>
          </a:xfrm>
          <a:prstGeom prst="rect">
            <a:avLst/>
          </a:prstGeom>
          <a:noFill/>
        </p:spPr>
        <p:txBody>
          <a:bodyPr wrap="square" rtlCol="0">
            <a:spAutoFit/>
          </a:bodyPr>
          <a:lstStyle/>
          <a:p>
            <a:pPr marL="285750" indent="-285750">
              <a:buFont typeface="Arial" pitchFamily="34" charset="0"/>
              <a:buChar char="•"/>
            </a:pPr>
            <a:r>
              <a:rPr lang="en-US" altLang="ko-KR" sz="2000" dirty="0" smtClean="0"/>
              <a:t>Identifying personality </a:t>
            </a:r>
            <a:r>
              <a:rPr lang="en-US" altLang="ko-KR" sz="2000" dirty="0" smtClean="0">
                <a:solidFill>
                  <a:srgbClr val="FF0000"/>
                </a:solidFill>
              </a:rPr>
              <a:t>from free-form text</a:t>
            </a:r>
          </a:p>
          <a:p>
            <a:pPr marL="742950" lvl="1" indent="-285750">
              <a:buFont typeface="Arial" pitchFamily="34" charset="0"/>
              <a:buChar char="•"/>
            </a:pPr>
            <a:r>
              <a:rPr lang="en-US" altLang="ko-KR" sz="2000" dirty="0" smtClean="0"/>
              <a:t>Stream-of-consciousness essays</a:t>
            </a:r>
          </a:p>
          <a:p>
            <a:pPr marL="742950" lvl="1" indent="-285750">
              <a:buFont typeface="Arial" pitchFamily="34" charset="0"/>
              <a:buChar char="•"/>
            </a:pPr>
            <a:r>
              <a:rPr lang="en-US" altLang="ko-KR" sz="2000" dirty="0" smtClean="0"/>
              <a:t>Collections of Facebook posts</a:t>
            </a:r>
          </a:p>
        </p:txBody>
      </p:sp>
      <p:sp>
        <p:nvSpPr>
          <p:cNvPr id="6" name="TextBox 5"/>
          <p:cNvSpPr txBox="1"/>
          <p:nvPr/>
        </p:nvSpPr>
        <p:spPr>
          <a:xfrm>
            <a:off x="4283968" y="1717596"/>
            <a:ext cx="432048" cy="369332"/>
          </a:xfrm>
          <a:prstGeom prst="rect">
            <a:avLst/>
          </a:prstGeom>
          <a:noFill/>
        </p:spPr>
        <p:txBody>
          <a:bodyPr wrap="square" rtlCol="0">
            <a:spAutoFit/>
          </a:bodyPr>
          <a:lstStyle/>
          <a:p>
            <a:r>
              <a:rPr lang="ko-KR" altLang="en-US" dirty="0" smtClean="0"/>
              <a:t>→</a:t>
            </a:r>
            <a:endParaRPr lang="ko-KR" altLang="en-US" dirty="0"/>
          </a:p>
        </p:txBody>
      </p:sp>
      <p:sp>
        <p:nvSpPr>
          <p:cNvPr id="7" name="TextBox 6"/>
          <p:cNvSpPr txBox="1"/>
          <p:nvPr/>
        </p:nvSpPr>
        <p:spPr>
          <a:xfrm>
            <a:off x="4977829" y="3680553"/>
            <a:ext cx="3744416" cy="707886"/>
          </a:xfrm>
          <a:prstGeom prst="rect">
            <a:avLst/>
          </a:prstGeom>
          <a:noFill/>
        </p:spPr>
        <p:txBody>
          <a:bodyPr wrap="square" rtlCol="0">
            <a:spAutoFit/>
          </a:bodyPr>
          <a:lstStyle/>
          <a:p>
            <a:pPr marL="285750" indent="-285750">
              <a:buFont typeface="Arial" pitchFamily="34" charset="0"/>
              <a:buChar char="•"/>
            </a:pPr>
            <a:r>
              <a:rPr lang="en-US" altLang="ko-KR" sz="2000" dirty="0" smtClean="0">
                <a:solidFill>
                  <a:srgbClr val="FF0000"/>
                </a:solidFill>
              </a:rPr>
              <a:t>Fine emotion categories </a:t>
            </a:r>
            <a:r>
              <a:rPr lang="en-US" altLang="ko-KR" sz="2000" dirty="0" smtClean="0"/>
              <a:t>useful to determine personality(Big 5)</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233" y="4490644"/>
            <a:ext cx="5587517" cy="23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022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endParaRPr lang="ko-KR"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20" y="620688"/>
            <a:ext cx="8305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06903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using Emoticons?</a:t>
            </a:r>
            <a:endParaRPr lang="en-US" dirty="0"/>
          </a:p>
        </p:txBody>
      </p:sp>
      <p:sp>
        <p:nvSpPr>
          <p:cNvPr id="3" name="Content Placeholder 2"/>
          <p:cNvSpPr>
            <a:spLocks noGrp="1"/>
          </p:cNvSpPr>
          <p:nvPr>
            <p:ph idx="1"/>
          </p:nvPr>
        </p:nvSpPr>
        <p:spPr/>
        <p:txBody>
          <a:bodyPr/>
          <a:lstStyle/>
          <a:p>
            <a:r>
              <a:rPr lang="en-US" dirty="0" smtClean="0"/>
              <a:t>Goal:  augment annotated evaluation corpus with tweets</a:t>
            </a:r>
          </a:p>
          <a:p>
            <a:r>
              <a:rPr lang="en-US" dirty="0" smtClean="0"/>
              <a:t>Works well for anger in English</a:t>
            </a:r>
          </a:p>
          <a:p>
            <a:r>
              <a:rPr lang="en-US" dirty="0" smtClean="0"/>
              <a:t>Does every language have the same set and meanings?</a:t>
            </a:r>
          </a:p>
          <a:p>
            <a:r>
              <a:rPr lang="en-US" dirty="0" smtClean="0"/>
              <a:t>How often do they occur?</a:t>
            </a:r>
          </a:p>
          <a:p>
            <a:r>
              <a:rPr lang="en-US" dirty="0" smtClean="0"/>
              <a:t>What emotions do they represent?</a:t>
            </a:r>
            <a:endParaRPr lang="en-US" dirty="0"/>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48</a:t>
            </a:fld>
            <a:endParaRPr lang="en-US" altLang="x-none"/>
          </a:p>
        </p:txBody>
      </p:sp>
    </p:spTree>
    <p:extLst>
      <p:ext uri="{BB962C8B-B14F-4D97-AF65-F5344CB8AC3E}">
        <p14:creationId xmlns:p14="http://schemas.microsoft.com/office/powerpoint/2010/main" val="131193317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Approaches</a:t>
            </a:r>
            <a:endParaRPr lang="en-US" dirty="0"/>
          </a:p>
        </p:txBody>
      </p:sp>
      <p:sp>
        <p:nvSpPr>
          <p:cNvPr id="3" name="Content Placeholder 2"/>
          <p:cNvSpPr>
            <a:spLocks noGrp="1"/>
          </p:cNvSpPr>
          <p:nvPr>
            <p:ph idx="1"/>
          </p:nvPr>
        </p:nvSpPr>
        <p:spPr/>
        <p:txBody>
          <a:bodyPr/>
          <a:lstStyle/>
          <a:p>
            <a:r>
              <a:rPr lang="en-US" dirty="0" smtClean="0"/>
              <a:t>Unsupervised Learning using emotion vectors</a:t>
            </a:r>
          </a:p>
          <a:p>
            <a:pPr lvl="1"/>
            <a:r>
              <a:rPr lang="en-US" dirty="0" err="1" smtClean="0"/>
              <a:t>Agrawal</a:t>
            </a:r>
            <a:r>
              <a:rPr lang="en-US" dirty="0" smtClean="0"/>
              <a:t> &amp; An, 2012</a:t>
            </a:r>
          </a:p>
        </p:txBody>
      </p:sp>
      <p:sp>
        <p:nvSpPr>
          <p:cNvPr id="4" name="Slide Number Placeholder 3"/>
          <p:cNvSpPr>
            <a:spLocks noGrp="1"/>
          </p:cNvSpPr>
          <p:nvPr>
            <p:ph type="sldNum" sz="quarter" idx="12"/>
          </p:nvPr>
        </p:nvSpPr>
        <p:spPr/>
        <p:txBody>
          <a:bodyPr/>
          <a:lstStyle/>
          <a:p>
            <a:fld id="{C596511B-2857-694D-871F-422885452280}" type="slidenum">
              <a:rPr lang="en-US" smtClean="0"/>
              <a:pPr/>
              <a:t>49</a:t>
            </a:fld>
            <a:endParaRPr lang="en-US"/>
          </a:p>
        </p:txBody>
      </p:sp>
      <p:pic>
        <p:nvPicPr>
          <p:cNvPr id="5" name="Picture 4" descr="Screen Shot 2017-01-09 at 12.34.16 PM.png"/>
          <p:cNvPicPr>
            <a:picLocks noChangeAspect="1"/>
          </p:cNvPicPr>
          <p:nvPr/>
        </p:nvPicPr>
        <p:blipFill rotWithShape="1">
          <a:blip r:embed="rId3">
            <a:extLst>
              <a:ext uri="{28A0092B-C50C-407E-A947-70E740481C1C}">
                <a14:useLocalDpi xmlns:a14="http://schemas.microsoft.com/office/drawing/2010/main" val="0"/>
              </a:ext>
            </a:extLst>
          </a:blip>
          <a:srcRect l="4876" t="10880" r="4123" b="4694"/>
          <a:stretch/>
        </p:blipFill>
        <p:spPr>
          <a:xfrm>
            <a:off x="868867" y="2647819"/>
            <a:ext cx="6827860" cy="2982502"/>
          </a:xfrm>
          <a:prstGeom prst="rect">
            <a:avLst/>
          </a:prstGeom>
        </p:spPr>
      </p:pic>
    </p:spTree>
    <p:extLst>
      <p:ext uri="{BB962C8B-B14F-4D97-AF65-F5344CB8AC3E}">
        <p14:creationId xmlns:p14="http://schemas.microsoft.com/office/powerpoint/2010/main" val="9548065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Basic Emotions</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6 basic emotions (</a:t>
            </a:r>
            <a:r>
              <a:rPr lang="en-US" dirty="0" err="1" smtClean="0"/>
              <a:t>Ekman</a:t>
            </a:r>
            <a:r>
              <a:rPr lang="en-US" dirty="0" smtClean="0"/>
              <a:t>):</a:t>
            </a:r>
          </a:p>
          <a:p>
            <a:pPr lvl="1"/>
            <a:r>
              <a:rPr lang="en-US" dirty="0" smtClean="0"/>
              <a:t>Happiness, sadness, fear, anger, surprise &amp; disgust</a:t>
            </a:r>
          </a:p>
          <a:p>
            <a:pPr lvl="1"/>
            <a:r>
              <a:rPr lang="en-US" dirty="0" smtClean="0"/>
              <a:t>Universal and easily recognized</a:t>
            </a:r>
          </a:p>
          <a:p>
            <a:pPr lvl="1">
              <a:buNone/>
            </a:pPr>
            <a:endParaRPr lang="en-US" dirty="0" smtClean="0"/>
          </a:p>
          <a:p>
            <a:r>
              <a:rPr lang="en-US" dirty="0" smtClean="0"/>
              <a:t>Some disagreement across the field as to number and types of emotions</a:t>
            </a:r>
          </a:p>
          <a:p>
            <a:pPr lvl="1"/>
            <a:endParaRPr lang="en-US" dirty="0" smtClean="0"/>
          </a:p>
          <a:p>
            <a:r>
              <a:rPr lang="en-US" dirty="0" smtClean="0"/>
              <a:t>Recent survey by </a:t>
            </a:r>
            <a:r>
              <a:rPr lang="en-US" dirty="0" err="1" smtClean="0"/>
              <a:t>Ekman</a:t>
            </a:r>
            <a:r>
              <a:rPr lang="en-US" dirty="0" smtClean="0"/>
              <a:t> shows greatest consensus across 5 universal emotions</a:t>
            </a:r>
          </a:p>
          <a:p>
            <a:pPr lvl="1"/>
            <a:r>
              <a:rPr lang="en-US" dirty="0" smtClean="0">
                <a:hlinkClick r:id="rId3"/>
              </a:rPr>
              <a:t>Ekman’s Atlas of emotions</a:t>
            </a:r>
            <a:r>
              <a:rPr lang="en-US" dirty="0" smtClean="0"/>
              <a:t> (an interactive guide to human emotions)</a:t>
            </a:r>
          </a:p>
          <a:p>
            <a:pPr lvl="2"/>
            <a:r>
              <a:rPr lang="en-US" dirty="0" smtClean="0"/>
              <a:t>For each emotion, there is a subset of emotional states, triggers, actions and moods</a:t>
            </a:r>
            <a:endParaRPr lang="en-US" dirty="0"/>
          </a:p>
        </p:txBody>
      </p:sp>
      <p:sp>
        <p:nvSpPr>
          <p:cNvPr id="2" name="Slide Number Placeholder 1"/>
          <p:cNvSpPr>
            <a:spLocks noGrp="1"/>
          </p:cNvSpPr>
          <p:nvPr>
            <p:ph type="sldNum" sz="quarter" idx="12"/>
          </p:nvPr>
        </p:nvSpPr>
        <p:spPr/>
        <p:txBody>
          <a:bodyPr/>
          <a:lstStyle/>
          <a:p>
            <a:fld id="{C596511B-2857-694D-871F-422885452280}" type="slidenum">
              <a:rPr lang="en-US" smtClean="0"/>
              <a:pPr/>
              <a:t>5</a:t>
            </a:fld>
            <a:endParaRPr lang="en-US"/>
          </a:p>
        </p:txBody>
      </p:sp>
    </p:spTree>
    <p:extLst>
      <p:ext uri="{BB962C8B-B14F-4D97-AF65-F5344CB8AC3E}">
        <p14:creationId xmlns:p14="http://schemas.microsoft.com/office/powerpoint/2010/main" val="315984773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Extract content (NAVA) words from text</a:t>
            </a:r>
          </a:p>
          <a:p>
            <a:r>
              <a:rPr lang="en-US" dirty="0" smtClean="0"/>
              <a:t>Identify syntactic dependencies (e.g. negation, adjectival complements and modifiers)</a:t>
            </a:r>
          </a:p>
          <a:p>
            <a:r>
              <a:rPr lang="en-US" dirty="0" smtClean="0"/>
              <a:t>Use semantic relatedness to compute emotion vector for each NAVA word:  if words commonly appear together they must share the same emotion</a:t>
            </a:r>
          </a:p>
          <a:p>
            <a:endParaRPr lang="en-US" dirty="0"/>
          </a:p>
          <a:p>
            <a:endParaRPr lang="en-US" dirty="0" smtClean="0"/>
          </a:p>
          <a:p>
            <a:pPr lvl="1"/>
            <a:r>
              <a:rPr lang="en-US" dirty="0" smtClean="0"/>
              <a:t>What words to use as representatives of emotions?</a:t>
            </a:r>
            <a:endParaRPr lang="en-US" dirty="0"/>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50</a:t>
            </a:fld>
            <a:endParaRPr lang="en-US" altLang="x-non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800" y="4279895"/>
            <a:ext cx="5219700" cy="927100"/>
          </a:xfrm>
          <a:prstGeom prst="rect">
            <a:avLst/>
          </a:prstGeom>
        </p:spPr>
      </p:pic>
    </p:spTree>
    <p:extLst>
      <p:ext uri="{BB962C8B-B14F-4D97-AF65-F5344CB8AC3E}">
        <p14:creationId xmlns:p14="http://schemas.microsoft.com/office/powerpoint/2010/main" val="151957109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Synonyms for classic emotion labels from a thesaurus, adjusting based on syntactic dependencies, aggregating the NAVA emotion vectors across the sentence and taking the average</a:t>
            </a:r>
            <a:endParaRPr lang="en-US" dirty="0"/>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51</a:t>
            </a:fld>
            <a:endParaRPr lang="en-US" altLang="x-non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05" y="3513663"/>
            <a:ext cx="7660894" cy="2751668"/>
          </a:xfrm>
          <a:prstGeom prst="rect">
            <a:avLst/>
          </a:prstGeom>
        </p:spPr>
      </p:pic>
    </p:spTree>
    <p:extLst>
      <p:ext uri="{BB962C8B-B14F-4D97-AF65-F5344CB8AC3E}">
        <p14:creationId xmlns:p14="http://schemas.microsoft.com/office/powerpoint/2010/main" val="155904173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well does this work?</a:t>
            </a:r>
            <a:endParaRPr lang="en-US" dirty="0"/>
          </a:p>
        </p:txBody>
      </p:sp>
      <p:sp>
        <p:nvSpPr>
          <p:cNvPr id="3" name="Content Placeholder 2"/>
          <p:cNvSpPr>
            <a:spLocks noGrp="1"/>
          </p:cNvSpPr>
          <p:nvPr>
            <p:ph idx="1"/>
          </p:nvPr>
        </p:nvSpPr>
        <p:spPr/>
        <p:txBody>
          <a:bodyPr/>
          <a:lstStyle/>
          <a:p>
            <a:r>
              <a:rPr lang="en-US" dirty="0" smtClean="0"/>
              <a:t>Comparing unsupervised approaches to </a:t>
            </a:r>
            <a:r>
              <a:rPr lang="en-US" dirty="0" err="1" smtClean="0"/>
              <a:t>UnSED</a:t>
            </a:r>
            <a:r>
              <a:rPr lang="en-US" dirty="0" smtClean="0"/>
              <a:t> versions on 2 labeled corpora:  </a:t>
            </a:r>
            <a:r>
              <a:rPr lang="en-US" dirty="0" err="1" smtClean="0"/>
              <a:t>Alm</a:t>
            </a:r>
            <a:r>
              <a:rPr lang="en-US" dirty="0" smtClean="0"/>
              <a:t> (fairy tales) and ISEAR (interviews about emotional experiences)</a:t>
            </a:r>
          </a:p>
          <a:p>
            <a:endParaRPr lang="en-US" dirty="0"/>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52</a:t>
            </a:fld>
            <a:endParaRPr lang="en-US" altLang="x-non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51" y="2878664"/>
            <a:ext cx="8159181" cy="3428999"/>
          </a:xfrm>
          <a:prstGeom prst="rect">
            <a:avLst/>
          </a:prstGeom>
        </p:spPr>
      </p:pic>
    </p:spTree>
    <p:extLst>
      <p:ext uri="{BB962C8B-B14F-4D97-AF65-F5344CB8AC3E}">
        <p14:creationId xmlns:p14="http://schemas.microsoft.com/office/powerpoint/2010/main" val="98512461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Challenges in Recognizing Emotion</a:t>
            </a:r>
            <a:endParaRPr lang="en-US" dirty="0"/>
          </a:p>
        </p:txBody>
      </p:sp>
      <p:sp>
        <p:nvSpPr>
          <p:cNvPr id="3" name="Content Placeholder 2"/>
          <p:cNvSpPr>
            <a:spLocks noGrp="1"/>
          </p:cNvSpPr>
          <p:nvPr>
            <p:ph idx="1"/>
          </p:nvPr>
        </p:nvSpPr>
        <p:spPr/>
        <p:txBody>
          <a:bodyPr/>
          <a:lstStyle/>
          <a:p>
            <a:r>
              <a:rPr lang="en-US" dirty="0" smtClean="0"/>
              <a:t>What emotion to examine</a:t>
            </a:r>
          </a:p>
          <a:p>
            <a:pPr lvl="1"/>
            <a:r>
              <a:rPr lang="en-US" dirty="0" smtClean="0"/>
              <a:t>Anger? Interest?</a:t>
            </a:r>
          </a:p>
          <a:p>
            <a:r>
              <a:rPr lang="en-US" dirty="0" smtClean="0"/>
              <a:t>Is emotion the same across languages?</a:t>
            </a:r>
          </a:p>
          <a:p>
            <a:r>
              <a:rPr lang="en-US" dirty="0" smtClean="0"/>
              <a:t>Labeled training material</a:t>
            </a:r>
          </a:p>
          <a:p>
            <a:pPr lvl="1"/>
            <a:r>
              <a:rPr lang="en-US" dirty="0" smtClean="0"/>
              <a:t>Spontaneous or acted</a:t>
            </a:r>
          </a:p>
          <a:p>
            <a:pPr lvl="1"/>
            <a:r>
              <a:rPr lang="en-US" dirty="0" smtClean="0"/>
              <a:t>How to get consistent labels</a:t>
            </a:r>
          </a:p>
          <a:p>
            <a:r>
              <a:rPr lang="en-US" dirty="0" smtClean="0"/>
              <a:t>What computational techniques to use</a:t>
            </a:r>
          </a:p>
          <a:p>
            <a:pPr lvl="1"/>
            <a:r>
              <a:rPr lang="en-US" dirty="0" smtClean="0"/>
              <a:t>How large is the corpus? (DNNs?)</a:t>
            </a:r>
          </a:p>
          <a:p>
            <a:pPr lvl="1"/>
            <a:r>
              <a:rPr lang="en-US" dirty="0" smtClean="0"/>
              <a:t>How cleanly is it recorded (for speech)?</a:t>
            </a:r>
          </a:p>
          <a:p>
            <a:pPr lvl="1"/>
            <a:r>
              <a:rPr lang="en-US" i="1" dirty="0" smtClean="0"/>
              <a:t>Word </a:t>
            </a:r>
            <a:r>
              <a:rPr lang="en-US" i="1" dirty="0" err="1" smtClean="0"/>
              <a:t>embeddings</a:t>
            </a:r>
            <a:r>
              <a:rPr lang="en-US" i="1" dirty="0" smtClean="0"/>
              <a:t> </a:t>
            </a:r>
            <a:r>
              <a:rPr lang="en-US" dirty="0" smtClean="0"/>
              <a:t>(for text)</a:t>
            </a:r>
            <a:endParaRPr lang="en-US" i="1" dirty="0" smtClean="0"/>
          </a:p>
          <a:p>
            <a:pPr lvl="1"/>
            <a:endParaRPr lang="en-US" dirty="0"/>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53</a:t>
            </a:fld>
            <a:endParaRPr lang="en-US" altLang="x-none"/>
          </a:p>
        </p:txBody>
      </p:sp>
    </p:spTree>
    <p:extLst>
      <p:ext uri="{BB962C8B-B14F-4D97-AF65-F5344CB8AC3E}">
        <p14:creationId xmlns:p14="http://schemas.microsoft.com/office/powerpoint/2010/main" val="80587992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C1BDF992-CA01-8C45-98F7-CE64684FD41D}" type="slidenum">
              <a:rPr lang="en-US" altLang="x-none" sz="1400"/>
              <a:pPr/>
              <a:t>54</a:t>
            </a:fld>
            <a:endParaRPr lang="en-US" altLang="x-none" sz="1400"/>
          </a:p>
        </p:txBody>
      </p:sp>
      <p:sp>
        <p:nvSpPr>
          <p:cNvPr id="18435" name="Rectangle 2"/>
          <p:cNvSpPr>
            <a:spLocks noGrp="1" noChangeArrowheads="1"/>
          </p:cNvSpPr>
          <p:nvPr>
            <p:ph type="title"/>
          </p:nvPr>
        </p:nvSpPr>
        <p:spPr/>
        <p:txBody>
          <a:bodyPr/>
          <a:lstStyle/>
          <a:p>
            <a:r>
              <a:rPr lang="en-US" altLang="x-none" dirty="0" smtClean="0"/>
              <a:t>Next Class</a:t>
            </a:r>
            <a:endParaRPr lang="en-US" altLang="x-none" dirty="0"/>
          </a:p>
        </p:txBody>
      </p:sp>
      <p:sp>
        <p:nvSpPr>
          <p:cNvPr id="18436" name="Rectangle 3"/>
          <p:cNvSpPr>
            <a:spLocks noGrp="1" noChangeArrowheads="1"/>
          </p:cNvSpPr>
          <p:nvPr>
            <p:ph type="body" idx="1"/>
          </p:nvPr>
        </p:nvSpPr>
        <p:spPr/>
        <p:txBody>
          <a:bodyPr/>
          <a:lstStyle/>
          <a:p>
            <a:r>
              <a:rPr lang="en-US" altLang="x-none" smtClean="0"/>
              <a:t>Charismatic Speech</a:t>
            </a:r>
            <a:endParaRPr lang="x-none" altLang="x-none"/>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Plutchik’s</a:t>
            </a:r>
            <a:r>
              <a:rPr lang="en-US" dirty="0" smtClean="0"/>
              <a:t> Wheel</a:t>
            </a:r>
            <a:endParaRPr lang="en-US" dirty="0"/>
          </a:p>
        </p:txBody>
      </p:sp>
      <p:pic>
        <p:nvPicPr>
          <p:cNvPr id="4" name="Content Placeholder 3" descr="Plutchik-wheel.svg.png"/>
          <p:cNvPicPr>
            <a:picLocks noGrp="1" noChangeAspect="1"/>
          </p:cNvPicPr>
          <p:nvPr>
            <p:ph idx="1"/>
          </p:nvPr>
        </p:nvPicPr>
        <p:blipFill>
          <a:blip r:embed="rId3">
            <a:extLst>
              <a:ext uri="{28A0092B-C50C-407E-A947-70E740481C1C}">
                <a14:useLocalDpi xmlns:a14="http://schemas.microsoft.com/office/drawing/2010/main" val="0"/>
              </a:ext>
            </a:extLst>
          </a:blip>
          <a:srcRect l="-42128" r="-42128"/>
          <a:stretch>
            <a:fillRect/>
          </a:stretch>
        </p:blipFill>
        <p:spPr>
          <a:xfrm>
            <a:off x="457200" y="1417638"/>
            <a:ext cx="8229600" cy="4708525"/>
          </a:xfrm>
        </p:spPr>
      </p:pic>
    </p:spTree>
    <p:extLst>
      <p:ext uri="{BB962C8B-B14F-4D97-AF65-F5344CB8AC3E}">
        <p14:creationId xmlns:p14="http://schemas.microsoft.com/office/powerpoint/2010/main" val="1429717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igure_12_32"/>
          <p:cNvPicPr>
            <a:picLocks noChangeAspect="1" noChangeArrowheads="1"/>
          </p:cNvPicPr>
          <p:nvPr/>
        </p:nvPicPr>
        <p:blipFill>
          <a:blip r:embed="rId3"/>
          <a:srcRect/>
          <a:stretch>
            <a:fillRect/>
          </a:stretch>
        </p:blipFill>
        <p:spPr bwMode="auto">
          <a:xfrm>
            <a:off x="1253174" y="614667"/>
            <a:ext cx="7092313" cy="6013146"/>
          </a:xfrm>
          <a:prstGeom prst="rect">
            <a:avLst/>
          </a:prstGeom>
          <a:noFill/>
          <a:ln w="9525">
            <a:noFill/>
            <a:miter lim="800000"/>
            <a:headEnd/>
            <a:tailEnd/>
          </a:ln>
        </p:spPr>
      </p:pic>
      <p:sp>
        <p:nvSpPr>
          <p:cNvPr id="3" name="Slide Number Placeholder 3"/>
          <p:cNvSpPr>
            <a:spLocks noGrp="1"/>
          </p:cNvSpPr>
          <p:nvPr>
            <p:ph type="sldNum" sz="quarter" idx="12"/>
          </p:nvPr>
        </p:nvSpPr>
        <p:spPr/>
        <p:txBody>
          <a:bodyPr/>
          <a:lstStyle/>
          <a:p>
            <a:fld id="{C596511B-2857-694D-871F-422885452280}" type="slidenum">
              <a:rPr lang="en-US" smtClean="0"/>
              <a:pPr/>
              <a:t>7</a:t>
            </a:fld>
            <a:endParaRPr lang="en-US"/>
          </a:p>
        </p:txBody>
      </p:sp>
    </p:spTree>
    <p:extLst>
      <p:ext uri="{BB962C8B-B14F-4D97-AF65-F5344CB8AC3E}">
        <p14:creationId xmlns:p14="http://schemas.microsoft.com/office/powerpoint/2010/main" val="102975625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Some Recorded Examples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8</a:t>
            </a:fld>
            <a:endParaRPr lang="en-US" altLang="x-none"/>
          </a:p>
        </p:txBody>
      </p:sp>
    </p:spTree>
    <p:extLst>
      <p:ext uri="{BB962C8B-B14F-4D97-AF65-F5344CB8AC3E}">
        <p14:creationId xmlns:p14="http://schemas.microsoft.com/office/powerpoint/2010/main" val="6393930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r>
              <a:rPr lang="en-US" smtClean="0"/>
              <a:t>Theories of Emotion</a:t>
            </a:r>
            <a:endParaRPr lang="en-US" dirty="0"/>
          </a:p>
        </p:txBody>
      </p:sp>
      <p:sp>
        <p:nvSpPr>
          <p:cNvPr id="569347" name="Rectangle 3"/>
          <p:cNvSpPr>
            <a:spLocks noGrp="1" noChangeArrowheads="1"/>
          </p:cNvSpPr>
          <p:nvPr>
            <p:ph idx="1"/>
          </p:nvPr>
        </p:nvSpPr>
        <p:spPr/>
        <p:txBody>
          <a:bodyPr>
            <a:normAutofit/>
          </a:bodyPr>
          <a:lstStyle/>
          <a:p>
            <a:pPr lvl="0">
              <a:spcAft>
                <a:spcPts val="1200"/>
              </a:spcAft>
            </a:pPr>
            <a:r>
              <a:rPr lang="en-US" dirty="0" smtClean="0"/>
              <a:t>Emotions are a mix of:</a:t>
            </a:r>
          </a:p>
          <a:p>
            <a:pPr lvl="1">
              <a:spcAft>
                <a:spcPts val="600"/>
              </a:spcAft>
            </a:pPr>
            <a:r>
              <a:rPr lang="en-US" dirty="0" smtClean="0"/>
              <a:t>physiological activation</a:t>
            </a:r>
          </a:p>
          <a:p>
            <a:pPr lvl="1">
              <a:spcAft>
                <a:spcPts val="600"/>
              </a:spcAft>
            </a:pPr>
            <a:r>
              <a:rPr lang="en-US" dirty="0" smtClean="0"/>
              <a:t>expressive behaviors</a:t>
            </a:r>
          </a:p>
          <a:p>
            <a:pPr lvl="1">
              <a:spcAft>
                <a:spcPts val="600"/>
              </a:spcAft>
            </a:pPr>
            <a:r>
              <a:rPr lang="en-US" dirty="0" smtClean="0"/>
              <a:t>conscious experience</a:t>
            </a:r>
          </a:p>
          <a:p>
            <a:pPr lvl="1">
              <a:buNone/>
            </a:pPr>
            <a:endParaRPr lang="en-US" dirty="0" smtClean="0"/>
          </a:p>
          <a:p>
            <a:pPr lvl="0"/>
            <a:endParaRPr lang="en-US" dirty="0" smtClean="0"/>
          </a:p>
          <a:p>
            <a:endParaRPr lang="en-US" dirty="0"/>
          </a:p>
        </p:txBody>
      </p:sp>
      <p:sp>
        <p:nvSpPr>
          <p:cNvPr id="5" name="Slide Number Placeholder 6"/>
          <p:cNvSpPr>
            <a:spLocks noGrp="1"/>
          </p:cNvSpPr>
          <p:nvPr>
            <p:ph type="sldNum" sz="quarter" idx="12"/>
          </p:nvPr>
        </p:nvSpPr>
        <p:spPr/>
        <p:txBody>
          <a:bodyPr/>
          <a:lstStyle/>
          <a:p>
            <a:fld id="{1ABB4EAF-5FCF-475D-A4AA-766C0F6C747C}" type="slidenum">
              <a:rPr lang="en-US" smtClean="0"/>
              <a:pPr/>
              <a:t>9</a:t>
            </a:fld>
            <a:endParaRPr lang="en-US"/>
          </a:p>
        </p:txBody>
      </p:sp>
    </p:spTree>
    <p:extLst>
      <p:ext uri="{BB962C8B-B14F-4D97-AF65-F5344CB8AC3E}">
        <p14:creationId xmlns:p14="http://schemas.microsoft.com/office/powerpoint/2010/main" val="40358585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SA17-intro" id="{D4705E76-85FB-7F4B-9494-AE8E06C05437}" vid="{492A888A-E88F-B643-B502-946D8345E59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LSA17-intro</Template>
  <TotalTime>287</TotalTime>
  <Words>3660</Words>
  <Application>Microsoft Macintosh PowerPoint</Application>
  <PresentationFormat>On-screen Show (4:3)</PresentationFormat>
  <Paragraphs>530</Paragraphs>
  <Slides>54</Slides>
  <Notes>39</Notes>
  <HiddenSlides>0</HiddenSlides>
  <MMClips>30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4" baseType="lpstr">
      <vt:lpstr>Calibri</vt:lpstr>
      <vt:lpstr>Mangal</vt:lpstr>
      <vt:lpstr>ＭＳ Ｐゴシック</vt:lpstr>
      <vt:lpstr>Palatino Linotype</vt:lpstr>
      <vt:lpstr>Times</vt:lpstr>
      <vt:lpstr>Times New Roman</vt:lpstr>
      <vt:lpstr>Wingdings</vt:lpstr>
      <vt:lpstr>Arial</vt:lpstr>
      <vt:lpstr>Blank Presentation</vt:lpstr>
      <vt:lpstr>Chart</vt:lpstr>
      <vt:lpstr>Intonation and Computation:  Emotion</vt:lpstr>
      <vt:lpstr>PowerPoint Presentation</vt:lpstr>
      <vt:lpstr>Emotion and Speaker State</vt:lpstr>
      <vt:lpstr>Interspeech Paralinguistic Challenges (2009--) </vt:lpstr>
      <vt:lpstr>Basic Emotions</vt:lpstr>
      <vt:lpstr>Plutchik’s Wheel</vt:lpstr>
      <vt:lpstr>PowerPoint Presentation</vt:lpstr>
      <vt:lpstr>Play Some Recorded Examples</vt:lpstr>
      <vt:lpstr>Theories of Emotion</vt:lpstr>
      <vt:lpstr>Emotions and the Autonomic Nervous System</vt:lpstr>
      <vt:lpstr>James-Lange Theory</vt:lpstr>
      <vt:lpstr>Cannon-Bard Theory</vt:lpstr>
      <vt:lpstr>Two-Factor Theory</vt:lpstr>
      <vt:lpstr>Physiology of Emotion </vt:lpstr>
      <vt:lpstr>    Acted Speech: LDC Emotional Speech Corpus</vt:lpstr>
      <vt:lpstr>Natural Speech (thanks to Liz Shriberg, SRI)</vt:lpstr>
      <vt:lpstr>Synthetic Affective Speech</vt:lpstr>
      <vt:lpstr>Elicited Emotion</vt:lpstr>
      <vt:lpstr>Decisions in Emotion Recognition</vt:lpstr>
      <vt:lpstr>What Features Are Useful in Emotion Classification?</vt:lpstr>
      <vt:lpstr>Distinguishing One Emotion from the Rest: Direct Modeling (Liscombe et al 2003)</vt:lpstr>
      <vt:lpstr>Classifying Subject Ratings of Emotional Speech Using Acoustic Features</vt:lpstr>
      <vt:lpstr>F0 Differentiates Activation </vt:lpstr>
      <vt:lpstr>But not Valence</vt:lpstr>
      <vt:lpstr>Can We Identify Emotions in Natural Speech?</vt:lpstr>
      <vt:lpstr>Direct Modeling of Prosody Features in Context</vt:lpstr>
      <vt:lpstr>Direct Modeling of Prosodic Features in Context</vt:lpstr>
      <vt:lpstr>Derived Emotions:  Confidence vs. Uncertainty</vt:lpstr>
      <vt:lpstr>A Certain Example</vt:lpstr>
      <vt:lpstr>An Uncertain Example</vt:lpstr>
      <vt:lpstr>What Features Signal Confidence vs. Uncertainty?</vt:lpstr>
      <vt:lpstr>Classifying Uncertainty</vt:lpstr>
      <vt:lpstr>Incremental Emotion Recognition from Speech</vt:lpstr>
      <vt:lpstr>Emotion Recognition from Text</vt:lpstr>
      <vt:lpstr>Lexicon-based</vt:lpstr>
      <vt:lpstr>Machine Learning Approaches</vt:lpstr>
      <vt:lpstr>Emotions in Text: LiveJournal and WordsEye Image Descriptions</vt:lpstr>
      <vt:lpstr>PowerPoint Presentation</vt:lpstr>
      <vt:lpstr>Using Hashtags to Capture Fine Emotion Categories from Tweets</vt:lpstr>
      <vt:lpstr>Using Hashtags to Capture Fine Emotion Categories from Tweets (2013)</vt:lpstr>
      <vt:lpstr>Tweets as a source of emotion-annotated text</vt:lpstr>
      <vt:lpstr>Hashtag Emotion Corpus</vt:lpstr>
      <vt:lpstr>Hashtag Emotion Corpus</vt:lpstr>
      <vt:lpstr>Hashtag Emotion Lexicon</vt:lpstr>
      <vt:lpstr>personality and emotion</vt:lpstr>
      <vt:lpstr>Detecting personality</vt:lpstr>
      <vt:lpstr>PowerPoint Presentation</vt:lpstr>
      <vt:lpstr>How about using Emoticons?</vt:lpstr>
      <vt:lpstr>Machine Learning Approaches</vt:lpstr>
      <vt:lpstr>PowerPoint Presentation</vt:lpstr>
      <vt:lpstr>PowerPoint Presentation</vt:lpstr>
      <vt:lpstr>How well does this work?</vt:lpstr>
      <vt:lpstr>What are the Challenges in Recognizing Emotion</vt:lpstr>
      <vt:lpstr>Next Class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Intonation and Computation: Analyzing Speech Prosody </dc:title>
  <dc:creator>Microsoft Office User</dc:creator>
  <cp:lastModifiedBy>Microsoft Office User</cp:lastModifiedBy>
  <cp:revision>59</cp:revision>
  <dcterms:created xsi:type="dcterms:W3CDTF">2017-05-18T00:48:53Z</dcterms:created>
  <dcterms:modified xsi:type="dcterms:W3CDTF">2017-07-13T18:41:47Z</dcterms:modified>
</cp:coreProperties>
</file>