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74" r:id="rId5"/>
    <p:sldId id="268" r:id="rId6"/>
    <p:sldId id="269" r:id="rId7"/>
    <p:sldId id="270" r:id="rId8"/>
    <p:sldId id="271" r:id="rId9"/>
    <p:sldId id="267" r:id="rId10"/>
    <p:sldId id="259" r:id="rId11"/>
    <p:sldId id="260" r:id="rId12"/>
    <p:sldId id="272" r:id="rId13"/>
    <p:sldId id="275" r:id="rId14"/>
    <p:sldId id="262" r:id="rId15"/>
    <p:sldId id="261" r:id="rId16"/>
    <p:sldId id="263" r:id="rId17"/>
    <p:sldId id="265" r:id="rId18"/>
    <p:sldId id="264" r:id="rId19"/>
    <p:sldId id="273" r:id="rId2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68" d="100"/>
          <a:sy n="68" d="100"/>
        </p:scale>
        <p:origin x="-31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2395028B-FD0A-4DCF-852E-50BC39C8392A}" type="datetimeFigureOut">
              <a:rPr lang="en-US"/>
              <a:pPr>
                <a:defRPr/>
              </a:pPr>
              <a:t>7/19/2011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14EDAFD5-8A13-4C11-A06F-C932C6F44DEF}"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9CF3D60-D671-4B75-99DE-6AD889346640}" type="datetimeFigureOut">
              <a:rPr lang="en-US"/>
              <a:pPr>
                <a:defRPr/>
              </a:pPr>
              <a:t>7/19/2011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5D64E4E-4860-4B1C-9BCB-468F037CDD85}"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7D752B3-F5BF-4CAF-BC00-5E57C81D4353}" type="datetime1">
              <a:rPr lang="en-US"/>
              <a:pPr>
                <a:defRPr/>
              </a:pPr>
              <a:t>7/19/2011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439F0CF-BE27-4983-BF79-BF862D537F6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6918C5-CD94-441F-9F30-9EE8FC3DC60C}" type="datetime1">
              <a:rPr lang="en-US"/>
              <a:pPr>
                <a:defRPr/>
              </a:pPr>
              <a:t>7/19/2011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BCE64E6-3E34-4B25-BC7F-F5F8B4E7F45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A60805-0AB6-4326-943E-05AA97D63890}" type="datetime1">
              <a:rPr lang="en-US"/>
              <a:pPr>
                <a:defRPr/>
              </a:pPr>
              <a:t>7/19/2011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54638E-08A3-4496-A733-97108DD819F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4B4152-29DA-4B9F-9F68-26523E0E2FD1}" type="datetime1">
              <a:rPr lang="en-US"/>
              <a:pPr>
                <a:defRPr/>
              </a:pPr>
              <a:t>7/19/2011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5E37584-70F3-4B59-BAAD-8183052D49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1CDC452-41EC-4A4D-A04E-ACA728DEC31D}" type="datetime1">
              <a:rPr lang="en-US"/>
              <a:pPr>
                <a:defRPr/>
              </a:pPr>
              <a:t>7/19/2011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ADFCB2F-27A3-42B7-B233-A4ECC14AAFB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F8C6BE2-D118-43E3-BCCD-BCB609DF1833}" type="datetime1">
              <a:rPr lang="en-US"/>
              <a:pPr>
                <a:defRPr/>
              </a:pPr>
              <a:t>7/19/2011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09DE7F-6902-4AF2-931F-0E64DB5B8CE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2D8A2C7-244B-4346-B68A-73C284019D97}" type="datetime1">
              <a:rPr lang="en-US"/>
              <a:pPr>
                <a:defRPr/>
              </a:pPr>
              <a:t>7/19/2011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11E701E-942E-40DE-B4EF-89A983B1C8E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3945B5D-8265-4308-930F-CD92292A13D5}" type="datetime1">
              <a:rPr lang="en-US"/>
              <a:pPr>
                <a:defRPr/>
              </a:pPr>
              <a:t>7/19/2011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1A1A09F-565D-4E19-B177-4C4174BAB6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768E82-CBD3-4F43-816C-7DD155E39A6C}" type="datetime1">
              <a:rPr lang="en-US"/>
              <a:pPr>
                <a:defRPr/>
              </a:pPr>
              <a:t>7/19/2011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014A054-1A00-4974-9930-34DBA83A5BC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F2B753-0CB4-4565-9308-A219B19250F2}" type="datetime1">
              <a:rPr lang="en-US"/>
              <a:pPr>
                <a:defRPr/>
              </a:pPr>
              <a:t>7/19/2011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62121A-C069-4751-80B8-D46FDB7F50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1168AB0-63A5-42C2-B949-AEDC9EEE9484}" type="datetime1">
              <a:rPr lang="en-US"/>
              <a:pPr>
                <a:defRPr/>
              </a:pPr>
              <a:t>7/19/2011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609712-3694-4E6C-8938-127DCB28E57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3E3A037-38F1-4ED3-A182-6C246643A49F}" type="datetime1">
              <a:rPr lang="en-US"/>
              <a:pPr>
                <a:defRPr/>
              </a:pPr>
              <a:t>7/19/2011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31B555B-6692-4653-BE2D-BACE601A01E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457200" rtl="0" eaLnBrk="0" fontAlgn="base" hangingPunct="0">
        <a:spcBef>
          <a:spcPct val="0"/>
        </a:spcBef>
        <a:spcAft>
          <a:spcPct val="0"/>
        </a:spcAft>
        <a:defRPr sz="3200" kern="1200">
          <a:solidFill>
            <a:schemeClr val="tx1"/>
          </a:solidFill>
          <a:latin typeface="+mj-lt"/>
          <a:ea typeface="+mj-ea"/>
          <a:cs typeface="+mj-cs"/>
        </a:defRPr>
      </a:lvl1pPr>
      <a:lvl2pPr algn="ctr" defTabSz="457200" rtl="0" eaLnBrk="0" fontAlgn="base" hangingPunct="0">
        <a:spcBef>
          <a:spcPct val="0"/>
        </a:spcBef>
        <a:spcAft>
          <a:spcPct val="0"/>
        </a:spcAft>
        <a:defRPr sz="3200">
          <a:solidFill>
            <a:schemeClr val="tx1"/>
          </a:solidFill>
          <a:latin typeface="Calibri" pitchFamily="34" charset="0"/>
        </a:defRPr>
      </a:lvl2pPr>
      <a:lvl3pPr algn="ctr" defTabSz="457200" rtl="0" eaLnBrk="0" fontAlgn="base" hangingPunct="0">
        <a:spcBef>
          <a:spcPct val="0"/>
        </a:spcBef>
        <a:spcAft>
          <a:spcPct val="0"/>
        </a:spcAft>
        <a:defRPr sz="3200">
          <a:solidFill>
            <a:schemeClr val="tx1"/>
          </a:solidFill>
          <a:latin typeface="Calibri" pitchFamily="34" charset="0"/>
        </a:defRPr>
      </a:lvl3pPr>
      <a:lvl4pPr algn="ctr" defTabSz="457200" rtl="0" eaLnBrk="0" fontAlgn="base" hangingPunct="0">
        <a:spcBef>
          <a:spcPct val="0"/>
        </a:spcBef>
        <a:spcAft>
          <a:spcPct val="0"/>
        </a:spcAft>
        <a:defRPr sz="3200">
          <a:solidFill>
            <a:schemeClr val="tx1"/>
          </a:solidFill>
          <a:latin typeface="Calibri" pitchFamily="34" charset="0"/>
        </a:defRPr>
      </a:lvl4pPr>
      <a:lvl5pPr algn="ctr" defTabSz="457200" rtl="0" eaLnBrk="0" fontAlgn="base" hangingPunct="0">
        <a:spcBef>
          <a:spcPct val="0"/>
        </a:spcBef>
        <a:spcAft>
          <a:spcPct val="0"/>
        </a:spcAft>
        <a:defRPr sz="32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festvox.org/bsv/c941.html#AEN95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cs.columbia.edu/~julia/courses/LSA11/tts.pl.txt"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estvox.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s.columbia.edu/~julia/courses/LSA11/Option2.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festvox.org/bsv/x1003.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p:txBody>
          <a:bodyPr/>
          <a:lstStyle/>
          <a:p>
            <a:pPr eaLnBrk="1" hangingPunct="1"/>
            <a:r>
              <a:rPr lang="en-US" smtClean="0"/>
              <a:t>Option 2 – Limited Domain TTS using Festival</a:t>
            </a:r>
          </a:p>
        </p:txBody>
      </p:sp>
      <p:sp>
        <p:nvSpPr>
          <p:cNvPr id="15362" name="Subtitle 2"/>
          <p:cNvSpPr>
            <a:spLocks noGrp="1"/>
          </p:cNvSpPr>
          <p:nvPr>
            <p:ph type="subTitle" idx="1"/>
          </p:nvPr>
        </p:nvSpPr>
        <p:spPr/>
        <p:txBody>
          <a:bodyPr/>
          <a:lstStyle/>
          <a:p>
            <a:pPr eaLnBrk="1" hangingPunct="1"/>
            <a:r>
              <a:rPr lang="en-US" smtClean="0">
                <a:solidFill>
                  <a:srgbClr val="898989"/>
                </a:solidFill>
              </a:rPr>
              <a:t>LSA11</a:t>
            </a:r>
          </a:p>
        </p:txBody>
      </p:sp>
      <p:sp>
        <p:nvSpPr>
          <p:cNvPr id="4" name="Slide Number Placeholder 3"/>
          <p:cNvSpPr>
            <a:spLocks noGrp="1"/>
          </p:cNvSpPr>
          <p:nvPr>
            <p:ph type="sldNum" sz="quarter" idx="12"/>
          </p:nvPr>
        </p:nvSpPr>
        <p:spPr/>
        <p:txBody>
          <a:bodyPr/>
          <a:lstStyle/>
          <a:p>
            <a:pPr>
              <a:defRPr/>
            </a:pPr>
            <a:fld id="{06AD91F1-E121-482F-B682-BCD6607549AD}" type="slidenum">
              <a:rPr lang="en-US"/>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Part B: Designing a Limited Domain TTS system</a:t>
            </a:r>
          </a:p>
        </p:txBody>
      </p:sp>
      <p:sp>
        <p:nvSpPr>
          <p:cNvPr id="24578" name="Content Placeholder 2"/>
          <p:cNvSpPr>
            <a:spLocks noGrp="1"/>
          </p:cNvSpPr>
          <p:nvPr>
            <p:ph idx="1"/>
          </p:nvPr>
        </p:nvSpPr>
        <p:spPr/>
        <p:txBody>
          <a:bodyPr/>
          <a:lstStyle/>
          <a:p>
            <a:pPr eaLnBrk="1" hangingPunct="1"/>
            <a:r>
              <a:rPr lang="en-US" smtClean="0"/>
              <a:t>Part B and C should be done in your teams</a:t>
            </a:r>
          </a:p>
          <a:p>
            <a:pPr lvl="1" eaLnBrk="1" hangingPunct="1"/>
            <a:r>
              <a:rPr lang="en-US" smtClean="0"/>
              <a:t>Remember to send your team list (with leader specified) to me in email</a:t>
            </a:r>
          </a:p>
          <a:p>
            <a:pPr lvl="1" eaLnBrk="1" hangingPunct="1"/>
            <a:r>
              <a:rPr lang="en-US" smtClean="0"/>
              <a:t>Base your TTS on a possible set of output utterances from a hypothetical dialog system</a:t>
            </a:r>
          </a:p>
          <a:p>
            <a:pPr lvl="1" eaLnBrk="1" hangingPunct="1"/>
            <a:r>
              <a:rPr lang="en-US" smtClean="0"/>
              <a:t>NB: In an actual dialog system, you would probably need to expand on this set</a:t>
            </a:r>
          </a:p>
          <a:p>
            <a:pPr eaLnBrk="1" hangingPunct="1"/>
            <a:r>
              <a:rPr lang="en-US" smtClean="0"/>
              <a:t>Include at least </a:t>
            </a:r>
            <a:r>
              <a:rPr lang="en-US" smtClean="0">
                <a:solidFill>
                  <a:srgbClr val="FF3300"/>
                </a:solidFill>
              </a:rPr>
              <a:t>five</a:t>
            </a:r>
            <a:r>
              <a:rPr lang="en-US" smtClean="0"/>
              <a:t> degrees of freedom</a:t>
            </a:r>
          </a:p>
          <a:p>
            <a:pPr eaLnBrk="1" hangingPunct="1">
              <a:buFont typeface="Arial" charset="0"/>
              <a:buNone/>
            </a:pPr>
            <a:endParaRPr lang="en-US" smtClean="0"/>
          </a:p>
        </p:txBody>
      </p:sp>
      <p:sp>
        <p:nvSpPr>
          <p:cNvPr id="4" name="Slide Number Placeholder 3"/>
          <p:cNvSpPr>
            <a:spLocks noGrp="1"/>
          </p:cNvSpPr>
          <p:nvPr>
            <p:ph type="sldNum" sz="quarter" idx="12"/>
          </p:nvPr>
        </p:nvSpPr>
        <p:spPr/>
        <p:txBody>
          <a:bodyPr/>
          <a:lstStyle/>
          <a:p>
            <a:pPr>
              <a:defRPr/>
            </a:pPr>
            <a:fld id="{D09B0B45-7CA9-4B19-90D2-C1D41DEE8C66}"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5"/>
          <p:cNvSpPr>
            <a:spLocks noGrp="1"/>
          </p:cNvSpPr>
          <p:nvPr>
            <p:ph type="title" idx="4294967295"/>
          </p:nvPr>
        </p:nvSpPr>
        <p:spPr/>
        <p:txBody>
          <a:bodyPr/>
          <a:lstStyle/>
          <a:p>
            <a:r>
              <a:rPr lang="en-US" smtClean="0"/>
              <a:t>Degrees of Freedom:  Time Example</a:t>
            </a:r>
          </a:p>
        </p:txBody>
      </p:sp>
      <p:sp>
        <p:nvSpPr>
          <p:cNvPr id="25606" name="Rectangle 6"/>
          <p:cNvSpPr>
            <a:spLocks noGrp="1"/>
          </p:cNvSpPr>
          <p:nvPr>
            <p:ph type="body" idx="4294967295"/>
          </p:nvPr>
        </p:nvSpPr>
        <p:spPr/>
        <p:txBody>
          <a:bodyPr/>
          <a:lstStyle/>
          <a:p>
            <a:pPr>
              <a:lnSpc>
                <a:spcPct val="80000"/>
              </a:lnSpc>
            </a:pPr>
            <a:r>
              <a:rPr lang="en-US" sz="2000" smtClean="0"/>
              <a:t>In the talking clock the input is a string of the form </a:t>
            </a:r>
          </a:p>
          <a:p>
            <a:pPr lvl="1">
              <a:lnSpc>
                <a:spcPct val="80000"/>
              </a:lnSpc>
            </a:pPr>
            <a:r>
              <a:rPr lang="en-US" sz="1800" smtClean="0"/>
              <a:t>HH:MM, </a:t>
            </a:r>
          </a:p>
          <a:p>
            <a:pPr>
              <a:lnSpc>
                <a:spcPct val="80000"/>
              </a:lnSpc>
            </a:pPr>
            <a:r>
              <a:rPr lang="en-US" sz="2000" smtClean="0"/>
              <a:t>And the output is a sentence of the form:</a:t>
            </a:r>
          </a:p>
          <a:p>
            <a:pPr lvl="1">
              <a:lnSpc>
                <a:spcPct val="80000"/>
              </a:lnSpc>
            </a:pPr>
            <a:r>
              <a:rPr lang="en-US" sz="1800" smtClean="0"/>
              <a:t>The time is now, EXACTNESS MINUTE INFO(, in the DAYPART), where:</a:t>
            </a:r>
          </a:p>
          <a:p>
            <a:pPr lvl="2">
              <a:lnSpc>
                <a:spcPct val="80000"/>
              </a:lnSpc>
            </a:pPr>
            <a:r>
              <a:rPr lang="en-US" sz="1600" smtClean="0"/>
              <a:t>EXACTNESS = {exactly, just after, a little after, almost} </a:t>
            </a:r>
          </a:p>
          <a:p>
            <a:pPr lvl="2">
              <a:lnSpc>
                <a:spcPct val="80000"/>
              </a:lnSpc>
            </a:pPr>
            <a:r>
              <a:rPr lang="en-US" sz="1600" smtClean="0"/>
              <a:t>MINUTE = {-, five past, ten past, quarter past, twenty past, twenty-five past, half past, twenty-five to, twenty to, quarter to, ten to, five to} </a:t>
            </a:r>
          </a:p>
          <a:p>
            <a:pPr lvl="2">
              <a:lnSpc>
                <a:spcPct val="80000"/>
              </a:lnSpc>
            </a:pPr>
            <a:r>
              <a:rPr lang="en-US" sz="1600" smtClean="0"/>
              <a:t>INFO = {one, two, three, four, five, six, seven, eight, nine, ten, eleven, twelve, midnight} </a:t>
            </a:r>
          </a:p>
          <a:p>
            <a:pPr lvl="2">
              <a:lnSpc>
                <a:spcPct val="80000"/>
              </a:lnSpc>
            </a:pPr>
            <a:r>
              <a:rPr lang="en-US" sz="1600" smtClean="0"/>
              <a:t>DAYPART = {morning, afternoon, evening}</a:t>
            </a:r>
          </a:p>
          <a:p>
            <a:pPr>
              <a:lnSpc>
                <a:spcPct val="80000"/>
              </a:lnSpc>
            </a:pPr>
            <a:r>
              <a:rPr lang="en-US" sz="2000" smtClean="0"/>
              <a:t>For example</a:t>
            </a:r>
          </a:p>
          <a:p>
            <a:pPr lvl="1">
              <a:lnSpc>
                <a:spcPct val="80000"/>
              </a:lnSpc>
            </a:pPr>
            <a:r>
              <a:rPr lang="en-US" sz="1800" smtClean="0"/>
              <a:t>07:57 =&gt; The time is now, a little after five to eight, in the morning</a:t>
            </a:r>
          </a:p>
          <a:p>
            <a:pPr>
              <a:lnSpc>
                <a:spcPct val="80000"/>
              </a:lnSpc>
            </a:pPr>
            <a:r>
              <a:rPr lang="en-US" sz="2000" smtClean="0">
                <a:solidFill>
                  <a:srgbClr val="FF3300"/>
                </a:solidFill>
              </a:rPr>
              <a:t>Four</a:t>
            </a:r>
            <a:r>
              <a:rPr lang="en-US" sz="2000" smtClean="0"/>
              <a:t> degrees of freedom (EXACTNESS, MINUTE, INFO, DAYPART). </a:t>
            </a:r>
          </a:p>
          <a:p>
            <a:pPr lvl="1">
              <a:lnSpc>
                <a:spcPct val="80000"/>
              </a:lnSpc>
            </a:pPr>
            <a:r>
              <a:rPr lang="en-US" sz="1800" smtClean="0"/>
              <a:t>Number of possible sentences is approximately 4 x 12 x 12 x 2 = 1152.</a:t>
            </a:r>
          </a:p>
        </p:txBody>
      </p:sp>
      <p:sp>
        <p:nvSpPr>
          <p:cNvPr id="4" name="Slide Number Placeholder 3"/>
          <p:cNvSpPr>
            <a:spLocks noGrp="1"/>
          </p:cNvSpPr>
          <p:nvPr>
            <p:ph type="sldNum" sz="quarter" idx="12"/>
          </p:nvPr>
        </p:nvSpPr>
        <p:spPr/>
        <p:txBody>
          <a:bodyPr/>
          <a:lstStyle/>
          <a:p>
            <a:pPr>
              <a:defRPr/>
            </a:pPr>
            <a:fld id="{A0644E4E-76E1-4BB2-A6F4-A3F66EE4BAE1}"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5"/>
          <p:cNvSpPr>
            <a:spLocks noGrp="1"/>
          </p:cNvSpPr>
          <p:nvPr>
            <p:ph type="title" idx="4294967295"/>
          </p:nvPr>
        </p:nvSpPr>
        <p:spPr/>
        <p:txBody>
          <a:bodyPr/>
          <a:lstStyle/>
          <a:p>
            <a:r>
              <a:rPr lang="en-US" smtClean="0"/>
              <a:t>Part B – Preparing your Limited Domain TTS</a:t>
            </a:r>
          </a:p>
        </p:txBody>
      </p:sp>
      <p:sp>
        <p:nvSpPr>
          <p:cNvPr id="26630" name="Rectangle 6"/>
          <p:cNvSpPr>
            <a:spLocks noGrp="1"/>
          </p:cNvSpPr>
          <p:nvPr>
            <p:ph type="body" idx="4294967295"/>
          </p:nvPr>
        </p:nvSpPr>
        <p:spPr/>
        <p:txBody>
          <a:bodyPr/>
          <a:lstStyle/>
          <a:p>
            <a:pPr>
              <a:lnSpc>
                <a:spcPct val="80000"/>
              </a:lnSpc>
            </a:pPr>
            <a:r>
              <a:rPr lang="en-US" sz="2800" smtClean="0"/>
              <a:t>Create and set up directory</a:t>
            </a:r>
          </a:p>
          <a:p>
            <a:pPr lvl="2">
              <a:lnSpc>
                <a:spcPct val="80000"/>
              </a:lnSpc>
            </a:pPr>
            <a:r>
              <a:rPr lang="en-US" sz="2000" smtClean="0"/>
              <a:t>For teams, $HOMEDIR (below) should be your team leader’s home dir</a:t>
            </a:r>
          </a:p>
          <a:p>
            <a:pPr lvl="2">
              <a:lnSpc>
                <a:spcPct val="80000"/>
              </a:lnSpc>
            </a:pPr>
            <a:r>
              <a:rPr lang="en-US" sz="2000" smtClean="0"/>
              <a:t>mkdir $HOMEDIR/partc</a:t>
            </a:r>
          </a:p>
          <a:p>
            <a:pPr lvl="2">
              <a:lnSpc>
                <a:spcPct val="80000"/>
              </a:lnSpc>
            </a:pPr>
            <a:r>
              <a:rPr lang="en-US" sz="2000" smtClean="0"/>
              <a:t>cd $HOMEDIR/partc</a:t>
            </a:r>
          </a:p>
          <a:p>
            <a:pPr lvl="2">
              <a:lnSpc>
                <a:spcPct val="80000"/>
              </a:lnSpc>
            </a:pPr>
            <a:r>
              <a:rPr lang="en-US" sz="2000" smtClean="0"/>
              <a:t>$FESTVOXDIR/src/ldom/setup_ldom SLP TOPIC xyz</a:t>
            </a:r>
          </a:p>
          <a:p>
            <a:pPr>
              <a:lnSpc>
                <a:spcPct val="80000"/>
              </a:lnSpc>
            </a:pPr>
            <a:r>
              <a:rPr lang="en-US" sz="2800" smtClean="0"/>
              <a:t>Design prompts</a:t>
            </a:r>
          </a:p>
          <a:p>
            <a:pPr lvl="2">
              <a:lnSpc>
                <a:spcPct val="80000"/>
              </a:lnSpc>
            </a:pPr>
            <a:r>
              <a:rPr lang="en-US" sz="2000" smtClean="0"/>
              <a:t>The talking clock uses the prompts in time/etc/time.data:</a:t>
            </a:r>
          </a:p>
          <a:p>
            <a:pPr lvl="3">
              <a:lnSpc>
                <a:spcPct val="80000"/>
              </a:lnSpc>
            </a:pPr>
            <a:r>
              <a:rPr lang="en-US" sz="1800" smtClean="0"/>
              <a:t>( time0001 "The time is now, exactly five past one, in the morning." )</a:t>
            </a:r>
          </a:p>
          <a:p>
            <a:pPr lvl="3">
              <a:lnSpc>
                <a:spcPct val="80000"/>
              </a:lnSpc>
            </a:pPr>
            <a:r>
              <a:rPr lang="en-US" sz="1800" smtClean="0"/>
              <a:t>( time0002 "The time is now, just after ten past two, in the morning." )</a:t>
            </a:r>
          </a:p>
          <a:p>
            <a:pPr lvl="3">
              <a:lnSpc>
                <a:spcPct val="80000"/>
              </a:lnSpc>
            </a:pPr>
            <a:r>
              <a:rPr lang="en-US" sz="1800" smtClean="0"/>
              <a:t>( time0003 "The time is now, a little after quarter past three, in the morning." ) …</a:t>
            </a:r>
          </a:p>
          <a:p>
            <a:pPr lvl="2">
              <a:lnSpc>
                <a:spcPct val="80000"/>
              </a:lnSpc>
            </a:pPr>
            <a:r>
              <a:rPr lang="en-US" sz="2000" smtClean="0"/>
              <a:t>Now, instead, you will create a similar file for your domain, and save it as partc/etc/TOPIC.data</a:t>
            </a:r>
          </a:p>
        </p:txBody>
      </p:sp>
      <p:sp>
        <p:nvSpPr>
          <p:cNvPr id="4" name="Slide Number Placeholder 3"/>
          <p:cNvSpPr>
            <a:spLocks noGrp="1"/>
          </p:cNvSpPr>
          <p:nvPr>
            <p:ph type="sldNum" sz="quarter" idx="12"/>
          </p:nvPr>
        </p:nvSpPr>
        <p:spPr/>
        <p:txBody>
          <a:bodyPr/>
          <a:lstStyle/>
          <a:p>
            <a:pPr>
              <a:defRPr/>
            </a:pPr>
            <a:fld id="{D2C1B5B6-DFE0-4C2C-AE2B-D1DD29C57ACF}"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Tips for Designing Prompts</a:t>
            </a:r>
          </a:p>
        </p:txBody>
      </p:sp>
      <p:sp>
        <p:nvSpPr>
          <p:cNvPr id="27650" name="Content Placeholder 2"/>
          <p:cNvSpPr>
            <a:spLocks noGrp="1"/>
          </p:cNvSpPr>
          <p:nvPr>
            <p:ph idx="1"/>
          </p:nvPr>
        </p:nvSpPr>
        <p:spPr/>
        <p:txBody>
          <a:bodyPr/>
          <a:lstStyle/>
          <a:p>
            <a:pPr eaLnBrk="1" hangingPunct="1">
              <a:lnSpc>
                <a:spcPct val="80000"/>
              </a:lnSpc>
            </a:pPr>
            <a:r>
              <a:rPr lang="en-US" sz="2700" smtClean="0"/>
              <a:t>In general you should </a:t>
            </a:r>
          </a:p>
          <a:p>
            <a:pPr lvl="1" eaLnBrk="1" hangingPunct="1">
              <a:lnSpc>
                <a:spcPct val="80000"/>
              </a:lnSpc>
              <a:buFont typeface="Arial" charset="0"/>
              <a:buChar char="•"/>
            </a:pPr>
            <a:r>
              <a:rPr lang="en-US" sz="2400" smtClean="0"/>
              <a:t>Design your prompts to have at least 2 (and probably 5) examples of each word in your vocabulary. </a:t>
            </a:r>
          </a:p>
          <a:p>
            <a:pPr lvl="1" eaLnBrk="1" hangingPunct="1">
              <a:lnSpc>
                <a:spcPct val="80000"/>
              </a:lnSpc>
              <a:buFont typeface="Arial" charset="0"/>
              <a:buChar char="•"/>
            </a:pPr>
            <a:r>
              <a:rPr lang="en-US" sz="2400" smtClean="0"/>
              <a:t>Select utterances that maximize bi-gram coverage, i.e. try to create as many different word-word pairings over your corpus. </a:t>
            </a:r>
          </a:p>
          <a:p>
            <a:pPr lvl="1" eaLnBrk="1" hangingPunct="1">
              <a:lnSpc>
                <a:spcPct val="80000"/>
              </a:lnSpc>
              <a:buFont typeface="Arial" charset="0"/>
              <a:buChar char="•"/>
            </a:pPr>
            <a:r>
              <a:rPr lang="en-US" sz="2400" smtClean="0"/>
              <a:t>To have different intonation usable within the same synthesizer, you can postfix your prompt words with a silent “h” and then modify your input accordingly</a:t>
            </a:r>
          </a:p>
          <a:p>
            <a:pPr lvl="2" eaLnBrk="1" hangingPunct="1">
              <a:lnSpc>
                <a:spcPct val="80000"/>
              </a:lnSpc>
            </a:pPr>
            <a:r>
              <a:rPr lang="en-US" sz="1700" smtClean="0"/>
              <a:t>( prices0006 "one muffin will cost nineteen cents." )</a:t>
            </a:r>
          </a:p>
          <a:p>
            <a:pPr lvl="2" eaLnBrk="1" hangingPunct="1">
              <a:lnSpc>
                <a:spcPct val="80000"/>
              </a:lnSpc>
            </a:pPr>
            <a:r>
              <a:rPr lang="en-US" sz="1700" smtClean="0"/>
              <a:t>( prices0027 "oneh muffinh willh costh nineteenh penceh." ) </a:t>
            </a:r>
          </a:p>
          <a:p>
            <a:pPr eaLnBrk="1" hangingPunct="1">
              <a:lnSpc>
                <a:spcPct val="80000"/>
              </a:lnSpc>
            </a:pPr>
            <a:r>
              <a:rPr lang="en-US" sz="2700" smtClean="0"/>
              <a:t>More tips on designing prompts</a:t>
            </a:r>
          </a:p>
          <a:p>
            <a:pPr lvl="3" eaLnBrk="1" hangingPunct="1">
              <a:lnSpc>
                <a:spcPct val="80000"/>
              </a:lnSpc>
            </a:pPr>
            <a:r>
              <a:rPr lang="en-US" sz="1700" u="sng" smtClean="0">
                <a:hlinkClick r:id="rId2"/>
              </a:rPr>
              <a:t>http://www.festvox.org/bsv/c941.html#AEN952.</a:t>
            </a:r>
            <a:endParaRPr lang="en-US" sz="1700" smtClean="0"/>
          </a:p>
          <a:p>
            <a:pPr lvl="1" eaLnBrk="1" hangingPunct="1">
              <a:lnSpc>
                <a:spcPct val="80000"/>
              </a:lnSpc>
              <a:buFont typeface="Arial" charset="0"/>
              <a:buChar char="•"/>
            </a:pPr>
            <a:endParaRPr lang="en-US" sz="2400" smtClean="0"/>
          </a:p>
        </p:txBody>
      </p:sp>
      <p:sp>
        <p:nvSpPr>
          <p:cNvPr id="4" name="Slide Number Placeholder 3"/>
          <p:cNvSpPr>
            <a:spLocks noGrp="1"/>
          </p:cNvSpPr>
          <p:nvPr>
            <p:ph type="sldNum" sz="quarter" idx="12"/>
          </p:nvPr>
        </p:nvSpPr>
        <p:spPr/>
        <p:txBody>
          <a:bodyPr/>
          <a:lstStyle/>
          <a:p>
            <a:pPr>
              <a:defRPr/>
            </a:pPr>
            <a:fld id="{161FD03C-7C6E-4685-8E74-CCF02C621EE2}" type="slidenum">
              <a:rPr lang="en-US"/>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457200" y="1600200"/>
            <a:ext cx="8229600" cy="5257800"/>
          </a:xfrm>
        </p:spPr>
        <p:txBody>
          <a:bodyPr/>
          <a:lstStyle/>
          <a:p>
            <a:pPr eaLnBrk="1" hangingPunct="1">
              <a:lnSpc>
                <a:spcPct val="80000"/>
              </a:lnSpc>
            </a:pPr>
            <a:r>
              <a:rPr lang="en-US" sz="2400" smtClean="0"/>
              <a:t>Record utterances and build synthesizer as in Part A. </a:t>
            </a:r>
          </a:p>
          <a:p>
            <a:pPr eaLnBrk="1" hangingPunct="1">
              <a:lnSpc>
                <a:spcPct val="80000"/>
              </a:lnSpc>
            </a:pPr>
            <a:r>
              <a:rPr lang="en-US" sz="2400" b="1" smtClean="0"/>
              <a:t>Write a script </a:t>
            </a:r>
            <a:r>
              <a:rPr lang="en-US" sz="2400" smtClean="0"/>
              <a:t>to transform input code string into an English sentence for your domain. The script then invokes Festival to say the English sentence.</a:t>
            </a:r>
          </a:p>
          <a:p>
            <a:pPr lvl="1" eaLnBrk="1" hangingPunct="1">
              <a:lnSpc>
                <a:spcPct val="80000"/>
              </a:lnSpc>
            </a:pPr>
            <a:r>
              <a:rPr lang="en-US" sz="1600" smtClean="0"/>
              <a:t>Eg "14:22”  =</a:t>
            </a:r>
            <a:r>
              <a:rPr lang="en-US" sz="1600" i="1" smtClean="0"/>
              <a:t>&gt; The time is now, a little after twenty past two, in the afternoon.</a:t>
            </a:r>
          </a:p>
          <a:p>
            <a:pPr eaLnBrk="1" hangingPunct="1">
              <a:lnSpc>
                <a:spcPct val="80000"/>
              </a:lnSpc>
            </a:pPr>
            <a:r>
              <a:rPr lang="en-US" sz="2400" smtClean="0"/>
              <a:t>We provide a </a:t>
            </a:r>
            <a:r>
              <a:rPr lang="en-US" sz="2400" b="1" smtClean="0"/>
              <a:t>perl script </a:t>
            </a:r>
            <a:r>
              <a:rPr lang="en-US" sz="2400" smtClean="0"/>
              <a:t>to use as a </a:t>
            </a:r>
            <a:r>
              <a:rPr lang="en-US" sz="2400" b="1" smtClean="0"/>
              <a:t>template</a:t>
            </a:r>
            <a:r>
              <a:rPr lang="en-US" sz="2400" smtClean="0"/>
              <a:t>. </a:t>
            </a:r>
          </a:p>
          <a:p>
            <a:pPr lvl="1" eaLnBrk="1" hangingPunct="1">
              <a:lnSpc>
                <a:spcPct val="80000"/>
              </a:lnSpc>
            </a:pPr>
            <a:r>
              <a:rPr lang="en-US" sz="1600" smtClean="0">
                <a:hlinkClick r:id="rId2"/>
              </a:rPr>
              <a:t>http://www.cs.columbia.edu/~julia/courses/LSA11/tts.pl.txt</a:t>
            </a:r>
            <a:endParaRPr lang="en-US" sz="1600" smtClean="0"/>
          </a:p>
          <a:p>
            <a:pPr lvl="1" eaLnBrk="1" hangingPunct="1">
              <a:lnSpc>
                <a:spcPct val="80000"/>
              </a:lnSpc>
            </a:pPr>
            <a:r>
              <a:rPr lang="en-US" sz="1600" smtClean="0"/>
              <a:t>Update the variables </a:t>
            </a:r>
            <a:r>
              <a:rPr lang="en-US" sz="1600" b="1" smtClean="0"/>
              <a:t>$USERNAME </a:t>
            </a:r>
            <a:r>
              <a:rPr lang="en-US" sz="1600" smtClean="0"/>
              <a:t>and </a:t>
            </a:r>
            <a:r>
              <a:rPr lang="en-US" sz="1600" b="1" smtClean="0"/>
              <a:t>$TOPIC</a:t>
            </a:r>
            <a:r>
              <a:rPr lang="en-US" sz="1600" smtClean="0"/>
              <a:t>, complete the code where marked, and define the function </a:t>
            </a:r>
            <a:r>
              <a:rPr lang="en-US" sz="1600" b="1" smtClean="0"/>
              <a:t>generate_sentence</a:t>
            </a:r>
            <a:r>
              <a:rPr lang="en-US" sz="1600" smtClean="0"/>
              <a:t>, which does the input-output transformation. </a:t>
            </a:r>
          </a:p>
          <a:p>
            <a:pPr lvl="1" eaLnBrk="1" hangingPunct="1">
              <a:lnSpc>
                <a:spcPct val="80000"/>
              </a:lnSpc>
            </a:pPr>
            <a:r>
              <a:rPr lang="en-US" sz="1600" smtClean="0"/>
              <a:t>Comment your code thoroughly.</a:t>
            </a:r>
          </a:p>
          <a:p>
            <a:pPr lvl="1" eaLnBrk="1" hangingPunct="1">
              <a:lnSpc>
                <a:spcPct val="80000"/>
              </a:lnSpc>
            </a:pPr>
            <a:r>
              <a:rPr lang="en-US" sz="1600" smtClean="0"/>
              <a:t>The rest of the code in this script creates a temporary Festival script and runs it. That temporary script loads your limited domain and creates a wav file with the resulting synthesis. You should not need to modify any of this.</a:t>
            </a:r>
          </a:p>
          <a:p>
            <a:pPr eaLnBrk="1" hangingPunct="1">
              <a:lnSpc>
                <a:spcPct val="80000"/>
              </a:lnSpc>
            </a:pPr>
            <a:r>
              <a:rPr lang="en-US" sz="2400" b="1" smtClean="0"/>
              <a:t>Note</a:t>
            </a:r>
            <a:r>
              <a:rPr lang="en-US" sz="2400" smtClean="0"/>
              <a:t>: It is also possible to do the transformation part of the script (input string to English sentence) using Festival’s </a:t>
            </a:r>
            <a:r>
              <a:rPr lang="en-US" sz="2400" b="1" smtClean="0"/>
              <a:t>Scheme scripting language</a:t>
            </a:r>
            <a:r>
              <a:rPr lang="en-US" sz="2400" smtClean="0"/>
              <a:t>. </a:t>
            </a:r>
          </a:p>
          <a:p>
            <a:pPr lvl="1" eaLnBrk="1" hangingPunct="1">
              <a:lnSpc>
                <a:spcPct val="80000"/>
              </a:lnSpc>
            </a:pPr>
            <a:r>
              <a:rPr lang="en-US" sz="1600" smtClean="0"/>
              <a:t>If you want to do it that way, please check with me first.</a:t>
            </a:r>
          </a:p>
        </p:txBody>
      </p:sp>
      <p:sp>
        <p:nvSpPr>
          <p:cNvPr id="28674" name="Title 1"/>
          <p:cNvSpPr>
            <a:spLocks noGrp="1"/>
          </p:cNvSpPr>
          <p:nvPr>
            <p:ph type="title"/>
          </p:nvPr>
        </p:nvSpPr>
        <p:spPr/>
        <p:txBody>
          <a:bodyPr/>
          <a:lstStyle/>
          <a:p>
            <a:pPr eaLnBrk="1" hangingPunct="1"/>
            <a:r>
              <a:rPr lang="en-US" smtClean="0"/>
              <a:t>Part C – Completing your Limited Domain TTS</a:t>
            </a:r>
          </a:p>
        </p:txBody>
      </p:sp>
      <p:sp>
        <p:nvSpPr>
          <p:cNvPr id="4" name="Slide Number Placeholder 3"/>
          <p:cNvSpPr>
            <a:spLocks noGrp="1"/>
          </p:cNvSpPr>
          <p:nvPr>
            <p:ph type="sldNum" sz="quarter" idx="12"/>
          </p:nvPr>
        </p:nvSpPr>
        <p:spPr/>
        <p:txBody>
          <a:bodyPr/>
          <a:lstStyle/>
          <a:p>
            <a:pPr>
              <a:defRPr/>
            </a:pPr>
            <a:fld id="{BB465BD8-4DF7-4E06-A054-8FEC0E5D9FE2}"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Tips for Recording Prompts</a:t>
            </a:r>
          </a:p>
        </p:txBody>
      </p:sp>
      <p:sp>
        <p:nvSpPr>
          <p:cNvPr id="29698" name="Content Placeholder 2"/>
          <p:cNvSpPr>
            <a:spLocks noGrp="1"/>
          </p:cNvSpPr>
          <p:nvPr>
            <p:ph idx="1"/>
          </p:nvPr>
        </p:nvSpPr>
        <p:spPr/>
        <p:txBody>
          <a:bodyPr/>
          <a:lstStyle/>
          <a:p>
            <a:pPr eaLnBrk="1" hangingPunct="1">
              <a:lnSpc>
                <a:spcPct val="80000"/>
              </a:lnSpc>
            </a:pPr>
            <a:r>
              <a:rPr lang="en-US" sz="2000" smtClean="0"/>
              <a:t>Do not start without testing the microphone! To test it, try:</a:t>
            </a:r>
          </a:p>
          <a:p>
            <a:pPr lvl="2" eaLnBrk="1" hangingPunct="1">
              <a:lnSpc>
                <a:spcPct val="80000"/>
              </a:lnSpc>
            </a:pPr>
            <a:r>
              <a:rPr lang="en-US" sz="1800" smtClean="0"/>
              <a:t>rec –r16000 –file=test.wav</a:t>
            </a:r>
          </a:p>
          <a:p>
            <a:pPr lvl="2" eaLnBrk="1" hangingPunct="1">
              <a:lnSpc>
                <a:spcPct val="80000"/>
              </a:lnSpc>
            </a:pPr>
            <a:r>
              <a:rPr lang="en-US" sz="1800" smtClean="0"/>
              <a:t>play test.wav</a:t>
            </a:r>
          </a:p>
          <a:p>
            <a:pPr lvl="2" eaLnBrk="1" hangingPunct="1">
              <a:lnSpc>
                <a:spcPct val="80000"/>
              </a:lnSpc>
            </a:pPr>
            <a:r>
              <a:rPr lang="en-US" sz="1800" smtClean="0"/>
              <a:t>Or test recording with praat</a:t>
            </a:r>
          </a:p>
          <a:p>
            <a:pPr eaLnBrk="1" hangingPunct="1">
              <a:lnSpc>
                <a:spcPct val="80000"/>
              </a:lnSpc>
            </a:pPr>
            <a:r>
              <a:rPr lang="en-US" sz="2000" smtClean="0"/>
              <a:t>Change the settings in the Linux Volume Control (right click on the speaker in right top desktop panel) until your recorded speech is clear and loud enough, with as little background noise as possible. </a:t>
            </a:r>
            <a:r>
              <a:rPr lang="en-US" sz="2000" b="1" smtClean="0"/>
              <a:t>Watch out for clipping!</a:t>
            </a:r>
          </a:p>
          <a:p>
            <a:pPr eaLnBrk="1" hangingPunct="1">
              <a:lnSpc>
                <a:spcPct val="80000"/>
              </a:lnSpc>
            </a:pPr>
            <a:r>
              <a:rPr lang="en-US" sz="2000" smtClean="0"/>
              <a:t>Try to make the recordings in a silent environment.</a:t>
            </a:r>
          </a:p>
          <a:p>
            <a:pPr lvl="1" eaLnBrk="1" hangingPunct="1">
              <a:lnSpc>
                <a:spcPct val="80000"/>
              </a:lnSpc>
            </a:pPr>
            <a:r>
              <a:rPr lang="en-US" sz="1800" smtClean="0"/>
              <a:t>Cooperate and take turns In the lab</a:t>
            </a:r>
          </a:p>
          <a:p>
            <a:pPr eaLnBrk="1" hangingPunct="1">
              <a:lnSpc>
                <a:spcPct val="80000"/>
              </a:lnSpc>
            </a:pPr>
            <a:r>
              <a:rPr lang="en-US" sz="2000" smtClean="0"/>
              <a:t>Make sure that your microphone is not directly in front of your mouth, to avoid noise produced by your breath.</a:t>
            </a:r>
          </a:p>
          <a:p>
            <a:pPr eaLnBrk="1" hangingPunct="1">
              <a:lnSpc>
                <a:spcPct val="80000"/>
              </a:lnSpc>
            </a:pPr>
            <a:r>
              <a:rPr lang="en-US" sz="2000" smtClean="0"/>
              <a:t>The script records all prompts in one sitting. If you make mistakes and want to re-record a few specific prompts, you don’t need to run the script again</a:t>
            </a:r>
            <a:r>
              <a:rPr lang="en-US" sz="2000" b="1" smtClean="0"/>
              <a:t>. </a:t>
            </a:r>
            <a:r>
              <a:rPr lang="en-US" sz="2000" smtClean="0"/>
              <a:t>See how in Option2.htm assignment page. </a:t>
            </a:r>
          </a:p>
        </p:txBody>
      </p:sp>
      <p:sp>
        <p:nvSpPr>
          <p:cNvPr id="4" name="Slide Number Placeholder 3"/>
          <p:cNvSpPr>
            <a:spLocks noGrp="1"/>
          </p:cNvSpPr>
          <p:nvPr>
            <p:ph type="sldNum" sz="quarter" idx="12"/>
          </p:nvPr>
        </p:nvSpPr>
        <p:spPr/>
        <p:txBody>
          <a:bodyPr/>
          <a:lstStyle/>
          <a:p>
            <a:pPr>
              <a:defRPr/>
            </a:pPr>
            <a:fld id="{21CC581F-428B-4CD4-B248-E50F2EDD0083}" type="slidenum">
              <a:rPr lang="en-US"/>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Submission</a:t>
            </a:r>
          </a:p>
        </p:txBody>
      </p:sp>
      <p:sp>
        <p:nvSpPr>
          <p:cNvPr id="30722" name="Content Placeholder 2"/>
          <p:cNvSpPr>
            <a:spLocks noGrp="1"/>
          </p:cNvSpPr>
          <p:nvPr>
            <p:ph idx="1"/>
          </p:nvPr>
        </p:nvSpPr>
        <p:spPr/>
        <p:txBody>
          <a:bodyPr/>
          <a:lstStyle/>
          <a:p>
            <a:pPr marL="342900" lvl="1" indent="-342900" eaLnBrk="1" hangingPunct="1">
              <a:lnSpc>
                <a:spcPct val="80000"/>
              </a:lnSpc>
              <a:buFont typeface="Arial" charset="0"/>
              <a:buNone/>
            </a:pPr>
            <a:r>
              <a:rPr lang="en-US" sz="2400" b="1" smtClean="0"/>
              <a:t>You must follow these conventions exactly.  </a:t>
            </a:r>
            <a:endParaRPr lang="en-US" sz="2400" smtClean="0"/>
          </a:p>
          <a:p>
            <a:pPr eaLnBrk="1" hangingPunct="1">
              <a:lnSpc>
                <a:spcPct val="80000"/>
              </a:lnSpc>
            </a:pPr>
            <a:endParaRPr lang="en-US" sz="2000" smtClean="0"/>
          </a:p>
          <a:p>
            <a:pPr eaLnBrk="1" hangingPunct="1">
              <a:lnSpc>
                <a:spcPct val="80000"/>
              </a:lnSpc>
            </a:pPr>
            <a:r>
              <a:rPr lang="en-US" sz="2000" smtClean="0"/>
              <a:t>For each team, create a directory in your team leader’s home directory ($HOMEDIR) with three subdirectories: </a:t>
            </a:r>
            <a:r>
              <a:rPr lang="en-US" sz="2000" b="1" smtClean="0"/>
              <a:t>parta</a:t>
            </a:r>
            <a:r>
              <a:rPr lang="en-US" sz="2000" smtClean="0"/>
              <a:t>, </a:t>
            </a:r>
            <a:r>
              <a:rPr lang="en-US" sz="2000" b="1" smtClean="0"/>
              <a:t>partb</a:t>
            </a:r>
            <a:r>
              <a:rPr lang="en-US" sz="2000" smtClean="0"/>
              <a:t>, and </a:t>
            </a:r>
            <a:r>
              <a:rPr lang="en-US" sz="2000" b="1" smtClean="0"/>
              <a:t>partc . </a:t>
            </a:r>
          </a:p>
          <a:p>
            <a:pPr eaLnBrk="1" hangingPunct="1">
              <a:lnSpc>
                <a:spcPct val="80000"/>
              </a:lnSpc>
            </a:pPr>
            <a:r>
              <a:rPr lang="en-US" sz="2000" b="1" smtClean="0"/>
              <a:t>For Part A</a:t>
            </a:r>
            <a:r>
              <a:rPr lang="en-US" sz="2000" smtClean="0"/>
              <a:t>, save the following files in the parta subdirectory:</a:t>
            </a:r>
          </a:p>
          <a:p>
            <a:pPr marL="342900" lvl="1" indent="-342900" eaLnBrk="1" hangingPunct="1">
              <a:lnSpc>
                <a:spcPct val="80000"/>
              </a:lnSpc>
            </a:pPr>
            <a:r>
              <a:rPr lang="en-US" sz="1800" smtClean="0"/>
              <a:t>For each user on your team, save the three wave files using their Identikeys:</a:t>
            </a:r>
          </a:p>
          <a:p>
            <a:pPr lvl="2" eaLnBrk="1" hangingPunct="1">
              <a:lnSpc>
                <a:spcPct val="80000"/>
              </a:lnSpc>
              <a:buFont typeface="Arial" charset="0"/>
              <a:buChar char="–"/>
            </a:pPr>
            <a:r>
              <a:rPr lang="en-US" sz="1500" smtClean="0"/>
              <a:t>Identikey-time1.wav, Identikey-time2.wav, and Identikey-time3.wav</a:t>
            </a:r>
          </a:p>
          <a:p>
            <a:pPr marL="342900" lvl="1" indent="-342900" eaLnBrk="1" hangingPunct="1">
              <a:lnSpc>
                <a:spcPct val="80000"/>
              </a:lnSpc>
            </a:pPr>
            <a:r>
              <a:rPr lang="en-US" sz="1800" smtClean="0"/>
              <a:t>Make sure all your files in all subdirectories</a:t>
            </a:r>
            <a:r>
              <a:rPr lang="en-US" sz="1800" i="1" smtClean="0"/>
              <a:t> </a:t>
            </a:r>
            <a:r>
              <a:rPr lang="en-US" sz="1800" smtClean="0"/>
              <a:t>have read permissions for everybody, and also exec permissions in the case of directories</a:t>
            </a:r>
          </a:p>
          <a:p>
            <a:pPr eaLnBrk="1" hangingPunct="1">
              <a:lnSpc>
                <a:spcPct val="80000"/>
              </a:lnSpc>
            </a:pPr>
            <a:r>
              <a:rPr lang="en-US" sz="2000" b="1" smtClean="0"/>
              <a:t>For Part B</a:t>
            </a:r>
            <a:r>
              <a:rPr lang="en-US" sz="2000" smtClean="0"/>
              <a:t>, save the following files in partb subdirectory:</a:t>
            </a:r>
          </a:p>
          <a:p>
            <a:pPr marL="342900" lvl="1" indent="-342900" eaLnBrk="1" hangingPunct="1">
              <a:lnSpc>
                <a:spcPct val="80000"/>
              </a:lnSpc>
            </a:pPr>
            <a:r>
              <a:rPr lang="en-US" sz="1800" smtClean="0"/>
              <a:t>A text document specifying:</a:t>
            </a:r>
          </a:p>
          <a:p>
            <a:pPr lvl="2" eaLnBrk="1" hangingPunct="1">
              <a:lnSpc>
                <a:spcPct val="80000"/>
              </a:lnSpc>
            </a:pPr>
            <a:r>
              <a:rPr lang="en-US" sz="1500" smtClean="0"/>
              <a:t>a description of your limited domain (5 sentences at most)</a:t>
            </a:r>
          </a:p>
          <a:p>
            <a:pPr lvl="2" eaLnBrk="1" hangingPunct="1">
              <a:lnSpc>
                <a:spcPct val="80000"/>
              </a:lnSpc>
            </a:pPr>
            <a:r>
              <a:rPr lang="en-US" sz="1500" smtClean="0"/>
              <a:t>the definition of the input and output of your TTS system, specifying the degrees of freedom and the number of possible sentences that could be generated.</a:t>
            </a:r>
          </a:p>
          <a:p>
            <a:pPr marL="342900" lvl="1" indent="-342900" eaLnBrk="1" hangingPunct="1">
              <a:lnSpc>
                <a:spcPct val="80000"/>
              </a:lnSpc>
            </a:pPr>
            <a:r>
              <a:rPr lang="en-US" sz="1800" smtClean="0"/>
              <a:t>The file TOPIC.data which contains the prompts you have designed.</a:t>
            </a:r>
          </a:p>
        </p:txBody>
      </p:sp>
      <p:sp>
        <p:nvSpPr>
          <p:cNvPr id="4" name="Slide Number Placeholder 3"/>
          <p:cNvSpPr>
            <a:spLocks noGrp="1"/>
          </p:cNvSpPr>
          <p:nvPr>
            <p:ph type="sldNum" sz="quarter" idx="12"/>
          </p:nvPr>
        </p:nvSpPr>
        <p:spPr/>
        <p:txBody>
          <a:bodyPr/>
          <a:lstStyle/>
          <a:p>
            <a:pPr>
              <a:defRPr/>
            </a:pPr>
            <a:fld id="{FD633B9A-4B84-4178-80DA-FE867A8D978E}" type="slidenum">
              <a:rPr lang="en-US"/>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mtClean="0"/>
              <a:t>Submission (Continued)</a:t>
            </a:r>
          </a:p>
        </p:txBody>
      </p:sp>
      <p:sp>
        <p:nvSpPr>
          <p:cNvPr id="31746" name="Content Placeholder 2"/>
          <p:cNvSpPr>
            <a:spLocks noGrp="1"/>
          </p:cNvSpPr>
          <p:nvPr>
            <p:ph idx="1"/>
          </p:nvPr>
        </p:nvSpPr>
        <p:spPr/>
        <p:txBody>
          <a:bodyPr/>
          <a:lstStyle/>
          <a:p>
            <a:pPr eaLnBrk="1" hangingPunct="1">
              <a:lnSpc>
                <a:spcPct val="80000"/>
              </a:lnSpc>
            </a:pPr>
            <a:r>
              <a:rPr lang="en-US" sz="2000" b="1" smtClean="0"/>
              <a:t>For Part C</a:t>
            </a:r>
            <a:r>
              <a:rPr lang="en-US" sz="2000" smtClean="0"/>
              <a:t>, save the following files in partc subfolder:</a:t>
            </a:r>
          </a:p>
          <a:p>
            <a:pPr lvl="1" eaLnBrk="1" hangingPunct="1">
              <a:lnSpc>
                <a:spcPct val="80000"/>
              </a:lnSpc>
            </a:pPr>
            <a:r>
              <a:rPr lang="en-US" sz="1800" smtClean="0"/>
              <a:t>A document (plain text or PDF) specifying:</a:t>
            </a:r>
          </a:p>
          <a:p>
            <a:pPr lvl="2" eaLnBrk="1" hangingPunct="1">
              <a:lnSpc>
                <a:spcPct val="80000"/>
              </a:lnSpc>
            </a:pPr>
            <a:r>
              <a:rPr lang="en-US" sz="1500" smtClean="0"/>
              <a:t>Path and name of your Perl script.</a:t>
            </a:r>
          </a:p>
          <a:p>
            <a:pPr lvl="2" eaLnBrk="1" hangingPunct="1">
              <a:lnSpc>
                <a:spcPct val="80000"/>
              </a:lnSpc>
            </a:pPr>
            <a:r>
              <a:rPr lang="en-US" sz="1500" smtClean="0"/>
              <a:t>An example of how to run your perl script (must work on lab machines).</a:t>
            </a:r>
          </a:p>
          <a:p>
            <a:pPr lvl="2" eaLnBrk="1" hangingPunct="1">
              <a:lnSpc>
                <a:spcPct val="80000"/>
              </a:lnSpc>
            </a:pPr>
            <a:r>
              <a:rPr lang="en-US" sz="1500" smtClean="0"/>
              <a:t>A description of any changes you made to your design in Part B, and an explanation of why you think they were necessary.</a:t>
            </a:r>
          </a:p>
          <a:p>
            <a:pPr lvl="2" eaLnBrk="1" hangingPunct="1">
              <a:lnSpc>
                <a:spcPct val="80000"/>
              </a:lnSpc>
            </a:pPr>
            <a:r>
              <a:rPr lang="en-US" sz="1500" smtClean="0"/>
              <a:t>A short description of why you chose the voice you did among people on your team.</a:t>
            </a:r>
          </a:p>
          <a:p>
            <a:pPr lvl="2" eaLnBrk="1" hangingPunct="1">
              <a:lnSpc>
                <a:spcPct val="80000"/>
              </a:lnSpc>
            </a:pPr>
            <a:r>
              <a:rPr lang="en-US" sz="1500" smtClean="0"/>
              <a:t>A description of any special features of your system, e.g. of your grammar, domain coverage, which you think are particularly interesting or sophisticated.</a:t>
            </a:r>
          </a:p>
          <a:p>
            <a:pPr lvl="2" eaLnBrk="1" hangingPunct="1">
              <a:lnSpc>
                <a:spcPct val="80000"/>
              </a:lnSpc>
            </a:pPr>
            <a:r>
              <a:rPr lang="en-US" sz="1500" smtClean="0"/>
              <a:t>A paragraph or two on what it would require to turn your TTS system into a real application in your domain and the difficulties you might encounter in doing so. Specifically discuss how it will need to expand in the context of your dialog system.</a:t>
            </a:r>
          </a:p>
          <a:p>
            <a:pPr lvl="1" eaLnBrk="1" hangingPunct="1">
              <a:lnSpc>
                <a:spcPct val="80000"/>
              </a:lnSpc>
            </a:pPr>
            <a:r>
              <a:rPr lang="en-US" sz="1800" smtClean="0"/>
              <a:t>A shell script sample.sh that generates three wav files (from three different inputs you choose). Given three inputs, this script should generate a wav file for each (three in total). Choose inputs that best show off your system.</a:t>
            </a:r>
          </a:p>
          <a:p>
            <a:pPr lvl="1" eaLnBrk="1" hangingPunct="1">
              <a:lnSpc>
                <a:spcPct val="80000"/>
              </a:lnSpc>
            </a:pPr>
            <a:r>
              <a:rPr lang="en-US" sz="1800" b="1" smtClean="0"/>
              <a:t>Do not submit any wav files for this part</a:t>
            </a:r>
          </a:p>
          <a:p>
            <a:pPr eaLnBrk="1" hangingPunct="1">
              <a:lnSpc>
                <a:spcPct val="80000"/>
              </a:lnSpc>
            </a:pPr>
            <a:r>
              <a:rPr lang="en-US" sz="2000" b="1" smtClean="0"/>
              <a:t>Test your scripts </a:t>
            </a:r>
            <a:r>
              <a:rPr lang="en-US" sz="2000" smtClean="0"/>
              <a:t>fully before submission (on a lab machine). If your script doesn’t work, you will lose points.</a:t>
            </a:r>
          </a:p>
        </p:txBody>
      </p:sp>
      <p:sp>
        <p:nvSpPr>
          <p:cNvPr id="4" name="Slide Number Placeholder 3"/>
          <p:cNvSpPr>
            <a:spLocks noGrp="1"/>
          </p:cNvSpPr>
          <p:nvPr>
            <p:ph type="sldNum" sz="quarter" idx="12"/>
          </p:nvPr>
        </p:nvSpPr>
        <p:spPr/>
        <p:txBody>
          <a:bodyPr/>
          <a:lstStyle/>
          <a:p>
            <a:pPr>
              <a:defRPr/>
            </a:pPr>
            <a:fld id="{7176EF88-548D-4BA1-A9B0-E7195B054B04}"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t>Script file</a:t>
            </a:r>
          </a:p>
        </p:txBody>
      </p:sp>
      <p:sp>
        <p:nvSpPr>
          <p:cNvPr id="32770" name="Content Placeholder 2"/>
          <p:cNvSpPr>
            <a:spLocks noGrp="1"/>
          </p:cNvSpPr>
          <p:nvPr>
            <p:ph idx="1"/>
          </p:nvPr>
        </p:nvSpPr>
        <p:spPr/>
        <p:txBody>
          <a:bodyPr/>
          <a:lstStyle/>
          <a:p>
            <a:pPr eaLnBrk="1" hangingPunct="1">
              <a:lnSpc>
                <a:spcPct val="80000"/>
              </a:lnSpc>
              <a:buFont typeface="Arial" charset="0"/>
              <a:buNone/>
            </a:pPr>
            <a:r>
              <a:rPr lang="en-US" sz="2000" smtClean="0"/>
              <a:t>The script should look like this:</a:t>
            </a:r>
            <a:endParaRPr lang="en-US" sz="1800" smtClean="0"/>
          </a:p>
          <a:p>
            <a:pPr eaLnBrk="1" hangingPunct="1">
              <a:lnSpc>
                <a:spcPct val="80000"/>
              </a:lnSpc>
              <a:buFont typeface="Arial" charset="0"/>
              <a:buNone/>
            </a:pPr>
            <a:r>
              <a:rPr lang="en-US" sz="1800" smtClean="0"/>
              <a:t>#!/bin/bash</a:t>
            </a:r>
          </a:p>
          <a:p>
            <a:pPr eaLnBrk="1" hangingPunct="1">
              <a:lnSpc>
                <a:spcPct val="80000"/>
              </a:lnSpc>
              <a:buFont typeface="Arial" charset="0"/>
              <a:buNone/>
            </a:pPr>
            <a:r>
              <a:rPr lang="en-US" sz="1800" smtClean="0"/>
              <a:t># path and name of the tts script </a:t>
            </a:r>
          </a:p>
          <a:p>
            <a:pPr eaLnBrk="1" hangingPunct="1">
              <a:lnSpc>
                <a:spcPct val="80000"/>
              </a:lnSpc>
              <a:buFont typeface="Arial" charset="0"/>
              <a:buNone/>
            </a:pPr>
            <a:r>
              <a:rPr lang="en-US" sz="1800" smtClean="0"/>
              <a:t>SCRIPTDIR=$HOMEDIR</a:t>
            </a:r>
          </a:p>
          <a:p>
            <a:pPr eaLnBrk="1" hangingPunct="1">
              <a:lnSpc>
                <a:spcPct val="80000"/>
              </a:lnSpc>
              <a:buFont typeface="Arial" charset="0"/>
              <a:buNone/>
            </a:pPr>
            <a:r>
              <a:rPr lang="en-US" sz="1800" smtClean="0"/>
              <a:t>SCRIPTNAME=tts.pl</a:t>
            </a:r>
          </a:p>
          <a:p>
            <a:pPr eaLnBrk="1" hangingPunct="1">
              <a:lnSpc>
                <a:spcPct val="80000"/>
              </a:lnSpc>
              <a:buFont typeface="Arial" charset="0"/>
              <a:buNone/>
            </a:pPr>
            <a:r>
              <a:rPr lang="en-US" sz="1800" smtClean="0"/>
              <a:t># the resulting wav files are saved in the present directory</a:t>
            </a:r>
          </a:p>
          <a:p>
            <a:pPr eaLnBrk="1" hangingPunct="1">
              <a:lnSpc>
                <a:spcPct val="80000"/>
              </a:lnSpc>
              <a:buFont typeface="Arial" charset="0"/>
              <a:buNone/>
            </a:pPr>
            <a:r>
              <a:rPr lang="en-US" sz="1800" smtClean="0"/>
              <a:t>DESTDIR=`pwd`</a:t>
            </a:r>
          </a:p>
          <a:p>
            <a:pPr eaLnBrk="1" hangingPunct="1">
              <a:lnSpc>
                <a:spcPct val="80000"/>
              </a:lnSpc>
              <a:buFont typeface="Arial" charset="0"/>
              <a:buNone/>
            </a:pPr>
            <a:r>
              <a:rPr lang="en-US" sz="1800" smtClean="0"/>
              <a:t># generate a wav file for input a</a:t>
            </a:r>
          </a:p>
          <a:p>
            <a:pPr eaLnBrk="1" hangingPunct="1">
              <a:lnSpc>
                <a:spcPct val="80000"/>
              </a:lnSpc>
              <a:buFont typeface="Arial" charset="0"/>
              <a:buNone/>
            </a:pPr>
            <a:r>
              <a:rPr lang="en-US" sz="1800" smtClean="0"/>
              <a:t>#$SCRIPTDIR/$SCRIPTNAME "03:39" $DESTDIR/utt1a.wav</a:t>
            </a:r>
          </a:p>
          <a:p>
            <a:pPr eaLnBrk="1" hangingPunct="1">
              <a:lnSpc>
                <a:spcPct val="80000"/>
              </a:lnSpc>
              <a:buFont typeface="Arial" charset="0"/>
              <a:buNone/>
            </a:pPr>
            <a:r>
              <a:rPr lang="en-US" sz="1800" smtClean="0"/>
              <a:t># generate a wav file for input b</a:t>
            </a:r>
          </a:p>
          <a:p>
            <a:pPr eaLnBrk="1" hangingPunct="1">
              <a:lnSpc>
                <a:spcPct val="80000"/>
              </a:lnSpc>
              <a:buFont typeface="Arial" charset="0"/>
              <a:buNone/>
            </a:pPr>
            <a:r>
              <a:rPr lang="en-US" sz="1800" smtClean="0"/>
              <a:t>$SCRIPTDIR/$SCRIPTNAME "14:47" $DESTDIR/utt1b.wav</a:t>
            </a:r>
          </a:p>
          <a:p>
            <a:pPr eaLnBrk="1" hangingPunct="1">
              <a:lnSpc>
                <a:spcPct val="80000"/>
              </a:lnSpc>
              <a:buFont typeface="Arial" charset="0"/>
              <a:buNone/>
            </a:pPr>
            <a:r>
              <a:rPr lang="en-US" sz="1800" smtClean="0"/>
              <a:t># generate a wav file for input c</a:t>
            </a:r>
          </a:p>
          <a:p>
            <a:pPr eaLnBrk="1" hangingPunct="1">
              <a:lnSpc>
                <a:spcPct val="80000"/>
              </a:lnSpc>
              <a:buFont typeface="Arial" charset="0"/>
              <a:buNone/>
            </a:pPr>
            <a:r>
              <a:rPr lang="en-US" sz="1800" smtClean="0"/>
              <a:t>$SCRIPTDIR/$SCRIPTNAME "23:55" $DESTDIR/utt1c.wav</a:t>
            </a:r>
          </a:p>
        </p:txBody>
      </p:sp>
      <p:sp>
        <p:nvSpPr>
          <p:cNvPr id="4" name="Slide Number Placeholder 3"/>
          <p:cNvSpPr>
            <a:spLocks noGrp="1"/>
          </p:cNvSpPr>
          <p:nvPr>
            <p:ph type="sldNum" sz="quarter" idx="12"/>
          </p:nvPr>
        </p:nvSpPr>
        <p:spPr/>
        <p:txBody>
          <a:bodyPr/>
          <a:lstStyle/>
          <a:p>
            <a:pPr>
              <a:defRPr/>
            </a:pPr>
            <a:fld id="{1B7B0E9C-F606-49B0-B59B-F0EB1295992B}" type="slidenum">
              <a:rPr lang="en-US"/>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eaLnBrk="1" hangingPunct="1"/>
            <a:r>
              <a:rPr lang="en-US" smtClean="0"/>
              <a:t>Summary	</a:t>
            </a:r>
          </a:p>
        </p:txBody>
      </p:sp>
      <p:sp>
        <p:nvSpPr>
          <p:cNvPr id="33794" name="Content Placeholder 2"/>
          <p:cNvSpPr>
            <a:spLocks noGrp="1"/>
          </p:cNvSpPr>
          <p:nvPr>
            <p:ph idx="1"/>
          </p:nvPr>
        </p:nvSpPr>
        <p:spPr/>
        <p:txBody>
          <a:bodyPr/>
          <a:lstStyle/>
          <a:p>
            <a:pPr eaLnBrk="1" hangingPunct="1">
              <a:lnSpc>
                <a:spcPct val="80000"/>
              </a:lnSpc>
            </a:pPr>
            <a:r>
              <a:rPr lang="en-US" sz="3000" smtClean="0"/>
              <a:t>Get started early</a:t>
            </a:r>
          </a:p>
          <a:p>
            <a:pPr eaLnBrk="1" hangingPunct="1">
              <a:lnSpc>
                <a:spcPct val="80000"/>
              </a:lnSpc>
            </a:pPr>
            <a:r>
              <a:rPr lang="en-US" sz="3000" smtClean="0"/>
              <a:t>Make sure you can log in to the ECCE 152 machines</a:t>
            </a:r>
          </a:p>
          <a:p>
            <a:pPr eaLnBrk="1" hangingPunct="1">
              <a:lnSpc>
                <a:spcPct val="80000"/>
              </a:lnSpc>
            </a:pPr>
            <a:r>
              <a:rPr lang="en-US" sz="3000" smtClean="0"/>
              <a:t>Design and implement your domain &amp; TTS</a:t>
            </a:r>
          </a:p>
          <a:p>
            <a:pPr lvl="2" eaLnBrk="1" hangingPunct="1">
              <a:lnSpc>
                <a:spcPct val="80000"/>
              </a:lnSpc>
            </a:pPr>
            <a:r>
              <a:rPr lang="en-US" sz="2200" smtClean="0"/>
              <a:t>Design prompts based on your domain</a:t>
            </a:r>
          </a:p>
          <a:p>
            <a:pPr lvl="2" eaLnBrk="1" hangingPunct="1">
              <a:lnSpc>
                <a:spcPct val="80000"/>
              </a:lnSpc>
            </a:pPr>
            <a:r>
              <a:rPr lang="en-US" sz="2200" smtClean="0"/>
              <a:t>Record prompts carefully</a:t>
            </a:r>
          </a:p>
          <a:p>
            <a:pPr lvl="3" eaLnBrk="1" hangingPunct="1">
              <a:lnSpc>
                <a:spcPct val="80000"/>
              </a:lnSpc>
            </a:pPr>
            <a:r>
              <a:rPr lang="en-US" sz="1900" smtClean="0"/>
              <a:t>Check audio before recording</a:t>
            </a:r>
          </a:p>
          <a:p>
            <a:pPr lvl="2" eaLnBrk="1" hangingPunct="1">
              <a:lnSpc>
                <a:spcPct val="80000"/>
              </a:lnSpc>
            </a:pPr>
            <a:r>
              <a:rPr lang="en-US" sz="2200" smtClean="0"/>
              <a:t>Experiment with different prompts and grammars to see what works best. You don’t have to stick to your initial plan.</a:t>
            </a:r>
          </a:p>
          <a:p>
            <a:pPr eaLnBrk="1" hangingPunct="1">
              <a:lnSpc>
                <a:spcPct val="80000"/>
              </a:lnSpc>
            </a:pPr>
            <a:r>
              <a:rPr lang="en-US" sz="3000" smtClean="0"/>
              <a:t>Follow submission instructions</a:t>
            </a:r>
          </a:p>
          <a:p>
            <a:pPr lvl="1" eaLnBrk="1" hangingPunct="1">
              <a:lnSpc>
                <a:spcPct val="80000"/>
              </a:lnSpc>
            </a:pPr>
            <a:r>
              <a:rPr lang="en-US" sz="2600" smtClean="0"/>
              <a:t>Double check (on lab machines) that your scripts all work.</a:t>
            </a:r>
          </a:p>
        </p:txBody>
      </p:sp>
      <p:sp>
        <p:nvSpPr>
          <p:cNvPr id="4" name="Slide Number Placeholder 3"/>
          <p:cNvSpPr>
            <a:spLocks noGrp="1"/>
          </p:cNvSpPr>
          <p:nvPr>
            <p:ph type="sldNum" sz="quarter" idx="12"/>
          </p:nvPr>
        </p:nvSpPr>
        <p:spPr/>
        <p:txBody>
          <a:bodyPr/>
          <a:lstStyle/>
          <a:p>
            <a:pPr>
              <a:defRPr/>
            </a:pPr>
            <a:fld id="{877C21C4-A7E6-421F-BAC3-4D62D067AA66}" type="slidenum">
              <a:rPr lang="en-US"/>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Project Option 2</a:t>
            </a:r>
          </a:p>
        </p:txBody>
      </p:sp>
      <p:sp>
        <p:nvSpPr>
          <p:cNvPr id="16386" name="Content Placeholder 2"/>
          <p:cNvSpPr>
            <a:spLocks noGrp="1"/>
          </p:cNvSpPr>
          <p:nvPr>
            <p:ph idx="1"/>
          </p:nvPr>
        </p:nvSpPr>
        <p:spPr/>
        <p:txBody>
          <a:bodyPr/>
          <a:lstStyle/>
          <a:p>
            <a:pPr eaLnBrk="1" hangingPunct="1">
              <a:lnSpc>
                <a:spcPct val="80000"/>
              </a:lnSpc>
            </a:pPr>
            <a:r>
              <a:rPr lang="en-US" sz="2700" smtClean="0"/>
              <a:t>Build a limited domain (LDOM) TTS system</a:t>
            </a:r>
          </a:p>
          <a:p>
            <a:pPr lvl="1" eaLnBrk="1" hangingPunct="1">
              <a:lnSpc>
                <a:spcPct val="80000"/>
              </a:lnSpc>
              <a:buFont typeface="Arial" charset="0"/>
              <a:buChar char="•"/>
            </a:pPr>
            <a:r>
              <a:rPr lang="en-US" sz="2400" smtClean="0"/>
              <a:t>Festival TTS</a:t>
            </a:r>
          </a:p>
          <a:p>
            <a:pPr lvl="2" eaLnBrk="1" hangingPunct="1">
              <a:lnSpc>
                <a:spcPct val="80000"/>
              </a:lnSpc>
            </a:pPr>
            <a:r>
              <a:rPr lang="en-US" sz="2000" smtClean="0">
                <a:hlinkClick r:id="rId2"/>
              </a:rPr>
              <a:t>http://www.festvox.org/</a:t>
            </a:r>
            <a:endParaRPr lang="en-US" sz="2000" smtClean="0"/>
          </a:p>
          <a:p>
            <a:pPr lvl="2" eaLnBrk="1" hangingPunct="1">
              <a:lnSpc>
                <a:spcPct val="80000"/>
              </a:lnSpc>
            </a:pPr>
            <a:r>
              <a:rPr lang="en-US" sz="2000" smtClean="0"/>
              <a:t>Uses scheme as scripting language</a:t>
            </a:r>
          </a:p>
          <a:p>
            <a:pPr lvl="2" eaLnBrk="1" hangingPunct="1">
              <a:lnSpc>
                <a:spcPct val="80000"/>
              </a:lnSpc>
            </a:pPr>
            <a:r>
              <a:rPr lang="en-US" sz="2000" smtClean="0"/>
              <a:t>Installed (with scripts) on speech lab linux machines</a:t>
            </a:r>
          </a:p>
          <a:p>
            <a:pPr lvl="1" eaLnBrk="1" hangingPunct="1">
              <a:lnSpc>
                <a:spcPct val="80000"/>
              </a:lnSpc>
              <a:buFont typeface="Arial" charset="0"/>
              <a:buChar char="•"/>
            </a:pPr>
            <a:r>
              <a:rPr lang="en-US" sz="2400" smtClean="0"/>
              <a:t>Design TTS based on design of your hypothesized dialog systems. </a:t>
            </a:r>
          </a:p>
          <a:p>
            <a:pPr lvl="1" eaLnBrk="1" hangingPunct="1">
              <a:lnSpc>
                <a:spcPct val="80000"/>
              </a:lnSpc>
              <a:buFont typeface="Arial" charset="0"/>
              <a:buChar char="•"/>
            </a:pPr>
            <a:r>
              <a:rPr lang="en-US" sz="2400" smtClean="0"/>
              <a:t>Do in teams.</a:t>
            </a:r>
          </a:p>
          <a:p>
            <a:pPr eaLnBrk="1" hangingPunct="1">
              <a:lnSpc>
                <a:spcPct val="80000"/>
              </a:lnSpc>
            </a:pPr>
            <a:r>
              <a:rPr lang="en-US" sz="2700" smtClean="0"/>
              <a:t>ECCE 152 lab is open 7am-10pm on weekdays</a:t>
            </a:r>
            <a:endParaRPr lang="en-US" sz="2800" smtClean="0"/>
          </a:p>
        </p:txBody>
      </p:sp>
      <p:sp>
        <p:nvSpPr>
          <p:cNvPr id="4" name="Slide Number Placeholder 3"/>
          <p:cNvSpPr>
            <a:spLocks noGrp="1"/>
          </p:cNvSpPr>
          <p:nvPr>
            <p:ph type="sldNum" sz="quarter" idx="12"/>
          </p:nvPr>
        </p:nvSpPr>
        <p:spPr/>
        <p:txBody>
          <a:bodyPr/>
          <a:lstStyle/>
          <a:p>
            <a:pPr>
              <a:defRPr/>
            </a:pPr>
            <a:fld id="{C4B91B01-25A7-4044-84AB-51AA06BE2389}" type="slidenum">
              <a:rPr lang="en-US"/>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Limited Domain TTS project</a:t>
            </a:r>
          </a:p>
        </p:txBody>
      </p:sp>
      <p:sp>
        <p:nvSpPr>
          <p:cNvPr id="17410" name="Content Placeholder 2"/>
          <p:cNvSpPr>
            <a:spLocks noGrp="1"/>
          </p:cNvSpPr>
          <p:nvPr>
            <p:ph idx="1"/>
          </p:nvPr>
        </p:nvSpPr>
        <p:spPr/>
        <p:txBody>
          <a:bodyPr/>
          <a:lstStyle/>
          <a:p>
            <a:pPr eaLnBrk="1" hangingPunct="1">
              <a:lnSpc>
                <a:spcPct val="80000"/>
              </a:lnSpc>
            </a:pPr>
            <a:r>
              <a:rPr lang="en-US" sz="2200" smtClean="0"/>
              <a:t>Part A (easy)</a:t>
            </a:r>
          </a:p>
          <a:p>
            <a:pPr lvl="1" eaLnBrk="1" hangingPunct="1">
              <a:lnSpc>
                <a:spcPct val="80000"/>
              </a:lnSpc>
            </a:pPr>
            <a:r>
              <a:rPr lang="en-US" sz="2000" smtClean="0"/>
              <a:t>Set up and test a first small TTS system (talking clock) using Festival-provided scripts</a:t>
            </a:r>
          </a:p>
          <a:p>
            <a:pPr lvl="1" eaLnBrk="1" hangingPunct="1">
              <a:lnSpc>
                <a:spcPct val="80000"/>
              </a:lnSpc>
            </a:pPr>
            <a:r>
              <a:rPr lang="en-US" sz="2000" smtClean="0"/>
              <a:t>Each team member should do this part with their own voices</a:t>
            </a:r>
          </a:p>
          <a:p>
            <a:pPr eaLnBrk="1" hangingPunct="1">
              <a:lnSpc>
                <a:spcPct val="80000"/>
              </a:lnSpc>
            </a:pPr>
            <a:r>
              <a:rPr lang="en-US" sz="2200" smtClean="0"/>
              <a:t>Part B&amp;C</a:t>
            </a:r>
          </a:p>
          <a:p>
            <a:pPr lvl="1" eaLnBrk="1" hangingPunct="1">
              <a:lnSpc>
                <a:spcPct val="80000"/>
              </a:lnSpc>
            </a:pPr>
            <a:r>
              <a:rPr lang="en-US" sz="2000" smtClean="0"/>
              <a:t>Do this in your teams</a:t>
            </a:r>
          </a:p>
          <a:p>
            <a:pPr lvl="1" eaLnBrk="1" hangingPunct="1">
              <a:lnSpc>
                <a:spcPct val="80000"/>
              </a:lnSpc>
            </a:pPr>
            <a:r>
              <a:rPr lang="en-US" sz="2000" smtClean="0"/>
              <a:t>Design and implement your own LDOM TTS</a:t>
            </a:r>
          </a:p>
          <a:p>
            <a:pPr lvl="1" eaLnBrk="1" hangingPunct="1">
              <a:lnSpc>
                <a:spcPct val="80000"/>
              </a:lnSpc>
            </a:pPr>
            <a:r>
              <a:rPr lang="en-US" sz="2000" smtClean="0"/>
              <a:t>Base this on your dialog system domain</a:t>
            </a:r>
          </a:p>
          <a:p>
            <a:pPr lvl="1" eaLnBrk="1" hangingPunct="1">
              <a:lnSpc>
                <a:spcPct val="80000"/>
              </a:lnSpc>
            </a:pPr>
            <a:r>
              <a:rPr lang="en-US" sz="2000" smtClean="0"/>
              <a:t>Use some of the same procedures as in Part A</a:t>
            </a:r>
            <a:endParaRPr lang="en-US" sz="1900" smtClean="0"/>
          </a:p>
          <a:p>
            <a:pPr eaLnBrk="1" hangingPunct="1">
              <a:lnSpc>
                <a:spcPct val="80000"/>
              </a:lnSpc>
            </a:pPr>
            <a:r>
              <a:rPr lang="en-US" sz="2400" b="1" smtClean="0">
                <a:solidFill>
                  <a:srgbClr val="FF0000"/>
                </a:solidFill>
              </a:rPr>
              <a:t>Note</a:t>
            </a:r>
            <a:r>
              <a:rPr lang="en-US" sz="2400" smtClean="0">
                <a:solidFill>
                  <a:srgbClr val="FF0000"/>
                </a:solidFill>
              </a:rPr>
              <a:t>: these slides are an overview of the assignment. See full instructions at: </a:t>
            </a:r>
            <a:r>
              <a:rPr lang="en-US" sz="2400" smtClean="0">
                <a:solidFill>
                  <a:srgbClr val="FF0000"/>
                </a:solidFill>
                <a:hlinkClick r:id="rId2"/>
              </a:rPr>
              <a:t>http://www.cs.columbia.edu/~julia/courses/Option2.htm</a:t>
            </a:r>
            <a:endParaRPr lang="en-US" sz="2400" smtClean="0"/>
          </a:p>
          <a:p>
            <a:pPr eaLnBrk="1" hangingPunct="1">
              <a:lnSpc>
                <a:spcPct val="80000"/>
              </a:lnSpc>
            </a:pPr>
            <a:endParaRPr lang="en-US" sz="1700" b="1" smtClean="0">
              <a:solidFill>
                <a:srgbClr val="FF0000"/>
              </a:solidFill>
            </a:endParaRPr>
          </a:p>
          <a:p>
            <a:pPr lvl="1" eaLnBrk="1" hangingPunct="1">
              <a:lnSpc>
                <a:spcPct val="80000"/>
              </a:lnSpc>
              <a:buFont typeface="Arial" charset="0"/>
              <a:buNone/>
            </a:pPr>
            <a:endParaRPr lang="en-US" sz="2000" smtClean="0"/>
          </a:p>
        </p:txBody>
      </p:sp>
      <p:sp>
        <p:nvSpPr>
          <p:cNvPr id="4" name="Slide Number Placeholder 3"/>
          <p:cNvSpPr>
            <a:spLocks noGrp="1"/>
          </p:cNvSpPr>
          <p:nvPr>
            <p:ph type="sldNum" sz="quarter" idx="12"/>
          </p:nvPr>
        </p:nvSpPr>
        <p:spPr/>
        <p:txBody>
          <a:bodyPr/>
          <a:lstStyle/>
          <a:p>
            <a:pPr>
              <a:defRPr/>
            </a:pPr>
            <a:fld id="{ABF647A8-C3D9-4B62-A312-AA29F7D69F32}"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Outline – Creating your TTS</a:t>
            </a:r>
          </a:p>
        </p:txBody>
      </p:sp>
      <p:sp>
        <p:nvSpPr>
          <p:cNvPr id="3" name="Content Placeholder 2"/>
          <p:cNvSpPr>
            <a:spLocks noGrp="1"/>
          </p:cNvSpPr>
          <p:nvPr>
            <p:ph idx="1"/>
          </p:nvPr>
        </p:nvSpPr>
        <p:spPr/>
        <p:txBody>
          <a:bodyPr>
            <a:normAutofit/>
          </a:bodyPr>
          <a:lstStyle/>
          <a:p>
            <a:pPr marL="514350" indent="-514350" eaLnBrk="1" hangingPunct="1">
              <a:lnSpc>
                <a:spcPct val="80000"/>
              </a:lnSpc>
            </a:pPr>
            <a:r>
              <a:rPr lang="en-US" sz="2700" smtClean="0">
                <a:solidFill>
                  <a:srgbClr val="FF3300"/>
                </a:solidFill>
              </a:rPr>
              <a:t>Create utterance list</a:t>
            </a:r>
            <a:r>
              <a:rPr lang="en-US" sz="2700" smtClean="0"/>
              <a:t> (text) to specify the words and phrases in your domain as said in context (to capture coarticulation effects).</a:t>
            </a:r>
          </a:p>
          <a:p>
            <a:pPr marL="514350" indent="-514350" eaLnBrk="1" hangingPunct="1">
              <a:lnSpc>
                <a:spcPct val="80000"/>
              </a:lnSpc>
            </a:pPr>
            <a:r>
              <a:rPr lang="en-US" sz="2700" smtClean="0">
                <a:solidFill>
                  <a:srgbClr val="FF3300"/>
                </a:solidFill>
              </a:rPr>
              <a:t>Record</a:t>
            </a:r>
            <a:r>
              <a:rPr lang="en-US" sz="2700" smtClean="0"/>
              <a:t> these utterances.</a:t>
            </a:r>
          </a:p>
          <a:p>
            <a:pPr marL="514350" indent="-514350" eaLnBrk="1" hangingPunct="1">
              <a:lnSpc>
                <a:spcPct val="80000"/>
              </a:lnSpc>
            </a:pPr>
            <a:r>
              <a:rPr lang="en-US" sz="2700" smtClean="0"/>
              <a:t>For all recorded utterances, Festival </a:t>
            </a:r>
            <a:r>
              <a:rPr lang="en-US" sz="2700" smtClean="0">
                <a:solidFill>
                  <a:srgbClr val="FF3300"/>
                </a:solidFill>
              </a:rPr>
              <a:t>aligns</a:t>
            </a:r>
            <a:r>
              <a:rPr lang="en-US" sz="2700" smtClean="0"/>
              <a:t> utterance audio to utterance text.</a:t>
            </a:r>
          </a:p>
          <a:p>
            <a:pPr marL="514350" indent="-514350" eaLnBrk="1" hangingPunct="1">
              <a:lnSpc>
                <a:spcPct val="80000"/>
              </a:lnSpc>
            </a:pPr>
            <a:r>
              <a:rPr lang="en-US" sz="2700" smtClean="0"/>
              <a:t>Festival </a:t>
            </a:r>
            <a:r>
              <a:rPr lang="en-US" sz="2700" smtClean="0">
                <a:solidFill>
                  <a:srgbClr val="FF3300"/>
                </a:solidFill>
              </a:rPr>
              <a:t>generates voice synthesizer</a:t>
            </a:r>
            <a:r>
              <a:rPr lang="en-US" sz="2700" smtClean="0"/>
              <a:t> for your domain (to cover words in your utterance list).</a:t>
            </a:r>
          </a:p>
          <a:p>
            <a:pPr marL="514350" indent="-514350" eaLnBrk="1" hangingPunct="1">
              <a:lnSpc>
                <a:spcPct val="80000"/>
              </a:lnSpc>
            </a:pPr>
            <a:r>
              <a:rPr lang="en-US" sz="2700" smtClean="0"/>
              <a:t>Write </a:t>
            </a:r>
            <a:r>
              <a:rPr lang="en-US" sz="2700" smtClean="0">
                <a:solidFill>
                  <a:srgbClr val="FF3300"/>
                </a:solidFill>
              </a:rPr>
              <a:t>script which translates an input code to the new utterance text</a:t>
            </a:r>
            <a:r>
              <a:rPr lang="en-US" sz="2700" smtClean="0"/>
              <a:t> to be synthesized. Synthesized utterance must use words found in utterance list.</a:t>
            </a:r>
          </a:p>
          <a:p>
            <a:pPr marL="514350" indent="-514350" eaLnBrk="1" hangingPunct="1">
              <a:lnSpc>
                <a:spcPct val="80000"/>
              </a:lnSpc>
            </a:pPr>
            <a:r>
              <a:rPr lang="en-US" sz="2700" smtClean="0">
                <a:solidFill>
                  <a:srgbClr val="FF3300"/>
                </a:solidFill>
              </a:rPr>
              <a:t>Run </a:t>
            </a:r>
            <a:r>
              <a:rPr lang="en-US" sz="2700" smtClean="0"/>
              <a:t>script to synthesize the given new utterance.</a:t>
            </a:r>
          </a:p>
        </p:txBody>
      </p:sp>
      <p:sp>
        <p:nvSpPr>
          <p:cNvPr id="4" name="Slide Number Placeholder 3"/>
          <p:cNvSpPr>
            <a:spLocks noGrp="1"/>
          </p:cNvSpPr>
          <p:nvPr>
            <p:ph type="sldNum" sz="quarter" idx="12"/>
          </p:nvPr>
        </p:nvSpPr>
        <p:spPr/>
        <p:txBody>
          <a:bodyPr/>
          <a:lstStyle/>
          <a:p>
            <a:pPr>
              <a:defRPr/>
            </a:pPr>
            <a:fld id="{76C13B61-5E7E-4179-ACA6-BD818A8CCBCF}"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n-US" smtClean="0"/>
              <a:t>Part A – Environment Eariables</a:t>
            </a:r>
            <a:br>
              <a:rPr lang="en-US" smtClean="0"/>
            </a:br>
            <a:endParaRPr lang="en-US" smtClean="0"/>
          </a:p>
        </p:txBody>
      </p:sp>
      <p:sp>
        <p:nvSpPr>
          <p:cNvPr id="19458" name="Content Placeholder 2"/>
          <p:cNvSpPr>
            <a:spLocks noGrp="1"/>
          </p:cNvSpPr>
          <p:nvPr>
            <p:ph idx="1"/>
          </p:nvPr>
        </p:nvSpPr>
        <p:spPr/>
        <p:txBody>
          <a:bodyPr/>
          <a:lstStyle/>
          <a:p>
            <a:pPr eaLnBrk="1" hangingPunct="1">
              <a:lnSpc>
                <a:spcPct val="90000"/>
              </a:lnSpc>
            </a:pPr>
            <a:r>
              <a:rPr lang="en-US" sz="2800" smtClean="0"/>
              <a:t>Add these lines to your ~/.bashrc file:</a:t>
            </a:r>
          </a:p>
          <a:p>
            <a:pPr>
              <a:buFont typeface="Arial" charset="0"/>
              <a:buNone/>
            </a:pPr>
            <a:r>
              <a:rPr lang="en-US" sz="2000" smtClean="0"/>
              <a:t>export PATH="/usr/local/festival/bin:/usr/local/speech_tools/bin:$PATH</a:t>
            </a:r>
          </a:p>
          <a:p>
            <a:pPr>
              <a:buFont typeface="Arial" charset="0"/>
              <a:buNone/>
            </a:pPr>
            <a:r>
              <a:rPr lang="en-US" sz="2000" smtClean="0"/>
              <a:t>export ESTDIR="/usr/local/speech_tools“</a:t>
            </a:r>
          </a:p>
          <a:p>
            <a:pPr>
              <a:buFont typeface="Arial" charset="0"/>
              <a:buNone/>
            </a:pPr>
            <a:r>
              <a:rPr lang="en-US" sz="2000" smtClean="0"/>
              <a:t>export FESTVOXDIR="/usr/local/festvox"</a:t>
            </a:r>
          </a:p>
          <a:p>
            <a:pPr>
              <a:buFont typeface="Arial" charset="0"/>
              <a:buNone/>
            </a:pPr>
            <a:r>
              <a:rPr lang="en-US" sz="2000" smtClean="0"/>
              <a:t>export JHBIN=“/home/soils/facstaff/juhi9052/bin“</a:t>
            </a:r>
          </a:p>
          <a:p>
            <a:pPr lvl="1"/>
            <a:r>
              <a:rPr lang="en-US" sz="2400" smtClean="0"/>
              <a:t>Note: after first setting these variables, you have to log out and back in for the changes to the ~/.bashrc file to take effect. </a:t>
            </a:r>
          </a:p>
          <a:p>
            <a:pPr lvl="1" eaLnBrk="1" hangingPunct="1">
              <a:lnSpc>
                <a:spcPct val="90000"/>
              </a:lnSpc>
            </a:pPr>
            <a:r>
              <a:rPr lang="en-US" sz="2400" smtClean="0"/>
              <a:t>Or do </a:t>
            </a:r>
            <a:r>
              <a:rPr lang="en-US" sz="2400" i="1" smtClean="0"/>
              <a:t>source ~/.bashrc </a:t>
            </a:r>
            <a:r>
              <a:rPr lang="en-US" sz="2400" smtClean="0"/>
              <a:t>in a running shell</a:t>
            </a:r>
          </a:p>
          <a:p>
            <a:pPr lvl="1" eaLnBrk="1" hangingPunct="1">
              <a:lnSpc>
                <a:spcPct val="90000"/>
              </a:lnSpc>
            </a:pPr>
            <a:r>
              <a:rPr lang="en-US" sz="2400" smtClean="0"/>
              <a:t>Check by running </a:t>
            </a:r>
            <a:r>
              <a:rPr lang="en-US" sz="2400" i="1" smtClean="0"/>
              <a:t>echo $FESTVOXDIR</a:t>
            </a:r>
            <a:r>
              <a:rPr lang="en-US" sz="2400" smtClean="0"/>
              <a:t>. The value specified above should be displayed.</a:t>
            </a:r>
            <a:endParaRPr lang="en-US" sz="2400" smtClean="0">
              <a:solidFill>
                <a:srgbClr val="FF0000"/>
              </a:solidFill>
            </a:endParaRPr>
          </a:p>
          <a:p>
            <a:pPr lvl="1" eaLnBrk="1" hangingPunct="1">
              <a:lnSpc>
                <a:spcPct val="90000"/>
              </a:lnSpc>
            </a:pPr>
            <a:r>
              <a:rPr lang="en-US" sz="2400" smtClean="0"/>
              <a:t>Festival documentation on the “telling the time” example:</a:t>
            </a:r>
          </a:p>
          <a:p>
            <a:pPr lvl="2" eaLnBrk="1" hangingPunct="1">
              <a:lnSpc>
                <a:spcPct val="90000"/>
              </a:lnSpc>
            </a:pPr>
            <a:r>
              <a:rPr lang="en-US" sz="2000" smtClean="0">
                <a:hlinkClick r:id="rId2"/>
              </a:rPr>
              <a:t>http://festvox.org/bsv/x1003.html</a:t>
            </a:r>
            <a:endParaRPr lang="en-US" sz="2000" smtClean="0"/>
          </a:p>
        </p:txBody>
      </p:sp>
      <p:sp>
        <p:nvSpPr>
          <p:cNvPr id="4" name="Slide Number Placeholder 3"/>
          <p:cNvSpPr>
            <a:spLocks noGrp="1"/>
          </p:cNvSpPr>
          <p:nvPr>
            <p:ph type="sldNum" sz="quarter" idx="12"/>
          </p:nvPr>
        </p:nvSpPr>
        <p:spPr/>
        <p:txBody>
          <a:bodyPr/>
          <a:lstStyle/>
          <a:p>
            <a:pPr>
              <a:defRPr/>
            </a:pPr>
            <a:fld id="{C66F59C5-BA09-44C8-8FED-168EE14BCD19}"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Part A – Build Directories</a:t>
            </a:r>
          </a:p>
        </p:txBody>
      </p:sp>
      <p:sp>
        <p:nvSpPr>
          <p:cNvPr id="20482" name="Content Placeholder 2"/>
          <p:cNvSpPr>
            <a:spLocks noGrp="1"/>
          </p:cNvSpPr>
          <p:nvPr>
            <p:ph idx="1"/>
          </p:nvPr>
        </p:nvSpPr>
        <p:spPr/>
        <p:txBody>
          <a:bodyPr/>
          <a:lstStyle/>
          <a:p>
            <a:pPr eaLnBrk="1" hangingPunct="1">
              <a:lnSpc>
                <a:spcPct val="80000"/>
              </a:lnSpc>
            </a:pPr>
            <a:r>
              <a:rPr lang="en-US" sz="2200" smtClean="0"/>
              <a:t>Each student should do Part A individually</a:t>
            </a:r>
          </a:p>
          <a:p>
            <a:pPr eaLnBrk="1" hangingPunct="1">
              <a:lnSpc>
                <a:spcPct val="80000"/>
              </a:lnSpc>
            </a:pPr>
            <a:r>
              <a:rPr lang="en-US" sz="2200" smtClean="0"/>
              <a:t>Create directory and cd to it</a:t>
            </a:r>
          </a:p>
          <a:p>
            <a:pPr lvl="2" eaLnBrk="1" hangingPunct="1">
              <a:lnSpc>
                <a:spcPct val="80000"/>
              </a:lnSpc>
            </a:pPr>
            <a:r>
              <a:rPr lang="en-US" sz="1700" smtClean="0"/>
              <a:t>mkdir $HOMEDIR/time</a:t>
            </a:r>
            <a:endParaRPr lang="en-US" sz="1700" i="1" smtClean="0"/>
          </a:p>
          <a:p>
            <a:pPr lvl="2" eaLnBrk="1" hangingPunct="1">
              <a:lnSpc>
                <a:spcPct val="80000"/>
              </a:lnSpc>
            </a:pPr>
            <a:r>
              <a:rPr lang="en-US" sz="1700" i="1" smtClean="0"/>
              <a:t>cd time</a:t>
            </a:r>
          </a:p>
          <a:p>
            <a:pPr eaLnBrk="1" hangingPunct="1">
              <a:lnSpc>
                <a:spcPct val="80000"/>
              </a:lnSpc>
            </a:pPr>
            <a:r>
              <a:rPr lang="en-US" sz="2200" smtClean="0"/>
              <a:t>Set-up directory</a:t>
            </a:r>
          </a:p>
          <a:p>
            <a:pPr lvl="2" eaLnBrk="1" hangingPunct="1">
              <a:lnSpc>
                <a:spcPct val="80000"/>
              </a:lnSpc>
            </a:pPr>
            <a:r>
              <a:rPr lang="en-US" sz="1700" smtClean="0"/>
              <a:t>$FESTVOXDIR/src/ldom/setup_ldom SLP time xyz</a:t>
            </a:r>
          </a:p>
          <a:p>
            <a:pPr eaLnBrk="1" hangingPunct="1">
              <a:lnSpc>
                <a:spcPct val="80000"/>
              </a:lnSpc>
            </a:pPr>
            <a:r>
              <a:rPr lang="en-US" sz="2200" smtClean="0"/>
              <a:t>These two files (among others) are created:</a:t>
            </a:r>
          </a:p>
          <a:p>
            <a:pPr lvl="2" eaLnBrk="1" hangingPunct="1">
              <a:lnSpc>
                <a:spcPct val="80000"/>
              </a:lnSpc>
            </a:pPr>
            <a:r>
              <a:rPr lang="en-US" sz="1700" b="1" smtClean="0"/>
              <a:t>etc/time.data</a:t>
            </a:r>
            <a:r>
              <a:rPr lang="en-US" sz="1700" smtClean="0"/>
              <a:t>, contains a set of utterances covering the possible word and phrase choices in the domain</a:t>
            </a:r>
          </a:p>
          <a:p>
            <a:pPr lvl="2" eaLnBrk="1" hangingPunct="1">
              <a:lnSpc>
                <a:spcPct val="80000"/>
              </a:lnSpc>
            </a:pPr>
            <a:r>
              <a:rPr lang="en-US" sz="1700" smtClean="0"/>
              <a:t> </a:t>
            </a:r>
            <a:r>
              <a:rPr lang="en-US" sz="1700" b="1" smtClean="0"/>
              <a:t>festvox/SLP_time_xyz.scm</a:t>
            </a:r>
            <a:r>
              <a:rPr lang="en-US" sz="1700" smtClean="0"/>
              <a:t>, defines several functions (in Scheme) to convert a time like </a:t>
            </a:r>
            <a:r>
              <a:rPr lang="en-US" sz="1700" i="1" smtClean="0"/>
              <a:t>07:57</a:t>
            </a:r>
            <a:r>
              <a:rPr lang="en-US" sz="1700" smtClean="0"/>
              <a:t> into an utterance like </a:t>
            </a:r>
            <a:r>
              <a:rPr lang="en-US" sz="1700" i="1" smtClean="0"/>
              <a:t>The time is now, a little after five to eight, in the morning</a:t>
            </a:r>
            <a:r>
              <a:rPr lang="en-US" sz="1700" smtClean="0"/>
              <a:t>.</a:t>
            </a:r>
          </a:p>
          <a:p>
            <a:pPr eaLnBrk="1" hangingPunct="1">
              <a:lnSpc>
                <a:spcPct val="80000"/>
              </a:lnSpc>
            </a:pPr>
            <a:r>
              <a:rPr lang="en-US" sz="2200" smtClean="0"/>
              <a:t>For part A of the homework you do not need to edit these files, but you will in Parts B and C</a:t>
            </a:r>
          </a:p>
        </p:txBody>
      </p:sp>
      <p:sp>
        <p:nvSpPr>
          <p:cNvPr id="4" name="Slide Number Placeholder 3"/>
          <p:cNvSpPr>
            <a:spLocks noGrp="1"/>
          </p:cNvSpPr>
          <p:nvPr>
            <p:ph type="sldNum" sz="quarter" idx="12"/>
          </p:nvPr>
        </p:nvSpPr>
        <p:spPr/>
        <p:txBody>
          <a:bodyPr/>
          <a:lstStyle/>
          <a:p>
            <a:pPr>
              <a:defRPr/>
            </a:pPr>
            <a:fld id="{FDA9A4CE-BB2E-4455-81E0-84B9FC1AF150}"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p:cNvSpPr>
          <p:nvPr>
            <p:ph type="title" idx="4294967295"/>
          </p:nvPr>
        </p:nvSpPr>
        <p:spPr/>
        <p:txBody>
          <a:bodyPr/>
          <a:lstStyle/>
          <a:p>
            <a:r>
              <a:rPr lang="en-US" smtClean="0"/>
              <a:t>Part A - Build Prompts and Utterances </a:t>
            </a:r>
          </a:p>
        </p:txBody>
      </p:sp>
      <p:sp>
        <p:nvSpPr>
          <p:cNvPr id="21510" name="Rectangle 6"/>
          <p:cNvSpPr>
            <a:spLocks noGrp="1"/>
          </p:cNvSpPr>
          <p:nvPr>
            <p:ph type="body" idx="4294967295"/>
          </p:nvPr>
        </p:nvSpPr>
        <p:spPr/>
        <p:txBody>
          <a:bodyPr/>
          <a:lstStyle/>
          <a:p>
            <a:pPr>
              <a:lnSpc>
                <a:spcPct val="80000"/>
              </a:lnSpc>
            </a:pPr>
            <a:r>
              <a:rPr lang="en-US" sz="2400" smtClean="0"/>
              <a:t>Generate prompts from utterance list (outputs to prompt-wav/ subdir)</a:t>
            </a:r>
          </a:p>
          <a:p>
            <a:pPr lvl="2">
              <a:lnSpc>
                <a:spcPct val="80000"/>
              </a:lnSpc>
            </a:pPr>
            <a:r>
              <a:rPr lang="en-US" sz="1800" smtClean="0"/>
              <a:t>festival -b festvox/build_ldom.scm '(build_prompts "etc/time.data")’</a:t>
            </a:r>
          </a:p>
          <a:p>
            <a:pPr>
              <a:lnSpc>
                <a:spcPct val="80000"/>
              </a:lnSpc>
            </a:pPr>
            <a:r>
              <a:rPr lang="en-US" sz="2400" smtClean="0"/>
              <a:t>Record from prompts. The system will prompt you to say one utterance at a time. (see recording tips)</a:t>
            </a:r>
          </a:p>
          <a:p>
            <a:pPr lvl="2">
              <a:lnSpc>
                <a:spcPct val="80000"/>
              </a:lnSpc>
            </a:pPr>
            <a:r>
              <a:rPr lang="en-US" sz="1800" smtClean="0"/>
              <a:t>$JHBIN/prompt_them etc/time.data or do separately</a:t>
            </a:r>
          </a:p>
          <a:p>
            <a:pPr lvl="2">
              <a:lnSpc>
                <a:spcPct val="80000"/>
              </a:lnSpc>
            </a:pPr>
            <a:r>
              <a:rPr lang="en-US" sz="1800" smtClean="0"/>
              <a:t>Note: Recorded files go to wav subdirectory</a:t>
            </a:r>
          </a:p>
          <a:p>
            <a:pPr>
              <a:lnSpc>
                <a:spcPct val="80000"/>
              </a:lnSpc>
            </a:pPr>
            <a:r>
              <a:rPr lang="en-US" sz="2400" smtClean="0"/>
              <a:t>Create label files aligning utterance text to recorded utterances (outputs to lab/ subdir)</a:t>
            </a:r>
          </a:p>
          <a:p>
            <a:pPr lvl="2">
              <a:lnSpc>
                <a:spcPct val="80000"/>
              </a:lnSpc>
            </a:pPr>
            <a:r>
              <a:rPr lang="en-US" sz="1800" smtClean="0"/>
              <a:t>$JHBIN/make_labs prompt-wav/*.wav</a:t>
            </a:r>
          </a:p>
          <a:p>
            <a:pPr>
              <a:lnSpc>
                <a:spcPct val="80000"/>
              </a:lnSpc>
            </a:pPr>
            <a:r>
              <a:rPr lang="en-US" sz="2400" smtClean="0"/>
              <a:t>Build utterance structure</a:t>
            </a:r>
          </a:p>
          <a:p>
            <a:pPr lvl="2">
              <a:lnSpc>
                <a:spcPct val="80000"/>
              </a:lnSpc>
            </a:pPr>
            <a:r>
              <a:rPr lang="en-US" sz="1800" smtClean="0"/>
              <a:t>festival -b festvox/build_ldom.scm '(build_utts "etc/time.data")’</a:t>
            </a:r>
          </a:p>
          <a:p>
            <a:pPr>
              <a:lnSpc>
                <a:spcPct val="80000"/>
              </a:lnSpc>
            </a:pPr>
            <a:r>
              <a:rPr lang="en-US" sz="2400" smtClean="0"/>
              <a:t>Copy utterance list text file (used in next processing steps)</a:t>
            </a:r>
          </a:p>
          <a:p>
            <a:pPr lvl="2">
              <a:lnSpc>
                <a:spcPct val="80000"/>
              </a:lnSpc>
            </a:pPr>
            <a:r>
              <a:rPr lang="en-US" sz="1800" smtClean="0"/>
              <a:t>cp etc/time.data etc/txt.done.data</a:t>
            </a:r>
          </a:p>
          <a:p>
            <a:pPr>
              <a:lnSpc>
                <a:spcPct val="80000"/>
              </a:lnSpc>
            </a:pPr>
            <a:endParaRPr lang="en-US" sz="2400" smtClean="0"/>
          </a:p>
        </p:txBody>
      </p:sp>
      <p:sp>
        <p:nvSpPr>
          <p:cNvPr id="4" name="Slide Number Placeholder 3"/>
          <p:cNvSpPr>
            <a:spLocks noGrp="1"/>
          </p:cNvSpPr>
          <p:nvPr>
            <p:ph type="sldNum" sz="quarter" idx="12"/>
          </p:nvPr>
        </p:nvSpPr>
        <p:spPr/>
        <p:txBody>
          <a:bodyPr/>
          <a:lstStyle/>
          <a:p>
            <a:pPr>
              <a:defRPr/>
            </a:pPr>
            <a:fld id="{12A77970-DF12-40F2-A154-52AA93B755A7}"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Grp="1"/>
          </p:cNvSpPr>
          <p:nvPr>
            <p:ph type="title" idx="4294967295"/>
          </p:nvPr>
        </p:nvSpPr>
        <p:spPr/>
        <p:txBody>
          <a:bodyPr/>
          <a:lstStyle/>
          <a:p>
            <a:r>
              <a:rPr lang="en-US" smtClean="0"/>
              <a:t>Part A – Build and Run Speech Synthesizer</a:t>
            </a:r>
          </a:p>
        </p:txBody>
      </p:sp>
      <p:sp>
        <p:nvSpPr>
          <p:cNvPr id="22534" name="Rectangle 6"/>
          <p:cNvSpPr>
            <a:spLocks noGrp="1"/>
          </p:cNvSpPr>
          <p:nvPr>
            <p:ph type="body" idx="4294967295"/>
          </p:nvPr>
        </p:nvSpPr>
        <p:spPr/>
        <p:txBody>
          <a:bodyPr/>
          <a:lstStyle/>
          <a:p>
            <a:pPr>
              <a:lnSpc>
                <a:spcPct val="80000"/>
              </a:lnSpc>
            </a:pPr>
            <a:r>
              <a:rPr lang="en-US" sz="2000" smtClean="0"/>
              <a:t>Extract pitchmarks and fix them (outputs to pm/ subdir)</a:t>
            </a:r>
          </a:p>
          <a:p>
            <a:pPr lvl="2">
              <a:lnSpc>
                <a:spcPct val="80000"/>
              </a:lnSpc>
            </a:pPr>
            <a:r>
              <a:rPr lang="en-US" sz="1600" smtClean="0"/>
              <a:t>bin/make_pm_wave wav/*.wav</a:t>
            </a:r>
          </a:p>
          <a:p>
            <a:pPr lvl="2">
              <a:lnSpc>
                <a:spcPct val="80000"/>
              </a:lnSpc>
            </a:pPr>
            <a:r>
              <a:rPr lang="en-US" sz="1600" smtClean="0"/>
              <a:t>$JHBIN/make_pm_fix pm/*.pm</a:t>
            </a:r>
          </a:p>
          <a:p>
            <a:pPr>
              <a:lnSpc>
                <a:spcPct val="80000"/>
              </a:lnSpc>
            </a:pPr>
            <a:r>
              <a:rPr lang="en-US" sz="2000" smtClean="0"/>
              <a:t>Power normalization (outputs to wavn/ subdir)</a:t>
            </a:r>
          </a:p>
          <a:p>
            <a:pPr lvl="2">
              <a:lnSpc>
                <a:spcPct val="80000"/>
              </a:lnSpc>
            </a:pPr>
            <a:r>
              <a:rPr lang="en-US" sz="1600" smtClean="0"/>
              <a:t>bin/simple_powernormalize wav/*.wav</a:t>
            </a:r>
          </a:p>
          <a:p>
            <a:pPr>
              <a:lnSpc>
                <a:spcPct val="80000"/>
              </a:lnSpc>
            </a:pPr>
            <a:r>
              <a:rPr lang="en-US" sz="2000" smtClean="0"/>
              <a:t>Make MelCepstrum vectors for unit selection (outputs to mcep/ subdir)</a:t>
            </a:r>
          </a:p>
          <a:p>
            <a:pPr lvl="2">
              <a:lnSpc>
                <a:spcPct val="80000"/>
              </a:lnSpc>
            </a:pPr>
            <a:r>
              <a:rPr lang="en-US" sz="1600" smtClean="0"/>
              <a:t>bin/make_mcep wav/*.wav</a:t>
            </a:r>
          </a:p>
          <a:p>
            <a:pPr>
              <a:lnSpc>
                <a:spcPct val="80000"/>
              </a:lnSpc>
            </a:pPr>
            <a:r>
              <a:rPr lang="en-US" sz="2000" smtClean="0"/>
              <a:t>Build synthesizer </a:t>
            </a:r>
          </a:p>
          <a:p>
            <a:pPr lvl="2">
              <a:lnSpc>
                <a:spcPct val="80000"/>
              </a:lnSpc>
            </a:pPr>
            <a:r>
              <a:rPr lang="en-US" sz="1600" smtClean="0"/>
              <a:t>festival -b festvox/build_ldom.scm '(build_clIdentikeyts "etc/time.data”)’</a:t>
            </a:r>
          </a:p>
          <a:p>
            <a:pPr lvl="2">
              <a:lnSpc>
                <a:spcPct val="80000"/>
              </a:lnSpc>
            </a:pPr>
            <a:r>
              <a:rPr lang="en-US" sz="1600" smtClean="0"/>
              <a:t>Note: it can only produce words that you have specifically given it in your utterance list.</a:t>
            </a:r>
          </a:p>
          <a:p>
            <a:pPr>
              <a:lnSpc>
                <a:spcPct val="80000"/>
              </a:lnSpc>
            </a:pPr>
            <a:r>
              <a:rPr lang="en-US" sz="2000" smtClean="0"/>
              <a:t>Run it</a:t>
            </a:r>
          </a:p>
          <a:p>
            <a:pPr lvl="2">
              <a:lnSpc>
                <a:spcPct val="80000"/>
              </a:lnSpc>
            </a:pPr>
            <a:r>
              <a:rPr lang="en-US" sz="1600" smtClean="0"/>
              <a:t>festival festvox/SLP_time_xyz_ldom.scm '(voice_SLP_time_xyz_ldom)’</a:t>
            </a:r>
          </a:p>
          <a:p>
            <a:pPr lvl="2">
              <a:lnSpc>
                <a:spcPct val="80000"/>
              </a:lnSpc>
            </a:pPr>
            <a:r>
              <a:rPr lang="en-US" sz="1600" smtClean="0"/>
              <a:t>(saytime)</a:t>
            </a:r>
          </a:p>
          <a:p>
            <a:pPr lvl="2">
              <a:lnSpc>
                <a:spcPct val="80000"/>
              </a:lnSpc>
            </a:pPr>
            <a:r>
              <a:rPr lang="en-US" sz="1600" smtClean="0"/>
              <a:t>(saythistime "07:57")</a:t>
            </a:r>
          </a:p>
          <a:p>
            <a:pPr lvl="2">
              <a:lnSpc>
                <a:spcPct val="80000"/>
              </a:lnSpc>
            </a:pPr>
            <a:r>
              <a:rPr lang="en-US" sz="1600" smtClean="0"/>
              <a:t>(saythistime "14:22")</a:t>
            </a:r>
          </a:p>
          <a:p>
            <a:pPr>
              <a:lnSpc>
                <a:spcPct val="80000"/>
              </a:lnSpc>
            </a:pPr>
            <a:endParaRPr lang="en-US" sz="2000" smtClean="0"/>
          </a:p>
          <a:p>
            <a:pPr lvl="2">
              <a:lnSpc>
                <a:spcPct val="80000"/>
              </a:lnSpc>
            </a:pPr>
            <a:endParaRPr lang="en-US" sz="1600" smtClean="0"/>
          </a:p>
        </p:txBody>
      </p:sp>
      <p:sp>
        <p:nvSpPr>
          <p:cNvPr id="4" name="Slide Number Placeholder 3"/>
          <p:cNvSpPr>
            <a:spLocks noGrp="1"/>
          </p:cNvSpPr>
          <p:nvPr>
            <p:ph type="sldNum" sz="quarter" idx="12"/>
          </p:nvPr>
        </p:nvSpPr>
        <p:spPr/>
        <p:txBody>
          <a:bodyPr/>
          <a:lstStyle/>
          <a:p>
            <a:pPr>
              <a:defRPr/>
            </a:pPr>
            <a:fld id="{789C36FE-7F90-41D0-BFD1-95D6E3DFB6D5}"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Part A – Final Output</a:t>
            </a:r>
          </a:p>
        </p:txBody>
      </p:sp>
      <p:sp>
        <p:nvSpPr>
          <p:cNvPr id="23554" name="Content Placeholder 2"/>
          <p:cNvSpPr>
            <a:spLocks noGrp="1"/>
          </p:cNvSpPr>
          <p:nvPr>
            <p:ph idx="1"/>
          </p:nvPr>
        </p:nvSpPr>
        <p:spPr/>
        <p:txBody>
          <a:bodyPr/>
          <a:lstStyle/>
          <a:p>
            <a:pPr eaLnBrk="1" hangingPunct="1">
              <a:lnSpc>
                <a:spcPct val="80000"/>
              </a:lnSpc>
            </a:pPr>
            <a:r>
              <a:rPr lang="en-US" sz="2000" smtClean="0">
                <a:solidFill>
                  <a:srgbClr val="FF3300"/>
                </a:solidFill>
              </a:rPr>
              <a:t>Generate three wav files</a:t>
            </a:r>
            <a:r>
              <a:rPr lang="en-US" sz="2000" smtClean="0"/>
              <a:t> using your TTS as follows:</a:t>
            </a:r>
            <a:endParaRPr lang="en-US" sz="2400" smtClean="0"/>
          </a:p>
          <a:p>
            <a:pPr lvl="1" eaLnBrk="1" hangingPunct="1">
              <a:lnSpc>
                <a:spcPct val="80000"/>
              </a:lnSpc>
            </a:pPr>
            <a:r>
              <a:rPr lang="en-US" sz="2000" smtClean="0"/>
              <a:t>cd $HOMEDIR/time</a:t>
            </a:r>
          </a:p>
          <a:p>
            <a:pPr lvl="1" eaLnBrk="1" hangingPunct="1">
              <a:lnSpc>
                <a:spcPct val="80000"/>
              </a:lnSpc>
            </a:pPr>
            <a:r>
              <a:rPr lang="en-US" sz="2000" smtClean="0"/>
              <a:t>festival</a:t>
            </a:r>
          </a:p>
          <a:p>
            <a:pPr lvl="1" eaLnBrk="1" hangingPunct="1">
              <a:lnSpc>
                <a:spcPct val="80000"/>
              </a:lnSpc>
            </a:pPr>
            <a:r>
              <a:rPr lang="en-US" sz="2000" smtClean="0"/>
              <a:t>(load "festvox/SLP_time_xyz_ldom.scm")</a:t>
            </a:r>
          </a:p>
          <a:p>
            <a:pPr lvl="1" eaLnBrk="1" hangingPunct="1">
              <a:lnSpc>
                <a:spcPct val="80000"/>
              </a:lnSpc>
            </a:pPr>
            <a:r>
              <a:rPr lang="en-US" sz="2000" smtClean="0"/>
              <a:t>(voice_SLP_time_xyz_ldom)</a:t>
            </a:r>
          </a:p>
          <a:p>
            <a:pPr lvl="1" eaLnBrk="1" hangingPunct="1">
              <a:lnSpc>
                <a:spcPct val="80000"/>
              </a:lnSpc>
            </a:pPr>
            <a:r>
              <a:rPr lang="en-US" sz="2000" smtClean="0"/>
              <a:t>(Parameter.set 'Audio_Method 'Audio_Command)</a:t>
            </a:r>
          </a:p>
          <a:p>
            <a:pPr lvl="1" eaLnBrk="1" hangingPunct="1">
              <a:lnSpc>
                <a:spcPct val="80000"/>
              </a:lnSpc>
            </a:pPr>
            <a:r>
              <a:rPr lang="en-US" sz="2000" smtClean="0"/>
              <a:t>(Parameter.set 'Audio_Required_Rate 16000)</a:t>
            </a:r>
          </a:p>
          <a:p>
            <a:pPr lvl="1" eaLnBrk="1" hangingPunct="1">
              <a:lnSpc>
                <a:spcPct val="80000"/>
              </a:lnSpc>
            </a:pPr>
            <a:r>
              <a:rPr lang="en-US" sz="2000" smtClean="0"/>
              <a:t>(Parameter.set 'Audio_Required_Format 'wav)</a:t>
            </a:r>
          </a:p>
          <a:p>
            <a:pPr lvl="1" eaLnBrk="1" hangingPunct="1">
              <a:lnSpc>
                <a:spcPct val="80000"/>
              </a:lnSpc>
            </a:pPr>
            <a:r>
              <a:rPr lang="en-US" sz="2000" smtClean="0"/>
              <a:t>(Parameter.set 'Audio_Command "cp $FILE time1.wav")</a:t>
            </a:r>
          </a:p>
          <a:p>
            <a:pPr lvl="1" eaLnBrk="1" hangingPunct="1">
              <a:lnSpc>
                <a:spcPct val="80000"/>
              </a:lnSpc>
            </a:pPr>
            <a:r>
              <a:rPr lang="en-US" sz="2000" smtClean="0"/>
              <a:t>(saytime)</a:t>
            </a:r>
          </a:p>
          <a:p>
            <a:pPr lvl="1" eaLnBrk="1" hangingPunct="1">
              <a:lnSpc>
                <a:spcPct val="80000"/>
              </a:lnSpc>
            </a:pPr>
            <a:r>
              <a:rPr lang="en-US" sz="2000" smtClean="0"/>
              <a:t>(Parameter.set 'Audio_Command "cp $FILE time2.wav")</a:t>
            </a:r>
          </a:p>
          <a:p>
            <a:pPr lvl="1" eaLnBrk="1" hangingPunct="1">
              <a:lnSpc>
                <a:spcPct val="80000"/>
              </a:lnSpc>
            </a:pPr>
            <a:r>
              <a:rPr lang="en-US" sz="2000" smtClean="0"/>
              <a:t>(saythistime "07:57")</a:t>
            </a:r>
          </a:p>
          <a:p>
            <a:pPr lvl="1" eaLnBrk="1" hangingPunct="1">
              <a:lnSpc>
                <a:spcPct val="80000"/>
              </a:lnSpc>
            </a:pPr>
            <a:r>
              <a:rPr lang="en-US" sz="2000" smtClean="0"/>
              <a:t>(Parameter.set 'Audio_Command "cp $FILE time3.wav")</a:t>
            </a:r>
          </a:p>
          <a:p>
            <a:pPr lvl="1" eaLnBrk="1" hangingPunct="1">
              <a:lnSpc>
                <a:spcPct val="80000"/>
              </a:lnSpc>
            </a:pPr>
            <a:r>
              <a:rPr lang="en-US" sz="2000" smtClean="0"/>
              <a:t>(saythistime "14:22")</a:t>
            </a:r>
          </a:p>
        </p:txBody>
      </p:sp>
      <p:sp>
        <p:nvSpPr>
          <p:cNvPr id="4" name="Slide Number Placeholder 3"/>
          <p:cNvSpPr>
            <a:spLocks noGrp="1"/>
          </p:cNvSpPr>
          <p:nvPr>
            <p:ph type="sldNum" sz="quarter" idx="12"/>
          </p:nvPr>
        </p:nvSpPr>
        <p:spPr/>
        <p:txBody>
          <a:bodyPr/>
          <a:lstStyle/>
          <a:p>
            <a:pPr>
              <a:defRPr/>
            </a:pPr>
            <a:fld id="{2E06AFB4-3E1E-4CBA-96EE-9AD2882E32DD}"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9275</TotalTime>
  <Words>1796</Words>
  <Application>Microsoft Macintosh PowerPoint</Application>
  <PresentationFormat>On-screen Show (4:3)</PresentationFormat>
  <Paragraphs>222</Paragraphs>
  <Slides>19</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19</vt:i4>
      </vt:variant>
    </vt:vector>
  </HeadingPairs>
  <TitlesOfParts>
    <vt:vector size="22" baseType="lpstr">
      <vt:lpstr>Arial</vt:lpstr>
      <vt:lpstr>Calibri</vt:lpstr>
      <vt:lpstr>Office Theme</vt:lpstr>
      <vt:lpstr>Option 2 – Limited Domain TTS using Festival</vt:lpstr>
      <vt:lpstr>Project Option 2</vt:lpstr>
      <vt:lpstr>Limited Domain TTS project</vt:lpstr>
      <vt:lpstr>Outline – Creating your TTS</vt:lpstr>
      <vt:lpstr>Part A – Environment Eariables </vt:lpstr>
      <vt:lpstr>Part A – Build Directories</vt:lpstr>
      <vt:lpstr>Part A - Build Prompts and Utterances </vt:lpstr>
      <vt:lpstr>Part A – Build and Run Speech Synthesizer</vt:lpstr>
      <vt:lpstr>Part A – Final Output</vt:lpstr>
      <vt:lpstr>Part B: Designing a Limited Domain TTS system</vt:lpstr>
      <vt:lpstr>Degrees of Freedom:  Time Example</vt:lpstr>
      <vt:lpstr>Part B – Preparing your Limited Domain TTS</vt:lpstr>
      <vt:lpstr>Tips for Designing Prompts</vt:lpstr>
      <vt:lpstr>Part C – Completing your Limited Domain TTS</vt:lpstr>
      <vt:lpstr>Tips for Recording Prompts</vt:lpstr>
      <vt:lpstr>Submission</vt:lpstr>
      <vt:lpstr>Submission (Continued)</vt:lpstr>
      <vt:lpstr>Script file</vt:lpstr>
      <vt:lpstr>Summary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Festival TTS – Project 1</dc:title>
  <dc:creator>Robert Coyne</dc:creator>
  <cp:lastModifiedBy>Julia Hirschberg</cp:lastModifiedBy>
  <cp:revision>117</cp:revision>
  <dcterms:created xsi:type="dcterms:W3CDTF">2011-02-04T15:38:53Z</dcterms:created>
  <dcterms:modified xsi:type="dcterms:W3CDTF">2011-07-19T16:10:25Z</dcterms:modified>
</cp:coreProperties>
</file>