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2" r:id="rId5"/>
    <p:sldId id="273" r:id="rId6"/>
    <p:sldId id="274" r:id="rId7"/>
    <p:sldId id="271" r:id="rId8"/>
    <p:sldId id="275" r:id="rId9"/>
    <p:sldId id="276" r:id="rId10"/>
    <p:sldId id="277" r:id="rId11"/>
    <p:sldId id="278" r:id="rId12"/>
    <p:sldId id="279" r:id="rId13"/>
    <p:sldId id="283" r:id="rId14"/>
    <p:sldId id="280" r:id="rId15"/>
    <p:sldId id="284" r:id="rId16"/>
    <p:sldId id="285" r:id="rId17"/>
    <p:sldId id="281" r:id="rId18"/>
    <p:sldId id="282" r:id="rId19"/>
    <p:sldId id="291" r:id="rId20"/>
    <p:sldId id="258" r:id="rId21"/>
    <p:sldId id="259" r:id="rId22"/>
    <p:sldId id="260" r:id="rId23"/>
    <p:sldId id="261" r:id="rId24"/>
    <p:sldId id="262" r:id="rId25"/>
    <p:sldId id="263" r:id="rId26"/>
    <p:sldId id="264" r:id="rId27"/>
    <p:sldId id="265" r:id="rId28"/>
    <p:sldId id="266" r:id="rId29"/>
    <p:sldId id="267" r:id="rId30"/>
    <p:sldId id="268" r:id="rId31"/>
    <p:sldId id="269" r:id="rId32"/>
    <p:sldId id="286" r:id="rId33"/>
    <p:sldId id="287" r:id="rId34"/>
    <p:sldId id="288" r:id="rId35"/>
    <p:sldId id="289"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65A7F4-AF87-493D-94BD-9966E4D917C7}" type="datetimeFigureOut">
              <a:rPr lang="en-US" smtClean="0"/>
              <a:t>10/10/2009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5A7F4-AF87-493D-94BD-9966E4D917C7}" type="datetimeFigureOut">
              <a:rPr lang="en-US" smtClean="0"/>
              <a:t>10/10/2009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5A7F4-AF87-493D-94BD-9966E4D917C7}" type="datetimeFigureOut">
              <a:rPr lang="en-US" smtClean="0"/>
              <a:t>10/10/2009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5A7F4-AF87-493D-94BD-9966E4D917C7}" type="datetimeFigureOut">
              <a:rPr lang="en-US" smtClean="0"/>
              <a:t>10/10/2009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65A7F4-AF87-493D-94BD-9966E4D917C7}" type="datetimeFigureOut">
              <a:rPr lang="en-US" smtClean="0"/>
              <a:t>10/10/2009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65A7F4-AF87-493D-94BD-9966E4D917C7}" type="datetimeFigureOut">
              <a:rPr lang="en-US" smtClean="0"/>
              <a:t>10/10/2009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65A7F4-AF87-493D-94BD-9966E4D917C7}" type="datetimeFigureOut">
              <a:rPr lang="en-US" smtClean="0"/>
              <a:t>10/10/2009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65A7F4-AF87-493D-94BD-9966E4D917C7}" type="datetimeFigureOut">
              <a:rPr lang="en-US" smtClean="0"/>
              <a:t>10/10/2009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5A7F4-AF87-493D-94BD-9966E4D917C7}" type="datetimeFigureOut">
              <a:rPr lang="en-US" smtClean="0"/>
              <a:t>10/10/2009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5A7F4-AF87-493D-94BD-9966E4D917C7}" type="datetimeFigureOut">
              <a:rPr lang="en-US" smtClean="0"/>
              <a:t>10/10/2009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5A7F4-AF87-493D-94BD-9966E4D917C7}" type="datetimeFigureOut">
              <a:rPr lang="en-US" smtClean="0"/>
              <a:t>10/10/2009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AC644-4ADB-43C6-B9FC-6AA15D6335B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5A7F4-AF87-493D-94BD-9966E4D917C7}" type="datetimeFigureOut">
              <a:rPr lang="en-US" smtClean="0"/>
              <a:t>10/10/2009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AC644-4ADB-43C6-B9FC-6AA15D6335B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LoopyMusicF0Contour.xlsx" TargetMode="External"/><Relationship Id="rId2" Type="http://schemas.openxmlformats.org/officeDocument/2006/relationships/slideLayout" Target="../slideLayouts/slideLayout2.xml"/><Relationship Id="rId1" Type="http://schemas.openxmlformats.org/officeDocument/2006/relationships/audio" Target="file:///C:\WINDOWS\system32\BuzzingBee.wav" TargetMode="Externa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List_of_emotions#Plutchik.27s_wheel_of_emotion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Techniques for Emotion Classification </a:t>
            </a:r>
            <a:endParaRPr lang="en-US" dirty="0"/>
          </a:p>
        </p:txBody>
      </p:sp>
      <p:sp>
        <p:nvSpPr>
          <p:cNvPr id="3" name="Subtitle 2"/>
          <p:cNvSpPr>
            <a:spLocks noGrp="1"/>
          </p:cNvSpPr>
          <p:nvPr>
            <p:ph type="subTitle" idx="1"/>
          </p:nvPr>
        </p:nvSpPr>
        <p:spPr/>
        <p:txBody>
          <a:bodyPr/>
          <a:lstStyle/>
          <a:p>
            <a:r>
              <a:rPr lang="en-US" dirty="0" err="1" smtClean="0"/>
              <a:t>Kaushal</a:t>
            </a:r>
            <a:r>
              <a:rPr lang="en-US" dirty="0" smtClean="0"/>
              <a:t> N </a:t>
            </a:r>
            <a:r>
              <a:rPr lang="en-US" dirty="0" err="1" smtClean="0"/>
              <a:t>Lahankar</a:t>
            </a:r>
            <a:endParaRPr lang="en-US" dirty="0" smtClean="0"/>
          </a:p>
          <a:p>
            <a:r>
              <a:rPr lang="en-US" dirty="0" smtClean="0"/>
              <a:t>Oct 12,2009</a:t>
            </a:r>
          </a:p>
          <a:p>
            <a:r>
              <a:rPr lang="en-US" dirty="0" smtClean="0"/>
              <a:t>COMS 6998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states discussed</a:t>
            </a:r>
            <a:endParaRPr lang="en-US" dirty="0"/>
          </a:p>
        </p:txBody>
      </p:sp>
      <p:sp>
        <p:nvSpPr>
          <p:cNvPr id="3" name="Content Placeholder 2"/>
          <p:cNvSpPr>
            <a:spLocks noGrp="1"/>
          </p:cNvSpPr>
          <p:nvPr>
            <p:ph idx="1"/>
          </p:nvPr>
        </p:nvSpPr>
        <p:spPr/>
        <p:txBody>
          <a:bodyPr>
            <a:normAutofit lnSpcReduction="10000"/>
          </a:bodyPr>
          <a:lstStyle/>
          <a:p>
            <a:r>
              <a:rPr lang="en-US" b="1" dirty="0" smtClean="0"/>
              <a:t>Arousal</a:t>
            </a:r>
            <a:r>
              <a:rPr lang="en-US" dirty="0" smtClean="0"/>
              <a:t> – States of arousal have maximum vocal overlap with emotional proper. </a:t>
            </a:r>
          </a:p>
          <a:p>
            <a:pPr lvl="1"/>
            <a:r>
              <a:rPr lang="en-US" dirty="0" smtClean="0"/>
              <a:t>Problems faced while addressing this issue?</a:t>
            </a:r>
            <a:endParaRPr lang="en-US" b="1" dirty="0" smtClean="0"/>
          </a:p>
          <a:p>
            <a:r>
              <a:rPr lang="en-US" b="1" dirty="0" smtClean="0"/>
              <a:t>Attitude</a:t>
            </a:r>
            <a:r>
              <a:rPr lang="en-US" dirty="0" smtClean="0"/>
              <a:t> –  “A person who exhibits a particular attitude approaches a situation prepared to find certain kinds of problem or opportunity and to take certain kinds of actions.”</a:t>
            </a:r>
          </a:p>
          <a:p>
            <a:pPr lvl="1"/>
            <a:r>
              <a:rPr lang="en-US" dirty="0" smtClean="0"/>
              <a:t>Similar problems faced. </a:t>
            </a:r>
          </a:p>
          <a:p>
            <a:r>
              <a:rPr lang="en-US" dirty="0" smtClean="0"/>
              <a:t>Any other states?</a:t>
            </a:r>
          </a:p>
          <a:p>
            <a:pPr lvl="1">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 and everyday terms</a:t>
            </a:r>
            <a:endParaRPr lang="en-US" dirty="0"/>
          </a:p>
        </p:txBody>
      </p:sp>
      <p:sp>
        <p:nvSpPr>
          <p:cNvPr id="3" name="Content Placeholder 2"/>
          <p:cNvSpPr>
            <a:spLocks noGrp="1"/>
          </p:cNvSpPr>
          <p:nvPr>
            <p:ph idx="1"/>
          </p:nvPr>
        </p:nvSpPr>
        <p:spPr/>
        <p:txBody>
          <a:bodyPr/>
          <a:lstStyle/>
          <a:p>
            <a:r>
              <a:rPr lang="en-US" dirty="0" smtClean="0"/>
              <a:t>Some words used to describe emotions have a lot of implicit information. E.g. – vengeful</a:t>
            </a:r>
          </a:p>
          <a:p>
            <a:r>
              <a:rPr lang="en-US" dirty="0" smtClean="0"/>
              <a:t>Basic </a:t>
            </a:r>
            <a:r>
              <a:rPr lang="en-US" dirty="0" err="1" smtClean="0"/>
              <a:t>vs</a:t>
            </a:r>
            <a:r>
              <a:rPr lang="en-US" dirty="0" smtClean="0"/>
              <a:t> Secondary emotions in terms of arousal and attitude.</a:t>
            </a:r>
          </a:p>
          <a:p>
            <a:r>
              <a:rPr lang="en-US" dirty="0" smtClean="0"/>
              <a:t>Other factors involved in description of everyday emotional states?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Representation</a:t>
            </a:r>
            <a:endParaRPr lang="en-US" dirty="0"/>
          </a:p>
        </p:txBody>
      </p:sp>
      <p:sp>
        <p:nvSpPr>
          <p:cNvPr id="3" name="Content Placeholder 2"/>
          <p:cNvSpPr>
            <a:spLocks noGrp="1"/>
          </p:cNvSpPr>
          <p:nvPr>
            <p:ph idx="1"/>
          </p:nvPr>
        </p:nvSpPr>
        <p:spPr/>
        <p:txBody>
          <a:bodyPr/>
          <a:lstStyle/>
          <a:p>
            <a:r>
              <a:rPr lang="en-US" dirty="0" smtClean="0"/>
              <a:t>It is assumed that descriptions of emotions are surrogates for descriptions of physiological states. So, can we replace verbal descriptions with physiological parameters?</a:t>
            </a:r>
          </a:p>
          <a:p>
            <a:r>
              <a:rPr lang="en-US" dirty="0" smtClean="0"/>
              <a:t>Which theoretical perspective does it seem to follow?</a:t>
            </a:r>
          </a:p>
          <a:p>
            <a:r>
              <a:rPr lang="en-US" dirty="0" smtClean="0"/>
              <a:t>Pros and cons?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representation</a:t>
            </a:r>
            <a:endParaRPr lang="en-US" dirty="0"/>
          </a:p>
        </p:txBody>
      </p:sp>
      <p:sp>
        <p:nvSpPr>
          <p:cNvPr id="3" name="Content Placeholder 2"/>
          <p:cNvSpPr>
            <a:spLocks noGrp="1"/>
          </p:cNvSpPr>
          <p:nvPr>
            <p:ph idx="1"/>
          </p:nvPr>
        </p:nvSpPr>
        <p:spPr/>
        <p:txBody>
          <a:bodyPr/>
          <a:lstStyle/>
          <a:p>
            <a:r>
              <a:rPr lang="en-US" dirty="0" smtClean="0"/>
              <a:t>Represent emotions in 2-D space in terms of </a:t>
            </a:r>
          </a:p>
          <a:p>
            <a:pPr>
              <a:buNone/>
            </a:pPr>
            <a:r>
              <a:rPr lang="en-US" dirty="0"/>
              <a:t> </a:t>
            </a:r>
            <a:r>
              <a:rPr lang="en-US" dirty="0" smtClean="0"/>
              <a:t>   evaluation (X axis) and Activation (Y axis).</a:t>
            </a:r>
          </a:p>
          <a:p>
            <a:r>
              <a:rPr lang="en-US" dirty="0" smtClean="0"/>
              <a:t>Dimensions can be increased to represent the relationships which lie very close in the 2-D space.</a:t>
            </a:r>
          </a:p>
          <a:p>
            <a:r>
              <a:rPr lang="en-US" dirty="0" smtClean="0"/>
              <a:t>Pros and cons?</a:t>
            </a:r>
            <a:endParaRPr lang="en-US" dirty="0"/>
          </a:p>
          <a:p>
            <a:pPr>
              <a:buNone/>
            </a:pPr>
            <a:endParaRPr lang="en-US" dirty="0" smtClean="0"/>
          </a:p>
          <a:p>
            <a:pPr>
              <a:buNone/>
            </a:pPr>
            <a:endParaRPr lang="en-US" dirty="0" smtClean="0"/>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Feeltrace</a:t>
            </a:r>
            <a:r>
              <a:rPr lang="en-US" dirty="0" smtClean="0"/>
              <a:t> system</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990600" y="1600200"/>
            <a:ext cx="7235052"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models</a:t>
            </a:r>
            <a:endParaRPr lang="en-US" dirty="0"/>
          </a:p>
        </p:txBody>
      </p:sp>
      <p:sp>
        <p:nvSpPr>
          <p:cNvPr id="3" name="Content Placeholder 2"/>
          <p:cNvSpPr>
            <a:spLocks noGrp="1"/>
          </p:cNvSpPr>
          <p:nvPr>
            <p:ph idx="1"/>
          </p:nvPr>
        </p:nvSpPr>
        <p:spPr/>
        <p:txBody>
          <a:bodyPr/>
          <a:lstStyle/>
          <a:p>
            <a:r>
              <a:rPr lang="en-US" dirty="0" smtClean="0"/>
              <a:t>Cognitive approach of describing emotions</a:t>
            </a:r>
          </a:p>
          <a:p>
            <a:r>
              <a:rPr lang="en-US" dirty="0" smtClean="0"/>
              <a:t>Based on the hypothesis that distinct types of emotion correspond to distinct ways of appraising the situation evoking the emotion.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a:t>
            </a:r>
            <a:endParaRPr lang="en-US" dirty="0"/>
          </a:p>
        </p:txBody>
      </p:sp>
      <p:sp>
        <p:nvSpPr>
          <p:cNvPr id="3" name="Content Placeholder 2"/>
          <p:cNvSpPr>
            <a:spLocks noGrp="1"/>
          </p:cNvSpPr>
          <p:nvPr>
            <p:ph idx="1"/>
          </p:nvPr>
        </p:nvSpPr>
        <p:spPr/>
        <p:txBody>
          <a:bodyPr/>
          <a:lstStyle/>
          <a:p>
            <a:r>
              <a:rPr lang="en-US" dirty="0" smtClean="0"/>
              <a:t>For the purpose of speech research, emotions can be analyzed over time and both the short and the long time span can be considered to synthesize as well as to recognize emotional speech, i.e., trainers can be trained on both type of data.</a:t>
            </a:r>
          </a:p>
          <a:p>
            <a:r>
              <a:rPr lang="en-US" dirty="0" smtClean="0"/>
              <a:t>Pros and cons?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Interactions which determine how underlying emotional tendencies are expressed</a:t>
            </a:r>
            <a:endParaRPr lang="en-US" dirty="0"/>
          </a:p>
        </p:txBody>
      </p:sp>
      <p:sp>
        <p:nvSpPr>
          <p:cNvPr id="3" name="Content Placeholder 2"/>
          <p:cNvSpPr>
            <a:spLocks noGrp="1"/>
          </p:cNvSpPr>
          <p:nvPr>
            <p:ph idx="1"/>
          </p:nvPr>
        </p:nvSpPr>
        <p:spPr/>
        <p:txBody>
          <a:bodyPr/>
          <a:lstStyle/>
          <a:p>
            <a:r>
              <a:rPr lang="en-US" dirty="0" smtClean="0"/>
              <a:t>Restraint</a:t>
            </a:r>
          </a:p>
          <a:p>
            <a:r>
              <a:rPr lang="en-US" dirty="0" smtClean="0"/>
              <a:t>Ambivalence</a:t>
            </a:r>
          </a:p>
          <a:p>
            <a:r>
              <a:rPr lang="en-US" dirty="0" smtClean="0"/>
              <a:t>Simulation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Tools to describe emotion for analyzing it’s relationship with speech</a:t>
            </a:r>
            <a:endParaRPr lang="en-US" dirty="0"/>
          </a:p>
        </p:txBody>
      </p:sp>
      <p:sp>
        <p:nvSpPr>
          <p:cNvPr id="3" name="Content Placeholder 2"/>
          <p:cNvSpPr>
            <a:spLocks noGrp="1"/>
          </p:cNvSpPr>
          <p:nvPr>
            <p:ph idx="1"/>
          </p:nvPr>
        </p:nvSpPr>
        <p:spPr/>
        <p:txBody>
          <a:bodyPr/>
          <a:lstStyle/>
          <a:p>
            <a:r>
              <a:rPr lang="en-US" dirty="0" smtClean="0"/>
              <a:t>Naturalistic Database – </a:t>
            </a:r>
            <a:r>
              <a:rPr lang="en-US" b="1" dirty="0" smtClean="0"/>
              <a:t>Belfast Naturalistic Database </a:t>
            </a:r>
            <a:r>
              <a:rPr lang="en-US" dirty="0" smtClean="0"/>
              <a:t>annotated using </a:t>
            </a:r>
            <a:r>
              <a:rPr lang="en-US" dirty="0" err="1" smtClean="0"/>
              <a:t>Feeltrace</a:t>
            </a:r>
            <a:endParaRPr lang="en-US" dirty="0" smtClean="0"/>
          </a:p>
          <a:p>
            <a:r>
              <a:rPr lang="en-US" dirty="0" err="1" smtClean="0"/>
              <a:t>Feeltrace</a:t>
            </a:r>
            <a:r>
              <a:rPr lang="en-US" dirty="0" smtClean="0"/>
              <a:t> - </a:t>
            </a:r>
          </a:p>
          <a:p>
            <a:r>
              <a:rPr lang="en-US" dirty="0" smtClean="0"/>
              <a:t>Basic Emotion Vocabulary -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Can a descriptive system which captures everything described in the paper possible?</a:t>
            </a:r>
          </a:p>
          <a:p>
            <a:r>
              <a:rPr lang="en-US" dirty="0" smtClean="0"/>
              <a:t>Which representation would make more sense? In which situations?</a:t>
            </a:r>
          </a:p>
          <a:p>
            <a:r>
              <a:rPr lang="en-US" dirty="0" smtClean="0"/>
              <a:t>Everything described in this paper is concerned with natural emotions. What about simulated emotions?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Describing the emotional states expressed in speech</a:t>
            </a:r>
          </a:p>
          <a:p>
            <a:r>
              <a:rPr lang="en-US" dirty="0" smtClean="0"/>
              <a:t>Identification of Confusion and Surprise in Spoken Dialog using Prosodic Features</a:t>
            </a:r>
          </a:p>
          <a:p>
            <a:r>
              <a:rPr lang="en-US" dirty="0" smtClean="0"/>
              <a:t>Emotion clustering using the results of subjective opinion tests for emotion recognition in Infants’ cries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200" dirty="0" smtClean="0"/>
              <a:t>Identification of Confusion and Surprise in Spoken Dialog using Prosodic Features</a:t>
            </a:r>
            <a:br>
              <a:rPr lang="en-US" sz="3200" dirty="0" smtClean="0"/>
            </a:br>
            <a:endParaRPr lang="en-US" sz="3200" dirty="0"/>
          </a:p>
        </p:txBody>
      </p:sp>
      <p:sp>
        <p:nvSpPr>
          <p:cNvPr id="3" name="Content Placeholder 2"/>
          <p:cNvSpPr>
            <a:spLocks noGrp="1"/>
          </p:cNvSpPr>
          <p:nvPr>
            <p:ph idx="1"/>
          </p:nvPr>
        </p:nvSpPr>
        <p:spPr/>
        <p:txBody>
          <a:bodyPr>
            <a:normAutofit fontScale="85000" lnSpcReduction="20000"/>
          </a:bodyPr>
          <a:lstStyle/>
          <a:p>
            <a:r>
              <a:rPr lang="en-US" b="1" dirty="0" smtClean="0"/>
              <a:t>Objective</a:t>
            </a:r>
            <a:r>
              <a:rPr lang="en-US" dirty="0" smtClean="0"/>
              <a:t> – To detect the speaker’s states of confusion and surprise using prosodic features found in utterances.</a:t>
            </a:r>
          </a:p>
          <a:p>
            <a:r>
              <a:rPr lang="en-US" b="1" dirty="0" smtClean="0"/>
              <a:t>Previous Work</a:t>
            </a:r>
            <a:r>
              <a:rPr lang="en-US" dirty="0" smtClean="0"/>
              <a:t> – </a:t>
            </a:r>
          </a:p>
          <a:p>
            <a:pPr lvl="1"/>
            <a:r>
              <a:rPr lang="en-US" dirty="0" smtClean="0"/>
              <a:t>High accuracies in detecting annoyance and frustration using prosodic and language based models trained on data that was manually annotated with categorical labels of emotions.</a:t>
            </a:r>
          </a:p>
          <a:p>
            <a:pPr lvl="1"/>
            <a:r>
              <a:rPr lang="en-US" dirty="0" err="1" smtClean="0"/>
              <a:t>Batliner</a:t>
            </a:r>
            <a:r>
              <a:rPr lang="en-US" dirty="0" smtClean="0"/>
              <a:t> proposed to look for indicators of trouble in communication as indirect evidence of emotional responses from users.</a:t>
            </a:r>
          </a:p>
          <a:p>
            <a:pPr>
              <a:buNone/>
            </a:pPr>
            <a:r>
              <a:rPr lang="en-US" dirty="0"/>
              <a:t> </a:t>
            </a: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“Innovative experimental paradigm”</a:t>
            </a:r>
            <a:endParaRPr lang="en-US" dirty="0"/>
          </a:p>
        </p:txBody>
      </p:sp>
      <p:sp>
        <p:nvSpPr>
          <p:cNvPr id="3" name="Content Placeholder 2"/>
          <p:cNvSpPr>
            <a:spLocks noGrp="1"/>
          </p:cNvSpPr>
          <p:nvPr>
            <p:ph idx="1"/>
          </p:nvPr>
        </p:nvSpPr>
        <p:spPr/>
        <p:txBody>
          <a:bodyPr/>
          <a:lstStyle/>
          <a:p>
            <a:r>
              <a:rPr lang="en-US" dirty="0" smtClean="0"/>
              <a:t>In this experiment, self-report questionnaires were used as a gold standard for training classifiers instead of data annotated by experimenters.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Confusion</a:t>
            </a:r>
            <a:br>
              <a:rPr lang="en-US" dirty="0" smtClean="0"/>
            </a:br>
            <a:r>
              <a:rPr lang="en-US" dirty="0"/>
              <a:t>a</a:t>
            </a:r>
            <a:r>
              <a:rPr lang="en-US" dirty="0" smtClean="0"/>
              <a:t>nd </a:t>
            </a:r>
            <a:br>
              <a:rPr lang="en-US" dirty="0" smtClean="0"/>
            </a:br>
            <a:r>
              <a:rPr lang="en-US" dirty="0" smtClean="0"/>
              <a:t>Surprise </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authors have related Uncertainty, Lack of Clarity and Inappropriateness to the emotions of Confusion and Surprise.</a:t>
            </a:r>
          </a:p>
          <a:p>
            <a:pPr>
              <a:buNone/>
            </a:pP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638800" y="0"/>
            <a:ext cx="457200" cy="504497"/>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5638800" y="1219200"/>
            <a:ext cx="457200" cy="53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Participants were invited to interact with an SDS. </a:t>
            </a:r>
          </a:p>
          <a:p>
            <a:r>
              <a:rPr lang="en-US" dirty="0" smtClean="0"/>
              <a:t>Every participant was asked a set of 16 questions by the SDS which were meant to elicit emotions of uncertainty, lack of clarity and inappropriateness from the participants. </a:t>
            </a:r>
          </a:p>
          <a:p>
            <a:r>
              <a:rPr lang="en-US" dirty="0" smtClean="0"/>
              <a:t>The participants were asked to rate the clarity of system’s intention, appropriateness of the questions and certainty of their responses  on a scale of 0 to 5, 5 corresponding to perfect clarity, appropriateness and certainty in respective cases.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pic>
        <p:nvPicPr>
          <p:cNvPr id="11266" name="Picture 2"/>
          <p:cNvPicPr>
            <a:picLocks noGrp="1" noChangeAspect="1" noChangeArrowheads="1"/>
          </p:cNvPicPr>
          <p:nvPr>
            <p:ph idx="1"/>
          </p:nvPr>
        </p:nvPicPr>
        <p:blipFill>
          <a:blip r:embed="rId2" cstate="print"/>
          <a:srcRect/>
          <a:stretch>
            <a:fillRect/>
          </a:stretch>
        </p:blipFill>
        <p:spPr bwMode="auto">
          <a:xfrm>
            <a:off x="0" y="-15605"/>
            <a:ext cx="6400800" cy="68736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the elicitation</a:t>
            </a:r>
            <a:endParaRPr lang="en-US"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228600" y="1371600"/>
            <a:ext cx="4419600" cy="5161576"/>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4800600" y="1676400"/>
            <a:ext cx="4279067" cy="129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used for classification</a:t>
            </a:r>
            <a:endParaRPr lang="en-US" dirty="0"/>
          </a:p>
        </p:txBody>
      </p:sp>
      <p:sp>
        <p:nvSpPr>
          <p:cNvPr id="3" name="Content Placeholder 2"/>
          <p:cNvSpPr>
            <a:spLocks noGrp="1"/>
          </p:cNvSpPr>
          <p:nvPr>
            <p:ph idx="1"/>
          </p:nvPr>
        </p:nvSpPr>
        <p:spPr/>
        <p:txBody>
          <a:bodyPr>
            <a:normAutofit fontScale="92500"/>
          </a:bodyPr>
          <a:lstStyle/>
          <a:p>
            <a:r>
              <a:rPr lang="en-US" dirty="0" smtClean="0"/>
              <a:t>52 features were used for each of the 257 utterances.</a:t>
            </a:r>
          </a:p>
          <a:p>
            <a:r>
              <a:rPr lang="en-US" dirty="0" smtClean="0"/>
              <a:t>F0 and Power contours with fixed frame size were extracted for each utterance.</a:t>
            </a:r>
          </a:p>
          <a:p>
            <a:r>
              <a:rPr lang="en-US" dirty="0" smtClean="0">
                <a:hlinkClick r:id="rId3" action="ppaction://hlinkfile"/>
              </a:rPr>
              <a:t>Example of an F0 contour </a:t>
            </a:r>
            <a:r>
              <a:rPr lang="en-US" dirty="0" smtClean="0"/>
              <a:t>for the following file</a:t>
            </a:r>
          </a:p>
          <a:p>
            <a:pPr>
              <a:buNone/>
            </a:pPr>
            <a:r>
              <a:rPr lang="en-US" dirty="0"/>
              <a:t> </a:t>
            </a:r>
            <a:r>
              <a:rPr lang="en-US" dirty="0" smtClean="0"/>
              <a:t>    </a:t>
            </a:r>
          </a:p>
          <a:p>
            <a:r>
              <a:rPr lang="en-US" dirty="0" smtClean="0"/>
              <a:t>In the contour, analysis window length = 0.0075s</a:t>
            </a:r>
          </a:p>
          <a:p>
            <a:r>
              <a:rPr lang="en-US" dirty="0" smtClean="0"/>
              <a:t>Frame interval = 0.01s</a:t>
            </a:r>
            <a:endParaRPr lang="en-US" dirty="0"/>
          </a:p>
        </p:txBody>
      </p:sp>
      <p:pic>
        <p:nvPicPr>
          <p:cNvPr id="4" name="BuzzingBee.wav">
            <a:hlinkClick r:id="" action="ppaction://media"/>
          </p:cNvPr>
          <p:cNvPicPr>
            <a:picLocks noRot="1" noChangeAspect="1"/>
          </p:cNvPicPr>
          <p:nvPr>
            <a:audioFile r:link="rId1"/>
          </p:nvPr>
        </p:nvPicPr>
        <p:blipFill>
          <a:blip r:embed="rId4" cstate="print"/>
          <a:stretch>
            <a:fillRect/>
          </a:stretch>
        </p:blipFill>
        <p:spPr>
          <a:xfrm>
            <a:off x="1143000" y="426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325"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experiments and results</a:t>
            </a:r>
            <a:endParaRPr lang="en-US" dirty="0"/>
          </a:p>
        </p:txBody>
      </p:sp>
      <p:sp>
        <p:nvSpPr>
          <p:cNvPr id="3" name="Content Placeholder 2"/>
          <p:cNvSpPr>
            <a:spLocks noGrp="1"/>
          </p:cNvSpPr>
          <p:nvPr>
            <p:ph idx="1"/>
          </p:nvPr>
        </p:nvSpPr>
        <p:spPr>
          <a:xfrm>
            <a:off x="457200" y="1600201"/>
            <a:ext cx="8229600" cy="2209800"/>
          </a:xfrm>
        </p:spPr>
        <p:txBody>
          <a:bodyPr>
            <a:normAutofit fontScale="92500" lnSpcReduction="20000"/>
          </a:bodyPr>
          <a:lstStyle/>
          <a:p>
            <a:r>
              <a:rPr lang="en-US" dirty="0" smtClean="0"/>
              <a:t>The classifier was trained on the sets of labels</a:t>
            </a:r>
          </a:p>
          <a:p>
            <a:pPr lvl="1"/>
            <a:r>
              <a:rPr lang="en-US" dirty="0" smtClean="0"/>
              <a:t>Non-aggregated labels</a:t>
            </a:r>
          </a:p>
          <a:p>
            <a:pPr lvl="1"/>
            <a:r>
              <a:rPr lang="en-US" dirty="0" smtClean="0"/>
              <a:t>Aggregated labels</a:t>
            </a:r>
          </a:p>
          <a:p>
            <a:r>
              <a:rPr lang="en-US" dirty="0" smtClean="0"/>
              <a:t>Classification accuracies-</a:t>
            </a:r>
          </a:p>
          <a:p>
            <a:pPr>
              <a:buNone/>
            </a:pPr>
            <a:r>
              <a:rPr lang="en-US" dirty="0" smtClean="0"/>
              <a:t>   </a:t>
            </a:r>
            <a:endParaRPr lang="en-US" dirty="0"/>
          </a:p>
          <a:p>
            <a:pPr>
              <a:buNone/>
            </a:pPr>
            <a:endParaRPr lang="en-US" dirty="0" smtClean="0"/>
          </a:p>
          <a:p>
            <a:pPr lvl="1">
              <a:buNone/>
            </a:pPr>
            <a:endParaRPr lang="en-US" dirty="0" smtClean="0"/>
          </a:p>
        </p:txBody>
      </p:sp>
      <p:pic>
        <p:nvPicPr>
          <p:cNvPr id="3077" name="Picture 5"/>
          <p:cNvPicPr>
            <a:picLocks noChangeAspect="1" noChangeArrowheads="1"/>
          </p:cNvPicPr>
          <p:nvPr/>
        </p:nvPicPr>
        <p:blipFill>
          <a:blip r:embed="rId2" cstate="print"/>
          <a:srcRect/>
          <a:stretch>
            <a:fillRect/>
          </a:stretch>
        </p:blipFill>
        <p:spPr bwMode="auto">
          <a:xfrm>
            <a:off x="838200" y="3429000"/>
            <a:ext cx="4248150" cy="2476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lnSpcReduction="10000"/>
          </a:bodyPr>
          <a:lstStyle/>
          <a:p>
            <a:r>
              <a:rPr lang="en-US" dirty="0" smtClean="0"/>
              <a:t>Improvement in </a:t>
            </a:r>
            <a:r>
              <a:rPr lang="en-US" dirty="0"/>
              <a:t>c</a:t>
            </a:r>
            <a:r>
              <a:rPr lang="en-US" dirty="0" smtClean="0"/>
              <a:t>lassification accuracy for both uncertainty and lack of clarity was inconclusive.</a:t>
            </a:r>
          </a:p>
          <a:p>
            <a:r>
              <a:rPr lang="en-US" dirty="0" smtClean="0"/>
              <a:t>The classification accuracy for inappropriateness was higher than the human classification in both the experiments.</a:t>
            </a:r>
          </a:p>
          <a:p>
            <a:r>
              <a:rPr lang="en-US" dirty="0" smtClean="0"/>
              <a:t>An improvement of &gt;27% over the baseline and ≈12% over the human score.  Seems too good?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600200"/>
            <a:ext cx="8229600" cy="4571999"/>
          </a:xfrm>
        </p:spPr>
        <p:txBody>
          <a:bodyPr>
            <a:normAutofit fontScale="92500" lnSpcReduction="20000"/>
          </a:bodyPr>
          <a:lstStyle/>
          <a:p>
            <a:r>
              <a:rPr lang="en-US" dirty="0" smtClean="0"/>
              <a:t>Were the </a:t>
            </a:r>
            <a:r>
              <a:rPr lang="en-US" dirty="0" smtClean="0"/>
              <a:t>selected</a:t>
            </a:r>
            <a:r>
              <a:rPr lang="en-US" dirty="0" smtClean="0"/>
              <a:t> humans experts?</a:t>
            </a:r>
          </a:p>
          <a:p>
            <a:r>
              <a:rPr lang="en-US" dirty="0" smtClean="0"/>
              <a:t>Does listening to only 105 utterances and classifying them enough?</a:t>
            </a:r>
          </a:p>
          <a:p>
            <a:r>
              <a:rPr lang="en-US" dirty="0" smtClean="0"/>
              <a:t>Only 7 instances of inappropriateness , out of which 6 elicited correctly….enough data?</a:t>
            </a:r>
          </a:p>
          <a:p>
            <a:r>
              <a:rPr lang="en-US" dirty="0" smtClean="0"/>
              <a:t>Uncertainty, lack of Clarity and Inappropriateness were the 3 emotions selected and later, their selection was justified. Could any other emotions </a:t>
            </a:r>
            <a:r>
              <a:rPr lang="en-US" dirty="0" smtClean="0"/>
              <a:t>such as anger or boredom </a:t>
            </a:r>
            <a:r>
              <a:rPr lang="en-US" dirty="0" smtClean="0"/>
              <a:t>contribute as well?</a:t>
            </a:r>
          </a:p>
          <a:p>
            <a:r>
              <a:rPr lang="en-US" dirty="0" smtClean="0"/>
              <a:t>Why were only prosodic features used?</a:t>
            </a:r>
          </a:p>
          <a:p>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Describing the emotional states expressed in speech</a:t>
            </a:r>
            <a:endParaRPr lang="en-US" dirty="0"/>
          </a:p>
        </p:txBody>
      </p:sp>
      <p:sp>
        <p:nvSpPr>
          <p:cNvPr id="3" name="Content Placeholder 2"/>
          <p:cNvSpPr>
            <a:spLocks noGrp="1"/>
          </p:cNvSpPr>
          <p:nvPr>
            <p:ph idx="1"/>
          </p:nvPr>
        </p:nvSpPr>
        <p:spPr/>
        <p:txBody>
          <a:bodyPr/>
          <a:lstStyle/>
          <a:p>
            <a:r>
              <a:rPr lang="en-US" dirty="0" smtClean="0"/>
              <a:t>Emotions are not easily captured in symbols. </a:t>
            </a:r>
          </a:p>
          <a:p>
            <a:r>
              <a:rPr lang="en-US" dirty="0" smtClean="0"/>
              <a:t>A suitable descriptive system for emotions does not exist as of yet.</a:t>
            </a:r>
          </a:p>
          <a:p>
            <a:r>
              <a:rPr lang="en-US" dirty="0" smtClean="0"/>
              <a:t>Objective  - To encourage the speech community towards standardization of key terms and descriptive techniques.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cstate="print"/>
          <a:srcRect/>
          <a:stretch>
            <a:fillRect/>
          </a:stretch>
        </p:blipFill>
        <p:spPr bwMode="auto">
          <a:xfrm>
            <a:off x="2057400" y="1371600"/>
            <a:ext cx="5181600" cy="51510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Emotion clustering Using the results of subjective opinion tests for emotion recognition in infant’s cries</a:t>
            </a:r>
            <a:endParaRPr lang="en-US" dirty="0"/>
          </a:p>
        </p:txBody>
      </p:sp>
      <p:sp>
        <p:nvSpPr>
          <p:cNvPr id="3" name="Content Placeholder 2"/>
          <p:cNvSpPr>
            <a:spLocks noGrp="1"/>
          </p:cNvSpPr>
          <p:nvPr>
            <p:ph idx="1"/>
          </p:nvPr>
        </p:nvSpPr>
        <p:spPr>
          <a:xfrm>
            <a:off x="457200" y="1905000"/>
            <a:ext cx="8229600" cy="4525963"/>
          </a:xfrm>
        </p:spPr>
        <p:txBody>
          <a:bodyPr>
            <a:normAutofit fontScale="92500"/>
          </a:bodyPr>
          <a:lstStyle/>
          <a:p>
            <a:r>
              <a:rPr lang="en-US" dirty="0" smtClean="0"/>
              <a:t>Objective – To design an emotion clustering algorithm for emotion detection in infants’ cries. </a:t>
            </a:r>
          </a:p>
          <a:p>
            <a:r>
              <a:rPr lang="en-US" dirty="0" smtClean="0"/>
              <a:t>Previous work</a:t>
            </a:r>
          </a:p>
          <a:p>
            <a:pPr lvl="1"/>
            <a:r>
              <a:rPr lang="en-US" dirty="0" smtClean="0"/>
              <a:t>Acoustic analysis of an infant’s cries has been performed.</a:t>
            </a:r>
          </a:p>
          <a:p>
            <a:pPr lvl="1"/>
            <a:r>
              <a:rPr lang="en-US" dirty="0" smtClean="0"/>
              <a:t>Classification between “hunger” and “sleepiness” has been studied.</a:t>
            </a:r>
          </a:p>
          <a:p>
            <a:pPr lvl="1"/>
            <a:r>
              <a:rPr lang="en-US" dirty="0" smtClean="0"/>
              <a:t>Some emotion detection products currently available in the market employ simple acoustic techniques.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457200" y="1600201"/>
            <a:ext cx="8229600" cy="1752600"/>
          </a:xfrm>
        </p:spPr>
        <p:txBody>
          <a:bodyPr>
            <a:normAutofit fontScale="92500" lnSpcReduction="20000"/>
          </a:bodyPr>
          <a:lstStyle/>
          <a:p>
            <a:r>
              <a:rPr lang="en-US" dirty="0" smtClean="0"/>
              <a:t>Mothers were asked to fill up an emotion table , consisting of 10(!) emotion tags , after recording each cry.</a:t>
            </a:r>
          </a:p>
          <a:p>
            <a:pPr>
              <a:buNone/>
            </a:pPr>
            <a:r>
              <a:rPr lang="en-US" dirty="0" smtClean="0"/>
              <a:t> </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762000" y="2819400"/>
            <a:ext cx="4667250" cy="1047750"/>
          </a:xfrm>
          <a:prstGeom prst="rect">
            <a:avLst/>
          </a:prstGeom>
          <a:noFill/>
          <a:ln w="9525">
            <a:noFill/>
            <a:miter lim="800000"/>
            <a:headEnd/>
            <a:tailEnd/>
          </a:ln>
          <a:effectLst/>
        </p:spPr>
      </p:pic>
      <p:sp>
        <p:nvSpPr>
          <p:cNvPr id="5" name="TextBox 4"/>
          <p:cNvSpPr txBox="1"/>
          <p:nvPr/>
        </p:nvSpPr>
        <p:spPr>
          <a:xfrm>
            <a:off x="457200" y="4191000"/>
            <a:ext cx="8382000" cy="1015663"/>
          </a:xfrm>
          <a:prstGeom prst="rect">
            <a:avLst/>
          </a:prstGeom>
          <a:noFill/>
        </p:spPr>
        <p:txBody>
          <a:bodyPr wrap="square" rtlCol="0">
            <a:spAutoFit/>
          </a:bodyPr>
          <a:lstStyle/>
          <a:p>
            <a:pPr>
              <a:buFont typeface="Arial" pitchFamily="34" charset="0"/>
              <a:buChar char="•"/>
            </a:pPr>
            <a:r>
              <a:rPr lang="en-US" sz="3000" dirty="0"/>
              <a:t> </a:t>
            </a:r>
            <a:r>
              <a:rPr lang="en-US" sz="3000" dirty="0" smtClean="0"/>
              <a:t>   Baby rearing experts were also asked fill up the          same table based only on the recorded cries.</a:t>
            </a:r>
            <a:endParaRPr lang="en-US" sz="3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technique used</a:t>
            </a:r>
            <a:endParaRPr lang="en-US" dirty="0"/>
          </a:p>
        </p:txBody>
      </p:sp>
      <p:sp>
        <p:nvSpPr>
          <p:cNvPr id="3" name="Content Placeholder 2"/>
          <p:cNvSpPr>
            <a:spLocks noGrp="1"/>
          </p:cNvSpPr>
          <p:nvPr>
            <p:ph idx="1"/>
          </p:nvPr>
        </p:nvSpPr>
        <p:spPr>
          <a:xfrm>
            <a:off x="304800" y="1371600"/>
            <a:ext cx="8229600" cy="1828800"/>
          </a:xfrm>
        </p:spPr>
        <p:txBody>
          <a:bodyPr/>
          <a:lstStyle/>
          <a:p>
            <a:r>
              <a:rPr lang="en-US" dirty="0" smtClean="0"/>
              <a:t>Here, an emotion </a:t>
            </a:r>
            <a:r>
              <a:rPr lang="en-US" dirty="0" err="1"/>
              <a:t>i</a:t>
            </a:r>
            <a:r>
              <a:rPr lang="en-US" dirty="0" smtClean="0"/>
              <a:t> was selected from a cluster X={e1,…,</a:t>
            </a:r>
            <a:r>
              <a:rPr lang="en-US" dirty="0" err="1" smtClean="0"/>
              <a:t>eI</a:t>
            </a:r>
            <a:r>
              <a:rPr lang="en-US" dirty="0" smtClean="0"/>
              <a:t>} and j, </a:t>
            </a:r>
            <a:r>
              <a:rPr lang="en-US" dirty="0" err="1" smtClean="0"/>
              <a:t>j≠i</a:t>
            </a:r>
            <a:r>
              <a:rPr lang="en-US" dirty="0" smtClean="0"/>
              <a:t> was selected from cluster Y={e1,…,e(i-1),e</a:t>
            </a:r>
            <a:r>
              <a:rPr lang="el-GR" dirty="0" smtClean="0"/>
              <a:t>Φ</a:t>
            </a:r>
            <a:r>
              <a:rPr lang="en-US" dirty="0" smtClean="0"/>
              <a:t>,e(i+1),…</a:t>
            </a:r>
            <a:r>
              <a:rPr lang="en-US" dirty="0" err="1" smtClean="0"/>
              <a:t>eI</a:t>
            </a:r>
            <a:r>
              <a:rPr lang="en-US" dirty="0" smtClean="0"/>
              <a:t>}. </a:t>
            </a:r>
            <a:endParaRPr lang="en-US" dirty="0"/>
          </a:p>
        </p:txBody>
      </p:sp>
      <p:pic>
        <p:nvPicPr>
          <p:cNvPr id="8195" name="Picture 3"/>
          <p:cNvPicPr>
            <a:picLocks noChangeAspect="1" noChangeArrowheads="1"/>
          </p:cNvPicPr>
          <p:nvPr/>
        </p:nvPicPr>
        <p:blipFill>
          <a:blip r:embed="rId2" cstate="print"/>
          <a:srcRect/>
          <a:stretch>
            <a:fillRect/>
          </a:stretch>
        </p:blipFill>
        <p:spPr bwMode="auto">
          <a:xfrm>
            <a:off x="152400" y="3352800"/>
            <a:ext cx="5943600" cy="1652370"/>
          </a:xfrm>
          <a:prstGeom prst="rect">
            <a:avLst/>
          </a:prstGeom>
          <a:noFill/>
          <a:ln w="9525">
            <a:noFill/>
            <a:miter lim="800000"/>
            <a:headEnd/>
            <a:tailEnd/>
          </a:ln>
          <a:effectLst/>
        </p:spPr>
      </p:pic>
      <p:sp>
        <p:nvSpPr>
          <p:cNvPr id="7" name="TextBox 6"/>
          <p:cNvSpPr txBox="1"/>
          <p:nvPr/>
        </p:nvSpPr>
        <p:spPr>
          <a:xfrm>
            <a:off x="304800" y="4953000"/>
            <a:ext cx="8458200" cy="1569660"/>
          </a:xfrm>
          <a:prstGeom prst="rect">
            <a:avLst/>
          </a:prstGeom>
          <a:noFill/>
        </p:spPr>
        <p:txBody>
          <a:bodyPr wrap="square" rtlCol="0">
            <a:spAutoFit/>
          </a:bodyPr>
          <a:lstStyle/>
          <a:p>
            <a:pPr>
              <a:buFont typeface="Arial" pitchFamily="34" charset="0"/>
              <a:buChar char="•"/>
            </a:pPr>
            <a:r>
              <a:rPr lang="en-US" dirty="0" smtClean="0"/>
              <a:t>     </a:t>
            </a:r>
            <a:r>
              <a:rPr lang="en-US" sz="3200" dirty="0" smtClean="0"/>
              <a:t>This is a type of hierarchical clustering where the conditional entropy is the objective function to be minimized</a:t>
            </a:r>
            <a:r>
              <a:rPr lang="en-US" dirty="0" smtClean="0"/>
              <a: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 recognition</a:t>
            </a:r>
            <a:endParaRPr lang="en-US" dirty="0"/>
          </a:p>
        </p:txBody>
      </p:sp>
      <p:sp>
        <p:nvSpPr>
          <p:cNvPr id="3" name="Content Placeholder 2"/>
          <p:cNvSpPr>
            <a:spLocks noGrp="1"/>
          </p:cNvSpPr>
          <p:nvPr>
            <p:ph idx="1"/>
          </p:nvPr>
        </p:nvSpPr>
        <p:spPr>
          <a:xfrm>
            <a:off x="609600" y="3429000"/>
            <a:ext cx="8229600" cy="1981200"/>
          </a:xfrm>
        </p:spPr>
        <p:txBody>
          <a:bodyPr>
            <a:normAutofit fontScale="77500" lnSpcReduction="20000"/>
          </a:bodyPr>
          <a:lstStyle/>
          <a:p>
            <a:r>
              <a:rPr lang="en-US" dirty="0" smtClean="0"/>
              <a:t>Using </a:t>
            </a:r>
            <a:r>
              <a:rPr lang="en-US" dirty="0" err="1" smtClean="0"/>
              <a:t>Bayes</a:t>
            </a:r>
            <a:r>
              <a:rPr lang="en-US" dirty="0" smtClean="0"/>
              <a:t>’ theorem, we can find the probability when the infant utters the sequence z caused by the emotion cluster e the acoustic evidence q will be observed. We can find e and z which maximize the conditional probability to ultimately find the emotional cluster to which the cry belongs to.</a:t>
            </a:r>
            <a:endParaRPr lang="en-US" dirty="0"/>
          </a:p>
        </p:txBody>
      </p:sp>
      <p:sp>
        <p:nvSpPr>
          <p:cNvPr id="4" name="Content Placeholder 2"/>
          <p:cNvSpPr txBox="1">
            <a:spLocks/>
          </p:cNvSpPr>
          <p:nvPr/>
        </p:nvSpPr>
        <p:spPr>
          <a:xfrm>
            <a:off x="609600" y="1752601"/>
            <a:ext cx="8229600" cy="1676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Let a cry z be represented by a series of N acoustic segments. </a:t>
            </a:r>
          </a:p>
        </p:txBody>
      </p:sp>
      <p:pic>
        <p:nvPicPr>
          <p:cNvPr id="9218" name="Picture 2"/>
          <p:cNvPicPr>
            <a:picLocks noChangeAspect="1" noChangeArrowheads="1"/>
          </p:cNvPicPr>
          <p:nvPr/>
        </p:nvPicPr>
        <p:blipFill>
          <a:blip r:embed="rId2" cstate="print"/>
          <a:srcRect/>
          <a:stretch>
            <a:fillRect/>
          </a:stretch>
        </p:blipFill>
        <p:spPr bwMode="auto">
          <a:xfrm>
            <a:off x="838200" y="2971800"/>
            <a:ext cx="2286000" cy="360218"/>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cstate="print"/>
          <a:srcRect/>
          <a:stretch>
            <a:fillRect/>
          </a:stretch>
        </p:blipFill>
        <p:spPr bwMode="auto">
          <a:xfrm>
            <a:off x="609600" y="5791200"/>
            <a:ext cx="4232031" cy="45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Clustering trees</a:t>
            </a:r>
            <a:endParaRPr lang="en-US"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609600" y="1288957"/>
            <a:ext cx="7985743" cy="51880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Are 10 emotions actually needed?</a:t>
            </a:r>
          </a:p>
          <a:p>
            <a:r>
              <a:rPr lang="en-US" dirty="0" smtClean="0"/>
              <a:t>Instead of relying on the input from baby-rearing experts, could the inputs from the mothers have been used? </a:t>
            </a:r>
          </a:p>
          <a:p>
            <a:r>
              <a:rPr lang="en-US" dirty="0" smtClean="0"/>
              <a:t>Is the input data reliable?</a:t>
            </a:r>
          </a:p>
          <a:p>
            <a:r>
              <a:rPr lang="en-US" dirty="0" smtClean="0"/>
              <a:t>Improvements?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Emotion (WSD) from a philosophical point of view</a:t>
            </a:r>
            <a:endParaRPr lang="en-US" dirty="0"/>
          </a:p>
        </p:txBody>
      </p:sp>
      <p:sp>
        <p:nvSpPr>
          <p:cNvPr id="3" name="Content Placeholder 2"/>
          <p:cNvSpPr>
            <a:spLocks noGrp="1"/>
          </p:cNvSpPr>
          <p:nvPr>
            <p:ph idx="1"/>
          </p:nvPr>
        </p:nvSpPr>
        <p:spPr/>
        <p:txBody>
          <a:bodyPr>
            <a:normAutofit fontScale="85000" lnSpcReduction="20000"/>
          </a:bodyPr>
          <a:lstStyle/>
          <a:p>
            <a:r>
              <a:rPr lang="en-US" b="1" dirty="0" err="1" smtClean="0"/>
              <a:t>Fullblown</a:t>
            </a:r>
            <a:r>
              <a:rPr lang="en-US" b="1" dirty="0" smtClean="0"/>
              <a:t> emotions </a:t>
            </a:r>
            <a:r>
              <a:rPr lang="en-US" dirty="0" smtClean="0"/>
              <a:t>– Natural discrete units which can be counted and possess distinct boundaries.</a:t>
            </a:r>
          </a:p>
          <a:p>
            <a:r>
              <a:rPr lang="en-US" dirty="0" smtClean="0"/>
              <a:t>Is it worth researching? Can emotions be treated as tangible states distinguishable from each other? </a:t>
            </a:r>
            <a:endParaRPr lang="en-US" dirty="0"/>
          </a:p>
          <a:p>
            <a:r>
              <a:rPr lang="en-US" b="1" dirty="0" smtClean="0"/>
              <a:t>Emotional states </a:t>
            </a:r>
            <a:r>
              <a:rPr lang="en-US" dirty="0" smtClean="0"/>
              <a:t>-  An attribute of certain states. E.g. – “Her voice was tinged with emotion”.</a:t>
            </a:r>
          </a:p>
          <a:p>
            <a:r>
              <a:rPr lang="en-US" dirty="0" smtClean="0"/>
              <a:t>Intangible and difficult to quantify , but definitely worth researching</a:t>
            </a:r>
          </a:p>
          <a:p>
            <a:r>
              <a:rPr lang="en-US" dirty="0" smtClean="0"/>
              <a:t>These distinctions exist to that the domain and the scope of the research can be determined and to ensure that there is scope for research on one objective to support research on the others.</a:t>
            </a:r>
          </a:p>
          <a:p>
            <a:endParaRPr lang="en-US" dirty="0"/>
          </a:p>
          <a:p>
            <a:endParaRPr lang="en-US" dirty="0" smtClean="0"/>
          </a:p>
          <a:p>
            <a:endParaRPr lang="en-US" dirty="0"/>
          </a:p>
          <a:p>
            <a:endParaRPr lang="en-US" dirty="0" smtClean="0"/>
          </a:p>
          <a:p>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and effect type descriptors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Cause type </a:t>
            </a:r>
            <a:r>
              <a:rPr lang="en-US" dirty="0" smtClean="0"/>
              <a:t>– The type of description  that identifies the emotion related internal states and external factors that caused a person’s speech to have particular characteristics.</a:t>
            </a:r>
          </a:p>
          <a:p>
            <a:r>
              <a:rPr lang="en-US" b="1" dirty="0" smtClean="0"/>
              <a:t>Effect type </a:t>
            </a:r>
            <a:r>
              <a:rPr lang="en-US" dirty="0" smtClean="0"/>
              <a:t>– This type of description would describe what effect the characteristics mentioned earlier would be likely to have on a typical listener. </a:t>
            </a:r>
          </a:p>
          <a:p>
            <a:r>
              <a:rPr lang="en-US" dirty="0" smtClean="0"/>
              <a:t>Cause type descriptors ultimately tend to focus attention on the physiological systems which can be used to describe emotions.</a:t>
            </a:r>
          </a:p>
          <a:p>
            <a:r>
              <a:rPr lang="en-US" dirty="0" smtClean="0"/>
              <a:t>Effect type descriptors favor describing emotional states in terms of categories and dimensions that people find natural.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Basic emotion categories		</a:t>
            </a:r>
            <a:endParaRPr lang="en-US" dirty="0"/>
          </a:p>
        </p:txBody>
      </p:sp>
      <p:sp>
        <p:nvSpPr>
          <p:cNvPr id="3" name="Content Placeholder 2"/>
          <p:cNvSpPr>
            <a:spLocks noGrp="1"/>
          </p:cNvSpPr>
          <p:nvPr>
            <p:ph idx="1"/>
          </p:nvPr>
        </p:nvSpPr>
        <p:spPr/>
        <p:txBody>
          <a:bodyPr/>
          <a:lstStyle/>
          <a:p>
            <a:r>
              <a:rPr lang="en-US" b="1" dirty="0" smtClean="0"/>
              <a:t>Basic or primary emotions </a:t>
            </a:r>
            <a:r>
              <a:rPr lang="en-US" dirty="0" smtClean="0"/>
              <a:t>– Few emotional states which are pure and primitive in a way that the other are not. E.g. – The big six (</a:t>
            </a:r>
            <a:r>
              <a:rPr lang="en-US" dirty="0" err="1" smtClean="0"/>
              <a:t>Ekman</a:t>
            </a:r>
            <a:r>
              <a:rPr lang="en-US" dirty="0"/>
              <a:t>)</a:t>
            </a:r>
            <a:r>
              <a:rPr lang="en-US" dirty="0" smtClean="0"/>
              <a:t>–</a:t>
            </a:r>
          </a:p>
          <a:p>
            <a:pPr lvl="1"/>
            <a:r>
              <a:rPr lang="en-US" dirty="0" smtClean="0"/>
              <a:t>Fear, anger, happiness, sadness, </a:t>
            </a:r>
            <a:r>
              <a:rPr lang="en-US" dirty="0" err="1" smtClean="0"/>
              <a:t>surprise,disgust</a:t>
            </a:r>
            <a:endParaRPr lang="en-US" dirty="0" smtClean="0"/>
          </a:p>
          <a:p>
            <a:r>
              <a:rPr lang="en-US" b="1" dirty="0" smtClean="0"/>
              <a:t>Second order emotions </a:t>
            </a:r>
            <a:r>
              <a:rPr lang="en-US" dirty="0" smtClean="0"/>
              <a:t>– The emotional states that are not so basic can be termed as second order emotions.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Wheel of emotions</a:t>
            </a:r>
            <a:endParaRPr lang="en-US"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2362200" y="1143000"/>
            <a:ext cx="4724400" cy="5577839"/>
          </a:xfrm>
          <a:prstGeom prst="rect">
            <a:avLst/>
          </a:prstGeom>
          <a:noFill/>
          <a:ln w="9525">
            <a:noFill/>
            <a:miter lim="800000"/>
            <a:headEnd/>
            <a:tailEnd/>
          </a:ln>
          <a:effectLst/>
        </p:spPr>
      </p:pic>
      <p:sp>
        <p:nvSpPr>
          <p:cNvPr id="6" name="TextBox 5"/>
          <p:cNvSpPr txBox="1"/>
          <p:nvPr/>
        </p:nvSpPr>
        <p:spPr>
          <a:xfrm>
            <a:off x="6477000" y="1371600"/>
            <a:ext cx="2514600" cy="369332"/>
          </a:xfrm>
          <a:prstGeom prst="rect">
            <a:avLst/>
          </a:prstGeom>
          <a:noFill/>
        </p:spPr>
        <p:txBody>
          <a:bodyPr wrap="square" rtlCol="0">
            <a:spAutoFit/>
          </a:bodyPr>
          <a:lstStyle/>
          <a:p>
            <a:r>
              <a:rPr lang="en-US" dirty="0" smtClean="0">
                <a:hlinkClick r:id="rId3"/>
              </a:rPr>
              <a:t>More information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Complementary representation</a:t>
            </a:r>
            <a:endParaRPr lang="en-US" dirty="0"/>
          </a:p>
        </p:txBody>
      </p:sp>
      <p:sp>
        <p:nvSpPr>
          <p:cNvPr id="3" name="Content Placeholder 2"/>
          <p:cNvSpPr>
            <a:spLocks noGrp="1"/>
          </p:cNvSpPr>
          <p:nvPr>
            <p:ph idx="1"/>
          </p:nvPr>
        </p:nvSpPr>
        <p:spPr/>
        <p:txBody>
          <a:bodyPr/>
          <a:lstStyle/>
          <a:p>
            <a:r>
              <a:rPr lang="en-US" dirty="0" smtClean="0"/>
              <a:t>Need to come up with a complementary representation that offers ways of drawing fewer, grosser distinctions to make things such as acquiring speech co-relates manageable.</a:t>
            </a:r>
          </a:p>
          <a:p>
            <a:r>
              <a:rPr lang="en-US" dirty="0" err="1" smtClean="0"/>
              <a:t>Feeltrace</a:t>
            </a:r>
            <a:r>
              <a:rPr lang="en-US" dirty="0" smtClean="0"/>
              <a:t> might be such a system?</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 related states</a:t>
            </a:r>
            <a:endParaRPr lang="en-US" dirty="0"/>
          </a:p>
        </p:txBody>
      </p:sp>
      <p:sp>
        <p:nvSpPr>
          <p:cNvPr id="3" name="Content Placeholder 2"/>
          <p:cNvSpPr>
            <a:spLocks noGrp="1"/>
          </p:cNvSpPr>
          <p:nvPr>
            <p:ph idx="1"/>
          </p:nvPr>
        </p:nvSpPr>
        <p:spPr/>
        <p:txBody>
          <a:bodyPr>
            <a:normAutofit fontScale="92500" lnSpcReduction="10000"/>
          </a:bodyPr>
          <a:lstStyle/>
          <a:p>
            <a:r>
              <a:rPr lang="en-GB" b="1" i="1" dirty="0"/>
              <a:t>emotion-proper </a:t>
            </a:r>
            <a:r>
              <a:rPr lang="en-GB" b="1" i="1" dirty="0" smtClean="0"/>
              <a:t>property</a:t>
            </a:r>
            <a:r>
              <a:rPr lang="en-GB" b="1" dirty="0"/>
              <a:t> </a:t>
            </a:r>
            <a:r>
              <a:rPr lang="en-GB" dirty="0" smtClean="0"/>
              <a:t>: An </a:t>
            </a:r>
            <a:r>
              <a:rPr lang="en-GB" dirty="0"/>
              <a:t>emotion-proper property is the property that is proper to, or ‘belongs to’, a type of </a:t>
            </a:r>
            <a:r>
              <a:rPr lang="en-GB" dirty="0" smtClean="0"/>
              <a:t>emotion.</a:t>
            </a:r>
            <a:r>
              <a:rPr lang="en-GB" dirty="0"/>
              <a:t> . For example, being frightening is the emotion-proper property for fear</a:t>
            </a:r>
            <a:endParaRPr lang="en-GB" dirty="0" smtClean="0"/>
          </a:p>
          <a:p>
            <a:r>
              <a:rPr lang="en-GB" dirty="0" smtClean="0"/>
              <a:t>Emotion terms are surrounded by terms that bear resemblance with the terms in spite of being different on some levels. They are called emotion related terms and the states associated with them are called emotion related states. </a:t>
            </a:r>
            <a:endParaRPr lang="en-US" dirty="0" smtClean="0"/>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2589</TotalTime>
  <Words>1515</Words>
  <Application>Microsoft Office PowerPoint</Application>
  <PresentationFormat>On-screen Show (4:3)</PresentationFormat>
  <Paragraphs>142</Paragraphs>
  <Slides>36</Slides>
  <Notes>0</Notes>
  <HiddenSlides>0</HiddenSlides>
  <MMClips>1</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Techniques for Emotion Classification </vt:lpstr>
      <vt:lpstr>Topics covered</vt:lpstr>
      <vt:lpstr>Describing the emotional states expressed in speech</vt:lpstr>
      <vt:lpstr>Emotion (WSD) from a philosophical point of view</vt:lpstr>
      <vt:lpstr>Cause and effect type descriptors</vt:lpstr>
      <vt:lpstr>    Basic emotion categories  </vt:lpstr>
      <vt:lpstr>Wheel of emotions</vt:lpstr>
      <vt:lpstr>Complementary representation</vt:lpstr>
      <vt:lpstr>Emotion related states</vt:lpstr>
      <vt:lpstr>The states discussed</vt:lpstr>
      <vt:lpstr>Emotion and everyday terms</vt:lpstr>
      <vt:lpstr>Biological Representation</vt:lpstr>
      <vt:lpstr>Continuous representation</vt:lpstr>
      <vt:lpstr>Feeltrace system</vt:lpstr>
      <vt:lpstr>Structural models</vt:lpstr>
      <vt:lpstr>Timing</vt:lpstr>
      <vt:lpstr>Interactions which determine how underlying emotional tendencies are expressed</vt:lpstr>
      <vt:lpstr>Tools to describe emotion for analyzing it’s relationship with speech</vt:lpstr>
      <vt:lpstr>Discussion</vt:lpstr>
      <vt:lpstr>Identification of Confusion and Surprise in Spoken Dialog using Prosodic Features </vt:lpstr>
      <vt:lpstr>“Innovative experimental paradigm”</vt:lpstr>
      <vt:lpstr>Confusion and  Surprise </vt:lpstr>
      <vt:lpstr>Methodology </vt:lpstr>
      <vt:lpstr>Slide 24</vt:lpstr>
      <vt:lpstr>Evaluation of the elicitation</vt:lpstr>
      <vt:lpstr>Features used for classification</vt:lpstr>
      <vt:lpstr>Classification experiments and results</vt:lpstr>
      <vt:lpstr>Conclusion </vt:lpstr>
      <vt:lpstr>Discussion</vt:lpstr>
      <vt:lpstr>Slide 30</vt:lpstr>
      <vt:lpstr>Emotion clustering Using the results of subjective opinion tests for emotion recognition in infant’s cries</vt:lpstr>
      <vt:lpstr>Methodology</vt:lpstr>
      <vt:lpstr>Clustering technique used</vt:lpstr>
      <vt:lpstr>Emotion recognition</vt:lpstr>
      <vt:lpstr>Clustering trees</vt:lpstr>
      <vt:lpstr>Discussion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Techniques for Emotion Classification </dc:title>
  <dc:creator>Kaushal</dc:creator>
  <cp:lastModifiedBy>Kaushal</cp:lastModifiedBy>
  <cp:revision>13</cp:revision>
  <dcterms:created xsi:type="dcterms:W3CDTF">2009-10-10T23:37:12Z</dcterms:created>
  <dcterms:modified xsi:type="dcterms:W3CDTF">2009-10-12T18:46:54Z</dcterms:modified>
</cp:coreProperties>
</file>