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29"/>
  </p:notesMasterIdLst>
  <p:sldIdLst>
    <p:sldId id="269" r:id="rId3"/>
    <p:sldId id="270" r:id="rId4"/>
    <p:sldId id="307" r:id="rId5"/>
    <p:sldId id="342" r:id="rId6"/>
    <p:sldId id="343" r:id="rId7"/>
    <p:sldId id="344" r:id="rId8"/>
    <p:sldId id="347" r:id="rId9"/>
    <p:sldId id="355" r:id="rId10"/>
    <p:sldId id="348" r:id="rId11"/>
    <p:sldId id="349" r:id="rId12"/>
    <p:sldId id="351" r:id="rId13"/>
    <p:sldId id="350" r:id="rId14"/>
    <p:sldId id="366" r:id="rId15"/>
    <p:sldId id="352" r:id="rId16"/>
    <p:sldId id="353" r:id="rId17"/>
    <p:sldId id="356" r:id="rId18"/>
    <p:sldId id="354" r:id="rId19"/>
    <p:sldId id="358" r:id="rId20"/>
    <p:sldId id="357" r:id="rId21"/>
    <p:sldId id="359" r:id="rId22"/>
    <p:sldId id="360" r:id="rId23"/>
    <p:sldId id="361" r:id="rId24"/>
    <p:sldId id="362" r:id="rId25"/>
    <p:sldId id="363" r:id="rId26"/>
    <p:sldId id="364" r:id="rId27"/>
    <p:sldId id="3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89" autoAdjust="0"/>
    <p:restoredTop sz="85928" autoAdjust="0"/>
  </p:normalViewPr>
  <p:slideViewPr>
    <p:cSldViewPr>
      <p:cViewPr varScale="1">
        <p:scale>
          <a:sx n="67" d="100"/>
          <a:sy n="67" d="100"/>
        </p:scale>
        <p:origin x="-64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11/30/2009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D0612C64-3295-4DD4-AD73-06937410124C}" type="slidenum">
              <a:rPr lang="en-US" smtClean="0"/>
              <a:pPr/>
              <a:t>13</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55600"/>
            <a:ext cx="7848600" cy="57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D1D8D168-1826-4E2D-9A21-45BEEE34345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6"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681913" cy="1523495"/>
          </a:xfrm>
        </p:spPr>
        <p:txBody>
          <a:bodyPr/>
          <a:lstStyle/>
          <a:p>
            <a:r>
              <a:rPr lang="en-US" dirty="0" smtClean="0"/>
              <a:t>Distinguishing deceptive from non-deceptive speech.</a:t>
            </a:r>
            <a:endParaRPr lang="en-US" dirty="0"/>
          </a:p>
        </p:txBody>
      </p:sp>
      <p:sp>
        <p:nvSpPr>
          <p:cNvPr id="3" name="Subtitle 2"/>
          <p:cNvSpPr>
            <a:spLocks noGrp="1"/>
          </p:cNvSpPr>
          <p:nvPr>
            <p:ph type="subTitle" idx="1"/>
          </p:nvPr>
        </p:nvSpPr>
        <p:spPr>
          <a:xfrm>
            <a:off x="90487" y="5715000"/>
            <a:ext cx="7681913" cy="381000"/>
          </a:xfrm>
        </p:spPr>
        <p:txBody>
          <a:bodyPr>
            <a:noAutofit/>
          </a:bodyPr>
          <a:lstStyle/>
          <a:p>
            <a:r>
              <a:rPr lang="en-US" sz="1800" dirty="0" smtClean="0"/>
              <a:t>Presented by Ravi Kiran.</a:t>
            </a:r>
            <a:endParaRPr lang="en-US" sz="1800" dirty="0"/>
          </a:p>
        </p:txBody>
      </p:sp>
      <p:sp>
        <p:nvSpPr>
          <p:cNvPr id="4" name="Subtitle 2"/>
          <p:cNvSpPr txBox="1">
            <a:spLocks/>
          </p:cNvSpPr>
          <p:nvPr/>
        </p:nvSpPr>
        <p:spPr>
          <a:xfrm>
            <a:off x="838200" y="1981200"/>
            <a:ext cx="7696200" cy="3581400"/>
          </a:xfrm>
          <a:prstGeom prst="rect">
            <a:avLst/>
          </a:prstGeom>
        </p:spPr>
        <p:txBody>
          <a:bodyPr vert="horz" lIns="0" tIns="0" rIns="0" bIns="0" numCol="2" rtlCol="0">
            <a:normAutofit/>
          </a:bodyPr>
          <a:lstStyle/>
          <a:p>
            <a:pPr lvl="0" defTabSz="914363">
              <a:lnSpc>
                <a:spcPct val="90000"/>
              </a:lnSpc>
            </a:pPr>
            <a:r>
              <a:rPr lang="en-US" sz="3200" dirty="0" smtClean="0"/>
              <a:t>Julia Hirschberg</a:t>
            </a:r>
          </a:p>
          <a:p>
            <a:pPr lvl="0" defTabSz="914363">
              <a:lnSpc>
                <a:spcPct val="90000"/>
              </a:lnSpc>
            </a:pPr>
            <a:r>
              <a:rPr lang="en-US" sz="3200" dirty="0" smtClean="0"/>
              <a:t>Stefan </a:t>
            </a:r>
            <a:r>
              <a:rPr lang="en-US" sz="3200" dirty="0" err="1" smtClean="0"/>
              <a:t>Benus</a:t>
            </a:r>
            <a:endParaRPr lang="en-US" sz="3200" dirty="0" smtClean="0"/>
          </a:p>
          <a:p>
            <a:pPr lvl="0" defTabSz="914363">
              <a:lnSpc>
                <a:spcPct val="90000"/>
              </a:lnSpc>
            </a:pPr>
            <a:r>
              <a:rPr lang="en-US" sz="3200" dirty="0" smtClean="0"/>
              <a:t>Jason M. </a:t>
            </a:r>
            <a:r>
              <a:rPr lang="en-US" sz="3200" dirty="0" err="1" smtClean="0"/>
              <a:t>Brenier</a:t>
            </a:r>
            <a:endParaRPr lang="en-US" sz="3200" dirty="0" smtClean="0"/>
          </a:p>
          <a:p>
            <a:pPr lvl="0" defTabSz="914363">
              <a:lnSpc>
                <a:spcPct val="90000"/>
              </a:lnSpc>
            </a:pPr>
            <a:r>
              <a:rPr lang="en-US" sz="3200" dirty="0" smtClean="0"/>
              <a:t>Frank </a:t>
            </a:r>
            <a:r>
              <a:rPr lang="en-US" sz="3200" dirty="0" err="1" smtClean="0"/>
              <a:t>Enos</a:t>
            </a:r>
            <a:endParaRPr lang="en-US" sz="3200" dirty="0" smtClean="0"/>
          </a:p>
          <a:p>
            <a:pPr lvl="0" defTabSz="914363">
              <a:lnSpc>
                <a:spcPct val="90000"/>
              </a:lnSpc>
            </a:pPr>
            <a:r>
              <a:rPr lang="en-US" sz="3200" dirty="0" smtClean="0"/>
              <a:t>Sarah Friedman </a:t>
            </a:r>
          </a:p>
          <a:p>
            <a:pPr lvl="0" defTabSz="914363">
              <a:lnSpc>
                <a:spcPct val="90000"/>
              </a:lnSpc>
            </a:pPr>
            <a:r>
              <a:rPr lang="en-US" sz="3200" dirty="0" smtClean="0"/>
              <a:t>Sarah Gilman</a:t>
            </a:r>
          </a:p>
          <a:p>
            <a:pPr lvl="0" defTabSz="914363">
              <a:lnSpc>
                <a:spcPct val="90000"/>
              </a:lnSpc>
            </a:pPr>
            <a:r>
              <a:rPr lang="en-US" sz="3200" dirty="0" smtClean="0"/>
              <a:t>Cynthia </a:t>
            </a:r>
            <a:r>
              <a:rPr lang="en-US" sz="3200" dirty="0" err="1" smtClean="0"/>
              <a:t>Girand</a:t>
            </a:r>
            <a:endParaRPr lang="en-US" sz="3200" dirty="0" smtClean="0"/>
          </a:p>
          <a:p>
            <a:pPr lvl="0" defTabSz="914363">
              <a:lnSpc>
                <a:spcPct val="90000"/>
              </a:lnSpc>
            </a:pPr>
            <a:r>
              <a:rPr lang="en-US" sz="3200" dirty="0" smtClean="0"/>
              <a:t>Martin </a:t>
            </a:r>
            <a:r>
              <a:rPr lang="en-US" sz="3200" dirty="0" err="1" smtClean="0"/>
              <a:t>Graciarena</a:t>
            </a:r>
            <a:endParaRPr lang="en-US" sz="3200" dirty="0" smtClean="0"/>
          </a:p>
          <a:p>
            <a:pPr lvl="0" defTabSz="914363">
              <a:lnSpc>
                <a:spcPct val="90000"/>
              </a:lnSpc>
            </a:pPr>
            <a:r>
              <a:rPr lang="en-US" sz="3200" dirty="0" smtClean="0"/>
              <a:t>Andreas </a:t>
            </a:r>
            <a:r>
              <a:rPr lang="en-US" sz="3200" dirty="0" err="1" smtClean="0"/>
              <a:t>Kathol</a:t>
            </a:r>
            <a:endParaRPr lang="en-US" sz="3200" dirty="0" smtClean="0"/>
          </a:p>
          <a:p>
            <a:pPr lvl="0" defTabSz="914363">
              <a:lnSpc>
                <a:spcPct val="90000"/>
              </a:lnSpc>
            </a:pPr>
            <a:r>
              <a:rPr lang="en-US" sz="3200" dirty="0" smtClean="0"/>
              <a:t>Laura </a:t>
            </a:r>
            <a:r>
              <a:rPr lang="en-US" sz="3200" dirty="0" err="1" smtClean="0"/>
              <a:t>Michaelis</a:t>
            </a:r>
            <a:endParaRPr lang="en-US" sz="3200" dirty="0" smtClean="0"/>
          </a:p>
          <a:p>
            <a:pPr lvl="0" defTabSz="914363">
              <a:lnSpc>
                <a:spcPct val="90000"/>
              </a:lnSpc>
            </a:pPr>
            <a:r>
              <a:rPr lang="en-US" sz="3200" dirty="0" smtClean="0"/>
              <a:t>Bryan </a:t>
            </a:r>
            <a:r>
              <a:rPr lang="en-US" sz="3200" dirty="0" err="1" smtClean="0"/>
              <a:t>Pellom</a:t>
            </a:r>
            <a:endParaRPr lang="en-US" sz="3200" dirty="0" smtClean="0"/>
          </a:p>
          <a:p>
            <a:pPr lvl="0" defTabSz="914363">
              <a:lnSpc>
                <a:spcPct val="90000"/>
              </a:lnSpc>
            </a:pPr>
            <a:r>
              <a:rPr lang="en-US" sz="3200" dirty="0" smtClean="0"/>
              <a:t>Elizabeth </a:t>
            </a:r>
            <a:r>
              <a:rPr lang="en-US" sz="3200" dirty="0" err="1" smtClean="0"/>
              <a:t>Shriberg</a:t>
            </a:r>
            <a:endParaRPr lang="en-US" sz="3200" dirty="0" smtClean="0"/>
          </a:p>
          <a:p>
            <a:pPr lvl="0" defTabSz="914363">
              <a:lnSpc>
                <a:spcPct val="90000"/>
              </a:lnSpc>
            </a:pPr>
            <a:r>
              <a:rPr lang="en-US" sz="3200" dirty="0" smtClean="0"/>
              <a:t>Andreas </a:t>
            </a:r>
            <a:r>
              <a:rPr lang="en-US" sz="3200" dirty="0" err="1" smtClean="0"/>
              <a:t>Stolcke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 Some Challenges - II</a:t>
            </a:r>
            <a:endParaRPr lang="en-US" dirty="0"/>
          </a:p>
        </p:txBody>
      </p:sp>
      <p:sp>
        <p:nvSpPr>
          <p:cNvPr id="7" name="Text Placeholder 2"/>
          <p:cNvSpPr>
            <a:spLocks noGrp="1"/>
          </p:cNvSpPr>
          <p:nvPr>
            <p:ph type="body" sz="quarter" idx="10"/>
          </p:nvPr>
        </p:nvSpPr>
        <p:spPr>
          <a:xfrm>
            <a:off x="228600" y="764667"/>
            <a:ext cx="8382000" cy="5644622"/>
          </a:xfrm>
        </p:spPr>
        <p:txBody>
          <a:bodyPr/>
          <a:lstStyle/>
          <a:p>
            <a:r>
              <a:rPr lang="en-US" sz="2800" dirty="0" smtClean="0"/>
              <a:t>Deception is not easy, it makes you think. So, why do it? (Motivation plays important role)</a:t>
            </a:r>
          </a:p>
          <a:p>
            <a:pPr lvl="1"/>
            <a:r>
              <a:rPr lang="en-US" sz="2400" dirty="0" smtClean="0"/>
              <a:t>High stakes (shame, fear) </a:t>
            </a:r>
            <a:r>
              <a:rPr lang="en-US" sz="2400" dirty="0" smtClean="0">
                <a:sym typeface="Wingdings" pitchFamily="2" charset="2"/>
              </a:rPr>
              <a:t> Good results. But, not possible presently.</a:t>
            </a:r>
            <a:endParaRPr lang="en-US" sz="2400" dirty="0" smtClean="0"/>
          </a:p>
          <a:p>
            <a:pPr lvl="1"/>
            <a:r>
              <a:rPr lang="en-US" sz="2400" dirty="0" smtClean="0"/>
              <a:t>Financial reward – Depends on the reward </a:t>
            </a:r>
            <a:r>
              <a:rPr lang="en-US" sz="2400" dirty="0" smtClean="0">
                <a:sym typeface="Wingdings" pitchFamily="2" charset="2"/>
              </a:rPr>
              <a:t>.</a:t>
            </a:r>
            <a:endParaRPr lang="en-US" sz="2400" dirty="0" smtClean="0"/>
          </a:p>
          <a:p>
            <a:pPr lvl="1"/>
            <a:r>
              <a:rPr lang="en-US" sz="2400" dirty="0" smtClean="0"/>
              <a:t>Self-presentational perspective to deceive well.</a:t>
            </a:r>
          </a:p>
          <a:p>
            <a:pPr lvl="1"/>
            <a:r>
              <a:rPr lang="en-US" sz="2400" dirty="0" smtClean="0"/>
              <a:t>Any others?</a:t>
            </a:r>
          </a:p>
          <a:p>
            <a:r>
              <a:rPr lang="en-US" sz="2800" dirty="0" smtClean="0"/>
              <a:t>What is Deception?</a:t>
            </a:r>
          </a:p>
          <a:p>
            <a:pPr lvl="1"/>
            <a:r>
              <a:rPr lang="en-US" sz="2400" dirty="0" smtClean="0"/>
              <a:t>Factually wrong statement.</a:t>
            </a:r>
          </a:p>
          <a:p>
            <a:pPr lvl="2"/>
            <a:r>
              <a:rPr lang="en-US" dirty="0" smtClean="0"/>
              <a:t>The world, as you know, will end in 2012.</a:t>
            </a:r>
            <a:endParaRPr lang="en-US" dirty="0" smtClean="0"/>
          </a:p>
          <a:p>
            <a:pPr lvl="1"/>
            <a:r>
              <a:rPr lang="en-US" sz="2400" dirty="0" smtClean="0"/>
              <a:t>Statement prompting incorrect deduction or inference.</a:t>
            </a:r>
          </a:p>
          <a:p>
            <a:pPr lvl="2"/>
            <a:r>
              <a:rPr lang="en-US" dirty="0" smtClean="0"/>
              <a:t>Equivocal sentence. Example? Common in Courts?</a:t>
            </a:r>
          </a:p>
          <a:p>
            <a:r>
              <a:rPr lang="en-US" sz="2800" dirty="0" smtClean="0"/>
              <a:t>Any other challenges?</a:t>
            </a:r>
          </a:p>
          <a:p>
            <a:endParaRPr lang="en-US" sz="2000" dirty="0" smtClean="0"/>
          </a:p>
        </p:txBody>
      </p:sp>
      <p:sp>
        <p:nvSpPr>
          <p:cNvPr id="8" name="Lightning Bolt 7"/>
          <p:cNvSpPr/>
          <p:nvPr/>
        </p:nvSpPr>
        <p:spPr bwMode="auto">
          <a:xfrm>
            <a:off x="2590800" y="30480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 name="Lightning Bolt 8"/>
          <p:cNvSpPr/>
          <p:nvPr/>
        </p:nvSpPr>
        <p:spPr bwMode="auto">
          <a:xfrm>
            <a:off x="7696200" y="5181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0" name="Lightning Bolt 9"/>
          <p:cNvSpPr/>
          <p:nvPr/>
        </p:nvSpPr>
        <p:spPr bwMode="auto">
          <a:xfrm>
            <a:off x="3810000" y="5562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additive="base">
                                        <p:cTn id="4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additive="base">
                                        <p:cTn id="4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 calcmode="lin" valueType="num">
                                      <p:cBhvr additive="base">
                                        <p:cTn id="5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 calcmode="lin" valueType="num">
                                      <p:cBhvr additive="base">
                                        <p:cTn id="5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xEl>
                                              <p:pRg st="10" end="10"/>
                                            </p:txEl>
                                          </p:spTgt>
                                        </p:tgtEl>
                                        <p:attrNameLst>
                                          <p:attrName>style.visibility</p:attrName>
                                        </p:attrNameLst>
                                      </p:cBhvr>
                                      <p:to>
                                        <p:strVal val="visible"/>
                                      </p:to>
                                    </p:set>
                                    <p:anim calcmode="lin" valueType="num">
                                      <p:cBhvr additive="base">
                                        <p:cTn id="7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Collection – Method.</a:t>
            </a:r>
            <a:endParaRPr lang="en-US" dirty="0"/>
          </a:p>
        </p:txBody>
      </p:sp>
      <p:sp>
        <p:nvSpPr>
          <p:cNvPr id="3" name="Text Placeholder 2"/>
          <p:cNvSpPr>
            <a:spLocks noGrp="1"/>
          </p:cNvSpPr>
          <p:nvPr>
            <p:ph type="body" sz="quarter" idx="10"/>
          </p:nvPr>
        </p:nvSpPr>
        <p:spPr>
          <a:xfrm>
            <a:off x="304800" y="838200"/>
            <a:ext cx="8382000" cy="5232202"/>
          </a:xfrm>
        </p:spPr>
        <p:txBody>
          <a:bodyPr/>
          <a:lstStyle/>
          <a:p>
            <a:r>
              <a:rPr lang="en-US" dirty="0" smtClean="0"/>
              <a:t>32 native English speakers.</a:t>
            </a:r>
          </a:p>
          <a:p>
            <a:r>
              <a:rPr lang="en-US" dirty="0" smtClean="0"/>
              <a:t>Phase 1.</a:t>
            </a:r>
          </a:p>
          <a:p>
            <a:pPr lvl="1"/>
            <a:r>
              <a:rPr lang="en-US" dirty="0" smtClean="0"/>
              <a:t>Tasks (activities and </a:t>
            </a:r>
            <a:r>
              <a:rPr lang="en-US" dirty="0" err="1" smtClean="0"/>
              <a:t>QnA</a:t>
            </a:r>
            <a:r>
              <a:rPr lang="en-US" dirty="0" smtClean="0"/>
              <a:t>) in 6 different areas.</a:t>
            </a:r>
          </a:p>
          <a:p>
            <a:pPr lvl="1"/>
            <a:r>
              <a:rPr lang="en-US" dirty="0" smtClean="0"/>
              <a:t>Task difficulty manipulated – 2G, 2P, 2S.</a:t>
            </a:r>
          </a:p>
          <a:p>
            <a:pPr lvl="1"/>
            <a:r>
              <a:rPr lang="en-US" dirty="0" smtClean="0"/>
              <a:t>Results compared with “Top Entrepreneurs” profile.</a:t>
            </a:r>
          </a:p>
          <a:p>
            <a:r>
              <a:rPr lang="en-US" dirty="0" smtClean="0"/>
              <a:t>Phase 2.</a:t>
            </a:r>
          </a:p>
          <a:p>
            <a:pPr lvl="1"/>
            <a:r>
              <a:rPr lang="en-US" dirty="0" smtClean="0"/>
              <a:t>$100 reward for convincing the interviewer they did better.</a:t>
            </a:r>
          </a:p>
          <a:p>
            <a:pPr lvl="1"/>
            <a:r>
              <a:rPr lang="en-US" dirty="0" smtClean="0"/>
              <a:t>Interviewer asked questions (with constraints).</a:t>
            </a:r>
          </a:p>
          <a:p>
            <a:pPr lvl="1"/>
            <a:r>
              <a:rPr lang="en-US" dirty="0" smtClean="0"/>
              <a:t>Subjects answered the questions.</a:t>
            </a:r>
          </a:p>
          <a:p>
            <a:pPr lvl="1"/>
            <a:r>
              <a:rPr lang="en-US" dirty="0" smtClean="0"/>
              <a:t>Subjects indicated the truthfulness of each answer.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Collection </a:t>
            </a:r>
            <a:r>
              <a:rPr smtClean="0"/>
              <a:t>- </a:t>
            </a:r>
            <a:r>
              <a:rPr lang="en-US" dirty="0" smtClean="0"/>
              <a:t>Post-Processing.</a:t>
            </a:r>
            <a:endParaRPr lang="en-US" dirty="0"/>
          </a:p>
        </p:txBody>
      </p:sp>
      <p:sp>
        <p:nvSpPr>
          <p:cNvPr id="3" name="Text Placeholder 2"/>
          <p:cNvSpPr>
            <a:spLocks noGrp="1"/>
          </p:cNvSpPr>
          <p:nvPr>
            <p:ph type="body" sz="quarter" idx="10"/>
          </p:nvPr>
        </p:nvSpPr>
        <p:spPr>
          <a:xfrm>
            <a:off x="228600" y="685800"/>
            <a:ext cx="8382000" cy="5410712"/>
          </a:xfrm>
        </p:spPr>
        <p:txBody>
          <a:bodyPr/>
          <a:lstStyle/>
          <a:p>
            <a:r>
              <a:rPr lang="en-US" sz="3600" dirty="0" smtClean="0"/>
              <a:t>Post-Processing.</a:t>
            </a:r>
          </a:p>
          <a:p>
            <a:pPr lvl="1"/>
            <a:r>
              <a:rPr lang="en-US" sz="3200" dirty="0" smtClean="0"/>
              <a:t>Audio data was orthographically transcribed.</a:t>
            </a:r>
          </a:p>
          <a:p>
            <a:pPr lvl="1"/>
            <a:r>
              <a:rPr lang="en-US" sz="3200" dirty="0" smtClean="0"/>
              <a:t>Sentence-like units in transcription labeled.</a:t>
            </a:r>
          </a:p>
          <a:p>
            <a:pPr lvl="1"/>
            <a:r>
              <a:rPr lang="en-US" sz="3200" dirty="0" smtClean="0"/>
              <a:t>Transcription automatically aligned with Audio.</a:t>
            </a:r>
          </a:p>
          <a:p>
            <a:r>
              <a:rPr lang="en-US" sz="3600" dirty="0" smtClean="0"/>
              <a:t>Annotation.</a:t>
            </a:r>
          </a:p>
          <a:p>
            <a:pPr lvl="1"/>
            <a:r>
              <a:rPr lang="en-US" sz="3200" dirty="0" smtClean="0"/>
              <a:t>Units of data.</a:t>
            </a:r>
          </a:p>
          <a:p>
            <a:pPr lvl="2"/>
            <a:r>
              <a:rPr lang="en-US" sz="3200" dirty="0" smtClean="0"/>
              <a:t>Words, Slash Unit, Breath group, Turn unit.</a:t>
            </a:r>
          </a:p>
          <a:p>
            <a:pPr lvl="1"/>
            <a:r>
              <a:rPr lang="en-US" sz="3600" dirty="0" smtClean="0"/>
              <a:t>Deception: Little lie and Big lie.</a:t>
            </a:r>
          </a:p>
          <a:p>
            <a:pPr lvl="2"/>
            <a:r>
              <a:rPr lang="en-US" sz="3200" dirty="0" smtClean="0"/>
              <a:t>Psychological Motivation? Uses?</a:t>
            </a:r>
          </a:p>
        </p:txBody>
      </p:sp>
      <p:sp>
        <p:nvSpPr>
          <p:cNvPr id="6" name="Lightning Bolt 5"/>
          <p:cNvSpPr/>
          <p:nvPr/>
        </p:nvSpPr>
        <p:spPr bwMode="auto">
          <a:xfrm>
            <a:off x="6858000" y="5562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iterate type="lt">
                                    <p:tmPct val="0"/>
                                  </p:iterate>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eaLnBrk="0" hangingPunct="0"/>
            <a:endParaRPr lang="en-US"/>
          </a:p>
        </p:txBody>
      </p:sp>
      <p:pic>
        <p:nvPicPr>
          <p:cNvPr id="53250" name="Picture 3" descr="decep2"/>
          <p:cNvPicPr>
            <a:picLocks noGrp="1" noChangeAspect="1" noChangeArrowheads="1"/>
          </p:cNvPicPr>
          <p:nvPr>
            <p:ph/>
          </p:nvPr>
        </p:nvPicPr>
        <p:blipFill>
          <a:blip r:embed="rId4"/>
          <a:srcRect/>
          <a:stretch>
            <a:fillRect/>
          </a:stretch>
        </p:blipFill>
        <p:spPr>
          <a:xfrm>
            <a:off x="609600" y="612775"/>
            <a:ext cx="7848600" cy="5559425"/>
          </a:xfrm>
        </p:spPr>
      </p:pic>
      <p:pic>
        <p:nvPicPr>
          <p:cNvPr id="528388" name="Picture 4">
            <a:hlinkClick r:id="" action="ppaction://media"/>
          </p:cNvPr>
          <p:cNvPicPr>
            <a:picLocks noRot="1" noChangeAspect="1" noChangeArrowheads="1"/>
          </p:cNvPicPr>
          <p:nvPr>
            <a:wavAudioFile r:embed="rId1" name="excerpt.wav"/>
          </p:nvPr>
        </p:nvPicPr>
        <p:blipFill>
          <a:blip r:embed="rId5"/>
          <a:srcRect/>
          <a:stretch>
            <a:fillRect/>
          </a:stretch>
        </p:blipFill>
        <p:spPr bwMode="auto">
          <a:xfrm>
            <a:off x="4411663" y="6324600"/>
            <a:ext cx="304800" cy="304800"/>
          </a:xfrm>
          <a:prstGeom prst="rect">
            <a:avLst/>
          </a:prstGeom>
          <a:noFill/>
          <a:ln w="9525">
            <a:noFill/>
            <a:miter lim="800000"/>
            <a:headEnd/>
            <a:tailEnd/>
          </a:ln>
        </p:spPr>
      </p:pic>
      <p:sp>
        <p:nvSpPr>
          <p:cNvPr id="5" name="Title 1"/>
          <p:cNvSpPr txBox="1">
            <a:spLocks/>
          </p:cNvSpPr>
          <p:nvPr/>
        </p:nvSpPr>
        <p:spPr>
          <a:xfrm>
            <a:off x="1752600" y="76200"/>
            <a:ext cx="6096000" cy="4431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Corpus  Collection - Post-Processing.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2838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a:t>
            </a:r>
            <a:r>
              <a:rPr smtClean="0"/>
              <a:t> </a:t>
            </a:r>
            <a:r>
              <a:rPr lang="en-US" dirty="0" smtClean="0"/>
              <a:t>Challenges solved.</a:t>
            </a:r>
            <a:endParaRPr lang="en-US" dirty="0"/>
          </a:p>
        </p:txBody>
      </p:sp>
      <p:sp>
        <p:nvSpPr>
          <p:cNvPr id="3" name="Text Placeholder 2"/>
          <p:cNvSpPr>
            <a:spLocks noGrp="1"/>
          </p:cNvSpPr>
          <p:nvPr>
            <p:ph type="body" sz="quarter" idx="10"/>
          </p:nvPr>
        </p:nvSpPr>
        <p:spPr>
          <a:xfrm>
            <a:off x="228600" y="833866"/>
            <a:ext cx="8382000" cy="5102935"/>
          </a:xfrm>
        </p:spPr>
        <p:txBody>
          <a:bodyPr/>
          <a:lstStyle/>
          <a:p>
            <a:r>
              <a:rPr lang="en-US" sz="3600" dirty="0" smtClean="0"/>
              <a:t>Individualized Phenomenon.</a:t>
            </a:r>
          </a:p>
          <a:p>
            <a:pPr lvl="1"/>
            <a:r>
              <a:rPr lang="en-US" dirty="0" smtClean="0"/>
              <a:t>Manipulation of task difficulty.</a:t>
            </a:r>
          </a:p>
          <a:p>
            <a:pPr lvl="1"/>
            <a:r>
              <a:rPr lang="en-US" dirty="0" smtClean="0"/>
              <a:t>Deceptive &amp; non-deceptive speech for every user.</a:t>
            </a:r>
          </a:p>
          <a:p>
            <a:r>
              <a:rPr lang="en-US" sz="3600" dirty="0" smtClean="0"/>
              <a:t>Motivation.</a:t>
            </a:r>
          </a:p>
          <a:p>
            <a:pPr lvl="1"/>
            <a:r>
              <a:rPr lang="en-US" dirty="0" smtClean="0"/>
              <a:t>Profiles compared with “Top Entrepreneurs”.</a:t>
            </a:r>
          </a:p>
          <a:p>
            <a:pPr lvl="1"/>
            <a:r>
              <a:rPr lang="en-US" dirty="0" smtClean="0"/>
              <a:t>Financial reward of $100.</a:t>
            </a:r>
          </a:p>
          <a:p>
            <a:r>
              <a:rPr lang="en-US" sz="3600" dirty="0" smtClean="0"/>
              <a:t>Types of deception.</a:t>
            </a:r>
          </a:p>
          <a:p>
            <a:pPr lvl="1"/>
            <a:r>
              <a:rPr lang="en-US" dirty="0" smtClean="0"/>
              <a:t>Self reported Little lie – Factual deception.</a:t>
            </a:r>
          </a:p>
          <a:p>
            <a:pPr lvl="1"/>
            <a:r>
              <a:rPr lang="en-US" dirty="0" smtClean="0"/>
              <a:t>Inferred Big lie – Task-oriented deception.</a:t>
            </a:r>
          </a:p>
          <a:p>
            <a:r>
              <a:rPr lang="en-US" dirty="0" smtClean="0"/>
              <a:t>Any Others?</a:t>
            </a:r>
          </a:p>
        </p:txBody>
      </p:sp>
      <p:sp>
        <p:nvSpPr>
          <p:cNvPr id="6" name="Lightning Bolt 5"/>
          <p:cNvSpPr/>
          <p:nvPr/>
        </p:nvSpPr>
        <p:spPr bwMode="auto">
          <a:xfrm>
            <a:off x="2667000" y="54102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Collection – Some Qs.</a:t>
            </a:r>
            <a:endParaRPr lang="en-US" dirty="0"/>
          </a:p>
        </p:txBody>
      </p:sp>
      <p:sp>
        <p:nvSpPr>
          <p:cNvPr id="3" name="Text Placeholder 2"/>
          <p:cNvSpPr>
            <a:spLocks noGrp="1"/>
          </p:cNvSpPr>
          <p:nvPr>
            <p:ph type="body" sz="quarter" idx="10"/>
          </p:nvPr>
        </p:nvSpPr>
        <p:spPr>
          <a:xfrm>
            <a:off x="304800" y="838200"/>
            <a:ext cx="8382000" cy="4992136"/>
          </a:xfrm>
        </p:spPr>
        <p:txBody>
          <a:bodyPr/>
          <a:lstStyle/>
          <a:p>
            <a:r>
              <a:rPr lang="en-US" dirty="0" smtClean="0"/>
              <a:t>Little vs. Big lie.</a:t>
            </a:r>
          </a:p>
          <a:p>
            <a:pPr lvl="1"/>
            <a:r>
              <a:rPr lang="en-US" dirty="0" smtClean="0"/>
              <a:t>Any psychological motivation?</a:t>
            </a:r>
          </a:p>
          <a:p>
            <a:pPr lvl="1"/>
            <a:r>
              <a:rPr lang="en-US" dirty="0" smtClean="0"/>
              <a:t>Uses? (hasn’t been used in the ML experiment).</a:t>
            </a:r>
          </a:p>
          <a:p>
            <a:r>
              <a:rPr lang="en-US" dirty="0" smtClean="0"/>
              <a:t>Interviews.</a:t>
            </a:r>
          </a:p>
          <a:p>
            <a:pPr lvl="1"/>
            <a:r>
              <a:rPr lang="en-US" dirty="0" smtClean="0"/>
              <a:t>Is the interviewer a trained psychologist?</a:t>
            </a:r>
          </a:p>
          <a:p>
            <a:pPr lvl="2"/>
            <a:r>
              <a:rPr lang="en-US" sz="2800" dirty="0" smtClean="0"/>
              <a:t>He selects the questions dynamically. So, a trained person might help?</a:t>
            </a:r>
          </a:p>
          <a:p>
            <a:pPr lvl="1"/>
            <a:r>
              <a:rPr lang="en-US" dirty="0" smtClean="0"/>
              <a:t>Effect of the interview-based style on deception.</a:t>
            </a:r>
          </a:p>
          <a:p>
            <a:pPr lvl="2"/>
            <a:r>
              <a:rPr lang="en-US" sz="2800" dirty="0" smtClean="0"/>
              <a:t>The interviewer was asking questions that would definitely prompt deception. How does this effect the deception data collected?</a:t>
            </a:r>
          </a:p>
        </p:txBody>
      </p:sp>
      <p:sp>
        <p:nvSpPr>
          <p:cNvPr id="4" name="Lightning Bolt 3"/>
          <p:cNvSpPr/>
          <p:nvPr/>
        </p:nvSpPr>
        <p:spPr bwMode="auto">
          <a:xfrm>
            <a:off x="5638800" y="12954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Lightning Bolt 4"/>
          <p:cNvSpPr/>
          <p:nvPr/>
        </p:nvSpPr>
        <p:spPr bwMode="auto">
          <a:xfrm>
            <a:off x="8153400" y="1752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 name="Lightning Bolt 5"/>
          <p:cNvSpPr/>
          <p:nvPr/>
        </p:nvSpPr>
        <p:spPr bwMode="auto">
          <a:xfrm>
            <a:off x="5562600" y="3657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7" name="Lightning Bolt 6"/>
          <p:cNvSpPr/>
          <p:nvPr/>
        </p:nvSpPr>
        <p:spPr bwMode="auto">
          <a:xfrm>
            <a:off x="6781800" y="53340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Feature Selection.</a:t>
            </a:r>
            <a:endParaRPr lang="en-US" dirty="0"/>
          </a:p>
        </p:txBody>
      </p:sp>
      <p:sp>
        <p:nvSpPr>
          <p:cNvPr id="3" name="Text Placeholder 2"/>
          <p:cNvSpPr>
            <a:spLocks noGrp="1"/>
          </p:cNvSpPr>
          <p:nvPr>
            <p:ph type="body" sz="quarter" idx="10"/>
          </p:nvPr>
        </p:nvSpPr>
        <p:spPr>
          <a:xfrm>
            <a:off x="304800" y="1066800"/>
            <a:ext cx="8382000" cy="1908215"/>
          </a:xfrm>
        </p:spPr>
        <p:txBody>
          <a:bodyPr/>
          <a:lstStyle/>
          <a:p>
            <a:r>
              <a:rPr lang="en-US" sz="4000" dirty="0" smtClean="0"/>
              <a:t>Feature selection – How?</a:t>
            </a:r>
          </a:p>
          <a:p>
            <a:r>
              <a:rPr lang="en-US" sz="4000" dirty="0" smtClean="0"/>
              <a:t>Corpus analysis.</a:t>
            </a:r>
          </a:p>
          <a:p>
            <a:r>
              <a:rPr lang="en-US" sz="4000" dirty="0" smtClean="0"/>
              <a:t>Features selected for ML task.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Features Selection – How?</a:t>
            </a:r>
            <a:endParaRPr lang="en-US" dirty="0"/>
          </a:p>
        </p:txBody>
      </p:sp>
      <p:sp>
        <p:nvSpPr>
          <p:cNvPr id="3" name="Text Placeholder 2"/>
          <p:cNvSpPr>
            <a:spLocks noGrp="1"/>
          </p:cNvSpPr>
          <p:nvPr>
            <p:ph type="body" sz="quarter" idx="10"/>
          </p:nvPr>
        </p:nvSpPr>
        <p:spPr>
          <a:xfrm>
            <a:off x="304800" y="762000"/>
            <a:ext cx="8382000" cy="5355312"/>
          </a:xfrm>
        </p:spPr>
        <p:txBody>
          <a:bodyPr/>
          <a:lstStyle/>
          <a:p>
            <a:r>
              <a:rPr lang="en-US" dirty="0" smtClean="0"/>
              <a:t>How do we determine what features to explore?</a:t>
            </a:r>
          </a:p>
          <a:p>
            <a:r>
              <a:rPr lang="en-US" dirty="0" smtClean="0"/>
              <a:t>Existing work to the rescue.</a:t>
            </a:r>
          </a:p>
          <a:p>
            <a:pPr lvl="1"/>
            <a:r>
              <a:rPr lang="en-US" dirty="0" smtClean="0"/>
              <a:t>Lexical features.</a:t>
            </a:r>
          </a:p>
          <a:p>
            <a:pPr lvl="2"/>
            <a:r>
              <a:rPr lang="en-US" dirty="0" smtClean="0"/>
              <a:t>Patterns of word usage.</a:t>
            </a:r>
          </a:p>
          <a:p>
            <a:pPr lvl="2"/>
            <a:r>
              <a:rPr lang="en-US" dirty="0" smtClean="0"/>
              <a:t>Filled pauses.</a:t>
            </a:r>
          </a:p>
          <a:p>
            <a:pPr lvl="2"/>
            <a:r>
              <a:rPr lang="en-US" dirty="0" smtClean="0"/>
              <a:t>Deception </a:t>
            </a:r>
            <a:r>
              <a:rPr lang="en-US" dirty="0" smtClean="0">
                <a:sym typeface="Wingdings" pitchFamily="2" charset="2"/>
              </a:rPr>
              <a:t> Emotion  Word choices ?</a:t>
            </a:r>
            <a:endParaRPr lang="en-US" dirty="0" smtClean="0"/>
          </a:p>
          <a:p>
            <a:pPr lvl="1"/>
            <a:r>
              <a:rPr lang="en-US" dirty="0" smtClean="0"/>
              <a:t>Non-lexical features.</a:t>
            </a:r>
          </a:p>
          <a:p>
            <a:pPr lvl="2"/>
            <a:r>
              <a:rPr lang="en-US" dirty="0" smtClean="0"/>
              <a:t>Significant increase in pitch for deceptive speech.</a:t>
            </a:r>
          </a:p>
          <a:p>
            <a:pPr lvl="2"/>
            <a:r>
              <a:rPr lang="en-US" dirty="0" smtClean="0"/>
              <a:t>Emotions might affect the energy changes.</a:t>
            </a:r>
          </a:p>
          <a:p>
            <a:pPr lvl="1"/>
            <a:r>
              <a:rPr lang="en-US" dirty="0" smtClean="0"/>
              <a:t>Deception is a speaker dependent phenomenon.</a:t>
            </a:r>
          </a:p>
          <a:p>
            <a:pPr lvl="1"/>
            <a:r>
              <a:rPr lang="en-US" dirty="0" smtClean="0"/>
              <a:t>Any Others?</a:t>
            </a:r>
          </a:p>
        </p:txBody>
      </p:sp>
      <p:sp>
        <p:nvSpPr>
          <p:cNvPr id="4" name="Lightning Bolt 3"/>
          <p:cNvSpPr/>
          <p:nvPr/>
        </p:nvSpPr>
        <p:spPr bwMode="auto">
          <a:xfrm>
            <a:off x="3048000" y="56388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Lightning Bolt 4"/>
          <p:cNvSpPr/>
          <p:nvPr/>
        </p:nvSpPr>
        <p:spPr bwMode="auto">
          <a:xfrm>
            <a:off x="6705600" y="34290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Analysis.</a:t>
            </a:r>
            <a:endParaRPr lang="en-US" dirty="0"/>
          </a:p>
        </p:txBody>
      </p:sp>
      <p:sp>
        <p:nvSpPr>
          <p:cNvPr id="3" name="Text Placeholder 2"/>
          <p:cNvSpPr>
            <a:spLocks noGrp="1"/>
          </p:cNvSpPr>
          <p:nvPr>
            <p:ph type="body" sz="quarter" idx="10"/>
          </p:nvPr>
        </p:nvSpPr>
        <p:spPr>
          <a:xfrm>
            <a:off x="304800" y="1066800"/>
            <a:ext cx="8382000" cy="1231106"/>
          </a:xfrm>
        </p:spPr>
        <p:txBody>
          <a:bodyPr/>
          <a:lstStyle/>
          <a:p>
            <a:r>
              <a:rPr lang="en-US" sz="4000" dirty="0" smtClean="0"/>
              <a:t>Lexical features.</a:t>
            </a:r>
          </a:p>
          <a:p>
            <a:r>
              <a:rPr lang="en-US" sz="4000" dirty="0" smtClean="0"/>
              <a:t>Acoustic and Prosodic features.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Analysis – Lexical features.</a:t>
            </a:r>
            <a:endParaRPr lang="en-US" dirty="0"/>
          </a:p>
        </p:txBody>
      </p:sp>
      <p:sp>
        <p:nvSpPr>
          <p:cNvPr id="3" name="Text Placeholder 2"/>
          <p:cNvSpPr>
            <a:spLocks noGrp="1"/>
          </p:cNvSpPr>
          <p:nvPr>
            <p:ph type="body" sz="quarter" idx="10"/>
          </p:nvPr>
        </p:nvSpPr>
        <p:spPr>
          <a:xfrm>
            <a:off x="304800" y="974396"/>
            <a:ext cx="8382000" cy="4512004"/>
          </a:xfrm>
        </p:spPr>
        <p:txBody>
          <a:bodyPr/>
          <a:lstStyle/>
          <a:p>
            <a:r>
              <a:rPr lang="en-US" sz="2800" dirty="0" smtClean="0"/>
              <a:t>Word usage patterns – LIWC.</a:t>
            </a:r>
          </a:p>
          <a:p>
            <a:pPr lvl="1"/>
            <a:r>
              <a:rPr lang="en-US" sz="2400" dirty="0" smtClean="0"/>
              <a:t>Ratio of Positive emotion words – Deceptive speech &gt; Non-deceptive speech.</a:t>
            </a:r>
          </a:p>
          <a:p>
            <a:pPr lvl="1"/>
            <a:r>
              <a:rPr lang="en-US" sz="2400" dirty="0" smtClean="0"/>
              <a:t>Demo.</a:t>
            </a:r>
          </a:p>
          <a:p>
            <a:pPr lvl="1"/>
            <a:r>
              <a:rPr lang="en-US" sz="2400" dirty="0" smtClean="0"/>
              <a:t>To explore: Word Count, Causation related items.</a:t>
            </a:r>
          </a:p>
          <a:p>
            <a:r>
              <a:rPr lang="en-US" sz="2800" dirty="0" smtClean="0"/>
              <a:t>Filled pauses.</a:t>
            </a:r>
          </a:p>
          <a:p>
            <a:pPr lvl="1"/>
            <a:r>
              <a:rPr lang="en-US" sz="2400" dirty="0" smtClean="0"/>
              <a:t>Correlation with Little Truth &gt; Little Lie.</a:t>
            </a:r>
          </a:p>
          <a:p>
            <a:pPr lvl="1"/>
            <a:r>
              <a:rPr lang="en-US" sz="2400" dirty="0" smtClean="0"/>
              <a:t>No significant correlation for Big Truth &amp; Big Lie.</a:t>
            </a:r>
          </a:p>
          <a:p>
            <a:r>
              <a:rPr lang="en-US" sz="2800" dirty="0" smtClean="0"/>
              <a:t>Emotions experienced – DAL.</a:t>
            </a:r>
          </a:p>
          <a:p>
            <a:pPr lvl="1"/>
            <a:r>
              <a:rPr lang="en-US" sz="2400" dirty="0" smtClean="0"/>
              <a:t>Pleasantness dimension most promising.</a:t>
            </a:r>
          </a:p>
          <a:p>
            <a:pPr lvl="1"/>
            <a:r>
              <a:rPr lang="en-US" sz="2400" dirty="0" smtClean="0"/>
              <a:t>Increase in Minimum pleasantness score </a:t>
            </a:r>
            <a:r>
              <a:rPr lang="en-US" sz="2400" dirty="0" smtClean="0">
                <a:sym typeface="Wingdings" pitchFamily="2" charset="2"/>
              </a:rPr>
              <a:t> Deception.</a:t>
            </a:r>
          </a:p>
        </p:txBody>
      </p:sp>
      <p:sp>
        <p:nvSpPr>
          <p:cNvPr id="4" name="Lightning Bolt 3"/>
          <p:cNvSpPr/>
          <p:nvPr/>
        </p:nvSpPr>
        <p:spPr bwMode="auto">
          <a:xfrm>
            <a:off x="1981200" y="2133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Overview.</a:t>
            </a:r>
            <a:endParaRPr lang="en-US" dirty="0"/>
          </a:p>
        </p:txBody>
      </p:sp>
      <p:sp>
        <p:nvSpPr>
          <p:cNvPr id="3" name="Text Placeholder 2"/>
          <p:cNvSpPr>
            <a:spLocks noGrp="1"/>
          </p:cNvSpPr>
          <p:nvPr>
            <p:ph type="body" sz="quarter" idx="10"/>
          </p:nvPr>
        </p:nvSpPr>
        <p:spPr>
          <a:xfrm>
            <a:off x="304800" y="990600"/>
            <a:ext cx="8382000" cy="2585323"/>
          </a:xfrm>
        </p:spPr>
        <p:txBody>
          <a:bodyPr/>
          <a:lstStyle/>
          <a:p>
            <a:r>
              <a:rPr lang="en-US" sz="4000" dirty="0" smtClean="0"/>
              <a:t>Problem.</a:t>
            </a:r>
          </a:p>
          <a:p>
            <a:r>
              <a:rPr lang="en-US" sz="4000" dirty="0" smtClean="0"/>
              <a:t>Solution.</a:t>
            </a:r>
          </a:p>
          <a:p>
            <a:r>
              <a:rPr lang="en-US" sz="4000" dirty="0" smtClean="0"/>
              <a:t>Results.</a:t>
            </a:r>
          </a:p>
          <a:p>
            <a:r>
              <a:rPr lang="en-US" sz="4000" dirty="0" smtClean="0"/>
              <a:t>Conclusion.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Analysis – Non-lexical.</a:t>
            </a:r>
            <a:endParaRPr lang="en-US" dirty="0"/>
          </a:p>
        </p:txBody>
      </p:sp>
      <p:sp>
        <p:nvSpPr>
          <p:cNvPr id="3" name="Text Placeholder 2"/>
          <p:cNvSpPr>
            <a:spLocks noGrp="1"/>
          </p:cNvSpPr>
          <p:nvPr>
            <p:ph type="body" sz="quarter" idx="10"/>
          </p:nvPr>
        </p:nvSpPr>
        <p:spPr>
          <a:xfrm>
            <a:off x="304800" y="709910"/>
            <a:ext cx="8382000" cy="5386090"/>
          </a:xfrm>
        </p:spPr>
        <p:txBody>
          <a:bodyPr/>
          <a:lstStyle/>
          <a:p>
            <a:r>
              <a:rPr lang="en-US" dirty="0" smtClean="0"/>
              <a:t>150 features for each segmented SU’s.</a:t>
            </a:r>
          </a:p>
          <a:p>
            <a:r>
              <a:rPr lang="en-US" dirty="0" smtClean="0"/>
              <a:t>Pitch.</a:t>
            </a:r>
          </a:p>
          <a:p>
            <a:pPr lvl="1"/>
            <a:r>
              <a:rPr lang="en-US" dirty="0" smtClean="0"/>
              <a:t>Features extracted on voiced region – 3 forms.</a:t>
            </a:r>
          </a:p>
          <a:p>
            <a:pPr lvl="1"/>
            <a:r>
              <a:rPr lang="en-US" dirty="0" smtClean="0"/>
              <a:t>Derived: Max, Min, Mean, Range of pitch etc.</a:t>
            </a:r>
          </a:p>
          <a:p>
            <a:pPr lvl="1"/>
            <a:r>
              <a:rPr lang="en-US" dirty="0" smtClean="0"/>
              <a:t>Normalized by 5 different approaches.</a:t>
            </a:r>
          </a:p>
          <a:p>
            <a:r>
              <a:rPr lang="en-US" dirty="0" smtClean="0"/>
              <a:t>Energy.</a:t>
            </a:r>
          </a:p>
          <a:p>
            <a:pPr lvl="1"/>
            <a:r>
              <a:rPr lang="en-US" dirty="0" smtClean="0"/>
              <a:t>Raw energy of SU.</a:t>
            </a:r>
          </a:p>
          <a:p>
            <a:pPr lvl="1"/>
            <a:r>
              <a:rPr lang="en-US" dirty="0" smtClean="0"/>
              <a:t>Raw energy of voiced region – 3 forms.</a:t>
            </a:r>
          </a:p>
          <a:p>
            <a:pPr lvl="1"/>
            <a:r>
              <a:rPr lang="en-US" dirty="0" smtClean="0"/>
              <a:t>Derived: Max, Min, Mean, Range of energy etc.</a:t>
            </a:r>
          </a:p>
          <a:p>
            <a:r>
              <a:rPr lang="en-US" dirty="0" smtClean="0"/>
              <a:t>Durational.</a:t>
            </a:r>
          </a:p>
          <a:p>
            <a:pPr lvl="1"/>
            <a:r>
              <a:rPr lang="en-US" dirty="0" smtClean="0"/>
              <a:t>Max and </a:t>
            </a:r>
            <a:r>
              <a:rPr lang="en-US" dirty="0" err="1" smtClean="0"/>
              <a:t>Avg</a:t>
            </a:r>
            <a:r>
              <a:rPr lang="en-US" dirty="0" smtClean="0"/>
              <a:t> duration in SU – Raw and Normalized.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Features - Features selected I</a:t>
            </a:r>
            <a:endParaRPr lang="en-US" dirty="0"/>
          </a:p>
        </p:txBody>
      </p:sp>
      <p:sp>
        <p:nvSpPr>
          <p:cNvPr id="3" name="Text Placeholder 2"/>
          <p:cNvSpPr>
            <a:spLocks noGrp="1"/>
          </p:cNvSpPr>
          <p:nvPr>
            <p:ph type="body" sz="quarter" idx="10"/>
          </p:nvPr>
        </p:nvSpPr>
        <p:spPr>
          <a:xfrm>
            <a:off x="304800" y="709910"/>
            <a:ext cx="8382000" cy="5201424"/>
          </a:xfrm>
        </p:spPr>
        <p:txBody>
          <a:bodyPr/>
          <a:lstStyle/>
          <a:p>
            <a:r>
              <a:rPr lang="en-US" dirty="0" smtClean="0"/>
              <a:t>Lexical, Acoustic, Prosodic and Speaker-dependent features used for ML task.</a:t>
            </a:r>
          </a:p>
          <a:p>
            <a:r>
              <a:rPr lang="en-US" dirty="0" smtClean="0"/>
              <a:t>Some lexical features selected.</a:t>
            </a:r>
          </a:p>
          <a:p>
            <a:pPr lvl="1"/>
            <a:r>
              <a:rPr lang="en-US" dirty="0" smtClean="0"/>
              <a:t>POS and Word features (presence of cue phrases, verb tense etc.).</a:t>
            </a:r>
          </a:p>
          <a:p>
            <a:pPr lvl="1"/>
            <a:r>
              <a:rPr lang="en-US" dirty="0" smtClean="0"/>
              <a:t>Bag of words.</a:t>
            </a:r>
          </a:p>
          <a:p>
            <a:pPr lvl="1"/>
            <a:r>
              <a:rPr lang="en-US" dirty="0" smtClean="0"/>
              <a:t>Presence of positive &amp; negative emotion words.</a:t>
            </a:r>
          </a:p>
          <a:p>
            <a:pPr lvl="1"/>
            <a:r>
              <a:rPr lang="en-US" dirty="0" smtClean="0"/>
              <a:t>Utterance syntactic question or not.</a:t>
            </a:r>
          </a:p>
          <a:p>
            <a:pPr lvl="1"/>
            <a:r>
              <a:rPr lang="en-US" dirty="0" smtClean="0"/>
              <a:t>Number of word repetitions (interviewer’s query).</a:t>
            </a:r>
          </a:p>
          <a:p>
            <a:pPr lvl="1"/>
            <a:r>
              <a:rPr lang="en-US" dirty="0" err="1" smtClean="0"/>
              <a:t>Disfluency</a:t>
            </a:r>
            <a:r>
              <a:rPr lang="en-US" dirty="0" smtClean="0"/>
              <a:t> or laughter in phrase.</a:t>
            </a:r>
          </a:p>
          <a:p>
            <a:r>
              <a:rPr lang="en-US" dirty="0" smtClean="0"/>
              <a:t>All non-lexical features (previous slide) selected.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Features - Features selected II</a:t>
            </a:r>
            <a:endParaRPr lang="en-US" dirty="0"/>
          </a:p>
        </p:txBody>
      </p:sp>
      <p:sp>
        <p:nvSpPr>
          <p:cNvPr id="3" name="Text Placeholder 2"/>
          <p:cNvSpPr>
            <a:spLocks noGrp="1"/>
          </p:cNvSpPr>
          <p:nvPr>
            <p:ph type="body" sz="quarter" idx="10"/>
          </p:nvPr>
        </p:nvSpPr>
        <p:spPr>
          <a:xfrm>
            <a:off x="304800" y="909018"/>
            <a:ext cx="8382000" cy="4653582"/>
          </a:xfrm>
        </p:spPr>
        <p:txBody>
          <a:bodyPr/>
          <a:lstStyle/>
          <a:p>
            <a:r>
              <a:rPr lang="en-US" sz="2800" dirty="0" smtClean="0"/>
              <a:t>Some Speaker-dependent features.</a:t>
            </a:r>
          </a:p>
          <a:p>
            <a:pPr lvl="1"/>
            <a:r>
              <a:rPr lang="en-US" sz="2400" dirty="0" smtClean="0"/>
              <a:t>Subject ID.</a:t>
            </a:r>
          </a:p>
          <a:p>
            <a:pPr lvl="1"/>
            <a:r>
              <a:rPr lang="en-US" sz="2400" dirty="0" smtClean="0"/>
              <a:t>Gender.</a:t>
            </a:r>
          </a:p>
          <a:p>
            <a:pPr lvl="1"/>
            <a:r>
              <a:rPr lang="en-US" sz="2400" dirty="0" smtClean="0"/>
              <a:t>Subject dependent ratios.</a:t>
            </a:r>
          </a:p>
          <a:p>
            <a:pPr lvl="2"/>
            <a:r>
              <a:rPr lang="en-US" dirty="0" smtClean="0"/>
              <a:t>Ratio of filled pauses in Little Truth &amp; Little Lie.</a:t>
            </a:r>
          </a:p>
          <a:p>
            <a:pPr lvl="2"/>
            <a:r>
              <a:rPr lang="en-US" dirty="0" smtClean="0"/>
              <a:t>Ratio Laughter in Little Truth &amp; Little Lie.</a:t>
            </a:r>
          </a:p>
          <a:p>
            <a:pPr lvl="2"/>
            <a:r>
              <a:rPr lang="en-US" dirty="0" smtClean="0"/>
              <a:t>Ratio of Cue phrase in Little Truth &amp; Little Lie.</a:t>
            </a:r>
          </a:p>
          <a:p>
            <a:pPr lvl="2"/>
            <a:r>
              <a:rPr lang="en-US" dirty="0" smtClean="0"/>
              <a:t>Ratio of phrases containing filled pauses to all phrases.</a:t>
            </a:r>
          </a:p>
          <a:p>
            <a:pPr lvl="2"/>
            <a:r>
              <a:rPr lang="en-US" dirty="0" smtClean="0"/>
              <a:t>Ratio of phrases containing laughter to all phrases.</a:t>
            </a:r>
          </a:p>
          <a:p>
            <a:pPr lvl="2"/>
            <a:r>
              <a:rPr lang="en-US" dirty="0" smtClean="0"/>
              <a:t>Ratio of phrases containing cue words to all phrases.</a:t>
            </a:r>
          </a:p>
          <a:p>
            <a:r>
              <a:rPr lang="en-US" dirty="0" smtClean="0"/>
              <a:t>Any other interesting features? </a:t>
            </a:r>
          </a:p>
        </p:txBody>
      </p:sp>
      <p:sp>
        <p:nvSpPr>
          <p:cNvPr id="4" name="Lightning Bolt 3"/>
          <p:cNvSpPr/>
          <p:nvPr/>
        </p:nvSpPr>
        <p:spPr bwMode="auto">
          <a:xfrm>
            <a:off x="5867400" y="49530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Training Classifier.</a:t>
            </a:r>
            <a:endParaRPr lang="en-US" dirty="0"/>
          </a:p>
        </p:txBody>
      </p:sp>
      <p:sp>
        <p:nvSpPr>
          <p:cNvPr id="3" name="Text Placeholder 2"/>
          <p:cNvSpPr>
            <a:spLocks noGrp="1"/>
          </p:cNvSpPr>
          <p:nvPr>
            <p:ph type="body" sz="quarter" idx="10"/>
          </p:nvPr>
        </p:nvSpPr>
        <p:spPr>
          <a:xfrm>
            <a:off x="304800" y="909018"/>
            <a:ext cx="8382000" cy="4327338"/>
          </a:xfrm>
        </p:spPr>
        <p:txBody>
          <a:bodyPr/>
          <a:lstStyle/>
          <a:p>
            <a:r>
              <a:rPr lang="en-US" dirty="0" smtClean="0"/>
              <a:t>Input instances were 9491 SU’s.</a:t>
            </a:r>
          </a:p>
          <a:p>
            <a:r>
              <a:rPr lang="en-US" dirty="0" smtClean="0"/>
              <a:t>Labels or Classes were Little Lie and Little Truth.</a:t>
            </a:r>
          </a:p>
          <a:p>
            <a:r>
              <a:rPr lang="en-US" dirty="0" smtClean="0"/>
              <a:t>Ripper algorithm was used.</a:t>
            </a:r>
          </a:p>
          <a:p>
            <a:pPr lvl="1"/>
            <a:r>
              <a:rPr lang="en-US" dirty="0" smtClean="0"/>
              <a:t>Outputs were Rules for each Class.</a:t>
            </a:r>
          </a:p>
          <a:p>
            <a:r>
              <a:rPr lang="en-US" sz="3600" dirty="0" smtClean="0"/>
              <a:t>90%-10% Training-Test split.</a:t>
            </a:r>
          </a:p>
          <a:p>
            <a:r>
              <a:rPr lang="en-US" sz="3600" dirty="0" smtClean="0"/>
              <a:t>Baseline is the no. of majority class instances “true”.</a:t>
            </a:r>
          </a:p>
          <a:p>
            <a:r>
              <a:rPr lang="en-US" sz="3600" dirty="0" smtClean="0"/>
              <a:t>Results averaged over 5 trial runs.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Results.</a:t>
            </a:r>
            <a:endParaRPr lang="en-US" dirty="0"/>
          </a:p>
        </p:txBody>
      </p:sp>
      <p:sp>
        <p:nvSpPr>
          <p:cNvPr id="3" name="Text Placeholder 2"/>
          <p:cNvSpPr>
            <a:spLocks noGrp="1"/>
          </p:cNvSpPr>
          <p:nvPr>
            <p:ph type="body" sz="quarter" idx="10"/>
          </p:nvPr>
        </p:nvSpPr>
        <p:spPr>
          <a:xfrm>
            <a:off x="304800" y="909018"/>
            <a:ext cx="8382000" cy="5102935"/>
          </a:xfrm>
        </p:spPr>
        <p:txBody>
          <a:bodyPr/>
          <a:lstStyle/>
          <a:p>
            <a:r>
              <a:rPr lang="en-US" sz="2800" dirty="0" smtClean="0"/>
              <a:t>All results are in terms of Error %.</a:t>
            </a:r>
          </a:p>
          <a:p>
            <a:r>
              <a:rPr lang="en-US" sz="2800" dirty="0" smtClean="0"/>
              <a:t>Baseline – 39.8%.</a:t>
            </a:r>
          </a:p>
          <a:p>
            <a:r>
              <a:rPr lang="en-US" sz="2800" dirty="0" smtClean="0"/>
              <a:t>Acoustic and Prosodic features only – 38.5%.</a:t>
            </a:r>
          </a:p>
          <a:p>
            <a:pPr lvl="1"/>
            <a:r>
              <a:rPr lang="en-US" sz="2400" dirty="0" smtClean="0"/>
              <a:t>Rules based on Energy and F0 features.</a:t>
            </a:r>
          </a:p>
          <a:p>
            <a:r>
              <a:rPr lang="en-US" sz="2800" dirty="0" smtClean="0"/>
              <a:t>Lexical features only – 39%.</a:t>
            </a:r>
          </a:p>
          <a:p>
            <a:pPr lvl="1"/>
            <a:r>
              <a:rPr lang="en-US" sz="2400" dirty="0" smtClean="0"/>
              <a:t>Rules based on word repetitions from query, verb tense, presence of filled pauses, presence of word “poor” in SU.</a:t>
            </a:r>
          </a:p>
          <a:p>
            <a:r>
              <a:rPr lang="en-US" sz="2800" dirty="0" smtClean="0"/>
              <a:t>Acoustic and Prosodic + Lexical features – 37.2%</a:t>
            </a:r>
          </a:p>
          <a:p>
            <a:pPr lvl="1"/>
            <a:r>
              <a:rPr lang="en-US" sz="2400" dirty="0" smtClean="0"/>
              <a:t>Rules were dominated by Acoustic and Prosodic features.</a:t>
            </a:r>
          </a:p>
          <a:p>
            <a:r>
              <a:rPr lang="en-US" sz="2800" dirty="0" smtClean="0"/>
              <a:t>Acoustic and Prosodic + Lexical features + Speaker Dependent features – 33.6%.</a:t>
            </a:r>
          </a:p>
          <a:p>
            <a:pPr lvl="1"/>
            <a:r>
              <a:rPr lang="en-US" sz="2400" dirty="0" smtClean="0"/>
              <a:t>What about only Speaker-dependent features?</a:t>
            </a:r>
          </a:p>
        </p:txBody>
      </p:sp>
      <p:sp>
        <p:nvSpPr>
          <p:cNvPr id="4" name="Lightning Bolt 3"/>
          <p:cNvSpPr/>
          <p:nvPr/>
        </p:nvSpPr>
        <p:spPr bwMode="auto">
          <a:xfrm>
            <a:off x="7010400" y="5562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Conclusion.</a:t>
            </a:r>
            <a:endParaRPr lang="en-US" dirty="0"/>
          </a:p>
        </p:txBody>
      </p:sp>
      <p:sp>
        <p:nvSpPr>
          <p:cNvPr id="3" name="Text Placeholder 2"/>
          <p:cNvSpPr>
            <a:spLocks noGrp="1"/>
          </p:cNvSpPr>
          <p:nvPr>
            <p:ph type="body" sz="quarter" idx="10"/>
          </p:nvPr>
        </p:nvSpPr>
        <p:spPr>
          <a:xfrm>
            <a:off x="381000" y="881420"/>
            <a:ext cx="8382000" cy="4985980"/>
          </a:xfrm>
        </p:spPr>
        <p:txBody>
          <a:bodyPr/>
          <a:lstStyle/>
          <a:p>
            <a:r>
              <a:rPr lang="en-US" dirty="0" smtClean="0"/>
              <a:t>Creation of CSC corpus.</a:t>
            </a:r>
          </a:p>
          <a:p>
            <a:pPr lvl="1"/>
            <a:r>
              <a:rPr lang="en-US" dirty="0" smtClean="0"/>
              <a:t>Within speaker deceptive &amp; non-deceptive speech.</a:t>
            </a:r>
          </a:p>
          <a:p>
            <a:r>
              <a:rPr lang="en-US" sz="3600" dirty="0" smtClean="0"/>
              <a:t>Preliminary analysis.</a:t>
            </a:r>
          </a:p>
          <a:p>
            <a:pPr lvl="1"/>
            <a:r>
              <a:rPr lang="en-US" dirty="0" smtClean="0"/>
              <a:t>Positive emotion words, filled pauses, pleasantness score  are significantly different for the two classes.</a:t>
            </a:r>
          </a:p>
          <a:p>
            <a:r>
              <a:rPr lang="en-US" sz="3600" dirty="0" smtClean="0"/>
              <a:t>Speaker independent &amp; dependent features.</a:t>
            </a:r>
          </a:p>
          <a:p>
            <a:pPr lvl="1"/>
            <a:r>
              <a:rPr lang="en-US" dirty="0" smtClean="0"/>
              <a:t>Speaker dependent features are very important.</a:t>
            </a:r>
          </a:p>
          <a:p>
            <a:pPr lvl="1"/>
            <a:r>
              <a:rPr lang="en-US" dirty="0" smtClean="0"/>
              <a:t>Greater focus on these techniques in future.</a:t>
            </a:r>
          </a:p>
          <a:p>
            <a:r>
              <a:rPr lang="en-US" dirty="0" smtClean="0"/>
              <a:t>ML based Classification task carried 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8763000" cy="990600"/>
          </a:xfrm>
        </p:spPr>
        <p:txBody>
          <a:bodyPr/>
          <a:lstStyle/>
          <a:p>
            <a:r>
              <a:rPr lang="en-US" sz="11500" dirty="0" smtClean="0"/>
              <a:t>Thank You.</a:t>
            </a:r>
            <a:br>
              <a:rPr lang="en-US" sz="11500" dirty="0" smtClean="0"/>
            </a:br>
            <a:r>
              <a:rPr lang="en-US" sz="11500" dirty="0" smtClean="0"/>
              <a:t>			</a:t>
            </a:r>
            <a:r>
              <a:rPr lang="en-US" sz="11500" dirty="0" smtClean="0">
                <a:sym typeface="Wingdings" pitchFamily="2" charset="2"/>
              </a:rPr>
              <a:t></a:t>
            </a:r>
            <a:endParaRPr lang="en-US" sz="11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Problem.</a:t>
            </a:r>
            <a:endParaRPr lang="en-US" dirty="0"/>
          </a:p>
        </p:txBody>
      </p:sp>
      <p:sp>
        <p:nvSpPr>
          <p:cNvPr id="3" name="Text Placeholder 2"/>
          <p:cNvSpPr>
            <a:spLocks noGrp="1"/>
          </p:cNvSpPr>
          <p:nvPr>
            <p:ph type="body" sz="quarter" idx="10"/>
          </p:nvPr>
        </p:nvSpPr>
        <p:spPr>
          <a:xfrm>
            <a:off x="304800" y="1131094"/>
            <a:ext cx="8382000" cy="1908215"/>
          </a:xfrm>
        </p:spPr>
        <p:txBody>
          <a:bodyPr/>
          <a:lstStyle/>
          <a:p>
            <a:r>
              <a:rPr lang="en-US" sz="4000" dirty="0" smtClean="0"/>
              <a:t>Problem Definition.</a:t>
            </a:r>
          </a:p>
          <a:p>
            <a:r>
              <a:rPr lang="en-US" sz="4000" dirty="0" smtClean="0"/>
              <a:t>Applications.</a:t>
            </a:r>
          </a:p>
          <a:p>
            <a:r>
              <a:rPr lang="en-US" sz="4000" dirty="0" smtClean="0"/>
              <a:t>Challenges.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Problem Definition.</a:t>
            </a:r>
            <a:endParaRPr lang="en-US" dirty="0"/>
          </a:p>
        </p:txBody>
      </p:sp>
      <p:sp>
        <p:nvSpPr>
          <p:cNvPr id="3" name="Text Placeholder 2"/>
          <p:cNvSpPr>
            <a:spLocks noGrp="1"/>
          </p:cNvSpPr>
          <p:nvPr>
            <p:ph type="body" sz="quarter" idx="10"/>
          </p:nvPr>
        </p:nvSpPr>
        <p:spPr>
          <a:xfrm>
            <a:off x="304800" y="1131094"/>
            <a:ext cx="8382000" cy="3434786"/>
          </a:xfrm>
        </p:spPr>
        <p:txBody>
          <a:bodyPr/>
          <a:lstStyle/>
          <a:p>
            <a:r>
              <a:rPr lang="en-US" sz="4000" dirty="0" smtClean="0"/>
              <a:t>Distinguish deceptive from non-deceptive speech.</a:t>
            </a:r>
          </a:p>
          <a:p>
            <a:pPr lvl="1"/>
            <a:r>
              <a:rPr lang="en-US" sz="3600" dirty="0" smtClean="0"/>
              <a:t>Machine Learning techniques.</a:t>
            </a:r>
          </a:p>
          <a:p>
            <a:pPr lvl="1"/>
            <a:r>
              <a:rPr lang="en-US" sz="3600" dirty="0" smtClean="0"/>
              <a:t>Automatically or semi-automatically extracted features.</a:t>
            </a:r>
          </a:p>
          <a:p>
            <a:pPr lvl="1"/>
            <a:r>
              <a:rPr lang="en-US" sz="3600" dirty="0" smtClean="0"/>
              <a:t>Large corpus of annotated speech.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Applications.</a:t>
            </a:r>
            <a:endParaRPr lang="en-US" dirty="0"/>
          </a:p>
        </p:txBody>
      </p:sp>
      <p:sp>
        <p:nvSpPr>
          <p:cNvPr id="3" name="Text Placeholder 2"/>
          <p:cNvSpPr>
            <a:spLocks noGrp="1"/>
          </p:cNvSpPr>
          <p:nvPr>
            <p:ph type="body" sz="quarter" idx="10"/>
          </p:nvPr>
        </p:nvSpPr>
        <p:spPr>
          <a:xfrm>
            <a:off x="304800" y="984171"/>
            <a:ext cx="8382000" cy="4856714"/>
          </a:xfrm>
        </p:spPr>
        <p:txBody>
          <a:bodyPr/>
          <a:lstStyle/>
          <a:p>
            <a:r>
              <a:rPr lang="en-US" sz="3600" dirty="0" smtClean="0"/>
              <a:t>Government and Corporations.</a:t>
            </a:r>
          </a:p>
          <a:p>
            <a:pPr lvl="1"/>
            <a:r>
              <a:rPr lang="en-US" sz="3200" dirty="0" smtClean="0"/>
              <a:t>Law enforcement.</a:t>
            </a:r>
          </a:p>
          <a:p>
            <a:pPr lvl="1"/>
            <a:r>
              <a:rPr lang="en-US" sz="3200" dirty="0" smtClean="0"/>
              <a:t>Military tasks.</a:t>
            </a:r>
          </a:p>
          <a:p>
            <a:pPr lvl="1"/>
            <a:r>
              <a:rPr lang="en-US" sz="3200" dirty="0" smtClean="0"/>
              <a:t> </a:t>
            </a:r>
            <a:r>
              <a:rPr lang="en-US" sz="3200" dirty="0" smtClean="0"/>
              <a:t>Insurance companies and others</a:t>
            </a:r>
            <a:r>
              <a:rPr lang="en-US" sz="3200" dirty="0" smtClean="0"/>
              <a:t>.</a:t>
            </a:r>
          </a:p>
          <a:p>
            <a:r>
              <a:rPr lang="en-US" sz="3600" dirty="0" smtClean="0"/>
              <a:t>Greater impact for common man? Escape into dream-world </a:t>
            </a:r>
            <a:r>
              <a:rPr lang="en-US" sz="3600" dirty="0" smtClean="0">
                <a:sym typeface="Wingdings" pitchFamily="2" charset="2"/>
              </a:rPr>
              <a:t></a:t>
            </a:r>
            <a:endParaRPr lang="en-US" sz="3600" dirty="0" smtClean="0"/>
          </a:p>
          <a:p>
            <a:pPr lvl="1"/>
            <a:r>
              <a:rPr lang="en-US" sz="3200" dirty="0" smtClean="0"/>
              <a:t>Authenticity of bargain market deals.</a:t>
            </a:r>
          </a:p>
          <a:p>
            <a:pPr lvl="1"/>
            <a:r>
              <a:rPr lang="en-US" sz="3200" dirty="0" smtClean="0"/>
              <a:t>Antique shop deals.</a:t>
            </a:r>
          </a:p>
          <a:p>
            <a:pPr lvl="1"/>
            <a:r>
              <a:rPr lang="en-US" sz="3200" dirty="0" smtClean="0"/>
              <a:t>Typical movie scene: Do you like me?</a:t>
            </a:r>
          </a:p>
        </p:txBody>
      </p:sp>
      <p:sp>
        <p:nvSpPr>
          <p:cNvPr id="6" name="Lightning Bolt 5"/>
          <p:cNvSpPr/>
          <p:nvPr/>
        </p:nvSpPr>
        <p:spPr bwMode="auto">
          <a:xfrm>
            <a:off x="4495800" y="3657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329595"/>
          </a:xfrm>
        </p:spPr>
        <p:txBody>
          <a:bodyPr/>
          <a:lstStyle/>
          <a:p>
            <a:r>
              <a:rPr/>
              <a:t>Challenges </a:t>
            </a:r>
            <a:r>
              <a:rPr smtClean="0"/>
              <a:t> - Back </a:t>
            </a:r>
            <a:r>
              <a:rPr/>
              <a:t>to reality </a:t>
            </a:r>
            <a:r>
              <a:rPr smtClean="0">
                <a:sym typeface="Wingdings" pitchFamily="2" charset="2"/>
              </a:rPr>
              <a:t></a:t>
            </a:r>
            <a:r>
              <a:rPr/>
              <a:t/>
            </a:r>
            <a:br>
              <a:rPr/>
            </a:br>
            <a:endParaRPr lang="en-US" dirty="0"/>
          </a:p>
        </p:txBody>
      </p:sp>
      <p:sp>
        <p:nvSpPr>
          <p:cNvPr id="3" name="Text Placeholder 2"/>
          <p:cNvSpPr>
            <a:spLocks noGrp="1"/>
          </p:cNvSpPr>
          <p:nvPr>
            <p:ph type="body" sz="quarter" idx="10"/>
          </p:nvPr>
        </p:nvSpPr>
        <p:spPr>
          <a:xfrm>
            <a:off x="304800" y="762000"/>
            <a:ext cx="8382000" cy="5355312"/>
          </a:xfrm>
        </p:spPr>
        <p:txBody>
          <a:bodyPr/>
          <a:lstStyle/>
          <a:p>
            <a:r>
              <a:rPr lang="en-US" dirty="0" smtClean="0"/>
              <a:t>Task difficulty – How well can we do?</a:t>
            </a:r>
          </a:p>
          <a:p>
            <a:pPr lvl="1"/>
            <a:r>
              <a:rPr lang="en-US" dirty="0" smtClean="0"/>
              <a:t>Let’s see a couple of samples.</a:t>
            </a:r>
            <a:endParaRPr lang="en-US" dirty="0" smtClean="0"/>
          </a:p>
          <a:p>
            <a:r>
              <a:rPr lang="en-US" dirty="0" smtClean="0"/>
              <a:t>What is deception? Is it a state of mind?</a:t>
            </a:r>
          </a:p>
          <a:p>
            <a:pPr lvl="1"/>
            <a:r>
              <a:rPr lang="en-US" dirty="0" smtClean="0"/>
              <a:t>Causes emotions like fear and elation. Others?</a:t>
            </a:r>
          </a:p>
          <a:p>
            <a:pPr lvl="1"/>
            <a:r>
              <a:rPr lang="en-US" dirty="0" smtClean="0"/>
              <a:t>Detecting emotions </a:t>
            </a:r>
            <a:r>
              <a:rPr lang="en-US" dirty="0" smtClean="0">
                <a:sym typeface="Wingdings" pitchFamily="2" charset="2"/>
              </a:rPr>
              <a:t> </a:t>
            </a:r>
            <a:r>
              <a:rPr lang="en-US" dirty="0" smtClean="0">
                <a:sym typeface="Wingdings" pitchFamily="2" charset="2"/>
              </a:rPr>
              <a:t>Detecting deception?</a:t>
            </a:r>
          </a:p>
          <a:p>
            <a:r>
              <a:rPr lang="en-US" dirty="0" smtClean="0"/>
              <a:t>Absence of work on automatic (ML-based)  deception detection in Speech.</a:t>
            </a:r>
          </a:p>
          <a:p>
            <a:pPr lvl="1"/>
            <a:r>
              <a:rPr lang="en-US" dirty="0" smtClean="0"/>
              <a:t>Detecting deception using Visual and lexical cues.</a:t>
            </a:r>
          </a:p>
          <a:p>
            <a:pPr lvl="1"/>
            <a:r>
              <a:rPr lang="en-US" dirty="0" smtClean="0"/>
              <a:t>Statement analysis.</a:t>
            </a:r>
          </a:p>
          <a:p>
            <a:pPr lvl="1"/>
            <a:r>
              <a:rPr lang="en-US" dirty="0" smtClean="0"/>
              <a:t>Detecting deception in speech – not automatic.</a:t>
            </a:r>
          </a:p>
          <a:p>
            <a:r>
              <a:rPr lang="en-US" dirty="0" smtClean="0"/>
              <a:t>Absence of labeled Speech Corpora for ML use.</a:t>
            </a:r>
          </a:p>
        </p:txBody>
      </p:sp>
      <p:sp>
        <p:nvSpPr>
          <p:cNvPr id="4" name="Lightning Bolt 3"/>
          <p:cNvSpPr/>
          <p:nvPr/>
        </p:nvSpPr>
        <p:spPr bwMode="auto">
          <a:xfrm>
            <a:off x="5410200" y="12192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Lightning Bolt 4"/>
          <p:cNvSpPr/>
          <p:nvPr/>
        </p:nvSpPr>
        <p:spPr bwMode="auto">
          <a:xfrm>
            <a:off x="8077200" y="27432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 name="Lightning Bolt 5"/>
          <p:cNvSpPr/>
          <p:nvPr/>
        </p:nvSpPr>
        <p:spPr bwMode="auto">
          <a:xfrm>
            <a:off x="7924800" y="22098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Solution.</a:t>
            </a:r>
            <a:endParaRPr lang="en-US" dirty="0"/>
          </a:p>
        </p:txBody>
      </p:sp>
      <p:sp>
        <p:nvSpPr>
          <p:cNvPr id="3" name="Text Placeholder 2"/>
          <p:cNvSpPr>
            <a:spLocks noGrp="1"/>
          </p:cNvSpPr>
          <p:nvPr>
            <p:ph type="body" sz="quarter" idx="10"/>
          </p:nvPr>
        </p:nvSpPr>
        <p:spPr>
          <a:xfrm>
            <a:off x="304800" y="1066800"/>
            <a:ext cx="8382000" cy="2382191"/>
          </a:xfrm>
        </p:spPr>
        <p:txBody>
          <a:bodyPr/>
          <a:lstStyle/>
          <a:p>
            <a:r>
              <a:rPr lang="en-US" sz="4000" dirty="0" smtClean="0"/>
              <a:t>Typical ML-based task.</a:t>
            </a:r>
          </a:p>
          <a:p>
            <a:pPr lvl="1"/>
            <a:r>
              <a:rPr lang="en-US" sz="3600" dirty="0" smtClean="0"/>
              <a:t>Labeled speech corpus.</a:t>
            </a:r>
          </a:p>
          <a:p>
            <a:pPr lvl="1"/>
            <a:r>
              <a:rPr lang="en-US" sz="3600" dirty="0" smtClean="0"/>
              <a:t>Feature Extraction.</a:t>
            </a:r>
          </a:p>
          <a:p>
            <a:pPr lvl="1"/>
            <a:r>
              <a:rPr lang="en-US" sz="3600" dirty="0" smtClean="0"/>
              <a:t>Training Classifier.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Collection.</a:t>
            </a:r>
            <a:endParaRPr lang="en-US" dirty="0"/>
          </a:p>
        </p:txBody>
      </p:sp>
      <p:sp>
        <p:nvSpPr>
          <p:cNvPr id="3" name="Text Placeholder 2"/>
          <p:cNvSpPr>
            <a:spLocks noGrp="1"/>
          </p:cNvSpPr>
          <p:nvPr>
            <p:ph type="body" sz="quarter" idx="10"/>
          </p:nvPr>
        </p:nvSpPr>
        <p:spPr>
          <a:xfrm>
            <a:off x="304800" y="1066800"/>
            <a:ext cx="8382000" cy="3262432"/>
          </a:xfrm>
        </p:spPr>
        <p:txBody>
          <a:bodyPr/>
          <a:lstStyle/>
          <a:p>
            <a:r>
              <a:rPr lang="en-US" sz="4000" dirty="0" smtClean="0"/>
              <a:t>Some Challenges.</a:t>
            </a:r>
          </a:p>
          <a:p>
            <a:r>
              <a:rPr lang="en-US" sz="4000" dirty="0" smtClean="0"/>
              <a:t>Method.</a:t>
            </a:r>
          </a:p>
          <a:p>
            <a:r>
              <a:rPr lang="en-US" sz="4000" dirty="0" smtClean="0"/>
              <a:t>Some Challenges solved.</a:t>
            </a:r>
          </a:p>
          <a:p>
            <a:r>
              <a:rPr lang="en-US" sz="4000" dirty="0" smtClean="0"/>
              <a:t>Annotation and Post-processing.</a:t>
            </a:r>
          </a:p>
          <a:p>
            <a:r>
              <a:rPr lang="en-US" sz="4000" dirty="0" smtClean="0"/>
              <a:t>Some interesting questions.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r>
              <a:rPr lang="en-US" dirty="0" smtClean="0"/>
              <a:t>Corpus – Some Challenges - I</a:t>
            </a:r>
            <a:endParaRPr lang="en-US" dirty="0"/>
          </a:p>
        </p:txBody>
      </p:sp>
      <p:sp>
        <p:nvSpPr>
          <p:cNvPr id="3" name="Text Placeholder 2"/>
          <p:cNvSpPr>
            <a:spLocks noGrp="1"/>
          </p:cNvSpPr>
          <p:nvPr>
            <p:ph type="body" sz="quarter" idx="10"/>
          </p:nvPr>
        </p:nvSpPr>
        <p:spPr>
          <a:xfrm>
            <a:off x="304800" y="1000542"/>
            <a:ext cx="8382000" cy="4641271"/>
          </a:xfrm>
        </p:spPr>
        <p:txBody>
          <a:bodyPr/>
          <a:lstStyle/>
          <a:p>
            <a:r>
              <a:rPr lang="en-US" dirty="0" smtClean="0"/>
              <a:t>Any new methods designed to collect data for the task might have to consider a few things.</a:t>
            </a:r>
          </a:p>
          <a:p>
            <a:r>
              <a:rPr lang="en-US" dirty="0" smtClean="0"/>
              <a:t>Bogus pipeline effect.</a:t>
            </a:r>
          </a:p>
          <a:p>
            <a:pPr lvl="1"/>
            <a:r>
              <a:rPr lang="en-US" dirty="0" smtClean="0"/>
              <a:t>Control of information revealed to subjects before conclusion of experiment.</a:t>
            </a:r>
          </a:p>
          <a:p>
            <a:pPr lvl="1"/>
            <a:r>
              <a:rPr lang="en-US" dirty="0" smtClean="0"/>
              <a:t>Other implications for designing experiments?</a:t>
            </a:r>
          </a:p>
          <a:p>
            <a:r>
              <a:rPr lang="en-US" sz="3200" dirty="0" smtClean="0"/>
              <a:t>Deception might be individualized phenomena.</a:t>
            </a:r>
          </a:p>
          <a:p>
            <a:pPr lvl="1"/>
            <a:r>
              <a:rPr lang="en-US" sz="2800" dirty="0" smtClean="0"/>
              <a:t>Require both deceptive and non-deceptive samples from each speaker to build speaker specific models.</a:t>
            </a:r>
          </a:p>
          <a:p>
            <a:pPr lvl="1"/>
            <a:r>
              <a:rPr lang="en-US" dirty="0" smtClean="0"/>
              <a:t>Other implications for designing experiments?</a:t>
            </a:r>
            <a:endParaRPr lang="en-US" sz="2800" dirty="0" smtClean="0"/>
          </a:p>
        </p:txBody>
      </p:sp>
      <p:sp>
        <p:nvSpPr>
          <p:cNvPr id="4" name="Lightning Bolt 3"/>
          <p:cNvSpPr/>
          <p:nvPr/>
        </p:nvSpPr>
        <p:spPr bwMode="auto">
          <a:xfrm>
            <a:off x="7924800" y="3276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Lightning Bolt 4"/>
          <p:cNvSpPr/>
          <p:nvPr/>
        </p:nvSpPr>
        <p:spPr bwMode="auto">
          <a:xfrm>
            <a:off x="7924800" y="5181600"/>
            <a:ext cx="381000" cy="457200"/>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Sample presentation slides">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13881</TotalTime>
  <Words>3888</Words>
  <Application>Microsoft Office PowerPoint</Application>
  <PresentationFormat>On-screen Show (4:3)</PresentationFormat>
  <Paragraphs>316</Paragraphs>
  <Slides>26</Slides>
  <Notes>26</Notes>
  <HiddenSlides>0</HiddenSlides>
  <MMClips>1</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Sample presentation slides</vt:lpstr>
      <vt:lpstr>White with Courier font for code slides</vt:lpstr>
      <vt:lpstr>Distinguishing deceptive from non-deceptive speech.</vt:lpstr>
      <vt:lpstr>Overview.</vt:lpstr>
      <vt:lpstr>Problem.</vt:lpstr>
      <vt:lpstr>Problem Definition.</vt:lpstr>
      <vt:lpstr>Applications.</vt:lpstr>
      <vt:lpstr>Challenges  - Back to reality  </vt:lpstr>
      <vt:lpstr>Solution.</vt:lpstr>
      <vt:lpstr>Corpus Collection.</vt:lpstr>
      <vt:lpstr>Corpus – Some Challenges - I</vt:lpstr>
      <vt:lpstr>Corpus – Some Challenges - II</vt:lpstr>
      <vt:lpstr>Corpus  Collection – Method.</vt:lpstr>
      <vt:lpstr>Corpus  Collection - Post-Processing.</vt:lpstr>
      <vt:lpstr>Slide 13</vt:lpstr>
      <vt:lpstr>Corpus – Challenges solved.</vt:lpstr>
      <vt:lpstr>Corpus  Collection – Some Qs.</vt:lpstr>
      <vt:lpstr>Feature Selection.</vt:lpstr>
      <vt:lpstr>Features Selection – How?</vt:lpstr>
      <vt:lpstr>Corpus Analysis.</vt:lpstr>
      <vt:lpstr>Corpus Analysis – Lexical features.</vt:lpstr>
      <vt:lpstr>Corpus Analysis – Non-lexical.</vt:lpstr>
      <vt:lpstr>Features - Features selected I</vt:lpstr>
      <vt:lpstr>Features - Features selected II</vt:lpstr>
      <vt:lpstr>Training Classifier.</vt:lpstr>
      <vt:lpstr>Results.</vt:lpstr>
      <vt:lpstr>Conclusion.</vt:lpstr>
      <vt:lpstr>Thank You.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Ravi Kiran Holur Vijay</dc:creator>
  <cp:keywords>doctagger_final, pres, ravi</cp:keywords>
  <cp:lastModifiedBy>ravikiranhv</cp:lastModifiedBy>
  <cp:revision>601</cp:revision>
  <dcterms:created xsi:type="dcterms:W3CDTF">2009-08-12T17:49:43Z</dcterms:created>
  <dcterms:modified xsi:type="dcterms:W3CDTF">2009-11-30T21:00:29Z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TC102867891033</vt:lpwstr>
  </property>
</Properties>
</file>