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284" r:id="rId12"/>
    <p:sldId id="313" r:id="rId13"/>
    <p:sldId id="314" r:id="rId14"/>
    <p:sldId id="315" r:id="rId15"/>
    <p:sldId id="316" r:id="rId16"/>
    <p:sldId id="286" r:id="rId17"/>
    <p:sldId id="288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96" r:id="rId26"/>
    <p:sldId id="295" r:id="rId27"/>
    <p:sldId id="297" r:id="rId28"/>
    <p:sldId id="298" r:id="rId29"/>
    <p:sldId id="299" r:id="rId30"/>
    <p:sldId id="300" r:id="rId31"/>
    <p:sldId id="301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C1A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796" autoAdjust="0"/>
    <p:restoredTop sz="94660"/>
  </p:normalViewPr>
  <p:slideViewPr>
    <p:cSldViewPr>
      <p:cViewPr varScale="1">
        <p:scale>
          <a:sx n="65" d="100"/>
          <a:sy n="65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98CE4-B349-4F16-B5F2-E7D7FD370AA6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FB98-7282-4164-AEC8-89DA241DE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9171-6E13-4E98-A0C7-A04CA83097E5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DF6A9-4E7F-4F85-B78B-90A91934F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FDED-8B07-487E-B7A6-981EB18412CC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15C5-1A84-4CE6-9AF3-5FD457EA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C133-B9C8-4E38-8FEF-53D148CA4923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016B4-D867-4B67-8A06-C63464F9E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BA184-4CAA-46BF-AFDA-10636C358FCD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C0B1C-73B0-4549-B8AF-2456F6423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B801-5FC2-4C7E-A0AA-5B1EF82B3AD3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B8766-2EA3-4BFE-9181-636BE3E9D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F2B9-19B4-4212-B211-436E02EC261A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3895-176C-4051-B3F2-B239430D6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0F72-360B-4BF5-A425-17C423C4DBF8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1A5D-0B5D-4421-88FF-A61A42DED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8E1EC-7D70-4A91-B479-2BA29A3C50E9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2E57-7C0E-4651-ADCB-765190E56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1252-AB21-42EE-9052-A7E1F6A398A1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BD94A-51A2-4525-B5A6-AE8B1104C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2C7E-EA23-4384-9517-8CA0D4A3C558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501A-B975-4A21-90BE-01E2D33C9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137974F9-0475-4A6F-A487-DEB333F53222}" type="datetimeFigureOut">
              <a:rPr lang="zh-CN" altLang="en-US"/>
              <a:pPr>
                <a:defRPr/>
              </a:pPr>
              <a:t>2011-12-5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D7919774-2256-4F73-962E-4BA10F20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file:///C:\Documents%20and%20Settings\julila\My%20Documents\Sound\mao.mp3" TargetMode="External"/><Relationship Id="rId1" Type="http://schemas.openxmlformats.org/officeDocument/2006/relationships/audio" Target="../media/audio1.wav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audio" Target="file:///C:\Users\William\Desktop\TOPICS\modeling-other-speaker-state\lenin-2.wav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file:///C:\Users\William\Desktop\TOPICS\modeling-other-speaker-state\mao.mp3" TargetMode="External"/><Relationship Id="rId1" Type="http://schemas.openxmlformats.org/officeDocument/2006/relationships/audio" Target="file:///C:\Users\William\Desktop\TOPICS\modeling-other-speaker-state\hit.wav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jpeg"/><Relationship Id="rId5" Type="http://schemas.openxmlformats.org/officeDocument/2006/relationships/audio" Target="file:///C:\Users\William\Desktop\TOPICS\modeling-other-speaker-state\roosevelt.wav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file:///C:\Users\William\Desktop\TOPICS\modeling-other-speaker-state\arabic-nc%20(3).wav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Users\William\Desktop\TOPICS\modeling-other-speaker-state\arabic-c%20(2).wav" TargetMode="External"/><Relationship Id="rId1" Type="http://schemas.openxmlformats.org/officeDocument/2006/relationships/audio" Target="file:///C:\Users\William\Desktop\TOPICS\modeling-other-speaker-state\arabic-c.wav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William\Desktop\TOPICS\modeling-other-speaker-state\arabic-nc%20(4).wav" TargetMode="Externa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1403350" y="4772025"/>
            <a:ext cx="5097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/>
          </a:p>
          <a:p>
            <a:endParaRPr lang="en-US" altLang="zh-CN"/>
          </a:p>
          <a:p>
            <a:endParaRPr lang="en-US" altLang="zh-CN">
              <a:latin typeface="Constantia" pitchFamily="18" charset="0"/>
            </a:endParaRPr>
          </a:p>
        </p:txBody>
      </p:sp>
      <p:sp>
        <p:nvSpPr>
          <p:cNvPr id="1331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tx1"/>
                </a:solidFill>
                <a:ea typeface="宋体"/>
                <a:cs typeface="宋体"/>
              </a:rPr>
              <a:t>Modeling Other Speaker State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COMS 4995/6998</a:t>
            </a:r>
          </a:p>
          <a:p>
            <a:pPr eaLnBrk="1" hangingPunct="1"/>
            <a:r>
              <a:rPr lang="en-US" smtClean="0"/>
              <a:t>Julia Hirschberg</a:t>
            </a:r>
          </a:p>
          <a:p>
            <a:pPr eaLnBrk="1" hangingPunct="1"/>
            <a:r>
              <a:rPr lang="en-US" smtClean="0"/>
              <a:t>Thanks to William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Analysis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Total: 131 occurrences of “Yeah Right” (30 sarcastic)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		      </a:t>
            </a:r>
            <a:r>
              <a:rPr lang="en-US" sz="2200" smtClean="0"/>
              <a:t>Laughter     Q/A       Start      End    Pause    Male</a:t>
            </a:r>
          </a:p>
          <a:p>
            <a:pPr eaLnBrk="1" hangingPunct="1">
              <a:buFontTx/>
              <a:buNone/>
            </a:pPr>
            <a:r>
              <a:rPr lang="en-US" sz="2200" smtClean="0"/>
              <a:t>Sarcastic       0.73       0.10      0.57       0.43     0.07       0.23</a:t>
            </a:r>
          </a:p>
          <a:p>
            <a:pPr eaLnBrk="1" hangingPunct="1">
              <a:buFontTx/>
              <a:buNone/>
            </a:pPr>
            <a:r>
              <a:rPr lang="en-US" sz="2200" smtClean="0"/>
              <a:t>Sincere          0.22       0.20      0.94       0.48     0.19       0.51</a:t>
            </a:r>
          </a:p>
          <a:p>
            <a:pPr eaLnBrk="1" hangingPunct="1"/>
            <a:endParaRPr lang="en-US" sz="2200" smtClean="0"/>
          </a:p>
          <a:p>
            <a:pPr eaLnBrk="1" hangingPunct="1"/>
            <a:r>
              <a:rPr lang="en-US" sz="2400" smtClean="0"/>
              <a:t>Data Sparsity		 </a:t>
            </a:r>
          </a:p>
          <a:p>
            <a:pPr lvl="1" eaLnBrk="1" hangingPunct="1"/>
            <a:r>
              <a:rPr lang="en-US" sz="2400" smtClean="0"/>
              <a:t>Rockwell 2005 found only 48 examples of sarcasm out of 64 hrs of talk show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3071813" y="741363"/>
            <a:ext cx="357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Evaluation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8" y="1928813"/>
            <a:ext cx="72612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3357563" y="6000750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C4.5 CART, using Weka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Totally ignore prosody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Concentrate on contextual information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mtClean="0"/>
              <a:t>Future work: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1. Finer-grain taxonomy (eg. Good-natured  /  Biting)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2. Other utterances besides “yeah right”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3. Acquire more data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4. Visual cues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mtClean="0"/>
              <a:t>5. Check more prosodic features (!)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Positive vs. Negative Messages (Swerts &amp; Hirschberg ‘11)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prosody predict whether the upcoming msg will convey good or bad news?</a:t>
            </a:r>
          </a:p>
          <a:p>
            <a:r>
              <a:rPr lang="en-US" smtClean="0"/>
              <a:t>Mood assessment and induction</a:t>
            </a:r>
          </a:p>
          <a:p>
            <a:r>
              <a:rPr lang="en-US" smtClean="0"/>
              <a:t>Production study:  </a:t>
            </a:r>
          </a:p>
          <a:p>
            <a:pPr lvl="1"/>
            <a:r>
              <a:rPr lang="en-US" smtClean="0"/>
              <a:t>Successful or unsuccessful job interview results left in voicemail</a:t>
            </a:r>
          </a:p>
          <a:p>
            <a:pPr lvl="1"/>
            <a:r>
              <a:rPr lang="en-US" smtClean="0"/>
              <a:t>Two conditions:  actual outcome left vs. call-back msg</a:t>
            </a:r>
          </a:p>
          <a:p>
            <a:pPr lvl="1"/>
            <a:r>
              <a:rPr lang="en-US" smtClean="0"/>
              <a:t>Results:  Desired mood induced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Study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Initial msgs excised and used as stimuli to rate for ‘followed by good news vs. bad’ in text or in audio</a:t>
            </a:r>
          </a:p>
          <a:p>
            <a:r>
              <a:rPr lang="en-US" smtClean="0"/>
              <a:t>Results:</a:t>
            </a:r>
          </a:p>
          <a:p>
            <a:pPr lvl="1"/>
            <a:r>
              <a:rPr lang="en-US" smtClean="0"/>
              <a:t>Result included, significant diffence in +/- for audio but not text only</a:t>
            </a:r>
          </a:p>
          <a:p>
            <a:pPr lvl="1"/>
            <a:r>
              <a:rPr lang="en-US" smtClean="0"/>
              <a:t>Results not included, no effect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Prosodic Correlates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Perception tests</a:t>
            </a:r>
          </a:p>
          <a:p>
            <a:pPr lvl="1"/>
            <a:r>
              <a:rPr lang="en-US" smtClean="0"/>
              <a:t>Ratings on emotions significant only for those msgs in which job decision included</a:t>
            </a:r>
          </a:p>
          <a:p>
            <a:r>
              <a:rPr lang="en-US" smtClean="0"/>
              <a:t>Reliable correlates of ratings mainly rms features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1714500" y="642938"/>
            <a:ext cx="5929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Charismatic Speech</a:t>
            </a:r>
          </a:p>
        </p:txBody>
      </p:sp>
      <p:pic>
        <p:nvPicPr>
          <p:cNvPr id="28674" name="图片 4" descr="mao-1938-5-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8363" y="2000250"/>
            <a:ext cx="2378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4000500" y="5457825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Mao Style</a:t>
            </a:r>
          </a:p>
        </p:txBody>
      </p:sp>
      <p:pic>
        <p:nvPicPr>
          <p:cNvPr id="28676" name="图片 7" descr="obam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000250"/>
            <a:ext cx="22860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785813" y="5429250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Obama Style</a:t>
            </a:r>
          </a:p>
        </p:txBody>
      </p:sp>
      <p:pic>
        <p:nvPicPr>
          <p:cNvPr id="28678" name="图片 10" descr="gandhi_speech_b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000250"/>
            <a:ext cx="22685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6572250" y="5457825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Gandhi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7" name="Group 31"/>
          <p:cNvGraphicFramePr>
            <a:graphicFrameLocks noGrp="1"/>
          </p:cNvGraphicFramePr>
          <p:nvPr/>
        </p:nvGraphicFramePr>
        <p:xfrm>
          <a:off x="1571625" y="2928938"/>
          <a:ext cx="6096000" cy="74295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9717" name="TextBox 16"/>
          <p:cNvSpPr txBox="1">
            <a:spLocks noChangeArrowheads="1"/>
          </p:cNvSpPr>
          <p:nvPr/>
        </p:nvSpPr>
        <p:spPr bwMode="auto">
          <a:xfrm>
            <a:off x="1714500" y="4214813"/>
            <a:ext cx="6215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(1) Do you consider the above speeches as charismatic?</a:t>
            </a:r>
          </a:p>
          <a:p>
            <a:r>
              <a:rPr lang="en-US"/>
              <a:t>(2) Can you figure out who these speakers are?</a:t>
            </a:r>
          </a:p>
          <a:p>
            <a:r>
              <a:rPr lang="en-US"/>
              <a:t>(2) How different are these speaking styles?</a:t>
            </a:r>
          </a:p>
        </p:txBody>
      </p:sp>
      <p:sp>
        <p:nvSpPr>
          <p:cNvPr id="29718" name="Text Box 2"/>
          <p:cNvSpPr txBox="1">
            <a:spLocks noChangeArrowheads="1"/>
          </p:cNvSpPr>
          <p:nvPr/>
        </p:nvSpPr>
        <p:spPr bwMode="auto">
          <a:xfrm>
            <a:off x="2286000" y="1098550"/>
            <a:ext cx="4714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Listening Exam</a:t>
            </a:r>
          </a:p>
        </p:txBody>
      </p:sp>
      <p:pic>
        <p:nvPicPr>
          <p:cNvPr id="29725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nin-2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051050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6" name="ma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83100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roosevelt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4" name="Readjustment_Harding_1920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07063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9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5" name="hitler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931025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76" fill="hold"/>
                                        <p:tgtEl>
                                          <p:spTgt spid="29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64" fill="hold"/>
                                        <p:tgtEl>
                                          <p:spTgt spid="29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808" fill="hold"/>
                                        <p:tgtEl>
                                          <p:spTgt spid="29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747" fill="hold"/>
                                        <p:tgtEl>
                                          <p:spTgt spid="29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2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2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42938" y="2981325"/>
            <a:ext cx="196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1.  Vladimir Lenin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950075" y="2987675"/>
            <a:ext cx="173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3. Mao Zedong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429000" y="2987675"/>
            <a:ext cx="271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2. Franklin D. Roosevelt 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46263" y="5845175"/>
            <a:ext cx="2368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4. Warren G. Harding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29288" y="5916613"/>
            <a:ext cx="155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5. Adolf Hitler</a:t>
            </a:r>
          </a:p>
        </p:txBody>
      </p:sp>
      <p:pic>
        <p:nvPicPr>
          <p:cNvPr id="8" name="hi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399088" y="596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a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715125" y="3052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lenin-2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28625" y="3052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Readjustment_Harding_1920.wav">
            <a:hlinkClick r:id="" action="ppaction://media"/>
          </p:cNvPr>
          <p:cNvPicPr>
            <a:picLocks noRot="1" noChangeAspect="1"/>
          </p:cNvPicPr>
          <p:nvPr>
            <a:wavAudioFile r:embed="rId4" name="Readjustment_Harding_1920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28763" y="589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roosevelt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14688" y="3071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lenin_speech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813" y="909638"/>
            <a:ext cx="18573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thumb/b/b8/FDR_in_1933.jpg/250px-FDR_in_193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8" y="838200"/>
            <a:ext cx="1714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 descr="mao-founding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25" y="835025"/>
            <a:ext cx="178593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 descr="harding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71688" y="3786188"/>
            <a:ext cx="186213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Hitler_speech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30813" y="3786188"/>
            <a:ext cx="219868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3071813" y="812800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Charisma?</a:t>
            </a:r>
          </a:p>
        </p:txBody>
      </p:sp>
      <p:sp>
        <p:nvSpPr>
          <p:cNvPr id="6" name="矩形 5"/>
          <p:cNvSpPr/>
          <p:nvPr/>
        </p:nvSpPr>
        <p:spPr>
          <a:xfrm>
            <a:off x="928688" y="2217738"/>
            <a:ext cx="7500937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Weber ‘47 says:</a:t>
            </a:r>
          </a:p>
          <a:p>
            <a:pPr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	The ability to attract, and retain followers by virtue of personal characteristics -- not political and military institutions and powers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What features might be essential to charismatic speech?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ea typeface="宋体" pitchFamily="2" charset="-122"/>
                <a:cs typeface="+mn-cs"/>
              </a:rPr>
              <a:t>Acoustic-Prosodic Features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ea typeface="宋体" pitchFamily="2" charset="-122"/>
                <a:cs typeface="+mn-cs"/>
              </a:rPr>
              <a:t>Lexical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Sarcasm</a:t>
            </a:r>
          </a:p>
        </p:txBody>
      </p:sp>
      <p:sp>
        <p:nvSpPr>
          <p:cNvPr id="1433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Usage: Often used to express humor or comment</a:t>
            </a:r>
          </a:p>
          <a:p>
            <a:pPr lvl="1" eaLnBrk="1" hangingPunct="1"/>
            <a:r>
              <a:rPr lang="en-US" smtClean="0"/>
              <a:t>Disbelief?</a:t>
            </a:r>
          </a:p>
          <a:p>
            <a:pPr lvl="1" eaLnBrk="1" hangingPunct="1"/>
            <a:r>
              <a:rPr lang="en-US" smtClean="0"/>
              <a:t>Cultural differences?</a:t>
            </a:r>
          </a:p>
          <a:p>
            <a:pPr eaLnBrk="1" hangingPunct="1"/>
            <a:r>
              <a:rPr lang="en-US" smtClean="0"/>
              <a:t>Occurrence: casual conversation</a:t>
            </a:r>
          </a:p>
          <a:p>
            <a:pPr eaLnBrk="1" hangingPunct="1"/>
            <a:r>
              <a:rPr lang="en-US" smtClean="0"/>
              <a:t>Context: Effect depends on mutual beliefs of all speakers</a:t>
            </a:r>
          </a:p>
          <a:p>
            <a:pPr eaLnBrk="1" hangingPunct="1"/>
            <a:r>
              <a:rPr lang="en-US" smtClean="0"/>
              <a:t>Applications: Production? Perception?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1500188" y="714375"/>
            <a:ext cx="5929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Why do we study Charismatic Speech?</a:t>
            </a:r>
          </a:p>
        </p:txBody>
      </p:sp>
      <p:sp>
        <p:nvSpPr>
          <p:cNvPr id="32770" name="矩形 5"/>
          <p:cNvSpPr>
            <a:spLocks noChangeArrowheads="1"/>
          </p:cNvSpPr>
          <p:nvPr/>
        </p:nvSpPr>
        <p:spPr bwMode="auto">
          <a:xfrm>
            <a:off x="500063" y="2714625"/>
            <a:ext cx="8001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Probably we can identify future political stars.</a:t>
            </a:r>
          </a:p>
          <a:p>
            <a:pPr marL="342900" indent="-342900">
              <a:buFontTx/>
              <a:buAutoNum type="arabicPeriod"/>
            </a:pPr>
            <a:endParaRPr lang="en-US"/>
          </a:p>
          <a:p>
            <a:pPr marL="342900" indent="-342900">
              <a:buFontTx/>
              <a:buAutoNum type="arabicPeriod"/>
            </a:pPr>
            <a:r>
              <a:rPr lang="en-US"/>
              <a:t>Charismatic speech is CHARISMATIC, so we, as ordinary people, are interested in that.</a:t>
            </a:r>
          </a:p>
          <a:p>
            <a:pPr marL="342900" indent="-342900">
              <a:buFontTx/>
              <a:buAutoNum type="arabicPeriod"/>
            </a:pPr>
            <a:endParaRPr lang="en-US"/>
          </a:p>
          <a:p>
            <a:pPr marL="342900" indent="-342900">
              <a:buFontTx/>
              <a:buAutoNum type="arabicPeriod"/>
            </a:pPr>
            <a:r>
              <a:rPr lang="en-US"/>
              <a:t>Train people to improve their public speaking skills.</a:t>
            </a:r>
          </a:p>
          <a:p>
            <a:pPr marL="342900" indent="-342900">
              <a:buFontTx/>
              <a:buAutoNum type="arabicPeriod"/>
            </a:pPr>
            <a:endParaRPr lang="en-US"/>
          </a:p>
          <a:p>
            <a:pPr marL="342900" indent="-342900">
              <a:buFontTx/>
              <a:buAutoNum type="arabicPeriod"/>
            </a:pPr>
            <a:r>
              <a:rPr lang="en-US"/>
              <a:t>Create TTS systems that produce charismatic, charming and convincing speech. (Business Ad? Automatic Political Campaign?)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500188" y="858838"/>
            <a:ext cx="5929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Biadsy et al. 2008</a:t>
            </a:r>
          </a:p>
        </p:txBody>
      </p:sp>
      <p:sp>
        <p:nvSpPr>
          <p:cNvPr id="33794" name="矩形 5"/>
          <p:cNvSpPr>
            <a:spLocks noChangeArrowheads="1"/>
          </p:cNvSpPr>
          <p:nvPr/>
        </p:nvSpPr>
        <p:spPr bwMode="auto">
          <a:xfrm>
            <a:off x="500063" y="1928813"/>
            <a:ext cx="82867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/>
          </a:p>
          <a:p>
            <a:pPr marL="342900" indent="-342900"/>
            <a:r>
              <a:rPr lang="en-US"/>
              <a:t>Cross-culture comparison of the perception of Charismatic Speech </a:t>
            </a:r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eriod"/>
            </a:pPr>
            <a:r>
              <a:rPr lang="en-US"/>
              <a:t>American, Palestinian and Swedish subjects rate American political speech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American and Palestinian rate Palestinian Arabic speech</a:t>
            </a:r>
          </a:p>
          <a:p>
            <a:pPr marL="342900" indent="-342900">
              <a:buFontTx/>
              <a:buAutoNum type="arabicPeriod"/>
            </a:pPr>
            <a:endParaRPr lang="en-US"/>
          </a:p>
          <a:p>
            <a:pPr marL="342900" indent="-342900"/>
            <a:r>
              <a:rPr lang="en-US"/>
              <a:t>Attributes correlate charisma: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American subjects: persuasive, charming, passionate, convincing</a:t>
            </a:r>
          </a:p>
          <a:p>
            <a:pPr marL="342900" indent="-342900"/>
            <a:r>
              <a:rPr lang="en-US"/>
              <a:t>			  Neither boring nor ordinary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Palestinian subjects: tough, powerful, persuasive, charming, enthusiastic</a:t>
            </a:r>
          </a:p>
          <a:p>
            <a:pPr marL="342900" indent="-342900"/>
            <a:r>
              <a:rPr lang="en-US"/>
              <a:t>			  Neither boring nor desperate</a:t>
            </a:r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1500188" y="785813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Data Source</a:t>
            </a:r>
          </a:p>
        </p:txBody>
      </p:sp>
      <p:sp>
        <p:nvSpPr>
          <p:cNvPr id="34818" name="矩形 5"/>
          <p:cNvSpPr>
            <a:spLocks noChangeArrowheads="1"/>
          </p:cNvSpPr>
          <p:nvPr/>
        </p:nvSpPr>
        <p:spPr bwMode="auto">
          <a:xfrm>
            <a:off x="500063" y="1928813"/>
            <a:ext cx="8215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Standard American English (SAE) Data: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Source: 9 candidates (1F 8M) of 2004 Democratic nomination to US President</a:t>
            </a:r>
          </a:p>
          <a:p>
            <a:pPr marL="342900" indent="-342900"/>
            <a:r>
              <a:rPr lang="en-US"/>
              <a:t>Topics: greeting, reasons for running, tax cuts, postwar Iraq, healthcare</a:t>
            </a:r>
          </a:p>
          <a:p>
            <a:pPr marL="342900" indent="-342900"/>
            <a:r>
              <a:rPr lang="en-US"/>
              <a:t>Segments: 45 of 2-28s speech segments, mean 10s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Palestinian Arabic Data: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Source: 22 male native Palestinian speakers from TV programs in 2005</a:t>
            </a:r>
          </a:p>
          <a:p>
            <a:pPr marL="342900" indent="-342900"/>
            <a:r>
              <a:rPr lang="en-US"/>
              <a:t>Topics: Assassination of Hamas leader, debate, Intifada and resistance, Israeli</a:t>
            </a:r>
          </a:p>
          <a:p>
            <a:pPr marL="342900" indent="-342900"/>
            <a:r>
              <a:rPr lang="en-US"/>
              <a:t> separation wall, the Palestinian Authority and call for reforms</a:t>
            </a:r>
          </a:p>
          <a:p>
            <a:pPr marL="342900" indent="-342900"/>
            <a:r>
              <a:rPr lang="en-US"/>
              <a:t>Segments: 44 of 3-28s duration, mean 14s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1500188" y="785813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Experiments</a:t>
            </a:r>
          </a:p>
        </p:txBody>
      </p:sp>
      <p:sp>
        <p:nvSpPr>
          <p:cNvPr id="35842" name="矩形 5"/>
          <p:cNvSpPr>
            <a:spLocks noChangeArrowheads="1"/>
          </p:cNvSpPr>
          <p:nvPr/>
        </p:nvSpPr>
        <p:spPr bwMode="auto">
          <a:xfrm>
            <a:off x="500063" y="1928813"/>
            <a:ext cx="821531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First two experiments: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 b="1"/>
              <a:t>12 Americans (6F 6M) and 12 Palestinians (6F 6M) were presented speech</a:t>
            </a:r>
          </a:p>
          <a:p>
            <a:pPr marL="342900" indent="-342900"/>
            <a:r>
              <a:rPr lang="en-US" b="1"/>
              <a:t>of their own languages</a:t>
            </a:r>
            <a:r>
              <a:rPr lang="en-US"/>
              <a:t>, and were asked to rate 26 statement in a 5 points </a:t>
            </a:r>
          </a:p>
          <a:p>
            <a:pPr marL="342900" indent="-342900"/>
            <a:r>
              <a:rPr lang="en-US"/>
              <a:t>scale.Statement are “the speaker is charismatic” and other related statements.</a:t>
            </a:r>
          </a:p>
          <a:p>
            <a:pPr marL="342900" indent="-342900"/>
            <a:r>
              <a:rPr lang="en-US"/>
              <a:t>(eg. “the speaker is angry”. )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 Following three experiments (</a:t>
            </a:r>
            <a:r>
              <a:rPr lang="en-US" b="1"/>
              <a:t>native vs non-native speakers perception</a:t>
            </a:r>
            <a:r>
              <a:rPr lang="en-US"/>
              <a:t>):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9 (6F, 3M) English speaking native Swedish speakers to do SAE task</a:t>
            </a:r>
          </a:p>
          <a:p>
            <a:pPr marL="342900" indent="-342900"/>
            <a:r>
              <a:rPr lang="en-US"/>
              <a:t>12 (3F, 9M) English-literate native Palestinian speakers do SAE task</a:t>
            </a:r>
          </a:p>
          <a:p>
            <a:pPr marL="342900" indent="-342900"/>
            <a:r>
              <a:rPr lang="en-US"/>
              <a:t>12(3M, 9F) non-Arabic-literate SAE speakers to do Arabic task 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1500188" y="669925"/>
            <a:ext cx="5929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Kappas</a:t>
            </a:r>
          </a:p>
        </p:txBody>
      </p:sp>
      <p:sp>
        <p:nvSpPr>
          <p:cNvPr id="36866" name="矩形 5"/>
          <p:cNvSpPr>
            <a:spLocks noChangeArrowheads="1"/>
          </p:cNvSpPr>
          <p:nvPr/>
        </p:nvSpPr>
        <p:spPr bwMode="auto">
          <a:xfrm>
            <a:off x="500063" y="1928813"/>
            <a:ext cx="821531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SAE speakers on SAE: 0.232</a:t>
            </a:r>
          </a:p>
          <a:p>
            <a:pPr marL="342900" indent="-342900"/>
            <a:r>
              <a:rPr lang="en-US"/>
              <a:t>SAE speakers on Arabic: 0.383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It suggests that </a:t>
            </a:r>
            <a:r>
              <a:rPr lang="en-US" b="1"/>
              <a:t>lexical and semantic cues may lower agreement.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Palestinian speakers on SAE: 0.185</a:t>
            </a:r>
          </a:p>
          <a:p>
            <a:pPr marL="342900" indent="-342900"/>
            <a:r>
              <a:rPr lang="en-US"/>
              <a:t>Palestinian speakers on Arabic: 0.348</a:t>
            </a:r>
          </a:p>
          <a:p>
            <a:pPr marL="342900" indent="-342900"/>
            <a:r>
              <a:rPr lang="en-US"/>
              <a:t>Swedish speakers on SAE: 0.226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Why kappas are low?</a:t>
            </a:r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arenBoth"/>
            </a:pPr>
            <a:r>
              <a:rPr lang="en-US" b="1"/>
              <a:t>Different people have different definition of charisma</a:t>
            </a:r>
          </a:p>
          <a:p>
            <a:pPr marL="342900" indent="-342900">
              <a:buFontTx/>
              <a:buAutoNum type="arabicParenBoth"/>
            </a:pPr>
            <a:r>
              <a:rPr lang="en-US" b="1"/>
              <a:t>Rating foreign speech depends on subjects’ understanding with the language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 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500188" y="714375"/>
            <a:ext cx="5929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Findings</a:t>
            </a:r>
          </a:p>
        </p:txBody>
      </p:sp>
      <p:sp>
        <p:nvSpPr>
          <p:cNvPr id="37890" name="矩形 5"/>
          <p:cNvSpPr>
            <a:spLocks noChangeArrowheads="1"/>
          </p:cNvSpPr>
          <p:nvPr/>
        </p:nvSpPr>
        <p:spPr bwMode="auto">
          <a:xfrm>
            <a:off x="500063" y="2039938"/>
            <a:ext cx="821531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American rating SAE tokens report recognizing 5.8 out of 9 speakers and </a:t>
            </a:r>
          </a:p>
          <a:p>
            <a:pPr marL="342900" indent="-342900"/>
            <a:r>
              <a:rPr lang="en-US"/>
              <a:t>rating of these speakers are more charismatic (mean 3.39). It may imply that</a:t>
            </a:r>
          </a:p>
          <a:p>
            <a:pPr marL="342900" indent="-342900"/>
            <a:r>
              <a:rPr lang="en-US"/>
              <a:t> </a:t>
            </a:r>
            <a:r>
              <a:rPr lang="en-US" b="1" i="1"/>
              <a:t>charismatic speakers are more recognizable</a:t>
            </a:r>
            <a:r>
              <a:rPr lang="en-US"/>
              <a:t>.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2. Other studies are quite low. For Palestinian recognizing Palestinian studies, </a:t>
            </a:r>
          </a:p>
          <a:p>
            <a:pPr marL="342900" indent="-342900"/>
            <a:r>
              <a:rPr lang="en-US"/>
              <a:t>0.55 out of 22 speakers. For American recognizing Arabic speakers, 0. For </a:t>
            </a:r>
          </a:p>
          <a:p>
            <a:pPr marL="342900" indent="-342900"/>
            <a:r>
              <a:rPr lang="en-US"/>
              <a:t>Palestinian and Swedish recognizing SAE speakers, 0.33 and 0.11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3. Significant figures showed that the </a:t>
            </a:r>
            <a:r>
              <a:rPr lang="en-US" b="1" i="1"/>
              <a:t>topic</a:t>
            </a:r>
            <a:r>
              <a:rPr lang="en-US"/>
              <a:t> of the tokens influences the </a:t>
            </a:r>
          </a:p>
          <a:p>
            <a:pPr marL="342900" indent="-342900"/>
            <a:r>
              <a:rPr lang="en-US"/>
              <a:t>emotional state of the speaker or rater. (p= .052)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 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500188" y="785813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Feature Analysis</a:t>
            </a:r>
          </a:p>
        </p:txBody>
      </p:sp>
      <p:sp>
        <p:nvSpPr>
          <p:cNvPr id="6" name="矩形 5"/>
          <p:cNvSpPr/>
          <p:nvPr/>
        </p:nvSpPr>
        <p:spPr>
          <a:xfrm>
            <a:off x="500063" y="1928813"/>
            <a:ext cx="8215312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Goal: Extracting acoustic-prosodic and  lexical features of the charismatic </a:t>
            </a: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stimuli and see if there’s something correlate with this genre of speech.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b="1" dirty="0">
                <a:ea typeface="宋体" pitchFamily="2" charset="-122"/>
                <a:cs typeface="+mn-cs"/>
              </a:rPr>
              <a:t>Pitch, Intensity and Token Duration</a:t>
            </a:r>
            <a:r>
              <a:rPr lang="en-US" dirty="0">
                <a:ea typeface="宋体" pitchFamily="2" charset="-122"/>
                <a:cs typeface="+mn-cs"/>
              </a:rPr>
              <a:t>: 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Mean pitch (re=.24;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=.13; </a:t>
            </a:r>
            <a:r>
              <a:rPr lang="fi-FI" dirty="0">
                <a:ea typeface="宋体" pitchFamily="2" charset="-122"/>
                <a:cs typeface="+mn-cs"/>
              </a:rPr>
              <a:t>raa=.39; ra=.2; rs=.2), mean (re=.21; rpe=.14; raa=.35; </a:t>
            </a: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=.21;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=.18) and standard deviation (re=.21;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=.14; </a:t>
            </a:r>
            <a:r>
              <a:rPr lang="en-US" dirty="0" err="1">
                <a:ea typeface="宋体" pitchFamily="2" charset="-122"/>
                <a:cs typeface="+mn-cs"/>
              </a:rPr>
              <a:t>raa</a:t>
            </a:r>
            <a:r>
              <a:rPr lang="en-US" dirty="0">
                <a:ea typeface="宋体" pitchFamily="2" charset="-122"/>
                <a:cs typeface="+mn-cs"/>
              </a:rPr>
              <a:t>=.34; </a:t>
            </a: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=.19;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=.18) of </a:t>
            </a:r>
            <a:r>
              <a:rPr lang="en-US" dirty="0" err="1">
                <a:ea typeface="宋体" pitchFamily="2" charset="-122"/>
                <a:cs typeface="+mn-cs"/>
              </a:rPr>
              <a:t>rms</a:t>
            </a:r>
            <a:r>
              <a:rPr lang="en-US" dirty="0">
                <a:ea typeface="宋体" pitchFamily="2" charset="-122"/>
                <a:cs typeface="+mn-cs"/>
              </a:rPr>
              <a:t> intensity over </a:t>
            </a:r>
            <a:r>
              <a:rPr lang="en-US" dirty="0" err="1">
                <a:ea typeface="宋体" pitchFamily="2" charset="-122"/>
                <a:cs typeface="+mn-cs"/>
              </a:rPr>
              <a:t>intonational</a:t>
            </a:r>
            <a:r>
              <a:rPr lang="en-US" dirty="0">
                <a:ea typeface="宋体" pitchFamily="2" charset="-122"/>
                <a:cs typeface="+mn-cs"/>
              </a:rPr>
              <a:t> phrases, and token duration (re=.09;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=.15; </a:t>
            </a:r>
            <a:r>
              <a:rPr lang="en-US" dirty="0" err="1">
                <a:ea typeface="宋体" pitchFamily="2" charset="-122"/>
                <a:cs typeface="+mn-cs"/>
              </a:rPr>
              <a:t>raa</a:t>
            </a:r>
            <a:r>
              <a:rPr lang="en-US" dirty="0">
                <a:ea typeface="宋体" pitchFamily="2" charset="-122"/>
                <a:cs typeface="+mn-cs"/>
              </a:rPr>
              <a:t>=.24; </a:t>
            </a: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=.30;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=.12) all </a:t>
            </a:r>
            <a:r>
              <a:rPr lang="en-US" b="1" i="1" dirty="0">
                <a:ea typeface="宋体" pitchFamily="2" charset="-122"/>
                <a:cs typeface="+mn-cs"/>
              </a:rPr>
              <a:t>positively correlate </a:t>
            </a:r>
            <a:r>
              <a:rPr lang="en-US" dirty="0">
                <a:ea typeface="宋体" pitchFamily="2" charset="-122"/>
                <a:cs typeface="+mn-cs"/>
              </a:rPr>
              <a:t>with charisma ratings, </a:t>
            </a:r>
            <a:r>
              <a:rPr lang="en-US" b="1" i="1" dirty="0">
                <a:ea typeface="宋体" pitchFamily="2" charset="-122"/>
                <a:cs typeface="+mn-cs"/>
              </a:rPr>
              <a:t>regardless of the subject’s native tongue or the language rated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 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1500188" y="642938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Acoustic-Prosodic</a:t>
            </a:r>
          </a:p>
        </p:txBody>
      </p:sp>
      <p:sp>
        <p:nvSpPr>
          <p:cNvPr id="6" name="矩形 5"/>
          <p:cNvSpPr/>
          <p:nvPr/>
        </p:nvSpPr>
        <p:spPr>
          <a:xfrm>
            <a:off x="500063" y="1643063"/>
            <a:ext cx="8215312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b="1" dirty="0">
                <a:ea typeface="宋体" pitchFamily="2" charset="-122"/>
                <a:cs typeface="+mn-cs"/>
              </a:rPr>
              <a:t>Pitch range</a:t>
            </a:r>
            <a:r>
              <a:rPr lang="en-US" dirty="0">
                <a:ea typeface="宋体" pitchFamily="2" charset="-122"/>
                <a:cs typeface="+mn-cs"/>
              </a:rPr>
              <a:t>:</a:t>
            </a:r>
          </a:p>
          <a:p>
            <a:pPr marL="342900" indent="-342900">
              <a:defRPr/>
            </a:pPr>
            <a:r>
              <a:rPr lang="en-US" b="1" i="1" dirty="0">
                <a:ea typeface="宋体" pitchFamily="2" charset="-122"/>
                <a:cs typeface="+mn-cs"/>
              </a:rPr>
              <a:t>positively correlated </a:t>
            </a:r>
            <a:r>
              <a:rPr lang="en-US" dirty="0">
                <a:ea typeface="宋体" pitchFamily="2" charset="-122"/>
                <a:cs typeface="+mn-cs"/>
              </a:rPr>
              <a:t>with charisma in all experiments (re=.2;rpe=.12; </a:t>
            </a:r>
            <a:r>
              <a:rPr lang="en-US" dirty="0" err="1">
                <a:ea typeface="宋体" pitchFamily="2" charset="-122"/>
                <a:cs typeface="+mn-cs"/>
              </a:rPr>
              <a:t>raa</a:t>
            </a:r>
            <a:r>
              <a:rPr lang="en-US" dirty="0">
                <a:ea typeface="宋体" pitchFamily="2" charset="-122"/>
                <a:cs typeface="+mn-cs"/>
              </a:rPr>
              <a:t>=.36; </a:t>
            </a:r>
          </a:p>
          <a:p>
            <a:pPr marL="342900" indent="-342900">
              <a:defRPr/>
            </a:pP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=.23;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=.19). 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b="1" dirty="0">
                <a:ea typeface="宋体" pitchFamily="2" charset="-122"/>
                <a:cs typeface="+mn-cs"/>
              </a:rPr>
              <a:t>Pitch accent:</a:t>
            </a:r>
          </a:p>
          <a:p>
            <a:pPr>
              <a:defRPr/>
            </a:pPr>
            <a:r>
              <a:rPr lang="en-US" dirty="0" err="1">
                <a:ea typeface="宋体" pitchFamily="2" charset="-122"/>
                <a:cs typeface="+mn-cs"/>
              </a:rPr>
              <a:t>Downstepped</a:t>
            </a:r>
            <a:r>
              <a:rPr lang="en-US" dirty="0">
                <a:ea typeface="宋体" pitchFamily="2" charset="-122"/>
                <a:cs typeface="+mn-cs"/>
              </a:rPr>
              <a:t> pitch accent (!H*) is </a:t>
            </a:r>
            <a:r>
              <a:rPr lang="en-US" b="1" i="1" dirty="0">
                <a:ea typeface="宋体" pitchFamily="2" charset="-122"/>
                <a:cs typeface="+mn-cs"/>
              </a:rPr>
              <a:t>positively correlated </a:t>
            </a:r>
            <a:r>
              <a:rPr lang="en-US" dirty="0">
                <a:ea typeface="宋体" pitchFamily="2" charset="-122"/>
                <a:cs typeface="+mn-cs"/>
              </a:rPr>
              <a:t>with charisma (re=.19;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=.17; </a:t>
            </a:r>
            <a:r>
              <a:rPr lang="en-US" dirty="0" err="1">
                <a:ea typeface="宋体" pitchFamily="2" charset="-122"/>
                <a:cs typeface="+mn-cs"/>
              </a:rPr>
              <a:t>raa</a:t>
            </a:r>
            <a:r>
              <a:rPr lang="en-US" dirty="0">
                <a:ea typeface="宋体" pitchFamily="2" charset="-122"/>
                <a:cs typeface="+mn-cs"/>
              </a:rPr>
              <a:t>=.15; </a:t>
            </a: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=.25;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=.14), while the proportion of low pitch accents (L*) is significantly negatively correlated (re=-.13;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=-.11; </a:t>
            </a:r>
            <a:r>
              <a:rPr lang="en-US" dirty="0" err="1">
                <a:ea typeface="宋体" pitchFamily="2" charset="-122"/>
                <a:cs typeface="+mn-cs"/>
              </a:rPr>
              <a:t>raa</a:t>
            </a:r>
            <a:r>
              <a:rPr lang="en-US" dirty="0">
                <a:ea typeface="宋体" pitchFamily="2" charset="-122"/>
                <a:cs typeface="+mn-cs"/>
              </a:rPr>
              <a:t>=-.25; </a:t>
            </a: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=-.24) — for all but Swedish judgments of SAE (r=-.04; p=.4).</a:t>
            </a:r>
          </a:p>
          <a:p>
            <a:pPr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>
              <a:defRPr/>
            </a:pPr>
            <a:r>
              <a:rPr lang="en-US" b="1" dirty="0" err="1">
                <a:ea typeface="宋体" pitchFamily="2" charset="-122"/>
                <a:cs typeface="+mn-cs"/>
              </a:rPr>
              <a:t>Disfluency</a:t>
            </a:r>
            <a:r>
              <a:rPr lang="en-US" b="1" dirty="0">
                <a:ea typeface="宋体" pitchFamily="2" charset="-122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The presence of </a:t>
            </a:r>
            <a:r>
              <a:rPr lang="en-US" dirty="0" err="1">
                <a:ea typeface="宋体" pitchFamily="2" charset="-122"/>
                <a:cs typeface="+mn-cs"/>
              </a:rPr>
              <a:t>disfluency</a:t>
            </a:r>
            <a:r>
              <a:rPr lang="en-US" dirty="0">
                <a:ea typeface="宋体" pitchFamily="2" charset="-122"/>
                <a:cs typeface="+mn-cs"/>
              </a:rPr>
              <a:t> (filled pauses and self-repairs) on the other hand, is </a:t>
            </a:r>
            <a:r>
              <a:rPr lang="en-US" b="1" i="1" dirty="0">
                <a:ea typeface="宋体" pitchFamily="2" charset="-122"/>
                <a:cs typeface="+mn-cs"/>
              </a:rPr>
              <a:t>negatively correlated </a:t>
            </a:r>
            <a:r>
              <a:rPr lang="en-US" dirty="0">
                <a:ea typeface="宋体" pitchFamily="2" charset="-122"/>
                <a:cs typeface="+mn-cs"/>
              </a:rPr>
              <a:t>with charisma judgments in all cases (re=-.18;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=-</a:t>
            </a: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.22; </a:t>
            </a:r>
            <a:r>
              <a:rPr lang="en-US" dirty="0" err="1">
                <a:ea typeface="宋体" pitchFamily="2" charset="-122"/>
                <a:cs typeface="+mn-cs"/>
              </a:rPr>
              <a:t>raa</a:t>
            </a:r>
            <a:r>
              <a:rPr lang="en-US" dirty="0">
                <a:ea typeface="宋体" pitchFamily="2" charset="-122"/>
                <a:cs typeface="+mn-cs"/>
              </a:rPr>
              <a:t>=-.39; </a:t>
            </a: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=-.48), except for Swedish judgments of SAE, where there is only a tendency (r=-.09; p=.087).</a:t>
            </a:r>
          </a:p>
          <a:p>
            <a:pPr>
              <a:defRPr/>
            </a:pPr>
            <a:r>
              <a:rPr lang="en-US" b="1" dirty="0">
                <a:ea typeface="宋体" pitchFamily="2" charset="-122"/>
                <a:cs typeface="+mn-cs"/>
              </a:rPr>
              <a:t>(Do you think this may be true when testing on Chinese charismatic speakers?)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 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1500188" y="642938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Acoustic-Prosodic</a:t>
            </a:r>
          </a:p>
        </p:txBody>
      </p:sp>
      <p:sp>
        <p:nvSpPr>
          <p:cNvPr id="40962" name="矩形 5"/>
          <p:cNvSpPr>
            <a:spLocks noChangeArrowheads="1"/>
          </p:cNvSpPr>
          <p:nvPr/>
        </p:nvSpPr>
        <p:spPr bwMode="auto">
          <a:xfrm>
            <a:off x="500063" y="1643063"/>
            <a:ext cx="821531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b="1"/>
              <a:t>Conclusion</a:t>
            </a:r>
            <a:r>
              <a:rPr lang="en-US"/>
              <a:t>:</a:t>
            </a:r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eriod"/>
            </a:pPr>
            <a:r>
              <a:rPr lang="en-US"/>
              <a:t>Charisma judgments tend to correlate with </a:t>
            </a:r>
            <a:r>
              <a:rPr lang="en-US" b="1"/>
              <a:t>higher f0, higher and more varied intensity, longer duration of stimuli, and downstepped (!H*) contours</a:t>
            </a:r>
            <a:r>
              <a:rPr lang="en-US"/>
              <a:t>.</a:t>
            </a:r>
          </a:p>
          <a:p>
            <a:pPr marL="342900" indent="-342900">
              <a:buFontTx/>
              <a:buAutoNum type="arabicPeriod"/>
            </a:pPr>
            <a:endParaRPr lang="en-US"/>
          </a:p>
          <a:p>
            <a:pPr marL="342900" indent="-342900">
              <a:buFontTx/>
              <a:buAutoNum type="arabicPeriod"/>
            </a:pPr>
            <a:r>
              <a:rPr lang="en-US"/>
              <a:t> Subjects agree upon language specific acoustic-prosodic indicators of charisma, despite the fact that these indicators differ in important respects from those in the </a:t>
            </a:r>
            <a:r>
              <a:rPr lang="en-US" b="1" i="1"/>
              <a:t>raters’ native language</a:t>
            </a:r>
            <a:r>
              <a:rPr lang="en-US"/>
              <a:t>.</a:t>
            </a:r>
          </a:p>
          <a:p>
            <a:pPr marL="342900" indent="-342900">
              <a:buFontTx/>
              <a:buAutoNum type="arabicPeriod"/>
            </a:pPr>
            <a:endParaRPr lang="en-US"/>
          </a:p>
          <a:p>
            <a:pPr marL="342900" indent="-342900">
              <a:buFontTx/>
              <a:buAutoNum type="arabicPeriod" startAt="3"/>
            </a:pPr>
            <a:r>
              <a:rPr lang="en-US"/>
              <a:t>Other correlations of acoustic-prosodic features with charisma ratings do   </a:t>
            </a:r>
          </a:p>
          <a:p>
            <a:pPr marL="342900" indent="-342900"/>
            <a:r>
              <a:rPr lang="en-US"/>
              <a:t>	appear particular not only to the native language of rater but also to the </a:t>
            </a:r>
            <a:r>
              <a:rPr lang="en-US" b="1" i="1"/>
              <a:t>language rated</a:t>
            </a:r>
            <a:r>
              <a:rPr lang="en-US"/>
              <a:t>.</a:t>
            </a:r>
          </a:p>
          <a:p>
            <a:pPr marL="342900" indent="-342900">
              <a:buFontTx/>
              <a:buAutoNum type="arabicPeriod"/>
            </a:pPr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 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1500188" y="642938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Lexical Features</a:t>
            </a:r>
          </a:p>
        </p:txBody>
      </p:sp>
      <p:sp>
        <p:nvSpPr>
          <p:cNvPr id="6" name="矩形 5"/>
          <p:cNvSpPr/>
          <p:nvPr/>
        </p:nvSpPr>
        <p:spPr>
          <a:xfrm>
            <a:off x="500063" y="1643063"/>
            <a:ext cx="8215312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Features investigated: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For judgments of SAE,</a:t>
            </a:r>
          </a:p>
          <a:p>
            <a:pPr>
              <a:defRPr/>
            </a:pPr>
            <a:r>
              <a:rPr lang="en-US" b="1" i="1" dirty="0">
                <a:ea typeface="宋体" pitchFamily="2" charset="-122"/>
                <a:cs typeface="+mn-cs"/>
              </a:rPr>
              <a:t>Third person pronoun </a:t>
            </a:r>
            <a:r>
              <a:rPr lang="en-US" dirty="0">
                <a:ea typeface="宋体" pitchFamily="2" charset="-122"/>
                <a:cs typeface="+mn-cs"/>
              </a:rPr>
              <a:t>(re=-.19;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=-.16), negative correlated.</a:t>
            </a: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First person plural pronouns (re=.16;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=.13;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=.14), third person singular pronouns (re=.16;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=.17;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=.15), and the percentage of repeated words (re=.12;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=.16; </a:t>
            </a: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=.22;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=.18) is positively correlated with charisma. </a:t>
            </a:r>
            <a:r>
              <a:rPr lang="en-US" b="1" i="1" dirty="0">
                <a:ea typeface="宋体" pitchFamily="2" charset="-122"/>
                <a:cs typeface="+mn-cs"/>
              </a:rPr>
              <a:t>Ratio of adjectives to all words </a:t>
            </a:r>
            <a:r>
              <a:rPr lang="en-US" dirty="0">
                <a:ea typeface="宋体" pitchFamily="2" charset="-122"/>
                <a:cs typeface="+mn-cs"/>
              </a:rPr>
              <a:t>is negatively correlated (re=-.12; </a:t>
            </a:r>
            <a:r>
              <a:rPr lang="en-US" dirty="0" err="1">
                <a:ea typeface="宋体" pitchFamily="2" charset="-122"/>
                <a:cs typeface="+mn-cs"/>
              </a:rPr>
              <a:t>rpe</a:t>
            </a:r>
            <a:r>
              <a:rPr lang="en-US" dirty="0">
                <a:ea typeface="宋体" pitchFamily="2" charset="-122"/>
                <a:cs typeface="+mn-cs"/>
              </a:rPr>
              <a:t>=-.25; </a:t>
            </a:r>
            <a:r>
              <a:rPr lang="en-US" dirty="0" err="1">
                <a:ea typeface="宋体" pitchFamily="2" charset="-122"/>
                <a:cs typeface="+mn-cs"/>
              </a:rPr>
              <a:t>rs</a:t>
            </a:r>
            <a:r>
              <a:rPr lang="en-US" dirty="0">
                <a:ea typeface="宋体" pitchFamily="2" charset="-122"/>
                <a:cs typeface="+mn-cs"/>
              </a:rPr>
              <a:t>=-.17).</a:t>
            </a:r>
          </a:p>
          <a:p>
            <a:pPr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For judgments of Arabic,</a:t>
            </a: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both Americans and Palestinians judge tokens with more third person plural pronouns (</a:t>
            </a:r>
            <a:r>
              <a:rPr lang="en-US" dirty="0" err="1">
                <a:ea typeface="宋体" pitchFamily="2" charset="-122"/>
                <a:cs typeface="+mn-cs"/>
              </a:rPr>
              <a:t>raa</a:t>
            </a:r>
            <a:r>
              <a:rPr lang="en-US" dirty="0">
                <a:ea typeface="宋体" pitchFamily="2" charset="-122"/>
                <a:cs typeface="+mn-cs"/>
              </a:rPr>
              <a:t>=.29; </a:t>
            </a: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=.21) and nouns in general (</a:t>
            </a:r>
            <a:r>
              <a:rPr lang="en-US" dirty="0" err="1">
                <a:ea typeface="宋体" pitchFamily="2" charset="-122"/>
                <a:cs typeface="+mn-cs"/>
              </a:rPr>
              <a:t>raa</a:t>
            </a:r>
            <a:r>
              <a:rPr lang="en-US" dirty="0">
                <a:ea typeface="宋体" pitchFamily="2" charset="-122"/>
                <a:cs typeface="+mn-cs"/>
              </a:rPr>
              <a:t>=.09; </a:t>
            </a:r>
            <a:r>
              <a:rPr lang="en-US" dirty="0" err="1">
                <a:ea typeface="宋体" pitchFamily="2" charset="-122"/>
                <a:cs typeface="+mn-cs"/>
              </a:rPr>
              <a:t>ra</a:t>
            </a:r>
            <a:r>
              <a:rPr lang="en-US" dirty="0">
                <a:ea typeface="宋体" pitchFamily="2" charset="-122"/>
                <a:cs typeface="+mn-cs"/>
              </a:rPr>
              <a:t>=.1) as more charismatic.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 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Tepperman et al 2006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 on “</a:t>
            </a:r>
            <a:r>
              <a:rPr lang="en-US" i="1" smtClean="0"/>
              <a:t>yeah right</a:t>
            </a:r>
            <a:r>
              <a:rPr lang="en-US" smtClean="0"/>
              <a:t>” only</a:t>
            </a:r>
          </a:p>
          <a:p>
            <a:pPr lvl="1" eaLnBrk="1" hangingPunct="1"/>
            <a:r>
              <a:rPr lang="en-US" smtClean="0"/>
              <a:t>Why?</a:t>
            </a:r>
          </a:p>
          <a:p>
            <a:pPr lvl="1" eaLnBrk="1" hangingPunct="1"/>
            <a:r>
              <a:rPr lang="en-US" smtClean="0"/>
              <a:t>	Succinct</a:t>
            </a:r>
          </a:p>
          <a:p>
            <a:pPr lvl="1" eaLnBrk="1" hangingPunct="1"/>
            <a:r>
              <a:rPr lang="en-US" smtClean="0"/>
              <a:t>	Common sarcastic and non-sarcastic uses</a:t>
            </a:r>
          </a:p>
          <a:p>
            <a:pPr lvl="1" eaLnBrk="1" hangingPunct="1"/>
            <a:r>
              <a:rPr lang="en-US" smtClean="0"/>
              <a:t>	Hundreds in Switchboard and Fisher corpora</a:t>
            </a:r>
          </a:p>
          <a:p>
            <a:pPr lvl="1" eaLnBrk="1" hangingPunct="1"/>
            <a:r>
              <a:rPr lang="en-US" smtClean="0"/>
              <a:t>	Direct contrast of turning positive meanings into negative</a:t>
            </a:r>
          </a:p>
          <a:p>
            <a:pPr eaLnBrk="1" hangingPunct="1"/>
            <a:r>
              <a:rPr lang="en-US" smtClean="0"/>
              <a:t>Spectral, prosodic and contextual features extracted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1500188" y="642938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Cross-cultural Rating</a:t>
            </a:r>
          </a:p>
        </p:txBody>
      </p:sp>
      <p:sp>
        <p:nvSpPr>
          <p:cNvPr id="6" name="矩形 5"/>
          <p:cNvSpPr/>
          <p:nvPr/>
        </p:nvSpPr>
        <p:spPr>
          <a:xfrm>
            <a:off x="571500" y="1571625"/>
            <a:ext cx="8215313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Consensus: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The means of the American and Palestinian ratings of SAE</a:t>
            </a: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tokens are 3.19 and 3.03. The correlation of z-score-normalized</a:t>
            </a: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charisma ratings is significant and positive (r=.47). 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The ratings of Swedish (mean: 3.01) and Palestinian (mean: 3.03) subjects </a:t>
            </a: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rating SAE and again the correlation between the groups is significant (r=.55), </a:t>
            </a: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indicating that both groups are ranking the tokens similarly with respect to</a:t>
            </a: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charisma.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Examples are shown when absolute rating values vary, but the correlation is </a:t>
            </a: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still strong.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Conclusion:</a:t>
            </a:r>
          </a:p>
          <a:p>
            <a:pPr>
              <a:defRPr/>
            </a:pPr>
            <a:r>
              <a:rPr lang="en-US" b="1" i="1" dirty="0">
                <a:ea typeface="宋体" pitchFamily="2" charset="-122"/>
                <a:cs typeface="+mn-cs"/>
              </a:rPr>
              <a:t>These findings support our examination of individual features and their correlations with the charisma statement, across cultures</a:t>
            </a:r>
            <a:r>
              <a:rPr lang="en-US" dirty="0">
                <a:ea typeface="宋体" pitchFamily="2" charset="-122"/>
                <a:cs typeface="+mn-cs"/>
              </a:rPr>
              <a:t>.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 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1500188" y="642938"/>
            <a:ext cx="5929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/>
              <a:t>Cross-cultural Rating</a:t>
            </a:r>
          </a:p>
        </p:txBody>
      </p:sp>
      <p:sp>
        <p:nvSpPr>
          <p:cNvPr id="6" name="矩形 5"/>
          <p:cNvSpPr/>
          <p:nvPr/>
        </p:nvSpPr>
        <p:spPr>
          <a:xfrm>
            <a:off x="571500" y="1785938"/>
            <a:ext cx="8215313" cy="7016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Differences: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Americans find Arabic speakers who employ a faster and more consistent speaking rate, who speak more loudly overall, but who vary this intensity considerably, to be charismatic, while Palestinians show less sensitivity to these qualities.</a:t>
            </a:r>
          </a:p>
          <a:p>
            <a:pPr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Tokens that Palestinian raters find to be more charismatic</a:t>
            </a: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than Americans have fewer </a:t>
            </a:r>
            <a:r>
              <a:rPr lang="en-US" dirty="0" err="1">
                <a:ea typeface="宋体" pitchFamily="2" charset="-122"/>
                <a:cs typeface="+mn-cs"/>
              </a:rPr>
              <a:t>disfluencies</a:t>
            </a:r>
            <a:r>
              <a:rPr lang="en-US" dirty="0">
                <a:ea typeface="宋体" pitchFamily="2" charset="-122"/>
                <a:cs typeface="+mn-cs"/>
              </a:rPr>
              <a:t> than tokens considered more charismatic by Americans.</a:t>
            </a:r>
          </a:p>
          <a:p>
            <a:pPr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These tokens?</a:t>
            </a: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How about these ones?</a:t>
            </a:r>
          </a:p>
          <a:p>
            <a:pPr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Swedish subjects may find higher pitched speech in a relatively</a:t>
            </a:r>
          </a:p>
          <a:p>
            <a:pPr>
              <a:defRPr/>
            </a:pPr>
            <a:r>
              <a:rPr lang="en-US" dirty="0">
                <a:ea typeface="宋体" pitchFamily="2" charset="-122"/>
                <a:cs typeface="+mn-cs"/>
              </a:rPr>
              <a:t>compressed range to be more charismatic than do Americans</a:t>
            </a:r>
          </a:p>
          <a:p>
            <a:pPr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r>
              <a:rPr lang="en-US" dirty="0">
                <a:ea typeface="宋体" pitchFamily="2" charset="-122"/>
                <a:cs typeface="+mn-cs"/>
              </a:rPr>
              <a:t> </a:t>
            </a: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defRPr/>
            </a:pPr>
            <a:endParaRPr lang="en-US" dirty="0">
              <a:ea typeface="宋体" pitchFamily="2" charset="-122"/>
              <a:cs typeface="+mn-cs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>
              <a:ea typeface="宋体" pitchFamily="2" charset="-122"/>
              <a:cs typeface="+mn-cs"/>
            </a:endParaRPr>
          </a:p>
        </p:txBody>
      </p:sp>
      <p:pic>
        <p:nvPicPr>
          <p:cNvPr id="4" name="arabic-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786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rabic-c (2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643188" y="4786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rabic-nc (3)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195638" y="5072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rabic-nc (4)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571875" y="5072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4071938" y="4786313"/>
            <a:ext cx="2643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Audios from slides of </a:t>
            </a:r>
          </a:p>
          <a:p>
            <a:r>
              <a:rPr lang="en-US" i="1"/>
              <a:t>Prof. Hirschberg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4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Context:  Speech Acts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/>
              <a:t>Acknowledgement (showing understanding)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A: Oh, well that’s right near Piedmont.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B: </a:t>
            </a:r>
            <a:r>
              <a:rPr lang="en-US" sz="2000" b="1" i="1" smtClean="0"/>
              <a:t>Yeah right</a:t>
            </a:r>
            <a:r>
              <a:rPr lang="en-US" sz="2000" smtClean="0"/>
              <a:t>, right…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/>
              <a:t>Agreement/ Disagreement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A: A thorn in my side: bureaucratic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B: </a:t>
            </a:r>
            <a:r>
              <a:rPr lang="en-US" sz="2400" b="1" i="1" smtClean="0"/>
              <a:t>Yeah right</a:t>
            </a:r>
            <a:r>
              <a:rPr lang="en-US" sz="2400" smtClean="0"/>
              <a:t>, I agree.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/>
              <a:t>Indirect Interpretation (telling a story)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A: “… We have too many pets!” I thought, “</a:t>
            </a:r>
            <a:r>
              <a:rPr lang="en-US" sz="2400" b="1" i="1" smtClean="0"/>
              <a:t>Yeah right</a:t>
            </a:r>
            <a:r>
              <a:rPr lang="en-US" sz="2400" smtClean="0"/>
              <a:t>, come tell me about it!” You know?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B: [laughter]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/>
            <a:r>
              <a:rPr lang="en-US" smtClean="0"/>
              <a:t>Phrase-Internal</a:t>
            </a:r>
          </a:p>
          <a:p>
            <a:pPr lvl="1" eaLnBrk="1" hangingPunct="1">
              <a:buFontTx/>
              <a:buNone/>
            </a:pPr>
            <a:r>
              <a:rPr lang="en-US" smtClean="0"/>
              <a:t>	A: Park Plaza, Park Suites?</a:t>
            </a:r>
          </a:p>
          <a:p>
            <a:pPr lvl="1" eaLnBrk="1" hangingPunct="1">
              <a:buFontTx/>
              <a:buNone/>
            </a:pPr>
            <a:r>
              <a:rPr lang="en-US" smtClean="0"/>
              <a:t>	B: Park Suites, </a:t>
            </a:r>
            <a:r>
              <a:rPr lang="en-US" i="1" smtClean="0"/>
              <a:t>yeah</a:t>
            </a:r>
            <a:r>
              <a:rPr lang="en-US" smtClean="0"/>
              <a:t> </a:t>
            </a:r>
            <a:r>
              <a:rPr lang="en-US" b="1" i="1" smtClean="0"/>
              <a:t>right across </a:t>
            </a:r>
            <a:r>
              <a:rPr lang="en-US" smtClean="0"/>
              <a:t>the street, yeah.</a:t>
            </a:r>
          </a:p>
          <a:p>
            <a:pPr eaLnBrk="1" hangingPunct="1"/>
            <a:r>
              <a:rPr lang="en-US" smtClean="0"/>
              <a:t>Results</a:t>
            </a:r>
          </a:p>
          <a:p>
            <a:pPr lvl="1" eaLnBrk="1" hangingPunct="1"/>
            <a:r>
              <a:rPr lang="en-US" smtClean="0"/>
              <a:t>  No sarcastic Acknowledgement or Phrase-Internal cases and no sincere “yeah right” in Phrase-Internal</a:t>
            </a:r>
          </a:p>
          <a:p>
            <a:pPr lvl="1" eaLnBrk="1" hangingPunct="1"/>
            <a:r>
              <a:rPr lang="en-US" smtClean="0"/>
              <a:t>  Disambiguating Agreement from Acknowledgement not easy for labelers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Context: Objective Cues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 Laughter: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“yeah right” and adjacent turns always contains laughter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Question/ Answer: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“yeah right”  as answer seems correlated with sincerity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Position within turn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Does “yeah right” come at the start or the end of speakers’ turn?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Or both? (likely to be sarcastic, since sarcasm usually elaborated by speaker)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Pause (defined as 0.5 second):</a:t>
            </a:r>
          </a:p>
          <a:p>
            <a:pPr marL="990600" lvl="1" indent="-533400" eaLnBrk="1" hangingPunct="1"/>
            <a:r>
              <a:rPr lang="en-US" smtClean="0"/>
              <a:t>Longer pauses, less likely sarcasm</a:t>
            </a:r>
          </a:p>
          <a:p>
            <a:pPr marL="990600" lvl="1" indent="-533400" eaLnBrk="1" hangingPunct="1"/>
            <a:r>
              <a:rPr lang="en-US" smtClean="0"/>
              <a:t>Sarcasm used as part of fast, witty repartee</a:t>
            </a:r>
          </a:p>
          <a:p>
            <a:pPr marL="533400" indent="-533400" eaLnBrk="1" hangingPunct="1"/>
            <a:r>
              <a:rPr lang="en-US" smtClean="0"/>
              <a:t>Gender:</a:t>
            </a:r>
          </a:p>
          <a:p>
            <a:pPr marL="990600" lvl="1" indent="-533400" eaLnBrk="1" hangingPunct="1"/>
            <a:r>
              <a:rPr lang="en-US" smtClean="0"/>
              <a:t>More often male than female? </a:t>
            </a:r>
          </a:p>
          <a:p>
            <a:pPr marL="533400" indent="-533400" eaLnBrk="1" hangingPunct="1"/>
            <a:r>
              <a:rPr lang="en-US" smtClean="0"/>
              <a:t>What other features might indicate sarcasm?</a:t>
            </a:r>
          </a:p>
          <a:p>
            <a:pPr marL="533400" indent="-533400" eaLnBrk="1" hangingPunct="1"/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Prosodic and Spectral Features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Prosodic: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19 features, including normalized  avg pitch, duration, avg energy, pitch slopes, pitch and energy range, etc.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Spectral: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First 12 MFCC plus energy, delta and acceleration coefficients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2 five-state HMM Trained using HTK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Log likelihood scores of these two classes and their ratio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Manual Labeling of Sarcasm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Corpora: Switchboard and Fisher</a:t>
            </a:r>
          </a:p>
          <a:p>
            <a:pPr eaLnBrk="1" hangingPunct="1"/>
            <a:r>
              <a:rPr lang="en-US" sz="2400" smtClean="0"/>
              <a:t>Annotators: 2 </a:t>
            </a:r>
          </a:p>
          <a:p>
            <a:pPr eaLnBrk="1" hangingPunct="1"/>
            <a:r>
              <a:rPr lang="en-US" sz="2400" smtClean="0"/>
              <a:t>Task1 (without context):</a:t>
            </a:r>
          </a:p>
          <a:p>
            <a:pPr lvl="1" eaLnBrk="1" hangingPunct="1"/>
            <a:r>
              <a:rPr lang="en-US" sz="2400" smtClean="0"/>
              <a:t>Agreement: 52.73% (chance: 43.93%, unbalanced classes) </a:t>
            </a:r>
          </a:p>
          <a:p>
            <a:pPr lvl="1" eaLnBrk="1" hangingPunct="1"/>
            <a:r>
              <a:rPr lang="en-US" sz="2400" smtClean="0"/>
              <a:t>Kappa: 0.1569   (Slight agreement)</a:t>
            </a:r>
          </a:p>
          <a:p>
            <a:pPr eaLnBrk="1" hangingPunct="1"/>
            <a:r>
              <a:rPr lang="en-US" sz="2400" smtClean="0"/>
              <a:t>Task2 (with context):</a:t>
            </a:r>
          </a:p>
          <a:p>
            <a:pPr lvl="1" eaLnBrk="1" hangingPunct="1"/>
            <a:r>
              <a:rPr lang="en-US" sz="2400" smtClean="0"/>
              <a:t>Agreement: 76.67% (new chance baseline: 66%)</a:t>
            </a:r>
          </a:p>
          <a:p>
            <a:pPr lvl="1" eaLnBrk="1" hangingPunct="1"/>
            <a:r>
              <a:rPr lang="en-US" sz="2400" smtClean="0"/>
              <a:t>Kappa: 0.313 (Fair agreement)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1617</Words>
  <Application>Microsoft Office PowerPoint</Application>
  <PresentationFormat>On-screen Show (4:3)</PresentationFormat>
  <Paragraphs>317</Paragraphs>
  <Slides>31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宋体</vt:lpstr>
      <vt:lpstr>Calibri</vt:lpstr>
      <vt:lpstr>Constantia</vt:lpstr>
      <vt:lpstr>Default Design</vt:lpstr>
      <vt:lpstr>Modeling Other Speaker State</vt:lpstr>
      <vt:lpstr>Sarcasm</vt:lpstr>
      <vt:lpstr>Tepperman et al 2006</vt:lpstr>
      <vt:lpstr>Context:  Speech Acts</vt:lpstr>
      <vt:lpstr>Slide 5</vt:lpstr>
      <vt:lpstr>Context: Objective Cues</vt:lpstr>
      <vt:lpstr>Slide 7</vt:lpstr>
      <vt:lpstr>Prosodic and Spectral Features</vt:lpstr>
      <vt:lpstr>Manual Labeling of Sarcasm</vt:lpstr>
      <vt:lpstr>Data Analysis</vt:lpstr>
      <vt:lpstr>Slide 11</vt:lpstr>
      <vt:lpstr>Conclusions</vt:lpstr>
      <vt:lpstr>Positive vs. Negative Messages (Swerts &amp; Hirschberg ‘11)</vt:lpstr>
      <vt:lpstr>Perception Study</vt:lpstr>
      <vt:lpstr>Prosodic Correlates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Tomato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基于PHP 及 PostgreSQL的 校园WiKi</dc:title>
  <dc:creator>User</dc:creator>
  <cp:lastModifiedBy>Julia Hirschberg</cp:lastModifiedBy>
  <cp:revision>357</cp:revision>
  <dcterms:created xsi:type="dcterms:W3CDTF">2008-03-18T01:30:10Z</dcterms:created>
  <dcterms:modified xsi:type="dcterms:W3CDTF">2011-12-06T01:36:42Z</dcterms:modified>
</cp:coreProperties>
</file>