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302" r:id="rId4"/>
    <p:sldId id="274" r:id="rId5"/>
    <p:sldId id="275" r:id="rId6"/>
    <p:sldId id="276" r:id="rId7"/>
    <p:sldId id="277" r:id="rId8"/>
    <p:sldId id="279" r:id="rId9"/>
    <p:sldId id="280" r:id="rId10"/>
    <p:sldId id="281" r:id="rId11"/>
    <p:sldId id="282" r:id="rId12"/>
    <p:sldId id="283" r:id="rId13"/>
    <p:sldId id="284" r:id="rId14"/>
    <p:sldId id="285" r:id="rId15"/>
    <p:sldId id="303" r:id="rId16"/>
    <p:sldId id="286" r:id="rId17"/>
    <p:sldId id="288" r:id="rId18"/>
    <p:sldId id="287" r:id="rId19"/>
    <p:sldId id="289" r:id="rId20"/>
    <p:sldId id="290" r:id="rId21"/>
    <p:sldId id="291" r:id="rId22"/>
    <p:sldId id="292" r:id="rId23"/>
    <p:sldId id="293" r:id="rId24"/>
    <p:sldId id="294" r:id="rId25"/>
    <p:sldId id="296" r:id="rId26"/>
    <p:sldId id="295" r:id="rId27"/>
    <p:sldId id="297" r:id="rId28"/>
    <p:sldId id="298" r:id="rId29"/>
    <p:sldId id="299" r:id="rId30"/>
    <p:sldId id="300" r:id="rId31"/>
    <p:sldId id="301" r:id="rId32"/>
    <p:sldId id="304" r:id="rId33"/>
    <p:sldId id="305" r:id="rId34"/>
    <p:sldId id="306" r:id="rId35"/>
    <p:sldId id="307" r:id="rId36"/>
    <p:sldId id="308" r:id="rId37"/>
    <p:sldId id="309" r:id="rId38"/>
    <p:sldId id="310" r:id="rId39"/>
    <p:sldId id="311" r:id="rId40"/>
    <p:sldId id="312"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a:cs typeface="宋体"/>
      </a:defRPr>
    </a:lvl1pPr>
    <a:lvl2pPr marL="457200" algn="l" rtl="0" fontAlgn="base">
      <a:spcBef>
        <a:spcPct val="0"/>
      </a:spcBef>
      <a:spcAft>
        <a:spcPct val="0"/>
      </a:spcAft>
      <a:defRPr kern="1200">
        <a:solidFill>
          <a:schemeClr val="tx1"/>
        </a:solidFill>
        <a:latin typeface="Arial" charset="0"/>
        <a:ea typeface="宋体"/>
        <a:cs typeface="宋体"/>
      </a:defRPr>
    </a:lvl2pPr>
    <a:lvl3pPr marL="914400" algn="l" rtl="0" fontAlgn="base">
      <a:spcBef>
        <a:spcPct val="0"/>
      </a:spcBef>
      <a:spcAft>
        <a:spcPct val="0"/>
      </a:spcAft>
      <a:defRPr kern="1200">
        <a:solidFill>
          <a:schemeClr val="tx1"/>
        </a:solidFill>
        <a:latin typeface="Arial" charset="0"/>
        <a:ea typeface="宋体"/>
        <a:cs typeface="宋体"/>
      </a:defRPr>
    </a:lvl3pPr>
    <a:lvl4pPr marL="1371600" algn="l" rtl="0" fontAlgn="base">
      <a:spcBef>
        <a:spcPct val="0"/>
      </a:spcBef>
      <a:spcAft>
        <a:spcPct val="0"/>
      </a:spcAft>
      <a:defRPr kern="1200">
        <a:solidFill>
          <a:schemeClr val="tx1"/>
        </a:solidFill>
        <a:latin typeface="Arial" charset="0"/>
        <a:ea typeface="宋体"/>
        <a:cs typeface="宋体"/>
      </a:defRPr>
    </a:lvl4pPr>
    <a:lvl5pPr marL="1828800" algn="l" rtl="0" fontAlgn="base">
      <a:spcBef>
        <a:spcPct val="0"/>
      </a:spcBef>
      <a:spcAft>
        <a:spcPct val="0"/>
      </a:spcAft>
      <a:defRPr kern="1200">
        <a:solidFill>
          <a:schemeClr val="tx1"/>
        </a:solidFill>
        <a:latin typeface="Arial" charset="0"/>
        <a:ea typeface="宋体"/>
        <a:cs typeface="宋体"/>
      </a:defRPr>
    </a:lvl5pPr>
    <a:lvl6pPr marL="2286000" algn="l" defTabSz="914400" rtl="0" eaLnBrk="1" latinLnBrk="0" hangingPunct="1">
      <a:defRPr kern="1200">
        <a:solidFill>
          <a:schemeClr val="tx1"/>
        </a:solidFill>
        <a:latin typeface="Arial" charset="0"/>
        <a:ea typeface="宋体"/>
        <a:cs typeface="宋体"/>
      </a:defRPr>
    </a:lvl6pPr>
    <a:lvl7pPr marL="2743200" algn="l" defTabSz="914400" rtl="0" eaLnBrk="1" latinLnBrk="0" hangingPunct="1">
      <a:defRPr kern="1200">
        <a:solidFill>
          <a:schemeClr val="tx1"/>
        </a:solidFill>
        <a:latin typeface="Arial" charset="0"/>
        <a:ea typeface="宋体"/>
        <a:cs typeface="宋体"/>
      </a:defRPr>
    </a:lvl7pPr>
    <a:lvl8pPr marL="3200400" algn="l" defTabSz="914400" rtl="0" eaLnBrk="1" latinLnBrk="0" hangingPunct="1">
      <a:defRPr kern="1200">
        <a:solidFill>
          <a:schemeClr val="tx1"/>
        </a:solidFill>
        <a:latin typeface="Arial" charset="0"/>
        <a:ea typeface="宋体"/>
        <a:cs typeface="宋体"/>
      </a:defRPr>
    </a:lvl8pPr>
    <a:lvl9pPr marL="3657600" algn="l" defTabSz="914400" rtl="0" eaLnBrk="1" latinLnBrk="0" hangingPunct="1">
      <a:defRPr kern="1200">
        <a:solidFill>
          <a:schemeClr val="tx1"/>
        </a:solidFill>
        <a:latin typeface="Arial" charset="0"/>
        <a:ea typeface="宋体"/>
        <a:cs typeface="宋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C1A"/>
    <a:srgbClr val="FF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796" autoAdjust="0"/>
    <p:restoredTop sz="94660"/>
  </p:normalViewPr>
  <p:slideViewPr>
    <p:cSldViewPr>
      <p:cViewPr varScale="1">
        <p:scale>
          <a:sx n="73" d="100"/>
          <a:sy n="73" d="100"/>
        </p:scale>
        <p:origin x="-9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73031-3F41-40B1-8A56-F4228D3A5CC5}" type="doc">
      <dgm:prSet loTypeId="urn:microsoft.com/office/officeart/2005/8/layout/hList7" loCatId="list" qsTypeId="urn:microsoft.com/office/officeart/2005/8/quickstyle/simple1#1" qsCatId="simple" csTypeId="urn:microsoft.com/office/officeart/2005/8/colors/accent1_2#1" csCatId="accent1" phldr="1"/>
      <dgm:spPr/>
      <dgm:t>
        <a:bodyPr/>
        <a:lstStyle/>
        <a:p>
          <a:endParaRPr lang="en-US"/>
        </a:p>
      </dgm:t>
    </dgm:pt>
    <dgm:pt modelId="{2F691F04-F60C-4B76-A566-ABF783357FAE}">
      <dgm:prSet custT="1"/>
      <dgm:spPr/>
      <dgm:t>
        <a:bodyPr/>
        <a:lstStyle/>
        <a:p>
          <a:pPr rtl="0"/>
          <a:r>
            <a:rPr lang="en-US" sz="1600" b="0" i="1" dirty="0" smtClean="0"/>
            <a:t>Modeling Sarcasm</a:t>
          </a:r>
          <a:endParaRPr lang="en-US" sz="1600" b="0" i="1" dirty="0"/>
        </a:p>
      </dgm:t>
    </dgm:pt>
    <dgm:pt modelId="{67E8804D-52AF-4B89-983F-E7A458452FCD}" type="parTrans" cxnId="{A02DC6D1-7750-415A-88C9-0AC0C32EED6E}">
      <dgm:prSet/>
      <dgm:spPr/>
      <dgm:t>
        <a:bodyPr/>
        <a:lstStyle/>
        <a:p>
          <a:endParaRPr lang="en-US"/>
        </a:p>
      </dgm:t>
    </dgm:pt>
    <dgm:pt modelId="{4EEA38B4-26A8-4BCA-96EE-55CE417E0E96}" type="sibTrans" cxnId="{A02DC6D1-7750-415A-88C9-0AC0C32EED6E}">
      <dgm:prSet/>
      <dgm:spPr/>
      <dgm:t>
        <a:bodyPr/>
        <a:lstStyle/>
        <a:p>
          <a:endParaRPr lang="en-US"/>
        </a:p>
      </dgm:t>
    </dgm:pt>
    <dgm:pt modelId="{925A7A3E-511F-4B97-B1C5-369F4952375F}">
      <dgm:prSet custT="1"/>
      <dgm:spPr/>
      <dgm:t>
        <a:bodyPr/>
        <a:lstStyle/>
        <a:p>
          <a:pPr rtl="0"/>
          <a:r>
            <a:rPr lang="en-US" altLang="zh-CN" sz="1600" dirty="0" err="1" smtClean="0"/>
            <a:t>Tepperman</a:t>
          </a:r>
          <a:r>
            <a:rPr lang="en-US" altLang="zh-CN" sz="1600" dirty="0" smtClean="0"/>
            <a:t>, et al. 2006 “Yeah Right”: Sarcasm Recognition For Spoken Dialogue Systems”</a:t>
          </a:r>
          <a:endParaRPr lang="en-US" altLang="zh-CN" sz="1600" dirty="0"/>
        </a:p>
      </dgm:t>
    </dgm:pt>
    <dgm:pt modelId="{DA7379F9-CC30-4AB0-BC6B-D838E253DB94}" type="parTrans" cxnId="{8F8963CA-43BD-41C1-BA17-29F8497B8493}">
      <dgm:prSet/>
      <dgm:spPr/>
      <dgm:t>
        <a:bodyPr/>
        <a:lstStyle/>
        <a:p>
          <a:endParaRPr lang="en-US"/>
        </a:p>
      </dgm:t>
    </dgm:pt>
    <dgm:pt modelId="{B4C75882-E660-4A64-9D72-8C3CFE7B89AD}" type="sibTrans" cxnId="{8F8963CA-43BD-41C1-BA17-29F8497B8493}">
      <dgm:prSet/>
      <dgm:spPr/>
      <dgm:t>
        <a:bodyPr/>
        <a:lstStyle/>
        <a:p>
          <a:endParaRPr lang="en-US"/>
        </a:p>
      </dgm:t>
    </dgm:pt>
    <dgm:pt modelId="{ACF5423E-2B05-4E9B-B1B7-9431781D2160}">
      <dgm:prSet custT="1"/>
      <dgm:spPr/>
      <dgm:t>
        <a:bodyPr/>
        <a:lstStyle/>
        <a:p>
          <a:pPr rtl="0"/>
          <a:r>
            <a:rPr lang="en-US" sz="1600" b="0" i="1" dirty="0" smtClean="0"/>
            <a:t>Charismatic Speech</a:t>
          </a:r>
          <a:endParaRPr lang="en-US" sz="1600" b="0" i="1" dirty="0"/>
        </a:p>
      </dgm:t>
    </dgm:pt>
    <dgm:pt modelId="{6FA835A3-E49B-4B79-A45D-C86DB2341AC4}" type="parTrans" cxnId="{26AE4B8D-659F-4CBB-9951-13075C2A39E8}">
      <dgm:prSet/>
      <dgm:spPr/>
      <dgm:t>
        <a:bodyPr/>
        <a:lstStyle/>
        <a:p>
          <a:endParaRPr lang="en-US"/>
        </a:p>
      </dgm:t>
    </dgm:pt>
    <dgm:pt modelId="{97182B31-1AAE-4D4E-ABD2-9FEBB3C57E8A}" type="sibTrans" cxnId="{26AE4B8D-659F-4CBB-9951-13075C2A39E8}">
      <dgm:prSet/>
      <dgm:spPr/>
      <dgm:t>
        <a:bodyPr/>
        <a:lstStyle/>
        <a:p>
          <a:endParaRPr lang="en-US"/>
        </a:p>
      </dgm:t>
    </dgm:pt>
    <dgm:pt modelId="{A0ED20B7-4EE8-4C40-88F9-901888EB9841}">
      <dgm:prSet/>
      <dgm:spPr/>
      <dgm:t>
        <a:bodyPr/>
        <a:lstStyle/>
        <a:p>
          <a:pPr rtl="0"/>
          <a:r>
            <a:rPr lang="en-US" sz="1700" i="1" dirty="0" smtClean="0"/>
            <a:t>Urgent/ Personal</a:t>
          </a:r>
          <a:endParaRPr lang="en-US" sz="1700" i="1" dirty="0"/>
        </a:p>
      </dgm:t>
    </dgm:pt>
    <dgm:pt modelId="{703A94A9-A449-457D-86AA-40F8BDD389B7}" type="parTrans" cxnId="{A842F959-7FAD-4329-ACB7-8103EAAE753C}">
      <dgm:prSet/>
      <dgm:spPr/>
      <dgm:t>
        <a:bodyPr/>
        <a:lstStyle/>
        <a:p>
          <a:endParaRPr lang="en-US"/>
        </a:p>
      </dgm:t>
    </dgm:pt>
    <dgm:pt modelId="{3AA68C9A-BEDB-4746-AD54-DD5A9153BC09}" type="sibTrans" cxnId="{A842F959-7FAD-4329-ACB7-8103EAAE753C}">
      <dgm:prSet/>
      <dgm:spPr/>
      <dgm:t>
        <a:bodyPr/>
        <a:lstStyle/>
        <a:p>
          <a:endParaRPr lang="en-US"/>
        </a:p>
      </dgm:t>
    </dgm:pt>
    <dgm:pt modelId="{323CD04E-CCD9-430B-A166-D23AF5ADB837}">
      <dgm:prSet custT="1"/>
      <dgm:spPr/>
      <dgm:t>
        <a:bodyPr/>
        <a:lstStyle/>
        <a:p>
          <a:pPr rtl="0"/>
          <a:r>
            <a:rPr lang="en-US" altLang="zh-CN" sz="1600" i="1" dirty="0" smtClean="0"/>
            <a:t>Future Studies?</a:t>
          </a:r>
          <a:endParaRPr lang="en-US" altLang="zh-CN" sz="1600" i="1" dirty="0"/>
        </a:p>
      </dgm:t>
    </dgm:pt>
    <dgm:pt modelId="{D53C91EE-3D28-4B8D-AB3A-AFD1784CB30B}" type="parTrans" cxnId="{86675F9D-F79A-4B1E-99E7-410219CD252E}">
      <dgm:prSet/>
      <dgm:spPr/>
      <dgm:t>
        <a:bodyPr/>
        <a:lstStyle/>
        <a:p>
          <a:endParaRPr lang="en-US"/>
        </a:p>
      </dgm:t>
    </dgm:pt>
    <dgm:pt modelId="{80A68F20-0E01-4589-85A5-1DF149B48F3B}" type="sibTrans" cxnId="{86675F9D-F79A-4B1E-99E7-410219CD252E}">
      <dgm:prSet/>
      <dgm:spPr/>
      <dgm:t>
        <a:bodyPr/>
        <a:lstStyle/>
        <a:p>
          <a:endParaRPr lang="en-US"/>
        </a:p>
      </dgm:t>
    </dgm:pt>
    <dgm:pt modelId="{9B650294-3E7F-4685-AB87-62917729F38B}">
      <dgm:prSet custT="1"/>
      <dgm:spPr/>
      <dgm:t>
        <a:bodyPr/>
        <a:lstStyle/>
        <a:p>
          <a:pPr rtl="0"/>
          <a:r>
            <a:rPr lang="en-US" altLang="zh-CN" sz="1600" dirty="0" err="1" smtClean="0"/>
            <a:t>Biadsy</a:t>
          </a:r>
          <a:r>
            <a:rPr lang="en-US" altLang="zh-CN" sz="1600" dirty="0" smtClean="0"/>
            <a:t>, et al. 2008 “A Cross-cultural Comparison of American, Palestinian, Swedish Perception of Charismatic Speech”</a:t>
          </a:r>
        </a:p>
      </dgm:t>
    </dgm:pt>
    <dgm:pt modelId="{E4C6CAF8-99B2-4E98-9BC6-EB806E6AC34B}" type="parTrans" cxnId="{1B279AAA-C235-429E-BFA0-9CBDF1DCB4D6}">
      <dgm:prSet/>
      <dgm:spPr/>
      <dgm:t>
        <a:bodyPr/>
        <a:lstStyle/>
        <a:p>
          <a:endParaRPr lang="en-US"/>
        </a:p>
      </dgm:t>
    </dgm:pt>
    <dgm:pt modelId="{E03F7CE4-3A49-4858-9E0A-076935427132}" type="sibTrans" cxnId="{1B279AAA-C235-429E-BFA0-9CBDF1DCB4D6}">
      <dgm:prSet/>
      <dgm:spPr/>
      <dgm:t>
        <a:bodyPr/>
        <a:lstStyle/>
        <a:p>
          <a:endParaRPr lang="en-US"/>
        </a:p>
      </dgm:t>
    </dgm:pt>
    <dgm:pt modelId="{B0C1B5F1-B5FB-45DB-90AC-F9EC635AF12A}">
      <dgm:prSet custT="1"/>
      <dgm:spPr/>
      <dgm:t>
        <a:bodyPr/>
        <a:lstStyle/>
        <a:p>
          <a:r>
            <a:rPr lang="en-US" altLang="zh-CN" sz="1600" dirty="0" err="1" smtClean="0"/>
            <a:t>Ringel</a:t>
          </a:r>
          <a:r>
            <a:rPr lang="en-US" altLang="zh-CN" sz="1600" dirty="0" smtClean="0"/>
            <a:t> &amp; Hirschberg, 2002, "Automated Message Prioritization: Making Voicemail Retrieval More Efficient"</a:t>
          </a:r>
        </a:p>
      </dgm:t>
    </dgm:pt>
    <dgm:pt modelId="{80E77D20-29A5-4A7B-AD1E-C1A2E5CD0725}" type="parTrans" cxnId="{FEBF1A02-C0BE-4770-835E-9C01360B4D9A}">
      <dgm:prSet/>
      <dgm:spPr/>
      <dgm:t>
        <a:bodyPr/>
        <a:lstStyle/>
        <a:p>
          <a:endParaRPr lang="en-US"/>
        </a:p>
      </dgm:t>
    </dgm:pt>
    <dgm:pt modelId="{02F898D6-7CF8-41F1-82EB-9E0A56A27191}" type="sibTrans" cxnId="{FEBF1A02-C0BE-4770-835E-9C01360B4D9A}">
      <dgm:prSet/>
      <dgm:spPr/>
      <dgm:t>
        <a:bodyPr/>
        <a:lstStyle/>
        <a:p>
          <a:endParaRPr lang="en-US"/>
        </a:p>
      </dgm:t>
    </dgm:pt>
    <dgm:pt modelId="{A402D1D6-8942-41CE-8BAE-A4642D1EB0BA}" type="pres">
      <dgm:prSet presAssocID="{28F73031-3F41-40B1-8A56-F4228D3A5CC5}" presName="Name0" presStyleCnt="0">
        <dgm:presLayoutVars>
          <dgm:dir/>
          <dgm:resizeHandles val="exact"/>
        </dgm:presLayoutVars>
      </dgm:prSet>
      <dgm:spPr/>
      <dgm:t>
        <a:bodyPr/>
        <a:lstStyle/>
        <a:p>
          <a:endParaRPr lang="en-US"/>
        </a:p>
      </dgm:t>
    </dgm:pt>
    <dgm:pt modelId="{D7D9C8E2-C1DA-4785-BB83-479D90F85445}" type="pres">
      <dgm:prSet presAssocID="{28F73031-3F41-40B1-8A56-F4228D3A5CC5}" presName="fgShape" presStyleLbl="fgShp" presStyleIdx="0" presStyleCnt="1" custFlipVert="1" custScaleX="10570" custScaleY="23260" custLinFactY="-25857" custLinFactNeighborX="40892" custLinFactNeighborY="-100000"/>
      <dgm:spPr>
        <a:prstGeom prst="rightArrow">
          <a:avLst/>
        </a:prstGeom>
      </dgm:spPr>
      <dgm:t>
        <a:bodyPr/>
        <a:lstStyle/>
        <a:p>
          <a:endParaRPr lang="en-US"/>
        </a:p>
      </dgm:t>
    </dgm:pt>
    <dgm:pt modelId="{8828424E-3479-4511-939F-098CE478DD09}" type="pres">
      <dgm:prSet presAssocID="{28F73031-3F41-40B1-8A56-F4228D3A5CC5}" presName="linComp" presStyleCnt="0"/>
      <dgm:spPr/>
    </dgm:pt>
    <dgm:pt modelId="{A51C43A7-D999-479C-B49C-4DC437CE8BC3}" type="pres">
      <dgm:prSet presAssocID="{2F691F04-F60C-4B76-A566-ABF783357FAE}" presName="compNode" presStyleCnt="0"/>
      <dgm:spPr/>
    </dgm:pt>
    <dgm:pt modelId="{ED29150C-4125-45E3-9B99-BBE200823ADD}" type="pres">
      <dgm:prSet presAssocID="{2F691F04-F60C-4B76-A566-ABF783357FAE}" presName="bkgdShape" presStyleLbl="node1" presStyleIdx="0" presStyleCnt="4"/>
      <dgm:spPr/>
      <dgm:t>
        <a:bodyPr/>
        <a:lstStyle/>
        <a:p>
          <a:endParaRPr lang="en-US"/>
        </a:p>
      </dgm:t>
    </dgm:pt>
    <dgm:pt modelId="{0547B35D-4DBA-4087-9C69-AD107959B80A}" type="pres">
      <dgm:prSet presAssocID="{2F691F04-F60C-4B76-A566-ABF783357FAE}" presName="nodeTx" presStyleLbl="node1" presStyleIdx="0" presStyleCnt="4">
        <dgm:presLayoutVars>
          <dgm:bulletEnabled val="1"/>
        </dgm:presLayoutVars>
      </dgm:prSet>
      <dgm:spPr/>
      <dgm:t>
        <a:bodyPr/>
        <a:lstStyle/>
        <a:p>
          <a:endParaRPr lang="en-US"/>
        </a:p>
      </dgm:t>
    </dgm:pt>
    <dgm:pt modelId="{36810EF6-0C5B-4D6B-BCC9-6BB01646D250}" type="pres">
      <dgm:prSet presAssocID="{2F691F04-F60C-4B76-A566-ABF783357FAE}" presName="invisiNode" presStyleLbl="node1" presStyleIdx="0" presStyleCnt="4"/>
      <dgm:spPr/>
    </dgm:pt>
    <dgm:pt modelId="{9AC4A9EA-8380-48BF-A5D2-29FEB89B70E6}" type="pres">
      <dgm:prSet presAssocID="{2F691F04-F60C-4B76-A566-ABF783357FAE}" presName="imagNode"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00DFEEE2-7BB7-45D6-9AEE-6331C60C679A}" type="pres">
      <dgm:prSet presAssocID="{4EEA38B4-26A8-4BCA-96EE-55CE417E0E96}" presName="sibTrans" presStyleLbl="sibTrans2D1" presStyleIdx="0" presStyleCnt="0"/>
      <dgm:spPr/>
      <dgm:t>
        <a:bodyPr/>
        <a:lstStyle/>
        <a:p>
          <a:endParaRPr lang="en-US"/>
        </a:p>
      </dgm:t>
    </dgm:pt>
    <dgm:pt modelId="{DE236305-6283-44FA-908A-76A77E07FD05}" type="pres">
      <dgm:prSet presAssocID="{ACF5423E-2B05-4E9B-B1B7-9431781D2160}" presName="compNode" presStyleCnt="0"/>
      <dgm:spPr/>
    </dgm:pt>
    <dgm:pt modelId="{79728D60-98C9-4B00-8553-F95F61B90378}" type="pres">
      <dgm:prSet presAssocID="{ACF5423E-2B05-4E9B-B1B7-9431781D2160}" presName="bkgdShape" presStyleLbl="node1" presStyleIdx="1" presStyleCnt="4"/>
      <dgm:spPr/>
      <dgm:t>
        <a:bodyPr/>
        <a:lstStyle/>
        <a:p>
          <a:endParaRPr lang="en-US"/>
        </a:p>
      </dgm:t>
    </dgm:pt>
    <dgm:pt modelId="{0D6849D0-0E31-4B84-8980-49A6654B4BE0}" type="pres">
      <dgm:prSet presAssocID="{ACF5423E-2B05-4E9B-B1B7-9431781D2160}" presName="nodeTx" presStyleLbl="node1" presStyleIdx="1" presStyleCnt="4">
        <dgm:presLayoutVars>
          <dgm:bulletEnabled val="1"/>
        </dgm:presLayoutVars>
      </dgm:prSet>
      <dgm:spPr/>
      <dgm:t>
        <a:bodyPr/>
        <a:lstStyle/>
        <a:p>
          <a:endParaRPr lang="en-US"/>
        </a:p>
      </dgm:t>
    </dgm:pt>
    <dgm:pt modelId="{9BE85E6B-87E0-429F-8BF0-CDF046CA9020}" type="pres">
      <dgm:prSet presAssocID="{ACF5423E-2B05-4E9B-B1B7-9431781D2160}" presName="invisiNode" presStyleLbl="node1" presStyleIdx="1" presStyleCnt="4"/>
      <dgm:spPr/>
    </dgm:pt>
    <dgm:pt modelId="{F6ADA7FC-F57D-4D2C-A9E6-C68B1663BDBD}" type="pres">
      <dgm:prSet presAssocID="{ACF5423E-2B05-4E9B-B1B7-9431781D2160}" presName="imagNode"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66A08594-5452-40AA-AAF7-F09D3FDE1F0A}" type="pres">
      <dgm:prSet presAssocID="{97182B31-1AAE-4D4E-ABD2-9FEBB3C57E8A}" presName="sibTrans" presStyleLbl="sibTrans2D1" presStyleIdx="0" presStyleCnt="0"/>
      <dgm:spPr/>
      <dgm:t>
        <a:bodyPr/>
        <a:lstStyle/>
        <a:p>
          <a:endParaRPr lang="en-US"/>
        </a:p>
      </dgm:t>
    </dgm:pt>
    <dgm:pt modelId="{FB11FCC1-76FD-4795-BC14-D774F53FF42D}" type="pres">
      <dgm:prSet presAssocID="{A0ED20B7-4EE8-4C40-88F9-901888EB9841}" presName="compNode" presStyleCnt="0"/>
      <dgm:spPr/>
    </dgm:pt>
    <dgm:pt modelId="{507F109B-0BFE-4B9B-8865-550623FE11AE}" type="pres">
      <dgm:prSet presAssocID="{A0ED20B7-4EE8-4C40-88F9-901888EB9841}" presName="bkgdShape" presStyleLbl="node1" presStyleIdx="2" presStyleCnt="4"/>
      <dgm:spPr/>
      <dgm:t>
        <a:bodyPr/>
        <a:lstStyle/>
        <a:p>
          <a:endParaRPr lang="en-US"/>
        </a:p>
      </dgm:t>
    </dgm:pt>
    <dgm:pt modelId="{CE136FB0-154B-4E6D-81C5-D6DB0A674A61}" type="pres">
      <dgm:prSet presAssocID="{A0ED20B7-4EE8-4C40-88F9-901888EB9841}" presName="nodeTx" presStyleLbl="node1" presStyleIdx="2" presStyleCnt="4">
        <dgm:presLayoutVars>
          <dgm:bulletEnabled val="1"/>
        </dgm:presLayoutVars>
      </dgm:prSet>
      <dgm:spPr/>
      <dgm:t>
        <a:bodyPr/>
        <a:lstStyle/>
        <a:p>
          <a:endParaRPr lang="en-US"/>
        </a:p>
      </dgm:t>
    </dgm:pt>
    <dgm:pt modelId="{9FA4F81E-2ECF-41C1-851C-5E29F9A2168B}" type="pres">
      <dgm:prSet presAssocID="{A0ED20B7-4EE8-4C40-88F9-901888EB9841}" presName="invisiNode" presStyleLbl="node1" presStyleIdx="2" presStyleCnt="4"/>
      <dgm:spPr/>
    </dgm:pt>
    <dgm:pt modelId="{11F5655F-D604-4806-B123-DE49475657A8}" type="pres">
      <dgm:prSet presAssocID="{A0ED20B7-4EE8-4C40-88F9-901888EB9841}" presName="imagNode"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94E56935-0A64-4AD5-9920-EC0EE7344BDF}" type="pres">
      <dgm:prSet presAssocID="{3AA68C9A-BEDB-4746-AD54-DD5A9153BC09}" presName="sibTrans" presStyleLbl="sibTrans2D1" presStyleIdx="0" presStyleCnt="0"/>
      <dgm:spPr/>
      <dgm:t>
        <a:bodyPr/>
        <a:lstStyle/>
        <a:p>
          <a:endParaRPr lang="en-US"/>
        </a:p>
      </dgm:t>
    </dgm:pt>
    <dgm:pt modelId="{4E40F8A5-6199-496F-A824-EB7F0CB73F04}" type="pres">
      <dgm:prSet presAssocID="{323CD04E-CCD9-430B-A166-D23AF5ADB837}" presName="compNode" presStyleCnt="0"/>
      <dgm:spPr/>
    </dgm:pt>
    <dgm:pt modelId="{FF3DAA6A-5428-49DB-92DC-F0F5FBEA9BB8}" type="pres">
      <dgm:prSet presAssocID="{323CD04E-CCD9-430B-A166-D23AF5ADB837}" presName="bkgdShape" presStyleLbl="node1" presStyleIdx="3" presStyleCnt="4"/>
      <dgm:spPr/>
      <dgm:t>
        <a:bodyPr/>
        <a:lstStyle/>
        <a:p>
          <a:endParaRPr lang="en-US"/>
        </a:p>
      </dgm:t>
    </dgm:pt>
    <dgm:pt modelId="{5AAEDED5-FE69-402D-BA66-0159964302C6}" type="pres">
      <dgm:prSet presAssocID="{323CD04E-CCD9-430B-A166-D23AF5ADB837}" presName="nodeTx" presStyleLbl="node1" presStyleIdx="3" presStyleCnt="4">
        <dgm:presLayoutVars>
          <dgm:bulletEnabled val="1"/>
        </dgm:presLayoutVars>
      </dgm:prSet>
      <dgm:spPr/>
      <dgm:t>
        <a:bodyPr/>
        <a:lstStyle/>
        <a:p>
          <a:endParaRPr lang="en-US"/>
        </a:p>
      </dgm:t>
    </dgm:pt>
    <dgm:pt modelId="{5A2B86A7-21DD-4C8A-9E77-9F3DDF3D2A24}" type="pres">
      <dgm:prSet presAssocID="{323CD04E-CCD9-430B-A166-D23AF5ADB837}" presName="invisiNode" presStyleLbl="node1" presStyleIdx="3" presStyleCnt="4"/>
      <dgm:spPr/>
    </dgm:pt>
    <dgm:pt modelId="{F75CE84B-F9D2-436F-9B54-8C630E8404D5}" type="pres">
      <dgm:prSet presAssocID="{323CD04E-CCD9-430B-A166-D23AF5ADB837}" presName="imagNode"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26AE4B8D-659F-4CBB-9951-13075C2A39E8}" srcId="{28F73031-3F41-40B1-8A56-F4228D3A5CC5}" destId="{ACF5423E-2B05-4E9B-B1B7-9431781D2160}" srcOrd="1" destOrd="0" parTransId="{6FA835A3-E49B-4B79-A45D-C86DB2341AC4}" sibTransId="{97182B31-1AAE-4D4E-ABD2-9FEBB3C57E8A}"/>
    <dgm:cxn modelId="{A842F959-7FAD-4329-ACB7-8103EAAE753C}" srcId="{28F73031-3F41-40B1-8A56-F4228D3A5CC5}" destId="{A0ED20B7-4EE8-4C40-88F9-901888EB9841}" srcOrd="2" destOrd="0" parTransId="{703A94A9-A449-457D-86AA-40F8BDD389B7}" sibTransId="{3AA68C9A-BEDB-4746-AD54-DD5A9153BC09}"/>
    <dgm:cxn modelId="{AED62890-2EFE-43ED-8072-AC8C2BDA36FE}" type="presOf" srcId="{A0ED20B7-4EE8-4C40-88F9-901888EB9841}" destId="{CE136FB0-154B-4E6D-81C5-D6DB0A674A61}" srcOrd="1" destOrd="0" presId="urn:microsoft.com/office/officeart/2005/8/layout/hList7"/>
    <dgm:cxn modelId="{74A083F3-6430-4F97-9710-5FD2A6F78FC8}" type="presOf" srcId="{925A7A3E-511F-4B97-B1C5-369F4952375F}" destId="{ED29150C-4125-45E3-9B99-BBE200823ADD}" srcOrd="0" destOrd="1" presId="urn:microsoft.com/office/officeart/2005/8/layout/hList7"/>
    <dgm:cxn modelId="{A4E7AF8D-41D4-4E72-ABA7-8E420F428A3A}" type="presOf" srcId="{323CD04E-CCD9-430B-A166-D23AF5ADB837}" destId="{5AAEDED5-FE69-402D-BA66-0159964302C6}" srcOrd="1" destOrd="0" presId="urn:microsoft.com/office/officeart/2005/8/layout/hList7"/>
    <dgm:cxn modelId="{59026A6F-4161-4716-B1B5-6ACC6DE44BCA}" type="presOf" srcId="{4EEA38B4-26A8-4BCA-96EE-55CE417E0E96}" destId="{00DFEEE2-7BB7-45D6-9AEE-6331C60C679A}" srcOrd="0" destOrd="0" presId="urn:microsoft.com/office/officeart/2005/8/layout/hList7"/>
    <dgm:cxn modelId="{C8FAB8FA-DB8C-47A4-AF4F-C42F206D5C04}" type="presOf" srcId="{B0C1B5F1-B5FB-45DB-90AC-F9EC635AF12A}" destId="{507F109B-0BFE-4B9B-8865-550623FE11AE}" srcOrd="0" destOrd="1" presId="urn:microsoft.com/office/officeart/2005/8/layout/hList7"/>
    <dgm:cxn modelId="{C3F5538F-8B61-421A-AA15-37AD8C76A4BE}" type="presOf" srcId="{97182B31-1AAE-4D4E-ABD2-9FEBB3C57E8A}" destId="{66A08594-5452-40AA-AAF7-F09D3FDE1F0A}" srcOrd="0" destOrd="0" presId="urn:microsoft.com/office/officeart/2005/8/layout/hList7"/>
    <dgm:cxn modelId="{656E4932-4C02-4651-8894-A71BC6C99EF3}" type="presOf" srcId="{323CD04E-CCD9-430B-A166-D23AF5ADB837}" destId="{FF3DAA6A-5428-49DB-92DC-F0F5FBEA9BB8}" srcOrd="0" destOrd="0" presId="urn:microsoft.com/office/officeart/2005/8/layout/hList7"/>
    <dgm:cxn modelId="{BAFF8801-17CA-4AFA-8B04-0197024EAEDB}" type="presOf" srcId="{9B650294-3E7F-4685-AB87-62917729F38B}" destId="{0D6849D0-0E31-4B84-8980-49A6654B4BE0}" srcOrd="1" destOrd="1" presId="urn:microsoft.com/office/officeart/2005/8/layout/hList7"/>
    <dgm:cxn modelId="{B1AAC5EB-B72A-4B67-9E9F-5E7CAB3C6E71}" type="presOf" srcId="{9B650294-3E7F-4685-AB87-62917729F38B}" destId="{79728D60-98C9-4B00-8553-F95F61B90378}" srcOrd="0" destOrd="1" presId="urn:microsoft.com/office/officeart/2005/8/layout/hList7"/>
    <dgm:cxn modelId="{4C8AFE62-B4B8-4E2B-96C8-A70A8745CB98}" type="presOf" srcId="{3AA68C9A-BEDB-4746-AD54-DD5A9153BC09}" destId="{94E56935-0A64-4AD5-9920-EC0EE7344BDF}" srcOrd="0" destOrd="0" presId="urn:microsoft.com/office/officeart/2005/8/layout/hList7"/>
    <dgm:cxn modelId="{FEBF1A02-C0BE-4770-835E-9C01360B4D9A}" srcId="{A0ED20B7-4EE8-4C40-88F9-901888EB9841}" destId="{B0C1B5F1-B5FB-45DB-90AC-F9EC635AF12A}" srcOrd="0" destOrd="0" parTransId="{80E77D20-29A5-4A7B-AD1E-C1A2E5CD0725}" sibTransId="{02F898D6-7CF8-41F1-82EB-9E0A56A27191}"/>
    <dgm:cxn modelId="{1B279AAA-C235-429E-BFA0-9CBDF1DCB4D6}" srcId="{ACF5423E-2B05-4E9B-B1B7-9431781D2160}" destId="{9B650294-3E7F-4685-AB87-62917729F38B}" srcOrd="0" destOrd="0" parTransId="{E4C6CAF8-99B2-4E98-9BC6-EB806E6AC34B}" sibTransId="{E03F7CE4-3A49-4858-9E0A-076935427132}"/>
    <dgm:cxn modelId="{8F8963CA-43BD-41C1-BA17-29F8497B8493}" srcId="{2F691F04-F60C-4B76-A566-ABF783357FAE}" destId="{925A7A3E-511F-4B97-B1C5-369F4952375F}" srcOrd="0" destOrd="0" parTransId="{DA7379F9-CC30-4AB0-BC6B-D838E253DB94}" sibTransId="{B4C75882-E660-4A64-9D72-8C3CFE7B89AD}"/>
    <dgm:cxn modelId="{BC4070C0-4B6F-46B0-A0CD-45689A692BC9}" type="presOf" srcId="{ACF5423E-2B05-4E9B-B1B7-9431781D2160}" destId="{79728D60-98C9-4B00-8553-F95F61B90378}" srcOrd="0" destOrd="0" presId="urn:microsoft.com/office/officeart/2005/8/layout/hList7"/>
    <dgm:cxn modelId="{86675F9D-F79A-4B1E-99E7-410219CD252E}" srcId="{28F73031-3F41-40B1-8A56-F4228D3A5CC5}" destId="{323CD04E-CCD9-430B-A166-D23AF5ADB837}" srcOrd="3" destOrd="0" parTransId="{D53C91EE-3D28-4B8D-AB3A-AFD1784CB30B}" sibTransId="{80A68F20-0E01-4589-85A5-1DF149B48F3B}"/>
    <dgm:cxn modelId="{A02DC6D1-7750-415A-88C9-0AC0C32EED6E}" srcId="{28F73031-3F41-40B1-8A56-F4228D3A5CC5}" destId="{2F691F04-F60C-4B76-A566-ABF783357FAE}" srcOrd="0" destOrd="0" parTransId="{67E8804D-52AF-4B89-983F-E7A458452FCD}" sibTransId="{4EEA38B4-26A8-4BCA-96EE-55CE417E0E96}"/>
    <dgm:cxn modelId="{F5912B2B-F476-4163-ABD5-3FF96C995E4D}" type="presOf" srcId="{ACF5423E-2B05-4E9B-B1B7-9431781D2160}" destId="{0D6849D0-0E31-4B84-8980-49A6654B4BE0}" srcOrd="1" destOrd="0" presId="urn:microsoft.com/office/officeart/2005/8/layout/hList7"/>
    <dgm:cxn modelId="{C4932EBE-0C33-423F-ADE2-248761598707}" type="presOf" srcId="{28F73031-3F41-40B1-8A56-F4228D3A5CC5}" destId="{A402D1D6-8942-41CE-8BAE-A4642D1EB0BA}" srcOrd="0" destOrd="0" presId="urn:microsoft.com/office/officeart/2005/8/layout/hList7"/>
    <dgm:cxn modelId="{2E30FA4B-F162-4ABD-B545-F1DEA72CB864}" type="presOf" srcId="{B0C1B5F1-B5FB-45DB-90AC-F9EC635AF12A}" destId="{CE136FB0-154B-4E6D-81C5-D6DB0A674A61}" srcOrd="1" destOrd="1" presId="urn:microsoft.com/office/officeart/2005/8/layout/hList7"/>
    <dgm:cxn modelId="{97293D1F-2E39-4B00-A50F-504DAA70BE81}" type="presOf" srcId="{925A7A3E-511F-4B97-B1C5-369F4952375F}" destId="{0547B35D-4DBA-4087-9C69-AD107959B80A}" srcOrd="1" destOrd="1" presId="urn:microsoft.com/office/officeart/2005/8/layout/hList7"/>
    <dgm:cxn modelId="{B177B7F1-9977-4C0A-9FAD-1EAD4666BEFC}" type="presOf" srcId="{2F691F04-F60C-4B76-A566-ABF783357FAE}" destId="{ED29150C-4125-45E3-9B99-BBE200823ADD}" srcOrd="0" destOrd="0" presId="urn:microsoft.com/office/officeart/2005/8/layout/hList7"/>
    <dgm:cxn modelId="{84610461-9F25-4346-AEBC-A2032B91E456}" type="presOf" srcId="{2F691F04-F60C-4B76-A566-ABF783357FAE}" destId="{0547B35D-4DBA-4087-9C69-AD107959B80A}" srcOrd="1" destOrd="0" presId="urn:microsoft.com/office/officeart/2005/8/layout/hList7"/>
    <dgm:cxn modelId="{F48C5884-D677-4C6F-AA6E-60441FD0FBC5}" type="presOf" srcId="{A0ED20B7-4EE8-4C40-88F9-901888EB9841}" destId="{507F109B-0BFE-4B9B-8865-550623FE11AE}" srcOrd="0" destOrd="0" presId="urn:microsoft.com/office/officeart/2005/8/layout/hList7"/>
    <dgm:cxn modelId="{B58B06A9-E762-4386-B62C-C5B40C746B46}" type="presParOf" srcId="{A402D1D6-8942-41CE-8BAE-A4642D1EB0BA}" destId="{D7D9C8E2-C1DA-4785-BB83-479D90F85445}" srcOrd="0" destOrd="0" presId="urn:microsoft.com/office/officeart/2005/8/layout/hList7"/>
    <dgm:cxn modelId="{C4770FAA-5BDF-4287-9D7D-6968C7BDCDC4}" type="presParOf" srcId="{A402D1D6-8942-41CE-8BAE-A4642D1EB0BA}" destId="{8828424E-3479-4511-939F-098CE478DD09}" srcOrd="1" destOrd="0" presId="urn:microsoft.com/office/officeart/2005/8/layout/hList7"/>
    <dgm:cxn modelId="{50BA2FAE-211D-456D-A296-E7E36DBC8153}" type="presParOf" srcId="{8828424E-3479-4511-939F-098CE478DD09}" destId="{A51C43A7-D999-479C-B49C-4DC437CE8BC3}" srcOrd="0" destOrd="0" presId="urn:microsoft.com/office/officeart/2005/8/layout/hList7"/>
    <dgm:cxn modelId="{FE84552E-DBAC-4FC8-B676-CEEB9B02E5D0}" type="presParOf" srcId="{A51C43A7-D999-479C-B49C-4DC437CE8BC3}" destId="{ED29150C-4125-45E3-9B99-BBE200823ADD}" srcOrd="0" destOrd="0" presId="urn:microsoft.com/office/officeart/2005/8/layout/hList7"/>
    <dgm:cxn modelId="{4904BD67-46F9-4F92-BE36-44FFA8E37CD5}" type="presParOf" srcId="{A51C43A7-D999-479C-B49C-4DC437CE8BC3}" destId="{0547B35D-4DBA-4087-9C69-AD107959B80A}" srcOrd="1" destOrd="0" presId="urn:microsoft.com/office/officeart/2005/8/layout/hList7"/>
    <dgm:cxn modelId="{821E83C4-ABE6-43FC-A93D-55E7B6E05A89}" type="presParOf" srcId="{A51C43A7-D999-479C-B49C-4DC437CE8BC3}" destId="{36810EF6-0C5B-4D6B-BCC9-6BB01646D250}" srcOrd="2" destOrd="0" presId="urn:microsoft.com/office/officeart/2005/8/layout/hList7"/>
    <dgm:cxn modelId="{34E29E95-3862-4438-8066-459FFFAD9AD6}" type="presParOf" srcId="{A51C43A7-D999-479C-B49C-4DC437CE8BC3}" destId="{9AC4A9EA-8380-48BF-A5D2-29FEB89B70E6}" srcOrd="3" destOrd="0" presId="urn:microsoft.com/office/officeart/2005/8/layout/hList7"/>
    <dgm:cxn modelId="{66C4FF3E-F3C7-4265-9FED-B041B0DEEC81}" type="presParOf" srcId="{8828424E-3479-4511-939F-098CE478DD09}" destId="{00DFEEE2-7BB7-45D6-9AEE-6331C60C679A}" srcOrd="1" destOrd="0" presId="urn:microsoft.com/office/officeart/2005/8/layout/hList7"/>
    <dgm:cxn modelId="{D55FB8F8-5200-4CF1-A0A6-3A19E8EA1307}" type="presParOf" srcId="{8828424E-3479-4511-939F-098CE478DD09}" destId="{DE236305-6283-44FA-908A-76A77E07FD05}" srcOrd="2" destOrd="0" presId="urn:microsoft.com/office/officeart/2005/8/layout/hList7"/>
    <dgm:cxn modelId="{077E686A-2B85-4F61-B69C-CD31DEE5E4A9}" type="presParOf" srcId="{DE236305-6283-44FA-908A-76A77E07FD05}" destId="{79728D60-98C9-4B00-8553-F95F61B90378}" srcOrd="0" destOrd="0" presId="urn:microsoft.com/office/officeart/2005/8/layout/hList7"/>
    <dgm:cxn modelId="{FEDE19FF-A505-459C-8254-2011281AF790}" type="presParOf" srcId="{DE236305-6283-44FA-908A-76A77E07FD05}" destId="{0D6849D0-0E31-4B84-8980-49A6654B4BE0}" srcOrd="1" destOrd="0" presId="urn:microsoft.com/office/officeart/2005/8/layout/hList7"/>
    <dgm:cxn modelId="{7B0C7FB6-0900-4910-9183-BC5AFFC2E0A4}" type="presParOf" srcId="{DE236305-6283-44FA-908A-76A77E07FD05}" destId="{9BE85E6B-87E0-429F-8BF0-CDF046CA9020}" srcOrd="2" destOrd="0" presId="urn:microsoft.com/office/officeart/2005/8/layout/hList7"/>
    <dgm:cxn modelId="{BA87B4D1-6E72-4688-AB5F-98563B88889A}" type="presParOf" srcId="{DE236305-6283-44FA-908A-76A77E07FD05}" destId="{F6ADA7FC-F57D-4D2C-A9E6-C68B1663BDBD}" srcOrd="3" destOrd="0" presId="urn:microsoft.com/office/officeart/2005/8/layout/hList7"/>
    <dgm:cxn modelId="{CEC28278-17CF-4093-8648-9E25C03A518E}" type="presParOf" srcId="{8828424E-3479-4511-939F-098CE478DD09}" destId="{66A08594-5452-40AA-AAF7-F09D3FDE1F0A}" srcOrd="3" destOrd="0" presId="urn:microsoft.com/office/officeart/2005/8/layout/hList7"/>
    <dgm:cxn modelId="{3D2FBEF5-1519-4635-A46C-20F68DBBD281}" type="presParOf" srcId="{8828424E-3479-4511-939F-098CE478DD09}" destId="{FB11FCC1-76FD-4795-BC14-D774F53FF42D}" srcOrd="4" destOrd="0" presId="urn:microsoft.com/office/officeart/2005/8/layout/hList7"/>
    <dgm:cxn modelId="{1E96EF01-5C5E-4417-842B-7A0D7DD985CA}" type="presParOf" srcId="{FB11FCC1-76FD-4795-BC14-D774F53FF42D}" destId="{507F109B-0BFE-4B9B-8865-550623FE11AE}" srcOrd="0" destOrd="0" presId="urn:microsoft.com/office/officeart/2005/8/layout/hList7"/>
    <dgm:cxn modelId="{BEA9091E-72B3-4D12-AB34-4D99F889E2B5}" type="presParOf" srcId="{FB11FCC1-76FD-4795-BC14-D774F53FF42D}" destId="{CE136FB0-154B-4E6D-81C5-D6DB0A674A61}" srcOrd="1" destOrd="0" presId="urn:microsoft.com/office/officeart/2005/8/layout/hList7"/>
    <dgm:cxn modelId="{083049D5-C482-4E9E-AAF5-256104F4DFA6}" type="presParOf" srcId="{FB11FCC1-76FD-4795-BC14-D774F53FF42D}" destId="{9FA4F81E-2ECF-41C1-851C-5E29F9A2168B}" srcOrd="2" destOrd="0" presId="urn:microsoft.com/office/officeart/2005/8/layout/hList7"/>
    <dgm:cxn modelId="{89A7E0C1-8654-4146-A9EE-715007F0C3C8}" type="presParOf" srcId="{FB11FCC1-76FD-4795-BC14-D774F53FF42D}" destId="{11F5655F-D604-4806-B123-DE49475657A8}" srcOrd="3" destOrd="0" presId="urn:microsoft.com/office/officeart/2005/8/layout/hList7"/>
    <dgm:cxn modelId="{592B1993-17FE-4FFE-A2EA-A9CC95AD9F36}" type="presParOf" srcId="{8828424E-3479-4511-939F-098CE478DD09}" destId="{94E56935-0A64-4AD5-9920-EC0EE7344BDF}" srcOrd="5" destOrd="0" presId="urn:microsoft.com/office/officeart/2005/8/layout/hList7"/>
    <dgm:cxn modelId="{17680891-FF39-4748-858C-83CC602CFA33}" type="presParOf" srcId="{8828424E-3479-4511-939F-098CE478DD09}" destId="{4E40F8A5-6199-496F-A824-EB7F0CB73F04}" srcOrd="6" destOrd="0" presId="urn:microsoft.com/office/officeart/2005/8/layout/hList7"/>
    <dgm:cxn modelId="{2DEBDD13-DB21-47E0-BB9E-DC6EAD77A029}" type="presParOf" srcId="{4E40F8A5-6199-496F-A824-EB7F0CB73F04}" destId="{FF3DAA6A-5428-49DB-92DC-F0F5FBEA9BB8}" srcOrd="0" destOrd="0" presId="urn:microsoft.com/office/officeart/2005/8/layout/hList7"/>
    <dgm:cxn modelId="{5E0DF548-2182-44FF-9300-4A0C4F4FA011}" type="presParOf" srcId="{4E40F8A5-6199-496F-A824-EB7F0CB73F04}" destId="{5AAEDED5-FE69-402D-BA66-0159964302C6}" srcOrd="1" destOrd="0" presId="urn:microsoft.com/office/officeart/2005/8/layout/hList7"/>
    <dgm:cxn modelId="{030A90FC-2070-49F7-9B4E-414BC92C812D}" type="presParOf" srcId="{4E40F8A5-6199-496F-A824-EB7F0CB73F04}" destId="{5A2B86A7-21DD-4C8A-9E77-9F3DDF3D2A24}" srcOrd="2" destOrd="0" presId="urn:microsoft.com/office/officeart/2005/8/layout/hList7"/>
    <dgm:cxn modelId="{1E595537-5672-46BB-A552-C5BB0CF9A3D2}" type="presParOf" srcId="{4E40F8A5-6199-496F-A824-EB7F0CB73F04}" destId="{F75CE84B-F9D2-436F-9B54-8C630E8404D5}"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29"/>
          <p:cNvSpPr>
            <a:spLocks noGrp="1"/>
          </p:cNvSpPr>
          <p:nvPr>
            <p:ph type="dt" sz="half" idx="10"/>
          </p:nvPr>
        </p:nvSpPr>
        <p:spPr/>
        <p:txBody>
          <a:bodyPr/>
          <a:lstStyle>
            <a:lvl1pPr>
              <a:defRPr/>
            </a:lvl1pPr>
          </a:lstStyle>
          <a:p>
            <a:pPr>
              <a:defRPr/>
            </a:pPr>
            <a:fld id="{8CD7001B-1872-4C89-9C02-1962DC476CF4}" type="datetimeFigureOut">
              <a:rPr lang="zh-CN" altLang="en-US"/>
              <a:pPr>
                <a:defRPr/>
              </a:pPr>
              <a:t>2009-12-15</a:t>
            </a:fld>
            <a:endParaRPr lang="zh-CN" altLang="en-US"/>
          </a:p>
        </p:txBody>
      </p:sp>
      <p:sp>
        <p:nvSpPr>
          <p:cNvPr id="5" name="页脚占位符 18"/>
          <p:cNvSpPr>
            <a:spLocks noGrp="1"/>
          </p:cNvSpPr>
          <p:nvPr>
            <p:ph type="ftr" sz="quarter" idx="11"/>
          </p:nvPr>
        </p:nvSpPr>
        <p:spPr/>
        <p:txBody>
          <a:bodyPr/>
          <a:lstStyle>
            <a:lvl1pPr>
              <a:defRPr/>
            </a:lvl1pPr>
          </a:lstStyle>
          <a:p>
            <a:pPr>
              <a:defRPr/>
            </a:pPr>
            <a:endParaRPr lang="zh-CN" altLang="en-US"/>
          </a:p>
        </p:txBody>
      </p:sp>
      <p:sp>
        <p:nvSpPr>
          <p:cNvPr id="6" name="灯片编号占位符 26"/>
          <p:cNvSpPr>
            <a:spLocks noGrp="1"/>
          </p:cNvSpPr>
          <p:nvPr>
            <p:ph type="sldNum" sz="quarter" idx="12"/>
          </p:nvPr>
        </p:nvSpPr>
        <p:spPr/>
        <p:txBody>
          <a:bodyPr/>
          <a:lstStyle>
            <a:lvl1pPr>
              <a:defRPr/>
            </a:lvl1pPr>
          </a:lstStyle>
          <a:p>
            <a:pPr>
              <a:defRPr/>
            </a:pPr>
            <a:fld id="{49F478CD-A841-4C04-9D7D-7C64968D2FCC}"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40FF32F1-613F-4E48-8AF5-83A61AEB646D}" type="datetimeFigureOut">
              <a:rPr lang="zh-CN" altLang="en-US"/>
              <a:pPr>
                <a:defRPr/>
              </a:pPr>
              <a:t>2009-12-15</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0592183C-4923-429B-8FF7-1DB115AAB90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6296F4E9-2A53-499C-AF4D-60EF47AAE6D5}" type="datetimeFigureOut">
              <a:rPr lang="zh-CN" altLang="en-US"/>
              <a:pPr>
                <a:defRPr/>
              </a:pPr>
              <a:t>2009-12-15</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E7A45021-6DAA-472D-96FA-439DC4F966D8}"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6A79EC92-2D64-49C4-AFA3-A815AA9C05B9}" type="datetimeFigureOut">
              <a:rPr lang="zh-CN" altLang="en-US"/>
              <a:pPr>
                <a:defRPr/>
              </a:pPr>
              <a:t>2009-12-15</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C6F669E1-168F-4C87-8C20-1A9C72C76AE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C3281B2-D57D-4A8A-BD92-8DD23773523D}" type="datetimeFigureOut">
              <a:rPr lang="zh-CN" altLang="en-US"/>
              <a:pPr>
                <a:defRPr/>
              </a:pPr>
              <a:t>2009-12-15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FCB2EB-5F6B-4521-BDBE-32C0686C37C2}"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016E24D0-4CD8-43C0-A0C2-1C8D3E7D1418}" type="datetimeFigureOut">
              <a:rPr lang="zh-CN" altLang="en-US"/>
              <a:pPr>
                <a:defRPr/>
              </a:pPr>
              <a:t>2009-12-15</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87812382-EE25-4761-8AE6-E9EEC0C8A3F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9"/>
          <p:cNvSpPr>
            <a:spLocks noGrp="1"/>
          </p:cNvSpPr>
          <p:nvPr>
            <p:ph type="dt" sz="half" idx="10"/>
          </p:nvPr>
        </p:nvSpPr>
        <p:spPr/>
        <p:txBody>
          <a:bodyPr/>
          <a:lstStyle>
            <a:lvl1pPr>
              <a:defRPr/>
            </a:lvl1pPr>
          </a:lstStyle>
          <a:p>
            <a:pPr>
              <a:defRPr/>
            </a:pPr>
            <a:fld id="{4F66BE72-EE60-4155-AB8B-EF5CF8729A9C}" type="datetimeFigureOut">
              <a:rPr lang="zh-CN" altLang="en-US"/>
              <a:pPr>
                <a:defRPr/>
              </a:pPr>
              <a:t>2009-12-15</a:t>
            </a:fld>
            <a:endParaRPr lang="zh-CN" altLang="en-US"/>
          </a:p>
        </p:txBody>
      </p:sp>
      <p:sp>
        <p:nvSpPr>
          <p:cNvPr id="8" name="页脚占位符 21"/>
          <p:cNvSpPr>
            <a:spLocks noGrp="1"/>
          </p:cNvSpPr>
          <p:nvPr>
            <p:ph type="ftr" sz="quarter" idx="11"/>
          </p:nvPr>
        </p:nvSpPr>
        <p:spPr/>
        <p:txBody>
          <a:bodyPr/>
          <a:lstStyle>
            <a:lvl1pPr>
              <a:defRPr/>
            </a:lvl1pPr>
          </a:lstStyle>
          <a:p>
            <a:pPr>
              <a:defRPr/>
            </a:pPr>
            <a:endParaRPr lang="zh-CN" altLang="en-US"/>
          </a:p>
        </p:txBody>
      </p:sp>
      <p:sp>
        <p:nvSpPr>
          <p:cNvPr id="9" name="灯片编号占位符 17"/>
          <p:cNvSpPr>
            <a:spLocks noGrp="1"/>
          </p:cNvSpPr>
          <p:nvPr>
            <p:ph type="sldNum" sz="quarter" idx="12"/>
          </p:nvPr>
        </p:nvSpPr>
        <p:spPr/>
        <p:txBody>
          <a:bodyPr/>
          <a:lstStyle>
            <a:lvl1pPr>
              <a:defRPr/>
            </a:lvl1pPr>
          </a:lstStyle>
          <a:p>
            <a:pPr>
              <a:defRPr/>
            </a:pPr>
            <a:fld id="{36D15BDD-1235-41C9-939F-10CC3DB7387E}"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B27BA7C7-1BA6-474F-BE77-22D78DFB4635}" type="datetimeFigureOut">
              <a:rPr lang="zh-CN" altLang="en-US"/>
              <a:pPr>
                <a:defRPr/>
              </a:pPr>
              <a:t>2009-12-15</a:t>
            </a:fld>
            <a:endParaRPr lang="zh-CN" altLang="en-US"/>
          </a:p>
        </p:txBody>
      </p:sp>
      <p:sp>
        <p:nvSpPr>
          <p:cNvPr id="4" name="页脚占位符 21"/>
          <p:cNvSpPr>
            <a:spLocks noGrp="1"/>
          </p:cNvSpPr>
          <p:nvPr>
            <p:ph type="ftr" sz="quarter" idx="11"/>
          </p:nvPr>
        </p:nvSpPr>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p:txBody>
          <a:bodyPr/>
          <a:lstStyle>
            <a:lvl1pPr>
              <a:defRPr/>
            </a:lvl1pPr>
          </a:lstStyle>
          <a:p>
            <a:pPr>
              <a:defRPr/>
            </a:pPr>
            <a:fld id="{1DA6A37F-5B5D-463D-8AFD-7CF834C98E4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B434AC57-C9F9-436D-984E-A39E4E3E1605}" type="datetimeFigureOut">
              <a:rPr lang="zh-CN" altLang="en-US"/>
              <a:pPr>
                <a:defRPr/>
              </a:pPr>
              <a:t>2009-12-15</a:t>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119DCD2B-AB0D-455C-AF35-9B55C511EC1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20E87A91-38F8-4547-B19A-977093B8845D}" type="datetimeFigureOut">
              <a:rPr lang="zh-CN" altLang="en-US"/>
              <a:pPr>
                <a:defRPr/>
              </a:pPr>
              <a:t>2009-12-15</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B7C18E6A-3178-4093-AC56-BBC8DAF96F8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A5D3E301-1CAC-483E-A3C4-34DF7D77C0DD}" type="datetimeFigureOut">
              <a:rPr lang="zh-CN" altLang="en-US"/>
              <a:pPr>
                <a:defRPr/>
              </a:pPr>
              <a:t>2009-12-15</a:t>
            </a:fld>
            <a:endParaRPr lang="zh-CN" altLang="en-US"/>
          </a:p>
        </p:txBody>
      </p:sp>
      <p:sp>
        <p:nvSpPr>
          <p:cNvPr id="10" name="页脚占位符 5"/>
          <p:cNvSpPr>
            <a:spLocks noGrp="1"/>
          </p:cNvSpPr>
          <p:nvPr>
            <p:ph type="ftr" sz="quarter" idx="11"/>
          </p:nvPr>
        </p:nvSpPr>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a:xfrm>
            <a:off x="8077200" y="6356350"/>
            <a:ext cx="609600" cy="365125"/>
          </a:xfrm>
        </p:spPr>
        <p:txBody>
          <a:bodyPr/>
          <a:lstStyle>
            <a:lvl1pPr>
              <a:defRPr/>
            </a:lvl1pPr>
          </a:lstStyle>
          <a:p>
            <a:pPr>
              <a:defRPr/>
            </a:pPr>
            <a:fld id="{190D0079-2609-4169-88EB-9EE876E5FB8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任意多边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smtClean="0"/>
              <a:t>单击此处编辑母版标题样式</a:t>
            </a:r>
            <a:endParaRPr lang="en-US" smtClean="0"/>
          </a:p>
        </p:txBody>
      </p:sp>
      <p:sp>
        <p:nvSpPr>
          <p:cNvPr id="1029"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FED987A7-FC4B-4FBD-AE2D-4AFD790BB8A9}" type="datetimeFigureOut">
              <a:rPr lang="zh-CN" altLang="en-US"/>
              <a:pPr>
                <a:defRPr/>
              </a:pPr>
              <a:t>2009-12-15</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6F07E0A3-41E3-451C-A54B-7E4CC4E0CB91}" type="slidenum">
              <a:rPr lang="zh-CN" altLang="en-US"/>
              <a:pPr>
                <a:defRPr/>
              </a:pPr>
              <a:t>‹#›</a:t>
            </a:fld>
            <a:endParaRPr lang="zh-CN" altLang="en-US"/>
          </a:p>
        </p:txBody>
      </p:sp>
      <p:grpSp>
        <p:nvGrpSpPr>
          <p:cNvPr id="1033" name="组合 1"/>
          <p:cNvGrpSpPr>
            <a:grpSpLocks/>
          </p:cNvGrpSpPr>
          <p:nvPr/>
        </p:nvGrpSpPr>
        <p:grpSpPr bwMode="auto">
          <a:xfrm>
            <a:off x="-19050" y="203200"/>
            <a:ext cx="9180513" cy="647700"/>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隶书"/>
        </a:defRPr>
      </a:lvl1pPr>
      <a:lvl2pPr algn="l" rtl="0" eaLnBrk="0" fontAlgn="base" hangingPunct="0">
        <a:spcBef>
          <a:spcPct val="0"/>
        </a:spcBef>
        <a:spcAft>
          <a:spcPct val="0"/>
        </a:spcAft>
        <a:defRPr sz="5000">
          <a:solidFill>
            <a:schemeClr val="tx2"/>
          </a:solidFill>
          <a:latin typeface="Calibri" pitchFamily="34" charset="0"/>
          <a:ea typeface="隶书" pitchFamily="49" charset="-122"/>
          <a:cs typeface="隶书"/>
        </a:defRPr>
      </a:lvl2pPr>
      <a:lvl3pPr algn="l" rtl="0" eaLnBrk="0" fontAlgn="base" hangingPunct="0">
        <a:spcBef>
          <a:spcPct val="0"/>
        </a:spcBef>
        <a:spcAft>
          <a:spcPct val="0"/>
        </a:spcAft>
        <a:defRPr sz="5000">
          <a:solidFill>
            <a:schemeClr val="tx2"/>
          </a:solidFill>
          <a:latin typeface="Calibri" pitchFamily="34" charset="0"/>
          <a:ea typeface="隶书" pitchFamily="49" charset="-122"/>
          <a:cs typeface="隶书"/>
        </a:defRPr>
      </a:lvl3pPr>
      <a:lvl4pPr algn="l" rtl="0" eaLnBrk="0" fontAlgn="base" hangingPunct="0">
        <a:spcBef>
          <a:spcPct val="0"/>
        </a:spcBef>
        <a:spcAft>
          <a:spcPct val="0"/>
        </a:spcAft>
        <a:defRPr sz="5000">
          <a:solidFill>
            <a:schemeClr val="tx2"/>
          </a:solidFill>
          <a:latin typeface="Calibri" pitchFamily="34" charset="0"/>
          <a:ea typeface="隶书" pitchFamily="49" charset="-122"/>
          <a:cs typeface="隶书"/>
        </a:defRPr>
      </a:lvl4pPr>
      <a:lvl5pPr algn="l" rtl="0" eaLnBrk="0" fontAlgn="base" hangingPunct="0">
        <a:spcBef>
          <a:spcPct val="0"/>
        </a:spcBef>
        <a:spcAft>
          <a:spcPct val="0"/>
        </a:spcAft>
        <a:defRPr sz="5000">
          <a:solidFill>
            <a:schemeClr val="tx2"/>
          </a:solidFill>
          <a:latin typeface="Calibri" pitchFamily="34" charset="0"/>
          <a:ea typeface="隶书" pitchFamily="49" charset="-122"/>
          <a:cs typeface="隶书"/>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宋体"/>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宋体"/>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宋体"/>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宋体"/>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宋体"/>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file:///C:\Documents%20and%20Settings\julila\My%20Documents\Sound\mao.mp3" TargetMode="External"/><Relationship Id="rId1" Type="http://schemas.openxmlformats.org/officeDocument/2006/relationships/audio" Target="../media/audio1.wav"/><Relationship Id="rId6"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audio" Target="file:///C:\Users\William\Desktop\TOPICS\modeling-other-speaker-state\lenin-2.wav" TargetMode="Externa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audio" Target="file:///C:\Users\William\Desktop\TOPICS\modeling-other-speaker-state\mao.mp3" TargetMode="External"/><Relationship Id="rId1" Type="http://schemas.openxmlformats.org/officeDocument/2006/relationships/audio" Target="file:///C:\Users\William\Desktop\TOPICS\modeling-other-speaker-state\hit.wav" TargetMode="External"/><Relationship Id="rId6" Type="http://schemas.openxmlformats.org/officeDocument/2006/relationships/slideLayout" Target="../slideLayouts/slideLayout1.xml"/><Relationship Id="rId11" Type="http://schemas.openxmlformats.org/officeDocument/2006/relationships/image" Target="../media/image15.jpeg"/><Relationship Id="rId5" Type="http://schemas.openxmlformats.org/officeDocument/2006/relationships/audio" Target="file:///C:\Users\William\Desktop\TOPICS\modeling-other-speaker-state\roosevelt.wav" TargetMode="External"/><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image" Target="../media/image13.png"/><Relationship Id="rId1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file:///C:\Users\William\Desktop\TOPICS\modeling-other-speaker-state\arabic-nc%20(3).wav" TargetMode="External"/><Relationship Id="rId7" Type="http://schemas.openxmlformats.org/officeDocument/2006/relationships/image" Target="../media/image21.png"/><Relationship Id="rId2" Type="http://schemas.openxmlformats.org/officeDocument/2006/relationships/audio" Target="file:///C:\Users\William\Desktop\TOPICS\modeling-other-speaker-state\arabic-c%20(2).wav" TargetMode="External"/><Relationship Id="rId1" Type="http://schemas.openxmlformats.org/officeDocument/2006/relationships/audio" Target="file:///C:\Users\William\Desktop\TOPICS\modeling-other-speaker-state\arabic-c.wav" TargetMode="External"/><Relationship Id="rId6" Type="http://schemas.openxmlformats.org/officeDocument/2006/relationships/image" Target="../media/image20.png"/><Relationship Id="rId5" Type="http://schemas.openxmlformats.org/officeDocument/2006/relationships/slideLayout" Target="../slideLayouts/slideLayout1.xml"/><Relationship Id="rId4" Type="http://schemas.openxmlformats.org/officeDocument/2006/relationships/audio" Target="file:///C:\Users\William\Desktop\TOPICS\modeling-other-speaker-state\arabic-nc%20(4).wav" TargetMode="Externa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1403350" y="4772025"/>
            <a:ext cx="5097463" cy="1754188"/>
          </a:xfrm>
          <a:prstGeom prst="rect">
            <a:avLst/>
          </a:prstGeom>
          <a:noFill/>
          <a:ln w="9525">
            <a:noFill/>
            <a:miter lim="800000"/>
            <a:headEnd/>
            <a:tailEnd/>
          </a:ln>
        </p:spPr>
        <p:txBody>
          <a:bodyPr>
            <a:spAutoFit/>
          </a:bodyPr>
          <a:lstStyle/>
          <a:p>
            <a:r>
              <a:rPr lang="en-US" altLang="zh-CN"/>
              <a:t>William Y. Wang</a:t>
            </a:r>
          </a:p>
          <a:p>
            <a:r>
              <a:rPr lang="en-US" altLang="zh-CN"/>
              <a:t>CS 6998 Emotional Speech,</a:t>
            </a:r>
          </a:p>
          <a:p>
            <a:r>
              <a:rPr lang="en-US" altLang="zh-CN"/>
              <a:t>Dept. of Computer Science,</a:t>
            </a:r>
          </a:p>
          <a:p>
            <a:r>
              <a:rPr lang="en-US" altLang="zh-CN"/>
              <a:t>Columbia University, Dec 14. 2009</a:t>
            </a:r>
          </a:p>
          <a:p>
            <a:endParaRPr lang="en-US" altLang="zh-CN"/>
          </a:p>
          <a:p>
            <a:endParaRPr lang="en-US" altLang="zh-CN">
              <a:latin typeface="Constantia" pitchFamily="18" charset="0"/>
            </a:endParaRPr>
          </a:p>
        </p:txBody>
      </p:sp>
      <p:sp>
        <p:nvSpPr>
          <p:cNvPr id="13314" name="Text Box 5"/>
          <p:cNvSpPr txBox="1">
            <a:spLocks noChangeArrowheads="1"/>
          </p:cNvSpPr>
          <p:nvPr/>
        </p:nvSpPr>
        <p:spPr bwMode="auto">
          <a:xfrm>
            <a:off x="1357313" y="1171575"/>
            <a:ext cx="6985000" cy="2400300"/>
          </a:xfrm>
          <a:prstGeom prst="rect">
            <a:avLst/>
          </a:prstGeom>
          <a:noFill/>
          <a:ln w="9525">
            <a:noFill/>
            <a:miter lim="800000"/>
            <a:headEnd/>
            <a:tailEnd/>
          </a:ln>
        </p:spPr>
        <p:txBody>
          <a:bodyPr>
            <a:spAutoFit/>
          </a:bodyPr>
          <a:lstStyle/>
          <a:p>
            <a:pPr>
              <a:spcBef>
                <a:spcPct val="50000"/>
              </a:spcBef>
            </a:pPr>
            <a:r>
              <a:rPr lang="en-US" altLang="zh-CN" sz="6000"/>
              <a:t>Modeling Other Speaker State:</a:t>
            </a:r>
          </a:p>
          <a:p>
            <a:pPr>
              <a:spcBef>
                <a:spcPct val="50000"/>
              </a:spcBef>
            </a:pPr>
            <a:r>
              <a:rPr lang="en-US" altLang="zh-CN"/>
              <a:t>Sarcasm, Charisma, Urgent/ Personal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1500188" y="741363"/>
            <a:ext cx="6357937" cy="830262"/>
          </a:xfrm>
          <a:prstGeom prst="rect">
            <a:avLst/>
          </a:prstGeom>
          <a:noFill/>
          <a:ln w="9525">
            <a:noFill/>
            <a:miter lim="800000"/>
            <a:headEnd/>
            <a:tailEnd/>
          </a:ln>
        </p:spPr>
        <p:txBody>
          <a:bodyPr>
            <a:spAutoFit/>
          </a:bodyPr>
          <a:lstStyle/>
          <a:p>
            <a:pPr>
              <a:spcBef>
                <a:spcPct val="50000"/>
              </a:spcBef>
            </a:pPr>
            <a:r>
              <a:rPr lang="en-US" altLang="zh-CN" sz="4800"/>
              <a:t>Prosodic and Spectral</a:t>
            </a:r>
          </a:p>
        </p:txBody>
      </p:sp>
      <p:sp>
        <p:nvSpPr>
          <p:cNvPr id="6" name="TextBox 5"/>
          <p:cNvSpPr txBox="1"/>
          <p:nvPr/>
        </p:nvSpPr>
        <p:spPr>
          <a:xfrm>
            <a:off x="1071563" y="1825625"/>
            <a:ext cx="7000875" cy="3416300"/>
          </a:xfrm>
          <a:prstGeom prst="rect">
            <a:avLst/>
          </a:prstGeom>
          <a:noFill/>
        </p:spPr>
        <p:txBody>
          <a:bodyPr>
            <a:spAutoFit/>
          </a:bodyPr>
          <a:lstStyle/>
          <a:p>
            <a:pPr>
              <a:defRPr/>
            </a:pPr>
            <a:r>
              <a:rPr lang="en-US" dirty="0">
                <a:ea typeface="宋体" pitchFamily="2" charset="-122"/>
                <a:cs typeface="+mn-cs"/>
              </a:rPr>
              <a:t>Prosodic Features:</a:t>
            </a:r>
          </a:p>
          <a:p>
            <a:pPr>
              <a:defRPr/>
            </a:pPr>
            <a:endParaRPr lang="en-US" dirty="0">
              <a:ea typeface="宋体" pitchFamily="2" charset="-122"/>
              <a:cs typeface="+mn-cs"/>
            </a:endParaRPr>
          </a:p>
          <a:p>
            <a:pPr>
              <a:defRPr/>
            </a:pPr>
            <a:r>
              <a:rPr lang="en-US" dirty="0">
                <a:ea typeface="宋体" pitchFamily="2" charset="-122"/>
                <a:cs typeface="+mn-cs"/>
              </a:rPr>
              <a:t>19 features, including normalized  </a:t>
            </a:r>
            <a:r>
              <a:rPr lang="en-US" dirty="0" err="1">
                <a:ea typeface="宋体" pitchFamily="2" charset="-122"/>
                <a:cs typeface="+mn-cs"/>
              </a:rPr>
              <a:t>avg</a:t>
            </a:r>
            <a:r>
              <a:rPr lang="en-US" dirty="0">
                <a:ea typeface="宋体" pitchFamily="2" charset="-122"/>
                <a:cs typeface="+mn-cs"/>
              </a:rPr>
              <a:t> pitch, duration, </a:t>
            </a:r>
            <a:r>
              <a:rPr lang="en-US" dirty="0" err="1">
                <a:ea typeface="宋体" pitchFamily="2" charset="-122"/>
                <a:cs typeface="+mn-cs"/>
              </a:rPr>
              <a:t>avg</a:t>
            </a:r>
            <a:r>
              <a:rPr lang="en-US" dirty="0">
                <a:ea typeface="宋体" pitchFamily="2" charset="-122"/>
                <a:cs typeface="+mn-cs"/>
              </a:rPr>
              <a:t> energy, pitch slopes, pitch and energy range and so on.</a:t>
            </a:r>
          </a:p>
          <a:p>
            <a:pPr>
              <a:defRPr/>
            </a:pPr>
            <a:endParaRPr lang="en-US" dirty="0">
              <a:ea typeface="宋体" pitchFamily="2" charset="-122"/>
              <a:cs typeface="+mn-cs"/>
            </a:endParaRPr>
          </a:p>
          <a:p>
            <a:pPr>
              <a:defRPr/>
            </a:pPr>
            <a:r>
              <a:rPr lang="en-US" dirty="0">
                <a:ea typeface="宋体" pitchFamily="2" charset="-122"/>
                <a:cs typeface="+mn-cs"/>
              </a:rPr>
              <a:t>Spectral Features:</a:t>
            </a:r>
          </a:p>
          <a:p>
            <a:pPr>
              <a:defRPr/>
            </a:pPr>
            <a:endParaRPr lang="en-US" dirty="0">
              <a:ea typeface="宋体" pitchFamily="2" charset="-122"/>
              <a:cs typeface="+mn-cs"/>
            </a:endParaRPr>
          </a:p>
          <a:p>
            <a:pPr>
              <a:defRPr/>
            </a:pPr>
            <a:r>
              <a:rPr lang="en-US" dirty="0">
                <a:ea typeface="宋体" pitchFamily="2" charset="-122"/>
                <a:cs typeface="+mn-cs"/>
              </a:rPr>
              <a:t>1.  First 12 MFCC plus energy, delta and acceleration coefficients,</a:t>
            </a:r>
          </a:p>
          <a:p>
            <a:pPr>
              <a:defRPr/>
            </a:pPr>
            <a:r>
              <a:rPr lang="en-US" dirty="0">
                <a:ea typeface="宋体" pitchFamily="2" charset="-122"/>
                <a:cs typeface="+mn-cs"/>
              </a:rPr>
              <a:t>2.  2 five-state HMM Trained using HTK </a:t>
            </a:r>
          </a:p>
          <a:p>
            <a:pPr marL="342900" indent="-342900">
              <a:defRPr/>
            </a:pPr>
            <a:r>
              <a:rPr lang="en-US" dirty="0">
                <a:ea typeface="宋体" pitchFamily="2" charset="-122"/>
                <a:cs typeface="+mn-cs"/>
              </a:rPr>
              <a:t>3.  Log likelihood scores of these two classes and their ratio are    </a:t>
            </a:r>
          </a:p>
          <a:p>
            <a:pPr marL="342900" indent="-342900">
              <a:defRPr/>
            </a:pPr>
            <a:r>
              <a:rPr lang="en-US" dirty="0">
                <a:ea typeface="宋体" pitchFamily="2" charset="-122"/>
                <a:cs typeface="+mn-cs"/>
              </a:rPr>
              <a:t>     using as features in final decision-tree classification</a:t>
            </a:r>
          </a:p>
          <a:p>
            <a:pPr>
              <a:defRPr/>
            </a:pPr>
            <a:r>
              <a:rPr lang="en-US" dirty="0">
                <a:ea typeface="宋体" pitchFamily="2" charset="-122"/>
                <a:cs typeface="+mn-cs"/>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2928938" y="741363"/>
            <a:ext cx="5715000" cy="830262"/>
          </a:xfrm>
          <a:prstGeom prst="rect">
            <a:avLst/>
          </a:prstGeom>
          <a:noFill/>
          <a:ln w="9525">
            <a:noFill/>
            <a:miter lim="800000"/>
            <a:headEnd/>
            <a:tailEnd/>
          </a:ln>
        </p:spPr>
        <p:txBody>
          <a:bodyPr>
            <a:spAutoFit/>
          </a:bodyPr>
          <a:lstStyle/>
          <a:p>
            <a:pPr>
              <a:spcBef>
                <a:spcPct val="50000"/>
              </a:spcBef>
            </a:pPr>
            <a:r>
              <a:rPr lang="en-US" altLang="zh-CN" sz="4800"/>
              <a:t>Annotation</a:t>
            </a:r>
          </a:p>
        </p:txBody>
      </p:sp>
      <p:sp>
        <p:nvSpPr>
          <p:cNvPr id="23554" name="TextBox 5"/>
          <p:cNvSpPr txBox="1">
            <a:spLocks noChangeArrowheads="1"/>
          </p:cNvSpPr>
          <p:nvPr/>
        </p:nvSpPr>
        <p:spPr bwMode="auto">
          <a:xfrm>
            <a:off x="1071563" y="2071688"/>
            <a:ext cx="7000875" cy="3140075"/>
          </a:xfrm>
          <a:prstGeom prst="rect">
            <a:avLst/>
          </a:prstGeom>
          <a:noFill/>
          <a:ln w="9525">
            <a:noFill/>
            <a:miter lim="800000"/>
            <a:headEnd/>
            <a:tailEnd/>
          </a:ln>
        </p:spPr>
        <p:txBody>
          <a:bodyPr>
            <a:spAutoFit/>
          </a:bodyPr>
          <a:lstStyle/>
          <a:p>
            <a:r>
              <a:rPr lang="en-US"/>
              <a:t>Corpora: Switchboard and Fisher</a:t>
            </a:r>
          </a:p>
          <a:p>
            <a:r>
              <a:rPr lang="en-US"/>
              <a:t>Tasks: 1. Without any context     2. With context</a:t>
            </a:r>
          </a:p>
          <a:p>
            <a:r>
              <a:rPr lang="en-US"/>
              <a:t>Annotators: 2 </a:t>
            </a:r>
          </a:p>
          <a:p>
            <a:endParaRPr lang="en-US"/>
          </a:p>
          <a:p>
            <a:r>
              <a:rPr lang="en-US"/>
              <a:t>Task1:</a:t>
            </a:r>
          </a:p>
          <a:p>
            <a:r>
              <a:rPr lang="en-US"/>
              <a:t>Agreement: 52.73% (chance: 43.93%, unbalanced classes) </a:t>
            </a:r>
          </a:p>
          <a:p>
            <a:r>
              <a:rPr lang="en-US"/>
              <a:t>Kappa: 0.1569   (Slight agreement)</a:t>
            </a:r>
          </a:p>
          <a:p>
            <a:endParaRPr lang="en-US"/>
          </a:p>
          <a:p>
            <a:r>
              <a:rPr lang="en-US"/>
              <a:t>Task2:</a:t>
            </a:r>
          </a:p>
          <a:p>
            <a:r>
              <a:rPr lang="en-US"/>
              <a:t>Agreement: 76.67% (new chance baseline: 66%)</a:t>
            </a:r>
          </a:p>
          <a:p>
            <a:r>
              <a:rPr lang="en-US"/>
              <a:t>Kappa: 0.313 (Fair agreement)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2500313" y="741363"/>
            <a:ext cx="4500562" cy="830262"/>
          </a:xfrm>
          <a:prstGeom prst="rect">
            <a:avLst/>
          </a:prstGeom>
          <a:noFill/>
          <a:ln w="9525">
            <a:noFill/>
            <a:miter lim="800000"/>
            <a:headEnd/>
            <a:tailEnd/>
          </a:ln>
        </p:spPr>
        <p:txBody>
          <a:bodyPr>
            <a:spAutoFit/>
          </a:bodyPr>
          <a:lstStyle/>
          <a:p>
            <a:pPr>
              <a:spcBef>
                <a:spcPct val="50000"/>
              </a:spcBef>
            </a:pPr>
            <a:r>
              <a:rPr lang="en-US" altLang="zh-CN" sz="4800"/>
              <a:t>Data Statistics</a:t>
            </a:r>
          </a:p>
        </p:txBody>
      </p:sp>
      <p:sp>
        <p:nvSpPr>
          <p:cNvPr id="24578" name="TextBox 5"/>
          <p:cNvSpPr txBox="1">
            <a:spLocks noChangeArrowheads="1"/>
          </p:cNvSpPr>
          <p:nvPr/>
        </p:nvSpPr>
        <p:spPr bwMode="auto">
          <a:xfrm>
            <a:off x="1071563" y="2424113"/>
            <a:ext cx="7500937" cy="3416300"/>
          </a:xfrm>
          <a:prstGeom prst="rect">
            <a:avLst/>
          </a:prstGeom>
          <a:noFill/>
          <a:ln w="9525">
            <a:noFill/>
            <a:miter lim="800000"/>
            <a:headEnd/>
            <a:tailEnd/>
          </a:ln>
        </p:spPr>
        <p:txBody>
          <a:bodyPr>
            <a:spAutoFit/>
          </a:bodyPr>
          <a:lstStyle/>
          <a:p>
            <a:r>
              <a:rPr lang="en-US"/>
              <a:t>	   Laughter     Q/A       Start      End    Pause    Male</a:t>
            </a:r>
          </a:p>
          <a:p>
            <a:r>
              <a:rPr lang="en-US"/>
              <a:t>Sarcastic       0.73       0.10      0.57       0.43     0.07       0.23</a:t>
            </a:r>
          </a:p>
          <a:p>
            <a:r>
              <a:rPr lang="en-US"/>
              <a:t>Sincere          0.22       0.20      0.94       0.48     0.19       0.51</a:t>
            </a:r>
          </a:p>
          <a:p>
            <a:endParaRPr lang="en-US"/>
          </a:p>
          <a:p>
            <a:endParaRPr lang="en-US"/>
          </a:p>
          <a:p>
            <a:r>
              <a:rPr lang="en-US"/>
              <a:t>Total: 131 occurrences of “Yeah Right”</a:t>
            </a:r>
          </a:p>
          <a:p>
            <a:endParaRPr lang="en-US"/>
          </a:p>
          <a:p>
            <a:r>
              <a:rPr lang="en-US"/>
              <a:t>Sarcasm: 30</a:t>
            </a:r>
          </a:p>
          <a:p>
            <a:endParaRPr lang="en-US"/>
          </a:p>
          <a:p>
            <a:r>
              <a:rPr lang="en-US"/>
              <a:t>Notable Problem: Data Sparsity</a:t>
            </a:r>
          </a:p>
          <a:p>
            <a:r>
              <a:rPr lang="en-US"/>
              <a:t>		 </a:t>
            </a:r>
          </a:p>
          <a:p>
            <a:r>
              <a:rPr lang="en-US"/>
              <a:t>One study says there are only 48 sarcasms out of 64 hrs of talk show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3071813" y="741363"/>
            <a:ext cx="3571875" cy="830262"/>
          </a:xfrm>
          <a:prstGeom prst="rect">
            <a:avLst/>
          </a:prstGeom>
          <a:noFill/>
          <a:ln w="9525">
            <a:noFill/>
            <a:miter lim="800000"/>
            <a:headEnd/>
            <a:tailEnd/>
          </a:ln>
        </p:spPr>
        <p:txBody>
          <a:bodyPr>
            <a:spAutoFit/>
          </a:bodyPr>
          <a:lstStyle/>
          <a:p>
            <a:pPr>
              <a:spcBef>
                <a:spcPct val="50000"/>
              </a:spcBef>
            </a:pPr>
            <a:r>
              <a:rPr lang="en-US" altLang="zh-CN" sz="4800"/>
              <a:t>Evaluation</a:t>
            </a:r>
          </a:p>
        </p:txBody>
      </p:sp>
      <p:pic>
        <p:nvPicPr>
          <p:cNvPr id="25602" name="Picture 2"/>
          <p:cNvPicPr>
            <a:picLocks noChangeAspect="1" noChangeArrowheads="1"/>
          </p:cNvPicPr>
          <p:nvPr/>
        </p:nvPicPr>
        <p:blipFill>
          <a:blip r:embed="rId2"/>
          <a:srcRect/>
          <a:stretch>
            <a:fillRect/>
          </a:stretch>
        </p:blipFill>
        <p:spPr bwMode="auto">
          <a:xfrm>
            <a:off x="954088" y="1928813"/>
            <a:ext cx="7261225" cy="3857625"/>
          </a:xfrm>
          <a:prstGeom prst="rect">
            <a:avLst/>
          </a:prstGeom>
          <a:noFill/>
          <a:ln w="9525">
            <a:noFill/>
            <a:miter lim="800000"/>
            <a:headEnd/>
            <a:tailEnd/>
          </a:ln>
        </p:spPr>
      </p:pic>
      <p:sp>
        <p:nvSpPr>
          <p:cNvPr id="25603" name="矩形 4"/>
          <p:cNvSpPr>
            <a:spLocks noChangeArrowheads="1"/>
          </p:cNvSpPr>
          <p:nvPr/>
        </p:nvSpPr>
        <p:spPr bwMode="auto">
          <a:xfrm>
            <a:off x="3357563" y="6000750"/>
            <a:ext cx="2663825" cy="369888"/>
          </a:xfrm>
          <a:prstGeom prst="rect">
            <a:avLst/>
          </a:prstGeom>
          <a:noFill/>
          <a:ln w="9525">
            <a:noFill/>
            <a:miter lim="800000"/>
            <a:headEnd/>
            <a:tailEnd/>
          </a:ln>
        </p:spPr>
        <p:txBody>
          <a:bodyPr wrap="none">
            <a:spAutoFit/>
          </a:bodyPr>
          <a:lstStyle/>
          <a:p>
            <a:r>
              <a:rPr lang="en-US"/>
              <a:t>C4.5 CART, using Weka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3000375" y="812800"/>
            <a:ext cx="3571875" cy="830263"/>
          </a:xfrm>
          <a:prstGeom prst="rect">
            <a:avLst/>
          </a:prstGeom>
          <a:noFill/>
          <a:ln w="9525">
            <a:noFill/>
            <a:miter lim="800000"/>
            <a:headEnd/>
            <a:tailEnd/>
          </a:ln>
        </p:spPr>
        <p:txBody>
          <a:bodyPr>
            <a:spAutoFit/>
          </a:bodyPr>
          <a:lstStyle/>
          <a:p>
            <a:pPr>
              <a:spcBef>
                <a:spcPct val="50000"/>
              </a:spcBef>
            </a:pPr>
            <a:r>
              <a:rPr lang="en-US" altLang="zh-CN" sz="4800"/>
              <a:t>Conclusion</a:t>
            </a:r>
          </a:p>
        </p:txBody>
      </p:sp>
      <p:sp>
        <p:nvSpPr>
          <p:cNvPr id="6" name="矩形 5"/>
          <p:cNvSpPr/>
          <p:nvPr/>
        </p:nvSpPr>
        <p:spPr>
          <a:xfrm>
            <a:off x="928688" y="2217738"/>
            <a:ext cx="7500937" cy="3416300"/>
          </a:xfrm>
          <a:prstGeom prst="rect">
            <a:avLst/>
          </a:prstGeom>
        </p:spPr>
        <p:txBody>
          <a:bodyPr>
            <a:spAutoFit/>
          </a:bodyPr>
          <a:lstStyle/>
          <a:p>
            <a:pPr>
              <a:defRPr/>
            </a:pPr>
            <a:r>
              <a:rPr lang="en-US" dirty="0">
                <a:ea typeface="宋体" pitchFamily="2" charset="-122"/>
                <a:cs typeface="+mn-cs"/>
              </a:rPr>
              <a:t>Author says:</a:t>
            </a:r>
          </a:p>
          <a:p>
            <a:pPr>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Totally ignore prosody   (what do you think?)</a:t>
            </a:r>
          </a:p>
          <a:p>
            <a:pPr marL="342900" indent="-342900">
              <a:buFontTx/>
              <a:buAutoNum type="arabicPeriod"/>
              <a:defRPr/>
            </a:pPr>
            <a:r>
              <a:rPr lang="en-US" dirty="0">
                <a:ea typeface="宋体" pitchFamily="2" charset="-122"/>
                <a:cs typeface="+mn-cs"/>
              </a:rPr>
              <a:t>Concentrate on extracting contextual information</a:t>
            </a:r>
          </a:p>
          <a:p>
            <a:pPr marL="342900" indent="-342900">
              <a:buFontTx/>
              <a:buAutoNum type="arabicPeriod"/>
              <a:defRPr/>
            </a:pPr>
            <a:endParaRPr lang="en-US" dirty="0">
              <a:ea typeface="宋体" pitchFamily="2" charset="-122"/>
              <a:cs typeface="+mn-cs"/>
            </a:endParaRPr>
          </a:p>
          <a:p>
            <a:pPr marL="342900" indent="-342900">
              <a:defRPr/>
            </a:pPr>
            <a:r>
              <a:rPr lang="en-US" dirty="0">
                <a:ea typeface="宋体" pitchFamily="2" charset="-122"/>
                <a:cs typeface="+mn-cs"/>
              </a:rPr>
              <a:t>Future works:</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1. Finer-grain taxonomy (</a:t>
            </a:r>
            <a:r>
              <a:rPr lang="en-US" dirty="0" err="1">
                <a:ea typeface="宋体" pitchFamily="2" charset="-122"/>
                <a:cs typeface="+mn-cs"/>
              </a:rPr>
              <a:t>eg</a:t>
            </a:r>
            <a:r>
              <a:rPr lang="en-US" dirty="0">
                <a:ea typeface="宋体" pitchFamily="2" charset="-122"/>
                <a:cs typeface="+mn-cs"/>
              </a:rPr>
              <a:t>. Good-natured  /  Biting)</a:t>
            </a:r>
          </a:p>
          <a:p>
            <a:pPr marL="342900" indent="-342900">
              <a:defRPr/>
            </a:pPr>
            <a:r>
              <a:rPr lang="en-US" dirty="0">
                <a:ea typeface="宋体" pitchFamily="2" charset="-122"/>
                <a:cs typeface="+mn-cs"/>
              </a:rPr>
              <a:t>2. Other utterances besides “yeah right”</a:t>
            </a:r>
          </a:p>
          <a:p>
            <a:pPr marL="342900" indent="-342900">
              <a:defRPr/>
            </a:pPr>
            <a:r>
              <a:rPr lang="en-US" dirty="0">
                <a:ea typeface="宋体" pitchFamily="2" charset="-122"/>
                <a:cs typeface="+mn-cs"/>
              </a:rPr>
              <a:t>3. Acquire more data</a:t>
            </a:r>
          </a:p>
          <a:p>
            <a:pPr marL="342900" indent="-342900">
              <a:defRPr/>
            </a:pPr>
            <a:r>
              <a:rPr lang="en-US" dirty="0">
                <a:ea typeface="宋体" pitchFamily="2" charset="-122"/>
                <a:cs typeface="+mn-cs"/>
              </a:rPr>
              <a:t>4. Visual cues</a:t>
            </a:r>
          </a:p>
          <a:p>
            <a:pPr marL="342900" indent="-342900">
              <a:defRPr/>
            </a:pPr>
            <a:r>
              <a:rPr lang="en-US" dirty="0">
                <a:ea typeface="宋体" pitchFamily="2" charset="-122"/>
                <a:cs typeface="+mn-cs"/>
              </a:rPr>
              <a:t>5. Check more prosodic features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1714500" y="2714625"/>
            <a:ext cx="5929313" cy="830263"/>
          </a:xfrm>
          <a:prstGeom prst="rect">
            <a:avLst/>
          </a:prstGeom>
          <a:noFill/>
          <a:ln w="9525">
            <a:noFill/>
            <a:miter lim="800000"/>
            <a:headEnd/>
            <a:tailEnd/>
          </a:ln>
        </p:spPr>
        <p:txBody>
          <a:bodyPr>
            <a:spAutoFit/>
          </a:bodyPr>
          <a:lstStyle/>
          <a:p>
            <a:pPr>
              <a:spcBef>
                <a:spcPct val="50000"/>
              </a:spcBef>
            </a:pPr>
            <a:r>
              <a:rPr lang="en-US" altLang="zh-CN" sz="4800"/>
              <a:t>Charismatic Speech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1714500" y="642938"/>
            <a:ext cx="5929313" cy="830262"/>
          </a:xfrm>
          <a:prstGeom prst="rect">
            <a:avLst/>
          </a:prstGeom>
          <a:noFill/>
          <a:ln w="9525">
            <a:noFill/>
            <a:miter lim="800000"/>
            <a:headEnd/>
            <a:tailEnd/>
          </a:ln>
        </p:spPr>
        <p:txBody>
          <a:bodyPr>
            <a:spAutoFit/>
          </a:bodyPr>
          <a:lstStyle/>
          <a:p>
            <a:pPr>
              <a:spcBef>
                <a:spcPct val="50000"/>
              </a:spcBef>
            </a:pPr>
            <a:r>
              <a:rPr lang="en-US" altLang="zh-CN" sz="4800"/>
              <a:t>Charismatic Speech</a:t>
            </a:r>
          </a:p>
        </p:txBody>
      </p:sp>
      <p:pic>
        <p:nvPicPr>
          <p:cNvPr id="28674" name="图片 4" descr="mao-1938-5-26.jpg"/>
          <p:cNvPicPr>
            <a:picLocks noChangeAspect="1"/>
          </p:cNvPicPr>
          <p:nvPr/>
        </p:nvPicPr>
        <p:blipFill>
          <a:blip r:embed="rId2"/>
          <a:srcRect/>
          <a:stretch>
            <a:fillRect/>
          </a:stretch>
        </p:blipFill>
        <p:spPr bwMode="auto">
          <a:xfrm>
            <a:off x="3408363" y="2000250"/>
            <a:ext cx="2378075" cy="3048000"/>
          </a:xfrm>
          <a:prstGeom prst="rect">
            <a:avLst/>
          </a:prstGeom>
          <a:noFill/>
          <a:ln w="9525">
            <a:noFill/>
            <a:miter lim="800000"/>
            <a:headEnd/>
            <a:tailEnd/>
          </a:ln>
        </p:spPr>
      </p:pic>
      <p:sp>
        <p:nvSpPr>
          <p:cNvPr id="28675" name="TextBox 6"/>
          <p:cNvSpPr txBox="1">
            <a:spLocks noChangeArrowheads="1"/>
          </p:cNvSpPr>
          <p:nvPr/>
        </p:nvSpPr>
        <p:spPr bwMode="auto">
          <a:xfrm>
            <a:off x="4000500" y="5457825"/>
            <a:ext cx="1428750" cy="400050"/>
          </a:xfrm>
          <a:prstGeom prst="rect">
            <a:avLst/>
          </a:prstGeom>
          <a:noFill/>
          <a:ln w="9525">
            <a:noFill/>
            <a:miter lim="800000"/>
            <a:headEnd/>
            <a:tailEnd/>
          </a:ln>
        </p:spPr>
        <p:txBody>
          <a:bodyPr>
            <a:spAutoFit/>
          </a:bodyPr>
          <a:lstStyle/>
          <a:p>
            <a:r>
              <a:rPr lang="en-US" sz="2000" b="1"/>
              <a:t>Mao Style</a:t>
            </a:r>
          </a:p>
        </p:txBody>
      </p:sp>
      <p:pic>
        <p:nvPicPr>
          <p:cNvPr id="28676" name="图片 7" descr="obama.jpg"/>
          <p:cNvPicPr>
            <a:picLocks noChangeAspect="1"/>
          </p:cNvPicPr>
          <p:nvPr/>
        </p:nvPicPr>
        <p:blipFill>
          <a:blip r:embed="rId3"/>
          <a:srcRect/>
          <a:stretch>
            <a:fillRect/>
          </a:stretch>
        </p:blipFill>
        <p:spPr bwMode="auto">
          <a:xfrm>
            <a:off x="500063" y="2000250"/>
            <a:ext cx="2286000" cy="3055938"/>
          </a:xfrm>
          <a:prstGeom prst="rect">
            <a:avLst/>
          </a:prstGeom>
          <a:noFill/>
          <a:ln w="9525">
            <a:noFill/>
            <a:miter lim="800000"/>
            <a:headEnd/>
            <a:tailEnd/>
          </a:ln>
        </p:spPr>
      </p:pic>
      <p:sp>
        <p:nvSpPr>
          <p:cNvPr id="28677" name="TextBox 8"/>
          <p:cNvSpPr txBox="1">
            <a:spLocks noChangeArrowheads="1"/>
          </p:cNvSpPr>
          <p:nvPr/>
        </p:nvSpPr>
        <p:spPr bwMode="auto">
          <a:xfrm>
            <a:off x="785813" y="5429250"/>
            <a:ext cx="1785937" cy="400050"/>
          </a:xfrm>
          <a:prstGeom prst="rect">
            <a:avLst/>
          </a:prstGeom>
          <a:noFill/>
          <a:ln w="9525">
            <a:noFill/>
            <a:miter lim="800000"/>
            <a:headEnd/>
            <a:tailEnd/>
          </a:ln>
        </p:spPr>
        <p:txBody>
          <a:bodyPr>
            <a:spAutoFit/>
          </a:bodyPr>
          <a:lstStyle/>
          <a:p>
            <a:r>
              <a:rPr lang="en-US" sz="2000" b="1"/>
              <a:t>Obama Style</a:t>
            </a:r>
          </a:p>
        </p:txBody>
      </p:sp>
      <p:pic>
        <p:nvPicPr>
          <p:cNvPr id="28678" name="图片 10" descr="gandhi_speech_bg.jpg"/>
          <p:cNvPicPr>
            <a:picLocks noChangeAspect="1"/>
          </p:cNvPicPr>
          <p:nvPr/>
        </p:nvPicPr>
        <p:blipFill>
          <a:blip r:embed="rId4"/>
          <a:srcRect/>
          <a:stretch>
            <a:fillRect/>
          </a:stretch>
        </p:blipFill>
        <p:spPr bwMode="auto">
          <a:xfrm>
            <a:off x="6357938" y="2000250"/>
            <a:ext cx="2268537" cy="3000375"/>
          </a:xfrm>
          <a:prstGeom prst="rect">
            <a:avLst/>
          </a:prstGeom>
          <a:noFill/>
          <a:ln w="9525">
            <a:noFill/>
            <a:miter lim="800000"/>
            <a:headEnd/>
            <a:tailEnd/>
          </a:ln>
        </p:spPr>
      </p:pic>
      <p:sp>
        <p:nvSpPr>
          <p:cNvPr id="28679" name="TextBox 11"/>
          <p:cNvSpPr txBox="1">
            <a:spLocks noChangeArrowheads="1"/>
          </p:cNvSpPr>
          <p:nvPr/>
        </p:nvSpPr>
        <p:spPr bwMode="auto">
          <a:xfrm>
            <a:off x="6572250" y="5457825"/>
            <a:ext cx="1785938" cy="400050"/>
          </a:xfrm>
          <a:prstGeom prst="rect">
            <a:avLst/>
          </a:prstGeom>
          <a:noFill/>
          <a:ln w="9525">
            <a:noFill/>
            <a:miter lim="800000"/>
            <a:headEnd/>
            <a:tailEnd/>
          </a:ln>
        </p:spPr>
        <p:txBody>
          <a:bodyPr>
            <a:spAutoFit/>
          </a:bodyPr>
          <a:lstStyle/>
          <a:p>
            <a:r>
              <a:rPr lang="en-US" sz="2000" b="1"/>
              <a:t>Gandhi Style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格 20"/>
          <p:cNvGraphicFramePr>
            <a:graphicFrameLocks noGrp="1"/>
          </p:cNvGraphicFramePr>
          <p:nvPr/>
        </p:nvGraphicFramePr>
        <p:xfrm>
          <a:off x="1571625" y="2928938"/>
          <a:ext cx="6096000" cy="741362"/>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bl>
          </a:graphicData>
        </a:graphic>
      </p:graphicFrame>
      <p:sp>
        <p:nvSpPr>
          <p:cNvPr id="29722" name="TextBox 16"/>
          <p:cNvSpPr txBox="1">
            <a:spLocks noChangeArrowheads="1"/>
          </p:cNvSpPr>
          <p:nvPr/>
        </p:nvSpPr>
        <p:spPr bwMode="auto">
          <a:xfrm>
            <a:off x="1714500" y="4214813"/>
            <a:ext cx="6215063" cy="923925"/>
          </a:xfrm>
          <a:prstGeom prst="rect">
            <a:avLst/>
          </a:prstGeom>
          <a:noFill/>
          <a:ln w="9525">
            <a:noFill/>
            <a:miter lim="800000"/>
            <a:headEnd/>
            <a:tailEnd/>
          </a:ln>
        </p:spPr>
        <p:txBody>
          <a:bodyPr>
            <a:spAutoFit/>
          </a:bodyPr>
          <a:lstStyle/>
          <a:p>
            <a:r>
              <a:rPr lang="en-US"/>
              <a:t>(1) Do you consider the above speeches as charismatic?</a:t>
            </a:r>
          </a:p>
          <a:p>
            <a:r>
              <a:rPr lang="en-US"/>
              <a:t>(2) Can you figure out who these speakers are?</a:t>
            </a:r>
          </a:p>
          <a:p>
            <a:r>
              <a:rPr lang="en-US"/>
              <a:t>(2) How different are these speaking styles?</a:t>
            </a:r>
          </a:p>
        </p:txBody>
      </p:sp>
      <p:sp>
        <p:nvSpPr>
          <p:cNvPr id="29723" name="Text Box 2"/>
          <p:cNvSpPr txBox="1">
            <a:spLocks noChangeArrowheads="1"/>
          </p:cNvSpPr>
          <p:nvPr/>
        </p:nvSpPr>
        <p:spPr bwMode="auto">
          <a:xfrm>
            <a:off x="2286000" y="1098550"/>
            <a:ext cx="4714875" cy="830263"/>
          </a:xfrm>
          <a:prstGeom prst="rect">
            <a:avLst/>
          </a:prstGeom>
          <a:noFill/>
          <a:ln w="9525">
            <a:noFill/>
            <a:miter lim="800000"/>
            <a:headEnd/>
            <a:tailEnd/>
          </a:ln>
        </p:spPr>
        <p:txBody>
          <a:bodyPr>
            <a:spAutoFit/>
          </a:bodyPr>
          <a:lstStyle/>
          <a:p>
            <a:pPr>
              <a:spcBef>
                <a:spcPct val="50000"/>
              </a:spcBef>
            </a:pPr>
            <a:r>
              <a:rPr lang="en-US" altLang="zh-CN" sz="4800"/>
              <a:t>Listening Exam</a:t>
            </a:r>
          </a:p>
        </p:txBody>
      </p:sp>
      <p:pic>
        <p:nvPicPr>
          <p:cNvPr id="29725" name="Picture 29">
            <a:hlinkClick r:id="" action="ppaction://media"/>
          </p:cNvPr>
          <p:cNvPicPr>
            <a:picLocks noRot="1" noChangeAspect="1" noChangeArrowheads="1"/>
          </p:cNvPicPr>
          <p:nvPr>
            <a:wavAudioFile r:embed="rId1" name="lenin-2.wav"/>
          </p:nvPr>
        </p:nvPicPr>
        <p:blipFill>
          <a:blip r:embed="rId7"/>
          <a:srcRect/>
          <a:stretch>
            <a:fillRect/>
          </a:stretch>
        </p:blipFill>
        <p:spPr bwMode="auto">
          <a:xfrm>
            <a:off x="2051050" y="2997200"/>
            <a:ext cx="304800" cy="304800"/>
          </a:xfrm>
          <a:prstGeom prst="rect">
            <a:avLst/>
          </a:prstGeom>
          <a:noFill/>
        </p:spPr>
      </p:pic>
      <p:pic>
        <p:nvPicPr>
          <p:cNvPr id="29726" name="mao.mp3">
            <a:hlinkClick r:id="" action="ppaction://media"/>
          </p:cNvPr>
          <p:cNvPicPr>
            <a:picLocks noRot="1" noChangeAspect="1" noChangeArrowheads="1"/>
          </p:cNvPicPr>
          <p:nvPr>
            <a:audioFile r:link="rId2"/>
          </p:nvPr>
        </p:nvPicPr>
        <p:blipFill>
          <a:blip r:embed="rId7"/>
          <a:srcRect/>
          <a:stretch>
            <a:fillRect/>
          </a:stretch>
        </p:blipFill>
        <p:spPr bwMode="auto">
          <a:xfrm>
            <a:off x="4483100" y="2997200"/>
            <a:ext cx="304800" cy="304800"/>
          </a:xfrm>
          <a:prstGeom prst="rect">
            <a:avLst/>
          </a:prstGeom>
          <a:noFill/>
        </p:spPr>
      </p:pic>
      <p:pic>
        <p:nvPicPr>
          <p:cNvPr id="29727" name="Picture 31">
            <a:hlinkClick r:id="" action="ppaction://media"/>
          </p:cNvPr>
          <p:cNvPicPr>
            <a:picLocks noRot="1" noChangeAspect="1" noChangeArrowheads="1"/>
          </p:cNvPicPr>
          <p:nvPr>
            <a:wavAudioFile r:embed="rId3" name="roosevelt.wav"/>
          </p:nvPr>
        </p:nvPicPr>
        <p:blipFill>
          <a:blip r:embed="rId7"/>
          <a:srcRect/>
          <a:stretch>
            <a:fillRect/>
          </a:stretch>
        </p:blipFill>
        <p:spPr bwMode="auto">
          <a:xfrm>
            <a:off x="3276600" y="2997200"/>
            <a:ext cx="304800" cy="304800"/>
          </a:xfrm>
          <a:prstGeom prst="rect">
            <a:avLst/>
          </a:prstGeom>
          <a:noFill/>
        </p:spPr>
      </p:pic>
      <p:pic>
        <p:nvPicPr>
          <p:cNvPr id="29728" name="Picture 32">
            <a:hlinkClick r:id="" action="ppaction://media"/>
          </p:cNvPr>
          <p:cNvPicPr>
            <a:picLocks noRot="1" noChangeAspect="1" noChangeArrowheads="1"/>
          </p:cNvPicPr>
          <p:nvPr>
            <a:wavAudioFile r:embed="rId4" name="Readjustment_Harding_1920.wav"/>
          </p:nvPr>
        </p:nvPicPr>
        <p:blipFill>
          <a:blip r:embed="rId7"/>
          <a:srcRect/>
          <a:stretch>
            <a:fillRect/>
          </a:stretch>
        </p:blipFill>
        <p:spPr bwMode="auto">
          <a:xfrm>
            <a:off x="5707063" y="2997200"/>
            <a:ext cx="304800" cy="304800"/>
          </a:xfrm>
          <a:prstGeom prst="rect">
            <a:avLst/>
          </a:prstGeom>
          <a:noFill/>
        </p:spPr>
      </p:pic>
      <p:pic>
        <p:nvPicPr>
          <p:cNvPr id="29729" name="Picture 33">
            <a:hlinkClick r:id="" action="ppaction://media"/>
          </p:cNvPr>
          <p:cNvPicPr>
            <a:picLocks noRot="1" noChangeAspect="1" noChangeArrowheads="1"/>
          </p:cNvPicPr>
          <p:nvPr>
            <a:wavAudioFile r:embed="rId5" name="hitler.wav"/>
          </p:nvPr>
        </p:nvPicPr>
        <p:blipFill>
          <a:blip r:embed="rId7"/>
          <a:srcRect/>
          <a:stretch>
            <a:fillRect/>
          </a:stretch>
        </p:blipFill>
        <p:spPr bwMode="auto">
          <a:xfrm>
            <a:off x="6931025" y="2997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76" fill="hold"/>
                                        <p:tgtEl>
                                          <p:spTgt spid="29725"/>
                                        </p:tgtEl>
                                      </p:cBhvr>
                                    </p:cmd>
                                  </p:childTnLst>
                                </p:cTn>
                              </p:par>
                            </p:childTnLst>
                          </p:cTn>
                        </p:par>
                      </p:childTnLst>
                    </p:cTn>
                  </p:par>
                </p:childTnLst>
              </p:cTn>
              <p:nextCondLst>
                <p:cond evt="onClick" delay="0">
                  <p:tgtEl>
                    <p:spTgt spid="297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25"/>
                </p:tgtEl>
              </p:cMediaNode>
            </p:audio>
            <p:seq concurrent="1" nextAc="seek">
              <p:cTn id="8" restart="whenNotActive" fill="hold" evtFilter="cancelBubble" nodeType="interactiveSeq">
                <p:stCondLst>
                  <p:cond evt="onClick" delay="0">
                    <p:tgtEl>
                      <p:spTgt spid="2972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164" fill="hold"/>
                                        <p:tgtEl>
                                          <p:spTgt spid="29726"/>
                                        </p:tgtEl>
                                      </p:cBhvr>
                                    </p:cmd>
                                  </p:childTnLst>
                                </p:cTn>
                              </p:par>
                            </p:childTnLst>
                          </p:cTn>
                        </p:par>
                      </p:childTnLst>
                    </p:cTn>
                  </p:par>
                </p:childTnLst>
              </p:cTn>
              <p:nextCondLst>
                <p:cond evt="onClick" delay="0">
                  <p:tgtEl>
                    <p:spTgt spid="2972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9726"/>
                </p:tgtEl>
              </p:cMediaNode>
            </p:audio>
            <p:seq concurrent="1" nextAc="seek">
              <p:cTn id="14" restart="whenNotActive" fill="hold" evtFilter="cancelBubble" nodeType="interactiveSeq">
                <p:stCondLst>
                  <p:cond evt="onClick" delay="0">
                    <p:tgtEl>
                      <p:spTgt spid="2972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214" fill="hold"/>
                                        <p:tgtEl>
                                          <p:spTgt spid="29727"/>
                                        </p:tgtEl>
                                      </p:cBhvr>
                                    </p:cmd>
                                  </p:childTnLst>
                                </p:cTn>
                              </p:par>
                            </p:childTnLst>
                          </p:cTn>
                        </p:par>
                      </p:childTnLst>
                    </p:cTn>
                  </p:par>
                </p:childTnLst>
              </p:cTn>
              <p:nextCondLst>
                <p:cond evt="onClick" delay="0">
                  <p:tgtEl>
                    <p:spTgt spid="2972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9727"/>
                </p:tgtEl>
              </p:cMediaNode>
            </p:audio>
            <p:seq concurrent="1" nextAc="seek">
              <p:cTn id="20" restart="whenNotActive" fill="hold" evtFilter="cancelBubble" nodeType="interactiveSeq">
                <p:stCondLst>
                  <p:cond evt="onClick" delay="0">
                    <p:tgtEl>
                      <p:spTgt spid="2972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808" fill="hold"/>
                                        <p:tgtEl>
                                          <p:spTgt spid="29728"/>
                                        </p:tgtEl>
                                      </p:cBhvr>
                                    </p:cmd>
                                  </p:childTnLst>
                                </p:cTn>
                              </p:par>
                            </p:childTnLst>
                          </p:cTn>
                        </p:par>
                      </p:childTnLst>
                    </p:cTn>
                  </p:par>
                </p:childTnLst>
              </p:cTn>
              <p:nextCondLst>
                <p:cond evt="onClick" delay="0">
                  <p:tgtEl>
                    <p:spTgt spid="2972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9728"/>
                </p:tgtEl>
              </p:cMediaNode>
            </p:audio>
            <p:seq concurrent="1" nextAc="seek">
              <p:cTn id="26" restart="whenNotActive" fill="hold" evtFilter="cancelBubble" nodeType="interactiveSeq">
                <p:stCondLst>
                  <p:cond evt="onClick" delay="0">
                    <p:tgtEl>
                      <p:spTgt spid="2972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9747" fill="hold"/>
                                        <p:tgtEl>
                                          <p:spTgt spid="29729"/>
                                        </p:tgtEl>
                                      </p:cBhvr>
                                    </p:cmd>
                                  </p:childTnLst>
                                </p:cTn>
                              </p:par>
                            </p:childTnLst>
                          </p:cTn>
                        </p:par>
                      </p:childTnLst>
                    </p:cTn>
                  </p:par>
                </p:childTnLst>
              </p:cTn>
              <p:nextCondLst>
                <p:cond evt="onClick" delay="0">
                  <p:tgtEl>
                    <p:spTgt spid="29729"/>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972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642938" y="2981325"/>
            <a:ext cx="1966912" cy="369888"/>
          </a:xfrm>
          <a:prstGeom prst="rect">
            <a:avLst/>
          </a:prstGeom>
          <a:noFill/>
          <a:ln w="9525">
            <a:noFill/>
            <a:miter lim="800000"/>
            <a:headEnd/>
            <a:tailEnd/>
          </a:ln>
        </p:spPr>
        <p:txBody>
          <a:bodyPr wrap="none">
            <a:spAutoFit/>
          </a:bodyPr>
          <a:lstStyle/>
          <a:p>
            <a:r>
              <a:rPr lang="en-US"/>
              <a:t>1.  Vladimir Lenin</a:t>
            </a:r>
          </a:p>
        </p:txBody>
      </p:sp>
      <p:sp>
        <p:nvSpPr>
          <p:cNvPr id="13" name="矩形 12"/>
          <p:cNvSpPr>
            <a:spLocks noChangeArrowheads="1"/>
          </p:cNvSpPr>
          <p:nvPr/>
        </p:nvSpPr>
        <p:spPr bwMode="auto">
          <a:xfrm>
            <a:off x="6950075" y="2987675"/>
            <a:ext cx="1736725" cy="369888"/>
          </a:xfrm>
          <a:prstGeom prst="rect">
            <a:avLst/>
          </a:prstGeom>
          <a:noFill/>
          <a:ln w="9525">
            <a:noFill/>
            <a:miter lim="800000"/>
            <a:headEnd/>
            <a:tailEnd/>
          </a:ln>
        </p:spPr>
        <p:txBody>
          <a:bodyPr wrap="none">
            <a:spAutoFit/>
          </a:bodyPr>
          <a:lstStyle/>
          <a:p>
            <a:r>
              <a:rPr lang="en-US"/>
              <a:t>3. Mao Zedong</a:t>
            </a:r>
          </a:p>
        </p:txBody>
      </p:sp>
      <p:sp>
        <p:nvSpPr>
          <p:cNvPr id="14" name="矩形 13"/>
          <p:cNvSpPr>
            <a:spLocks noChangeArrowheads="1"/>
          </p:cNvSpPr>
          <p:nvPr/>
        </p:nvSpPr>
        <p:spPr bwMode="auto">
          <a:xfrm>
            <a:off x="3429000" y="2987675"/>
            <a:ext cx="2711450" cy="369888"/>
          </a:xfrm>
          <a:prstGeom prst="rect">
            <a:avLst/>
          </a:prstGeom>
          <a:noFill/>
          <a:ln w="9525">
            <a:noFill/>
            <a:miter lim="800000"/>
            <a:headEnd/>
            <a:tailEnd/>
          </a:ln>
        </p:spPr>
        <p:txBody>
          <a:bodyPr wrap="none">
            <a:spAutoFit/>
          </a:bodyPr>
          <a:lstStyle/>
          <a:p>
            <a:r>
              <a:rPr lang="en-US"/>
              <a:t>2. Franklin D. Roosevelt </a:t>
            </a:r>
          </a:p>
        </p:txBody>
      </p:sp>
      <p:sp>
        <p:nvSpPr>
          <p:cNvPr id="15" name="矩形 14"/>
          <p:cNvSpPr>
            <a:spLocks noChangeArrowheads="1"/>
          </p:cNvSpPr>
          <p:nvPr/>
        </p:nvSpPr>
        <p:spPr bwMode="auto">
          <a:xfrm>
            <a:off x="1846263" y="5845175"/>
            <a:ext cx="2368550" cy="369888"/>
          </a:xfrm>
          <a:prstGeom prst="rect">
            <a:avLst/>
          </a:prstGeom>
          <a:noFill/>
          <a:ln w="9525">
            <a:noFill/>
            <a:miter lim="800000"/>
            <a:headEnd/>
            <a:tailEnd/>
          </a:ln>
        </p:spPr>
        <p:txBody>
          <a:bodyPr wrap="none">
            <a:spAutoFit/>
          </a:bodyPr>
          <a:lstStyle/>
          <a:p>
            <a:r>
              <a:rPr lang="en-US"/>
              <a:t>4. Warren G. Harding</a:t>
            </a:r>
          </a:p>
        </p:txBody>
      </p:sp>
      <p:sp>
        <p:nvSpPr>
          <p:cNvPr id="16" name="矩形 15"/>
          <p:cNvSpPr>
            <a:spLocks noChangeArrowheads="1"/>
          </p:cNvSpPr>
          <p:nvPr/>
        </p:nvSpPr>
        <p:spPr bwMode="auto">
          <a:xfrm>
            <a:off x="5729288" y="5916613"/>
            <a:ext cx="1557337" cy="369887"/>
          </a:xfrm>
          <a:prstGeom prst="rect">
            <a:avLst/>
          </a:prstGeom>
          <a:noFill/>
          <a:ln w="9525">
            <a:noFill/>
            <a:miter lim="800000"/>
            <a:headEnd/>
            <a:tailEnd/>
          </a:ln>
        </p:spPr>
        <p:txBody>
          <a:bodyPr wrap="none">
            <a:spAutoFit/>
          </a:bodyPr>
          <a:lstStyle/>
          <a:p>
            <a:r>
              <a:rPr lang="en-US"/>
              <a:t>5. Adolf Hitler</a:t>
            </a:r>
          </a:p>
        </p:txBody>
      </p:sp>
      <p:pic>
        <p:nvPicPr>
          <p:cNvPr id="8" name="hit.wav">
            <a:hlinkClick r:id="" action="ppaction://media"/>
          </p:cNvPr>
          <p:cNvPicPr>
            <a:picLocks noRot="1" noChangeAspect="1"/>
          </p:cNvPicPr>
          <p:nvPr>
            <a:audioFile r:link="rId1"/>
          </p:nvPr>
        </p:nvPicPr>
        <p:blipFill>
          <a:blip r:embed="rId7"/>
          <a:srcRect/>
          <a:stretch>
            <a:fillRect/>
          </a:stretch>
        </p:blipFill>
        <p:spPr bwMode="auto">
          <a:xfrm>
            <a:off x="5399088" y="5969000"/>
            <a:ext cx="304800" cy="304800"/>
          </a:xfrm>
          <a:prstGeom prst="rect">
            <a:avLst/>
          </a:prstGeom>
          <a:noFill/>
          <a:ln w="9525">
            <a:noFill/>
            <a:miter lim="800000"/>
            <a:headEnd/>
            <a:tailEnd/>
          </a:ln>
        </p:spPr>
      </p:pic>
      <p:pic>
        <p:nvPicPr>
          <p:cNvPr id="11" name="mao.mp3">
            <a:hlinkClick r:id="" action="ppaction://media"/>
          </p:cNvPr>
          <p:cNvPicPr>
            <a:picLocks noRot="1" noChangeAspect="1"/>
          </p:cNvPicPr>
          <p:nvPr>
            <a:audioFile r:link="rId2"/>
          </p:nvPr>
        </p:nvPicPr>
        <p:blipFill>
          <a:blip r:embed="rId8"/>
          <a:srcRect/>
          <a:stretch>
            <a:fillRect/>
          </a:stretch>
        </p:blipFill>
        <p:spPr bwMode="auto">
          <a:xfrm>
            <a:off x="6715125" y="3052763"/>
            <a:ext cx="304800" cy="304800"/>
          </a:xfrm>
          <a:prstGeom prst="rect">
            <a:avLst/>
          </a:prstGeom>
          <a:noFill/>
          <a:ln w="9525">
            <a:noFill/>
            <a:miter lim="800000"/>
            <a:headEnd/>
            <a:tailEnd/>
          </a:ln>
        </p:spPr>
      </p:pic>
      <p:pic>
        <p:nvPicPr>
          <p:cNvPr id="12" name="lenin-2.wav">
            <a:hlinkClick r:id="" action="ppaction://media"/>
          </p:cNvPr>
          <p:cNvPicPr>
            <a:picLocks noRot="1" noChangeAspect="1"/>
          </p:cNvPicPr>
          <p:nvPr>
            <a:audioFile r:link="rId3"/>
          </p:nvPr>
        </p:nvPicPr>
        <p:blipFill>
          <a:blip r:embed="rId9"/>
          <a:srcRect/>
          <a:stretch>
            <a:fillRect/>
          </a:stretch>
        </p:blipFill>
        <p:spPr bwMode="auto">
          <a:xfrm>
            <a:off x="428625" y="3052763"/>
            <a:ext cx="304800" cy="304800"/>
          </a:xfrm>
          <a:prstGeom prst="rect">
            <a:avLst/>
          </a:prstGeom>
          <a:noFill/>
          <a:ln w="9525">
            <a:noFill/>
            <a:miter lim="800000"/>
            <a:headEnd/>
            <a:tailEnd/>
          </a:ln>
        </p:spPr>
      </p:pic>
      <p:pic>
        <p:nvPicPr>
          <p:cNvPr id="19" name="Readjustment_Harding_1920.wav">
            <a:hlinkClick r:id="" action="ppaction://media"/>
          </p:cNvPr>
          <p:cNvPicPr>
            <a:picLocks noRot="1" noChangeAspect="1"/>
          </p:cNvPicPr>
          <p:nvPr>
            <a:wavAudioFile r:embed="rId4" name="Readjustment_Harding_1920.wav"/>
          </p:nvPr>
        </p:nvPicPr>
        <p:blipFill>
          <a:blip r:embed="rId10"/>
          <a:srcRect/>
          <a:stretch>
            <a:fillRect/>
          </a:stretch>
        </p:blipFill>
        <p:spPr bwMode="auto">
          <a:xfrm>
            <a:off x="1528763" y="5897563"/>
            <a:ext cx="304800" cy="304800"/>
          </a:xfrm>
          <a:prstGeom prst="rect">
            <a:avLst/>
          </a:prstGeom>
          <a:noFill/>
          <a:ln w="9525">
            <a:noFill/>
            <a:miter lim="800000"/>
            <a:headEnd/>
            <a:tailEnd/>
          </a:ln>
        </p:spPr>
      </p:pic>
      <p:pic>
        <p:nvPicPr>
          <p:cNvPr id="20" name="roosevelt.wav">
            <a:hlinkClick r:id="" action="ppaction://media"/>
          </p:cNvPr>
          <p:cNvPicPr>
            <a:picLocks noRot="1" noChangeAspect="1"/>
          </p:cNvPicPr>
          <p:nvPr>
            <a:audioFile r:link="rId5"/>
          </p:nvPr>
        </p:nvPicPr>
        <p:blipFill>
          <a:blip r:embed="rId9"/>
          <a:srcRect/>
          <a:stretch>
            <a:fillRect/>
          </a:stretch>
        </p:blipFill>
        <p:spPr bwMode="auto">
          <a:xfrm>
            <a:off x="3214688" y="3071813"/>
            <a:ext cx="304800" cy="304800"/>
          </a:xfrm>
          <a:prstGeom prst="rect">
            <a:avLst/>
          </a:prstGeom>
          <a:noFill/>
          <a:ln w="9525">
            <a:noFill/>
            <a:miter lim="800000"/>
            <a:headEnd/>
            <a:tailEnd/>
          </a:ln>
        </p:spPr>
      </p:pic>
      <p:pic>
        <p:nvPicPr>
          <p:cNvPr id="21" name="图片 20" descr="lenin_speech2.jpg"/>
          <p:cNvPicPr>
            <a:picLocks noChangeAspect="1"/>
          </p:cNvPicPr>
          <p:nvPr/>
        </p:nvPicPr>
        <p:blipFill>
          <a:blip r:embed="rId11"/>
          <a:srcRect/>
          <a:stretch>
            <a:fillRect/>
          </a:stretch>
        </p:blipFill>
        <p:spPr bwMode="auto">
          <a:xfrm>
            <a:off x="785813" y="909638"/>
            <a:ext cx="1857375" cy="1946275"/>
          </a:xfrm>
          <a:prstGeom prst="rect">
            <a:avLst/>
          </a:prstGeom>
          <a:noFill/>
          <a:ln w="9525">
            <a:noFill/>
            <a:miter lim="800000"/>
            <a:headEnd/>
            <a:tailEnd/>
          </a:ln>
        </p:spPr>
      </p:pic>
      <p:pic>
        <p:nvPicPr>
          <p:cNvPr id="2050" name="Picture 2" descr="http://upload.wikimedia.org/wikipedia/commons/thumb/b/b8/FDR_in_1933.jpg/250px-FDR_in_1933.jpg"/>
          <p:cNvPicPr>
            <a:picLocks noChangeAspect="1" noChangeArrowheads="1"/>
          </p:cNvPicPr>
          <p:nvPr/>
        </p:nvPicPr>
        <p:blipFill>
          <a:blip r:embed="rId12"/>
          <a:srcRect/>
          <a:stretch>
            <a:fillRect/>
          </a:stretch>
        </p:blipFill>
        <p:spPr bwMode="auto">
          <a:xfrm>
            <a:off x="3786188" y="838200"/>
            <a:ext cx="1714500" cy="2016125"/>
          </a:xfrm>
          <a:prstGeom prst="rect">
            <a:avLst/>
          </a:prstGeom>
          <a:noFill/>
          <a:ln w="9525">
            <a:noFill/>
            <a:miter lim="800000"/>
            <a:headEnd/>
            <a:tailEnd/>
          </a:ln>
        </p:spPr>
      </p:pic>
      <p:pic>
        <p:nvPicPr>
          <p:cNvPr id="22" name="图片 21" descr="mao-founding.jpg"/>
          <p:cNvPicPr>
            <a:picLocks noChangeAspect="1"/>
          </p:cNvPicPr>
          <p:nvPr/>
        </p:nvPicPr>
        <p:blipFill>
          <a:blip r:embed="rId13"/>
          <a:srcRect/>
          <a:stretch>
            <a:fillRect/>
          </a:stretch>
        </p:blipFill>
        <p:spPr bwMode="auto">
          <a:xfrm>
            <a:off x="6715125" y="835025"/>
            <a:ext cx="1785938" cy="2022475"/>
          </a:xfrm>
          <a:prstGeom prst="rect">
            <a:avLst/>
          </a:prstGeom>
          <a:noFill/>
          <a:ln w="9525">
            <a:noFill/>
            <a:miter lim="800000"/>
            <a:headEnd/>
            <a:tailEnd/>
          </a:ln>
        </p:spPr>
      </p:pic>
      <p:pic>
        <p:nvPicPr>
          <p:cNvPr id="23" name="图片 22" descr="harding.jpg"/>
          <p:cNvPicPr>
            <a:picLocks noChangeAspect="1"/>
          </p:cNvPicPr>
          <p:nvPr/>
        </p:nvPicPr>
        <p:blipFill>
          <a:blip r:embed="rId14"/>
          <a:srcRect/>
          <a:stretch>
            <a:fillRect/>
          </a:stretch>
        </p:blipFill>
        <p:spPr bwMode="auto">
          <a:xfrm>
            <a:off x="2071688" y="3786188"/>
            <a:ext cx="1862137" cy="2063750"/>
          </a:xfrm>
          <a:prstGeom prst="rect">
            <a:avLst/>
          </a:prstGeom>
          <a:noFill/>
          <a:ln w="9525">
            <a:noFill/>
            <a:miter lim="800000"/>
            <a:headEnd/>
            <a:tailEnd/>
          </a:ln>
        </p:spPr>
      </p:pic>
      <p:pic>
        <p:nvPicPr>
          <p:cNvPr id="24" name="图片 23" descr="Hitler_speech.jpg"/>
          <p:cNvPicPr>
            <a:picLocks noChangeAspect="1"/>
          </p:cNvPicPr>
          <p:nvPr/>
        </p:nvPicPr>
        <p:blipFill>
          <a:blip r:embed="rId15"/>
          <a:srcRect/>
          <a:stretch>
            <a:fillRect/>
          </a:stretch>
        </p:blipFill>
        <p:spPr bwMode="auto">
          <a:xfrm>
            <a:off x="5230813" y="3786188"/>
            <a:ext cx="2198687" cy="20129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3071813" y="812800"/>
            <a:ext cx="3571875" cy="830263"/>
          </a:xfrm>
          <a:prstGeom prst="rect">
            <a:avLst/>
          </a:prstGeom>
          <a:noFill/>
          <a:ln w="9525">
            <a:noFill/>
            <a:miter lim="800000"/>
            <a:headEnd/>
            <a:tailEnd/>
          </a:ln>
        </p:spPr>
        <p:txBody>
          <a:bodyPr>
            <a:spAutoFit/>
          </a:bodyPr>
          <a:lstStyle/>
          <a:p>
            <a:pPr>
              <a:spcBef>
                <a:spcPct val="50000"/>
              </a:spcBef>
            </a:pPr>
            <a:r>
              <a:rPr lang="en-US" altLang="zh-CN" sz="4800"/>
              <a:t>Charisma?</a:t>
            </a:r>
          </a:p>
        </p:txBody>
      </p:sp>
      <p:sp>
        <p:nvSpPr>
          <p:cNvPr id="6" name="矩形 5"/>
          <p:cNvSpPr/>
          <p:nvPr/>
        </p:nvSpPr>
        <p:spPr>
          <a:xfrm>
            <a:off x="928688" y="2217738"/>
            <a:ext cx="7500937" cy="2863850"/>
          </a:xfrm>
          <a:prstGeom prst="rect">
            <a:avLst/>
          </a:prstGeom>
        </p:spPr>
        <p:txBody>
          <a:bodyPr>
            <a:spAutoFit/>
          </a:bodyPr>
          <a:lstStyle/>
          <a:p>
            <a:pPr>
              <a:defRPr/>
            </a:pPr>
            <a:r>
              <a:rPr lang="en-US" dirty="0">
                <a:ea typeface="宋体" pitchFamily="2" charset="-122"/>
                <a:cs typeface="+mn-cs"/>
              </a:rPr>
              <a:t>Weber ‘47 says:</a:t>
            </a:r>
          </a:p>
          <a:p>
            <a:pPr>
              <a:defRPr/>
            </a:pPr>
            <a:endParaRPr lang="en-US" dirty="0">
              <a:ea typeface="宋体" pitchFamily="2" charset="-122"/>
              <a:cs typeface="+mn-cs"/>
            </a:endParaRPr>
          </a:p>
          <a:p>
            <a:pPr marL="342900" indent="-342900">
              <a:defRPr/>
            </a:pPr>
            <a:r>
              <a:rPr lang="en-US" dirty="0">
                <a:ea typeface="宋体" pitchFamily="2" charset="-122"/>
                <a:cs typeface="+mn-cs"/>
              </a:rPr>
              <a:t>	The ability to attract, and retain followers by virtue of personal characteristics -- not political and military institutions and powers</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What features might be essential to charismatic speech?</a:t>
            </a:r>
          </a:p>
          <a:p>
            <a:pPr marL="342900" indent="-342900">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Acoustic-Prosodic Features</a:t>
            </a:r>
          </a:p>
          <a:p>
            <a:pPr marL="342900" indent="-342900">
              <a:buFontTx/>
              <a:buAutoNum type="arabicPeriod"/>
              <a:defRPr/>
            </a:pPr>
            <a:r>
              <a:rPr lang="en-US" dirty="0">
                <a:ea typeface="宋体" pitchFamily="2" charset="-122"/>
                <a:cs typeface="+mn-cs"/>
              </a:rPr>
              <a:t>Lexical Features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500034" y="1142984"/>
          <a:ext cx="8286808" cy="416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500188" y="714375"/>
            <a:ext cx="5929312" cy="1570038"/>
          </a:xfrm>
          <a:prstGeom prst="rect">
            <a:avLst/>
          </a:prstGeom>
          <a:noFill/>
          <a:ln w="9525">
            <a:noFill/>
            <a:miter lim="800000"/>
            <a:headEnd/>
            <a:tailEnd/>
          </a:ln>
        </p:spPr>
        <p:txBody>
          <a:bodyPr>
            <a:spAutoFit/>
          </a:bodyPr>
          <a:lstStyle/>
          <a:p>
            <a:pPr algn="ctr">
              <a:spcBef>
                <a:spcPct val="50000"/>
              </a:spcBef>
            </a:pPr>
            <a:r>
              <a:rPr lang="en-US" altLang="zh-CN" sz="4800"/>
              <a:t>Why do we study Charismatic Speech?</a:t>
            </a:r>
          </a:p>
        </p:txBody>
      </p:sp>
      <p:sp>
        <p:nvSpPr>
          <p:cNvPr id="32770" name="矩形 5"/>
          <p:cNvSpPr>
            <a:spLocks noChangeArrowheads="1"/>
          </p:cNvSpPr>
          <p:nvPr/>
        </p:nvSpPr>
        <p:spPr bwMode="auto">
          <a:xfrm>
            <a:off x="500063" y="2714625"/>
            <a:ext cx="8001000" cy="2586038"/>
          </a:xfrm>
          <a:prstGeom prst="rect">
            <a:avLst/>
          </a:prstGeom>
          <a:noFill/>
          <a:ln w="9525">
            <a:noFill/>
            <a:miter lim="800000"/>
            <a:headEnd/>
            <a:tailEnd/>
          </a:ln>
        </p:spPr>
        <p:txBody>
          <a:bodyPr>
            <a:spAutoFit/>
          </a:bodyPr>
          <a:lstStyle/>
          <a:p>
            <a:pPr marL="342900" indent="-342900">
              <a:buFontTx/>
              <a:buAutoNum type="arabicPeriod"/>
            </a:pPr>
            <a:r>
              <a:rPr lang="en-US"/>
              <a:t>Probably we can identify future political stars.</a:t>
            </a:r>
          </a:p>
          <a:p>
            <a:pPr marL="342900" indent="-342900">
              <a:buFontTx/>
              <a:buAutoNum type="arabicPeriod"/>
            </a:pPr>
            <a:endParaRPr lang="en-US"/>
          </a:p>
          <a:p>
            <a:pPr marL="342900" indent="-342900">
              <a:buFontTx/>
              <a:buAutoNum type="arabicPeriod"/>
            </a:pPr>
            <a:r>
              <a:rPr lang="en-US"/>
              <a:t>Charismatic speech is CHARISMATIC, so we, as ordinary people, are interested in that.</a:t>
            </a:r>
          </a:p>
          <a:p>
            <a:pPr marL="342900" indent="-342900">
              <a:buFontTx/>
              <a:buAutoNum type="arabicPeriod"/>
            </a:pPr>
            <a:endParaRPr lang="en-US"/>
          </a:p>
          <a:p>
            <a:pPr marL="342900" indent="-342900">
              <a:buFontTx/>
              <a:buAutoNum type="arabicPeriod"/>
            </a:pPr>
            <a:r>
              <a:rPr lang="en-US"/>
              <a:t>Train people to improve their public speaking skills.</a:t>
            </a:r>
          </a:p>
          <a:p>
            <a:pPr marL="342900" indent="-342900">
              <a:buFontTx/>
              <a:buAutoNum type="arabicPeriod"/>
            </a:pPr>
            <a:endParaRPr lang="en-US"/>
          </a:p>
          <a:p>
            <a:pPr marL="342900" indent="-342900">
              <a:buFontTx/>
              <a:buAutoNum type="arabicPeriod"/>
            </a:pPr>
            <a:r>
              <a:rPr lang="en-US"/>
              <a:t>Create TTS systems that produce charismatic, charming and convincing speech. (Business Ad? Automatic Political Campaign?)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500188" y="858838"/>
            <a:ext cx="5929312" cy="831850"/>
          </a:xfrm>
          <a:prstGeom prst="rect">
            <a:avLst/>
          </a:prstGeom>
          <a:noFill/>
          <a:ln w="9525">
            <a:noFill/>
            <a:miter lim="800000"/>
            <a:headEnd/>
            <a:tailEnd/>
          </a:ln>
        </p:spPr>
        <p:txBody>
          <a:bodyPr>
            <a:spAutoFit/>
          </a:bodyPr>
          <a:lstStyle/>
          <a:p>
            <a:pPr algn="ctr">
              <a:spcBef>
                <a:spcPct val="50000"/>
              </a:spcBef>
            </a:pPr>
            <a:r>
              <a:rPr lang="en-US" altLang="zh-CN" sz="4800"/>
              <a:t>Biadsy et al. 2008</a:t>
            </a:r>
          </a:p>
        </p:txBody>
      </p:sp>
      <p:sp>
        <p:nvSpPr>
          <p:cNvPr id="33794" name="矩形 5"/>
          <p:cNvSpPr>
            <a:spLocks noChangeArrowheads="1"/>
          </p:cNvSpPr>
          <p:nvPr/>
        </p:nvSpPr>
        <p:spPr bwMode="auto">
          <a:xfrm>
            <a:off x="500063" y="1928813"/>
            <a:ext cx="8286750" cy="4246562"/>
          </a:xfrm>
          <a:prstGeom prst="rect">
            <a:avLst/>
          </a:prstGeom>
          <a:noFill/>
          <a:ln w="9525">
            <a:noFill/>
            <a:miter lim="800000"/>
            <a:headEnd/>
            <a:tailEnd/>
          </a:ln>
        </p:spPr>
        <p:txBody>
          <a:bodyPr>
            <a:spAutoFit/>
          </a:bodyPr>
          <a:lstStyle/>
          <a:p>
            <a:pPr marL="342900" indent="-342900"/>
            <a:endParaRPr lang="en-US"/>
          </a:p>
          <a:p>
            <a:pPr marL="342900" indent="-342900"/>
            <a:r>
              <a:rPr lang="en-US"/>
              <a:t>Cross-culture comparison of the perception of Charismatic Speech </a:t>
            </a:r>
          </a:p>
          <a:p>
            <a:pPr marL="342900" indent="-342900"/>
            <a:endParaRPr lang="en-US"/>
          </a:p>
          <a:p>
            <a:pPr marL="342900" indent="-342900">
              <a:buFontTx/>
              <a:buAutoNum type="arabicPeriod"/>
            </a:pPr>
            <a:r>
              <a:rPr lang="en-US"/>
              <a:t>American, Palestinian and Swedish subjects rate American political speech</a:t>
            </a:r>
          </a:p>
          <a:p>
            <a:pPr marL="342900" indent="-342900">
              <a:buFontTx/>
              <a:buAutoNum type="arabicPeriod"/>
            </a:pPr>
            <a:r>
              <a:rPr lang="en-US"/>
              <a:t>American and Palestinian rate Palestinian Arabic speech</a:t>
            </a:r>
          </a:p>
          <a:p>
            <a:pPr marL="342900" indent="-342900">
              <a:buFontTx/>
              <a:buAutoNum type="arabicPeriod"/>
            </a:pPr>
            <a:endParaRPr lang="en-US"/>
          </a:p>
          <a:p>
            <a:pPr marL="342900" indent="-342900"/>
            <a:r>
              <a:rPr lang="en-US"/>
              <a:t>Attributes correlate charisma:</a:t>
            </a:r>
          </a:p>
          <a:p>
            <a:pPr marL="342900" indent="-342900"/>
            <a:endParaRPr lang="en-US"/>
          </a:p>
          <a:p>
            <a:pPr marL="342900" indent="-342900"/>
            <a:r>
              <a:rPr lang="en-US"/>
              <a:t>American subjects: persuasive, charming, passionate, convincing</a:t>
            </a:r>
          </a:p>
          <a:p>
            <a:pPr marL="342900" indent="-342900"/>
            <a:r>
              <a:rPr lang="en-US"/>
              <a:t>			  Neither boring nor ordinary</a:t>
            </a:r>
          </a:p>
          <a:p>
            <a:pPr marL="342900" indent="-342900"/>
            <a:endParaRPr lang="en-US"/>
          </a:p>
          <a:p>
            <a:pPr marL="342900" indent="-342900"/>
            <a:r>
              <a:rPr lang="en-US"/>
              <a:t>Palestinian subjects: tough, powerful, persuasive, charming, enthusiastic</a:t>
            </a:r>
          </a:p>
          <a:p>
            <a:pPr marL="342900" indent="-342900"/>
            <a:r>
              <a:rPr lang="en-US"/>
              <a:t>			  Neither boring nor desperate</a:t>
            </a:r>
          </a:p>
          <a:p>
            <a:pPr marL="342900" indent="-342900"/>
            <a:endParaRPr lang="en-US"/>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500188" y="785813"/>
            <a:ext cx="5929312" cy="830262"/>
          </a:xfrm>
          <a:prstGeom prst="rect">
            <a:avLst/>
          </a:prstGeom>
          <a:noFill/>
          <a:ln w="9525">
            <a:noFill/>
            <a:miter lim="800000"/>
            <a:headEnd/>
            <a:tailEnd/>
          </a:ln>
        </p:spPr>
        <p:txBody>
          <a:bodyPr>
            <a:spAutoFit/>
          </a:bodyPr>
          <a:lstStyle/>
          <a:p>
            <a:pPr algn="ctr">
              <a:spcBef>
                <a:spcPct val="50000"/>
              </a:spcBef>
            </a:pPr>
            <a:r>
              <a:rPr lang="en-US" altLang="zh-CN" sz="4800"/>
              <a:t>Data Source</a:t>
            </a:r>
          </a:p>
        </p:txBody>
      </p:sp>
      <p:sp>
        <p:nvSpPr>
          <p:cNvPr id="34818" name="矩形 5"/>
          <p:cNvSpPr>
            <a:spLocks noChangeArrowheads="1"/>
          </p:cNvSpPr>
          <p:nvPr/>
        </p:nvSpPr>
        <p:spPr bwMode="auto">
          <a:xfrm>
            <a:off x="500063" y="1928813"/>
            <a:ext cx="8215312" cy="4524375"/>
          </a:xfrm>
          <a:prstGeom prst="rect">
            <a:avLst/>
          </a:prstGeom>
          <a:noFill/>
          <a:ln w="9525">
            <a:noFill/>
            <a:miter lim="800000"/>
            <a:headEnd/>
            <a:tailEnd/>
          </a:ln>
        </p:spPr>
        <p:txBody>
          <a:bodyPr>
            <a:spAutoFit/>
          </a:bodyPr>
          <a:lstStyle/>
          <a:p>
            <a:pPr marL="342900" indent="-342900"/>
            <a:r>
              <a:rPr lang="en-US"/>
              <a:t>Standard American English (SAE) Data:</a:t>
            </a:r>
          </a:p>
          <a:p>
            <a:pPr marL="342900" indent="-342900"/>
            <a:endParaRPr lang="en-US"/>
          </a:p>
          <a:p>
            <a:pPr marL="342900" indent="-342900"/>
            <a:r>
              <a:rPr lang="en-US"/>
              <a:t>Source: 9 candidates (1F 8M) of 2004 Democratic nomination to US President</a:t>
            </a:r>
          </a:p>
          <a:p>
            <a:pPr marL="342900" indent="-342900"/>
            <a:r>
              <a:rPr lang="en-US"/>
              <a:t>Topics: greeting, reasons for running, tax cuts, postwar Iraq, healthcare</a:t>
            </a:r>
          </a:p>
          <a:p>
            <a:pPr marL="342900" indent="-342900"/>
            <a:r>
              <a:rPr lang="en-US"/>
              <a:t>Segments: 45 of 2-28s speech segments, mean 10s</a:t>
            </a:r>
          </a:p>
          <a:p>
            <a:pPr marL="342900" indent="-342900"/>
            <a:endParaRPr lang="en-US"/>
          </a:p>
          <a:p>
            <a:pPr marL="342900" indent="-342900"/>
            <a:r>
              <a:rPr lang="en-US"/>
              <a:t>Palestinian Arabic Data:</a:t>
            </a:r>
          </a:p>
          <a:p>
            <a:pPr marL="342900" indent="-342900"/>
            <a:endParaRPr lang="en-US"/>
          </a:p>
          <a:p>
            <a:pPr marL="342900" indent="-342900"/>
            <a:r>
              <a:rPr lang="en-US"/>
              <a:t>Source: 22 male native Palestinian speakers from TV programs in 2005</a:t>
            </a:r>
          </a:p>
          <a:p>
            <a:pPr marL="342900" indent="-342900"/>
            <a:r>
              <a:rPr lang="en-US"/>
              <a:t>Topics: Assassination of Hamas leader, debate, Intifada and resistance, Israeli</a:t>
            </a:r>
          </a:p>
          <a:p>
            <a:pPr marL="342900" indent="-342900"/>
            <a:r>
              <a:rPr lang="en-US"/>
              <a:t> separation wall, the Palestinian Authority and call for reforms</a:t>
            </a:r>
          </a:p>
          <a:p>
            <a:pPr marL="342900" indent="-342900"/>
            <a:r>
              <a:rPr lang="en-US"/>
              <a:t>Segments: 44 of 3-28s duration, mean 14s</a:t>
            </a:r>
          </a:p>
          <a:p>
            <a:pPr marL="342900" indent="-342900"/>
            <a:endParaRPr lang="en-US"/>
          </a:p>
          <a:p>
            <a:pPr marL="342900" indent="-342900"/>
            <a:endParaRPr lang="en-US"/>
          </a:p>
          <a:p>
            <a:pPr marL="342900" indent="-342900"/>
            <a:endParaRPr lang="en-US"/>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500188" y="785813"/>
            <a:ext cx="5929312" cy="830262"/>
          </a:xfrm>
          <a:prstGeom prst="rect">
            <a:avLst/>
          </a:prstGeom>
          <a:noFill/>
          <a:ln w="9525">
            <a:noFill/>
            <a:miter lim="800000"/>
            <a:headEnd/>
            <a:tailEnd/>
          </a:ln>
        </p:spPr>
        <p:txBody>
          <a:bodyPr>
            <a:spAutoFit/>
          </a:bodyPr>
          <a:lstStyle/>
          <a:p>
            <a:pPr algn="ctr">
              <a:spcBef>
                <a:spcPct val="50000"/>
              </a:spcBef>
            </a:pPr>
            <a:r>
              <a:rPr lang="en-US" altLang="zh-CN" sz="4800"/>
              <a:t>Experiments</a:t>
            </a:r>
          </a:p>
        </p:txBody>
      </p:sp>
      <p:sp>
        <p:nvSpPr>
          <p:cNvPr id="35842" name="矩形 5"/>
          <p:cNvSpPr>
            <a:spLocks noChangeArrowheads="1"/>
          </p:cNvSpPr>
          <p:nvPr/>
        </p:nvSpPr>
        <p:spPr bwMode="auto">
          <a:xfrm>
            <a:off x="500063" y="1928813"/>
            <a:ext cx="8215312" cy="4246562"/>
          </a:xfrm>
          <a:prstGeom prst="rect">
            <a:avLst/>
          </a:prstGeom>
          <a:noFill/>
          <a:ln w="9525">
            <a:noFill/>
            <a:miter lim="800000"/>
            <a:headEnd/>
            <a:tailEnd/>
          </a:ln>
        </p:spPr>
        <p:txBody>
          <a:bodyPr>
            <a:spAutoFit/>
          </a:bodyPr>
          <a:lstStyle/>
          <a:p>
            <a:pPr marL="342900" indent="-342900"/>
            <a:r>
              <a:rPr lang="en-US"/>
              <a:t>First two experiments:</a:t>
            </a:r>
          </a:p>
          <a:p>
            <a:pPr marL="342900" indent="-342900"/>
            <a:endParaRPr lang="en-US"/>
          </a:p>
          <a:p>
            <a:pPr marL="342900" indent="-342900"/>
            <a:r>
              <a:rPr lang="en-US" b="1"/>
              <a:t>12 Americans (6F 6M) and 12 Palestinians (6F 6M) were presented speech</a:t>
            </a:r>
          </a:p>
          <a:p>
            <a:pPr marL="342900" indent="-342900"/>
            <a:r>
              <a:rPr lang="en-US" b="1"/>
              <a:t>of their own languages</a:t>
            </a:r>
            <a:r>
              <a:rPr lang="en-US"/>
              <a:t>, and were asked to rate 26 statement in a 5 points </a:t>
            </a:r>
          </a:p>
          <a:p>
            <a:pPr marL="342900" indent="-342900"/>
            <a:r>
              <a:rPr lang="en-US"/>
              <a:t>scale.Statement are “the speaker is charismatic” and other related statements.</a:t>
            </a:r>
          </a:p>
          <a:p>
            <a:pPr marL="342900" indent="-342900"/>
            <a:r>
              <a:rPr lang="en-US"/>
              <a:t>(eg. “the speaker is angry”. )</a:t>
            </a:r>
          </a:p>
          <a:p>
            <a:pPr marL="342900" indent="-342900"/>
            <a:endParaRPr lang="en-US"/>
          </a:p>
          <a:p>
            <a:pPr marL="342900" indent="-342900"/>
            <a:r>
              <a:rPr lang="en-US"/>
              <a:t> Following three experiments (</a:t>
            </a:r>
            <a:r>
              <a:rPr lang="en-US" b="1"/>
              <a:t>native vs non-native speakers perception</a:t>
            </a:r>
            <a:r>
              <a:rPr lang="en-US"/>
              <a:t>):</a:t>
            </a:r>
          </a:p>
          <a:p>
            <a:pPr marL="342900" indent="-342900"/>
            <a:endParaRPr lang="en-US"/>
          </a:p>
          <a:p>
            <a:pPr marL="342900" indent="-342900"/>
            <a:r>
              <a:rPr lang="en-US"/>
              <a:t>9 (6F, 3M) English speaking native Swedish speakers to do SAE task</a:t>
            </a:r>
          </a:p>
          <a:p>
            <a:pPr marL="342900" indent="-342900"/>
            <a:r>
              <a:rPr lang="en-US"/>
              <a:t>12 (3F, 9M) English-literate native Palestinian speakers do SAE task</a:t>
            </a:r>
          </a:p>
          <a:p>
            <a:pPr marL="342900" indent="-342900"/>
            <a:r>
              <a:rPr lang="en-US"/>
              <a:t>12(3M, 9F) non-Arabic-literate SAE speakers to do Arabic task </a:t>
            </a:r>
          </a:p>
          <a:p>
            <a:pPr marL="342900" indent="-342900"/>
            <a:endParaRPr lang="en-US"/>
          </a:p>
          <a:p>
            <a:pPr marL="342900" indent="-342900"/>
            <a:endParaRPr lang="en-US"/>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1500188" y="669925"/>
            <a:ext cx="5929312" cy="830263"/>
          </a:xfrm>
          <a:prstGeom prst="rect">
            <a:avLst/>
          </a:prstGeom>
          <a:noFill/>
          <a:ln w="9525">
            <a:noFill/>
            <a:miter lim="800000"/>
            <a:headEnd/>
            <a:tailEnd/>
          </a:ln>
        </p:spPr>
        <p:txBody>
          <a:bodyPr>
            <a:spAutoFit/>
          </a:bodyPr>
          <a:lstStyle/>
          <a:p>
            <a:pPr algn="ctr">
              <a:spcBef>
                <a:spcPct val="50000"/>
              </a:spcBef>
            </a:pPr>
            <a:r>
              <a:rPr lang="en-US" altLang="zh-CN" sz="4800"/>
              <a:t>Kappas</a:t>
            </a:r>
          </a:p>
        </p:txBody>
      </p:sp>
      <p:sp>
        <p:nvSpPr>
          <p:cNvPr id="36866" name="矩形 5"/>
          <p:cNvSpPr>
            <a:spLocks noChangeArrowheads="1"/>
          </p:cNvSpPr>
          <p:nvPr/>
        </p:nvSpPr>
        <p:spPr bwMode="auto">
          <a:xfrm>
            <a:off x="500063" y="1928813"/>
            <a:ext cx="8215312" cy="5354637"/>
          </a:xfrm>
          <a:prstGeom prst="rect">
            <a:avLst/>
          </a:prstGeom>
          <a:noFill/>
          <a:ln w="9525">
            <a:noFill/>
            <a:miter lim="800000"/>
            <a:headEnd/>
            <a:tailEnd/>
          </a:ln>
        </p:spPr>
        <p:txBody>
          <a:bodyPr>
            <a:spAutoFit/>
          </a:bodyPr>
          <a:lstStyle/>
          <a:p>
            <a:pPr marL="342900" indent="-342900"/>
            <a:r>
              <a:rPr lang="en-US"/>
              <a:t>SAE speakers on SAE: 0.232</a:t>
            </a:r>
          </a:p>
          <a:p>
            <a:pPr marL="342900" indent="-342900"/>
            <a:r>
              <a:rPr lang="en-US"/>
              <a:t>SAE speakers on Arabic: 0.383</a:t>
            </a:r>
          </a:p>
          <a:p>
            <a:pPr marL="342900" indent="-342900"/>
            <a:endParaRPr lang="en-US"/>
          </a:p>
          <a:p>
            <a:pPr marL="342900" indent="-342900"/>
            <a:r>
              <a:rPr lang="en-US"/>
              <a:t>It suggests that </a:t>
            </a:r>
            <a:r>
              <a:rPr lang="en-US" b="1"/>
              <a:t>lexical and semantic cues may lower agreement.</a:t>
            </a:r>
          </a:p>
          <a:p>
            <a:pPr marL="342900" indent="-342900"/>
            <a:endParaRPr lang="en-US"/>
          </a:p>
          <a:p>
            <a:pPr marL="342900" indent="-342900"/>
            <a:r>
              <a:rPr lang="en-US"/>
              <a:t>Palestinian speakers on SAE: 0.185</a:t>
            </a:r>
          </a:p>
          <a:p>
            <a:pPr marL="342900" indent="-342900"/>
            <a:r>
              <a:rPr lang="en-US"/>
              <a:t>Palestinian speakers on Arabic: 0.348</a:t>
            </a:r>
          </a:p>
          <a:p>
            <a:pPr marL="342900" indent="-342900"/>
            <a:r>
              <a:rPr lang="en-US"/>
              <a:t>Swedish speakers on SAE: 0.226</a:t>
            </a:r>
          </a:p>
          <a:p>
            <a:pPr marL="342900" indent="-342900"/>
            <a:endParaRPr lang="en-US"/>
          </a:p>
          <a:p>
            <a:pPr marL="342900" indent="-342900"/>
            <a:r>
              <a:rPr lang="en-US"/>
              <a:t>Why kappas are low?</a:t>
            </a:r>
          </a:p>
          <a:p>
            <a:pPr marL="342900" indent="-342900"/>
            <a:endParaRPr lang="en-US"/>
          </a:p>
          <a:p>
            <a:pPr marL="342900" indent="-342900">
              <a:buFontTx/>
              <a:buAutoNum type="arabicParenBoth"/>
            </a:pPr>
            <a:r>
              <a:rPr lang="en-US" b="1"/>
              <a:t>Different people have different definition of charisma</a:t>
            </a:r>
          </a:p>
          <a:p>
            <a:pPr marL="342900" indent="-342900">
              <a:buFontTx/>
              <a:buAutoNum type="arabicParenBoth"/>
            </a:pPr>
            <a:r>
              <a:rPr lang="en-US" b="1"/>
              <a:t>Rating foreign speech depends on subjects’ understanding with the language</a:t>
            </a:r>
          </a:p>
          <a:p>
            <a:pPr marL="342900" indent="-342900"/>
            <a:endParaRPr lang="en-US"/>
          </a:p>
          <a:p>
            <a:pPr marL="342900" indent="-342900"/>
            <a:r>
              <a:rPr lang="en-US"/>
              <a:t> </a:t>
            </a:r>
          </a:p>
          <a:p>
            <a:pPr marL="342900" indent="-342900"/>
            <a:endParaRPr lang="en-US"/>
          </a:p>
          <a:p>
            <a:pPr marL="342900" indent="-342900"/>
            <a:endParaRPr lang="en-US"/>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1500188" y="714375"/>
            <a:ext cx="5929312" cy="830263"/>
          </a:xfrm>
          <a:prstGeom prst="rect">
            <a:avLst/>
          </a:prstGeom>
          <a:noFill/>
          <a:ln w="9525">
            <a:noFill/>
            <a:miter lim="800000"/>
            <a:headEnd/>
            <a:tailEnd/>
          </a:ln>
        </p:spPr>
        <p:txBody>
          <a:bodyPr>
            <a:spAutoFit/>
          </a:bodyPr>
          <a:lstStyle/>
          <a:p>
            <a:pPr algn="ctr">
              <a:spcBef>
                <a:spcPct val="50000"/>
              </a:spcBef>
            </a:pPr>
            <a:r>
              <a:rPr lang="en-US" altLang="zh-CN" sz="4800"/>
              <a:t>Findings</a:t>
            </a:r>
          </a:p>
        </p:txBody>
      </p:sp>
      <p:sp>
        <p:nvSpPr>
          <p:cNvPr id="37890" name="矩形 5"/>
          <p:cNvSpPr>
            <a:spLocks noChangeArrowheads="1"/>
          </p:cNvSpPr>
          <p:nvPr/>
        </p:nvSpPr>
        <p:spPr bwMode="auto">
          <a:xfrm>
            <a:off x="500063" y="2039938"/>
            <a:ext cx="8215312" cy="4246562"/>
          </a:xfrm>
          <a:prstGeom prst="rect">
            <a:avLst/>
          </a:prstGeom>
          <a:noFill/>
          <a:ln w="9525">
            <a:noFill/>
            <a:miter lim="800000"/>
            <a:headEnd/>
            <a:tailEnd/>
          </a:ln>
        </p:spPr>
        <p:txBody>
          <a:bodyPr>
            <a:spAutoFit/>
          </a:bodyPr>
          <a:lstStyle/>
          <a:p>
            <a:pPr marL="342900" indent="-342900">
              <a:buFontTx/>
              <a:buAutoNum type="arabicPeriod"/>
            </a:pPr>
            <a:r>
              <a:rPr lang="en-US"/>
              <a:t>American rating SAE tokens report recognizing 5.8 out of 9 speakers and </a:t>
            </a:r>
          </a:p>
          <a:p>
            <a:pPr marL="342900" indent="-342900"/>
            <a:r>
              <a:rPr lang="en-US"/>
              <a:t>rating of these speakers are more charismatic (mean 3.39). It may imply that</a:t>
            </a:r>
          </a:p>
          <a:p>
            <a:pPr marL="342900" indent="-342900"/>
            <a:r>
              <a:rPr lang="en-US"/>
              <a:t> </a:t>
            </a:r>
            <a:r>
              <a:rPr lang="en-US" b="1" i="1"/>
              <a:t>charismatic speakers are more recognizable</a:t>
            </a:r>
            <a:r>
              <a:rPr lang="en-US"/>
              <a:t>.</a:t>
            </a:r>
          </a:p>
          <a:p>
            <a:pPr marL="342900" indent="-342900"/>
            <a:endParaRPr lang="en-US"/>
          </a:p>
          <a:p>
            <a:pPr marL="342900" indent="-342900"/>
            <a:r>
              <a:rPr lang="en-US"/>
              <a:t>2. Other studies are quite low. For Palestinian recognizing Palestinian studies, </a:t>
            </a:r>
          </a:p>
          <a:p>
            <a:pPr marL="342900" indent="-342900"/>
            <a:r>
              <a:rPr lang="en-US"/>
              <a:t>0.55 out of 22 speakers. For American recognizing Arabic speakers, 0. For </a:t>
            </a:r>
          </a:p>
          <a:p>
            <a:pPr marL="342900" indent="-342900"/>
            <a:r>
              <a:rPr lang="en-US"/>
              <a:t>Palestinian and Swedish recognizing SAE speakers, 0.33 and 0.11</a:t>
            </a:r>
          </a:p>
          <a:p>
            <a:pPr marL="342900" indent="-342900"/>
            <a:endParaRPr lang="en-US"/>
          </a:p>
          <a:p>
            <a:pPr marL="342900" indent="-342900"/>
            <a:r>
              <a:rPr lang="en-US"/>
              <a:t>3. Significant figures showed that the </a:t>
            </a:r>
            <a:r>
              <a:rPr lang="en-US" b="1" i="1"/>
              <a:t>topic</a:t>
            </a:r>
            <a:r>
              <a:rPr lang="en-US"/>
              <a:t> of the tokens influences the </a:t>
            </a:r>
          </a:p>
          <a:p>
            <a:pPr marL="342900" indent="-342900"/>
            <a:r>
              <a:rPr lang="en-US"/>
              <a:t>emotional state of the speaker or rater. (p= .052)</a:t>
            </a:r>
          </a:p>
          <a:p>
            <a:pPr marL="342900" indent="-342900"/>
            <a:endParaRPr lang="en-US"/>
          </a:p>
          <a:p>
            <a:pPr marL="342900" indent="-342900"/>
            <a:r>
              <a:rPr lang="en-US"/>
              <a:t> </a:t>
            </a:r>
          </a:p>
          <a:p>
            <a:pPr marL="342900" indent="-342900"/>
            <a:endParaRPr lang="en-US"/>
          </a:p>
          <a:p>
            <a:pPr marL="342900" indent="-342900"/>
            <a:endParaRPr lang="en-US"/>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500188" y="785813"/>
            <a:ext cx="5929312" cy="830262"/>
          </a:xfrm>
          <a:prstGeom prst="rect">
            <a:avLst/>
          </a:prstGeom>
          <a:noFill/>
          <a:ln w="9525">
            <a:noFill/>
            <a:miter lim="800000"/>
            <a:headEnd/>
            <a:tailEnd/>
          </a:ln>
        </p:spPr>
        <p:txBody>
          <a:bodyPr>
            <a:spAutoFit/>
          </a:bodyPr>
          <a:lstStyle/>
          <a:p>
            <a:pPr algn="ctr">
              <a:spcBef>
                <a:spcPct val="50000"/>
              </a:spcBef>
            </a:pPr>
            <a:r>
              <a:rPr lang="en-US" altLang="zh-CN" sz="4800"/>
              <a:t>Feature Analysis</a:t>
            </a:r>
          </a:p>
        </p:txBody>
      </p:sp>
      <p:sp>
        <p:nvSpPr>
          <p:cNvPr id="6" name="矩形 5"/>
          <p:cNvSpPr/>
          <p:nvPr/>
        </p:nvSpPr>
        <p:spPr>
          <a:xfrm>
            <a:off x="500063" y="1928813"/>
            <a:ext cx="8215312" cy="5078412"/>
          </a:xfrm>
          <a:prstGeom prst="rect">
            <a:avLst/>
          </a:prstGeom>
        </p:spPr>
        <p:txBody>
          <a:bodyPr>
            <a:spAutoFit/>
          </a:bodyPr>
          <a:lstStyle/>
          <a:p>
            <a:pPr marL="342900" indent="-342900">
              <a:defRPr/>
            </a:pPr>
            <a:r>
              <a:rPr lang="en-US" dirty="0">
                <a:ea typeface="宋体" pitchFamily="2" charset="-122"/>
                <a:cs typeface="+mn-cs"/>
              </a:rPr>
              <a:t>Goal: Extracting acoustic-prosodic and  lexical features of the charismatic </a:t>
            </a:r>
          </a:p>
          <a:p>
            <a:pPr marL="342900" indent="-342900">
              <a:defRPr/>
            </a:pPr>
            <a:r>
              <a:rPr lang="en-US" dirty="0">
                <a:ea typeface="宋体" pitchFamily="2" charset="-122"/>
                <a:cs typeface="+mn-cs"/>
              </a:rPr>
              <a:t>stimuli and see if there’s something correlate with this genre of speech.</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b="1" dirty="0">
                <a:ea typeface="宋体" pitchFamily="2" charset="-122"/>
                <a:cs typeface="+mn-cs"/>
              </a:rPr>
              <a:t>Pitch, Intensity and Token Duration</a:t>
            </a:r>
            <a:r>
              <a:rPr lang="en-US" dirty="0">
                <a:ea typeface="宋体" pitchFamily="2" charset="-122"/>
                <a:cs typeface="+mn-cs"/>
              </a:rPr>
              <a:t>: </a:t>
            </a:r>
          </a:p>
          <a:p>
            <a:pPr marL="342900" indent="-342900">
              <a:defRPr/>
            </a:pPr>
            <a:endParaRPr lang="en-US" dirty="0">
              <a:ea typeface="宋体" pitchFamily="2" charset="-122"/>
              <a:cs typeface="+mn-cs"/>
            </a:endParaRPr>
          </a:p>
          <a:p>
            <a:pPr>
              <a:defRPr/>
            </a:pPr>
            <a:r>
              <a:rPr lang="en-US" dirty="0">
                <a:ea typeface="宋体" pitchFamily="2" charset="-122"/>
                <a:cs typeface="+mn-cs"/>
              </a:rPr>
              <a:t>Mean pitch (re=.24; </a:t>
            </a:r>
            <a:r>
              <a:rPr lang="en-US" dirty="0" err="1">
                <a:ea typeface="宋体" pitchFamily="2" charset="-122"/>
                <a:cs typeface="+mn-cs"/>
              </a:rPr>
              <a:t>rpe</a:t>
            </a:r>
            <a:r>
              <a:rPr lang="en-US" dirty="0">
                <a:ea typeface="宋体" pitchFamily="2" charset="-122"/>
                <a:cs typeface="+mn-cs"/>
              </a:rPr>
              <a:t>=.13; </a:t>
            </a:r>
            <a:r>
              <a:rPr lang="fi-FI" dirty="0">
                <a:ea typeface="宋体" pitchFamily="2" charset="-122"/>
                <a:cs typeface="+mn-cs"/>
              </a:rPr>
              <a:t>raa=.39; ra=.2; rs=.2), mean (re=.21; rpe=.14; raa=.35; </a:t>
            </a:r>
            <a:r>
              <a:rPr lang="en-US" dirty="0" err="1">
                <a:ea typeface="宋体" pitchFamily="2" charset="-122"/>
                <a:cs typeface="+mn-cs"/>
              </a:rPr>
              <a:t>ra</a:t>
            </a:r>
            <a:r>
              <a:rPr lang="en-US" dirty="0">
                <a:ea typeface="宋体" pitchFamily="2" charset="-122"/>
                <a:cs typeface="+mn-cs"/>
              </a:rPr>
              <a:t>=.21; </a:t>
            </a:r>
            <a:r>
              <a:rPr lang="en-US" dirty="0" err="1">
                <a:ea typeface="宋体" pitchFamily="2" charset="-122"/>
                <a:cs typeface="+mn-cs"/>
              </a:rPr>
              <a:t>rs</a:t>
            </a:r>
            <a:r>
              <a:rPr lang="en-US" dirty="0">
                <a:ea typeface="宋体" pitchFamily="2" charset="-122"/>
                <a:cs typeface="+mn-cs"/>
              </a:rPr>
              <a:t>=.18) and standard deviation (re=.21; </a:t>
            </a:r>
            <a:r>
              <a:rPr lang="en-US" dirty="0" err="1">
                <a:ea typeface="宋体" pitchFamily="2" charset="-122"/>
                <a:cs typeface="+mn-cs"/>
              </a:rPr>
              <a:t>rpe</a:t>
            </a:r>
            <a:r>
              <a:rPr lang="en-US" dirty="0">
                <a:ea typeface="宋体" pitchFamily="2" charset="-122"/>
                <a:cs typeface="+mn-cs"/>
              </a:rPr>
              <a:t>=.14; </a:t>
            </a:r>
            <a:r>
              <a:rPr lang="en-US" dirty="0" err="1">
                <a:ea typeface="宋体" pitchFamily="2" charset="-122"/>
                <a:cs typeface="+mn-cs"/>
              </a:rPr>
              <a:t>raa</a:t>
            </a:r>
            <a:r>
              <a:rPr lang="en-US" dirty="0">
                <a:ea typeface="宋体" pitchFamily="2" charset="-122"/>
                <a:cs typeface="+mn-cs"/>
              </a:rPr>
              <a:t>=.34; </a:t>
            </a:r>
            <a:r>
              <a:rPr lang="en-US" dirty="0" err="1">
                <a:ea typeface="宋体" pitchFamily="2" charset="-122"/>
                <a:cs typeface="+mn-cs"/>
              </a:rPr>
              <a:t>ra</a:t>
            </a:r>
            <a:r>
              <a:rPr lang="en-US" dirty="0">
                <a:ea typeface="宋体" pitchFamily="2" charset="-122"/>
                <a:cs typeface="+mn-cs"/>
              </a:rPr>
              <a:t>=.19; </a:t>
            </a:r>
            <a:r>
              <a:rPr lang="en-US" dirty="0" err="1">
                <a:ea typeface="宋体" pitchFamily="2" charset="-122"/>
                <a:cs typeface="+mn-cs"/>
              </a:rPr>
              <a:t>rs</a:t>
            </a:r>
            <a:r>
              <a:rPr lang="en-US" dirty="0">
                <a:ea typeface="宋体" pitchFamily="2" charset="-122"/>
                <a:cs typeface="+mn-cs"/>
              </a:rPr>
              <a:t>=.18) of </a:t>
            </a:r>
            <a:r>
              <a:rPr lang="en-US" dirty="0" err="1">
                <a:ea typeface="宋体" pitchFamily="2" charset="-122"/>
                <a:cs typeface="+mn-cs"/>
              </a:rPr>
              <a:t>rms</a:t>
            </a:r>
            <a:r>
              <a:rPr lang="en-US" dirty="0">
                <a:ea typeface="宋体" pitchFamily="2" charset="-122"/>
                <a:cs typeface="+mn-cs"/>
              </a:rPr>
              <a:t> intensity over </a:t>
            </a:r>
            <a:r>
              <a:rPr lang="en-US" dirty="0" err="1">
                <a:ea typeface="宋体" pitchFamily="2" charset="-122"/>
                <a:cs typeface="+mn-cs"/>
              </a:rPr>
              <a:t>intonational</a:t>
            </a:r>
            <a:r>
              <a:rPr lang="en-US" dirty="0">
                <a:ea typeface="宋体" pitchFamily="2" charset="-122"/>
                <a:cs typeface="+mn-cs"/>
              </a:rPr>
              <a:t> phrases, and token duration (re=.09; </a:t>
            </a:r>
            <a:r>
              <a:rPr lang="en-US" dirty="0" err="1">
                <a:ea typeface="宋体" pitchFamily="2" charset="-122"/>
                <a:cs typeface="+mn-cs"/>
              </a:rPr>
              <a:t>rpe</a:t>
            </a:r>
            <a:r>
              <a:rPr lang="en-US" dirty="0">
                <a:ea typeface="宋体" pitchFamily="2" charset="-122"/>
                <a:cs typeface="+mn-cs"/>
              </a:rPr>
              <a:t>=.15; </a:t>
            </a:r>
            <a:r>
              <a:rPr lang="en-US" dirty="0" err="1">
                <a:ea typeface="宋体" pitchFamily="2" charset="-122"/>
                <a:cs typeface="+mn-cs"/>
              </a:rPr>
              <a:t>raa</a:t>
            </a:r>
            <a:r>
              <a:rPr lang="en-US" dirty="0">
                <a:ea typeface="宋体" pitchFamily="2" charset="-122"/>
                <a:cs typeface="+mn-cs"/>
              </a:rPr>
              <a:t>=.24; </a:t>
            </a:r>
            <a:r>
              <a:rPr lang="en-US" dirty="0" err="1">
                <a:ea typeface="宋体" pitchFamily="2" charset="-122"/>
                <a:cs typeface="+mn-cs"/>
              </a:rPr>
              <a:t>ra</a:t>
            </a:r>
            <a:r>
              <a:rPr lang="en-US" dirty="0">
                <a:ea typeface="宋体" pitchFamily="2" charset="-122"/>
                <a:cs typeface="+mn-cs"/>
              </a:rPr>
              <a:t>=.30; </a:t>
            </a:r>
            <a:r>
              <a:rPr lang="en-US" dirty="0" err="1">
                <a:ea typeface="宋体" pitchFamily="2" charset="-122"/>
                <a:cs typeface="+mn-cs"/>
              </a:rPr>
              <a:t>rs</a:t>
            </a:r>
            <a:r>
              <a:rPr lang="en-US" dirty="0">
                <a:ea typeface="宋体" pitchFamily="2" charset="-122"/>
                <a:cs typeface="+mn-cs"/>
              </a:rPr>
              <a:t>=.12) all </a:t>
            </a:r>
            <a:r>
              <a:rPr lang="en-US" b="1" i="1" dirty="0">
                <a:ea typeface="宋体" pitchFamily="2" charset="-122"/>
                <a:cs typeface="+mn-cs"/>
              </a:rPr>
              <a:t>positively correlate </a:t>
            </a:r>
            <a:r>
              <a:rPr lang="en-US" dirty="0">
                <a:ea typeface="宋体" pitchFamily="2" charset="-122"/>
                <a:cs typeface="+mn-cs"/>
              </a:rPr>
              <a:t>with charisma ratings, </a:t>
            </a:r>
            <a:r>
              <a:rPr lang="en-US" b="1" i="1" dirty="0">
                <a:ea typeface="宋体" pitchFamily="2" charset="-122"/>
                <a:cs typeface="+mn-cs"/>
              </a:rPr>
              <a:t>regardless of the subject’s native tongue or the language rated</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500188" y="642938"/>
            <a:ext cx="5929312" cy="830262"/>
          </a:xfrm>
          <a:prstGeom prst="rect">
            <a:avLst/>
          </a:prstGeom>
          <a:noFill/>
          <a:ln w="9525">
            <a:noFill/>
            <a:miter lim="800000"/>
            <a:headEnd/>
            <a:tailEnd/>
          </a:ln>
        </p:spPr>
        <p:txBody>
          <a:bodyPr>
            <a:spAutoFit/>
          </a:bodyPr>
          <a:lstStyle/>
          <a:p>
            <a:pPr algn="ctr">
              <a:spcBef>
                <a:spcPct val="50000"/>
              </a:spcBef>
            </a:pPr>
            <a:r>
              <a:rPr lang="en-US" altLang="zh-CN" sz="4800"/>
              <a:t>Acoustic-Prosodic</a:t>
            </a:r>
          </a:p>
        </p:txBody>
      </p:sp>
      <p:sp>
        <p:nvSpPr>
          <p:cNvPr id="6" name="矩形 5"/>
          <p:cNvSpPr/>
          <p:nvPr/>
        </p:nvSpPr>
        <p:spPr>
          <a:xfrm>
            <a:off x="500063" y="1643063"/>
            <a:ext cx="8215312" cy="6740525"/>
          </a:xfrm>
          <a:prstGeom prst="rect">
            <a:avLst/>
          </a:prstGeom>
        </p:spPr>
        <p:txBody>
          <a:bodyPr>
            <a:spAutoFit/>
          </a:bodyPr>
          <a:lstStyle/>
          <a:p>
            <a:pPr marL="342900" indent="-342900">
              <a:defRPr/>
            </a:pPr>
            <a:r>
              <a:rPr lang="en-US" b="1" dirty="0">
                <a:ea typeface="宋体" pitchFamily="2" charset="-122"/>
                <a:cs typeface="+mn-cs"/>
              </a:rPr>
              <a:t>Pitch range</a:t>
            </a:r>
            <a:r>
              <a:rPr lang="en-US" dirty="0">
                <a:ea typeface="宋体" pitchFamily="2" charset="-122"/>
                <a:cs typeface="+mn-cs"/>
              </a:rPr>
              <a:t>:</a:t>
            </a:r>
          </a:p>
          <a:p>
            <a:pPr marL="342900" indent="-342900">
              <a:defRPr/>
            </a:pPr>
            <a:r>
              <a:rPr lang="en-US" b="1" i="1" dirty="0">
                <a:ea typeface="宋体" pitchFamily="2" charset="-122"/>
                <a:cs typeface="+mn-cs"/>
              </a:rPr>
              <a:t>positively correlated </a:t>
            </a:r>
            <a:r>
              <a:rPr lang="en-US" dirty="0">
                <a:ea typeface="宋体" pitchFamily="2" charset="-122"/>
                <a:cs typeface="+mn-cs"/>
              </a:rPr>
              <a:t>with charisma in all experiments (re=.2;rpe=.12; </a:t>
            </a:r>
            <a:r>
              <a:rPr lang="en-US" dirty="0" err="1">
                <a:ea typeface="宋体" pitchFamily="2" charset="-122"/>
                <a:cs typeface="+mn-cs"/>
              </a:rPr>
              <a:t>raa</a:t>
            </a:r>
            <a:r>
              <a:rPr lang="en-US" dirty="0">
                <a:ea typeface="宋体" pitchFamily="2" charset="-122"/>
                <a:cs typeface="+mn-cs"/>
              </a:rPr>
              <a:t>=.36; </a:t>
            </a:r>
          </a:p>
          <a:p>
            <a:pPr marL="342900" indent="-342900">
              <a:defRPr/>
            </a:pPr>
            <a:r>
              <a:rPr lang="en-US" dirty="0" err="1">
                <a:ea typeface="宋体" pitchFamily="2" charset="-122"/>
                <a:cs typeface="+mn-cs"/>
              </a:rPr>
              <a:t>ra</a:t>
            </a:r>
            <a:r>
              <a:rPr lang="en-US" dirty="0">
                <a:ea typeface="宋体" pitchFamily="2" charset="-122"/>
                <a:cs typeface="+mn-cs"/>
              </a:rPr>
              <a:t>=.23; </a:t>
            </a:r>
            <a:r>
              <a:rPr lang="en-US" dirty="0" err="1">
                <a:ea typeface="宋体" pitchFamily="2" charset="-122"/>
                <a:cs typeface="+mn-cs"/>
              </a:rPr>
              <a:t>rs</a:t>
            </a:r>
            <a:r>
              <a:rPr lang="en-US" dirty="0">
                <a:ea typeface="宋体" pitchFamily="2" charset="-122"/>
                <a:cs typeface="+mn-cs"/>
              </a:rPr>
              <a:t>=.19). </a:t>
            </a:r>
          </a:p>
          <a:p>
            <a:pPr marL="342900" indent="-342900">
              <a:defRPr/>
            </a:pPr>
            <a:endParaRPr lang="en-US" dirty="0">
              <a:ea typeface="宋体" pitchFamily="2" charset="-122"/>
              <a:cs typeface="+mn-cs"/>
            </a:endParaRPr>
          </a:p>
          <a:p>
            <a:pPr marL="342900" indent="-342900">
              <a:defRPr/>
            </a:pPr>
            <a:r>
              <a:rPr lang="en-US" b="1" dirty="0">
                <a:ea typeface="宋体" pitchFamily="2" charset="-122"/>
                <a:cs typeface="+mn-cs"/>
              </a:rPr>
              <a:t>Pitch accent:</a:t>
            </a:r>
          </a:p>
          <a:p>
            <a:pPr>
              <a:defRPr/>
            </a:pPr>
            <a:r>
              <a:rPr lang="en-US" dirty="0" err="1">
                <a:ea typeface="宋体" pitchFamily="2" charset="-122"/>
                <a:cs typeface="+mn-cs"/>
              </a:rPr>
              <a:t>Downstepped</a:t>
            </a:r>
            <a:r>
              <a:rPr lang="en-US" dirty="0">
                <a:ea typeface="宋体" pitchFamily="2" charset="-122"/>
                <a:cs typeface="+mn-cs"/>
              </a:rPr>
              <a:t> pitch accent (!H*) is </a:t>
            </a:r>
            <a:r>
              <a:rPr lang="en-US" b="1" i="1" dirty="0">
                <a:ea typeface="宋体" pitchFamily="2" charset="-122"/>
                <a:cs typeface="+mn-cs"/>
              </a:rPr>
              <a:t>positively correlated </a:t>
            </a:r>
            <a:r>
              <a:rPr lang="en-US" dirty="0">
                <a:ea typeface="宋体" pitchFamily="2" charset="-122"/>
                <a:cs typeface="+mn-cs"/>
              </a:rPr>
              <a:t>with charisma (re=.19; </a:t>
            </a:r>
            <a:r>
              <a:rPr lang="en-US" dirty="0" err="1">
                <a:ea typeface="宋体" pitchFamily="2" charset="-122"/>
                <a:cs typeface="+mn-cs"/>
              </a:rPr>
              <a:t>rpe</a:t>
            </a:r>
            <a:r>
              <a:rPr lang="en-US" dirty="0">
                <a:ea typeface="宋体" pitchFamily="2" charset="-122"/>
                <a:cs typeface="+mn-cs"/>
              </a:rPr>
              <a:t>=.17; </a:t>
            </a:r>
            <a:r>
              <a:rPr lang="en-US" dirty="0" err="1">
                <a:ea typeface="宋体" pitchFamily="2" charset="-122"/>
                <a:cs typeface="+mn-cs"/>
              </a:rPr>
              <a:t>raa</a:t>
            </a:r>
            <a:r>
              <a:rPr lang="en-US" dirty="0">
                <a:ea typeface="宋体" pitchFamily="2" charset="-122"/>
                <a:cs typeface="+mn-cs"/>
              </a:rPr>
              <a:t>=.15; </a:t>
            </a:r>
            <a:r>
              <a:rPr lang="en-US" dirty="0" err="1">
                <a:ea typeface="宋体" pitchFamily="2" charset="-122"/>
                <a:cs typeface="+mn-cs"/>
              </a:rPr>
              <a:t>ra</a:t>
            </a:r>
            <a:r>
              <a:rPr lang="en-US" dirty="0">
                <a:ea typeface="宋体" pitchFamily="2" charset="-122"/>
                <a:cs typeface="+mn-cs"/>
              </a:rPr>
              <a:t>=.25; </a:t>
            </a:r>
            <a:r>
              <a:rPr lang="en-US" dirty="0" err="1">
                <a:ea typeface="宋体" pitchFamily="2" charset="-122"/>
                <a:cs typeface="+mn-cs"/>
              </a:rPr>
              <a:t>rs</a:t>
            </a:r>
            <a:r>
              <a:rPr lang="en-US" dirty="0">
                <a:ea typeface="宋体" pitchFamily="2" charset="-122"/>
                <a:cs typeface="+mn-cs"/>
              </a:rPr>
              <a:t>=.14), while the proportion of low pitch accents (L*) is significantly negatively correlated (re=-.13; </a:t>
            </a:r>
            <a:r>
              <a:rPr lang="en-US" dirty="0" err="1">
                <a:ea typeface="宋体" pitchFamily="2" charset="-122"/>
                <a:cs typeface="+mn-cs"/>
              </a:rPr>
              <a:t>rpe</a:t>
            </a:r>
            <a:r>
              <a:rPr lang="en-US" dirty="0">
                <a:ea typeface="宋体" pitchFamily="2" charset="-122"/>
                <a:cs typeface="+mn-cs"/>
              </a:rPr>
              <a:t>=-.11; </a:t>
            </a:r>
            <a:r>
              <a:rPr lang="en-US" dirty="0" err="1">
                <a:ea typeface="宋体" pitchFamily="2" charset="-122"/>
                <a:cs typeface="+mn-cs"/>
              </a:rPr>
              <a:t>raa</a:t>
            </a:r>
            <a:r>
              <a:rPr lang="en-US" dirty="0">
                <a:ea typeface="宋体" pitchFamily="2" charset="-122"/>
                <a:cs typeface="+mn-cs"/>
              </a:rPr>
              <a:t>=-.25; </a:t>
            </a:r>
            <a:r>
              <a:rPr lang="en-US" dirty="0" err="1">
                <a:ea typeface="宋体" pitchFamily="2" charset="-122"/>
                <a:cs typeface="+mn-cs"/>
              </a:rPr>
              <a:t>ra</a:t>
            </a:r>
            <a:r>
              <a:rPr lang="en-US" dirty="0">
                <a:ea typeface="宋体" pitchFamily="2" charset="-122"/>
                <a:cs typeface="+mn-cs"/>
              </a:rPr>
              <a:t>=-.24) — for all but Swedish judgments of SAE (r=-.04; p=.4).</a:t>
            </a:r>
          </a:p>
          <a:p>
            <a:pPr>
              <a:defRPr/>
            </a:pPr>
            <a:endParaRPr lang="en-US" dirty="0">
              <a:ea typeface="宋体" pitchFamily="2" charset="-122"/>
              <a:cs typeface="+mn-cs"/>
            </a:endParaRPr>
          </a:p>
          <a:p>
            <a:pPr>
              <a:defRPr/>
            </a:pPr>
            <a:r>
              <a:rPr lang="en-US" b="1" dirty="0" err="1">
                <a:ea typeface="宋体" pitchFamily="2" charset="-122"/>
                <a:cs typeface="+mn-cs"/>
              </a:rPr>
              <a:t>Disfluency</a:t>
            </a:r>
            <a:r>
              <a:rPr lang="en-US" b="1" dirty="0">
                <a:ea typeface="宋体" pitchFamily="2" charset="-122"/>
                <a:cs typeface="+mn-cs"/>
              </a:rPr>
              <a:t>:</a:t>
            </a:r>
          </a:p>
          <a:p>
            <a:pPr>
              <a:defRPr/>
            </a:pPr>
            <a:r>
              <a:rPr lang="en-US" dirty="0">
                <a:ea typeface="宋体" pitchFamily="2" charset="-122"/>
                <a:cs typeface="+mn-cs"/>
              </a:rPr>
              <a:t>The presence of </a:t>
            </a:r>
            <a:r>
              <a:rPr lang="en-US" dirty="0" err="1">
                <a:ea typeface="宋体" pitchFamily="2" charset="-122"/>
                <a:cs typeface="+mn-cs"/>
              </a:rPr>
              <a:t>disfluency</a:t>
            </a:r>
            <a:r>
              <a:rPr lang="en-US" dirty="0">
                <a:ea typeface="宋体" pitchFamily="2" charset="-122"/>
                <a:cs typeface="+mn-cs"/>
              </a:rPr>
              <a:t> (filled pauses and self-repairs) on the other hand, is </a:t>
            </a:r>
            <a:r>
              <a:rPr lang="en-US" b="1" i="1" dirty="0">
                <a:ea typeface="宋体" pitchFamily="2" charset="-122"/>
                <a:cs typeface="+mn-cs"/>
              </a:rPr>
              <a:t>negatively correlated </a:t>
            </a:r>
            <a:r>
              <a:rPr lang="en-US" dirty="0">
                <a:ea typeface="宋体" pitchFamily="2" charset="-122"/>
                <a:cs typeface="+mn-cs"/>
              </a:rPr>
              <a:t>with charisma judgments in all cases (re=-.18; </a:t>
            </a:r>
            <a:r>
              <a:rPr lang="en-US" dirty="0" err="1">
                <a:ea typeface="宋体" pitchFamily="2" charset="-122"/>
                <a:cs typeface="+mn-cs"/>
              </a:rPr>
              <a:t>rpe</a:t>
            </a:r>
            <a:r>
              <a:rPr lang="en-US" dirty="0">
                <a:ea typeface="宋体" pitchFamily="2" charset="-122"/>
                <a:cs typeface="+mn-cs"/>
              </a:rPr>
              <a:t>=-</a:t>
            </a:r>
          </a:p>
          <a:p>
            <a:pPr>
              <a:defRPr/>
            </a:pPr>
            <a:r>
              <a:rPr lang="en-US" dirty="0">
                <a:ea typeface="宋体" pitchFamily="2" charset="-122"/>
                <a:cs typeface="+mn-cs"/>
              </a:rPr>
              <a:t>.22; </a:t>
            </a:r>
            <a:r>
              <a:rPr lang="en-US" dirty="0" err="1">
                <a:ea typeface="宋体" pitchFamily="2" charset="-122"/>
                <a:cs typeface="+mn-cs"/>
              </a:rPr>
              <a:t>raa</a:t>
            </a:r>
            <a:r>
              <a:rPr lang="en-US" dirty="0">
                <a:ea typeface="宋体" pitchFamily="2" charset="-122"/>
                <a:cs typeface="+mn-cs"/>
              </a:rPr>
              <a:t>=-.39; </a:t>
            </a:r>
            <a:r>
              <a:rPr lang="en-US" dirty="0" err="1">
                <a:ea typeface="宋体" pitchFamily="2" charset="-122"/>
                <a:cs typeface="+mn-cs"/>
              </a:rPr>
              <a:t>ra</a:t>
            </a:r>
            <a:r>
              <a:rPr lang="en-US" dirty="0">
                <a:ea typeface="宋体" pitchFamily="2" charset="-122"/>
                <a:cs typeface="+mn-cs"/>
              </a:rPr>
              <a:t>=-.48), except for Swedish judgments of SAE, where there is only a tendency (r=-.09; p=.087).</a:t>
            </a:r>
          </a:p>
          <a:p>
            <a:pPr>
              <a:defRPr/>
            </a:pPr>
            <a:r>
              <a:rPr lang="en-US" b="1" dirty="0">
                <a:ea typeface="宋体" pitchFamily="2" charset="-122"/>
                <a:cs typeface="+mn-cs"/>
              </a:rPr>
              <a:t>(Do you think this may be true when testing on Chinese charismatic speakers?)</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1500188" y="642938"/>
            <a:ext cx="5929312" cy="830262"/>
          </a:xfrm>
          <a:prstGeom prst="rect">
            <a:avLst/>
          </a:prstGeom>
          <a:noFill/>
          <a:ln w="9525">
            <a:noFill/>
            <a:miter lim="800000"/>
            <a:headEnd/>
            <a:tailEnd/>
          </a:ln>
        </p:spPr>
        <p:txBody>
          <a:bodyPr>
            <a:spAutoFit/>
          </a:bodyPr>
          <a:lstStyle/>
          <a:p>
            <a:pPr algn="ctr">
              <a:spcBef>
                <a:spcPct val="50000"/>
              </a:spcBef>
            </a:pPr>
            <a:r>
              <a:rPr lang="en-US" altLang="zh-CN" sz="4800"/>
              <a:t>Acoustic-Prosodic</a:t>
            </a:r>
          </a:p>
        </p:txBody>
      </p:sp>
      <p:sp>
        <p:nvSpPr>
          <p:cNvPr id="40962" name="矩形 5"/>
          <p:cNvSpPr>
            <a:spLocks noChangeArrowheads="1"/>
          </p:cNvSpPr>
          <p:nvPr/>
        </p:nvSpPr>
        <p:spPr bwMode="auto">
          <a:xfrm>
            <a:off x="500063" y="1643063"/>
            <a:ext cx="8215312" cy="6186487"/>
          </a:xfrm>
          <a:prstGeom prst="rect">
            <a:avLst/>
          </a:prstGeom>
          <a:noFill/>
          <a:ln w="9525">
            <a:noFill/>
            <a:miter lim="800000"/>
            <a:headEnd/>
            <a:tailEnd/>
          </a:ln>
        </p:spPr>
        <p:txBody>
          <a:bodyPr>
            <a:spAutoFit/>
          </a:bodyPr>
          <a:lstStyle/>
          <a:p>
            <a:pPr marL="342900" indent="-342900"/>
            <a:r>
              <a:rPr lang="en-US" b="1"/>
              <a:t>Conclusion</a:t>
            </a:r>
            <a:r>
              <a:rPr lang="en-US"/>
              <a:t>:</a:t>
            </a:r>
          </a:p>
          <a:p>
            <a:pPr marL="342900" indent="-342900"/>
            <a:endParaRPr lang="en-US"/>
          </a:p>
          <a:p>
            <a:pPr marL="342900" indent="-342900">
              <a:buFontTx/>
              <a:buAutoNum type="arabicPeriod"/>
            </a:pPr>
            <a:r>
              <a:rPr lang="en-US"/>
              <a:t>Charisma judgments tend to correlate with </a:t>
            </a:r>
            <a:r>
              <a:rPr lang="en-US" b="1"/>
              <a:t>higher f0, higher and more varied intensity, longer duration of stimuli, and downstepped (!H*) contours</a:t>
            </a:r>
            <a:r>
              <a:rPr lang="en-US"/>
              <a:t>.</a:t>
            </a:r>
          </a:p>
          <a:p>
            <a:pPr marL="342900" indent="-342900">
              <a:buFontTx/>
              <a:buAutoNum type="arabicPeriod"/>
            </a:pPr>
            <a:endParaRPr lang="en-US"/>
          </a:p>
          <a:p>
            <a:pPr marL="342900" indent="-342900">
              <a:buFontTx/>
              <a:buAutoNum type="arabicPeriod"/>
            </a:pPr>
            <a:r>
              <a:rPr lang="en-US"/>
              <a:t> Subjects agree upon language specific acoustic-prosodic indicators of charisma, despite the fact that these indicators differ in important respects from those in the </a:t>
            </a:r>
            <a:r>
              <a:rPr lang="en-US" b="1" i="1"/>
              <a:t>raters’ native language</a:t>
            </a:r>
            <a:r>
              <a:rPr lang="en-US"/>
              <a:t>.</a:t>
            </a:r>
          </a:p>
          <a:p>
            <a:pPr marL="342900" indent="-342900">
              <a:buFontTx/>
              <a:buAutoNum type="arabicPeriod"/>
            </a:pPr>
            <a:endParaRPr lang="en-US"/>
          </a:p>
          <a:p>
            <a:pPr marL="342900" indent="-342900">
              <a:buFontTx/>
              <a:buAutoNum type="arabicPeriod" startAt="3"/>
            </a:pPr>
            <a:r>
              <a:rPr lang="en-US"/>
              <a:t>Other correlations of acoustic-prosodic features with charisma ratings do   </a:t>
            </a:r>
          </a:p>
          <a:p>
            <a:pPr marL="342900" indent="-342900"/>
            <a:r>
              <a:rPr lang="en-US"/>
              <a:t>	appear particular not only to the native language of rater but also to the </a:t>
            </a:r>
            <a:r>
              <a:rPr lang="en-US" b="1" i="1"/>
              <a:t>language rated</a:t>
            </a:r>
            <a:r>
              <a:rPr lang="en-US"/>
              <a:t>.</a:t>
            </a:r>
          </a:p>
          <a:p>
            <a:pPr marL="342900" indent="-342900">
              <a:buFontTx/>
              <a:buAutoNum type="arabicPeriod"/>
            </a:pPr>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r>
              <a:rPr lang="en-US"/>
              <a:t> </a:t>
            </a:r>
          </a:p>
          <a:p>
            <a:pPr marL="342900" indent="-342900"/>
            <a:endParaRPr lang="en-US"/>
          </a:p>
          <a:p>
            <a:pPr marL="342900" indent="-342900"/>
            <a:endParaRPr lang="en-US"/>
          </a:p>
          <a:p>
            <a:pPr marL="342900" indent="-342900">
              <a:buFontTx/>
              <a:buAutoNum type="arabicPeriod"/>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1500188" y="642938"/>
            <a:ext cx="5929312" cy="830262"/>
          </a:xfrm>
          <a:prstGeom prst="rect">
            <a:avLst/>
          </a:prstGeom>
          <a:noFill/>
          <a:ln w="9525">
            <a:noFill/>
            <a:miter lim="800000"/>
            <a:headEnd/>
            <a:tailEnd/>
          </a:ln>
        </p:spPr>
        <p:txBody>
          <a:bodyPr>
            <a:spAutoFit/>
          </a:bodyPr>
          <a:lstStyle/>
          <a:p>
            <a:pPr algn="ctr">
              <a:spcBef>
                <a:spcPct val="50000"/>
              </a:spcBef>
            </a:pPr>
            <a:r>
              <a:rPr lang="en-US" altLang="zh-CN" sz="4800"/>
              <a:t>Lexical Features</a:t>
            </a:r>
          </a:p>
        </p:txBody>
      </p:sp>
      <p:sp>
        <p:nvSpPr>
          <p:cNvPr id="6" name="矩形 5"/>
          <p:cNvSpPr/>
          <p:nvPr/>
        </p:nvSpPr>
        <p:spPr>
          <a:xfrm>
            <a:off x="500063" y="1643063"/>
            <a:ext cx="8215312" cy="5908675"/>
          </a:xfrm>
          <a:prstGeom prst="rect">
            <a:avLst/>
          </a:prstGeom>
        </p:spPr>
        <p:txBody>
          <a:bodyPr>
            <a:spAutoFit/>
          </a:bodyPr>
          <a:lstStyle/>
          <a:p>
            <a:pPr marL="342900" indent="-342900">
              <a:defRPr/>
            </a:pPr>
            <a:r>
              <a:rPr lang="en-US" dirty="0">
                <a:ea typeface="宋体" pitchFamily="2" charset="-122"/>
                <a:cs typeface="+mn-cs"/>
              </a:rPr>
              <a:t>Features investigated:</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For judgments of SAE,</a:t>
            </a:r>
          </a:p>
          <a:p>
            <a:pPr>
              <a:defRPr/>
            </a:pPr>
            <a:r>
              <a:rPr lang="en-US" b="1" i="1" dirty="0">
                <a:ea typeface="宋体" pitchFamily="2" charset="-122"/>
                <a:cs typeface="+mn-cs"/>
              </a:rPr>
              <a:t>Third person pronoun </a:t>
            </a:r>
            <a:r>
              <a:rPr lang="en-US" dirty="0">
                <a:ea typeface="宋体" pitchFamily="2" charset="-122"/>
                <a:cs typeface="+mn-cs"/>
              </a:rPr>
              <a:t>(re=-.19; </a:t>
            </a:r>
            <a:r>
              <a:rPr lang="en-US" dirty="0" err="1">
                <a:ea typeface="宋体" pitchFamily="2" charset="-122"/>
                <a:cs typeface="+mn-cs"/>
              </a:rPr>
              <a:t>rs</a:t>
            </a:r>
            <a:r>
              <a:rPr lang="en-US" dirty="0">
                <a:ea typeface="宋体" pitchFamily="2" charset="-122"/>
                <a:cs typeface="+mn-cs"/>
              </a:rPr>
              <a:t>=-.16), negative correlated.</a:t>
            </a:r>
          </a:p>
          <a:p>
            <a:pPr>
              <a:defRPr/>
            </a:pPr>
            <a:r>
              <a:rPr lang="en-US" dirty="0">
                <a:ea typeface="宋体" pitchFamily="2" charset="-122"/>
                <a:cs typeface="+mn-cs"/>
              </a:rPr>
              <a:t>First person plural pronouns (re=.16; </a:t>
            </a:r>
            <a:r>
              <a:rPr lang="en-US" dirty="0" err="1">
                <a:ea typeface="宋体" pitchFamily="2" charset="-122"/>
                <a:cs typeface="+mn-cs"/>
              </a:rPr>
              <a:t>rpe</a:t>
            </a:r>
            <a:r>
              <a:rPr lang="en-US" dirty="0">
                <a:ea typeface="宋体" pitchFamily="2" charset="-122"/>
                <a:cs typeface="+mn-cs"/>
              </a:rPr>
              <a:t>=.13; </a:t>
            </a:r>
            <a:r>
              <a:rPr lang="en-US" dirty="0" err="1">
                <a:ea typeface="宋体" pitchFamily="2" charset="-122"/>
                <a:cs typeface="+mn-cs"/>
              </a:rPr>
              <a:t>rs</a:t>
            </a:r>
            <a:r>
              <a:rPr lang="en-US" dirty="0">
                <a:ea typeface="宋体" pitchFamily="2" charset="-122"/>
                <a:cs typeface="+mn-cs"/>
              </a:rPr>
              <a:t>=.14), third person singular pronouns (re=.16; </a:t>
            </a:r>
            <a:r>
              <a:rPr lang="en-US" dirty="0" err="1">
                <a:ea typeface="宋体" pitchFamily="2" charset="-122"/>
                <a:cs typeface="+mn-cs"/>
              </a:rPr>
              <a:t>rpe</a:t>
            </a:r>
            <a:r>
              <a:rPr lang="en-US" dirty="0">
                <a:ea typeface="宋体" pitchFamily="2" charset="-122"/>
                <a:cs typeface="+mn-cs"/>
              </a:rPr>
              <a:t>=.17; </a:t>
            </a:r>
            <a:r>
              <a:rPr lang="en-US" dirty="0" err="1">
                <a:ea typeface="宋体" pitchFamily="2" charset="-122"/>
                <a:cs typeface="+mn-cs"/>
              </a:rPr>
              <a:t>rs</a:t>
            </a:r>
            <a:r>
              <a:rPr lang="en-US" dirty="0">
                <a:ea typeface="宋体" pitchFamily="2" charset="-122"/>
                <a:cs typeface="+mn-cs"/>
              </a:rPr>
              <a:t>=.15), and the percentage of repeated words (re=.12; </a:t>
            </a:r>
            <a:r>
              <a:rPr lang="en-US" dirty="0" err="1">
                <a:ea typeface="宋体" pitchFamily="2" charset="-122"/>
                <a:cs typeface="+mn-cs"/>
              </a:rPr>
              <a:t>rpe</a:t>
            </a:r>
            <a:r>
              <a:rPr lang="en-US" dirty="0">
                <a:ea typeface="宋体" pitchFamily="2" charset="-122"/>
                <a:cs typeface="+mn-cs"/>
              </a:rPr>
              <a:t>=.16; </a:t>
            </a:r>
            <a:r>
              <a:rPr lang="en-US" dirty="0" err="1">
                <a:ea typeface="宋体" pitchFamily="2" charset="-122"/>
                <a:cs typeface="+mn-cs"/>
              </a:rPr>
              <a:t>ra</a:t>
            </a:r>
            <a:r>
              <a:rPr lang="en-US" dirty="0">
                <a:ea typeface="宋体" pitchFamily="2" charset="-122"/>
                <a:cs typeface="+mn-cs"/>
              </a:rPr>
              <a:t>=.22; </a:t>
            </a:r>
            <a:r>
              <a:rPr lang="en-US" dirty="0" err="1">
                <a:ea typeface="宋体" pitchFamily="2" charset="-122"/>
                <a:cs typeface="+mn-cs"/>
              </a:rPr>
              <a:t>rs</a:t>
            </a:r>
            <a:r>
              <a:rPr lang="en-US" dirty="0">
                <a:ea typeface="宋体" pitchFamily="2" charset="-122"/>
                <a:cs typeface="+mn-cs"/>
              </a:rPr>
              <a:t>=.18) is positively correlated with charisma. </a:t>
            </a:r>
            <a:r>
              <a:rPr lang="en-US" b="1" i="1" dirty="0">
                <a:ea typeface="宋体" pitchFamily="2" charset="-122"/>
                <a:cs typeface="+mn-cs"/>
              </a:rPr>
              <a:t>Ratio of adjectives to all words </a:t>
            </a:r>
            <a:r>
              <a:rPr lang="en-US" dirty="0">
                <a:ea typeface="宋体" pitchFamily="2" charset="-122"/>
                <a:cs typeface="+mn-cs"/>
              </a:rPr>
              <a:t>is negatively correlated (re=-.12; </a:t>
            </a:r>
            <a:r>
              <a:rPr lang="en-US" dirty="0" err="1">
                <a:ea typeface="宋体" pitchFamily="2" charset="-122"/>
                <a:cs typeface="+mn-cs"/>
              </a:rPr>
              <a:t>rpe</a:t>
            </a:r>
            <a:r>
              <a:rPr lang="en-US" dirty="0">
                <a:ea typeface="宋体" pitchFamily="2" charset="-122"/>
                <a:cs typeface="+mn-cs"/>
              </a:rPr>
              <a:t>=-.25; </a:t>
            </a:r>
            <a:r>
              <a:rPr lang="en-US" dirty="0" err="1">
                <a:ea typeface="宋体" pitchFamily="2" charset="-122"/>
                <a:cs typeface="+mn-cs"/>
              </a:rPr>
              <a:t>rs</a:t>
            </a:r>
            <a:r>
              <a:rPr lang="en-US" dirty="0">
                <a:ea typeface="宋体" pitchFamily="2" charset="-122"/>
                <a:cs typeface="+mn-cs"/>
              </a:rPr>
              <a:t>=-.17).</a:t>
            </a:r>
          </a:p>
          <a:p>
            <a:pPr>
              <a:defRPr/>
            </a:pPr>
            <a:endParaRPr lang="en-US" dirty="0">
              <a:ea typeface="宋体" pitchFamily="2" charset="-122"/>
              <a:cs typeface="+mn-cs"/>
            </a:endParaRPr>
          </a:p>
          <a:p>
            <a:pPr>
              <a:defRPr/>
            </a:pPr>
            <a:r>
              <a:rPr lang="en-US" dirty="0">
                <a:ea typeface="宋体" pitchFamily="2" charset="-122"/>
                <a:cs typeface="+mn-cs"/>
              </a:rPr>
              <a:t>For judgments of Arabic,</a:t>
            </a:r>
          </a:p>
          <a:p>
            <a:pPr>
              <a:defRPr/>
            </a:pPr>
            <a:r>
              <a:rPr lang="en-US" dirty="0">
                <a:ea typeface="宋体" pitchFamily="2" charset="-122"/>
                <a:cs typeface="+mn-cs"/>
              </a:rPr>
              <a:t>both Americans and Palestinians judge tokens with more third person plural pronouns (</a:t>
            </a:r>
            <a:r>
              <a:rPr lang="en-US" dirty="0" err="1">
                <a:ea typeface="宋体" pitchFamily="2" charset="-122"/>
                <a:cs typeface="+mn-cs"/>
              </a:rPr>
              <a:t>raa</a:t>
            </a:r>
            <a:r>
              <a:rPr lang="en-US" dirty="0">
                <a:ea typeface="宋体" pitchFamily="2" charset="-122"/>
                <a:cs typeface="+mn-cs"/>
              </a:rPr>
              <a:t>=.29; </a:t>
            </a:r>
            <a:r>
              <a:rPr lang="en-US" dirty="0" err="1">
                <a:ea typeface="宋体" pitchFamily="2" charset="-122"/>
                <a:cs typeface="+mn-cs"/>
              </a:rPr>
              <a:t>ra</a:t>
            </a:r>
            <a:r>
              <a:rPr lang="en-US" dirty="0">
                <a:ea typeface="宋体" pitchFamily="2" charset="-122"/>
                <a:cs typeface="+mn-cs"/>
              </a:rPr>
              <a:t>=.21) and nouns in general (</a:t>
            </a:r>
            <a:r>
              <a:rPr lang="en-US" dirty="0" err="1">
                <a:ea typeface="宋体" pitchFamily="2" charset="-122"/>
                <a:cs typeface="+mn-cs"/>
              </a:rPr>
              <a:t>raa</a:t>
            </a:r>
            <a:r>
              <a:rPr lang="en-US" dirty="0">
                <a:ea typeface="宋体" pitchFamily="2" charset="-122"/>
                <a:cs typeface="+mn-cs"/>
              </a:rPr>
              <a:t>=.09; </a:t>
            </a:r>
            <a:r>
              <a:rPr lang="en-US" dirty="0" err="1">
                <a:ea typeface="宋体" pitchFamily="2" charset="-122"/>
                <a:cs typeface="+mn-cs"/>
              </a:rPr>
              <a:t>ra</a:t>
            </a:r>
            <a:r>
              <a:rPr lang="en-US" dirty="0">
                <a:ea typeface="宋体" pitchFamily="2" charset="-122"/>
                <a:cs typeface="+mn-cs"/>
              </a:rPr>
              <a:t>=.1) as more charismatic.</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3214688" y="2786063"/>
            <a:ext cx="2643187" cy="830262"/>
          </a:xfrm>
          <a:prstGeom prst="rect">
            <a:avLst/>
          </a:prstGeom>
          <a:noFill/>
          <a:ln w="9525">
            <a:noFill/>
            <a:miter lim="800000"/>
            <a:headEnd/>
            <a:tailEnd/>
          </a:ln>
        </p:spPr>
        <p:txBody>
          <a:bodyPr>
            <a:spAutoFit/>
          </a:bodyPr>
          <a:lstStyle/>
          <a:p>
            <a:pPr>
              <a:spcBef>
                <a:spcPct val="50000"/>
              </a:spcBef>
            </a:pPr>
            <a:r>
              <a:rPr lang="en-US" altLang="zh-CN" sz="4800"/>
              <a:t>Sarcasm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1500188" y="642938"/>
            <a:ext cx="5929312" cy="830262"/>
          </a:xfrm>
          <a:prstGeom prst="rect">
            <a:avLst/>
          </a:prstGeom>
          <a:noFill/>
          <a:ln w="9525">
            <a:noFill/>
            <a:miter lim="800000"/>
            <a:headEnd/>
            <a:tailEnd/>
          </a:ln>
        </p:spPr>
        <p:txBody>
          <a:bodyPr>
            <a:spAutoFit/>
          </a:bodyPr>
          <a:lstStyle/>
          <a:p>
            <a:pPr algn="ctr">
              <a:spcBef>
                <a:spcPct val="50000"/>
              </a:spcBef>
            </a:pPr>
            <a:r>
              <a:rPr lang="en-US" altLang="zh-CN" sz="4800"/>
              <a:t>Cross-cultural Rating</a:t>
            </a:r>
          </a:p>
        </p:txBody>
      </p:sp>
      <p:sp>
        <p:nvSpPr>
          <p:cNvPr id="6" name="矩形 5"/>
          <p:cNvSpPr/>
          <p:nvPr/>
        </p:nvSpPr>
        <p:spPr>
          <a:xfrm>
            <a:off x="571500" y="1571625"/>
            <a:ext cx="8215313" cy="6740525"/>
          </a:xfrm>
          <a:prstGeom prst="rect">
            <a:avLst/>
          </a:prstGeom>
        </p:spPr>
        <p:txBody>
          <a:bodyPr>
            <a:spAutoFit/>
          </a:bodyPr>
          <a:lstStyle/>
          <a:p>
            <a:pPr marL="342900" indent="-342900">
              <a:defRPr/>
            </a:pPr>
            <a:r>
              <a:rPr lang="en-US" dirty="0">
                <a:ea typeface="宋体" pitchFamily="2" charset="-122"/>
                <a:cs typeface="+mn-cs"/>
              </a:rPr>
              <a:t>Consensus:</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The means of the American and Palestinian ratings of SAE</a:t>
            </a:r>
          </a:p>
          <a:p>
            <a:pPr marL="342900" indent="-342900">
              <a:defRPr/>
            </a:pPr>
            <a:r>
              <a:rPr lang="en-US" dirty="0">
                <a:ea typeface="宋体" pitchFamily="2" charset="-122"/>
                <a:cs typeface="+mn-cs"/>
              </a:rPr>
              <a:t>tokens are 3.19 and 3.03. The correlation of z-score-normalized</a:t>
            </a:r>
          </a:p>
          <a:p>
            <a:pPr marL="342900" indent="-342900">
              <a:defRPr/>
            </a:pPr>
            <a:r>
              <a:rPr lang="en-US" dirty="0">
                <a:ea typeface="宋体" pitchFamily="2" charset="-122"/>
                <a:cs typeface="+mn-cs"/>
              </a:rPr>
              <a:t>charisma ratings is significant and positive (r=.47). </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The ratings of Swedish (mean: 3.01) and Palestinian (mean: 3.03) subjects </a:t>
            </a:r>
          </a:p>
          <a:p>
            <a:pPr marL="342900" indent="-342900">
              <a:defRPr/>
            </a:pPr>
            <a:r>
              <a:rPr lang="en-US" dirty="0">
                <a:ea typeface="宋体" pitchFamily="2" charset="-122"/>
                <a:cs typeface="+mn-cs"/>
              </a:rPr>
              <a:t>rating SAE and again the correlation between the groups is significant (r=.55), </a:t>
            </a:r>
          </a:p>
          <a:p>
            <a:pPr marL="342900" indent="-342900">
              <a:defRPr/>
            </a:pPr>
            <a:r>
              <a:rPr lang="en-US" dirty="0">
                <a:ea typeface="宋体" pitchFamily="2" charset="-122"/>
                <a:cs typeface="+mn-cs"/>
              </a:rPr>
              <a:t>indicating that both groups are ranking the tokens similarly with respect to</a:t>
            </a:r>
          </a:p>
          <a:p>
            <a:pPr marL="342900" indent="-342900">
              <a:defRPr/>
            </a:pPr>
            <a:r>
              <a:rPr lang="en-US" dirty="0">
                <a:ea typeface="宋体" pitchFamily="2" charset="-122"/>
                <a:cs typeface="+mn-cs"/>
              </a:rPr>
              <a:t>charisma.</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Examples are shown when absolute rating values vary, but the correlation is </a:t>
            </a:r>
          </a:p>
          <a:p>
            <a:pPr marL="342900" indent="-342900">
              <a:defRPr/>
            </a:pPr>
            <a:r>
              <a:rPr lang="en-US" dirty="0">
                <a:ea typeface="宋体" pitchFamily="2" charset="-122"/>
                <a:cs typeface="+mn-cs"/>
              </a:rPr>
              <a:t>still strong.</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Conclusion:</a:t>
            </a:r>
          </a:p>
          <a:p>
            <a:pPr>
              <a:defRPr/>
            </a:pPr>
            <a:r>
              <a:rPr lang="en-US" b="1" i="1" dirty="0">
                <a:ea typeface="宋体" pitchFamily="2" charset="-122"/>
                <a:cs typeface="+mn-cs"/>
              </a:rPr>
              <a:t>These findings support our examination of individual features and their correlations with the charisma statement, across cultures</a:t>
            </a:r>
            <a:r>
              <a:rPr lang="en-US" dirty="0">
                <a:ea typeface="宋体" pitchFamily="2" charset="-122"/>
                <a:cs typeface="+mn-cs"/>
              </a:rPr>
              <a:t>.</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1500188" y="642938"/>
            <a:ext cx="5929312" cy="830262"/>
          </a:xfrm>
          <a:prstGeom prst="rect">
            <a:avLst/>
          </a:prstGeom>
          <a:noFill/>
          <a:ln w="9525">
            <a:noFill/>
            <a:miter lim="800000"/>
            <a:headEnd/>
            <a:tailEnd/>
          </a:ln>
        </p:spPr>
        <p:txBody>
          <a:bodyPr>
            <a:spAutoFit/>
          </a:bodyPr>
          <a:lstStyle/>
          <a:p>
            <a:pPr algn="ctr">
              <a:spcBef>
                <a:spcPct val="50000"/>
              </a:spcBef>
            </a:pPr>
            <a:r>
              <a:rPr lang="en-US" altLang="zh-CN" sz="4800"/>
              <a:t>Cross-cultural Rating</a:t>
            </a:r>
          </a:p>
        </p:txBody>
      </p:sp>
      <p:sp>
        <p:nvSpPr>
          <p:cNvPr id="6" name="矩形 5"/>
          <p:cNvSpPr/>
          <p:nvPr/>
        </p:nvSpPr>
        <p:spPr>
          <a:xfrm>
            <a:off x="571500" y="1785938"/>
            <a:ext cx="8215313" cy="7016750"/>
          </a:xfrm>
          <a:prstGeom prst="rect">
            <a:avLst/>
          </a:prstGeom>
        </p:spPr>
        <p:txBody>
          <a:bodyPr>
            <a:spAutoFit/>
          </a:bodyPr>
          <a:lstStyle/>
          <a:p>
            <a:pPr marL="342900" indent="-342900">
              <a:defRPr/>
            </a:pPr>
            <a:r>
              <a:rPr lang="en-US" dirty="0">
                <a:ea typeface="宋体" pitchFamily="2" charset="-122"/>
                <a:cs typeface="+mn-cs"/>
              </a:rPr>
              <a:t>Differences:</a:t>
            </a:r>
          </a:p>
          <a:p>
            <a:pPr marL="342900" indent="-342900">
              <a:defRPr/>
            </a:pPr>
            <a:endParaRPr lang="en-US" dirty="0">
              <a:ea typeface="宋体" pitchFamily="2" charset="-122"/>
              <a:cs typeface="+mn-cs"/>
            </a:endParaRPr>
          </a:p>
          <a:p>
            <a:pPr>
              <a:defRPr/>
            </a:pPr>
            <a:r>
              <a:rPr lang="en-US" dirty="0">
                <a:ea typeface="宋体" pitchFamily="2" charset="-122"/>
                <a:cs typeface="+mn-cs"/>
              </a:rPr>
              <a:t>Americans find Arabic speakers who employ a faster and more consistent speaking rate, who speak more loudly overall, but who vary this intensity considerably, to be charismatic, while Palestinians show less sensitivity to these qualities.</a:t>
            </a:r>
          </a:p>
          <a:p>
            <a:pPr>
              <a:defRPr/>
            </a:pPr>
            <a:endParaRPr lang="en-US" dirty="0">
              <a:ea typeface="宋体" pitchFamily="2" charset="-122"/>
              <a:cs typeface="+mn-cs"/>
            </a:endParaRPr>
          </a:p>
          <a:p>
            <a:pPr>
              <a:defRPr/>
            </a:pPr>
            <a:r>
              <a:rPr lang="en-US" dirty="0">
                <a:ea typeface="宋体" pitchFamily="2" charset="-122"/>
                <a:cs typeface="+mn-cs"/>
              </a:rPr>
              <a:t>Tokens that Palestinian raters find to be more charismatic</a:t>
            </a:r>
          </a:p>
          <a:p>
            <a:pPr>
              <a:defRPr/>
            </a:pPr>
            <a:r>
              <a:rPr lang="en-US" dirty="0">
                <a:ea typeface="宋体" pitchFamily="2" charset="-122"/>
                <a:cs typeface="+mn-cs"/>
              </a:rPr>
              <a:t>than Americans have fewer </a:t>
            </a:r>
            <a:r>
              <a:rPr lang="en-US" dirty="0" err="1">
                <a:ea typeface="宋体" pitchFamily="2" charset="-122"/>
                <a:cs typeface="+mn-cs"/>
              </a:rPr>
              <a:t>disfluencies</a:t>
            </a:r>
            <a:r>
              <a:rPr lang="en-US" dirty="0">
                <a:ea typeface="宋体" pitchFamily="2" charset="-122"/>
                <a:cs typeface="+mn-cs"/>
              </a:rPr>
              <a:t> than tokens considered more charismatic by Americans.</a:t>
            </a:r>
          </a:p>
          <a:p>
            <a:pPr>
              <a:defRPr/>
            </a:pPr>
            <a:endParaRPr lang="en-US" dirty="0">
              <a:ea typeface="宋体" pitchFamily="2" charset="-122"/>
              <a:cs typeface="+mn-cs"/>
            </a:endParaRPr>
          </a:p>
          <a:p>
            <a:pPr>
              <a:defRPr/>
            </a:pPr>
            <a:r>
              <a:rPr lang="en-US" dirty="0">
                <a:ea typeface="宋体" pitchFamily="2" charset="-122"/>
                <a:cs typeface="+mn-cs"/>
              </a:rPr>
              <a:t>These tokens?</a:t>
            </a:r>
          </a:p>
          <a:p>
            <a:pPr>
              <a:defRPr/>
            </a:pPr>
            <a:r>
              <a:rPr lang="en-US" dirty="0">
                <a:ea typeface="宋体" pitchFamily="2" charset="-122"/>
                <a:cs typeface="+mn-cs"/>
              </a:rPr>
              <a:t>How about these ones?</a:t>
            </a:r>
          </a:p>
          <a:p>
            <a:pPr>
              <a:defRPr/>
            </a:pPr>
            <a:endParaRPr lang="en-US" dirty="0">
              <a:ea typeface="宋体" pitchFamily="2" charset="-122"/>
              <a:cs typeface="+mn-cs"/>
            </a:endParaRPr>
          </a:p>
          <a:p>
            <a:pPr>
              <a:defRPr/>
            </a:pPr>
            <a:r>
              <a:rPr lang="en-US" dirty="0">
                <a:ea typeface="宋体" pitchFamily="2" charset="-122"/>
                <a:cs typeface="+mn-cs"/>
              </a:rPr>
              <a:t>Swedish subjects may find higher pitched speech in a relatively</a:t>
            </a:r>
          </a:p>
          <a:p>
            <a:pPr>
              <a:defRPr/>
            </a:pPr>
            <a:r>
              <a:rPr lang="en-US" dirty="0">
                <a:ea typeface="宋体" pitchFamily="2" charset="-122"/>
                <a:cs typeface="+mn-cs"/>
              </a:rPr>
              <a:t>compressed range to be more charismatic than do Americans</a:t>
            </a: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pic>
        <p:nvPicPr>
          <p:cNvPr id="4" name="arabic-c.wav">
            <a:hlinkClick r:id="" action="ppaction://media"/>
          </p:cNvPr>
          <p:cNvPicPr>
            <a:picLocks noRot="1" noChangeAspect="1"/>
          </p:cNvPicPr>
          <p:nvPr>
            <a:audioFile r:link="rId1"/>
          </p:nvPr>
        </p:nvPicPr>
        <p:blipFill>
          <a:blip r:embed="rId6"/>
          <a:srcRect/>
          <a:stretch>
            <a:fillRect/>
          </a:stretch>
        </p:blipFill>
        <p:spPr bwMode="auto">
          <a:xfrm>
            <a:off x="2286000" y="4786313"/>
            <a:ext cx="304800" cy="304800"/>
          </a:xfrm>
          <a:prstGeom prst="rect">
            <a:avLst/>
          </a:prstGeom>
          <a:noFill/>
          <a:ln w="9525">
            <a:noFill/>
            <a:miter lim="800000"/>
            <a:headEnd/>
            <a:tailEnd/>
          </a:ln>
        </p:spPr>
      </p:pic>
      <p:pic>
        <p:nvPicPr>
          <p:cNvPr id="5" name="arabic-c (2).wav">
            <a:hlinkClick r:id="" action="ppaction://media"/>
          </p:cNvPr>
          <p:cNvPicPr>
            <a:picLocks noRot="1" noChangeAspect="1"/>
          </p:cNvPicPr>
          <p:nvPr>
            <a:audioFile r:link="rId2"/>
          </p:nvPr>
        </p:nvPicPr>
        <p:blipFill>
          <a:blip r:embed="rId7"/>
          <a:srcRect/>
          <a:stretch>
            <a:fillRect/>
          </a:stretch>
        </p:blipFill>
        <p:spPr bwMode="auto">
          <a:xfrm>
            <a:off x="2643188" y="4786313"/>
            <a:ext cx="304800" cy="304800"/>
          </a:xfrm>
          <a:prstGeom prst="rect">
            <a:avLst/>
          </a:prstGeom>
          <a:noFill/>
          <a:ln w="9525">
            <a:noFill/>
            <a:miter lim="800000"/>
            <a:headEnd/>
            <a:tailEnd/>
          </a:ln>
        </p:spPr>
      </p:pic>
      <p:pic>
        <p:nvPicPr>
          <p:cNvPr id="7" name="arabic-nc (3).wav">
            <a:hlinkClick r:id="" action="ppaction://media"/>
          </p:cNvPr>
          <p:cNvPicPr>
            <a:picLocks noRot="1" noChangeAspect="1"/>
          </p:cNvPicPr>
          <p:nvPr>
            <a:audioFile r:link="rId3"/>
          </p:nvPr>
        </p:nvPicPr>
        <p:blipFill>
          <a:blip r:embed="rId8"/>
          <a:srcRect/>
          <a:stretch>
            <a:fillRect/>
          </a:stretch>
        </p:blipFill>
        <p:spPr bwMode="auto">
          <a:xfrm>
            <a:off x="3195638" y="5072063"/>
            <a:ext cx="304800" cy="304800"/>
          </a:xfrm>
          <a:prstGeom prst="rect">
            <a:avLst/>
          </a:prstGeom>
          <a:noFill/>
          <a:ln w="9525">
            <a:noFill/>
            <a:miter lim="800000"/>
            <a:headEnd/>
            <a:tailEnd/>
          </a:ln>
        </p:spPr>
      </p:pic>
      <p:pic>
        <p:nvPicPr>
          <p:cNvPr id="8" name="arabic-nc (4).wav">
            <a:hlinkClick r:id="" action="ppaction://media"/>
          </p:cNvPr>
          <p:cNvPicPr>
            <a:picLocks noRot="1" noChangeAspect="1"/>
          </p:cNvPicPr>
          <p:nvPr>
            <a:audioFile r:link="rId4"/>
          </p:nvPr>
        </p:nvPicPr>
        <p:blipFill>
          <a:blip r:embed="rId9"/>
          <a:srcRect/>
          <a:stretch>
            <a:fillRect/>
          </a:stretch>
        </p:blipFill>
        <p:spPr bwMode="auto">
          <a:xfrm>
            <a:off x="3571875" y="5072063"/>
            <a:ext cx="304800" cy="304800"/>
          </a:xfrm>
          <a:prstGeom prst="rect">
            <a:avLst/>
          </a:prstGeom>
          <a:noFill/>
          <a:ln w="9525">
            <a:noFill/>
            <a:miter lim="800000"/>
            <a:headEnd/>
            <a:tailEnd/>
          </a:ln>
        </p:spPr>
      </p:pic>
      <p:sp>
        <p:nvSpPr>
          <p:cNvPr id="44039" name="TextBox 8"/>
          <p:cNvSpPr txBox="1">
            <a:spLocks noChangeArrowheads="1"/>
          </p:cNvSpPr>
          <p:nvPr/>
        </p:nvSpPr>
        <p:spPr bwMode="auto">
          <a:xfrm>
            <a:off x="4071938" y="4786313"/>
            <a:ext cx="2643187" cy="646112"/>
          </a:xfrm>
          <a:prstGeom prst="rect">
            <a:avLst/>
          </a:prstGeom>
          <a:noFill/>
          <a:ln w="9525">
            <a:noFill/>
            <a:miter lim="800000"/>
            <a:headEnd/>
            <a:tailEnd/>
          </a:ln>
        </p:spPr>
        <p:txBody>
          <a:bodyPr>
            <a:spAutoFit/>
          </a:bodyPr>
          <a:lstStyle/>
          <a:p>
            <a:r>
              <a:rPr lang="en-US" i="1"/>
              <a:t>Audios from slides of </a:t>
            </a:r>
          </a:p>
          <a:p>
            <a:r>
              <a:rPr lang="en-US" i="1"/>
              <a:t>Prof. Hirschberg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4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924"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065"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415" fill="hold"/>
                                        <p:tgtEl>
                                          <p:spTgt spid="8"/>
                                        </p:tgtEl>
                                      </p:cBhvr>
                                    </p:cmd>
                                  </p:childTnLst>
                                </p:cTn>
                              </p:par>
                            </p:childTnLst>
                          </p:cTn>
                        </p:par>
                      </p:childTnLst>
                    </p:cTn>
                  </p:par>
                </p:childTnLst>
              </p:cTn>
              <p:nextCondLst>
                <p:cond evt="onClick" delay="0">
                  <p:tgtEl>
                    <p:spTgt spid="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643063" y="2571750"/>
            <a:ext cx="5929312" cy="1570038"/>
          </a:xfrm>
          <a:prstGeom prst="rect">
            <a:avLst/>
          </a:prstGeom>
          <a:noFill/>
          <a:ln w="9525">
            <a:noFill/>
            <a:miter lim="800000"/>
            <a:headEnd/>
            <a:tailEnd/>
          </a:ln>
        </p:spPr>
        <p:txBody>
          <a:bodyPr>
            <a:spAutoFit/>
          </a:bodyPr>
          <a:lstStyle/>
          <a:p>
            <a:pPr algn="ctr">
              <a:spcBef>
                <a:spcPct val="50000"/>
              </a:spcBef>
            </a:pPr>
            <a:r>
              <a:rPr lang="en-US" altLang="zh-CN" sz="4800"/>
              <a:t>Urgent / Personal Speech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1285875" y="741363"/>
            <a:ext cx="6572250" cy="830262"/>
          </a:xfrm>
          <a:prstGeom prst="rect">
            <a:avLst/>
          </a:prstGeom>
          <a:noFill/>
          <a:ln w="9525">
            <a:noFill/>
            <a:miter lim="800000"/>
            <a:headEnd/>
            <a:tailEnd/>
          </a:ln>
        </p:spPr>
        <p:txBody>
          <a:bodyPr>
            <a:spAutoFit/>
          </a:bodyPr>
          <a:lstStyle/>
          <a:p>
            <a:pPr algn="ctr">
              <a:spcBef>
                <a:spcPct val="50000"/>
              </a:spcBef>
            </a:pPr>
            <a:r>
              <a:rPr lang="en-US" altLang="zh-CN" sz="4800"/>
              <a:t>Message Prioritization</a:t>
            </a:r>
          </a:p>
        </p:txBody>
      </p:sp>
      <p:sp>
        <p:nvSpPr>
          <p:cNvPr id="6" name="矩形 5"/>
          <p:cNvSpPr/>
          <p:nvPr/>
        </p:nvSpPr>
        <p:spPr>
          <a:xfrm>
            <a:off x="571500" y="1785938"/>
            <a:ext cx="8215313" cy="6186487"/>
          </a:xfrm>
          <a:prstGeom prst="rect">
            <a:avLst/>
          </a:prstGeom>
        </p:spPr>
        <p:txBody>
          <a:bodyPr>
            <a:spAutoFit/>
          </a:bodyPr>
          <a:lstStyle/>
          <a:p>
            <a:pPr marL="342900" indent="-342900">
              <a:defRPr/>
            </a:pPr>
            <a:r>
              <a:rPr lang="en-US" dirty="0">
                <a:ea typeface="宋体" pitchFamily="2" charset="-122"/>
                <a:cs typeface="+mn-cs"/>
              </a:rPr>
              <a:t>Notions:</a:t>
            </a:r>
          </a:p>
          <a:p>
            <a:pPr marL="342900" indent="-342900">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Navigating through new voicemail messages is time-consuming.</a:t>
            </a:r>
          </a:p>
          <a:p>
            <a:pPr marL="342900" indent="-342900">
              <a:buFontTx/>
              <a:buAutoNum type="arabicPeriod"/>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People have voicemail box because they are busy and cannot always answer to the phone call. So, they also have to process all voicemails in a short time.</a:t>
            </a:r>
          </a:p>
          <a:p>
            <a:pPr marL="342900" indent="-342900">
              <a:buFontTx/>
              <a:buAutoNum type="arabicPeriod"/>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But we must reply to urgent voicemails on time.</a:t>
            </a:r>
          </a:p>
          <a:p>
            <a:pPr marL="342900" indent="-342900">
              <a:buFontTx/>
              <a:buAutoNum type="arabicPeriod"/>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It is also necessary to separate business voicemails with personal ones.</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1071563" y="812800"/>
            <a:ext cx="7143750" cy="830263"/>
          </a:xfrm>
          <a:prstGeom prst="rect">
            <a:avLst/>
          </a:prstGeom>
          <a:noFill/>
          <a:ln w="9525">
            <a:noFill/>
            <a:miter lim="800000"/>
            <a:headEnd/>
            <a:tailEnd/>
          </a:ln>
        </p:spPr>
        <p:txBody>
          <a:bodyPr>
            <a:spAutoFit/>
          </a:bodyPr>
          <a:lstStyle/>
          <a:p>
            <a:pPr algn="ctr">
              <a:spcBef>
                <a:spcPct val="50000"/>
              </a:spcBef>
            </a:pPr>
            <a:r>
              <a:rPr lang="en-US" altLang="zh-CN" sz="4800"/>
              <a:t>Ringel and Hirschberg 02</a:t>
            </a:r>
          </a:p>
        </p:txBody>
      </p:sp>
      <p:sp>
        <p:nvSpPr>
          <p:cNvPr id="6" name="矩形 5"/>
          <p:cNvSpPr/>
          <p:nvPr/>
        </p:nvSpPr>
        <p:spPr>
          <a:xfrm>
            <a:off x="571500" y="1643063"/>
            <a:ext cx="8215313" cy="7848600"/>
          </a:xfrm>
          <a:prstGeom prst="rect">
            <a:avLst/>
          </a:prstGeom>
        </p:spPr>
        <p:txBody>
          <a:bodyPr>
            <a:spAutoFit/>
          </a:bodyPr>
          <a:lstStyle/>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Corpus:</a:t>
            </a:r>
          </a:p>
          <a:p>
            <a:pPr marL="342900" indent="-342900">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3466 messages from 132 AT&amp;T, 45 hours of speech.</a:t>
            </a:r>
          </a:p>
          <a:p>
            <a:pPr marL="342900" indent="-342900">
              <a:defRPr/>
            </a:pPr>
            <a:endParaRPr lang="en-US" dirty="0">
              <a:ea typeface="宋体" pitchFamily="2" charset="-122"/>
              <a:cs typeface="+mn-cs"/>
            </a:endParaRPr>
          </a:p>
          <a:p>
            <a:pPr>
              <a:defRPr/>
            </a:pPr>
            <a:r>
              <a:rPr lang="en-US" dirty="0">
                <a:ea typeface="宋体" pitchFamily="2" charset="-122"/>
                <a:cs typeface="+mn-cs"/>
              </a:rPr>
              <a:t>2.   Transcribed by hand, annotated with caller, including name, gender, and</a:t>
            </a:r>
          </a:p>
          <a:p>
            <a:pPr>
              <a:defRPr/>
            </a:pPr>
            <a:r>
              <a:rPr lang="en-US" dirty="0">
                <a:ea typeface="宋体" pitchFamily="2" charset="-122"/>
                <a:cs typeface="+mn-cs"/>
              </a:rPr>
              <a:t>age, where available. Entities such as dates, names, and phone numbers were also identified in the messages.</a:t>
            </a:r>
          </a:p>
          <a:p>
            <a:pPr>
              <a:defRPr/>
            </a:pPr>
            <a:endParaRPr lang="en-US" dirty="0">
              <a:ea typeface="宋体" pitchFamily="2" charset="-122"/>
              <a:cs typeface="+mn-cs"/>
            </a:endParaRPr>
          </a:p>
          <a:p>
            <a:pPr marL="342900" indent="-342900">
              <a:buFontTx/>
              <a:buAutoNum type="arabicPeriod" startAt="3"/>
              <a:defRPr/>
            </a:pPr>
            <a:r>
              <a:rPr lang="en-US" dirty="0">
                <a:ea typeface="宋体" pitchFamily="2" charset="-122"/>
                <a:cs typeface="+mn-cs"/>
              </a:rPr>
              <a:t>1-5 points rating by annotators in terms of urgency: </a:t>
            </a:r>
            <a:r>
              <a:rPr lang="en-US" dirty="0" err="1">
                <a:ea typeface="宋体" pitchFamily="2" charset="-122"/>
                <a:cs typeface="+mn-cs"/>
              </a:rPr>
              <a:t>Eg</a:t>
            </a:r>
            <a:r>
              <a:rPr lang="en-US" dirty="0">
                <a:ea typeface="宋体" pitchFamily="2" charset="-122"/>
                <a:cs typeface="+mn-cs"/>
              </a:rPr>
              <a:t>. Boss calling, </a:t>
            </a:r>
            <a:r>
              <a:rPr lang="en-US" dirty="0" err="1">
                <a:ea typeface="宋体" pitchFamily="2" charset="-122"/>
                <a:cs typeface="+mn-cs"/>
              </a:rPr>
              <a:t>Fedex</a:t>
            </a:r>
            <a:r>
              <a:rPr lang="en-US" dirty="0">
                <a:ea typeface="宋体" pitchFamily="2" charset="-122"/>
                <a:cs typeface="+mn-cs"/>
              </a:rPr>
              <a:t> </a:t>
            </a:r>
            <a:r>
              <a:rPr lang="en-US" dirty="0" err="1">
                <a:ea typeface="宋体" pitchFamily="2" charset="-122"/>
                <a:cs typeface="+mn-cs"/>
              </a:rPr>
              <a:t>delevery</a:t>
            </a:r>
            <a:r>
              <a:rPr lang="en-US" dirty="0">
                <a:ea typeface="宋体" pitchFamily="2" charset="-122"/>
                <a:cs typeface="+mn-cs"/>
              </a:rPr>
              <a:t>, pick up children and so on.</a:t>
            </a:r>
          </a:p>
          <a:p>
            <a:pPr marL="342900" indent="-342900">
              <a:defRPr/>
            </a:pPr>
            <a:endParaRPr lang="en-US" dirty="0">
              <a:ea typeface="宋体" pitchFamily="2" charset="-122"/>
              <a:cs typeface="+mn-cs"/>
            </a:endParaRPr>
          </a:p>
          <a:p>
            <a:pPr marL="342900" indent="-342900">
              <a:buFontTx/>
              <a:buAutoNum type="arabicPeriod" startAt="4"/>
              <a:defRPr/>
            </a:pPr>
            <a:r>
              <a:rPr lang="en-US" dirty="0">
                <a:ea typeface="宋体" pitchFamily="2" charset="-122"/>
                <a:cs typeface="+mn-cs"/>
              </a:rPr>
              <a:t>1-5 points rating by annotators in terms of personal: </a:t>
            </a:r>
            <a:r>
              <a:rPr lang="en-US" dirty="0" err="1">
                <a:ea typeface="宋体" pitchFamily="2" charset="-122"/>
                <a:cs typeface="+mn-cs"/>
              </a:rPr>
              <a:t>Eg</a:t>
            </a:r>
            <a:r>
              <a:rPr lang="en-US" dirty="0">
                <a:ea typeface="宋体" pitchFamily="2" charset="-122"/>
                <a:cs typeface="+mn-cs"/>
              </a:rPr>
              <a:t>. Using nicknames, children, pets and cars.  </a:t>
            </a:r>
          </a:p>
          <a:p>
            <a:pPr marL="342900" indent="-342900">
              <a:buFontTx/>
              <a:buAutoNum type="arabicPeriod" startAt="4"/>
              <a:defRPr/>
            </a:pPr>
            <a:endParaRPr lang="en-US" dirty="0">
              <a:ea typeface="宋体" pitchFamily="2" charset="-122"/>
              <a:cs typeface="+mn-cs"/>
            </a:endParaRPr>
          </a:p>
          <a:p>
            <a:pPr marL="342900" indent="-342900">
              <a:defRPr/>
            </a:pPr>
            <a:r>
              <a:rPr lang="en-US" dirty="0">
                <a:ea typeface="宋体" pitchFamily="2" charset="-122"/>
                <a:cs typeface="+mn-cs"/>
              </a:rPr>
              <a:t>	(So, who are these annotators? They must know a lot!)</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571500" y="884238"/>
            <a:ext cx="7858125" cy="830262"/>
          </a:xfrm>
          <a:prstGeom prst="rect">
            <a:avLst/>
          </a:prstGeom>
          <a:noFill/>
          <a:ln w="9525">
            <a:noFill/>
            <a:miter lim="800000"/>
            <a:headEnd/>
            <a:tailEnd/>
          </a:ln>
        </p:spPr>
        <p:txBody>
          <a:bodyPr>
            <a:spAutoFit/>
          </a:bodyPr>
          <a:lstStyle/>
          <a:p>
            <a:pPr algn="ctr">
              <a:spcBef>
                <a:spcPct val="50000"/>
              </a:spcBef>
            </a:pPr>
            <a:r>
              <a:rPr lang="en-US" altLang="zh-CN" sz="4800"/>
              <a:t>Features and ML Algorithms</a:t>
            </a:r>
          </a:p>
        </p:txBody>
      </p:sp>
      <p:sp>
        <p:nvSpPr>
          <p:cNvPr id="6" name="矩形 5"/>
          <p:cNvSpPr/>
          <p:nvPr/>
        </p:nvSpPr>
        <p:spPr>
          <a:xfrm>
            <a:off x="500063" y="1992313"/>
            <a:ext cx="8215312" cy="7294562"/>
          </a:xfrm>
          <a:prstGeom prst="rect">
            <a:avLst/>
          </a:prstGeom>
        </p:spPr>
        <p:txBody>
          <a:bodyPr>
            <a:spAutoFit/>
          </a:bodyPr>
          <a:lstStyle/>
          <a:p>
            <a:pPr marL="342900" indent="-342900">
              <a:defRPr/>
            </a:pPr>
            <a:endParaRPr lang="en-US" dirty="0">
              <a:ea typeface="宋体" pitchFamily="2" charset="-122"/>
              <a:cs typeface="+mn-cs"/>
            </a:endParaRPr>
          </a:p>
          <a:p>
            <a:pPr>
              <a:defRPr/>
            </a:pPr>
            <a:r>
              <a:rPr lang="en-US" dirty="0">
                <a:ea typeface="宋体" pitchFamily="2" charset="-122"/>
                <a:cs typeface="+mn-cs"/>
              </a:rPr>
              <a:t>Total: 79 features from the message audio, from the message’s transcription, and from the state of the user’s inbox. </a:t>
            </a:r>
          </a:p>
          <a:p>
            <a:pPr>
              <a:defRPr/>
            </a:pPr>
            <a:endParaRPr lang="en-US" dirty="0">
              <a:ea typeface="宋体" pitchFamily="2" charset="-122"/>
              <a:cs typeface="+mn-cs"/>
            </a:endParaRPr>
          </a:p>
          <a:p>
            <a:pPr>
              <a:defRPr/>
            </a:pPr>
            <a:r>
              <a:rPr lang="en-US" dirty="0">
                <a:ea typeface="宋体" pitchFamily="2" charset="-122"/>
                <a:cs typeface="+mn-cs"/>
              </a:rPr>
              <a:t>Examples of extracted features include the number of dates mentioned in the message, the distance of mentioned dates from the date the message was sent, the number of previous messages the current caller had left for</a:t>
            </a:r>
          </a:p>
          <a:p>
            <a:pPr>
              <a:defRPr/>
            </a:pPr>
            <a:r>
              <a:rPr lang="en-US" dirty="0">
                <a:ea typeface="宋体" pitchFamily="2" charset="-122"/>
                <a:cs typeface="+mn-cs"/>
              </a:rPr>
              <a:t>the user within the past </a:t>
            </a:r>
            <a:r>
              <a:rPr lang="en-US" i="1" dirty="0">
                <a:ea typeface="宋体" pitchFamily="2" charset="-122"/>
                <a:cs typeface="+mn-cs"/>
              </a:rPr>
              <a:t>n days, the caller’s speaking rate, </a:t>
            </a:r>
            <a:r>
              <a:rPr lang="en-US" dirty="0">
                <a:ea typeface="宋体" pitchFamily="2" charset="-122"/>
                <a:cs typeface="+mn-cs"/>
              </a:rPr>
              <a:t>the time of day the message was sent, the duration of the message, and key words appearing in the body of the message.</a:t>
            </a:r>
          </a:p>
          <a:p>
            <a:pPr>
              <a:defRPr/>
            </a:pPr>
            <a:endParaRPr lang="en-US" dirty="0">
              <a:ea typeface="宋体" pitchFamily="2" charset="-122"/>
              <a:cs typeface="+mn-cs"/>
            </a:endParaRPr>
          </a:p>
          <a:p>
            <a:pPr>
              <a:defRPr/>
            </a:pPr>
            <a:r>
              <a:rPr lang="en-US" dirty="0">
                <a:ea typeface="宋体" pitchFamily="2" charset="-122"/>
                <a:cs typeface="+mn-cs"/>
              </a:rPr>
              <a:t>Machine Learning Algorithms: </a:t>
            </a:r>
            <a:r>
              <a:rPr lang="en-US" dirty="0" err="1">
                <a:ea typeface="宋体" pitchFamily="2" charset="-122"/>
                <a:cs typeface="+mn-cs"/>
              </a:rPr>
              <a:t>RankBoost</a:t>
            </a:r>
            <a:r>
              <a:rPr lang="en-US" dirty="0">
                <a:ea typeface="宋体" pitchFamily="2" charset="-122"/>
                <a:cs typeface="+mn-cs"/>
              </a:rPr>
              <a:t>, cross-validation</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571500" y="884238"/>
            <a:ext cx="7858125" cy="830262"/>
          </a:xfrm>
          <a:prstGeom prst="rect">
            <a:avLst/>
          </a:prstGeom>
          <a:noFill/>
          <a:ln w="9525">
            <a:noFill/>
            <a:miter lim="800000"/>
            <a:headEnd/>
            <a:tailEnd/>
          </a:ln>
        </p:spPr>
        <p:txBody>
          <a:bodyPr>
            <a:spAutoFit/>
          </a:bodyPr>
          <a:lstStyle/>
          <a:p>
            <a:pPr algn="ctr">
              <a:spcBef>
                <a:spcPct val="50000"/>
              </a:spcBef>
            </a:pPr>
            <a:r>
              <a:rPr lang="en-US" altLang="zh-CN" sz="4800"/>
              <a:t>Results</a:t>
            </a:r>
          </a:p>
        </p:txBody>
      </p:sp>
      <p:sp>
        <p:nvSpPr>
          <p:cNvPr id="6" name="矩形 5"/>
          <p:cNvSpPr/>
          <p:nvPr/>
        </p:nvSpPr>
        <p:spPr>
          <a:xfrm>
            <a:off x="500063" y="1992313"/>
            <a:ext cx="8215312" cy="3694112"/>
          </a:xfrm>
          <a:prstGeom prst="rect">
            <a:avLst/>
          </a:prstGeom>
        </p:spPr>
        <p:txBody>
          <a:bodyPr>
            <a:spAutoFit/>
          </a:bodyPr>
          <a:lstStyle/>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pic>
        <p:nvPicPr>
          <p:cNvPr id="49155" name="Picture 2"/>
          <p:cNvPicPr>
            <a:picLocks noChangeAspect="1" noChangeArrowheads="1"/>
          </p:cNvPicPr>
          <p:nvPr/>
        </p:nvPicPr>
        <p:blipFill>
          <a:blip r:embed="rId2"/>
          <a:srcRect/>
          <a:stretch>
            <a:fillRect/>
          </a:stretch>
        </p:blipFill>
        <p:spPr bwMode="auto">
          <a:xfrm>
            <a:off x="357188" y="2286000"/>
            <a:ext cx="3905250" cy="2786063"/>
          </a:xfrm>
          <a:prstGeom prst="rect">
            <a:avLst/>
          </a:prstGeom>
          <a:noFill/>
          <a:ln w="9525">
            <a:noFill/>
            <a:miter lim="800000"/>
            <a:headEnd/>
            <a:tailEnd/>
          </a:ln>
        </p:spPr>
      </p:pic>
      <p:pic>
        <p:nvPicPr>
          <p:cNvPr id="49156" name="Picture 3"/>
          <p:cNvPicPr>
            <a:picLocks noChangeAspect="1" noChangeArrowheads="1"/>
          </p:cNvPicPr>
          <p:nvPr/>
        </p:nvPicPr>
        <p:blipFill>
          <a:blip r:embed="rId3"/>
          <a:srcRect/>
          <a:stretch>
            <a:fillRect/>
          </a:stretch>
        </p:blipFill>
        <p:spPr bwMode="auto">
          <a:xfrm>
            <a:off x="4714875" y="2286000"/>
            <a:ext cx="3786188"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571500" y="884238"/>
            <a:ext cx="7858125" cy="830262"/>
          </a:xfrm>
          <a:prstGeom prst="rect">
            <a:avLst/>
          </a:prstGeom>
          <a:noFill/>
          <a:ln w="9525">
            <a:noFill/>
            <a:miter lim="800000"/>
            <a:headEnd/>
            <a:tailEnd/>
          </a:ln>
        </p:spPr>
        <p:txBody>
          <a:bodyPr>
            <a:spAutoFit/>
          </a:bodyPr>
          <a:lstStyle/>
          <a:p>
            <a:pPr algn="ctr">
              <a:spcBef>
                <a:spcPct val="50000"/>
              </a:spcBef>
            </a:pPr>
            <a:r>
              <a:rPr lang="en-US" altLang="zh-CN" sz="4800"/>
              <a:t>Results</a:t>
            </a:r>
          </a:p>
        </p:txBody>
      </p:sp>
      <p:pic>
        <p:nvPicPr>
          <p:cNvPr id="50178" name="Picture 2"/>
          <p:cNvPicPr>
            <a:picLocks noChangeAspect="1" noChangeArrowheads="1"/>
          </p:cNvPicPr>
          <p:nvPr/>
        </p:nvPicPr>
        <p:blipFill>
          <a:blip r:embed="rId2"/>
          <a:srcRect/>
          <a:stretch>
            <a:fillRect/>
          </a:stretch>
        </p:blipFill>
        <p:spPr bwMode="auto">
          <a:xfrm>
            <a:off x="1643063" y="1928813"/>
            <a:ext cx="5875337"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571500" y="884238"/>
            <a:ext cx="7858125" cy="830262"/>
          </a:xfrm>
          <a:prstGeom prst="rect">
            <a:avLst/>
          </a:prstGeom>
          <a:noFill/>
          <a:ln w="9525">
            <a:noFill/>
            <a:miter lim="800000"/>
            <a:headEnd/>
            <a:tailEnd/>
          </a:ln>
        </p:spPr>
        <p:txBody>
          <a:bodyPr>
            <a:spAutoFit/>
          </a:bodyPr>
          <a:lstStyle/>
          <a:p>
            <a:pPr algn="ctr">
              <a:spcBef>
                <a:spcPct val="50000"/>
              </a:spcBef>
            </a:pPr>
            <a:r>
              <a:rPr lang="en-US" altLang="zh-CN" sz="4800"/>
              <a:t>Conclusion</a:t>
            </a:r>
          </a:p>
        </p:txBody>
      </p:sp>
      <p:sp>
        <p:nvSpPr>
          <p:cNvPr id="6" name="矩形 5"/>
          <p:cNvSpPr/>
          <p:nvPr/>
        </p:nvSpPr>
        <p:spPr>
          <a:xfrm>
            <a:off x="500063" y="1992313"/>
            <a:ext cx="8215312" cy="3970337"/>
          </a:xfrm>
          <a:prstGeom prst="rect">
            <a:avLst/>
          </a:prstGeom>
        </p:spPr>
        <p:txBody>
          <a:bodyPr>
            <a:spAutoFit/>
          </a:bodyPr>
          <a:lstStyle/>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
        <p:nvSpPr>
          <p:cNvPr id="51203" name="矩形 3"/>
          <p:cNvSpPr>
            <a:spLocks noChangeArrowheads="1"/>
          </p:cNvSpPr>
          <p:nvPr/>
        </p:nvSpPr>
        <p:spPr bwMode="auto">
          <a:xfrm>
            <a:off x="714375" y="2128838"/>
            <a:ext cx="8001000" cy="3140075"/>
          </a:xfrm>
          <a:prstGeom prst="rect">
            <a:avLst/>
          </a:prstGeom>
          <a:noFill/>
          <a:ln w="9525">
            <a:noFill/>
            <a:miter lim="800000"/>
            <a:headEnd/>
            <a:tailEnd/>
          </a:ln>
        </p:spPr>
        <p:txBody>
          <a:bodyPr>
            <a:spAutoFit/>
          </a:bodyPr>
          <a:lstStyle/>
          <a:p>
            <a:r>
              <a:rPr lang="en-US" b="1" i="1"/>
              <a:t>Results are an encouraging </a:t>
            </a:r>
            <a:r>
              <a:rPr lang="en-US"/>
              <a:t>demonstration that machine learning techniques can be successfully used to create new capabilities for communications interfaces. While our technique is not always accurate, we conjecture that it will be sufficiently precise to improve access for heavy voicemail users. </a:t>
            </a:r>
          </a:p>
          <a:p>
            <a:endParaRPr lang="en-US"/>
          </a:p>
          <a:p>
            <a:r>
              <a:rPr lang="en-US"/>
              <a:t>However, only actual user testing will tell us </a:t>
            </a:r>
            <a:r>
              <a:rPr lang="en-US" b="1" i="1"/>
              <a:t>whether users will find this form of message ordering beneficial </a:t>
            </a:r>
            <a:r>
              <a:rPr lang="en-US"/>
              <a:t>and how accurately our algorithm must rank messages in order to be useful.</a:t>
            </a:r>
          </a:p>
          <a:p>
            <a:endParaRPr lang="en-US"/>
          </a:p>
          <a:p>
            <a:r>
              <a:rPr lang="en-US"/>
              <a:t>Do they </a:t>
            </a:r>
            <a:r>
              <a:rPr lang="en-US" b="1" i="1"/>
              <a:t>want</a:t>
            </a:r>
            <a:r>
              <a:rPr lang="en-US"/>
              <a:t> to rank messages? </a:t>
            </a:r>
            <a:r>
              <a:rPr lang="en-US" b="1" i="1"/>
              <a:t>Mess up chronological order</a:t>
            </a:r>
            <a:r>
              <a:rPr lang="en-US"/>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571500" y="884238"/>
            <a:ext cx="7858125" cy="830262"/>
          </a:xfrm>
          <a:prstGeom prst="rect">
            <a:avLst/>
          </a:prstGeom>
          <a:noFill/>
          <a:ln w="9525">
            <a:noFill/>
            <a:miter lim="800000"/>
            <a:headEnd/>
            <a:tailEnd/>
          </a:ln>
        </p:spPr>
        <p:txBody>
          <a:bodyPr>
            <a:spAutoFit/>
          </a:bodyPr>
          <a:lstStyle/>
          <a:p>
            <a:pPr algn="ctr">
              <a:spcBef>
                <a:spcPct val="50000"/>
              </a:spcBef>
            </a:pPr>
            <a:r>
              <a:rPr lang="en-US" altLang="zh-CN" sz="4800"/>
              <a:t>Open Discussion</a:t>
            </a:r>
          </a:p>
        </p:txBody>
      </p:sp>
      <p:sp>
        <p:nvSpPr>
          <p:cNvPr id="6" name="矩形 5"/>
          <p:cNvSpPr/>
          <p:nvPr/>
        </p:nvSpPr>
        <p:spPr>
          <a:xfrm>
            <a:off x="500063" y="1992313"/>
            <a:ext cx="8215312" cy="3970337"/>
          </a:xfrm>
          <a:prstGeom prst="rect">
            <a:avLst/>
          </a:prstGeom>
        </p:spPr>
        <p:txBody>
          <a:bodyPr>
            <a:spAutoFit/>
          </a:bodyPr>
          <a:lstStyle/>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
        <p:nvSpPr>
          <p:cNvPr id="52227" name="矩形 3"/>
          <p:cNvSpPr>
            <a:spLocks noChangeArrowheads="1"/>
          </p:cNvSpPr>
          <p:nvPr/>
        </p:nvSpPr>
        <p:spPr bwMode="auto">
          <a:xfrm>
            <a:off x="857250" y="2643188"/>
            <a:ext cx="7358063" cy="1477962"/>
          </a:xfrm>
          <a:prstGeom prst="rect">
            <a:avLst/>
          </a:prstGeom>
          <a:noFill/>
          <a:ln w="9525">
            <a:noFill/>
            <a:miter lim="800000"/>
            <a:headEnd/>
            <a:tailEnd/>
          </a:ln>
        </p:spPr>
        <p:txBody>
          <a:bodyPr>
            <a:spAutoFit/>
          </a:bodyPr>
          <a:lstStyle/>
          <a:p>
            <a:r>
              <a:rPr lang="en-US"/>
              <a:t>What can be some other interesting speaker states we can model?</a:t>
            </a:r>
          </a:p>
          <a:p>
            <a:endParaRPr lang="en-US"/>
          </a:p>
          <a:p>
            <a:r>
              <a:rPr lang="en-US"/>
              <a:t>Why do we need that?</a:t>
            </a:r>
          </a:p>
          <a:p>
            <a:endParaRPr lang="en-US"/>
          </a:p>
          <a:p>
            <a:r>
              <a:rPr lang="en-US"/>
              <a:t>What would be the new trends of emotional speech technology?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3214688" y="741363"/>
            <a:ext cx="2643187" cy="830262"/>
          </a:xfrm>
          <a:prstGeom prst="rect">
            <a:avLst/>
          </a:prstGeom>
          <a:noFill/>
          <a:ln w="9525">
            <a:noFill/>
            <a:miter lim="800000"/>
            <a:headEnd/>
            <a:tailEnd/>
          </a:ln>
        </p:spPr>
        <p:txBody>
          <a:bodyPr>
            <a:spAutoFit/>
          </a:bodyPr>
          <a:lstStyle/>
          <a:p>
            <a:pPr>
              <a:spcBef>
                <a:spcPct val="50000"/>
              </a:spcBef>
            </a:pPr>
            <a:r>
              <a:rPr lang="en-US" altLang="zh-CN" sz="4800"/>
              <a:t>Sarcasm</a:t>
            </a:r>
          </a:p>
        </p:txBody>
      </p:sp>
      <p:sp>
        <p:nvSpPr>
          <p:cNvPr id="16386" name="矩形 3"/>
          <p:cNvSpPr>
            <a:spLocks noChangeArrowheads="1"/>
          </p:cNvSpPr>
          <p:nvPr/>
        </p:nvSpPr>
        <p:spPr bwMode="auto">
          <a:xfrm>
            <a:off x="1071563" y="5429250"/>
            <a:ext cx="7072312" cy="646113"/>
          </a:xfrm>
          <a:prstGeom prst="rect">
            <a:avLst/>
          </a:prstGeom>
          <a:noFill/>
          <a:ln w="9525">
            <a:noFill/>
            <a:miter lim="800000"/>
            <a:headEnd/>
            <a:tailEnd/>
          </a:ln>
        </p:spPr>
        <p:txBody>
          <a:bodyPr>
            <a:spAutoFit/>
          </a:bodyPr>
          <a:lstStyle/>
          <a:p>
            <a:r>
              <a:rPr lang="en-US" altLang="zh-CN"/>
              <a:t>Tepperman, et al. 2006 </a:t>
            </a:r>
          </a:p>
          <a:p>
            <a:r>
              <a:rPr lang="en-US" altLang="zh-CN"/>
              <a:t>“Yeah Right”: Sarcasm Recognition For Spoken Dialogue Systems”</a:t>
            </a:r>
          </a:p>
        </p:txBody>
      </p:sp>
      <p:sp>
        <p:nvSpPr>
          <p:cNvPr id="6" name="TextBox 5"/>
          <p:cNvSpPr txBox="1"/>
          <p:nvPr/>
        </p:nvSpPr>
        <p:spPr>
          <a:xfrm>
            <a:off x="1143000" y="1714500"/>
            <a:ext cx="7000875" cy="3416300"/>
          </a:xfrm>
          <a:prstGeom prst="rect">
            <a:avLst/>
          </a:prstGeom>
          <a:noFill/>
        </p:spPr>
        <p:txBody>
          <a:bodyPr>
            <a:spAutoFit/>
          </a:bodyPr>
          <a:lstStyle/>
          <a:p>
            <a:pPr>
              <a:defRPr/>
            </a:pPr>
            <a:r>
              <a:rPr lang="en-US" dirty="0">
                <a:ea typeface="宋体" pitchFamily="2" charset="-122"/>
                <a:cs typeface="+mn-cs"/>
              </a:rPr>
              <a:t>Characteristics:</a:t>
            </a:r>
          </a:p>
          <a:p>
            <a:pPr>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Usage: Often used to express humor or comment</a:t>
            </a:r>
          </a:p>
          <a:p>
            <a:pPr marL="342900" indent="-342900">
              <a:defRPr/>
            </a:pPr>
            <a:r>
              <a:rPr lang="en-US" dirty="0">
                <a:ea typeface="宋体" pitchFamily="2" charset="-122"/>
                <a:cs typeface="+mn-cs"/>
              </a:rPr>
              <a:t>		     ( Cultural differences? Also sometime disbelief? )</a:t>
            </a:r>
          </a:p>
          <a:p>
            <a:pPr marL="342900" indent="-342900">
              <a:defRPr/>
            </a:pPr>
            <a:endParaRPr lang="en-US" dirty="0">
              <a:ea typeface="宋体" pitchFamily="2" charset="-122"/>
              <a:cs typeface="+mn-cs"/>
            </a:endParaRPr>
          </a:p>
          <a:p>
            <a:pPr marL="342900" indent="-342900">
              <a:buFontTx/>
              <a:buAutoNum type="arabicPeriod" startAt="2"/>
              <a:defRPr/>
            </a:pPr>
            <a:r>
              <a:rPr lang="en-US" dirty="0">
                <a:ea typeface="宋体" pitchFamily="2" charset="-122"/>
                <a:cs typeface="+mn-cs"/>
              </a:rPr>
              <a:t>Contextual: Effect depends on mutual beliefs of all speakers</a:t>
            </a:r>
          </a:p>
          <a:p>
            <a:pPr marL="342900" indent="-342900">
              <a:buFontTx/>
              <a:buAutoNum type="arabicPeriod" startAt="2"/>
              <a:defRPr/>
            </a:pPr>
            <a:endParaRPr lang="en-US" dirty="0">
              <a:ea typeface="宋体" pitchFamily="2" charset="-122"/>
              <a:cs typeface="+mn-cs"/>
            </a:endParaRPr>
          </a:p>
          <a:p>
            <a:pPr marL="342900" indent="-342900">
              <a:buFontTx/>
              <a:buAutoNum type="arabicPeriod" startAt="2"/>
              <a:defRPr/>
            </a:pPr>
            <a:r>
              <a:rPr lang="en-US" dirty="0">
                <a:ea typeface="宋体" pitchFamily="2" charset="-122"/>
                <a:cs typeface="+mn-cs"/>
              </a:rPr>
              <a:t>Complex: Rich semantics and fundamental assumptions</a:t>
            </a:r>
          </a:p>
          <a:p>
            <a:pPr marL="342900" indent="-342900">
              <a:buFontTx/>
              <a:buAutoNum type="arabicPeriod" startAt="2"/>
              <a:defRPr/>
            </a:pPr>
            <a:endParaRPr lang="en-US" dirty="0">
              <a:ea typeface="宋体" pitchFamily="2" charset="-122"/>
              <a:cs typeface="+mn-cs"/>
            </a:endParaRPr>
          </a:p>
          <a:p>
            <a:pPr marL="342900" indent="-342900">
              <a:buFontTx/>
              <a:buAutoNum type="arabicPeriod" startAt="2"/>
              <a:defRPr/>
            </a:pPr>
            <a:r>
              <a:rPr lang="en-US" dirty="0">
                <a:ea typeface="宋体" pitchFamily="2" charset="-122"/>
                <a:cs typeface="+mn-cs"/>
              </a:rPr>
              <a:t>Where it happens: Very frequent in casual conversation </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5. 	Applications using automatic sarcasm detector?</a:t>
            </a: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642938" y="3000375"/>
            <a:ext cx="7858125" cy="830263"/>
          </a:xfrm>
          <a:prstGeom prst="rect">
            <a:avLst/>
          </a:prstGeom>
          <a:noFill/>
          <a:ln w="9525">
            <a:noFill/>
            <a:miter lim="800000"/>
            <a:headEnd/>
            <a:tailEnd/>
          </a:ln>
        </p:spPr>
        <p:txBody>
          <a:bodyPr>
            <a:spAutoFit/>
          </a:bodyPr>
          <a:lstStyle/>
          <a:p>
            <a:pPr algn="ctr">
              <a:spcBef>
                <a:spcPct val="50000"/>
              </a:spcBef>
            </a:pPr>
            <a:r>
              <a:rPr lang="en-US" altLang="zh-CN" sz="4800"/>
              <a:t>Thanks!</a:t>
            </a:r>
          </a:p>
        </p:txBody>
      </p:sp>
      <p:sp>
        <p:nvSpPr>
          <p:cNvPr id="6" name="矩形 5"/>
          <p:cNvSpPr/>
          <p:nvPr/>
        </p:nvSpPr>
        <p:spPr>
          <a:xfrm>
            <a:off x="500063" y="1992313"/>
            <a:ext cx="8215312" cy="3970337"/>
          </a:xfrm>
          <a:prstGeom prst="rect">
            <a:avLst/>
          </a:prstGeom>
        </p:spPr>
        <p:txBody>
          <a:bodyPr>
            <a:spAutoFit/>
          </a:bodyPr>
          <a:lstStyle/>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a:t>
            </a:r>
          </a:p>
          <a:p>
            <a:pPr marL="342900" indent="-342900">
              <a:defRPr/>
            </a:pPr>
            <a:endParaRPr lang="en-US" dirty="0">
              <a:ea typeface="宋体" pitchFamily="2" charset="-122"/>
              <a:cs typeface="+mn-cs"/>
            </a:endParaRPr>
          </a:p>
          <a:p>
            <a:pPr marL="342900" indent="-342900">
              <a:defRPr/>
            </a:pPr>
            <a:endParaRPr lang="en-US" dirty="0">
              <a:ea typeface="宋体" pitchFamily="2" charset="-122"/>
              <a:cs typeface="+mn-cs"/>
            </a:endParaRPr>
          </a:p>
          <a:p>
            <a:pPr marL="342900" indent="-342900">
              <a:buFontTx/>
              <a:buAutoNum type="arabicPeriod"/>
              <a:defRPr/>
            </a:pPr>
            <a:endParaRPr lang="en-US" dirty="0">
              <a:ea typeface="宋体" pitchFamily="2" charset="-122"/>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1285875" y="642938"/>
            <a:ext cx="7143750" cy="830262"/>
          </a:xfrm>
          <a:prstGeom prst="rect">
            <a:avLst/>
          </a:prstGeom>
          <a:noFill/>
          <a:ln w="9525">
            <a:noFill/>
            <a:miter lim="800000"/>
            <a:headEnd/>
            <a:tailEnd/>
          </a:ln>
        </p:spPr>
        <p:txBody>
          <a:bodyPr>
            <a:spAutoFit/>
          </a:bodyPr>
          <a:lstStyle/>
          <a:p>
            <a:pPr>
              <a:spcBef>
                <a:spcPct val="50000"/>
              </a:spcBef>
            </a:pPr>
            <a:r>
              <a:rPr lang="en-US" altLang="zh-CN" sz="4800"/>
              <a:t>Tepperman et. al. 2006</a:t>
            </a:r>
          </a:p>
        </p:txBody>
      </p:sp>
      <p:sp>
        <p:nvSpPr>
          <p:cNvPr id="17410" name="TextBox 5"/>
          <p:cNvSpPr txBox="1">
            <a:spLocks noChangeArrowheads="1"/>
          </p:cNvSpPr>
          <p:nvPr/>
        </p:nvSpPr>
        <p:spPr bwMode="auto">
          <a:xfrm>
            <a:off x="1143000" y="1714500"/>
            <a:ext cx="7000875" cy="4246563"/>
          </a:xfrm>
          <a:prstGeom prst="rect">
            <a:avLst/>
          </a:prstGeom>
          <a:noFill/>
          <a:ln w="9525">
            <a:noFill/>
            <a:miter lim="800000"/>
            <a:headEnd/>
            <a:tailEnd/>
          </a:ln>
        </p:spPr>
        <p:txBody>
          <a:bodyPr>
            <a:spAutoFit/>
          </a:bodyPr>
          <a:lstStyle/>
          <a:p>
            <a:r>
              <a:rPr lang="en-US"/>
              <a:t>Focus:  </a:t>
            </a:r>
          </a:p>
          <a:p>
            <a:r>
              <a:rPr lang="en-US"/>
              <a:t>	“yeah right”	</a:t>
            </a:r>
          </a:p>
          <a:p>
            <a:r>
              <a:rPr lang="en-US"/>
              <a:t>	</a:t>
            </a:r>
          </a:p>
          <a:p>
            <a:r>
              <a:rPr lang="en-US"/>
              <a:t>Why?</a:t>
            </a:r>
          </a:p>
          <a:p>
            <a:r>
              <a:rPr lang="en-US"/>
              <a:t>	Succinct</a:t>
            </a:r>
          </a:p>
          <a:p>
            <a:endParaRPr lang="en-US"/>
          </a:p>
          <a:p>
            <a:r>
              <a:rPr lang="en-US"/>
              <a:t>	Common sarcastically used and other use</a:t>
            </a:r>
          </a:p>
          <a:p>
            <a:r>
              <a:rPr lang="en-US"/>
              <a:t>	</a:t>
            </a:r>
          </a:p>
          <a:p>
            <a:r>
              <a:rPr lang="en-US"/>
              <a:t>	Hundreds in Switchboard and Fisher corpora</a:t>
            </a:r>
          </a:p>
          <a:p>
            <a:r>
              <a:rPr lang="en-US"/>
              <a:t>	</a:t>
            </a:r>
          </a:p>
          <a:p>
            <a:r>
              <a:rPr lang="en-US"/>
              <a:t>	Direct contrast of turning positive meanings into negative</a:t>
            </a:r>
          </a:p>
          <a:p>
            <a:endParaRPr lang="en-US"/>
          </a:p>
          <a:p>
            <a:r>
              <a:rPr lang="en-US"/>
              <a:t>Approaches and features:</a:t>
            </a:r>
          </a:p>
          <a:p>
            <a:r>
              <a:rPr lang="en-US"/>
              <a:t>	</a:t>
            </a:r>
          </a:p>
          <a:p>
            <a:r>
              <a:rPr lang="en-US"/>
              <a:t>	spectral, contextual and prosodic cues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785938" y="642938"/>
            <a:ext cx="6072187" cy="830262"/>
          </a:xfrm>
          <a:prstGeom prst="rect">
            <a:avLst/>
          </a:prstGeom>
          <a:noFill/>
          <a:ln w="9525">
            <a:noFill/>
            <a:miter lim="800000"/>
            <a:headEnd/>
            <a:tailEnd/>
          </a:ln>
        </p:spPr>
        <p:txBody>
          <a:bodyPr>
            <a:spAutoFit/>
          </a:bodyPr>
          <a:lstStyle/>
          <a:p>
            <a:pPr>
              <a:spcBef>
                <a:spcPct val="50000"/>
              </a:spcBef>
            </a:pPr>
            <a:r>
              <a:rPr lang="en-US" altLang="zh-CN" sz="4800"/>
              <a:t>Contextual Features</a:t>
            </a:r>
          </a:p>
        </p:txBody>
      </p:sp>
      <p:sp>
        <p:nvSpPr>
          <p:cNvPr id="6" name="TextBox 5"/>
          <p:cNvSpPr txBox="1"/>
          <p:nvPr/>
        </p:nvSpPr>
        <p:spPr>
          <a:xfrm>
            <a:off x="1000125" y="1785938"/>
            <a:ext cx="7000875" cy="3970337"/>
          </a:xfrm>
          <a:prstGeom prst="rect">
            <a:avLst/>
          </a:prstGeom>
          <a:noFill/>
        </p:spPr>
        <p:txBody>
          <a:bodyPr>
            <a:spAutoFit/>
          </a:bodyPr>
          <a:lstStyle/>
          <a:p>
            <a:pPr>
              <a:defRPr/>
            </a:pPr>
            <a:r>
              <a:rPr lang="en-US" dirty="0">
                <a:ea typeface="宋体" pitchFamily="2" charset="-122"/>
                <a:cs typeface="+mn-cs"/>
              </a:rPr>
              <a:t>Speech Acts (subjective taxonomy):</a:t>
            </a:r>
          </a:p>
          <a:p>
            <a:pPr>
              <a:defRPr/>
            </a:pPr>
            <a:endParaRPr lang="en-US" dirty="0">
              <a:ea typeface="宋体" pitchFamily="2" charset="-122"/>
              <a:cs typeface="+mn-cs"/>
            </a:endParaRPr>
          </a:p>
          <a:p>
            <a:pPr marL="342900" indent="-342900">
              <a:buFontTx/>
              <a:buAutoNum type="arabicPeriod"/>
              <a:defRPr/>
            </a:pPr>
            <a:r>
              <a:rPr lang="en-US" dirty="0">
                <a:ea typeface="宋体" pitchFamily="2" charset="-122"/>
                <a:cs typeface="+mn-cs"/>
              </a:rPr>
              <a:t>Acknowledgement (showing understanding)</a:t>
            </a:r>
          </a:p>
          <a:p>
            <a:pPr marL="342900" indent="-342900">
              <a:defRPr/>
            </a:pPr>
            <a:r>
              <a:rPr lang="en-US" dirty="0">
                <a:ea typeface="宋体" pitchFamily="2" charset="-122"/>
                <a:cs typeface="+mn-cs"/>
              </a:rPr>
              <a:t>	A: Oh, well that’s right near Piedmont.</a:t>
            </a:r>
          </a:p>
          <a:p>
            <a:pPr marL="342900" indent="-342900">
              <a:defRPr/>
            </a:pPr>
            <a:r>
              <a:rPr lang="en-US" dirty="0">
                <a:ea typeface="宋体" pitchFamily="2" charset="-122"/>
                <a:cs typeface="+mn-cs"/>
              </a:rPr>
              <a:t>	B: </a:t>
            </a:r>
            <a:r>
              <a:rPr lang="en-US" b="1" i="1" dirty="0">
                <a:ea typeface="宋体" pitchFamily="2" charset="-122"/>
                <a:cs typeface="+mn-cs"/>
              </a:rPr>
              <a:t>Yeah right</a:t>
            </a:r>
            <a:r>
              <a:rPr lang="en-US" dirty="0">
                <a:ea typeface="宋体" pitchFamily="2" charset="-122"/>
                <a:cs typeface="+mn-cs"/>
              </a:rPr>
              <a:t>, right…</a:t>
            </a:r>
          </a:p>
          <a:p>
            <a:pPr marL="342900" indent="-342900">
              <a:defRPr/>
            </a:pPr>
            <a:endParaRPr lang="en-US" dirty="0">
              <a:ea typeface="宋体" pitchFamily="2" charset="-122"/>
              <a:cs typeface="+mn-cs"/>
            </a:endParaRPr>
          </a:p>
          <a:p>
            <a:pPr marL="342900" indent="-342900">
              <a:buFontTx/>
              <a:buAutoNum type="arabicPeriod" startAt="2"/>
              <a:defRPr/>
            </a:pPr>
            <a:r>
              <a:rPr lang="en-US" dirty="0">
                <a:ea typeface="宋体" pitchFamily="2" charset="-122"/>
                <a:cs typeface="+mn-cs"/>
              </a:rPr>
              <a:t>Agreement/ Disagreement</a:t>
            </a:r>
          </a:p>
          <a:p>
            <a:pPr marL="342900" indent="-342900">
              <a:defRPr/>
            </a:pPr>
            <a:r>
              <a:rPr lang="en-US" dirty="0">
                <a:ea typeface="宋体" pitchFamily="2" charset="-122"/>
                <a:cs typeface="+mn-cs"/>
              </a:rPr>
              <a:t>	A: A thorn in my side: bureaucratic</a:t>
            </a:r>
          </a:p>
          <a:p>
            <a:pPr marL="342900" indent="-342900">
              <a:defRPr/>
            </a:pPr>
            <a:r>
              <a:rPr lang="en-US" dirty="0">
                <a:ea typeface="宋体" pitchFamily="2" charset="-122"/>
                <a:cs typeface="+mn-cs"/>
              </a:rPr>
              <a:t>	B: </a:t>
            </a:r>
            <a:r>
              <a:rPr lang="en-US" b="1" i="1" dirty="0">
                <a:ea typeface="宋体" pitchFamily="2" charset="-122"/>
                <a:cs typeface="+mn-cs"/>
              </a:rPr>
              <a:t>Yeah right</a:t>
            </a:r>
            <a:r>
              <a:rPr lang="en-US" dirty="0">
                <a:ea typeface="宋体" pitchFamily="2" charset="-122"/>
                <a:cs typeface="+mn-cs"/>
              </a:rPr>
              <a:t>, I agree.</a:t>
            </a:r>
          </a:p>
          <a:p>
            <a:pPr marL="342900" indent="-342900">
              <a:defRPr/>
            </a:pPr>
            <a:endParaRPr lang="en-US" dirty="0">
              <a:ea typeface="宋体" pitchFamily="2" charset="-122"/>
              <a:cs typeface="+mn-cs"/>
            </a:endParaRPr>
          </a:p>
          <a:p>
            <a:pPr marL="342900" indent="-342900">
              <a:buFontTx/>
              <a:buAutoNum type="arabicPeriod" startAt="3"/>
              <a:defRPr/>
            </a:pPr>
            <a:r>
              <a:rPr lang="en-US" dirty="0">
                <a:ea typeface="宋体" pitchFamily="2" charset="-122"/>
                <a:cs typeface="+mn-cs"/>
              </a:rPr>
              <a:t>Indirect Interpretation (telling a story)</a:t>
            </a:r>
          </a:p>
          <a:p>
            <a:pPr marL="342900" indent="-342900">
              <a:defRPr/>
            </a:pPr>
            <a:r>
              <a:rPr lang="en-US" dirty="0">
                <a:ea typeface="宋体" pitchFamily="2" charset="-122"/>
                <a:cs typeface="+mn-cs"/>
              </a:rPr>
              <a:t>	A: “… We have too many pets!” I thought, “</a:t>
            </a:r>
            <a:r>
              <a:rPr lang="en-US" b="1" i="1" dirty="0">
                <a:ea typeface="宋体" pitchFamily="2" charset="-122"/>
                <a:cs typeface="+mn-cs"/>
              </a:rPr>
              <a:t>Yeah right</a:t>
            </a:r>
            <a:r>
              <a:rPr lang="en-US" dirty="0">
                <a:ea typeface="宋体" pitchFamily="2" charset="-122"/>
                <a:cs typeface="+mn-cs"/>
              </a:rPr>
              <a:t>, come tell me about it!” You know?</a:t>
            </a:r>
          </a:p>
          <a:p>
            <a:pPr marL="342900" indent="-342900">
              <a:defRPr/>
            </a:pPr>
            <a:r>
              <a:rPr lang="en-US" dirty="0">
                <a:ea typeface="宋体" pitchFamily="2" charset="-122"/>
                <a:cs typeface="+mn-cs"/>
              </a:rPr>
              <a:t>	B: [laughter]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1785938" y="741363"/>
            <a:ext cx="6072187" cy="830262"/>
          </a:xfrm>
          <a:prstGeom prst="rect">
            <a:avLst/>
          </a:prstGeom>
          <a:noFill/>
          <a:ln w="9525">
            <a:noFill/>
            <a:miter lim="800000"/>
            <a:headEnd/>
            <a:tailEnd/>
          </a:ln>
        </p:spPr>
        <p:txBody>
          <a:bodyPr>
            <a:spAutoFit/>
          </a:bodyPr>
          <a:lstStyle/>
          <a:p>
            <a:pPr>
              <a:spcBef>
                <a:spcPct val="50000"/>
              </a:spcBef>
            </a:pPr>
            <a:r>
              <a:rPr lang="en-US" altLang="zh-CN" sz="4800"/>
              <a:t>Contextual Features</a:t>
            </a:r>
          </a:p>
        </p:txBody>
      </p:sp>
      <p:sp>
        <p:nvSpPr>
          <p:cNvPr id="6" name="TextBox 5"/>
          <p:cNvSpPr txBox="1"/>
          <p:nvPr/>
        </p:nvSpPr>
        <p:spPr>
          <a:xfrm>
            <a:off x="1071563" y="1808163"/>
            <a:ext cx="7000875" cy="3692525"/>
          </a:xfrm>
          <a:prstGeom prst="rect">
            <a:avLst/>
          </a:prstGeom>
          <a:noFill/>
        </p:spPr>
        <p:txBody>
          <a:bodyPr>
            <a:spAutoFit/>
          </a:bodyPr>
          <a:lstStyle/>
          <a:p>
            <a:pPr>
              <a:defRPr/>
            </a:pPr>
            <a:r>
              <a:rPr lang="en-US" dirty="0">
                <a:ea typeface="宋体" pitchFamily="2" charset="-122"/>
                <a:cs typeface="+mn-cs"/>
              </a:rPr>
              <a:t>Speech Acts:</a:t>
            </a:r>
          </a:p>
          <a:p>
            <a:pPr>
              <a:defRPr/>
            </a:pPr>
            <a:endParaRPr lang="en-US" dirty="0">
              <a:ea typeface="宋体" pitchFamily="2" charset="-122"/>
              <a:cs typeface="+mn-cs"/>
            </a:endParaRPr>
          </a:p>
          <a:p>
            <a:pPr>
              <a:defRPr/>
            </a:pPr>
            <a:r>
              <a:rPr lang="en-US" dirty="0">
                <a:ea typeface="宋体" pitchFamily="2" charset="-122"/>
                <a:cs typeface="+mn-cs"/>
              </a:rPr>
              <a:t>  4. Phrase-Internal</a:t>
            </a:r>
          </a:p>
          <a:p>
            <a:pPr marL="342900" indent="-342900">
              <a:defRPr/>
            </a:pPr>
            <a:r>
              <a:rPr lang="en-US" dirty="0">
                <a:ea typeface="宋体" pitchFamily="2" charset="-122"/>
                <a:cs typeface="+mn-cs"/>
              </a:rPr>
              <a:t>	A: Park Plaza, Park Suites?</a:t>
            </a:r>
          </a:p>
          <a:p>
            <a:pPr marL="342900" indent="-342900">
              <a:defRPr/>
            </a:pPr>
            <a:r>
              <a:rPr lang="en-US" dirty="0">
                <a:ea typeface="宋体" pitchFamily="2" charset="-122"/>
                <a:cs typeface="+mn-cs"/>
              </a:rPr>
              <a:t>	B: Park Suites, </a:t>
            </a:r>
            <a:r>
              <a:rPr lang="en-US" i="1" dirty="0">
                <a:ea typeface="宋体" pitchFamily="2" charset="-122"/>
                <a:cs typeface="+mn-cs"/>
              </a:rPr>
              <a:t>yeah</a:t>
            </a:r>
            <a:r>
              <a:rPr lang="en-US" dirty="0">
                <a:ea typeface="宋体" pitchFamily="2" charset="-122"/>
                <a:cs typeface="+mn-cs"/>
              </a:rPr>
              <a:t> </a:t>
            </a:r>
            <a:r>
              <a:rPr lang="en-US" b="1" i="1" dirty="0">
                <a:ea typeface="宋体" pitchFamily="2" charset="-122"/>
                <a:cs typeface="+mn-cs"/>
              </a:rPr>
              <a:t>right across </a:t>
            </a:r>
            <a:r>
              <a:rPr lang="en-US" dirty="0">
                <a:ea typeface="宋体" pitchFamily="2" charset="-122"/>
                <a:cs typeface="+mn-cs"/>
              </a:rPr>
              <a:t>the street, yeah.</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What authors found out:</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1. No sarcastic Acknowledgement or Phrase-Internal </a:t>
            </a:r>
          </a:p>
          <a:p>
            <a:pPr marL="342900" indent="-342900">
              <a:defRPr/>
            </a:pPr>
            <a:r>
              <a:rPr lang="en-US" dirty="0">
                <a:ea typeface="宋体" pitchFamily="2" charset="-122"/>
                <a:cs typeface="+mn-cs"/>
              </a:rPr>
              <a:t>	(no sincere “yeah right” into Phrase-Internal)</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2. Disambiguating an Agreement from an Acknowledgement</a:t>
            </a:r>
          </a:p>
          <a:p>
            <a:pPr marL="342900" indent="-342900">
              <a:defRPr/>
            </a:pPr>
            <a:r>
              <a:rPr lang="en-US" dirty="0">
                <a:ea typeface="宋体" pitchFamily="2" charset="-122"/>
                <a:cs typeface="+mn-cs"/>
              </a:rPr>
              <a:t>	could not always be easy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1785938" y="741363"/>
            <a:ext cx="6072187" cy="830262"/>
          </a:xfrm>
          <a:prstGeom prst="rect">
            <a:avLst/>
          </a:prstGeom>
          <a:noFill/>
          <a:ln w="9525">
            <a:noFill/>
            <a:miter lim="800000"/>
            <a:headEnd/>
            <a:tailEnd/>
          </a:ln>
        </p:spPr>
        <p:txBody>
          <a:bodyPr>
            <a:spAutoFit/>
          </a:bodyPr>
          <a:lstStyle/>
          <a:p>
            <a:pPr>
              <a:spcBef>
                <a:spcPct val="50000"/>
              </a:spcBef>
            </a:pPr>
            <a:r>
              <a:rPr lang="en-US" altLang="zh-CN" sz="4800"/>
              <a:t>Contextual Features</a:t>
            </a:r>
          </a:p>
        </p:txBody>
      </p:sp>
      <p:sp>
        <p:nvSpPr>
          <p:cNvPr id="20482" name="TextBox 5"/>
          <p:cNvSpPr txBox="1">
            <a:spLocks noChangeArrowheads="1"/>
          </p:cNvSpPr>
          <p:nvPr/>
        </p:nvSpPr>
        <p:spPr bwMode="auto">
          <a:xfrm>
            <a:off x="1071563" y="1714500"/>
            <a:ext cx="7000875" cy="3970338"/>
          </a:xfrm>
          <a:prstGeom prst="rect">
            <a:avLst/>
          </a:prstGeom>
          <a:noFill/>
          <a:ln w="9525">
            <a:noFill/>
            <a:miter lim="800000"/>
            <a:headEnd/>
            <a:tailEnd/>
          </a:ln>
        </p:spPr>
        <p:txBody>
          <a:bodyPr>
            <a:spAutoFit/>
          </a:bodyPr>
          <a:lstStyle/>
          <a:p>
            <a:r>
              <a:rPr lang="en-US"/>
              <a:t>Objective Cues:</a:t>
            </a:r>
          </a:p>
          <a:p>
            <a:endParaRPr lang="en-US"/>
          </a:p>
          <a:p>
            <a:r>
              <a:rPr lang="en-US"/>
              <a:t> 1. Laughter: </a:t>
            </a:r>
          </a:p>
          <a:p>
            <a:r>
              <a:rPr lang="en-US"/>
              <a:t>    “yeah right” and adjacent turns always contains laughter</a:t>
            </a:r>
          </a:p>
          <a:p>
            <a:endParaRPr lang="en-US"/>
          </a:p>
          <a:p>
            <a:r>
              <a:rPr lang="en-US"/>
              <a:t> 2. Question/ Answer:</a:t>
            </a:r>
          </a:p>
          <a:p>
            <a:r>
              <a:rPr lang="en-US"/>
              <a:t>     “yeah right”  as an answer seems to be correlated with sincerity</a:t>
            </a:r>
          </a:p>
          <a:p>
            <a:endParaRPr lang="en-US"/>
          </a:p>
          <a:p>
            <a:r>
              <a:rPr lang="en-US"/>
              <a:t> 3. Start/ End:</a:t>
            </a:r>
          </a:p>
          <a:p>
            <a:r>
              <a:rPr lang="en-US"/>
              <a:t>     Does “yeah right” come at the start or the end of speakers’ turn?</a:t>
            </a:r>
          </a:p>
          <a:p>
            <a:r>
              <a:rPr lang="en-US"/>
              <a:t>     Or it may functions both start and end, which is unlikely to be </a:t>
            </a:r>
          </a:p>
          <a:p>
            <a:r>
              <a:rPr lang="en-US"/>
              <a:t>     sincere. Authors thought that people always need to explain </a:t>
            </a:r>
          </a:p>
          <a:p>
            <a:r>
              <a:rPr lang="en-US"/>
              <a:t>     their points of the joke</a:t>
            </a:r>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1785938" y="741363"/>
            <a:ext cx="6072187" cy="830262"/>
          </a:xfrm>
          <a:prstGeom prst="rect">
            <a:avLst/>
          </a:prstGeom>
          <a:noFill/>
          <a:ln w="9525">
            <a:noFill/>
            <a:miter lim="800000"/>
            <a:headEnd/>
            <a:tailEnd/>
          </a:ln>
        </p:spPr>
        <p:txBody>
          <a:bodyPr>
            <a:spAutoFit/>
          </a:bodyPr>
          <a:lstStyle/>
          <a:p>
            <a:pPr>
              <a:spcBef>
                <a:spcPct val="50000"/>
              </a:spcBef>
            </a:pPr>
            <a:r>
              <a:rPr lang="en-US" altLang="zh-CN" sz="4800"/>
              <a:t>Contextual Features</a:t>
            </a:r>
          </a:p>
        </p:txBody>
      </p:sp>
      <p:sp>
        <p:nvSpPr>
          <p:cNvPr id="6" name="TextBox 5"/>
          <p:cNvSpPr txBox="1"/>
          <p:nvPr/>
        </p:nvSpPr>
        <p:spPr>
          <a:xfrm>
            <a:off x="1071563" y="1825625"/>
            <a:ext cx="7000875" cy="4246563"/>
          </a:xfrm>
          <a:prstGeom prst="rect">
            <a:avLst/>
          </a:prstGeom>
          <a:noFill/>
        </p:spPr>
        <p:txBody>
          <a:bodyPr>
            <a:spAutoFit/>
          </a:bodyPr>
          <a:lstStyle/>
          <a:p>
            <a:pPr>
              <a:defRPr/>
            </a:pPr>
            <a:r>
              <a:rPr lang="en-US" dirty="0">
                <a:ea typeface="宋体" pitchFamily="2" charset="-122"/>
                <a:cs typeface="+mn-cs"/>
              </a:rPr>
              <a:t>Objective Cues:</a:t>
            </a:r>
          </a:p>
          <a:p>
            <a:pPr>
              <a:defRPr/>
            </a:pPr>
            <a:endParaRPr lang="en-US" dirty="0">
              <a:ea typeface="宋体" pitchFamily="2" charset="-122"/>
              <a:cs typeface="+mn-cs"/>
            </a:endParaRPr>
          </a:p>
          <a:p>
            <a:pPr>
              <a:defRPr/>
            </a:pPr>
            <a:r>
              <a:rPr lang="en-US" dirty="0">
                <a:ea typeface="宋体" pitchFamily="2" charset="-122"/>
                <a:cs typeface="+mn-cs"/>
              </a:rPr>
              <a:t> 4. Pause (defined as 0.5 second):</a:t>
            </a:r>
          </a:p>
          <a:p>
            <a:pPr>
              <a:defRPr/>
            </a:pPr>
            <a:r>
              <a:rPr lang="en-US" dirty="0">
                <a:ea typeface="宋体" pitchFamily="2" charset="-122"/>
                <a:cs typeface="+mn-cs"/>
              </a:rPr>
              <a:t>     Sarcasm used as witty repartee, so people have rejoinders </a:t>
            </a:r>
          </a:p>
          <a:p>
            <a:pPr>
              <a:defRPr/>
            </a:pPr>
            <a:r>
              <a:rPr lang="en-US" dirty="0">
                <a:ea typeface="宋体" pitchFamily="2" charset="-122"/>
                <a:cs typeface="+mn-cs"/>
              </a:rPr>
              <a:t>     again and again.</a:t>
            </a:r>
          </a:p>
          <a:p>
            <a:pPr>
              <a:defRPr/>
            </a:pPr>
            <a:endParaRPr lang="en-US" dirty="0">
              <a:ea typeface="宋体" pitchFamily="2" charset="-122"/>
              <a:cs typeface="+mn-cs"/>
            </a:endParaRPr>
          </a:p>
          <a:p>
            <a:pPr marL="342900" indent="-342900">
              <a:buFontTx/>
              <a:buAutoNum type="arabicPeriod" startAt="5"/>
              <a:defRPr/>
            </a:pPr>
            <a:r>
              <a:rPr lang="en-US" dirty="0">
                <a:ea typeface="宋体" pitchFamily="2" charset="-122"/>
                <a:cs typeface="+mn-cs"/>
              </a:rPr>
              <a:t>Gender</a:t>
            </a:r>
          </a:p>
          <a:p>
            <a:pPr marL="342900" indent="-342900">
              <a:defRPr/>
            </a:pPr>
            <a:r>
              <a:rPr lang="en-US" dirty="0">
                <a:ea typeface="宋体" pitchFamily="2" charset="-122"/>
                <a:cs typeface="+mn-cs"/>
              </a:rPr>
              <a:t>	This paper is claiming that sarcasm is used more often by male than female. </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(Is it plausible? Again, what about cultural different?)</a:t>
            </a:r>
          </a:p>
          <a:p>
            <a:pPr marL="342900" indent="-342900">
              <a:defRPr/>
            </a:pPr>
            <a:endParaRPr lang="en-US" dirty="0">
              <a:ea typeface="宋体" pitchFamily="2" charset="-122"/>
              <a:cs typeface="+mn-cs"/>
            </a:endParaRPr>
          </a:p>
          <a:p>
            <a:pPr marL="342900" indent="-342900">
              <a:defRPr/>
            </a:pPr>
            <a:r>
              <a:rPr lang="en-US" dirty="0">
                <a:ea typeface="宋体" pitchFamily="2" charset="-122"/>
                <a:cs typeface="+mn-cs"/>
              </a:rPr>
              <a:t>	 What else features that might objectively indicate sarcasm?</a:t>
            </a:r>
          </a:p>
          <a:p>
            <a:pPr>
              <a:defRPr/>
            </a:pPr>
            <a:r>
              <a:rPr lang="en-US" dirty="0">
                <a:ea typeface="宋体" pitchFamily="2" charset="-122"/>
                <a:cs typeface="+mn-cs"/>
              </a:rPr>
              <a:t>     </a:t>
            </a:r>
          </a:p>
          <a:p>
            <a:pPr>
              <a:defRPr/>
            </a:pPr>
            <a:r>
              <a:rPr lang="en-US" dirty="0">
                <a:ea typeface="宋体" pitchFamily="2" charset="-122"/>
                <a:cs typeface="+mn-cs"/>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3499</TotalTime>
  <Words>1995</Words>
  <Application>Microsoft Office PowerPoint</Application>
  <PresentationFormat>On-screen Show (4:3)</PresentationFormat>
  <Paragraphs>487</Paragraphs>
  <Slides>40</Slides>
  <Notes>0</Notes>
  <HiddenSlides>0</HiddenSlides>
  <MMClips>14</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40</vt:i4>
      </vt:variant>
    </vt:vector>
  </HeadingPairs>
  <TitlesOfParts>
    <vt:vector size="50" baseType="lpstr">
      <vt:lpstr>Arial</vt:lpstr>
      <vt:lpstr>宋体</vt:lpstr>
      <vt:lpstr>Calibri</vt:lpstr>
      <vt:lpstr>隶书</vt:lpstr>
      <vt:lpstr>Constantia</vt:lpstr>
      <vt:lpstr>Wingdings 2</vt:lpstr>
      <vt:lpstr>流畅</vt:lpstr>
      <vt:lpstr>流畅</vt:lpstr>
      <vt:lpstr>流畅</vt:lpstr>
      <vt:lpstr>流畅</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Tomato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基于PHP 及 PostgreSQL的 校园WiKi</dc:title>
  <dc:creator>User</dc:creator>
  <cp:lastModifiedBy>Julia Hirschberg</cp:lastModifiedBy>
  <cp:revision>339</cp:revision>
  <dcterms:created xsi:type="dcterms:W3CDTF">2008-03-18T01:30:10Z</dcterms:created>
  <dcterms:modified xsi:type="dcterms:W3CDTF">2009-12-16T00:15:55Z</dcterms:modified>
</cp:coreProperties>
</file>