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278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59" r:id="rId17"/>
    <p:sldId id="261" r:id="rId18"/>
    <p:sldId id="262" r:id="rId19"/>
    <p:sldId id="263" r:id="rId20"/>
    <p:sldId id="264" r:id="rId21"/>
    <p:sldId id="281" r:id="rId22"/>
    <p:sldId id="280" r:id="rId23"/>
    <p:sldId id="265" r:id="rId24"/>
    <p:sldId id="266" r:id="rId25"/>
    <p:sldId id="267" r:id="rId26"/>
    <p:sldId id="268" r:id="rId27"/>
    <p:sldId id="270" r:id="rId28"/>
    <p:sldId id="271" r:id="rId29"/>
    <p:sldId id="26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04"/>
    </p:cViewPr>
  </p:notesTextViewPr>
  <p:sorterViewPr>
    <p:cViewPr>
      <p:scale>
        <a:sx n="66" d="100"/>
        <a:sy n="66" d="100"/>
      </p:scale>
      <p:origin x="0" y="9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087D23-3477-48B2-BC70-F4B77E2C3FED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EE56BE-1FAC-44E5-8E98-E95F260F0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0DFA0-164C-4E5D-970F-3764B36ED9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Pattern: Dutch signal negative emotions more clearly; Pakistani signal positive emotions more clearly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Findings for Dutch children are in accordance with internalization of emotion theory, which says that younger children express their emotions more clearly than older ones; this pattern was not found for the Pakistani children, which is accordance with observations of Elfenbein et. Al comparing emotional expressivity of American and Indian adults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890B1-0773-4B97-89DE-67DB4EC75F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89CC3-6284-40C8-84CE-BDB1BB5259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6E0EE-9F1D-45B8-8B74-2BC40512D5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E0DA2-E133-4A89-80BD-ED936190D2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CE857-FE83-40E9-B9D3-14B66389D9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999A8-C4D0-43CF-AD38-A9E3860BB1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00D78-162A-49B8-8EA7-6A84E6FB29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64A84-F31E-4E32-A2C4-90E4E41DFD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6105D-1952-457A-9450-1969DADABA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9279-65B7-4B8E-87DC-56EA1E408600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5A74-326B-4C65-A510-38053979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C09D4-CCD9-4EB4-9983-4A9996FD9C4B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77503-1975-41A5-9B57-B8CB2794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6F6E1-89D0-407D-946B-E7A33815386D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09D9C-A048-4728-9E54-804E092F0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02C5-A665-4F87-BB7E-E27EF85FE062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C82C0-1BC3-4511-AB68-BC83FD4D2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6286F-457D-4B2F-B5A8-99CD685A8754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0EBD-73CD-46FD-AB5C-92398EAC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55C1-E418-4683-A8AF-D05FCDF0E6CC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55C8-F26F-446F-AF4D-740A10759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10BA-6C31-485D-ACD6-6C7A53284409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453D-E0E1-4FB1-92A0-CF0D7A275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6BA9-9283-4B5C-A847-4ED653AA9374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B9E4-E0A8-4DAB-BBE0-E98A7F932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A622F-6E4C-4B81-9993-4A129FC77C41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A366-DB31-4F22-B8F4-244E16D83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ABACD-4AE6-4105-9973-8000FA3E8390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3C21-FC51-487D-B14B-1C62F3EB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74436-0044-427F-A317-C114CED355AC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E910-5D53-4E79-9F68-BA4AF332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91CACEA-80C6-4AB3-BA5D-3447873BA350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9ED465-57ED-4B7B-8D2F-98335B30B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cial_Action_Coding_Syste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b.cornell.edu/neurobio/land/OldStudentProjects/cs490-95to96/hjkim/DidiDisgust.mpg" TargetMode="External"/><Relationship Id="rId7" Type="http://schemas.openxmlformats.org/officeDocument/2006/relationships/hyperlink" Target="http://www.nbb.cornell.edu/neurobio/land/OldStudentProjects/cs490-95to96/hjkim/DidiSurprise.mpg" TargetMode="External"/><Relationship Id="rId2" Type="http://schemas.openxmlformats.org/officeDocument/2006/relationships/hyperlink" Target="http://www.nbb.cornell.edu/neurobio/land/OldStudentProjects/cs490-95to96/hjkim/DidiAnger.m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bb.cornell.edu/neurobio/land/OldStudentProjects/cs490-95to96/hjkim/DidiSad.mpg" TargetMode="External"/><Relationship Id="rId5" Type="http://schemas.openxmlformats.org/officeDocument/2006/relationships/hyperlink" Target="http://www.nbb.cornell.edu/neurobio/land/OldStudentProjects/cs490-95to96/hjkim/DidiSmile.mpg" TargetMode="External"/><Relationship Id="rId4" Type="http://schemas.openxmlformats.org/officeDocument/2006/relationships/hyperlink" Target="http://www.nbb.cornell.edu/neurobio/land/OldStudentProjects/cs490-95to96/hjkim/DidiFear.m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Cultural Differences in Emotional Display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/>
              <a:t>Julia Hirschberg</a:t>
            </a:r>
          </a:p>
          <a:p>
            <a:pPr marL="0" indent="0" algn="ctr" eaLnBrk="1" hangingPunct="1">
              <a:buFontTx/>
              <a:buNone/>
            </a:pPr>
            <a:r>
              <a:rPr lang="en-US" smtClean="0"/>
              <a:t>COMS 4995/6998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0"/>
            <a:ext cx="52292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96888" y="750888"/>
            <a:ext cx="815022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Pictures scored with Ekman and Friesen’s </a:t>
            </a:r>
            <a:r>
              <a:rPr lang="en-US" sz="3200">
                <a:solidFill>
                  <a:srgbClr val="000000"/>
                </a:solidFill>
                <a:hlinkClick r:id="rId2"/>
              </a:rPr>
              <a:t>Facial Acting Coding System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Subjects in each culture also saw other facial expressions (universal expressions) 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Judgments obtained in 10 countries – 2 non-western, 8 western cultures</a:t>
            </a: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200">
                <a:latin typeface="Times New Roman" pitchFamily="18" charset="0"/>
              </a:rPr>
              <a:t>Sample sizes differed (29 in Hong Kong to 97 in Japan)</a:t>
            </a: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Emotion terms translated and translated back to verify accurate translation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700" smtClean="0">
                <a:solidFill>
                  <a:srgbClr val="000000"/>
                </a:solidFill>
              </a:rPr>
              <a:t>Results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Results for the six universal expressions same as before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Isolation of one expression that depicts contempt –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ANOVA computed with one factor as three contempt expressions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Amount of variance accounted for by culture was small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Unilateral lip corner raise and tightened was judged 75% as contempt as compared to Bilateral.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 "/>
            </a:pP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Contempt and Related Emotion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3312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Subjects judge contempt as compared to some other expression more often or n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Compared Unilateral Contempt expression with anger and disgust expression (why anger?)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A 3 X 10 ANOVA was computed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Expression with lip corner raised and tightened unilaterally was judged contempt much more often</a:t>
            </a:r>
            <a:endParaRPr lang="en-US" sz="2200">
              <a:latin typeface="Times New Roman" pitchFamily="18" charset="0"/>
            </a:endParaRPr>
          </a:p>
          <a:p>
            <a:pPr defTabSz="8223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700" smtClean="0">
                <a:solidFill>
                  <a:srgbClr val="000000"/>
                </a:solidFill>
              </a:rPr>
              <a:t>Discussion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Limitation –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All subjects were college students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Less number of countries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Not tested on less educated or those not exposed to mass media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Not tested on preliterate, completely visually isolated subjects (feasible?)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700" smtClean="0">
                <a:solidFill>
                  <a:srgbClr val="000000"/>
                </a:solidFill>
              </a:rPr>
              <a:t>Open questions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96888" y="1463675"/>
            <a:ext cx="81502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Prior observations on contempt were wrong?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Whether contempt evolved same as other emotions that have universal expressions?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Contempt originated through specific constant learning?</a:t>
            </a: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FACS and FACEGEN</a:t>
            </a:r>
            <a:endParaRPr lang="en-US" sz="2200">
              <a:latin typeface="Times New Roman" pitchFamily="18" charset="0"/>
            </a:endParaRPr>
          </a:p>
          <a:p>
            <a:pPr defTabSz="822325">
              <a:lnSpc>
                <a:spcPct val="95000"/>
              </a:lnSpc>
            </a:pPr>
            <a:endParaRPr lang="en-US" sz="3200">
              <a:solidFill>
                <a:srgbClr val="000000"/>
              </a:solidFill>
            </a:endParaRPr>
          </a:p>
          <a:p>
            <a:pPr defTabSz="822325">
              <a:lnSpc>
                <a:spcPct val="95000"/>
              </a:lnSpc>
            </a:pPr>
            <a:endParaRPr lang="en-US" sz="3200">
              <a:solidFill>
                <a:srgbClr val="000000"/>
              </a:solidFill>
            </a:endParaRPr>
          </a:p>
          <a:p>
            <a:pPr defTabSz="822325">
              <a:lnSpc>
                <a:spcPct val="95000"/>
              </a:lnSpc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Emotions in dubbed speech: An intercultural approach with respect to F0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Used Ally McBeal in American English, German, and Japanese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Acted speech but realistic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Restrictions on selecting data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Only used scenes on which 7 out of 10 native German speakers agreed on emotion</a:t>
            </a:r>
          </a:p>
          <a:p>
            <a:pPr>
              <a:lnSpc>
                <a:spcPct val="90000"/>
              </a:lnSpc>
            </a:pPr>
            <a:r>
              <a:rPr lang="en-US" smtClean="0"/>
              <a:t>Looked at production and perception</a:t>
            </a:r>
          </a:p>
          <a:p>
            <a:pPr>
              <a:lnSpc>
                <a:spcPct val="90000"/>
              </a:lnSpc>
            </a:pPr>
            <a:r>
              <a:rPr lang="en-US" smtClean="0"/>
              <a:t>Looked at “basic” emotions said to occur universally: </a:t>
            </a:r>
            <a:br>
              <a:rPr lang="en-US" smtClean="0"/>
            </a:br>
            <a:r>
              <a:rPr lang="en-US" smtClean="0"/>
              <a:t>hot anger, cold anger, joy, sadness, fear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F0 in Production Studies: Males: Mean F0, SDev and F0 Range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58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2775" y="1600200"/>
            <a:ext cx="3730625" cy="2252663"/>
          </a:xfrm>
        </p:spPr>
      </p:pic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533400" y="3962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F0 means and standard deviations</a:t>
            </a:r>
          </a:p>
        </p:txBody>
      </p:sp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4876800" y="3962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Change in F0 means for different emotions</a:t>
            </a: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457200" y="4648200"/>
            <a:ext cx="8229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American English speaker always exhibits the lowest values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Japanese speaker exhibits the highest values, except for hot anger, which is most clearly marked by the German speaker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All raise their F0 for hot anger and lower it for sadness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Only the Japanese speaker lowers his F0 for joy</a:t>
            </a: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1600200"/>
            <a:ext cx="36671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F0 in Production Studies: Females: Mean F0, SDev and F0 Range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533400" y="3886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F0 means and standard deviations</a:t>
            </a:r>
          </a:p>
        </p:txBody>
      </p:sp>
      <p:sp>
        <p:nvSpPr>
          <p:cNvPr id="20483" name="TextBox 13"/>
          <p:cNvSpPr txBox="1">
            <a:spLocks noChangeArrowheads="1"/>
          </p:cNvSpPr>
          <p:nvPr/>
        </p:nvSpPr>
        <p:spPr bwMode="auto">
          <a:xfrm>
            <a:off x="4876800" y="38862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Change in F0 means for different emotions</a:t>
            </a:r>
          </a:p>
        </p:txBody>
      </p:sp>
      <p:sp>
        <p:nvSpPr>
          <p:cNvPr id="20484" name="TextBox 14"/>
          <p:cNvSpPr txBox="1">
            <a:spLocks noChangeArrowheads="1"/>
          </p:cNvSpPr>
          <p:nvPr/>
        </p:nvSpPr>
        <p:spPr bwMode="auto">
          <a:xfrm>
            <a:off x="457200" y="4495800"/>
            <a:ext cx="8229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Japanese speaker always exhibits highest values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Differences between other two minor, confirming hypothesis that linguistically and culturally more similar languages behave in more similar ways than culturally more distant ones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solidFill>
                  <a:schemeClr val="accent1"/>
                </a:solidFill>
                <a:latin typeface="Calibri" pitchFamily="34" charset="0"/>
              </a:rPr>
              <a:t>Does it?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No clear difference in average F0 for German speakers between hot anger, joy, and fear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All raise their F0 for hot anger, joy, and fear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American and German speakers lower their F0 for cold anger and sadness; the Japanese speaker does not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1447800"/>
            <a:ext cx="392271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1447800"/>
            <a:ext cx="374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88" name="Group 84"/>
          <p:cNvGraphicFramePr>
            <a:graphicFrameLocks noGrp="1"/>
          </p:cNvGraphicFramePr>
          <p:nvPr/>
        </p:nvGraphicFramePr>
        <p:xfrm>
          <a:off x="457200" y="4384675"/>
          <a:ext cx="5562600" cy="1485900"/>
        </p:xfrm>
        <a:graphic>
          <a:graphicData uri="http://schemas.openxmlformats.org/drawingml/2006/table">
            <a:tbl>
              <a:tblPr/>
              <a:tblGrid>
                <a:gridCol w="381000"/>
                <a:gridCol w="1066800"/>
                <a:gridCol w="1066800"/>
                <a:gridCol w="533400"/>
                <a:gridCol w="609600"/>
                <a:gridCol w="990600"/>
                <a:gridCol w="914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Anger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Anger (c)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Sadness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7" name="Rectangle 8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F0 Range in Hz</a:t>
            </a:r>
          </a:p>
        </p:txBody>
      </p:sp>
      <p:sp>
        <p:nvSpPr>
          <p:cNvPr id="21548" name="Rectangle 8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49" name="TextBox 12"/>
          <p:cNvSpPr txBox="1">
            <a:spLocks noChangeArrowheads="1"/>
          </p:cNvSpPr>
          <p:nvPr/>
        </p:nvSpPr>
        <p:spPr bwMode="auto">
          <a:xfrm>
            <a:off x="457200" y="19812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Male speakers</a:t>
            </a:r>
          </a:p>
        </p:txBody>
      </p:sp>
      <p:sp>
        <p:nvSpPr>
          <p:cNvPr id="21550" name="TextBox 13"/>
          <p:cNvSpPr txBox="1">
            <a:spLocks noChangeArrowheads="1"/>
          </p:cNvSpPr>
          <p:nvPr/>
        </p:nvSpPr>
        <p:spPr bwMode="auto">
          <a:xfrm>
            <a:off x="457200" y="40386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Female speakers</a:t>
            </a:r>
          </a:p>
        </p:txBody>
      </p:sp>
      <p:graphicFrame>
        <p:nvGraphicFramePr>
          <p:cNvPr id="21589" name="Group 85"/>
          <p:cNvGraphicFramePr>
            <a:graphicFrameLocks noGrp="1"/>
          </p:cNvGraphicFramePr>
          <p:nvPr/>
        </p:nvGraphicFramePr>
        <p:xfrm>
          <a:off x="457200" y="2327275"/>
          <a:ext cx="3962400" cy="1485900"/>
        </p:xfrm>
        <a:graphic>
          <a:graphicData uri="http://schemas.openxmlformats.org/drawingml/2006/table">
            <a:tbl>
              <a:tblPr/>
              <a:tblGrid>
                <a:gridCol w="381000"/>
                <a:gridCol w="1066800"/>
                <a:gridCol w="533400"/>
                <a:gridCol w="990600"/>
                <a:gridCol w="990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Anger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Sadness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3" name="TextBox 18"/>
          <p:cNvSpPr txBox="1">
            <a:spLocks noChangeArrowheads="1"/>
          </p:cNvSpPr>
          <p:nvPr/>
        </p:nvSpPr>
        <p:spPr bwMode="auto">
          <a:xfrm>
            <a:off x="4495800" y="1600200"/>
            <a:ext cx="449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Ranges for hot anger and joy exceed those for neutral speech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The American speaker, as opposed to the other two, displays the most monotonous speech for sadness</a:t>
            </a:r>
          </a:p>
        </p:txBody>
      </p:sp>
      <p:sp>
        <p:nvSpPr>
          <p:cNvPr id="21584" name="TextBox 19"/>
          <p:cNvSpPr txBox="1">
            <a:spLocks noChangeArrowheads="1"/>
          </p:cNvSpPr>
          <p:nvPr/>
        </p:nvSpPr>
        <p:spPr bwMode="auto">
          <a:xfrm>
            <a:off x="6172200" y="3048000"/>
            <a:ext cx="2971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Japanese speaker exhibits largest F0 range for all emotions including the neutral samples; German and American speakers are not far apart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Japanese and American speakers show largest range for hot anger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German speaker displays largest range for fear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Do Members of Different Cultures Display Emotion Differently?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Ekman &amp; Friesen 1996: universal recognition of emotions</a:t>
            </a:r>
          </a:p>
          <a:p>
            <a:pPr eaLnBrk="1" hangingPunct="1"/>
            <a:r>
              <a:rPr lang="en-US" smtClean="0"/>
              <a:t>Braun &amp; Katerbow 2005: comparing English, German and Japanese versions of Allie McBeal productions and perceptions</a:t>
            </a:r>
          </a:p>
          <a:p>
            <a:pPr eaLnBrk="1" hangingPunct="1"/>
            <a:r>
              <a:rPr lang="en-US" smtClean="0"/>
              <a:t>Shahid et al 2007: emotion in children of different age groups perceived by Dutch and Pakistani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Perception Studies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3 different listener groups who were native speakers of American English, German, and Japanese</a:t>
            </a:r>
          </a:p>
          <a:p>
            <a:r>
              <a:rPr lang="en-US" smtClean="0"/>
              <a:t>Undergraduate students who received credit for participation</a:t>
            </a:r>
          </a:p>
          <a:p>
            <a:r>
              <a:rPr lang="en-US" smtClean="0"/>
              <a:t>Subjects who did not reach test-retest agreement of 80% excluded from analysis</a:t>
            </a:r>
          </a:p>
          <a:p>
            <a:r>
              <a:rPr lang="en-US" smtClean="0"/>
              <a:t>60 Germans, 35 Americans, 34 Japanese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German and American listeners could not reliably recognize joy in male Japanese speech, often confusing with sadness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Consistent with data for German and English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Sadness only emotion for which they lower their F0, as Japanese do for joy 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Japanese listener better able to identify joy, indicating that they use other cues to identify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German and Americans could not identify cold anger in Japanese speech, which is coded by increase in F0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Japanese listeners not confused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Does division between hot and cold anger exist in Japanese?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Strengths and Weaknesses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Is there a difference in the encoding of emotions between speakers of different linguistic/cultural backgrounds with respect to F0 and related parameters?</a:t>
            </a:r>
          </a:p>
          <a:p>
            <a:pPr>
              <a:lnSpc>
                <a:spcPct val="90000"/>
              </a:lnSpc>
            </a:pPr>
            <a:r>
              <a:rPr lang="en-US" smtClean="0"/>
              <a:t>Is there an additional gender difference in the encoding of emotions between speakers of different linguistic/cultural backgrounds with respect to F0 and related parameters?</a:t>
            </a:r>
          </a:p>
          <a:p>
            <a:pPr>
              <a:lnSpc>
                <a:spcPct val="90000"/>
              </a:lnSpc>
            </a:pPr>
            <a:r>
              <a:rPr lang="en-US" smtClean="0"/>
              <a:t>Is there an intercultural difference in the perception of emotions in dubbed speech?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Shahid et al 2007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smtClean="0"/>
              <a:t>Looked at different cultures (Dutch and Pakistani) and age groups (8 and 12 year olds)</a:t>
            </a:r>
          </a:p>
          <a:p>
            <a:r>
              <a:rPr lang="en-US" sz="2400" smtClean="0"/>
              <a:t>Assumption: children express their emotions in a more open and intense way than adults do</a:t>
            </a:r>
            <a:br>
              <a:rPr lang="en-US" sz="2400" smtClean="0"/>
            </a:br>
            <a:r>
              <a:rPr lang="en-US" sz="2400" smtClean="0"/>
              <a:t>Is this a good assumption?</a:t>
            </a:r>
          </a:p>
          <a:p>
            <a:r>
              <a:rPr lang="en-US" sz="2400" smtClean="0"/>
              <a:t>Used a game to elicit emotional speech</a:t>
            </a:r>
            <a:br>
              <a:rPr lang="en-US" sz="2400" smtClean="0"/>
            </a:br>
            <a:r>
              <a:rPr lang="en-US" sz="2400" smtClean="0"/>
              <a:t>Was the game an effective method?</a:t>
            </a:r>
          </a:p>
          <a:p>
            <a:r>
              <a:rPr lang="en-US" sz="2400" smtClean="0"/>
              <a:t>Used the data in a cross-cultural perception study</a:t>
            </a:r>
          </a:p>
          <a:p>
            <a:r>
              <a:rPr lang="en-US" sz="2400" smtClean="0"/>
              <a:t>Only differentiating between positive and negative emotions</a:t>
            </a:r>
            <a:br>
              <a:rPr lang="en-US" sz="2400" smtClean="0"/>
            </a:br>
            <a:r>
              <a:rPr lang="en-US" sz="2400" smtClean="0"/>
              <a:t>Is this useful?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Audiovisual emotional speech of game playing children: effects of age and culture</a:t>
            </a: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643063"/>
            <a:ext cx="8505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Audiovisual emotional speech of game playing children: effects of age and culture</a:t>
            </a:r>
          </a:p>
        </p:txBody>
      </p:sp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643063"/>
            <a:ext cx="8505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81000" y="54864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Representative stills for (L-R): 8 year olds winning, 8 year olds losing, 12 year olds winning, 12 year olds losing, for Pakistani players (Top) and Dutch players (Bottom)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34818" name="Rectangle 5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371475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431925"/>
                <a:gridCol w="16002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 Players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Group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 Status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Dutch Viewers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Pakistani Viewers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Dutch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Pakistani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371475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431925"/>
                <a:gridCol w="16002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 Players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Group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 Status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Dutch Viewers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Pakistani Viewers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Dutch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Pakistani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367823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431925"/>
                <a:gridCol w="16002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 Players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Group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 Status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Dutch Viewers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Pakistani Viewers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Dutch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Pakistani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Most classifications correct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Pakistani adults a little better at classifying Dutch children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Dutch adults a little better at classifying Pakistani children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Does this disprove the alleged in-group advantage?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When 12 year old Dutch children win a game, hard to see -- most viewers, especially Dutch ones, perceive this as losing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Dutch observing Dutch leads to lowest percentage correct classification; Dutch observing Pakistanis leads to highest percentage of correct classification.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For Dutch 8 year olds, winning harder to classify for both Pakistani and Dutch observers; for Pakistani children, winning easier to detect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Why Might Emotion Display Differ by Culture?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Darwinian view: at least 6 “basic” emotions have evolved and are therefore universal (Ekman and Friesen)</a:t>
            </a:r>
          </a:p>
          <a:p>
            <a:pPr>
              <a:lnSpc>
                <a:spcPct val="90000"/>
              </a:lnSpc>
            </a:pPr>
            <a:r>
              <a:rPr lang="en-US" smtClean="0"/>
              <a:t>Social constructivist view: “Emotions are cultural products that owe their meaning and coherence to learned social rules.” (Cornelius)</a:t>
            </a:r>
          </a:p>
          <a:p>
            <a:pPr>
              <a:lnSpc>
                <a:spcPct val="90000"/>
              </a:lnSpc>
            </a:pPr>
            <a:r>
              <a:rPr lang="en-US" smtClean="0"/>
              <a:t>A third view: Although emotions are biologically programmed, the way they are displayed and perceived depends on cultural factors (Matsumoto)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Universal Expressions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0000FF"/>
                </a:solidFill>
              </a:rPr>
              <a:t>Found</a:t>
            </a:r>
          </a:p>
          <a:p>
            <a:pPr lvl="1"/>
            <a:r>
              <a:rPr lang="en-US" u="sng" smtClean="0">
                <a:solidFill>
                  <a:srgbClr val="0000FF"/>
                </a:solidFill>
                <a:hlinkClick r:id="rId2"/>
              </a:rPr>
              <a:t>Anger 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0000FF"/>
                </a:solidFill>
                <a:hlinkClick r:id="rId3"/>
              </a:rPr>
              <a:t>Disgust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0000FF"/>
                </a:solidFill>
                <a:hlinkClick r:id="rId4"/>
              </a:rPr>
              <a:t>Fear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0000FF"/>
                </a:solidFill>
                <a:hlinkClick r:id="rId5"/>
              </a:rPr>
              <a:t>Happiness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0000FF"/>
                </a:solidFill>
                <a:hlinkClick r:id="rId6"/>
              </a:rPr>
              <a:t>Sadness 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0000FF"/>
                </a:solidFill>
                <a:hlinkClick r:id="rId7"/>
              </a:rPr>
              <a:t>Surprise</a:t>
            </a:r>
            <a:endParaRPr lang="en-US" smtClean="0"/>
          </a:p>
          <a:p>
            <a:r>
              <a:rPr lang="en-US" smtClean="0"/>
              <a:t>Not for moods or attitudes (irritation, liking)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700" smtClean="0">
                <a:solidFill>
                  <a:srgbClr val="000000"/>
                </a:solidFill>
              </a:rPr>
              <a:t>Past and Present Views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Facial expression is determined totally by social factors (Bridwhistell, 1970)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But what about biological expressions? (Ekman, 1973)</a:t>
            </a:r>
            <a:endParaRPr lang="en-US" sz="2200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Claim: There is unique, highly recognizable, pan-cultural facial expression for six universal emotions  -- which are the product of evolutionary forces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700" smtClean="0">
                <a:solidFill>
                  <a:srgbClr val="000000"/>
                </a:solidFill>
              </a:rPr>
              <a:t>Is Contempt Just Disgust?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Properties of Contempt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Not observed in other primates whereas other emotions have been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One of the last emotions to appear in humans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Involves </a:t>
            </a:r>
            <a:r>
              <a:rPr lang="en-US" sz="2800" i="1">
                <a:solidFill>
                  <a:srgbClr val="000000"/>
                </a:solidFill>
              </a:rPr>
              <a:t>unilateral facial actions</a:t>
            </a:r>
            <a:endParaRPr lang="en-US" sz="2200" i="1">
              <a:latin typeface="Times New Roman" pitchFamily="18" charset="0"/>
            </a:endParaRPr>
          </a:p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Disgust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One of the Pan Cultural Emotion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>
                <a:solidFill>
                  <a:srgbClr val="000000"/>
                </a:solidFill>
              </a:rPr>
              <a:t>Involves only </a:t>
            </a:r>
            <a:r>
              <a:rPr lang="en-US" sz="2800" i="1">
                <a:solidFill>
                  <a:srgbClr val="000000"/>
                </a:solidFill>
              </a:rPr>
              <a:t>bilateral facial actions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</a:rPr>
              <a:t>Facial Expressions of Contempt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11163" lvl="1" indent="-3079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en-US" sz="3200">
                <a:solidFill>
                  <a:srgbClr val="000000"/>
                </a:solidFill>
              </a:rPr>
              <a:t>Three different expressions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Tightening and Slightly raising the corner of the lip unilaterally.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The above expression bilaterally</a:t>
            </a:r>
            <a:endParaRPr lang="en-US" sz="2200">
              <a:latin typeface="Times New Roman" pitchFamily="18" charset="0"/>
            </a:endParaRPr>
          </a:p>
          <a:p>
            <a:pPr marL="771525" lvl="2" indent="-257175" defTabSz="822325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Raising the entire lip slightly, without tightening or raising the lip corners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8" y="0"/>
            <a:ext cx="52308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0"/>
            <a:ext cx="52212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1412</Words>
  <Application>Microsoft Office PowerPoint</Application>
  <PresentationFormat>On-screen Show (4:3)</PresentationFormat>
  <Paragraphs>295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Courier New</vt:lpstr>
      <vt:lpstr>Default Design</vt:lpstr>
      <vt:lpstr>Cultural Differences in Emotional Display</vt:lpstr>
      <vt:lpstr>Do Members of Different Cultures Display Emotion Differently?</vt:lpstr>
      <vt:lpstr>Why Might Emotion Display Differ by Culture?</vt:lpstr>
      <vt:lpstr>Universal Expressions</vt:lpstr>
      <vt:lpstr>Past and Present Views</vt:lpstr>
      <vt:lpstr>Is Contempt Just Disgust?</vt:lpstr>
      <vt:lpstr>Facial Expressions of Contempt</vt:lpstr>
      <vt:lpstr>Slide 8</vt:lpstr>
      <vt:lpstr>Slide 9</vt:lpstr>
      <vt:lpstr>Slide 10</vt:lpstr>
      <vt:lpstr>Slide 11</vt:lpstr>
      <vt:lpstr>Results</vt:lpstr>
      <vt:lpstr>Contempt and Related Emotion</vt:lpstr>
      <vt:lpstr>Discussion</vt:lpstr>
      <vt:lpstr>Open questions</vt:lpstr>
      <vt:lpstr>Emotions in dubbed speech: An intercultural approach with respect to F0</vt:lpstr>
      <vt:lpstr>F0 in Production Studies: Males: Mean F0, SDev and F0 Range </vt:lpstr>
      <vt:lpstr>F0 in Production Studies: Females: Mean F0, SDev and F0 Range </vt:lpstr>
      <vt:lpstr>F0 Range in Hz</vt:lpstr>
      <vt:lpstr>Perception Studies</vt:lpstr>
      <vt:lpstr>Results</vt:lpstr>
      <vt:lpstr>Strengths and Weaknesses</vt:lpstr>
      <vt:lpstr>Shahid et al 2007</vt:lpstr>
      <vt:lpstr>Audiovisual emotional speech of game playing children: effects of age and culture</vt:lpstr>
      <vt:lpstr>Audiovisual emotional speech of game playing children: effects of age and culture</vt:lpstr>
      <vt:lpstr>Results</vt:lpstr>
      <vt:lpstr>Results</vt:lpstr>
      <vt:lpstr>Results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Differences in Emotional Affect</dc:title>
  <dc:creator>ron</dc:creator>
  <cp:lastModifiedBy>Julia Hirschberg</cp:lastModifiedBy>
  <cp:revision>75</cp:revision>
  <dcterms:created xsi:type="dcterms:W3CDTF">2009-10-18T21:18:12Z</dcterms:created>
  <dcterms:modified xsi:type="dcterms:W3CDTF">2011-11-02T17:02:21Z</dcterms:modified>
</cp:coreProperties>
</file>