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23" r:id="rId1"/>
  </p:sldMasterIdLst>
  <p:notesMasterIdLst>
    <p:notesMasterId r:id="rId24"/>
  </p:notesMasterIdLst>
  <p:sldIdLst>
    <p:sldId id="256" r:id="rId2"/>
    <p:sldId id="280" r:id="rId3"/>
    <p:sldId id="257" r:id="rId4"/>
    <p:sldId id="276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78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9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502" autoAdjust="0"/>
    <p:restoredTop sz="94643" autoAdjust="0"/>
  </p:normalViewPr>
  <p:slideViewPr>
    <p:cSldViewPr snapToGrid="0" snapToObjects="1">
      <p:cViewPr varScale="1">
        <p:scale>
          <a:sx n="93" d="100"/>
          <a:sy n="93" d="100"/>
        </p:scale>
        <p:origin x="-11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B2CD-C4DB-7243-912B-7B3A2D9A4F8F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B317B-68F5-1E42-90C6-D05E27A07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the paper appeared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317B-68F5-1E42-90C6-D05E27A07B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‘The expectation is that subjects will answer more honestly if they believe that the truth can be tested for accuracy’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Damphousse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 2007: 82) or ‘no one wants to be second-guessed by a machine’ to put it in the words of the originators (Jones 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Sigall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1971: 349).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317B-68F5-1E42-90C6-D05E27A07B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 method can be shown to lack validity altogether it will as a consequence also be unreliable and carrying out a reliability test meaningless. If the validity is not known it will be a ‘black box’ whose reliability, if any, will remain unexplained. We must keep in mind, however, that validity and reliability are not all or nothing concepts. A method may be valid to a degree and reliability may range from very poor to almost perfect. At the far end of the negative scale we find things like astrology. It would be a complete waste of time to design experiments to determine how precisely horoscopes may predict future events when we know that the validity of the method is non-existent. At the positive end of the scale we find methods like DNA testing whose validity is solidly supported by scientific evidence and whose reliability is extremely high, albeit not perfect.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317B-68F5-1E42-90C6-D05E27A07B5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Vendors complained that the</a:t>
            </a:r>
            <a:r>
              <a:rPr lang="en-US" baseline="0" dirty="0" smtClean="0"/>
              <a:t> faulty results were due to them not following required procedures.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317B-68F5-1E42-90C6-D05E27A07B5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40963C-D7AE-114D-BBE3-1A2AF0C8E6A9}" type="datetimeFigureOut">
              <a:rPr lang="en-US" smtClean="0"/>
              <a:pPr/>
              <a:t>11/29/09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213282-B526-6E44-BC2A-F2AF2EBA9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mesysco.com/" TargetMode="External"/><Relationship Id="rId3" Type="http://schemas.openxmlformats.org/officeDocument/2006/relationships/hyperlink" Target="http://www.freepatentsonline.com/6638217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antipolygraph.org/blog/?p=2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dtvsa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Anders Eriksson and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Francisco </a:t>
            </a:r>
            <a:r>
              <a:rPr lang="en-US" dirty="0" err="1" smtClean="0"/>
              <a:t>Lacerda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Charlatanry in forensic speech science: A problem to be taken seriously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use </a:t>
            </a:r>
            <a:r>
              <a:rPr lang="en-US" dirty="0" err="1" smtClean="0"/>
              <a:t>microtremors</a:t>
            </a:r>
            <a:r>
              <a:rPr lang="en-US" dirty="0" smtClean="0"/>
              <a:t> as VSA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remor </a:t>
            </a:r>
            <a:r>
              <a:rPr lang="en-US" dirty="0"/>
              <a:t>is possible to detect in the speech </a:t>
            </a:r>
            <a:r>
              <a:rPr lang="en-US" dirty="0" smtClean="0"/>
              <a:t>signal 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remor </a:t>
            </a:r>
            <a:r>
              <a:rPr lang="en-US" dirty="0"/>
              <a:t>is affected by </a:t>
            </a:r>
            <a:r>
              <a:rPr lang="en-US" dirty="0" smtClean="0"/>
              <a:t>psychological </a:t>
            </a:r>
            <a:r>
              <a:rPr lang="en-US" dirty="0"/>
              <a:t>stress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rapid </a:t>
            </a:r>
            <a:r>
              <a:rPr lang="en-US" dirty="0"/>
              <a:t>enough to be detected within the time frame of single </a:t>
            </a:r>
            <a:r>
              <a:rPr lang="en-US" dirty="0" smtClean="0"/>
              <a:t>utterances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en-US" dirty="0" smtClean="0"/>
              <a:t>ffects </a:t>
            </a:r>
            <a:r>
              <a:rPr lang="en-US" dirty="0"/>
              <a:t>of stress caused by lie or deception may be reliably separated from stress caused by other factors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Reliability studies of commercially available VSA-based lie detectors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Damphousse</a:t>
            </a:r>
            <a:r>
              <a:rPr lang="en-US" dirty="0"/>
              <a:t> et al. (2007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veracity of the tested statements was decided by comparison with irrefutable physical </a:t>
            </a:r>
            <a:r>
              <a:rPr lang="en-US" dirty="0" smtClean="0"/>
              <a:t>evidence</a:t>
            </a:r>
          </a:p>
          <a:p>
            <a:pPr lvl="1"/>
            <a:r>
              <a:rPr lang="en-US" dirty="0" smtClean="0"/>
              <a:t>interviewed </a:t>
            </a:r>
            <a:r>
              <a:rPr lang="en-US" dirty="0"/>
              <a:t>arrestees</a:t>
            </a:r>
            <a:r>
              <a:rPr lang="en-US" dirty="0" smtClean="0"/>
              <a:t> about </a:t>
            </a:r>
            <a:r>
              <a:rPr lang="en-US" dirty="0"/>
              <a:t>their recent illicit drug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Answers compared to urine analysis</a:t>
            </a:r>
          </a:p>
          <a:p>
            <a:pPr lvl="1"/>
            <a:r>
              <a:rPr lang="en-US" dirty="0" smtClean="0"/>
              <a:t>failed </a:t>
            </a:r>
            <a:r>
              <a:rPr lang="en-US" dirty="0"/>
              <a:t>to find support for VSA theory or </a:t>
            </a:r>
            <a:r>
              <a:rPr lang="en-US" dirty="0" smtClean="0"/>
              <a:t>technology</a:t>
            </a:r>
          </a:p>
          <a:p>
            <a:r>
              <a:rPr lang="en-US" dirty="0"/>
              <a:t>Haddad et al. (2002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synthetic signals to test a VSA system</a:t>
            </a:r>
          </a:p>
          <a:p>
            <a:pPr lvl="1"/>
            <a:r>
              <a:rPr lang="en-US" dirty="0" smtClean="0"/>
              <a:t>Analyzer insensitive to frequency </a:t>
            </a:r>
            <a:r>
              <a:rPr lang="en-US" dirty="0" smtClean="0"/>
              <a:t>modulations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of VSA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1971: </a:t>
            </a:r>
            <a:r>
              <a:rPr lang="en-US" dirty="0" err="1" smtClean="0"/>
              <a:t>Lippold</a:t>
            </a:r>
            <a:r>
              <a:rPr lang="en-US" dirty="0" smtClean="0"/>
              <a:t> – </a:t>
            </a:r>
            <a:r>
              <a:rPr lang="en-US" i="1" dirty="0" smtClean="0"/>
              <a:t>Psychological Tremor</a:t>
            </a:r>
          </a:p>
          <a:p>
            <a:r>
              <a:rPr lang="en-US" dirty="0" smtClean="0"/>
              <a:t>1981: </a:t>
            </a:r>
            <a:r>
              <a:rPr lang="en-US" dirty="0" smtClean="0"/>
              <a:t>Shipp and </a:t>
            </a:r>
            <a:r>
              <a:rPr lang="en-US" dirty="0" err="1" smtClean="0"/>
              <a:t>Izdebski</a:t>
            </a:r>
            <a:r>
              <a:rPr lang="en-US" dirty="0" smtClean="0"/>
              <a:t> – Lack of vocal </a:t>
            </a:r>
            <a:r>
              <a:rPr lang="en-US" dirty="0" err="1" smtClean="0"/>
              <a:t>microtremor</a:t>
            </a:r>
            <a:r>
              <a:rPr lang="en-US" dirty="0" smtClean="0"/>
              <a:t> in low frequencies</a:t>
            </a:r>
          </a:p>
          <a:p>
            <a:r>
              <a:rPr lang="en-US" dirty="0" smtClean="0"/>
              <a:t>2002: Haddad et al – test VSA with synthetic signals</a:t>
            </a:r>
          </a:p>
          <a:p>
            <a:r>
              <a:rPr lang="en-US" dirty="0" smtClean="0"/>
              <a:t>2006: </a:t>
            </a:r>
            <a:r>
              <a:rPr lang="en-US" dirty="0" err="1" smtClean="0"/>
              <a:t>Hollien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Harnsberger</a:t>
            </a:r>
            <a:r>
              <a:rPr lang="en-US" dirty="0" smtClean="0"/>
              <a:t>– study reliability of VSA</a:t>
            </a:r>
            <a:endParaRPr lang="en-US" dirty="0" smtClean="0"/>
          </a:p>
          <a:p>
            <a:r>
              <a:rPr lang="en-US" dirty="0" smtClean="0"/>
              <a:t>2007: </a:t>
            </a:r>
            <a:r>
              <a:rPr lang="en-US" dirty="0" err="1" smtClean="0"/>
              <a:t>Damphousse</a:t>
            </a:r>
            <a:r>
              <a:rPr lang="en-US" dirty="0" smtClean="0"/>
              <a:t> et </a:t>
            </a:r>
            <a:r>
              <a:rPr lang="en-US" dirty="0" smtClean="0"/>
              <a:t>al – study reliability of VSA in jail context</a:t>
            </a:r>
          </a:p>
          <a:p>
            <a:r>
              <a:rPr lang="en-US" dirty="0" smtClean="0"/>
              <a:t>2007: Eriksson &amp; </a:t>
            </a:r>
            <a:r>
              <a:rPr lang="en-US" dirty="0" err="1" smtClean="0"/>
              <a:t>Lacerda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Voice Analysis (LVA)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Manufacturing company: </a:t>
            </a:r>
            <a:r>
              <a:rPr lang="en-US" dirty="0" smtClean="0">
                <a:hlinkClick r:id="rId2"/>
              </a:rPr>
              <a:t>Nemesysco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heir </a:t>
            </a:r>
            <a:r>
              <a:rPr lang="en-US" dirty="0" smtClean="0"/>
              <a:t>methods can be used to monitor the brain activity underlying lies and deception by analyzing the voice </a:t>
            </a:r>
            <a:r>
              <a:rPr lang="en-US" dirty="0" smtClean="0"/>
              <a:t>signal</a:t>
            </a:r>
            <a:endParaRPr lang="en-US" dirty="0" smtClean="0"/>
          </a:p>
          <a:p>
            <a:r>
              <a:rPr lang="en-US" dirty="0" smtClean="0"/>
              <a:t>Method (advertised):</a:t>
            </a:r>
          </a:p>
          <a:p>
            <a:pPr lvl="1"/>
            <a:r>
              <a:rPr lang="en-US" dirty="0" smtClean="0"/>
              <a:t>unique </a:t>
            </a:r>
            <a:r>
              <a:rPr lang="en-US" dirty="0"/>
              <a:t>signal-processing algorithms that extract more than 120 emotional parameters from each voice </a:t>
            </a:r>
            <a:r>
              <a:rPr lang="en-US" dirty="0" smtClean="0"/>
              <a:t>segment</a:t>
            </a:r>
          </a:p>
          <a:p>
            <a:pPr lvl="1"/>
            <a:r>
              <a:rPr lang="en-US" dirty="0"/>
              <a:t>classified into nine major categories of basic </a:t>
            </a:r>
            <a:r>
              <a:rPr lang="en-US" dirty="0" smtClean="0"/>
              <a:t>emotions</a:t>
            </a:r>
          </a:p>
          <a:p>
            <a:r>
              <a:rPr lang="en-US" dirty="0" smtClean="0"/>
              <a:t>Based on patent: </a:t>
            </a:r>
            <a:r>
              <a:rPr lang="en-US" dirty="0" smtClean="0">
                <a:hlinkClick r:id="rId3"/>
              </a:rPr>
              <a:t>Liberman 2003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LVA – the actual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~ 800 lines of Visual Basic code</a:t>
            </a:r>
          </a:p>
          <a:p>
            <a:r>
              <a:rPr lang="en-US" dirty="0" smtClean="0"/>
              <a:t>‘thorns’ and ‘plateaus’ represent intonation (according to author of LVA system)</a:t>
            </a:r>
          </a:p>
          <a:p>
            <a:pPr lvl="1"/>
            <a:r>
              <a:rPr lang="en-US" dirty="0" smtClean="0"/>
              <a:t>Rather than fundamental frequency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25" y="3824029"/>
            <a:ext cx="4076700" cy="26797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2265706" y="4155925"/>
            <a:ext cx="3420206" cy="144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3434638" y="5093897"/>
            <a:ext cx="2626487" cy="144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71488" y="3953905"/>
            <a:ext cx="706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thorn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61125" y="4906303"/>
            <a:ext cx="88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LVA – the actual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Ignore complexity due to</a:t>
            </a:r>
          </a:p>
          <a:p>
            <a:pPr lvl="1"/>
            <a:r>
              <a:rPr lang="en-US" dirty="0" smtClean="0"/>
              <a:t>Variations </a:t>
            </a:r>
            <a:r>
              <a:rPr lang="en-US" dirty="0"/>
              <a:t>capture a mixture of aspects related to both the voice source and the characteristics of the frequency and phase transfer function of the vocal </a:t>
            </a:r>
            <a:r>
              <a:rPr lang="en-US" dirty="0" smtClean="0"/>
              <a:t>tract</a:t>
            </a:r>
          </a:p>
          <a:p>
            <a:pPr lvl="1"/>
            <a:r>
              <a:rPr lang="en-US" dirty="0"/>
              <a:t>influenced by ambient </a:t>
            </a:r>
            <a:r>
              <a:rPr lang="en-US" dirty="0" smtClean="0"/>
              <a:t>acoustics</a:t>
            </a:r>
          </a:p>
          <a:p>
            <a:r>
              <a:rPr lang="en-US" dirty="0" smtClean="0"/>
              <a:t>‘thorns’ and ‘plateaus’ created by the digitization process. </a:t>
            </a:r>
          </a:p>
          <a:p>
            <a:pPr lvl="1"/>
            <a:r>
              <a:rPr lang="en-US" dirty="0" smtClean="0"/>
              <a:t># depends on sampling rate,</a:t>
            </a:r>
            <a:r>
              <a:rPr lang="en-US" dirty="0" smtClean="0"/>
              <a:t> </a:t>
            </a:r>
            <a:r>
              <a:rPr lang="en-US" dirty="0" smtClean="0"/>
              <a:t>amplitude resolution and the threshold values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Calibration</a:t>
            </a:r>
          </a:p>
          <a:p>
            <a:pPr lvl="1"/>
            <a:r>
              <a:rPr lang="en-US" dirty="0" smtClean="0"/>
              <a:t>Baseline for neutral emotion calculated</a:t>
            </a:r>
          </a:p>
          <a:p>
            <a:pPr lvl="2"/>
            <a:r>
              <a:rPr lang="en-US" dirty="0" smtClean="0"/>
              <a:t># thorns, plateaus</a:t>
            </a:r>
          </a:p>
          <a:p>
            <a:pPr lvl="2"/>
            <a:r>
              <a:rPr lang="en-US" dirty="0" smtClean="0"/>
              <a:t>Distribution of lengths</a:t>
            </a:r>
          </a:p>
          <a:p>
            <a:pPr lvl="2"/>
            <a:r>
              <a:rPr lang="en-US" dirty="0" smtClean="0"/>
              <a:t>Range of variation</a:t>
            </a:r>
          </a:p>
          <a:p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Samples compared with baseline</a:t>
            </a:r>
          </a:p>
          <a:p>
            <a:pPr lvl="1"/>
            <a:r>
              <a:rPr lang="en-US" dirty="0" smtClean="0"/>
              <a:t>Certain values indicative of different emotions</a:t>
            </a:r>
          </a:p>
          <a:p>
            <a:pPr lvl="2"/>
            <a:r>
              <a:rPr lang="en-US" dirty="0" smtClean="0"/>
              <a:t>Where did they get these values from?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Sanity Checking LVA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Analyzed output of program for a politician</a:t>
            </a:r>
          </a:p>
          <a:p>
            <a:pPr lvl="1"/>
            <a:r>
              <a:rPr lang="en-US" dirty="0" smtClean="0"/>
              <a:t>Output profile was not implausible but hard to correlate to mental state of speaker</a:t>
            </a:r>
          </a:p>
          <a:p>
            <a:r>
              <a:rPr lang="en-US" dirty="0" smtClean="0"/>
              <a:t>Compared it to a horoscope</a:t>
            </a:r>
          </a:p>
          <a:p>
            <a:pPr lvl="1"/>
            <a:r>
              <a:rPr lang="en-US" dirty="0" smtClean="0"/>
              <a:t>Usually plausible and emotions spaced far enough to seem reasonable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used in LVA program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722323"/>
            <a:ext cx="6661331" cy="45297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0419" y="4811889"/>
            <a:ext cx="2105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Seems to be the</a:t>
            </a:r>
          </a:p>
          <a:p>
            <a:r>
              <a:rPr lang="en-US" dirty="0" smtClean="0"/>
              <a:t>variables used in </a:t>
            </a:r>
          </a:p>
          <a:p>
            <a:r>
              <a:rPr lang="en-US" dirty="0" smtClean="0"/>
              <a:t>VSA programs when </a:t>
            </a:r>
          </a:p>
          <a:p>
            <a:r>
              <a:rPr lang="en-US" dirty="0" smtClean="0"/>
              <a:t>looking at Haddad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results on VSA database as CVSA studies</a:t>
            </a:r>
          </a:p>
          <a:p>
            <a:r>
              <a:rPr lang="en-US" dirty="0" smtClean="0"/>
              <a:t>Reference the author of the patent, </a:t>
            </a:r>
            <a:r>
              <a:rPr lang="en-US" dirty="0" err="1" smtClean="0"/>
              <a:t>Liberman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ales figures</a:t>
            </a:r>
          </a:p>
          <a:p>
            <a:r>
              <a:rPr lang="en-US" dirty="0" smtClean="0"/>
              <a:t>Success stories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Aim of Paper</a:t>
            </a:r>
          </a:p>
          <a:p>
            <a:r>
              <a:rPr lang="en-US" dirty="0" smtClean="0"/>
              <a:t>Uses in real life</a:t>
            </a:r>
          </a:p>
          <a:p>
            <a:r>
              <a:rPr lang="en-US" dirty="0" smtClean="0"/>
              <a:t>Validity vs. Reliability</a:t>
            </a:r>
          </a:p>
          <a:p>
            <a:r>
              <a:rPr lang="en-US" dirty="0" smtClean="0"/>
              <a:t>VSA</a:t>
            </a:r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err="1" smtClean="0"/>
              <a:t>Lippold</a:t>
            </a:r>
            <a:r>
              <a:rPr lang="en-US" dirty="0" smtClean="0"/>
              <a:t> Article (basis of VSA technologies)</a:t>
            </a:r>
          </a:p>
          <a:p>
            <a:pPr lvl="1"/>
            <a:r>
              <a:rPr lang="en-US" dirty="0" err="1" smtClean="0"/>
              <a:t>Microtremors</a:t>
            </a:r>
            <a:endParaRPr lang="en-US" dirty="0" smtClean="0"/>
          </a:p>
          <a:p>
            <a:pPr lvl="1"/>
            <a:r>
              <a:rPr lang="en-US" dirty="0" smtClean="0"/>
              <a:t>Reliability Studies on VSA</a:t>
            </a:r>
            <a:endParaRPr lang="en-US" dirty="0" smtClean="0"/>
          </a:p>
          <a:p>
            <a:r>
              <a:rPr lang="en-US" dirty="0" smtClean="0"/>
              <a:t>LVA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Bogus Pipeline Effect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Bogus Pipeline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Subjects answers more honestly if they think that the truth can be tested for accuracy</a:t>
            </a:r>
          </a:p>
          <a:p>
            <a:r>
              <a:rPr lang="en-US" dirty="0" smtClean="0"/>
              <a:t>Studied in </a:t>
            </a:r>
            <a:r>
              <a:rPr lang="en-US" dirty="0" err="1" smtClean="0"/>
              <a:t>Damphouse</a:t>
            </a:r>
            <a:r>
              <a:rPr lang="en-US" dirty="0" smtClean="0"/>
              <a:t> et al</a:t>
            </a:r>
          </a:p>
          <a:p>
            <a:r>
              <a:rPr lang="en-US" dirty="0" smtClean="0"/>
              <a:t>14% lied about drug abuse </a:t>
            </a:r>
            <a:r>
              <a:rPr lang="en-US" dirty="0" err="1" smtClean="0"/>
              <a:t>vs</a:t>
            </a:r>
            <a:endParaRPr lang="en-US" dirty="0" smtClean="0"/>
          </a:p>
          <a:p>
            <a:r>
              <a:rPr lang="en-US" dirty="0" smtClean="0"/>
              <a:t>40% where no lie detector was mentioned</a:t>
            </a:r>
          </a:p>
          <a:p>
            <a:r>
              <a:rPr lang="en-US" dirty="0" smtClean="0"/>
              <a:t>That difference already saves millions for companies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of LVA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2003: </a:t>
            </a:r>
            <a:r>
              <a:rPr lang="en-US" dirty="0" err="1" smtClean="0"/>
              <a:t>Liberman</a:t>
            </a:r>
            <a:r>
              <a:rPr lang="en-US" dirty="0" smtClean="0"/>
              <a:t> Patent</a:t>
            </a:r>
          </a:p>
          <a:p>
            <a:r>
              <a:rPr lang="en-US" dirty="0" smtClean="0"/>
              <a:t>2007: </a:t>
            </a:r>
            <a:r>
              <a:rPr lang="en-US" dirty="0" err="1" smtClean="0"/>
              <a:t>Damphousse</a:t>
            </a:r>
            <a:r>
              <a:rPr lang="en-US" dirty="0" smtClean="0"/>
              <a:t> et </a:t>
            </a:r>
            <a:r>
              <a:rPr lang="en-US" dirty="0" smtClean="0"/>
              <a:t>al – study reliability of LVA in jail context</a:t>
            </a:r>
          </a:p>
          <a:p>
            <a:r>
              <a:rPr lang="en-US" dirty="0" smtClean="0"/>
              <a:t>2007: Eriksson &amp; </a:t>
            </a:r>
            <a:r>
              <a:rPr lang="en-US" dirty="0" err="1" smtClean="0"/>
              <a:t>Lacerda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Warns against using such detectors in security systems and police investigations</a:t>
            </a:r>
          </a:p>
          <a:p>
            <a:r>
              <a:rPr lang="en-US" dirty="0" smtClean="0"/>
              <a:t>Compares it to charlatanry</a:t>
            </a:r>
          </a:p>
          <a:p>
            <a:r>
              <a:rPr lang="en-US" dirty="0" smtClean="0">
                <a:hlinkClick r:id="rId2"/>
              </a:rPr>
              <a:t>Fallout </a:t>
            </a:r>
            <a:r>
              <a:rPr lang="en-US" dirty="0" smtClean="0">
                <a:hlinkClick r:id="rId2"/>
              </a:rPr>
              <a:t>of this article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Paper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two types of ‘lie detectors</a:t>
            </a:r>
            <a:r>
              <a:rPr lang="en-US" dirty="0" smtClean="0"/>
              <a:t>’ (actually stress detectors)</a:t>
            </a:r>
          </a:p>
          <a:p>
            <a:pPr lvl="1"/>
            <a:r>
              <a:rPr lang="en-US" dirty="0" smtClean="0"/>
              <a:t>Voice Stress Analyzer (VSA)</a:t>
            </a:r>
          </a:p>
          <a:p>
            <a:pPr lvl="1"/>
            <a:r>
              <a:rPr lang="en-US" dirty="0" smtClean="0"/>
              <a:t>Layered Voice Analysis (LVA)</a:t>
            </a:r>
          </a:p>
          <a:p>
            <a:r>
              <a:rPr lang="en-US" dirty="0" smtClean="0"/>
              <a:t>Show that they perform at chance level of reliability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VSA/LVA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from police investigations</a:t>
            </a:r>
          </a:p>
          <a:p>
            <a:r>
              <a:rPr lang="en-US" dirty="0" smtClean="0"/>
              <a:t>Insurance companies</a:t>
            </a:r>
          </a:p>
          <a:p>
            <a:r>
              <a:rPr lang="en-US" dirty="0" smtClean="0"/>
              <a:t>Banks</a:t>
            </a:r>
          </a:p>
          <a:p>
            <a:r>
              <a:rPr lang="en-US" dirty="0" smtClean="0"/>
              <a:t>Suspect claims</a:t>
            </a:r>
          </a:p>
          <a:p>
            <a:pPr lvl="1"/>
            <a:r>
              <a:rPr lang="en-US" dirty="0" smtClean="0"/>
              <a:t>Work and Pensions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vs. reliability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Validity </a:t>
            </a:r>
          </a:p>
          <a:p>
            <a:pPr lvl="1"/>
            <a:r>
              <a:rPr lang="en-US" dirty="0" smtClean="0"/>
              <a:t>Degree </a:t>
            </a:r>
            <a:r>
              <a:rPr lang="en-US" dirty="0"/>
              <a:t>to which it measures what it is intended to </a:t>
            </a:r>
            <a:r>
              <a:rPr lang="en-US" dirty="0" smtClean="0"/>
              <a:t>measure</a:t>
            </a:r>
            <a:endParaRPr lang="en-US" dirty="0"/>
          </a:p>
          <a:p>
            <a:r>
              <a:rPr lang="en-US" dirty="0" smtClean="0"/>
              <a:t>Reliability </a:t>
            </a:r>
          </a:p>
          <a:p>
            <a:pPr lvl="1"/>
            <a:r>
              <a:rPr lang="en-US" dirty="0" smtClean="0"/>
              <a:t>precision </a:t>
            </a:r>
            <a:r>
              <a:rPr lang="en-US" dirty="0"/>
              <a:t>and </a:t>
            </a:r>
            <a:r>
              <a:rPr lang="en-US" dirty="0" smtClean="0"/>
              <a:t>consistency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accurately does the method measure what it is intended to measure?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 will the results vary if the measurements are repeated by a given researcher or by other researchers?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Stress Analyzer (VSA)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called Psychological Stress Evaluator</a:t>
            </a:r>
          </a:p>
          <a:p>
            <a:r>
              <a:rPr lang="en-US" dirty="0" smtClean="0"/>
              <a:t>Based on ‘</a:t>
            </a:r>
            <a:r>
              <a:rPr lang="en-US" dirty="0" err="1" smtClean="0"/>
              <a:t>microtremors</a:t>
            </a:r>
            <a:r>
              <a:rPr lang="en-US" dirty="0" smtClean="0"/>
              <a:t>’</a:t>
            </a:r>
          </a:p>
          <a:p>
            <a:pPr lvl="1"/>
            <a:r>
              <a:rPr lang="en-US" dirty="0"/>
              <a:t>Micro tremors are tiny frequency modulations in the human voice. When a test subject is lying, the automatic, or involuntary nervous system, causes an inaudible increase in the Micro tremor’s frequency. (National Institute for Truth Verification, home page 3)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Supposed to be based on work </a:t>
            </a:r>
            <a:r>
              <a:rPr lang="en-US" dirty="0" smtClean="0"/>
              <a:t>of </a:t>
            </a:r>
            <a:r>
              <a:rPr lang="en-US" dirty="0" err="1" smtClean="0"/>
              <a:t>Lippold</a:t>
            </a:r>
            <a:r>
              <a:rPr lang="en-US" dirty="0"/>
              <a:t>, </a:t>
            </a:r>
            <a:r>
              <a:rPr lang="en-US" dirty="0" err="1"/>
              <a:t>Redfearn</a:t>
            </a:r>
            <a:r>
              <a:rPr lang="en-US" dirty="0"/>
              <a:t> and </a:t>
            </a:r>
            <a:r>
              <a:rPr lang="en-US" dirty="0" err="1" smtClean="0"/>
              <a:t>Halliday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Vendor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Lippold</a:t>
            </a:r>
            <a:r>
              <a:rPr lang="en-US" dirty="0" smtClean="0"/>
              <a:t>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Basis of VSA applications</a:t>
            </a:r>
          </a:p>
          <a:p>
            <a:r>
              <a:rPr lang="en-US" dirty="0" smtClean="0"/>
              <a:t>F</a:t>
            </a:r>
            <a:r>
              <a:rPr lang="en-US" dirty="0" smtClean="0"/>
              <a:t>unction </a:t>
            </a:r>
            <a:r>
              <a:rPr lang="en-US" dirty="0"/>
              <a:t>of </a:t>
            </a:r>
            <a:r>
              <a:rPr lang="en-US" dirty="0" err="1"/>
              <a:t>microtremor</a:t>
            </a:r>
            <a:r>
              <a:rPr lang="en-US" dirty="0"/>
              <a:t> is as part of a feedback system by which voluntary muscle movement is fine-</a:t>
            </a:r>
            <a:r>
              <a:rPr lang="en-US" dirty="0" smtClean="0"/>
              <a:t>tuned</a:t>
            </a:r>
            <a:endParaRPr lang="en-US" dirty="0" smtClean="0"/>
          </a:p>
          <a:p>
            <a:r>
              <a:rPr lang="en-US" dirty="0" smtClean="0"/>
              <a:t>However, experiments </a:t>
            </a:r>
            <a:r>
              <a:rPr lang="en-US" dirty="0" smtClean="0"/>
              <a:t>are concerned with muscles that control body movements</a:t>
            </a:r>
          </a:p>
          <a:p>
            <a:r>
              <a:rPr lang="en-US" dirty="0" smtClean="0"/>
              <a:t>No suggestion of psychological stress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Microtremor</a:t>
            </a:r>
            <a:r>
              <a:rPr lang="en-US" dirty="0"/>
              <a:t> and voice production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Shipp and </a:t>
            </a:r>
            <a:r>
              <a:rPr lang="en-US" dirty="0" err="1"/>
              <a:t>Izdebski</a:t>
            </a:r>
            <a:r>
              <a:rPr lang="en-US" dirty="0"/>
              <a:t> (</a:t>
            </a:r>
            <a:r>
              <a:rPr lang="en-US" dirty="0" smtClean="0"/>
              <a:t>1981)</a:t>
            </a:r>
          </a:p>
          <a:p>
            <a:pPr lvl="1"/>
            <a:r>
              <a:rPr lang="en-US" dirty="0"/>
              <a:t>Hooked-wire electrodes were placed in</a:t>
            </a:r>
            <a:r>
              <a:rPr lang="en-US" dirty="0" smtClean="0"/>
              <a:t> vocal cord muscles</a:t>
            </a:r>
            <a:endParaRPr lang="en-US" dirty="0"/>
          </a:p>
          <a:p>
            <a:pPr lvl="1"/>
            <a:r>
              <a:rPr lang="en-US" dirty="0" smtClean="0"/>
              <a:t>EMG </a:t>
            </a:r>
            <a:r>
              <a:rPr lang="en-US" dirty="0"/>
              <a:t>signals were recorded during conversational speech and during sustained </a:t>
            </a:r>
            <a:r>
              <a:rPr lang="en-US" dirty="0" smtClean="0"/>
              <a:t>phonation</a:t>
            </a:r>
          </a:p>
          <a:p>
            <a:pPr lvl="1"/>
            <a:r>
              <a:rPr lang="en-US" dirty="0" smtClean="0"/>
              <a:t>No periodic </a:t>
            </a:r>
            <a:r>
              <a:rPr lang="en-US" dirty="0"/>
              <a:t>component in the frequency band from 1 to 20 </a:t>
            </a:r>
            <a:r>
              <a:rPr lang="en-US" dirty="0" smtClean="0"/>
              <a:t>Hz</a:t>
            </a:r>
          </a:p>
          <a:p>
            <a:pPr lvl="1"/>
            <a:r>
              <a:rPr lang="en-US" dirty="0" smtClean="0"/>
              <a:t>Equivalent signals from biceps (where </a:t>
            </a:r>
            <a:r>
              <a:rPr lang="en-US" dirty="0"/>
              <a:t>m</a:t>
            </a:r>
            <a:r>
              <a:rPr lang="en-US" dirty="0" smtClean="0"/>
              <a:t>icro-tremors are known to occur) showed a peak at 9Hz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Microtremor</a:t>
            </a:r>
            <a:r>
              <a:rPr lang="en-US" dirty="0" smtClean="0"/>
              <a:t> and voice production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Possibly looking in wrong frequency range?</a:t>
            </a:r>
          </a:p>
          <a:p>
            <a:r>
              <a:rPr lang="en-US" dirty="0" err="1"/>
              <a:t>Faaborg</a:t>
            </a:r>
            <a:r>
              <a:rPr lang="en-US" dirty="0"/>
              <a:t>-Andersen (1957)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Firing </a:t>
            </a:r>
            <a:r>
              <a:rPr lang="en-US" dirty="0"/>
              <a:t>rates for single motor units</a:t>
            </a:r>
            <a:r>
              <a:rPr lang="en-US" dirty="0" smtClean="0"/>
              <a:t> between </a:t>
            </a:r>
            <a:r>
              <a:rPr lang="en-US" dirty="0"/>
              <a:t>5 and 50 Hz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expect </a:t>
            </a:r>
            <a:r>
              <a:rPr lang="en-US" dirty="0"/>
              <a:t>frequency components distributed over the whole frequency range and rapidly varying spectra.</a:t>
            </a:r>
            <a:r>
              <a:rPr lang="en-US" dirty="0" smtClean="0"/>
              <a:t> </a:t>
            </a:r>
          </a:p>
          <a:p>
            <a:r>
              <a:rPr lang="en-US" dirty="0"/>
              <a:t>only scientific study explicitly involving the larynx muscles found no </a:t>
            </a:r>
            <a:r>
              <a:rPr lang="en-US" dirty="0" err="1"/>
              <a:t>microtremor</a:t>
            </a:r>
            <a:r>
              <a:rPr lang="en-US" dirty="0"/>
              <a:t> at </a:t>
            </a:r>
            <a:r>
              <a:rPr lang="en-US" dirty="0" smtClean="0"/>
              <a:t>all</a:t>
            </a:r>
          </a:p>
          <a:p>
            <a:pPr lvl="1"/>
            <a:r>
              <a:rPr lang="en-US" dirty="0" smtClean="0"/>
              <a:t>Either no </a:t>
            </a:r>
            <a:r>
              <a:rPr lang="en-US" dirty="0" err="1" smtClean="0"/>
              <a:t>microtremor</a:t>
            </a:r>
            <a:endParaRPr lang="en-US" dirty="0" smtClean="0"/>
          </a:p>
          <a:p>
            <a:pPr lvl="1"/>
            <a:r>
              <a:rPr lang="en-US" dirty="0" smtClean="0"/>
              <a:t>Or does not occur in the 10Hz region (like muscles that control bodily movement)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2363</TotalTime>
  <Words>1223</Words>
  <Application>Microsoft Macintosh PowerPoint</Application>
  <PresentationFormat>On-screen Show (4:3)</PresentationFormat>
  <Paragraphs>148</Paragraphs>
  <Slides>22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Charlatanry in forensic speech science: A problem to be taken seriously</vt:lpstr>
      <vt:lpstr>Outline</vt:lpstr>
      <vt:lpstr>Aim of Paper </vt:lpstr>
      <vt:lpstr>Use of VSA/LVA in real life</vt:lpstr>
      <vt:lpstr>Validity vs. reliability </vt:lpstr>
      <vt:lpstr>Voice Stress Analyzer (VSA)</vt:lpstr>
      <vt:lpstr>Lippold Article</vt:lpstr>
      <vt:lpstr>Microtremor and voice production </vt:lpstr>
      <vt:lpstr>Microtremor and voice production </vt:lpstr>
      <vt:lpstr>To use microtremors as VSA</vt:lpstr>
      <vt:lpstr>Reliability studies of commercially available VSA-based lie detectors </vt:lpstr>
      <vt:lpstr>Timeline of VSA</vt:lpstr>
      <vt:lpstr>Layered Voice Analysis (LVA)</vt:lpstr>
      <vt:lpstr>LVA – the actual method</vt:lpstr>
      <vt:lpstr>LVA – the actual method</vt:lpstr>
      <vt:lpstr>Detecting lies</vt:lpstr>
      <vt:lpstr>Sanity Checking LVA</vt:lpstr>
      <vt:lpstr>Variables used in LVA program</vt:lpstr>
      <vt:lpstr>LVA Analysis</vt:lpstr>
      <vt:lpstr>Bogus Pipeline Effect</vt:lpstr>
      <vt:lpstr>Timeline of LVA</vt:lpstr>
      <vt:lpstr>Conclusion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Charlatanry in forensic speech science: A problem to be taken seriously</dc:title>
  <dc:creator>Arthi Ramachandran</dc:creator>
  <cp:lastModifiedBy>Arthi Ramachandran</cp:lastModifiedBy>
  <cp:revision>18</cp:revision>
  <dcterms:created xsi:type="dcterms:W3CDTF">2009-11-29T19:12:40Z</dcterms:created>
  <dcterms:modified xsi:type="dcterms:W3CDTF">2009-11-30T19:37:43Z</dcterms:modified>
</cp:coreProperties>
</file>