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  <p:sldId id="270" r:id="rId9"/>
    <p:sldId id="266" r:id="rId10"/>
    <p:sldId id="265" r:id="rId11"/>
    <p:sldId id="268" r:id="rId12"/>
    <p:sldId id="269" r:id="rId13"/>
    <p:sldId id="267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2E39-6F3F-C346-9131-EDCF59F8F024}" type="datetimeFigureOut">
              <a:rPr lang="en-US" smtClean="0"/>
              <a:t>11/16/11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58FAD-A3BF-8342-8170-E7B3ECBA21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6587"/>
            <a:ext cx="7772400" cy="1883244"/>
          </a:xfrm>
        </p:spPr>
        <p:txBody>
          <a:bodyPr>
            <a:normAutofit fontScale="90000"/>
          </a:bodyPr>
          <a:lstStyle/>
          <a:p>
            <a:r>
              <a:rPr lang="en-US" dirty="0"/>
              <a:t>The voice of emotion: an FMRI study of neural responses to angry and happy vocal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090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Tom </a:t>
            </a:r>
            <a:r>
              <a:rPr lang="en-US" dirty="0" err="1">
                <a:solidFill>
                  <a:schemeClr val="tx1"/>
                </a:solidFill>
              </a:rPr>
              <a:t>Johnstone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Carien</a:t>
            </a:r>
            <a:r>
              <a:rPr lang="en-US" dirty="0">
                <a:solidFill>
                  <a:schemeClr val="tx1"/>
                </a:solidFill>
              </a:rPr>
              <a:t> M. van </a:t>
            </a:r>
            <a:r>
              <a:rPr lang="en-US" dirty="0" err="1">
                <a:solidFill>
                  <a:schemeClr val="tx1"/>
                </a:solidFill>
              </a:rPr>
              <a:t>Reekum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Terrence R. Oakes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and Richard J. </a:t>
            </a:r>
            <a:r>
              <a:rPr lang="en-US" dirty="0" smtClean="0">
                <a:solidFill>
                  <a:schemeClr val="tx1"/>
                </a:solidFill>
              </a:rPr>
              <a:t>Davidson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5061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By Andrew Kisch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Picture 7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30" y="152400"/>
            <a:ext cx="8191500" cy="6553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040366"/>
            <a:ext cx="1145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eft </a:t>
            </a:r>
            <a:r>
              <a:rPr lang="en-US" dirty="0"/>
              <a:t>I</a:t>
            </a:r>
            <a:r>
              <a:rPr lang="en-US" dirty="0" smtClean="0"/>
              <a:t>nsula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922204"/>
            <a:ext cx="1111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eft </a:t>
            </a:r>
          </a:p>
          <a:p>
            <a:r>
              <a:rPr lang="en-US" dirty="0"/>
              <a:t>A</a:t>
            </a:r>
            <a:r>
              <a:rPr lang="en-US" dirty="0" smtClean="0"/>
              <a:t>mygdala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186530"/>
            <a:ext cx="127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ostral ACC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1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Picture 7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9675"/>
            <a:ext cx="9144000" cy="53242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89030" y="1162764"/>
            <a:ext cx="872118" cy="4375654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62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Picture 7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4234"/>
            <a:ext cx="9144000" cy="267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1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only right-handed subjects?</a:t>
            </a:r>
          </a:p>
          <a:p>
            <a:r>
              <a:rPr lang="en-US" dirty="0" smtClean="0"/>
              <a:t>What is the best use of this data?</a:t>
            </a:r>
          </a:p>
          <a:p>
            <a:r>
              <a:rPr lang="en-US" dirty="0" smtClean="0"/>
              <a:t>Why isn’t the lateralization consistent?</a:t>
            </a:r>
          </a:p>
          <a:p>
            <a:r>
              <a:rPr lang="en-US" dirty="0" smtClean="0"/>
              <a:t>Improvements?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8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9783" y="1931234"/>
            <a:ext cx="44646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400" dirty="0" smtClean="0"/>
              <a:t>Thank You!!!</a:t>
            </a:r>
            <a:endParaRPr lang="en-US" sz="6400" dirty="0"/>
          </a:p>
        </p:txBody>
      </p:sp>
    </p:spTree>
    <p:extLst>
      <p:ext uri="{BB962C8B-B14F-4D97-AF65-F5344CB8AC3E}">
        <p14:creationId xmlns:p14="http://schemas.microsoft.com/office/powerpoint/2010/main" val="263459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specific neural regions more engaged in the processing of some emotions than others?</a:t>
            </a:r>
          </a:p>
          <a:p>
            <a:r>
              <a:rPr lang="en-US" dirty="0" smtClean="0"/>
              <a:t>How does directed attention towards or away from the expressed emotion affect the associated neural response?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81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happy/angry expressive speech for people while showing them </a:t>
            </a:r>
            <a:r>
              <a:rPr lang="en-US" dirty="0" err="1" smtClean="0"/>
              <a:t>greyscale</a:t>
            </a:r>
            <a:r>
              <a:rPr lang="en-US" dirty="0" smtClean="0"/>
              <a:t> images of happy/angry facial expressions</a:t>
            </a:r>
          </a:p>
          <a:p>
            <a:pPr lvl="1"/>
            <a:r>
              <a:rPr lang="en-US" dirty="0" smtClean="0"/>
              <a:t>Both congruent and discrepant sets of emotions</a:t>
            </a:r>
          </a:p>
          <a:p>
            <a:pPr lvl="2"/>
            <a:r>
              <a:rPr lang="en-US" dirty="0" smtClean="0"/>
              <a:t>AA, AH, HA, HH</a:t>
            </a:r>
          </a:p>
          <a:p>
            <a:r>
              <a:rPr lang="en-US" dirty="0" smtClean="0"/>
              <a:t>Monitor neurological activity via fMRI</a:t>
            </a:r>
          </a:p>
          <a:p>
            <a:pPr lvl="1"/>
            <a:r>
              <a:rPr lang="en-US" dirty="0" smtClean="0"/>
              <a:t>Measures change in blood flow within the brain</a:t>
            </a:r>
          </a:p>
          <a:p>
            <a:r>
              <a:rPr lang="en-US" dirty="0" smtClean="0"/>
              <a:t>Also monitor skin conductance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3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colour_nam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872" y="2008358"/>
            <a:ext cx="5095089" cy="453462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Congruent vs. Discrepant:</a:t>
            </a:r>
            <a:br>
              <a:rPr lang="en-US" dirty="0" smtClean="0"/>
            </a:br>
            <a:r>
              <a:rPr lang="en-US" dirty="0" smtClean="0"/>
              <a:t>Class Experiment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97270" y="2157215"/>
            <a:ext cx="5508203" cy="1086264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96660" y="3258152"/>
            <a:ext cx="5508203" cy="3284835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11961" y="1529952"/>
            <a:ext cx="5447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Say the color in which the word is written: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83608" y="2662114"/>
            <a:ext cx="12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Congruent: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3608" y="4023768"/>
            <a:ext cx="125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Discrepant: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2" grpId="0"/>
      <p:bldP spid="12" grpId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colour_nam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872" y="2008358"/>
            <a:ext cx="5095089" cy="453462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Congruent vs. Discrepant:</a:t>
            </a:r>
            <a:br>
              <a:rPr lang="en-US" dirty="0"/>
            </a:br>
            <a:r>
              <a:rPr lang="en-US" dirty="0"/>
              <a:t>Class Experiment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8814" y="1529952"/>
            <a:ext cx="3580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Now, try saying word itself: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665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Picture 6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11" y="1851239"/>
            <a:ext cx="7099923" cy="344238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Congruent vs. Discrepant - Results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4667" y="2447922"/>
            <a:ext cx="872118" cy="2279623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39850" y="2447922"/>
            <a:ext cx="872118" cy="2279623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32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Brushing up on the Brain –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Middle </a:t>
            </a:r>
            <a:r>
              <a:rPr lang="en-US" dirty="0"/>
              <a:t>T</a:t>
            </a:r>
            <a:r>
              <a:rPr lang="en-US" dirty="0" smtClean="0"/>
              <a:t>emporal </a:t>
            </a:r>
            <a:r>
              <a:rPr lang="en-US" dirty="0" err="1"/>
              <a:t>G</a:t>
            </a:r>
            <a:r>
              <a:rPr lang="en-US" dirty="0" err="1" smtClean="0"/>
              <a:t>yrus</a:t>
            </a:r>
            <a:r>
              <a:rPr lang="en-US" dirty="0" smtClean="0"/>
              <a:t> </a:t>
            </a:r>
            <a:r>
              <a:rPr lang="en-US" dirty="0"/>
              <a:t>(MTG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nvolved </a:t>
            </a:r>
            <a:r>
              <a:rPr lang="en-US" dirty="0"/>
              <a:t>in the </a:t>
            </a:r>
            <a:r>
              <a:rPr lang="en-US" dirty="0" smtClean="0"/>
              <a:t>processing of </a:t>
            </a:r>
            <a:r>
              <a:rPr lang="en-US" dirty="0"/>
              <a:t>complex auditory stimuli, including music, speech </a:t>
            </a:r>
            <a:r>
              <a:rPr lang="en-US" dirty="0" smtClean="0"/>
              <a:t>and emotional prosody</a:t>
            </a:r>
          </a:p>
          <a:p>
            <a:pPr lvl="1"/>
            <a:r>
              <a:rPr lang="en-US" dirty="0"/>
              <a:t>Particularly vocal expressions of happiness</a:t>
            </a:r>
          </a:p>
          <a:p>
            <a:pPr lvl="1"/>
            <a:r>
              <a:rPr lang="en-US" dirty="0" smtClean="0"/>
              <a:t>Particularly in the right hemisphere</a:t>
            </a:r>
          </a:p>
        </p:txBody>
      </p:sp>
    </p:spTree>
    <p:extLst>
      <p:ext uri="{BB962C8B-B14F-4D97-AF65-F5344CB8AC3E}">
        <p14:creationId xmlns:p14="http://schemas.microsoft.com/office/powerpoint/2010/main" val="106183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Brushing up on the Brain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Amygdala - </a:t>
            </a:r>
            <a:r>
              <a:rPr lang="en-US" dirty="0"/>
              <a:t> </a:t>
            </a:r>
            <a:r>
              <a:rPr lang="en-US" dirty="0" smtClean="0"/>
              <a:t>Significance </a:t>
            </a:r>
            <a:r>
              <a:rPr lang="en-US" dirty="0"/>
              <a:t>detector </a:t>
            </a:r>
            <a:r>
              <a:rPr lang="en-US" dirty="0" smtClean="0"/>
              <a:t>that alerts </a:t>
            </a:r>
            <a:r>
              <a:rPr lang="en-US" dirty="0"/>
              <a:t>other parts of the brain to potentially salient </a:t>
            </a:r>
            <a:r>
              <a:rPr lang="en-US" dirty="0" smtClean="0"/>
              <a:t>stimuli</a:t>
            </a:r>
          </a:p>
          <a:p>
            <a:r>
              <a:rPr lang="en-US" dirty="0" smtClean="0"/>
              <a:t>Insula - </a:t>
            </a:r>
            <a:r>
              <a:rPr lang="en-US" dirty="0"/>
              <a:t> </a:t>
            </a:r>
            <a:r>
              <a:rPr lang="en-US" dirty="0" smtClean="0"/>
              <a:t>Involved </a:t>
            </a:r>
            <a:r>
              <a:rPr lang="en-US" dirty="0"/>
              <a:t>in generating reward-related autonomic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7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et_brain.gif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MTG Activation</a:t>
            </a:r>
            <a:endParaRPr lang="en-US" dirty="0"/>
          </a:p>
        </p:txBody>
      </p:sp>
      <p:pic>
        <p:nvPicPr>
          <p:cNvPr id="4" name="Content Placeholder 3" descr="Picture 7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381" b="-353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501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274</Words>
  <Application>Microsoft Macintosh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voice of emotion: an FMRI study of neural responses to angry and happy vocal expressions</vt:lpstr>
      <vt:lpstr>Questions</vt:lpstr>
      <vt:lpstr>Experiment</vt:lpstr>
      <vt:lpstr>Congruent vs. Discrepant: Class Experiment</vt:lpstr>
      <vt:lpstr>Congruent vs. Discrepant: Class Experiment</vt:lpstr>
      <vt:lpstr>Congruent vs. Discrepant - Results</vt:lpstr>
      <vt:lpstr>Brushing up on the Brain – Part 1</vt:lpstr>
      <vt:lpstr>Brushing up on the Brain – Part 2</vt:lpstr>
      <vt:lpstr>MTG Activation</vt:lpstr>
      <vt:lpstr>PowerPoint Presentation</vt:lpstr>
      <vt:lpstr>PowerPoint Presentation</vt:lpstr>
      <vt:lpstr>PowerPoint Presentation</vt:lpstr>
      <vt:lpstr>Questions For Discussion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voice of emotion: an FMRI study of neural responses to angry and happy vocal expressions</dc:title>
  <dc:creator>Rachel Reichblum</dc:creator>
  <cp:lastModifiedBy>Andrew Kisch</cp:lastModifiedBy>
  <cp:revision>21</cp:revision>
  <dcterms:created xsi:type="dcterms:W3CDTF">2011-11-16T07:09:02Z</dcterms:created>
  <dcterms:modified xsi:type="dcterms:W3CDTF">2011-11-16T17:19:07Z</dcterms:modified>
</cp:coreProperties>
</file>