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notesSlides/notesSlide9.xml" ContentType="application/vnd.openxmlformats-officedocument.presentationml.notesSlide+xml"/>
  <Default Extension="rels" ContentType="application/vnd.openxmlformats-package.relationships+xml"/>
  <Default Extension="jpeg" ContentType="image/jpeg"/>
  <Override PartName="/ppt/slides/slide10.xml" ContentType="application/vnd.openxmlformats-officedocument.presentationml.slide+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Override PartName="/ppt/slideLayouts/slideLayout5.xml" ContentType="application/vnd.openxmlformats-officedocument.presentationml.slideLayout+xml"/>
  <Override PartName="/ppt/notesSlides/notesSlide12.xml" ContentType="application/vnd.openxmlformats-officedocument.presentationml.notesSlide+xml"/>
  <Override PartName="/ppt/theme/theme2.xml" ContentType="application/vnd.openxmlformats-officedocument.theme+xml"/>
  <Override PartName="/ppt/slideLayouts/slideLayout1.xml" ContentType="application/vnd.openxmlformats-officedocument.presentationml.slideLayout+xml"/>
  <Override PartName="/docProps/app.xml" ContentType="application/vnd.openxmlformats-officedocument.extended-properties+xml"/>
  <Override PartName="/ppt/slides/slide22.xml" ContentType="application/vnd.openxmlformats-officedocument.presentationml.slide+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notesSlides/notesSlide13.xml" ContentType="application/vnd.openxmlformats-officedocument.presentationml.notesSlide+xml"/>
  <Override PartName="/ppt/slides/slide27.xml" ContentType="application/vnd.openxmlformats-officedocument.presentationml.slide+xml"/>
  <Override PartName="/ppt/slides/slide2.xml" ContentType="application/vnd.openxmlformats-officedocument.presentationml.slide+xml"/>
  <Default Extension="png" ContentType="image/png"/>
  <Override PartName="/ppt/slideLayouts/slideLayout2.xml" ContentType="application/vnd.openxmlformats-officedocument.presentationml.slideLayout+xml"/>
  <Override PartName="/ppt/slides/slide23.xml" ContentType="application/vnd.openxmlformats-officedocument.presentationml.slide+xml"/>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Layouts/slideLayout3.xml" ContentType="application/vnd.openxmlformats-officedocument.presentationml.slideLayout+xml"/>
  <Override PartName="/ppt/slides/slide24.xml" ContentType="application/vnd.openxmlformats-officedocument.presentationml.slide+xml"/>
  <Override PartName="/ppt/slides/slide20.xml" ContentType="application/vnd.openxmlformats-officedocument.presentationml.slide+xml"/>
  <Override PartName="/ppt/notesSlides/notesSlide7.xml" ContentType="application/vnd.openxmlformats-officedocument.presentationml.notesSlide+xml"/>
  <Override PartName="/ppt/slides/slide17.xml" ContentType="application/vnd.openxmlformats-officedocument.presentationml.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s/slide25.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60" r:id="rId1"/>
  </p:sldMasterIdLst>
  <p:notesMasterIdLst>
    <p:notesMasterId r:id="rId29"/>
  </p:notesMasterIdLst>
  <p:sldIdLst>
    <p:sldId id="256" r:id="rId2"/>
    <p:sldId id="257" r:id="rId3"/>
    <p:sldId id="260" r:id="rId4"/>
    <p:sldId id="261" r:id="rId5"/>
    <p:sldId id="262" r:id="rId6"/>
    <p:sldId id="263" r:id="rId7"/>
    <p:sldId id="264" r:id="rId8"/>
    <p:sldId id="269" r:id="rId9"/>
    <p:sldId id="282" r:id="rId10"/>
    <p:sldId id="265" r:id="rId11"/>
    <p:sldId id="267" r:id="rId12"/>
    <p:sldId id="268"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3" r:id="rId26"/>
    <p:sldId id="284" r:id="rId27"/>
    <p:sldId id="285" r:id="rId2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snapToGrid="0" snapToObjects="1">
      <p:cViewPr varScale="1">
        <p:scale>
          <a:sx n="82" d="100"/>
          <a:sy n="82" d="100"/>
        </p:scale>
        <p:origin x="-110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interSettings" Target="printerSettings/printerSettings1.bin"/><Relationship Id="rId31" Type="http://schemas.openxmlformats.org/officeDocument/2006/relationships/presProps" Target="presProps.xml"/><Relationship Id="rId32" Type="http://schemas.openxmlformats.org/officeDocument/2006/relationships/viewProps" Target="view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heme" Target="theme/theme1.xml"/><Relationship Id="rId3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005E80D-67AA-C449-A58D-E4E039E6E06F}" type="datetimeFigureOut">
              <a:rPr lang="en-US" smtClean="0"/>
              <a:t>11/21/11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BD89539-7EE2-8C4C-BDF4-B3655F5A31F5}"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Rather</a:t>
            </a:r>
            <a:r>
              <a:rPr lang="en-US" baseline="0" dirty="0" smtClean="0"/>
              <a:t> than in conversational contexts. Given the fact that language use in conversation differs in important ways from language use in monologues, the focus of previous research on monologue-based deception may limit its applicability to conversation</a:t>
            </a:r>
          </a:p>
          <a:p>
            <a:endParaRPr lang="en-US" baseline="0" dirty="0" smtClean="0"/>
          </a:p>
          <a:p>
            <a:r>
              <a:rPr lang="en-US" baseline="0" dirty="0" smtClean="0"/>
              <a:t>Participants engaged in conversation tend to adjust their behavior in relation to their partner, from their use of language to their nonverbal behaviors</a:t>
            </a:r>
            <a:endParaRPr lang="en-US" dirty="0"/>
          </a:p>
        </p:txBody>
      </p:sp>
      <p:sp>
        <p:nvSpPr>
          <p:cNvPr id="4" name="Slide Number Placeholder 3"/>
          <p:cNvSpPr>
            <a:spLocks noGrp="1"/>
          </p:cNvSpPr>
          <p:nvPr>
            <p:ph type="sldNum" sz="quarter" idx="10"/>
          </p:nvPr>
        </p:nvSpPr>
        <p:spPr/>
        <p:txBody>
          <a:bodyPr/>
          <a:lstStyle/>
          <a:p>
            <a:fld id="{0BD89539-7EE2-8C4C-BDF4-B3655F5A31F5}" type="slidenum">
              <a:rPr lang="en-US" smtClean="0"/>
              <a:t>3</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first topic was designed to allow the participants to become</a:t>
            </a:r>
            <a:r>
              <a:rPr lang="en-US" baseline="0" dirty="0" smtClean="0"/>
              <a:t> comfortable interacting with their partner and was not included in any analyses</a:t>
            </a:r>
          </a:p>
          <a:p>
            <a:endParaRPr lang="en-US" baseline="0" dirty="0" smtClean="0"/>
          </a:p>
          <a:p>
            <a:r>
              <a:rPr lang="en-US" baseline="0" dirty="0" smtClean="0"/>
              <a:t>After this topic, participants began a discussion of the four experimental topics. The topics were selected based on a protocol developed in 2001.</a:t>
            </a:r>
            <a:endParaRPr lang="en-US" dirty="0"/>
          </a:p>
        </p:txBody>
      </p:sp>
      <p:sp>
        <p:nvSpPr>
          <p:cNvPr id="4" name="Slide Number Placeholder 3"/>
          <p:cNvSpPr>
            <a:spLocks noGrp="1"/>
          </p:cNvSpPr>
          <p:nvPr>
            <p:ph type="sldNum" sz="quarter" idx="10"/>
          </p:nvPr>
        </p:nvSpPr>
        <p:spPr/>
        <p:txBody>
          <a:bodyPr/>
          <a:lstStyle/>
          <a:p>
            <a:fld id="{0BD89539-7EE2-8C4C-BDF4-B3655F5A31F5}" type="slidenum">
              <a:rPr lang="en-US" smtClean="0"/>
              <a:t>14</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What is a lie then?</a:t>
            </a:r>
            <a:endParaRPr lang="en-US" dirty="0"/>
          </a:p>
        </p:txBody>
      </p:sp>
      <p:sp>
        <p:nvSpPr>
          <p:cNvPr id="4" name="Slide Number Placeholder 3"/>
          <p:cNvSpPr>
            <a:spLocks noGrp="1"/>
          </p:cNvSpPr>
          <p:nvPr>
            <p:ph type="sldNum" sz="quarter" idx="10"/>
          </p:nvPr>
        </p:nvSpPr>
        <p:spPr/>
        <p:txBody>
          <a:bodyPr/>
          <a:lstStyle/>
          <a:p>
            <a:fld id="{0BD89539-7EE2-8C4C-BDF4-B3655F5A31F5}" type="slidenum">
              <a:rPr lang="en-US" smtClean="0"/>
              <a:t>15</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During debriefing they were told that lying would</a:t>
            </a:r>
            <a:r>
              <a:rPr lang="en-US" baseline="0" dirty="0" smtClean="0"/>
              <a:t> not bring them success</a:t>
            </a:r>
            <a:endParaRPr lang="en-US" dirty="0"/>
          </a:p>
        </p:txBody>
      </p:sp>
      <p:sp>
        <p:nvSpPr>
          <p:cNvPr id="4" name="Slide Number Placeholder 3"/>
          <p:cNvSpPr>
            <a:spLocks noGrp="1"/>
          </p:cNvSpPr>
          <p:nvPr>
            <p:ph type="sldNum" sz="quarter" idx="10"/>
          </p:nvPr>
        </p:nvSpPr>
        <p:spPr/>
        <p:txBody>
          <a:bodyPr/>
          <a:lstStyle/>
          <a:p>
            <a:fld id="{0BD89539-7EE2-8C4C-BDF4-B3655F5A31F5}" type="slidenum">
              <a:rPr lang="en-US" smtClean="0"/>
              <a:t>17</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The model used to analyze the linguistic variables involved both between and within-subject factors</a:t>
            </a:r>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In</a:t>
            </a:r>
            <a:r>
              <a:rPr lang="en-US" baseline="0" dirty="0" smtClean="0"/>
              <a:t> particular a 2 </a:t>
            </a:r>
            <a:r>
              <a:rPr lang="en-US" baseline="0" dirty="0" err="1" smtClean="0"/>
              <a:t>x</a:t>
            </a:r>
            <a:r>
              <a:rPr lang="en-US" baseline="0" dirty="0" smtClean="0"/>
              <a:t> 2 </a:t>
            </a:r>
            <a:r>
              <a:rPr lang="en-US" baseline="0" dirty="0" err="1" smtClean="0"/>
              <a:t>x</a:t>
            </a:r>
            <a:r>
              <a:rPr lang="en-US" baseline="0" dirty="0" smtClean="0"/>
              <a:t> 2 </a:t>
            </a:r>
            <a:r>
              <a:rPr lang="en-US" baseline="0" dirty="0" err="1" smtClean="0"/>
              <a:t>x</a:t>
            </a:r>
            <a:r>
              <a:rPr lang="en-US" baseline="0" dirty="0" smtClean="0"/>
              <a:t> 2 mixed general linear model procedure was conducted on each dependent variable</a:t>
            </a:r>
            <a:endParaRPr lang="en-US" dirty="0" smtClean="0"/>
          </a:p>
          <a:p>
            <a:endParaRPr lang="en-US" dirty="0"/>
          </a:p>
        </p:txBody>
      </p:sp>
      <p:sp>
        <p:nvSpPr>
          <p:cNvPr id="4" name="Slide Number Placeholder 3"/>
          <p:cNvSpPr>
            <a:spLocks noGrp="1"/>
          </p:cNvSpPr>
          <p:nvPr>
            <p:ph type="sldNum" sz="quarter" idx="10"/>
          </p:nvPr>
        </p:nvSpPr>
        <p:spPr/>
        <p:txBody>
          <a:bodyPr/>
          <a:lstStyle/>
          <a:p>
            <a:fld id="{0BD89539-7EE2-8C4C-BDF4-B3655F5A31F5}" type="slidenum">
              <a:rPr lang="en-US" smtClean="0"/>
              <a:t>20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BD89539-7EE2-8C4C-BDF4-B3655F5A31F5}" type="slidenum">
              <a:rPr lang="en-US" smtClean="0"/>
              <a:t>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Deceivers may</a:t>
            </a:r>
            <a:r>
              <a:rPr lang="en-US" baseline="0" dirty="0" smtClean="0"/>
              <a:t> refrain from using first-person pronouns due to either a lack of personal experience or a desire to dissociate themselves from the lie being told</a:t>
            </a:r>
            <a:endParaRPr lang="en-US" dirty="0"/>
          </a:p>
        </p:txBody>
      </p:sp>
      <p:sp>
        <p:nvSpPr>
          <p:cNvPr id="4" name="Slide Number Placeholder 3"/>
          <p:cNvSpPr>
            <a:spLocks noGrp="1"/>
          </p:cNvSpPr>
          <p:nvPr>
            <p:ph type="sldNum" sz="quarter" idx="10"/>
          </p:nvPr>
        </p:nvSpPr>
        <p:spPr/>
        <p:txBody>
          <a:bodyPr/>
          <a:lstStyle/>
          <a:p>
            <a:fld id="{0BD89539-7EE2-8C4C-BDF4-B3655F5A31F5}" type="slidenum">
              <a:rPr lang="en-US" smtClean="0"/>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fld id="{0BD89539-7EE2-8C4C-BDF4-B3655F5A31F5}" type="slidenum">
              <a:rPr lang="en-US" smtClean="0"/>
              <a:t>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0BD89539-7EE2-8C4C-BDF4-B3655F5A31F5}" type="slidenum">
              <a:rPr lang="en-US" smtClean="0"/>
              <a:t>7</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BD89539-7EE2-8C4C-BDF4-B3655F5A31F5}" type="slidenum">
              <a:rPr lang="en-US" smtClean="0"/>
              <a:t>8</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AutoNum type="arabicParenR"/>
            </a:pPr>
            <a:r>
              <a:rPr lang="en-US" dirty="0" smtClean="0"/>
              <a:t>Derived from</a:t>
            </a:r>
            <a:r>
              <a:rPr lang="en-US" baseline="0" dirty="0" smtClean="0"/>
              <a:t> previous data/research</a:t>
            </a:r>
          </a:p>
          <a:p>
            <a:pPr marL="228600" indent="-228600">
              <a:buAutoNum type="arabicParenR"/>
            </a:pPr>
            <a:r>
              <a:rPr lang="en-US" dirty="0" smtClean="0"/>
              <a:t>Derived from Intrapersonal Deception Theory interactive principle which states that liars</a:t>
            </a:r>
            <a:r>
              <a:rPr lang="en-US" baseline="0" dirty="0" smtClean="0"/>
              <a:t> should attempt to engage the partner and increase the perceived interactivity of the communication in an effort to increase believability, such as asking questions</a:t>
            </a:r>
          </a:p>
          <a:p>
            <a:pPr marL="228600" indent="-228600">
              <a:buAutoNum type="arabicParenR"/>
            </a:pPr>
            <a:r>
              <a:rPr lang="en-US" baseline="0" dirty="0" smtClean="0"/>
              <a:t>Based on theoretical and empirical observations that liars attempt to distance themselves from their deception</a:t>
            </a:r>
          </a:p>
          <a:p>
            <a:pPr marL="228600" indent="-228600">
              <a:buAutoNum type="arabicParenR"/>
            </a:pPr>
            <a:r>
              <a:rPr lang="en-US" baseline="0" dirty="0" smtClean="0"/>
              <a:t>Based on previous research suggesting that increased levels of negative emotion terms are observed during deceptive communication</a:t>
            </a:r>
            <a:endParaRPr lang="en-US" dirty="0"/>
          </a:p>
        </p:txBody>
      </p:sp>
      <p:sp>
        <p:nvSpPr>
          <p:cNvPr id="4" name="Slide Number Placeholder 3"/>
          <p:cNvSpPr>
            <a:spLocks noGrp="1"/>
          </p:cNvSpPr>
          <p:nvPr>
            <p:ph type="sldNum" sz="quarter" idx="10"/>
          </p:nvPr>
        </p:nvSpPr>
        <p:spPr/>
        <p:txBody>
          <a:bodyPr/>
          <a:lstStyle/>
          <a:p>
            <a:fld id="{0BD89539-7EE2-8C4C-BDF4-B3655F5A31F5}" type="slidenum">
              <a:rPr lang="en-US" smtClean="0"/>
              <a:t>10</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5) Based on findings in previous research</a:t>
            </a:r>
          </a:p>
          <a:p>
            <a:r>
              <a:rPr lang="en-US" dirty="0" smtClean="0"/>
              <a:t>6) Causation</a:t>
            </a:r>
            <a:r>
              <a:rPr lang="en-US" baseline="0" dirty="0" smtClean="0"/>
              <a:t> words (because, effect, hence) may be similar to distinction markers because they add specificity and detail to a story and increase the possibility of self contradiction.</a:t>
            </a:r>
          </a:p>
          <a:p>
            <a:r>
              <a:rPr lang="en-US" baseline="0" dirty="0" smtClean="0"/>
              <a:t>7) e.g. see, touch, listen. These words add detail and specifics to narrative. Given that this context (i.e. mediated interaction, dialogic format, opinion-based deception) may shift liars into a persuasive mode, liars should be more likely to use sense words to flesh out their deception and demonstrate involvement in what they are discussing</a:t>
            </a:r>
            <a:endParaRPr lang="en-US" dirty="0"/>
          </a:p>
        </p:txBody>
      </p:sp>
      <p:sp>
        <p:nvSpPr>
          <p:cNvPr id="4" name="Slide Number Placeholder 3"/>
          <p:cNvSpPr>
            <a:spLocks noGrp="1"/>
          </p:cNvSpPr>
          <p:nvPr>
            <p:ph type="sldNum" sz="quarter" idx="10"/>
          </p:nvPr>
        </p:nvSpPr>
        <p:spPr/>
        <p:txBody>
          <a:bodyPr/>
          <a:lstStyle/>
          <a:p>
            <a:fld id="{0BD89539-7EE2-8C4C-BDF4-B3655F5A31F5}" type="slidenum">
              <a:rPr lang="en-US" smtClean="0"/>
              <a:t>11</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Why do you think same sex</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0BD89539-7EE2-8C4C-BDF4-B3655F5A31F5}" type="slidenum">
              <a:rPr lang="en-US" smtClean="0"/>
              <a:t>13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D397CAC8-A544-4741-AF06-6143807869EE}" type="datetimeFigureOut">
              <a:rPr lang="en-US" smtClean="0"/>
              <a:t>11/21/11</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1594EA2B-8158-1049-9F47-0551E3C48843}"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397CAC8-A544-4741-AF06-6143807869EE}" type="datetimeFigureOut">
              <a:rPr lang="en-US" smtClean="0"/>
              <a:t>11/21/11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94EA2B-8158-1049-9F47-0551E3C4884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397CAC8-A544-4741-AF06-6143807869EE}" type="datetimeFigureOut">
              <a:rPr lang="en-US" smtClean="0"/>
              <a:t>11/21/11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94EA2B-8158-1049-9F47-0551E3C4884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D397CAC8-A544-4741-AF06-6143807869EE}" type="datetimeFigureOut">
              <a:rPr lang="en-US" smtClean="0"/>
              <a:t>11/21/11</a:t>
            </a:fld>
            <a:endParaRPr lang="en-US"/>
          </a:p>
        </p:txBody>
      </p:sp>
      <p:sp>
        <p:nvSpPr>
          <p:cNvPr id="9" name="Slide Number Placeholder 8"/>
          <p:cNvSpPr>
            <a:spLocks noGrp="1"/>
          </p:cNvSpPr>
          <p:nvPr>
            <p:ph type="sldNum" sz="quarter" idx="15"/>
          </p:nvPr>
        </p:nvSpPr>
        <p:spPr/>
        <p:txBody>
          <a:bodyPr rtlCol="0"/>
          <a:lstStyle/>
          <a:p>
            <a:fld id="{1594EA2B-8158-1049-9F47-0551E3C48843}" type="slidenum">
              <a:rPr lang="en-US" smtClean="0"/>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D397CAC8-A544-4741-AF06-6143807869EE}" type="datetimeFigureOut">
              <a:rPr lang="en-US" smtClean="0"/>
              <a:t>11/21/11</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1594EA2B-8158-1049-9F47-0551E3C4884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D397CAC8-A544-4741-AF06-6143807869EE}" type="datetimeFigureOut">
              <a:rPr lang="en-US" smtClean="0"/>
              <a:t>11/21/11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94EA2B-8158-1049-9F47-0551E3C48843}" type="slidenum">
              <a:rPr lang="en-US" smtClean="0"/>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D397CAC8-A544-4741-AF06-6143807869EE}" type="datetimeFigureOut">
              <a:rPr lang="en-US" smtClean="0"/>
              <a:t>11/21/11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594EA2B-8158-1049-9F47-0551E3C48843}" type="slidenum">
              <a:rPr lang="en-US" smtClean="0"/>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D397CAC8-A544-4741-AF06-6143807869EE}" type="datetimeFigureOut">
              <a:rPr lang="en-US" smtClean="0"/>
              <a:t>11/21/11</a:t>
            </a:fld>
            <a:endParaRPr lang="en-US"/>
          </a:p>
        </p:txBody>
      </p:sp>
      <p:sp>
        <p:nvSpPr>
          <p:cNvPr id="7" name="Slide Number Placeholder 6"/>
          <p:cNvSpPr>
            <a:spLocks noGrp="1"/>
          </p:cNvSpPr>
          <p:nvPr>
            <p:ph type="sldNum" sz="quarter" idx="11"/>
          </p:nvPr>
        </p:nvSpPr>
        <p:spPr/>
        <p:txBody>
          <a:bodyPr rtlCol="0"/>
          <a:lstStyle/>
          <a:p>
            <a:fld id="{1594EA2B-8158-1049-9F47-0551E3C48843}" type="slidenum">
              <a:rPr lang="en-US" smtClean="0"/>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97CAC8-A544-4741-AF06-6143807869EE}" type="datetimeFigureOut">
              <a:rPr lang="en-US" smtClean="0"/>
              <a:t>11/21/11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594EA2B-8158-1049-9F47-0551E3C4884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D397CAC8-A544-4741-AF06-6143807869EE}" type="datetimeFigureOut">
              <a:rPr lang="en-US" smtClean="0"/>
              <a:t>11/21/11</a:t>
            </a:fld>
            <a:endParaRPr lang="en-US"/>
          </a:p>
        </p:txBody>
      </p:sp>
      <p:sp>
        <p:nvSpPr>
          <p:cNvPr id="22" name="Slide Number Placeholder 21"/>
          <p:cNvSpPr>
            <a:spLocks noGrp="1"/>
          </p:cNvSpPr>
          <p:nvPr>
            <p:ph type="sldNum" sz="quarter" idx="15"/>
          </p:nvPr>
        </p:nvSpPr>
        <p:spPr/>
        <p:txBody>
          <a:bodyPr rtlCol="0"/>
          <a:lstStyle/>
          <a:p>
            <a:fld id="{1594EA2B-8158-1049-9F47-0551E3C48843}" type="slidenum">
              <a:rPr lang="en-US" smtClean="0"/>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D397CAC8-A544-4741-AF06-6143807869EE}" type="datetimeFigureOut">
              <a:rPr lang="en-US" smtClean="0"/>
              <a:t>11/21/11</a:t>
            </a:fld>
            <a:endParaRPr lang="en-US"/>
          </a:p>
        </p:txBody>
      </p:sp>
      <p:sp>
        <p:nvSpPr>
          <p:cNvPr id="18" name="Slide Number Placeholder 17"/>
          <p:cNvSpPr>
            <a:spLocks noGrp="1"/>
          </p:cNvSpPr>
          <p:nvPr>
            <p:ph type="sldNum" sz="quarter" idx="11"/>
          </p:nvPr>
        </p:nvSpPr>
        <p:spPr/>
        <p:txBody>
          <a:bodyPr rtlCol="0"/>
          <a:lstStyle/>
          <a:p>
            <a:fld id="{1594EA2B-8158-1049-9F47-0551E3C48843}" type="slidenum">
              <a:rPr lang="en-US" smtClean="0"/>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397CAC8-A544-4741-AF06-6143807869EE}" type="datetimeFigureOut">
              <a:rPr lang="en-US" smtClean="0"/>
              <a:t>11/21/11</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1594EA2B-8158-1049-9F47-0551E3C48843}"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4.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5.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6.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62283"/>
            <a:ext cx="7772400" cy="1838168"/>
          </a:xfrm>
        </p:spPr>
        <p:txBody>
          <a:bodyPr>
            <a:normAutofit/>
          </a:bodyPr>
          <a:lstStyle/>
          <a:p>
            <a:r>
              <a:rPr lang="en-US" dirty="0" smtClean="0"/>
              <a:t>On Lying and Being Lied To: A Linguistic Analysis of Deception in Computer-Mediated Communication </a:t>
            </a:r>
            <a:endParaRPr lang="en-US" dirty="0"/>
          </a:p>
        </p:txBody>
      </p:sp>
      <p:sp>
        <p:nvSpPr>
          <p:cNvPr id="3" name="Subtitle 2"/>
          <p:cNvSpPr>
            <a:spLocks noGrp="1"/>
          </p:cNvSpPr>
          <p:nvPr>
            <p:ph type="subTitle" idx="1"/>
          </p:nvPr>
        </p:nvSpPr>
        <p:spPr>
          <a:xfrm>
            <a:off x="1010781" y="3886200"/>
            <a:ext cx="7127298" cy="1752600"/>
          </a:xfrm>
        </p:spPr>
        <p:txBody>
          <a:bodyPr/>
          <a:lstStyle/>
          <a:p>
            <a:r>
              <a:rPr lang="en-US" dirty="0" smtClean="0"/>
              <a:t>Jeffrey T. Hancock, Lauren E. Curry, </a:t>
            </a:r>
            <a:r>
              <a:rPr lang="en-US" dirty="0" err="1" smtClean="0"/>
              <a:t>Saurabh</a:t>
            </a:r>
            <a:r>
              <a:rPr lang="en-US" dirty="0" smtClean="0"/>
              <a:t> </a:t>
            </a:r>
            <a:r>
              <a:rPr lang="en-US" dirty="0" err="1" smtClean="0"/>
              <a:t>Goorah</a:t>
            </a:r>
            <a:r>
              <a:rPr lang="en-US" dirty="0" smtClean="0"/>
              <a:t> and Michael Woodworth</a:t>
            </a:r>
          </a:p>
          <a:p>
            <a:r>
              <a:rPr lang="en-US" dirty="0" smtClean="0"/>
              <a:t>2008</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Hypotheses</a:t>
            </a:r>
            <a:endParaRPr lang="en-US" dirty="0"/>
          </a:p>
        </p:txBody>
      </p:sp>
      <p:sp>
        <p:nvSpPr>
          <p:cNvPr id="3" name="Content Placeholder 2"/>
          <p:cNvSpPr>
            <a:spLocks noGrp="1"/>
          </p:cNvSpPr>
          <p:nvPr>
            <p:ph sz="quarter" idx="1"/>
          </p:nvPr>
        </p:nvSpPr>
        <p:spPr/>
        <p:txBody>
          <a:bodyPr>
            <a:normAutofit/>
          </a:bodyPr>
          <a:lstStyle/>
          <a:p>
            <a:r>
              <a:rPr lang="en-US" dirty="0" smtClean="0"/>
              <a:t>Liars will produce more words during deceptive conversations than truthful ones</a:t>
            </a:r>
          </a:p>
          <a:p>
            <a:r>
              <a:rPr lang="en-US" dirty="0" smtClean="0"/>
              <a:t>Liars will ask more questions during deceptive conversations as compared to truthful conversations</a:t>
            </a:r>
          </a:p>
          <a:p>
            <a:r>
              <a:rPr lang="en-US" dirty="0" smtClean="0"/>
              <a:t>Liars will use fewer first-person singular but more other-directed pronouns in deceptive conversations than in truthful conversations</a:t>
            </a:r>
          </a:p>
          <a:p>
            <a:r>
              <a:rPr lang="en-US" dirty="0" smtClean="0"/>
              <a:t>Liars will use more negative emotion words during deceptive conversation than truthful ones</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Hypotheses Cont’d</a:t>
            </a:r>
            <a:endParaRPr lang="en-US" dirty="0"/>
          </a:p>
        </p:txBody>
      </p:sp>
      <p:sp>
        <p:nvSpPr>
          <p:cNvPr id="3" name="Content Placeholder 2"/>
          <p:cNvSpPr>
            <a:spLocks noGrp="1"/>
          </p:cNvSpPr>
          <p:nvPr>
            <p:ph sz="quarter" idx="1"/>
          </p:nvPr>
        </p:nvSpPr>
        <p:spPr/>
        <p:txBody>
          <a:bodyPr/>
          <a:lstStyle/>
          <a:p>
            <a:r>
              <a:rPr lang="en-US" dirty="0" smtClean="0"/>
              <a:t>Liars will use fewer exclusive words and negation terms during deceptive conversations as compared to truthful ones</a:t>
            </a:r>
          </a:p>
          <a:p>
            <a:r>
              <a:rPr lang="en-US" dirty="0" smtClean="0"/>
              <a:t>Liars will avoid causation phrases during deceptive interactions relative to truthful ones</a:t>
            </a:r>
          </a:p>
          <a:p>
            <a:r>
              <a:rPr lang="en-US" dirty="0" smtClean="0"/>
              <a:t>Liars will use more sense terms during deceptive interactions as compared to truthful interactions</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Questions</a:t>
            </a:r>
            <a:endParaRPr lang="en-US" dirty="0"/>
          </a:p>
        </p:txBody>
      </p:sp>
      <p:sp>
        <p:nvSpPr>
          <p:cNvPr id="3" name="Content Placeholder 2"/>
          <p:cNvSpPr>
            <a:spLocks noGrp="1"/>
          </p:cNvSpPr>
          <p:nvPr>
            <p:ph sz="quarter" idx="1"/>
          </p:nvPr>
        </p:nvSpPr>
        <p:spPr/>
        <p:txBody>
          <a:bodyPr/>
          <a:lstStyle/>
          <a:p>
            <a:r>
              <a:rPr lang="en-US" dirty="0" smtClean="0"/>
              <a:t>Will partners change their linguistic style during deceptive conversations? If so, how will those changes relate to changes in the liar’s linguistic style?</a:t>
            </a:r>
          </a:p>
          <a:p>
            <a:r>
              <a:rPr lang="en-US" dirty="0" smtClean="0"/>
              <a:t>How will motivation to deceive a partner affect the linguistic style of liars and partners across deceptive and truthful communication in text-based communication?</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Participants</a:t>
            </a:r>
            <a:endParaRPr lang="en-US" dirty="0"/>
          </a:p>
        </p:txBody>
      </p:sp>
      <p:sp>
        <p:nvSpPr>
          <p:cNvPr id="3" name="Content Placeholder 2"/>
          <p:cNvSpPr>
            <a:spLocks noGrp="1"/>
          </p:cNvSpPr>
          <p:nvPr>
            <p:ph sz="quarter" idx="1"/>
          </p:nvPr>
        </p:nvSpPr>
        <p:spPr/>
        <p:txBody>
          <a:bodyPr>
            <a:normAutofit/>
          </a:bodyPr>
          <a:lstStyle/>
          <a:p>
            <a:r>
              <a:rPr lang="en-US" dirty="0" smtClean="0"/>
              <a:t>70 upper level students at a northeastern American university who participated for class credit in various courses</a:t>
            </a:r>
          </a:p>
          <a:p>
            <a:r>
              <a:rPr lang="en-US" dirty="0" smtClean="0"/>
              <a:t>Randomly paired to for 35 same-sex (19 female, 16 male) unacquainted dyads</a:t>
            </a:r>
          </a:p>
          <a:p>
            <a:r>
              <a:rPr lang="en-US" dirty="0" smtClean="0"/>
              <a:t>Communicated via CMC from separate rooms and did not meet the person with whom they interacted until after their session was completed</a:t>
            </a:r>
          </a:p>
          <a:p>
            <a:r>
              <a:rPr lang="en-US" dirty="0" smtClean="0"/>
              <a:t>Two dyads (1 male, 1 female) had to be excluded from the study because the transcripts were not saved</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a:t>
            </a:r>
            <a:endParaRPr lang="en-US" dirty="0"/>
          </a:p>
        </p:txBody>
      </p:sp>
      <p:sp>
        <p:nvSpPr>
          <p:cNvPr id="3" name="Content Placeholder 2"/>
          <p:cNvSpPr>
            <a:spLocks noGrp="1"/>
          </p:cNvSpPr>
          <p:nvPr>
            <p:ph sz="quarter" idx="1"/>
          </p:nvPr>
        </p:nvSpPr>
        <p:spPr/>
        <p:txBody>
          <a:bodyPr>
            <a:normAutofit/>
          </a:bodyPr>
          <a:lstStyle/>
          <a:p>
            <a:r>
              <a:rPr lang="en-US" dirty="0" smtClean="0"/>
              <a:t>Participants were first led separately to remote rooms to fill out initial questionnaires</a:t>
            </a:r>
          </a:p>
          <a:p>
            <a:r>
              <a:rPr lang="en-US" dirty="0" smtClean="0"/>
              <a:t>They were instructed that they would discuss five topics, which were provided to the participant on a sheet of paper</a:t>
            </a:r>
          </a:p>
          <a:p>
            <a:pPr lvl="1"/>
            <a:r>
              <a:rPr lang="en-US" dirty="0" smtClean="0"/>
              <a:t>The first topic was always “When I am in a large group, I…”</a:t>
            </a:r>
          </a:p>
          <a:p>
            <a:pPr lvl="1"/>
            <a:r>
              <a:rPr lang="en-US" dirty="0" smtClean="0"/>
              <a:t>“Discuss the most significant person in your life”</a:t>
            </a:r>
          </a:p>
          <a:p>
            <a:pPr lvl="1"/>
            <a:r>
              <a:rPr lang="en-US" dirty="0" smtClean="0"/>
              <a:t>“Talk about a mistake you made recently”</a:t>
            </a:r>
          </a:p>
          <a:p>
            <a:pPr lvl="1"/>
            <a:r>
              <a:rPr lang="en-US" dirty="0" smtClean="0"/>
              <a:t>“Describe the most unpleasant job you have ever had to do”</a:t>
            </a:r>
          </a:p>
          <a:p>
            <a:pPr lvl="1"/>
            <a:r>
              <a:rPr lang="en-US" dirty="0" smtClean="0"/>
              <a:t>“Talk about responsibility”</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 Cont’d</a:t>
            </a:r>
            <a:endParaRPr lang="en-US" dirty="0"/>
          </a:p>
        </p:txBody>
      </p:sp>
      <p:sp>
        <p:nvSpPr>
          <p:cNvPr id="3" name="Content Placeholder 2"/>
          <p:cNvSpPr>
            <a:spLocks noGrp="1"/>
          </p:cNvSpPr>
          <p:nvPr>
            <p:ph sz="quarter" idx="1"/>
          </p:nvPr>
        </p:nvSpPr>
        <p:spPr>
          <a:xfrm>
            <a:off x="457200" y="1600200"/>
            <a:ext cx="8229600" cy="4762158"/>
          </a:xfrm>
        </p:spPr>
        <p:txBody>
          <a:bodyPr>
            <a:normAutofit/>
          </a:bodyPr>
          <a:lstStyle/>
          <a:p>
            <a:r>
              <a:rPr lang="en-US" dirty="0" smtClean="0"/>
              <a:t>No time limit and participants were asked to discuss until they had exhausted the topic</a:t>
            </a:r>
          </a:p>
          <a:p>
            <a:r>
              <a:rPr lang="en-US" dirty="0" smtClean="0"/>
              <a:t>One of the two participants was randomly assigned the role of liar</a:t>
            </a:r>
          </a:p>
          <a:p>
            <a:pPr lvl="1"/>
            <a:r>
              <a:rPr lang="en-US" dirty="0" smtClean="0"/>
              <a:t>Asked to NOT tell the truth, the whole truth and nothing but the truth on two topics (marked on the sheet for the liar)</a:t>
            </a:r>
          </a:p>
          <a:p>
            <a:pPr lvl="1"/>
            <a:r>
              <a:rPr lang="en-US" dirty="0" smtClean="0"/>
              <a:t>Approximately 5 minutes to plan their story</a:t>
            </a:r>
          </a:p>
          <a:p>
            <a:r>
              <a:rPr lang="en-US" dirty="0" smtClean="0"/>
              <a:t>Sequence in which topics were discussed and order in which the liar lied was counterbalanced</a:t>
            </a:r>
          </a:p>
          <a:p>
            <a:pPr lvl="1"/>
            <a:r>
              <a:rPr lang="en-US" dirty="0" smtClean="0"/>
              <a:t>One half of the liars followed a truth-first deception-second order and the remainder followed a reverse order</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 Cont’d</a:t>
            </a:r>
            <a:endParaRPr lang="en-US" dirty="0"/>
          </a:p>
        </p:txBody>
      </p:sp>
      <p:sp>
        <p:nvSpPr>
          <p:cNvPr id="3" name="Content Placeholder 2"/>
          <p:cNvSpPr>
            <a:spLocks noGrp="1"/>
          </p:cNvSpPr>
          <p:nvPr>
            <p:ph sz="quarter" idx="1"/>
          </p:nvPr>
        </p:nvSpPr>
        <p:spPr/>
        <p:txBody>
          <a:bodyPr>
            <a:normAutofit/>
          </a:bodyPr>
          <a:lstStyle/>
          <a:p>
            <a:r>
              <a:rPr lang="en-US" dirty="0" smtClean="0"/>
              <a:t>Participants used one of two desktop computers </a:t>
            </a:r>
          </a:p>
          <a:p>
            <a:r>
              <a:rPr lang="en-US" dirty="0"/>
              <a:t>E</a:t>
            </a:r>
            <a:r>
              <a:rPr lang="en-US" dirty="0" smtClean="0"/>
              <a:t>xperimenter monitored and recorded the interaction from a third computer</a:t>
            </a:r>
          </a:p>
          <a:p>
            <a:r>
              <a:rPr lang="en-US" dirty="0" smtClean="0"/>
              <a:t>Participants completed a series of questionnaires based on their conversation</a:t>
            </a:r>
          </a:p>
          <a:p>
            <a:pPr lvl="1"/>
            <a:r>
              <a:rPr lang="en-US" dirty="0" smtClean="0"/>
              <a:t>Included items assessing how truthful the liar had been and how truthful the partner believed the liar had been</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Motivation Manipulation</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Liars were randomly assigned to “low motivation” or “high motivation” to lie</a:t>
            </a:r>
          </a:p>
          <a:p>
            <a:r>
              <a:rPr lang="en-US" dirty="0" smtClean="0"/>
              <a:t>For high motivation, liars were informed that they had to make sure they could successfully lie because “</a:t>
            </a:r>
            <a:r>
              <a:rPr lang="en-US" dirty="0"/>
              <a:t>r</a:t>
            </a:r>
            <a:r>
              <a:rPr lang="en-US" dirty="0" smtClean="0"/>
              <a:t>esearch clearly shows that the ability to lie to others successfully is a good predictor of future success in social settings, various jobs like consulting and counseling and for the maintenance of friendships”</a:t>
            </a:r>
          </a:p>
          <a:p>
            <a:r>
              <a:rPr lang="en-US" dirty="0" err="1" smtClean="0"/>
              <a:t>Likert</a:t>
            </a:r>
            <a:r>
              <a:rPr lang="en-US" dirty="0" smtClean="0"/>
              <a:t> scale ranging from 1 to 7 rating how important it was to lie</a:t>
            </a:r>
          </a:p>
          <a:p>
            <a:pPr lvl="1"/>
            <a:r>
              <a:rPr lang="en-US" dirty="0" smtClean="0"/>
              <a:t>Motivated liars: M = 5.22, SE = 0.29</a:t>
            </a:r>
          </a:p>
          <a:p>
            <a:pPr lvl="1"/>
            <a:r>
              <a:rPr lang="en-US" dirty="0" smtClean="0"/>
              <a:t>Unmotivated liars: M = 4.24, SE = 0.29</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Automated Linguistic Analyses</a:t>
            </a:r>
            <a:endParaRPr lang="en-US" dirty="0"/>
          </a:p>
        </p:txBody>
      </p:sp>
      <p:sp>
        <p:nvSpPr>
          <p:cNvPr id="3" name="Content Placeholder 2"/>
          <p:cNvSpPr>
            <a:spLocks noGrp="1"/>
          </p:cNvSpPr>
          <p:nvPr>
            <p:ph sz="quarter" idx="1"/>
          </p:nvPr>
        </p:nvSpPr>
        <p:spPr/>
        <p:txBody>
          <a:bodyPr>
            <a:normAutofit/>
          </a:bodyPr>
          <a:lstStyle/>
          <a:p>
            <a:r>
              <a:rPr lang="en-US" dirty="0" smtClean="0"/>
              <a:t>Total of 264 transcripts</a:t>
            </a:r>
          </a:p>
          <a:p>
            <a:pPr lvl="1"/>
            <a:r>
              <a:rPr lang="en-US" dirty="0" smtClean="0"/>
              <a:t>Separate transcripts for liar and partner of each dyad for each topic</a:t>
            </a:r>
          </a:p>
          <a:p>
            <a:pPr lvl="1"/>
            <a:r>
              <a:rPr lang="en-US" dirty="0" smtClean="0"/>
              <a:t>8 different transcripts for each dyad</a:t>
            </a:r>
          </a:p>
          <a:p>
            <a:r>
              <a:rPr lang="en-US" dirty="0" smtClean="0"/>
              <a:t>Pre-processing</a:t>
            </a:r>
          </a:p>
          <a:p>
            <a:pPr lvl="1"/>
            <a:r>
              <a:rPr lang="en-US" dirty="0" smtClean="0"/>
              <a:t>Periods were placed at the end of each turn</a:t>
            </a:r>
          </a:p>
          <a:p>
            <a:pPr lvl="1"/>
            <a:r>
              <a:rPr lang="en-US" dirty="0" smtClean="0"/>
              <a:t>Question marks were inserted after questions and multiple question marks were reduced to 1</a:t>
            </a:r>
          </a:p>
          <a:p>
            <a:pPr lvl="1"/>
            <a:r>
              <a:rPr lang="en-US" dirty="0" smtClean="0"/>
              <a:t>Misspellings were corrected unless the participant explicitly corrected the spelling error</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Automated Linguistic Analyses Cont’d</a:t>
            </a:r>
            <a:endParaRPr lang="en-US" dirty="0"/>
          </a:p>
        </p:txBody>
      </p:sp>
      <p:sp>
        <p:nvSpPr>
          <p:cNvPr id="3" name="Content Placeholder 2"/>
          <p:cNvSpPr>
            <a:spLocks noGrp="1"/>
          </p:cNvSpPr>
          <p:nvPr>
            <p:ph sz="quarter" idx="1"/>
          </p:nvPr>
        </p:nvSpPr>
        <p:spPr/>
        <p:txBody>
          <a:bodyPr>
            <a:normAutofit/>
          </a:bodyPr>
          <a:lstStyle/>
          <a:p>
            <a:r>
              <a:rPr lang="en-US" dirty="0" smtClean="0"/>
              <a:t>All transcripts were analyzed using LIWC</a:t>
            </a:r>
          </a:p>
          <a:p>
            <a:pPr lvl="1"/>
            <a:r>
              <a:rPr lang="en-US" dirty="0" smtClean="0"/>
              <a:t>Word counts</a:t>
            </a:r>
          </a:p>
          <a:p>
            <a:pPr lvl="1"/>
            <a:r>
              <a:rPr lang="en-US" dirty="0" smtClean="0"/>
              <a:t>Words per sentence</a:t>
            </a:r>
          </a:p>
          <a:p>
            <a:pPr lvl="1"/>
            <a:r>
              <a:rPr lang="en-US" dirty="0" smtClean="0"/>
              <a:t>Question marks</a:t>
            </a:r>
          </a:p>
          <a:p>
            <a:pPr lvl="1"/>
            <a:r>
              <a:rPr lang="en-US" dirty="0" smtClean="0"/>
              <a:t>First-person singular pronouns</a:t>
            </a:r>
          </a:p>
          <a:p>
            <a:pPr lvl="1"/>
            <a:r>
              <a:rPr lang="en-US" dirty="0" smtClean="0"/>
              <a:t>Second-person pronouns</a:t>
            </a:r>
          </a:p>
          <a:p>
            <a:pPr lvl="1"/>
            <a:r>
              <a:rPr lang="en-US" dirty="0" smtClean="0"/>
              <a:t>Third-person pronouns</a:t>
            </a:r>
          </a:p>
          <a:p>
            <a:pPr lvl="1"/>
            <a:r>
              <a:rPr lang="en-US" dirty="0" smtClean="0"/>
              <a:t>Negative emotion words</a:t>
            </a:r>
          </a:p>
          <a:p>
            <a:pPr lvl="1"/>
            <a:r>
              <a:rPr lang="en-US" dirty="0" smtClean="0"/>
              <a:t>Exclusive words</a:t>
            </a:r>
          </a:p>
          <a:p>
            <a:pPr lvl="1"/>
            <a:r>
              <a:rPr lang="en-US" dirty="0" smtClean="0"/>
              <a:t>Negations</a:t>
            </a:r>
          </a:p>
          <a:p>
            <a:pPr lvl="1"/>
            <a:r>
              <a:rPr lang="en-US" dirty="0" smtClean="0"/>
              <a:t>Causation words</a:t>
            </a:r>
          </a:p>
          <a:p>
            <a:pPr lvl="1"/>
            <a:r>
              <a:rPr lang="en-US" dirty="0" smtClean="0"/>
              <a:t>Words pertaining to the senses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 Facts</a:t>
            </a:r>
            <a:endParaRPr lang="en-US" dirty="0"/>
          </a:p>
        </p:txBody>
      </p:sp>
      <p:sp>
        <p:nvSpPr>
          <p:cNvPr id="3" name="Content Placeholder 2"/>
          <p:cNvSpPr>
            <a:spLocks noGrp="1"/>
          </p:cNvSpPr>
          <p:nvPr>
            <p:ph sz="quarter" idx="1"/>
          </p:nvPr>
        </p:nvSpPr>
        <p:spPr/>
        <p:txBody>
          <a:bodyPr>
            <a:normAutofit/>
          </a:bodyPr>
          <a:lstStyle/>
          <a:p>
            <a:r>
              <a:rPr lang="en-US" dirty="0" smtClean="0"/>
              <a:t>It has been reported that people tell an average of one to two lies a day</a:t>
            </a:r>
          </a:p>
          <a:p>
            <a:r>
              <a:rPr lang="en-US" dirty="0" smtClean="0"/>
              <a:t>12% of adults admit to telling lies “sometimes or often”</a:t>
            </a:r>
          </a:p>
          <a:p>
            <a:r>
              <a:rPr lang="en-US" dirty="0" smtClean="0"/>
              <a:t>65% of teachers admitted to telling lies and 18% said that they lie “routinely”</a:t>
            </a:r>
          </a:p>
          <a:p>
            <a:r>
              <a:rPr lang="en-US" dirty="0" smtClean="0"/>
              <a:t>The most dishonest time of day is between 9 and 9:30 in the evening</a:t>
            </a:r>
          </a:p>
          <a:p>
            <a:r>
              <a:rPr lang="en-US" dirty="0" smtClean="0"/>
              <a:t>The most profligate liar in history was US President Nixon, who researchers found to have lied 837 times in one single day</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a:t>
            </a:r>
            <a:endParaRPr lang="en-US" dirty="0"/>
          </a:p>
        </p:txBody>
      </p:sp>
      <p:sp>
        <p:nvSpPr>
          <p:cNvPr id="3" name="Content Placeholder 2"/>
          <p:cNvSpPr>
            <a:spLocks noGrp="1"/>
          </p:cNvSpPr>
          <p:nvPr>
            <p:ph sz="quarter" idx="1"/>
          </p:nvPr>
        </p:nvSpPr>
        <p:spPr/>
        <p:txBody>
          <a:bodyPr>
            <a:normAutofit/>
          </a:bodyPr>
          <a:lstStyle/>
          <a:p>
            <a:r>
              <a:rPr lang="en-US" dirty="0" smtClean="0"/>
              <a:t>Deception affected both the liar and the conversational partner’s patterns of language use</a:t>
            </a:r>
          </a:p>
          <a:p>
            <a:r>
              <a:rPr lang="en-US" dirty="0" smtClean="0"/>
              <a:t>An increased motivation to succeed in lying impacted the liar’s linguistic style</a:t>
            </a:r>
          </a:p>
          <a:p>
            <a:r>
              <a:rPr lang="en-US" dirty="0"/>
              <a:t>B</a:t>
            </a:r>
            <a:r>
              <a:rPr lang="en-US" dirty="0" smtClean="0"/>
              <a:t>etween and within-subject factors</a:t>
            </a:r>
          </a:p>
          <a:p>
            <a:pPr lvl="1"/>
            <a:r>
              <a:rPr lang="en-US" dirty="0" smtClean="0"/>
              <a:t>2 (discussion type: truthful vs. deceptive) </a:t>
            </a:r>
            <a:r>
              <a:rPr lang="en-US" dirty="0" err="1" smtClean="0"/>
              <a:t>x</a:t>
            </a:r>
            <a:r>
              <a:rPr lang="en-US" dirty="0" smtClean="0"/>
              <a:t> 2 (role: liar vs. partner) </a:t>
            </a:r>
            <a:r>
              <a:rPr lang="en-US" dirty="0" err="1" smtClean="0"/>
              <a:t>x</a:t>
            </a:r>
            <a:r>
              <a:rPr lang="en-US" dirty="0" smtClean="0"/>
              <a:t> 2 (topic: first vs. second) </a:t>
            </a:r>
            <a:r>
              <a:rPr lang="en-US" dirty="0" err="1" smtClean="0"/>
              <a:t>x</a:t>
            </a:r>
            <a:r>
              <a:rPr lang="en-US" dirty="0" smtClean="0"/>
              <a:t> 2 (motivation: high vs. low)</a:t>
            </a:r>
          </a:p>
          <a:p>
            <a:pPr lvl="1"/>
            <a:r>
              <a:rPr lang="en-US" dirty="0" smtClean="0"/>
              <a:t>Motivation: between subject factor</a:t>
            </a:r>
          </a:p>
          <a:p>
            <a:pPr>
              <a:buNone/>
            </a:pP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 name="Picture 3" descr="Screen shot 2011-11-21 at 11.54.48 PM.png"/>
          <p:cNvPicPr>
            <a:picLocks noChangeAspect="1"/>
          </p:cNvPicPr>
          <p:nvPr/>
        </p:nvPicPr>
        <p:blipFill>
          <a:blip r:embed="rId2"/>
          <a:stretch>
            <a:fillRect/>
          </a:stretch>
        </p:blipFill>
        <p:spPr>
          <a:xfrm>
            <a:off x="50800" y="666750"/>
            <a:ext cx="9042400" cy="5524500"/>
          </a:xfrm>
          <a:prstGeom prst="rect">
            <a:avLst/>
          </a:prstGeom>
        </p:spPr>
      </p:pic>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3" name="Picture 2" descr="Screen shot 2011-11-22 at 12.50.28 AM.png"/>
          <p:cNvPicPr>
            <a:picLocks noChangeAspect="1"/>
          </p:cNvPicPr>
          <p:nvPr/>
        </p:nvPicPr>
        <p:blipFill>
          <a:blip r:embed="rId2"/>
          <a:stretch>
            <a:fillRect/>
          </a:stretch>
        </p:blipFill>
        <p:spPr>
          <a:xfrm>
            <a:off x="44450" y="622300"/>
            <a:ext cx="9055100" cy="5613400"/>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2" name="Picture 1" descr="Screen shot 2011-11-22 at 1.20.04 AM.png"/>
          <p:cNvPicPr>
            <a:picLocks noChangeAspect="1"/>
          </p:cNvPicPr>
          <p:nvPr/>
        </p:nvPicPr>
        <p:blipFill>
          <a:blip r:embed="rId2"/>
          <a:stretch>
            <a:fillRect/>
          </a:stretch>
        </p:blipFill>
        <p:spPr>
          <a:xfrm>
            <a:off x="444500" y="1555750"/>
            <a:ext cx="8255000" cy="3746500"/>
          </a:xfrm>
          <a:prstGeom prst="rect">
            <a:avLst/>
          </a:prstGeom>
        </p:spPr>
      </p:pic>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2" name="Picture 1" descr="Screen shot 2011-11-22 at 1.20.54 AM.png"/>
          <p:cNvPicPr>
            <a:picLocks noChangeAspect="1"/>
          </p:cNvPicPr>
          <p:nvPr/>
        </p:nvPicPr>
        <p:blipFill>
          <a:blip r:embed="rId2"/>
          <a:stretch>
            <a:fillRect/>
          </a:stretch>
        </p:blipFill>
        <p:spPr>
          <a:xfrm>
            <a:off x="215900" y="1543050"/>
            <a:ext cx="8712200" cy="3771900"/>
          </a:xfrm>
          <a:prstGeom prst="rect">
            <a:avLst/>
          </a:prstGeom>
        </p:spPr>
      </p:pic>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 name="Picture 3" descr="Screen shot 2011-11-22 at 5.52.04 PM.png"/>
          <p:cNvPicPr>
            <a:picLocks noChangeAspect="1"/>
          </p:cNvPicPr>
          <p:nvPr/>
        </p:nvPicPr>
        <p:blipFill>
          <a:blip r:embed="rId2"/>
          <a:stretch>
            <a:fillRect/>
          </a:stretch>
        </p:blipFill>
        <p:spPr>
          <a:xfrm>
            <a:off x="255565" y="0"/>
            <a:ext cx="8632870" cy="6858000"/>
          </a:xfrm>
          <a:prstGeom prst="rect">
            <a:avLst/>
          </a:prstGeom>
        </p:spPr>
      </p:pic>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Conclusion</a:t>
            </a:r>
            <a:endParaRPr lang="en-US" dirty="0"/>
          </a:p>
        </p:txBody>
      </p:sp>
      <p:sp>
        <p:nvSpPr>
          <p:cNvPr id="6" name="Content Placeholder 5"/>
          <p:cNvSpPr>
            <a:spLocks noGrp="1"/>
          </p:cNvSpPr>
          <p:nvPr>
            <p:ph sz="quarter" idx="1"/>
          </p:nvPr>
        </p:nvSpPr>
        <p:spPr/>
        <p:txBody>
          <a:bodyPr/>
          <a:lstStyle/>
          <a:p>
            <a:r>
              <a:rPr lang="en-US" dirty="0" smtClean="0"/>
              <a:t>There are significant linguistic behavior changes in synchronous CMC according to the truthfulness of the discussion and the motivation</a:t>
            </a:r>
          </a:p>
          <a:p>
            <a:r>
              <a:rPr lang="en-US" dirty="0" smtClean="0"/>
              <a:t>There are significant linguistic behavior changes of the person who is being lied to</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sz="quarter" idx="1"/>
          </p:nvPr>
        </p:nvSpPr>
        <p:spPr/>
        <p:txBody>
          <a:bodyPr/>
          <a:lstStyle/>
          <a:p>
            <a:r>
              <a:rPr lang="en-US" dirty="0" smtClean="0"/>
              <a:t>How could this study be improved?</a:t>
            </a:r>
          </a:p>
          <a:p>
            <a:r>
              <a:rPr lang="en-US" dirty="0" smtClean="0"/>
              <a:t>What is a lie?</a:t>
            </a:r>
          </a:p>
          <a:p>
            <a:r>
              <a:rPr lang="en-US" dirty="0" smtClean="0"/>
              <a:t>Why did the researchers find it important to use same sex dyads?</a:t>
            </a:r>
          </a:p>
          <a:p>
            <a:r>
              <a:rPr lang="en-US" dirty="0" smtClean="0"/>
              <a:t>Can people use this information to change their deceptive speech and avoid detection?</a:t>
            </a: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Prior Research</a:t>
            </a:r>
            <a:endParaRPr lang="en-US" dirty="0"/>
          </a:p>
        </p:txBody>
      </p:sp>
      <p:sp>
        <p:nvSpPr>
          <p:cNvPr id="3" name="Content Placeholder 2"/>
          <p:cNvSpPr>
            <a:spLocks noGrp="1"/>
          </p:cNvSpPr>
          <p:nvPr>
            <p:ph sz="quarter" idx="1"/>
          </p:nvPr>
        </p:nvSpPr>
        <p:spPr/>
        <p:txBody>
          <a:bodyPr>
            <a:normAutofit/>
          </a:bodyPr>
          <a:lstStyle/>
          <a:p>
            <a:r>
              <a:rPr lang="en-US" dirty="0" smtClean="0"/>
              <a:t>Four categories of linguistic cues have been associated with deception</a:t>
            </a:r>
          </a:p>
          <a:p>
            <a:pPr lvl="1"/>
            <a:r>
              <a:rPr lang="en-US" dirty="0" smtClean="0"/>
              <a:t>Word quantity</a:t>
            </a:r>
          </a:p>
          <a:p>
            <a:pPr lvl="1"/>
            <a:r>
              <a:rPr lang="en-US" dirty="0" smtClean="0"/>
              <a:t>Pronoun use</a:t>
            </a:r>
          </a:p>
          <a:p>
            <a:pPr lvl="1"/>
            <a:r>
              <a:rPr lang="en-US" dirty="0" smtClean="0"/>
              <a:t>Emotion words</a:t>
            </a:r>
          </a:p>
          <a:p>
            <a:pPr lvl="1"/>
            <a:r>
              <a:rPr lang="en-US" dirty="0" smtClean="0"/>
              <a:t>Markers of cognitive complexity</a:t>
            </a: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Word Quantity</a:t>
            </a:r>
            <a:endParaRPr lang="en-US" dirty="0"/>
          </a:p>
        </p:txBody>
      </p:sp>
      <p:sp>
        <p:nvSpPr>
          <p:cNvPr id="3" name="Content Placeholder 2"/>
          <p:cNvSpPr>
            <a:spLocks noGrp="1"/>
          </p:cNvSpPr>
          <p:nvPr>
            <p:ph sz="quarter" idx="1"/>
          </p:nvPr>
        </p:nvSpPr>
        <p:spPr/>
        <p:txBody>
          <a:bodyPr/>
          <a:lstStyle/>
          <a:p>
            <a:r>
              <a:rPr lang="en-US" dirty="0" smtClean="0"/>
              <a:t>Majority of previous research suggests that liars tend to use fewer words and offer fewer details when lying</a:t>
            </a:r>
          </a:p>
          <a:p>
            <a:r>
              <a:rPr lang="en-US" dirty="0" smtClean="0"/>
              <a:t>Recent research examining word production in email reported that liars produced significantly more words when lying than when telling the truth</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Pronoun Usage</a:t>
            </a:r>
            <a:endParaRPr lang="en-US" dirty="0"/>
          </a:p>
        </p:txBody>
      </p:sp>
      <p:sp>
        <p:nvSpPr>
          <p:cNvPr id="3" name="Content Placeholder 2"/>
          <p:cNvSpPr>
            <a:spLocks noGrp="1"/>
          </p:cNvSpPr>
          <p:nvPr>
            <p:ph sz="quarter" idx="1"/>
          </p:nvPr>
        </p:nvSpPr>
        <p:spPr/>
        <p:txBody>
          <a:bodyPr/>
          <a:lstStyle/>
          <a:p>
            <a:r>
              <a:rPr lang="en-US" dirty="0" smtClean="0"/>
              <a:t>Liars tend to be more non-immediate than truth tellers and refer to themselves less often in their deceptive statements</a:t>
            </a:r>
          </a:p>
          <a:p>
            <a:r>
              <a:rPr lang="en-US" dirty="0" smtClean="0"/>
              <a:t>Data suggests that liars are more likely to use third-person pronouns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Emotional Words</a:t>
            </a:r>
            <a:endParaRPr lang="en-US" dirty="0"/>
          </a:p>
        </p:txBody>
      </p:sp>
      <p:sp>
        <p:nvSpPr>
          <p:cNvPr id="3" name="Content Placeholder 2"/>
          <p:cNvSpPr>
            <a:spLocks noGrp="1"/>
          </p:cNvSpPr>
          <p:nvPr>
            <p:ph sz="quarter" idx="1"/>
          </p:nvPr>
        </p:nvSpPr>
        <p:spPr/>
        <p:txBody>
          <a:bodyPr/>
          <a:lstStyle/>
          <a:p>
            <a:r>
              <a:rPr lang="en-US" dirty="0" smtClean="0"/>
              <a:t>Research suggests that there are slight but consistent elevations of disparaging statements and negative emotion words during deception</a:t>
            </a:r>
          </a:p>
          <a:p>
            <a:r>
              <a:rPr lang="en-US" dirty="0" smtClean="0"/>
              <a:t>Other research found that deceivers tend to use more emotional expressiveness (both positive and negative) than truth tellers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Distinction Markers</a:t>
            </a:r>
            <a:endParaRPr lang="en-US" dirty="0"/>
          </a:p>
        </p:txBody>
      </p:sp>
      <p:sp>
        <p:nvSpPr>
          <p:cNvPr id="3" name="Content Placeholder 2"/>
          <p:cNvSpPr>
            <a:spLocks noGrp="1"/>
          </p:cNvSpPr>
          <p:nvPr>
            <p:ph sz="quarter" idx="1"/>
          </p:nvPr>
        </p:nvSpPr>
        <p:spPr/>
        <p:txBody>
          <a:bodyPr/>
          <a:lstStyle/>
          <a:p>
            <a:r>
              <a:rPr lang="en-US" dirty="0" smtClean="0"/>
              <a:t>Liars may be particularly wary of using distinction markers that delimit what is in their story and what is not</a:t>
            </a:r>
          </a:p>
          <a:p>
            <a:r>
              <a:rPr lang="en-US" dirty="0" smtClean="0"/>
              <a:t>From a cognitive perspective, truth tellers should be able to discuss exactly what did and did not happen, while liars would have to keep track of what they have previously said to avoid contradicting themselves</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Motivation</a:t>
            </a:r>
            <a:endParaRPr lang="en-US" dirty="0"/>
          </a:p>
        </p:txBody>
      </p:sp>
      <p:sp>
        <p:nvSpPr>
          <p:cNvPr id="3" name="Content Placeholder 2"/>
          <p:cNvSpPr>
            <a:spLocks noGrp="1"/>
          </p:cNvSpPr>
          <p:nvPr>
            <p:ph sz="quarter" idx="1"/>
          </p:nvPr>
        </p:nvSpPr>
        <p:spPr/>
        <p:txBody>
          <a:bodyPr/>
          <a:lstStyle/>
          <a:p>
            <a:r>
              <a:rPr lang="en-US" dirty="0" smtClean="0"/>
              <a:t>Previous research suggests that motivation operates via a dual process, impairing nonverbal performance but facilitating verbal performance during deception</a:t>
            </a:r>
          </a:p>
          <a:p>
            <a:r>
              <a:rPr lang="en-US" dirty="0" smtClean="0"/>
              <a:t>Empirical research to date suggests that higher levels of motivation facilitate the liar’s ability to deceive their partner when only verbal information is available</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Issues with Prior Research</a:t>
            </a:r>
            <a:endParaRPr lang="en-US" dirty="0"/>
          </a:p>
        </p:txBody>
      </p:sp>
      <p:sp>
        <p:nvSpPr>
          <p:cNvPr id="3" name="Content Placeholder 2"/>
          <p:cNvSpPr>
            <a:spLocks noGrp="1"/>
          </p:cNvSpPr>
          <p:nvPr>
            <p:ph sz="quarter" idx="1"/>
          </p:nvPr>
        </p:nvSpPr>
        <p:spPr/>
        <p:txBody>
          <a:bodyPr/>
          <a:lstStyle/>
          <a:p>
            <a:r>
              <a:rPr lang="en-US" dirty="0" smtClean="0"/>
              <a:t>Limited primarily to analyses of deception in the context of monologues</a:t>
            </a:r>
          </a:p>
          <a:p>
            <a:r>
              <a:rPr lang="en-US" dirty="0" smtClean="0"/>
              <a:t>Focused almost exclusively on the liar</a:t>
            </a:r>
          </a:p>
          <a:p>
            <a:pPr>
              <a:buNone/>
            </a:pP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Oriel.thmx</Template>
  <TotalTime>1415</TotalTime>
  <Words>1619</Words>
  <Application>Microsoft Macintosh PowerPoint</Application>
  <PresentationFormat>On-screen Show (4:3)</PresentationFormat>
  <Paragraphs>144</Paragraphs>
  <Slides>27</Slides>
  <Notes>13</Notes>
  <HiddenSlides>0</HiddenSlides>
  <MMClips>0</MMClips>
  <ScaleCrop>false</ScaleCrop>
  <HeadingPairs>
    <vt:vector size="4" baseType="variant">
      <vt:variant>
        <vt:lpstr>Design Template</vt:lpstr>
      </vt:variant>
      <vt:variant>
        <vt:i4>1</vt:i4>
      </vt:variant>
      <vt:variant>
        <vt:lpstr>Slide Titles</vt:lpstr>
      </vt:variant>
      <vt:variant>
        <vt:i4>27</vt:i4>
      </vt:variant>
    </vt:vector>
  </HeadingPairs>
  <TitlesOfParts>
    <vt:vector size="28" baseType="lpstr">
      <vt:lpstr>Oriel</vt:lpstr>
      <vt:lpstr>On Lying and Being Lied To: A Linguistic Analysis of Deception in Computer-Mediated Communication </vt:lpstr>
      <vt:lpstr>Fun Facts</vt:lpstr>
      <vt:lpstr>Prior Research</vt:lpstr>
      <vt:lpstr>Word Quantity</vt:lpstr>
      <vt:lpstr>Pronoun Usage</vt:lpstr>
      <vt:lpstr>Emotional Words</vt:lpstr>
      <vt:lpstr>Distinction Markers</vt:lpstr>
      <vt:lpstr>Motivation</vt:lpstr>
      <vt:lpstr>Issues with Prior Research</vt:lpstr>
      <vt:lpstr>Hypotheses</vt:lpstr>
      <vt:lpstr>Hypotheses Cont’d</vt:lpstr>
      <vt:lpstr>Research Questions</vt:lpstr>
      <vt:lpstr>Participants</vt:lpstr>
      <vt:lpstr>Procedure</vt:lpstr>
      <vt:lpstr>Procedure Cont’d</vt:lpstr>
      <vt:lpstr>Procedure Cont’d</vt:lpstr>
      <vt:lpstr>Motivation Manipulation</vt:lpstr>
      <vt:lpstr>Automated Linguistic Analyses</vt:lpstr>
      <vt:lpstr>Automated Linguistic Analyses Cont’d</vt:lpstr>
      <vt:lpstr>Results</vt:lpstr>
      <vt:lpstr>Slide 21</vt:lpstr>
      <vt:lpstr>Slide 22</vt:lpstr>
      <vt:lpstr>Slide 23</vt:lpstr>
      <vt:lpstr>Slide 24</vt:lpstr>
      <vt:lpstr>Slide 25</vt:lpstr>
      <vt:lpstr>Conclusion</vt:lpstr>
      <vt:lpstr>Questions</vt:lpstr>
    </vt:vector>
  </TitlesOfParts>
  <Company>Columbia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 Lying and Being Lied To: A Linguistic Analysis of Deception in Computer-Mediated Communication </dc:title>
  <dc:creator>Alexandra Cabral</dc:creator>
  <cp:lastModifiedBy>Alexandra Cabral</cp:lastModifiedBy>
  <cp:revision>18</cp:revision>
  <dcterms:created xsi:type="dcterms:W3CDTF">2011-11-21T23:29:29Z</dcterms:created>
  <dcterms:modified xsi:type="dcterms:W3CDTF">2011-11-22T23:05:08Z</dcterms:modified>
</cp:coreProperties>
</file>