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167" autoAdjust="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CA309-2EA4-45F6-9128-46BE58A9C4DA}" type="datetimeFigureOut">
              <a:rPr lang="en-US" smtClean="0"/>
              <a:t>11/9/2011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390DF-A735-4CA1-8144-0140061E259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CA309-2EA4-45F6-9128-46BE58A9C4DA}" type="datetimeFigureOut">
              <a:rPr lang="en-US" smtClean="0"/>
              <a:t>11/9/2011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390DF-A735-4CA1-8144-0140061E259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CA309-2EA4-45F6-9128-46BE58A9C4DA}" type="datetimeFigureOut">
              <a:rPr lang="en-US" smtClean="0"/>
              <a:t>11/9/2011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390DF-A735-4CA1-8144-0140061E259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CA309-2EA4-45F6-9128-46BE58A9C4DA}" type="datetimeFigureOut">
              <a:rPr lang="en-US" smtClean="0"/>
              <a:t>11/9/2011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390DF-A735-4CA1-8144-0140061E259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CA309-2EA4-45F6-9128-46BE58A9C4DA}" type="datetimeFigureOut">
              <a:rPr lang="en-US" smtClean="0"/>
              <a:t>11/9/2011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390DF-A735-4CA1-8144-0140061E259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CA309-2EA4-45F6-9128-46BE58A9C4DA}" type="datetimeFigureOut">
              <a:rPr lang="en-US" smtClean="0"/>
              <a:t>11/9/2011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390DF-A735-4CA1-8144-0140061E259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CA309-2EA4-45F6-9128-46BE58A9C4DA}" type="datetimeFigureOut">
              <a:rPr lang="en-US" smtClean="0"/>
              <a:t>11/9/2011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390DF-A735-4CA1-8144-0140061E259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CA309-2EA4-45F6-9128-46BE58A9C4DA}" type="datetimeFigureOut">
              <a:rPr lang="en-US" smtClean="0"/>
              <a:t>11/9/2011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390DF-A735-4CA1-8144-0140061E259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CA309-2EA4-45F6-9128-46BE58A9C4DA}" type="datetimeFigureOut">
              <a:rPr lang="en-US" smtClean="0"/>
              <a:t>11/9/2011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390DF-A735-4CA1-8144-0140061E259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CA309-2EA4-45F6-9128-46BE58A9C4DA}" type="datetimeFigureOut">
              <a:rPr lang="en-US" smtClean="0"/>
              <a:t>11/9/2011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390DF-A735-4CA1-8144-0140061E259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CA309-2EA4-45F6-9128-46BE58A9C4DA}" type="datetimeFigureOut">
              <a:rPr lang="en-US" smtClean="0"/>
              <a:t>11/9/2011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390DF-A735-4CA1-8144-0140061E259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CA309-2EA4-45F6-9128-46BE58A9C4DA}" type="datetimeFigureOut">
              <a:rPr lang="en-US" smtClean="0"/>
              <a:t>11/9/2011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390DF-A735-4CA1-8144-0140061E259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Predicting the Semantic Orientation of Adjective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Vasileios Hatzivassiloglou and Kathleen R. McKeown</a:t>
            </a:r>
          </a:p>
          <a:p>
            <a:r>
              <a:rPr lang="en-US" dirty="0" smtClean="0"/>
              <a:t>Presented By Yash Satsangi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Better Idea – Use regression model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Train a log Linear Regression Model </a:t>
            </a:r>
          </a:p>
          <a:p>
            <a:endParaRPr lang="en-US" dirty="0" smtClean="0"/>
          </a:p>
          <a:p>
            <a:r>
              <a:rPr lang="en-US" b="1" dirty="0" smtClean="0"/>
              <a:t>x</a:t>
            </a:r>
            <a:r>
              <a:rPr lang="en-US" dirty="0" smtClean="0"/>
              <a:t> is the observed count of adjective pair in various conjunction category.</a:t>
            </a:r>
          </a:p>
          <a:p>
            <a:r>
              <a:rPr lang="en-US" dirty="0" smtClean="0"/>
              <a:t>To avoid over fitting they used subsets of data.</a:t>
            </a:r>
          </a:p>
          <a:p>
            <a:r>
              <a:rPr lang="en-US" dirty="0" smtClean="0"/>
              <a:t>Process of iterative stepwise refinement leads to building up of final model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equ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2438400"/>
            <a:ext cx="1568824" cy="5334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 of Prediction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Log Linear Regression models performs slightly better than baseline</a:t>
            </a:r>
          </a:p>
          <a:p>
            <a:r>
              <a:rPr lang="en-US" dirty="0" smtClean="0"/>
              <a:t>Mainly used to group adjectives into same group</a:t>
            </a:r>
          </a:p>
        </p:txBody>
      </p:sp>
      <p:pic>
        <p:nvPicPr>
          <p:cNvPr id="6" name="Content Placeholder 3" descr="equ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828800"/>
            <a:ext cx="8229600" cy="23622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Grouping Adjectives into same pack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Log Linear model generates a dissimilarity score between two adjective between 0 and 1</a:t>
            </a:r>
          </a:p>
          <a:p>
            <a:r>
              <a:rPr lang="en-US" dirty="0" smtClean="0"/>
              <a:t>Same and different adjectives thus form a graph</a:t>
            </a:r>
          </a:p>
          <a:p>
            <a:r>
              <a:rPr lang="en-US" dirty="0" smtClean="0"/>
              <a:t>Iterative Optimization procedure is used to partition graph into clusters.</a:t>
            </a:r>
          </a:p>
          <a:p>
            <a:r>
              <a:rPr lang="en-US" dirty="0" smtClean="0"/>
              <a:t>Minimize : 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Hierarchical Clustering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equ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3962400"/>
            <a:ext cx="3657600" cy="124777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Labeling Clusters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Same authors in ‘95 showed that a semantically unmarked member of gradable adjectives is the most frequent.</a:t>
            </a:r>
          </a:p>
          <a:p>
            <a:r>
              <a:rPr lang="en-US" dirty="0" smtClean="0"/>
              <a:t>Now semantic markedness exhibit a strong correlation with orientation</a:t>
            </a:r>
          </a:p>
          <a:p>
            <a:r>
              <a:rPr lang="en-US" dirty="0" smtClean="0"/>
              <a:t>Unmarked member always have positive orientation</a:t>
            </a:r>
          </a:p>
          <a:p>
            <a:r>
              <a:rPr lang="en-US" dirty="0" smtClean="0"/>
              <a:t>So group with higher average frequency contains positive terms.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Evaluating Clustering of Adjectives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Separate the Adjective set A into training and testing groups by selecting a parameter named </a:t>
            </a:r>
            <a:r>
              <a:rPr lang="el-GR" dirty="0" smtClean="0">
                <a:latin typeface="Gulim"/>
                <a:ea typeface="Gulim"/>
              </a:rPr>
              <a:t>α</a:t>
            </a:r>
            <a:r>
              <a:rPr lang="en-US" dirty="0" smtClean="0">
                <a:latin typeface="Gulim"/>
                <a:ea typeface="Gulim"/>
              </a:rPr>
              <a:t>. </a:t>
            </a:r>
          </a:p>
          <a:p>
            <a:r>
              <a:rPr lang="en-US" dirty="0" smtClean="0">
                <a:latin typeface="Calibri" pitchFamily="34" charset="0"/>
                <a:ea typeface="Gulim"/>
              </a:rPr>
              <a:t>α is the parameter which decides the number of link of each adjective in the selected training and test set.</a:t>
            </a:r>
            <a:r>
              <a:rPr lang="en-US" dirty="0" smtClean="0">
                <a:latin typeface="Gulim"/>
                <a:ea typeface="Gulim"/>
              </a:rPr>
              <a:t> </a:t>
            </a:r>
          </a:p>
          <a:p>
            <a:r>
              <a:rPr lang="en-US" dirty="0" smtClean="0">
                <a:latin typeface="Gulim"/>
                <a:ea typeface="Gulim"/>
              </a:rPr>
              <a:t>Higher </a:t>
            </a:r>
            <a:r>
              <a:rPr lang="en-US" dirty="0" smtClean="0">
                <a:latin typeface="Calibri" pitchFamily="34" charset="0"/>
                <a:ea typeface="Gulim"/>
              </a:rPr>
              <a:t>α creates subset of A such that more adjectives are connected to each other.</a:t>
            </a:r>
          </a:p>
          <a:p>
            <a:endParaRPr lang="en-US" dirty="0" smtClean="0">
              <a:latin typeface="Gulim"/>
              <a:ea typeface="Gulim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Clustering Results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Highest accuracy obtained when highest number of links were present.</a:t>
            </a:r>
          </a:p>
          <a:p>
            <a:r>
              <a:rPr lang="en-US" dirty="0" smtClean="0"/>
              <a:t> Every time</a:t>
            </a:r>
            <a:r>
              <a:rPr lang="en-US" dirty="0" smtClean="0"/>
              <a:t> - ratio of group frequency correctly identified the positive subgroup</a:t>
            </a:r>
            <a:endParaRPr lang="en-US" dirty="0"/>
          </a:p>
        </p:txBody>
      </p:sp>
      <p:pic>
        <p:nvPicPr>
          <p:cNvPr id="6" name="Content Placeholder 3" descr="equ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95400"/>
            <a:ext cx="8229600" cy="27432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Example</a:t>
            </a:r>
            <a:endParaRPr lang="en-US" dirty="0"/>
          </a:p>
        </p:txBody>
      </p:sp>
      <p:pic>
        <p:nvPicPr>
          <p:cNvPr id="4" name="Content Placeholder 3" descr="equ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0200" y="1676400"/>
            <a:ext cx="6019800" cy="3352800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To measure performance of algorithm a series of simulation experiments were run. </a:t>
            </a:r>
          </a:p>
          <a:p>
            <a:r>
              <a:rPr lang="en-US" dirty="0" smtClean="0"/>
              <a:t>Parameter P measures how well each link is predicted independently – Precision</a:t>
            </a:r>
          </a:p>
          <a:p>
            <a:r>
              <a:rPr lang="en-US" dirty="0" smtClean="0"/>
              <a:t>Parameter k – number of distinct adjective each adjectives appears in conjunction with.</a:t>
            </a:r>
          </a:p>
          <a:p>
            <a:r>
              <a:rPr lang="en-US" dirty="0" smtClean="0"/>
              <a:t>Generate Random Graph between nodes such that each node participated in k links and P% of all nodes connected same orientation and classify them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229600" cy="1143000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4" name="Content Placeholder 3" descr="equ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1143000"/>
            <a:ext cx="8382000" cy="5162333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good ‘and’ comprehensive method for classification of semantic orientation of adjectives.</a:t>
            </a:r>
          </a:p>
          <a:p>
            <a:r>
              <a:rPr lang="en-US" dirty="0" smtClean="0"/>
              <a:t>Can be used to find antonyms without accessing any semantic information</a:t>
            </a:r>
          </a:p>
          <a:p>
            <a:r>
              <a:rPr lang="en-US" dirty="0" smtClean="0"/>
              <a:t>Can be extended to nouns and verbs.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validate that conjunction put constraints on conjoined adjectives and this information can be used to detect their semantic orientation</a:t>
            </a:r>
          </a:p>
          <a:p>
            <a:r>
              <a:rPr lang="en-US" dirty="0" smtClean="0"/>
              <a:t>Based on above information cluster adjectives into two groups representing adjectives with positive and negative orientation.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 On Conjoined Adjectives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 Validate constraints from conjunction on positive/negative semantic orientation of adjectives </a:t>
            </a:r>
          </a:p>
          <a:p>
            <a:r>
              <a:rPr lang="en-US" dirty="0" smtClean="0"/>
              <a:t>Honest ‘and’ peaceful – same orientation</a:t>
            </a:r>
          </a:p>
          <a:p>
            <a:r>
              <a:rPr lang="en-US" dirty="0" smtClean="0"/>
              <a:t>Talented ‘but’ Irresponsible – opposite orientation</a:t>
            </a:r>
          </a:p>
          <a:p>
            <a:r>
              <a:rPr lang="en-US" dirty="0" smtClean="0"/>
              <a:t>Thus conjunction affect semantic orientation</a:t>
            </a:r>
          </a:p>
          <a:p>
            <a:r>
              <a:rPr lang="en-US" dirty="0" smtClean="0"/>
              <a:t>Synonyms may have same semantic orientation</a:t>
            </a:r>
          </a:p>
          <a:p>
            <a:r>
              <a:rPr lang="en-US" dirty="0" smtClean="0"/>
              <a:t>Antonyms may have opposite semantic orientation ( hot and cold).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Extract conjunction from corpus with their morphological relation</a:t>
            </a:r>
          </a:p>
          <a:p>
            <a:r>
              <a:rPr lang="en-US" dirty="0" smtClean="0"/>
              <a:t>A log-linear regression model to predict orientation of two different adjectives </a:t>
            </a:r>
          </a:p>
          <a:p>
            <a:r>
              <a:rPr lang="en-US" dirty="0" smtClean="0"/>
              <a:t>A clustering algorithm separates the adjectives into two subset of same or opposite orientation.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21 million word 1987 Wall Street Journal Corpus annotated with part-of-speech tags</a:t>
            </a:r>
          </a:p>
          <a:p>
            <a:r>
              <a:rPr lang="en-US" dirty="0" smtClean="0"/>
              <a:t>Remove adjectives occurring less than 20 times and those which had no orientation.</a:t>
            </a:r>
          </a:p>
          <a:p>
            <a:r>
              <a:rPr lang="en-US" dirty="0" smtClean="0"/>
              <a:t>Manually assign orientation to each adjective based on use of adjective</a:t>
            </a:r>
          </a:p>
          <a:p>
            <a:r>
              <a:rPr lang="en-US" dirty="0" smtClean="0"/>
              <a:t>Multiple validation of labeled adjectives was done.</a:t>
            </a:r>
          </a:p>
          <a:p>
            <a:r>
              <a:rPr lang="en-US" dirty="0" smtClean="0"/>
              <a:t>Final Set – 1336 adjective – 657 positive and 679 negative – with 96.97% inter-reviewer agreement.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Validating the 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Run parser on 21 million words dataset to get 15,048 conjunction tokens involving 9,296 pairs of distinct adjective pairs.</a:t>
            </a:r>
          </a:p>
          <a:p>
            <a:r>
              <a:rPr lang="en-US" dirty="0" smtClean="0"/>
              <a:t>Each conjunction was classified into : 1.)conjunction used ; 2.)type of modification ; 3.)modified noun</a:t>
            </a:r>
          </a:p>
          <a:p>
            <a:r>
              <a:rPr lang="en-US" dirty="0" smtClean="0"/>
              <a:t>Count percentage of conjunction in each category with adjectives of same or different orientation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Validating Hypothesis</a:t>
            </a:r>
            <a:endParaRPr lang="en-US" dirty="0"/>
          </a:p>
        </p:txBody>
      </p:sp>
      <p:pic>
        <p:nvPicPr>
          <p:cNvPr id="4" name="Content Placeholder 3" descr="result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1676400"/>
            <a:ext cx="8763000" cy="2615969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Validating 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almost all the cases p-values are low. Hence the statistics are significant. </a:t>
            </a:r>
          </a:p>
          <a:p>
            <a:r>
              <a:rPr lang="en-US" dirty="0" smtClean="0"/>
              <a:t>There are very small differences in behavior of conjunctions</a:t>
            </a:r>
          </a:p>
          <a:p>
            <a:r>
              <a:rPr lang="en-US" dirty="0" smtClean="0"/>
              <a:t>‘and’ usually joins adjectives of same orientation</a:t>
            </a:r>
          </a:p>
          <a:p>
            <a:r>
              <a:rPr lang="en-US" dirty="0" smtClean="0"/>
              <a:t>‘but’ is opposite and joins adjectives of different orientation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Baseline Method to Predict 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baseline method – to call each link as same orientation will give 77.84% accuracy</a:t>
            </a:r>
          </a:p>
          <a:p>
            <a:r>
              <a:rPr lang="en-US" dirty="0" smtClean="0"/>
              <a:t>Adjective con-joined  by ‘but’ are mostly of opposite orientation</a:t>
            </a:r>
          </a:p>
          <a:p>
            <a:r>
              <a:rPr lang="en-US" dirty="0" smtClean="0"/>
              <a:t>Morphological relationship (e.g. : adequate-inadequate) contains information as well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702</Words>
  <Application>Microsoft Office PowerPoint</Application>
  <PresentationFormat>On-screen Show (4:3)</PresentationFormat>
  <Paragraphs>92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Predicting the Semantic Orientation of Adjective  </vt:lpstr>
      <vt:lpstr>Aim </vt:lpstr>
      <vt:lpstr>Constraint On Conjoined Adjectives</vt:lpstr>
      <vt:lpstr>Approach</vt:lpstr>
      <vt:lpstr>Data</vt:lpstr>
      <vt:lpstr>Validating the Hypothesis</vt:lpstr>
      <vt:lpstr>Validating Hypothesis</vt:lpstr>
      <vt:lpstr>Validating Hypothesis</vt:lpstr>
      <vt:lpstr>Baseline Method to Predict Link</vt:lpstr>
      <vt:lpstr>Better Idea – Use regression model </vt:lpstr>
      <vt:lpstr>Result of Prediction</vt:lpstr>
      <vt:lpstr>Grouping Adjectives into same pack</vt:lpstr>
      <vt:lpstr>Labeling Clusters</vt:lpstr>
      <vt:lpstr>Evaluating Clustering of Adjectives</vt:lpstr>
      <vt:lpstr>Clustering Results</vt:lpstr>
      <vt:lpstr>Classification Example</vt:lpstr>
      <vt:lpstr>Performance</vt:lpstr>
      <vt:lpstr>Results</vt:lpstr>
      <vt:lpstr>Conclusion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Predicting the Semantic Orientation of Adjective</dc:title>
  <dc:creator>yash</dc:creator>
  <cp:lastModifiedBy>yash</cp:lastModifiedBy>
  <cp:revision>32</cp:revision>
  <dcterms:created xsi:type="dcterms:W3CDTF">2011-11-09T17:31:40Z</dcterms:created>
  <dcterms:modified xsi:type="dcterms:W3CDTF">2011-11-09T22:16:20Z</dcterms:modified>
</cp:coreProperties>
</file>