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72" r:id="rId7"/>
    <p:sldId id="270" r:id="rId8"/>
    <p:sldId id="273" r:id="rId9"/>
    <p:sldId id="275" r:id="rId10"/>
    <p:sldId id="274" r:id="rId11"/>
    <p:sldId id="271" r:id="rId12"/>
    <p:sldId id="261" r:id="rId13"/>
    <p:sldId id="264" r:id="rId14"/>
    <p:sldId id="265" r:id="rId15"/>
    <p:sldId id="276" r:id="rId16"/>
    <p:sldId id="279" r:id="rId17"/>
    <p:sldId id="278" r:id="rId18"/>
    <p:sldId id="277" r:id="rId19"/>
    <p:sldId id="267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8" d="100"/>
          <a:sy n="88" d="100"/>
        </p:scale>
        <p:origin x="-128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8B853-A672-5F41-87AC-8402E344B394}" type="datetimeFigureOut">
              <a:rPr lang="en-US" smtClean="0"/>
              <a:t>10/18/11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B2157-9460-0649-B330-2AB835BD0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124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8B853-A672-5F41-87AC-8402E344B394}" type="datetimeFigureOut">
              <a:rPr lang="en-US" smtClean="0"/>
              <a:t>10/18/11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B2157-9460-0649-B330-2AB835BD0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527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8B853-A672-5F41-87AC-8402E344B394}" type="datetimeFigureOut">
              <a:rPr lang="en-US" smtClean="0"/>
              <a:t>10/18/11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B2157-9460-0649-B330-2AB835BD0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219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8B853-A672-5F41-87AC-8402E344B394}" type="datetimeFigureOut">
              <a:rPr lang="en-US" smtClean="0"/>
              <a:t>10/18/11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B2157-9460-0649-B330-2AB835BD0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751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8B853-A672-5F41-87AC-8402E344B394}" type="datetimeFigureOut">
              <a:rPr lang="en-US" smtClean="0"/>
              <a:t>10/18/11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B2157-9460-0649-B330-2AB835BD0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036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8B853-A672-5F41-87AC-8402E344B394}" type="datetimeFigureOut">
              <a:rPr lang="en-US" smtClean="0"/>
              <a:t>10/18/11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B2157-9460-0649-B330-2AB835BD0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135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8B853-A672-5F41-87AC-8402E344B394}" type="datetimeFigureOut">
              <a:rPr lang="en-US" smtClean="0"/>
              <a:t>10/18/11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B2157-9460-0649-B330-2AB835BD0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708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8B853-A672-5F41-87AC-8402E344B394}" type="datetimeFigureOut">
              <a:rPr lang="en-US" smtClean="0"/>
              <a:t>10/18/11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B2157-9460-0649-B330-2AB835BD0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17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8B853-A672-5F41-87AC-8402E344B394}" type="datetimeFigureOut">
              <a:rPr lang="en-US" smtClean="0"/>
              <a:t>10/18/11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B2157-9460-0649-B330-2AB835BD0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160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8B853-A672-5F41-87AC-8402E344B394}" type="datetimeFigureOut">
              <a:rPr lang="en-US" smtClean="0"/>
              <a:t>10/18/11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B2157-9460-0649-B330-2AB835BD0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286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8B853-A672-5F41-87AC-8402E344B394}" type="datetimeFigureOut">
              <a:rPr lang="en-US" smtClean="0"/>
              <a:t>10/18/11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B2157-9460-0649-B330-2AB835BD0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616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C8B853-A672-5F41-87AC-8402E344B394}" type="datetimeFigureOut">
              <a:rPr lang="en-US" smtClean="0"/>
              <a:t>10/18/11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1B2157-9460-0649-B330-2AB835BD0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704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95412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/>
              <a:t>Extracting Social </a:t>
            </a:r>
            <a:r>
              <a:rPr lang="en-US" dirty="0" smtClean="0"/>
              <a:t>Meaning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84317"/>
            <a:ext cx="6400800" cy="3436154"/>
          </a:xfrm>
        </p:spPr>
        <p:txBody>
          <a:bodyPr/>
          <a:lstStyle/>
          <a:p>
            <a:r>
              <a:rPr lang="en-US" dirty="0" smtClean="0"/>
              <a:t>Identifying Interactional Style in Spoken Conversation</a:t>
            </a:r>
          </a:p>
          <a:p>
            <a:r>
              <a:rPr lang="en-US" dirty="0" err="1" smtClean="0"/>
              <a:t>Jurafsky</a:t>
            </a:r>
            <a:r>
              <a:rPr lang="en-US" dirty="0" smtClean="0"/>
              <a:t> et al ‘09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Presented by Laura Willson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1759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Dialogue Act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392118" cy="4936726"/>
          </a:xfrm>
        </p:spPr>
        <p:txBody>
          <a:bodyPr/>
          <a:lstStyle/>
          <a:p>
            <a:r>
              <a:rPr lang="en-US" dirty="0" smtClean="0"/>
              <a:t>Collaborative Completions found by training tri-gram models and computing probability of the first word of a speaker’s turn, given interlocutor’s last words</a:t>
            </a:r>
          </a:p>
          <a:p>
            <a:r>
              <a:rPr lang="en-US" dirty="0" err="1" smtClean="0"/>
              <a:t>Dispreferred</a:t>
            </a:r>
            <a:r>
              <a:rPr lang="en-US" dirty="0" smtClean="0"/>
              <a:t> actions- hesitations or restarts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49318" y="2205231"/>
            <a:ext cx="40259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29303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Disfluency</a:t>
            </a:r>
            <a:r>
              <a:rPr lang="en-US" dirty="0" smtClean="0"/>
              <a:t> Features</a:t>
            </a:r>
            <a:endParaRPr lang="en-US" dirty="0"/>
          </a:p>
        </p:txBody>
      </p:sp>
      <p:sp>
        <p:nvSpPr>
          <p:cNvPr id="19" name="Content Placeholder 1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uh/um</a:t>
            </a:r>
          </a:p>
          <a:p>
            <a:r>
              <a:rPr lang="en-US" dirty="0" smtClean="0"/>
              <a:t>restarts</a:t>
            </a:r>
          </a:p>
          <a:p>
            <a:r>
              <a:rPr lang="en-US" dirty="0" smtClean="0"/>
              <a:t>speaker overlaps</a:t>
            </a:r>
          </a:p>
          <a:p>
            <a:r>
              <a:rPr lang="en-US" dirty="0" smtClean="0"/>
              <a:t>they were all hand transcribed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3200" y="3225800"/>
            <a:ext cx="6197600" cy="39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02084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Pre-processing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standardized the variables to have zero mean and unit variance</a:t>
            </a:r>
          </a:p>
          <a:p>
            <a:r>
              <a:rPr lang="en-US" dirty="0" smtClean="0"/>
              <a:t>removed features correlated greater that .7 so that the regression weights could be ranked in order of importance in classification</a:t>
            </a:r>
          </a:p>
        </p:txBody>
      </p:sp>
    </p:spTree>
    <p:extLst>
      <p:ext uri="{BB962C8B-B14F-4D97-AF65-F5344CB8AC3E}">
        <p14:creationId xmlns:p14="http://schemas.microsoft.com/office/powerpoint/2010/main" val="10787848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00757"/>
            <a:ext cx="8934418" cy="2675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37616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-Men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4061" y="1417638"/>
            <a:ext cx="5732581" cy="4777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47247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-Women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5574" y="1219199"/>
            <a:ext cx="5680049" cy="5506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76702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Analysis- Awkward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women was 51%, not better than baseline</a:t>
            </a:r>
          </a:p>
          <a:p>
            <a:r>
              <a:rPr lang="en-US" dirty="0" smtClean="0"/>
              <a:t>for men increased restarts and filled pauses, </a:t>
            </a:r>
          </a:p>
          <a:p>
            <a:r>
              <a:rPr lang="en-US" dirty="0" smtClean="0"/>
              <a:t>not collaborative conversationalists, don’t use appreciations</a:t>
            </a:r>
          </a:p>
          <a:p>
            <a:r>
              <a:rPr lang="en-US" dirty="0" err="1" smtClean="0"/>
              <a:t>prosodically</a:t>
            </a:r>
            <a:r>
              <a:rPr lang="en-US" dirty="0" smtClean="0"/>
              <a:t>, they there hard to characterize, but quieter overall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56387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00757"/>
            <a:ext cx="8934418" cy="2675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8494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Analysis- Alters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When women labeled a man as friendly, they were quieter, laughed more, said ‘well’ more, used collaborative completions, and </a:t>
            </a:r>
            <a:r>
              <a:rPr lang="en-US" dirty="0" err="1" smtClean="0"/>
              <a:t>backchanneled</a:t>
            </a:r>
            <a:r>
              <a:rPr lang="en-US" dirty="0" smtClean="0"/>
              <a:t> more</a:t>
            </a:r>
          </a:p>
          <a:p>
            <a:r>
              <a:rPr lang="en-US" dirty="0" smtClean="0"/>
              <a:t>For men who labeled women as friendly, they used an expanded intensity range, laughed more, used more sexual terms, used less negative emotional terms, and overlapped more</a:t>
            </a:r>
          </a:p>
        </p:txBody>
      </p:sp>
    </p:spTree>
    <p:extLst>
      <p:ext uri="{BB962C8B-B14F-4D97-AF65-F5344CB8AC3E}">
        <p14:creationId xmlns:p14="http://schemas.microsoft.com/office/powerpoint/2010/main" val="6895046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Perception of several speaking style differs across genders</a:t>
            </a:r>
          </a:p>
          <a:p>
            <a:r>
              <a:rPr lang="en-US" dirty="0" smtClean="0"/>
              <a:t>Some features held across gender, like collaborative completes for friendliness </a:t>
            </a:r>
            <a:endParaRPr lang="en-US" dirty="0"/>
          </a:p>
          <a:p>
            <a:r>
              <a:rPr lang="en-US" dirty="0" smtClean="0"/>
              <a:t>Easy to extract dialog acts (repair questions, backchannels, appreciations, restarts, </a:t>
            </a:r>
            <a:r>
              <a:rPr lang="en-US" dirty="0" err="1" smtClean="0"/>
              <a:t>dispreferreds</a:t>
            </a:r>
            <a:r>
              <a:rPr lang="en-US" dirty="0" smtClean="0"/>
              <a:t>) were useful</a:t>
            </a:r>
          </a:p>
        </p:txBody>
      </p:sp>
    </p:spTree>
    <p:extLst>
      <p:ext uri="{BB962C8B-B14F-4D97-AF65-F5344CB8AC3E}">
        <p14:creationId xmlns:p14="http://schemas.microsoft.com/office/powerpoint/2010/main" val="2540248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look at prosodic, lexical, and dialog cues to detect social intention</a:t>
            </a:r>
            <a:endParaRPr lang="en-US" dirty="0" smtClean="0"/>
          </a:p>
          <a:p>
            <a:r>
              <a:rPr lang="en-US" dirty="0" smtClean="0"/>
              <a:t>crucial for developing socially aware computing systems</a:t>
            </a:r>
          </a:p>
          <a:p>
            <a:r>
              <a:rPr lang="en-US" dirty="0" smtClean="0"/>
              <a:t>detection of interactional problems, matching conversational style, and creating more natural systems</a:t>
            </a:r>
          </a:p>
        </p:txBody>
      </p:sp>
    </p:spTree>
    <p:extLst>
      <p:ext uri="{BB962C8B-B14F-4D97-AF65-F5344CB8AC3E}">
        <p14:creationId xmlns:p14="http://schemas.microsoft.com/office/powerpoint/2010/main" val="370603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SpeedDate</a:t>
            </a:r>
            <a:r>
              <a:rPr lang="en-US" dirty="0" smtClean="0"/>
              <a:t> Corpus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Grad students had 4 min dates with a member of the opposite sex</a:t>
            </a:r>
          </a:p>
          <a:p>
            <a:r>
              <a:rPr lang="en-US" dirty="0" smtClean="0"/>
              <a:t>asked to report how often their date was awkward, friendly, and flirtatious, each on a scale of 1 to 10</a:t>
            </a:r>
          </a:p>
          <a:p>
            <a:r>
              <a:rPr lang="en-US" dirty="0" smtClean="0"/>
              <a:t>hand transcribed and segmented into turns</a:t>
            </a:r>
          </a:p>
          <a:p>
            <a:r>
              <a:rPr lang="en-US" dirty="0" smtClean="0"/>
              <a:t>991 dates total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206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Classification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each trait, the top 10%  on the 1 to 10 </a:t>
            </a:r>
            <a:r>
              <a:rPr lang="en-US" dirty="0" err="1"/>
              <a:t>L</a:t>
            </a:r>
            <a:r>
              <a:rPr lang="en-US" dirty="0" err="1" smtClean="0"/>
              <a:t>ikert</a:t>
            </a:r>
            <a:r>
              <a:rPr lang="en-US" dirty="0" smtClean="0"/>
              <a:t> scale was used as positive examples and the bottom 10% as negative examples</a:t>
            </a:r>
          </a:p>
          <a:p>
            <a:r>
              <a:rPr lang="en-US" dirty="0" smtClean="0"/>
              <a:t>A classifier for each gender for the three traits</a:t>
            </a:r>
          </a:p>
          <a:p>
            <a:r>
              <a:rPr lang="en-US" dirty="0" smtClean="0"/>
              <a:t>Trained 6 binary classifiers using regularized logistic regression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0603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Prosodic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Computed the features of the person who was labeled by the traits, and also the person who labeled them, the alter interlocutor</a:t>
            </a:r>
          </a:p>
          <a:p>
            <a:r>
              <a:rPr lang="en-US" dirty="0" smtClean="0"/>
              <a:t>features were extracted over turns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3792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Prosodic Features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6527524" cy="4525963"/>
          </a:xfrm>
        </p:spPr>
        <p:txBody>
          <a:bodyPr/>
          <a:lstStyle/>
          <a:p>
            <a:r>
              <a:rPr lang="en-US" dirty="0" smtClean="0"/>
              <a:t>f0 (min, max, mean, </a:t>
            </a:r>
            <a:r>
              <a:rPr lang="en-US" dirty="0" err="1" smtClean="0"/>
              <a:t>sd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sd</a:t>
            </a:r>
            <a:r>
              <a:rPr lang="en-US" dirty="0" smtClean="0"/>
              <a:t> of those</a:t>
            </a:r>
          </a:p>
          <a:p>
            <a:r>
              <a:rPr lang="en-US" dirty="0" smtClean="0"/>
              <a:t>pitch range</a:t>
            </a:r>
          </a:p>
          <a:p>
            <a:r>
              <a:rPr lang="en-US" dirty="0" err="1" smtClean="0"/>
              <a:t>rms</a:t>
            </a:r>
            <a:r>
              <a:rPr lang="en-US" dirty="0" smtClean="0"/>
              <a:t> (min, max, mean, </a:t>
            </a:r>
            <a:r>
              <a:rPr lang="en-US" dirty="0" err="1" smtClean="0"/>
              <a:t>sd</a:t>
            </a:r>
            <a:r>
              <a:rPr lang="en-US" dirty="0" smtClean="0"/>
              <a:t>)</a:t>
            </a:r>
          </a:p>
          <a:p>
            <a:r>
              <a:rPr lang="en-US" dirty="0" smtClean="0"/>
              <a:t>turn duration averaged over turns</a:t>
            </a:r>
          </a:p>
          <a:p>
            <a:r>
              <a:rPr lang="en-US" dirty="0" smtClean="0"/>
              <a:t>total time spoken</a:t>
            </a:r>
          </a:p>
          <a:p>
            <a:r>
              <a:rPr lang="en-US" dirty="0" smtClean="0"/>
              <a:t>rate of speech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760927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Lexical Features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826976"/>
            <a:ext cx="4038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Taken from LIWC</a:t>
            </a:r>
          </a:p>
          <a:p>
            <a:r>
              <a:rPr lang="en-US" dirty="0" smtClean="0"/>
              <a:t>Anger</a:t>
            </a:r>
          </a:p>
          <a:p>
            <a:r>
              <a:rPr lang="en-US" dirty="0" smtClean="0"/>
              <a:t>Assent</a:t>
            </a:r>
          </a:p>
          <a:p>
            <a:r>
              <a:rPr lang="en-US" dirty="0" smtClean="0"/>
              <a:t>Ingest (Food)</a:t>
            </a:r>
          </a:p>
          <a:p>
            <a:r>
              <a:rPr lang="en-US" dirty="0" smtClean="0"/>
              <a:t>Insight</a:t>
            </a:r>
          </a:p>
          <a:p>
            <a:r>
              <a:rPr lang="en-US" dirty="0" smtClean="0"/>
              <a:t>Negative emotion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2222225"/>
            <a:ext cx="4038600" cy="4525963"/>
          </a:xfrm>
        </p:spPr>
        <p:txBody>
          <a:bodyPr/>
          <a:lstStyle/>
          <a:p>
            <a:r>
              <a:rPr lang="en-US" dirty="0" smtClean="0"/>
              <a:t>Sexual</a:t>
            </a:r>
          </a:p>
          <a:p>
            <a:r>
              <a:rPr lang="en-US" dirty="0" smtClean="0"/>
              <a:t>Swear</a:t>
            </a:r>
          </a:p>
          <a:p>
            <a:r>
              <a:rPr lang="en-US" dirty="0" smtClean="0"/>
              <a:t>I</a:t>
            </a:r>
          </a:p>
          <a:p>
            <a:r>
              <a:rPr lang="en-US" dirty="0" smtClean="0"/>
              <a:t>We</a:t>
            </a:r>
          </a:p>
          <a:p>
            <a:r>
              <a:rPr lang="en-US" dirty="0" smtClean="0"/>
              <a:t>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6961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Lexical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1600200"/>
            <a:ext cx="8086099" cy="4525963"/>
          </a:xfrm>
        </p:spPr>
        <p:txBody>
          <a:bodyPr/>
          <a:lstStyle/>
          <a:p>
            <a:r>
              <a:rPr lang="en-US" dirty="0" smtClean="0"/>
              <a:t>Total words</a:t>
            </a:r>
          </a:p>
          <a:p>
            <a:r>
              <a:rPr lang="en-US" dirty="0" smtClean="0"/>
              <a:t>Past Tense Auxiliary, used to automatically detect narrative: use of </a:t>
            </a:r>
            <a:r>
              <a:rPr lang="en-US" i="1" dirty="0" smtClean="0"/>
              <a:t>was, were, had</a:t>
            </a:r>
            <a:endParaRPr lang="en-US" dirty="0" smtClean="0"/>
          </a:p>
          <a:p>
            <a:r>
              <a:rPr lang="en-US" dirty="0" err="1" smtClean="0"/>
              <a:t>Metadate</a:t>
            </a:r>
            <a:r>
              <a:rPr lang="en-US" dirty="0" smtClean="0"/>
              <a:t>, discussion about the date itself: use of </a:t>
            </a:r>
            <a:r>
              <a:rPr lang="en-US" i="1" dirty="0" smtClean="0"/>
              <a:t>horn, date, bell, survey, speed…</a:t>
            </a:r>
          </a:p>
          <a:p>
            <a:r>
              <a:rPr lang="en-US" dirty="0" smtClean="0"/>
              <a:t>The feature values were the total count of the words in the class for each side</a:t>
            </a:r>
          </a:p>
        </p:txBody>
      </p:sp>
    </p:spTree>
    <p:extLst>
      <p:ext uri="{BB962C8B-B14F-4D97-AF65-F5344CB8AC3E}">
        <p14:creationId xmlns:p14="http://schemas.microsoft.com/office/powerpoint/2010/main" val="29276129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Dialog Act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840768" cy="4763562"/>
          </a:xfrm>
        </p:spPr>
        <p:txBody>
          <a:bodyPr/>
          <a:lstStyle/>
          <a:p>
            <a:r>
              <a:rPr lang="en-US" dirty="0" smtClean="0"/>
              <a:t>Backchannels</a:t>
            </a:r>
          </a:p>
          <a:p>
            <a:r>
              <a:rPr lang="en-US" dirty="0" smtClean="0"/>
              <a:t>Appreciations</a:t>
            </a:r>
          </a:p>
          <a:p>
            <a:r>
              <a:rPr lang="en-US" dirty="0" smtClean="0"/>
              <a:t>Questions</a:t>
            </a:r>
          </a:p>
          <a:p>
            <a:r>
              <a:rPr lang="en-US" dirty="0" smtClean="0"/>
              <a:t>Repair questions</a:t>
            </a:r>
          </a:p>
          <a:p>
            <a:r>
              <a:rPr lang="en-US" dirty="0" smtClean="0"/>
              <a:t>Laughs</a:t>
            </a:r>
          </a:p>
          <a:p>
            <a:r>
              <a:rPr lang="en-US" dirty="0" smtClean="0"/>
              <a:t>Turns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0125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1201</TotalTime>
  <Words>532</Words>
  <Application>Microsoft Macintosh PowerPoint</Application>
  <PresentationFormat>On-screen Show (4:3)</PresentationFormat>
  <Paragraphs>82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Extracting Social Meaning</vt:lpstr>
      <vt:lpstr>Goal</vt:lpstr>
      <vt:lpstr>SpeedDate Corpus </vt:lpstr>
      <vt:lpstr>Classification </vt:lpstr>
      <vt:lpstr>Prosodic Features</vt:lpstr>
      <vt:lpstr>Prosodic Features</vt:lpstr>
      <vt:lpstr>Lexical Features</vt:lpstr>
      <vt:lpstr>Lexical Features</vt:lpstr>
      <vt:lpstr>Dialog Act Features</vt:lpstr>
      <vt:lpstr>Dialogue Act Features</vt:lpstr>
      <vt:lpstr>Disfluency Features</vt:lpstr>
      <vt:lpstr>Data Pre-processing</vt:lpstr>
      <vt:lpstr>Results</vt:lpstr>
      <vt:lpstr>Analysis -Men</vt:lpstr>
      <vt:lpstr>Analysis -Women</vt:lpstr>
      <vt:lpstr>Analysis- Awkward</vt:lpstr>
      <vt:lpstr>Results</vt:lpstr>
      <vt:lpstr>Analysis- Alters</vt:lpstr>
      <vt:lpstr>Conclusion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Laura Willson</dc:creator>
  <cp:lastModifiedBy>Laura Willson</cp:lastModifiedBy>
  <cp:revision>18</cp:revision>
  <dcterms:created xsi:type="dcterms:W3CDTF">2011-10-19T03:30:55Z</dcterms:created>
  <dcterms:modified xsi:type="dcterms:W3CDTF">2011-10-19T23:32:07Z</dcterms:modified>
</cp:coreProperties>
</file>