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94660"/>
  </p:normalViewPr>
  <p:slideViewPr>
    <p:cSldViewPr>
      <p:cViewPr varScale="1">
        <p:scale>
          <a:sx n="77" d="100"/>
          <a:sy n="77" d="100"/>
        </p:scale>
        <p:origin x="-84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9862780310359E-2"/>
          <c:y val="4.4277384630718626E-2"/>
          <c:w val="0.91116832435419259"/>
          <c:h val="0.73034901491743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Estonia</c:v>
                </c:pt>
                <c:pt idx="1">
                  <c:v>Greece</c:v>
                </c:pt>
                <c:pt idx="2">
                  <c:v>Hong Kong</c:v>
                </c:pt>
                <c:pt idx="3">
                  <c:v>Italy</c:v>
                </c:pt>
                <c:pt idx="4">
                  <c:v>Japan</c:v>
                </c:pt>
                <c:pt idx="5">
                  <c:v>Scotland</c:v>
                </c:pt>
                <c:pt idx="6">
                  <c:v>Turkey</c:v>
                </c:pt>
                <c:pt idx="7">
                  <c:v>United States</c:v>
                </c:pt>
                <c:pt idx="8">
                  <c:v>West Germany</c:v>
                </c:pt>
                <c:pt idx="9">
                  <c:v>West Sumatra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85</c:v>
                </c:pt>
                <c:pt idx="1">
                  <c:v>63</c:v>
                </c:pt>
                <c:pt idx="2">
                  <c:v>29</c:v>
                </c:pt>
                <c:pt idx="3">
                  <c:v>40</c:v>
                </c:pt>
                <c:pt idx="4">
                  <c:v>97</c:v>
                </c:pt>
                <c:pt idx="5">
                  <c:v>42</c:v>
                </c:pt>
                <c:pt idx="6">
                  <c:v>65</c:v>
                </c:pt>
                <c:pt idx="7">
                  <c:v>30</c:v>
                </c:pt>
                <c:pt idx="8">
                  <c:v>67</c:v>
                </c:pt>
                <c:pt idx="9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70208"/>
        <c:axId val="66670592"/>
      </c:barChart>
      <c:catAx>
        <c:axId val="4147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66670592"/>
        <c:crosses val="autoZero"/>
        <c:auto val="1"/>
        <c:lblAlgn val="ctr"/>
        <c:lblOffset val="100"/>
        <c:noMultiLvlLbl val="0"/>
      </c:catAx>
      <c:valAx>
        <c:axId val="666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4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Unilateral </c:v>
                </c:pt>
                <c:pt idx="1">
                  <c:v>Bilateral</c:v>
                </c:pt>
                <c:pt idx="2">
                  <c:v>Raised Upper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0.36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73664"/>
        <c:axId val="66876160"/>
      </c:barChart>
      <c:catAx>
        <c:axId val="6667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66876160"/>
        <c:crosses val="autoZero"/>
        <c:auto val="1"/>
        <c:lblAlgn val="ctr"/>
        <c:lblOffset val="100"/>
        <c:noMultiLvlLbl val="0"/>
      </c:catAx>
      <c:valAx>
        <c:axId val="66876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67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01C1E48-7BCF-44BA-BE2D-CAE94A23DDA1}" type="datetimeFigureOut">
              <a:rPr lang="en-US" smtClean="0"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E792C0A-B51A-4C1E-B1AB-6105A54E5FD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4" y="0"/>
            <a:ext cx="92445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5133974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By Paul Ekman and Wallace Friesen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Presentation by </a:t>
            </a:r>
            <a:r>
              <a:rPr lang="en-US" dirty="0" err="1" smtClean="0"/>
              <a:t>Lishan</a:t>
            </a:r>
            <a:r>
              <a:rPr lang="en-US" dirty="0" smtClean="0"/>
              <a:t> </a:t>
            </a:r>
            <a:r>
              <a:rPr lang="en-US" dirty="0" err="1" smtClean="0"/>
              <a:t>Amde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7010401" cy="2133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Pan-Cultural Facial Expression of Emotion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0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2711473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553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Size by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48056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type of contempt judged accounted for much of the variance than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Unilateral Expression of Contempt was easiest to identify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Cultural differences only found for one type of contempt: Upper lip raise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1986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9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3514830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Correct Identification of Contempt in Each Contempt Expression (percent of subjects)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92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105774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 Identification of Emotion (percent of subjects)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Happy		90.1%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Surprise		89.5%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Sad		85.8%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Fear		80.4%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Disgust		73.8%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Anger		73.8%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Compare with 75% </a:t>
            </a:r>
            <a:r>
              <a:rPr lang="en-US" sz="3600" i="1" dirty="0" smtClean="0"/>
              <a:t>Unilateral</a:t>
            </a:r>
            <a:r>
              <a:rPr lang="en-US" sz="3600" dirty="0" smtClean="0"/>
              <a:t> Contempt?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“Concerned that our findings of universal facial expressions might be attributed to the opportunity to learn the meaning of expressions from mass media examples rather than being a consequence of evolution, we examined subjects in visually isolated, preliterate cultures.”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Ekman </a:t>
            </a:r>
            <a:r>
              <a:rPr lang="en-US" dirty="0"/>
              <a:t>and Friesen 1971: </a:t>
            </a:r>
            <a:r>
              <a:rPr lang="en-US" dirty="0" smtClean="0"/>
              <a:t>judgment </a:t>
            </a:r>
            <a:r>
              <a:rPr lang="en-US" dirty="0"/>
              <a:t>of anger, disgust, fear, sadness, and happiness in preliterate countries are no different from college students in eight literate </a:t>
            </a:r>
            <a:r>
              <a:rPr lang="en-US" dirty="0" smtClean="0"/>
              <a:t>countries.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1986 vs. 1971</a:t>
            </a:r>
          </a:p>
          <a:p>
            <a:pPr marL="630238" lvl="2" indent="-285750"/>
            <a:r>
              <a:rPr lang="en-US" dirty="0" smtClean="0"/>
              <a:t>Is exposure to mass media based on literacy?</a:t>
            </a:r>
          </a:p>
          <a:p>
            <a:pPr marL="630238" lvl="2" indent="-285750"/>
            <a:r>
              <a:rPr lang="en-US" dirty="0" smtClean="0"/>
              <a:t>How have technology and accessibility of pop culture changed?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7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58174" cy="3886200"/>
          </a:xfrm>
        </p:spPr>
        <p:txBody>
          <a:bodyPr>
            <a:normAutofit/>
          </a:bodyPr>
          <a:lstStyle/>
          <a:p>
            <a:r>
              <a:rPr lang="en-US" dirty="0"/>
              <a:t>Do these results imply a “universal expression for contempt”?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5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Ekman, Sorenson, and Friesen write “Pan Cultural Elements in Facial Display of Emotion”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Results similar to 1986 study: Happiness easiest to recognize, disgust and anger hardest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Disgust and Contempt were same option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87717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1969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1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New Guinea, Borneo, United States, Brazil, and Japan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1969 Sample Populations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9032272" cy="46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75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1969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9516"/>
            <a:ext cx="640339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Major New Development: Testing for contempt specifically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Subjects given three different types of contempt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Subjects also given three different pictures of:</a:t>
            </a:r>
          </a:p>
          <a:p>
            <a:pPr marL="630238" lvl="2" indent="-285750"/>
            <a:r>
              <a:rPr lang="en-US" dirty="0" smtClean="0"/>
              <a:t>Anger</a:t>
            </a:r>
          </a:p>
          <a:p>
            <a:pPr marL="630238" lvl="2" indent="-285750"/>
            <a:r>
              <a:rPr lang="en-US" dirty="0" smtClean="0"/>
              <a:t>Disgust</a:t>
            </a:r>
          </a:p>
          <a:p>
            <a:pPr marL="630238" lvl="2" indent="-285750"/>
            <a:r>
              <a:rPr lang="en-US" dirty="0" smtClean="0"/>
              <a:t>Fear</a:t>
            </a:r>
          </a:p>
          <a:p>
            <a:pPr marL="630238" lvl="2" indent="-285750"/>
            <a:r>
              <a:rPr lang="en-US" dirty="0" smtClean="0"/>
              <a:t>Surprise</a:t>
            </a:r>
          </a:p>
          <a:p>
            <a:pPr marL="630238" lvl="2" indent="-285750"/>
            <a:r>
              <a:rPr lang="en-US" dirty="0" smtClean="0"/>
              <a:t>Sadness</a:t>
            </a:r>
          </a:p>
          <a:p>
            <a:pPr marL="630238" lvl="2" indent="-285750"/>
            <a:r>
              <a:rPr lang="en-US" dirty="0" smtClean="0"/>
              <a:t>Happiness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Pictures produced by telling models WHICH MUSCLE TO MOVE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Ekman and Friesen 1986: Contempt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4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5867400"/>
            <a:ext cx="7680960" cy="643890"/>
          </a:xfrm>
        </p:spPr>
        <p:txBody>
          <a:bodyPr/>
          <a:lstStyle/>
          <a:p>
            <a:pPr algn="ctr"/>
            <a:r>
              <a:rPr lang="en-US" dirty="0" smtClean="0"/>
              <a:t>Unilateral Contempt Expression: Tighten and slightly raising the corner of the lip unilaterally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59" y="457200"/>
            <a:ext cx="41719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7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31520" y="5943600"/>
            <a:ext cx="7680960" cy="5486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Bilateral Contempt Expression: Tightening and Slightly Raising Corners of the Lips Bilaterally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2005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5943600"/>
            <a:ext cx="7680960" cy="714376"/>
          </a:xfrm>
        </p:spPr>
        <p:txBody>
          <a:bodyPr/>
          <a:lstStyle/>
          <a:p>
            <a:r>
              <a:rPr lang="en-US" dirty="0" smtClean="0"/>
              <a:t>Upper Lip Raise Contempt Expression: Raising the entire upper lip slightly, without tightening or raising the lip corners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42291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8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Estonia, Greece, Hong Kong, Italy, Japan, Scotland, Turkey, United States, West Germany, West Sumatra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1986 Sample Populations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9054505" cy="46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82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112</TotalTime>
  <Words>371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Mylar</vt:lpstr>
      <vt:lpstr>A New Pan-Cultural Facial Expression of Emotion</vt:lpstr>
      <vt:lpstr>Background: 1969 Study</vt:lpstr>
      <vt:lpstr>Background: 1969 Sample Populations</vt:lpstr>
      <vt:lpstr>Background: 1969 Results</vt:lpstr>
      <vt:lpstr>Ekman and Friesen 1986: Contempt</vt:lpstr>
      <vt:lpstr>PowerPoint Presentation</vt:lpstr>
      <vt:lpstr>PowerPoint Presentation</vt:lpstr>
      <vt:lpstr>PowerPoint Presentation</vt:lpstr>
      <vt:lpstr>1986 Sample Populations</vt:lpstr>
      <vt:lpstr>Sample Size by Country</vt:lpstr>
      <vt:lpstr>1986 Results</vt:lpstr>
      <vt:lpstr>Correct Identification of Contempt in Each Contempt Expression (percent of subjects)</vt:lpstr>
      <vt:lpstr>Correct Identification of Emotion (percent of subjects)</vt:lpstr>
      <vt:lpstr>Question of Literacy</vt:lpstr>
      <vt:lpstr>Do these results imply a “universal expression for contempt”?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Pan-Cultural Facial Expression of Emotion</dc:title>
  <dc:creator>lba2125</dc:creator>
  <cp:lastModifiedBy> </cp:lastModifiedBy>
  <cp:revision>10</cp:revision>
  <dcterms:created xsi:type="dcterms:W3CDTF">2011-11-02T20:11:04Z</dcterms:created>
  <dcterms:modified xsi:type="dcterms:W3CDTF">2011-11-02T22:03:06Z</dcterms:modified>
</cp:coreProperties>
</file>