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57" r:id="rId4"/>
    <p:sldId id="258" r:id="rId5"/>
    <p:sldId id="261" r:id="rId6"/>
    <p:sldId id="260" r:id="rId7"/>
    <p:sldId id="263" r:id="rId8"/>
    <p:sldId id="264" r:id="rId9"/>
    <p:sldId id="265" r:id="rId10"/>
    <p:sldId id="266" r:id="rId11"/>
    <p:sldId id="267" r:id="rId12"/>
    <p:sldId id="268" r:id="rId13"/>
    <p:sldId id="269" r:id="rId14"/>
    <p:sldId id="262"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7" d="100"/>
          <a:sy n="47" d="100"/>
        </p:scale>
        <p:origin x="-125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BC4DE4-5CCE-554D-BAC9-53E5C318E772}" type="datetimeFigureOut">
              <a:rPr lang="en-US" smtClean="0"/>
              <a:t>11/30/11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B9EF56-F129-AE4C-BE23-44EA7F661D8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BC4DE4-5CCE-554D-BAC9-53E5C318E772}" type="datetimeFigureOut">
              <a:rPr lang="en-US" smtClean="0"/>
              <a:t>11/30/11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B9EF56-F129-AE4C-BE23-44EA7F661D8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BC4DE4-5CCE-554D-BAC9-53E5C318E772}" type="datetimeFigureOut">
              <a:rPr lang="en-US" smtClean="0"/>
              <a:t>11/30/11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B9EF56-F129-AE4C-BE23-44EA7F661D8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BC4DE4-5CCE-554D-BAC9-53E5C318E772}" type="datetimeFigureOut">
              <a:rPr lang="en-US" smtClean="0"/>
              <a:t>11/30/11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B9EF56-F129-AE4C-BE23-44EA7F661D8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BC4DE4-5CCE-554D-BAC9-53E5C318E772}" type="datetimeFigureOut">
              <a:rPr lang="en-US" smtClean="0"/>
              <a:t>11/30/11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B9EF56-F129-AE4C-BE23-44EA7F661D8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BC4DE4-5CCE-554D-BAC9-53E5C318E772}" type="datetimeFigureOut">
              <a:rPr lang="en-US" smtClean="0"/>
              <a:t>11/30/11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B9EF56-F129-AE4C-BE23-44EA7F661D8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BC4DE4-5CCE-554D-BAC9-53E5C318E772}" type="datetimeFigureOut">
              <a:rPr lang="en-US" smtClean="0"/>
              <a:t>11/30/11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B9EF56-F129-AE4C-BE23-44EA7F661D8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BC4DE4-5CCE-554D-BAC9-53E5C318E772}" type="datetimeFigureOut">
              <a:rPr lang="en-US" smtClean="0"/>
              <a:t>11/30/11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B9EF56-F129-AE4C-BE23-44EA7F661D8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BC4DE4-5CCE-554D-BAC9-53E5C318E772}" type="datetimeFigureOut">
              <a:rPr lang="en-US" smtClean="0"/>
              <a:t>11/30/11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B9EF56-F129-AE4C-BE23-44EA7F661D8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BC4DE4-5CCE-554D-BAC9-53E5C318E772}" type="datetimeFigureOut">
              <a:rPr lang="en-US" smtClean="0"/>
              <a:t>11/30/11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B9EF56-F129-AE4C-BE23-44EA7F661D8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BC4DE4-5CCE-554D-BAC9-53E5C318E772}" type="datetimeFigureOut">
              <a:rPr lang="en-US" smtClean="0"/>
              <a:t>11/30/11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B9EF56-F129-AE4C-BE23-44EA7F661D8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BC4DE4-5CCE-554D-BAC9-53E5C318E772}" type="datetimeFigureOut">
              <a:rPr lang="en-US" smtClean="0"/>
              <a:t>11/30/11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B9EF56-F129-AE4C-BE23-44EA7F661D8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221238"/>
          </a:xfrm>
        </p:spPr>
        <p:txBody>
          <a:bodyPr>
            <a:normAutofit fontScale="90000"/>
          </a:bodyPr>
          <a:lstStyle/>
          <a:p>
            <a:r>
              <a:rPr lang="en-US" dirty="0" smtClean="0"/>
              <a:t>Vocal Emotion Recognition with Cochlear Implants</a:t>
            </a:r>
            <a:endParaRPr lang="en-US" dirty="0"/>
          </a:p>
        </p:txBody>
      </p:sp>
      <p:sp>
        <p:nvSpPr>
          <p:cNvPr id="3" name="Subtitle 2"/>
          <p:cNvSpPr>
            <a:spLocks noGrp="1"/>
          </p:cNvSpPr>
          <p:nvPr>
            <p:ph type="subTitle" idx="1"/>
          </p:nvPr>
        </p:nvSpPr>
        <p:spPr>
          <a:xfrm>
            <a:off x="1371600" y="1243933"/>
            <a:ext cx="6400800" cy="671289"/>
          </a:xfrm>
        </p:spPr>
        <p:txBody>
          <a:bodyPr/>
          <a:lstStyle/>
          <a:p>
            <a:r>
              <a:rPr lang="en-US" i="1" dirty="0" err="1" smtClean="0"/>
              <a:t>Xin</a:t>
            </a:r>
            <a:r>
              <a:rPr lang="en-US" i="1" dirty="0" smtClean="0"/>
              <a:t> </a:t>
            </a:r>
            <a:r>
              <a:rPr lang="en-US" i="1" dirty="0" err="1" smtClean="0"/>
              <a:t>Luo</a:t>
            </a:r>
            <a:r>
              <a:rPr lang="en-US" i="1" dirty="0" smtClean="0"/>
              <a:t>, </a:t>
            </a:r>
            <a:r>
              <a:rPr lang="en-US" i="1" dirty="0" err="1" smtClean="0"/>
              <a:t>Qian-Jie</a:t>
            </a:r>
            <a:r>
              <a:rPr lang="en-US" i="1" dirty="0" smtClean="0"/>
              <a:t> Fu, John J. Galvin III</a:t>
            </a:r>
            <a:endParaRPr lang="en-US" i="1" dirty="0"/>
          </a:p>
        </p:txBody>
      </p:sp>
      <p:sp>
        <p:nvSpPr>
          <p:cNvPr id="4" name="Subtitle 2"/>
          <p:cNvSpPr txBox="1">
            <a:spLocks/>
          </p:cNvSpPr>
          <p:nvPr/>
        </p:nvSpPr>
        <p:spPr>
          <a:xfrm>
            <a:off x="1371600" y="5538776"/>
            <a:ext cx="6400800" cy="1008241"/>
          </a:xfrm>
          <a:prstGeom prst="rect">
            <a:avLst/>
          </a:prstGeom>
        </p:spPr>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000" b="0" i="1" u="none" strike="noStrike" kern="1200" cap="none" spc="0" normalizeH="0" baseline="0" noProof="0" dirty="0" smtClean="0">
                <a:ln>
                  <a:noFill/>
                </a:ln>
                <a:solidFill>
                  <a:schemeClr val="tx1">
                    <a:tint val="75000"/>
                  </a:schemeClr>
                </a:solidFill>
                <a:effectLst/>
                <a:uLnTx/>
                <a:uFillTx/>
                <a:latin typeface="+mn-lt"/>
                <a:ea typeface="+mn-ea"/>
                <a:cs typeface="+mn-cs"/>
              </a:rPr>
              <a:t>Presentation By Archie </a:t>
            </a:r>
            <a:r>
              <a:rPr kumimoji="0" lang="en-US" sz="2000" b="0" i="1" u="none" strike="noStrike" kern="1200" cap="none" spc="0" normalizeH="0" baseline="0" noProof="0" dirty="0" err="1" smtClean="0">
                <a:ln>
                  <a:noFill/>
                </a:ln>
                <a:solidFill>
                  <a:schemeClr val="tx1">
                    <a:tint val="75000"/>
                  </a:schemeClr>
                </a:solidFill>
                <a:effectLst/>
                <a:uLnTx/>
                <a:uFillTx/>
                <a:latin typeface="+mn-lt"/>
                <a:ea typeface="+mn-ea"/>
                <a:cs typeface="+mn-cs"/>
              </a:rPr>
              <a:t>Archibong</a:t>
            </a:r>
            <a:endParaRPr kumimoji="0" lang="en-US" sz="2000" b="0" i="1"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pic>
        <p:nvPicPr>
          <p:cNvPr id="6" name="Picture 5" descr="P_cochlear-noConsole.jpg"/>
          <p:cNvPicPr>
            <a:picLocks noChangeAspect="1"/>
          </p:cNvPicPr>
          <p:nvPr/>
        </p:nvPicPr>
        <p:blipFill>
          <a:blip r:embed="rId2"/>
          <a:stretch>
            <a:fillRect/>
          </a:stretch>
        </p:blipFill>
        <p:spPr>
          <a:xfrm>
            <a:off x="2345585" y="1915222"/>
            <a:ext cx="4447922" cy="333594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92309"/>
          </a:xfrm>
        </p:spPr>
        <p:txBody>
          <a:bodyPr>
            <a:normAutofit fontScale="90000"/>
          </a:bodyPr>
          <a:lstStyle/>
          <a:p>
            <a:r>
              <a:rPr lang="en-US" dirty="0" smtClean="0"/>
              <a:t>Results</a:t>
            </a:r>
            <a:endParaRPr lang="en-US" dirty="0"/>
          </a:p>
        </p:txBody>
      </p:sp>
      <p:sp>
        <p:nvSpPr>
          <p:cNvPr id="3" name="Content Placeholder 2"/>
          <p:cNvSpPr>
            <a:spLocks noGrp="1"/>
          </p:cNvSpPr>
          <p:nvPr>
            <p:ph idx="1"/>
          </p:nvPr>
        </p:nvSpPr>
        <p:spPr>
          <a:xfrm>
            <a:off x="457200" y="966946"/>
            <a:ext cx="8229600" cy="1606855"/>
          </a:xfrm>
        </p:spPr>
        <p:txBody>
          <a:bodyPr>
            <a:normAutofit fontScale="70000" lnSpcReduction="20000"/>
          </a:bodyPr>
          <a:lstStyle/>
          <a:p>
            <a:r>
              <a:rPr lang="en-US" dirty="0" smtClean="0"/>
              <a:t>Unprocessed Speech: Vocal Emotion recognition performance for CI users (filled squares) and NH performance (filled triangles)</a:t>
            </a:r>
          </a:p>
          <a:p>
            <a:r>
              <a:rPr lang="en-US" dirty="0" smtClean="0"/>
              <a:t>Mean NH performance (across subjects) with the CI simulations is shown as a function of the number of spectral channels .</a:t>
            </a:r>
            <a:endParaRPr lang="en-US" dirty="0"/>
          </a:p>
        </p:txBody>
      </p:sp>
      <p:pic>
        <p:nvPicPr>
          <p:cNvPr id="4" name="Picture 3" descr="Screen shot 2011-11-29 at 10.08.31 PM.png"/>
          <p:cNvPicPr>
            <a:picLocks noChangeAspect="1"/>
          </p:cNvPicPr>
          <p:nvPr/>
        </p:nvPicPr>
        <p:blipFill>
          <a:blip r:embed="rId2"/>
          <a:stretch>
            <a:fillRect/>
          </a:stretch>
        </p:blipFill>
        <p:spPr>
          <a:xfrm>
            <a:off x="1953696" y="2377391"/>
            <a:ext cx="5074583" cy="3816086"/>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lstStyle/>
          <a:p>
            <a:r>
              <a:rPr lang="en-US" dirty="0" smtClean="0"/>
              <a:t>NH: With unprocessed speech , mean NH performance was %90 correct.</a:t>
            </a:r>
          </a:p>
          <a:p>
            <a:r>
              <a:rPr lang="en-US" dirty="0" smtClean="0"/>
              <a:t>CI: With unprocessed speech, mean performance was just %45 correct.</a:t>
            </a:r>
          </a:p>
          <a:p>
            <a:r>
              <a:rPr lang="en-US" dirty="0" smtClean="0"/>
              <a:t>To note: There was large inter-subject variability  in each subject group, CI performance was significantly better than chance performance level.</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NH: With Acoustic CI simulations, NH subjects’ vocal emotion recognition performance was significantly affected by both the number of spectral channels and the temporal envelop filter cutoff frequency. </a:t>
            </a:r>
          </a:p>
          <a:p>
            <a:r>
              <a:rPr lang="en-US" dirty="0" smtClean="0"/>
              <a:t>With the 50-Hz envelope filter, performance significantly improved when the number of spectral channels was increased (with exceptions from 1 to 2 and from 4 to 8).</a:t>
            </a:r>
          </a:p>
          <a:p>
            <a:r>
              <a:rPr lang="en-US" dirty="0" smtClean="0"/>
              <a:t>With the 500-Hz envelope filter performance significantly improved only when the number of spectral channels was increased from 1 to &gt;1 &amp; from 2 to 16.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t>
            </a:r>
            <a:endParaRPr lang="en-US" dirty="0"/>
          </a:p>
        </p:txBody>
      </p:sp>
      <p:sp>
        <p:nvSpPr>
          <p:cNvPr id="3" name="Content Placeholder 2"/>
          <p:cNvSpPr>
            <a:spLocks noGrp="1"/>
          </p:cNvSpPr>
          <p:nvPr>
            <p:ph idx="1"/>
          </p:nvPr>
        </p:nvSpPr>
        <p:spPr/>
        <p:txBody>
          <a:bodyPr/>
          <a:lstStyle/>
          <a:p>
            <a:r>
              <a:rPr lang="en-US" dirty="0" smtClean="0"/>
              <a:t>NH performance with unprocessed language was significantly better than performance in any of the CI simulations with the exception of the 16-channel simulation with the 500-Hz envelop filter. Why is that?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Results showed that both spectral and temporal cues significantly contributed to performance. With the 50-Hz envelope filter, performance generally improved as the number of spectral resolution was increased from 1 to 2, and then from 2 to 16 channels. For all but 16-channel simulations, increasing the envelope filter cutoff frequency from 50-Hz to 500 Hz significantly improved performance. </a:t>
            </a:r>
          </a:p>
          <a:p>
            <a:r>
              <a:rPr lang="en-US" dirty="0" smtClean="0"/>
              <a:t>CI users’ vocal emotion recognition performance was statistically similar to that of </a:t>
            </a:r>
            <a:r>
              <a:rPr lang="en-US" dirty="0"/>
              <a:t>N</a:t>
            </a:r>
            <a:r>
              <a:rPr lang="en-US" dirty="0" smtClean="0"/>
              <a:t>H subjects listening to 1-8 spectral channels with the 50-Hz envelope filter, and to 1 channel with the 500-Hz envelope filter. </a:t>
            </a:r>
          </a:p>
          <a:p>
            <a:r>
              <a:rPr lang="en-US" dirty="0" smtClean="0"/>
              <a:t>This suggests that even though spectral cues may contribute more strongly to recognition of linguistic information, temporal cues may contribute more strongly to recognition of emotional content coded in spoken language.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the Cochlear Implant</a:t>
            </a:r>
            <a:endParaRPr lang="en-US" dirty="0"/>
          </a:p>
        </p:txBody>
      </p:sp>
      <p:sp>
        <p:nvSpPr>
          <p:cNvPr id="3" name="Content Placeholder 2"/>
          <p:cNvSpPr>
            <a:spLocks noGrp="1"/>
          </p:cNvSpPr>
          <p:nvPr>
            <p:ph idx="1"/>
          </p:nvPr>
        </p:nvSpPr>
        <p:spPr>
          <a:xfrm>
            <a:off x="242196" y="1923743"/>
            <a:ext cx="8229600" cy="1412311"/>
          </a:xfrm>
        </p:spPr>
        <p:txBody>
          <a:bodyPr>
            <a:noAutofit/>
          </a:bodyPr>
          <a:lstStyle/>
          <a:p>
            <a:r>
              <a:rPr lang="en-US" sz="3000" dirty="0" smtClean="0"/>
              <a:t>The Cochlear implant is a hearing aid device which has restored hearing sensation to many deafened individuals.</a:t>
            </a:r>
          </a:p>
        </p:txBody>
      </p:sp>
      <p:pic>
        <p:nvPicPr>
          <p:cNvPr id="4" name="Picture 3" descr="ear_coch.jpg"/>
          <p:cNvPicPr>
            <a:picLocks noChangeAspect="1"/>
          </p:cNvPicPr>
          <p:nvPr/>
        </p:nvPicPr>
        <p:blipFill>
          <a:blip r:embed="rId2"/>
          <a:stretch>
            <a:fillRect/>
          </a:stretch>
        </p:blipFill>
        <p:spPr>
          <a:xfrm>
            <a:off x="4364259" y="2934176"/>
            <a:ext cx="3729212" cy="3761336"/>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does it work?</a:t>
            </a:r>
            <a:endParaRPr lang="en-US" dirty="0"/>
          </a:p>
        </p:txBody>
      </p:sp>
      <p:sp>
        <p:nvSpPr>
          <p:cNvPr id="3" name="Content Placeholder 2"/>
          <p:cNvSpPr>
            <a:spLocks noGrp="1"/>
          </p:cNvSpPr>
          <p:nvPr>
            <p:ph idx="1"/>
          </p:nvPr>
        </p:nvSpPr>
        <p:spPr/>
        <p:txBody>
          <a:bodyPr>
            <a:normAutofit/>
          </a:bodyPr>
          <a:lstStyle/>
          <a:p>
            <a:r>
              <a:rPr lang="en-US" dirty="0" smtClean="0"/>
              <a:t>Contemporary CI devices use spectrally-based speech-processing strategies in which the temporal envelope is extracted from a number of frequency analysis bands and used to modulate pulse trains of current delivered to appropriate electrodes.</a:t>
            </a:r>
          </a:p>
          <a:p>
            <a:r>
              <a:rPr lang="en-US" dirty="0" smtClean="0"/>
              <a:t>Video aid: http://</a:t>
            </a:r>
            <a:r>
              <a:rPr lang="en-US" dirty="0" err="1" smtClean="0"/>
              <a:t>www.youtube.com/watch?v</a:t>
            </a:r>
            <a:r>
              <a:rPr lang="en-US" dirty="0" smtClean="0"/>
              <a:t>=SmNpP2fr57A</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the Study</a:t>
            </a:r>
            <a:endParaRPr lang="en-US" dirty="0"/>
          </a:p>
        </p:txBody>
      </p:sp>
      <p:sp>
        <p:nvSpPr>
          <p:cNvPr id="3" name="Content Placeholder 2"/>
          <p:cNvSpPr>
            <a:spLocks noGrp="1"/>
          </p:cNvSpPr>
          <p:nvPr>
            <p:ph idx="1"/>
          </p:nvPr>
        </p:nvSpPr>
        <p:spPr>
          <a:xfrm>
            <a:off x="457200" y="1600201"/>
            <a:ext cx="8229600" cy="3794542"/>
          </a:xfrm>
        </p:spPr>
        <p:txBody>
          <a:bodyPr>
            <a:normAutofit fontScale="85000" lnSpcReduction="20000"/>
          </a:bodyPr>
          <a:lstStyle/>
          <a:p>
            <a:r>
              <a:rPr lang="en-US" dirty="0" smtClean="0"/>
              <a:t>Abstract: Spoken language gives speakers the power to relay linguistic information as well as to convey other important cues in regards to prosodic information (speech rhythm, intonation). </a:t>
            </a:r>
          </a:p>
          <a:p>
            <a:r>
              <a:rPr lang="en-US" dirty="0" smtClean="0"/>
              <a:t>Prosodic speech cues can convey information regarding the speakers emotion and recognition of the speakers emotion can greatly contribute to speech understanding.</a:t>
            </a:r>
          </a:p>
          <a:p>
            <a:r>
              <a:rPr lang="en-US" dirty="0" smtClean="0"/>
              <a:t>Present studies show that CI users struggle to recognize emotional speech.</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the Study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This study investigated CI users’ ability to recognize vocal emotions in acted emotional speech, given CI patients limited access to pitch information and </a:t>
            </a:r>
            <a:r>
              <a:rPr lang="en-US" dirty="0" err="1" smtClean="0"/>
              <a:t>spectro</a:t>
            </a:r>
            <a:r>
              <a:rPr lang="en-US" dirty="0" smtClean="0"/>
              <a:t>-temporal fine structure cues. </a:t>
            </a:r>
          </a:p>
          <a:p>
            <a:r>
              <a:rPr lang="en-US" dirty="0" smtClean="0"/>
              <a:t>Vocal emotion recognition was also tested in NH subjects listening to unprocessed speech and speech processed by acoustic CI simulations. (Different amounts of spectral resolution and temporal information were tested to examine the relative contributions of spectral and temporal cues to vocal emotion recognition)</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&amp; Procedure</a:t>
            </a:r>
            <a:endParaRPr lang="en-US" dirty="0"/>
          </a:p>
        </p:txBody>
      </p:sp>
      <p:sp>
        <p:nvSpPr>
          <p:cNvPr id="3" name="Content Placeholder 2"/>
          <p:cNvSpPr>
            <a:spLocks noGrp="1"/>
          </p:cNvSpPr>
          <p:nvPr>
            <p:ph idx="1"/>
          </p:nvPr>
        </p:nvSpPr>
        <p:spPr/>
        <p:txBody>
          <a:bodyPr>
            <a:normAutofit fontScale="92500"/>
          </a:bodyPr>
          <a:lstStyle/>
          <a:p>
            <a:pPr lvl="1"/>
            <a:r>
              <a:rPr lang="en-US" dirty="0" smtClean="0"/>
              <a:t>Subjects: 6 CI and 6 normal-hearing (NH) with even gender breakdown. (All native English speakers)</a:t>
            </a:r>
          </a:p>
          <a:p>
            <a:pPr lvl="1"/>
            <a:r>
              <a:rPr lang="en-US" dirty="0" smtClean="0"/>
              <a:t>All NH subjects had </a:t>
            </a:r>
            <a:r>
              <a:rPr lang="en-US" dirty="0" err="1" smtClean="0"/>
              <a:t>puretone</a:t>
            </a:r>
            <a:r>
              <a:rPr lang="en-US" dirty="0" smtClean="0"/>
              <a:t> thresholds better than 20 dB HL at octave frequencies from 125 to 8000hz in both ears (essentially they could hear just fine)</a:t>
            </a:r>
          </a:p>
          <a:p>
            <a:pPr lvl="1"/>
            <a:r>
              <a:rPr lang="en-US" dirty="0" smtClean="0"/>
              <a:t>All CI users were post-</a:t>
            </a:r>
            <a:r>
              <a:rPr lang="en-US" dirty="0" err="1" smtClean="0"/>
              <a:t>lingually</a:t>
            </a:r>
            <a:r>
              <a:rPr lang="en-US" dirty="0" smtClean="0"/>
              <a:t> deafened. 5/6 CI subjects had at least a year with their device. </a:t>
            </a:r>
          </a:p>
          <a:p>
            <a:pPr lvl="1"/>
            <a:r>
              <a:rPr lang="en-US" dirty="0" smtClean="0"/>
              <a:t>The three devices used: Nucleus-22, Nucleus 24, and Freedom</a:t>
            </a:r>
          </a:p>
          <a:p>
            <a:pPr lvl="1">
              <a:buNone/>
            </a:pPr>
            <a:endParaRPr lang="en-US" dirty="0" smtClean="0"/>
          </a:p>
          <a:p>
            <a:pPr lvl="1"/>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&amp; Procedure</a:t>
            </a:r>
            <a:endParaRPr lang="en-US" dirty="0"/>
          </a:p>
        </p:txBody>
      </p:sp>
      <p:sp>
        <p:nvSpPr>
          <p:cNvPr id="3" name="Content Placeholder 2"/>
          <p:cNvSpPr>
            <a:spLocks noGrp="1"/>
          </p:cNvSpPr>
          <p:nvPr>
            <p:ph idx="1"/>
          </p:nvPr>
        </p:nvSpPr>
        <p:spPr>
          <a:xfrm>
            <a:off x="457200" y="1600201"/>
            <a:ext cx="8229600" cy="2432761"/>
          </a:xfrm>
        </p:spPr>
        <p:txBody>
          <a:bodyPr>
            <a:normAutofit fontScale="77500" lnSpcReduction="20000"/>
          </a:bodyPr>
          <a:lstStyle/>
          <a:p>
            <a:pPr lvl="1"/>
            <a:r>
              <a:rPr lang="en-US" dirty="0" smtClean="0"/>
              <a:t>An emotional speech database was recorded for the study in which one male and one female speaker each produced 5- simple sentences according to 5 target emotions. (neutral, anxious, happy, sad and angry)</a:t>
            </a:r>
          </a:p>
          <a:p>
            <a:pPr lvl="1"/>
            <a:r>
              <a:rPr lang="en-US" dirty="0" smtClean="0"/>
              <a:t>Same sentences were used to convey target emotions in order to minimize the contextual cues. (forcing the listener to focus on the acoustic cues)</a:t>
            </a:r>
          </a:p>
          <a:p>
            <a:pPr lvl="1"/>
            <a:r>
              <a:rPr lang="en-US" dirty="0" smtClean="0"/>
              <a:t>Sentences used:</a:t>
            </a:r>
          </a:p>
          <a:p>
            <a:pPr lvl="1"/>
            <a:endParaRPr lang="en-US" dirty="0"/>
          </a:p>
        </p:txBody>
      </p:sp>
      <p:pic>
        <p:nvPicPr>
          <p:cNvPr id="4" name="Picture 3" descr="Screen shot 2011-11-29 at 10.08.23 PM.png"/>
          <p:cNvPicPr>
            <a:picLocks noChangeAspect="1"/>
          </p:cNvPicPr>
          <p:nvPr/>
        </p:nvPicPr>
        <p:blipFill>
          <a:blip r:embed="rId2"/>
          <a:stretch>
            <a:fillRect/>
          </a:stretch>
        </p:blipFill>
        <p:spPr>
          <a:xfrm>
            <a:off x="3574921" y="3706073"/>
            <a:ext cx="3495436" cy="293654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&amp; Procedure</a:t>
            </a:r>
            <a:endParaRPr lang="en-US" dirty="0"/>
          </a:p>
        </p:txBody>
      </p:sp>
      <p:sp>
        <p:nvSpPr>
          <p:cNvPr id="3" name="Content Placeholder 2"/>
          <p:cNvSpPr>
            <a:spLocks noGrp="1"/>
          </p:cNvSpPr>
          <p:nvPr>
            <p:ph idx="1"/>
          </p:nvPr>
        </p:nvSpPr>
        <p:spPr>
          <a:xfrm>
            <a:off x="457200" y="1600200"/>
            <a:ext cx="8229600" cy="2419667"/>
          </a:xfrm>
        </p:spPr>
        <p:txBody>
          <a:bodyPr>
            <a:normAutofit fontScale="70000" lnSpcReduction="20000"/>
          </a:bodyPr>
          <a:lstStyle/>
          <a:p>
            <a:r>
              <a:rPr lang="en-US" dirty="0" smtClean="0"/>
              <a:t>The CI subjects vocal emotion recognition was tested using just the unprocessed speech.</a:t>
            </a:r>
          </a:p>
          <a:p>
            <a:r>
              <a:rPr lang="en-US" dirty="0"/>
              <a:t>T</a:t>
            </a:r>
            <a:r>
              <a:rPr lang="en-US" dirty="0" smtClean="0"/>
              <a:t>he NH subjects’ vocal emotion recognition was tested both with the unprocessed speech as well as with speech processed by acoustic sine-wave </a:t>
            </a:r>
            <a:r>
              <a:rPr lang="en-US" dirty="0" err="1" smtClean="0"/>
              <a:t>vocoder</a:t>
            </a:r>
            <a:r>
              <a:rPr lang="en-US" dirty="0" smtClean="0"/>
              <a:t> CI simulations. (The results show the reasoning and importance of testing both for NH listeners)</a:t>
            </a:r>
          </a:p>
          <a:p>
            <a:r>
              <a:rPr lang="en-US" dirty="0" smtClean="0"/>
              <a:t>Image: Example of 4 channel speech processing for the CI simulation:</a:t>
            </a:r>
          </a:p>
        </p:txBody>
      </p:sp>
      <p:pic>
        <p:nvPicPr>
          <p:cNvPr id="4" name="Picture 3" descr="Screen shot 2011-11-29 at 10.08.12 PM.png"/>
          <p:cNvPicPr>
            <a:picLocks noChangeAspect="1"/>
          </p:cNvPicPr>
          <p:nvPr/>
        </p:nvPicPr>
        <p:blipFill>
          <a:blip r:embed="rId2"/>
          <a:stretch>
            <a:fillRect/>
          </a:stretch>
        </p:blipFill>
        <p:spPr>
          <a:xfrm>
            <a:off x="3323862" y="3790197"/>
            <a:ext cx="4911911" cy="2664874"/>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&amp; Procedure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Subjects were seated in a double walled sound treated booth and listened to the stimuli presented in free field over a single loud speaker.</a:t>
            </a:r>
          </a:p>
          <a:p>
            <a:r>
              <a:rPr lang="en-US" dirty="0" smtClean="0"/>
              <a:t>Interesting: The presentation level (65 </a:t>
            </a:r>
            <a:r>
              <a:rPr lang="en-US" dirty="0" err="1" smtClean="0"/>
              <a:t>dBA</a:t>
            </a:r>
            <a:r>
              <a:rPr lang="en-US" dirty="0" smtClean="0"/>
              <a:t>) was calibrated according to the average power of the “angry” emotion produced by the male talker.</a:t>
            </a:r>
          </a:p>
          <a:p>
            <a:r>
              <a:rPr lang="en-US" dirty="0" smtClean="0"/>
              <a:t>In each trial a sentence was randomly selected (without replacement) from the stimulus set and presented to the subject; subjects responded by clicking on one of the five response choices shown on screen with labels (i.e. “neutral” or “angry”)</a:t>
            </a:r>
          </a:p>
          <a:p>
            <a:r>
              <a:rPr lang="en-US" dirty="0" smtClean="0"/>
              <a:t>No feedback or training was provided. These responses were collected and scored in terms of percent correct. At least two runs for each experimental condition.</a:t>
            </a:r>
          </a:p>
          <a:p>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146</TotalTime>
  <Words>1008</Words>
  <Application>Microsoft Macintosh PowerPoint</Application>
  <PresentationFormat>On-screen Show (4:3)</PresentationFormat>
  <Paragraphs>50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Vocal Emotion Recognition with Cochlear Implants</vt:lpstr>
      <vt:lpstr>What is the Cochlear Implant</vt:lpstr>
      <vt:lpstr>How does it work?</vt:lpstr>
      <vt:lpstr>Introduction to the Study</vt:lpstr>
      <vt:lpstr>Introduction To the Study</vt:lpstr>
      <vt:lpstr>Methodology &amp; Procedure</vt:lpstr>
      <vt:lpstr>Methodology &amp; Procedure</vt:lpstr>
      <vt:lpstr>Methodology &amp; Procedure</vt:lpstr>
      <vt:lpstr>Methodology &amp; Procedure</vt:lpstr>
      <vt:lpstr>Results</vt:lpstr>
      <vt:lpstr>Results</vt:lpstr>
      <vt:lpstr>Results</vt:lpstr>
      <vt:lpstr>Results </vt:lpstr>
      <vt:lpstr>Conclusions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Vocal Emotion Recognition with Cochlear Implants</dc:title>
  <dc:creator>Seiya Harada</dc:creator>
  <cp:lastModifiedBy>Julia Hirschberg</cp:lastModifiedBy>
  <cp:revision>2</cp:revision>
  <dcterms:created xsi:type="dcterms:W3CDTF">2011-11-30T20:41:28Z</dcterms:created>
  <dcterms:modified xsi:type="dcterms:W3CDTF">2011-12-01T01:04:56Z</dcterms:modified>
</cp:coreProperties>
</file>