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6802119-E683-44B3-BC49-E93D18C95566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AA8F712-BE3B-4F76-8BC4-B65D0120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119-E683-44B3-BC49-E93D18C95566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F712-BE3B-4F76-8BC4-B65D0120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119-E683-44B3-BC49-E93D18C95566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F712-BE3B-4F76-8BC4-B65D0120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119-E683-44B3-BC49-E93D18C95566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F712-BE3B-4F76-8BC4-B65D0120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119-E683-44B3-BC49-E93D18C95566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F712-BE3B-4F76-8BC4-B65D0120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119-E683-44B3-BC49-E93D18C95566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F712-BE3B-4F76-8BC4-B65D0120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802119-E683-44B3-BC49-E93D18C95566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A8F712-BE3B-4F76-8BC4-B65D0120666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6802119-E683-44B3-BC49-E93D18C95566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AA8F712-BE3B-4F76-8BC4-B65D0120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119-E683-44B3-BC49-E93D18C95566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F712-BE3B-4F76-8BC4-B65D0120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119-E683-44B3-BC49-E93D18C95566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F712-BE3B-4F76-8BC4-B65D0120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2119-E683-44B3-BC49-E93D18C95566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8F712-BE3B-4F76-8BC4-B65D01206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6802119-E683-44B3-BC49-E93D18C95566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AA8F712-BE3B-4F76-8BC4-B65D012066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dirty="0" smtClean="0"/>
              <a:t>Audiovisual Emotional Speech of Game Playing Children: Effects of Age and Culture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</a:t>
            </a:r>
            <a:r>
              <a:rPr lang="en-US" dirty="0" err="1" smtClean="0"/>
              <a:t>Shahid</a:t>
            </a:r>
            <a:r>
              <a:rPr lang="en-US" dirty="0" smtClean="0"/>
              <a:t>, </a:t>
            </a:r>
            <a:r>
              <a:rPr lang="en-US" dirty="0" err="1" smtClean="0"/>
              <a:t>Krahmer</a:t>
            </a:r>
            <a:r>
              <a:rPr lang="en-US" dirty="0" smtClean="0"/>
              <a:t>, &amp; </a:t>
            </a:r>
            <a:r>
              <a:rPr lang="en-US" dirty="0" err="1" smtClean="0"/>
              <a:t>Swerts</a:t>
            </a:r>
            <a:endParaRPr lang="en-US" dirty="0" smtClean="0"/>
          </a:p>
          <a:p>
            <a:r>
              <a:rPr lang="en-US" dirty="0" smtClean="0"/>
              <a:t>Presented by Alex Park</a:t>
            </a:r>
          </a:p>
          <a:p>
            <a:r>
              <a:rPr lang="en-US" altLang="ko-KR" dirty="0" smtClean="0"/>
              <a:t>2011-11-01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3092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Perception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Logistic regression</a:t>
            </a:r>
          </a:p>
          <a:p>
            <a:pPr lvl="1"/>
            <a:r>
              <a:rPr lang="en-US" dirty="0" smtClean="0"/>
              <a:t>Factors</a:t>
            </a:r>
          </a:p>
          <a:p>
            <a:pPr lvl="2"/>
            <a:r>
              <a:rPr lang="en-US" dirty="0" smtClean="0"/>
              <a:t>Age group (8yo, 12yo)</a:t>
            </a:r>
          </a:p>
          <a:p>
            <a:pPr lvl="2"/>
            <a:r>
              <a:rPr lang="en-US" dirty="0"/>
              <a:t>G</a:t>
            </a:r>
            <a:r>
              <a:rPr lang="en-US" dirty="0" smtClean="0"/>
              <a:t>ame status (win, lose)</a:t>
            </a:r>
          </a:p>
          <a:p>
            <a:pPr lvl="2"/>
            <a:r>
              <a:rPr lang="en-US" dirty="0" smtClean="0"/>
              <a:t>Experiment (D</a:t>
            </a:r>
            <a:r>
              <a:rPr lang="en-US" dirty="0" smtClean="0">
                <a:latin typeface="Calibri"/>
                <a:cs typeface="Calibri"/>
              </a:rPr>
              <a:t>→</a:t>
            </a:r>
            <a:r>
              <a:rPr lang="en-US" dirty="0" smtClean="0"/>
              <a:t>D, D</a:t>
            </a:r>
            <a:r>
              <a:rPr lang="en-US" dirty="0" smtClean="0">
                <a:latin typeface="Calibri"/>
                <a:cs typeface="Calibri"/>
              </a:rPr>
              <a:t>→</a:t>
            </a:r>
            <a:r>
              <a:rPr lang="en-US" dirty="0" smtClean="0"/>
              <a:t>P, P</a:t>
            </a:r>
            <a:r>
              <a:rPr lang="en-US" dirty="0" smtClean="0">
                <a:latin typeface="Calibri"/>
                <a:cs typeface="Calibri"/>
              </a:rPr>
              <a:t>→</a:t>
            </a:r>
            <a:r>
              <a:rPr lang="en-US" dirty="0" smtClean="0"/>
              <a:t>P, P</a:t>
            </a:r>
            <a:r>
              <a:rPr lang="en-US" dirty="0" smtClean="0">
                <a:latin typeface="Calibri"/>
                <a:cs typeface="Calibri"/>
              </a:rPr>
              <a:t>→</a:t>
            </a:r>
            <a:r>
              <a:rPr lang="en-US" dirty="0" smtClean="0"/>
              <a:t>D)</a:t>
            </a:r>
          </a:p>
          <a:p>
            <a:pPr lvl="1"/>
            <a:r>
              <a:rPr lang="en-US" dirty="0" smtClean="0"/>
              <a:t>Dependent variable</a:t>
            </a:r>
          </a:p>
          <a:p>
            <a:pPr lvl="2"/>
            <a:r>
              <a:rPr lang="en-US" dirty="0" smtClean="0"/>
              <a:t>Classification (Correct, Incorrect)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608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classifications are correct</a:t>
            </a:r>
          </a:p>
          <a:p>
            <a:pPr lvl="1"/>
            <a:r>
              <a:rPr lang="en-US" dirty="0" smtClean="0"/>
              <a:t>Correctly determined the status of the game based on the emotional response</a:t>
            </a:r>
          </a:p>
          <a:p>
            <a:r>
              <a:rPr lang="en-US" dirty="0" smtClean="0"/>
              <a:t>No big differences between Dutch and Pakistani observers</a:t>
            </a:r>
          </a:p>
          <a:p>
            <a:r>
              <a:rPr lang="en-US" dirty="0" smtClean="0"/>
              <a:t>Pakistani classify Dutch children better and vice versa (?)</a:t>
            </a:r>
          </a:p>
          <a:p>
            <a:r>
              <a:rPr lang="en-US" dirty="0" smtClean="0"/>
              <a:t>Difference between Dutch and Pakistani children</a:t>
            </a:r>
          </a:p>
          <a:p>
            <a:pPr lvl="1"/>
            <a:r>
              <a:rPr lang="en-US" dirty="0" smtClean="0"/>
              <a:t>% correct classification for Pakistani children uniformly high</a:t>
            </a:r>
          </a:p>
          <a:p>
            <a:pPr lvl="1"/>
            <a:r>
              <a:rPr lang="en-US" dirty="0" smtClean="0"/>
              <a:t>% correct classification drops for Dutch12 year olds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Significant main effect of</a:t>
            </a:r>
          </a:p>
          <a:p>
            <a:pPr lvl="1"/>
            <a:r>
              <a:rPr lang="en-US" dirty="0" smtClean="0"/>
              <a:t>Age group (12yo &gt; 8yo)</a:t>
            </a:r>
          </a:p>
          <a:p>
            <a:pPr lvl="1"/>
            <a:r>
              <a:rPr lang="en-US" dirty="0" smtClean="0"/>
              <a:t>Game status (Lose &gt; Win)</a:t>
            </a:r>
          </a:p>
          <a:p>
            <a:pPr lvl="1"/>
            <a:r>
              <a:rPr lang="en-US" dirty="0" smtClean="0"/>
              <a:t>Experiment (D</a:t>
            </a:r>
            <a:r>
              <a:rPr lang="en-US" dirty="0" smtClean="0">
                <a:cs typeface="Calibri"/>
              </a:rPr>
              <a:t>→P &gt; D→D)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886200"/>
            <a:ext cx="34385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476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Age group and Game status</a:t>
            </a:r>
          </a:p>
          <a:p>
            <a:pPr lvl="1"/>
            <a:r>
              <a:rPr lang="en-US" dirty="0" smtClean="0"/>
              <a:t>Explained by the fact that for 8yos, winning and losing are mostly recognized correctly, but for 12yos, losing is recognized correctly more often</a:t>
            </a:r>
          </a:p>
          <a:p>
            <a:r>
              <a:rPr lang="en-US" dirty="0" smtClean="0"/>
              <a:t>Age group and Experiment</a:t>
            </a:r>
          </a:p>
          <a:p>
            <a:pPr lvl="1"/>
            <a:r>
              <a:rPr lang="en-US" dirty="0" smtClean="0"/>
              <a:t>Correct classification rate drops for Dutch 12yos</a:t>
            </a:r>
          </a:p>
          <a:p>
            <a:r>
              <a:rPr lang="en-US" dirty="0" smtClean="0"/>
              <a:t>Game status and Experiment</a:t>
            </a:r>
          </a:p>
          <a:p>
            <a:pPr lvl="1"/>
            <a:r>
              <a:rPr lang="en-US" dirty="0" smtClean="0"/>
              <a:t>Correct classification rate drops for Dutch children that lose the game</a:t>
            </a:r>
          </a:p>
          <a:p>
            <a:r>
              <a:rPr lang="en-US" dirty="0" smtClean="0"/>
              <a:t>Age group, Game status, and Experiment</a:t>
            </a:r>
          </a:p>
          <a:p>
            <a:pPr lvl="1"/>
            <a:r>
              <a:rPr lang="en-US" dirty="0" smtClean="0"/>
              <a:t>Harder to detect Dutch 8yos winning games for both Pakistani and Dutch adults</a:t>
            </a:r>
          </a:p>
          <a:p>
            <a:pPr lvl="1"/>
            <a:r>
              <a:rPr lang="en-US" dirty="0" smtClean="0"/>
              <a:t>Easier to detect Pakistani 8yos winning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670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Dutch children signal negative emotions more clearly, Pakistani children signal positive emotions more clearly</a:t>
            </a:r>
          </a:p>
          <a:p>
            <a:pPr lvl="1"/>
            <a:r>
              <a:rPr lang="en-US" dirty="0" smtClean="0"/>
              <a:t>Shown in another study in a completely different setting</a:t>
            </a:r>
          </a:p>
          <a:p>
            <a:r>
              <a:rPr lang="en-US" dirty="0" smtClean="0"/>
              <a:t>Dutch children in accordance with the internalization of emotion theory (younger </a:t>
            </a:r>
            <a:r>
              <a:rPr lang="en-US" dirty="0" smtClean="0">
                <a:latin typeface="Calibri"/>
                <a:cs typeface="Calibri"/>
              </a:rPr>
              <a:t>→ </a:t>
            </a:r>
            <a:r>
              <a:rPr lang="en-US" dirty="0" smtClean="0">
                <a:cs typeface="Calibri"/>
              </a:rPr>
              <a:t>more expressive</a:t>
            </a:r>
          </a:p>
          <a:p>
            <a:pPr lvl="1"/>
            <a:r>
              <a:rPr lang="en-US" dirty="0" smtClean="0">
                <a:cs typeface="Calibri"/>
              </a:rPr>
              <a:t>Not found in Pakistani children, in accordance with observations of </a:t>
            </a:r>
            <a:r>
              <a:rPr lang="en-US" dirty="0" err="1" smtClean="0">
                <a:cs typeface="Calibri"/>
              </a:rPr>
              <a:t>Elfenbein</a:t>
            </a:r>
            <a:r>
              <a:rPr lang="en-US" dirty="0" smtClean="0">
                <a:cs typeface="Calibri"/>
              </a:rPr>
              <a:t> et al ‘02</a:t>
            </a:r>
          </a:p>
          <a:p>
            <a:r>
              <a:rPr lang="en-US" dirty="0" smtClean="0">
                <a:cs typeface="Calibri"/>
              </a:rPr>
              <a:t>Dutch adults better at classifying Pakistani children, vice versa</a:t>
            </a:r>
          </a:p>
          <a:p>
            <a:pPr lvl="1"/>
            <a:r>
              <a:rPr lang="en-US" dirty="0" smtClean="0">
                <a:cs typeface="Calibri"/>
              </a:rPr>
              <a:t>Not what one would expect based on alleged in-group advantage (</a:t>
            </a:r>
            <a:r>
              <a:rPr lang="en-US" dirty="0" err="1" smtClean="0">
                <a:cs typeface="Calibri"/>
              </a:rPr>
              <a:t>Elfenbein</a:t>
            </a:r>
            <a:r>
              <a:rPr lang="en-US" dirty="0" smtClean="0">
                <a:cs typeface="Calibri"/>
              </a:rPr>
              <a:t> and </a:t>
            </a:r>
            <a:r>
              <a:rPr lang="en-US" dirty="0" err="1" smtClean="0">
                <a:cs typeface="Calibri"/>
              </a:rPr>
              <a:t>Ambady</a:t>
            </a:r>
            <a:r>
              <a:rPr lang="en-US" dirty="0" smtClean="0">
                <a:cs typeface="Calibri"/>
              </a:rPr>
              <a:t> ‘02)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872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Why doesn’t the in-group advantage show?</a:t>
            </a:r>
          </a:p>
          <a:p>
            <a:r>
              <a:rPr lang="en-US" dirty="0" smtClean="0"/>
              <a:t>Difference in how the children made their decisions</a:t>
            </a:r>
          </a:p>
          <a:p>
            <a:pPr lvl="1"/>
            <a:r>
              <a:rPr lang="en-US" dirty="0" smtClean="0"/>
              <a:t>Pakistani children prayed, while Dutch never did</a:t>
            </a:r>
          </a:p>
          <a:p>
            <a:pPr lvl="1"/>
            <a:r>
              <a:rPr lang="en-US" dirty="0" smtClean="0"/>
              <a:t>May explain why Pakistani children do not respond strongly to losing</a:t>
            </a:r>
          </a:p>
          <a:p>
            <a:r>
              <a:rPr lang="en-US" dirty="0" smtClean="0"/>
              <a:t>Less interpersonal distance between Pakistani children</a:t>
            </a:r>
          </a:p>
          <a:p>
            <a:pPr lvl="1"/>
            <a:r>
              <a:rPr lang="en-US" dirty="0" smtClean="0"/>
              <a:t>More touching, holding hands, etc.</a:t>
            </a:r>
          </a:p>
          <a:p>
            <a:r>
              <a:rPr lang="en-US" dirty="0" smtClean="0"/>
              <a:t>Similarities</a:t>
            </a:r>
          </a:p>
          <a:p>
            <a:pPr lvl="1"/>
            <a:r>
              <a:rPr lang="en-US" dirty="0" smtClean="0"/>
              <a:t>8 year old children used a winning gesture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41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Children show their emotions in a more open and intense way than adults</a:t>
            </a:r>
          </a:p>
          <a:p>
            <a:pPr lvl="1"/>
            <a:r>
              <a:rPr lang="en-US" dirty="0" smtClean="0"/>
              <a:t>Cultural background influence the expression of emotions</a:t>
            </a:r>
          </a:p>
          <a:p>
            <a:r>
              <a:rPr lang="en-US" dirty="0" smtClean="0"/>
              <a:t>Goals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tudy both of the assumptions by exploring the way age and culture influence the production of positive and negative emotions.</a:t>
            </a:r>
          </a:p>
          <a:p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Elicit natural emotions in an </a:t>
            </a:r>
            <a:r>
              <a:rPr lang="en-US" b="1" dirty="0" smtClean="0"/>
              <a:t>ethical </a:t>
            </a:r>
            <a:r>
              <a:rPr lang="en-US" dirty="0" smtClean="0"/>
              <a:t>way by using a simple game.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025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Begin with 1 face-up card and 5 face-down cards on the screen</a:t>
            </a:r>
          </a:p>
          <a:p>
            <a:pPr lvl="1"/>
            <a:r>
              <a:rPr lang="en-US" dirty="0" smtClean="0"/>
              <a:t># between 1 and 10</a:t>
            </a:r>
          </a:p>
          <a:p>
            <a:pPr lvl="1"/>
            <a:r>
              <a:rPr lang="en-US" dirty="0" smtClean="0"/>
              <a:t>Guess whether the number of an upcoming card will be higher or lower than the previous card</a:t>
            </a:r>
          </a:p>
          <a:p>
            <a:pPr lvl="1"/>
            <a:r>
              <a:rPr lang="en-US" dirty="0" smtClean="0"/>
              <a:t>Game tells them if they’re correct or not by playing a characteristic sound.</a:t>
            </a:r>
          </a:p>
          <a:p>
            <a:pPr lvl="1"/>
            <a:r>
              <a:rPr lang="en-US" dirty="0" smtClean="0"/>
              <a:t>One bad prediction =&gt; Lose</a:t>
            </a:r>
          </a:p>
          <a:p>
            <a:pPr lvl="1"/>
            <a:r>
              <a:rPr lang="en-US" dirty="0" smtClean="0"/>
              <a:t>Predict all 5 correctly =&gt; receive a coin which they can trade in for prizes after the experiment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143250"/>
            <a:ext cx="323850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92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Game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Developed using PowerPoint</a:t>
            </a:r>
          </a:p>
          <a:p>
            <a:r>
              <a:rPr lang="en-US" dirty="0" smtClean="0"/>
              <a:t>Played full screen mode</a:t>
            </a:r>
          </a:p>
          <a:p>
            <a:r>
              <a:rPr lang="en-US" dirty="0" smtClean="0"/>
              <a:t>Animations to turn cards around</a:t>
            </a:r>
          </a:p>
          <a:p>
            <a:r>
              <a:rPr lang="en-US" dirty="0" smtClean="0"/>
              <a:t>Appropriate backgrounds to engage children</a:t>
            </a:r>
          </a:p>
          <a:p>
            <a:r>
              <a:rPr lang="en-US" dirty="0" smtClean="0"/>
              <a:t>Six games per child =&gt; Max prize = 6 coins</a:t>
            </a:r>
          </a:p>
        </p:txBody>
      </p:sp>
      <p:pic>
        <p:nvPicPr>
          <p:cNvPr id="3074" name="Picture 2" descr="http://cache.ohinternet.com/images/2/20/Clip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4384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410200" y="4687368"/>
            <a:ext cx="32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Not involved: </a:t>
            </a:r>
            <a:r>
              <a:rPr lang="en-US" sz="1400" dirty="0" err="1" smtClean="0"/>
              <a:t>Clippy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4337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Twist</a:t>
            </a:r>
          </a:p>
          <a:p>
            <a:pPr lvl="1"/>
            <a:r>
              <a:rPr lang="en-US" dirty="0"/>
              <a:t>Games are completely </a:t>
            </a:r>
            <a:r>
              <a:rPr lang="en-US" b="1" dirty="0"/>
              <a:t>deterministic</a:t>
            </a:r>
            <a:endParaRPr lang="en-US" dirty="0"/>
          </a:p>
          <a:p>
            <a:pPr lvl="1"/>
            <a:r>
              <a:rPr lang="en-US" dirty="0"/>
              <a:t>Two </a:t>
            </a:r>
            <a:r>
              <a:rPr lang="en-US" dirty="0" smtClean="0"/>
              <a:t>variants</a:t>
            </a:r>
          </a:p>
          <a:p>
            <a:pPr lvl="2"/>
            <a:r>
              <a:rPr lang="en-US" dirty="0" smtClean="0"/>
              <a:t>Reward rational choices</a:t>
            </a:r>
          </a:p>
          <a:p>
            <a:pPr lvl="2"/>
            <a:r>
              <a:rPr lang="en-US" dirty="0" smtClean="0"/>
              <a:t>Punish rational choices</a:t>
            </a:r>
          </a:p>
          <a:p>
            <a:r>
              <a:rPr lang="en-US" dirty="0" smtClean="0"/>
              <a:t>Start and end with the “reward” variant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Reward rational choices</a:t>
            </a:r>
          </a:p>
          <a:p>
            <a:pPr lvl="2"/>
            <a:r>
              <a:rPr lang="en-US" dirty="0" smtClean="0"/>
              <a:t>9-2-8-1-10-7</a:t>
            </a:r>
          </a:p>
          <a:p>
            <a:pPr lvl="2"/>
            <a:r>
              <a:rPr lang="en-US" dirty="0" smtClean="0"/>
              <a:t>3-8-2-10-9-2</a:t>
            </a:r>
          </a:p>
          <a:p>
            <a:pPr lvl="2"/>
            <a:r>
              <a:rPr lang="en-US" dirty="0" smtClean="0"/>
              <a:t>1-3-9-2-7-6</a:t>
            </a:r>
          </a:p>
          <a:p>
            <a:pPr lvl="1"/>
            <a:r>
              <a:rPr lang="en-US" dirty="0" smtClean="0"/>
              <a:t>Punish rational choices</a:t>
            </a:r>
          </a:p>
          <a:p>
            <a:pPr lvl="2"/>
            <a:r>
              <a:rPr lang="en-US" dirty="0" smtClean="0"/>
              <a:t>8-3-9-7-2-1</a:t>
            </a:r>
          </a:p>
          <a:p>
            <a:pPr lvl="2"/>
            <a:r>
              <a:rPr lang="en-US" dirty="0" smtClean="0"/>
              <a:t>7-2-8-3-9-10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53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48 Dutch and 40 Pakistani children</a:t>
            </a:r>
          </a:p>
          <a:p>
            <a:r>
              <a:rPr lang="en-US" dirty="0" smtClean="0"/>
              <a:t>About half of each group of children around 8 years old, other half around 12 years old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14600"/>
            <a:ext cx="408984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22677" y="4609160"/>
            <a:ext cx="4114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Beautiful smiling (Dutch and Pakistani) Children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13019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Self-selected pairs in front of laptops to allow for a more natural interaction</a:t>
            </a:r>
          </a:p>
          <a:p>
            <a:r>
              <a:rPr lang="en-US" dirty="0" smtClean="0"/>
              <a:t>Video camera behind the laptop recording face &amp; upper body of the children</a:t>
            </a:r>
          </a:p>
          <a:p>
            <a:r>
              <a:rPr lang="en-US" dirty="0" smtClean="0"/>
              <a:t>Laptop connected with another computer which the experimenter used to run the game.</a:t>
            </a:r>
          </a:p>
          <a:p>
            <a:r>
              <a:rPr lang="en-US" dirty="0" smtClean="0"/>
              <a:t>Children could not directly see the experimenter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Procedure</a:t>
            </a:r>
          </a:p>
          <a:p>
            <a:pPr lvl="1"/>
            <a:r>
              <a:rPr lang="en-US" dirty="0" smtClean="0"/>
              <a:t>Experimenter started off with small talk to ease the pressure on the children</a:t>
            </a:r>
          </a:p>
          <a:p>
            <a:pPr lvl="1"/>
            <a:r>
              <a:rPr lang="en-US" dirty="0" smtClean="0"/>
              <a:t>Spoken instructions about the game and the coins</a:t>
            </a:r>
          </a:p>
          <a:p>
            <a:pPr lvl="1"/>
            <a:r>
              <a:rPr lang="en-US" dirty="0" smtClean="0"/>
              <a:t>Practice game</a:t>
            </a:r>
          </a:p>
          <a:p>
            <a:pPr lvl="1"/>
            <a:r>
              <a:rPr lang="en-US" dirty="0" smtClean="0"/>
              <a:t>Ask for questions</a:t>
            </a:r>
          </a:p>
          <a:p>
            <a:pPr lvl="1"/>
            <a:r>
              <a:rPr lang="en-US" dirty="0" smtClean="0"/>
              <a:t>Start the first experimental game</a:t>
            </a:r>
          </a:p>
          <a:p>
            <a:pPr lvl="1"/>
            <a:r>
              <a:rPr lang="en-US" dirty="0" smtClean="0"/>
              <a:t>Experimenter spoke as little as possible</a:t>
            </a:r>
          </a:p>
          <a:p>
            <a:pPr lvl="2"/>
            <a:r>
              <a:rPr lang="en-US" dirty="0" smtClean="0"/>
              <a:t>Only spoke if children didn’t say anything or got into an argument</a:t>
            </a:r>
          </a:p>
          <a:p>
            <a:pPr lvl="1"/>
            <a:r>
              <a:rPr lang="en-US" dirty="0" smtClean="0"/>
              <a:t>Average: 10~12 minutes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60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Children indeed made the rational choices</a:t>
            </a:r>
          </a:p>
          <a:p>
            <a:pPr lvl="1"/>
            <a:r>
              <a:rPr lang="en-US" dirty="0" smtClean="0"/>
              <a:t>Each lost at least two games and won at least two games</a:t>
            </a:r>
          </a:p>
          <a:p>
            <a:r>
              <a:rPr lang="en-US" dirty="0" smtClean="0"/>
              <a:t>Data collected</a:t>
            </a:r>
          </a:p>
          <a:p>
            <a:pPr lvl="1"/>
            <a:r>
              <a:rPr lang="en-US" dirty="0" smtClean="0"/>
              <a:t>Audiovisual emotional child speech</a:t>
            </a:r>
          </a:p>
          <a:p>
            <a:pPr lvl="2"/>
            <a:r>
              <a:rPr lang="en-US" dirty="0" smtClean="0"/>
              <a:t>Decision-making</a:t>
            </a:r>
          </a:p>
          <a:p>
            <a:pPr lvl="2"/>
            <a:r>
              <a:rPr lang="en-US" dirty="0" smtClean="0"/>
              <a:t>Audiovisual responses to winning or losing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63" y="2590800"/>
            <a:ext cx="4247147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878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Perception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Stimuli</a:t>
            </a:r>
          </a:p>
          <a:p>
            <a:pPr lvl="1"/>
            <a:r>
              <a:rPr lang="en-US" dirty="0" smtClean="0"/>
              <a:t>From each child-pair, selected the first two of their winning games and the first two of their losing games (The moment the last card was turned)</a:t>
            </a:r>
          </a:p>
          <a:p>
            <a:pPr lvl="1"/>
            <a:r>
              <a:rPr lang="en-US" dirty="0" smtClean="0"/>
              <a:t>Presented in a random order in a vision-only format to avoid auditory cues (“</a:t>
            </a:r>
            <a:r>
              <a:rPr lang="en-US" dirty="0" err="1" smtClean="0"/>
              <a:t>Jahoe</a:t>
            </a:r>
            <a:r>
              <a:rPr lang="en-US" dirty="0" smtClean="0"/>
              <a:t>!”)</a:t>
            </a:r>
          </a:p>
          <a:p>
            <a:r>
              <a:rPr lang="en-US" dirty="0" smtClean="0"/>
              <a:t>Participants</a:t>
            </a:r>
          </a:p>
          <a:p>
            <a:pPr lvl="1"/>
            <a:r>
              <a:rPr lang="en-US" dirty="0" smtClean="0"/>
              <a:t>131 adults: 71 Dutch and 60 Pakistani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</a:p>
          <a:p>
            <a:pPr lvl="1"/>
            <a:r>
              <a:rPr lang="en-US" dirty="0" smtClean="0"/>
              <a:t>Four groups</a:t>
            </a:r>
          </a:p>
          <a:p>
            <a:pPr lvl="2"/>
            <a:r>
              <a:rPr lang="en-US" dirty="0" smtClean="0"/>
              <a:t>Dutch adults judging Dutch children</a:t>
            </a:r>
          </a:p>
          <a:p>
            <a:pPr lvl="2"/>
            <a:r>
              <a:rPr lang="en-US" dirty="0" smtClean="0"/>
              <a:t>Dutch adults judging Pakistani children</a:t>
            </a:r>
          </a:p>
          <a:p>
            <a:pPr lvl="2"/>
            <a:r>
              <a:rPr lang="en-US" dirty="0" smtClean="0"/>
              <a:t>Pakistani adults judging Pakistani children</a:t>
            </a:r>
          </a:p>
          <a:p>
            <a:pPr lvl="2"/>
            <a:r>
              <a:rPr lang="en-US" dirty="0" smtClean="0"/>
              <a:t>Pakistani adults judging Dutch children</a:t>
            </a:r>
          </a:p>
          <a:p>
            <a:pPr lvl="1"/>
            <a:r>
              <a:rPr lang="en-US" dirty="0" smtClean="0"/>
              <a:t>Stimuli projected onto the wall of a classroom</a:t>
            </a:r>
          </a:p>
          <a:p>
            <a:pPr lvl="1"/>
            <a:r>
              <a:rPr lang="en-US" dirty="0" smtClean="0"/>
              <a:t>Six seconds to fill in their score on the answer form</a:t>
            </a:r>
          </a:p>
          <a:p>
            <a:pPr lvl="1"/>
            <a:r>
              <a:rPr lang="en-US" dirty="0" smtClean="0"/>
              <a:t>Preceded by a short training session with 3 clips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744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77</TotalTime>
  <Words>858</Words>
  <Application>Microsoft Office PowerPoint</Application>
  <PresentationFormat>On-screen Show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Audiovisual Emotional Speech of Game Playing Children: Effects of Age and Culture</vt:lpstr>
      <vt:lpstr>Motivations</vt:lpstr>
      <vt:lpstr>The Game</vt:lpstr>
      <vt:lpstr>The Game</vt:lpstr>
      <vt:lpstr>The Game</vt:lpstr>
      <vt:lpstr>Subjects</vt:lpstr>
      <vt:lpstr>Experiment</vt:lpstr>
      <vt:lpstr>Results</vt:lpstr>
      <vt:lpstr>Perception Experiments</vt:lpstr>
      <vt:lpstr>Perception Experiments</vt:lpstr>
      <vt:lpstr>Results</vt:lpstr>
      <vt:lpstr>Interaction Effects</vt:lpstr>
      <vt:lpstr>Conclusion</vt:lpstr>
      <vt:lpstr>Future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Audiovisual Emotional Speech of Game Playing Children: Effects of Age and Culture</dc:title>
  <dc:creator>AP</dc:creator>
  <cp:lastModifiedBy>AP</cp:lastModifiedBy>
  <cp:revision>9</cp:revision>
  <dcterms:created xsi:type="dcterms:W3CDTF">2011-11-02T01:18:30Z</dcterms:created>
  <dcterms:modified xsi:type="dcterms:W3CDTF">2011-11-02T02:36:10Z</dcterms:modified>
</cp:coreProperties>
</file>