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4" name="Google Shape;10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e3ef3a2d2a_0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e3ef3a2d2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2e3ef3a2d2a_0_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704e3ba3d5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704e3ba3d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2704e3ba3d5_0_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704e3ba3d5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704e3ba3d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Dictionary is 636 pages</a:t>
            </a:r>
            <a:endParaRPr/>
          </a:p>
        </p:txBody>
      </p:sp>
      <p:sp>
        <p:nvSpPr>
          <p:cNvPr id="120" name="Google Shape;120;g2704e3ba3d5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704e3ba3d5_0_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704e3ba3d5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2704e3ba3d5_0_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e3f107b134_0_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e3f107b13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2e3f107b134_0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e3ef3a2d2a_0_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e3ef3a2d2a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2e3ef3a2d2a_0_3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da2847cd93_0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da2847cd9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da2847cd93_0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3f107b13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e3f107b1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2e3f107b134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4pPr>
            <a:lvl5pPr lvl="4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5pPr>
            <a:lvl6pPr lvl="5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6pPr>
            <a:lvl7pPr lvl="6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7pPr>
            <a:lvl8pPr lvl="7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8pPr>
            <a:lvl9pPr lvl="8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 rot="5400000">
            <a:off x="2260600" y="-101600"/>
            <a:ext cx="4622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 rot="5400000">
            <a:off x="4606925" y="2244725"/>
            <a:ext cx="5740400" cy="1962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606425" y="358775"/>
            <a:ext cx="5740400" cy="5734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685800" y="1473200"/>
            <a:ext cx="38100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4648200" y="1473200"/>
            <a:ext cx="38100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473200"/>
            <a:ext cx="77724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685800" y="1473200"/>
            <a:ext cx="38100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48200" y="1473200"/>
            <a:ext cx="38100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49" name="Google Shape;49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473200"/>
            <a:ext cx="77724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81000" lvl="3" marL="18288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81000" lvl="4" marL="2286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81000" lvl="5" marL="2743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81000" lvl="6" marL="3200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81000" lvl="7" marL="3657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81000" lvl="8" marL="41148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hyperlink" Target="mailto:zcr2105@columbia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youtu.be/Nsg11FPdzP0" TargetMode="External"/><Relationship Id="rId4" Type="http://schemas.openxmlformats.org/officeDocument/2006/relationships/hyperlink" Target="https://youtu.be/I6Q04NhS5XY" TargetMode="External"/><Relationship Id="rId5" Type="http://schemas.openxmlformats.org/officeDocument/2006/relationships/hyperlink" Target="https://github.com/litagin02/Style-Bert-VITS2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96453"/>
            <a:ext cx="9144003" cy="6465096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 txBox="1"/>
          <p:nvPr>
            <p:ph type="ctrTitle"/>
          </p:nvPr>
        </p:nvSpPr>
        <p:spPr>
          <a:xfrm>
            <a:off x="847250" y="634675"/>
            <a:ext cx="7620000" cy="1752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Evaluating Jouzu: A Mobile App for Japanese Learning</a:t>
            </a:r>
            <a:endParaRPr/>
          </a:p>
        </p:txBody>
      </p:sp>
      <p:sp>
        <p:nvSpPr>
          <p:cNvPr id="108" name="Google Shape;108;p16"/>
          <p:cNvSpPr txBox="1"/>
          <p:nvPr>
            <p:ph idx="1" type="subTitle"/>
          </p:nvPr>
        </p:nvSpPr>
        <p:spPr>
          <a:xfrm>
            <a:off x="1243525" y="4419590"/>
            <a:ext cx="6400800" cy="24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2600"/>
              <a:t>Zackary Rackauckas</a:t>
            </a:r>
            <a:endParaRPr sz="1800"/>
          </a:p>
          <a:p>
            <a:pPr indent="0" lvl="0" marL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2600"/>
              <a:t>Columbia University</a:t>
            </a:r>
            <a:endParaRPr sz="2600"/>
          </a:p>
          <a:p>
            <a:pPr indent="0" lvl="0" marL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2600"/>
              <a:t>Advanced Topics in Speech Processing</a:t>
            </a:r>
            <a:endParaRPr sz="2600"/>
          </a:p>
          <a:p>
            <a:pPr indent="0" lvl="0" marL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2600"/>
              <a:t>11 March, New York, NY</a:t>
            </a:r>
            <a:endParaRPr sz="2600"/>
          </a:p>
          <a:p>
            <a:pPr indent="0" lvl="0" marL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 Reach Out</a:t>
            </a:r>
            <a:endParaRPr/>
          </a:p>
        </p:txBody>
      </p:sp>
      <p:sp>
        <p:nvSpPr>
          <p:cNvPr id="181" name="Google Shape;181;p25"/>
          <p:cNvSpPr txBox="1"/>
          <p:nvPr>
            <p:ph idx="1" type="body"/>
          </p:nvPr>
        </p:nvSpPr>
        <p:spPr>
          <a:xfrm>
            <a:off x="685800" y="1473200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3" name="Google Shape;18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200" y="1116903"/>
            <a:ext cx="9144003" cy="6465096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5"/>
          <p:cNvSpPr txBox="1"/>
          <p:nvPr>
            <p:ph idx="1" type="body"/>
          </p:nvPr>
        </p:nvSpPr>
        <p:spPr>
          <a:xfrm>
            <a:off x="685800" y="1557675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457200" rtl="0" algn="ctr">
              <a:spcBef>
                <a:spcPts val="360"/>
              </a:spcBef>
              <a:spcAft>
                <a:spcPts val="0"/>
              </a:spcAft>
              <a:buSzPts val="4500"/>
              <a:buChar char="•"/>
            </a:pPr>
            <a:r>
              <a:rPr lang="en-US" sz="4500" u="sng">
                <a:solidFill>
                  <a:schemeClr val="hlink"/>
                </a:solidFill>
                <a:hlinkClick r:id="rId4"/>
              </a:rPr>
              <a:t>zcr2105@columbia.edu</a:t>
            </a:r>
            <a:endParaRPr sz="4500"/>
          </a:p>
          <a:p>
            <a:pPr indent="-514350" lvl="0" marL="457200" rtl="0" algn="ctr">
              <a:spcBef>
                <a:spcPts val="0"/>
              </a:spcBef>
              <a:spcAft>
                <a:spcPts val="0"/>
              </a:spcAft>
              <a:buSzPts val="4500"/>
              <a:buChar char="•"/>
            </a:pPr>
            <a:r>
              <a:rPr lang="en-US" sz="4500"/>
              <a:t>Or post on Ed</a:t>
            </a:r>
            <a:endParaRPr sz="45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4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Challenges of Language Learning</a:t>
            </a:r>
            <a:endParaRPr/>
          </a:p>
        </p:txBody>
      </p:sp>
      <p:sp>
        <p:nvSpPr>
          <p:cNvPr id="115" name="Google Shape;115;p17"/>
          <p:cNvSpPr txBox="1"/>
          <p:nvPr>
            <p:ph idx="1" type="body"/>
          </p:nvPr>
        </p:nvSpPr>
        <p:spPr>
          <a:xfrm>
            <a:off x="685800" y="1473200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Textbooks and traditional resources are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Not fun and engaging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Conversation practice</a:t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Inaccessible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Stress</a:t>
            </a:r>
            <a:endParaRPr/>
          </a:p>
        </p:txBody>
      </p:sp>
      <p:sp>
        <p:nvSpPr>
          <p:cNvPr id="116" name="Google Shape;116;p1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Challenges of Japanese Learning</a:t>
            </a:r>
            <a:endParaRPr/>
          </a:p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685800" y="1473200"/>
            <a:ext cx="43293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コロンビア大学は、ニューヨーク州ニューヨーク市に本部を置くアメリカの私立大学。各種大学ランキングで常に最上位に位置する全米屈指の名門校で、アイビーリーグの１校に数えられている。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/>
              <a:t>		</a:t>
            </a:r>
            <a:endParaRPr/>
          </a:p>
        </p:txBody>
      </p:sp>
      <p:sp>
        <p:nvSpPr>
          <p:cNvPr id="124" name="Google Shape;124;p1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5" name="Google Shape;12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5084" y="1367075"/>
            <a:ext cx="3366916" cy="472882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 txBox="1"/>
          <p:nvPr/>
        </p:nvSpPr>
        <p:spPr>
          <a:xfrm>
            <a:off x="93625" y="6583200"/>
            <a:ext cx="5218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Role and Character Language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685800" y="1473200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/>
              <a:t>Role Language</a:t>
            </a:r>
            <a:r>
              <a:rPr lang="en-US"/>
              <a:t> conveys stereotypical traits about a speaker (Kinsui 2003).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Male: </a:t>
            </a:r>
            <a:r>
              <a:rPr lang="en-US"/>
              <a:t>そう</a:t>
            </a:r>
            <a:r>
              <a:rPr b="1" lang="en-US"/>
              <a:t>だ</a:t>
            </a:r>
            <a:r>
              <a:rPr lang="en-US"/>
              <a:t>、</a:t>
            </a:r>
            <a:r>
              <a:rPr b="1" lang="en-US"/>
              <a:t>俺</a:t>
            </a:r>
            <a:r>
              <a:rPr lang="en-US"/>
              <a:t>が</a:t>
            </a:r>
            <a:r>
              <a:rPr b="1" lang="en-US"/>
              <a:t>知ってるぜ</a:t>
            </a:r>
            <a:endParaRPr b="1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sou</a:t>
            </a:r>
            <a:r>
              <a:rPr b="1" lang="en-US"/>
              <a:t>da</a:t>
            </a:r>
            <a:r>
              <a:rPr lang="en-US"/>
              <a:t>, </a:t>
            </a:r>
            <a:r>
              <a:rPr b="1" lang="en-US"/>
              <a:t>ore </a:t>
            </a:r>
            <a:r>
              <a:rPr lang="en-US"/>
              <a:t>ga shit</a:t>
            </a:r>
            <a:r>
              <a:rPr b="1" lang="en-US"/>
              <a:t>teruze</a:t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Female: そう</a:t>
            </a:r>
            <a:r>
              <a:rPr b="1" lang="en-US"/>
              <a:t>よ</a:t>
            </a:r>
            <a:r>
              <a:rPr lang="en-US"/>
              <a:t>、</a:t>
            </a:r>
            <a:r>
              <a:rPr b="1" lang="en-US"/>
              <a:t>あたし</a:t>
            </a:r>
            <a:r>
              <a:rPr lang="en-US"/>
              <a:t>が</a:t>
            </a:r>
            <a:r>
              <a:rPr b="1" lang="en-US"/>
              <a:t>知っているわ</a:t>
            </a:r>
            <a:endParaRPr b="1"/>
          </a:p>
          <a:p>
            <a:pPr indent="0" lvl="0" marL="9144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sou</a:t>
            </a:r>
            <a:r>
              <a:rPr b="1" lang="en-US"/>
              <a:t>yo</a:t>
            </a:r>
            <a:r>
              <a:rPr lang="en-US"/>
              <a:t>, </a:t>
            </a:r>
            <a:r>
              <a:rPr b="1" lang="en-US"/>
              <a:t>atashi </a:t>
            </a:r>
            <a:r>
              <a:rPr lang="en-US"/>
              <a:t>ga shit</a:t>
            </a:r>
            <a:r>
              <a:rPr b="1" lang="en-US"/>
              <a:t>teiruwa</a:t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Role and Character Language</a:t>
            </a:r>
            <a:endParaRPr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685800" y="1473200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Character Language</a:t>
            </a:r>
            <a:r>
              <a:rPr lang="en-US"/>
              <a:t> focuses on “peculiar speech styles assigned to a certain character” (Kinsui and Yamakido 2015).</a:t>
            </a:r>
            <a:endParaRPr/>
          </a:p>
        </p:txBody>
      </p:sp>
      <p:sp>
        <p:nvSpPr>
          <p:cNvPr id="142" name="Google Shape;142;p2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type="title"/>
          </p:nvPr>
        </p:nvSpPr>
        <p:spPr>
          <a:xfrm>
            <a:off x="609600" y="355600"/>
            <a:ext cx="7772400" cy="92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Voiced Character Language Chatbots</a:t>
            </a:r>
            <a:endParaRPr/>
          </a:p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685800" y="1473200"/>
            <a:ext cx="7772400" cy="46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Conversational agents that bring anime-like characters to real life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Text-to-Speech (TTS)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Large Language Model (LLM)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0" name="Google Shape;15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1350" y="3480850"/>
            <a:ext cx="6288900" cy="2767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Trailer + Demo</a:t>
            </a:r>
            <a:endParaRPr/>
          </a:p>
        </p:txBody>
      </p:sp>
      <p:sp>
        <p:nvSpPr>
          <p:cNvPr id="157" name="Google Shape;157;p22"/>
          <p:cNvSpPr txBox="1"/>
          <p:nvPr>
            <p:ph idx="1" type="body"/>
          </p:nvPr>
        </p:nvSpPr>
        <p:spPr>
          <a:xfrm>
            <a:off x="685800" y="1473200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Trailer</a:t>
            </a:r>
            <a:endParaRPr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Demo</a:t>
            </a:r>
            <a:endParaRPr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Text-to-Speech Model</a:t>
            </a:r>
            <a:endParaRPr/>
          </a:p>
        </p:txBody>
      </p:sp>
      <p:sp>
        <p:nvSpPr>
          <p:cNvPr id="158" name="Google Shape;158;p2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5" name="Google Shape;165;p23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Participating in the Project</a:t>
            </a:r>
            <a:endParaRPr/>
          </a:p>
        </p:txBody>
      </p:sp>
      <p:sp>
        <p:nvSpPr>
          <p:cNvPr id="166" name="Google Shape;166;p23"/>
          <p:cNvSpPr txBox="1"/>
          <p:nvPr/>
        </p:nvSpPr>
        <p:spPr>
          <a:xfrm>
            <a:off x="381375" y="1501500"/>
            <a:ext cx="74673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Requirements: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Own an iPhone or Android Mobile Device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 at least some English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least 1 hour of time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"/>
          <p:cNvSpPr txBox="1"/>
          <p:nvPr>
            <p:ph type="title"/>
          </p:nvPr>
        </p:nvSpPr>
        <p:spPr>
          <a:xfrm>
            <a:off x="609600" y="355600"/>
            <a:ext cx="7772400" cy="92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Participating in the Project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4"/>
          <p:cNvSpPr txBox="1"/>
          <p:nvPr>
            <p:ph idx="1" type="body"/>
          </p:nvPr>
        </p:nvSpPr>
        <p:spPr>
          <a:xfrm>
            <a:off x="685800" y="1473200"/>
            <a:ext cx="7772400" cy="462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Data that will be collected: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Char char="-"/>
            </a:pPr>
            <a:r>
              <a:rPr lang="en-US"/>
              <a:t>Email address, age, native language, number of languages spoken, Japanese level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Char char="-"/>
            </a:pPr>
            <a:r>
              <a:rPr lang="en-US"/>
              <a:t>Survey and Japanese assessment after use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-US"/>
            </a:br>
            <a:r>
              <a:rPr lang="en-US"/>
              <a:t>* Emails will be </a:t>
            </a:r>
            <a:r>
              <a:rPr b="1" lang="en-US"/>
              <a:t>anonymized </a:t>
            </a:r>
            <a:r>
              <a:rPr lang="en-US"/>
              <a:t>for analysis and publication.</a:t>
            </a:r>
            <a:endParaRPr/>
          </a:p>
        </p:txBody>
      </p:sp>
      <p:sp>
        <p:nvSpPr>
          <p:cNvPr id="174" name="Google Shape;174;p2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SA17-course">
  <a:themeElements>
    <a:clrScheme name="Blank Presentation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0099"/>
      </a:hlink>
      <a:folHlink>
        <a:srgbClr val="FF00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