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DM Serif Display"/>
      <p:regular r:id="rId35"/>
      <p: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D47571-439B-459C-8A9C-E0C9B179607F}">
  <a:tblStyle styleId="{82D47571-439B-459C-8A9C-E0C9B179607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layfairDisplay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4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7.xml"/><Relationship Id="rId35" Type="http://schemas.openxmlformats.org/officeDocument/2006/relationships/font" Target="fonts/DMSerifDisplay-regular.fntdata"/><Relationship Id="rId12" Type="http://schemas.openxmlformats.org/officeDocument/2006/relationships/slide" Target="slides/slide6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DMSerifDisplay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4856d58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d4856d58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ee18b508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ee18b508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ee18b508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ee18b508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f361b462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f361b462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48547205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d48547205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f361b462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ff361b462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ee18b508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bee18b508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ee18b508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ee18b508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ee18b508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ee18b508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a natural question would be, 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ee18b508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ee18b508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we design the following system.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ee18b508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ee18b508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f361b462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f361b462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we design the following system.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48547205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48547205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48547205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48547205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48547205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4854720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bia Templat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5200"/>
              <a:buNone/>
              <a:defRPr b="1" sz="5200">
                <a:solidFill>
                  <a:srgbClr val="1D4F9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DM Serif Display"/>
              <a:buNone/>
              <a:defRPr sz="1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sz="3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○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DM Serif Display"/>
              <a:buNone/>
              <a:defRPr sz="48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DM Serif Display"/>
              <a:buNone/>
              <a:defRPr sz="42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1800"/>
              <a:buFont typeface="Proxima Nova"/>
              <a:buNone/>
              <a:defRPr>
                <a:solidFill>
                  <a:srgbClr val="1D4F9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uggingface.co/ehcalabres/wav2vec2-lg-xlsr-en-speech-emotion-recognition" TargetMode="External"/><Relationship Id="rId4" Type="http://schemas.openxmlformats.org/officeDocument/2006/relationships/hyperlink" Target="https://github.com/snakers4/silero-vad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stanfordnlp/dspy" TargetMode="External"/><Relationship Id="rId4" Type="http://schemas.openxmlformats.org/officeDocument/2006/relationships/hyperlink" Target="https://github.com/stanfordnlp/dsp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>
                <a:latin typeface="Playfair Display"/>
                <a:ea typeface="Playfair Display"/>
                <a:cs typeface="Playfair Display"/>
                <a:sym typeface="Playfair Display"/>
              </a:rPr>
              <a:t>EDEN: </a:t>
            </a:r>
            <a:r>
              <a:rPr i="1" lang="en" sz="3980">
                <a:latin typeface="Playfair Display"/>
                <a:ea typeface="Playfair Display"/>
                <a:cs typeface="Playfair Display"/>
                <a:sym typeface="Playfair Display"/>
              </a:rPr>
              <a:t>Empathetic</a:t>
            </a:r>
            <a:r>
              <a:rPr lang="en" sz="3980">
                <a:latin typeface="Playfair Display"/>
                <a:ea typeface="Playfair Display"/>
                <a:cs typeface="Playfair Display"/>
                <a:sym typeface="Playfair Display"/>
              </a:rPr>
              <a:t> Dialogues for </a:t>
            </a:r>
            <a:r>
              <a:rPr lang="en" sz="3980" u="sng">
                <a:latin typeface="Playfair Display"/>
                <a:ea typeface="Playfair Display"/>
                <a:cs typeface="Playfair Display"/>
                <a:sym typeface="Playfair Display"/>
              </a:rPr>
              <a:t>English Learning</a:t>
            </a:r>
            <a:endParaRPr sz="3980" u="sng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3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Siyan Li, Teresa Shao, Julia Hirschberg, Zhou Yu</a:t>
            </a:r>
            <a:br>
              <a:rPr i="1" lang="en" sz="2600">
                <a:latin typeface="Roboto"/>
                <a:ea typeface="Roboto"/>
                <a:cs typeface="Roboto"/>
                <a:sym typeface="Roboto"/>
              </a:rPr>
            </a:br>
            <a:r>
              <a:rPr i="1" lang="en" sz="2400">
                <a:latin typeface="Roboto"/>
                <a:ea typeface="Roboto"/>
                <a:cs typeface="Roboto"/>
                <a:sym typeface="Roboto"/>
              </a:rPr>
              <a:t>Columbia University</a:t>
            </a:r>
            <a:endParaRPr i="1"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Conversation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Current dialogue models tend to assume that both speakers in a dialogue are native English speakers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Used ChatGPT to </a:t>
            </a:r>
            <a:r>
              <a:rPr lang="en">
                <a:solidFill>
                  <a:srgbClr val="1D4F91"/>
                </a:solidFill>
                <a:latin typeface="Roboto"/>
                <a:ea typeface="Roboto"/>
                <a:cs typeface="Roboto"/>
                <a:sym typeface="Roboto"/>
              </a:rPr>
              <a:t>synthesize conversations where one party is an ESL speaker</a:t>
            </a:r>
            <a:endParaRPr>
              <a:solidFill>
                <a:srgbClr val="1D4F9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Fine-tuned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Llama-2-Chat-7B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conduct conversations with ESL speakers on a variety of topics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E.g. TV shows, movies, books, etc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Spoken chatbot; TTS using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Amazon Polly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ASR using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Whisper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User Study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1054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Population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899800"/>
            <a:ext cx="8520600" cy="26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Recruited through social media and personal connections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31 Native Mandarin speakers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Self-reported English proficiency at least intermediate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Filled out questionnaire for </a:t>
            </a:r>
            <a:r>
              <a:rPr lang="en" sz="2000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perceived affective support from chatbot and L2 grit</a:t>
            </a:r>
            <a:endParaRPr sz="2000"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826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PAS and Different Empathetic Feedback Mechanisms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26" name="Google Shape;126;p25"/>
          <p:cNvGraphicFramePr/>
          <p:nvPr/>
        </p:nvGraphicFramePr>
        <p:xfrm>
          <a:off x="288813" y="158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{82D47571-439B-459C-8A9C-E0C9B179607F}</a:tableStyleId>
              </a:tblPr>
              <a:tblGrid>
                <a:gridCol w="1109125"/>
                <a:gridCol w="1581450"/>
                <a:gridCol w="1269625"/>
                <a:gridCol w="1339375"/>
                <a:gridCol w="2339900"/>
                <a:gridCol w="92687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Encourages me when struggling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Listens to me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Cares about my opinion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Appreciates and praises me when doing well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3.53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4.00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3.47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3.78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3.83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2.83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3.67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3.33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Adaptive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4.38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3.88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4.38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4.16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D0C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0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Correlation between PAS and Change in L2 Grit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588" y="943075"/>
            <a:ext cx="619883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Takeaways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311700" y="1303750"/>
            <a:ext cx="8520600" cy="30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adaptive empathetic feedback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approach is the most effective at </a:t>
            </a:r>
            <a:r>
              <a:rPr lang="en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increasing perceived affective support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Some aspects of </a:t>
            </a:r>
            <a:r>
              <a:rPr b="1" i="1" lang="en">
                <a:latin typeface="Roboto"/>
                <a:ea typeface="Roboto"/>
                <a:cs typeface="Roboto"/>
                <a:sym typeface="Roboto"/>
              </a:rPr>
              <a:t>perceived affective support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correlate with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">
                <a:latin typeface="Roboto"/>
                <a:ea typeface="Roboto"/>
                <a:cs typeface="Roboto"/>
                <a:sym typeface="Roboto"/>
              </a:rPr>
              <a:t>increasing student L2 grit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post-interactions.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(Not shown here) Fixed empathetic feedback most significantly increases Grit.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Users appreciate how supportive the empathetic chatbot is; they are sometimes pleasantly surprised when they receive encouragement.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Human subject studies are difficult, especially when there is little financial incentive and your study involves multiple rounds.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4F9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You!</a:t>
            </a:r>
            <a:endParaRPr>
              <a:solidFill>
                <a:srgbClr val="1D4F9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Any Questions?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u="sng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Email:</a:t>
            </a:r>
            <a:r>
              <a:rPr lang="en" u="sng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 siyan.li@columbia.edu</a:t>
            </a:r>
            <a:endParaRPr u="sng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826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Motivation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572625"/>
            <a:ext cx="8520600" cy="22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Frustration and stumbling is common in English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Could make learners give up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 u="sng">
                <a:latin typeface="Roboto"/>
                <a:ea typeface="Roboto"/>
                <a:cs typeface="Roboto"/>
                <a:sym typeface="Roboto"/>
              </a:rPr>
              <a:t>Wu et al. (2023)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: </a:t>
            </a: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perceived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teacher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affective support (correlates with empathy)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positively correlates with student </a:t>
            </a: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L2 grit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(passion and perseverance in second language learning process) [1]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Can an English-teaching chatbot do the same?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14200" y="4317175"/>
            <a:ext cx="883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[1] Wu, W., Wang, Y., &amp; Huang, R. (2023). Teachers matter: exploring the impact of perceived teacher affective support and teacher enjoyment on L2 learner grit and burnout. System, 117, 103096.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Does an Empathetic Chatbot System increase L2 Grit?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System Overview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4273725"/>
            <a:ext cx="8475000" cy="7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System Design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</a:t>
            </a: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improve upon Siyan et al. (2024); improvements highlighted in Green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64696" l="0" r="0" t="0"/>
          <a:stretch/>
        </p:blipFill>
        <p:spPr>
          <a:xfrm>
            <a:off x="273063" y="378538"/>
            <a:ext cx="8597875" cy="39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Implementation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Negative Affect &amp; Pause Detection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246325"/>
            <a:ext cx="8520600" cy="29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Perceived negative emotions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Use </a:t>
            </a:r>
            <a:r>
              <a:rPr lang="en" sz="1800">
                <a:highlight>
                  <a:srgbClr val="B9D9EB"/>
                </a:highlight>
                <a:latin typeface="Roboto"/>
                <a:ea typeface="Roboto"/>
                <a:cs typeface="Roboto"/>
                <a:sym typeface="Roboto"/>
              </a:rPr>
              <a:t>existing wav2vec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speech recognition model [1]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Focus on Negative labeled audios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Pauses, since pauses are related to foreign language anxiety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Jost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Use </a:t>
            </a:r>
            <a:r>
              <a:rPr b="1" lang="en" sz="1800" u="sng">
                <a:latin typeface="Roboto"/>
                <a:ea typeface="Roboto"/>
                <a:cs typeface="Roboto"/>
                <a:sym typeface="Roboto"/>
              </a:rPr>
              <a:t>Silero-VAD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(voice activity detection) for pause duration computation [2]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Use the average pause length as a metric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Focus on Pauses labeled audios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If we detect either, then trigger Empathetic Feedback Module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343050" y="4233225"/>
            <a:ext cx="845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[1]  </a:t>
            </a:r>
            <a:r>
              <a:rPr lang="en" sz="9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https://huggingface.co/ehcalabres/wav2vec2-lg-xlsr-en-speech-emotion-recognition</a:t>
            </a:r>
            <a:r>
              <a:rPr lang="en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[2] </a:t>
            </a:r>
            <a:r>
              <a:rPr lang="en" sz="9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https://github.com/snakers4/silero-vad</a:t>
            </a:r>
            <a:r>
              <a:rPr lang="en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Empathetic Feedback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292900"/>
            <a:ext cx="8520600" cy="26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 ground truth → Prompting LLMs; but LLMs are sensitive to how they are prompted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 we used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DSPy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as a prompt optimization framework [1]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Selects proposed prompt based on metric performance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Bootstraps in-context examples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Improvement on LLM-judge metrics; see details in prior work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343050" y="4461825"/>
            <a:ext cx="8457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[1]  </a:t>
            </a:r>
            <a:r>
              <a:rPr lang="en" sz="9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https://github.com/stanfordnlp/dspy</a:t>
            </a:r>
            <a:r>
              <a:rPr lang="en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Grammatical Feedback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685875"/>
            <a:ext cx="8520600" cy="20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1D4F91"/>
                </a:solidFill>
                <a:latin typeface="Roboto"/>
                <a:ea typeface="Roboto"/>
                <a:cs typeface="Roboto"/>
                <a:sym typeface="Roboto"/>
              </a:rPr>
              <a:t>Synthesized grammar corrections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for real Mandarin native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speaker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utterances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using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GPT-4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Fine-tuned Llama-2-chat-7B to provide grammar corrections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 a template-based approach, coupled with POS tagging, to create the grammar feedback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