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60"/>
  </p:notesMasterIdLst>
  <p:sldIdLst>
    <p:sldId id="256" r:id="rId2"/>
    <p:sldId id="297" r:id="rId3"/>
    <p:sldId id="298" r:id="rId4"/>
    <p:sldId id="257" r:id="rId5"/>
    <p:sldId id="258" r:id="rId6"/>
    <p:sldId id="259" r:id="rId7"/>
    <p:sldId id="260" r:id="rId8"/>
    <p:sldId id="261" r:id="rId9"/>
    <p:sldId id="263" r:id="rId10"/>
    <p:sldId id="262" r:id="rId11"/>
    <p:sldId id="302" r:id="rId12"/>
    <p:sldId id="264" r:id="rId13"/>
    <p:sldId id="265" r:id="rId14"/>
    <p:sldId id="266" r:id="rId15"/>
    <p:sldId id="267" r:id="rId16"/>
    <p:sldId id="268" r:id="rId17"/>
    <p:sldId id="269" r:id="rId18"/>
    <p:sldId id="551" r:id="rId19"/>
    <p:sldId id="552" r:id="rId20"/>
    <p:sldId id="553" r:id="rId21"/>
    <p:sldId id="554" r:id="rId22"/>
    <p:sldId id="555" r:id="rId23"/>
    <p:sldId id="556" r:id="rId24"/>
    <p:sldId id="557" r:id="rId25"/>
    <p:sldId id="558"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5" r:id="rId41"/>
    <p:sldId id="286" r:id="rId42"/>
    <p:sldId id="287" r:id="rId43"/>
    <p:sldId id="288" r:id="rId44"/>
    <p:sldId id="289" r:id="rId45"/>
    <p:sldId id="290" r:id="rId46"/>
    <p:sldId id="291" r:id="rId47"/>
    <p:sldId id="292" r:id="rId48"/>
    <p:sldId id="588" r:id="rId49"/>
    <p:sldId id="293" r:id="rId50"/>
    <p:sldId id="590" r:id="rId51"/>
    <p:sldId id="591" r:id="rId52"/>
    <p:sldId id="592" r:id="rId53"/>
    <p:sldId id="593" r:id="rId54"/>
    <p:sldId id="594" r:id="rId55"/>
    <p:sldId id="595" r:id="rId56"/>
    <p:sldId id="596" r:id="rId57"/>
    <p:sldId id="301" r:id="rId58"/>
    <p:sldId id="296"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61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62812B-F7C0-4C3C-954F-9B1E891277F2}">
  <a:tblStyle styleId="{EF62812B-F7C0-4C3C-954F-9B1E891277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2773"/>
  </p:normalViewPr>
  <p:slideViewPr>
    <p:cSldViewPr snapToGrid="0">
      <p:cViewPr varScale="1">
        <p:scale>
          <a:sx n="81" d="100"/>
          <a:sy n="81" d="100"/>
        </p:scale>
        <p:origin x="144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60" name="Google Shape;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a:t>Today I’ll be talking about work we have done to identify the kind of spoken language humans trust, which should be useful to </a:t>
            </a:r>
            <a:r>
              <a:rPr lang="en-US" b="1" i="1"/>
              <a:t>know for building </a:t>
            </a:r>
            <a:r>
              <a:rPr lang="en-US" b="1" i="1" dirty="0"/>
              <a:t>trustworthy dialogue systems.</a:t>
            </a:r>
          </a:p>
          <a:p>
            <a:pPr marL="0" lvl="0" indent="0" algn="l" rtl="0">
              <a:spcBef>
                <a:spcPts val="0"/>
              </a:spcBef>
              <a:spcAft>
                <a:spcPts val="0"/>
              </a:spcAft>
              <a:buNone/>
            </a:pPr>
            <a:r>
              <a:rPr lang="en-US" b="1" i="1" dirty="0"/>
              <a:t>TACL 2020 paper</a:t>
            </a:r>
          </a:p>
          <a:p>
            <a:pPr marL="0" lvl="0" indent="0" algn="l" rtl="0">
              <a:spcBef>
                <a:spcPts val="0"/>
              </a:spcBef>
              <a:spcAft>
                <a:spcPts val="0"/>
              </a:spcAft>
              <a:buNone/>
            </a:pPr>
            <a:r>
              <a:rPr lang="en-US" b="1" i="1" dirty="0"/>
              <a:t>We’ve been working with DHS and AFOSR for a number of years</a:t>
            </a:r>
            <a:r>
              <a:rPr lang="en-US" b="1" i="1" baseline="0" dirty="0"/>
              <a:t> on deception production and perception and currently trust.  How do humans detect lies?  Or do they?</a:t>
            </a:r>
            <a:endParaRPr b="1"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Brought pairs of</a:t>
            </a:r>
            <a:r>
              <a:rPr lang="en-US" baseline="0" dirty="0"/>
              <a:t> subjects who did not know each other into the lab</a:t>
            </a:r>
          </a:p>
          <a:p>
            <a:pPr marL="0" lvl="0" indent="0" algn="l" rtl="0">
              <a:spcBef>
                <a:spcPts val="0"/>
              </a:spcBef>
              <a:spcAft>
                <a:spcPts val="0"/>
              </a:spcAft>
              <a:buNone/>
            </a:pPr>
            <a:r>
              <a:rPr lang="en-US" baseline="0" dirty="0"/>
              <a:t>Gave them a demographic survey, a personality (NEO FFI) survey, collected baseline speech</a:t>
            </a:r>
          </a:p>
          <a:p>
            <a:pPr marL="0" lvl="0" indent="0" algn="l" rtl="0">
              <a:spcBef>
                <a:spcPts val="0"/>
              </a:spcBef>
              <a:spcAft>
                <a:spcPts val="0"/>
              </a:spcAft>
              <a:buNone/>
            </a:pPr>
            <a:r>
              <a:rPr lang="en-US" dirty="0"/>
              <a:t>Partially-Fake resume paradigm: 24 questions, create</a:t>
            </a:r>
            <a:r>
              <a:rPr lang="en-US" baseline="0" dirty="0"/>
              <a:t> false answers for half we selected at random, balanced</a:t>
            </a:r>
          </a:p>
          <a:p>
            <a:pPr marL="0" lvl="0" indent="0" algn="l" rtl="0">
              <a:spcBef>
                <a:spcPts val="0"/>
              </a:spcBef>
              <a:spcAft>
                <a:spcPts val="0"/>
              </a:spcAft>
              <a:buNone/>
            </a:pPr>
            <a:r>
              <a:rPr lang="en-US" baseline="0" dirty="0"/>
              <a:t>Interviewed one another in turn in recording booth</a:t>
            </a:r>
            <a:endParaRPr dirty="0"/>
          </a:p>
          <a:p>
            <a:pPr marL="0" lvl="0" indent="0" algn="l" rtl="0">
              <a:spcBef>
                <a:spcPts val="0"/>
              </a:spcBef>
              <a:spcAft>
                <a:spcPts val="0"/>
              </a:spcAft>
              <a:buNone/>
            </a:pPr>
            <a:r>
              <a:rPr lang="en-US" dirty="0"/>
              <a:t>Financial incentive scheme:  lie believed true = $1; if believed false -$1; $1 to interviewer</a:t>
            </a:r>
            <a:r>
              <a:rPr lang="en-US" baseline="0" dirty="0"/>
              <a:t> for each correct guess</a:t>
            </a:r>
            <a:endParaRPr dirty="0"/>
          </a:p>
          <a:p>
            <a:pPr marL="0" lvl="0" indent="0" algn="l" rtl="0">
              <a:spcBef>
                <a:spcPts val="0"/>
              </a:spcBef>
              <a:spcAft>
                <a:spcPts val="0"/>
              </a:spcAft>
              <a:buNone/>
            </a:pPr>
            <a:r>
              <a:rPr lang="en-US" dirty="0"/>
              <a:t>Keypress logging of T/F statements by interviewee for each utterance and by interviewer for </a:t>
            </a:r>
            <a:r>
              <a:rPr lang="en-US" dirty="0" err="1"/>
              <a:t>thier</a:t>
            </a:r>
            <a:r>
              <a:rPr lang="en-US" dirty="0"/>
              <a:t> overall T/F for each of the 24 questions</a:t>
            </a:r>
            <a:r>
              <a:rPr lang="en-US" baseline="0" dirty="0"/>
              <a:t> at the end of their follow-ups</a:t>
            </a:r>
          </a:p>
          <a:p>
            <a:pPr marL="0" lvl="0" indent="0" algn="l" rtl="0">
              <a:spcBef>
                <a:spcPts val="0"/>
              </a:spcBef>
              <a:spcAft>
                <a:spcPts val="0"/>
              </a:spcAft>
              <a:buNone/>
            </a:pPr>
            <a:r>
              <a:rPr lang="en-US" baseline="0" dirty="0"/>
              <a:t>Here are the questions we asked them to provide truth or lie answers to…</a:t>
            </a:r>
            <a:endParaRPr dirty="0"/>
          </a:p>
          <a:p>
            <a:pPr marL="0" lvl="0" indent="0" algn="l" rtl="0">
              <a:spcBef>
                <a:spcPts val="0"/>
              </a:spcBef>
              <a:spcAft>
                <a:spcPts val="0"/>
              </a:spcAft>
              <a:buNone/>
            </a:pPr>
            <a:endParaRPr dirty="0"/>
          </a:p>
        </p:txBody>
      </p:sp>
      <p:sp>
        <p:nvSpPr>
          <p:cNvPr id="108" name="Google Shape;10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1, 5, 6, 8, 12, 13, 14, 15, 23, 24</a:t>
            </a:r>
          </a:p>
          <a:p>
            <a:endParaRPr lang="en-US" dirty="0"/>
          </a:p>
          <a:p>
            <a:r>
              <a:rPr lang="en-US" dirty="0"/>
              <a:t>We grouped our questions by different categories:</a:t>
            </a:r>
          </a:p>
          <a:p>
            <a:pPr>
              <a:buFont typeface="Arial" panose="020B0604020202020204" pitchFamily="34" charset="0"/>
              <a:buChar char="•"/>
            </a:pPr>
            <a:r>
              <a:rPr lang="en-US" dirty="0" err="1"/>
              <a:t>ynq’s</a:t>
            </a:r>
            <a:r>
              <a:rPr lang="en-US" dirty="0"/>
              <a:t> (e.g. 9, 10, 11) or open-ended q’s (16, 17)</a:t>
            </a:r>
          </a:p>
          <a:p>
            <a:pPr>
              <a:buFont typeface="Arial" panose="020B0604020202020204" pitchFamily="34" charset="0"/>
              <a:buChar char="•"/>
            </a:pPr>
            <a:r>
              <a:rPr lang="en-US" dirty="0"/>
              <a:t>Sensitive (12, 13, 24) or non-sensitive questions (19, 20)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02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Random:  50% (balanced truth and lie) -- </a:t>
            </a:r>
            <a:endParaRPr dirty="0"/>
          </a:p>
          <a:p>
            <a:pPr marL="0" lvl="0" indent="0" algn="l" rtl="0">
              <a:spcBef>
                <a:spcPts val="0"/>
              </a:spcBef>
              <a:spcAft>
                <a:spcPts val="0"/>
              </a:spcAft>
              <a:buNone/>
            </a:pPr>
            <a:r>
              <a:rPr lang="en-US" dirty="0"/>
              <a:t>Best Humans:  56.75 % (on chunks)</a:t>
            </a:r>
            <a:r>
              <a:rPr lang="en-US" baseline="0" dirty="0"/>
              <a:t> </a:t>
            </a:r>
            <a:r>
              <a:rPr lang="mr-IN" baseline="0" dirty="0"/>
              <a:t>–</a:t>
            </a:r>
            <a:r>
              <a:rPr lang="en-US" baseline="0" dirty="0"/>
              <a:t> red line -- and mean F1 of 55.33) </a:t>
            </a:r>
            <a:r>
              <a:rPr lang="mr-IN" baseline="0" dirty="0"/>
              <a:t>–</a:t>
            </a:r>
            <a:r>
              <a:rPr lang="en-US" baseline="0" dirty="0"/>
              <a:t> Best ML on chunks: 73.67 F1</a:t>
            </a:r>
          </a:p>
          <a:p>
            <a:pPr marL="0" lvl="0" indent="0" algn="l" rtl="0">
              <a:spcBef>
                <a:spcPts val="0"/>
              </a:spcBef>
              <a:spcAft>
                <a:spcPts val="0"/>
              </a:spcAft>
              <a:buNone/>
            </a:pPr>
            <a:r>
              <a:rPr lang="en-US" b="1" i="1" dirty="0"/>
              <a:t>speaker independent 10-fold cross-validation using Naïve Bayes classifier</a:t>
            </a:r>
            <a:endParaRPr b="1" i="1" dirty="0"/>
          </a:p>
          <a:p>
            <a:pPr marL="0" lvl="0" indent="0" algn="l" rtl="0">
              <a:spcBef>
                <a:spcPts val="0"/>
              </a:spcBef>
              <a:spcAft>
                <a:spcPts val="0"/>
              </a:spcAft>
              <a:buNone/>
            </a:pPr>
            <a:endParaRPr dirty="0"/>
          </a:p>
        </p:txBody>
      </p:sp>
      <p:sp>
        <p:nvSpPr>
          <p:cNvPr id="153" name="Google Shape;15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And now for a final test…</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b="1"/>
              <a:t>True. P406p407-part1</a:t>
            </a:r>
            <a:endParaRPr/>
          </a:p>
          <a:p>
            <a:pPr marL="0" lvl="0" indent="0" algn="l" rtl="0">
              <a:spcBef>
                <a:spcPts val="0"/>
              </a:spcBef>
              <a:spcAft>
                <a:spcPts val="0"/>
              </a:spcAft>
              <a:buNone/>
            </a:pPr>
            <a:r>
              <a:rPr lang="en-US" b="1"/>
              <a:t>Judged true by human.</a:t>
            </a:r>
            <a:endParaRPr/>
          </a:p>
        </p:txBody>
      </p:sp>
      <p:sp>
        <p:nvSpPr>
          <p:cNvPr id="162" name="Google Shape;16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2" name="Google Shape;17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Turn this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p>
          <a:p>
            <a:pPr marL="0" lvl="0" indent="0" algn="l" rtl="0">
              <a:spcBef>
                <a:spcPts val="0"/>
              </a:spcBef>
              <a:spcAft>
                <a:spcPts val="0"/>
              </a:spcAft>
              <a:buNone/>
            </a:pPr>
            <a:r>
              <a:rPr lang="en-US" b="1"/>
              <a:t>False. P482p483-part1</a:t>
            </a:r>
            <a:endParaRPr/>
          </a:p>
          <a:p>
            <a:pPr marL="0" lvl="0" indent="0" algn="l" rtl="0">
              <a:spcBef>
                <a:spcPts val="0"/>
              </a:spcBef>
              <a:spcAft>
                <a:spcPts val="0"/>
              </a:spcAft>
              <a:buNone/>
            </a:pPr>
            <a:r>
              <a:rPr lang="en-US" b="1"/>
              <a:t>Judged true by human.</a:t>
            </a:r>
            <a:endParaRPr/>
          </a:p>
        </p:txBody>
      </p:sp>
      <p:sp>
        <p:nvSpPr>
          <p:cNvPr id="181" name="Google Shape;1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False. P482p483-part1</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1" name="Google Shape;19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r-IN" dirty="0" err="1"/>
              <a:t>True</a:t>
            </a:r>
            <a:r>
              <a:rPr lang="mr-IN" dirty="0"/>
              <a:t>: p372p373-part2_ch2/1053.631440/1054.731440/q12/n1/</a:t>
            </a:r>
            <a:r>
              <a:rPr lang="mr-IN" dirty="0" err="1"/>
              <a:t>T</a:t>
            </a:r>
            <a:endParaRPr lang="mr-IN" dirty="0"/>
          </a:p>
          <a:p>
            <a:pPr>
              <a:spcBef>
                <a:spcPts val="0"/>
              </a:spcBef>
              <a:buNone/>
            </a:pPr>
            <a:endParaRPr dirty="0"/>
          </a:p>
        </p:txBody>
      </p:sp>
    </p:spTree>
    <p:extLst>
      <p:ext uri="{BB962C8B-B14F-4D97-AF65-F5344CB8AC3E}">
        <p14:creationId xmlns:p14="http://schemas.microsoft.com/office/powerpoint/2010/main" val="186151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True: </a:t>
            </a:r>
            <a:r>
              <a:rPr lang="mr-IN" dirty="0"/>
              <a:t>p372p373-part2_ch2/1053.631440/1054.731440/q12/n1/</a:t>
            </a:r>
            <a:r>
              <a:rPr lang="mr-IN" dirty="0" err="1"/>
              <a:t>T</a:t>
            </a:r>
            <a:endParaRPr dirty="0"/>
          </a:p>
        </p:txBody>
      </p:sp>
    </p:spTree>
    <p:extLst>
      <p:ext uri="{BB962C8B-B14F-4D97-AF65-F5344CB8AC3E}">
        <p14:creationId xmlns:p14="http://schemas.microsoft.com/office/powerpoint/2010/main" val="25884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years!  This work is part of a long project I’ve been involved in with many collaborators and students studying deceptive speech and trusted speech</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404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False: </a:t>
            </a:r>
            <a:r>
              <a:rPr lang="mr-IN" dirty="0"/>
              <a:t>p542p543-part2_ch2/310.619791/322.302834/q12/n1/</a:t>
            </a:r>
            <a:r>
              <a:rPr lang="mr-IN" dirty="0" err="1"/>
              <a:t>F</a:t>
            </a:r>
            <a:endParaRPr dirty="0"/>
          </a:p>
        </p:txBody>
      </p:sp>
    </p:spTree>
    <p:extLst>
      <p:ext uri="{BB962C8B-B14F-4D97-AF65-F5344CB8AC3E}">
        <p14:creationId xmlns:p14="http://schemas.microsoft.com/office/powerpoint/2010/main" val="671868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False: </a:t>
            </a:r>
            <a:r>
              <a:rPr lang="mr-IN" dirty="0"/>
              <a:t>p542p543-part2_ch2/310.619791/322.302834/q12/n1/</a:t>
            </a:r>
            <a:r>
              <a:rPr lang="mr-IN" dirty="0" err="1"/>
              <a:t>F</a:t>
            </a:r>
            <a:endParaRPr dirty="0"/>
          </a:p>
        </p:txBody>
      </p:sp>
    </p:spTree>
    <p:extLst>
      <p:ext uri="{BB962C8B-B14F-4D97-AF65-F5344CB8AC3E}">
        <p14:creationId xmlns:p14="http://schemas.microsoft.com/office/powerpoint/2010/main" val="141505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mr-IN" dirty="0"/>
              <a:t>p514p515-part2_ch2/1199.310584/1216.842950/q12/n1/</a:t>
            </a:r>
            <a:r>
              <a:rPr lang="mr-IN" dirty="0" err="1"/>
              <a:t>F</a:t>
            </a:r>
            <a:endParaRPr dirty="0"/>
          </a:p>
        </p:txBody>
      </p:sp>
    </p:spTree>
    <p:extLst>
      <p:ext uri="{BB962C8B-B14F-4D97-AF65-F5344CB8AC3E}">
        <p14:creationId xmlns:p14="http://schemas.microsoft.com/office/powerpoint/2010/main" val="170352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mr-IN" dirty="0"/>
              <a:t>p514p515-part2_ch2/1199.310584/1216.842950/q12/n1/</a:t>
            </a:r>
            <a:r>
              <a:rPr lang="mr-IN" dirty="0" err="1"/>
              <a:t>F</a:t>
            </a:r>
            <a:endParaRPr dirty="0"/>
          </a:p>
        </p:txBody>
      </p:sp>
    </p:spTree>
    <p:extLst>
      <p:ext uri="{BB962C8B-B14F-4D97-AF65-F5344CB8AC3E}">
        <p14:creationId xmlns:p14="http://schemas.microsoft.com/office/powerpoint/2010/main" val="1703524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mr-IN" dirty="0"/>
              <a:t>p352p353-part2_ch2/1834.867900/1840.947900/q12/n1/</a:t>
            </a:r>
            <a:r>
              <a:rPr lang="mr-IN" dirty="0" err="1"/>
              <a:t>T</a:t>
            </a:r>
            <a:endParaRPr dirty="0"/>
          </a:p>
        </p:txBody>
      </p:sp>
    </p:spTree>
    <p:extLst>
      <p:ext uri="{BB962C8B-B14F-4D97-AF65-F5344CB8AC3E}">
        <p14:creationId xmlns:p14="http://schemas.microsoft.com/office/powerpoint/2010/main" val="31873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True: </a:t>
            </a:r>
            <a:r>
              <a:rPr lang="mr-IN" dirty="0"/>
              <a:t>p352p353-part2_ch2/1834.867900/1840.947900/q12/n1/</a:t>
            </a:r>
            <a:r>
              <a:rPr lang="mr-IN" dirty="0" err="1"/>
              <a:t>T</a:t>
            </a:r>
            <a:endParaRPr dirty="0"/>
          </a:p>
        </p:txBody>
      </p:sp>
    </p:spTree>
    <p:extLst>
      <p:ext uri="{BB962C8B-B14F-4D97-AF65-F5344CB8AC3E}">
        <p14:creationId xmlns:p14="http://schemas.microsoft.com/office/powerpoint/2010/main" val="1132660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Ten Item Personality Inventory (similar to NEO FFI but quicker to do</a:t>
            </a:r>
          </a:p>
          <a:p>
            <a:pPr marL="0" lvl="0" indent="0" algn="l" rtl="0">
              <a:spcBef>
                <a:spcPts val="0"/>
              </a:spcBef>
              <a:spcAft>
                <a:spcPts val="0"/>
              </a:spcAft>
              <a:buNone/>
            </a:pPr>
            <a:r>
              <a:rPr lang="en-US" dirty="0"/>
              <a:t>Unity software</a:t>
            </a:r>
            <a:endParaRPr dirty="0"/>
          </a:p>
        </p:txBody>
      </p:sp>
      <p:sp>
        <p:nvSpPr>
          <p:cNvPr id="206" name="Google Shape;20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Build with Unity game development software. Game with a Purpose</a:t>
            </a:r>
            <a:endParaRPr dirty="0"/>
          </a:p>
        </p:txBody>
      </p:sp>
      <p:sp>
        <p:nvSpPr>
          <p:cNvPr id="220" name="Google Shape;22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9/11/2001 attacks by al-</a:t>
            </a:r>
            <a:r>
              <a:rPr lang="en-US" dirty="0" err="1"/>
              <a:t>qaeda</a:t>
            </a:r>
            <a:r>
              <a:rPr lang="en-US" dirty="0"/>
              <a:t> when terrorists hijacked </a:t>
            </a:r>
            <a:r>
              <a:rPr lang="en-US" dirty="0" err="1"/>
              <a:t>u.s.</a:t>
            </a:r>
            <a:r>
              <a:rPr lang="en-US" dirty="0"/>
              <a:t> planes and flew them into multiple buildings in the World Trade Center, a good part of the Pentagon in Virginia, and may have been planning to destroy the Capitol and the White House in D.C.  The hijackers had gotten into the U.S. apparently by fooling U.S. immigration interviewers in the airports they arrived in.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059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what</a:t>
            </a:r>
            <a:r>
              <a:rPr lang="en-US" baseline="0" dirty="0"/>
              <a:t> the rater sees for each question in the task</a:t>
            </a:r>
            <a:endParaRPr dirty="0"/>
          </a:p>
        </p:txBody>
      </p:sp>
      <p:sp>
        <p:nvSpPr>
          <p:cNvPr id="228" name="Google Shape;22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13 per task, balanced by gender, native language, veracity</a:t>
            </a:r>
            <a:endParaRPr/>
          </a:p>
        </p:txBody>
      </p:sp>
      <p:sp>
        <p:nvSpPr>
          <p:cNvPr id="235" name="Google Shape;23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Analyzed utterances labeled with majority vote</a:t>
            </a:r>
          </a:p>
          <a:p>
            <a:pPr marL="800100" lvl="1">
              <a:lnSpc>
                <a:spcPct val="90000"/>
              </a:lnSpc>
              <a:spcBef>
                <a:spcPts val="560"/>
              </a:spcBef>
              <a:buClr>
                <a:srgbClr val="0070C0"/>
              </a:buClr>
              <a:buSzPts val="2800"/>
              <a:buChar char="•"/>
            </a:pPr>
            <a:r>
              <a:rPr lang="en-US" b="1" dirty="0">
                <a:solidFill>
                  <a:srgbClr val="0070C0"/>
                </a:solidFill>
              </a:rPr>
              <a:t>Agreement</a:t>
            </a:r>
            <a:r>
              <a:rPr lang="en-US" dirty="0">
                <a:solidFill>
                  <a:srgbClr val="0070C0"/>
                </a:solidFill>
              </a:rPr>
              <a:t> </a:t>
            </a:r>
            <a:r>
              <a:rPr lang="en-US" dirty="0"/>
              <a:t>did </a:t>
            </a:r>
            <a:r>
              <a:rPr lang="en-US" b="1" i="1" dirty="0"/>
              <a:t>not</a:t>
            </a:r>
            <a:r>
              <a:rPr lang="en-US" dirty="0"/>
              <a:t> correlate with </a:t>
            </a:r>
            <a:r>
              <a:rPr lang="en-US" b="1" dirty="0">
                <a:solidFill>
                  <a:srgbClr val="0070C0"/>
                </a:solidFill>
              </a:rPr>
              <a:t>gender</a:t>
            </a:r>
            <a:r>
              <a:rPr lang="en-US" dirty="0"/>
              <a:t> or </a:t>
            </a:r>
            <a:r>
              <a:rPr lang="en-US" b="1" dirty="0">
                <a:solidFill>
                  <a:srgbClr val="0070C0"/>
                </a:solidFill>
              </a:rPr>
              <a:t>native language</a:t>
            </a:r>
            <a:r>
              <a:rPr lang="en-US" dirty="0"/>
              <a:t> of speakers or with </a:t>
            </a:r>
            <a:r>
              <a:rPr lang="en-US" b="1" dirty="0">
                <a:solidFill>
                  <a:srgbClr val="0070C0"/>
                </a:solidFill>
              </a:rPr>
              <a:t>utterance length </a:t>
            </a:r>
            <a:r>
              <a:rPr lang="en-US" dirty="0"/>
              <a:t>(with slightly lower agreement on longer responses)</a:t>
            </a:r>
          </a:p>
          <a:p>
            <a:pPr marL="342900" lvl="0" indent="-342900" algn="l" rtl="0">
              <a:lnSpc>
                <a:spcPct val="90000"/>
              </a:lnSpc>
              <a:spcBef>
                <a:spcPts val="560"/>
              </a:spcBef>
              <a:spcAft>
                <a:spcPts val="0"/>
              </a:spcAft>
              <a:buClr>
                <a:schemeClr val="dk1"/>
              </a:buClr>
              <a:buSzPts val="2800"/>
              <a:buChar char="•"/>
            </a:pPr>
            <a:r>
              <a:rPr lang="en-US" dirty="0"/>
              <a:t>But:</a:t>
            </a:r>
          </a:p>
          <a:p>
            <a:pPr marL="742950" lvl="1" indent="-285750" algn="l" rtl="0">
              <a:lnSpc>
                <a:spcPct val="90000"/>
              </a:lnSpc>
              <a:spcBef>
                <a:spcPts val="480"/>
              </a:spcBef>
              <a:spcAft>
                <a:spcPts val="0"/>
              </a:spcAft>
              <a:buClr>
                <a:srgbClr val="FF0000"/>
              </a:buClr>
              <a:buSzPts val="2400"/>
              <a:buChar char="–"/>
            </a:pPr>
            <a:r>
              <a:rPr lang="en-US" b="1" dirty="0">
                <a:solidFill>
                  <a:srgbClr val="C00000"/>
                </a:solidFill>
              </a:rPr>
              <a:t>Female speakers </a:t>
            </a:r>
            <a:r>
              <a:rPr lang="en-US" b="1" i="1" dirty="0">
                <a:solidFill>
                  <a:srgbClr val="C00000"/>
                </a:solidFill>
              </a:rPr>
              <a:t>were trusted </a:t>
            </a:r>
            <a:r>
              <a:rPr lang="en-US" b="1" dirty="0">
                <a:solidFill>
                  <a:srgbClr val="C00000"/>
                </a:solidFill>
              </a:rPr>
              <a:t>more</a:t>
            </a:r>
            <a:r>
              <a:rPr lang="en-US" dirty="0">
                <a:solidFill>
                  <a:srgbClr val="FF0000"/>
                </a:solidFill>
              </a:rPr>
              <a:t> </a:t>
            </a:r>
            <a:r>
              <a:rPr lang="en-US" dirty="0"/>
              <a:t>(71.5%) than male speakers (68.6%)</a:t>
            </a:r>
          </a:p>
          <a:p>
            <a:pPr marL="742950" lvl="1" indent="-285750" algn="l" rtl="0">
              <a:lnSpc>
                <a:spcPct val="90000"/>
              </a:lnSpc>
              <a:spcBef>
                <a:spcPts val="480"/>
              </a:spcBef>
              <a:spcAft>
                <a:spcPts val="0"/>
              </a:spcAft>
              <a:buClr>
                <a:srgbClr val="FF0000"/>
              </a:buClr>
              <a:buSzPts val="2400"/>
              <a:buChar char="–"/>
            </a:pPr>
            <a:r>
              <a:rPr lang="en-US" b="1" dirty="0">
                <a:solidFill>
                  <a:srgbClr val="C00000"/>
                </a:solidFill>
              </a:rPr>
              <a:t>Native English speakers </a:t>
            </a:r>
            <a:r>
              <a:rPr lang="en-US" b="1" i="1" dirty="0">
                <a:solidFill>
                  <a:srgbClr val="C00000"/>
                </a:solidFill>
              </a:rPr>
              <a:t>were trusted </a:t>
            </a:r>
            <a:r>
              <a:rPr lang="en-US" b="1" dirty="0">
                <a:solidFill>
                  <a:srgbClr val="C00000"/>
                </a:solidFill>
              </a:rPr>
              <a:t>more </a:t>
            </a:r>
            <a:r>
              <a:rPr lang="en-US" dirty="0"/>
              <a:t>(73.5%) than native Chinese speakers (66.6%)</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44" name="Google Shape;24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Also </a:t>
            </a:r>
            <a:endParaRPr dirty="0"/>
          </a:p>
        </p:txBody>
      </p:sp>
      <p:sp>
        <p:nvSpPr>
          <p:cNvPr id="251" name="Google Shape;25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Slight agreement – 0.21-0.40 is fair agreement </a:t>
            </a:r>
            <a:r>
              <a:rPr lang="mr-IN" dirty="0"/>
              <a:t>–</a:t>
            </a:r>
            <a:r>
              <a:rPr lang="en-US" dirty="0"/>
              <a:t> so seems that this is a subjective task!</a:t>
            </a:r>
            <a:endParaRPr dirty="0"/>
          </a:p>
          <a:p>
            <a:pPr marL="0" lvl="0" indent="0" algn="l" rtl="0">
              <a:spcBef>
                <a:spcPts val="0"/>
              </a:spcBef>
              <a:spcAft>
                <a:spcPts val="0"/>
              </a:spcAft>
              <a:buNone/>
            </a:pPr>
            <a:r>
              <a:rPr lang="en-US" dirty="0"/>
              <a:t>33% were trusted by all, 70% trusted by at least 2</a:t>
            </a:r>
            <a:endParaRPr dirty="0"/>
          </a:p>
          <a:p>
            <a:pPr marL="0" lvl="0" indent="0" algn="l" rtl="0">
              <a:spcBef>
                <a:spcPts val="0"/>
              </a:spcBef>
              <a:spcAft>
                <a:spcPts val="0"/>
              </a:spcAft>
              <a:buNone/>
            </a:pPr>
            <a:r>
              <a:rPr lang="en-US" dirty="0"/>
              <a:t>Raters more trusting than mistrusting</a:t>
            </a:r>
          </a:p>
          <a:p>
            <a:pPr marL="0" lvl="0" indent="0" algn="l" rtl="0">
              <a:spcBef>
                <a:spcPts val="0"/>
              </a:spcBef>
              <a:spcAft>
                <a:spcPts val="0"/>
              </a:spcAft>
              <a:buNone/>
            </a:pPr>
            <a:r>
              <a:rPr lang="en-US" dirty="0"/>
              <a:t>TDT:</a:t>
            </a:r>
            <a:r>
              <a:rPr lang="en-US" baseline="0" dirty="0"/>
              <a:t>  people tend to assume that others are honest</a:t>
            </a:r>
            <a:endParaRPr dirty="0"/>
          </a:p>
        </p:txBody>
      </p:sp>
      <p:sp>
        <p:nvSpPr>
          <p:cNvPr id="258" name="Google Shape;2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Creativity measured by </a:t>
            </a:r>
            <a:r>
              <a:rPr lang="en-US" sz="1200" b="0" i="0" u="none" strike="noStrike" cap="none" dirty="0">
                <a:solidFill>
                  <a:schemeClr val="dk1"/>
                </a:solidFill>
                <a:effectLst/>
                <a:latin typeface="Calibri"/>
                <a:ea typeface="Calibri"/>
                <a:cs typeface="Calibri"/>
                <a:sym typeface="Calibri"/>
              </a:rPr>
              <a:t>converting all responses to TF-IDF vectors on unigrams and bigrams. We built a lexical graph for each question with responses as nodes and cosine similarities between TF-IDF vectors as edge weights. Then we computed the eigenvalue centrality for each node and used its negative value as the measure of creativity. </a:t>
            </a:r>
            <a:endParaRPr lang="en-US" dirty="0"/>
          </a:p>
          <a:p>
            <a:pPr marL="0" lvl="0" indent="0" algn="l" rtl="0">
              <a:spcBef>
                <a:spcPts val="0"/>
              </a:spcBef>
              <a:spcAft>
                <a:spcPts val="0"/>
              </a:spcAft>
              <a:buNone/>
            </a:pPr>
            <a:endParaRPr dirty="0"/>
          </a:p>
        </p:txBody>
      </p:sp>
      <p:sp>
        <p:nvSpPr>
          <p:cNvPr id="267" name="Google Shape;26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green is correct; red is incorrect; Up arrow: positive correlation; Down arrow:  negative correlation (number of arrows: significance level:</a:t>
            </a:r>
            <a:endParaRPr dirty="0"/>
          </a:p>
          <a:p>
            <a:pPr marL="0" lvl="0" indent="0" algn="l" rtl="0">
              <a:spcBef>
                <a:spcPts val="0"/>
              </a:spcBef>
              <a:spcAft>
                <a:spcPts val="0"/>
              </a:spcAft>
              <a:buNone/>
            </a:pPr>
            <a:r>
              <a:rPr lang="en-US" dirty="0"/>
              <a:t>	1: &lt;.05</a:t>
            </a:r>
            <a:endParaRPr dirty="0"/>
          </a:p>
          <a:p>
            <a:pPr marL="0" lvl="0" indent="0" algn="l" rtl="0">
              <a:spcBef>
                <a:spcPts val="0"/>
              </a:spcBef>
              <a:spcAft>
                <a:spcPts val="0"/>
              </a:spcAft>
              <a:buNone/>
            </a:pPr>
            <a:r>
              <a:rPr lang="en-US" dirty="0"/>
              <a:t>	2: &lt;.01</a:t>
            </a:r>
            <a:endParaRPr dirty="0"/>
          </a:p>
          <a:p>
            <a:pPr marL="0" lvl="0" indent="0" algn="l" rtl="0">
              <a:spcBef>
                <a:spcPts val="0"/>
              </a:spcBef>
              <a:spcAft>
                <a:spcPts val="0"/>
              </a:spcAft>
              <a:buNone/>
            </a:pPr>
            <a:r>
              <a:rPr lang="en-US" dirty="0"/>
              <a:t>	3: &lt;.001</a:t>
            </a:r>
            <a:endParaRPr dirty="0"/>
          </a:p>
          <a:p>
            <a:pPr marL="0" lvl="0" indent="0" algn="l" rtl="0">
              <a:spcBef>
                <a:spcPts val="0"/>
              </a:spcBef>
              <a:spcAft>
                <a:spcPts val="0"/>
              </a:spcAft>
              <a:buNone/>
            </a:pPr>
            <a:r>
              <a:rPr lang="en-US" dirty="0"/>
              <a:t>	4: &lt;.0001</a:t>
            </a:r>
            <a:endParaRPr dirty="0"/>
          </a:p>
          <a:p>
            <a:pPr marL="0" lvl="0" indent="0" algn="l" rtl="0">
              <a:spcBef>
                <a:spcPts val="0"/>
              </a:spcBef>
              <a:spcAft>
                <a:spcPts val="0"/>
              </a:spcAft>
              <a:buNone/>
            </a:pPr>
            <a:r>
              <a:rPr lang="en-US" dirty="0"/>
              <a:t>All statistical significance calculated after the </a:t>
            </a:r>
            <a:r>
              <a:rPr lang="en-US" dirty="0" err="1"/>
              <a:t>Bejamini</a:t>
            </a:r>
            <a:r>
              <a:rPr lang="en-US" dirty="0"/>
              <a:t>-Hochberg (1995) correction performed.</a:t>
            </a:r>
            <a:endParaRPr dirty="0"/>
          </a:p>
          <a:p>
            <a:pPr marL="0" lvl="0" indent="0" algn="l" rtl="0">
              <a:spcBef>
                <a:spcPts val="0"/>
              </a:spcBef>
              <a:spcAft>
                <a:spcPts val="0"/>
              </a:spcAft>
              <a:buNone/>
            </a:pPr>
            <a:r>
              <a:rPr lang="en-US" dirty="0"/>
              <a:t>Red human judgments are</a:t>
            </a:r>
            <a:r>
              <a:rPr lang="en-US" baseline="0" dirty="0"/>
              <a:t> </a:t>
            </a:r>
            <a:r>
              <a:rPr lang="en-US" dirty="0"/>
              <a:t>“wrong” and green are “right”</a:t>
            </a:r>
            <a:endParaRPr dirty="0"/>
          </a:p>
        </p:txBody>
      </p:sp>
      <p:sp>
        <p:nvSpPr>
          <p:cNvPr id="275" name="Google Shape;27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Calibri"/>
                <a:ea typeface="Calibri"/>
                <a:cs typeface="Calibri"/>
                <a:sym typeface="Calibri"/>
              </a:rPr>
              <a:t>↓ indicates negative relationship of feature with response; ↑ indicates positive relationship</a:t>
            </a:r>
            <a:endParaRPr lang="en-US" sz="1200" dirty="0">
              <a:solidFill>
                <a:schemeClr val="tx1"/>
              </a:solidFill>
            </a:endParaRPr>
          </a:p>
          <a:p>
            <a:pPr marL="0" lvl="0" indent="0" algn="l" rtl="0">
              <a:spcBef>
                <a:spcPts val="0"/>
              </a:spcBef>
              <a:spcAft>
                <a:spcPts val="0"/>
              </a:spcAft>
              <a:buNone/>
            </a:pPr>
            <a:r>
              <a:rPr lang="en-US" sz="1200" dirty="0">
                <a:solidFill>
                  <a:srgbClr val="00B050"/>
                </a:solidFill>
                <a:latin typeface="Calibri"/>
                <a:ea typeface="Calibri"/>
                <a:cs typeface="Calibri"/>
                <a:sym typeface="Calibri"/>
              </a:rPr>
              <a:t>Green</a:t>
            </a:r>
            <a:r>
              <a:rPr lang="en-US" sz="1200" dirty="0">
                <a:solidFill>
                  <a:schemeClr val="dk1"/>
                </a:solidFill>
                <a:latin typeface="Calibri"/>
                <a:ea typeface="Calibri"/>
                <a:cs typeface="Calibri"/>
                <a:sym typeface="Calibri"/>
              </a:rPr>
              <a:t> is correct human judgment of truth or lie; </a:t>
            </a:r>
            <a:r>
              <a:rPr lang="en-US" sz="1200" dirty="0">
                <a:solidFill>
                  <a:srgbClr val="FF0000"/>
                </a:solidFill>
                <a:latin typeface="Calibri"/>
                <a:ea typeface="Calibri"/>
                <a:cs typeface="Calibri"/>
                <a:sym typeface="Calibri"/>
              </a:rPr>
              <a:t>red</a:t>
            </a:r>
            <a:r>
              <a:rPr lang="en-US" sz="1200" dirty="0">
                <a:solidFill>
                  <a:schemeClr val="dk1"/>
                </a:solidFill>
                <a:latin typeface="Calibri"/>
                <a:ea typeface="Calibri"/>
                <a:cs typeface="Calibri"/>
                <a:sym typeface="Calibri"/>
              </a:rPr>
              <a:t> is incorrect </a:t>
            </a:r>
            <a:endParaRPr lang="en-US" dirty="0"/>
          </a:p>
          <a:p>
            <a:pPr marL="0" lvl="0" indent="0" algn="l" rtl="0">
              <a:spcBef>
                <a:spcPts val="0"/>
              </a:spcBef>
              <a:spcAft>
                <a:spcPts val="0"/>
              </a:spcAft>
              <a:buNone/>
            </a:pPr>
            <a:r>
              <a:rPr lang="en-US" dirty="0"/>
              <a:t>Humans are very poor at judging deception from “how” people speak.</a:t>
            </a:r>
            <a:endParaRPr dirty="0"/>
          </a:p>
          <a:p>
            <a:pPr marL="0" lvl="0" indent="0" algn="l" rtl="0">
              <a:spcBef>
                <a:spcPts val="0"/>
              </a:spcBef>
              <a:spcAft>
                <a:spcPts val="0"/>
              </a:spcAft>
              <a:buNone/>
            </a:pPr>
            <a:r>
              <a:rPr lang="en-US" dirty="0"/>
              <a:t>Of the 11 prosodic cues humans apparently considered useful indicators of deception or truthfulness, only 3 actually were:</a:t>
            </a:r>
            <a:r>
              <a:rPr lang="en-US" baseline="0" dirty="0"/>
              <a:t> 2 about trust and one about lying</a:t>
            </a:r>
            <a:endParaRPr dirty="0"/>
          </a:p>
          <a:p>
            <a:pPr marL="0" lvl="0" indent="0" algn="l" rtl="0">
              <a:spcBef>
                <a:spcPts val="0"/>
              </a:spcBef>
              <a:spcAft>
                <a:spcPts val="0"/>
              </a:spcAft>
              <a:buNone/>
            </a:pPr>
            <a:r>
              <a:rPr lang="en-US" dirty="0">
                <a:solidFill>
                  <a:srgbClr val="FF0000"/>
                </a:solidFill>
              </a:rPr>
              <a:t>↓ </a:t>
            </a:r>
            <a:r>
              <a:rPr lang="en-US" dirty="0"/>
              <a:t>indicates negative relationship;</a:t>
            </a:r>
            <a:r>
              <a:rPr lang="en-US" dirty="0">
                <a:solidFill>
                  <a:srgbClr val="FF0000"/>
                </a:solidFill>
              </a:rPr>
              <a:t> ↑ </a:t>
            </a:r>
            <a:r>
              <a:rPr lang="en-US" dirty="0"/>
              <a:t>indicates positive relationship</a:t>
            </a:r>
            <a:endParaRPr dirty="0"/>
          </a:p>
          <a:p>
            <a:pPr marL="0" lvl="0" indent="0" algn="l" rtl="0">
              <a:spcBef>
                <a:spcPts val="0"/>
              </a:spcBef>
              <a:spcAft>
                <a:spcPts val="0"/>
              </a:spcAft>
              <a:buNone/>
            </a:pPr>
            <a:r>
              <a:rPr lang="en-US" dirty="0">
                <a:solidFill>
                  <a:srgbClr val="FF0000"/>
                </a:solidFill>
              </a:rPr>
              <a:t>↓</a:t>
            </a:r>
            <a:r>
              <a:rPr lang="en-US" dirty="0"/>
              <a:t>: &lt;.05, </a:t>
            </a:r>
            <a:r>
              <a:rPr lang="en-US" dirty="0">
                <a:solidFill>
                  <a:srgbClr val="FF0000"/>
                </a:solidFill>
              </a:rPr>
              <a:t>↓↓ </a:t>
            </a:r>
            <a:r>
              <a:rPr lang="en-US" dirty="0"/>
              <a:t>: &lt;.01, </a:t>
            </a:r>
            <a:r>
              <a:rPr lang="en-US" dirty="0">
                <a:solidFill>
                  <a:srgbClr val="FF0000"/>
                </a:solidFill>
              </a:rPr>
              <a:t>↓↓↓ </a:t>
            </a:r>
            <a:r>
              <a:rPr lang="en-US" dirty="0"/>
              <a:t>: &lt;.001, </a:t>
            </a:r>
            <a:r>
              <a:rPr lang="en-US" dirty="0">
                <a:solidFill>
                  <a:srgbClr val="FF0000"/>
                </a:solidFill>
              </a:rPr>
              <a:t>↓↓↓↓ </a:t>
            </a:r>
            <a:r>
              <a:rPr lang="en-US" dirty="0"/>
              <a:t>: &lt;.0001</a:t>
            </a:r>
            <a:endParaRPr dirty="0"/>
          </a:p>
          <a:p>
            <a:pPr marL="0" lvl="0" indent="0" algn="l" rtl="0">
              <a:spcBef>
                <a:spcPts val="0"/>
              </a:spcBef>
              <a:spcAft>
                <a:spcPts val="0"/>
              </a:spcAft>
              <a:buNone/>
            </a:pPr>
            <a:r>
              <a:rPr lang="en-US" dirty="0"/>
              <a:t>Green is correct human judgment of truth or lie; red is incorrect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now let's put these results together with other rater majority judgments</a:t>
            </a:r>
            <a:endParaRPr dirty="0"/>
          </a:p>
          <a:p>
            <a:pPr marL="0" lvl="0" indent="0" algn="l" rtl="0">
              <a:spcBef>
                <a:spcPts val="0"/>
              </a:spcBef>
              <a:spcAft>
                <a:spcPts val="0"/>
              </a:spcAft>
              <a:buNone/>
            </a:pPr>
            <a:endParaRPr dirty="0"/>
          </a:p>
        </p:txBody>
      </p:sp>
      <p:sp>
        <p:nvSpPr>
          <p:cNvPr id="285" name="Google Shape;28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Complexity: longer utterances w/more content words, more concrete</a:t>
            </a:r>
            <a:r>
              <a:rPr lang="en-US" b="1" baseline="0" dirty="0"/>
              <a:t> and specific</a:t>
            </a:r>
            <a:endParaRPr b="1" dirty="0"/>
          </a:p>
        </p:txBody>
      </p:sp>
      <p:sp>
        <p:nvSpPr>
          <p:cNvPr id="294" name="Google Shape;29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Creativity measured by how much a</a:t>
            </a:r>
            <a:r>
              <a:rPr lang="en-US" b="1" baseline="0" dirty="0"/>
              <a:t> speakers responses differed from other speakers’</a:t>
            </a:r>
            <a:endParaRPr b="1" dirty="0"/>
          </a:p>
        </p:txBody>
      </p:sp>
      <p:sp>
        <p:nvSpPr>
          <p:cNvPr id="301" name="Google Shape;30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know from many studies and meta-studies that humans are generally</a:t>
            </a:r>
            <a:r>
              <a:rPr lang="en-US" baseline="0" dirty="0"/>
              <a:t> very poor at deception detection, </a:t>
            </a:r>
            <a:r>
              <a:rPr lang="en-US" b="1" baseline="0" dirty="0"/>
              <a:t>even those who must uphold the law </a:t>
            </a:r>
            <a:r>
              <a:rPr lang="mr-IN" b="1" baseline="0" dirty="0"/>
              <a:t>–</a:t>
            </a:r>
            <a:r>
              <a:rPr lang="en-US" b="1" baseline="0" dirty="0"/>
              <a:t> and  investment professionals!  And most people are worse than chance at deception detection.</a:t>
            </a:r>
            <a:endParaRPr b="1" dirty="0"/>
          </a:p>
        </p:txBody>
      </p:sp>
      <p:sp>
        <p:nvSpPr>
          <p:cNvPr id="68" name="Google Shape;6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Differences from unsuccessful lies:  shorter, louder, faster, fewer filled pauses, fewer repetitions, less variation in intensity and harsher (unstable amplitude) in VQ</a:t>
            </a:r>
            <a:endParaRPr dirty="0"/>
          </a:p>
        </p:txBody>
      </p:sp>
      <p:sp>
        <p:nvSpPr>
          <p:cNvPr id="316" name="Google Shape;31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Features that </a:t>
            </a:r>
            <a:r>
              <a:rPr lang="en-US" sz="1200" b="1">
                <a:solidFill>
                  <a:schemeClr val="dk1"/>
                </a:solidFill>
                <a:latin typeface="Calibri"/>
                <a:ea typeface="Calibri"/>
                <a:cs typeface="Calibri"/>
                <a:sym typeface="Calibri"/>
              </a:rPr>
              <a:t>fooled both human and machine judgments</a:t>
            </a:r>
            <a:r>
              <a:rPr lang="en-US" sz="1200">
                <a:solidFill>
                  <a:schemeClr val="dk1"/>
                </a:solidFill>
                <a:latin typeface="Calibri"/>
                <a:ea typeface="Calibri"/>
                <a:cs typeface="Calibri"/>
                <a:sym typeface="Calibri"/>
              </a:rPr>
              <a:t>. Successful lies had </a:t>
            </a:r>
            <a:r>
              <a:rPr lang="en-US" sz="1200" b="1">
                <a:solidFill>
                  <a:schemeClr val="dk1"/>
                </a:solidFill>
                <a:latin typeface="Calibri"/>
                <a:ea typeface="Calibri"/>
                <a:cs typeface="Calibri"/>
                <a:sym typeface="Calibri"/>
              </a:rPr>
              <a:t>fewer filled pauses (2, 3) and were shorter in duration (5) and number of sentences</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(9).</a:t>
            </a:r>
            <a:r>
              <a:rPr lang="en-US" sz="1200">
                <a:solidFill>
                  <a:schemeClr val="dk1"/>
                </a:solidFill>
                <a:latin typeface="Calibri"/>
                <a:ea typeface="Calibri"/>
                <a:cs typeface="Calibri"/>
                <a:sym typeface="Calibri"/>
              </a:rPr>
              <a:t> Some features only deceived our classifier. For example, lies that successfully deceived the deception classifier were </a:t>
            </a:r>
            <a:r>
              <a:rPr lang="en-US" sz="1200" b="1">
                <a:solidFill>
                  <a:schemeClr val="dk1"/>
                </a:solidFill>
                <a:latin typeface="Calibri"/>
                <a:ea typeface="Calibri"/>
                <a:cs typeface="Calibri"/>
                <a:sym typeface="Calibri"/>
              </a:rPr>
              <a:t>less creative (1) and less specific </a:t>
            </a:r>
            <a:r>
              <a:rPr lang="en-US" sz="1200">
                <a:solidFill>
                  <a:schemeClr val="dk1"/>
                </a:solidFill>
                <a:latin typeface="Calibri"/>
                <a:ea typeface="Calibri"/>
                <a:cs typeface="Calibri"/>
                <a:sym typeface="Calibri"/>
              </a:rPr>
              <a:t>(4). It seems that different kinds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of lies were successful at deceiving humans and an automated deception classifier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4" name="Google Shape;32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Here we show </a:t>
            </a:r>
            <a:r>
              <a:rPr lang="en-US" sz="1200" b="1" dirty="0">
                <a:solidFill>
                  <a:srgbClr val="C00000"/>
                </a:solidFill>
                <a:latin typeface="Calibri"/>
                <a:ea typeface="Calibri"/>
                <a:cs typeface="Calibri"/>
                <a:sym typeface="Calibri"/>
              </a:rPr>
              <a:t>avg % of correct judgments by raters who reported using the strategy compared with those who did not and avg % of utterances judge to be true, as well as the % of raters who reported using the strategy</a:t>
            </a:r>
            <a:r>
              <a:rPr lang="en-US" sz="1200" b="1" i="1" dirty="0">
                <a:solidFill>
                  <a:schemeClr val="dk1"/>
                </a:solidFill>
                <a:latin typeface="Calibri"/>
                <a:ea typeface="Calibri"/>
                <a:cs typeface="Calibri"/>
                <a:sym typeface="Calibri"/>
              </a:rPr>
              <a:t>.  No strategy reported was associated with significantly better deception detection performance.  </a:t>
            </a:r>
            <a:r>
              <a:rPr lang="en-US" sz="1200" dirty="0">
                <a:solidFill>
                  <a:schemeClr val="dk1"/>
                </a:solidFill>
                <a:latin typeface="Calibri"/>
                <a:ea typeface="Calibri"/>
                <a:cs typeface="Calibri"/>
                <a:sym typeface="Calibri"/>
              </a:rPr>
              <a:t>In fact, using speaker confidence was actually negatively correlated with rater performance.  We did find that some strategies were more highly correlated with rater trust (clarity of response, prior domain knowledge) and some with mistrust (response latency, pauses and </a:t>
            </a:r>
            <a:r>
              <a:rPr lang="en-US" sz="1200" dirty="0" err="1">
                <a:solidFill>
                  <a:schemeClr val="dk1"/>
                </a:solidFill>
                <a:latin typeface="Calibri"/>
                <a:ea typeface="Calibri"/>
                <a:cs typeface="Calibri"/>
                <a:sym typeface="Calibri"/>
              </a:rPr>
              <a:t>disfluences</a:t>
            </a:r>
            <a:r>
              <a:rPr lang="en-US" sz="1200" dirty="0">
                <a:solidFill>
                  <a:schemeClr val="dk1"/>
                </a:solidFill>
                <a:latin typeface="Calibri"/>
                <a:ea typeface="Calibri"/>
                <a:cs typeface="Calibri"/>
                <a:sym typeface="Calibri"/>
              </a:rPr>
              <a:t> as well as level of detail).</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For each strategy, we show the </a:t>
            </a:r>
            <a:r>
              <a:rPr lang="en-US" sz="1200" b="1" dirty="0">
                <a:solidFill>
                  <a:schemeClr val="dk1"/>
                </a:solidFill>
                <a:latin typeface="Calibri"/>
                <a:ea typeface="Calibri"/>
                <a:cs typeface="Calibri"/>
                <a:sym typeface="Calibri"/>
              </a:rPr>
              <a:t>increase or decrease in the average percentage of utterances judged correctly and % trusted for annotators reporting that strategy compared with all annotators.</a:t>
            </a:r>
            <a:r>
              <a:rPr lang="en-US" sz="1200"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no correlation between the number of strategies reported and the accuracy score, but we did discover a negative correlation between the percentage of answers trusted and the number of strategies raters reported using (spearman, </a:t>
            </a:r>
            <a:r>
              <a:rPr lang="en-US" sz="1200" b="0" i="0" u="none" strike="noStrike" cap="none" dirty="0" err="1">
                <a:solidFill>
                  <a:schemeClr val="dk1"/>
                </a:solidFill>
                <a:effectLst/>
                <a:latin typeface="Calibri"/>
                <a:ea typeface="Calibri"/>
                <a:cs typeface="Calibri"/>
                <a:sym typeface="Calibri"/>
              </a:rPr>
              <a:t>ρ</a:t>
            </a:r>
            <a:r>
              <a:rPr lang="en-US" sz="1200" b="0" i="0" u="none" strike="noStrike" cap="none" dirty="0">
                <a:solidFill>
                  <a:schemeClr val="dk1"/>
                </a:solidFill>
                <a:effectLst/>
                <a:latin typeface="Calibri"/>
                <a:ea typeface="Calibri"/>
                <a:cs typeface="Calibri"/>
                <a:sym typeface="Calibri"/>
              </a:rPr>
              <a:t> = −0.133, p &lt; 0.01). </a:t>
            </a:r>
            <a:endParaRPr lang="en-US" sz="12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We also show percentage of annotators reporting the strategy and a sample response from one. For %correct and % trust, the statistical significance is computed by comparing the annotators who said they used the strategy and annotators who did not with a Mann–Whitney–Wilcoxon U test. * p &lt;0.05; **; p &lt; 0.01; ***; p &lt; 0.001.  %Used is the % of raters who said they used the strategy</a:t>
            </a:r>
            <a:endParaRPr sz="12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b="1" dirty="0"/>
              <a:t>Prosody, response latency, pauses, disfluency, and intuition were the top five strategies mentioned by annotators and  features related to prosody, response latency, pauses, and disfluency were indeed significant indications of trust. As shown in this table, none of these reported strategies was associated with an improved deception detection performance. </a:t>
            </a:r>
            <a:r>
              <a:rPr lang="en-US" dirty="0"/>
              <a:t>However, we did find that using speaker "confidence" as a cue to deception was negatively associated with the annotators' performance.  How confident did the speaker seem?</a:t>
            </a:r>
            <a:endParaRPr dirty="0"/>
          </a:p>
          <a:p>
            <a:pPr marL="0" lvl="0" indent="0" algn="l" rtl="0">
              <a:lnSpc>
                <a:spcPct val="90000"/>
              </a:lnSpc>
              <a:spcBef>
                <a:spcPts val="0"/>
              </a:spcBef>
              <a:spcAft>
                <a:spcPts val="0"/>
              </a:spcAft>
              <a:buNone/>
            </a:pPr>
            <a:r>
              <a:rPr lang="en-US" dirty="0"/>
              <a:t>Which strategies are reported by raters who are more or less trusting over all?  We found that </a:t>
            </a:r>
            <a:r>
              <a:rPr lang="en-US" b="1" dirty="0"/>
              <a:t>people who reported using response latency, pauses, and disfluency when judging deception trusted a smaller percentage of utterances</a:t>
            </a:r>
            <a:r>
              <a:rPr lang="en-US" dirty="0"/>
              <a:t>. This could be because of the high prevalence of disfluencies in spontaneous speech, regardless of whether the utterance was deceptive or not. We also found that </a:t>
            </a:r>
            <a:r>
              <a:rPr lang="en-US" b="1" dirty="0"/>
              <a:t>raters who used  the level of detail in a response as a cue were more mistrusting </a:t>
            </a:r>
            <a:r>
              <a:rPr lang="en-US" dirty="0"/>
              <a:t>in their judgments.  Conversely, those who used clarity of a response and prior domain knowledge were more trusting. </a:t>
            </a:r>
            <a:endParaRPr dirty="0"/>
          </a:p>
        </p:txBody>
      </p:sp>
      <p:sp>
        <p:nvSpPr>
          <p:cNvPr id="339" name="Google Shape;339;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Spearman’s rank correlation coefficient.</a:t>
            </a:r>
            <a:endParaRPr dirty="0"/>
          </a:p>
        </p:txBody>
      </p:sp>
      <p:sp>
        <p:nvSpPr>
          <p:cNvPr id="345" name="Google Shape;34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1762 utterances were trusted by all annotators and 427 utterances were mistrusted by all annotators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Mcro-F1: compute </a:t>
            </a:r>
            <a:r>
              <a:rPr lang="en-US" sz="1200" b="0" i="0" u="none" strike="noStrike" cap="none" dirty="0">
                <a:solidFill>
                  <a:schemeClr val="dk1"/>
                </a:solidFill>
                <a:effectLst/>
                <a:latin typeface="Calibri"/>
                <a:ea typeface="Calibri"/>
                <a:cs typeface="Calibri"/>
                <a:sym typeface="Calibri"/>
              </a:rPr>
              <a:t>per-class precision and recall for all classes, then combine these pairs to compute the per-class F1 scores, and finally use the arithmetic mean of these per-class F1-scores as the macro-F1 score</a:t>
            </a:r>
            <a:endParaRPr lang="en-US"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Macro-F1*: compute macro-averaged precision and macro-averaged f1 and then compute the harmonic mean</a:t>
            </a:r>
            <a:endParaRPr lang="en-US" b="1" dirty="0"/>
          </a:p>
          <a:p>
            <a:pPr marL="0" lvl="0" indent="0" algn="l" rtl="0">
              <a:spcBef>
                <a:spcPts val="0"/>
              </a:spcBef>
              <a:spcAft>
                <a:spcPts val="0"/>
              </a:spcAft>
              <a:buNone/>
            </a:pPr>
            <a:endParaRPr dirty="0"/>
          </a:p>
        </p:txBody>
      </p:sp>
      <p:sp>
        <p:nvSpPr>
          <p:cNvPr id="352" name="Google Shape;35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Differences in traits:  females trusted more than males; native English speakers trusted</a:t>
            </a:r>
            <a:r>
              <a:rPr lang="en-US" baseline="0" dirty="0"/>
              <a:t> more than non-English</a:t>
            </a:r>
          </a:p>
          <a:p>
            <a:pPr marL="0" lvl="0" indent="0" algn="l" rtl="0">
              <a:spcBef>
                <a:spcPts val="0"/>
              </a:spcBef>
              <a:spcAft>
                <a:spcPts val="0"/>
              </a:spcAft>
              <a:buNone/>
            </a:pPr>
            <a:r>
              <a:rPr lang="en-US" baseline="0" dirty="0"/>
              <a:t>Speakers with low conscientiousness, high openness and high neuroticism scored higher</a:t>
            </a:r>
            <a:endParaRPr lang="en-US" dirty="0"/>
          </a:p>
          <a:p>
            <a:pPr marL="0" lvl="0" indent="0" algn="l" rtl="0">
              <a:spcBef>
                <a:spcPts val="0"/>
              </a:spcBef>
              <a:spcAft>
                <a:spcPts val="0"/>
              </a:spcAft>
              <a:buNone/>
            </a:pPr>
            <a:r>
              <a:rPr lang="en-US" dirty="0"/>
              <a:t>Using only utterances that all raters trusted or mistrusted (1762, 427).  5-fold cross validation.  Logistic regression.  Normalized for zero mean and unit-variance. Trained and tested on different speaker sets.</a:t>
            </a:r>
          </a:p>
          <a:p>
            <a:pPr marL="0" lvl="0" indent="0" algn="l" rtl="0">
              <a:spcBef>
                <a:spcPts val="0"/>
              </a:spcBef>
              <a:spcAft>
                <a:spcPts val="0"/>
              </a:spcAft>
              <a:buNone/>
            </a:pPr>
            <a:endParaRPr lang="en-US" dirty="0"/>
          </a:p>
        </p:txBody>
      </p:sp>
      <p:sp>
        <p:nvSpPr>
          <p:cNvPr id="360" name="Google Shape;36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Random forest models trained and tested only on speech raters agreed on</a:t>
            </a:r>
            <a:r>
              <a:rPr lang="en-US" dirty="0"/>
              <a:t>–1762</a:t>
            </a:r>
            <a:r>
              <a:rPr lang="en-US" baseline="0" dirty="0"/>
              <a:t> trusted and 427 mistrusted</a:t>
            </a:r>
            <a:r>
              <a:rPr lang="en-US" dirty="0"/>
              <a:t>– macro </a:t>
            </a:r>
            <a:r>
              <a:rPr lang="en-US" b="1" dirty="0"/>
              <a:t>F1-66.10</a:t>
            </a:r>
            <a:r>
              <a:rPr lang="en-US" dirty="0"/>
              <a:t> since</a:t>
            </a:r>
            <a:r>
              <a:rPr lang="en-US" baseline="0" dirty="0"/>
              <a:t> data unbalanced</a:t>
            </a:r>
            <a:endParaRPr dirty="0"/>
          </a:p>
          <a:p>
            <a:pPr marL="0" lvl="0" indent="0" algn="l" rtl="0">
              <a:spcBef>
                <a:spcPts val="0"/>
              </a:spcBef>
              <a:spcAft>
                <a:spcPts val="0"/>
              </a:spcAft>
              <a:buNone/>
            </a:pPr>
            <a:r>
              <a:rPr lang="en-US" dirty="0"/>
              <a:t>Random: 44.97</a:t>
            </a:r>
          </a:p>
          <a:p>
            <a:pPr marL="0" lvl="0" indent="0" algn="l" rtl="0">
              <a:spcBef>
                <a:spcPts val="0"/>
              </a:spcBef>
              <a:spcAft>
                <a:spcPts val="0"/>
              </a:spcAft>
              <a:buNone/>
            </a:pPr>
            <a:r>
              <a:rPr lang="en-US" dirty="0"/>
              <a:t>NLP: 61.57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Disfluency: </a:t>
            </a:r>
            <a:r>
              <a:rPr lang="en-US" sz="1200" b="0" i="0" u="none" strike="noStrike" cap="none" dirty="0">
                <a:solidFill>
                  <a:schemeClr val="dk1"/>
                </a:solidFill>
                <a:effectLst/>
                <a:latin typeface="Calibri"/>
                <a:ea typeface="Calibri"/>
                <a:cs typeface="Calibri"/>
                <a:sym typeface="Calibri"/>
              </a:rPr>
              <a:t>57.28</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Prosody: 60.20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Complexity: 45.77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cs typeface="Calibri"/>
                <a:sym typeface="Calibri"/>
              </a:rPr>
              <a:t>Speaker traits: </a:t>
            </a:r>
            <a:r>
              <a:rPr lang="en-US" sz="1200" b="0" i="0" u="none" strike="noStrike" cap="none" dirty="0">
                <a:solidFill>
                  <a:schemeClr val="dk1"/>
                </a:solidFill>
                <a:effectLst/>
                <a:latin typeface="Calibri"/>
                <a:ea typeface="Calibri"/>
                <a:cs typeface="Calibri"/>
                <a:sym typeface="Calibri"/>
              </a:rPr>
              <a:t>44.61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cs typeface="Calibri"/>
                <a:sym typeface="Calibri"/>
              </a:rPr>
              <a:t>Combining these also with sentiment, uncertainty, and creativity outperformed the NLP data driven methods significantly and provided our best trust classification result.</a:t>
            </a:r>
            <a:endParaRPr lang="en-US" b="1" dirty="0"/>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we present only features that are statistically significant after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–Hochberg correction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 and Hochberg, 1995)</a:t>
            </a:r>
            <a:r>
              <a:rPr lang="en-US" sz="1200" b="0" i="0" u="none" strike="noStrike" cap="none" baseline="0" dirty="0">
                <a:solidFill>
                  <a:schemeClr val="dk1"/>
                </a:solidFill>
                <a:effectLst/>
                <a:latin typeface="Calibri"/>
                <a:ea typeface="Calibri"/>
                <a:cs typeface="Calibri"/>
                <a:sym typeface="Calibri"/>
              </a:rPr>
              <a:t> to correct for false discovery</a:t>
            </a:r>
            <a:endParaRPr lang="en-US" dirty="0"/>
          </a:p>
          <a:p>
            <a:pPr fontAlgn="base"/>
            <a:r>
              <a:rPr lang="en-US" sz="1200" b="0" i="0" u="none" strike="noStrike" cap="none" dirty="0">
                <a:solidFill>
                  <a:schemeClr val="dk1"/>
                </a:solidFill>
                <a:effectLst/>
                <a:latin typeface="Calibri"/>
                <a:ea typeface="Calibri"/>
                <a:cs typeface="Calibri"/>
                <a:sym typeface="Calibri"/>
              </a:rPr>
              <a:t>How to Run the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–Hochberg procedure</a:t>
            </a:r>
          </a:p>
          <a:p>
            <a:pPr fontAlgn="base"/>
            <a:r>
              <a:rPr lang="en-US" sz="1200" b="0" i="0" u="none" strike="noStrike" cap="none" dirty="0">
                <a:solidFill>
                  <a:schemeClr val="dk1"/>
                </a:solidFill>
                <a:effectLst/>
                <a:latin typeface="Calibri"/>
                <a:ea typeface="Calibri"/>
                <a:cs typeface="Calibri"/>
                <a:sym typeface="Calibri"/>
              </a:rPr>
              <a:t>Put the individual p-values in ascending order.</a:t>
            </a:r>
          </a:p>
          <a:p>
            <a:pPr fontAlgn="base"/>
            <a:r>
              <a:rPr lang="en-US" sz="1200" b="0" i="0" u="none" strike="noStrike" cap="none" dirty="0">
                <a:solidFill>
                  <a:schemeClr val="dk1"/>
                </a:solidFill>
                <a:effectLst/>
                <a:latin typeface="Calibri"/>
                <a:ea typeface="Calibri"/>
                <a:cs typeface="Calibri"/>
                <a:sym typeface="Calibri"/>
              </a:rPr>
              <a:t>Assign ranks to the p-values. For example, the smallest has a rank of 1, the second smallest has a rank of 2.</a:t>
            </a:r>
          </a:p>
          <a:p>
            <a:pPr fontAlgn="base"/>
            <a:r>
              <a:rPr lang="en-US" sz="1200" b="0" i="0" u="none" strike="noStrike" cap="none" dirty="0">
                <a:solidFill>
                  <a:schemeClr val="dk1"/>
                </a:solidFill>
                <a:effectLst/>
                <a:latin typeface="Calibri"/>
                <a:ea typeface="Calibri"/>
                <a:cs typeface="Calibri"/>
                <a:sym typeface="Calibri"/>
              </a:rPr>
              <a:t>Calculate each individual p-value’s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-Hochberg critical value, using the formula (</a:t>
            </a:r>
            <a:r>
              <a:rPr lang="en-US" sz="1200" b="0" i="0" u="none" strike="noStrike" cap="none" dirty="0" err="1">
                <a:solidFill>
                  <a:schemeClr val="dk1"/>
                </a:solidFill>
                <a:effectLst/>
                <a:latin typeface="Calibri"/>
                <a:ea typeface="Calibri"/>
                <a:cs typeface="Calibri"/>
                <a:sym typeface="Calibri"/>
              </a:rPr>
              <a:t>i</a:t>
            </a:r>
            <a:r>
              <a:rPr lang="en-US" sz="1200" b="0" i="0" u="none" strike="noStrike" cap="none" dirty="0">
                <a:solidFill>
                  <a:schemeClr val="dk1"/>
                </a:solidFill>
                <a:effectLst/>
                <a:latin typeface="Calibri"/>
                <a:ea typeface="Calibri"/>
                <a:cs typeface="Calibri"/>
                <a:sym typeface="Calibri"/>
              </a:rPr>
              <a:t>/m)Q, where:</a:t>
            </a:r>
          </a:p>
          <a:p>
            <a:pPr lvl="1" fontAlgn="base"/>
            <a:r>
              <a:rPr lang="en-US" sz="1200" b="0" i="0" u="none" strike="noStrike" cap="none" dirty="0" err="1">
                <a:solidFill>
                  <a:schemeClr val="dk1"/>
                </a:solidFill>
                <a:effectLst/>
                <a:latin typeface="Calibri"/>
                <a:ea typeface="Calibri"/>
                <a:cs typeface="Calibri"/>
                <a:sym typeface="Calibri"/>
              </a:rPr>
              <a:t>i</a:t>
            </a:r>
            <a:r>
              <a:rPr lang="en-US" sz="1200" b="0" i="0" u="none" strike="noStrike" cap="none" dirty="0">
                <a:solidFill>
                  <a:schemeClr val="dk1"/>
                </a:solidFill>
                <a:effectLst/>
                <a:latin typeface="Calibri"/>
                <a:ea typeface="Calibri"/>
                <a:cs typeface="Calibri"/>
                <a:sym typeface="Calibri"/>
              </a:rPr>
              <a:t> = the individual p-value’s rank,</a:t>
            </a:r>
          </a:p>
          <a:p>
            <a:pPr lvl="1" fontAlgn="base"/>
            <a:r>
              <a:rPr lang="en-US" sz="1200" b="0" i="0" u="none" strike="noStrike" cap="none" dirty="0">
                <a:solidFill>
                  <a:schemeClr val="dk1"/>
                </a:solidFill>
                <a:effectLst/>
                <a:latin typeface="Calibri"/>
                <a:ea typeface="Calibri"/>
                <a:cs typeface="Calibri"/>
                <a:sym typeface="Calibri"/>
              </a:rPr>
              <a:t>m = total number of tests,</a:t>
            </a:r>
          </a:p>
          <a:p>
            <a:pPr lvl="1" fontAlgn="base"/>
            <a:r>
              <a:rPr lang="en-US" sz="1200" b="0" i="0" u="none" strike="noStrike" cap="none" dirty="0">
                <a:solidFill>
                  <a:schemeClr val="dk1"/>
                </a:solidFill>
                <a:effectLst/>
                <a:latin typeface="Calibri"/>
                <a:ea typeface="Calibri"/>
                <a:cs typeface="Calibri"/>
                <a:sym typeface="Calibri"/>
              </a:rPr>
              <a:t>Q = the false discovery rate (a percentage, chosen by you).</a:t>
            </a:r>
          </a:p>
          <a:p>
            <a:pPr fontAlgn="base"/>
            <a:r>
              <a:rPr lang="en-US" sz="1200" b="0" i="0" u="none" strike="noStrike" cap="none" dirty="0">
                <a:solidFill>
                  <a:schemeClr val="dk1"/>
                </a:solidFill>
                <a:effectLst/>
                <a:latin typeface="Calibri"/>
                <a:ea typeface="Calibri"/>
                <a:cs typeface="Calibri"/>
                <a:sym typeface="Calibri"/>
              </a:rPr>
              <a:t>Compare your original p-values to the critical B-H from Step 3; find the largest p value that is smaller than the critical value.</a:t>
            </a:r>
          </a:p>
          <a:p>
            <a:pPr fontAlgn="base"/>
            <a:endParaRPr lang="en-US" sz="1200" b="0" i="0" u="none" strike="noStrike" cap="none" dirty="0">
              <a:solidFill>
                <a:schemeClr val="dk1"/>
              </a:solidFill>
              <a:effectLst/>
              <a:latin typeface="Calibri"/>
              <a:ea typeface="Calibri"/>
              <a:cs typeface="Calibri"/>
              <a:sym typeface="Calibri"/>
            </a:endParaRPr>
          </a:p>
          <a:p>
            <a:pPr fontAlgn="base"/>
            <a:r>
              <a:rPr lang="en-US" b="0" i="0" u="none" strike="noStrike" dirty="0">
                <a:solidFill>
                  <a:srgbClr val="1F1F1F"/>
                </a:solidFill>
                <a:effectLst/>
                <a:latin typeface="Google Sans" pitchFamily="2" charset="0"/>
              </a:rPr>
              <a:t>the random baseline is calculated by </a:t>
            </a:r>
            <a:r>
              <a:rPr lang="en-US" b="0" i="0" u="none" strike="noStrike" dirty="0">
                <a:solidFill>
                  <a:srgbClr val="040C28"/>
                </a:solidFill>
                <a:effectLst/>
                <a:latin typeface="Google Sans" pitchFamily="2" charset="0"/>
              </a:rPr>
              <a:t>adding up the squared probabilities of all the classes</a:t>
            </a:r>
            <a:r>
              <a:rPr lang="en-US" b="0" i="0" u="none" strike="noStrike" dirty="0">
                <a:solidFill>
                  <a:srgbClr val="1F1F1F"/>
                </a:solidFill>
                <a:effectLst/>
                <a:latin typeface="Google Sans" pitchFamily="2" charset="0"/>
              </a:rPr>
              <a:t>. The random baseline classifier thus picks a class at random, instead of choosing the most frequent one.</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68" name="Google Shape;368;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156ca6c7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156ca6c7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US" b="1" dirty="0"/>
              <a:t>(9).</a:t>
            </a:r>
            <a:r>
              <a:rPr lang="en-US" dirty="0"/>
              <a:t> Some features only deceived our classifier. For example, lies that successfully deceived the deception classifier were </a:t>
            </a:r>
            <a:r>
              <a:rPr lang="en-US" b="1" dirty="0"/>
              <a:t>less creative (1) and less specific </a:t>
            </a:r>
            <a:r>
              <a:rPr lang="en-US" dirty="0"/>
              <a:t>(4).</a:t>
            </a:r>
            <a:endParaRPr dirty="0"/>
          </a:p>
        </p:txBody>
      </p:sp>
      <p:sp>
        <p:nvSpPr>
          <p:cNvPr id="308" name="Google Shape;308;g9156ca6c7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992320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we decided to investigate what how human decide whether a statement is truth</a:t>
            </a:r>
            <a:r>
              <a:rPr lang="en-US" baseline="0" dirty="0"/>
              <a:t> or lie in terms of the language a speaker uses and how they present it.  Others have found that they are gesture and facial features that provide clues as well but we focus on language.</a:t>
            </a:r>
            <a:endParaRPr dirty="0"/>
          </a:p>
        </p:txBody>
      </p:sp>
      <p:sp>
        <p:nvSpPr>
          <p:cNvPr id="75" name="Google Shape;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Using LieCatcher to do more helpful training:  giving quick feedback and explaining what information the rater should have taken into account….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https://liedetector.cs.columbia.edu/mturk/portal_new_2.html</a:t>
            </a:r>
            <a:endParaRPr/>
          </a:p>
          <a:p>
            <a:pPr marL="0" lvl="0" indent="0" algn="l" rtl="0">
              <a:spcBef>
                <a:spcPts val="0"/>
              </a:spcBef>
              <a:spcAft>
                <a:spcPts val="0"/>
              </a:spcAft>
              <a:buClr>
                <a:schemeClr val="dk1"/>
              </a:buClr>
              <a:buSzPts val="1200"/>
              <a:buFont typeface="Calibri"/>
              <a:buNone/>
            </a:pPr>
            <a:endParaRPr/>
          </a:p>
        </p:txBody>
      </p:sp>
      <p:sp>
        <p:nvSpPr>
          <p:cNvPr id="266" name="Google Shape;26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t-test score is number of standard deviations from the mean t-distribution</a:t>
            </a:r>
            <a:endParaRPr dirty="0"/>
          </a:p>
        </p:txBody>
      </p:sp>
      <p:sp>
        <p:nvSpPr>
          <p:cNvPr id="286" name="Google Shape;28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F-test for linear regression: comparing raters’ improvement over the 11 next sessions, looking at positive improvement scores for one round from the previous round.  Did they do better in session n+1 over session n?</a:t>
            </a:r>
            <a:endParaRPr dirty="0"/>
          </a:p>
        </p:txBody>
      </p:sp>
      <p:sp>
        <p:nvSpPr>
          <p:cNvPr id="292" name="Google Shape;29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We were among the first to do large-scale speech studies</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Brain-imaging scandal in India -- </a:t>
            </a:r>
            <a:endParaRPr sz="1200" dirty="0">
              <a:solidFill>
                <a:schemeClr val="dk1"/>
              </a:solidFill>
              <a:latin typeface="Calibri"/>
              <a:ea typeface="Calibri"/>
              <a:cs typeface="Calibri"/>
              <a:sym typeface="Calibri"/>
            </a:endParaRPr>
          </a:p>
        </p:txBody>
      </p:sp>
      <p:sp>
        <p:nvSpPr>
          <p:cNvPr id="83" name="Google Shape;8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Statement analysis: little empirical evidence, mostly anecdotal</a:t>
            </a:r>
          </a:p>
          <a:p>
            <a:pPr marL="0" lvl="0" indent="0" algn="l" rtl="0">
              <a:spcBef>
                <a:spcPts val="0"/>
              </a:spcBef>
              <a:spcAft>
                <a:spcPts val="0"/>
              </a:spcAft>
              <a:buNone/>
            </a:pPr>
            <a:r>
              <a:rPr lang="en-US" dirty="0"/>
              <a:t>SCAN: </a:t>
            </a:r>
            <a:r>
              <a:rPr lang="en-US" sz="1200" b="1" i="1" u="none" strike="noStrike" cap="none" dirty="0">
                <a:solidFill>
                  <a:schemeClr val="dk1"/>
                </a:solidFill>
                <a:effectLst/>
                <a:latin typeface="Calibri"/>
                <a:ea typeface="Calibri"/>
                <a:cs typeface="Calibri"/>
                <a:sym typeface="Calibri"/>
              </a:rPr>
              <a:t>Deception Detection by Scientific Content Analysis of written statements supplied to police</a:t>
            </a:r>
            <a:endParaRPr lang="en-US" dirty="0"/>
          </a:p>
          <a:p>
            <a:pPr marL="0" lvl="0" indent="0" algn="l" rtl="0">
              <a:spcBef>
                <a:spcPts val="0"/>
              </a:spcBef>
              <a:spcAft>
                <a:spcPts val="0"/>
              </a:spcAft>
              <a:buNone/>
            </a:pPr>
            <a:endParaRPr dirty="0"/>
          </a:p>
        </p:txBody>
      </p:sp>
      <p:sp>
        <p:nvSpPr>
          <p:cNvPr id="92" name="Google Shape;9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aspects of deceptive language are in fact trusted by many</a:t>
            </a:r>
          </a:p>
          <a:p>
            <a:pPr marL="0" lvl="0" indent="0" algn="l" rtl="0">
              <a:spcBef>
                <a:spcPts val="0"/>
              </a:spcBef>
              <a:spcAft>
                <a:spcPts val="0"/>
              </a:spcAft>
              <a:buNone/>
            </a:pPr>
            <a:r>
              <a:rPr lang="en-US" dirty="0"/>
              <a:t>http://</a:t>
            </a:r>
            <a:r>
              <a:rPr lang="en-US" dirty="0" err="1"/>
              <a:t>www.cs.columbia.edu</a:t>
            </a:r>
            <a:r>
              <a:rPr lang="en-US" dirty="0"/>
              <a:t>/speech/</a:t>
            </a:r>
            <a:r>
              <a:rPr lang="en-US" dirty="0" err="1"/>
              <a:t>PaperFiles</a:t>
            </a:r>
            <a:r>
              <a:rPr lang="en-US" dirty="0"/>
              <a:t>/2020/TACL_a_00311-Chen_Proof1.pdf</a:t>
            </a:r>
            <a:endParaRPr dirty="0"/>
          </a:p>
        </p:txBody>
      </p:sp>
      <p:sp>
        <p:nvSpPr>
          <p:cNvPr id="100" name="Google Shape;1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Brought pairs of</a:t>
            </a:r>
            <a:r>
              <a:rPr lang="en-US" baseline="0" dirty="0"/>
              <a:t> subjects who did not know each other into the lab</a:t>
            </a:r>
          </a:p>
          <a:p>
            <a:pPr marL="0" lvl="0" indent="0" algn="l" rtl="0">
              <a:spcBef>
                <a:spcPts val="0"/>
              </a:spcBef>
              <a:spcAft>
                <a:spcPts val="0"/>
              </a:spcAft>
              <a:buNone/>
            </a:pPr>
            <a:r>
              <a:rPr lang="en-US" baseline="0" dirty="0"/>
              <a:t>Gave them a demographic survey, a personality (NEO FFI) survey, collected baseline speech</a:t>
            </a:r>
          </a:p>
          <a:p>
            <a:pPr marL="0" lvl="0" indent="0" algn="l" rtl="0">
              <a:spcBef>
                <a:spcPts val="0"/>
              </a:spcBef>
              <a:spcAft>
                <a:spcPts val="0"/>
              </a:spcAft>
              <a:buNone/>
            </a:pPr>
            <a:r>
              <a:rPr lang="en-US" dirty="0"/>
              <a:t>Partially-Fake resume paradigm: 24 questions, create</a:t>
            </a:r>
            <a:r>
              <a:rPr lang="en-US" baseline="0" dirty="0"/>
              <a:t> false answers for half we selected at random, balanced</a:t>
            </a:r>
          </a:p>
          <a:p>
            <a:pPr marL="0" lvl="0" indent="0" algn="l" rtl="0">
              <a:spcBef>
                <a:spcPts val="0"/>
              </a:spcBef>
              <a:spcAft>
                <a:spcPts val="0"/>
              </a:spcAft>
              <a:buNone/>
            </a:pPr>
            <a:r>
              <a:rPr lang="en-US" baseline="0" dirty="0"/>
              <a:t>Interviewed one another in turn in recording booth</a:t>
            </a:r>
            <a:endParaRPr lang="en-US" dirty="0"/>
          </a:p>
          <a:p>
            <a:pPr marL="0" lvl="0" indent="0" algn="l" rtl="0">
              <a:spcBef>
                <a:spcPts val="0"/>
              </a:spcBef>
              <a:spcAft>
                <a:spcPts val="0"/>
              </a:spcAft>
              <a:buNone/>
            </a:pPr>
            <a:r>
              <a:rPr lang="en-US" dirty="0"/>
              <a:t>Financial incentive scheme:  to interviewee: lie believed true by interviewer = $1; lie (correctly) believed false -$1; $1 to interviewer</a:t>
            </a:r>
            <a:r>
              <a:rPr lang="en-US" baseline="0" dirty="0"/>
              <a:t> for each correct guess only</a:t>
            </a:r>
            <a:endParaRPr lang="en-US" dirty="0"/>
          </a:p>
          <a:p>
            <a:pPr marL="0" lvl="0" indent="0" algn="l" rtl="0">
              <a:spcBef>
                <a:spcPts val="0"/>
              </a:spcBef>
              <a:spcAft>
                <a:spcPts val="0"/>
              </a:spcAft>
              <a:buNone/>
            </a:pPr>
            <a:r>
              <a:rPr lang="en-US" dirty="0"/>
              <a:t>Keypress logging of T/F statements by interviewee for each utterance and by interviewer for </a:t>
            </a:r>
            <a:r>
              <a:rPr lang="en-US" dirty="0" err="1"/>
              <a:t>ther</a:t>
            </a:r>
            <a:r>
              <a:rPr lang="en-US" dirty="0"/>
              <a:t> overall T/F for each of the 24 questions</a:t>
            </a:r>
            <a:r>
              <a:rPr lang="en-US" baseline="0" dirty="0"/>
              <a:t> at the end of their follow-ups</a:t>
            </a:r>
            <a:endParaRPr lang="en-US" dirty="0"/>
          </a:p>
          <a:p>
            <a:pPr marL="0" lvl="0" indent="0" algn="l" rtl="0">
              <a:spcBef>
                <a:spcPts val="0"/>
              </a:spcBef>
              <a:spcAft>
                <a:spcPts val="0"/>
              </a:spcAft>
              <a:buNone/>
            </a:pPr>
            <a:r>
              <a:rPr lang="en-US" dirty="0"/>
              <a:t>Crowdsourced transcriptions using AMT and hand-checked these for accuracy</a:t>
            </a:r>
            <a:endParaRPr dirty="0"/>
          </a:p>
          <a:p>
            <a:pPr marL="0" lvl="0" indent="0" algn="l" rtl="0">
              <a:spcBef>
                <a:spcPts val="0"/>
              </a:spcBef>
              <a:spcAft>
                <a:spcPts val="0"/>
              </a:spcAft>
              <a:buNone/>
            </a:pPr>
            <a:r>
              <a:rPr lang="en-US" dirty="0"/>
              <a:t>Automatic segmentation with Kaldi which we then hand-corrected</a:t>
            </a:r>
            <a:endParaRPr dirty="0"/>
          </a:p>
        </p:txBody>
      </p:sp>
      <p:sp>
        <p:nvSpPr>
          <p:cNvPr id="136" name="Google Shape;13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4" name="Shape 14"/>
          <p:cNvSpPr txBox="1">
            <a:spLocks noGrp="1"/>
          </p:cNvSpPr>
          <p:nvPr>
            <p:ph type="body" idx="1"/>
          </p:nvPr>
        </p:nvSpPr>
        <p:spPr>
          <a:xfrm>
            <a:off x="457200" y="1600201"/>
            <a:ext cx="8229600" cy="4967599"/>
          </a:xfrm>
          <a:prstGeom prst="rect">
            <a:avLst/>
          </a:prstGeom>
        </p:spPr>
        <p:txBody>
          <a:bodyPr lIns="91425" tIns="91425" rIns="91425" bIns="91425" anchor="t" anchorCtr="0">
            <a:normAutofit/>
          </a:bodyPr>
          <a:lstStyle>
            <a:lvl1pPr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sz="2800" dirty="0"/>
          </a:p>
          <a:p>
            <a:pPr lvl="1"/>
            <a:endParaRPr lang="en-US"/>
          </a:p>
          <a:p>
            <a:pPr lvl="2"/>
            <a:endParaRPr dirty="0"/>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396566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2.png"/><Relationship Id="rId5" Type="http://schemas.openxmlformats.org/officeDocument/2006/relationships/image" Target="../media/image8.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gato.cs.columbia.edu:4243/"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gato.cs.columbia.edu:4243/"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s.columbia.edu/speech/PaperFiles/2020/TACL_a_00311-Chen_Proof1.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ctrTitle"/>
          </p:nvPr>
        </p:nvSpPr>
        <p:spPr>
          <a:xfrm>
            <a:off x="685800" y="812800"/>
            <a:ext cx="7772400" cy="2787550"/>
          </a:xfrm>
          <a:prstGeom prst="rect">
            <a:avLst/>
          </a:prstGeom>
          <a:noFill/>
          <a:ln>
            <a:noFill/>
          </a:ln>
        </p:spPr>
        <p:txBody>
          <a:bodyPr spcFirstLastPara="1" wrap="square" lIns="91425" tIns="45700" rIns="91425" bIns="45700" anchor="ctr" anchorCtr="0">
            <a:noAutofit/>
          </a:bodyPr>
          <a:lstStyle/>
          <a:p>
            <a:r>
              <a:rPr lang="en-US" b="1" dirty="0">
                <a:solidFill>
                  <a:srgbClr val="0070C0"/>
                </a:solidFill>
              </a:rPr>
              <a:t>Trusted and Mistrusted Speech: Acoustic-Prosodic and Lexical Cues to the Speech Humans </a:t>
            </a:r>
            <a:r>
              <a:rPr lang="en-US" b="1">
                <a:solidFill>
                  <a:srgbClr val="0070C0"/>
                </a:solidFill>
              </a:rPr>
              <a:t>Trust or Do Not </a:t>
            </a:r>
            <a:endParaRPr lang="en-US" b="1" dirty="0">
              <a:solidFill>
                <a:srgbClr val="0070C0"/>
              </a:solidFill>
            </a:endParaRPr>
          </a:p>
        </p:txBody>
      </p:sp>
      <p:sp>
        <p:nvSpPr>
          <p:cNvPr id="64" name="Google Shape;64;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r>
              <a:rPr lang="en-US" dirty="0">
                <a:solidFill>
                  <a:schemeClr val="tx1"/>
                </a:solidFill>
              </a:rPr>
              <a:t>Julia Hirschberg</a:t>
            </a:r>
          </a:p>
          <a:p>
            <a:pPr marL="0" lvl="0" indent="0" algn="ctr" rtl="0">
              <a:spcBef>
                <a:spcPts val="0"/>
              </a:spcBef>
              <a:spcAft>
                <a:spcPts val="0"/>
              </a:spcAft>
              <a:buClr>
                <a:srgbClr val="888888"/>
              </a:buClr>
              <a:buSzPts val="2800"/>
              <a:buNone/>
            </a:pPr>
            <a:r>
              <a:rPr lang="en-US" dirty="0">
                <a:solidFill>
                  <a:schemeClr val="tx1"/>
                </a:solidFill>
              </a:rPr>
              <a:t>COMS CS6998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Columbia X-Cultural Deception Corpus</a:t>
            </a:r>
            <a:endParaRPr/>
          </a:p>
        </p:txBody>
      </p:sp>
      <p:sp>
        <p:nvSpPr>
          <p:cNvPr id="111" name="Google Shape;11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12" name="Google Shape;112;p15"/>
          <p:cNvPicPr preferRelativeResize="0"/>
          <p:nvPr/>
        </p:nvPicPr>
        <p:blipFill rotWithShape="1">
          <a:blip r:embed="rId3">
            <a:alphaModFix/>
          </a:blip>
          <a:srcRect l="5764" r="10573" b="16121"/>
          <a:stretch/>
        </p:blipFill>
        <p:spPr>
          <a:xfrm>
            <a:off x="4021098" y="2179896"/>
            <a:ext cx="566203" cy="1018702"/>
          </a:xfrm>
          <a:prstGeom prst="rect">
            <a:avLst/>
          </a:prstGeom>
          <a:noFill/>
          <a:ln w="19050" cap="flat" cmpd="sng">
            <a:solidFill>
              <a:srgbClr val="000000"/>
            </a:solidFill>
            <a:prstDash val="solid"/>
            <a:round/>
            <a:headEnd type="none" w="sm" len="sm"/>
            <a:tailEnd type="none" w="sm" len="sm"/>
          </a:ln>
        </p:spPr>
      </p:pic>
      <p:pic>
        <p:nvPicPr>
          <p:cNvPr id="113" name="Google Shape;113;p15"/>
          <p:cNvPicPr preferRelativeResize="0"/>
          <p:nvPr/>
        </p:nvPicPr>
        <p:blipFill rotWithShape="1">
          <a:blip r:embed="rId4">
            <a:alphaModFix/>
          </a:blip>
          <a:srcRect l="4311" t="10605" r="8413" b="21060"/>
          <a:stretch/>
        </p:blipFill>
        <p:spPr>
          <a:xfrm>
            <a:off x="3748945" y="4494583"/>
            <a:ext cx="1110509" cy="470349"/>
          </a:xfrm>
          <a:prstGeom prst="rect">
            <a:avLst/>
          </a:prstGeom>
          <a:noFill/>
          <a:ln w="19050" cap="flat" cmpd="sng">
            <a:solidFill>
              <a:srgbClr val="000000"/>
            </a:solidFill>
            <a:prstDash val="solid"/>
            <a:round/>
            <a:headEnd type="none" w="sm" len="sm"/>
            <a:tailEnd type="none" w="sm" len="sm"/>
          </a:ln>
        </p:spPr>
      </p:pic>
      <p:pic>
        <p:nvPicPr>
          <p:cNvPr id="114" name="Google Shape;114;p15"/>
          <p:cNvPicPr preferRelativeResize="0"/>
          <p:nvPr/>
        </p:nvPicPr>
        <p:blipFill rotWithShape="1">
          <a:blip r:embed="rId5">
            <a:alphaModFix/>
          </a:blip>
          <a:srcRect t="2770" r="5952" b="2325"/>
          <a:stretch/>
        </p:blipFill>
        <p:spPr>
          <a:xfrm>
            <a:off x="5558698" y="3338285"/>
            <a:ext cx="1439785" cy="908086"/>
          </a:xfrm>
          <a:prstGeom prst="rect">
            <a:avLst/>
          </a:prstGeom>
          <a:noFill/>
          <a:ln w="19050" cap="flat" cmpd="sng">
            <a:solidFill>
              <a:srgbClr val="000000"/>
            </a:solidFill>
            <a:prstDash val="solid"/>
            <a:round/>
            <a:headEnd type="none" w="sm" len="sm"/>
            <a:tailEnd type="none" w="sm" len="sm"/>
          </a:ln>
        </p:spPr>
      </p:pic>
      <p:sp>
        <p:nvSpPr>
          <p:cNvPr id="115" name="Google Shape;115;p15"/>
          <p:cNvSpPr/>
          <p:nvPr/>
        </p:nvSpPr>
        <p:spPr>
          <a:xfrm>
            <a:off x="7348402" y="3340767"/>
            <a:ext cx="477224" cy="908100"/>
          </a:xfrm>
          <a:prstGeom prst="foldedCorner">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16" name="Google Shape;116;p15"/>
          <p:cNvSpPr/>
          <p:nvPr/>
        </p:nvSpPr>
        <p:spPr>
          <a:xfrm>
            <a:off x="2734360" y="3338285"/>
            <a:ext cx="477224" cy="908100"/>
          </a:xfrm>
          <a:prstGeom prst="foldedCorner">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17" name="Google Shape;117;p15"/>
          <p:cNvSpPr/>
          <p:nvPr/>
        </p:nvSpPr>
        <p:spPr>
          <a:xfrm>
            <a:off x="1635338" y="3340752"/>
            <a:ext cx="477224" cy="908100"/>
          </a:xfrm>
          <a:prstGeom prst="foldedCorner">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cxnSp>
        <p:nvCxnSpPr>
          <p:cNvPr id="118" name="Google Shape;118;p15"/>
          <p:cNvCxnSpPr/>
          <p:nvPr/>
        </p:nvCxnSpPr>
        <p:spPr>
          <a:xfrm rot="10800000" flipH="1">
            <a:off x="2112562" y="3792334"/>
            <a:ext cx="621798" cy="2468"/>
          </a:xfrm>
          <a:prstGeom prst="straightConnector1">
            <a:avLst/>
          </a:prstGeom>
          <a:noFill/>
          <a:ln w="19050" cap="flat" cmpd="sng">
            <a:solidFill>
              <a:srgbClr val="000000"/>
            </a:solidFill>
            <a:prstDash val="solid"/>
            <a:round/>
            <a:headEnd type="none" w="sm" len="sm"/>
            <a:tailEnd type="triangle" w="lg" len="lg"/>
          </a:ln>
        </p:spPr>
      </p:cxnSp>
      <p:cxnSp>
        <p:nvCxnSpPr>
          <p:cNvPr id="119" name="Google Shape;119;p15"/>
          <p:cNvCxnSpPr/>
          <p:nvPr/>
        </p:nvCxnSpPr>
        <p:spPr>
          <a:xfrm flipH="1">
            <a:off x="4304199" y="3198598"/>
            <a:ext cx="1" cy="1295985"/>
          </a:xfrm>
          <a:prstGeom prst="straightConnector1">
            <a:avLst/>
          </a:prstGeom>
          <a:noFill/>
          <a:ln w="19050" cap="flat" cmpd="sng">
            <a:solidFill>
              <a:srgbClr val="666666"/>
            </a:solidFill>
            <a:prstDash val="solid"/>
            <a:round/>
            <a:headEnd type="none" w="sm" len="sm"/>
            <a:tailEnd type="triangle" w="lg" len="lg"/>
          </a:ln>
        </p:spPr>
      </p:cxnSp>
      <p:cxnSp>
        <p:nvCxnSpPr>
          <p:cNvPr id="120" name="Google Shape;120;p15"/>
          <p:cNvCxnSpPr/>
          <p:nvPr/>
        </p:nvCxnSpPr>
        <p:spPr>
          <a:xfrm rot="10800000" flipH="1">
            <a:off x="4304199" y="3198598"/>
            <a:ext cx="1" cy="1295985"/>
          </a:xfrm>
          <a:prstGeom prst="straightConnector1">
            <a:avLst/>
          </a:prstGeom>
          <a:noFill/>
          <a:ln w="19050" cap="flat" cmpd="sng">
            <a:solidFill>
              <a:srgbClr val="000000"/>
            </a:solidFill>
            <a:prstDash val="solid"/>
            <a:round/>
            <a:headEnd type="none" w="sm" len="sm"/>
            <a:tailEnd type="triangle" w="lg" len="lg"/>
          </a:ln>
        </p:spPr>
      </p:cxnSp>
      <p:sp>
        <p:nvSpPr>
          <p:cNvPr id="121" name="Google Shape;121;p15"/>
          <p:cNvSpPr txBox="1"/>
          <p:nvPr/>
        </p:nvSpPr>
        <p:spPr>
          <a:xfrm>
            <a:off x="1507165" y="4255705"/>
            <a:ext cx="695630"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Survey</a:t>
            </a:r>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sp>
        <p:nvSpPr>
          <p:cNvPr id="122" name="Google Shape;122;p15"/>
          <p:cNvSpPr txBox="1"/>
          <p:nvPr/>
        </p:nvSpPr>
        <p:spPr>
          <a:xfrm>
            <a:off x="2400019" y="4261811"/>
            <a:ext cx="1234558" cy="465543"/>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Biographical</a:t>
            </a:r>
            <a:endParaRPr/>
          </a:p>
          <a:p>
            <a:pPr marL="0" marR="0" lvl="0" indent="0" algn="l" rtl="0">
              <a:spcBef>
                <a:spcPts val="0"/>
              </a:spcBef>
              <a:spcAft>
                <a:spcPts val="0"/>
              </a:spcAft>
              <a:buNone/>
            </a:pPr>
            <a:r>
              <a:rPr lang="en-US" sz="1350">
                <a:solidFill>
                  <a:schemeClr val="dk1"/>
                </a:solidFill>
                <a:latin typeface="Calibri"/>
                <a:ea typeface="Calibri"/>
                <a:cs typeface="Calibri"/>
                <a:sym typeface="Calibri"/>
              </a:rPr>
              <a:t>Questionnaire</a:t>
            </a:r>
            <a:endParaRPr/>
          </a:p>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23" name="Google Shape;123;p15"/>
          <p:cNvSpPr txBox="1"/>
          <p:nvPr/>
        </p:nvSpPr>
        <p:spPr>
          <a:xfrm>
            <a:off x="4673849" y="2238138"/>
            <a:ext cx="764705"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NEO-FFI </a:t>
            </a:r>
            <a:endParaRPr/>
          </a:p>
        </p:txBody>
      </p:sp>
      <p:cxnSp>
        <p:nvCxnSpPr>
          <p:cNvPr id="124" name="Google Shape;124;p15"/>
          <p:cNvCxnSpPr/>
          <p:nvPr/>
        </p:nvCxnSpPr>
        <p:spPr>
          <a:xfrm>
            <a:off x="6998483" y="3794781"/>
            <a:ext cx="349875" cy="0"/>
          </a:xfrm>
          <a:prstGeom prst="straightConnector1">
            <a:avLst/>
          </a:prstGeom>
          <a:noFill/>
          <a:ln w="19050" cap="flat" cmpd="sng">
            <a:solidFill>
              <a:srgbClr val="000000"/>
            </a:solidFill>
            <a:prstDash val="solid"/>
            <a:round/>
            <a:headEnd type="none" w="sm" len="sm"/>
            <a:tailEnd type="triangle" w="lg" len="lg"/>
          </a:ln>
        </p:spPr>
      </p:cxnSp>
      <p:sp>
        <p:nvSpPr>
          <p:cNvPr id="125" name="Google Shape;125;p15"/>
          <p:cNvSpPr txBox="1"/>
          <p:nvPr/>
        </p:nvSpPr>
        <p:spPr>
          <a:xfrm>
            <a:off x="5789715" y="4248852"/>
            <a:ext cx="1385146"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Lying game</a:t>
            </a:r>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cxnSp>
        <p:nvCxnSpPr>
          <p:cNvPr id="126" name="Google Shape;126;p15"/>
          <p:cNvCxnSpPr/>
          <p:nvPr/>
        </p:nvCxnSpPr>
        <p:spPr>
          <a:xfrm>
            <a:off x="5558698" y="3794780"/>
            <a:ext cx="1439785" cy="0"/>
          </a:xfrm>
          <a:prstGeom prst="straightConnector1">
            <a:avLst/>
          </a:prstGeom>
          <a:noFill/>
          <a:ln w="19050" cap="flat" cmpd="sng">
            <a:solidFill>
              <a:schemeClr val="dk1"/>
            </a:solidFill>
            <a:prstDash val="solid"/>
            <a:round/>
            <a:headEnd type="none" w="sm" len="sm"/>
            <a:tailEnd type="none" w="sm" len="sm"/>
          </a:ln>
        </p:spPr>
      </p:cxnSp>
      <p:cxnSp>
        <p:nvCxnSpPr>
          <p:cNvPr id="127" name="Google Shape;127;p15"/>
          <p:cNvCxnSpPr/>
          <p:nvPr/>
        </p:nvCxnSpPr>
        <p:spPr>
          <a:xfrm rot="10800000" flipH="1">
            <a:off x="3211584" y="2689248"/>
            <a:ext cx="809514" cy="1103087"/>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28" name="Google Shape;128;p15"/>
          <p:cNvCxnSpPr/>
          <p:nvPr/>
        </p:nvCxnSpPr>
        <p:spPr>
          <a:xfrm>
            <a:off x="3211584" y="3792335"/>
            <a:ext cx="537361" cy="937423"/>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29" name="Google Shape;129;p15"/>
          <p:cNvCxnSpPr/>
          <p:nvPr/>
        </p:nvCxnSpPr>
        <p:spPr>
          <a:xfrm>
            <a:off x="4587301" y="2689247"/>
            <a:ext cx="971397" cy="1103081"/>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0" name="Google Shape;130;p15"/>
          <p:cNvCxnSpPr/>
          <p:nvPr/>
        </p:nvCxnSpPr>
        <p:spPr>
          <a:xfrm rot="10800000" flipH="1">
            <a:off x="4859453" y="3792328"/>
            <a:ext cx="699245" cy="937430"/>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131" name="Google Shape;131;p15"/>
          <p:cNvSpPr txBox="1"/>
          <p:nvPr/>
        </p:nvSpPr>
        <p:spPr>
          <a:xfrm>
            <a:off x="7299113" y="4255705"/>
            <a:ext cx="695630"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Survey</a:t>
            </a:r>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sp>
        <p:nvSpPr>
          <p:cNvPr id="132" name="Google Shape;132;p15"/>
          <p:cNvSpPr txBox="1"/>
          <p:nvPr/>
        </p:nvSpPr>
        <p:spPr>
          <a:xfrm>
            <a:off x="3895600" y="4999963"/>
            <a:ext cx="850904"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Baseline</a:t>
            </a:r>
            <a:endParaRPr sz="1350">
              <a:solidFill>
                <a:schemeClr val="dk1"/>
              </a:solidFill>
              <a:latin typeface="Calibri"/>
              <a:ea typeface="Calibri"/>
              <a:cs typeface="Calibri"/>
              <a:sym typeface="Calibri"/>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D8189C3-2AA8-5043-8D59-732D5DF9E9F3}"/>
              </a:ext>
            </a:extLst>
          </p:cNvPr>
          <p:cNvPicPr>
            <a:picLocks noChangeAspect="1"/>
          </p:cNvPicPr>
          <p:nvPr/>
        </p:nvPicPr>
        <p:blipFill>
          <a:blip r:embed="rId6"/>
          <a:stretch>
            <a:fillRect/>
          </a:stretch>
        </p:blipFill>
        <p:spPr>
          <a:xfrm>
            <a:off x="1733550" y="2044700"/>
            <a:ext cx="5676900" cy="2768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6C0E8A-CA74-D844-A443-E1AE295B65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graphicFrame>
        <p:nvGraphicFramePr>
          <p:cNvPr id="5" name="Table 4">
            <a:extLst>
              <a:ext uri="{FF2B5EF4-FFF2-40B4-BE49-F238E27FC236}">
                <a16:creationId xmlns:a16="http://schemas.microsoft.com/office/drawing/2014/main" id="{61B1B088-9FC4-114B-B0E2-894C11B5C1EC}"/>
              </a:ext>
            </a:extLst>
          </p:cNvPr>
          <p:cNvGraphicFramePr>
            <a:graphicFrameLocks noGrp="1"/>
          </p:cNvGraphicFramePr>
          <p:nvPr>
            <p:extLst>
              <p:ext uri="{D42A27DB-BD31-4B8C-83A1-F6EECF244321}">
                <p14:modId xmlns:p14="http://schemas.microsoft.com/office/powerpoint/2010/main" val="397154280"/>
              </p:ext>
            </p:extLst>
          </p:nvPr>
        </p:nvGraphicFramePr>
        <p:xfrm>
          <a:off x="1127050" y="446568"/>
          <a:ext cx="7208875" cy="5679600"/>
        </p:xfrm>
        <a:graphic>
          <a:graphicData uri="http://schemas.openxmlformats.org/drawingml/2006/table">
            <a:tbl>
              <a:tblPr firstRow="1" firstCol="1" bandRow="1">
                <a:tableStyleId>{EF62812B-F7C0-4C3C-954F-9B1E891277F2}</a:tableStyleId>
              </a:tblPr>
              <a:tblGrid>
                <a:gridCol w="793399">
                  <a:extLst>
                    <a:ext uri="{9D8B030D-6E8A-4147-A177-3AD203B41FA5}">
                      <a16:colId xmlns:a16="http://schemas.microsoft.com/office/drawing/2014/main" val="907146834"/>
                    </a:ext>
                  </a:extLst>
                </a:gridCol>
                <a:gridCol w="6415476">
                  <a:extLst>
                    <a:ext uri="{9D8B030D-6E8A-4147-A177-3AD203B41FA5}">
                      <a16:colId xmlns:a16="http://schemas.microsoft.com/office/drawing/2014/main" val="3313756690"/>
                    </a:ext>
                  </a:extLst>
                </a:gridCol>
              </a:tblGrid>
              <a:tr h="227184">
                <a:tc>
                  <a:txBody>
                    <a:bodyPr/>
                    <a:lstStyle/>
                    <a:p>
                      <a:pPr marL="0" marR="0" algn="ctr">
                        <a:spcBef>
                          <a:spcPts val="0"/>
                        </a:spcBef>
                        <a:spcAft>
                          <a:spcPts val="0"/>
                        </a:spcAft>
                        <a:tabLst>
                          <a:tab pos="450215" algn="l"/>
                        </a:tabLst>
                      </a:pPr>
                      <a:r>
                        <a:rPr lang="en-US" sz="800">
                          <a:effectLst/>
                        </a:rPr>
                        <a:t>No.</a:t>
                      </a:r>
                      <a:endParaRPr lang="en-US" sz="900">
                        <a:effectLst/>
                        <a:latin typeface="Liberation Serif"/>
                        <a:ea typeface="DejaVu Sans"/>
                        <a:cs typeface="DejaVu Sans"/>
                      </a:endParaRPr>
                    </a:p>
                  </a:txBody>
                  <a:tcPr marL="26623" marR="26623" marT="26623" marB="26623"/>
                </a:tc>
                <a:tc>
                  <a:txBody>
                    <a:bodyPr/>
                    <a:lstStyle/>
                    <a:p>
                      <a:pPr marL="0" marR="0" algn="ctr">
                        <a:spcBef>
                          <a:spcPts val="0"/>
                        </a:spcBef>
                        <a:spcAft>
                          <a:spcPts val="0"/>
                        </a:spcAft>
                        <a:tabLst>
                          <a:tab pos="450215" algn="l"/>
                        </a:tabLst>
                      </a:pPr>
                      <a:r>
                        <a:rPr lang="en-US" sz="800">
                          <a:effectLst/>
                        </a:rPr>
                        <a:t>Questions</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143330301"/>
                  </a:ext>
                </a:extLst>
              </a:tr>
              <a:tr h="227184">
                <a:tc>
                  <a:txBody>
                    <a:bodyPr/>
                    <a:lstStyle/>
                    <a:p>
                      <a:pPr marL="0" marR="0">
                        <a:spcBef>
                          <a:spcPts val="0"/>
                        </a:spcBef>
                        <a:spcAft>
                          <a:spcPts val="0"/>
                        </a:spcAft>
                        <a:tabLst>
                          <a:tab pos="450215" algn="l"/>
                        </a:tabLst>
                      </a:pPr>
                      <a:r>
                        <a:rPr lang="en-US" sz="800">
                          <a:effectLst/>
                        </a:rPr>
                        <a:t>1  </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Where were you born?</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679024157"/>
                  </a:ext>
                </a:extLst>
              </a:tr>
              <a:tr h="227184">
                <a:tc>
                  <a:txBody>
                    <a:bodyPr/>
                    <a:lstStyle/>
                    <a:p>
                      <a:pPr marL="0" marR="0">
                        <a:spcBef>
                          <a:spcPts val="0"/>
                        </a:spcBef>
                        <a:spcAft>
                          <a:spcPts val="0"/>
                        </a:spcAft>
                        <a:tabLst>
                          <a:tab pos="450215" algn="l"/>
                        </a:tabLst>
                      </a:pPr>
                      <a:r>
                        <a:rPr lang="en-US" sz="800">
                          <a:effectLst/>
                        </a:rPr>
                        <a:t>2</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How many years did you live in your first home?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128969984"/>
                  </a:ext>
                </a:extLst>
              </a:tr>
              <a:tr h="227184">
                <a:tc>
                  <a:txBody>
                    <a:bodyPr/>
                    <a:lstStyle/>
                    <a:p>
                      <a:pPr marL="0" marR="0">
                        <a:spcBef>
                          <a:spcPts val="0"/>
                        </a:spcBef>
                        <a:spcAft>
                          <a:spcPts val="0"/>
                        </a:spcAft>
                        <a:tabLst>
                          <a:tab pos="450215" algn="l"/>
                        </a:tabLst>
                      </a:pPr>
                      <a:r>
                        <a:rPr lang="en-US" sz="800">
                          <a:effectLst/>
                        </a:rPr>
                        <a:t>3</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your mother's job?</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650590967"/>
                  </a:ext>
                </a:extLst>
              </a:tr>
              <a:tr h="227184">
                <a:tc>
                  <a:txBody>
                    <a:bodyPr/>
                    <a:lstStyle/>
                    <a:p>
                      <a:pPr marL="0" marR="0">
                        <a:spcBef>
                          <a:spcPts val="0"/>
                        </a:spcBef>
                        <a:spcAft>
                          <a:spcPts val="0"/>
                        </a:spcAft>
                        <a:tabLst>
                          <a:tab pos="450215" algn="l"/>
                        </a:tabLst>
                      </a:pPr>
                      <a:r>
                        <a:rPr lang="en-US" sz="800">
                          <a:effectLst/>
                        </a:rPr>
                        <a:t>4</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your father's job?</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103620399"/>
                  </a:ext>
                </a:extLst>
              </a:tr>
              <a:tr h="227184">
                <a:tc>
                  <a:txBody>
                    <a:bodyPr/>
                    <a:lstStyle/>
                    <a:p>
                      <a:pPr marL="0" marR="0">
                        <a:spcBef>
                          <a:spcPts val="0"/>
                        </a:spcBef>
                        <a:spcAft>
                          <a:spcPts val="0"/>
                        </a:spcAft>
                        <a:tabLst>
                          <a:tab pos="450215" algn="l"/>
                        </a:tabLst>
                      </a:pPr>
                      <a:r>
                        <a:rPr lang="en-US" sz="800">
                          <a:effectLst/>
                        </a:rPr>
                        <a:t>5</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your parents divorced?</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607232139"/>
                  </a:ext>
                </a:extLst>
              </a:tr>
              <a:tr h="227184">
                <a:tc>
                  <a:txBody>
                    <a:bodyPr/>
                    <a:lstStyle/>
                    <a:p>
                      <a:pPr marL="0" marR="0">
                        <a:spcBef>
                          <a:spcPts val="0"/>
                        </a:spcBef>
                        <a:spcAft>
                          <a:spcPts val="0"/>
                        </a:spcAft>
                        <a:tabLst>
                          <a:tab pos="450215" algn="l"/>
                        </a:tabLst>
                      </a:pPr>
                      <a:r>
                        <a:rPr lang="en-US" sz="800">
                          <a:effectLst/>
                        </a:rPr>
                        <a:t>6</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broken a bone?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019652823"/>
                  </a:ext>
                </a:extLst>
              </a:tr>
              <a:tr h="227184">
                <a:tc>
                  <a:txBody>
                    <a:bodyPr/>
                    <a:lstStyle/>
                    <a:p>
                      <a:pPr marL="0" marR="0">
                        <a:spcBef>
                          <a:spcPts val="0"/>
                        </a:spcBef>
                        <a:spcAft>
                          <a:spcPts val="0"/>
                        </a:spcAft>
                        <a:tabLst>
                          <a:tab pos="450215" algn="l"/>
                        </a:tabLst>
                      </a:pPr>
                      <a:r>
                        <a:rPr lang="en-US" sz="800">
                          <a:effectLst/>
                        </a:rPr>
                        <a:t>7</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Do you have allergies to any foods?</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113872751"/>
                  </a:ext>
                </a:extLst>
              </a:tr>
              <a:tr h="227184">
                <a:tc>
                  <a:txBody>
                    <a:bodyPr/>
                    <a:lstStyle/>
                    <a:p>
                      <a:pPr marL="0" marR="0">
                        <a:spcBef>
                          <a:spcPts val="0"/>
                        </a:spcBef>
                        <a:spcAft>
                          <a:spcPts val="0"/>
                        </a:spcAft>
                        <a:tabLst>
                          <a:tab pos="450215" algn="l"/>
                        </a:tabLst>
                      </a:pPr>
                      <a:r>
                        <a:rPr lang="en-US" sz="800">
                          <a:effectLst/>
                        </a:rPr>
                        <a:t>8</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stayed overnight in a hospital as a patient?</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865819413"/>
                  </a:ext>
                </a:extLst>
              </a:tr>
              <a:tr h="227184">
                <a:tc>
                  <a:txBody>
                    <a:bodyPr/>
                    <a:lstStyle/>
                    <a:p>
                      <a:pPr marL="0" marR="0">
                        <a:spcBef>
                          <a:spcPts val="0"/>
                        </a:spcBef>
                        <a:spcAft>
                          <a:spcPts val="0"/>
                        </a:spcAft>
                        <a:tabLst>
                          <a:tab pos="450215" algn="l"/>
                        </a:tabLst>
                      </a:pPr>
                      <a:r>
                        <a:rPr lang="en-US" sz="800">
                          <a:effectLst/>
                        </a:rPr>
                        <a:t>9</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tweeted? (posted a message on twitter)</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364980623"/>
                  </a:ext>
                </a:extLst>
              </a:tr>
              <a:tr h="227184">
                <a:tc>
                  <a:txBody>
                    <a:bodyPr/>
                    <a:lstStyle/>
                    <a:p>
                      <a:pPr marL="0" marR="0">
                        <a:spcBef>
                          <a:spcPts val="0"/>
                        </a:spcBef>
                        <a:spcAft>
                          <a:spcPts val="0"/>
                        </a:spcAft>
                        <a:tabLst>
                          <a:tab pos="450215" algn="l"/>
                        </a:tabLst>
                      </a:pPr>
                      <a:r>
                        <a:rPr lang="en-US" sz="800">
                          <a:effectLst/>
                        </a:rPr>
                        <a:t>10</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bought anything on eBay?</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378326781"/>
                  </a:ext>
                </a:extLst>
              </a:tr>
              <a:tr h="227184">
                <a:tc>
                  <a:txBody>
                    <a:bodyPr/>
                    <a:lstStyle/>
                    <a:p>
                      <a:pPr marL="0" marR="0">
                        <a:spcBef>
                          <a:spcPts val="0"/>
                        </a:spcBef>
                        <a:spcAft>
                          <a:spcPts val="0"/>
                        </a:spcAft>
                        <a:tabLst>
                          <a:tab pos="450215" algn="l"/>
                        </a:tabLst>
                      </a:pPr>
                      <a:r>
                        <a:rPr lang="en-US" sz="800">
                          <a:effectLst/>
                        </a:rPr>
                        <a:t>11</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Do you own an e-reader of any kind?</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301044455"/>
                  </a:ext>
                </a:extLst>
              </a:tr>
              <a:tr h="227184">
                <a:tc>
                  <a:txBody>
                    <a:bodyPr/>
                    <a:lstStyle/>
                    <a:p>
                      <a:pPr marL="0" marR="0">
                        <a:spcBef>
                          <a:spcPts val="0"/>
                        </a:spcBef>
                        <a:spcAft>
                          <a:spcPts val="0"/>
                        </a:spcAft>
                        <a:tabLst>
                          <a:tab pos="450215" algn="l"/>
                        </a:tabLst>
                      </a:pPr>
                      <a:r>
                        <a:rPr lang="en-US" sz="800">
                          <a:effectLst/>
                        </a:rPr>
                        <a:t>12</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Who was the last person you were in a physical fight with?</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807047154"/>
                  </a:ext>
                </a:extLst>
              </a:tr>
              <a:tr h="227184">
                <a:tc>
                  <a:txBody>
                    <a:bodyPr/>
                    <a:lstStyle/>
                    <a:p>
                      <a:pPr marL="0" marR="0">
                        <a:spcBef>
                          <a:spcPts val="0"/>
                        </a:spcBef>
                        <a:spcAft>
                          <a:spcPts val="0"/>
                        </a:spcAft>
                        <a:tabLst>
                          <a:tab pos="450215" algn="l"/>
                        </a:tabLst>
                      </a:pPr>
                      <a:r>
                        <a:rPr lang="en-US" sz="800">
                          <a:effectLst/>
                        </a:rPr>
                        <a:t>13</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gotten into trouble with the police?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020775542"/>
                  </a:ext>
                </a:extLst>
              </a:tr>
              <a:tr h="227184">
                <a:tc>
                  <a:txBody>
                    <a:bodyPr/>
                    <a:lstStyle/>
                    <a:p>
                      <a:pPr marL="0" marR="0">
                        <a:spcBef>
                          <a:spcPts val="0"/>
                        </a:spcBef>
                        <a:spcAft>
                          <a:spcPts val="0"/>
                        </a:spcAft>
                        <a:tabLst>
                          <a:tab pos="450215" algn="l"/>
                        </a:tabLst>
                      </a:pPr>
                      <a:r>
                        <a:rPr lang="en-US" sz="800">
                          <a:effectLst/>
                        </a:rPr>
                        <a:t>14</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Who ended your last romantic relationship?</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280639336"/>
                  </a:ext>
                </a:extLst>
              </a:tr>
              <a:tr h="227184">
                <a:tc>
                  <a:txBody>
                    <a:bodyPr/>
                    <a:lstStyle/>
                    <a:p>
                      <a:pPr marL="0" marR="0">
                        <a:spcBef>
                          <a:spcPts val="0"/>
                        </a:spcBef>
                        <a:spcAft>
                          <a:spcPts val="0"/>
                        </a:spcAft>
                        <a:tabLst>
                          <a:tab pos="450215" algn="l"/>
                        </a:tabLst>
                      </a:pPr>
                      <a:r>
                        <a:rPr lang="en-US" sz="800">
                          <a:effectLst/>
                        </a:rPr>
                        <a:t>15</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Whom do you love more, your mother or father?</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688007567"/>
                  </a:ext>
                </a:extLst>
              </a:tr>
              <a:tr h="227184">
                <a:tc>
                  <a:txBody>
                    <a:bodyPr/>
                    <a:lstStyle/>
                    <a:p>
                      <a:pPr marL="0" marR="0">
                        <a:spcBef>
                          <a:spcPts val="0"/>
                        </a:spcBef>
                        <a:spcAft>
                          <a:spcPts val="0"/>
                        </a:spcAft>
                        <a:tabLst>
                          <a:tab pos="450215" algn="l"/>
                        </a:tabLst>
                      </a:pPr>
                      <a:r>
                        <a:rPr lang="en-US" sz="800">
                          <a:effectLst/>
                        </a:rPr>
                        <a:t>16</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the most you have ever spent on a pair of shoes?</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705029775"/>
                  </a:ext>
                </a:extLst>
              </a:tr>
              <a:tr h="227184">
                <a:tc>
                  <a:txBody>
                    <a:bodyPr/>
                    <a:lstStyle/>
                    <a:p>
                      <a:pPr marL="0" marR="0">
                        <a:spcBef>
                          <a:spcPts val="0"/>
                        </a:spcBef>
                        <a:spcAft>
                          <a:spcPts val="0"/>
                        </a:spcAft>
                        <a:tabLst>
                          <a:tab pos="450215" algn="l"/>
                        </a:tabLst>
                      </a:pPr>
                      <a:r>
                        <a:rPr lang="en-US" sz="800">
                          <a:effectLst/>
                        </a:rPr>
                        <a:t>17</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the last movie you saw that you really hated?</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328058560"/>
                  </a:ext>
                </a:extLst>
              </a:tr>
              <a:tr h="227184">
                <a:tc>
                  <a:txBody>
                    <a:bodyPr/>
                    <a:lstStyle/>
                    <a:p>
                      <a:pPr marL="0" marR="0">
                        <a:spcBef>
                          <a:spcPts val="0"/>
                        </a:spcBef>
                        <a:spcAft>
                          <a:spcPts val="0"/>
                        </a:spcAft>
                        <a:tabLst>
                          <a:tab pos="450215" algn="l"/>
                        </a:tabLst>
                      </a:pPr>
                      <a:r>
                        <a:rPr lang="en-US" sz="800">
                          <a:effectLst/>
                        </a:rPr>
                        <a:t>18</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gone ice-skating?</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570927777"/>
                  </a:ext>
                </a:extLst>
              </a:tr>
              <a:tr h="227184">
                <a:tc>
                  <a:txBody>
                    <a:bodyPr/>
                    <a:lstStyle/>
                    <a:p>
                      <a:pPr marL="0" marR="0">
                        <a:spcBef>
                          <a:spcPts val="0"/>
                        </a:spcBef>
                        <a:spcAft>
                          <a:spcPts val="0"/>
                        </a:spcAft>
                        <a:tabLst>
                          <a:tab pos="450215" algn="l"/>
                        </a:tabLst>
                      </a:pPr>
                      <a:r>
                        <a:rPr lang="en-US" sz="800">
                          <a:effectLst/>
                        </a:rPr>
                        <a:t>19</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Do you currently own a tennis racket?</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709179765"/>
                  </a:ext>
                </a:extLst>
              </a:tr>
              <a:tr h="227184">
                <a:tc>
                  <a:txBody>
                    <a:bodyPr/>
                    <a:lstStyle/>
                    <a:p>
                      <a:pPr marL="0" marR="0">
                        <a:spcBef>
                          <a:spcPts val="0"/>
                        </a:spcBef>
                        <a:spcAft>
                          <a:spcPts val="0"/>
                        </a:spcAft>
                        <a:tabLst>
                          <a:tab pos="450215" algn="l"/>
                        </a:tabLst>
                      </a:pPr>
                      <a:r>
                        <a:rPr lang="en-US" sz="800">
                          <a:effectLst/>
                        </a:rPr>
                        <a:t>20</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How many roommates do you have?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519804949"/>
                  </a:ext>
                </a:extLst>
              </a:tr>
              <a:tr h="227184">
                <a:tc>
                  <a:txBody>
                    <a:bodyPr/>
                    <a:lstStyle/>
                    <a:p>
                      <a:pPr marL="0" marR="0">
                        <a:spcBef>
                          <a:spcPts val="0"/>
                        </a:spcBef>
                        <a:spcAft>
                          <a:spcPts val="0"/>
                        </a:spcAft>
                        <a:tabLst>
                          <a:tab pos="450215" algn="l"/>
                        </a:tabLst>
                      </a:pPr>
                      <a:r>
                        <a:rPr lang="en-US" sz="800">
                          <a:effectLst/>
                        </a:rPr>
                        <a:t>21</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If you attended college, what was your major?</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709563924"/>
                  </a:ext>
                </a:extLst>
              </a:tr>
              <a:tr h="227184">
                <a:tc>
                  <a:txBody>
                    <a:bodyPr/>
                    <a:lstStyle/>
                    <a:p>
                      <a:pPr marL="0" marR="0">
                        <a:spcBef>
                          <a:spcPts val="0"/>
                        </a:spcBef>
                        <a:spcAft>
                          <a:spcPts val="0"/>
                        </a:spcAft>
                        <a:tabLst>
                          <a:tab pos="450215" algn="l"/>
                        </a:tabLst>
                      </a:pPr>
                      <a:r>
                        <a:rPr lang="en-US" sz="800">
                          <a:effectLst/>
                        </a:rPr>
                        <a:t>22</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Did you ever have a cat?</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284652291"/>
                  </a:ext>
                </a:extLst>
              </a:tr>
              <a:tr h="227184">
                <a:tc>
                  <a:txBody>
                    <a:bodyPr/>
                    <a:lstStyle/>
                    <a:p>
                      <a:pPr marL="0" marR="0">
                        <a:spcBef>
                          <a:spcPts val="0"/>
                        </a:spcBef>
                        <a:spcAft>
                          <a:spcPts val="0"/>
                        </a:spcAft>
                        <a:tabLst>
                          <a:tab pos="450215" algn="l"/>
                        </a:tabLst>
                      </a:pPr>
                      <a:r>
                        <a:rPr lang="en-US" sz="800">
                          <a:effectLst/>
                        </a:rPr>
                        <a:t>23</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watched a person or pet die?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620497627"/>
                  </a:ext>
                </a:extLst>
              </a:tr>
              <a:tr h="227184">
                <a:tc>
                  <a:txBody>
                    <a:bodyPr/>
                    <a:lstStyle/>
                    <a:p>
                      <a:pPr marL="0" marR="0">
                        <a:spcBef>
                          <a:spcPts val="0"/>
                        </a:spcBef>
                        <a:spcAft>
                          <a:spcPts val="0"/>
                        </a:spcAft>
                        <a:tabLst>
                          <a:tab pos="450215" algn="l"/>
                        </a:tabLst>
                      </a:pPr>
                      <a:r>
                        <a:rPr lang="en-US" sz="800">
                          <a:effectLst/>
                        </a:rPr>
                        <a:t>24</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dirty="0">
                          <a:effectLst/>
                        </a:rPr>
                        <a:t>Did you ever cheat on a test in high school?</a:t>
                      </a:r>
                      <a:endParaRPr lang="en-US" sz="900" dirty="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1092739508"/>
                  </a:ext>
                </a:extLst>
              </a:tr>
            </a:tbl>
          </a:graphicData>
        </a:graphic>
      </p:graphicFrame>
    </p:spTree>
    <p:extLst>
      <p:ext uri="{BB962C8B-B14F-4D97-AF65-F5344CB8AC3E}">
        <p14:creationId xmlns:p14="http://schemas.microsoft.com/office/powerpoint/2010/main" val="423579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Four Units of Analysis: Small to Large</a:t>
            </a:r>
            <a:endParaRPr dirty="0"/>
          </a:p>
        </p:txBody>
      </p:sp>
      <p:sp>
        <p:nvSpPr>
          <p:cNvPr id="148" name="Google Shape;148;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800"/>
              <a:buNone/>
            </a:pPr>
            <a:r>
              <a:rPr lang="en-US" b="1" dirty="0">
                <a:solidFill>
                  <a:srgbClr val="0070C0"/>
                </a:solidFill>
              </a:rPr>
              <a:t>Inter-</a:t>
            </a:r>
            <a:r>
              <a:rPr lang="en-US" b="1" dirty="0" err="1">
                <a:solidFill>
                  <a:srgbClr val="0070C0"/>
                </a:solidFill>
              </a:rPr>
              <a:t>Pausal</a:t>
            </a:r>
            <a:r>
              <a:rPr lang="en-US" b="1" dirty="0">
                <a:solidFill>
                  <a:srgbClr val="0070C0"/>
                </a:solidFill>
              </a:rPr>
              <a:t> Unit (IPU)</a:t>
            </a:r>
            <a:r>
              <a:rPr lang="en-US" dirty="0">
                <a:solidFill>
                  <a:srgbClr val="0070C0"/>
                </a:solidFill>
              </a:rPr>
              <a:t> </a:t>
            </a:r>
            <a:r>
              <a:rPr lang="en-US" dirty="0"/>
              <a:t>Pause-free segment of speech from a single speaker</a:t>
            </a:r>
            <a:endParaRPr b="1" dirty="0"/>
          </a:p>
          <a:p>
            <a:pPr marL="0" lvl="0" indent="0" algn="l" rtl="0">
              <a:spcBef>
                <a:spcPts val="560"/>
              </a:spcBef>
              <a:spcAft>
                <a:spcPts val="0"/>
              </a:spcAft>
              <a:buClr>
                <a:srgbClr val="0070C0"/>
              </a:buClr>
              <a:buSzPts val="2800"/>
              <a:buNone/>
            </a:pPr>
            <a:r>
              <a:rPr lang="en-US" b="1" dirty="0">
                <a:solidFill>
                  <a:srgbClr val="0070C0"/>
                </a:solidFill>
              </a:rPr>
              <a:t>Turn</a:t>
            </a:r>
            <a:r>
              <a:rPr lang="en-US" b="1" dirty="0"/>
              <a:t> </a:t>
            </a:r>
            <a:r>
              <a:rPr lang="en-US" dirty="0"/>
              <a:t>Sequence of speech from one speaker without intervening speech from the other speaker</a:t>
            </a:r>
            <a:endParaRPr b="1" dirty="0"/>
          </a:p>
          <a:p>
            <a:pPr marL="0" lvl="0" indent="0" algn="l" rtl="0">
              <a:spcBef>
                <a:spcPts val="560"/>
              </a:spcBef>
              <a:spcAft>
                <a:spcPts val="0"/>
              </a:spcAft>
              <a:buClr>
                <a:srgbClr val="0070C0"/>
              </a:buClr>
              <a:buSzPts val="2800"/>
              <a:buNone/>
            </a:pPr>
            <a:r>
              <a:rPr lang="en-US" b="1" dirty="0">
                <a:solidFill>
                  <a:srgbClr val="0070C0"/>
                </a:solidFill>
              </a:rPr>
              <a:t>Question response </a:t>
            </a:r>
            <a:r>
              <a:rPr lang="en-US" dirty="0"/>
              <a:t>Interviewee first turn following an interviewer biographical question </a:t>
            </a:r>
            <a:endParaRPr b="1" dirty="0"/>
          </a:p>
          <a:p>
            <a:pPr marL="0" lvl="0" indent="0" algn="l" rtl="0">
              <a:spcBef>
                <a:spcPts val="560"/>
              </a:spcBef>
              <a:spcAft>
                <a:spcPts val="0"/>
              </a:spcAft>
              <a:buClr>
                <a:srgbClr val="0070C0"/>
              </a:buClr>
              <a:buSzPts val="2800"/>
              <a:buNone/>
            </a:pPr>
            <a:r>
              <a:rPr lang="en-US" b="1" dirty="0">
                <a:solidFill>
                  <a:srgbClr val="0070C0"/>
                </a:solidFill>
              </a:rPr>
              <a:t>Question chunk</a:t>
            </a:r>
            <a:r>
              <a:rPr lang="en-US" dirty="0">
                <a:solidFill>
                  <a:srgbClr val="0070C0"/>
                </a:solidFill>
              </a:rPr>
              <a:t> </a:t>
            </a:r>
            <a:r>
              <a:rPr lang="en-US" dirty="0"/>
              <a:t>Set of interviewee turns responding to an interviewer’s biographical question and subsequent follow-up questions</a:t>
            </a:r>
            <a:endParaRPr b="1" dirty="0"/>
          </a:p>
        </p:txBody>
      </p:sp>
      <p:sp>
        <p:nvSpPr>
          <p:cNvPr id="149" name="Google Shape;14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Deception Classification: Our Classifiers vs. </a:t>
            </a:r>
            <a:r>
              <a:rPr lang="en-US"/>
              <a:t>Human Interviewer Performance</a:t>
            </a:r>
            <a:endParaRPr dirty="0"/>
          </a:p>
        </p:txBody>
      </p:sp>
      <p:sp>
        <p:nvSpPr>
          <p:cNvPr id="156" name="Google Shape;15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57" name="Google Shape;157;p18"/>
          <p:cNvPicPr preferRelativeResize="0"/>
          <p:nvPr/>
        </p:nvPicPr>
        <p:blipFill rotWithShape="1">
          <a:blip r:embed="rId3">
            <a:alphaModFix/>
          </a:blip>
          <a:srcRect/>
          <a:stretch/>
        </p:blipFill>
        <p:spPr>
          <a:xfrm>
            <a:off x="1231900" y="1569309"/>
            <a:ext cx="7158338" cy="4480869"/>
          </a:xfrm>
          <a:prstGeom prst="rect">
            <a:avLst/>
          </a:prstGeom>
          <a:noFill/>
          <a:ln>
            <a:noFill/>
          </a:ln>
        </p:spPr>
      </p:pic>
      <p:cxnSp>
        <p:nvCxnSpPr>
          <p:cNvPr id="158" name="Google Shape;158;p18"/>
          <p:cNvCxnSpPr/>
          <p:nvPr/>
        </p:nvCxnSpPr>
        <p:spPr>
          <a:xfrm rot="10800000" flipH="1">
            <a:off x="1909075" y="4005042"/>
            <a:ext cx="5008800" cy="12300"/>
          </a:xfrm>
          <a:prstGeom prst="straightConnector1">
            <a:avLst/>
          </a:prstGeom>
          <a:noFill/>
          <a:ln w="28575" cap="flat" cmpd="sng">
            <a:solidFill>
              <a:srgbClr val="FF0000"/>
            </a:solidFill>
            <a:prstDash val="solid"/>
            <a:round/>
            <a:headEnd type="none" w="sm" len="sm"/>
            <a:tailEnd type="none" w="sm" len="sm"/>
          </a:ln>
        </p:spPr>
      </p:cxnSp>
      <p:sp>
        <p:nvSpPr>
          <p:cNvPr id="2" name="Rectangle 1">
            <a:extLst>
              <a:ext uri="{FF2B5EF4-FFF2-40B4-BE49-F238E27FC236}">
                <a16:creationId xmlns:a16="http://schemas.microsoft.com/office/drawing/2014/main" id="{4812538C-F7D4-8047-A839-0D0D379F2C18}"/>
              </a:ext>
            </a:extLst>
          </p:cNvPr>
          <p:cNvSpPr/>
          <p:nvPr/>
        </p:nvSpPr>
        <p:spPr>
          <a:xfrm>
            <a:off x="6824070" y="1312346"/>
            <a:ext cx="105593" cy="4793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r>
              <a:rPr lang="en-US" b="0"/>
              <a:t>”</a:t>
            </a:r>
            <a:endParaRPr/>
          </a:p>
        </p:txBody>
      </p:sp>
      <p:sp>
        <p:nvSpPr>
          <p:cNvPr id="165" name="Google Shape;16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66" name="Google Shape;166;p19"/>
          <p:cNvPicPr preferRelativeResize="0"/>
          <p:nvPr/>
        </p:nvPicPr>
        <p:blipFill rotWithShape="1">
          <a:blip r:embed="rId5">
            <a:alphaModFix/>
          </a:blip>
          <a:srcRect/>
          <a:stretch/>
        </p:blipFill>
        <p:spPr>
          <a:xfrm>
            <a:off x="3743391" y="1892796"/>
            <a:ext cx="3656161" cy="2744986"/>
          </a:xfrm>
          <a:prstGeom prst="rect">
            <a:avLst/>
          </a:prstGeom>
          <a:noFill/>
          <a:ln>
            <a:noFill/>
          </a:ln>
        </p:spPr>
      </p:pic>
      <p:sp>
        <p:nvSpPr>
          <p:cNvPr id="167" name="Google Shape;167;p19"/>
          <p:cNvSpPr txBox="1"/>
          <p:nvPr/>
        </p:nvSpPr>
        <p:spPr>
          <a:xfrm>
            <a:off x="2346578" y="4767262"/>
            <a:ext cx="3313994"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TRUE or FALSE?</a:t>
            </a:r>
            <a:endParaRPr sz="3300">
              <a:solidFill>
                <a:schemeClr val="dk1"/>
              </a:solidFill>
              <a:latin typeface="Calibri"/>
              <a:ea typeface="Calibri"/>
              <a:cs typeface="Calibri"/>
              <a:sym typeface="Calibri"/>
            </a:endParaRPr>
          </a:p>
        </p:txBody>
      </p:sp>
      <p:pic>
        <p:nvPicPr>
          <p:cNvPr id="7" name="p406p407-part1_ch1-720.064570-723.244570-q24-n1-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2318263" y="2661557"/>
            <a:ext cx="877084" cy="1173843"/>
          </a:xfrm>
          <a:prstGeom prst="rect">
            <a:avLst/>
          </a:prstGeom>
          <a:solidFill>
            <a:schemeClr val="bg1"/>
          </a:solid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r>
              <a:rPr lang="en-US" b="0"/>
              <a:t>”</a:t>
            </a:r>
            <a:endParaRPr/>
          </a:p>
        </p:txBody>
      </p:sp>
      <p:sp>
        <p:nvSpPr>
          <p:cNvPr id="175" name="Google Shape;17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176" name="Google Shape;176;p20"/>
          <p:cNvPicPr preferRelativeResize="0"/>
          <p:nvPr/>
        </p:nvPicPr>
        <p:blipFill rotWithShape="1">
          <a:blip r:embed="rId3">
            <a:alphaModFix/>
          </a:blip>
          <a:srcRect/>
          <a:stretch/>
        </p:blipFill>
        <p:spPr>
          <a:xfrm>
            <a:off x="3743391" y="1892796"/>
            <a:ext cx="3656161" cy="2744986"/>
          </a:xfrm>
          <a:prstGeom prst="rect">
            <a:avLst/>
          </a:prstGeom>
          <a:noFill/>
          <a:ln>
            <a:noFill/>
          </a:ln>
        </p:spPr>
      </p:pic>
      <p:pic>
        <p:nvPicPr>
          <p:cNvPr id="177" name="Google Shape;177;p20"/>
          <p:cNvPicPr preferRelativeResize="0"/>
          <p:nvPr/>
        </p:nvPicPr>
        <p:blipFill rotWithShape="1">
          <a:blip r:embed="rId4">
            <a:alphaModFix/>
          </a:blip>
          <a:srcRect/>
          <a:stretch/>
        </p:blipFill>
        <p:spPr>
          <a:xfrm>
            <a:off x="0" y="3634390"/>
            <a:ext cx="5306786" cy="2219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endParaRPr/>
          </a:p>
        </p:txBody>
      </p:sp>
      <p:sp>
        <p:nvSpPr>
          <p:cNvPr id="185" name="Google Shape;18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186" name="Google Shape;186;p21"/>
          <p:cNvPicPr preferRelativeResize="0"/>
          <p:nvPr/>
        </p:nvPicPr>
        <p:blipFill rotWithShape="1">
          <a:blip r:embed="rId5">
            <a:alphaModFix/>
          </a:blip>
          <a:srcRect/>
          <a:stretch/>
        </p:blipFill>
        <p:spPr>
          <a:xfrm>
            <a:off x="3743391" y="1892796"/>
            <a:ext cx="3656161" cy="2744986"/>
          </a:xfrm>
          <a:prstGeom prst="rect">
            <a:avLst/>
          </a:prstGeom>
          <a:noFill/>
          <a:ln>
            <a:noFill/>
          </a:ln>
        </p:spPr>
      </p:pic>
      <p:sp>
        <p:nvSpPr>
          <p:cNvPr id="187" name="Google Shape;187;p21"/>
          <p:cNvSpPr txBox="1"/>
          <p:nvPr/>
        </p:nvSpPr>
        <p:spPr>
          <a:xfrm>
            <a:off x="2346578" y="4767262"/>
            <a:ext cx="3313994"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TRUE or FALSE?</a:t>
            </a:r>
            <a:endParaRPr sz="3300">
              <a:solidFill>
                <a:schemeClr val="dk1"/>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US" dirty="0"/>
          </a:p>
        </p:txBody>
      </p:sp>
      <p:pic>
        <p:nvPicPr>
          <p:cNvPr id="8" name="p482p483-part1_ch1-50.238360-52.620100-q24-n1-F.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2289175" y="3406775"/>
            <a:ext cx="812800" cy="8128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endParaRPr/>
          </a:p>
        </p:txBody>
      </p:sp>
      <p:sp>
        <p:nvSpPr>
          <p:cNvPr id="194" name="Google Shape;19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195" name="Google Shape;195;p22"/>
          <p:cNvPicPr preferRelativeResize="0"/>
          <p:nvPr/>
        </p:nvPicPr>
        <p:blipFill rotWithShape="1">
          <a:blip r:embed="rId3">
            <a:alphaModFix/>
          </a:blip>
          <a:srcRect/>
          <a:stretch/>
        </p:blipFill>
        <p:spPr>
          <a:xfrm>
            <a:off x="3743391" y="1892796"/>
            <a:ext cx="3656161" cy="2744986"/>
          </a:xfrm>
          <a:prstGeom prst="rect">
            <a:avLst/>
          </a:prstGeom>
          <a:noFill/>
          <a:ln>
            <a:noFill/>
          </a:ln>
        </p:spPr>
      </p:pic>
      <p:pic>
        <p:nvPicPr>
          <p:cNvPr id="196" name="Google Shape;196;p22"/>
          <p:cNvPicPr preferRelativeResize="0"/>
          <p:nvPr/>
        </p:nvPicPr>
        <p:blipFill rotWithShape="1">
          <a:blip r:embed="rId4">
            <a:alphaModFix/>
          </a:blip>
          <a:srcRect/>
          <a:stretch/>
        </p:blipFill>
        <p:spPr>
          <a:xfrm>
            <a:off x="1428097" y="3880546"/>
            <a:ext cx="4278086" cy="2406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  “</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18</a:t>
            </a:fld>
            <a:endParaRPr lang="en"/>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400" y="1743214"/>
            <a:ext cx="3656161" cy="2744986"/>
          </a:xfrm>
          <a:prstGeom prst="rect">
            <a:avLst/>
          </a:prstGeom>
        </p:spPr>
      </p:pic>
      <p:pic>
        <p:nvPicPr>
          <p:cNvPr id="4" name="p372p373-part2_ch2:1053.631440:1054.731440:q12:n1: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3458817" y="2867991"/>
            <a:ext cx="967409" cy="967409"/>
          </a:xfrm>
          <a:prstGeom prst="rect">
            <a:avLst/>
          </a:prstGeom>
          <a:noFill/>
        </p:spPr>
      </p:pic>
    </p:spTree>
    <p:extLst>
      <p:ext uri="{BB962C8B-B14F-4D97-AF65-F5344CB8AC3E}">
        <p14:creationId xmlns:p14="http://schemas.microsoft.com/office/powerpoint/2010/main" val="1642379296"/>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  “</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0" y="1743214"/>
            <a:ext cx="3656161" cy="27449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05" y="3965694"/>
            <a:ext cx="5306786" cy="2219201"/>
          </a:xfrm>
          <a:prstGeom prst="rect">
            <a:avLst/>
          </a:prstGeom>
        </p:spPr>
      </p:pic>
    </p:spTree>
    <p:extLst>
      <p:ext uri="{BB962C8B-B14F-4D97-AF65-F5344CB8AC3E}">
        <p14:creationId xmlns:p14="http://schemas.microsoft.com/office/powerpoint/2010/main" val="190690217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Collaborators in </a:t>
            </a:r>
            <a:r>
              <a:rPr lang="en-US"/>
              <a:t>this research </a:t>
            </a:r>
            <a:r>
              <a:rPr lang="en-US" dirty="0"/>
              <a:t>since 2003</a:t>
            </a:r>
          </a:p>
        </p:txBody>
      </p:sp>
      <p:sp>
        <p:nvSpPr>
          <p:cNvPr id="4" name="Text Placeholder 3"/>
          <p:cNvSpPr>
            <a:spLocks noGrp="1"/>
          </p:cNvSpPr>
          <p:nvPr>
            <p:ph type="body" idx="1"/>
          </p:nvPr>
        </p:nvSpPr>
        <p:spPr>
          <a:xfrm>
            <a:off x="457200" y="1417638"/>
            <a:ext cx="8229600" cy="4708525"/>
          </a:xfrm>
        </p:spPr>
        <p:txBody>
          <a:bodyPr/>
          <a:lstStyle/>
          <a:p>
            <a:r>
              <a:rPr lang="en-US" dirty="0"/>
              <a:t>Current and past colleagues and students working with us on  X-Cultural Deception &amp; Trust:  </a:t>
            </a:r>
          </a:p>
          <a:p>
            <a:pPr lvl="1"/>
            <a:r>
              <a:rPr lang="en-US" dirty="0" err="1"/>
              <a:t>Guozhen</a:t>
            </a:r>
            <a:r>
              <a:rPr lang="en-US" dirty="0"/>
              <a:t> An, Rebecca </a:t>
            </a:r>
            <a:r>
              <a:rPr lang="en-US" dirty="0" err="1"/>
              <a:t>Calinsky</a:t>
            </a:r>
            <a:r>
              <a:rPr lang="en-US" dirty="0"/>
              <a:t>, </a:t>
            </a:r>
            <a:r>
              <a:rPr lang="en-US" dirty="0" err="1"/>
              <a:t>Nishmar</a:t>
            </a:r>
            <a:r>
              <a:rPr lang="en-US" dirty="0"/>
              <a:t> </a:t>
            </a:r>
            <a:r>
              <a:rPr lang="en-US" dirty="0" err="1"/>
              <a:t>Cestero</a:t>
            </a:r>
            <a:r>
              <a:rPr lang="en-US" dirty="0"/>
              <a:t>, Sadia Chowdhury, Xi (Leslie) Chen, Kai-Zhan Lee, Michelle Levine, Rivka Levitan, Sarah </a:t>
            </a:r>
            <a:r>
              <a:rPr lang="en-US" dirty="0" err="1"/>
              <a:t>Ita</a:t>
            </a:r>
            <a:r>
              <a:rPr lang="en-US" dirty="0"/>
              <a:t> Levitan, Yocheved Levitan, Min Ma, Angel </a:t>
            </a:r>
            <a:r>
              <a:rPr lang="en-US" dirty="0" err="1"/>
              <a:t>Maredia</a:t>
            </a:r>
            <a:r>
              <a:rPr lang="en-US" dirty="0"/>
              <a:t>, Marco Mandic, Gideon </a:t>
            </a:r>
            <a:r>
              <a:rPr lang="en-US" dirty="0" err="1"/>
              <a:t>Mendels</a:t>
            </a:r>
            <a:r>
              <a:rPr lang="en-US" dirty="0"/>
              <a:t>, Elizabeth </a:t>
            </a:r>
            <a:r>
              <a:rPr lang="en-US" dirty="0" err="1"/>
              <a:t>Petitti</a:t>
            </a:r>
            <a:r>
              <a:rPr lang="en-US" dirty="0"/>
              <a:t>, Andrew Rosenberg, Molly Scott, Yogesh Singh, , </a:t>
            </a:r>
            <a:r>
              <a:rPr lang="en-US" dirty="0" err="1"/>
              <a:t>Xinyue</a:t>
            </a:r>
            <a:r>
              <a:rPr lang="en-US" dirty="0"/>
              <a:t> Tan, Mandi Wang, Laura Wilson, Jessica Xiang, </a:t>
            </a:r>
            <a:r>
              <a:rPr lang="en-US" dirty="0" err="1"/>
              <a:t>Yuwen</a:t>
            </a:r>
            <a:r>
              <a:rPr lang="en-US" dirty="0"/>
              <a:t> Yu, </a:t>
            </a:r>
            <a:r>
              <a:rPr lang="en-US" dirty="0" err="1"/>
              <a:t>Jixuan</a:t>
            </a:r>
            <a:r>
              <a:rPr lang="en-US" dirty="0"/>
              <a:t> (Gilbert) Zhang</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74800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20</a:t>
            </a:fld>
            <a:endParaRPr lang="en"/>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2" name="p542p543-part2_ch2:310.619791:322.302834:q12:n1:F.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5138531" y="3325227"/>
            <a:ext cx="1076740" cy="1076740"/>
          </a:xfrm>
          <a:prstGeom prst="rect">
            <a:avLst/>
          </a:prstGeom>
        </p:spPr>
      </p:pic>
    </p:spTree>
    <p:extLst>
      <p:ext uri="{BB962C8B-B14F-4D97-AF65-F5344CB8AC3E}">
        <p14:creationId xmlns:p14="http://schemas.microsoft.com/office/powerpoint/2010/main" val="1672335208"/>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21</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3125" r="93229">
                        <a14:foregroundMark x1="60729" y1="44352" x2="60729" y2="44352"/>
                        <a14:foregroundMark x1="72604" y1="44907" x2="72604" y2="44907"/>
                        <a14:foregroundMark x1="46198" y1="62037" x2="46198" y2="62037"/>
                        <a14:foregroundMark x1="36667" y1="57222" x2="36667" y2="57222"/>
                        <a14:foregroundMark x1="15417" y1="55370" x2="15417" y2="55370"/>
                      </a14:backgroundRemoval>
                    </a14:imgEffect>
                  </a14:imgLayer>
                </a14:imgProps>
              </a:ext>
              <a:ext uri="{28A0092B-C50C-407E-A947-70E740481C1C}">
                <a14:useLocalDpi xmlns:a14="http://schemas.microsoft.com/office/drawing/2010/main" val="0"/>
              </a:ext>
            </a:extLst>
          </a:blip>
          <a:stretch>
            <a:fillRect/>
          </a:stretch>
        </p:blipFill>
        <p:spPr>
          <a:xfrm>
            <a:off x="3839993" y="3103232"/>
            <a:ext cx="4278086" cy="2406423"/>
          </a:xfrm>
          <a:prstGeom prst="rect">
            <a:avLst/>
          </a:prstGeom>
        </p:spPr>
      </p:pic>
    </p:spTree>
    <p:extLst>
      <p:ext uri="{BB962C8B-B14F-4D97-AF65-F5344CB8AC3E}">
        <p14:creationId xmlns:p14="http://schemas.microsoft.com/office/powerpoint/2010/main" val="63192251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22</a:t>
            </a:fld>
            <a:endParaRPr lang="en"/>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5" name="p514p515-part2_ch2:1199.310584:1216.842950:q12:n1:F.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5218044" y="3283228"/>
            <a:ext cx="1302026" cy="1302026"/>
          </a:xfrm>
          <a:prstGeom prst="rect">
            <a:avLst/>
          </a:prstGeom>
        </p:spPr>
      </p:pic>
    </p:spTree>
    <p:extLst>
      <p:ext uri="{BB962C8B-B14F-4D97-AF65-F5344CB8AC3E}">
        <p14:creationId xmlns:p14="http://schemas.microsoft.com/office/powerpoint/2010/main" val="1652336203"/>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23</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8" name="Picture 7">
            <a:extLst>
              <a:ext uri="{FF2B5EF4-FFF2-40B4-BE49-F238E27FC236}">
                <a16:creationId xmlns:a16="http://schemas.microsoft.com/office/drawing/2014/main" id="{F8A389F4-E823-2F40-869D-2F12676078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3125" r="93229">
                        <a14:foregroundMark x1="60729" y1="44352" x2="60729" y2="44352"/>
                        <a14:foregroundMark x1="72604" y1="44907" x2="72604" y2="44907"/>
                        <a14:foregroundMark x1="46198" y1="62037" x2="46198" y2="62037"/>
                        <a14:foregroundMark x1="36667" y1="57222" x2="36667" y2="57222"/>
                        <a14:foregroundMark x1="15417" y1="55370" x2="15417" y2="55370"/>
                      </a14:backgroundRemoval>
                    </a14:imgEffect>
                  </a14:imgLayer>
                </a14:imgProps>
              </a:ext>
              <a:ext uri="{28A0092B-C50C-407E-A947-70E740481C1C}">
                <a14:useLocalDpi xmlns:a14="http://schemas.microsoft.com/office/drawing/2010/main" val="0"/>
              </a:ext>
            </a:extLst>
          </a:blip>
          <a:stretch>
            <a:fillRect/>
          </a:stretch>
        </p:blipFill>
        <p:spPr>
          <a:xfrm>
            <a:off x="3839993" y="3589794"/>
            <a:ext cx="4278086" cy="2406423"/>
          </a:xfrm>
          <a:prstGeom prst="rect">
            <a:avLst/>
          </a:prstGeom>
        </p:spPr>
      </p:pic>
    </p:spTree>
    <p:extLst>
      <p:ext uri="{BB962C8B-B14F-4D97-AF65-F5344CB8AC3E}">
        <p14:creationId xmlns:p14="http://schemas.microsoft.com/office/powerpoint/2010/main" val="4111748999"/>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24</a:t>
            </a:fld>
            <a:endParaRPr lang="en"/>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2" name="p352p353-part2_ch2:1834.867900:1840.947900:q12:n1: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4788291" y="3415587"/>
            <a:ext cx="1016161" cy="1016161"/>
          </a:xfrm>
          <a:prstGeom prst="rect">
            <a:avLst/>
          </a:prstGeom>
        </p:spPr>
      </p:pic>
    </p:spTree>
    <p:extLst>
      <p:ext uri="{BB962C8B-B14F-4D97-AF65-F5344CB8AC3E}">
        <p14:creationId xmlns:p14="http://schemas.microsoft.com/office/powerpoint/2010/main" val="1047631175"/>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25</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071" y="3965694"/>
            <a:ext cx="5306786" cy="2219201"/>
          </a:xfrm>
          <a:prstGeom prst="rect">
            <a:avLst/>
          </a:prstGeom>
        </p:spPr>
      </p:pic>
    </p:spTree>
    <p:extLst>
      <p:ext uri="{BB962C8B-B14F-4D97-AF65-F5344CB8AC3E}">
        <p14:creationId xmlns:p14="http://schemas.microsoft.com/office/powerpoint/2010/main" val="1179669286"/>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How do </a:t>
            </a:r>
            <a:r>
              <a:rPr lang="en-US" i="1" dirty="0"/>
              <a:t>Humans</a:t>
            </a:r>
            <a:r>
              <a:rPr lang="en-US" dirty="0"/>
              <a:t> Decide which Answers to Trust?</a:t>
            </a:r>
            <a:endParaRPr dirty="0"/>
          </a:p>
        </p:txBody>
      </p:sp>
      <p:sp>
        <p:nvSpPr>
          <p:cNvPr id="202" name="Google Shape;202;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The </a:t>
            </a:r>
            <a:r>
              <a:rPr lang="en-US" b="1" dirty="0">
                <a:solidFill>
                  <a:srgbClr val="0070C0"/>
                </a:solidFill>
              </a:rPr>
              <a:t>words</a:t>
            </a:r>
            <a:r>
              <a:rPr lang="en-US" dirty="0">
                <a:solidFill>
                  <a:srgbClr val="0070C0"/>
                </a:solidFill>
              </a:rPr>
              <a:t> </a:t>
            </a:r>
            <a:r>
              <a:rPr lang="en-US" dirty="0"/>
              <a:t>speakers use?</a:t>
            </a:r>
            <a:endParaRPr dirty="0"/>
          </a:p>
          <a:p>
            <a:pPr marL="342900" lvl="0" indent="-342900" algn="l" rtl="0">
              <a:spcBef>
                <a:spcPts val="560"/>
              </a:spcBef>
              <a:spcAft>
                <a:spcPts val="0"/>
              </a:spcAft>
              <a:buClr>
                <a:schemeClr val="dk1"/>
              </a:buClr>
              <a:buSzPts val="2800"/>
              <a:buChar char="•"/>
            </a:pPr>
            <a:r>
              <a:rPr lang="en-US" dirty="0"/>
              <a:t>The </a:t>
            </a:r>
            <a:r>
              <a:rPr lang="en-US" b="1" dirty="0">
                <a:solidFill>
                  <a:srgbClr val="0070C0"/>
                </a:solidFill>
              </a:rPr>
              <a:t>syntax</a:t>
            </a:r>
            <a:r>
              <a:rPr lang="en-US" dirty="0">
                <a:solidFill>
                  <a:srgbClr val="0070C0"/>
                </a:solidFill>
              </a:rPr>
              <a:t> </a:t>
            </a:r>
            <a:r>
              <a:rPr lang="en-US" dirty="0"/>
              <a:t>speakers choose?</a:t>
            </a:r>
            <a:endParaRPr dirty="0"/>
          </a:p>
          <a:p>
            <a:pPr marL="342900" lvl="0" indent="-342900" algn="l" rtl="0">
              <a:spcBef>
                <a:spcPts val="560"/>
              </a:spcBef>
              <a:spcAft>
                <a:spcPts val="0"/>
              </a:spcAft>
              <a:buClr>
                <a:schemeClr val="dk1"/>
              </a:buClr>
              <a:buSzPts val="2800"/>
              <a:buChar char="•"/>
            </a:pPr>
            <a:r>
              <a:rPr lang="en-US" dirty="0"/>
              <a:t>The </a:t>
            </a:r>
            <a:r>
              <a:rPr lang="en-US" b="1" dirty="0">
                <a:solidFill>
                  <a:srgbClr val="0070C0"/>
                </a:solidFill>
              </a:rPr>
              <a:t>acoustic content </a:t>
            </a:r>
            <a:r>
              <a:rPr lang="en-US" dirty="0"/>
              <a:t>of their speech?</a:t>
            </a:r>
            <a:endParaRPr dirty="0"/>
          </a:p>
          <a:p>
            <a:pPr marL="342900" lvl="0" indent="-342900" algn="l" rtl="0">
              <a:spcBef>
                <a:spcPts val="560"/>
              </a:spcBef>
              <a:spcAft>
                <a:spcPts val="0"/>
              </a:spcAft>
              <a:buClr>
                <a:schemeClr val="dk1"/>
              </a:buClr>
              <a:buSzPts val="2800"/>
              <a:buChar char="•"/>
            </a:pPr>
            <a:r>
              <a:rPr lang="en-US" dirty="0"/>
              <a:t>The </a:t>
            </a:r>
            <a:r>
              <a:rPr lang="en-US" b="1" dirty="0">
                <a:solidFill>
                  <a:srgbClr val="0070C0"/>
                </a:solidFill>
              </a:rPr>
              <a:t>prosody</a:t>
            </a:r>
            <a:r>
              <a:rPr lang="en-US" dirty="0">
                <a:solidFill>
                  <a:srgbClr val="0070C0"/>
                </a:solidFill>
              </a:rPr>
              <a:t> </a:t>
            </a:r>
            <a:r>
              <a:rPr lang="en-US" dirty="0"/>
              <a:t>of their speech?</a:t>
            </a:r>
            <a:endParaRPr dirty="0"/>
          </a:p>
          <a:p>
            <a:pPr marL="342900" lvl="0" indent="-342900" algn="l" rtl="0">
              <a:spcBef>
                <a:spcPts val="560"/>
              </a:spcBef>
              <a:spcAft>
                <a:spcPts val="0"/>
              </a:spcAft>
              <a:buClr>
                <a:srgbClr val="0070C0"/>
              </a:buClr>
              <a:buSzPts val="2800"/>
              <a:buChar char="•"/>
            </a:pPr>
            <a:r>
              <a:rPr lang="en-US" b="1" dirty="0">
                <a:solidFill>
                  <a:srgbClr val="0070C0"/>
                </a:solidFill>
              </a:rPr>
              <a:t>Why do humans believe lies are true?</a:t>
            </a:r>
            <a:endParaRPr b="1" dirty="0">
              <a:solidFill>
                <a:srgbClr val="0070C0"/>
              </a:solidFill>
            </a:endParaRPr>
          </a:p>
          <a:p>
            <a:pPr marL="742950" lvl="1" indent="-285750" algn="l" rtl="0">
              <a:spcBef>
                <a:spcPts val="480"/>
              </a:spcBef>
              <a:spcAft>
                <a:spcPts val="0"/>
              </a:spcAft>
              <a:buClr>
                <a:schemeClr val="dk1"/>
              </a:buClr>
              <a:buSzPts val="2400"/>
              <a:buChar char="–"/>
            </a:pPr>
            <a:r>
              <a:rPr lang="en-US" dirty="0"/>
              <a:t>How do </a:t>
            </a:r>
            <a:r>
              <a:rPr lang="en-US" b="1" dirty="0">
                <a:solidFill>
                  <a:srgbClr val="C00000"/>
                </a:solidFill>
              </a:rPr>
              <a:t>human decisions </a:t>
            </a:r>
            <a:r>
              <a:rPr lang="en-US" dirty="0"/>
              <a:t>compare with the features our </a:t>
            </a:r>
            <a:r>
              <a:rPr lang="en-US" b="1" dirty="0">
                <a:solidFill>
                  <a:srgbClr val="C00000"/>
                </a:solidFill>
              </a:rPr>
              <a:t>classifiers</a:t>
            </a:r>
            <a:r>
              <a:rPr lang="en-US" dirty="0">
                <a:solidFill>
                  <a:srgbClr val="C00000"/>
                </a:solidFill>
              </a:rPr>
              <a:t> </a:t>
            </a:r>
            <a:r>
              <a:rPr lang="en-US" dirty="0"/>
              <a:t>use more successfully to detect lies and truth?</a:t>
            </a:r>
            <a:endParaRPr dirty="0"/>
          </a:p>
          <a:p>
            <a:pPr marL="742950" lvl="1" indent="-285750" algn="l" rtl="0">
              <a:spcBef>
                <a:spcPts val="480"/>
              </a:spcBef>
              <a:spcAft>
                <a:spcPts val="0"/>
              </a:spcAft>
              <a:buClr>
                <a:schemeClr val="dk1"/>
              </a:buClr>
              <a:buSzPts val="2400"/>
              <a:buChar char="–"/>
            </a:pPr>
            <a:r>
              <a:rPr lang="en-US" dirty="0"/>
              <a:t>How does each compare with the </a:t>
            </a:r>
            <a:r>
              <a:rPr lang="en-US" b="1" dirty="0">
                <a:solidFill>
                  <a:srgbClr val="C00000"/>
                </a:solidFill>
              </a:rPr>
              <a:t>actual characteristics </a:t>
            </a:r>
            <a:r>
              <a:rPr lang="en-US" dirty="0"/>
              <a:t>of </a:t>
            </a:r>
            <a:r>
              <a:rPr lang="en-US" b="1" dirty="0">
                <a:solidFill>
                  <a:srgbClr val="CC3300"/>
                </a:solidFill>
              </a:rPr>
              <a:t>trustworthy</a:t>
            </a:r>
            <a:r>
              <a:rPr lang="en-US" dirty="0"/>
              <a:t> (true) vs. </a:t>
            </a:r>
            <a:r>
              <a:rPr lang="en-US" b="1" dirty="0">
                <a:solidFill>
                  <a:srgbClr val="CC3300"/>
                </a:solidFill>
              </a:rPr>
              <a:t>untrustworthy</a:t>
            </a:r>
            <a:r>
              <a:rPr lang="en-US" dirty="0"/>
              <a:t> (lying) speech?</a:t>
            </a: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203" name="Google Shape;20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Approach</a:t>
            </a:r>
            <a:endParaRPr/>
          </a:p>
        </p:txBody>
      </p:sp>
      <p:sp>
        <p:nvSpPr>
          <p:cNvPr id="209" name="Google Shape;209;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Created a game, </a:t>
            </a:r>
            <a:r>
              <a:rPr lang="en-US" b="1" dirty="0" err="1">
                <a:solidFill>
                  <a:srgbClr val="0070C0"/>
                </a:solidFill>
              </a:rPr>
              <a:t>LieCatcher</a:t>
            </a:r>
            <a:r>
              <a:rPr lang="en-US" dirty="0"/>
              <a:t>, to collect additional human judgments via AMT tasks</a:t>
            </a:r>
            <a:endParaRPr dirty="0"/>
          </a:p>
          <a:p>
            <a:pPr marL="742950" lvl="1" indent="-285750" algn="l" rtl="0">
              <a:spcBef>
                <a:spcPts val="480"/>
              </a:spcBef>
              <a:spcAft>
                <a:spcPts val="0"/>
              </a:spcAft>
              <a:buClr>
                <a:schemeClr val="dk1"/>
              </a:buClr>
              <a:buSzPts val="2400"/>
              <a:buChar char="–"/>
            </a:pPr>
            <a:r>
              <a:rPr lang="en-US" dirty="0"/>
              <a:t>Each task included </a:t>
            </a:r>
            <a:r>
              <a:rPr lang="en-US" dirty="0">
                <a:solidFill>
                  <a:schemeClr val="tx1"/>
                </a:solidFill>
              </a:rPr>
              <a:t>12 of the 24 </a:t>
            </a:r>
            <a:r>
              <a:rPr lang="en-US" b="1" dirty="0">
                <a:solidFill>
                  <a:srgbClr val="C00000"/>
                </a:solidFill>
              </a:rPr>
              <a:t>questions</a:t>
            </a:r>
            <a:r>
              <a:rPr lang="en-US" dirty="0">
                <a:solidFill>
                  <a:srgbClr val="C00000"/>
                </a:solidFill>
              </a:rPr>
              <a:t> </a:t>
            </a:r>
            <a:r>
              <a:rPr lang="en-US" b="1" dirty="0">
                <a:solidFill>
                  <a:srgbClr val="C00000"/>
                </a:solidFill>
              </a:rPr>
              <a:t>(shown in text) </a:t>
            </a:r>
            <a:r>
              <a:rPr lang="en-US" dirty="0"/>
              <a:t>and</a:t>
            </a:r>
            <a:r>
              <a:rPr lang="en-US" dirty="0">
                <a:solidFill>
                  <a:srgbClr val="CC3300"/>
                </a:solidFill>
              </a:rPr>
              <a:t> </a:t>
            </a:r>
            <a:r>
              <a:rPr lang="en-US" b="1" dirty="0">
                <a:solidFill>
                  <a:srgbClr val="C00000"/>
                </a:solidFill>
              </a:rPr>
              <a:t>first responses (collected in speech) </a:t>
            </a:r>
            <a:r>
              <a:rPr lang="en-US" dirty="0"/>
              <a:t>of interviewees from our corpus, one at a time, plus a check question to ensure attention to game</a:t>
            </a:r>
            <a:endParaRPr dirty="0"/>
          </a:p>
          <a:p>
            <a:pPr marL="742950" lvl="1" indent="-285750" algn="l" rtl="0">
              <a:spcBef>
                <a:spcPts val="480"/>
              </a:spcBef>
              <a:spcAft>
                <a:spcPts val="0"/>
              </a:spcAft>
              <a:buClr>
                <a:schemeClr val="dk1"/>
              </a:buClr>
              <a:buSzPts val="2400"/>
              <a:buChar char="–"/>
            </a:pPr>
            <a:r>
              <a:rPr lang="en-US" dirty="0"/>
              <a:t>Audio samples </a:t>
            </a:r>
            <a:r>
              <a:rPr lang="en-US" b="1" dirty="0">
                <a:solidFill>
                  <a:srgbClr val="C00000"/>
                </a:solidFill>
              </a:rPr>
              <a:t>balanced</a:t>
            </a:r>
            <a:r>
              <a:rPr lang="en-US" dirty="0">
                <a:solidFill>
                  <a:srgbClr val="C00000"/>
                </a:solidFill>
              </a:rPr>
              <a:t> </a:t>
            </a:r>
            <a:r>
              <a:rPr lang="en-US" b="1" dirty="0">
                <a:solidFill>
                  <a:srgbClr val="C00000"/>
                </a:solidFill>
              </a:rPr>
              <a:t>by gender, native language, question, and speaker</a:t>
            </a:r>
            <a:endParaRPr b="1" dirty="0">
              <a:solidFill>
                <a:srgbClr val="C00000"/>
              </a:solidFill>
            </a:endParaRPr>
          </a:p>
          <a:p>
            <a:pPr marL="742950" lvl="1" indent="-285750" algn="l" rtl="0">
              <a:spcBef>
                <a:spcPts val="480"/>
              </a:spcBef>
              <a:spcAft>
                <a:spcPts val="0"/>
              </a:spcAft>
              <a:buClr>
                <a:srgbClr val="FF0000"/>
              </a:buClr>
              <a:buSzPts val="2400"/>
              <a:buChar char="–"/>
            </a:pPr>
            <a:r>
              <a:rPr lang="en-US" b="1" dirty="0">
                <a:solidFill>
                  <a:srgbClr val="C00000"/>
                </a:solidFill>
              </a:rPr>
              <a:t>Balanced also for truth/ lie</a:t>
            </a:r>
            <a:r>
              <a:rPr lang="en-US" dirty="0"/>
              <a:t>: Half true, half false responses</a:t>
            </a:r>
            <a:endParaRPr dirty="0"/>
          </a:p>
          <a:p>
            <a:pPr marL="342900" lvl="0" indent="-342900" algn="l" rtl="0">
              <a:spcBef>
                <a:spcPts val="560"/>
              </a:spcBef>
              <a:spcAft>
                <a:spcPts val="0"/>
              </a:spcAft>
              <a:buClr>
                <a:schemeClr val="dk1"/>
              </a:buClr>
              <a:buSzPts val="2800"/>
              <a:buChar char="•"/>
            </a:pPr>
            <a:r>
              <a:rPr lang="en-US" dirty="0"/>
              <a:t>Collected </a:t>
            </a:r>
            <a:r>
              <a:rPr lang="en-US" b="1" dirty="0">
                <a:solidFill>
                  <a:srgbClr val="0070C0"/>
                </a:solidFill>
              </a:rPr>
              <a:t>human judgments </a:t>
            </a:r>
            <a:r>
              <a:rPr lang="en-US" dirty="0"/>
              <a:t>with their </a:t>
            </a:r>
            <a:r>
              <a:rPr lang="en-US" b="1" dirty="0">
                <a:solidFill>
                  <a:srgbClr val="0070C0"/>
                </a:solidFill>
              </a:rPr>
              <a:t>demographic</a:t>
            </a:r>
            <a:r>
              <a:rPr lang="en-US" dirty="0"/>
              <a:t> and </a:t>
            </a:r>
            <a:r>
              <a:rPr lang="en-US" b="1" dirty="0">
                <a:solidFill>
                  <a:srgbClr val="0070C0"/>
                </a:solidFill>
              </a:rPr>
              <a:t>personality</a:t>
            </a:r>
            <a:r>
              <a:rPr lang="en-US" dirty="0"/>
              <a:t> (TIPI) information</a:t>
            </a:r>
            <a:endParaRPr dirty="0"/>
          </a:p>
          <a:p>
            <a:pPr marL="742950" lvl="1" indent="-133350" algn="l" rtl="0">
              <a:spcBef>
                <a:spcPts val="480"/>
              </a:spcBef>
              <a:spcAft>
                <a:spcPts val="0"/>
              </a:spcAft>
              <a:buClr>
                <a:schemeClr val="dk1"/>
              </a:buClr>
              <a:buSzPts val="2400"/>
              <a:buNone/>
            </a:pPr>
            <a:endParaRPr dirty="0"/>
          </a:p>
          <a:p>
            <a:pPr marL="342900" lvl="0" indent="-165100" algn="l" rtl="0">
              <a:spcBef>
                <a:spcPts val="560"/>
              </a:spcBef>
              <a:spcAft>
                <a:spcPts val="0"/>
              </a:spcAft>
              <a:buClr>
                <a:schemeClr val="dk1"/>
              </a:buClr>
              <a:buSzPts val="2800"/>
              <a:buNone/>
            </a:pPr>
            <a:endParaRPr dirty="0"/>
          </a:p>
        </p:txBody>
      </p:sp>
      <p:sp>
        <p:nvSpPr>
          <p:cNvPr id="210" name="Google Shape;2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body" idx="1"/>
          </p:nvPr>
        </p:nvSpPr>
        <p:spPr>
          <a:xfrm>
            <a:off x="685800" y="603849"/>
            <a:ext cx="7772400" cy="5492151"/>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400"/>
              <a:buChar char="–"/>
            </a:pPr>
            <a:r>
              <a:rPr lang="en-US" dirty="0"/>
              <a:t>Restricted raters to </a:t>
            </a:r>
            <a:r>
              <a:rPr lang="en-US" b="1" dirty="0">
                <a:solidFill>
                  <a:srgbClr val="C00000"/>
                </a:solidFill>
              </a:rPr>
              <a:t>fluent speakers of English</a:t>
            </a:r>
          </a:p>
          <a:p>
            <a:pPr marL="742950" lvl="1" indent="-285750" algn="l" rtl="0">
              <a:spcBef>
                <a:spcPts val="0"/>
              </a:spcBef>
              <a:spcAft>
                <a:spcPts val="0"/>
              </a:spcAft>
              <a:buClr>
                <a:schemeClr val="dk1"/>
              </a:buClr>
              <a:buSzPts val="2400"/>
              <a:buChar char="–"/>
            </a:pPr>
            <a:r>
              <a:rPr lang="en-US" dirty="0">
                <a:solidFill>
                  <a:schemeClr val="tx1"/>
                </a:solidFill>
              </a:rPr>
              <a:t>Asked them about </a:t>
            </a:r>
            <a:r>
              <a:rPr lang="en-US" b="1" dirty="0">
                <a:solidFill>
                  <a:srgbClr val="C00000"/>
                </a:solidFill>
              </a:rPr>
              <a:t>prior experience in law enforcement</a:t>
            </a:r>
            <a:endParaRPr b="1" dirty="0">
              <a:solidFill>
                <a:srgbClr val="C00000"/>
              </a:solidFill>
            </a:endParaRPr>
          </a:p>
          <a:p>
            <a:pPr marL="742950" lvl="1" indent="-285750" algn="l" rtl="0">
              <a:spcBef>
                <a:spcPts val="480"/>
              </a:spcBef>
              <a:spcAft>
                <a:spcPts val="0"/>
              </a:spcAft>
              <a:buClr>
                <a:schemeClr val="dk1"/>
              </a:buClr>
              <a:buSzPts val="2400"/>
              <a:buChar char="–"/>
            </a:pPr>
            <a:r>
              <a:rPr lang="en-US" dirty="0"/>
              <a:t>They had to listen to a </a:t>
            </a:r>
            <a:r>
              <a:rPr lang="en-US" b="1" dirty="0">
                <a:solidFill>
                  <a:srgbClr val="C00000"/>
                </a:solidFill>
              </a:rPr>
              <a:t>full response </a:t>
            </a:r>
            <a:r>
              <a:rPr lang="en-US" dirty="0"/>
              <a:t>before answering</a:t>
            </a:r>
            <a:endParaRPr dirty="0"/>
          </a:p>
          <a:p>
            <a:pPr marL="742950" lvl="1" indent="-285750" algn="l" rtl="0">
              <a:spcBef>
                <a:spcPts val="480"/>
              </a:spcBef>
              <a:spcAft>
                <a:spcPts val="0"/>
              </a:spcAft>
              <a:buClr>
                <a:schemeClr val="dk1"/>
              </a:buClr>
              <a:buSzPts val="2400"/>
              <a:buChar char="–"/>
            </a:pPr>
            <a:r>
              <a:rPr lang="en-US" dirty="0"/>
              <a:t>Also collected </a:t>
            </a:r>
            <a:r>
              <a:rPr lang="en-US" b="1" dirty="0">
                <a:solidFill>
                  <a:srgbClr val="C00000"/>
                </a:solidFill>
              </a:rPr>
              <a:t>time interval </a:t>
            </a:r>
            <a:r>
              <a:rPr lang="en-US" dirty="0"/>
              <a:t>before decision</a:t>
            </a:r>
            <a:endParaRPr dirty="0"/>
          </a:p>
          <a:p>
            <a:pPr marL="742950" lvl="1" indent="-285750" algn="l" rtl="0">
              <a:spcBef>
                <a:spcPts val="480"/>
              </a:spcBef>
              <a:spcAft>
                <a:spcPts val="0"/>
              </a:spcAft>
              <a:buClr>
                <a:srgbClr val="FF0000"/>
              </a:buClr>
              <a:buSzPts val="2400"/>
              <a:buChar char="–"/>
            </a:pPr>
            <a:r>
              <a:rPr lang="en-US" b="1" dirty="0">
                <a:solidFill>
                  <a:srgbClr val="C00000"/>
                </a:solidFill>
              </a:rPr>
              <a:t>Success rate </a:t>
            </a:r>
            <a:r>
              <a:rPr lang="en-US" dirty="0"/>
              <a:t>provided to raters only at end of task of each 13 question task – not for each question they rated</a:t>
            </a:r>
            <a:endParaRPr dirty="0"/>
          </a:p>
          <a:p>
            <a:pPr marL="742950" lvl="1" indent="-285750" algn="l" rtl="0">
              <a:spcBef>
                <a:spcPts val="480"/>
              </a:spcBef>
              <a:spcAft>
                <a:spcPts val="0"/>
              </a:spcAft>
              <a:buClr>
                <a:schemeClr val="dk1"/>
              </a:buClr>
              <a:buSzPts val="2400"/>
              <a:buChar char="–"/>
            </a:pPr>
            <a:r>
              <a:rPr lang="en-US" dirty="0"/>
              <a:t>Each </a:t>
            </a:r>
            <a:r>
              <a:rPr lang="en-US" dirty="0" err="1"/>
              <a:t>turker</a:t>
            </a:r>
            <a:r>
              <a:rPr lang="en-US" dirty="0"/>
              <a:t> limited to </a:t>
            </a:r>
            <a:r>
              <a:rPr lang="en-US" b="1" dirty="0">
                <a:solidFill>
                  <a:srgbClr val="C00000"/>
                </a:solidFill>
              </a:rPr>
              <a:t>10 tasks max</a:t>
            </a:r>
            <a:endParaRPr b="1" dirty="0">
              <a:solidFill>
                <a:srgbClr val="C00000"/>
              </a:solidFill>
            </a:endParaRPr>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216" name="Google Shape;21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err="1"/>
              <a:t>LieCatcher</a:t>
            </a:r>
            <a:r>
              <a:rPr lang="en-US" dirty="0"/>
              <a:t>: Game-with-a-Purpose</a:t>
            </a:r>
            <a:endParaRPr dirty="0"/>
          </a:p>
        </p:txBody>
      </p:sp>
      <p:sp>
        <p:nvSpPr>
          <p:cNvPr id="223" name="Google Shape;22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224" name="Google Shape;224;p26">
            <a:hlinkClick r:id="rId3"/>
          </p:cNvPr>
          <p:cNvPicPr preferRelativeResize="0"/>
          <p:nvPr/>
        </p:nvPicPr>
        <p:blipFill rotWithShape="1">
          <a:blip r:embed="rId4">
            <a:alphaModFix/>
          </a:blip>
          <a:srcRect/>
          <a:stretch/>
        </p:blipFill>
        <p:spPr>
          <a:xfrm>
            <a:off x="1441784" y="2125266"/>
            <a:ext cx="6260432" cy="32283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1"/>
          </p:nvPr>
        </p:nvSpPr>
        <p:spPr/>
        <p:txBody>
          <a:bodyPr/>
          <a:lstStyle/>
          <a:p>
            <a:r>
              <a:rPr lang="en-US" b="1" dirty="0">
                <a:solidFill>
                  <a:srgbClr val="0070C0"/>
                </a:solidFill>
              </a:rPr>
              <a:t>Multimodal deception detection </a:t>
            </a:r>
            <a:r>
              <a:rPr lang="en-US" dirty="0"/>
              <a:t>supported after 9/11 by a new Department of Homeland Security </a:t>
            </a:r>
          </a:p>
          <a:p>
            <a:pPr lvl="1"/>
            <a:r>
              <a:rPr lang="en-US" dirty="0"/>
              <a:t>What </a:t>
            </a:r>
            <a:r>
              <a:rPr lang="en-US" b="1" dirty="0">
                <a:solidFill>
                  <a:srgbClr val="C00000"/>
                </a:solidFill>
              </a:rPr>
              <a:t>aspects of human behavior </a:t>
            </a:r>
            <a:r>
              <a:rPr lang="en-US" dirty="0"/>
              <a:t>are valid indicators of deception?</a:t>
            </a:r>
          </a:p>
          <a:p>
            <a:pPr lvl="1"/>
            <a:r>
              <a:rPr lang="en-US" dirty="0"/>
              <a:t>Can we create </a:t>
            </a:r>
            <a:r>
              <a:rPr lang="en-US" b="1" dirty="0">
                <a:solidFill>
                  <a:srgbClr val="C00000"/>
                </a:solidFill>
              </a:rPr>
              <a:t>reliable automatic deception detection models </a:t>
            </a:r>
            <a:r>
              <a:rPr lang="en-US" dirty="0">
                <a:solidFill>
                  <a:schemeClr val="tx1"/>
                </a:solidFill>
              </a:rPr>
              <a:t>to identify future terrorists</a:t>
            </a:r>
            <a:r>
              <a:rPr lang="en-US" dirty="0"/>
              <a:t>?</a:t>
            </a:r>
          </a:p>
          <a:p>
            <a:r>
              <a:rPr lang="en-US" dirty="0"/>
              <a:t>Current support from Air Force Office of Scientific Research focuses on </a:t>
            </a:r>
            <a:r>
              <a:rPr lang="en-US" b="1" dirty="0">
                <a:solidFill>
                  <a:srgbClr val="0070C0"/>
                </a:solidFill>
              </a:rPr>
              <a:t>identifying human trust </a:t>
            </a:r>
            <a:r>
              <a:rPr lang="en-US" dirty="0"/>
              <a:t>as well</a:t>
            </a:r>
          </a:p>
          <a:p>
            <a:pPr lvl="1"/>
            <a:r>
              <a:rPr lang="en-US" dirty="0"/>
              <a:t>What </a:t>
            </a:r>
            <a:r>
              <a:rPr lang="en-US" b="1" dirty="0">
                <a:solidFill>
                  <a:srgbClr val="C00000"/>
                </a:solidFill>
              </a:rPr>
              <a:t>aspects of human speech are trusted </a:t>
            </a:r>
            <a:r>
              <a:rPr lang="en-US" dirty="0"/>
              <a:t>by other humans?  Can we build </a:t>
            </a:r>
            <a:r>
              <a:rPr lang="en-US" b="1" dirty="0">
                <a:solidFill>
                  <a:srgbClr val="C00000"/>
                </a:solidFill>
              </a:rPr>
              <a:t>good trust models </a:t>
            </a:r>
            <a:r>
              <a:rPr lang="en-US" dirty="0"/>
              <a:t>to identify and to generate trusted speech?</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a:t>
            </a:fld>
            <a:endParaRPr lang="uk-UA"/>
          </a:p>
        </p:txBody>
      </p:sp>
    </p:spTree>
    <p:extLst>
      <p:ext uri="{BB962C8B-B14F-4D97-AF65-F5344CB8AC3E}">
        <p14:creationId xmlns:p14="http://schemas.microsoft.com/office/powerpoint/2010/main" val="427796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descr="https://lh3.googleusercontent.com/uCnXFy0g3PMGnElTWkiwyzlqGiiok3ZwvYgFVixmhqMLdpK95hbat_mTzcjpU7OoQMXbNdw5zfQ5xbjKxYpB4Hl5F_fDQruTAyKzk7HjOXOJzAP_JEap0domjVwHRU0H50UYcs9GdWU"/>
          <p:cNvPicPr preferRelativeResize="0"/>
          <p:nvPr/>
        </p:nvPicPr>
        <p:blipFill rotWithShape="1">
          <a:blip r:embed="rId3">
            <a:alphaModFix/>
          </a:blip>
          <a:srcRect/>
          <a:stretch/>
        </p:blipFill>
        <p:spPr>
          <a:xfrm>
            <a:off x="904875" y="857250"/>
            <a:ext cx="7334250" cy="5143500"/>
          </a:xfrm>
          <a:prstGeom prst="rect">
            <a:avLst/>
          </a:prstGeom>
          <a:noFill/>
          <a:ln>
            <a:noFill/>
          </a:ln>
        </p:spPr>
      </p:pic>
      <p:sp>
        <p:nvSpPr>
          <p:cNvPr id="231" name="Google Shape;23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Crowdsourcing Study Procedures</a:t>
            </a:r>
            <a:endParaRPr dirty="0"/>
          </a:p>
        </p:txBody>
      </p:sp>
      <p:sp>
        <p:nvSpPr>
          <p:cNvPr id="238" name="Google Shape;238;p28"/>
          <p:cNvSpPr txBox="1">
            <a:spLocks noGrp="1"/>
          </p:cNvSpPr>
          <p:nvPr>
            <p:ph type="body" idx="1"/>
          </p:nvPr>
        </p:nvSpPr>
        <p:spPr>
          <a:xfrm>
            <a:off x="457200" y="1387550"/>
            <a:ext cx="8229600" cy="47561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5,340</a:t>
            </a:r>
            <a:r>
              <a:rPr lang="en-US" dirty="0"/>
              <a:t> utterances w/ </a:t>
            </a:r>
            <a:r>
              <a:rPr lang="en-US" b="1" dirty="0">
                <a:solidFill>
                  <a:srgbClr val="0070C0"/>
                </a:solidFill>
              </a:rPr>
              <a:t>3 rater judgments </a:t>
            </a:r>
            <a:r>
              <a:rPr lang="en-US" dirty="0"/>
              <a:t>per utterance</a:t>
            </a:r>
            <a:endParaRPr dirty="0"/>
          </a:p>
          <a:p>
            <a:pPr marL="800100" lvl="1">
              <a:spcBef>
                <a:spcPts val="560"/>
              </a:spcBef>
              <a:buClr>
                <a:srgbClr val="0070C0"/>
              </a:buClr>
              <a:buSzPts val="2800"/>
              <a:buChar char="•"/>
            </a:pPr>
            <a:r>
              <a:rPr lang="en-US" b="1" dirty="0">
                <a:solidFill>
                  <a:srgbClr val="0070C0"/>
                </a:solidFill>
              </a:rPr>
              <a:t>431</a:t>
            </a:r>
            <a:r>
              <a:rPr lang="en-US" dirty="0"/>
              <a:t> unique </a:t>
            </a:r>
            <a:r>
              <a:rPr lang="en-US" dirty="0" err="1"/>
              <a:t>turkers</a:t>
            </a:r>
            <a:r>
              <a:rPr lang="en-US" dirty="0"/>
              <a:t>: 38.9% male, 59.1% female, 2.1% unreported</a:t>
            </a:r>
          </a:p>
          <a:p>
            <a:pPr marL="800100" lvl="1">
              <a:spcBef>
                <a:spcPts val="560"/>
              </a:spcBef>
              <a:buSzPts val="2800"/>
              <a:buChar char="•"/>
            </a:pPr>
            <a:r>
              <a:rPr lang="en-US" dirty="0"/>
              <a:t>Only 4.8% reported </a:t>
            </a:r>
            <a:r>
              <a:rPr lang="en-US" b="1" dirty="0">
                <a:solidFill>
                  <a:srgbClr val="0070C0"/>
                </a:solidFill>
              </a:rPr>
              <a:t>previous experience in law enforcement</a:t>
            </a:r>
            <a:endParaRPr b="1" dirty="0">
              <a:solidFill>
                <a:srgbClr val="0070C0"/>
              </a:solidFill>
            </a:endParaRPr>
          </a:p>
          <a:p>
            <a:pPr marL="800100" lvl="1">
              <a:spcBef>
                <a:spcPts val="560"/>
              </a:spcBef>
              <a:buSzPts val="2800"/>
              <a:buChar char="•"/>
            </a:pPr>
            <a:r>
              <a:rPr lang="en-US" dirty="0"/>
              <a:t>Raters also reported at the end of the game the </a:t>
            </a:r>
            <a:r>
              <a:rPr lang="en-US" b="1" dirty="0">
                <a:solidFill>
                  <a:srgbClr val="0070C0"/>
                </a:solidFill>
              </a:rPr>
              <a:t>features they thought indicated deception or truth</a:t>
            </a:r>
          </a:p>
          <a:p>
            <a:pPr marL="800100" lvl="1">
              <a:spcBef>
                <a:spcPts val="560"/>
              </a:spcBef>
              <a:buSzPts val="2800"/>
              <a:buChar char="•"/>
            </a:pPr>
            <a:r>
              <a:rPr lang="en-US" dirty="0">
                <a:solidFill>
                  <a:schemeClr val="tx1"/>
                </a:solidFill>
              </a:rPr>
              <a:t>Then they were told their </a:t>
            </a:r>
            <a:r>
              <a:rPr lang="en-US" b="1" dirty="0">
                <a:solidFill>
                  <a:srgbClr val="0070C0"/>
                </a:solidFill>
              </a:rPr>
              <a:t>overall score</a:t>
            </a:r>
            <a:endParaRPr b="1" dirty="0">
              <a:solidFill>
                <a:srgbClr val="0070C0"/>
              </a:solidFill>
            </a:endParaRPr>
          </a:p>
        </p:txBody>
      </p:sp>
      <p:sp>
        <p:nvSpPr>
          <p:cNvPr id="239" name="Google Shape;2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240" name="Google Shape;240;p28"/>
          <p:cNvPicPr preferRelativeResize="0"/>
          <p:nvPr/>
        </p:nvPicPr>
        <p:blipFill rotWithShape="1">
          <a:blip r:embed="rId3">
            <a:alphaModFix/>
          </a:blip>
          <a:srcRect/>
          <a:stretch/>
        </p:blipFill>
        <p:spPr>
          <a:xfrm>
            <a:off x="2565271" y="4808764"/>
            <a:ext cx="3600450" cy="1628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Lie Detection Ability</a:t>
            </a:r>
            <a:endParaRPr/>
          </a:p>
        </p:txBody>
      </p:sp>
      <p:sp>
        <p:nvSpPr>
          <p:cNvPr id="247" name="Google Shape;24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dirty="0"/>
              <a:t>Used majority vote: </a:t>
            </a:r>
            <a:r>
              <a:rPr lang="en-US" b="1" dirty="0">
                <a:solidFill>
                  <a:srgbClr val="0070C0"/>
                </a:solidFill>
              </a:rPr>
              <a:t>Overall accuracy = 49.93% </a:t>
            </a:r>
            <a:endParaRPr b="1" dirty="0">
              <a:solidFill>
                <a:srgbClr val="0070C0"/>
              </a:solidFill>
            </a:endParaRPr>
          </a:p>
          <a:p>
            <a:pPr marL="742950" lvl="1" indent="-285750" algn="l" rtl="0">
              <a:lnSpc>
                <a:spcPct val="90000"/>
              </a:lnSpc>
              <a:spcBef>
                <a:spcPts val="480"/>
              </a:spcBef>
              <a:spcAft>
                <a:spcPts val="0"/>
              </a:spcAft>
              <a:buClr>
                <a:schemeClr val="dk1"/>
              </a:buClr>
              <a:buSzPts val="2400"/>
              <a:buChar char="–"/>
            </a:pPr>
            <a:r>
              <a:rPr lang="en-US" dirty="0"/>
              <a:t>Fleiss’ kappa: 0.135 (slight agreement)</a:t>
            </a:r>
            <a:endParaRPr dirty="0"/>
          </a:p>
          <a:p>
            <a:pPr marL="342900" lvl="0" indent="-342900" algn="l" rtl="0">
              <a:lnSpc>
                <a:spcPct val="90000"/>
              </a:lnSpc>
              <a:spcBef>
                <a:spcPts val="560"/>
              </a:spcBef>
              <a:spcAft>
                <a:spcPts val="0"/>
              </a:spcAft>
              <a:buClr>
                <a:schemeClr val="dk1"/>
              </a:buClr>
              <a:buSzPts val="2800"/>
              <a:buChar char="•"/>
            </a:pPr>
            <a:r>
              <a:rPr lang="en-US" dirty="0"/>
              <a:t>Where </a:t>
            </a:r>
            <a:r>
              <a:rPr lang="en-US" b="1" dirty="0">
                <a:solidFill>
                  <a:srgbClr val="0070C0"/>
                </a:solidFill>
              </a:rPr>
              <a:t>all agreed</a:t>
            </a:r>
            <a:r>
              <a:rPr lang="en-US" dirty="0"/>
              <a:t>: 50.75% accuracy</a:t>
            </a:r>
          </a:p>
          <a:p>
            <a:pPr marL="342900" lvl="0" indent="-342900" algn="l" rtl="0">
              <a:lnSpc>
                <a:spcPct val="90000"/>
              </a:lnSpc>
              <a:spcBef>
                <a:spcPts val="560"/>
              </a:spcBef>
              <a:spcAft>
                <a:spcPts val="0"/>
              </a:spcAft>
              <a:buClr>
                <a:schemeClr val="dk1"/>
              </a:buClr>
              <a:buSzPts val="2800"/>
              <a:buChar char="•"/>
            </a:pPr>
            <a:r>
              <a:rPr lang="en-US" dirty="0"/>
              <a:t>Truth bias: 65% of answers were trusted</a:t>
            </a:r>
          </a:p>
          <a:p>
            <a:pPr marL="742950" lvl="1" indent="-285750">
              <a:spcBef>
                <a:spcPts val="0"/>
              </a:spcBef>
              <a:buSzPts val="2400"/>
            </a:pPr>
            <a:r>
              <a:rPr lang="en-US" b="1" dirty="0">
                <a:solidFill>
                  <a:srgbClr val="0070C0"/>
                </a:solidFill>
              </a:rPr>
              <a:t>Truth Default Theory </a:t>
            </a:r>
            <a:r>
              <a:rPr lang="en-US" dirty="0"/>
              <a:t>(Timothy R. Levine, 2014)</a:t>
            </a:r>
          </a:p>
          <a:p>
            <a:pPr marL="742950" lvl="1" indent="-285750">
              <a:spcBef>
                <a:spcPts val="0"/>
              </a:spcBef>
              <a:buSzPts val="2400"/>
            </a:pPr>
            <a:r>
              <a:rPr lang="en-US" dirty="0"/>
              <a:t>People normally do tend to trust others</a:t>
            </a:r>
          </a:p>
          <a:p>
            <a:pPr marL="342900" lvl="0" indent="-342900" algn="l" rtl="0">
              <a:lnSpc>
                <a:spcPct val="90000"/>
              </a:lnSpc>
              <a:spcBef>
                <a:spcPts val="560"/>
              </a:spcBef>
              <a:spcAft>
                <a:spcPts val="0"/>
              </a:spcAft>
              <a:buClr>
                <a:schemeClr val="dk1"/>
              </a:buClr>
              <a:buSzPts val="2800"/>
              <a:buChar char="•"/>
            </a:pPr>
            <a:endParaRPr dirty="0"/>
          </a:p>
        </p:txBody>
      </p:sp>
      <p:sp>
        <p:nvSpPr>
          <p:cNvPr id="248" name="Google Shape;2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body" idx="1"/>
          </p:nvPr>
        </p:nvSpPr>
        <p:spPr>
          <a:xfrm>
            <a:off x="457200" y="828136"/>
            <a:ext cx="8229600" cy="5298027"/>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400"/>
              <a:buChar char="–"/>
            </a:pPr>
            <a:r>
              <a:rPr lang="en-US" dirty="0"/>
              <a:t>In terms of </a:t>
            </a:r>
            <a:r>
              <a:rPr lang="en-US" b="1" dirty="0">
                <a:solidFill>
                  <a:srgbClr val="C00000"/>
                </a:solidFill>
              </a:rPr>
              <a:t>interviewee</a:t>
            </a:r>
            <a:r>
              <a:rPr lang="en-US" dirty="0"/>
              <a:t> </a:t>
            </a:r>
            <a:r>
              <a:rPr lang="en-US" b="1" dirty="0">
                <a:solidFill>
                  <a:srgbClr val="C00000"/>
                </a:solidFill>
              </a:rPr>
              <a:t>personality scores</a:t>
            </a:r>
            <a:r>
              <a:rPr lang="en-US" dirty="0"/>
              <a:t>: Speakers with </a:t>
            </a:r>
            <a:r>
              <a:rPr lang="en-US" b="1" dirty="0">
                <a:solidFill>
                  <a:srgbClr val="C00000"/>
                </a:solidFill>
              </a:rPr>
              <a:t>low conscientiousness</a:t>
            </a:r>
            <a:r>
              <a:rPr lang="en-US" dirty="0"/>
              <a:t> scores (71.9%) or </a:t>
            </a:r>
            <a:r>
              <a:rPr lang="en-US" b="1" dirty="0">
                <a:solidFill>
                  <a:srgbClr val="C00000"/>
                </a:solidFill>
              </a:rPr>
              <a:t>high openness to experience </a:t>
            </a:r>
            <a:r>
              <a:rPr lang="en-US" dirty="0"/>
              <a:t>scores (71.6%) or </a:t>
            </a:r>
            <a:r>
              <a:rPr lang="en-US" b="1" dirty="0">
                <a:solidFill>
                  <a:srgbClr val="C00000"/>
                </a:solidFill>
              </a:rPr>
              <a:t>high neuroticism </a:t>
            </a:r>
            <a:r>
              <a:rPr lang="en-US" dirty="0"/>
              <a:t>scores (71.8%) </a:t>
            </a:r>
            <a:r>
              <a:rPr lang="en-US" b="1" i="1" dirty="0"/>
              <a:t>were trusted more </a:t>
            </a:r>
            <a:r>
              <a:rPr lang="en-US" dirty="0"/>
              <a:t>than their opposites; </a:t>
            </a:r>
            <a:r>
              <a:rPr lang="en-US" b="1" dirty="0">
                <a:solidFill>
                  <a:srgbClr val="C00000"/>
                </a:solidFill>
              </a:rPr>
              <a:t>no high scores</a:t>
            </a:r>
            <a:r>
              <a:rPr lang="en-US" dirty="0"/>
              <a:t> for speech from speakers high in </a:t>
            </a:r>
            <a:r>
              <a:rPr lang="en-US" b="1" dirty="0">
                <a:solidFill>
                  <a:srgbClr val="C00000"/>
                </a:solidFill>
              </a:rPr>
              <a:t>extraversion</a:t>
            </a:r>
            <a:r>
              <a:rPr lang="en-US" dirty="0"/>
              <a:t> or </a:t>
            </a:r>
            <a:r>
              <a:rPr lang="en-US" b="1" i="1" dirty="0">
                <a:solidFill>
                  <a:srgbClr val="C00000"/>
                </a:solidFill>
              </a:rPr>
              <a:t>agreeableness</a:t>
            </a:r>
            <a:r>
              <a:rPr lang="en-US" dirty="0"/>
              <a:t>, which was surprising</a:t>
            </a:r>
          </a:p>
          <a:p>
            <a:pPr marL="285750" indent="-285750">
              <a:spcBef>
                <a:spcPts val="0"/>
              </a:spcBef>
              <a:buSzPts val="2400"/>
              <a:buFont typeface="Arial"/>
              <a:buChar char="–"/>
            </a:pPr>
            <a:r>
              <a:rPr lang="en-US" b="1" dirty="0">
                <a:solidFill>
                  <a:srgbClr val="0070C0"/>
                </a:solidFill>
              </a:rPr>
              <a:t>Truth Default Theory </a:t>
            </a:r>
            <a:r>
              <a:rPr lang="en-US" dirty="0"/>
              <a:t>(Timothy R. Levine, 2014)</a:t>
            </a:r>
          </a:p>
          <a:p>
            <a:pPr marL="742950" lvl="1" indent="-285750">
              <a:spcBef>
                <a:spcPts val="0"/>
              </a:spcBef>
              <a:buSzPts val="2400"/>
            </a:pPr>
            <a:r>
              <a:rPr lang="en-US" dirty="0"/>
              <a:t>People normally do tend to trust others</a:t>
            </a:r>
          </a:p>
          <a:p>
            <a:pPr marL="285750" indent="-285750">
              <a:spcBef>
                <a:spcPts val="0"/>
              </a:spcBef>
              <a:buSzPts val="2400"/>
              <a:buChar char="–"/>
            </a:pPr>
            <a:endParaRPr lang="en-US" dirty="0"/>
          </a:p>
        </p:txBody>
      </p:sp>
      <p:sp>
        <p:nvSpPr>
          <p:cNvPr id="254" name="Google Shape;25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Inter-annotator Agreement</a:t>
            </a:r>
            <a:endParaRPr/>
          </a:p>
        </p:txBody>
      </p:sp>
      <p:sp>
        <p:nvSpPr>
          <p:cNvPr id="261" name="Google Shape;261;p31"/>
          <p:cNvSpPr txBox="1">
            <a:spLocks noGrp="1"/>
          </p:cNvSpPr>
          <p:nvPr>
            <p:ph type="body" idx="1"/>
          </p:nvPr>
        </p:nvSpPr>
        <p:spPr>
          <a:xfrm>
            <a:off x="628650" y="1417638"/>
            <a:ext cx="7035466" cy="493871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dirty="0"/>
              <a:t>Number of annotators agreeing on trusted utterances</a:t>
            </a: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342900" algn="l" rtl="0">
              <a:lnSpc>
                <a:spcPct val="90000"/>
              </a:lnSpc>
              <a:spcBef>
                <a:spcPts val="560"/>
              </a:spcBef>
              <a:spcAft>
                <a:spcPts val="0"/>
              </a:spcAft>
              <a:buClr>
                <a:schemeClr val="dk1"/>
              </a:buClr>
              <a:buSzPts val="2800"/>
              <a:buChar char="•"/>
            </a:pPr>
            <a:r>
              <a:rPr lang="en-US" sz="2400" dirty="0"/>
              <a:t>Fleiss’ kappa low: 0.135</a:t>
            </a:r>
            <a:endParaRPr sz="2400" dirty="0"/>
          </a:p>
          <a:p>
            <a:pPr marL="342900" lvl="0" indent="-342900" algn="l" rtl="0">
              <a:lnSpc>
                <a:spcPct val="90000"/>
              </a:lnSpc>
              <a:spcBef>
                <a:spcPts val="560"/>
              </a:spcBef>
              <a:spcAft>
                <a:spcPts val="0"/>
              </a:spcAft>
              <a:buClr>
                <a:schemeClr val="dk1"/>
              </a:buClr>
              <a:buSzPts val="2800"/>
              <a:buChar char="•"/>
            </a:pPr>
            <a:r>
              <a:rPr lang="en-US" sz="2400" b="1" dirty="0">
                <a:solidFill>
                  <a:srgbClr val="0070C0"/>
                </a:solidFill>
              </a:rPr>
              <a:t>Truth bias </a:t>
            </a:r>
            <a:r>
              <a:rPr lang="en-US" sz="2400" dirty="0"/>
              <a:t>– 65% agreement on trust over-all </a:t>
            </a:r>
            <a:endParaRPr sz="2400" dirty="0"/>
          </a:p>
          <a:p>
            <a:pPr marL="342900" lvl="0" indent="-342900" algn="l" rtl="0">
              <a:lnSpc>
                <a:spcPct val="90000"/>
              </a:lnSpc>
              <a:spcBef>
                <a:spcPts val="560"/>
              </a:spcBef>
              <a:spcAft>
                <a:spcPts val="0"/>
              </a:spcAft>
              <a:buClr>
                <a:schemeClr val="dk1"/>
              </a:buClr>
              <a:buSzPts val="2800"/>
              <a:buChar char="•"/>
            </a:pPr>
            <a:r>
              <a:rPr lang="en-US" sz="2400" b="1" dirty="0">
                <a:solidFill>
                  <a:srgbClr val="0070C0"/>
                </a:solidFill>
              </a:rPr>
              <a:t>Truth Default Theory </a:t>
            </a:r>
            <a:r>
              <a:rPr lang="en-US" sz="2400" dirty="0"/>
              <a:t>(Timothy R. Levine, 2014)</a:t>
            </a:r>
            <a:endParaRPr sz="2400" dirty="0"/>
          </a:p>
        </p:txBody>
      </p:sp>
      <p:sp>
        <p:nvSpPr>
          <p:cNvPr id="262" name="Google Shape;26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263" name="Google Shape;263;p31" descr="https://lh4.googleusercontent.com/p9ng-zcF7zFApoV4Ul6okYootQPZKvRMZoSzui71ddTUD0Ob6B6Y_Na3KXxfjK_5Kx-LFUtFneWO5rORc7o83j-_F5gYLSwzEq28WxsKi8KpltNXXu4Sr_qbH5-7QqEYjyZT3R_qm5g"/>
          <p:cNvPicPr preferRelativeResize="0"/>
          <p:nvPr/>
        </p:nvPicPr>
        <p:blipFill rotWithShape="1">
          <a:blip r:embed="rId3">
            <a:alphaModFix/>
          </a:blip>
          <a:srcRect/>
          <a:stretch/>
        </p:blipFill>
        <p:spPr>
          <a:xfrm>
            <a:off x="2456275" y="2196438"/>
            <a:ext cx="3867852" cy="25793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What Features Might Lead Listeners to Trust or Mistrust Speakers?</a:t>
            </a:r>
            <a:endParaRPr dirty="0"/>
          </a:p>
        </p:txBody>
      </p:sp>
      <p:sp>
        <p:nvSpPr>
          <p:cNvPr id="270" name="Google Shape;270;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Disfluency</a:t>
            </a:r>
            <a:r>
              <a:rPr lang="en-US" dirty="0"/>
              <a:t> “um…</a:t>
            </a:r>
            <a:r>
              <a:rPr lang="en-US" dirty="0" err="1"/>
              <a:t>er</a:t>
            </a:r>
            <a:r>
              <a:rPr lang="en-US" dirty="0"/>
              <a:t>”</a:t>
            </a:r>
            <a:endParaRPr dirty="0"/>
          </a:p>
          <a:p>
            <a:pPr marL="342900" lvl="0" indent="-342900" algn="l" rtl="0">
              <a:spcBef>
                <a:spcPts val="560"/>
              </a:spcBef>
              <a:spcAft>
                <a:spcPts val="0"/>
              </a:spcAft>
              <a:buClr>
                <a:srgbClr val="0070C0"/>
              </a:buClr>
              <a:buSzPts val="2800"/>
              <a:buChar char="•"/>
            </a:pPr>
            <a:r>
              <a:rPr lang="en-US" b="1" dirty="0">
                <a:solidFill>
                  <a:srgbClr val="0070C0"/>
                </a:solidFill>
              </a:rPr>
              <a:t>Prosody/Acoustics:</a:t>
            </a:r>
            <a:r>
              <a:rPr lang="en-US" b="1" dirty="0"/>
              <a:t> </a:t>
            </a:r>
            <a:r>
              <a:rPr lang="en-US" dirty="0">
                <a:solidFill>
                  <a:schemeClr val="tx1"/>
                </a:solidFill>
              </a:rPr>
              <a:t>pitch, speaking rate, loudness</a:t>
            </a:r>
            <a:endParaRPr dirty="0">
              <a:solidFill>
                <a:schemeClr val="tx1"/>
              </a:solidFill>
            </a:endParaRPr>
          </a:p>
          <a:p>
            <a:pPr marL="342900" lvl="0" indent="-342900" algn="l" rtl="0">
              <a:spcBef>
                <a:spcPts val="560"/>
              </a:spcBef>
              <a:spcAft>
                <a:spcPts val="0"/>
              </a:spcAft>
              <a:buClr>
                <a:srgbClr val="0070C0"/>
              </a:buClr>
              <a:buSzPts val="2800"/>
              <a:buChar char="•"/>
            </a:pPr>
            <a:r>
              <a:rPr lang="en-US" b="1" dirty="0">
                <a:solidFill>
                  <a:srgbClr val="0070C0"/>
                </a:solidFill>
              </a:rPr>
              <a:t>Complexity:</a:t>
            </a:r>
            <a:r>
              <a:rPr lang="en-US" dirty="0"/>
              <a:t> more words, more detail</a:t>
            </a:r>
            <a:endParaRPr dirty="0"/>
          </a:p>
          <a:p>
            <a:pPr marL="342900" lvl="0" indent="-342900" algn="l" rtl="0">
              <a:spcBef>
                <a:spcPts val="560"/>
              </a:spcBef>
              <a:spcAft>
                <a:spcPts val="0"/>
              </a:spcAft>
              <a:buClr>
                <a:srgbClr val="0070C0"/>
              </a:buClr>
              <a:buSzPts val="2800"/>
              <a:buChar char="•"/>
            </a:pPr>
            <a:r>
              <a:rPr lang="en-US" b="1" dirty="0">
                <a:solidFill>
                  <a:srgbClr val="0070C0"/>
                </a:solidFill>
              </a:rPr>
              <a:t>Affect: </a:t>
            </a:r>
            <a:r>
              <a:rPr lang="en-US" dirty="0">
                <a:solidFill>
                  <a:schemeClr val="tx1"/>
                </a:solidFill>
              </a:rPr>
              <a:t>positive/negative/neutral</a:t>
            </a:r>
            <a:endParaRPr dirty="0"/>
          </a:p>
          <a:p>
            <a:pPr marL="342900" lvl="0" indent="-342900" algn="l" rtl="0">
              <a:spcBef>
                <a:spcPts val="560"/>
              </a:spcBef>
              <a:spcAft>
                <a:spcPts val="0"/>
              </a:spcAft>
              <a:buClr>
                <a:srgbClr val="0070C0"/>
              </a:buClr>
              <a:buSzPts val="2800"/>
              <a:buChar char="•"/>
            </a:pPr>
            <a:r>
              <a:rPr lang="en-US" b="1" dirty="0">
                <a:solidFill>
                  <a:srgbClr val="0070C0"/>
                </a:solidFill>
              </a:rPr>
              <a:t>Uncertainty:</a:t>
            </a:r>
            <a:r>
              <a:rPr lang="en-US" dirty="0"/>
              <a:t> e.g. </a:t>
            </a:r>
            <a:r>
              <a:rPr lang="en-US" dirty="0">
                <a:solidFill>
                  <a:schemeClr val="tx1"/>
                </a:solidFill>
              </a:rPr>
              <a:t>hedging </a:t>
            </a:r>
            <a:r>
              <a:rPr lang="en-US" dirty="0"/>
              <a:t>“sort of”, “probably”</a:t>
            </a:r>
            <a:endParaRPr dirty="0"/>
          </a:p>
          <a:p>
            <a:pPr marL="342900" lvl="0" indent="-342900" algn="l" rtl="0">
              <a:spcBef>
                <a:spcPts val="560"/>
              </a:spcBef>
              <a:spcAft>
                <a:spcPts val="0"/>
              </a:spcAft>
              <a:buClr>
                <a:srgbClr val="0070C0"/>
              </a:buClr>
              <a:buSzPts val="2800"/>
              <a:buChar char="•"/>
            </a:pPr>
            <a:r>
              <a:rPr lang="en-US" b="1" dirty="0">
                <a:solidFill>
                  <a:srgbClr val="0070C0"/>
                </a:solidFill>
              </a:rPr>
              <a:t>Creativity:</a:t>
            </a:r>
            <a:r>
              <a:rPr lang="en-US" dirty="0"/>
              <a:t> measured in difference from other interviewees’ responses to the same question</a:t>
            </a:r>
          </a:p>
          <a:p>
            <a:pPr marL="342900" lvl="0" indent="-342900" algn="l" rtl="0">
              <a:spcBef>
                <a:spcPts val="560"/>
              </a:spcBef>
              <a:spcAft>
                <a:spcPts val="0"/>
              </a:spcAft>
              <a:buClr>
                <a:srgbClr val="0070C0"/>
              </a:buClr>
              <a:buSzPts val="2800"/>
              <a:buChar char="•"/>
            </a:pPr>
            <a:endParaRPr dirty="0"/>
          </a:p>
          <a:p>
            <a:pPr marL="342900" lvl="0" indent="-165100" algn="l" rtl="0">
              <a:spcBef>
                <a:spcPts val="560"/>
              </a:spcBef>
              <a:spcAft>
                <a:spcPts val="0"/>
              </a:spcAft>
              <a:buClr>
                <a:schemeClr val="dk1"/>
              </a:buClr>
              <a:buSzPts val="2800"/>
              <a:buNone/>
            </a:pPr>
            <a:endParaRPr dirty="0"/>
          </a:p>
        </p:txBody>
      </p:sp>
      <p:sp>
        <p:nvSpPr>
          <p:cNvPr id="271" name="Google Shape;2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Disfluency Features: Humans Do Fairly Well</a:t>
            </a:r>
            <a:endParaRPr dirty="0"/>
          </a:p>
        </p:txBody>
      </p:sp>
      <p:sp>
        <p:nvSpPr>
          <p:cNvPr id="278" name="Google Shape;278;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sp>
        <p:nvSpPr>
          <p:cNvPr id="279" name="Google Shape;2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280" name="Google Shape;280;p33"/>
          <p:cNvGraphicFramePr/>
          <p:nvPr>
            <p:extLst>
              <p:ext uri="{D42A27DB-BD31-4B8C-83A1-F6EECF244321}">
                <p14:modId xmlns:p14="http://schemas.microsoft.com/office/powerpoint/2010/main" val="890166294"/>
              </p:ext>
            </p:extLst>
          </p:nvPr>
        </p:nvGraphicFramePr>
        <p:xfrm>
          <a:off x="1523989" y="1852393"/>
          <a:ext cx="6096000" cy="2331840"/>
        </p:xfrm>
        <a:graphic>
          <a:graphicData uri="http://schemas.openxmlformats.org/drawingml/2006/table">
            <a:tbl>
              <a:tblPr firstRow="1" bandRow="1">
                <a:noFill/>
                <a:tableStyleId>{EF62812B-F7C0-4C3C-954F-9B1E891277F2}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42900">
                <a:tc>
                  <a:txBody>
                    <a:bodyPr/>
                    <a:lstStyle/>
                    <a:p>
                      <a:pPr marL="0" marR="0" lvl="0" indent="0" algn="l" rtl="0">
                        <a:spcBef>
                          <a:spcPts val="0"/>
                        </a:spcBef>
                        <a:spcAft>
                          <a:spcPts val="0"/>
                        </a:spcAft>
                        <a:buNone/>
                      </a:pPr>
                      <a:r>
                        <a:rPr lang="en-US" sz="1800" b="1"/>
                        <a:t>Features</a:t>
                      </a:r>
                      <a:endParaRPr/>
                    </a:p>
                  </a:txBody>
                  <a:tcPr marL="68575" marR="68575" marT="34300" marB="34300"/>
                </a:tc>
                <a:tc>
                  <a:txBody>
                    <a:bodyPr/>
                    <a:lstStyle/>
                    <a:p>
                      <a:pPr marL="0" marR="0" lvl="0" indent="0" algn="l" rtl="0">
                        <a:spcBef>
                          <a:spcPts val="0"/>
                        </a:spcBef>
                        <a:spcAft>
                          <a:spcPts val="0"/>
                        </a:spcAft>
                        <a:buNone/>
                      </a:pPr>
                      <a:r>
                        <a:rPr lang="en-US" sz="1800" b="1" dirty="0"/>
                        <a:t>Trusted Responses</a:t>
                      </a:r>
                      <a:endParaRPr sz="1800" b="1" dirty="0"/>
                    </a:p>
                  </a:txBody>
                  <a:tcPr marL="68575" marR="68575" marT="34300" marB="34300"/>
                </a:tc>
                <a:tc>
                  <a:txBody>
                    <a:bodyPr/>
                    <a:lstStyle/>
                    <a:p>
                      <a:pPr marL="0" marR="0" lvl="0" indent="0" algn="l" rtl="0">
                        <a:spcBef>
                          <a:spcPts val="0"/>
                        </a:spcBef>
                        <a:spcAft>
                          <a:spcPts val="0"/>
                        </a:spcAft>
                        <a:buNone/>
                      </a:pPr>
                      <a:r>
                        <a:rPr lang="en-US" sz="1800" b="1" dirty="0"/>
                        <a:t>Actual Deceptions</a:t>
                      </a:r>
                      <a:endParaRPr sz="1800" b="1" dirty="0"/>
                    </a:p>
                  </a:txBody>
                  <a:tcPr marL="68575" marR="68575" marT="34300" marB="34300"/>
                </a:tc>
                <a:extLst>
                  <a:ext uri="{0D108BD9-81ED-4DB2-BD59-A6C34878D82A}">
                    <a16:rowId xmlns:a16="http://schemas.microsoft.com/office/drawing/2014/main" val="10000"/>
                  </a:ext>
                </a:extLst>
              </a:tr>
              <a:tr h="342900">
                <a:tc>
                  <a:txBody>
                    <a:bodyPr/>
                    <a:lstStyle/>
                    <a:p>
                      <a:pPr marL="0" marR="0" lvl="0" indent="0" algn="l" rtl="0">
                        <a:spcBef>
                          <a:spcPts val="0"/>
                        </a:spcBef>
                        <a:spcAft>
                          <a:spcPts val="0"/>
                        </a:spcAft>
                        <a:buNone/>
                      </a:pPr>
                      <a:r>
                        <a:rPr lang="en-US" sz="1800"/>
                        <a:t>Has filled pause</a:t>
                      </a:r>
                      <a:endParaRPr/>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b="1" i="0" u="none" dirty="0">
                          <a:solidFill>
                            <a:srgbClr val="00B050"/>
                          </a:solidFill>
                        </a:rPr>
                        <a:t>↓↓↓↓</a:t>
                      </a:r>
                      <a:endParaRPr b="1" i="0" u="none"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1"/>
                  </a:ext>
                </a:extLst>
              </a:tr>
              <a:tr h="342900">
                <a:tc>
                  <a:txBody>
                    <a:bodyPr/>
                    <a:lstStyle/>
                    <a:p>
                      <a:pPr marL="0" marR="0" lvl="0" indent="0" algn="l" rtl="0">
                        <a:spcBef>
                          <a:spcPts val="0"/>
                        </a:spcBef>
                        <a:spcAft>
                          <a:spcPts val="0"/>
                        </a:spcAft>
                        <a:buNone/>
                      </a:pPr>
                      <a:r>
                        <a:rPr lang="en-US" sz="1800"/>
                        <a:t># filled pause</a:t>
                      </a:r>
                      <a:endParaRPr/>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b="0" dirty="0">
                          <a:solidFill>
                            <a:srgbClr val="00B050"/>
                          </a:solidFill>
                        </a:rPr>
                        <a:t>↓↓↓↓</a:t>
                      </a:r>
                      <a:endParaRPr b="0"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2"/>
                  </a:ext>
                </a:extLst>
              </a:tr>
              <a:tr h="342900">
                <a:tc>
                  <a:txBody>
                    <a:bodyPr/>
                    <a:lstStyle/>
                    <a:p>
                      <a:pPr marL="0" marR="0" lvl="0" indent="0" algn="l" rtl="0">
                        <a:spcBef>
                          <a:spcPts val="0"/>
                        </a:spcBef>
                        <a:spcAft>
                          <a:spcPts val="0"/>
                        </a:spcAft>
                        <a:buNone/>
                      </a:pPr>
                      <a:r>
                        <a:rPr lang="en-US" sz="1800"/>
                        <a:t>Response latency</a:t>
                      </a:r>
                      <a:endParaRPr/>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b="0" dirty="0">
                          <a:solidFill>
                            <a:srgbClr val="FF0000"/>
                          </a:solidFill>
                        </a:rPr>
                        <a:t>↓↓↓↓</a:t>
                      </a:r>
                      <a:endParaRPr b="0" dirty="0"/>
                    </a:p>
                  </a:txBody>
                  <a:tcPr marL="68575" marR="68575" marT="34300" marB="34300"/>
                </a:tc>
                <a:tc>
                  <a:txBody>
                    <a:bodyPr/>
                    <a:lstStyle/>
                    <a:p>
                      <a:pPr marL="0" marR="0" lvl="0" indent="0" algn="l" rtl="0">
                        <a:spcBef>
                          <a:spcPts val="0"/>
                        </a:spcBef>
                        <a:spcAft>
                          <a:spcPts val="0"/>
                        </a:spcAft>
                        <a:buNone/>
                      </a:pPr>
                      <a:endParaRPr sz="1800" b="0" dirty="0">
                        <a:solidFill>
                          <a:srgbClr val="00B050"/>
                        </a:solidFill>
                      </a:endParaRPr>
                    </a:p>
                  </a:txBody>
                  <a:tcPr marL="68575" marR="68575" marT="34300" marB="34300"/>
                </a:tc>
                <a:extLst>
                  <a:ext uri="{0D108BD9-81ED-4DB2-BD59-A6C34878D82A}">
                    <a16:rowId xmlns:a16="http://schemas.microsoft.com/office/drawing/2014/main" val="10003"/>
                  </a:ext>
                </a:extLst>
              </a:tr>
              <a:tr h="342900">
                <a:tc>
                  <a:txBody>
                    <a:bodyPr/>
                    <a:lstStyle/>
                    <a:p>
                      <a:pPr marL="0" marR="0" lvl="0" indent="0" algn="l" rtl="0">
                        <a:spcBef>
                          <a:spcPts val="0"/>
                        </a:spcBef>
                        <a:spcAft>
                          <a:spcPts val="0"/>
                        </a:spcAft>
                        <a:buNone/>
                      </a:pPr>
                      <a:r>
                        <a:rPr lang="en-US" sz="1800" dirty="0"/>
                        <a:t>Repetitions</a:t>
                      </a:r>
                      <a:endParaRPr dirty="0"/>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b="0" dirty="0">
                          <a:solidFill>
                            <a:srgbClr val="00B050"/>
                          </a:solidFill>
                        </a:rPr>
                        <a:t>↓↓↓↓</a:t>
                      </a:r>
                      <a:endParaRPr b="0"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4"/>
                  </a:ext>
                </a:extLst>
              </a:tr>
              <a:tr h="342900">
                <a:tc>
                  <a:txBody>
                    <a:bodyPr/>
                    <a:lstStyle/>
                    <a:p>
                      <a:pPr marL="0" marR="0" lvl="0" indent="0" algn="l" rtl="0">
                        <a:spcBef>
                          <a:spcPts val="0"/>
                        </a:spcBef>
                        <a:spcAft>
                          <a:spcPts val="0"/>
                        </a:spcAft>
                        <a:buNone/>
                      </a:pPr>
                      <a:r>
                        <a:rPr lang="en-US" sz="1800"/>
                        <a:t>False start</a:t>
                      </a:r>
                      <a:endParaRPr/>
                    </a:p>
                  </a:txBody>
                  <a:tcPr marL="68575" marR="68575" marT="34300" marB="34300"/>
                </a:tc>
                <a:tc>
                  <a:txBody>
                    <a:bodyPr/>
                    <a:lstStyle/>
                    <a:p>
                      <a:pPr marL="0" marR="0" lvl="0" indent="0" algn="l" rtl="0">
                        <a:spcBef>
                          <a:spcPts val="0"/>
                        </a:spcBef>
                        <a:spcAft>
                          <a:spcPts val="0"/>
                        </a:spcAft>
                        <a:buNone/>
                      </a:pPr>
                      <a:r>
                        <a:rPr lang="en-US" sz="1800" b="0" dirty="0">
                          <a:solidFill>
                            <a:srgbClr val="00B050"/>
                          </a:solidFill>
                        </a:rPr>
                        <a:t>↓↓↓</a:t>
                      </a:r>
                      <a:endParaRPr sz="1800" b="0" dirty="0">
                        <a:solidFill>
                          <a:srgbClr val="00B050"/>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5"/>
                  </a:ext>
                </a:extLst>
              </a:tr>
            </a:tbl>
          </a:graphicData>
        </a:graphic>
      </p:graphicFrame>
      <p:sp>
        <p:nvSpPr>
          <p:cNvPr id="281" name="Google Shape;281;p33"/>
          <p:cNvSpPr txBox="1"/>
          <p:nvPr/>
        </p:nvSpPr>
        <p:spPr>
          <a:xfrm>
            <a:off x="1523990" y="4505654"/>
            <a:ext cx="6401400" cy="1506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tx1"/>
                </a:solidFill>
                <a:latin typeface="Calibri"/>
                <a:ea typeface="Calibri"/>
                <a:cs typeface="Calibri"/>
                <a:sym typeface="Calibri"/>
              </a:rPr>
              <a:t>↓ indicates negative relationship of feature with response; ↑ indicates positive relationship</a:t>
            </a:r>
            <a:endParaRPr sz="1600" dirty="0">
              <a:solidFill>
                <a:schemeClr val="tx1"/>
              </a:solidFill>
            </a:endParaRPr>
          </a:p>
          <a:p>
            <a:pPr marL="0" marR="0" lvl="0" indent="0" algn="l" rtl="0">
              <a:spcBef>
                <a:spcPts val="0"/>
              </a:spcBef>
              <a:spcAft>
                <a:spcPts val="0"/>
              </a:spcAft>
              <a:buNone/>
            </a:pPr>
            <a:r>
              <a:rPr lang="en-US" sz="1600" dirty="0">
                <a:solidFill>
                  <a:schemeClr val="tx1"/>
                </a:solidFill>
                <a:latin typeface="Calibri"/>
                <a:ea typeface="Calibri"/>
                <a:cs typeface="Calibri"/>
                <a:sym typeface="Calibri"/>
              </a:rPr>
              <a:t>↓: &lt;.05, ↓↓ : &lt;.01, ↓↓↓ : &lt;.001, ↓↓↓↓ : &lt;.0001</a:t>
            </a:r>
            <a:endParaRPr sz="1600" dirty="0">
              <a:solidFill>
                <a:schemeClr val="tx1"/>
              </a:solidFill>
            </a:endParaRPr>
          </a:p>
          <a:p>
            <a:pPr marL="0" marR="0" lvl="0" indent="0" algn="l" rtl="0">
              <a:spcBef>
                <a:spcPts val="0"/>
              </a:spcBef>
              <a:spcAft>
                <a:spcPts val="0"/>
              </a:spcAft>
              <a:buNone/>
            </a:pPr>
            <a:r>
              <a:rPr lang="en-US" sz="1600" dirty="0">
                <a:solidFill>
                  <a:srgbClr val="00B050"/>
                </a:solidFill>
                <a:latin typeface="Calibri"/>
                <a:ea typeface="Calibri"/>
                <a:cs typeface="Calibri"/>
                <a:sym typeface="Calibri"/>
              </a:rPr>
              <a:t>Green</a:t>
            </a:r>
            <a:r>
              <a:rPr lang="en-US" sz="1600" dirty="0">
                <a:solidFill>
                  <a:schemeClr val="dk1"/>
                </a:solidFill>
                <a:latin typeface="Calibri"/>
                <a:ea typeface="Calibri"/>
                <a:cs typeface="Calibri"/>
                <a:sym typeface="Calibri"/>
              </a:rPr>
              <a:t> is correct human judgment of truth or lie; </a:t>
            </a:r>
            <a:r>
              <a:rPr lang="en-US" sz="1600" dirty="0">
                <a:solidFill>
                  <a:srgbClr val="FF0000"/>
                </a:solidFill>
                <a:latin typeface="Calibri"/>
                <a:ea typeface="Calibri"/>
                <a:cs typeface="Calibri"/>
                <a:sym typeface="Calibri"/>
              </a:rPr>
              <a:t>red</a:t>
            </a:r>
            <a:r>
              <a:rPr lang="en-US" sz="1600" dirty="0">
                <a:solidFill>
                  <a:schemeClr val="dk1"/>
                </a:solidFill>
                <a:latin typeface="Calibri"/>
                <a:ea typeface="Calibri"/>
                <a:cs typeface="Calibri"/>
                <a:sym typeface="Calibri"/>
              </a:rPr>
              <a:t> is incorrect (e.g. </a:t>
            </a:r>
            <a:r>
              <a:rPr lang="en-US" sz="1600" dirty="0">
                <a:solidFill>
                  <a:srgbClr val="00B050"/>
                </a:solidFill>
                <a:latin typeface="Calibri"/>
                <a:ea typeface="Calibri"/>
                <a:cs typeface="Calibri"/>
                <a:sym typeface="Calibri"/>
              </a:rPr>
              <a:t>filled pause </a:t>
            </a:r>
            <a:r>
              <a:rPr lang="en-US" sz="1600" dirty="0">
                <a:solidFill>
                  <a:schemeClr val="tx1"/>
                </a:solidFill>
                <a:latin typeface="Calibri"/>
                <a:ea typeface="Calibri"/>
                <a:cs typeface="Calibri"/>
                <a:sym typeface="Calibri"/>
              </a:rPr>
              <a:t>was correctly mistrusted </a:t>
            </a:r>
            <a:r>
              <a:rPr lang="en-US" sz="1600" dirty="0">
                <a:solidFill>
                  <a:schemeClr val="dk1"/>
                </a:solidFill>
                <a:latin typeface="Calibri"/>
                <a:ea typeface="Calibri"/>
                <a:cs typeface="Calibri"/>
                <a:sym typeface="Calibri"/>
              </a:rPr>
              <a:t>but </a:t>
            </a:r>
            <a:r>
              <a:rPr lang="en-US" sz="1600" dirty="0">
                <a:solidFill>
                  <a:srgbClr val="FF0000"/>
                </a:solidFill>
                <a:latin typeface="Calibri"/>
                <a:ea typeface="Calibri"/>
                <a:cs typeface="Calibri"/>
                <a:sym typeface="Calibri"/>
              </a:rPr>
              <a:t>response latency </a:t>
            </a:r>
            <a:r>
              <a:rPr lang="en-US" sz="1600" dirty="0">
                <a:solidFill>
                  <a:schemeClr val="dk1"/>
                </a:solidFill>
                <a:latin typeface="Calibri"/>
                <a:ea typeface="Calibri"/>
                <a:cs typeface="Calibri"/>
                <a:sym typeface="Calibri"/>
              </a:rPr>
              <a:t>was not an indicator of lies)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Acoustic/Prosodic Features: Humans Very Poor</a:t>
            </a:r>
            <a:endParaRPr dirty="0"/>
          </a:p>
        </p:txBody>
      </p:sp>
      <p:sp>
        <p:nvSpPr>
          <p:cNvPr id="288" name="Google Shape;288;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sp>
        <p:nvSpPr>
          <p:cNvPr id="289" name="Google Shape;28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graphicFrame>
        <p:nvGraphicFramePr>
          <p:cNvPr id="290" name="Google Shape;290;p34"/>
          <p:cNvGraphicFramePr/>
          <p:nvPr>
            <p:extLst>
              <p:ext uri="{D42A27DB-BD31-4B8C-83A1-F6EECF244321}">
                <p14:modId xmlns:p14="http://schemas.microsoft.com/office/powerpoint/2010/main" val="257323147"/>
              </p:ext>
            </p:extLst>
          </p:nvPr>
        </p:nvGraphicFramePr>
        <p:xfrm>
          <a:off x="1334122" y="1355231"/>
          <a:ext cx="6280880" cy="3772120"/>
        </p:xfrm>
        <a:graphic>
          <a:graphicData uri="http://schemas.openxmlformats.org/drawingml/2006/table">
            <a:tbl>
              <a:tblPr bandRow="1">
                <a:noFill/>
                <a:tableStyleId>{EF62812B-F7C0-4C3C-954F-9B1E891277F2}</a:tableStyleId>
              </a:tblPr>
              <a:tblGrid>
                <a:gridCol w="2936736">
                  <a:extLst>
                    <a:ext uri="{9D8B030D-6E8A-4147-A177-3AD203B41FA5}">
                      <a16:colId xmlns:a16="http://schemas.microsoft.com/office/drawing/2014/main" val="20000"/>
                    </a:ext>
                  </a:extLst>
                </a:gridCol>
                <a:gridCol w="975698">
                  <a:extLst>
                    <a:ext uri="{9D8B030D-6E8A-4147-A177-3AD203B41FA5}">
                      <a16:colId xmlns:a16="http://schemas.microsoft.com/office/drawing/2014/main" val="20001"/>
                    </a:ext>
                  </a:extLst>
                </a:gridCol>
                <a:gridCol w="2368446">
                  <a:extLst>
                    <a:ext uri="{9D8B030D-6E8A-4147-A177-3AD203B41FA5}">
                      <a16:colId xmlns:a16="http://schemas.microsoft.com/office/drawing/2014/main" val="20002"/>
                    </a:ext>
                  </a:extLst>
                </a:gridCol>
              </a:tblGrid>
              <a:tr h="342900">
                <a:tc>
                  <a:txBody>
                    <a:bodyPr/>
                    <a:lstStyle/>
                    <a:p>
                      <a:pPr marL="0" marR="0" lvl="0" indent="0" algn="l" rtl="0">
                        <a:spcBef>
                          <a:spcPts val="0"/>
                        </a:spcBef>
                        <a:spcAft>
                          <a:spcPts val="0"/>
                        </a:spcAft>
                        <a:buNone/>
                      </a:pPr>
                      <a:r>
                        <a:rPr lang="en-US" sz="1800" b="1"/>
                        <a:t>Features</a:t>
                      </a:r>
                      <a:endParaRPr/>
                    </a:p>
                  </a:txBody>
                  <a:tcPr marL="68575" marR="68575" marT="34300" marB="34300"/>
                </a:tc>
                <a:tc>
                  <a:txBody>
                    <a:bodyPr/>
                    <a:lstStyle/>
                    <a:p>
                      <a:pPr marL="0" marR="0" lvl="0" indent="0" algn="l" rtl="0">
                        <a:spcBef>
                          <a:spcPts val="0"/>
                        </a:spcBef>
                        <a:spcAft>
                          <a:spcPts val="0"/>
                        </a:spcAft>
                        <a:buNone/>
                      </a:pPr>
                      <a:r>
                        <a:rPr lang="en-US" sz="1800" b="1" dirty="0"/>
                        <a:t>Trusted</a:t>
                      </a:r>
                      <a:endParaRPr sz="1800" b="1" dirty="0"/>
                    </a:p>
                  </a:txBody>
                  <a:tcPr marL="68575" marR="68575" marT="34300" marB="34300"/>
                </a:tc>
                <a:tc>
                  <a:txBody>
                    <a:bodyPr/>
                    <a:lstStyle/>
                    <a:p>
                      <a:pPr marL="0" marR="0" lvl="0" indent="0" algn="l" rtl="0">
                        <a:spcBef>
                          <a:spcPts val="0"/>
                        </a:spcBef>
                        <a:spcAft>
                          <a:spcPts val="0"/>
                        </a:spcAft>
                        <a:buNone/>
                      </a:pPr>
                      <a:r>
                        <a:rPr lang="en-US" sz="1800" b="1"/>
                        <a:t>Actual Deception</a:t>
                      </a:r>
                      <a:endParaRPr sz="1800" b="1"/>
                    </a:p>
                  </a:txBody>
                  <a:tcPr marL="68575" marR="68575" marT="34300" marB="34300"/>
                </a:tc>
                <a:extLst>
                  <a:ext uri="{0D108BD9-81ED-4DB2-BD59-A6C34878D82A}">
                    <a16:rowId xmlns:a16="http://schemas.microsoft.com/office/drawing/2014/main" val="10000"/>
                  </a:ext>
                </a:extLst>
              </a:tr>
              <a:tr h="342900">
                <a:tc>
                  <a:txBody>
                    <a:bodyPr/>
                    <a:lstStyle/>
                    <a:p>
                      <a:pPr marL="0" marR="0" lvl="0" indent="0" algn="l" rtl="0">
                        <a:spcBef>
                          <a:spcPts val="0"/>
                        </a:spcBef>
                        <a:spcAft>
                          <a:spcPts val="0"/>
                        </a:spcAft>
                        <a:buNone/>
                      </a:pPr>
                      <a:r>
                        <a:rPr lang="en-US" sz="1800" dirty="0"/>
                        <a:t>Speaking rate faster</a:t>
                      </a:r>
                      <a:endParaRPr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a:solidFill>
                            <a:srgbClr val="FF0000"/>
                          </a:solidFill>
                        </a:rPr>
                        <a:t>↑↑↑↑</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endParaRPr sz="1800" dirty="0">
                        <a:solidFill>
                          <a:schemeClr val="tx1"/>
                        </a:solidFill>
                      </a:endParaRPr>
                    </a:p>
                  </a:txBody>
                  <a:tcPr marL="68575" marR="68575" marT="34300" marB="34300"/>
                </a:tc>
                <a:extLst>
                  <a:ext uri="{0D108BD9-81ED-4DB2-BD59-A6C34878D82A}">
                    <a16:rowId xmlns:a16="http://schemas.microsoft.com/office/drawing/2014/main" val="10001"/>
                  </a:ext>
                </a:extLst>
              </a:tr>
              <a:tr h="342900">
                <a:tc>
                  <a:txBody>
                    <a:bodyPr/>
                    <a:lstStyle/>
                    <a:p>
                      <a:pPr marL="0" marR="0" lvl="0" indent="0" algn="l" rtl="0">
                        <a:spcBef>
                          <a:spcPts val="0"/>
                        </a:spcBef>
                        <a:spcAft>
                          <a:spcPts val="0"/>
                        </a:spcAft>
                        <a:buNone/>
                      </a:pPr>
                      <a:r>
                        <a:rPr lang="en-US" sz="1800" dirty="0"/>
                        <a:t>Pitch max higher</a:t>
                      </a:r>
                      <a:endParaRPr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FF0000"/>
                          </a:solidFill>
                        </a:rPr>
                        <a:t>↑↑↑↑</a:t>
                      </a:r>
                      <a:endParaRPr dirty="0">
                        <a:solidFill>
                          <a:srgbClr val="FF0000"/>
                        </a:solidFill>
                      </a:endParaRPr>
                    </a:p>
                  </a:txBody>
                  <a:tcPr marL="68575" marR="68575" marT="34300" marB="34300"/>
                </a:tc>
                <a:extLst>
                  <a:ext uri="{0D108BD9-81ED-4DB2-BD59-A6C34878D82A}">
                    <a16:rowId xmlns:a16="http://schemas.microsoft.com/office/drawing/2014/main" val="10002"/>
                  </a:ext>
                </a:extLst>
              </a:tr>
              <a:tr h="342900">
                <a:tc>
                  <a:txBody>
                    <a:bodyPr/>
                    <a:lstStyle/>
                    <a:p>
                      <a:pPr marL="0" marR="0" lvl="0" indent="0" algn="l" rtl="0">
                        <a:spcBef>
                          <a:spcPts val="0"/>
                        </a:spcBef>
                        <a:spcAft>
                          <a:spcPts val="0"/>
                        </a:spcAft>
                        <a:buNone/>
                      </a:pPr>
                      <a:r>
                        <a:rPr lang="en-US" sz="1800" dirty="0"/>
                        <a:t>Pitch mean higher</a:t>
                      </a:r>
                      <a:endParaRPr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endParaRPr sz="1800" dirty="0">
                        <a:solidFill>
                          <a:schemeClr val="tx1"/>
                        </a:solidFill>
                      </a:endParaRPr>
                    </a:p>
                  </a:txBody>
                  <a:tcPr marL="68575" marR="68575" marT="34300" marB="34300"/>
                </a:tc>
                <a:extLst>
                  <a:ext uri="{0D108BD9-81ED-4DB2-BD59-A6C34878D82A}">
                    <a16:rowId xmlns:a16="http://schemas.microsoft.com/office/drawing/2014/main" val="10003"/>
                  </a:ext>
                </a:extLst>
              </a:tr>
              <a:tr h="342900">
                <a:tc>
                  <a:txBody>
                    <a:bodyPr/>
                    <a:lstStyle/>
                    <a:p>
                      <a:pPr marL="0" marR="0" lvl="0" indent="0" algn="l" rtl="0">
                        <a:spcBef>
                          <a:spcPts val="0"/>
                        </a:spcBef>
                        <a:spcAft>
                          <a:spcPts val="0"/>
                        </a:spcAft>
                        <a:buNone/>
                      </a:pPr>
                      <a:r>
                        <a:rPr lang="en-US" sz="1800" dirty="0"/>
                        <a:t>Pitch min higher</a:t>
                      </a:r>
                      <a:endParaRPr sz="1800"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extLst>
                  <a:ext uri="{0D108BD9-81ED-4DB2-BD59-A6C34878D82A}">
                    <a16:rowId xmlns:a16="http://schemas.microsoft.com/office/drawing/2014/main" val="10004"/>
                  </a:ext>
                </a:extLst>
              </a:tr>
              <a:tr h="342900">
                <a:tc>
                  <a:txBody>
                    <a:bodyPr/>
                    <a:lstStyle/>
                    <a:p>
                      <a:pPr marL="0" marR="0" lvl="0" indent="0" algn="l" rtl="0">
                        <a:spcBef>
                          <a:spcPts val="0"/>
                        </a:spcBef>
                        <a:spcAft>
                          <a:spcPts val="0"/>
                        </a:spcAft>
                        <a:buNone/>
                      </a:pPr>
                      <a:r>
                        <a:rPr lang="en-US" sz="1800" dirty="0"/>
                        <a:t>Pitch </a:t>
                      </a:r>
                      <a:r>
                        <a:rPr lang="en-US" sz="1800" dirty="0" err="1"/>
                        <a:t>stdev</a:t>
                      </a:r>
                      <a:r>
                        <a:rPr lang="en-US" sz="1800" dirty="0"/>
                        <a:t> </a:t>
                      </a:r>
                      <a:r>
                        <a:rPr lang="en-US" sz="1800" dirty="0" err="1"/>
                        <a:t>lgr</a:t>
                      </a:r>
                      <a:endParaRPr sz="1800"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r>
                        <a:rPr lang="en-US" sz="1800" dirty="0">
                          <a:solidFill>
                            <a:srgbClr val="FF0000"/>
                          </a:solidFill>
                        </a:rPr>
                        <a:t>↑↑</a:t>
                      </a:r>
                      <a:endParaRPr dirty="0">
                        <a:solidFill>
                          <a:srgbClr val="FF0000"/>
                        </a:solidFill>
                      </a:endParaRPr>
                    </a:p>
                  </a:txBody>
                  <a:tcPr marL="68575" marR="68575" marT="34300" marB="34300"/>
                </a:tc>
                <a:extLst>
                  <a:ext uri="{0D108BD9-81ED-4DB2-BD59-A6C34878D82A}">
                    <a16:rowId xmlns:a16="http://schemas.microsoft.com/office/drawing/2014/main" val="10005"/>
                  </a:ext>
                </a:extLst>
              </a:tr>
              <a:tr h="342900">
                <a:tc>
                  <a:txBody>
                    <a:bodyPr/>
                    <a:lstStyle/>
                    <a:p>
                      <a:pPr marL="0" marR="0" lvl="0" indent="0" algn="l" rtl="0">
                        <a:spcBef>
                          <a:spcPts val="0"/>
                        </a:spcBef>
                        <a:spcAft>
                          <a:spcPts val="0"/>
                        </a:spcAft>
                        <a:buNone/>
                      </a:pPr>
                      <a:r>
                        <a:rPr lang="en-US" sz="1800"/>
                        <a:t>Intensity max</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endParaRPr sz="1800" dirty="0">
                        <a:solidFill>
                          <a:schemeClr val="dk1"/>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FF0000"/>
                          </a:solidFill>
                        </a:rPr>
                        <a:t>↑↑↑</a:t>
                      </a:r>
                      <a:endParaRPr dirty="0">
                        <a:solidFill>
                          <a:srgbClr val="FF0000"/>
                        </a:solidFill>
                      </a:endParaRPr>
                    </a:p>
                  </a:txBody>
                  <a:tcPr marL="68575" marR="68575" marT="34300" marB="34300"/>
                </a:tc>
                <a:extLst>
                  <a:ext uri="{0D108BD9-81ED-4DB2-BD59-A6C34878D82A}">
                    <a16:rowId xmlns:a16="http://schemas.microsoft.com/office/drawing/2014/main" val="10006"/>
                  </a:ext>
                </a:extLst>
              </a:tr>
              <a:tr h="342900">
                <a:tc>
                  <a:txBody>
                    <a:bodyPr/>
                    <a:lstStyle/>
                    <a:p>
                      <a:pPr marL="0" marR="0" lvl="0" indent="0" algn="l" rtl="0">
                        <a:spcBef>
                          <a:spcPts val="0"/>
                        </a:spcBef>
                        <a:spcAft>
                          <a:spcPts val="0"/>
                        </a:spcAft>
                        <a:buNone/>
                      </a:pPr>
                      <a:r>
                        <a:rPr lang="en-US" sz="1800" dirty="0"/>
                        <a:t>Intensity mean higher</a:t>
                      </a:r>
                      <a:endParaRPr dirty="0"/>
                    </a:p>
                  </a:txBody>
                  <a:tcPr marL="68575" marR="68575" marT="34300" marB="34300"/>
                </a:tc>
                <a:tc>
                  <a:txBody>
                    <a:bodyPr/>
                    <a:lstStyle/>
                    <a:p>
                      <a:pPr marL="0" marR="0" lvl="0" indent="0" algn="l" rtl="0">
                        <a:spcBef>
                          <a:spcPts val="0"/>
                        </a:spcBef>
                        <a:spcAft>
                          <a:spcPts val="0"/>
                        </a:spcAft>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endParaRPr sz="1800" dirty="0">
                        <a:solidFill>
                          <a:schemeClr val="tx1"/>
                        </a:solidFill>
                      </a:endParaRPr>
                    </a:p>
                  </a:txBody>
                  <a:tcPr marL="68575" marR="68575" marT="34300" marB="34300"/>
                </a:tc>
                <a:extLst>
                  <a:ext uri="{0D108BD9-81ED-4DB2-BD59-A6C34878D82A}">
                    <a16:rowId xmlns:a16="http://schemas.microsoft.com/office/drawing/2014/main" val="10007"/>
                  </a:ext>
                </a:extLst>
              </a:tr>
              <a:tr h="342900">
                <a:tc>
                  <a:txBody>
                    <a:bodyPr/>
                    <a:lstStyle/>
                    <a:p>
                      <a:pPr marL="0" marR="0" lvl="0" indent="0" algn="l" rtl="0">
                        <a:spcBef>
                          <a:spcPts val="0"/>
                        </a:spcBef>
                        <a:spcAft>
                          <a:spcPts val="0"/>
                        </a:spcAft>
                        <a:buNone/>
                      </a:pPr>
                      <a:r>
                        <a:rPr lang="en-US" sz="1800" dirty="0"/>
                        <a:t>Intensity min higher</a:t>
                      </a:r>
                      <a:endParaRPr sz="1800" dirty="0"/>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extLst>
                  <a:ext uri="{0D108BD9-81ED-4DB2-BD59-A6C34878D82A}">
                    <a16:rowId xmlns:a16="http://schemas.microsoft.com/office/drawing/2014/main" val="10008"/>
                  </a:ext>
                </a:extLst>
              </a:tr>
              <a:tr h="342900">
                <a:tc>
                  <a:txBody>
                    <a:bodyPr/>
                    <a:lstStyle/>
                    <a:p>
                      <a:pPr marL="0" marR="0" lvl="0" indent="0" algn="l" rtl="0">
                        <a:spcBef>
                          <a:spcPts val="0"/>
                        </a:spcBef>
                        <a:spcAft>
                          <a:spcPts val="0"/>
                        </a:spcAft>
                        <a:buNone/>
                      </a:pPr>
                      <a:r>
                        <a:rPr lang="en-US" sz="1800" dirty="0"/>
                        <a:t>Intensity </a:t>
                      </a:r>
                      <a:r>
                        <a:rPr lang="en-US" sz="1800" dirty="0" err="1"/>
                        <a:t>std</a:t>
                      </a:r>
                      <a:r>
                        <a:rPr lang="en-US" sz="1800" dirty="0"/>
                        <a:t> </a:t>
                      </a:r>
                      <a:r>
                        <a:rPr lang="en-US" sz="1800" dirty="0" err="1"/>
                        <a:t>smlr</a:t>
                      </a:r>
                      <a:endParaRPr sz="1800" dirty="0"/>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tc>
                  <a:txBody>
                    <a:bodyPr/>
                    <a:lstStyle/>
                    <a:p>
                      <a:pPr marL="0" marR="0" lvl="0" indent="0" algn="l" rtl="0">
                        <a:spcBef>
                          <a:spcPts val="0"/>
                        </a:spcBef>
                        <a:spcAft>
                          <a:spcPts val="0"/>
                        </a:spcAft>
                        <a:buNone/>
                      </a:pPr>
                      <a:r>
                        <a:rPr lang="en-US" sz="1800" dirty="0">
                          <a:solidFill>
                            <a:srgbClr val="00B050"/>
                          </a:solidFill>
                        </a:rPr>
                        <a:t>↑</a:t>
                      </a:r>
                      <a:endParaRPr dirty="0">
                        <a:solidFill>
                          <a:srgbClr val="00B050"/>
                        </a:solidFill>
                      </a:endParaRPr>
                    </a:p>
                  </a:txBody>
                  <a:tcPr marL="68575" marR="68575" marT="34300" marB="34300"/>
                </a:tc>
                <a:extLst>
                  <a:ext uri="{0D108BD9-81ED-4DB2-BD59-A6C34878D82A}">
                    <a16:rowId xmlns:a16="http://schemas.microsoft.com/office/drawing/2014/main" val="10009"/>
                  </a:ext>
                </a:extLst>
              </a:tr>
              <a:tr h="342900">
                <a:tc>
                  <a:txBody>
                    <a:bodyPr/>
                    <a:lstStyle/>
                    <a:p>
                      <a:pPr marL="0" marR="0" lvl="0" indent="0" algn="l" rtl="0">
                        <a:spcBef>
                          <a:spcPts val="0"/>
                        </a:spcBef>
                        <a:spcAft>
                          <a:spcPts val="0"/>
                        </a:spcAft>
                        <a:buNone/>
                      </a:pPr>
                      <a:r>
                        <a:rPr lang="en-US" sz="1800" dirty="0"/>
                        <a:t>Jitter, shimmer, </a:t>
                      </a:r>
                      <a:r>
                        <a:rPr lang="en-US" sz="1800" dirty="0" err="1"/>
                        <a:t>nhr</a:t>
                      </a:r>
                      <a:r>
                        <a:rPr lang="en-US" sz="1800" dirty="0"/>
                        <a:t> higher</a:t>
                      </a:r>
                      <a:endParaRPr sz="1800"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endParaRPr sz="1800" dirty="0">
                        <a:solidFill>
                          <a:schemeClr val="tx1"/>
                        </a:solidFill>
                      </a:endParaRPr>
                    </a:p>
                  </a:txBody>
                  <a:tcPr marL="68575" marR="68575" marT="34300" marB="34300"/>
                </a:tc>
                <a:extLst>
                  <a:ext uri="{0D108BD9-81ED-4DB2-BD59-A6C34878D82A}">
                    <a16:rowId xmlns:a16="http://schemas.microsoft.com/office/drawing/2014/main" val="10010"/>
                  </a:ext>
                </a:extLst>
              </a:tr>
            </a:tbl>
          </a:graphicData>
        </a:graphic>
      </p:graphicFrame>
      <p:sp>
        <p:nvSpPr>
          <p:cNvPr id="2" name="TextBox 1"/>
          <p:cNvSpPr txBox="1"/>
          <p:nvPr/>
        </p:nvSpPr>
        <p:spPr>
          <a:xfrm>
            <a:off x="1524000" y="5389480"/>
            <a:ext cx="6096000" cy="1015663"/>
          </a:xfrm>
          <a:prstGeom prst="rect">
            <a:avLst/>
          </a:prstGeom>
          <a:noFill/>
        </p:spPr>
        <p:txBody>
          <a:bodyPr wrap="square" rtlCol="0">
            <a:spAutoFit/>
          </a:bodyPr>
          <a:lstStyle/>
          <a:p>
            <a:r>
              <a:rPr lang="en-US" sz="2000" dirty="0"/>
              <a:t>Humans very poor at judging lies from </a:t>
            </a:r>
            <a:r>
              <a:rPr lang="en-US" sz="2000" b="1" i="1" dirty="0"/>
              <a:t>how</a:t>
            </a:r>
            <a:r>
              <a:rPr lang="en-US" sz="2000" dirty="0"/>
              <a:t> people speak: </a:t>
            </a:r>
            <a:r>
              <a:rPr lang="en-US" sz="2000" b="1" dirty="0"/>
              <a:t>only 3 correct judgments </a:t>
            </a:r>
            <a:r>
              <a:rPr lang="en-US" sz="2000" dirty="0"/>
              <a:t>(</a:t>
            </a:r>
            <a:r>
              <a:rPr lang="en-US" sz="2000" dirty="0">
                <a:solidFill>
                  <a:srgbClr val="00B050"/>
                </a:solidFill>
              </a:rPr>
              <a:t>higher min pitch </a:t>
            </a:r>
            <a:r>
              <a:rPr lang="en-US" sz="2000" dirty="0"/>
              <a:t>and </a:t>
            </a:r>
            <a:r>
              <a:rPr lang="en-US" sz="2000" dirty="0">
                <a:solidFill>
                  <a:srgbClr val="00B050"/>
                </a:solidFill>
              </a:rPr>
              <a:t>min intensity</a:t>
            </a:r>
            <a:r>
              <a:rPr lang="en-US" sz="2000" dirty="0"/>
              <a:t>; </a:t>
            </a:r>
            <a:r>
              <a:rPr lang="en-US" sz="2000" dirty="0">
                <a:solidFill>
                  <a:srgbClr val="00B050"/>
                </a:solidFill>
              </a:rPr>
              <a:t>smaller </a:t>
            </a:r>
            <a:r>
              <a:rPr lang="en-US" sz="2000" dirty="0" err="1">
                <a:solidFill>
                  <a:srgbClr val="00B050"/>
                </a:solidFill>
              </a:rPr>
              <a:t>std</a:t>
            </a:r>
            <a:r>
              <a:rPr lang="en-US" sz="2000" dirty="0">
                <a:solidFill>
                  <a:srgbClr val="00B050"/>
                </a:solidFill>
              </a:rPr>
              <a:t> of intensity</a:t>
            </a:r>
            <a:r>
              <a:rPr lang="en-US" sz="20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How Did Raters Do?</a:t>
            </a:r>
            <a:endParaRPr dirty="0"/>
          </a:p>
        </p:txBody>
      </p:sp>
      <p:sp>
        <p:nvSpPr>
          <p:cNvPr id="297" name="Google Shape;297;p35"/>
          <p:cNvSpPr txBox="1">
            <a:spLocks noGrp="1"/>
          </p:cNvSpPr>
          <p:nvPr>
            <p:ph type="body" idx="1"/>
          </p:nvPr>
        </p:nvSpPr>
        <p:spPr>
          <a:xfrm>
            <a:off x="457200" y="1600200"/>
            <a:ext cx="8229600" cy="47561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70C0"/>
              </a:buClr>
              <a:buSzPts val="2800"/>
              <a:buChar char="•"/>
            </a:pPr>
            <a:r>
              <a:rPr lang="en-US" b="1" dirty="0">
                <a:solidFill>
                  <a:srgbClr val="0070C0"/>
                </a:solidFill>
              </a:rPr>
              <a:t>Disfluency</a:t>
            </a:r>
            <a:endParaRPr b="1" dirty="0"/>
          </a:p>
          <a:p>
            <a:pPr marL="742950" lvl="1" indent="-285750" algn="l" rtl="0">
              <a:lnSpc>
                <a:spcPct val="90000"/>
              </a:lnSpc>
              <a:spcBef>
                <a:spcPts val="480"/>
              </a:spcBef>
              <a:spcAft>
                <a:spcPts val="0"/>
              </a:spcAft>
              <a:buClr>
                <a:schemeClr val="dk1"/>
              </a:buClr>
              <a:buSzPts val="2400"/>
              <a:buChar char="–"/>
            </a:pPr>
            <a:r>
              <a:rPr lang="en-US" dirty="0"/>
              <a:t>Raters mistrusted disfluency, which was correct as a cue to deception but also mistrusted </a:t>
            </a:r>
            <a:r>
              <a:rPr lang="en-US" b="1" dirty="0">
                <a:solidFill>
                  <a:srgbClr val="C00000"/>
                </a:solidFill>
              </a:rPr>
              <a:t>response latency</a:t>
            </a:r>
            <a:r>
              <a:rPr lang="en-US" dirty="0">
                <a:solidFill>
                  <a:srgbClr val="FF0000"/>
                </a:solidFill>
              </a:rPr>
              <a:t>, </a:t>
            </a:r>
            <a:r>
              <a:rPr lang="en-US" dirty="0"/>
              <a:t>which was </a:t>
            </a:r>
            <a:r>
              <a:rPr lang="en-US" b="1" i="1" dirty="0"/>
              <a:t>not</a:t>
            </a:r>
            <a:r>
              <a:rPr lang="en-US" dirty="0"/>
              <a:t> a cue to deception</a:t>
            </a:r>
            <a:endParaRPr dirty="0"/>
          </a:p>
          <a:p>
            <a:pPr marL="342900" lvl="0" indent="-342900" algn="l" rtl="0">
              <a:lnSpc>
                <a:spcPct val="90000"/>
              </a:lnSpc>
              <a:spcBef>
                <a:spcPts val="560"/>
              </a:spcBef>
              <a:spcAft>
                <a:spcPts val="0"/>
              </a:spcAft>
              <a:buClr>
                <a:srgbClr val="0070C0"/>
              </a:buClr>
              <a:buSzPts val="2800"/>
              <a:buChar char="•"/>
            </a:pPr>
            <a:r>
              <a:rPr lang="en-US" b="1" dirty="0">
                <a:solidFill>
                  <a:srgbClr val="0070C0"/>
                </a:solidFill>
              </a:rPr>
              <a:t>Prosody</a:t>
            </a:r>
            <a:endParaRPr b="1" dirty="0"/>
          </a:p>
          <a:p>
            <a:pPr marL="742950" lvl="1" indent="-285750" algn="l" rtl="0">
              <a:lnSpc>
                <a:spcPct val="90000"/>
              </a:lnSpc>
              <a:spcBef>
                <a:spcPts val="480"/>
              </a:spcBef>
              <a:spcAft>
                <a:spcPts val="0"/>
              </a:spcAft>
              <a:buClr>
                <a:schemeClr val="dk1"/>
              </a:buClr>
              <a:buSzPts val="2400"/>
              <a:buChar char="–"/>
            </a:pPr>
            <a:r>
              <a:rPr lang="en-US" dirty="0"/>
              <a:t>Raters </a:t>
            </a:r>
            <a:r>
              <a:rPr lang="en-US" b="1" i="1" dirty="0"/>
              <a:t>trusted</a:t>
            </a:r>
            <a:r>
              <a:rPr lang="en-US" dirty="0"/>
              <a:t> </a:t>
            </a:r>
            <a:r>
              <a:rPr lang="en-US" b="1" dirty="0">
                <a:solidFill>
                  <a:srgbClr val="C00000"/>
                </a:solidFill>
              </a:rPr>
              <a:t>higher, louder and faster speech </a:t>
            </a:r>
            <a:r>
              <a:rPr lang="en-US" dirty="0"/>
              <a:t>with </a:t>
            </a:r>
            <a:r>
              <a:rPr lang="en-US" b="1" dirty="0">
                <a:solidFill>
                  <a:srgbClr val="C00000"/>
                </a:solidFill>
              </a:rPr>
              <a:t>higher degrees of jitter, shimmer and NHR </a:t>
            </a:r>
            <a:r>
              <a:rPr lang="mr-IN" dirty="0">
                <a:solidFill>
                  <a:schemeClr val="tx1"/>
                </a:solidFill>
              </a:rPr>
              <a:t>–</a:t>
            </a:r>
            <a:r>
              <a:rPr lang="en-US" dirty="0">
                <a:solidFill>
                  <a:schemeClr val="tx1"/>
                </a:solidFill>
              </a:rPr>
              <a:t> but these features </a:t>
            </a:r>
            <a:r>
              <a:rPr lang="en-US" dirty="0"/>
              <a:t>were </a:t>
            </a:r>
            <a:r>
              <a:rPr lang="en-US" b="1" i="1" dirty="0"/>
              <a:t>not</a:t>
            </a:r>
            <a:r>
              <a:rPr lang="en-US" dirty="0"/>
              <a:t> significant indicators of truth: </a:t>
            </a:r>
            <a:r>
              <a:rPr lang="en-US" b="1" dirty="0">
                <a:solidFill>
                  <a:srgbClr val="C00000"/>
                </a:solidFill>
              </a:rPr>
              <a:t>higher and louder speech</a:t>
            </a:r>
            <a:r>
              <a:rPr lang="en-US" dirty="0">
                <a:solidFill>
                  <a:srgbClr val="FF0000"/>
                </a:solidFill>
              </a:rPr>
              <a:t> </a:t>
            </a:r>
            <a:r>
              <a:rPr lang="en-US" dirty="0"/>
              <a:t>were in fact </a:t>
            </a:r>
            <a:r>
              <a:rPr lang="en-US" b="1" i="1" dirty="0"/>
              <a:t>strong cues to deception</a:t>
            </a:r>
            <a:endParaRPr i="1" dirty="0"/>
          </a:p>
          <a:p>
            <a:pPr marL="342900" lvl="0" indent="-342900" algn="l" rtl="0">
              <a:lnSpc>
                <a:spcPct val="90000"/>
              </a:lnSpc>
              <a:spcBef>
                <a:spcPts val="560"/>
              </a:spcBef>
              <a:spcAft>
                <a:spcPts val="0"/>
              </a:spcAft>
              <a:buClr>
                <a:srgbClr val="0070C0"/>
              </a:buClr>
              <a:buSzPts val="2800"/>
              <a:buChar char="•"/>
            </a:pPr>
            <a:r>
              <a:rPr lang="en-US" b="1" dirty="0">
                <a:solidFill>
                  <a:srgbClr val="0070C0"/>
                </a:solidFill>
              </a:rPr>
              <a:t>Complexity</a:t>
            </a:r>
            <a:endParaRPr b="1" dirty="0"/>
          </a:p>
          <a:p>
            <a:pPr marL="742950" lvl="1" indent="-285750" algn="l" rtl="0">
              <a:lnSpc>
                <a:spcPct val="90000"/>
              </a:lnSpc>
              <a:spcBef>
                <a:spcPts val="480"/>
              </a:spcBef>
              <a:spcAft>
                <a:spcPts val="0"/>
              </a:spcAft>
              <a:buClr>
                <a:schemeClr val="dk1"/>
              </a:buClr>
              <a:buSzPts val="2400"/>
              <a:buChar char="–"/>
            </a:pPr>
            <a:r>
              <a:rPr lang="en-US" dirty="0"/>
              <a:t>Multiple measures showed raters </a:t>
            </a:r>
            <a:r>
              <a:rPr lang="en-US" b="1" dirty="0">
                <a:solidFill>
                  <a:srgbClr val="C00000"/>
                </a:solidFill>
              </a:rPr>
              <a:t>correctly mistrusted more complex utterances</a:t>
            </a:r>
            <a:r>
              <a:rPr lang="en-US" dirty="0"/>
              <a:t>, which, contra prior belief, </a:t>
            </a:r>
            <a:r>
              <a:rPr lang="en-US" b="1" i="1" dirty="0"/>
              <a:t>were</a:t>
            </a:r>
            <a:r>
              <a:rPr lang="en-US" dirty="0"/>
              <a:t> signs of deception in our data</a:t>
            </a:r>
            <a:endParaRPr dirty="0"/>
          </a:p>
        </p:txBody>
      </p:sp>
      <p:sp>
        <p:nvSpPr>
          <p:cNvPr id="298" name="Google Shape;29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body" idx="1"/>
          </p:nvPr>
        </p:nvSpPr>
        <p:spPr>
          <a:xfrm>
            <a:off x="457200" y="573438"/>
            <a:ext cx="8229600" cy="555272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sz="2400" b="1" dirty="0">
                <a:solidFill>
                  <a:srgbClr val="0070C0"/>
                </a:solidFill>
              </a:rPr>
              <a:t>Affect</a:t>
            </a:r>
            <a:r>
              <a:rPr lang="en-US" sz="2400" b="1" dirty="0"/>
              <a:t> </a:t>
            </a:r>
            <a:endParaRPr sz="2400" b="1" dirty="0"/>
          </a:p>
          <a:p>
            <a:pPr marL="742950" lvl="1" indent="-285750" algn="l" rtl="0">
              <a:spcBef>
                <a:spcPts val="480"/>
              </a:spcBef>
              <a:spcAft>
                <a:spcPts val="0"/>
              </a:spcAft>
              <a:buClr>
                <a:schemeClr val="dk1"/>
              </a:buClr>
              <a:buSzPts val="2400"/>
              <a:buChar char="–"/>
            </a:pPr>
            <a:r>
              <a:rPr lang="en-US" dirty="0"/>
              <a:t>While raters trusted </a:t>
            </a:r>
            <a:r>
              <a:rPr lang="en-US" b="1" dirty="0">
                <a:solidFill>
                  <a:srgbClr val="C00000"/>
                </a:solidFill>
              </a:rPr>
              <a:t>more pleasant utterances </a:t>
            </a:r>
            <a:r>
              <a:rPr lang="en-US" dirty="0"/>
              <a:t>this was </a:t>
            </a:r>
            <a:r>
              <a:rPr lang="en-US" b="1" i="1" dirty="0"/>
              <a:t>not</a:t>
            </a:r>
            <a:r>
              <a:rPr lang="en-US" dirty="0"/>
              <a:t> a useful indicator of truthfulness</a:t>
            </a:r>
            <a:endParaRPr dirty="0">
              <a:solidFill>
                <a:srgbClr val="0070C0"/>
              </a:solidFill>
            </a:endParaRPr>
          </a:p>
          <a:p>
            <a:pPr marL="342900" lvl="0" indent="-342900" algn="l" rtl="0">
              <a:spcBef>
                <a:spcPts val="560"/>
              </a:spcBef>
              <a:spcAft>
                <a:spcPts val="0"/>
              </a:spcAft>
              <a:buClr>
                <a:srgbClr val="0070C0"/>
              </a:buClr>
              <a:buSzPts val="2800"/>
              <a:buChar char="•"/>
            </a:pPr>
            <a:r>
              <a:rPr lang="en-US" sz="2400" b="1" dirty="0">
                <a:solidFill>
                  <a:srgbClr val="0070C0"/>
                </a:solidFill>
              </a:rPr>
              <a:t>Uncertainty</a:t>
            </a:r>
            <a:r>
              <a:rPr lang="en-US" sz="2400" b="1" dirty="0"/>
              <a:t> </a:t>
            </a:r>
            <a:endParaRPr sz="2400" b="1" dirty="0"/>
          </a:p>
          <a:p>
            <a:pPr marL="742950" lvl="1" indent="-285750" algn="l" rtl="0">
              <a:spcBef>
                <a:spcPts val="480"/>
              </a:spcBef>
              <a:spcAft>
                <a:spcPts val="0"/>
              </a:spcAft>
              <a:buClr>
                <a:schemeClr val="dk1"/>
              </a:buClr>
              <a:buSzPts val="2400"/>
              <a:buChar char="–"/>
            </a:pPr>
            <a:r>
              <a:rPr lang="en-US" dirty="0"/>
              <a:t>Raters did correctly mistrust utterances containing </a:t>
            </a:r>
            <a:r>
              <a:rPr lang="en-US" b="1" dirty="0">
                <a:solidFill>
                  <a:srgbClr val="C00000"/>
                </a:solidFill>
              </a:rPr>
              <a:t>hedge terms</a:t>
            </a:r>
            <a:r>
              <a:rPr lang="en-US" dirty="0"/>
              <a:t> (</a:t>
            </a:r>
            <a:r>
              <a:rPr lang="en-US" i="1" dirty="0">
                <a:solidFill>
                  <a:schemeClr val="tx1"/>
                </a:solidFill>
              </a:rPr>
              <a:t>possibly, sort of</a:t>
            </a:r>
            <a:r>
              <a:rPr lang="en-US" dirty="0"/>
              <a:t>) but </a:t>
            </a:r>
            <a:r>
              <a:rPr lang="en-US" b="1" i="1" dirty="0"/>
              <a:t>did not correctly trust </a:t>
            </a:r>
            <a:r>
              <a:rPr lang="en-US" dirty="0"/>
              <a:t>utterances indicating </a:t>
            </a:r>
            <a:r>
              <a:rPr lang="en-US" b="1" dirty="0">
                <a:solidFill>
                  <a:srgbClr val="C00000"/>
                </a:solidFill>
              </a:rPr>
              <a:t>certainty</a:t>
            </a:r>
            <a:r>
              <a:rPr lang="en-US" dirty="0">
                <a:solidFill>
                  <a:srgbClr val="C00000"/>
                </a:solidFill>
              </a:rPr>
              <a:t> </a:t>
            </a:r>
            <a:r>
              <a:rPr lang="en-US" dirty="0"/>
              <a:t>(</a:t>
            </a:r>
            <a:r>
              <a:rPr lang="en-US" i="1" dirty="0">
                <a:solidFill>
                  <a:schemeClr val="tx1"/>
                </a:solidFill>
              </a:rPr>
              <a:t>always, never</a:t>
            </a:r>
            <a:r>
              <a:rPr lang="en-US" dirty="0"/>
              <a:t>)</a:t>
            </a:r>
            <a:endParaRPr dirty="0"/>
          </a:p>
          <a:p>
            <a:pPr marL="342900" lvl="0" indent="-342900" algn="l" rtl="0">
              <a:spcBef>
                <a:spcPts val="560"/>
              </a:spcBef>
              <a:spcAft>
                <a:spcPts val="0"/>
              </a:spcAft>
              <a:buClr>
                <a:srgbClr val="0070C0"/>
              </a:buClr>
              <a:buSzPts val="2800"/>
              <a:buChar char="•"/>
            </a:pPr>
            <a:r>
              <a:rPr lang="en-US" sz="2400" b="1" dirty="0">
                <a:solidFill>
                  <a:srgbClr val="0070C0"/>
                </a:solidFill>
              </a:rPr>
              <a:t>Creativity</a:t>
            </a:r>
            <a:endParaRPr sz="2400" b="1" dirty="0"/>
          </a:p>
          <a:p>
            <a:pPr marL="742950" lvl="1" indent="-285750" algn="l" rtl="0">
              <a:spcBef>
                <a:spcPts val="480"/>
              </a:spcBef>
              <a:spcAft>
                <a:spcPts val="0"/>
              </a:spcAft>
              <a:buClr>
                <a:schemeClr val="dk1"/>
              </a:buClr>
              <a:buSzPts val="2400"/>
              <a:buChar char="–"/>
            </a:pPr>
            <a:r>
              <a:rPr lang="en-US" dirty="0"/>
              <a:t>While </a:t>
            </a:r>
            <a:r>
              <a:rPr lang="en-US" dirty="0">
                <a:solidFill>
                  <a:schemeClr val="tx1"/>
                </a:solidFill>
              </a:rPr>
              <a:t>people were </a:t>
            </a:r>
            <a:r>
              <a:rPr lang="en-US" b="1" dirty="0">
                <a:solidFill>
                  <a:srgbClr val="C00000"/>
                </a:solidFill>
              </a:rPr>
              <a:t>more creative when lying </a:t>
            </a:r>
            <a:r>
              <a:rPr lang="en-US" dirty="0"/>
              <a:t>than when telling the truth, raters’ apparently </a:t>
            </a:r>
            <a:r>
              <a:rPr lang="en-US" b="1" i="1" dirty="0">
                <a:solidFill>
                  <a:srgbClr val="C00000"/>
                </a:solidFill>
              </a:rPr>
              <a:t>did not recognize </a:t>
            </a:r>
            <a:r>
              <a:rPr lang="en-US" dirty="0"/>
              <a:t>this</a:t>
            </a:r>
          </a:p>
          <a:p>
            <a:pPr marL="285750" indent="-285750">
              <a:spcBef>
                <a:spcPts val="480"/>
              </a:spcBef>
              <a:buSzPts val="2400"/>
              <a:buChar char="–"/>
            </a:pPr>
            <a:r>
              <a:rPr lang="en-US" sz="2400" dirty="0"/>
              <a:t>So this can tell us all </a:t>
            </a:r>
            <a:r>
              <a:rPr lang="en-US" sz="2400" b="1" dirty="0">
                <a:solidFill>
                  <a:srgbClr val="0070C0"/>
                </a:solidFill>
              </a:rPr>
              <a:t>how best to deceive </a:t>
            </a:r>
            <a:r>
              <a:rPr lang="en-US" sz="2400" dirty="0"/>
              <a:t>others </a:t>
            </a:r>
            <a:r>
              <a:rPr lang="en-US" sz="2400" dirty="0">
                <a:sym typeface="Wingdings" pitchFamily="2" charset="2"/>
              </a:rPr>
              <a:t></a:t>
            </a:r>
          </a:p>
          <a:p>
            <a:pPr marL="742950" lvl="1" indent="-285750">
              <a:spcBef>
                <a:spcPts val="480"/>
              </a:spcBef>
              <a:buSzPts val="2400"/>
            </a:pPr>
            <a:r>
              <a:rPr lang="en-US" dirty="0"/>
              <a:t>Provide responses that are </a:t>
            </a:r>
            <a:r>
              <a:rPr lang="en-US" b="1" i="1" dirty="0">
                <a:solidFill>
                  <a:srgbClr val="C00000"/>
                </a:solidFill>
              </a:rPr>
              <a:t>shorter, louder, faster, fewer filled pauses, fewer repetitions, less variation in intensity and harsher (unstable amplitude) in VQ</a:t>
            </a:r>
            <a:endParaRPr b="1" i="1" dirty="0">
              <a:solidFill>
                <a:srgbClr val="C00000"/>
              </a:solidFill>
            </a:endParaRPr>
          </a:p>
          <a:p>
            <a:pPr marL="342900" lvl="0" indent="-165100" algn="l" rtl="0">
              <a:spcBef>
                <a:spcPts val="560"/>
              </a:spcBef>
              <a:spcAft>
                <a:spcPts val="0"/>
              </a:spcAft>
              <a:buClr>
                <a:schemeClr val="dk1"/>
              </a:buClr>
              <a:buSzPts val="2800"/>
              <a:buNone/>
            </a:pPr>
            <a:endParaRPr dirty="0"/>
          </a:p>
        </p:txBody>
      </p:sp>
      <p:sp>
        <p:nvSpPr>
          <p:cNvPr id="304" name="Google Shape;30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609600" y="355600"/>
            <a:ext cx="7848600" cy="13869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Why is Deception Detection a Problem?  </a:t>
            </a:r>
            <a:r>
              <a:rPr lang="en-US" sz="2800" dirty="0"/>
              <a:t>Human Performance at Detecting Lies is Very Poor </a:t>
            </a:r>
            <a:r>
              <a:rPr lang="en-US" sz="2200" dirty="0"/>
              <a:t>(</a:t>
            </a:r>
            <a:r>
              <a:rPr lang="en-US" sz="2200" dirty="0" err="1"/>
              <a:t>Aamodt</a:t>
            </a:r>
            <a:r>
              <a:rPr lang="en-US" sz="2200" dirty="0"/>
              <a:t> &amp; Mitchell, 2004; </a:t>
            </a:r>
            <a:r>
              <a:rPr lang="en-US" sz="2200" dirty="0" err="1"/>
              <a:t>Hartwig</a:t>
            </a:r>
            <a:r>
              <a:rPr lang="en-US" sz="2200" dirty="0"/>
              <a:t> et al., 2017)</a:t>
            </a:r>
            <a:endParaRPr dirty="0"/>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72" name="Google Shape;72;p10"/>
          <p:cNvGraphicFramePr/>
          <p:nvPr>
            <p:extLst>
              <p:ext uri="{D42A27DB-BD31-4B8C-83A1-F6EECF244321}">
                <p14:modId xmlns:p14="http://schemas.microsoft.com/office/powerpoint/2010/main" val="799099293"/>
              </p:ext>
            </p:extLst>
          </p:nvPr>
        </p:nvGraphicFramePr>
        <p:xfrm>
          <a:off x="893136" y="1915066"/>
          <a:ext cx="7077650" cy="4161965"/>
        </p:xfrm>
        <a:graphic>
          <a:graphicData uri="http://schemas.openxmlformats.org/drawingml/2006/table">
            <a:tbl>
              <a:tblPr firstRow="1" bandRow="1">
                <a:noFill/>
                <a:tableStyleId>{EF62812B-F7C0-4C3C-954F-9B1E891277F2}</a:tableStyleId>
              </a:tblPr>
              <a:tblGrid>
                <a:gridCol w="2286975">
                  <a:extLst>
                    <a:ext uri="{9D8B030D-6E8A-4147-A177-3AD203B41FA5}">
                      <a16:colId xmlns:a16="http://schemas.microsoft.com/office/drawing/2014/main" val="20000"/>
                    </a:ext>
                  </a:extLst>
                </a:gridCol>
                <a:gridCol w="1454325">
                  <a:extLst>
                    <a:ext uri="{9D8B030D-6E8A-4147-A177-3AD203B41FA5}">
                      <a16:colId xmlns:a16="http://schemas.microsoft.com/office/drawing/2014/main" val="20001"/>
                    </a:ext>
                  </a:extLst>
                </a:gridCol>
                <a:gridCol w="1668175">
                  <a:extLst>
                    <a:ext uri="{9D8B030D-6E8A-4147-A177-3AD203B41FA5}">
                      <a16:colId xmlns:a16="http://schemas.microsoft.com/office/drawing/2014/main" val="20002"/>
                    </a:ext>
                  </a:extLst>
                </a:gridCol>
                <a:gridCol w="1668175">
                  <a:extLst>
                    <a:ext uri="{9D8B030D-6E8A-4147-A177-3AD203B41FA5}">
                      <a16:colId xmlns:a16="http://schemas.microsoft.com/office/drawing/2014/main" val="20003"/>
                    </a:ext>
                  </a:extLst>
                </a:gridCol>
              </a:tblGrid>
              <a:tr h="354450">
                <a:tc>
                  <a:txBody>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Group</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b="1" i="0">
                          <a:solidFill>
                            <a:schemeClr val="dk1"/>
                          </a:solidFill>
                          <a:latin typeface="Calibri"/>
                          <a:ea typeface="Calibri"/>
                          <a:cs typeface="Calibri"/>
                          <a:sym typeface="Calibri"/>
                        </a:rPr>
                        <a:t># Studies</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b="1" i="0">
                          <a:solidFill>
                            <a:schemeClr val="dk1"/>
                          </a:solidFill>
                          <a:latin typeface="Calibri"/>
                          <a:ea typeface="Calibri"/>
                          <a:cs typeface="Calibri"/>
                          <a:sym typeface="Calibri"/>
                        </a:rPr>
                        <a:t># Subjects</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b="1" i="0">
                          <a:solidFill>
                            <a:schemeClr val="dk1"/>
                          </a:solidFill>
                          <a:latin typeface="Calibri"/>
                          <a:ea typeface="Calibri"/>
                          <a:cs typeface="Calibri"/>
                          <a:sym typeface="Calibri"/>
                        </a:rPr>
                        <a:t>Accuracy %</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0"/>
                  </a:ext>
                </a:extLst>
              </a:tr>
              <a:tr h="354475">
                <a:tc>
                  <a:txBody>
                    <a:bodyPr/>
                    <a:lstStyle/>
                    <a:p>
                      <a:pPr marL="0" marR="0" lvl="0" indent="0" algn="l" rtl="0">
                        <a:lnSpc>
                          <a:spcPct val="100000"/>
                        </a:lnSpc>
                        <a:spcBef>
                          <a:spcPts val="0"/>
                        </a:spcBef>
                        <a:spcAft>
                          <a:spcPts val="0"/>
                        </a:spcAft>
                        <a:buClr>
                          <a:srgbClr val="FF0000"/>
                        </a:buClr>
                        <a:buSzPts val="1500"/>
                        <a:buFont typeface="Calibri"/>
                        <a:buNone/>
                      </a:pPr>
                      <a:r>
                        <a:rPr lang="en-US" sz="1800" b="1" i="0" u="none" strike="noStrike" cap="none">
                          <a:solidFill>
                            <a:srgbClr val="FF0000"/>
                          </a:solidFill>
                          <a:latin typeface="Calibri"/>
                          <a:ea typeface="Calibri"/>
                          <a:cs typeface="Calibri"/>
                          <a:sym typeface="Calibri"/>
                        </a:rPr>
                        <a:t>Criminals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65.40</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1"/>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dirty="0">
                          <a:solidFill>
                            <a:srgbClr val="0070C0"/>
                          </a:solidFill>
                          <a:latin typeface="Calibri"/>
                          <a:ea typeface="Calibri"/>
                          <a:cs typeface="Calibri"/>
                          <a:sym typeface="Calibri"/>
                        </a:rPr>
                        <a:t>Secret service</a:t>
                      </a:r>
                      <a:endParaRPr sz="1800" b="1" dirty="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64.12</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2"/>
                  </a:ext>
                </a:extLst>
              </a:tr>
              <a:tr h="354475">
                <a:tc>
                  <a:txBody>
                    <a:bodyPr/>
                    <a:lstStyle/>
                    <a:p>
                      <a:pPr marL="0" marR="0" lvl="0" indent="0" algn="l"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Psychologists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508</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61.56</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3"/>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Judges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194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59.01</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4"/>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Police officers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8</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511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55.16</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5"/>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Federal officers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341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54.54</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6"/>
                  </a:ext>
                </a:extLst>
              </a:tr>
              <a:tr h="354475">
                <a:tc>
                  <a:txBody>
                    <a:bodyPr/>
                    <a:lstStyle/>
                    <a:p>
                      <a:pPr marL="0" marR="0" lvl="0" indent="0" algn="l"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Students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122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8,876</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54.20</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7"/>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Detectives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341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51.16</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8"/>
                  </a:ext>
                </a:extLst>
              </a:tr>
              <a:tr h="354475">
                <a:tc>
                  <a:txBody>
                    <a:bodyPr/>
                    <a:lstStyle/>
                    <a:p>
                      <a:pPr marL="0" marR="0" lvl="0" indent="0" algn="l"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Investment professionals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215</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49.4</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9"/>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Parole officers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dirty="0">
                          <a:solidFill>
                            <a:schemeClr val="dk1"/>
                          </a:solidFill>
                          <a:latin typeface="Calibri"/>
                          <a:ea typeface="Calibri"/>
                          <a:cs typeface="Calibri"/>
                          <a:sym typeface="Calibri"/>
                        </a:rPr>
                        <a:t>40.42</a:t>
                      </a:r>
                      <a:endParaRPr sz="1800" dirty="0">
                        <a:latin typeface="Calibri"/>
                        <a:ea typeface="Calibri"/>
                        <a:cs typeface="Calibri"/>
                        <a:sym typeface="Calibri"/>
                      </a:endParaRPr>
                    </a:p>
                  </a:txBody>
                  <a:tcPr marL="68575" marR="68575" marT="34300" marB="34300"/>
                </a:tc>
                <a:extLst>
                  <a:ext uri="{0D108BD9-81ED-4DB2-BD59-A6C34878D82A}">
                    <a16:rowId xmlns:a16="http://schemas.microsoft.com/office/drawing/2014/main" val="10010"/>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Statistically Significant Characteristics of Lies that Deceived Human Judges</a:t>
            </a:r>
            <a:endParaRPr/>
          </a:p>
        </p:txBody>
      </p:sp>
      <p:sp>
        <p:nvSpPr>
          <p:cNvPr id="319" name="Google Shape;31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aphicFrame>
        <p:nvGraphicFramePr>
          <p:cNvPr id="320" name="Google Shape;320;p38"/>
          <p:cNvGraphicFramePr/>
          <p:nvPr/>
        </p:nvGraphicFramePr>
        <p:xfrm>
          <a:off x="2509209" y="2125266"/>
          <a:ext cx="4064000" cy="3360600"/>
        </p:xfrm>
        <a:graphic>
          <a:graphicData uri="http://schemas.openxmlformats.org/drawingml/2006/table">
            <a:tbl>
              <a:tblPr bandRow="1">
                <a:noFill/>
                <a:tableStyleId>{EF62812B-F7C0-4C3C-954F-9B1E891277F2}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42900">
                <a:tc>
                  <a:txBody>
                    <a:bodyPr/>
                    <a:lstStyle/>
                    <a:p>
                      <a:pPr marL="0" marR="0" lvl="0" indent="0" algn="l" rtl="0">
                        <a:spcBef>
                          <a:spcPts val="0"/>
                        </a:spcBef>
                        <a:spcAft>
                          <a:spcPts val="0"/>
                        </a:spcAft>
                        <a:buNone/>
                      </a:pPr>
                      <a:r>
                        <a:rPr lang="en-US" sz="1800" b="1"/>
                        <a:t>Features</a:t>
                      </a:r>
                      <a:endParaRPr/>
                    </a:p>
                  </a:txBody>
                  <a:tcPr marL="68575" marR="68575" marT="34300" marB="34300"/>
                </a:tc>
                <a:tc>
                  <a:txBody>
                    <a:bodyPr/>
                    <a:lstStyle/>
                    <a:p>
                      <a:pPr marL="0" marR="0" lvl="0" indent="0" algn="l" rtl="0">
                        <a:spcBef>
                          <a:spcPts val="0"/>
                        </a:spcBef>
                        <a:spcAft>
                          <a:spcPts val="0"/>
                        </a:spcAft>
                        <a:buNone/>
                      </a:pPr>
                      <a:r>
                        <a:rPr lang="en-US" sz="1800" b="1"/>
                        <a:t>Successful Lie</a:t>
                      </a:r>
                      <a:endParaRPr/>
                    </a:p>
                  </a:txBody>
                  <a:tcPr marL="68575" marR="68575" marT="34300" marB="34300"/>
                </a:tc>
                <a:extLst>
                  <a:ext uri="{0D108BD9-81ED-4DB2-BD59-A6C34878D82A}">
                    <a16:rowId xmlns:a16="http://schemas.microsoft.com/office/drawing/2014/main" val="10000"/>
                  </a:ext>
                </a:extLst>
              </a:tr>
              <a:tr h="342900">
                <a:tc>
                  <a:txBody>
                    <a:bodyPr/>
                    <a:lstStyle/>
                    <a:p>
                      <a:pPr marL="0" marR="0" lvl="0" indent="0" algn="l" rtl="0">
                        <a:spcBef>
                          <a:spcPts val="0"/>
                        </a:spcBef>
                        <a:spcAft>
                          <a:spcPts val="0"/>
                        </a:spcAft>
                        <a:buNone/>
                      </a:pPr>
                      <a:r>
                        <a:rPr lang="en-US" sz="1800"/>
                        <a:t>Duration</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1"/>
                  </a:ext>
                </a:extLst>
              </a:tr>
              <a:tr h="342900">
                <a:tc>
                  <a:txBody>
                    <a:bodyPr/>
                    <a:lstStyle/>
                    <a:p>
                      <a:pPr marL="0" marR="0" lvl="0" indent="0" algn="l" rtl="0">
                        <a:spcBef>
                          <a:spcPts val="0"/>
                        </a:spcBef>
                        <a:spcAft>
                          <a:spcPts val="0"/>
                        </a:spcAft>
                        <a:buNone/>
                      </a:pPr>
                      <a:r>
                        <a:rPr lang="en-US" sz="1800"/>
                        <a:t>Speaking rate</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2"/>
                  </a:ext>
                </a:extLst>
              </a:tr>
              <a:tr h="342900">
                <a:tc>
                  <a:txBody>
                    <a:bodyPr/>
                    <a:lstStyle/>
                    <a:p>
                      <a:pPr marL="0" marR="0" lvl="0" indent="0" algn="l" rtl="0">
                        <a:spcBef>
                          <a:spcPts val="0"/>
                        </a:spcBef>
                        <a:spcAft>
                          <a:spcPts val="0"/>
                        </a:spcAft>
                        <a:buNone/>
                      </a:pPr>
                      <a:r>
                        <a:rPr lang="en-US" sz="1800"/>
                        <a:t>Response latency</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3"/>
                  </a:ext>
                </a:extLst>
              </a:tr>
              <a:tr h="342900">
                <a:tc>
                  <a:txBody>
                    <a:bodyPr/>
                    <a:lstStyle/>
                    <a:p>
                      <a:pPr marL="0" marR="0" lvl="0" indent="0" algn="l" rtl="0">
                        <a:spcBef>
                          <a:spcPts val="0"/>
                        </a:spcBef>
                        <a:spcAft>
                          <a:spcPts val="0"/>
                        </a:spcAft>
                        <a:buNone/>
                      </a:pPr>
                      <a:r>
                        <a:rPr lang="en-US" sz="1800"/>
                        <a:t>Intensity mean/min</a:t>
                      </a:r>
                      <a:endParaRPr sz="180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4"/>
                  </a:ext>
                </a:extLst>
              </a:tr>
              <a:tr h="342900">
                <a:tc>
                  <a:txBody>
                    <a:bodyPr/>
                    <a:lstStyle/>
                    <a:p>
                      <a:pPr marL="0" marR="0" lvl="0" indent="0" algn="l" rtl="0">
                        <a:spcBef>
                          <a:spcPts val="0"/>
                        </a:spcBef>
                        <a:spcAft>
                          <a:spcPts val="0"/>
                        </a:spcAft>
                        <a:buNone/>
                      </a:pPr>
                      <a:r>
                        <a:rPr lang="en-US" sz="1800"/>
                        <a:t>Intensity std</a:t>
                      </a:r>
                      <a:endParaRPr sz="180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5"/>
                  </a:ext>
                </a:extLst>
              </a:tr>
              <a:tr h="342900">
                <a:tc>
                  <a:txBody>
                    <a:bodyPr/>
                    <a:lstStyle/>
                    <a:p>
                      <a:pPr marL="0" marR="0" lvl="0" indent="0" algn="l" rtl="0">
                        <a:spcBef>
                          <a:spcPts val="0"/>
                        </a:spcBef>
                        <a:spcAft>
                          <a:spcPts val="0"/>
                        </a:spcAft>
                        <a:buNone/>
                      </a:pPr>
                      <a:r>
                        <a:rPr lang="en-US" sz="1800"/>
                        <a:t>Repetition</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6"/>
                  </a:ext>
                </a:extLst>
              </a:tr>
              <a:tr h="342900">
                <a:tc>
                  <a:txBody>
                    <a:bodyPr/>
                    <a:lstStyle/>
                    <a:p>
                      <a:pPr marL="0" marR="0" lvl="0" indent="0" algn="l" rtl="0">
                        <a:spcBef>
                          <a:spcPts val="0"/>
                        </a:spcBef>
                        <a:spcAft>
                          <a:spcPts val="0"/>
                        </a:spcAft>
                        <a:buNone/>
                      </a:pPr>
                      <a:r>
                        <a:rPr lang="en-US" sz="1800"/>
                        <a:t>Filled pauses</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7"/>
                  </a:ext>
                </a:extLst>
              </a:tr>
              <a:tr h="342900">
                <a:tc>
                  <a:txBody>
                    <a:bodyPr/>
                    <a:lstStyle/>
                    <a:p>
                      <a:pPr marL="0" marR="0" lvl="0" indent="0" algn="l" rtl="0">
                        <a:spcBef>
                          <a:spcPts val="0"/>
                        </a:spcBef>
                        <a:spcAft>
                          <a:spcPts val="0"/>
                        </a:spcAft>
                        <a:buNone/>
                      </a:pPr>
                      <a:r>
                        <a:rPr lang="en-US" sz="1800"/>
                        <a:t>Shimmer</a:t>
                      </a:r>
                      <a:endParaRPr sz="180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8"/>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sp>
        <p:nvSpPr>
          <p:cNvPr id="326" name="Google Shape;3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Statically Significant Characteristics of Lies that Deceived Our Classifier</a:t>
            </a:r>
            <a:endParaRPr/>
          </a:p>
        </p:txBody>
      </p:sp>
      <p:sp>
        <p:nvSpPr>
          <p:cNvPr id="327" name="Google Shape;32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328" name="Google Shape;328;p39"/>
          <p:cNvPicPr preferRelativeResize="0">
            <a:picLocks noGrp="1"/>
          </p:cNvPicPr>
          <p:nvPr>
            <p:ph type="body" idx="1"/>
          </p:nvPr>
        </p:nvPicPr>
        <p:blipFill rotWithShape="1">
          <a:blip r:embed="rId3">
            <a:alphaModFix/>
          </a:blip>
          <a:srcRect/>
          <a:stretch/>
        </p:blipFill>
        <p:spPr>
          <a:xfrm>
            <a:off x="2380889" y="1704571"/>
            <a:ext cx="5098691" cy="4434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Analysis of Rater Strategies</a:t>
            </a:r>
            <a:endParaRPr dirty="0"/>
          </a:p>
        </p:txBody>
      </p:sp>
      <p:sp>
        <p:nvSpPr>
          <p:cNvPr id="334" name="Google Shape;334;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Asked raters to provide </a:t>
            </a:r>
            <a:r>
              <a:rPr lang="en-US" b="1" dirty="0">
                <a:solidFill>
                  <a:srgbClr val="0070C0"/>
                </a:solidFill>
              </a:rPr>
              <a:t>strategies</a:t>
            </a:r>
            <a:r>
              <a:rPr lang="en-US" dirty="0">
                <a:solidFill>
                  <a:srgbClr val="0070C0"/>
                </a:solidFill>
              </a:rPr>
              <a:t> </a:t>
            </a:r>
            <a:r>
              <a:rPr lang="en-US" dirty="0"/>
              <a:t>that they used</a:t>
            </a:r>
            <a:endParaRPr dirty="0"/>
          </a:p>
          <a:p>
            <a:pPr marL="342900" lvl="0" indent="-342900" algn="l" rtl="0">
              <a:spcBef>
                <a:spcPts val="560"/>
              </a:spcBef>
              <a:spcAft>
                <a:spcPts val="0"/>
              </a:spcAft>
              <a:buClr>
                <a:schemeClr val="dk1"/>
              </a:buClr>
              <a:buSzPts val="2800"/>
              <a:buChar char="•"/>
            </a:pPr>
            <a:r>
              <a:rPr lang="en-US" b="1" dirty="0">
                <a:solidFill>
                  <a:srgbClr val="0070C0"/>
                </a:solidFill>
              </a:rPr>
              <a:t>Annotated</a:t>
            </a:r>
            <a:r>
              <a:rPr lang="en-US" dirty="0"/>
              <a:t> strategies by category</a:t>
            </a:r>
            <a:endParaRPr dirty="0"/>
          </a:p>
          <a:p>
            <a:pPr marL="342900" lvl="0" indent="-342900" algn="l" rtl="0">
              <a:spcBef>
                <a:spcPts val="560"/>
              </a:spcBef>
              <a:spcAft>
                <a:spcPts val="0"/>
              </a:spcAft>
              <a:buClr>
                <a:schemeClr val="dk1"/>
              </a:buClr>
              <a:buSzPts val="2800"/>
              <a:buChar char="•"/>
            </a:pPr>
            <a:r>
              <a:rPr lang="en-US" b="1" dirty="0">
                <a:solidFill>
                  <a:srgbClr val="0070C0"/>
                </a:solidFill>
              </a:rPr>
              <a:t>Which strategies were useful and which were not?</a:t>
            </a:r>
            <a:endParaRPr b="1" dirty="0">
              <a:solidFill>
                <a:srgbClr val="0070C0"/>
              </a:solidFill>
            </a:endParaRPr>
          </a:p>
          <a:p>
            <a:pPr marL="800100" lvl="1">
              <a:spcBef>
                <a:spcPts val="560"/>
              </a:spcBef>
              <a:buSzPts val="2800"/>
              <a:buChar char="•"/>
            </a:pPr>
            <a:r>
              <a:rPr lang="en-US" dirty="0">
                <a:solidFill>
                  <a:schemeClr val="tx1"/>
                </a:solidFill>
              </a:rPr>
              <a:t>Compared raters’ </a:t>
            </a:r>
            <a:r>
              <a:rPr lang="en-US" b="1" dirty="0">
                <a:solidFill>
                  <a:srgbClr val="C00000"/>
                </a:solidFill>
              </a:rPr>
              <a:t>stated strategies </a:t>
            </a:r>
            <a:r>
              <a:rPr lang="en-US" dirty="0">
                <a:solidFill>
                  <a:schemeClr val="tx1"/>
                </a:solidFill>
              </a:rPr>
              <a:t>with their </a:t>
            </a:r>
            <a:r>
              <a:rPr lang="en-US" b="1" dirty="0">
                <a:solidFill>
                  <a:srgbClr val="C00000"/>
                </a:solidFill>
              </a:rPr>
              <a:t>performance</a:t>
            </a:r>
            <a:r>
              <a:rPr lang="en-US" dirty="0">
                <a:solidFill>
                  <a:schemeClr val="tx1"/>
                </a:solidFill>
              </a:rPr>
              <a:t> on the tasks </a:t>
            </a:r>
          </a:p>
          <a:p>
            <a:pPr marL="800100" lvl="1">
              <a:spcBef>
                <a:spcPts val="560"/>
              </a:spcBef>
              <a:buSzPts val="2800"/>
              <a:buChar char="•"/>
            </a:pPr>
            <a:r>
              <a:rPr lang="en-US" b="1" i="1" dirty="0">
                <a:solidFill>
                  <a:srgbClr val="C00000"/>
                </a:solidFill>
              </a:rPr>
              <a:t>None</a:t>
            </a:r>
            <a:r>
              <a:rPr lang="en-US" dirty="0">
                <a:solidFill>
                  <a:srgbClr val="C00000"/>
                </a:solidFill>
              </a:rPr>
              <a:t> </a:t>
            </a:r>
            <a:r>
              <a:rPr lang="en-US" b="1" i="1" dirty="0">
                <a:solidFill>
                  <a:srgbClr val="C00000"/>
                </a:solidFill>
              </a:rPr>
              <a:t>of the strategies </a:t>
            </a:r>
            <a:r>
              <a:rPr lang="en-US" dirty="0"/>
              <a:t>reported by a labeler were associated with </a:t>
            </a:r>
            <a:r>
              <a:rPr lang="en-US" b="1" dirty="0">
                <a:solidFill>
                  <a:srgbClr val="C00000"/>
                </a:solidFill>
              </a:rPr>
              <a:t>higher performance </a:t>
            </a:r>
            <a:r>
              <a:rPr lang="en-US" dirty="0"/>
              <a:t>than raters who did </a:t>
            </a:r>
            <a:r>
              <a:rPr lang="en-US" b="1" i="1" dirty="0"/>
              <a:t>not</a:t>
            </a:r>
            <a:r>
              <a:rPr lang="en-US" dirty="0"/>
              <a:t> report using those strategies in their tasks</a:t>
            </a:r>
          </a:p>
          <a:p>
            <a:pPr marL="800100" lvl="1">
              <a:spcBef>
                <a:spcPts val="560"/>
              </a:spcBef>
              <a:buSzPts val="2800"/>
              <a:buChar char="•"/>
            </a:pPr>
            <a:r>
              <a:rPr lang="en-US" b="1" dirty="0">
                <a:solidFill>
                  <a:srgbClr val="C00000"/>
                </a:solidFill>
              </a:rPr>
              <a:t>Speaker confidence </a:t>
            </a:r>
            <a:r>
              <a:rPr lang="en-US" dirty="0">
                <a:solidFill>
                  <a:schemeClr val="tx1"/>
                </a:solidFill>
              </a:rPr>
              <a:t>using</a:t>
            </a:r>
            <a:r>
              <a:rPr lang="en-US" b="1" dirty="0">
                <a:solidFill>
                  <a:srgbClr val="C00000"/>
                </a:solidFill>
              </a:rPr>
              <a:t> </a:t>
            </a:r>
            <a:r>
              <a:rPr lang="en-US" i="1" dirty="0">
                <a:solidFill>
                  <a:schemeClr val="tx1"/>
                </a:solidFill>
              </a:rPr>
              <a:t>(“the speaker sounded </a:t>
            </a:r>
            <a:r>
              <a:rPr lang="en-US" i="1">
                <a:solidFill>
                  <a:schemeClr val="tx1"/>
                </a:solidFill>
              </a:rPr>
              <a:t>confident”) as </a:t>
            </a:r>
            <a:r>
              <a:rPr lang="en-US" i="1" dirty="0">
                <a:solidFill>
                  <a:schemeClr val="tx1"/>
                </a:solidFill>
              </a:rPr>
              <a:t>a cue to deception </a:t>
            </a:r>
            <a:r>
              <a:rPr lang="en-US" dirty="0"/>
              <a:t>was in fact </a:t>
            </a:r>
            <a:r>
              <a:rPr lang="en-US" b="1" i="1" dirty="0">
                <a:solidFill>
                  <a:srgbClr val="C00000"/>
                </a:solidFill>
              </a:rPr>
              <a:t>negatively</a:t>
            </a:r>
            <a:r>
              <a:rPr lang="en-US" dirty="0"/>
              <a:t> correlated with task success</a:t>
            </a:r>
          </a:p>
          <a:p>
            <a:pPr marL="800100" lvl="1">
              <a:spcBef>
                <a:spcPts val="560"/>
              </a:spcBef>
              <a:buSzPts val="2800"/>
              <a:buChar char="•"/>
            </a:pPr>
            <a:endParaRPr dirty="0"/>
          </a:p>
          <a:p>
            <a:pPr marL="0" lvl="0" indent="0" algn="l" rtl="0">
              <a:spcBef>
                <a:spcPts val="560"/>
              </a:spcBef>
              <a:spcAft>
                <a:spcPts val="0"/>
              </a:spcAft>
              <a:buNone/>
            </a:pPr>
            <a:endParaRPr dirty="0">
              <a:solidFill>
                <a:srgbClr val="0070C0"/>
              </a:solidFill>
            </a:endParaRPr>
          </a:p>
        </p:txBody>
      </p:sp>
      <p:sp>
        <p:nvSpPr>
          <p:cNvPr id="335" name="Google Shape;335;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1" descr="https://lh5.googleusercontent.com/ViPexd-8ElEj6aWnfhpfhsRpTGf4sRUEoqLFBFXKwVlwplvDLgInZmtNHF4s0ANdheGchOlpPpJWG-CBB-nOM7SKDSA7-wVGTiUGWHUiPBx1rbrZGx2lfjLNEFZZugPlwbZLH5ohgeo"/>
          <p:cNvPicPr preferRelativeResize="0"/>
          <p:nvPr/>
        </p:nvPicPr>
        <p:blipFill rotWithShape="1">
          <a:blip r:embed="rId3">
            <a:alphaModFix/>
          </a:blip>
          <a:srcRect b="19379"/>
          <a:stretch/>
        </p:blipFill>
        <p:spPr>
          <a:xfrm>
            <a:off x="826903" y="988828"/>
            <a:ext cx="7912996" cy="4880345"/>
          </a:xfrm>
          <a:prstGeom prst="rect">
            <a:avLst/>
          </a:prstGeom>
          <a:noFill/>
          <a:ln>
            <a:noFill/>
          </a:ln>
        </p:spPr>
      </p:pic>
      <p:sp>
        <p:nvSpPr>
          <p:cNvPr id="342" name="Google Shape;34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2" name="TextBox 1">
            <a:extLst>
              <a:ext uri="{FF2B5EF4-FFF2-40B4-BE49-F238E27FC236}">
                <a16:creationId xmlns:a16="http://schemas.microsoft.com/office/drawing/2014/main" id="{4F4222AF-2A74-C148-A237-14A301FFE2A4}"/>
              </a:ext>
            </a:extLst>
          </p:cNvPr>
          <p:cNvSpPr txBox="1"/>
          <p:nvPr/>
        </p:nvSpPr>
        <p:spPr>
          <a:xfrm>
            <a:off x="3773978" y="7913716"/>
            <a:ext cx="184731" cy="307777"/>
          </a:xfrm>
          <a:prstGeom prst="rect">
            <a:avLst/>
          </a:prstGeom>
          <a:noFill/>
        </p:spPr>
        <p:txBody>
          <a:bodyPr wrap="none" rtlCol="0">
            <a:spAutoFit/>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Does Complex Reasoning Help?</a:t>
            </a:r>
            <a:endParaRPr/>
          </a:p>
        </p:txBody>
      </p:sp>
      <p:sp>
        <p:nvSpPr>
          <p:cNvPr id="348" name="Google Shape;348;p42"/>
          <p:cNvSpPr txBox="1">
            <a:spLocks noGrp="1"/>
          </p:cNvSpPr>
          <p:nvPr>
            <p:ph type="body" idx="1"/>
          </p:nvPr>
        </p:nvSpPr>
        <p:spPr>
          <a:xfrm>
            <a:off x="457200" y="1600200"/>
            <a:ext cx="8229600" cy="47561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dirty="0"/>
              <a:t>How long do people take to make judgments?</a:t>
            </a:r>
            <a:endParaRPr dirty="0"/>
          </a:p>
          <a:p>
            <a:pPr marL="742950" lvl="1" indent="-285750" algn="l" rtl="0">
              <a:lnSpc>
                <a:spcPct val="90000"/>
              </a:lnSpc>
              <a:spcBef>
                <a:spcPts val="480"/>
              </a:spcBef>
              <a:spcAft>
                <a:spcPts val="0"/>
              </a:spcAft>
              <a:buClr>
                <a:schemeClr val="dk1"/>
              </a:buClr>
              <a:buSzPts val="2400"/>
              <a:buChar char="–"/>
            </a:pPr>
            <a:r>
              <a:rPr lang="en-US" dirty="0"/>
              <a:t>No correlation between the response time and whether the answer is correct (spearman, </a:t>
            </a:r>
            <a:r>
              <a:rPr lang="en-US" dirty="0" err="1"/>
              <a:t>ρ</a:t>
            </a:r>
            <a:r>
              <a:rPr lang="en-US" dirty="0"/>
              <a:t>=0.008, p&gt;0.05)</a:t>
            </a:r>
            <a:endParaRPr dirty="0"/>
          </a:p>
          <a:p>
            <a:pPr marL="742950" lvl="1" indent="-285750" algn="l" rtl="0">
              <a:lnSpc>
                <a:spcPct val="90000"/>
              </a:lnSpc>
              <a:spcBef>
                <a:spcPts val="480"/>
              </a:spcBef>
              <a:spcAft>
                <a:spcPts val="0"/>
              </a:spcAft>
              <a:buClr>
                <a:schemeClr val="dk1"/>
              </a:buClr>
              <a:buSzPts val="2400"/>
              <a:buChar char="–"/>
            </a:pPr>
            <a:r>
              <a:rPr lang="en-US" dirty="0"/>
              <a:t>Negative correlation between the response time and whether the answer is trusted (spearman, </a:t>
            </a:r>
            <a:r>
              <a:rPr lang="en-US" dirty="0" err="1"/>
              <a:t>ρ</a:t>
            </a:r>
            <a:r>
              <a:rPr lang="en-US" dirty="0"/>
              <a:t>=-0.101, p&lt;0.0001) </a:t>
            </a:r>
            <a:endParaRPr dirty="0"/>
          </a:p>
          <a:p>
            <a:pPr marL="342900" lvl="0" indent="-342900" algn="l" rtl="0">
              <a:lnSpc>
                <a:spcPct val="90000"/>
              </a:lnSpc>
              <a:spcBef>
                <a:spcPts val="560"/>
              </a:spcBef>
              <a:spcAft>
                <a:spcPts val="0"/>
              </a:spcAft>
              <a:buClr>
                <a:schemeClr val="dk1"/>
              </a:buClr>
              <a:buSzPts val="2800"/>
              <a:buChar char="•"/>
            </a:pPr>
            <a:r>
              <a:rPr lang="en-US" dirty="0"/>
              <a:t>How many strategies do people use?</a:t>
            </a:r>
            <a:endParaRPr dirty="0"/>
          </a:p>
          <a:p>
            <a:pPr marL="742950" lvl="1" indent="-285750" algn="l" rtl="0">
              <a:lnSpc>
                <a:spcPct val="90000"/>
              </a:lnSpc>
              <a:spcBef>
                <a:spcPts val="480"/>
              </a:spcBef>
              <a:spcAft>
                <a:spcPts val="0"/>
              </a:spcAft>
              <a:buClr>
                <a:schemeClr val="dk1"/>
              </a:buClr>
              <a:buSzPts val="2400"/>
              <a:buChar char="–"/>
            </a:pPr>
            <a:r>
              <a:rPr lang="en-US" dirty="0"/>
              <a:t>No correlation between the number of strategies reported and the score (spearman, </a:t>
            </a:r>
            <a:r>
              <a:rPr lang="en-US" dirty="0" err="1"/>
              <a:t>ρ</a:t>
            </a:r>
            <a:r>
              <a:rPr lang="en-US" dirty="0"/>
              <a:t>=0.029, p&gt;0.05)</a:t>
            </a:r>
            <a:endParaRPr dirty="0"/>
          </a:p>
          <a:p>
            <a:pPr marL="742950" lvl="1" indent="-285750" algn="l" rtl="0">
              <a:lnSpc>
                <a:spcPct val="90000"/>
              </a:lnSpc>
              <a:spcBef>
                <a:spcPts val="480"/>
              </a:spcBef>
              <a:spcAft>
                <a:spcPts val="0"/>
              </a:spcAft>
              <a:buClr>
                <a:schemeClr val="dk1"/>
              </a:buClr>
              <a:buSzPts val="2400"/>
              <a:buChar char="–"/>
            </a:pPr>
            <a:r>
              <a:rPr lang="en-US" dirty="0"/>
              <a:t>Negative correlation between the percentage of utterances that annotators trust and the number of strategies they use (spearman, </a:t>
            </a:r>
            <a:r>
              <a:rPr lang="en-US" dirty="0" err="1"/>
              <a:t>ρ</a:t>
            </a:r>
            <a:r>
              <a:rPr lang="en-US" dirty="0"/>
              <a:t>=-0.133, p&lt;0.01)</a:t>
            </a:r>
            <a:endParaRPr dirty="0"/>
          </a:p>
          <a:p>
            <a:pPr marL="342900" lvl="0" indent="-165100" algn="l" rtl="0">
              <a:lnSpc>
                <a:spcPct val="90000"/>
              </a:lnSpc>
              <a:spcBef>
                <a:spcPts val="560"/>
              </a:spcBef>
              <a:spcAft>
                <a:spcPts val="0"/>
              </a:spcAft>
              <a:buClr>
                <a:schemeClr val="dk1"/>
              </a:buClr>
              <a:buSzPts val="2800"/>
              <a:buNone/>
            </a:pPr>
            <a:endParaRPr dirty="0"/>
          </a:p>
        </p:txBody>
      </p:sp>
      <p:sp>
        <p:nvSpPr>
          <p:cNvPr id="349" name="Google Shape;34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So can we Predict and Produce the Speech People Trust?</a:t>
            </a:r>
            <a:endParaRPr dirty="0"/>
          </a:p>
        </p:txBody>
      </p:sp>
      <p:sp>
        <p:nvSpPr>
          <p:cNvPr id="355" name="Google Shape;355;p43"/>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Many </a:t>
            </a:r>
            <a:r>
              <a:rPr lang="en-US" b="1" dirty="0">
                <a:solidFill>
                  <a:srgbClr val="0070C0"/>
                </a:solidFill>
              </a:rPr>
              <a:t>reasons to produce trustworthy speech</a:t>
            </a:r>
          </a:p>
          <a:p>
            <a:pPr marL="800100" lvl="1">
              <a:spcBef>
                <a:spcPts val="0"/>
              </a:spcBef>
              <a:buSzPts val="2800"/>
              <a:buChar char="•"/>
            </a:pPr>
            <a:r>
              <a:rPr lang="en-US" b="1" dirty="0">
                <a:solidFill>
                  <a:srgbClr val="C00000"/>
                </a:solidFill>
              </a:rPr>
              <a:t>Dialogue systems</a:t>
            </a:r>
            <a:r>
              <a:rPr lang="en-US" dirty="0"/>
              <a:t>, spoken </a:t>
            </a:r>
            <a:r>
              <a:rPr lang="en-US" b="1" dirty="0">
                <a:solidFill>
                  <a:srgbClr val="C00000"/>
                </a:solidFill>
              </a:rPr>
              <a:t>information systems </a:t>
            </a:r>
            <a:r>
              <a:rPr lang="en-US" dirty="0"/>
              <a:t>and </a:t>
            </a:r>
            <a:r>
              <a:rPr lang="en-US" b="1" dirty="0">
                <a:solidFill>
                  <a:srgbClr val="C00000"/>
                </a:solidFill>
              </a:rPr>
              <a:t>robots</a:t>
            </a:r>
            <a:r>
              <a:rPr lang="en-US" dirty="0"/>
              <a:t>, public </a:t>
            </a:r>
            <a:r>
              <a:rPr lang="en-US" b="1" dirty="0">
                <a:solidFill>
                  <a:srgbClr val="C00000"/>
                </a:solidFill>
              </a:rPr>
              <a:t>travel announcements </a:t>
            </a:r>
            <a:r>
              <a:rPr lang="en-US" dirty="0"/>
              <a:t>and other broadcasts</a:t>
            </a:r>
          </a:p>
          <a:p>
            <a:pPr marL="800100" lvl="1">
              <a:spcBef>
                <a:spcPts val="0"/>
              </a:spcBef>
              <a:buSzPts val="2800"/>
              <a:buChar char="•"/>
            </a:pPr>
            <a:r>
              <a:rPr lang="en-US" b="1" dirty="0">
                <a:solidFill>
                  <a:srgbClr val="C00000"/>
                </a:solidFill>
              </a:rPr>
              <a:t>Training</a:t>
            </a:r>
            <a:r>
              <a:rPr lang="en-US" dirty="0"/>
              <a:t> for actors and newscasters and salespeople</a:t>
            </a:r>
            <a:r>
              <a:rPr lang="mr-IN" dirty="0"/>
              <a:t>…</a:t>
            </a:r>
            <a:endParaRPr lang="en-US" dirty="0"/>
          </a:p>
          <a:p>
            <a:pPr marL="342900" lvl="0" indent="-342900" algn="l" rtl="0">
              <a:spcBef>
                <a:spcPts val="0"/>
              </a:spcBef>
              <a:spcAft>
                <a:spcPts val="0"/>
              </a:spcAft>
              <a:buClr>
                <a:schemeClr val="dk1"/>
              </a:buClr>
              <a:buSzPts val="2800"/>
              <a:buChar char="•"/>
            </a:pPr>
            <a:r>
              <a:rPr lang="en-US" dirty="0"/>
              <a:t>Procedure to predict trusted speech</a:t>
            </a:r>
          </a:p>
          <a:p>
            <a:pPr marL="800100" lvl="1">
              <a:spcBef>
                <a:spcPts val="0"/>
              </a:spcBef>
              <a:buSzPts val="2800"/>
              <a:buChar char="•"/>
            </a:pPr>
            <a:r>
              <a:rPr lang="en-US" dirty="0"/>
              <a:t>5-fold cross validation, speaker independent</a:t>
            </a:r>
            <a:endParaRPr dirty="0"/>
          </a:p>
          <a:p>
            <a:pPr marL="800100" lvl="1">
              <a:spcBef>
                <a:spcPts val="560"/>
              </a:spcBef>
              <a:buSzPts val="2800"/>
              <a:buChar char="•"/>
            </a:pPr>
            <a:r>
              <a:rPr lang="en-US" dirty="0"/>
              <a:t>Low agreement task -&gt; only classify utterances with </a:t>
            </a:r>
            <a:r>
              <a:rPr lang="en-US" b="1" dirty="0">
                <a:solidFill>
                  <a:srgbClr val="C00000"/>
                </a:solidFill>
              </a:rPr>
              <a:t>rater consensus</a:t>
            </a:r>
            <a:r>
              <a:rPr lang="en-US" dirty="0"/>
              <a:t> (of 5340: only 1762 trusted by all raters; 427 mistrusted by all raters)</a:t>
            </a:r>
            <a:endParaRPr dirty="0"/>
          </a:p>
          <a:p>
            <a:pPr marL="800100" lvl="1">
              <a:spcBef>
                <a:spcPts val="560"/>
              </a:spcBef>
              <a:buSzPts val="2800"/>
              <a:buChar char="•"/>
            </a:pPr>
            <a:r>
              <a:rPr lang="en-US" dirty="0"/>
              <a:t>Logistic regression; Evaluated with macro-F1 for balance</a:t>
            </a:r>
            <a:endParaRPr dirty="0"/>
          </a:p>
          <a:p>
            <a:pPr marL="800100" lvl="1">
              <a:spcBef>
                <a:spcPts val="560"/>
              </a:spcBef>
              <a:buSzPts val="2800"/>
              <a:buChar char="•"/>
            </a:pPr>
            <a:r>
              <a:rPr lang="en-US" dirty="0"/>
              <a:t>Baseline (random): 44.62 macro F1</a:t>
            </a:r>
            <a:endParaRPr dirty="0"/>
          </a:p>
          <a:p>
            <a:pPr marL="342900" lvl="0" indent="-165100" algn="l" rtl="0">
              <a:spcBef>
                <a:spcPts val="560"/>
              </a:spcBef>
              <a:spcAft>
                <a:spcPts val="0"/>
              </a:spcAft>
              <a:buClr>
                <a:schemeClr val="dk1"/>
              </a:buClr>
              <a:buSzPts val="2800"/>
              <a:buNone/>
            </a:pPr>
            <a:endParaRPr dirty="0"/>
          </a:p>
        </p:txBody>
      </p:sp>
      <p:sp>
        <p:nvSpPr>
          <p:cNvPr id="356" name="Google Shape;35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What Features Can Identify Trusted Speech?</a:t>
            </a:r>
            <a:endParaRPr dirty="0"/>
          </a:p>
        </p:txBody>
      </p:sp>
      <p:sp>
        <p:nvSpPr>
          <p:cNvPr id="363" name="Google Shape;36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b="1" dirty="0">
                <a:solidFill>
                  <a:srgbClr val="0070C0"/>
                </a:solidFill>
              </a:rPr>
              <a:t>NLP</a:t>
            </a:r>
            <a:r>
              <a:rPr lang="en-US" dirty="0"/>
              <a:t> data-driven features</a:t>
            </a:r>
            <a:endParaRPr dirty="0"/>
          </a:p>
          <a:p>
            <a:pPr marL="742950" lvl="1" indent="-285750" algn="l" rtl="0">
              <a:spcBef>
                <a:spcPts val="480"/>
              </a:spcBef>
              <a:spcAft>
                <a:spcPts val="0"/>
              </a:spcAft>
              <a:buClr>
                <a:schemeClr val="dk1"/>
              </a:buClr>
              <a:buSzPts val="2400"/>
              <a:buChar char="–"/>
            </a:pPr>
            <a:r>
              <a:rPr lang="en-US" b="1" dirty="0" err="1">
                <a:solidFill>
                  <a:srgbClr val="C00000"/>
                </a:solidFill>
              </a:rPr>
              <a:t>GloVe</a:t>
            </a:r>
            <a:r>
              <a:rPr lang="en-US" b="1" dirty="0">
                <a:solidFill>
                  <a:srgbClr val="C00000"/>
                </a:solidFill>
              </a:rPr>
              <a:t> </a:t>
            </a:r>
            <a:r>
              <a:rPr lang="en-US" b="1" i="1" dirty="0" err="1">
                <a:solidFill>
                  <a:srgbClr val="C00000"/>
                </a:solidFill>
              </a:rPr>
              <a:t>embeddings</a:t>
            </a:r>
            <a:endParaRPr b="1" i="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Dependency parse n-grams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Word n-grams</a:t>
            </a:r>
            <a:endParaRPr b="1" dirty="0">
              <a:solidFill>
                <a:srgbClr val="C00000"/>
              </a:solidFill>
            </a:endParaRPr>
          </a:p>
          <a:p>
            <a:pPr marL="342900" lvl="0" indent="-342900" algn="l" rtl="0">
              <a:spcBef>
                <a:spcPts val="560"/>
              </a:spcBef>
              <a:spcAft>
                <a:spcPts val="0"/>
              </a:spcAft>
              <a:buClr>
                <a:schemeClr val="dk1"/>
              </a:buClr>
              <a:buSzPts val="2800"/>
              <a:buChar char="•"/>
            </a:pPr>
            <a:r>
              <a:rPr lang="en-US" b="1" dirty="0">
                <a:solidFill>
                  <a:srgbClr val="0070C0"/>
                </a:solidFill>
              </a:rPr>
              <a:t>Our findings </a:t>
            </a:r>
            <a:r>
              <a:rPr lang="en-US" dirty="0"/>
              <a:t>on human deception/ trust differences</a:t>
            </a:r>
            <a:endParaRPr dirty="0"/>
          </a:p>
          <a:p>
            <a:pPr marL="742950" lvl="1" indent="-285750" algn="l" rtl="0">
              <a:spcBef>
                <a:spcPts val="480"/>
              </a:spcBef>
              <a:spcAft>
                <a:spcPts val="0"/>
              </a:spcAft>
              <a:buClr>
                <a:schemeClr val="dk1"/>
              </a:buClr>
              <a:buSzPts val="2400"/>
              <a:buChar char="–"/>
            </a:pPr>
            <a:r>
              <a:rPr lang="en-US" b="1" dirty="0">
                <a:solidFill>
                  <a:srgbClr val="C00000"/>
                </a:solidFill>
              </a:rPr>
              <a:t>Disfluencies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Complexity scores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Prosodic features: </a:t>
            </a:r>
            <a:r>
              <a:rPr lang="en-US" dirty="0" err="1">
                <a:solidFill>
                  <a:schemeClr val="tx1"/>
                </a:solidFill>
              </a:rPr>
              <a:t>openSMILE</a:t>
            </a:r>
            <a:r>
              <a:rPr lang="en-US" dirty="0">
                <a:solidFill>
                  <a:schemeClr val="tx1"/>
                </a:solidFill>
              </a:rPr>
              <a:t> 2013 6373 features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Speaker traits</a:t>
            </a:r>
            <a:r>
              <a:rPr lang="en-US" dirty="0"/>
              <a:t>: gender, native language, personality</a:t>
            </a:r>
            <a:endParaRPr dirty="0"/>
          </a:p>
          <a:p>
            <a:pPr marL="742950" lvl="1" indent="-133350" algn="l" rtl="0">
              <a:spcBef>
                <a:spcPts val="480"/>
              </a:spcBef>
              <a:spcAft>
                <a:spcPts val="0"/>
              </a:spcAft>
              <a:buClr>
                <a:schemeClr val="dk1"/>
              </a:buClr>
              <a:buSzPts val="2400"/>
              <a:buNone/>
            </a:pPr>
            <a:endParaRPr dirty="0"/>
          </a:p>
        </p:txBody>
      </p:sp>
      <p:sp>
        <p:nvSpPr>
          <p:cNvPr id="364" name="Google Shape;3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Trust Classification Results: Feature Sets Alone and Best Combined Model</a:t>
            </a:r>
            <a:endParaRPr dirty="0"/>
          </a:p>
        </p:txBody>
      </p:sp>
      <p:pic>
        <p:nvPicPr>
          <p:cNvPr id="371" name="Google Shape;371;p45"/>
          <p:cNvPicPr preferRelativeResize="0"/>
          <p:nvPr/>
        </p:nvPicPr>
        <p:blipFill rotWithShape="1">
          <a:blip r:embed="rId3">
            <a:alphaModFix/>
          </a:blip>
          <a:srcRect/>
          <a:stretch/>
        </p:blipFill>
        <p:spPr>
          <a:xfrm>
            <a:off x="628650" y="1606320"/>
            <a:ext cx="8058150" cy="4503477"/>
          </a:xfrm>
          <a:prstGeom prst="rect">
            <a:avLst/>
          </a:prstGeom>
          <a:noFill/>
          <a:ln>
            <a:solidFill>
              <a:srgbClr val="C00000"/>
            </a:solidFill>
          </a:ln>
        </p:spPr>
      </p:pic>
      <p:sp>
        <p:nvSpPr>
          <p:cNvPr id="372" name="Google Shape;37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2" name="Rectangle 1">
            <a:extLst>
              <a:ext uri="{FF2B5EF4-FFF2-40B4-BE49-F238E27FC236}">
                <a16:creationId xmlns:a16="http://schemas.microsoft.com/office/drawing/2014/main" id="{07BA4931-C88F-5840-8ED4-DEF50E5F2244}"/>
              </a:ext>
            </a:extLst>
          </p:cNvPr>
          <p:cNvSpPr/>
          <p:nvPr/>
        </p:nvSpPr>
        <p:spPr>
          <a:xfrm>
            <a:off x="2671948" y="2226365"/>
            <a:ext cx="518513" cy="1620077"/>
          </a:xfrm>
          <a:prstGeom prst="rect">
            <a:avLst/>
          </a:prstGeom>
          <a:solidFill>
            <a:srgbClr val="961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DBDD5A4-727B-1D43-B334-2DEC226C435F}"/>
              </a:ext>
            </a:extLst>
          </p:cNvPr>
          <p:cNvSpPr/>
          <p:nvPr/>
        </p:nvSpPr>
        <p:spPr>
          <a:xfrm>
            <a:off x="7911549" y="4025348"/>
            <a:ext cx="288234" cy="2084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F2A973-572C-BA44-985B-4C61C593C85E}"/>
              </a:ext>
            </a:extLst>
          </p:cNvPr>
          <p:cNvSpPr txBox="1"/>
          <p:nvPr/>
        </p:nvSpPr>
        <p:spPr>
          <a:xfrm>
            <a:off x="7573617" y="3846442"/>
            <a:ext cx="1113183" cy="307777"/>
          </a:xfrm>
          <a:prstGeom prst="rect">
            <a:avLst/>
          </a:prstGeom>
          <a:noFill/>
        </p:spPr>
        <p:txBody>
          <a:bodyPr wrap="square" rtlCol="0">
            <a:spAutoFit/>
          </a:bodyPr>
          <a:lstStyle/>
          <a:p>
            <a:r>
              <a:rPr lang="en-US" dirty="0"/>
              <a:t>Combined</a:t>
            </a:r>
          </a:p>
        </p:txBody>
      </p:sp>
      <p:sp>
        <p:nvSpPr>
          <p:cNvPr id="5" name="Rectangle 4">
            <a:extLst>
              <a:ext uri="{FF2B5EF4-FFF2-40B4-BE49-F238E27FC236}">
                <a16:creationId xmlns:a16="http://schemas.microsoft.com/office/drawing/2014/main" id="{960E12B5-C79B-2046-94BF-83C062F2E52D}"/>
              </a:ext>
            </a:extLst>
          </p:cNvPr>
          <p:cNvSpPr/>
          <p:nvPr/>
        </p:nvSpPr>
        <p:spPr>
          <a:xfrm>
            <a:off x="4698064" y="2226364"/>
            <a:ext cx="518513" cy="162007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Characteristics of Successful Lies: Human and Machine Learning Models</a:t>
            </a:r>
            <a:endParaRPr dirty="0"/>
          </a:p>
        </p:txBody>
      </p:sp>
      <p:sp>
        <p:nvSpPr>
          <p:cNvPr id="311" name="Google Shape;311;p37"/>
          <p:cNvSpPr txBox="1">
            <a:spLocks noGrp="1"/>
          </p:cNvSpPr>
          <p:nvPr>
            <p:ph type="body" idx="1"/>
          </p:nvPr>
        </p:nvSpPr>
        <p:spPr>
          <a:xfrm>
            <a:off x="457200" y="1600200"/>
            <a:ext cx="8229600" cy="475615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b="1" dirty="0">
                <a:solidFill>
                  <a:srgbClr val="0070C0"/>
                </a:solidFill>
              </a:rPr>
              <a:t>Deceiving our raters</a:t>
            </a:r>
            <a:r>
              <a:rPr lang="en-US" dirty="0"/>
              <a:t>:  shorter, louder, faster, fewer filled pauses, fewer repetitions, less variation in intensity and harsher (unstable amplitude) in VQ</a:t>
            </a:r>
            <a:endParaRPr dirty="0"/>
          </a:p>
          <a:p>
            <a:pPr marL="457200" lvl="0" indent="-381000" algn="l" rtl="0">
              <a:spcBef>
                <a:spcPts val="0"/>
              </a:spcBef>
              <a:spcAft>
                <a:spcPts val="0"/>
              </a:spcAft>
              <a:buSzPts val="2400"/>
              <a:buChar char="•"/>
            </a:pPr>
            <a:r>
              <a:rPr lang="en-US" b="1" dirty="0">
                <a:solidFill>
                  <a:srgbClr val="0070C0"/>
                </a:solidFill>
              </a:rPr>
              <a:t>Deceiving our ML models</a:t>
            </a:r>
            <a:r>
              <a:rPr lang="en-US" dirty="0">
                <a:solidFill>
                  <a:srgbClr val="0000FF"/>
                </a:solidFill>
              </a:rPr>
              <a:t>:</a:t>
            </a:r>
            <a:r>
              <a:rPr lang="en-US" dirty="0"/>
              <a:t> creativity, fewer filled pauses, less specific, shorter, lower pitch, less “concrete” (referring to perceptual entity)</a:t>
            </a:r>
            <a:endParaRPr dirty="0"/>
          </a:p>
          <a:p>
            <a:pPr marL="457200" lvl="0" indent="-381000" algn="l" rtl="0">
              <a:spcBef>
                <a:spcPts val="0"/>
              </a:spcBef>
              <a:spcAft>
                <a:spcPts val="0"/>
              </a:spcAft>
              <a:buSzPts val="2400"/>
              <a:buChar char="•"/>
            </a:pPr>
            <a:r>
              <a:rPr lang="en-US" b="1" dirty="0">
                <a:solidFill>
                  <a:srgbClr val="0070C0"/>
                </a:solidFill>
              </a:rPr>
              <a:t>Features that </a:t>
            </a:r>
            <a:r>
              <a:rPr lang="en-US" b="1" i="1" dirty="0">
                <a:solidFill>
                  <a:srgbClr val="0070C0"/>
                </a:solidFill>
              </a:rPr>
              <a:t>fooled both</a:t>
            </a:r>
            <a:r>
              <a:rPr lang="en-US" dirty="0"/>
              <a:t>: Successful lies had fewer filled pauses and were shorter in duration and number of sentences</a:t>
            </a:r>
            <a:endParaRPr dirty="0"/>
          </a:p>
          <a:p>
            <a:pPr lvl="1" indent="-381000">
              <a:spcBef>
                <a:spcPts val="0"/>
              </a:spcBef>
              <a:buSzPts val="2400"/>
              <a:buChar char="•"/>
            </a:pPr>
            <a:r>
              <a:rPr lang="en-US" b="1" i="1" dirty="0">
                <a:solidFill>
                  <a:srgbClr val="C00000"/>
                </a:solidFill>
              </a:rPr>
              <a:t>Different types of lies were successful at deceiving humans vs. ML models:  So perhaps we need both?</a:t>
            </a:r>
            <a:endParaRPr b="1" i="1" dirty="0">
              <a:solidFill>
                <a:srgbClr val="C00000"/>
              </a:solidFill>
            </a:endParaRPr>
          </a:p>
        </p:txBody>
      </p:sp>
      <p:sp>
        <p:nvSpPr>
          <p:cNvPr id="312" name="Google Shape;312;p3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2130541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Why are Humans So Poor at Detecting Lies?</a:t>
            </a:r>
            <a:endParaRPr dirty="0"/>
          </a:p>
        </p:txBody>
      </p:sp>
      <p:sp>
        <p:nvSpPr>
          <p:cNvPr id="379" name="Google Shape;379;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chemeClr val="dk1"/>
              </a:buClr>
              <a:buSzPts val="2800"/>
              <a:buChar char="•"/>
            </a:pPr>
            <a:r>
              <a:rPr lang="en-US" dirty="0"/>
              <a:t>Prior work on our full CXD Corpus found that </a:t>
            </a:r>
            <a:r>
              <a:rPr lang="en-US" b="1" dirty="0">
                <a:solidFill>
                  <a:srgbClr val="0070C0"/>
                </a:solidFill>
              </a:rPr>
              <a:t>even with more data</a:t>
            </a:r>
            <a:r>
              <a:rPr lang="en-US" dirty="0"/>
              <a:t> (full responses to their questions)</a:t>
            </a:r>
          </a:p>
          <a:p>
            <a:pPr lvl="1" indent="-457200">
              <a:spcBef>
                <a:spcPts val="0"/>
              </a:spcBef>
            </a:pPr>
            <a:r>
              <a:rPr lang="en-US" dirty="0"/>
              <a:t>Humans achieved  only </a:t>
            </a:r>
            <a:r>
              <a:rPr lang="en-US" b="1" dirty="0">
                <a:solidFill>
                  <a:srgbClr val="C00000"/>
                </a:solidFill>
              </a:rPr>
              <a:t>55.33 F1 </a:t>
            </a:r>
            <a:r>
              <a:rPr lang="en-US" dirty="0"/>
              <a:t>(on full Q/A conversations)</a:t>
            </a:r>
          </a:p>
          <a:p>
            <a:pPr lvl="1" indent="-457200">
              <a:spcBef>
                <a:spcPts val="0"/>
              </a:spcBef>
            </a:pPr>
            <a:r>
              <a:rPr lang="en-US" dirty="0"/>
              <a:t>But our best ML models on these achieved </a:t>
            </a:r>
            <a:r>
              <a:rPr lang="en-US" b="1" dirty="0">
                <a:solidFill>
                  <a:srgbClr val="C00000"/>
                </a:solidFill>
              </a:rPr>
              <a:t>73.67 F1</a:t>
            </a:r>
          </a:p>
          <a:p>
            <a:pPr marL="342900" lvl="0" indent="-342900" algn="l" rtl="0">
              <a:spcBef>
                <a:spcPts val="560"/>
              </a:spcBef>
              <a:spcAft>
                <a:spcPts val="0"/>
              </a:spcAft>
              <a:buClr>
                <a:schemeClr val="dk1"/>
              </a:buClr>
              <a:buSzPts val="2800"/>
              <a:buChar char="•"/>
            </a:pPr>
            <a:r>
              <a:rPr lang="en-US" b="1" dirty="0">
                <a:solidFill>
                  <a:srgbClr val="0070C0"/>
                </a:solidFill>
              </a:rPr>
              <a:t>Why</a:t>
            </a:r>
            <a:r>
              <a:rPr lang="en-US" dirty="0"/>
              <a:t>  do ML-trained systems do better?  </a:t>
            </a:r>
            <a:endParaRPr dirty="0"/>
          </a:p>
          <a:p>
            <a:pPr marL="742950" lvl="1" indent="-285750" algn="l" rtl="0">
              <a:spcBef>
                <a:spcPts val="480"/>
              </a:spcBef>
              <a:spcAft>
                <a:spcPts val="0"/>
              </a:spcAft>
              <a:buClr>
                <a:schemeClr val="dk1"/>
              </a:buClr>
              <a:buSzPts val="2400"/>
              <a:buChar char="–"/>
            </a:pPr>
            <a:r>
              <a:rPr lang="en-US" b="1" dirty="0">
                <a:solidFill>
                  <a:srgbClr val="C00000"/>
                </a:solidFill>
              </a:rPr>
              <a:t>Mismatch for humans </a:t>
            </a:r>
            <a:r>
              <a:rPr lang="en-US" dirty="0"/>
              <a:t>between </a:t>
            </a:r>
            <a:r>
              <a:rPr lang="en-US" b="1" dirty="0">
                <a:solidFill>
                  <a:srgbClr val="C00000"/>
                </a:solidFill>
              </a:rPr>
              <a:t>language they trust </a:t>
            </a:r>
            <a:r>
              <a:rPr lang="en-US" dirty="0"/>
              <a:t>and </a:t>
            </a:r>
            <a:r>
              <a:rPr lang="en-US" b="1" dirty="0">
                <a:solidFill>
                  <a:srgbClr val="C00000"/>
                </a:solidFill>
              </a:rPr>
              <a:t>actual truthfulness</a:t>
            </a:r>
            <a:endParaRPr b="1" dirty="0">
              <a:solidFill>
                <a:srgbClr val="C00000"/>
              </a:solidFill>
            </a:endParaRPr>
          </a:p>
          <a:p>
            <a:pPr marL="742950" lvl="1" indent="-285750" algn="l" rtl="0">
              <a:spcBef>
                <a:spcPts val="480"/>
              </a:spcBef>
              <a:spcAft>
                <a:spcPts val="0"/>
              </a:spcAft>
              <a:buClr>
                <a:schemeClr val="dk1"/>
              </a:buClr>
              <a:buSzPts val="2400"/>
              <a:buChar char="–"/>
            </a:pPr>
            <a:r>
              <a:rPr lang="en-US" dirty="0"/>
              <a:t>Ineffective reported strategies – especially in the acoustic/prosodic domain</a:t>
            </a:r>
            <a:endParaRPr dirty="0"/>
          </a:p>
          <a:p>
            <a:pPr marL="800100" lvl="1">
              <a:spcBef>
                <a:spcPts val="560"/>
              </a:spcBef>
              <a:buSzPts val="2800"/>
              <a:buChar char="•"/>
            </a:pPr>
            <a:r>
              <a:rPr lang="en-US" b="1" i="1" dirty="0">
                <a:solidFill>
                  <a:srgbClr val="C00000"/>
                </a:solidFill>
              </a:rPr>
              <a:t>Can we train humans to do better?</a:t>
            </a:r>
            <a:endParaRPr b="1" i="1" dirty="0">
              <a:solidFill>
                <a:srgbClr val="C00000"/>
              </a:solidFill>
            </a:endParaRPr>
          </a:p>
          <a:p>
            <a:pPr marL="742950" lvl="1" indent="-133350" algn="l" rtl="0">
              <a:spcBef>
                <a:spcPts val="480"/>
              </a:spcBef>
              <a:spcAft>
                <a:spcPts val="0"/>
              </a:spcAft>
              <a:buClr>
                <a:schemeClr val="dk1"/>
              </a:buClr>
              <a:buSzPts val="2400"/>
              <a:buNone/>
            </a:pPr>
            <a:endParaRPr dirty="0"/>
          </a:p>
        </p:txBody>
      </p:sp>
      <p:sp>
        <p:nvSpPr>
          <p:cNvPr id="380" name="Google Shape;38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How do People Decide: Truth or Lie?</a:t>
            </a:r>
            <a:endParaRPr dirty="0"/>
          </a:p>
        </p:txBody>
      </p:sp>
      <p:sp>
        <p:nvSpPr>
          <p:cNvPr id="78" name="Google Shape;78;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Language</a:t>
            </a:r>
            <a:endParaRPr b="1"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words</a:t>
            </a:r>
            <a:r>
              <a:rPr lang="en-US" dirty="0"/>
              <a:t> speakers use?</a:t>
            </a:r>
            <a:endParaRPr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syntax</a:t>
            </a:r>
            <a:r>
              <a:rPr lang="en-US" dirty="0"/>
              <a:t> speakers choose?</a:t>
            </a:r>
          </a:p>
          <a:p>
            <a:pPr marL="742950" lvl="1" indent="-285750" algn="l" rtl="0">
              <a:spcBef>
                <a:spcPts val="480"/>
              </a:spcBef>
              <a:spcAft>
                <a:spcPts val="0"/>
              </a:spcAft>
              <a:buClr>
                <a:schemeClr val="dk1"/>
              </a:buClr>
              <a:buSzPts val="2400"/>
              <a:buChar char="–"/>
            </a:pPr>
            <a:r>
              <a:rPr lang="en-US" dirty="0"/>
              <a:t>How </a:t>
            </a:r>
            <a:r>
              <a:rPr lang="en-US" b="1" dirty="0">
                <a:solidFill>
                  <a:srgbClr val="C00000"/>
                </a:solidFill>
              </a:rPr>
              <a:t>complex</a:t>
            </a:r>
            <a:r>
              <a:rPr lang="en-US" dirty="0">
                <a:solidFill>
                  <a:srgbClr val="C00000"/>
                </a:solidFill>
              </a:rPr>
              <a:t> </a:t>
            </a:r>
            <a:r>
              <a:rPr lang="en-US" dirty="0"/>
              <a:t>their discourse is?</a:t>
            </a:r>
            <a:endParaRPr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acoustic content </a:t>
            </a:r>
            <a:r>
              <a:rPr lang="en-US" dirty="0"/>
              <a:t>of their speech – Pitch? Intensity? Speaking rate?</a:t>
            </a:r>
            <a:endParaRPr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prosody</a:t>
            </a:r>
            <a:r>
              <a:rPr lang="en-US" dirty="0"/>
              <a:t> of their speech? </a:t>
            </a:r>
            <a:endParaRPr dirty="0"/>
          </a:p>
          <a:p>
            <a:pPr marL="342900" lvl="0" indent="-342900" algn="l" rtl="0">
              <a:spcBef>
                <a:spcPts val="560"/>
              </a:spcBef>
              <a:spcAft>
                <a:spcPts val="0"/>
              </a:spcAft>
              <a:buClr>
                <a:schemeClr val="dk1"/>
              </a:buClr>
              <a:buSzPts val="2800"/>
              <a:buChar char="•"/>
            </a:pPr>
            <a:r>
              <a:rPr lang="en-US" dirty="0"/>
              <a:t>Body </a:t>
            </a:r>
            <a:r>
              <a:rPr lang="en-US" b="1" dirty="0">
                <a:solidFill>
                  <a:srgbClr val="0070C0"/>
                </a:solidFill>
              </a:rPr>
              <a:t>gestures</a:t>
            </a:r>
            <a:r>
              <a:rPr lang="en-US" dirty="0"/>
              <a:t>, </a:t>
            </a:r>
            <a:r>
              <a:rPr lang="en-US" b="1" dirty="0">
                <a:solidFill>
                  <a:srgbClr val="0070C0"/>
                </a:solidFill>
              </a:rPr>
              <a:t>facial</a:t>
            </a:r>
            <a:r>
              <a:rPr lang="en-US" dirty="0"/>
              <a:t> features?</a:t>
            </a: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79" name="Google Shape;7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l">
              <a:lnSpc>
                <a:spcPct val="90000"/>
              </a:lnSpc>
            </a:pPr>
            <a:r>
              <a:rPr lang="en-US" dirty="0"/>
              <a:t>Ongoing Research: </a:t>
            </a:r>
            <a:r>
              <a:rPr lang="en-US" dirty="0" err="1"/>
              <a:t>LieCatcher</a:t>
            </a:r>
            <a:r>
              <a:rPr lang="en-US" dirty="0"/>
              <a:t> for Lie Detection Training </a:t>
            </a:r>
            <a:r>
              <a:rPr lang="en-US" i="1" dirty="0"/>
              <a:t>with HELP</a:t>
            </a:r>
            <a:endParaRPr i="1" dirty="0"/>
          </a:p>
        </p:txBody>
      </p:sp>
      <p:sp>
        <p:nvSpPr>
          <p:cNvPr id="271" name="Google Shape;271;p22"/>
          <p:cNvSpPr txBox="1">
            <a:spLocks noGrp="1"/>
          </p:cNvSpPr>
          <p:nvPr>
            <p:ph type="body" idx="1"/>
          </p:nvPr>
        </p:nvSpPr>
        <p:spPr>
          <a:xfrm>
            <a:off x="457200" y="1600200"/>
            <a:ext cx="3809648" cy="4525963"/>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Key features:</a:t>
            </a:r>
            <a:endParaRPr dirty="0"/>
          </a:p>
          <a:p>
            <a:pPr marL="514350" lvl="1" indent="-171450">
              <a:lnSpc>
                <a:spcPct val="90000"/>
              </a:lnSpc>
              <a:spcBef>
                <a:spcPts val="375"/>
              </a:spcBef>
              <a:buSzPts val="2400"/>
              <a:buChar char="•"/>
            </a:pPr>
            <a:r>
              <a:rPr lang="en-US" sz="2800" dirty="0"/>
              <a:t>Baseline sample of speech for comparison</a:t>
            </a:r>
            <a:endParaRPr sz="2800" dirty="0"/>
          </a:p>
          <a:p>
            <a:pPr marL="514350" lvl="1" indent="-171450">
              <a:lnSpc>
                <a:spcPct val="90000"/>
              </a:lnSpc>
              <a:spcBef>
                <a:spcPts val="375"/>
              </a:spcBef>
              <a:buSzPts val="2400"/>
              <a:buChar char="•"/>
            </a:pPr>
            <a:r>
              <a:rPr lang="en-US" sz="2800" dirty="0"/>
              <a:t>Feedback and explanations for correct and incorrect judgments</a:t>
            </a:r>
            <a:endParaRPr sz="2800" dirty="0"/>
          </a:p>
          <a:p>
            <a:pPr marL="514350" lvl="1" indent="-57150">
              <a:lnSpc>
                <a:spcPct val="90000"/>
              </a:lnSpc>
              <a:spcBef>
                <a:spcPts val="375"/>
              </a:spcBef>
              <a:buSzPts val="2400"/>
              <a:buNone/>
            </a:pPr>
            <a:endParaRPr dirty="0"/>
          </a:p>
        </p:txBody>
      </p:sp>
      <p:sp>
        <p:nvSpPr>
          <p:cNvPr id="2" name="Text Placeholder 1">
            <a:extLst>
              <a:ext uri="{FF2B5EF4-FFF2-40B4-BE49-F238E27FC236}">
                <a16:creationId xmlns:a16="http://schemas.microsoft.com/office/drawing/2014/main" id="{B02996BF-2E24-214D-A0C0-FB17C9D60106}"/>
              </a:ext>
            </a:extLst>
          </p:cNvPr>
          <p:cNvSpPr>
            <a:spLocks noGrp="1"/>
          </p:cNvSpPr>
          <p:nvPr>
            <p:ph type="body" idx="2"/>
          </p:nvPr>
        </p:nvSpPr>
        <p:spPr/>
        <p:txBody>
          <a:bodyPr/>
          <a:lstStyle/>
          <a:p>
            <a:endParaRPr lang="en-US"/>
          </a:p>
        </p:txBody>
      </p:sp>
      <p:sp>
        <p:nvSpPr>
          <p:cNvPr id="269" name="Google Shape;269;p22"/>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fld id="{00000000-1234-1234-1234-123412341234}" type="slidenum">
              <a:rPr lang="en-US"/>
              <a:pPr/>
              <a:t>50</a:t>
            </a:fld>
            <a:endParaRPr/>
          </a:p>
        </p:txBody>
      </p:sp>
      <p:pic>
        <p:nvPicPr>
          <p:cNvPr id="270" name="Google Shape;270;p22">
            <a:hlinkClick r:id="rId3"/>
          </p:cNvPr>
          <p:cNvPicPr preferRelativeResize="0"/>
          <p:nvPr/>
        </p:nvPicPr>
        <p:blipFill rotWithShape="1">
          <a:blip r:embed="rId4">
            <a:alphaModFix/>
          </a:blip>
          <a:srcRect/>
          <a:stretch/>
        </p:blipFill>
        <p:spPr>
          <a:xfrm>
            <a:off x="4266848" y="1845426"/>
            <a:ext cx="4435191" cy="313978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Data Collection</a:t>
            </a:r>
            <a:endParaRPr b="1" dirty="0"/>
          </a:p>
        </p:txBody>
      </p:sp>
      <p:sp>
        <p:nvSpPr>
          <p:cNvPr id="277" name="Google Shape;277;p23"/>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Participants: </a:t>
            </a:r>
            <a:endParaRPr dirty="0"/>
          </a:p>
          <a:p>
            <a:pPr marL="514350" lvl="1" indent="-171450">
              <a:lnSpc>
                <a:spcPct val="90000"/>
              </a:lnSpc>
              <a:spcBef>
                <a:spcPts val="375"/>
              </a:spcBef>
              <a:buSzPts val="2400"/>
              <a:buChar char="•"/>
            </a:pPr>
            <a:r>
              <a:rPr lang="en-US" dirty="0"/>
              <a:t>Amazon Mechanical Turk </a:t>
            </a:r>
            <a:r>
              <a:rPr lang="en-US" dirty="0" err="1"/>
              <a:t>crowdworkers</a:t>
            </a:r>
            <a:r>
              <a:rPr lang="en-US" dirty="0"/>
              <a:t> and Columbia University students</a:t>
            </a:r>
            <a:endParaRPr dirty="0"/>
          </a:p>
          <a:p>
            <a:pPr marL="171450" indent="-171450">
              <a:lnSpc>
                <a:spcPct val="90000"/>
              </a:lnSpc>
              <a:spcBef>
                <a:spcPts val="750"/>
              </a:spcBef>
              <a:buSzPts val="2800"/>
            </a:pPr>
            <a:r>
              <a:rPr lang="en-US" dirty="0"/>
              <a:t>28 participants (16 female, 12 male)</a:t>
            </a:r>
            <a:endParaRPr dirty="0"/>
          </a:p>
          <a:p>
            <a:pPr marL="171450" indent="-171450">
              <a:lnSpc>
                <a:spcPct val="90000"/>
              </a:lnSpc>
              <a:spcBef>
                <a:spcPts val="750"/>
              </a:spcBef>
              <a:buSzPts val="2800"/>
            </a:pPr>
            <a:r>
              <a:rPr lang="en-US" dirty="0"/>
              <a:t>Each player plays 12 rounds of games, 12 question each</a:t>
            </a:r>
            <a:endParaRPr dirty="0"/>
          </a:p>
          <a:p>
            <a:pPr marL="171450" indent="-171450">
              <a:lnSpc>
                <a:spcPct val="90000"/>
              </a:lnSpc>
              <a:spcBef>
                <a:spcPts val="750"/>
              </a:spcBef>
              <a:buSzPts val="2800"/>
            </a:pPr>
            <a:r>
              <a:rPr lang="en-US" dirty="0"/>
              <a:t>Survey: demographic and personality information</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Can we train people to improve at lie detection? </a:t>
            </a:r>
            <a:endParaRPr b="1" dirty="0"/>
          </a:p>
        </p:txBody>
      </p:sp>
      <p:sp>
        <p:nvSpPr>
          <p:cNvPr id="283" name="Google Shape;283;p24"/>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Within a gameplay? </a:t>
            </a:r>
            <a:endParaRPr dirty="0"/>
          </a:p>
          <a:p>
            <a:pPr marL="514350" lvl="1" indent="-171450">
              <a:lnSpc>
                <a:spcPct val="90000"/>
              </a:lnSpc>
              <a:spcBef>
                <a:spcPts val="375"/>
              </a:spcBef>
              <a:buSzPts val="2400"/>
              <a:buChar char="•"/>
            </a:pPr>
            <a:r>
              <a:rPr lang="en-US" dirty="0"/>
              <a:t>12 questions per game</a:t>
            </a:r>
            <a:endParaRPr dirty="0"/>
          </a:p>
          <a:p>
            <a:pPr marL="171450" indent="-171450">
              <a:lnSpc>
                <a:spcPct val="90000"/>
              </a:lnSpc>
              <a:spcBef>
                <a:spcPts val="750"/>
              </a:spcBef>
              <a:buSzPts val="2800"/>
            </a:pPr>
            <a:r>
              <a:rPr lang="en-US" dirty="0"/>
              <a:t>Across multiple rounds of gameplay? </a:t>
            </a:r>
            <a:endParaRPr dirty="0"/>
          </a:p>
          <a:p>
            <a:pPr marL="514350" lvl="1" indent="-171450">
              <a:lnSpc>
                <a:spcPct val="90000"/>
              </a:lnSpc>
              <a:spcBef>
                <a:spcPts val="375"/>
              </a:spcBef>
              <a:buSzPts val="2400"/>
              <a:buChar char="•"/>
            </a:pPr>
            <a:r>
              <a:rPr lang="en-US" dirty="0"/>
              <a:t>Players play 12 sets of games</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Within-game Performance</a:t>
            </a:r>
            <a:endParaRPr b="1" dirty="0"/>
          </a:p>
        </p:txBody>
      </p:sp>
      <p:sp>
        <p:nvSpPr>
          <p:cNvPr id="289" name="Google Shape;289;p25"/>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Players significantly improved performance in the second half compared to the first half of each game</a:t>
            </a:r>
            <a:endParaRPr dirty="0"/>
          </a:p>
          <a:p>
            <a:pPr marL="514350" lvl="1" indent="-171450">
              <a:lnSpc>
                <a:spcPct val="90000"/>
              </a:lnSpc>
              <a:spcBef>
                <a:spcPts val="375"/>
              </a:spcBef>
              <a:buSzPts val="2400"/>
              <a:buChar char="•"/>
            </a:pPr>
            <a:r>
              <a:rPr lang="en-US" dirty="0"/>
              <a:t>t(27) = 7.57, p &lt; 0.001</a:t>
            </a:r>
            <a:endParaRPr dirty="0"/>
          </a:p>
          <a:p>
            <a:pPr marL="514350" lvl="1" indent="-171450">
              <a:lnSpc>
                <a:spcPct val="90000"/>
              </a:lnSpc>
              <a:spcBef>
                <a:spcPts val="375"/>
              </a:spcBef>
              <a:buSzPts val="2400"/>
              <a:buChar char="•"/>
            </a:pPr>
            <a:r>
              <a:rPr lang="en-US" dirty="0"/>
              <a:t>51% accuracy in first half and 62% accuracy in second half</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6"/>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Multiple-game Performance</a:t>
            </a:r>
            <a:endParaRPr b="1" dirty="0"/>
          </a:p>
        </p:txBody>
      </p:sp>
      <p:sp>
        <p:nvSpPr>
          <p:cNvPr id="295" name="Google Shape;295;p26"/>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Significant learning effect across 12 rounds of gameplay</a:t>
            </a:r>
            <a:endParaRPr dirty="0"/>
          </a:p>
          <a:p>
            <a:pPr marL="514350" lvl="1" indent="-171450">
              <a:lnSpc>
                <a:spcPct val="90000"/>
              </a:lnSpc>
              <a:spcBef>
                <a:spcPts val="375"/>
              </a:spcBef>
              <a:buSzPts val="2400"/>
              <a:buChar char="•"/>
            </a:pPr>
            <a:r>
              <a:rPr lang="en-US" dirty="0"/>
              <a:t>F(11,297)=9.20, </a:t>
            </a:r>
            <a:r>
              <a:rPr lang="en-US" i="1" dirty="0"/>
              <a:t>p</a:t>
            </a:r>
            <a:r>
              <a:rPr lang="en-US" dirty="0"/>
              <a:t> &lt; 0.001, η</a:t>
            </a:r>
            <a:r>
              <a:rPr lang="en-US" baseline="30000" dirty="0"/>
              <a:t>2</a:t>
            </a:r>
            <a:r>
              <a:rPr lang="en-US" dirty="0"/>
              <a:t> = 0.22</a:t>
            </a:r>
            <a:endParaRPr dirty="0"/>
          </a:p>
          <a:p>
            <a:pPr marL="171450" indent="-171450">
              <a:lnSpc>
                <a:spcPct val="90000"/>
              </a:lnSpc>
              <a:spcBef>
                <a:spcPts val="750"/>
              </a:spcBef>
              <a:buSzPts val="2800"/>
            </a:pPr>
            <a:r>
              <a:rPr lang="en-US" dirty="0"/>
              <a:t>Pairwise </a:t>
            </a:r>
            <a:r>
              <a:rPr lang="en-US" dirty="0" err="1"/>
              <a:t>posthoc</a:t>
            </a:r>
            <a:r>
              <a:rPr lang="en-US" dirty="0"/>
              <a:t> comparisons show that raters most significantly improve at game #8</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Which feedback was most helpful? </a:t>
            </a:r>
            <a:endParaRPr b="1" dirty="0"/>
          </a:p>
        </p:txBody>
      </p:sp>
      <p:sp>
        <p:nvSpPr>
          <p:cNvPr id="301" name="Google Shape;301;p27"/>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60% of players reported verbal cues</a:t>
            </a:r>
            <a:endParaRPr dirty="0"/>
          </a:p>
          <a:p>
            <a:pPr marL="171450" indent="-171450">
              <a:lnSpc>
                <a:spcPct val="90000"/>
              </a:lnSpc>
              <a:spcBef>
                <a:spcPts val="750"/>
              </a:spcBef>
              <a:buSzPts val="2800"/>
            </a:pPr>
            <a:r>
              <a:rPr lang="en-US" dirty="0"/>
              <a:t>40% of players reported baseline speech samples</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305"/>
        <p:cNvGrpSpPr/>
        <p:nvPr/>
      </p:nvGrpSpPr>
      <p:grpSpPr>
        <a:xfrm>
          <a:off x="0" y="0"/>
          <a:ext cx="0" cy="0"/>
          <a:chOff x="0" y="0"/>
          <a:chExt cx="0" cy="0"/>
        </a:xfrm>
      </p:grpSpPr>
      <p:sp>
        <p:nvSpPr>
          <p:cNvPr id="306" name="Google Shape;306;p28"/>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Ongoing/Future Work</a:t>
            </a:r>
            <a:endParaRPr b="1" dirty="0"/>
          </a:p>
        </p:txBody>
      </p:sp>
      <p:sp>
        <p:nvSpPr>
          <p:cNvPr id="307" name="Google Shape;307;p28"/>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Collect additional data</a:t>
            </a:r>
            <a:endParaRPr dirty="0"/>
          </a:p>
          <a:p>
            <a:pPr marL="171450" indent="-171450">
              <a:lnSpc>
                <a:spcPct val="90000"/>
              </a:lnSpc>
              <a:spcBef>
                <a:spcPts val="750"/>
              </a:spcBef>
              <a:buSzPts val="2800"/>
            </a:pPr>
            <a:r>
              <a:rPr lang="en-US" dirty="0"/>
              <a:t>Examine the impact of baseline speech on player performance </a:t>
            </a:r>
            <a:endParaRPr dirty="0"/>
          </a:p>
          <a:p>
            <a:pPr marL="171450" indent="-171450">
              <a:lnSpc>
                <a:spcPct val="90000"/>
              </a:lnSpc>
              <a:spcBef>
                <a:spcPts val="750"/>
              </a:spcBef>
              <a:buSzPts val="2800"/>
            </a:pPr>
            <a:r>
              <a:rPr lang="en-US" dirty="0"/>
              <a:t>Study demographic and personality factors that affect player performance</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271A-8025-7B4F-918C-5AFAC1D66072}"/>
              </a:ext>
            </a:extLst>
          </p:cNvPr>
          <p:cNvSpPr>
            <a:spLocks noGrp="1"/>
          </p:cNvSpPr>
          <p:nvPr>
            <p:ph type="title"/>
          </p:nvPr>
        </p:nvSpPr>
        <p:spPr>
          <a:xfrm>
            <a:off x="457200" y="274638"/>
            <a:ext cx="8229600" cy="1325562"/>
          </a:xfrm>
        </p:spPr>
        <p:txBody>
          <a:bodyPr/>
          <a:lstStyle/>
          <a:p>
            <a:r>
              <a:rPr lang="en-US" dirty="0"/>
              <a:t>So… Unless People </a:t>
            </a:r>
            <a:r>
              <a:rPr lang="en-US" i="1" dirty="0"/>
              <a:t>can</a:t>
            </a:r>
            <a:r>
              <a:rPr lang="en-US" dirty="0"/>
              <a:t> Learn to Detect Deception Better…</a:t>
            </a:r>
          </a:p>
        </p:txBody>
      </p:sp>
      <p:sp>
        <p:nvSpPr>
          <p:cNvPr id="3" name="Text Placeholder 2">
            <a:extLst>
              <a:ext uri="{FF2B5EF4-FFF2-40B4-BE49-F238E27FC236}">
                <a16:creationId xmlns:a16="http://schemas.microsoft.com/office/drawing/2014/main" id="{732B9BA5-D369-B543-B611-A4C295DCB7F9}"/>
              </a:ext>
            </a:extLst>
          </p:cNvPr>
          <p:cNvSpPr>
            <a:spLocks noGrp="1"/>
          </p:cNvSpPr>
          <p:nvPr>
            <p:ph type="body" idx="1"/>
          </p:nvPr>
        </p:nvSpPr>
        <p:spPr/>
        <p:txBody>
          <a:bodyPr/>
          <a:lstStyle/>
          <a:p>
            <a:r>
              <a:rPr lang="en-US" dirty="0"/>
              <a:t>Unless humans </a:t>
            </a:r>
            <a:r>
              <a:rPr lang="en-US" b="1" i="1" dirty="0"/>
              <a:t>can</a:t>
            </a:r>
            <a:r>
              <a:rPr lang="en-US" dirty="0"/>
              <a:t> learn to detect deception more accurately</a:t>
            </a:r>
          </a:p>
          <a:p>
            <a:pPr lvl="1"/>
            <a:r>
              <a:rPr lang="en-US" dirty="0"/>
              <a:t>What sort of speech should our </a:t>
            </a:r>
            <a:r>
              <a:rPr lang="en-US" b="1" i="1" dirty="0">
                <a:solidFill>
                  <a:srgbClr val="0070C0"/>
                </a:solidFill>
              </a:rPr>
              <a:t>Dialogue Systems </a:t>
            </a:r>
            <a:r>
              <a:rPr lang="en-US" dirty="0"/>
              <a:t>employ?</a:t>
            </a:r>
          </a:p>
          <a:p>
            <a:pPr lvl="1"/>
            <a:r>
              <a:rPr lang="en-US" dirty="0"/>
              <a:t>Do we want to produce </a:t>
            </a:r>
            <a:r>
              <a:rPr lang="en-US" dirty="0">
                <a:solidFill>
                  <a:schemeClr val="tx1"/>
                </a:solidFill>
              </a:rPr>
              <a:t>speech that we know humans </a:t>
            </a:r>
            <a:r>
              <a:rPr lang="en-US" b="1" i="1" dirty="0">
                <a:solidFill>
                  <a:srgbClr val="0070C0"/>
                </a:solidFill>
              </a:rPr>
              <a:t>do trust</a:t>
            </a:r>
            <a:r>
              <a:rPr lang="en-US" dirty="0"/>
              <a:t>, whether correctly or not?</a:t>
            </a:r>
          </a:p>
          <a:p>
            <a:pPr lvl="1"/>
            <a:r>
              <a:rPr lang="en-US" dirty="0"/>
              <a:t>Or do we want to produce speech that actually represents speech that we </a:t>
            </a:r>
            <a:r>
              <a:rPr lang="en-US" b="1" i="1" dirty="0">
                <a:solidFill>
                  <a:srgbClr val="0070C0"/>
                </a:solidFill>
              </a:rPr>
              <a:t>should</a:t>
            </a:r>
            <a:r>
              <a:rPr lang="en-US" dirty="0"/>
              <a:t> trust?</a:t>
            </a:r>
          </a:p>
          <a:p>
            <a:r>
              <a:rPr lang="en-US" dirty="0"/>
              <a:t>This all remains a real challenge for the dialogue community and for Ethical AI…</a:t>
            </a:r>
          </a:p>
        </p:txBody>
      </p:sp>
      <p:sp>
        <p:nvSpPr>
          <p:cNvPr id="4" name="Slide Number Placeholder 3">
            <a:extLst>
              <a:ext uri="{FF2B5EF4-FFF2-40B4-BE49-F238E27FC236}">
                <a16:creationId xmlns:a16="http://schemas.microsoft.com/office/drawing/2014/main" id="{18BAA639-44EC-7D43-838B-946C7D201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1272755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ctrTitle"/>
          </p:nvPr>
        </p:nvSpPr>
        <p:spPr>
          <a:xfrm>
            <a:off x="614650" y="1312075"/>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a:t>Thank you!</a:t>
            </a:r>
            <a:endParaRPr/>
          </a:p>
        </p:txBody>
      </p:sp>
      <p:sp>
        <p:nvSpPr>
          <p:cNvPr id="401" name="Google Shape;401;p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solidFill>
                <a:schemeClr val="dk1"/>
              </a:solidFill>
            </a:endParaRPr>
          </a:p>
          <a:p>
            <a:pPr marL="0" lvl="0" indent="0" algn="ctr" rtl="0">
              <a:spcBef>
                <a:spcPts val="560"/>
              </a:spcBef>
              <a:spcAft>
                <a:spcPts val="0"/>
              </a:spcAft>
              <a:buClr>
                <a:schemeClr val="dk1"/>
              </a:buClr>
              <a:buSzPts val="2800"/>
              <a:buNone/>
            </a:pPr>
            <a:r>
              <a:rPr lang="en-US">
                <a:solidFill>
                  <a:schemeClr val="dk1"/>
                </a:solidFill>
              </a:rPr>
              <a:t>Questions? </a:t>
            </a:r>
            <a:endParaRPr>
              <a:solidFill>
                <a:schemeClr val="dk1"/>
              </a:solidFill>
            </a:endParaRPr>
          </a:p>
        </p:txBody>
      </p:sp>
      <p:sp>
        <p:nvSpPr>
          <p:cNvPr id="402" name="Google Shape;40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6" name="Shape 271"/>
          <p:cNvPicPr preferRelativeResize="0"/>
          <p:nvPr/>
        </p:nvPicPr>
        <p:blipFill rotWithShape="1">
          <a:blip r:embed="rId3">
            <a:alphaModFix/>
          </a:blip>
          <a:srcRect/>
          <a:stretch/>
        </p:blipFill>
        <p:spPr>
          <a:xfrm>
            <a:off x="3862780" y="2725365"/>
            <a:ext cx="1405197" cy="13810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Modalities Explored for Deception vs. Truth Detection</a:t>
            </a:r>
            <a:endParaRPr dirty="0"/>
          </a:p>
        </p:txBody>
      </p:sp>
      <p:sp>
        <p:nvSpPr>
          <p:cNvPr id="86" name="Google Shape;86;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Body posture and gestures </a:t>
            </a:r>
            <a:r>
              <a:rPr lang="en-US" sz="2000" dirty="0"/>
              <a:t>(</a:t>
            </a:r>
            <a:r>
              <a:rPr lang="en-US" sz="2000" dirty="0" err="1"/>
              <a:t>Burgoon</a:t>
            </a:r>
            <a:r>
              <a:rPr lang="en-US" sz="2000" dirty="0"/>
              <a:t> et al ‘94)</a:t>
            </a:r>
            <a:endParaRPr dirty="0"/>
          </a:p>
          <a:p>
            <a:pPr marL="342900" lvl="0" indent="-342900" algn="l" rtl="0">
              <a:spcBef>
                <a:spcPts val="560"/>
              </a:spcBef>
              <a:spcAft>
                <a:spcPts val="0"/>
              </a:spcAft>
              <a:buClr>
                <a:srgbClr val="0070C0"/>
              </a:buClr>
              <a:buSzPts val="2800"/>
              <a:buChar char="•"/>
            </a:pPr>
            <a:r>
              <a:rPr lang="en-US" b="1" dirty="0">
                <a:solidFill>
                  <a:srgbClr val="0070C0"/>
                </a:solidFill>
              </a:rPr>
              <a:t>Facial expressions</a:t>
            </a:r>
            <a:r>
              <a:rPr lang="en-US" dirty="0">
                <a:solidFill>
                  <a:srgbClr val="0070C0"/>
                </a:solidFill>
              </a:rPr>
              <a:t> </a:t>
            </a:r>
            <a:r>
              <a:rPr lang="en-US" sz="2000" dirty="0"/>
              <a:t>(Ekman ‘76; Frank, ‘03)</a:t>
            </a:r>
            <a:endParaRPr dirty="0"/>
          </a:p>
          <a:p>
            <a:pPr marL="342900" lvl="0" indent="-342900" algn="l" rtl="0">
              <a:spcBef>
                <a:spcPts val="560"/>
              </a:spcBef>
              <a:spcAft>
                <a:spcPts val="0"/>
              </a:spcAft>
              <a:buClr>
                <a:srgbClr val="0070C0"/>
              </a:buClr>
              <a:buSzPts val="2800"/>
              <a:buChar char="•"/>
            </a:pPr>
            <a:r>
              <a:rPr lang="en-US" b="1" dirty="0">
                <a:solidFill>
                  <a:srgbClr val="0070C0"/>
                </a:solidFill>
              </a:rPr>
              <a:t>Biometric factors </a:t>
            </a:r>
            <a:r>
              <a:rPr lang="en-US" sz="2000" dirty="0"/>
              <a:t>(Horvath, ‘73): but not polygraphs</a:t>
            </a:r>
            <a:endParaRPr dirty="0"/>
          </a:p>
          <a:p>
            <a:pPr marL="342900" lvl="0" indent="-342900" algn="l" rtl="0">
              <a:spcBef>
                <a:spcPts val="560"/>
              </a:spcBef>
              <a:spcAft>
                <a:spcPts val="0"/>
              </a:spcAft>
              <a:buClr>
                <a:srgbClr val="0070C0"/>
              </a:buClr>
              <a:buSzPts val="2800"/>
              <a:buChar char="•"/>
            </a:pPr>
            <a:r>
              <a:rPr lang="en-US" b="1" dirty="0">
                <a:solidFill>
                  <a:srgbClr val="0070C0"/>
                </a:solidFill>
              </a:rPr>
              <a:t>Brain</a:t>
            </a:r>
            <a:r>
              <a:rPr lang="en-US" b="1" dirty="0"/>
              <a:t> </a:t>
            </a:r>
            <a:r>
              <a:rPr lang="en-US" b="1" dirty="0">
                <a:solidFill>
                  <a:srgbClr val="0070C0"/>
                </a:solidFill>
              </a:rPr>
              <a:t>imaging </a:t>
            </a:r>
            <a:r>
              <a:rPr lang="en-US" dirty="0"/>
              <a:t>technologies </a:t>
            </a:r>
            <a:r>
              <a:rPr lang="en-US" sz="2000" dirty="0"/>
              <a:t>(</a:t>
            </a:r>
            <a:r>
              <a:rPr lang="en-US" sz="2000" dirty="0" err="1"/>
              <a:t>Bles</a:t>
            </a:r>
            <a:r>
              <a:rPr lang="en-US" sz="2000" dirty="0"/>
              <a:t> &amp; Haynes ‘08)</a:t>
            </a:r>
            <a:endParaRPr dirty="0"/>
          </a:p>
          <a:p>
            <a:pPr marL="342900" lvl="0" indent="-342900" algn="l" rtl="0">
              <a:spcBef>
                <a:spcPts val="560"/>
              </a:spcBef>
              <a:spcAft>
                <a:spcPts val="0"/>
              </a:spcAft>
              <a:buClr>
                <a:srgbClr val="0070C0"/>
              </a:buClr>
              <a:buSzPts val="2800"/>
              <a:buChar char="•"/>
            </a:pPr>
            <a:r>
              <a:rPr lang="en-US" b="1" dirty="0">
                <a:solidFill>
                  <a:srgbClr val="0070C0"/>
                </a:solidFill>
              </a:rPr>
              <a:t>Language-based</a:t>
            </a:r>
            <a:r>
              <a:rPr lang="en-US" dirty="0">
                <a:solidFill>
                  <a:srgbClr val="FF0000"/>
                </a:solidFill>
              </a:rPr>
              <a:t> </a:t>
            </a:r>
            <a:r>
              <a:rPr lang="en-US" dirty="0"/>
              <a:t>features</a:t>
            </a:r>
            <a:endParaRPr dirty="0"/>
          </a:p>
          <a:p>
            <a:pPr marL="742950" lvl="1" indent="-285750" algn="l" rtl="0">
              <a:spcBef>
                <a:spcPts val="480"/>
              </a:spcBef>
              <a:spcAft>
                <a:spcPts val="0"/>
              </a:spcAft>
              <a:buClr>
                <a:srgbClr val="FF0000"/>
              </a:buClr>
              <a:buSzPts val="2400"/>
              <a:buChar char="–"/>
            </a:pPr>
            <a:r>
              <a:rPr lang="en-US" b="1" dirty="0">
                <a:solidFill>
                  <a:srgbClr val="C00000"/>
                </a:solidFill>
              </a:rPr>
              <a:t>Text</a:t>
            </a:r>
            <a:r>
              <a:rPr lang="en-US" dirty="0"/>
              <a:t>  </a:t>
            </a:r>
            <a:r>
              <a:rPr lang="en-US" sz="2000" dirty="0"/>
              <a:t>(Adams ’96, </a:t>
            </a:r>
            <a:r>
              <a:rPr lang="en-US" sz="2000" dirty="0" err="1"/>
              <a:t>Pennebaker</a:t>
            </a:r>
            <a:r>
              <a:rPr lang="en-US" sz="2000" dirty="0"/>
              <a:t> et al ‘01)</a:t>
            </a:r>
            <a:endParaRPr dirty="0"/>
          </a:p>
          <a:p>
            <a:pPr marL="742950" lvl="1" indent="-285750" algn="l" rtl="0">
              <a:spcBef>
                <a:spcPts val="480"/>
              </a:spcBef>
              <a:spcAft>
                <a:spcPts val="0"/>
              </a:spcAft>
              <a:buClr>
                <a:srgbClr val="FF0000"/>
              </a:buClr>
              <a:buSzPts val="2400"/>
              <a:buChar char="–"/>
            </a:pPr>
            <a:r>
              <a:rPr lang="en-US" b="1" dirty="0">
                <a:solidFill>
                  <a:srgbClr val="C00000"/>
                </a:solidFill>
              </a:rPr>
              <a:t>Speech</a:t>
            </a:r>
            <a:r>
              <a:rPr lang="en-US" dirty="0">
                <a:solidFill>
                  <a:srgbClr val="C00000"/>
                </a:solidFill>
              </a:rPr>
              <a:t> </a:t>
            </a:r>
            <a:r>
              <a:rPr lang="en-US" sz="2000" dirty="0"/>
              <a:t>(</a:t>
            </a:r>
            <a:r>
              <a:rPr lang="en-US" sz="2000" dirty="0" err="1"/>
              <a:t>Enos</a:t>
            </a:r>
            <a:r>
              <a:rPr lang="en-US" sz="2000" dirty="0"/>
              <a:t> et al. ’07, Levitan et al ’18, </a:t>
            </a:r>
          </a:p>
          <a:p>
            <a:pPr marL="457200" lvl="1" indent="0" algn="l" rtl="0">
              <a:spcBef>
                <a:spcPts val="480"/>
              </a:spcBef>
              <a:spcAft>
                <a:spcPts val="0"/>
              </a:spcAft>
              <a:buClr>
                <a:srgbClr val="FF0000"/>
              </a:buClr>
              <a:buSzPts val="2400"/>
              <a:buNone/>
            </a:pPr>
            <a:r>
              <a:rPr lang="en-US" sz="2000" dirty="0"/>
              <a:t>Chen et al ‘20)</a:t>
            </a:r>
            <a:endParaRPr sz="2000" dirty="0"/>
          </a:p>
        </p:txBody>
      </p:sp>
      <p:sp>
        <p:nvSpPr>
          <p:cNvPr id="87" name="Google Shape;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88" name="Google Shape;88;p12"/>
          <p:cNvPicPr preferRelativeResize="0"/>
          <p:nvPr/>
        </p:nvPicPr>
        <p:blipFill rotWithShape="1">
          <a:blip r:embed="rId3">
            <a:alphaModFix/>
          </a:blip>
          <a:srcRect/>
          <a:stretch/>
        </p:blipFill>
        <p:spPr>
          <a:xfrm>
            <a:off x="5838983" y="3918352"/>
            <a:ext cx="2946668" cy="19622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Past Language-based Deception Detection was Primarily Base on Text Information</a:t>
            </a:r>
            <a:endParaRPr dirty="0"/>
          </a:p>
        </p:txBody>
      </p:sp>
      <p:sp>
        <p:nvSpPr>
          <p:cNvPr id="95" name="Google Shape;95;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buClr>
                <a:srgbClr val="0070C0"/>
              </a:buClr>
              <a:buSzPts val="2800"/>
            </a:pPr>
            <a:r>
              <a:rPr lang="en-US" b="1" dirty="0">
                <a:solidFill>
                  <a:srgbClr val="0070C0"/>
                </a:solidFill>
              </a:rPr>
              <a:t>Practitioners</a:t>
            </a:r>
            <a:r>
              <a:rPr lang="en-US" b="1" dirty="0"/>
              <a:t>	</a:t>
            </a:r>
            <a:endParaRPr dirty="0"/>
          </a:p>
          <a:p>
            <a:pPr marL="800100" lvl="1">
              <a:spcBef>
                <a:spcPts val="480"/>
              </a:spcBef>
              <a:buSzPts val="2400"/>
            </a:pPr>
            <a:r>
              <a:rPr lang="en-US" dirty="0"/>
              <a:t>Statement analysis (Adams, 1996)</a:t>
            </a:r>
            <a:endParaRPr dirty="0"/>
          </a:p>
          <a:p>
            <a:pPr marL="800100" lvl="1">
              <a:spcBef>
                <a:spcPts val="480"/>
              </a:spcBef>
              <a:buSzPts val="2400"/>
            </a:pPr>
            <a:r>
              <a:rPr lang="en-US" dirty="0"/>
              <a:t>SCAN (Smith, 2001)</a:t>
            </a:r>
            <a:endParaRPr dirty="0"/>
          </a:p>
          <a:p>
            <a:pPr marL="800100" lvl="1">
              <a:spcBef>
                <a:spcPts val="480"/>
              </a:spcBef>
              <a:buSzPts val="2400"/>
            </a:pPr>
            <a:r>
              <a:rPr lang="en-US" dirty="0"/>
              <a:t>John Reid &amp; Associates (Buckley, 2000)</a:t>
            </a:r>
            <a:endParaRPr dirty="0"/>
          </a:p>
          <a:p>
            <a:pPr marL="800100" lvl="1">
              <a:spcBef>
                <a:spcPts val="480"/>
              </a:spcBef>
              <a:buSzPts val="2400"/>
            </a:pPr>
            <a:r>
              <a:rPr lang="en-US" dirty="0"/>
              <a:t>Forensic linguistics (Robert Leonard)</a:t>
            </a:r>
            <a:endParaRPr dirty="0"/>
          </a:p>
          <a:p>
            <a:pPr indent="-457200">
              <a:spcBef>
                <a:spcPts val="0"/>
              </a:spcBef>
              <a:buClr>
                <a:srgbClr val="0070C0"/>
              </a:buClr>
              <a:buSzPts val="2800"/>
            </a:pPr>
            <a:r>
              <a:rPr lang="en-US" b="1" dirty="0">
                <a:solidFill>
                  <a:srgbClr val="0070C0"/>
                </a:solidFill>
              </a:rPr>
              <a:t>Academics (NLP)</a:t>
            </a:r>
            <a:endParaRPr dirty="0">
              <a:solidFill>
                <a:srgbClr val="0070C0"/>
              </a:solidFill>
            </a:endParaRPr>
          </a:p>
          <a:p>
            <a:pPr marL="800100" lvl="1">
              <a:spcBef>
                <a:spcPts val="0"/>
              </a:spcBef>
              <a:buSzPts val="2400"/>
            </a:pPr>
            <a:r>
              <a:rPr lang="en-US" dirty="0" err="1"/>
              <a:t>Bachenko</a:t>
            </a:r>
            <a:r>
              <a:rPr lang="en-US" dirty="0"/>
              <a:t> et al. (2008) on statement analysis</a:t>
            </a:r>
            <a:endParaRPr dirty="0"/>
          </a:p>
          <a:p>
            <a:pPr marL="800100" lvl="1">
              <a:spcBef>
                <a:spcPts val="0"/>
              </a:spcBef>
              <a:buSzPts val="2400"/>
            </a:pPr>
            <a:r>
              <a:rPr lang="en-US" dirty="0" err="1"/>
              <a:t>Ott</a:t>
            </a:r>
            <a:r>
              <a:rPr lang="en-US" dirty="0"/>
              <a:t> et al. (2011) on fake hotel reviews</a:t>
            </a:r>
            <a:endParaRPr dirty="0"/>
          </a:p>
          <a:p>
            <a:pPr marL="800100" lvl="1">
              <a:spcBef>
                <a:spcPts val="0"/>
              </a:spcBef>
              <a:buSzPts val="2400"/>
            </a:pPr>
            <a:r>
              <a:rPr lang="en-US" dirty="0"/>
              <a:t>Perez-Rosas &amp; </a:t>
            </a:r>
            <a:r>
              <a:rPr lang="en-US" dirty="0" err="1"/>
              <a:t>Mihalcea</a:t>
            </a:r>
            <a:r>
              <a:rPr lang="en-US" dirty="0"/>
              <a:t> (2015) multimodal face and NLP</a:t>
            </a:r>
            <a:endParaRPr dirty="0"/>
          </a:p>
          <a:p>
            <a:pPr indent="-457200">
              <a:spcBef>
                <a:spcPts val="0"/>
              </a:spcBef>
              <a:buSzPts val="2800"/>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rgbClr val="0070C0"/>
              </a:buClr>
              <a:buSzPts val="2800"/>
              <a:buNone/>
            </a:pPr>
            <a:r>
              <a:rPr lang="en-US" b="1" dirty="0">
                <a:solidFill>
                  <a:srgbClr val="0070C0"/>
                </a:solidFill>
              </a:rPr>
              <a:t>Speech</a:t>
            </a:r>
            <a:endParaRPr dirty="0">
              <a:solidFill>
                <a:srgbClr val="0070C0"/>
              </a:solidFill>
            </a:endParaRPr>
          </a:p>
          <a:p>
            <a:pPr marL="0" lvl="0" indent="0" algn="l" rtl="0">
              <a:spcBef>
                <a:spcPts val="0"/>
              </a:spcBef>
              <a:spcAft>
                <a:spcPts val="0"/>
              </a:spcAft>
              <a:buClr>
                <a:schemeClr val="dk1"/>
              </a:buClr>
              <a:buSzPts val="2400"/>
              <a:buNone/>
            </a:pPr>
            <a:r>
              <a:rPr lang="en-US" sz="2400" dirty="0"/>
              <a:t>Voice Stress Analysis (Horvath, 1982)</a:t>
            </a:r>
            <a:endParaRPr dirty="0"/>
          </a:p>
          <a:p>
            <a:pPr marL="0" lvl="0" indent="0" algn="l" rtl="0">
              <a:spcBef>
                <a:spcPts val="0"/>
              </a:spcBef>
              <a:spcAft>
                <a:spcPts val="0"/>
              </a:spcAft>
              <a:buClr>
                <a:schemeClr val="dk1"/>
              </a:buClr>
              <a:buSzPts val="2400"/>
              <a:buNone/>
            </a:pPr>
            <a:r>
              <a:rPr lang="en-US" sz="2400" dirty="0"/>
              <a:t>Streeter et al. (1977)</a:t>
            </a:r>
            <a:endParaRPr dirty="0"/>
          </a:p>
          <a:p>
            <a:pPr marL="0" lvl="0" indent="0" algn="l" rtl="0">
              <a:spcBef>
                <a:spcPts val="0"/>
              </a:spcBef>
              <a:spcAft>
                <a:spcPts val="0"/>
              </a:spcAft>
              <a:buClr>
                <a:schemeClr val="dk1"/>
              </a:buClr>
              <a:buSzPts val="2400"/>
              <a:buNone/>
            </a:pPr>
            <a:r>
              <a:rPr lang="en-US" sz="2400" dirty="0"/>
              <a:t>Ekman et al. (1991)</a:t>
            </a:r>
            <a:endParaRPr dirty="0"/>
          </a:p>
          <a:p>
            <a:pPr marL="0" lvl="0" indent="0" algn="l" rtl="0">
              <a:spcBef>
                <a:spcPts val="0"/>
              </a:spcBef>
              <a:spcAft>
                <a:spcPts val="0"/>
              </a:spcAft>
              <a:buClr>
                <a:schemeClr val="dk1"/>
              </a:buClr>
              <a:buSzPts val="2400"/>
              <a:buNone/>
            </a:pPr>
            <a:r>
              <a:rPr lang="en-US" sz="2400" dirty="0" err="1"/>
              <a:t>Enos</a:t>
            </a:r>
            <a:r>
              <a:rPr lang="en-US" sz="2400" dirty="0"/>
              <a:t> (2009)</a:t>
            </a:r>
            <a:endParaRPr dirty="0"/>
          </a:p>
        </p:txBody>
      </p:sp>
      <p:sp>
        <p:nvSpPr>
          <p:cNvPr id="96" name="Google Shape;9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Goals of Our Research</a:t>
            </a:r>
            <a:endParaRPr/>
          </a:p>
        </p:txBody>
      </p:sp>
      <p:sp>
        <p:nvSpPr>
          <p:cNvPr id="103" name="Google Shape;10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Identify acoustic-prosodic and linguistic characteristics of </a:t>
            </a:r>
            <a:r>
              <a:rPr lang="en-US" b="1" dirty="0">
                <a:solidFill>
                  <a:srgbClr val="0070C0"/>
                </a:solidFill>
              </a:rPr>
              <a:t>deceptive</a:t>
            </a:r>
            <a:r>
              <a:rPr lang="en-US" dirty="0">
                <a:solidFill>
                  <a:srgbClr val="0070C0"/>
                </a:solidFill>
              </a:rPr>
              <a:t> </a:t>
            </a:r>
            <a:r>
              <a:rPr lang="en-US" dirty="0"/>
              <a:t>and </a:t>
            </a:r>
            <a:r>
              <a:rPr lang="en-US" b="1" dirty="0">
                <a:solidFill>
                  <a:srgbClr val="0070C0"/>
                </a:solidFill>
              </a:rPr>
              <a:t>trustworthy</a:t>
            </a:r>
            <a:r>
              <a:rPr lang="en-US" dirty="0">
                <a:solidFill>
                  <a:srgbClr val="0070C0"/>
                </a:solidFill>
              </a:rPr>
              <a:t> </a:t>
            </a:r>
            <a:r>
              <a:rPr lang="en-US" dirty="0"/>
              <a:t>language: speech and transcripts</a:t>
            </a:r>
            <a:endParaRPr dirty="0"/>
          </a:p>
          <a:p>
            <a:pPr marL="342900" lvl="0" indent="-342900" algn="l" rtl="0">
              <a:spcBef>
                <a:spcPts val="560"/>
              </a:spcBef>
              <a:spcAft>
                <a:spcPts val="0"/>
              </a:spcAft>
              <a:buClr>
                <a:schemeClr val="dk1"/>
              </a:buClr>
              <a:buSzPts val="2800"/>
              <a:buChar char="•"/>
            </a:pPr>
            <a:r>
              <a:rPr lang="en-US" dirty="0"/>
              <a:t>Develop </a:t>
            </a:r>
            <a:r>
              <a:rPr lang="en-US" b="1" dirty="0">
                <a:solidFill>
                  <a:srgbClr val="0070C0"/>
                </a:solidFill>
              </a:rPr>
              <a:t>automated methods </a:t>
            </a:r>
            <a:r>
              <a:rPr lang="en-US" dirty="0"/>
              <a:t>to detect </a:t>
            </a:r>
            <a:r>
              <a:rPr lang="en-US" b="1" dirty="0">
                <a:solidFill>
                  <a:srgbClr val="0070C0"/>
                </a:solidFill>
              </a:rPr>
              <a:t>deceptive</a:t>
            </a:r>
            <a:r>
              <a:rPr lang="en-US" dirty="0">
                <a:solidFill>
                  <a:srgbClr val="0070C0"/>
                </a:solidFill>
              </a:rPr>
              <a:t> </a:t>
            </a:r>
            <a:r>
              <a:rPr lang="en-US" dirty="0">
                <a:solidFill>
                  <a:schemeClr val="tx1"/>
                </a:solidFill>
              </a:rPr>
              <a:t>language</a:t>
            </a:r>
            <a:r>
              <a:rPr lang="en-US" dirty="0">
                <a:solidFill>
                  <a:srgbClr val="0070C0"/>
                </a:solidFill>
              </a:rPr>
              <a:t> </a:t>
            </a:r>
            <a:r>
              <a:rPr lang="en-US" dirty="0"/>
              <a:t>and </a:t>
            </a:r>
            <a:r>
              <a:rPr lang="en-US" b="1" dirty="0">
                <a:solidFill>
                  <a:srgbClr val="0070C0"/>
                </a:solidFill>
              </a:rPr>
              <a:t>trusted</a:t>
            </a:r>
            <a:r>
              <a:rPr lang="en-US" b="1" dirty="0"/>
              <a:t> </a:t>
            </a:r>
            <a:r>
              <a:rPr lang="en-US" dirty="0"/>
              <a:t>language </a:t>
            </a:r>
            <a:r>
              <a:rPr lang="mr-IN" dirty="0"/>
              <a:t>–</a:t>
            </a:r>
            <a:r>
              <a:rPr lang="en-US" dirty="0"/>
              <a:t> </a:t>
            </a:r>
            <a:r>
              <a:rPr lang="en-US" i="1" dirty="0"/>
              <a:t>note that </a:t>
            </a:r>
            <a:r>
              <a:rPr lang="en-US" b="1" dirty="0"/>
              <a:t>these are </a:t>
            </a:r>
            <a:r>
              <a:rPr lang="en-US" b="1" i="1" dirty="0"/>
              <a:t>not always different</a:t>
            </a:r>
            <a:endParaRPr b="1" i="1" dirty="0"/>
          </a:p>
          <a:p>
            <a:pPr marL="342900" lvl="0">
              <a:spcBef>
                <a:spcPts val="560"/>
              </a:spcBef>
              <a:buSzPts val="2800"/>
            </a:pPr>
            <a:r>
              <a:rPr lang="en-US" dirty="0"/>
              <a:t>Today’ talk:  Focus on </a:t>
            </a:r>
            <a:r>
              <a:rPr lang="en-US" b="1" dirty="0">
                <a:solidFill>
                  <a:srgbClr val="0070C0"/>
                </a:solidFill>
              </a:rPr>
              <a:t>trusted</a:t>
            </a:r>
            <a:r>
              <a:rPr lang="en-US" dirty="0">
                <a:solidFill>
                  <a:srgbClr val="0070C0"/>
                </a:solidFill>
              </a:rPr>
              <a:t> </a:t>
            </a:r>
            <a:r>
              <a:rPr lang="en-US" dirty="0"/>
              <a:t>and </a:t>
            </a:r>
            <a:r>
              <a:rPr lang="en-US" b="1" dirty="0">
                <a:solidFill>
                  <a:srgbClr val="0070C0"/>
                </a:solidFill>
              </a:rPr>
              <a:t>mistrusted</a:t>
            </a:r>
            <a:r>
              <a:rPr lang="en-US" dirty="0">
                <a:solidFill>
                  <a:srgbClr val="C00000"/>
                </a:solidFill>
              </a:rPr>
              <a:t> </a:t>
            </a:r>
            <a:r>
              <a:rPr lang="en-US" dirty="0"/>
              <a:t>language in the Columbia Cross-Cultural Deception (CXD) Corpus </a:t>
            </a:r>
            <a:r>
              <a:rPr lang="en-US" sz="1800" i="1" dirty="0"/>
              <a:t>(</a:t>
            </a:r>
            <a:r>
              <a:rPr lang="en-US" sz="1800" i="1" dirty="0">
                <a:hlinkClick r:id="rId3"/>
              </a:rPr>
              <a:t>Xi (Leslie) Chen et al</a:t>
            </a:r>
            <a:r>
              <a:rPr lang="en-US" sz="1800" i="1" dirty="0"/>
              <a:t> “Acoustic-Prosodic and Lexical Cues to Deception and Trust”, TACL 2020)</a:t>
            </a:r>
            <a:endParaRPr sz="1800" i="1" dirty="0"/>
          </a:p>
        </p:txBody>
      </p:sp>
      <p:sp>
        <p:nvSpPr>
          <p:cNvPr id="104" name="Google Shape;10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Columbia X-Cultural Deception (</a:t>
            </a:r>
            <a:r>
              <a:rPr lang="en-US" dirty="0" err="1"/>
              <a:t>CxD</a:t>
            </a:r>
            <a:r>
              <a:rPr lang="en-US" dirty="0"/>
              <a:t>) Corpus </a:t>
            </a:r>
            <a:endParaRPr dirty="0"/>
          </a:p>
        </p:txBody>
      </p:sp>
      <p:sp>
        <p:nvSpPr>
          <p:cNvPr id="139" name="Google Shape;139;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340 subjects balanced for gender and native language</a:t>
            </a:r>
            <a:endParaRPr b="1" dirty="0"/>
          </a:p>
          <a:p>
            <a:pPr marL="800100" lvl="1">
              <a:lnSpc>
                <a:spcPct val="90000"/>
              </a:lnSpc>
              <a:spcBef>
                <a:spcPts val="518"/>
              </a:spcBef>
              <a:buSzPts val="2590"/>
              <a:buChar char="•"/>
            </a:pPr>
            <a:r>
              <a:rPr lang="en-US" sz="2190" dirty="0"/>
              <a:t>Native speakers of </a:t>
            </a:r>
            <a:r>
              <a:rPr lang="en-US" sz="2190" b="1" dirty="0">
                <a:solidFill>
                  <a:srgbClr val="C00000"/>
                </a:solidFill>
              </a:rPr>
              <a:t>Mandarin Chinese and Standard American English</a:t>
            </a:r>
          </a:p>
          <a:p>
            <a:pPr marL="800100" lvl="1">
              <a:lnSpc>
                <a:spcPct val="90000"/>
              </a:lnSpc>
              <a:spcBef>
                <a:spcPts val="518"/>
              </a:spcBef>
              <a:buSzPts val="2590"/>
              <a:buFont typeface="Arial"/>
              <a:buChar char="•"/>
            </a:pPr>
            <a:r>
              <a:rPr lang="en-US" b="1" dirty="0">
                <a:solidFill>
                  <a:srgbClr val="C00000"/>
                </a:solidFill>
              </a:rPr>
              <a:t>&gt;120h </a:t>
            </a:r>
            <a:r>
              <a:rPr lang="en-US" dirty="0">
                <a:solidFill>
                  <a:schemeClr val="tx1"/>
                </a:solidFill>
              </a:rPr>
              <a:t>of</a:t>
            </a:r>
            <a:r>
              <a:rPr lang="en-US" dirty="0">
                <a:solidFill>
                  <a:srgbClr val="0070C0"/>
                </a:solidFill>
              </a:rPr>
              <a:t> </a:t>
            </a:r>
            <a:r>
              <a:rPr lang="en-US" dirty="0"/>
              <a:t>subject speech</a:t>
            </a:r>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Demographic survey</a:t>
            </a:r>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Part-Fake resume </a:t>
            </a:r>
            <a:r>
              <a:rPr lang="en-US" sz="2590" dirty="0"/>
              <a:t>paradigm</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NEO-FFI</a:t>
            </a:r>
            <a:r>
              <a:rPr lang="en-US" sz="2590" dirty="0">
                <a:solidFill>
                  <a:srgbClr val="0070C0"/>
                </a:solidFill>
              </a:rPr>
              <a:t> </a:t>
            </a:r>
            <a:r>
              <a:rPr lang="en-US" sz="2590" dirty="0"/>
              <a:t>personality scores</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Baseline</a:t>
            </a:r>
            <a:r>
              <a:rPr lang="en-US" sz="2590" dirty="0"/>
              <a:t> voice sample</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Financial</a:t>
            </a:r>
            <a:r>
              <a:rPr lang="en-US" sz="2590" dirty="0"/>
              <a:t> incentives</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Data: Deception production and perception labels</a:t>
            </a:r>
            <a:endParaRPr b="1" dirty="0"/>
          </a:p>
          <a:p>
            <a:pPr marL="800100" lvl="1">
              <a:lnSpc>
                <a:spcPct val="90000"/>
              </a:lnSpc>
              <a:spcBef>
                <a:spcPts val="518"/>
              </a:spcBef>
              <a:buClr>
                <a:srgbClr val="0070C0"/>
              </a:buClr>
              <a:buSzPts val="2590"/>
              <a:buChar char="•"/>
            </a:pPr>
            <a:r>
              <a:rPr lang="en-US" sz="2190" b="1" dirty="0">
                <a:solidFill>
                  <a:srgbClr val="C00000"/>
                </a:solidFill>
              </a:rPr>
              <a:t>Global</a:t>
            </a:r>
            <a:r>
              <a:rPr lang="en-US" sz="2190" dirty="0">
                <a:solidFill>
                  <a:srgbClr val="C00000"/>
                </a:solidFill>
              </a:rPr>
              <a:t> </a:t>
            </a:r>
            <a:r>
              <a:rPr lang="en-US" sz="2190" dirty="0">
                <a:solidFill>
                  <a:schemeClr val="tx1"/>
                </a:solidFill>
              </a:rPr>
              <a:t>(interviewer) and </a:t>
            </a:r>
            <a:r>
              <a:rPr lang="en-US" sz="2190" b="1" dirty="0">
                <a:solidFill>
                  <a:srgbClr val="C00000"/>
                </a:solidFill>
              </a:rPr>
              <a:t>local</a:t>
            </a:r>
            <a:r>
              <a:rPr lang="en-US" sz="2190" dirty="0">
                <a:solidFill>
                  <a:srgbClr val="0070C0"/>
                </a:solidFill>
              </a:rPr>
              <a:t> (</a:t>
            </a:r>
            <a:r>
              <a:rPr lang="en-US" sz="2190" dirty="0">
                <a:solidFill>
                  <a:schemeClr val="tx1"/>
                </a:solidFill>
              </a:rPr>
              <a:t>interviewee</a:t>
            </a:r>
            <a:r>
              <a:rPr lang="en-US" sz="2190" dirty="0">
                <a:solidFill>
                  <a:srgbClr val="0070C0"/>
                </a:solidFill>
              </a:rPr>
              <a:t>) </a:t>
            </a:r>
            <a:r>
              <a:rPr lang="en-US" sz="2190" b="1" dirty="0">
                <a:solidFill>
                  <a:srgbClr val="C00000"/>
                </a:solidFill>
              </a:rPr>
              <a:t>deception labels</a:t>
            </a:r>
          </a:p>
        </p:txBody>
      </p:sp>
      <p:sp>
        <p:nvSpPr>
          <p:cNvPr id="140" name="Google Shape;14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41" name="Google Shape;141;p16" descr="sound_booth.jpg"/>
          <p:cNvPicPr preferRelativeResize="0"/>
          <p:nvPr/>
        </p:nvPicPr>
        <p:blipFill rotWithShape="1">
          <a:blip r:embed="rId3">
            <a:alphaModFix/>
          </a:blip>
          <a:srcRect/>
          <a:stretch/>
        </p:blipFill>
        <p:spPr>
          <a:xfrm>
            <a:off x="4714325" y="2555542"/>
            <a:ext cx="3957951" cy="2226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8330</TotalTime>
  <Words>5378</Words>
  <Application>Microsoft Macintosh PowerPoint</Application>
  <PresentationFormat>On-screen Show (4:3)</PresentationFormat>
  <Paragraphs>676</Paragraphs>
  <Slides>58</Slides>
  <Notes>57</Notes>
  <HiddenSlides>3</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Google Sans</vt:lpstr>
      <vt:lpstr>Liberation Serif</vt:lpstr>
      <vt:lpstr>Wingdings</vt:lpstr>
      <vt:lpstr>Office Theme</vt:lpstr>
      <vt:lpstr>Trusted and Mistrusted Speech: Acoustic-Prosodic and Lexical Cues to the Speech Humans Trust or Do Not </vt:lpstr>
      <vt:lpstr>Collaborators in this research since 2003</vt:lpstr>
      <vt:lpstr>Background</vt:lpstr>
      <vt:lpstr>Why is Deception Detection a Problem?  Human Performance at Detecting Lies is Very Poor (Aamodt &amp; Mitchell, 2004; Hartwig et al., 2017)</vt:lpstr>
      <vt:lpstr>How do People Decide: Truth or Lie?</vt:lpstr>
      <vt:lpstr>Modalities Explored for Deception vs. Truth Detection</vt:lpstr>
      <vt:lpstr>Past Language-based Deception Detection was Primarily Base on Text Information</vt:lpstr>
      <vt:lpstr>Goals of Our Research</vt:lpstr>
      <vt:lpstr>Columbia X-Cultural Deception (CxD) Corpus </vt:lpstr>
      <vt:lpstr>Columbia X-Cultural Deception Corpus</vt:lpstr>
      <vt:lpstr>PowerPoint Presentation</vt:lpstr>
      <vt:lpstr>Four Units of Analysis: Small to Large</vt:lpstr>
      <vt:lpstr>Deception Classification: Our Classifiers vs. Human Interviewer Performance</vt:lpstr>
      <vt:lpstr>“Did you ever cheat on a test in high school?”</vt:lpstr>
      <vt:lpstr>“Did you ever cheat on a test in high school?”</vt:lpstr>
      <vt:lpstr>“Did you ever cheat on a test in high school?”</vt:lpstr>
      <vt:lpstr>“Did you ever cheat on a test in high school?”</vt:lpstr>
      <vt:lpstr>  “Who was the last person you had a physical fight with?”</vt:lpstr>
      <vt:lpstr>  “Who was the last person you had a physical fight with?”</vt:lpstr>
      <vt:lpstr>“Who was the last person you had a physical fight with?”</vt:lpstr>
      <vt:lpstr>“Who was the last person you had a physical fight with?”</vt:lpstr>
      <vt:lpstr>“Who was the last person you had a physical fight with?”</vt:lpstr>
      <vt:lpstr>“Who was the last person you had a physical fight with?”</vt:lpstr>
      <vt:lpstr>“Who was the last person you had a physical fight with?”</vt:lpstr>
      <vt:lpstr>“Who was the last person you had a physical fight with?”</vt:lpstr>
      <vt:lpstr>How do Humans Decide which Answers to Trust?</vt:lpstr>
      <vt:lpstr>Approach</vt:lpstr>
      <vt:lpstr>PowerPoint Presentation</vt:lpstr>
      <vt:lpstr>LieCatcher: Game-with-a-Purpose</vt:lpstr>
      <vt:lpstr>PowerPoint Presentation</vt:lpstr>
      <vt:lpstr>Crowdsourcing Study Procedures</vt:lpstr>
      <vt:lpstr>Lie Detection Ability</vt:lpstr>
      <vt:lpstr>PowerPoint Presentation</vt:lpstr>
      <vt:lpstr>Inter-annotator Agreement</vt:lpstr>
      <vt:lpstr>What Features Might Lead Listeners to Trust or Mistrust Speakers?</vt:lpstr>
      <vt:lpstr>Disfluency Features: Humans Do Fairly Well</vt:lpstr>
      <vt:lpstr>Acoustic/Prosodic Features: Humans Very Poor</vt:lpstr>
      <vt:lpstr>How Did Raters Do?</vt:lpstr>
      <vt:lpstr>PowerPoint Presentation</vt:lpstr>
      <vt:lpstr>Statistically Significant Characteristics of Lies that Deceived Human Judges</vt:lpstr>
      <vt:lpstr>Statically Significant Characteristics of Lies that Deceived Our Classifier</vt:lpstr>
      <vt:lpstr>Analysis of Rater Strategies</vt:lpstr>
      <vt:lpstr>PowerPoint Presentation</vt:lpstr>
      <vt:lpstr>Does Complex Reasoning Help?</vt:lpstr>
      <vt:lpstr>So can we Predict and Produce the Speech People Trust?</vt:lpstr>
      <vt:lpstr>What Features Can Identify Trusted Speech?</vt:lpstr>
      <vt:lpstr>Trust Classification Results: Feature Sets Alone and Best Combined Model</vt:lpstr>
      <vt:lpstr>Characteristics of Successful Lies: Human and Machine Learning Models</vt:lpstr>
      <vt:lpstr>Why are Humans So Poor at Detecting Lies?</vt:lpstr>
      <vt:lpstr>Ongoing Research: LieCatcher for Lie Detection Training with HELP</vt:lpstr>
      <vt:lpstr>Data Collection</vt:lpstr>
      <vt:lpstr>Can we train people to improve at lie detection? </vt:lpstr>
      <vt:lpstr>Within-game Performance</vt:lpstr>
      <vt:lpstr>Multiple-game Performance</vt:lpstr>
      <vt:lpstr>Which feedback was most helpful? </vt:lpstr>
      <vt:lpstr>Ongoing/Future Work</vt:lpstr>
      <vt:lpstr>So… Unless People can Learn to Detect Deception Better…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Acoustic-Prosodic and Lexical Cues to Deception and Trust:  Deciphering How People Detect Lies</dc:title>
  <cp:lastModifiedBy>julia</cp:lastModifiedBy>
  <cp:revision>421</cp:revision>
  <dcterms:modified xsi:type="dcterms:W3CDTF">2025-04-29T19:29:42Z</dcterms:modified>
</cp:coreProperties>
</file>