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80"/>
  </p:notesMasterIdLst>
  <p:handoutMasterIdLst>
    <p:handoutMasterId r:id="rId81"/>
  </p:handoutMasterIdLst>
  <p:sldIdLst>
    <p:sldId id="505" r:id="rId5"/>
    <p:sldId id="524" r:id="rId6"/>
    <p:sldId id="525" r:id="rId7"/>
    <p:sldId id="526" r:id="rId8"/>
    <p:sldId id="527" r:id="rId9"/>
    <p:sldId id="529" r:id="rId10"/>
    <p:sldId id="530" r:id="rId11"/>
    <p:sldId id="593" r:id="rId12"/>
    <p:sldId id="598" r:id="rId13"/>
    <p:sldId id="599" r:id="rId14"/>
    <p:sldId id="532" r:id="rId15"/>
    <p:sldId id="533" r:id="rId16"/>
    <p:sldId id="534" r:id="rId17"/>
    <p:sldId id="535" r:id="rId18"/>
    <p:sldId id="601" r:id="rId19"/>
    <p:sldId id="602" r:id="rId20"/>
    <p:sldId id="536" r:id="rId21"/>
    <p:sldId id="537" r:id="rId22"/>
    <p:sldId id="538" r:id="rId23"/>
    <p:sldId id="539" r:id="rId24"/>
    <p:sldId id="540" r:id="rId25"/>
    <p:sldId id="541" r:id="rId26"/>
    <p:sldId id="542" r:id="rId27"/>
    <p:sldId id="543" r:id="rId28"/>
    <p:sldId id="544" r:id="rId29"/>
    <p:sldId id="545" r:id="rId30"/>
    <p:sldId id="547" r:id="rId31"/>
    <p:sldId id="548" r:id="rId32"/>
    <p:sldId id="549" r:id="rId33"/>
    <p:sldId id="550" r:id="rId34"/>
    <p:sldId id="551" r:id="rId35"/>
    <p:sldId id="552" r:id="rId36"/>
    <p:sldId id="553" r:id="rId37"/>
    <p:sldId id="554" r:id="rId38"/>
    <p:sldId id="595" r:id="rId39"/>
    <p:sldId id="555" r:id="rId40"/>
    <p:sldId id="556" r:id="rId41"/>
    <p:sldId id="557" r:id="rId42"/>
    <p:sldId id="558" r:id="rId43"/>
    <p:sldId id="559" r:id="rId44"/>
    <p:sldId id="560" r:id="rId45"/>
    <p:sldId id="590" r:id="rId46"/>
    <p:sldId id="561" r:id="rId47"/>
    <p:sldId id="563" r:id="rId48"/>
    <p:sldId id="564" r:id="rId49"/>
    <p:sldId id="565" r:id="rId50"/>
    <p:sldId id="566" r:id="rId51"/>
    <p:sldId id="567" r:id="rId52"/>
    <p:sldId id="596" r:id="rId53"/>
    <p:sldId id="597" r:id="rId54"/>
    <p:sldId id="568" r:id="rId55"/>
    <p:sldId id="569" r:id="rId56"/>
    <p:sldId id="591" r:id="rId57"/>
    <p:sldId id="570" r:id="rId58"/>
    <p:sldId id="571" r:id="rId59"/>
    <p:sldId id="572" r:id="rId60"/>
    <p:sldId id="573" r:id="rId61"/>
    <p:sldId id="574" r:id="rId62"/>
    <p:sldId id="575" r:id="rId63"/>
    <p:sldId id="576" r:id="rId64"/>
    <p:sldId id="578" r:id="rId65"/>
    <p:sldId id="579" r:id="rId66"/>
    <p:sldId id="580" r:id="rId67"/>
    <p:sldId id="581" r:id="rId68"/>
    <p:sldId id="582" r:id="rId69"/>
    <p:sldId id="583" r:id="rId70"/>
    <p:sldId id="584" r:id="rId71"/>
    <p:sldId id="592" r:id="rId72"/>
    <p:sldId id="585" r:id="rId73"/>
    <p:sldId id="594" r:id="rId74"/>
    <p:sldId id="603" r:id="rId75"/>
    <p:sldId id="586" r:id="rId76"/>
    <p:sldId id="587" r:id="rId77"/>
    <p:sldId id="588" r:id="rId78"/>
    <p:sldId id="58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89"/>
    <p:restoredTop sz="70130" autoAdjust="0"/>
  </p:normalViewPr>
  <p:slideViewPr>
    <p:cSldViewPr snapToGrid="0" snapToObjects="1">
      <p:cViewPr varScale="1">
        <p:scale>
          <a:sx n="78" d="100"/>
          <a:sy n="78" d="100"/>
        </p:scale>
        <p:origin x="616" y="168"/>
      </p:cViewPr>
      <p:guideLst>
        <p:guide orient="horz" pos="2160"/>
        <p:guide pos="2880"/>
      </p:guideLst>
    </p:cSldViewPr>
  </p:slideViewPr>
  <p:notesTextViewPr>
    <p:cViewPr>
      <p:scale>
        <a:sx n="100" d="100"/>
        <a:sy n="100" d="100"/>
      </p:scale>
      <p:origin x="0" y="0"/>
    </p:cViewPr>
  </p:notesTextViewPr>
  <p:sorterViewPr>
    <p:cViewPr>
      <p:scale>
        <a:sx n="113" d="100"/>
        <a:sy n="113"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4/5/25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4/5/25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12</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MFCCs: energies of </a:t>
            </a:r>
            <a:r>
              <a:rPr lang="en-US" dirty="0" err="1"/>
              <a:t>cepstrum</a:t>
            </a:r>
            <a:r>
              <a:rPr lang="en-US" dirty="0"/>
              <a:t> in non-linear </a:t>
            </a:r>
            <a:r>
              <a:rPr lang="en-US" dirty="0" err="1"/>
              <a:t>mel</a:t>
            </a:r>
            <a:r>
              <a:rPr lang="en-US" dirty="0"/>
              <a:t> scale</a:t>
            </a:r>
          </a:p>
          <a:p>
            <a:r>
              <a:rPr lang="en-US" dirty="0"/>
              <a:t>DAIZ-WOZ: Distress Analysis Interview Corpus Wizard of Oz, 2014</a:t>
            </a:r>
          </a:p>
          <a:p>
            <a:r>
              <a:rPr lang="en-US" dirty="0"/>
              <a:t>RAVDES: Ryerson Audio-Visual Database of Emotional Speech and Song</a:t>
            </a:r>
          </a:p>
          <a:p>
            <a:r>
              <a:rPr lang="en-US" dirty="0" err="1"/>
              <a:t>AViD</a:t>
            </a:r>
            <a:r>
              <a:rPr lang="en-US" dirty="0"/>
              <a:t> Audio-Visual Depressive Language corpus, 2013</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236547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is pretty good for RMSE – measure avg difference between model’s predicted values and actual values</a:t>
            </a:r>
          </a:p>
        </p:txBody>
      </p:sp>
      <p:sp>
        <p:nvSpPr>
          <p:cNvPr id="4" name="Slide Number Placeholder 3"/>
          <p:cNvSpPr>
            <a:spLocks noGrp="1"/>
          </p:cNvSpPr>
          <p:nvPr>
            <p:ph type="sldNum" sz="quarter" idx="5"/>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21636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26</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jumble of extremely incoherent speech – also found w/other kinds of dementia such as Alzheimer’s</a:t>
            </a:r>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32</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 group</a:t>
            </a:r>
          </a:p>
        </p:txBody>
      </p:sp>
      <p:sp>
        <p:nvSpPr>
          <p:cNvPr id="4" name="Slide Number Placeholder 3"/>
          <p:cNvSpPr>
            <a:spLocks noGrp="1"/>
          </p:cNvSpPr>
          <p:nvPr>
            <p:ph type="sldNum" sz="quarter" idx="5"/>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schizophrenic</a:t>
            </a:r>
          </a:p>
        </p:txBody>
      </p:sp>
      <p:sp>
        <p:nvSpPr>
          <p:cNvPr id="4" name="Slide Number Placeholder 3"/>
          <p:cNvSpPr>
            <a:spLocks noGrp="1"/>
          </p:cNvSpPr>
          <p:nvPr>
            <p:ph type="sldNum" sz="quarter" idx="5"/>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  Negative weights </a:t>
            </a:r>
            <a:r>
              <a:rPr lang="en-US" b="0" i="0" u="none" strike="noStrike" dirty="0">
                <a:solidFill>
                  <a:srgbClr val="545D7E"/>
                </a:solidFill>
                <a:effectLst/>
                <a:latin typeface="Google Sans"/>
              </a:rPr>
              <a:t>mean that a higher value of the feature is associated with a lower probability of the outcome occurring</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42</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a:p>
            <a:r>
              <a:rPr lang="en-US" dirty="0"/>
              <a:t>3 word registration, then clock drawing, then 3 word recall</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Alzheiner’s</a:t>
            </a:r>
            <a:r>
              <a:rPr lang="en-US" dirty="0"/>
              <a:t> Dementia vs non AD</a:t>
            </a:r>
          </a:p>
        </p:txBody>
      </p:sp>
      <p:sp>
        <p:nvSpPr>
          <p:cNvPr id="4" name="Slide Number Placeholder 3"/>
          <p:cNvSpPr>
            <a:spLocks noGrp="1"/>
          </p:cNvSpPr>
          <p:nvPr>
            <p:ph type="sldNum" sz="quarter" idx="5"/>
          </p:nvPr>
        </p:nvSpPr>
        <p:spPr/>
        <p:txBody>
          <a:bodyPr/>
          <a:lstStyle/>
          <a:p>
            <a:fld id="{EB852A1C-1FF8-1E47-9FB8-7A686FDCE2A1}" type="slidenum">
              <a:rPr lang="en-US" smtClean="0"/>
              <a:pPr/>
              <a:t>50</a:t>
            </a:fld>
            <a:endParaRPr lang="en-US"/>
          </a:p>
        </p:txBody>
      </p:sp>
    </p:spTree>
    <p:extLst>
      <p:ext uri="{BB962C8B-B14F-4D97-AF65-F5344CB8AC3E}">
        <p14:creationId xmlns:p14="http://schemas.microsoft.com/office/powerpoint/2010/main" val="3736545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53</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63</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65</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69</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70</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72</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73</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time zone)</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74</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75</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non-diagnosed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(Receiver operator characteristic) curves of performance of individual analytics for each disorder: x= </a:t>
            </a:r>
            <a:r>
              <a:rPr lang="en-US" sz="1200" kern="1200" dirty="0" err="1">
                <a:solidFill>
                  <a:schemeClr val="tx1"/>
                </a:solidFill>
                <a:effectLst/>
                <a:latin typeface="+mn-lt"/>
                <a:ea typeface="+mn-ea"/>
                <a:cs typeface="+mn-cs"/>
              </a:rPr>
              <a:t>TruePos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TruePos+FalseNeg</a:t>
            </a:r>
            <a:r>
              <a:rPr lang="en-US" sz="1200" kern="1200" dirty="0">
                <a:solidFill>
                  <a:schemeClr val="tx1"/>
                </a:solidFill>
                <a:effectLst/>
                <a:latin typeface="+mn-lt"/>
                <a:ea typeface="+mn-ea"/>
                <a:cs typeface="+mn-cs"/>
              </a:rPr>
              <a:t>); y is  </a:t>
            </a:r>
            <a:r>
              <a:rPr lang="en-US" sz="1200" kern="1200" dirty="0" err="1">
                <a:solidFill>
                  <a:schemeClr val="tx1"/>
                </a:solidFill>
                <a:effectLst/>
                <a:latin typeface="+mn-lt"/>
                <a:ea typeface="+mn-ea"/>
                <a:cs typeface="+mn-cs"/>
              </a:rPr>
              <a:t>FalsePos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TrueNeg+FalsePos</a:t>
            </a:r>
            <a:r>
              <a:rPr lang="en-US" sz="1200" kern="1200" dirty="0">
                <a:solidFill>
                  <a:schemeClr val="tx1"/>
                </a:solidFill>
                <a:effectLst/>
                <a:latin typeface="+mn-lt"/>
                <a:ea typeface="+mn-ea"/>
                <a:cs typeface="+mn-cs"/>
              </a:rPr>
              <a:t>) – Comparing correctly predicted positives vs. incorrectly predicted positives at various threshold </a:t>
            </a:r>
            <a:r>
              <a:rPr lang="en-US" sz="1200" kern="1200" dirty="0" err="1">
                <a:solidFill>
                  <a:schemeClr val="tx1"/>
                </a:solidFill>
                <a:effectLst/>
                <a:latin typeface="+mn-lt"/>
                <a:ea typeface="+mn-ea"/>
                <a:cs typeface="+mn-cs"/>
              </a:rPr>
              <a:t>seeting</a:t>
            </a:r>
            <a:r>
              <a:rPr lang="en-US" sz="1200" kern="1200" dirty="0">
                <a:solidFill>
                  <a:schemeClr val="tx1"/>
                </a:solidFill>
                <a:effectLst/>
                <a:latin typeface="+mn-lt"/>
                <a:ea typeface="+mn-ea"/>
                <a:cs typeface="+mn-cs"/>
              </a:rPr>
              <a:t> over all data.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and orange,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X (TP/TP+FP) against the false positive rate Y (FP/FP+TP) at various threshold settings. The Area under the Curve (AUC) tells you how well the classifier is at making binary predictions, e.g. Bipolar or not Bipolar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Blue (LIWC) not very useful, Yellow not so good </a:t>
            </a:r>
            <a:r>
              <a:rPr lang="en-US" sz="1200" b="0" i="0" u="none" strike="noStrike" kern="1200" dirty="0" err="1">
                <a:solidFill>
                  <a:schemeClr val="tx1"/>
                </a:solidFill>
                <a:effectLst/>
                <a:latin typeface="+mn-lt"/>
                <a:ea typeface="+mn-ea"/>
                <a:cs typeface="+mn-cs"/>
              </a:rPr>
              <a:t>tho</a:t>
            </a:r>
            <a:r>
              <a:rPr lang="en-US" sz="1200" b="0" i="0" u="none" strike="noStrike" kern="1200" dirty="0">
                <a:solidFill>
                  <a:schemeClr val="tx1"/>
                </a:solidFill>
                <a:effectLst/>
                <a:latin typeface="+mn-lt"/>
                <a:ea typeface="+mn-ea"/>
                <a:cs typeface="+mn-cs"/>
              </a:rPr>
              <a:t> orange better, Red/Green/Black  good for most</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8</a:t>
            </a:fld>
            <a:endParaRPr lang="en-US"/>
          </a:p>
        </p:txBody>
      </p:sp>
    </p:spTree>
    <p:extLst>
      <p:ext uri="{BB962C8B-B14F-4D97-AF65-F5344CB8AC3E}">
        <p14:creationId xmlns:p14="http://schemas.microsoft.com/office/powerpoint/2010/main" val="144719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pitchFamily="2" charset="0"/>
              </a:rPr>
              <a:t>In total, we extracted 18 features from each of the patients’ speech. For the extraction of F0 and its</a:t>
            </a:r>
            <a:endParaRPr lang="en-US" dirty="0">
              <a:effectLst/>
              <a:latin typeface="Times" pitchFamily="2" charset="0"/>
            </a:endParaRPr>
          </a:p>
          <a:p>
            <a:r>
              <a:rPr lang="en-US" i="1" dirty="0">
                <a:effectLst/>
                <a:latin typeface="Times" pitchFamily="2" charset="0"/>
              </a:rPr>
              <a:t>related features, we used the auto-correlation method in </a:t>
            </a:r>
            <a:r>
              <a:rPr lang="en-US" i="1" dirty="0" err="1">
                <a:effectLst/>
                <a:latin typeface="Times" pitchFamily="2" charset="0"/>
              </a:rPr>
              <a:t>Praat</a:t>
            </a:r>
            <a:r>
              <a:rPr lang="en-US" i="1" dirty="0">
                <a:effectLst/>
                <a:latin typeface="Times" pitchFamily="2" charset="0"/>
              </a:rPr>
              <a:t> with an interval of 10 </a:t>
            </a:r>
            <a:r>
              <a:rPr lang="en-US" i="1" dirty="0" err="1">
                <a:effectLst/>
                <a:latin typeface="Times" pitchFamily="2" charset="0"/>
              </a:rPr>
              <a:t>ms</a:t>
            </a:r>
            <a:r>
              <a:rPr lang="en-US" i="1" dirty="0">
                <a:effectLst/>
                <a:latin typeface="Times" pitchFamily="2" charset="0"/>
              </a:rPr>
              <a:t> and a </a:t>
            </a:r>
            <a:r>
              <a:rPr lang="en-US" i="1" dirty="0" err="1">
                <a:effectLst/>
                <a:latin typeface="Times" pitchFamily="2" charset="0"/>
              </a:rPr>
              <a:t>Hanning</a:t>
            </a:r>
            <a:endParaRPr lang="en-US" dirty="0">
              <a:effectLst/>
              <a:latin typeface="Times" pitchFamily="2" charset="0"/>
            </a:endParaRPr>
          </a:p>
          <a:p>
            <a:r>
              <a:rPr lang="en-US" i="1" dirty="0">
                <a:effectLst/>
                <a:latin typeface="Times" pitchFamily="2" charset="0"/>
              </a:rPr>
              <a:t>window of length 40 </a:t>
            </a:r>
            <a:r>
              <a:rPr lang="en-US" i="1" dirty="0" err="1">
                <a:effectLst/>
                <a:latin typeface="Times" pitchFamily="2" charset="0"/>
              </a:rPr>
              <a:t>ms.</a:t>
            </a:r>
            <a:r>
              <a:rPr lang="en-US" i="1" dirty="0">
                <a:effectLst/>
                <a:latin typeface="Times" pitchFamily="2" charset="0"/>
              </a:rPr>
              <a:t> Although rhythm features could have been accurately extracted from the</a:t>
            </a:r>
            <a:endParaRPr lang="en-US" dirty="0">
              <a:effectLst/>
              <a:latin typeface="Times" pitchFamily="2" charset="0"/>
            </a:endParaRPr>
          </a:p>
          <a:p>
            <a:r>
              <a:rPr lang="en-US" i="1" dirty="0">
                <a:effectLst/>
                <a:latin typeface="Times" pitchFamily="2" charset="0"/>
              </a:rPr>
              <a:t>corresponding transcripts, they were extracted by adapting the </a:t>
            </a:r>
            <a:r>
              <a:rPr lang="en-US" i="1" dirty="0" err="1">
                <a:effectLst/>
                <a:latin typeface="Times" pitchFamily="2" charset="0"/>
              </a:rPr>
              <a:t>Praat</a:t>
            </a:r>
            <a:r>
              <a:rPr lang="en-US" i="1" dirty="0">
                <a:effectLst/>
                <a:latin typeface="Times" pitchFamily="2" charset="0"/>
              </a:rPr>
              <a:t> script found in De Jong and</a:t>
            </a:r>
            <a:endParaRPr lang="en-US" dirty="0">
              <a:effectLst/>
              <a:latin typeface="Times" pitchFamily="2" charset="0"/>
            </a:endParaRPr>
          </a:p>
          <a:p>
            <a:r>
              <a:rPr lang="en-US" i="1" dirty="0">
                <a:effectLst/>
                <a:latin typeface="Times" pitchFamily="2" charset="0"/>
              </a:rPr>
              <a:t>Wempe50 to keep the system language independent. The mean F0 and intensity values were used to</a:t>
            </a:r>
            <a:endParaRPr lang="en-US" dirty="0">
              <a:effectLst/>
              <a:latin typeface="Times" pitchFamily="2" charset="0"/>
            </a:endParaRPr>
          </a:p>
          <a:p>
            <a:r>
              <a:rPr lang="en-US" i="1" dirty="0" err="1">
                <a:effectLst/>
                <a:latin typeface="Times" pitchFamily="2" charset="0"/>
              </a:rPr>
              <a:t>normalise</a:t>
            </a:r>
            <a:r>
              <a:rPr lang="en-US" i="1" dirty="0">
                <a:effectLst/>
                <a:latin typeface="Times" pitchFamily="2" charset="0"/>
              </a:rPr>
              <a:t> the F0- and intensity-based features, respectively, to avoid speaker dependence. Thus,</a:t>
            </a:r>
            <a:endParaRPr lang="en-US" dirty="0">
              <a:effectLst/>
              <a:latin typeface="Times" pitchFamily="2" charset="0"/>
            </a:endParaRPr>
          </a:p>
          <a:p>
            <a:r>
              <a:rPr lang="en-US" i="1" dirty="0">
                <a:effectLst/>
                <a:latin typeface="Times" pitchFamily="2" charset="0"/>
              </a:rPr>
              <a:t>F0-based features were computed as distance in semitones with respect to the mean value of the individual.</a:t>
            </a:r>
            <a:endParaRPr lang="en-US" dirty="0">
              <a:effectLst/>
              <a:latin typeface="Times" pitchFamily="2" charset="0"/>
            </a:endParaRPr>
          </a:p>
          <a:p>
            <a:r>
              <a:rPr lang="en-US" i="1" dirty="0">
                <a:effectLst/>
                <a:latin typeface="Times" pitchFamily="2" charset="0"/>
              </a:rPr>
              <a:t>Voice quality parameters jitter and shimmer were also </a:t>
            </a:r>
            <a:r>
              <a:rPr lang="en-US" i="1" dirty="0" err="1">
                <a:effectLst/>
                <a:latin typeface="Times" pitchFamily="2" charset="0"/>
              </a:rPr>
              <a:t>normalised</a:t>
            </a:r>
            <a:r>
              <a:rPr lang="en-US" i="1" dirty="0">
                <a:effectLst/>
                <a:latin typeface="Times" pitchFamily="2" charset="0"/>
              </a:rPr>
              <a:t> by means of F0 and intensity,</a:t>
            </a:r>
            <a:endParaRPr lang="en-US" dirty="0">
              <a:effectLst/>
              <a:latin typeface="Times" pitchFamily="2" charset="0"/>
            </a:endParaRPr>
          </a:p>
          <a:p>
            <a:r>
              <a:rPr lang="en-US" i="1" dirty="0">
                <a:effectLst/>
                <a:latin typeface="Times" pitchFamily="2" charset="0"/>
              </a:rPr>
              <a:t>respectively. After normalization, F0 and intensity were left out and the remaining 16 features (eight</a:t>
            </a:r>
            <a:endParaRPr lang="en-US" dirty="0">
              <a:effectLst/>
              <a:latin typeface="Times" pitchFamily="2" charset="0"/>
            </a:endParaRPr>
          </a:p>
          <a:p>
            <a:r>
              <a:rPr lang="en-US" i="1" dirty="0">
                <a:effectLst/>
                <a:latin typeface="Times" pitchFamily="2" charset="0"/>
              </a:rPr>
              <a:t>voice quality and formant features plus eight prosodic features) were used for the detection experiments.</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22940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4/5/25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4/5/25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4/5/25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4/5/25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4/5/25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4/5/25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4/5/25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4/5/25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4/5/25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4/5/25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ayoclinic.org/tests-procedures/electroconvulsive-therapy/about/pac-20393894"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reader.elsevier.com/reader/sd/pii/S1746809421007047?token=A6716B9EB0CBFEE2A81246D091632D6CCC41F452B4E49DB8716D7E9CD3E7FB3BDB74A47988C1EB4251166811B6F53138&amp;originRegion=us-east-1&amp;originCreation=20221106181250"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github.com/piergiaj/AViD" TargetMode="External"/><Relationship Id="rId5" Type="http://schemas.openxmlformats.org/officeDocument/2006/relationships/hyperlink" Target="https://paperswithcode.com/dataset/ravdess" TargetMode="External"/><Relationship Id="rId4" Type="http://schemas.openxmlformats.org/officeDocument/2006/relationships/hyperlink" Target="https://dcapswoz.ict.usc.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bmd.com/mental-health/what-is-alogia"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s://en.wikipedia.org/wiki/Tangential_speech" TargetMode="External"/><Relationship Id="rId4" Type="http://schemas.openxmlformats.org/officeDocument/2006/relationships/hyperlink" Target="https://www.ncbi.nlm.nih.gov/pmc/articles/PMC72193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line.com/health/thought-disorder"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psychcentral.com/schizophrenia/word-salad-schizophrenia"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en.wikipedia.org/wiki/Latent_Dirichlet_alloca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nia.nih.gov/health/what-alzheimers-disease"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hyperlink" Target="https://mini-cog.com/wp-content/uploads/2022/04/Standardized-English-Mini-Cog-1-19-16-EN_v1-low-1-2.pdf" TargetMode="External"/><Relationship Id="rId4" Type="http://schemas.openxmlformats.org/officeDocument/2006/relationships/hyperlink" Target="https://mini-cog.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researchgate.net/publication/353110878_Detection_of_Minor_and_Major_Depression_through_Voice_as_a_Biomarker_Using_Machine_Learning" TargetMode="External"/><Relationship Id="rId2" Type="http://schemas.openxmlformats.org/officeDocument/2006/relationships/hyperlink" Target="https://www.cs.columbia.edu/speech/PaperFiles/2024/clinical_nlp24_paper.pdf" TargetMode="External"/><Relationship Id="rId1" Type="http://schemas.openxmlformats.org/officeDocument/2006/relationships/slideLayout" Target="../slideLayouts/slideLayout14.xml"/><Relationship Id="rId4" Type="http://schemas.openxmlformats.org/officeDocument/2006/relationships/hyperlink" Target="https://www.ncbi.nlm.nih.gov/pmc/articles/PMC8514878/"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sagepub.com/doi/10.1177/1460458220972755?icid=int.sj-full-text.samecollection-articles.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psychology-tools.com/test/young-mania-rating-scale" TargetMode="External"/><Relationship Id="rId4" Type="http://schemas.openxmlformats.org/officeDocument/2006/relationships/hyperlink" Target="https://en.wikipedia.org/wiki/Hamilton_Rating_Scale_for_Depre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2400" dirty="0"/>
              <a:t>(thanks to Sarah </a:t>
            </a:r>
            <a:r>
              <a:rPr lang="en-US" sz="2400" dirty="0" err="1"/>
              <a:t>Ita</a:t>
            </a:r>
            <a:r>
              <a:rPr lang="en-US" sz="2400" dirty="0"/>
              <a:t> Levitan for some slides)</a:t>
            </a:r>
          </a:p>
          <a:p>
            <a:endParaRPr lang="en-US" sz="3600" dirty="0"/>
          </a:p>
        </p:txBody>
      </p:sp>
      <p:sp>
        <p:nvSpPr>
          <p:cNvPr id="2" name="TextBox 1">
            <a:extLst>
              <a:ext uri="{FF2B5EF4-FFF2-40B4-BE49-F238E27FC236}">
                <a16:creationId xmlns:a16="http://schemas.microsoft.com/office/drawing/2014/main" id="{76D499F1-7F67-E98C-336D-EF8C0A030188}"/>
              </a:ext>
            </a:extLst>
          </p:cNvPr>
          <p:cNvSpPr txBox="1"/>
          <p:nvPr/>
        </p:nvSpPr>
        <p:spPr>
          <a:xfrm>
            <a:off x="8523514" y="41964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8BC3D-5AC4-9702-F81A-DB86992F5111}"/>
              </a:ext>
            </a:extLst>
          </p:cNvPr>
          <p:cNvSpPr>
            <a:spLocks noGrp="1"/>
          </p:cNvSpPr>
          <p:nvPr>
            <p:ph idx="1"/>
          </p:nvPr>
        </p:nvSpPr>
        <p:spPr>
          <a:xfrm>
            <a:off x="685800" y="528638"/>
            <a:ext cx="7772400" cy="5567362"/>
          </a:xfrm>
        </p:spPr>
        <p:txBody>
          <a:bodyPr/>
          <a:lstStyle/>
          <a:p>
            <a:pPr lvl="1"/>
            <a:r>
              <a:rPr lang="en-US" sz="2400" dirty="0">
                <a:solidFill>
                  <a:srgbClr val="FF0000"/>
                </a:solidFill>
              </a:rPr>
              <a:t>Normalized</a:t>
            </a:r>
            <a:r>
              <a:rPr lang="en-US" sz="2400" dirty="0"/>
              <a:t> F0 and intensity using mean F0 and intensity to avoid speaker dependence</a:t>
            </a:r>
          </a:p>
          <a:p>
            <a:pPr lvl="1"/>
            <a:r>
              <a:rPr lang="en-US" sz="2400" dirty="0">
                <a:solidFill>
                  <a:srgbClr val="FF0000"/>
                </a:solidFill>
              </a:rPr>
              <a:t>Doctors annotated the recordings </a:t>
            </a:r>
            <a:r>
              <a:rPr lang="en-US" sz="2400" dirty="0"/>
              <a:t>on YMRS and HDRS scales for each patient recording and they collected data from non-patients for comparison</a:t>
            </a:r>
          </a:p>
          <a:p>
            <a:r>
              <a:rPr lang="en-US" b="1" dirty="0">
                <a:solidFill>
                  <a:srgbClr val="0070C0"/>
                </a:solidFill>
              </a:rPr>
              <a:t>Results</a:t>
            </a:r>
            <a:r>
              <a:rPr lang="en-US" sz="2400" dirty="0"/>
              <a:t> using linear regression, Random Forest, and SVM models and RMSE values using cross-validation strategies</a:t>
            </a:r>
          </a:p>
          <a:p>
            <a:pPr lvl="1"/>
            <a:r>
              <a:rPr lang="en-US" sz="2400" dirty="0">
                <a:solidFill>
                  <a:srgbClr val="FF0000"/>
                </a:solidFill>
              </a:rPr>
              <a:t>Best HDRS prediction </a:t>
            </a:r>
            <a:r>
              <a:rPr lang="en-US" sz="2400" dirty="0"/>
              <a:t>from </a:t>
            </a:r>
            <a:r>
              <a:rPr lang="en-US" sz="2400" b="1" i="1" dirty="0"/>
              <a:t>only</a:t>
            </a:r>
            <a:r>
              <a:rPr lang="en-US" sz="2400" dirty="0"/>
              <a:t> voice quality and formant features</a:t>
            </a:r>
          </a:p>
          <a:p>
            <a:pPr lvl="1"/>
            <a:r>
              <a:rPr lang="en-US" sz="2400" dirty="0">
                <a:solidFill>
                  <a:srgbClr val="FF0000"/>
                </a:solidFill>
              </a:rPr>
              <a:t>Best YMRS prediction </a:t>
            </a:r>
            <a:r>
              <a:rPr lang="en-US" sz="2400" dirty="0"/>
              <a:t>from </a:t>
            </a:r>
            <a:r>
              <a:rPr lang="en-US" sz="2400" b="1" i="1" dirty="0"/>
              <a:t>all speech features</a:t>
            </a:r>
            <a:r>
              <a:rPr lang="en-US" sz="2400" dirty="0"/>
              <a:t>, perhaps because manic speech has much higher prosody with higher variation in intonation and rhythm</a:t>
            </a:r>
          </a:p>
          <a:p>
            <a:endParaRPr lang="en-US" sz="2400" dirty="0"/>
          </a:p>
        </p:txBody>
      </p:sp>
      <p:sp>
        <p:nvSpPr>
          <p:cNvPr id="4" name="Slide Number Placeholder 3">
            <a:extLst>
              <a:ext uri="{FF2B5EF4-FFF2-40B4-BE49-F238E27FC236}">
                <a16:creationId xmlns:a16="http://schemas.microsoft.com/office/drawing/2014/main" id="{AAFF7A7B-C384-8C67-DEC5-9495013930DA}"/>
              </a:ext>
            </a:extLst>
          </p:cNvPr>
          <p:cNvSpPr>
            <a:spLocks noGrp="1"/>
          </p:cNvSpPr>
          <p:nvPr>
            <p:ph type="sldNum" sz="quarter" idx="12"/>
          </p:nvPr>
        </p:nvSpPr>
        <p:spPr/>
        <p:txBody>
          <a:bodyPr/>
          <a:lstStyle/>
          <a:p>
            <a:fld id="{C596511B-2857-694D-871F-422885452280}" type="slidenum">
              <a:rPr lang="en-US" smtClean="0"/>
              <a:pPr/>
              <a:t>10</a:t>
            </a:fld>
            <a:endParaRPr lang="en-US"/>
          </a:p>
        </p:txBody>
      </p:sp>
    </p:spTree>
    <p:extLst>
      <p:ext uri="{BB962C8B-B14F-4D97-AF65-F5344CB8AC3E}">
        <p14:creationId xmlns:p14="http://schemas.microsoft.com/office/powerpoint/2010/main" val="21710123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b="1" dirty="0">
                <a:solidFill>
                  <a:srgbClr val="0070C0"/>
                </a:solidFill>
              </a:rPr>
              <a:t>persistent feeling of sadness and loss of interest</a:t>
            </a:r>
          </a:p>
          <a:p>
            <a:r>
              <a:rPr lang="en-US" b="1" dirty="0">
                <a:solidFill>
                  <a:srgbClr val="0070C0"/>
                </a:solidFill>
              </a:rPr>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b="1" dirty="0">
                <a:solidFill>
                  <a:srgbClr val="0070C0"/>
                </a:solidFill>
              </a:rPr>
              <a:t>Diagnostic assessment </a:t>
            </a:r>
            <a:r>
              <a:rPr lang="en-US" dirty="0"/>
              <a:t>by general practitioners, psychologists, or psychiatrists</a:t>
            </a:r>
          </a:p>
          <a:p>
            <a:pPr lvl="1"/>
            <a:r>
              <a:rPr lang="en-US" dirty="0"/>
              <a:t>Examine biological, psychological, social factors</a:t>
            </a:r>
          </a:p>
          <a:p>
            <a:r>
              <a:rPr lang="en-US" b="1"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b="1" dirty="0">
                <a:solidFill>
                  <a:srgbClr val="0070C0"/>
                </a:solidFill>
              </a:rPr>
              <a:t>Psychotherapy</a:t>
            </a:r>
          </a:p>
          <a:p>
            <a:r>
              <a:rPr lang="en-US" b="1" dirty="0">
                <a:solidFill>
                  <a:srgbClr val="0070C0"/>
                </a:solidFill>
              </a:rPr>
              <a:t>Mediation</a:t>
            </a:r>
            <a:r>
              <a:rPr lang="en-US" dirty="0"/>
              <a:t> </a:t>
            </a:r>
            <a:r>
              <a:rPr lang="mr-IN" dirty="0"/>
              <a:t>–</a:t>
            </a:r>
            <a:r>
              <a:rPr lang="en-US" dirty="0"/>
              <a:t> antidepressants</a:t>
            </a:r>
          </a:p>
          <a:p>
            <a:r>
              <a:rPr lang="en-US" b="1" dirty="0">
                <a:solidFill>
                  <a:srgbClr val="0070C0"/>
                </a:solidFill>
                <a:hlinkClick r:id="rId3"/>
              </a:rPr>
              <a:t>Electroconvulsive therapy</a:t>
            </a:r>
            <a:endParaRPr lang="en-US" b="1" dirty="0">
              <a:solidFill>
                <a:srgbClr val="0070C0"/>
              </a:solidFill>
            </a:endParaRPr>
          </a:p>
          <a:p>
            <a:r>
              <a:rPr lang="en-US" b="1"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7D0D-7A55-38FC-54FB-432688FF2AE6}"/>
              </a:ext>
            </a:extLst>
          </p:cNvPr>
          <p:cNvSpPr>
            <a:spLocks noGrp="1"/>
          </p:cNvSpPr>
          <p:nvPr>
            <p:ph type="title"/>
          </p:nvPr>
        </p:nvSpPr>
        <p:spPr/>
        <p:txBody>
          <a:bodyPr/>
          <a:lstStyle/>
          <a:p>
            <a:r>
              <a:rPr lang="en-US" dirty="0"/>
              <a:t>Predicting Depression from Speech (</a:t>
            </a:r>
            <a:r>
              <a:rPr lang="en-US" sz="2400" dirty="0">
                <a:hlinkClick r:id="rId3"/>
              </a:rPr>
              <a:t>Rejaibietal2022</a:t>
            </a:r>
            <a:r>
              <a:rPr lang="en-US" dirty="0"/>
              <a:t>)</a:t>
            </a:r>
          </a:p>
        </p:txBody>
      </p:sp>
      <p:sp>
        <p:nvSpPr>
          <p:cNvPr id="3" name="Content Placeholder 2">
            <a:extLst>
              <a:ext uri="{FF2B5EF4-FFF2-40B4-BE49-F238E27FC236}">
                <a16:creationId xmlns:a16="http://schemas.microsoft.com/office/drawing/2014/main" id="{A76D24FE-B925-1057-9E2B-C144AB43521E}"/>
              </a:ext>
            </a:extLst>
          </p:cNvPr>
          <p:cNvSpPr>
            <a:spLocks noGrp="1"/>
          </p:cNvSpPr>
          <p:nvPr>
            <p:ph idx="1"/>
          </p:nvPr>
        </p:nvSpPr>
        <p:spPr>
          <a:xfrm>
            <a:off x="685800" y="1473200"/>
            <a:ext cx="7772400" cy="4775200"/>
          </a:xfrm>
        </p:spPr>
        <p:txBody>
          <a:bodyPr/>
          <a:lstStyle/>
          <a:p>
            <a:r>
              <a:rPr lang="en-US" sz="2400" b="1" dirty="0">
                <a:solidFill>
                  <a:srgbClr val="0070C0"/>
                </a:solidFill>
              </a:rPr>
              <a:t>Identify severity level </a:t>
            </a:r>
            <a:r>
              <a:rPr lang="en-US" sz="2400" dirty="0"/>
              <a:t>of </a:t>
            </a:r>
            <a:r>
              <a:rPr lang="en-US" sz="2400" b="1" dirty="0">
                <a:solidFill>
                  <a:srgbClr val="0070C0"/>
                </a:solidFill>
              </a:rPr>
              <a:t>Major Depressive Disorder </a:t>
            </a:r>
            <a:r>
              <a:rPr lang="en-US" sz="2400" dirty="0"/>
              <a:t>(MDD) on Patient Health Questionnaire scores (24) and binary depression classification</a:t>
            </a:r>
          </a:p>
          <a:p>
            <a:pPr lvl="1"/>
            <a:r>
              <a:rPr lang="en-US" sz="2400" dirty="0"/>
              <a:t>Used </a:t>
            </a:r>
            <a:r>
              <a:rPr lang="en-US" sz="2400" dirty="0">
                <a:solidFill>
                  <a:srgbClr val="FF0000"/>
                </a:solidFill>
              </a:rPr>
              <a:t>normalized Mel Frequency Cepstral Coefficients </a:t>
            </a:r>
            <a:r>
              <a:rPr lang="en-US" sz="2400" dirty="0"/>
              <a:t>(MFCCs)</a:t>
            </a:r>
          </a:p>
          <a:p>
            <a:pPr lvl="1"/>
            <a:r>
              <a:rPr lang="en-US" sz="2400" dirty="0"/>
              <a:t>Trained and tested on 3 a/v corpora:  </a:t>
            </a:r>
            <a:r>
              <a:rPr lang="en-US" sz="2400" dirty="0">
                <a:solidFill>
                  <a:srgbClr val="FF0000"/>
                </a:solidFill>
                <a:hlinkClick r:id="rId4"/>
              </a:rPr>
              <a:t>DAIC-WOZ</a:t>
            </a:r>
            <a:r>
              <a:rPr lang="en-US" sz="2400" dirty="0"/>
              <a:t> depression corpus, </a:t>
            </a:r>
            <a:r>
              <a:rPr lang="en-US" sz="2400" dirty="0">
                <a:solidFill>
                  <a:srgbClr val="FF0000"/>
                </a:solidFill>
                <a:hlinkClick r:id="rId5"/>
              </a:rPr>
              <a:t>RAVDESS</a:t>
            </a:r>
            <a:r>
              <a:rPr lang="en-US" sz="2400" dirty="0"/>
              <a:t> (acted) emotion recognition corpus, </a:t>
            </a:r>
            <a:r>
              <a:rPr lang="en-US" sz="2400" dirty="0">
                <a:solidFill>
                  <a:srgbClr val="FF0000"/>
                </a:solidFill>
                <a:hlinkClick r:id="rId6"/>
              </a:rPr>
              <a:t>AViD</a:t>
            </a:r>
            <a:r>
              <a:rPr lang="en-US" sz="2400" dirty="0"/>
              <a:t> depression and affects  corpus</a:t>
            </a:r>
          </a:p>
          <a:p>
            <a:pPr lvl="1"/>
            <a:r>
              <a:rPr lang="en-US" sz="2400" dirty="0"/>
              <a:t>Added </a:t>
            </a:r>
            <a:r>
              <a:rPr lang="en-US" sz="2400" dirty="0">
                <a:solidFill>
                  <a:srgbClr val="FF0000"/>
                </a:solidFill>
              </a:rPr>
              <a:t>facial features from DAIC-WOZ and tested on </a:t>
            </a:r>
            <a:r>
              <a:rPr lang="en-US" sz="2400" dirty="0" err="1">
                <a:solidFill>
                  <a:srgbClr val="FF0000"/>
                </a:solidFill>
              </a:rPr>
              <a:t>AviD</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B1E968D3-0279-4ADD-2069-321E867DA398}"/>
              </a:ext>
            </a:extLst>
          </p:cNvPr>
          <p:cNvSpPr>
            <a:spLocks noGrp="1"/>
          </p:cNvSpPr>
          <p:nvPr>
            <p:ph type="sldNum" sz="quarter" idx="12"/>
          </p:nvPr>
        </p:nvSpPr>
        <p:spPr/>
        <p:txBody>
          <a:bodyPr/>
          <a:lstStyle/>
          <a:p>
            <a:fld id="{C596511B-2857-694D-871F-422885452280}" type="slidenum">
              <a:rPr lang="en-US" smtClean="0"/>
              <a:pPr/>
              <a:t>15</a:t>
            </a:fld>
            <a:endParaRPr lang="en-US"/>
          </a:p>
        </p:txBody>
      </p:sp>
    </p:spTree>
    <p:extLst>
      <p:ext uri="{BB962C8B-B14F-4D97-AF65-F5344CB8AC3E}">
        <p14:creationId xmlns:p14="http://schemas.microsoft.com/office/powerpoint/2010/main" val="37425638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47BD9-EB3C-AA5B-F263-A3BDD2AD6E2E}"/>
              </a:ext>
            </a:extLst>
          </p:cNvPr>
          <p:cNvSpPr>
            <a:spLocks noGrp="1"/>
          </p:cNvSpPr>
          <p:nvPr>
            <p:ph idx="1"/>
          </p:nvPr>
        </p:nvSpPr>
        <p:spPr>
          <a:xfrm>
            <a:off x="685800" y="628650"/>
            <a:ext cx="7772400" cy="5467350"/>
          </a:xfrm>
        </p:spPr>
        <p:txBody>
          <a:bodyPr/>
          <a:lstStyle/>
          <a:p>
            <a:pPr lvl="2"/>
            <a:r>
              <a:rPr lang="en-US" sz="2400" dirty="0"/>
              <a:t>Tried many deep learning models, finding that </a:t>
            </a:r>
            <a:r>
              <a:rPr lang="en-US" sz="2400" dirty="0">
                <a:solidFill>
                  <a:srgbClr val="FF0000"/>
                </a:solidFill>
              </a:rPr>
              <a:t>RNNs using LSTM layers performed best </a:t>
            </a:r>
            <a:r>
              <a:rPr lang="en-US" sz="2400" dirty="0"/>
              <a:t>on MFCCs</a:t>
            </a:r>
          </a:p>
          <a:p>
            <a:pPr lvl="1"/>
            <a:r>
              <a:rPr lang="en-US" b="1" dirty="0">
                <a:solidFill>
                  <a:srgbClr val="0070C0"/>
                </a:solidFill>
              </a:rPr>
              <a:t>Results</a:t>
            </a:r>
            <a:r>
              <a:rPr lang="en-US" dirty="0"/>
              <a:t>:</a:t>
            </a:r>
          </a:p>
          <a:p>
            <a:pPr lvl="2"/>
            <a:r>
              <a:rPr lang="en-US" dirty="0"/>
              <a:t>76.27% accuracy and RMSE (Root Mean Squared Error) of 0.4 on </a:t>
            </a:r>
            <a:r>
              <a:rPr lang="en-US" dirty="0">
                <a:solidFill>
                  <a:srgbClr val="FF0000"/>
                </a:solidFill>
              </a:rPr>
              <a:t>Patient Healthcare Questionnaire scores</a:t>
            </a:r>
          </a:p>
          <a:p>
            <a:pPr lvl="2"/>
            <a:r>
              <a:rPr lang="en-US" dirty="0"/>
              <a:t>RMSE of 0.168 predicting </a:t>
            </a:r>
            <a:r>
              <a:rPr lang="en-US" dirty="0">
                <a:solidFill>
                  <a:srgbClr val="FF0000"/>
                </a:solidFill>
              </a:rPr>
              <a:t>severity of depression</a:t>
            </a:r>
          </a:p>
          <a:p>
            <a:pPr lvl="2"/>
            <a:r>
              <a:rPr lang="en-US" dirty="0"/>
              <a:t>Adding visual action and training on the DAIC-WOZ corpus and testing on the </a:t>
            </a:r>
            <a:r>
              <a:rPr lang="en-US" dirty="0" err="1"/>
              <a:t>Avi</a:t>
            </a:r>
            <a:r>
              <a:rPr lang="en-US" dirty="0"/>
              <a:t>-D corpus achieved </a:t>
            </a:r>
            <a:r>
              <a:rPr lang="en-US" dirty="0">
                <a:solidFill>
                  <a:srgbClr val="FF0000"/>
                </a:solidFill>
              </a:rPr>
              <a:t>95.6% accuracy</a:t>
            </a:r>
          </a:p>
          <a:p>
            <a:pPr lvl="2"/>
            <a:r>
              <a:rPr lang="en-US" dirty="0"/>
              <a:t>Adding 53 other acoustic features improved </a:t>
            </a:r>
            <a:r>
              <a:rPr lang="en-US" dirty="0">
                <a:solidFill>
                  <a:srgbClr val="FF0000"/>
                </a:solidFill>
              </a:rPr>
              <a:t>voice-only accuracy to 86%</a:t>
            </a:r>
          </a:p>
          <a:p>
            <a:endParaRPr lang="en-US" dirty="0"/>
          </a:p>
        </p:txBody>
      </p:sp>
      <p:sp>
        <p:nvSpPr>
          <p:cNvPr id="4" name="Slide Number Placeholder 3">
            <a:extLst>
              <a:ext uri="{FF2B5EF4-FFF2-40B4-BE49-F238E27FC236}">
                <a16:creationId xmlns:a16="http://schemas.microsoft.com/office/drawing/2014/main" id="{E0F87021-FE2A-1FA1-F79E-1E5E21221457}"/>
              </a:ext>
            </a:extLst>
          </p:cNvPr>
          <p:cNvSpPr>
            <a:spLocks noGrp="1"/>
          </p:cNvSpPr>
          <p:nvPr>
            <p:ph type="sldNum" sz="quarter" idx="12"/>
          </p:nvPr>
        </p:nvSpPr>
        <p:spPr/>
        <p:txBody>
          <a:bodyPr/>
          <a:lstStyle/>
          <a:p>
            <a:fld id="{C596511B-2857-694D-871F-422885452280}" type="slidenum">
              <a:rPr lang="en-US" smtClean="0"/>
              <a:pPr/>
              <a:t>16</a:t>
            </a:fld>
            <a:endParaRPr lang="en-US"/>
          </a:p>
        </p:txBody>
      </p:sp>
    </p:spTree>
    <p:extLst>
      <p:ext uri="{BB962C8B-B14F-4D97-AF65-F5344CB8AC3E}">
        <p14:creationId xmlns:p14="http://schemas.microsoft.com/office/powerpoint/2010/main" val="30806508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t>Detecting</a:t>
            </a:r>
            <a:r>
              <a:rPr lang="en-US" dirty="0">
                <a:solidFill>
                  <a:srgbClr val="0070C0"/>
                </a:solidFill>
              </a:rPr>
              <a:t> Mental State </a:t>
            </a:r>
            <a:r>
              <a:rPr lang="en-US" dirty="0"/>
              <a:t>from</a:t>
            </a:r>
            <a:r>
              <a:rPr lang="en-US" dirty="0">
                <a:solidFill>
                  <a:srgbClr val="0070C0"/>
                </a:solidFill>
              </a:rPr>
              <a:t> Speech and Language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b="1" dirty="0">
                <a:solidFill>
                  <a:srgbClr val="0070C0"/>
                </a:solidFill>
              </a:rPr>
              <a:t>Negative thought disorder</a:t>
            </a:r>
            <a:r>
              <a:rPr lang="en-US" sz="2400" b="1" dirty="0"/>
              <a:t>”: </a:t>
            </a:r>
            <a:r>
              <a:rPr lang="en-US" sz="2400" b="1" dirty="0">
                <a:solidFill>
                  <a:srgbClr val="FF0000"/>
                </a:solidFill>
                <a:hlinkClick r:id="rId3"/>
              </a:rPr>
              <a:t>Alogia</a:t>
            </a:r>
            <a:endParaRPr lang="en-US" sz="2400" b="1" dirty="0">
              <a:solidFill>
                <a:srgbClr val="FF0000"/>
              </a:solidFill>
            </a:endParaRPr>
          </a:p>
          <a:p>
            <a:pPr lvl="1"/>
            <a:r>
              <a:rPr lang="en-US" sz="2400" dirty="0"/>
              <a:t>Poverty of speech; inability to speak easily</a:t>
            </a:r>
          </a:p>
          <a:p>
            <a:r>
              <a:rPr lang="en-US" sz="2400" b="1" dirty="0"/>
              <a:t>“</a:t>
            </a:r>
            <a:r>
              <a:rPr lang="en-US" sz="2400" b="1" dirty="0">
                <a:solidFill>
                  <a:srgbClr val="0070C0"/>
                </a:solidFill>
              </a:rPr>
              <a:t>Positive thought disorder</a:t>
            </a:r>
            <a:r>
              <a:rPr lang="en-US" sz="2400" b="1" dirty="0"/>
              <a:t>” </a:t>
            </a:r>
            <a:r>
              <a:rPr lang="en-US" sz="2400" dirty="0"/>
              <a:t>examples</a:t>
            </a:r>
            <a:r>
              <a:rPr lang="en-US" sz="2400" b="1" dirty="0"/>
              <a:t>:</a:t>
            </a:r>
          </a:p>
          <a:p>
            <a:pPr lvl="1"/>
            <a:r>
              <a:rPr lang="en-US" sz="2400" dirty="0">
                <a:solidFill>
                  <a:srgbClr val="FF0000"/>
                </a:solidFill>
                <a:hlinkClick r:id="rId4"/>
              </a:rPr>
              <a:t>Derailment</a:t>
            </a:r>
            <a:r>
              <a:rPr lang="en-US" sz="2400" dirty="0">
                <a:solidFill>
                  <a:srgbClr val="FF0000"/>
                </a:solidFill>
              </a:rPr>
              <a: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hlinkClick r:id="rId5"/>
              </a:rPr>
              <a:t>Tangentiality</a:t>
            </a:r>
            <a:r>
              <a:rPr lang="en-US" sz="2400" dirty="0">
                <a:solidFill>
                  <a:srgbClr val="FF0000"/>
                </a:solidFill>
              </a:rPr>
              <a:t>: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 or </a:t>
            </a:r>
            <a:r>
              <a:rPr lang="en-US" sz="2400" dirty="0">
                <a:solidFill>
                  <a:srgbClr val="FF0000"/>
                </a:solidFill>
                <a:hlinkClick r:id="rId3"/>
              </a:rPr>
              <a:t>“Thought Disorder”</a:t>
            </a:r>
            <a:endParaRPr lang="en-US" sz="2400" dirty="0">
              <a:solidFill>
                <a:srgbClr val="FF0000"/>
              </a:solidFill>
            </a:endParaRP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Word Salad</a:t>
            </a:r>
            <a:endParaRPr lang="en-US" dirty="0"/>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solidFill>
                  <a:srgbClr val="FF0000"/>
                </a:solidFill>
                <a:hlinkClick r:id="rId4"/>
              </a:rPr>
              <a:t>Latent </a:t>
            </a:r>
            <a:r>
              <a:rPr lang="en-US" dirty="0" err="1">
                <a:solidFill>
                  <a:srgbClr val="FF0000"/>
                </a:solidFill>
                <a:hlinkClick r:id="rId4"/>
              </a:rPr>
              <a:t>Dirichlet</a:t>
            </a:r>
            <a:r>
              <a:rPr lang="en-US" dirty="0">
                <a:solidFill>
                  <a:srgbClr val="FF0000"/>
                </a:solidFill>
                <a:hlinkClick r:id="rId4"/>
              </a:rPr>
              <a:t> Allocation </a:t>
            </a:r>
            <a:r>
              <a:rPr lang="en-US" dirty="0"/>
              <a:t>(LDA),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28</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Schizophrenic users had </a:t>
            </a:r>
            <a:r>
              <a:rPr lang="en-US" b="1"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b="1"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r>
              <a:rPr lang="en-US" dirty="0">
                <a:solidFill>
                  <a:srgbClr val="0070C0"/>
                </a:solidFill>
              </a:rPr>
              <a:t>Results</a:t>
            </a:r>
            <a:r>
              <a:rPr lang="en-US" dirty="0"/>
              <a:t>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b="1"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b="1"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b="1" dirty="0">
                <a:solidFill>
                  <a:srgbClr val="0070C0"/>
                </a:solidFill>
              </a:rPr>
              <a:t>SZ gro</a:t>
            </a:r>
            <a:r>
              <a:rPr lang="en-US" dirty="0">
                <a:solidFill>
                  <a:srgbClr val="0070C0"/>
                </a:solidFill>
              </a:rPr>
              <a:t>up</a:t>
            </a:r>
            <a:r>
              <a:rPr lang="en-US" dirty="0"/>
              <a:t>: 159 users; 66,454 comments</a:t>
            </a:r>
          </a:p>
          <a:p>
            <a:r>
              <a:rPr lang="en-US" b="1"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b="1"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b="1" dirty="0">
                <a:solidFill>
                  <a:srgbClr val="0070C0"/>
                </a:solidFill>
              </a:rPr>
              <a:t>SZ indicators </a:t>
            </a:r>
            <a:r>
              <a:rPr lang="en-US" dirty="0"/>
              <a:t>across multiple studies: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a:t>
            </a:r>
            <a:r>
              <a:rPr lang="en-US" dirty="0"/>
              <a:t>in this Reddit study:</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35</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b="1" dirty="0">
                <a:solidFill>
                  <a:srgbClr val="0070C0"/>
                </a:solidFill>
              </a:rPr>
              <a:t>Logistic Regression</a:t>
            </a:r>
            <a:r>
              <a:rPr lang="en-US" dirty="0"/>
              <a:t>: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b="1" dirty="0">
                <a:solidFill>
                  <a:srgbClr val="0070C0"/>
                </a:solidFill>
              </a:rPr>
              <a:t>brain diseases </a:t>
            </a:r>
            <a:r>
              <a:rPr lang="en-US" dirty="0"/>
              <a:t>that cause long term decrease in ability to think and remember</a:t>
            </a:r>
          </a:p>
          <a:p>
            <a:r>
              <a:rPr lang="en-US" dirty="0"/>
              <a:t>Most common type - </a:t>
            </a:r>
            <a:r>
              <a:rPr lang="en-US" b="1" dirty="0">
                <a:solidFill>
                  <a:srgbClr val="0070C0"/>
                </a:solidFill>
                <a:hlinkClick r:id="rId3"/>
              </a:rPr>
              <a:t>Alzheimer’s disease </a:t>
            </a:r>
            <a:r>
              <a:rPr lang="en-US" dirty="0"/>
              <a:t>(AD)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b="1" dirty="0">
                <a:solidFill>
                  <a:srgbClr val="0070C0"/>
                </a:solidFill>
              </a:rPr>
              <a:t>Short-term memory loss</a:t>
            </a:r>
          </a:p>
          <a:p>
            <a:r>
              <a:rPr lang="en-US" b="1" dirty="0">
                <a:solidFill>
                  <a:srgbClr val="0070C0"/>
                </a:solidFill>
              </a:rPr>
              <a:t>Problems with language</a:t>
            </a:r>
          </a:p>
          <a:p>
            <a:r>
              <a:rPr lang="en-US" b="1" dirty="0">
                <a:solidFill>
                  <a:srgbClr val="0070C0"/>
                </a:solidFill>
              </a:rPr>
              <a:t>Disorientation</a:t>
            </a:r>
          </a:p>
          <a:p>
            <a:r>
              <a:rPr lang="en-US" b="1" dirty="0">
                <a:solidFill>
                  <a:srgbClr val="0070C0"/>
                </a:solidFill>
              </a:rPr>
              <a:t>Mood swings</a:t>
            </a:r>
          </a:p>
          <a:p>
            <a:r>
              <a:rPr lang="en-US" b="1"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b="1" dirty="0">
                <a:solidFill>
                  <a:srgbClr val="0070C0"/>
                </a:solidFill>
              </a:rPr>
              <a:t>genetic</a:t>
            </a:r>
          </a:p>
          <a:p>
            <a:r>
              <a:rPr lang="en-US" b="1"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b="1" dirty="0">
                <a:solidFill>
                  <a:srgbClr val="0070C0"/>
                </a:solidFill>
              </a:rPr>
              <a:t>Amyloid plaques</a:t>
            </a:r>
            <a:r>
              <a:rPr lang="en-US" dirty="0"/>
              <a:t>: protein fragments that clump together in brains killing neurons</a:t>
            </a:r>
          </a:p>
          <a:p>
            <a:r>
              <a:rPr lang="en-US" b="1"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42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b="1" dirty="0">
                <a:solidFill>
                  <a:srgbClr val="0070C0"/>
                </a:solidFill>
              </a:rPr>
              <a:t>postmortem brain tissue examination</a:t>
            </a:r>
          </a:p>
          <a:p>
            <a:r>
              <a:rPr lang="en-US" b="1" dirty="0">
                <a:solidFill>
                  <a:srgbClr val="0070C0"/>
                </a:solidFill>
              </a:rPr>
              <a:t>Clinical assessment </a:t>
            </a:r>
            <a:r>
              <a:rPr lang="en-US" dirty="0"/>
              <a:t>can provide some information</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 (</a:t>
            </a:r>
            <a:r>
              <a:rPr lang="en-US" dirty="0">
                <a:hlinkClick r:id="rId5"/>
              </a:rPr>
              <a:t>download</a:t>
            </a:r>
            <a:r>
              <a:rPr lang="en-US" dirty="0"/>
              <a: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b="1" dirty="0">
                <a:solidFill>
                  <a:srgbClr val="0070C0"/>
                </a:solidFill>
              </a:rPr>
              <a:t>Pre-dementia</a:t>
            </a:r>
            <a:r>
              <a:rPr lang="en-US" dirty="0">
                <a:solidFill>
                  <a:srgbClr val="0070C0"/>
                </a:solidFill>
              </a:rPr>
              <a:t> </a:t>
            </a:r>
          </a:p>
          <a:p>
            <a:pPr lvl="1"/>
            <a:r>
              <a:rPr lang="en-US" dirty="0"/>
              <a:t>Mild Cognitive Impairment (MCI)</a:t>
            </a:r>
          </a:p>
          <a:p>
            <a:pPr lvl="1"/>
            <a:r>
              <a:rPr lang="en-US" dirty="0"/>
              <a:t>Short-term memory loss</a:t>
            </a:r>
          </a:p>
          <a:p>
            <a:r>
              <a:rPr lang="en-US" b="1" dirty="0">
                <a:solidFill>
                  <a:srgbClr val="0070C0"/>
                </a:solidFill>
              </a:rPr>
              <a:t>Early</a:t>
            </a:r>
          </a:p>
          <a:p>
            <a:pPr lvl="1"/>
            <a:r>
              <a:rPr lang="en-US" dirty="0"/>
              <a:t>Increased impairment of learning and memory </a:t>
            </a:r>
          </a:p>
          <a:p>
            <a:r>
              <a:rPr lang="en-US" b="1" dirty="0">
                <a:solidFill>
                  <a:srgbClr val="0070C0"/>
                </a:solidFill>
              </a:rPr>
              <a:t>Moderate</a:t>
            </a:r>
          </a:p>
          <a:p>
            <a:pPr lvl="1"/>
            <a:r>
              <a:rPr lang="en-US" dirty="0"/>
              <a:t>Increased impairment of learning and memory</a:t>
            </a:r>
          </a:p>
          <a:p>
            <a:r>
              <a:rPr lang="en-US" b="1"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47</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b="1" dirty="0">
                <a:solidFill>
                  <a:srgbClr val="0070C0"/>
                </a:solidFill>
              </a:rPr>
              <a:t>Medication</a:t>
            </a:r>
            <a:r>
              <a:rPr lang="en-US" dirty="0"/>
              <a:t> for  symptoms</a:t>
            </a:r>
          </a:p>
          <a:p>
            <a:r>
              <a:rPr lang="en-US" b="1"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48</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ECD7-5479-C33E-653C-265DB06049F4}"/>
              </a:ext>
            </a:extLst>
          </p:cNvPr>
          <p:cNvSpPr>
            <a:spLocks noGrp="1"/>
          </p:cNvSpPr>
          <p:nvPr>
            <p:ph type="title"/>
          </p:nvPr>
        </p:nvSpPr>
        <p:spPr/>
        <p:txBody>
          <a:bodyPr/>
          <a:lstStyle/>
          <a:p>
            <a:r>
              <a:rPr lang="en-US" dirty="0"/>
              <a:t>Alzheimer’s Dementia Recognition from Speech (Nasreenetal2021)</a:t>
            </a:r>
          </a:p>
        </p:txBody>
      </p:sp>
      <p:sp>
        <p:nvSpPr>
          <p:cNvPr id="4" name="Content Placeholder 3">
            <a:extLst>
              <a:ext uri="{FF2B5EF4-FFF2-40B4-BE49-F238E27FC236}">
                <a16:creationId xmlns:a16="http://schemas.microsoft.com/office/drawing/2014/main" id="{53F34F5B-C5C2-5870-BF10-0C07D2FE6846}"/>
              </a:ext>
            </a:extLst>
          </p:cNvPr>
          <p:cNvSpPr>
            <a:spLocks noGrp="1"/>
          </p:cNvSpPr>
          <p:nvPr>
            <p:ph idx="1"/>
          </p:nvPr>
        </p:nvSpPr>
        <p:spPr/>
        <p:txBody>
          <a:bodyPr/>
          <a:lstStyle/>
          <a:p>
            <a:r>
              <a:rPr lang="en-US" sz="2400" dirty="0"/>
              <a:t>Prior work found that </a:t>
            </a:r>
            <a:r>
              <a:rPr lang="en-US" sz="2400" b="1" dirty="0">
                <a:solidFill>
                  <a:srgbClr val="0070C0"/>
                </a:solidFill>
              </a:rPr>
              <a:t>acoustic, lexical, syntactic and semantic features identify Alzheimer’s </a:t>
            </a:r>
            <a:r>
              <a:rPr lang="en-US" sz="2400" dirty="0"/>
              <a:t>as well as conversational features including disfluencies (fillers, repairs) and inter-speaker silence</a:t>
            </a:r>
          </a:p>
          <a:p>
            <a:r>
              <a:rPr lang="en-US" sz="2400" b="1" dirty="0">
                <a:solidFill>
                  <a:srgbClr val="0070C0"/>
                </a:solidFill>
              </a:rPr>
              <a:t>Their work: </a:t>
            </a:r>
            <a:r>
              <a:rPr lang="en-US" sz="2400" dirty="0"/>
              <a:t>Quantifying some speech features using part of the Carolinas Conversation collection corpus of patients with moderate AD vs. non-AD</a:t>
            </a:r>
          </a:p>
          <a:p>
            <a:r>
              <a:rPr lang="en-US" sz="2400" b="1" dirty="0">
                <a:solidFill>
                  <a:srgbClr val="0070C0"/>
                </a:solidFill>
              </a:rPr>
              <a:t>Features</a:t>
            </a:r>
            <a:r>
              <a:rPr lang="en-US" sz="2400" dirty="0"/>
              <a:t>:</a:t>
            </a:r>
          </a:p>
          <a:p>
            <a:pPr lvl="1"/>
            <a:r>
              <a:rPr lang="en-US" sz="2400" dirty="0"/>
              <a:t>Disfluencies: self-repairs, fillers</a:t>
            </a:r>
          </a:p>
          <a:p>
            <a:pPr lvl="1"/>
            <a:r>
              <a:rPr lang="en-US" sz="2400" dirty="0"/>
              <a:t>Interactional features: overlaps, turn-taking behavior, within-speaker silence and between speaker silence</a:t>
            </a:r>
          </a:p>
        </p:txBody>
      </p:sp>
      <p:sp>
        <p:nvSpPr>
          <p:cNvPr id="3" name="Slide Number Placeholder 2">
            <a:extLst>
              <a:ext uri="{FF2B5EF4-FFF2-40B4-BE49-F238E27FC236}">
                <a16:creationId xmlns:a16="http://schemas.microsoft.com/office/drawing/2014/main" id="{87ED8AAC-41C8-B524-9B97-EF9EE5C3ADC2}"/>
              </a:ext>
            </a:extLst>
          </p:cNvPr>
          <p:cNvSpPr>
            <a:spLocks noGrp="1"/>
          </p:cNvSpPr>
          <p:nvPr>
            <p:ph type="sldNum" sz="quarter" idx="12"/>
          </p:nvPr>
        </p:nvSpPr>
        <p:spPr/>
        <p:txBody>
          <a:bodyPr/>
          <a:lstStyle/>
          <a:p>
            <a:fld id="{C596511B-2857-694D-871F-422885452280}" type="slidenum">
              <a:rPr lang="en-US" smtClean="0"/>
              <a:pPr/>
              <a:t>49</a:t>
            </a:fld>
            <a:endParaRPr lang="en-US"/>
          </a:p>
        </p:txBody>
      </p:sp>
    </p:spTree>
    <p:extLst>
      <p:ext uri="{BB962C8B-B14F-4D97-AF65-F5344CB8AC3E}">
        <p14:creationId xmlns:p14="http://schemas.microsoft.com/office/powerpoint/2010/main" val="31797461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7983-2EF4-A137-9547-0279F770B982}"/>
              </a:ext>
            </a:extLst>
          </p:cNvPr>
          <p:cNvSpPr>
            <a:spLocks noGrp="1"/>
          </p:cNvSpPr>
          <p:nvPr>
            <p:ph idx="1"/>
          </p:nvPr>
        </p:nvSpPr>
        <p:spPr>
          <a:xfrm>
            <a:off x="685800" y="500063"/>
            <a:ext cx="7772400" cy="5595937"/>
          </a:xfrm>
        </p:spPr>
        <p:txBody>
          <a:bodyPr/>
          <a:lstStyle/>
          <a:p>
            <a:r>
              <a:rPr lang="en-US" b="1" dirty="0">
                <a:solidFill>
                  <a:srgbClr val="0070C0"/>
                </a:solidFill>
              </a:rPr>
              <a:t>Findings</a:t>
            </a:r>
            <a:r>
              <a:rPr lang="en-US" dirty="0"/>
              <a:t> on discriminating between the 2:</a:t>
            </a:r>
          </a:p>
          <a:p>
            <a:pPr lvl="2"/>
            <a:r>
              <a:rPr lang="en-US" dirty="0"/>
              <a:t>Significant differences in </a:t>
            </a:r>
            <a:r>
              <a:rPr lang="en-US" dirty="0">
                <a:solidFill>
                  <a:srgbClr val="FF0000"/>
                </a:solidFill>
              </a:rPr>
              <a:t>disfluency features </a:t>
            </a:r>
            <a:r>
              <a:rPr lang="en-US" dirty="0"/>
              <a:t>(edit terms, verbatim repetitions, substitutions)</a:t>
            </a:r>
          </a:p>
          <a:p>
            <a:pPr lvl="2"/>
            <a:r>
              <a:rPr lang="en-US" dirty="0"/>
              <a:t>Significant differences in </a:t>
            </a:r>
            <a:r>
              <a:rPr lang="en-US" dirty="0">
                <a:solidFill>
                  <a:srgbClr val="FF0000"/>
                </a:solidFill>
              </a:rPr>
              <a:t>interaction features </a:t>
            </a:r>
            <a:r>
              <a:rPr lang="en-US" dirty="0"/>
              <a:t>(lapses, gaps, attributable silences, turn switches per minute, standardized phonation time, turn length)</a:t>
            </a:r>
          </a:p>
          <a:p>
            <a:pPr lvl="2"/>
            <a:r>
              <a:rPr lang="en-US" dirty="0">
                <a:solidFill>
                  <a:srgbClr val="FF0000"/>
                </a:solidFill>
              </a:rPr>
              <a:t>Accuracy</a:t>
            </a:r>
            <a:r>
              <a:rPr lang="en-US" dirty="0"/>
              <a:t> using SVMs</a:t>
            </a:r>
          </a:p>
          <a:p>
            <a:pPr lvl="4"/>
            <a:r>
              <a:rPr lang="en-US" dirty="0"/>
              <a:t>83% with disfluency features</a:t>
            </a:r>
          </a:p>
          <a:p>
            <a:pPr lvl="4"/>
            <a:r>
              <a:rPr lang="en-US" dirty="0"/>
              <a:t>83% with interactional features</a:t>
            </a:r>
          </a:p>
          <a:p>
            <a:pPr lvl="4"/>
            <a:r>
              <a:rPr lang="en-US" dirty="0"/>
              <a:t>90% combining both</a:t>
            </a:r>
          </a:p>
          <a:p>
            <a:pPr lvl="1"/>
            <a:endParaRPr lang="en-US" dirty="0"/>
          </a:p>
        </p:txBody>
      </p:sp>
      <p:sp>
        <p:nvSpPr>
          <p:cNvPr id="4" name="Slide Number Placeholder 3">
            <a:extLst>
              <a:ext uri="{FF2B5EF4-FFF2-40B4-BE49-F238E27FC236}">
                <a16:creationId xmlns:a16="http://schemas.microsoft.com/office/drawing/2014/main" id="{CD64BA7B-040E-F594-7323-C5FF03B3A368}"/>
              </a:ext>
            </a:extLst>
          </p:cNvPr>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323335026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51</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b="1" dirty="0">
                <a:solidFill>
                  <a:srgbClr val="0070C0"/>
                </a:solidFill>
              </a:rPr>
              <a:t>numbers of words </a:t>
            </a:r>
            <a:r>
              <a:rPr lang="en-US" b="1" dirty="0"/>
              <a:t>and </a:t>
            </a:r>
            <a:r>
              <a:rPr lang="en-US" b="1" dirty="0">
                <a:solidFill>
                  <a:srgbClr val="0070C0"/>
                </a:solidFill>
              </a:rPr>
              <a:t>word types</a:t>
            </a:r>
            <a:r>
              <a:rPr lang="en-US" dirty="0">
                <a:solidFill>
                  <a:srgbClr val="0070C0"/>
                </a:solidFill>
              </a:rPr>
              <a:t>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b="1"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53</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55</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56</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57</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58</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Tweets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63</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65</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68</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69</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lnSpcReduction="10000"/>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  Frequency of posts</a:t>
            </a:r>
          </a:p>
          <a:p>
            <a:pPr lvl="1"/>
            <a:r>
              <a:rPr lang="en-US" dirty="0"/>
              <a:t>Insomnia: tweets made between midnight and 4 a.m.</a:t>
            </a:r>
          </a:p>
          <a:p>
            <a:pPr lvl="1"/>
            <a:r>
              <a:rPr lang="en-US" dirty="0"/>
              <a:t>Exercise: tweets mentioning exercise</a:t>
            </a:r>
          </a:p>
          <a:p>
            <a:pPr lvl="1"/>
            <a:r>
              <a:rPr lang="en-US" dirty="0"/>
              <a:t>Sentiment: pos, neg, neither</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Other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70</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548F-7B46-1F1A-12E3-FBB596896370}"/>
              </a:ext>
            </a:extLst>
          </p:cNvPr>
          <p:cNvSpPr>
            <a:spLocks noGrp="1"/>
          </p:cNvSpPr>
          <p:nvPr>
            <p:ph idx="1"/>
          </p:nvPr>
        </p:nvSpPr>
        <p:spPr>
          <a:xfrm>
            <a:off x="685800" y="742950"/>
            <a:ext cx="7772400" cy="5353050"/>
          </a:xfrm>
        </p:spPr>
        <p:txBody>
          <a:bodyPr/>
          <a:lstStyle/>
          <a:p>
            <a:r>
              <a:rPr lang="en-US" sz="2400" dirty="0">
                <a:effectLst/>
              </a:rPr>
              <a:t>Chen and Hirschberg, “</a:t>
            </a:r>
            <a:r>
              <a:rPr lang="en-US" sz="2400" b="0" i="0" u="none" strike="noStrike" dirty="0">
                <a:solidFill>
                  <a:srgbClr val="000000"/>
                </a:solidFill>
                <a:effectLst/>
                <a:hlinkClick r:id="rId2"/>
              </a:rPr>
              <a:t>Exploring Robustness in Doctor-Patient Conversation Summarization: An Analysis of Out-of-Domain SOAP Notes</a:t>
            </a:r>
            <a:r>
              <a:rPr lang="en-US" sz="2400" b="0" i="0" u="none" strike="noStrike" dirty="0">
                <a:solidFill>
                  <a:srgbClr val="000000"/>
                </a:solidFill>
                <a:effectLst/>
              </a:rPr>
              <a:t>,” The 6th Clinical Natural Language Processing Workshop at NAACL 2024, Mexico City, Mexico.</a:t>
            </a:r>
            <a:endParaRPr lang="en-US" sz="2400" dirty="0">
              <a:effectLst/>
            </a:endParaRPr>
          </a:p>
          <a:p>
            <a:r>
              <a:rPr lang="en-US" sz="2400" dirty="0">
                <a:effectLst/>
              </a:rPr>
              <a:t>Shin et al, “</a:t>
            </a:r>
            <a:r>
              <a:rPr lang="en-US" sz="2400" dirty="0">
                <a:effectLst/>
                <a:hlinkClick r:id="rId3"/>
              </a:rPr>
              <a:t>Detection of Minor and Major Depression through Voice as a Biomarker Using Machine Learning</a:t>
            </a:r>
            <a:r>
              <a:rPr lang="en-US" sz="2400" dirty="0">
                <a:effectLst/>
              </a:rPr>
              <a:t>,” </a:t>
            </a:r>
            <a:r>
              <a:rPr lang="en-US" sz="2400" i="1" dirty="0">
                <a:effectLst/>
              </a:rPr>
              <a:t>Journal of Clinical Medicine 2021</a:t>
            </a:r>
            <a:r>
              <a:rPr lang="en-US" sz="2400" dirty="0">
                <a:effectLst/>
              </a:rPr>
              <a:t>,10, 3046, 1-15.</a:t>
            </a:r>
          </a:p>
          <a:p>
            <a:r>
              <a:rPr lang="en-US" sz="2400" dirty="0"/>
              <a:t>Wang et al, “</a:t>
            </a:r>
            <a:r>
              <a:rPr lang="en-US" sz="2400" dirty="0">
                <a:effectLst/>
                <a:hlinkClick r:id="rId4"/>
              </a:rPr>
              <a:t>Depression Speech Recognition With a Three-Dimensional Convolutional Network</a:t>
            </a:r>
            <a:r>
              <a:rPr lang="en-US" sz="2400" dirty="0">
                <a:effectLst/>
              </a:rPr>
              <a:t>,” </a:t>
            </a:r>
            <a:r>
              <a:rPr lang="en-US" sz="2400" i="1" dirty="0">
                <a:effectLst/>
              </a:rPr>
              <a:t>Frontiers in Human Neuroscience</a:t>
            </a:r>
            <a:r>
              <a:rPr lang="en-US" sz="2400" dirty="0">
                <a:effectLst/>
              </a:rPr>
              <a:t>, 15, 713823, 2021.</a:t>
            </a:r>
          </a:p>
          <a:p>
            <a:endParaRPr lang="en-US" sz="2400" dirty="0">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E754609B-544D-F409-264C-A62BCE2F9EEA}"/>
              </a:ext>
            </a:extLst>
          </p:cNvPr>
          <p:cNvSpPr>
            <a:spLocks noGrp="1"/>
          </p:cNvSpPr>
          <p:nvPr>
            <p:ph type="sldNum" sz="quarter" idx="12"/>
          </p:nvPr>
        </p:nvSpPr>
        <p:spPr/>
        <p:txBody>
          <a:bodyPr/>
          <a:lstStyle/>
          <a:p>
            <a:fld id="{C596511B-2857-694D-871F-422885452280}" type="slidenum">
              <a:rPr lang="en-US" smtClean="0"/>
              <a:pPr/>
              <a:t>71</a:t>
            </a:fld>
            <a:endParaRPr lang="en-US"/>
          </a:p>
        </p:txBody>
      </p:sp>
    </p:spTree>
    <p:extLst>
      <p:ext uri="{BB962C8B-B14F-4D97-AF65-F5344CB8AC3E}">
        <p14:creationId xmlns:p14="http://schemas.microsoft.com/office/powerpoint/2010/main" val="180902066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72</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When might it be unethical to use human data?</a:t>
            </a:r>
            <a:endParaRPr lang="en-US" dirty="0">
              <a:hlinkClick r:id="rId3"/>
            </a:endParaRPr>
          </a:p>
          <a:p>
            <a:r>
              <a:rPr lang="en-US">
                <a:hlinkClick r:id="rId4"/>
              </a:rPr>
              <a:t>Harvard </a:t>
            </a:r>
            <a:r>
              <a:rPr lang="en-US" dirty="0">
                <a:hlinkClick r:id="rId4"/>
              </a:rPr>
              <a:t>“Embedded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73</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b="1" dirty="0">
                <a:solidFill>
                  <a:srgbClr val="0070C0"/>
                </a:solidFill>
              </a:rPr>
              <a:t>very useful tools </a:t>
            </a:r>
            <a:r>
              <a:rPr lang="en-US" dirty="0"/>
              <a:t>for identifying and predicting mental illness</a:t>
            </a:r>
          </a:p>
          <a:p>
            <a:r>
              <a:rPr lang="en-US" b="1" dirty="0">
                <a:solidFill>
                  <a:srgbClr val="0070C0"/>
                </a:solidFill>
              </a:rPr>
              <a:t>Social media </a:t>
            </a:r>
            <a:r>
              <a:rPr lang="en-US" dirty="0"/>
              <a:t>also</a:t>
            </a:r>
            <a:r>
              <a:rPr lang="en-US" dirty="0">
                <a:solidFill>
                  <a:srgbClr val="0070C0"/>
                </a:solidFill>
              </a:rPr>
              <a:t>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74</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94492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4524315"/>
          </a:xfrm>
          <a:prstGeom prst="rect">
            <a:avLst/>
          </a:prstGeom>
          <a:noFill/>
        </p:spPr>
        <p:txBody>
          <a:bodyPr wrap="square" rtlCol="0">
            <a:spAutoFit/>
          </a:bodyPr>
          <a:lstStyle/>
          <a:p>
            <a:r>
              <a:rPr lang="en-US" sz="2400" dirty="0"/>
              <a:t>True pos/all vs. false pos/all ratings</a:t>
            </a:r>
          </a:p>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217A-2590-6A3C-5EA5-11038B5565AD}"/>
              </a:ext>
            </a:extLst>
          </p:cNvPr>
          <p:cNvSpPr>
            <a:spLocks noGrp="1"/>
          </p:cNvSpPr>
          <p:nvPr>
            <p:ph type="title"/>
          </p:nvPr>
        </p:nvSpPr>
        <p:spPr/>
        <p:txBody>
          <a:bodyPr/>
          <a:lstStyle/>
          <a:p>
            <a:r>
              <a:rPr lang="en-US" dirty="0"/>
              <a:t>Acoustic/prosodic Cues for Bipolar Disorder Monitoring (</a:t>
            </a:r>
            <a:r>
              <a:rPr lang="en-US" sz="2400" dirty="0">
                <a:solidFill>
                  <a:schemeClr val="tx1"/>
                </a:solidFill>
                <a:hlinkClick r:id="rId3">
                  <a:extLst>
                    <a:ext uri="{A12FA001-AC4F-418D-AE19-62706E023703}">
                      <ahyp:hlinkClr xmlns:ahyp="http://schemas.microsoft.com/office/drawing/2018/hyperlinkcolor" val="tx"/>
                    </a:ext>
                  </a:extLst>
                </a:hlinkClick>
              </a:rPr>
              <a:t>Farrusetal2021</a:t>
            </a:r>
            <a:r>
              <a:rPr lang="en-US" dirty="0"/>
              <a:t>)</a:t>
            </a:r>
          </a:p>
        </p:txBody>
      </p:sp>
      <p:sp>
        <p:nvSpPr>
          <p:cNvPr id="4" name="Content Placeholder 3">
            <a:extLst>
              <a:ext uri="{FF2B5EF4-FFF2-40B4-BE49-F238E27FC236}">
                <a16:creationId xmlns:a16="http://schemas.microsoft.com/office/drawing/2014/main" id="{7A50CCB1-C47A-B49B-EE59-715D6502A706}"/>
              </a:ext>
            </a:extLst>
          </p:cNvPr>
          <p:cNvSpPr>
            <a:spLocks noGrp="1"/>
          </p:cNvSpPr>
          <p:nvPr>
            <p:ph idx="1"/>
          </p:nvPr>
        </p:nvSpPr>
        <p:spPr/>
        <p:txBody>
          <a:bodyPr/>
          <a:lstStyle/>
          <a:p>
            <a:r>
              <a:rPr lang="en-US" sz="2400" b="1" dirty="0">
                <a:solidFill>
                  <a:srgbClr val="0070C0"/>
                </a:solidFill>
              </a:rPr>
              <a:t>Goal</a:t>
            </a:r>
            <a:r>
              <a:rPr lang="en-US" sz="2400" dirty="0"/>
              <a:t>: Create app to use only acoustic-prosodic information to provide in-home ratings on clinical scales (</a:t>
            </a:r>
            <a:r>
              <a:rPr lang="en-US" sz="2400" dirty="0">
                <a:solidFill>
                  <a:srgbClr val="0070C0"/>
                </a:solidFill>
                <a:hlinkClick r:id="rId4"/>
              </a:rPr>
              <a:t>Hamilton Depression Rating Scale </a:t>
            </a:r>
            <a:r>
              <a:rPr lang="en-US" sz="2400" dirty="0">
                <a:solidFill>
                  <a:srgbClr val="0070C0"/>
                </a:solidFill>
              </a:rPr>
              <a:t> (HDRS)(adults) </a:t>
            </a:r>
            <a:r>
              <a:rPr lang="en-US" sz="2400" dirty="0"/>
              <a:t>and </a:t>
            </a:r>
            <a:r>
              <a:rPr lang="en-US" sz="2400" dirty="0">
                <a:solidFill>
                  <a:srgbClr val="0070C0"/>
                </a:solidFill>
                <a:hlinkClick r:id="rId5"/>
              </a:rPr>
              <a:t>Young Mania Rating Scale</a:t>
            </a:r>
            <a:r>
              <a:rPr lang="en-US" sz="2400" dirty="0">
                <a:solidFill>
                  <a:srgbClr val="0070C0"/>
                </a:solidFill>
              </a:rPr>
              <a:t>  (YMRS)(children 5-17)</a:t>
            </a:r>
            <a:r>
              <a:rPr lang="en-US" sz="2400" dirty="0"/>
              <a:t>)</a:t>
            </a:r>
          </a:p>
          <a:p>
            <a:pPr lvl="1"/>
            <a:r>
              <a:rPr lang="en-US" sz="2400" dirty="0">
                <a:solidFill>
                  <a:srgbClr val="FF0000"/>
                </a:solidFill>
              </a:rPr>
              <a:t>Prior work </a:t>
            </a:r>
            <a:r>
              <a:rPr lang="en-US" sz="2400" dirty="0"/>
              <a:t>found that F0, formant frequency, voice quality, intonation and rhythm were useful</a:t>
            </a:r>
          </a:p>
          <a:p>
            <a:pPr lvl="1"/>
            <a:r>
              <a:rPr lang="en-US" sz="2400" dirty="0"/>
              <a:t>Collected </a:t>
            </a:r>
            <a:r>
              <a:rPr lang="en-US" sz="2400" dirty="0">
                <a:solidFill>
                  <a:srgbClr val="FF0000"/>
                </a:solidFill>
              </a:rPr>
              <a:t>data from bipolar patients </a:t>
            </a:r>
            <a:r>
              <a:rPr lang="en-US" sz="2400" dirty="0"/>
              <a:t>and used </a:t>
            </a:r>
            <a:r>
              <a:rPr lang="en-US" sz="2400" dirty="0" err="1"/>
              <a:t>Praat</a:t>
            </a:r>
            <a:r>
              <a:rPr lang="en-US" sz="2400" dirty="0"/>
              <a:t> to extract mean F0, first and second formant frequencies, jitter, shimmer, NHR and HNR, max/min/range/slope of F0, mean intensity, rhythm (ratio of pauses, speech rate, articulation rate and mean syllable duration</a:t>
            </a:r>
          </a:p>
        </p:txBody>
      </p:sp>
      <p:sp>
        <p:nvSpPr>
          <p:cNvPr id="3" name="Slide Number Placeholder 2">
            <a:extLst>
              <a:ext uri="{FF2B5EF4-FFF2-40B4-BE49-F238E27FC236}">
                <a16:creationId xmlns:a16="http://schemas.microsoft.com/office/drawing/2014/main" id="{7F4B1378-30BD-DCD4-1113-626963E1F1D8}"/>
              </a:ext>
            </a:extLst>
          </p:cNvPr>
          <p:cNvSpPr>
            <a:spLocks noGrp="1"/>
          </p:cNvSpPr>
          <p:nvPr>
            <p:ph type="sldNum" sz="quarter" idx="12"/>
          </p:nvPr>
        </p:nvSpPr>
        <p:spPr/>
        <p:txBody>
          <a:bodyPr/>
          <a:lstStyle/>
          <a:p>
            <a:fld id="{C596511B-2857-694D-871F-422885452280}" type="slidenum">
              <a:rPr lang="en-US" smtClean="0"/>
              <a:pPr/>
              <a:t>9</a:t>
            </a:fld>
            <a:endParaRPr lang="en-US"/>
          </a:p>
        </p:txBody>
      </p:sp>
    </p:spTree>
    <p:extLst>
      <p:ext uri="{BB962C8B-B14F-4D97-AF65-F5344CB8AC3E}">
        <p14:creationId xmlns:p14="http://schemas.microsoft.com/office/powerpoint/2010/main" val="38350119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4621</TotalTime>
  <Words>4634</Words>
  <Application>Microsoft Macintosh PowerPoint</Application>
  <PresentationFormat>On-screen Show (4:3)</PresentationFormat>
  <Paragraphs>568</Paragraphs>
  <Slides>75</Slides>
  <Notes>71</Notes>
  <HiddenSlides>24</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75</vt:i4>
      </vt:variant>
    </vt:vector>
  </HeadingPairs>
  <TitlesOfParts>
    <vt:vector size="87" baseType="lpstr">
      <vt:lpstr>Arial</vt:lpstr>
      <vt:lpstr>Calibri</vt:lpstr>
      <vt:lpstr>Calibri Light</vt:lpstr>
      <vt:lpstr>Georgia</vt:lpstr>
      <vt:lpstr>Google Sans</vt:lpstr>
      <vt:lpstr>Helvetica</vt:lpstr>
      <vt:lpstr>Times</vt:lpstr>
      <vt:lpstr>Times New Roman</vt:lpstr>
      <vt:lpstr>Office Theme</vt:lpstr>
      <vt:lpstr>LSA17-course</vt:lpstr>
      <vt:lpstr>1_Custom Design</vt:lpstr>
      <vt:lpstr>Custom Design</vt:lpstr>
      <vt:lpstr>Mental State</vt:lpstr>
      <vt:lpstr>Today</vt:lpstr>
      <vt:lpstr>PowerPoint Presentation</vt:lpstr>
      <vt:lpstr>Language as a Cue for Diagnosis</vt:lpstr>
      <vt:lpstr>Quantifying Mental Health Signals in Twitter (Coppersmith et al., 2014)</vt:lpstr>
      <vt:lpstr>Finding Tweets</vt:lpstr>
      <vt:lpstr>Features</vt:lpstr>
      <vt:lpstr>ROC Curves of Analytic (Probabilitic) Performance</vt:lpstr>
      <vt:lpstr>Acoustic/prosodic Cues for Bipolar Disorder Monitoring (Farrusetal2021)</vt:lpstr>
      <vt:lpstr>PowerPoint Presentation</vt:lpstr>
      <vt:lpstr>Depression</vt:lpstr>
      <vt:lpstr>PowerPoint Presentation</vt:lpstr>
      <vt:lpstr>Diagnosis</vt:lpstr>
      <vt:lpstr>Treatments</vt:lpstr>
      <vt:lpstr>Predicting Depression from Speech (Rejaibietal2022)</vt:lpstr>
      <vt:lpstr>PowerPoint Presentation</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Alzheimer’s Dementia Recognition from Speech (Nasreenetal2021)</vt:lpstr>
      <vt:lpstr>PowerPoint Presentation</vt:lpstr>
      <vt:lpstr>Lexical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Other Recent Work</vt:lpstr>
      <vt:lpstr>PowerPoint Presentation</vt:lpstr>
      <vt:lpstr>Ethics of Using Social Media for Health Research</vt:lpstr>
      <vt:lpstr>Ethics in NLP workshop</vt:lpstr>
      <vt:lpstr>Conclusions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cp:lastModifiedBy>
  <cp:revision>190</cp:revision>
  <cp:lastPrinted>2020-04-01T00:47:57Z</cp:lastPrinted>
  <dcterms:created xsi:type="dcterms:W3CDTF">2020-03-24T14:32:25Z</dcterms:created>
  <dcterms:modified xsi:type="dcterms:W3CDTF">2025-04-05T15:41:34Z</dcterms:modified>
</cp:coreProperties>
</file>