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Lst>
  <p:sldSz cy="5143500" cx="9144000"/>
  <p:notesSz cx="6858000" cy="9144000"/>
  <p:embeddedFontLst>
    <p:embeddedFont>
      <p:font typeface="Raleway"/>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0092BE-89B0-48C1-B4E0-80E4F17B58F4}">
  <a:tblStyle styleId="{3C0092BE-89B0-48C1-B4E0-80E4F17B58F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Raleway-regular.fntdata"/><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font" Target="fonts/Raleway-italic.fntdata"/><Relationship Id="rId41" Type="http://schemas.openxmlformats.org/officeDocument/2006/relationships/slide" Target="slides/slide35.xml"/><Relationship Id="rId85" Type="http://schemas.openxmlformats.org/officeDocument/2006/relationships/font" Target="fonts/Raleway-bold.fntdata"/><Relationship Id="rId44" Type="http://schemas.openxmlformats.org/officeDocument/2006/relationships/slide" Target="slides/slide38.xml"/><Relationship Id="rId43" Type="http://schemas.openxmlformats.org/officeDocument/2006/relationships/slide" Target="slides/slide37.xml"/><Relationship Id="rId87" Type="http://schemas.openxmlformats.org/officeDocument/2006/relationships/font" Target="fonts/Raleway-boldItalic.fntdata"/><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12488291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12488291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self here]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124882916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124882916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answer our research questions, we examined the Bangor Miami corpus of Spanish-English bilingual speech and transcripts. The entire corpus is made up of 56 conversations, but we restricted our study to the 39 dyadic conversations that contained code-switching - this involved about 20 out of a total of 35 hours of recorded conversation. We added to this corpus utterance level annotations of the strategy of code-switching used. You’ll recall that these are mainly insertional and alternational code-switching, along with an “other” category. We also denoised the audio files in the corpus, as these were mainly recorded in public spaces with babble noise in the background. From this augmented version of the Bangor Miami corpus, which we publicly share, we were interested in entrainment over a few different feature sets, namely, lexical, acoustic prosodic, and code-switching features.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24882916b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124882916b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various feature sets extracted from our augmented version of the Bangor Miami corpus, we performed a number of statistical analyses to determine the extent of entrainment happening across each feature set. For the lexical features, we applied the count-based metric on the slide, as well as a probabilistic technique involving using the perplexity of language models. For the acoustic-prosodic and code-switching features, we calculated turn- and conversation-level proximity, convergence, and synchrony, based on each of their definitions from prior work. If anyone is interested in the details of the method, I am happy to take questions now, or you can refer to the paper for the full explanation of each of these.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124882916b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124882916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get into some of the results we found, starting with our first research question. </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24882916b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24882916b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our first set of analyses, we considered overall language use, as well as a number of pre-defined word sets including high frequency words, affirmative cues that speakers use to encourage their interlocutor to keep talking, and filler words like um and uh in both English and Spanish. Across all of these features, we found statistically significant evidence of lexical entrainment in the vast majority of the code-switched conversations of the corpus. These results align with prior work on entrainment in monolingual domains, which makes ours a promising finding!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469ff6ea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469ff6ea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24882916b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24882916b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Next, we turned to entrainment on the acoustic-prosodic features of the code-switched conversations.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found that the majority of conversations show statistically significant evidence of turn-level proximity on the majority of acoustic-prosodic features we considered. In this figure, the significant features are indicated by the dark orange bars, and include minimum and mean pitch; minimum, mean and maximum intensity; harmonics to noise ratio; and speaking rate.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124882916b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124882916b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Similarly, in terms of convergence at the turn-level, the majority of conversations show statistically significant evidence of entrainment on all of the acoustic-prosodic features under investigation.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again, our statistically significant evidence of entrainment on the majority of acoustic-prosodic features is in alignment with prior work on entrainment in monolingual settings. So far, it seems like the things we know about entrainment in monolingual domains generalise to code-switched language settings, </a:t>
            </a:r>
            <a:r>
              <a:rPr lang="en">
                <a:solidFill>
                  <a:schemeClr val="dk1"/>
                </a:solidFill>
              </a:rPr>
              <a:t>with possible implications for the cross-lingual nature of entrainment as a linguistic phenomenon.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469ff6ea3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469ff6ea3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124882916b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124882916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turn to our analyses of the multilingual features of the corpus to address our second research question and check whether </a:t>
            </a:r>
            <a:r>
              <a:rPr lang="en">
                <a:solidFill>
                  <a:schemeClr val="dk1"/>
                </a:solidFill>
              </a:rPr>
              <a:t>the patterns we’ve seen so far hold true when we look specifically at measures of code-switching.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124882916b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124882916b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generally find consistent evidence of proximity at the turn- and conversation-level on the CSW features of the Bangor Miami conversations. On the presence of CSW, we find turn- and conversation-level proximity and turn-level synchrony. This suggests that speakers are entraining to one another in a way that surfaces as one speaker's choice to code-switch in speech encouraging the other to choose the same and vary in turn.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results are mirrored in our experiments on the amount of CSW, where we continue to observe that speakers seem to match one another's CSW behavior, specifically in terms of the quantity of code-switched utterances used within a turn, and the variation of the same across turns.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124882916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124882916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 start with the motivation for this talk. A very basic question we ask in speech processing is how and why do people speak in the ways they do? In order to answer this question</a:t>
            </a:r>
            <a:r>
              <a:rPr lang="en"/>
              <a:t> completely,</a:t>
            </a:r>
            <a:r>
              <a:rPr lang="en"/>
              <a:t> we often have to look beyond the speech signal alone and additionally consider the paralinguistic aspects of speech, as these can convey and modify meaning in various important ways. For instance, a sentence that is spoken with empathetic affect probably has a different meaning from the same content uttered in a neutral way. Similarly, the broader meaning of a conversation in which speakers entrain to one another is different from one which entrainment does not occur.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Applying a paralinguistic lens is helpful for understanding diverse language settings, which is especially relevant today as the fields of natural language and speech processing shift away from a traditional unique focus on monolingual contexts, and instead are moving towards the increased study of multilingual contexts. This reflects the fact that the majority of the global population speaks more than one language, and we should build technology that serves everyone. Understanding the interaction of more than one language at a time certainly hinges on understanding what is happening at the paralinguistic level in language production, and one specific area where such a perspective is useful is in the study of code-switched speech, when people alternate languages as they speak.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In this talk, I’ll </a:t>
            </a:r>
            <a:r>
              <a:rPr lang="en">
                <a:solidFill>
                  <a:schemeClr val="dk1"/>
                </a:solidFill>
              </a:rPr>
              <a:t>be presenting some of the computational paralinguistic work I’ve done on speech as I build towards my PhD thesis - I will mainly will talk about two projects that have resulted in publications, and outline some work that is under review, as well as ongoing and upcoming research directions.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469ff6ea3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469ff6ea3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124882916b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124882916b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from our experiments on CSW strategies, we find significant synchrony at the turn-level on insertional CSW, and significant proximity at the conversation-level on alternational CSW. The first of these findings mirrors the trend we see with entrainment on the presence of CSW. Since insertional CSW is a strategy lacking strict syntactic structure, when speakers mimic their interlocutors' variation in CSW in conversation, using insertional CSW is an easy way to achieve this kind of entrainment. This finding also aligns with prior work on entrainment in human-machine interaction, where this CSW strategy similarly showed the most entrainment.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second of these findings is more interesting, however, because alternational CSW requires knowledge of both languages' syntax and is by definition the most structured strategy for speakers to employ. This likely makes it easier for interlocutors to notice and mimic in comparison to insertional or other CSW. We particularly highlight this finding because significant evidence of entrainment on alternational CSW has not been found in previous work on written CSW with dialogue agents, which suggests that there may be a key difference in how CSW and subsequent entrainment behaviors are produced in the spoken versus written modality.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in this set of experiments, we have evidence of proximity at the turn- and conversation-level. This is fairly consistent across code-switching features, and in line with previous work on entrainment in monolingual domains.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469ff6ea3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469ff6ea3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124882916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124882916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finally circle back to our first research question and </a:t>
            </a:r>
            <a:r>
              <a:rPr lang="en">
                <a:solidFill>
                  <a:schemeClr val="dk1"/>
                </a:solidFill>
              </a:rPr>
              <a:t>perform a qualitative analysis of our results in relation to the genders of the speakers in conversations that showed significant evidence of entrainment.</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124882916b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124882916b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particularly distinguish between same-gender (FF or MM) conversations and mixed-gender (FM) conversations. Our comparisons are weighted to account for there being 24 same-gender conversations, but only 15 mixed-gender ones.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Among the three feature sets, we generally find that there are equal or more same-gender conversations than mixed-gender conversations among those conversations that show evidence of entrainment on: all lexical features, turn-level convergence on acoustic-prosodic features, conversation-level proximity on all CSW features, and turn-level synchrony on all CSW features. An example conversation snippet from a pair of interlocutors showing some of these entraining characteristics is the interaction here between $S_{A1}$ and $S_{B1}$, who are both female, where we see lexical entrainment on a frequent word and proximity on presence and strategy of CSW.</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124882916b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124882916b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the opposite is true for conversations that show evidence of turn-level proximity on acoustic-prosodic features, and turn-level proximity on CSW features. An example conversation snippet from a pair of interlocutors showing some of these entraining characteristics is the interaction here between $S_{A2}$, who is female, and $S_{B2}$, who is male, where we see proximity on acoustic-prosodic features and presence and amount of CSW.</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So, our qualitative gender analysis shows a slight skew toward entrainment in code-switched settings taking place in same-gender conversations over mixed-gender ones. </a:t>
            </a:r>
            <a:r>
              <a:rPr lang="en" strike="sngStrike"/>
              <a:t>Compared to prior work that has considered the role of speaker gender in entrainment behavior, earlier studies found more entrainment in mixed-gender pairs than same-gender pairs, but these were on task-oriented monolingual conversations. Our opposing results may suggest that there are linguistic differences between task-oriented and undirected spontaneous speech, which carry through to differences in entrainment behaviors in these differing conversational settings.</a:t>
            </a:r>
            <a:endParaRPr strike="sngStrike"/>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124882916b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124882916b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in this work, we wanted to understand how </a:t>
            </a:r>
            <a:r>
              <a:rPr lang="en">
                <a:solidFill>
                  <a:schemeClr val="dk1"/>
                </a:solidFill>
              </a:rPr>
              <a:t>entrainment manifests itself in naturalistic, code-switched speech between real people.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found that, 1)...</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124882916b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124882916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Patterns of entrainment originally seen in monolingual domains are also present in a code-switched setting. This is shown in particular by our experiments on lexical and acoustic-prosodic features of a corpus of code-switched conversations. We also find evidence of entrainment on measures of CSW --- our work is the first to study entrainment in the context of spontaneous code-switched speech.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respect to our second research question, </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124882916b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124882916b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some patterns of entrainment previously found in code-switched written interactions are also present in spontaneous speech, we have found additional ones that suggest a fundamental difference in CSW and corresponding entraining behaviors between modalities. We particularly find differences in the dimensions over which entrainment occurs in code-switched settings depending on the aspect of language production under consideration — so, turn-level proximity and convergence on acoustic-prosodic features, versus turn- and conversation-level proximity on CSW features --- this points to the importance of examining multiple dimensions of entrainment when conducting analyses across feature sets.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trike="sngStrike"/>
              <a:t>Our preliminary gender analysis similarly shows possible differences in entrainment between undirected and task-oriented speech.</a:t>
            </a:r>
            <a:r>
              <a:rPr lang="en"/>
              <a:t>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Overall, our results provide promising implications for a potential "universal" nature of entrainment as a paralinguistic communication phenomenon that may be independent of monolingual versus multilingual language production. We hope this work will serve as a stepping stone for informing the design of spoken language technology applications, particularly in the generation of more naturalistic and context-appropriate code-switched utterances by voice assistants.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124882916b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124882916b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papers I referenced during this section of the talk, and a QR code to our paper, if anyone would like to read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the publication of this work, we have performed the same analyses on a couple of other code-switched datasets, in order to check whether our results replicate in other code-switched settings. We looked at the Mandarin-English SEAME corpus of informal conversational and interview speech, and the Hindi-English MaSaC corpus of informal soap opera speech. We found that our Spanish-English results largely replicate for both of these corpora on lexical entrainment. We also found that the Spanish-English results replicate for Mandarin-English for code-switching entrainment, and for Hindi-English for acoustic-prosodic entrainment. We have some hypotheses for these last two cases, where there isn’t perfect replication across all three language pairs. [invite audience participation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case of acoustic-prosodic entrainment where we see similarities between Spanish-English and Hindi-English, we hypothesize that this might be at least partly due to neither of these </a:t>
            </a:r>
            <a:r>
              <a:rPr lang="en"/>
              <a:t>languages</a:t>
            </a:r>
            <a:r>
              <a:rPr lang="en"/>
              <a:t> being tonal languages, while Mandarin in the Mandarin-English dataset most </a:t>
            </a:r>
            <a:r>
              <a:rPr lang="en"/>
              <a:t>certainly</a:t>
            </a:r>
            <a:r>
              <a:rPr lang="en"/>
              <a:t> is tonal. Tonality of a language can affect its prosody in particular, which would lead to differences in acoustic-prosodic entrainment.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respect to entrainment over code-switching metrics where we see similarities between Spanish-English and Mandarin-English, we hypothesize that this might be because of the style of code-switching used. Both the Bangor Miami and SEAME corpora have a relatively low prevalence of code-switched utterances overall, and when there is code-switching, this is primarily insertional code-switching. Whereas with the Hindi-English MaSaC corpus, there is a much higher prevalence of corpus-level code-switching, and code-switched utterances are a complex mix of insertional and alternational code-switching. So, if speakers are already independently code-switching a lot, they might not be entraining to each other’s code-switching behaviour in addition in the Hindi-English corpus, compared to the other two language-pairs data. [Or, it might </a:t>
            </a:r>
            <a:r>
              <a:rPr lang="en"/>
              <a:t>just</a:t>
            </a:r>
            <a:r>
              <a:rPr lang="en"/>
              <a:t> be the genre difference.]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Ongoing and future work on this research direction is looking at whether the significant features from our statistical analysis are salient predictors in a machine learning context for differentiating </a:t>
            </a:r>
            <a:r>
              <a:rPr lang="en"/>
              <a:t>entraining conversations from non-entraining ones.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I’ll now pause a bit for questions, if there are any.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124882916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124882916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get started with a deep dive into the conversational dynamics of a code-switched context, looking at this work published last year on entrainment in spontaneous code-switched speech.</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124882916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124882916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switch gears now and talk a little bit about how affect plays a role in code-switched language production. We’ll take a look at this paper that was also published last year.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124882916b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124882916b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already know what code-switching is now, so I’ll skip this slide…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124882916b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124882916b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how common code-switching is in multilingual contexts, a natural question to ask is: why do speakers code-switch at 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Multilingual speakers are known to code-switch for a variety of reasons. For our study, a few of these reasons stood out to us in particular, and served as the starting point for our work. These were..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124882916b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124882916b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Code-switching to </a:t>
            </a:r>
            <a:r>
              <a:rPr lang="en"/>
              <a:t>express group identity and solidarity with one’s interlocutor, to perform affective function, and to reflect shared experiences. As a whole, this set of motivations for code-switching led us to wonder whether there might be a relationship between code-switching and the expression of empathy </a:t>
            </a:r>
            <a:r>
              <a:rPr lang="en">
                <a:solidFill>
                  <a:schemeClr val="dk1"/>
                </a:solidFill>
              </a:rPr>
              <a:t>in speech</a:t>
            </a:r>
            <a:r>
              <a:rPr lang="en"/>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124882916b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124882916b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 is typically defined as the ability to understand other people’s feelings as if one were having them oneself, as well as the ability to respond accordingly. Both pieces of the definition are essential, and are closely linked to the reasons for code-switching we highlighted on the previous slide.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Empathy has been previously studied in speech, and certain lexical and acoustic-prosodic features have been shown to characterize empathetic speech, such as lower pitch and pitch variations. There has also been prior work showing the influence of certain psycho- and socio-linguistic factors on code-switching, as we just saw, but, no work has yet brought these two strands of study together to examine whether the expression of empathy is a motivation for code-switching in speech.</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124882916b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124882916b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our study, we wanted to take the first step toward bridging this gap by studying the extent to which empathy is manifested in code-switched speech.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wanted to start by examining the lexical and acoustic-prosodic correlates of empathy from prior work and look for a relationship between these and the prevalence of code-switching in multilingual speech. Then, we were interested in whether any patterns we found would generalise across language pairs involving different language families with varying levels of typological distance.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124882916b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124882916b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answer these questions, we examined three informal speech corpora: the Bangor Miami Spanish-English corpus, the SEAME Mandarin-English corpus, and the MaSaC Hindi-English corpus. Recall that the Bangor Miami corpus is mainly made up of dyadic conversations, and a few conversations between three or more speakers. And, the SEAME corpus consists of a purely conversational subset of undirected speech, as well as a slightly more directed subset of conversational but interview speech.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tried to keep the genre of speech across all three of our data sets as consistent as possible, but we do note that while the MaSaC corpus is conversational in a sense, it does not comprise spontaneous utterances like the other two datasets do.</a:t>
            </a:r>
            <a:r>
              <a:rPr lang="en" strike="sngStrike"/>
              <a:t> We’ll discuss the impact of this particular data limitation later on in the presentation. </a:t>
            </a:r>
            <a:endParaRPr strike="sng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124882916b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124882916b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all three of our corpora, we needed measures of both empathy and code-switching to look for a relationship between the two. For this, we started with approximating utterance-level ground truth empathy labels.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was a multistep process where we applied the best performing deep learning approaches for empathy detection in English from concurrent but separate work done by our co-author Run Chen and her other collaborators in the Speech Lab. This involved using a RoBERTa base model that takes in only textual utterance transcripts, and a multimodal model that takes in both utterance transcripts and acoustic-prosodic features as extracted from OpenSmile. We fine-tuned both of these models to distinguish empathetic and non-empathetic utterances in a small English data set, also sourced from Run and her collaborators’ work. </a:t>
            </a:r>
            <a:r>
              <a:rPr lang="en">
                <a:solidFill>
                  <a:schemeClr val="dk1"/>
                </a:solidFill>
              </a:rPr>
              <a:t>I’m leaving out some of the finer implementation details, but if you have questions about this, I can circle back at the end of the talk. Okay, so, g</a:t>
            </a:r>
            <a:r>
              <a:rPr lang="en"/>
              <a:t>iven that the empathy detection method that we borrow was designed for English, to be able to apply these fine-tuned models to our code-switched data, we had to translate any utterance that was not monolingual English across the three data sets into monolingual English. We did so using the M2M100 translation model for Mandarin-English, and the Google Translate API for Hindi-English. The Spanish-English data already contained human translations to monolingual English, so we used these. Then, we could finally use our two empathy models for inference and get two sets of utterance level binary empathy labels for each corpus, one based on lexical features only, and another based on lexical and acoustic-prosodic features. We treat these labels as ground truth throughout the rest of the study.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124882916b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124882916b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needed to quantify code-switching at the utterance level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did this by calculating two different utterance-level code-switching metrics, the M-index and I-index. Both metrics encode the extent of multilingualism within code-switched utterances and range from 0 – corresponding to a monolingual utterance – to 1 – corresponding to a code-switched utterance that is evenly mixed between languages. The I-index additionally encodes switching frequency between languages.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Separately, we also labelled each utterance in each corpus as code-switched or monolingual in either language in the corresponding language-pair, using language ID tags. For the Spanish-English corpus, these LID tags were provided to us by the original authors of the corpus, and for Mandarin-English, these were easy to compute using script differences. For Hindi-English, we used an open source tool as both languages were written in Roman script in this data set.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124882916b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124882916b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given utterance level binary labels for empathy and both binary and continuous labels for code-switching prevalence in our three corpora, we had all the necessary components for performing our statistical analyses to look for a relationship between empathy and code-switching in speech.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first set of statistical tests used the binary labels and involved performing chi-squared tests on each corpus to determine if CSW and empathy were related. </a:t>
            </a:r>
            <a:r>
              <a:rPr lang="en">
                <a:solidFill>
                  <a:schemeClr val="dk1"/>
                </a:solidFill>
              </a:rPr>
              <a:t>We then calculated odds ratios on each corpus to quantify the strength of association between CSW and empathy.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final statistical test used the continuous labels for code-switching. We calculated Pearson correlation coefficients between values of the M- and I-indices and the continuous probability score produced by our empathy models on each utterance to determine if there is a LINEAR relationship between amount of CSW per utterance and the probability that an utterance is empathetic.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124882916b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124882916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you’ve heard about entrainment already, I’m going to skip over the definition, but I will remind you that entrainment can occur across various dimensions, from acoustic-prosodic aspects, to </a:t>
            </a:r>
            <a:r>
              <a:rPr lang="en"/>
              <a:t>lexical</a:t>
            </a:r>
            <a:r>
              <a:rPr lang="en"/>
              <a:t> ones, and even gestures of body language. As you’ve now learned, speakers who entrain to one another tend to have more successful conversations with more positive social outcomes.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trike="sngStrike"/>
              <a:t>Let’s begin with entrainment. Entrainment, which is also known as linguistic alignment, accommodation, and coordination, is what happens when speakers subconsciously adapt aspects of their communication style to match their interlocutor. This can happen across various dimensions including acoustic prosodic aspects (features like speaking rate, loudness, and variations in pitch), lexical aspects (such as specific words that are used in conversation), and even gestures of body language. We know from prior work that speakers who entrain to one another tend to have more successful conversations with more positive social outcomes. </a:t>
            </a:r>
            <a:endParaRPr strike="sngStrik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124882916b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124882916b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we can get into the results we found, starting with our first research question and looking specifically at the lexical correlates of empathy in relation to code-switching in speech.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124882916b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124882916b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began with the Bangor Miami corpus, where chi squared testing showed a significant positive relationship between </a:t>
            </a:r>
            <a:r>
              <a:rPr lang="en">
                <a:solidFill>
                  <a:schemeClr val="dk1"/>
                </a:solidFill>
              </a:rPr>
              <a:t>Spanish-English </a:t>
            </a:r>
            <a:r>
              <a:rPr lang="en"/>
              <a:t>code-switching and empathy. Over the entire corpus, the odds that a code-switched utterance is empathetic are 1.30 times the odds for an empathetic monolingual utterance, as shown in the dark blue dot on the figure. We also found a similar significant relationship in the dyadic subset of conversations, with the odds that a code-switched utterance is empathetic being 1.32 times those for a monolingual utterance, and this is shown in the light blue dot on the figure.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contrast to these results, we found a very weak negative correlation between the amount of code-switching per utterance and the probability that an utterance is empathetic. So, neither the overall amount of code-switching nor the frequency with which languages alternate are correlated with the likelihood of an empathetic utterance. This pattern also holds on the dyadic subset of the corpus. Overall, we found a significant, but non-linear, association between empathetic and code-switched Spanish-English speech in the Bangor Miami corpus.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124882916b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124882916b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considered the SEAME corpus, where chi squared testing also showed a significant relationship between code-switching and empathy. This positive relationship also holds for the interview and conversation subsets of SEAME. The odds ratio for the entire corpus is 2.07, while that for the conversation subset is 2.22, and that for the interview subset is 2.03, represented by the dark green, turquoise, and light green dots. So, Mandarin-English code-switched utterances in the SEAME corpus have higher odds of being empathetic than monolingual utterances, regardless of whether these are spoken in conversational or interview settings.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we find only a very weak positive correlation between the amount of code-switching per utterance and the probability that an utterance is empathetic. This is true for both the M- and I-indices, and these patterns largely replicate in the conversation and interview subsets of the corpus. So, as with Spanish-English, we find a significant association between empathetic and code-switched Mandarin-English speech, but limited evidence of this association being linear.</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124882916b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124882916b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finally turned to the MaSaC corpus, and again found a significant positive relationship between code-switching and empathy. The odds that a Hindi-English code-switched utterance is empathetic are 3.52 times the odds for monolingual utterances, as shown in the pink dot on the figure. Similar to SEAME, we find a weak positive correlation between the probability of an empathetic utterance and both M- and I-indices.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124882916b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124882916b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to recap, in all three language pairs, we see a significant, positive, non-linear association between code-switching and empathy as encoded by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lexical correlates in speech. With respect to our second research question, so far it seems like our results generalize across language pairs. Let’s now briefly look more closely at an example of code-switched empathetic speech.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124882916b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124882916b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a code-switched utterance from the Bangor Miami corpus, with Spanish in italicized font and English in purple font. This was labelled as empathetic by our lexical model, and displays similar lexical features as those shown to characterize empathy in concurrent work done in our lab. This example in particular references the addressee’s cognitive processes and feelings, which Run’s group also found to be referenced more frequently in empathetic speech. </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124882916b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124882916b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circle back to our first research question, with respect to the </a:t>
            </a:r>
            <a:r>
              <a:rPr lang="en">
                <a:solidFill>
                  <a:schemeClr val="dk1"/>
                </a:solidFill>
              </a:rPr>
              <a:t>acoustic-prosodic correlates of empathy in relation to code-switching in speech.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124882916b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124882916b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Recall that in this set of statistical analyses, we applied our multimodal model to detect empathetic utterances from speech transcripts AND openSMILE features. As before, we found a significant positive relationship between code-switching and empathy in the Bangor Miami corpus, for both the entire corpus and the dyadic subset. The odds that a Spanish-English utterance is empathetic are 2.30 and 2.27 times the odds for monolingual utterances, as shown by the dark blue and light blue dots on the figure.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contrast, though, we found a very weak positive correlation between the amount of code-switching and the probability that an utterance is empathetic. This was true for both the M- and I-indices, for the entire corpus and the dyadic subset.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the inclusion of acoustic-prosodic features here seems to show an even stronger association between empathy and CSW than we found in our lexical-only experiments, as the odds that a code-switched utterance is empathetic are higher when we add acoustic-prosodic features. This suggests there may be a similarly non-linear relationship between the acoustic-prosodic correlates and code-switching compared to what we already saw with the lexical ones.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124882916b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124882916b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this finding doesn’t seem to hold up for Mandarin-English. On one hand, we did find a significant positive relationship between empathy and code-switching across all subsets of the SEAME corpus, and, we again found a very weak positive correlation between the amount of code-switching and the probability measure for both M- and I-indices. But, on the other hand, the inclusion of acoustic-prosodic features slightly decreased the strength of the non-linear association, as shown by the decrease in odds ratios across all subsets of the SEAME corpus. So, compared to the results we just saw for Spanish-English, this set of findings suggests that, while there may still be a relationship between the acoustic-prosodic correlates of empathy and Mandarin-English code-switching, this relationship may be less strongly positive than that between the lexical correlates and code-switching.</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124882916b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124882916b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finally looked again at the the MaSaC corpus and found, as before, a significant positive relationship between code-switching and empathy, with the odds of a code-switched utterance being empathetic about 2.15 times the odds for monolingual utterances. However, unlike the other corpora, we found no correlation between the amount of code-switching in an utterance and the probability of an utterance being empathetic. As with SEAME, these results indicate that the relationship between acoustic-prosodic correlates of empathy and Hindi-English code-switching may not be as strongly positive as that between the lexical correlates and code-switching, as this odds ratio is lower than that from the previous lexical-only experiments.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24882916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24882916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 want to highlight that entrainment can be measured by different metrics – these include proximity, which involves speakers having, for example, similar </a:t>
            </a:r>
            <a:r>
              <a:rPr i="1" lang="en"/>
              <a:t>pitch</a:t>
            </a:r>
            <a:r>
              <a:rPr lang="en"/>
              <a:t> throughout a conversation; convergence, where speakers become more similar to one another in, say, </a:t>
            </a:r>
            <a:r>
              <a:rPr i="1" lang="en"/>
              <a:t>volume</a:t>
            </a:r>
            <a:r>
              <a:rPr lang="en"/>
              <a:t>, over the course of a conversation; and synchrony, where speakers vary in some aspect of their communication style in tandem.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124882916b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124882916b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recap, our results confirm a non-linear relationship between empathy and amount of code-switching across the three language pairs. There seems to be a positive relationship between the acoustic-prosodic correlates of empathy and code-switching, but this is weaker than that with the lexical correlates for Mandarin- and Hindi-English code-switching in particular. So, with respect to our second research question, we have less conclusive evidence for the relationship between empathy and code-switching in speech generalizing across language pairs. We hypothesize that differences in strength of association may reflect differences in relative contributions of lexical and acoustic-prosodic features to expressing empathy in the three language pairs.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While the association between the lexical correlates of empathy and CSW is strongest in Hindi-English, then Mandarin-English, and finally Spanish-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English, this ranking is somewhat reversed for the strength of association with the acoustic-prosodic correlates.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To finish up, let’s look more closely at another example of code-switched empathetic speech, before discussing the main takeaways of our work.</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124882916b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3124882916b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a:t>
            </a:r>
            <a:r>
              <a:rPr lang="en">
                <a:solidFill>
                  <a:schemeClr val="dk1"/>
                </a:solidFill>
              </a:rPr>
              <a:t>a code-switched utterance from the MaSaC corpus, with Romanized Hindi in italicized font and English in purple font. This was labelled as empathetic by our multimodal model. As with the previous example we saw, this utterance references cognitive processes, AND has a jitter of 2.1%, which is lower than average for the corpus and is thus likely to characterize empathy, according to concurrent work done by Run’s group.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124882916b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124882916b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having seen all of our analyses, we can wrap up with the main takeaways from our study. In our work we examined the relationship between empathy and code-switching in speech.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124882916b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124882916b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found a positive non-linear association between code-switching and the lexical correlates of empathy, and a weaker but still positive non-linear association between code-switching and the acoustic-prosodic correlates of empathy.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124882916b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124882916b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found that patterns from lexical features hold across language pairs while those from acoustic-prosodic features are less consistent.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124882916b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124882916b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conclude that current metrics of empathy in speech generally align with the incidence of code-switching, with the odds that code-switched speech is empathetic about twice the odds for monolingual speech.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124882916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124882916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But, this conclusion does come with a caveat.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124882916b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3124882916b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acknowledge that while on the lexical side, the relationship between empathy and code-switching generalizes across language pairs and corpus subsets, this is less clear on the acoustic-prosodic side.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124882916b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124882916b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think that fruitful future work will determine a set of acoustic-prosodic features that more clearly encodes a positive relationship between empathy and code-switching. We expect this challenging task to become more tractable with improvements in the measurement and modeling of both monolingual and multilingual empathetic speech.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terms of limitations, we assumed that our multimodal model was language-independent with respect to acoustic-prosodic features, and so could provide reliable gold labels of empathy across the code-switched corpora. Based on work on monolingual empathy in languages other than English, we believed this was a fair assumption, as many of the acoustic-prosodic correlates of empathy found in English have also been found in other languages. And, we believe that this is still the best available current option, given the low-resource setting and lack of alternative models for this task. BUT,  We also recognise that using an English-trained model and translation to detect empathy in other languages is not ideal and it would be better to use multilingual models.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Finally, our findings serve as a first step toward answering the question of whether the expression of empathy is a motivation for code-switching in speech. We hope to motivate future work on finding a possible causal relationship between the two.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 before, here is a QR code link to the paper if anyone is interested. I’ll now pause for questions again. </a:t>
            </a: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469ff6ea3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3469ff6ea3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a:t>
            </a:r>
            <a:r>
              <a:rPr lang="en"/>
              <a:t>beginning</a:t>
            </a:r>
            <a:r>
              <a:rPr lang="en"/>
              <a:t> of this talk, I mentioned a few </a:t>
            </a:r>
            <a:r>
              <a:rPr lang="en"/>
              <a:t>examples</a:t>
            </a:r>
            <a:r>
              <a:rPr lang="en"/>
              <a:t> of paralinguistic aspects that we can apply to the study of multilingual speech. I’ve already presented work on the first two of them since we’ve talked about how conversational dynamics and affective expression interact with code-switching. The final study that I’ll present is currently under review and will cover the third paralinguistic example of speaker attributes. Specifically, we’ll look into speaker language proficiency and how it shapes code-switching.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124882916b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124882916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turn to defining code-switching, the domain of language production in our study. Code switching happens when a speaker alternates between one language variety and another during written or spoken communication. Although we focus on code-switching between distinct languages, many speakers also code-switch between different dialects of the same language, and in general, code-switching is pretty common among bilinguals.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469ff6ea3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3469ff6ea3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is language proficiency? We usually define this in terms of a speaker’s ability to write or speak accurately and appropriately in a variety of contexts. This is often measured in the wild via proxy measures like standardized tests, or in research via proxy measures that span an individual’s personal linguistic </a:t>
            </a:r>
            <a:r>
              <a:rPr lang="en"/>
              <a:t>characteristics and demographic aspects of language exposure throughout their life.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Given our understanding of language proficiency, it seems almost obvious that it must play some role in modulating how speakers code-switch in speech, but no work has explicitly accounted for speakers’ linguistic ability when studying multilingual speech, and so we do not know exactly how proficiency influences specific code-switching behaviours.</a:t>
            </a:r>
            <a:r>
              <a:rPr lang="en"/>
              <a:t>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469ff6ea3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469ff6ea3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study, we wanted to address the general lack of empirical investigation into this fundamental aspect of multilingual language production by asking: how is language proficiency related to the quantity, language distribution, and syntactic complexity of code-switching in a conversational domain?</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469ff6ea3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469ff6ea3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answer this question, we again used the Bangor Miami corpus, but this time made use of a new addition to the data set that we </a:t>
            </a:r>
            <a:r>
              <a:rPr lang="en"/>
              <a:t>discovered only last summer: the responses to a sociolinguistic questionnaire given to each speaker to solicit demographic and linguistic background information on the primary languages spoken by each of their parents, the languages of instruction at their primary and secondary schools, years of language experience in both Spanish and English, age, and self-reported ability in each language.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the original subset of the corpus, we computed some metrics of code-switching quantity and frequency that should be familiar to you by now, and determined speaker-level code-switching richness. We also calculated speaker-level predominant language during code-switching by comparing token counts in each language, and we measured the syntactic complexity of utterances based on the code-switching strategy used: insertional or alternational.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469ff6ea3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469ff6ea3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all those </a:t>
            </a:r>
            <a:r>
              <a:rPr lang="en"/>
              <a:t>features</a:t>
            </a:r>
            <a:r>
              <a:rPr lang="en"/>
              <a:t>, we used a suite of statistical tests to determine the relationship between </a:t>
            </a:r>
            <a:r>
              <a:rPr lang="en"/>
              <a:t>factors</a:t>
            </a:r>
            <a:r>
              <a:rPr lang="en"/>
              <a:t> of language proficiency and code-switching behaviour. We needed to use a variety of tests to account for both categorical and continuous independent and dependent variables. We complemented this statistical testing through analysis of simple predictive models of CSW behaviour over the combined continuous and categorical language proficiency data.</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469ff6ea3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3469ff6ea3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began by examining the relationship between </a:t>
            </a:r>
            <a:r>
              <a:rPr i="1" lang="en"/>
              <a:t>categorical</a:t>
            </a:r>
            <a:r>
              <a:rPr lang="en"/>
              <a:t> features of language proficiency and the </a:t>
            </a:r>
            <a:r>
              <a:rPr i="1" lang="en"/>
              <a:t>continuous</a:t>
            </a:r>
            <a:r>
              <a:rPr lang="en"/>
              <a:t> quantity of CSW in speakers' utterances. One-way ANOVA tests showed a strong and statistically significant association between all the categorical variables and CSW quantity, as encoded by CSW ratio and I-index in particular. This suggests that variations in these linguistic environment factors can distinguish speaker CSW behavior related to both the raw quantity of code-switches in an individual's speech, and the frequency with which a speaker alternates between languages in that speech. So, there are significant differences in quantity and frequency of code-switches produced between speaker groups with differing backgrounds of language exposure, which go on to shape language proficiency.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examined the </a:t>
            </a:r>
            <a:r>
              <a:rPr lang="en"/>
              <a:t>continuous</a:t>
            </a:r>
            <a:r>
              <a:rPr lang="en"/>
              <a:t> features of </a:t>
            </a:r>
            <a:r>
              <a:rPr lang="en"/>
              <a:t>language</a:t>
            </a:r>
            <a:r>
              <a:rPr lang="en"/>
              <a:t> proficiency – age, years of experience, and self-reported ability – in relation to the continuous metrics of CSW richness using Pearson correlation tests, but didn’t find evidence of any significant linear correlations between any of the pairings.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469ff6ea3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469ff6ea3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a:t>
            </a:r>
            <a:r>
              <a:rPr lang="en"/>
              <a:t>e examined the </a:t>
            </a:r>
            <a:r>
              <a:rPr i="1" lang="en"/>
              <a:t>categorical</a:t>
            </a:r>
            <a:r>
              <a:rPr lang="en"/>
              <a:t> language proficiency factors in association with the dominant language used within a speaker's code-switched utterances. Chi-squared tests showed that the language of schooling is significantly related to dominant language use in code-switched utterances. Both primary and secondary school media are associated with the same language being the dominant one in a speaker's code-switched productions.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odds that a speaker is Spanish-dominant in CSW, given that their primary school medium was Spanish, are 4.97 (95\% CI: 1.34-20.32) times those for a speaker with an English-medium primary school. Similarly, the odds that a speaker is Spanish-dominant in CSW, given that their secondary school medium was Spanish, are 7.32 times greater than those for an English-medium school (95\% CI: 1.63-39.93). These results are especially significant given that there is an overall skew towards English in the corpus. So, there appears to be a meaningful relationship between the medium of a speaker's education, particularly at the secondary level, and the dominant language used in their code-switched utterances.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469ff6ea3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469ff6ea3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Turning to the </a:t>
            </a:r>
            <a:r>
              <a:rPr i="1" lang="en"/>
              <a:t>continuous</a:t>
            </a:r>
            <a:r>
              <a:rPr lang="en"/>
              <a:t> language proficiency factors and their relationship with language dominance in CSW, we implement a binary logistic regression distinguishing Spanish-dominant CSW from English-dominant CSW.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notably, we find that higher self-reported ability in Spanish relative to English is associated with Spanish-dominant CSW, as you can tell from the positive-valued coefficient in the table. This finding is statistically significant and aligns with expectations. We also find that older speakers in this corpus are slightly more likely to use Spanish as the dominant language in their code-switches, which could reflect increasing comfort in one language over time, but more information is needed to assess whether this interpretation is reasonable given a speaker's context. Overall, there appears to be an association between one continuous measure of speaker language proficiency -- self-reported ability -- and the dominant language used in code-switched utterances.</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469ff6ea34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469ff6ea34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finally considered the language proficiency factors associated with the CSW strategy most used in conversation. We didn’t find any significant relationships between the </a:t>
            </a:r>
            <a:r>
              <a:rPr i="1" lang="en">
                <a:solidFill>
                  <a:schemeClr val="dk1"/>
                </a:solidFill>
              </a:rPr>
              <a:t>categorical </a:t>
            </a:r>
            <a:r>
              <a:rPr lang="en">
                <a:solidFill>
                  <a:schemeClr val="dk1"/>
                </a:solidFill>
              </a:rPr>
              <a:t>proficiency features from chi-squared tests, which initially suggests that the syntactic complexity of code-switching, as encoded by code-switching strategy, may be too fine-grained an aspect of code-switching behaviour to be directly impacted by language proficiency, especially when measured via influential but indirect aspects of the linguistic environment.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turned instead to the </a:t>
            </a:r>
            <a:r>
              <a:rPr i="1" lang="en">
                <a:solidFill>
                  <a:schemeClr val="dk1"/>
                </a:solidFill>
              </a:rPr>
              <a:t>continuous</a:t>
            </a:r>
            <a:r>
              <a:rPr lang="en">
                <a:solidFill>
                  <a:schemeClr val="dk1"/>
                </a:solidFill>
              </a:rPr>
              <a:t> language proficiency variables using another logistic regression that distinguishes speakers’ use of insertional and alternational code-switching. Here, we find the most notable result that approaches statistical significance is that greater years of experience in Spanish relative to English are more associated with the use of insertional code-switching than alternational code-switching. But, this might just be a reflection of the majority of English insertions into Spanish utterances in the corpus (about 58\% of insertional code-switched utterances fall into this category); and does not provide much insight into a relationship between language proficiency and CSW strategy choice.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also note that greater self-reported ability in Spanish relative to English is more associated with the use of insertional than alternational CSW. This is somewhat counter-intuitive, though, as alternational CSW is more syntactically complex, and we expected its use to be aided by greater proficiency in relatively grammatically complex Spanish, and thus preferred by such proficient speakers. But, this result is not statistically significant, and so we may discount it. Finally, we find that older speakers are slightly more likely to use alternational code-switches in this corpus.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Overall, it is difficult to conclude that any of the language proficiency factors are directly related to CSW behavior as encoded by the CSW strategy used in conversation. However, we do note that alternational CSW tends to have higher M-index values than insertional CSW (median: 0.83 v.s. 0.6), while insertional CSW tends to have higher CSW ratio and I-index values (median: 0.2 v.s. 0.1), indicating a potential indirect relationship via CSW quantity, since we found that CSW quantity </a:t>
            </a:r>
            <a:r>
              <a:rPr i="1" lang="en">
                <a:solidFill>
                  <a:schemeClr val="dk1"/>
                </a:solidFill>
              </a:rPr>
              <a:t>is</a:t>
            </a:r>
            <a:r>
              <a:rPr lang="en">
                <a:solidFill>
                  <a:schemeClr val="dk1"/>
                </a:solidFill>
              </a:rPr>
              <a:t> significantly associated with language proficiency. </a:t>
            </a:r>
            <a:endParaRPr>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469ff6ea3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3469ff6ea3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We completed our study by assessing whether predictive models can leverage the relationships we found between language proficiency and aspects of CSW behavior to accurately predict CSW from a speaker's linguistic profile. To make CSW quantity prediction a binary task, we define a speaker with a ``high" value for a given metric as one whose CSW quantity surpasses the midpoint of values for that metric across all speakers. Predicting CSW dominant language and strategy are already binary tasks.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Both models perform similarly and reasonably well on all CSW prediction tasks, beating a random baseline of 0.5 in each case. Stronger results for CSW quantity and dominant language prediction reflect the relative statistical significance of associations we found above. These results overall provide further evidence for the role of language proficiency in CSW.</a:t>
            </a:r>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469ff6ea34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469ff6ea34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having seen all of our analyses, we can wrap up with the main takeaways from the study.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24882916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24882916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final piece of background for this study, it’s important to know that there are different types or strategies of code-switching multilingual speakers </a:t>
            </a:r>
            <a:r>
              <a:rPr lang="en"/>
              <a:t>produce in speech</a:t>
            </a:r>
            <a:r>
              <a:rPr lang="en"/>
              <a:t>. The main ones we’ll need in this talk are insertional and alternational code-switching. Insertional code-switching involves inserting a single word or short phrase in one language into an utterance in another language. Alternational code-switching, on the other hand, involves code-switches at grammatical clause boundaries. We’ll also see some references to “other” code-switching, which involves the use of a filler word at the start or end of a sentence, and corresponds to the Neither category on this slide.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469ff6ea34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3469ff6ea3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found that (1) the language spoken by a speaker's parents is strongly associated with the quantity and frequency of CSW in that speaker's productions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469ff6ea34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3469ff6ea34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the medium of instruction during a speaker's education and a speaker's self-reported higher-ability language are strongly related to the dominant language used in their CSW;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469ff6ea34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3469ff6ea34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(3) a potential indirect relationship between language proficiency and the strategy of CSW used in conversation.</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469ff6ea3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3469ff6ea3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w</a:t>
            </a:r>
            <a:r>
              <a:rPr lang="en"/>
              <a:t>e showed that language proficiency, measured via aspects of speakers' linguistic environment and individual linguistic characteristics, has notable relationships with several aspects of CSW. These relationships can even be learned and applied by simple predictive models of CSW behavior, lending validity to our statistical findings.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conclude that certain aspects of language proficiency may well have a downstream impact on code-switched language production, and should be accounted for in any study of CSW. We recommend that future work on modeling and predicting CSW, or assessing the effect of other paralinguistic factors on CSW, incorporate language proficiency features in their analysis, wherever possible.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Are there any questions about this study?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Having shown you what kind of work we’ve already done on code-switching, I’m going to finish this talk by briefly mentioning ongoing and future research directions.</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124882916b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124882916b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currently working on a discourse-level analysis of code-switching centered around dialogue acts and discourse topics, to understand people’s discursive motivations for code-switching. This could be useful for both predicting code-switches, and for generating human-like code-switched responses.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124882916b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3124882916b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performing similar analysis of the influence of named entities in code-switched contexts too.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124882916b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3124882916b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we plan to investigate the prosodic aspects of code-switching, which would also be useful for generating human-like code-switched responses. We know from some of our prior work that is also under review that prosody changes depending on the monolingual or multilingual context of the conversation, so this research direction intends to build on that finding.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planned project is a good </a:t>
            </a:r>
            <a:r>
              <a:rPr lang="en"/>
              <a:t>example</a:t>
            </a:r>
            <a:r>
              <a:rPr lang="en"/>
              <a:t> of the transition in my work from </a:t>
            </a:r>
            <a:r>
              <a:rPr i="1" lang="en"/>
              <a:t>understanding</a:t>
            </a:r>
            <a:r>
              <a:rPr lang="en"/>
              <a:t> how code-switching happens, to </a:t>
            </a:r>
            <a:r>
              <a:rPr i="1" lang="en"/>
              <a:t>applying</a:t>
            </a:r>
            <a:r>
              <a:rPr lang="en"/>
              <a:t> that knowledge towards</a:t>
            </a:r>
            <a:r>
              <a:rPr lang="en"/>
              <a:t> generating authentic code-switched speech.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124882916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3124882916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any of the research directions I presented sounded interesting to you – whether it was a past, ongoing, or upcoming project – and if you think you might be interested in collaborating on code-switching with me, you can let me know over email, as I will be looking to recruit one or two research assistants for the fall, with the possibility of starting over the summer.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end of my talk, so thanks for your attention, and I’d be happy to take any questions.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124882916b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124882916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the majority of prior work on entrainment has focused on monolingual written and spoken communication, and among these, many have focused on English. There have been a couple of recent studies considering entrainment in code-switched human-machine interaction, but these have been necessarily restricted to the written modality since they involve a virtual dialogue agent generating text. The combination of these findings from prior work have left open the question of how entrainment manifests itself in naturalistic, code-switched speech between real people.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124882916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124882916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led us to our research questions.</a:t>
            </a:r>
            <a:endParaRPr/>
          </a:p>
          <a:p>
            <a:pPr indent="0" lvl="0" marL="0" rtl="0" algn="l">
              <a:spcBef>
                <a:spcPts val="0"/>
              </a:spcBef>
              <a:spcAft>
                <a:spcPts val="0"/>
              </a:spcAft>
              <a:buNone/>
            </a:pPr>
            <a:r>
              <a:rPr lang="en"/>
              <a:t>We first asked whether the general language behaviours we expect in monolingual communication also happen in code-switched communication. Then, we wanted to know if code-switched language behaviours from generated writing also appear in speech between humans, getting at the impact of the modality of language production and the nature of the interlocutor on multilingual entrainment. And overall, do the answers to these questions combined allow us to infer anything about the language dependence or independence of entrainment as a linguistic phenomenon.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Asking and answering these questions has important implications for designing downstream multilingual speech technology that is able to produce multilingual speech in a human-like way. </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jpg"/><Relationship Id="rId4" Type="http://schemas.openxmlformats.org/officeDocument/2006/relationships/image" Target="../media/image26.jpg"/><Relationship Id="rId5"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20.png"/><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2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mailto:debasmita.b@cs.columbia.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6422100" cy="2260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400"/>
              <a:t>The</a:t>
            </a:r>
            <a:r>
              <a:rPr lang="en" sz="4400"/>
              <a:t> Paralinguistics of Code-Switching in Speech</a:t>
            </a:r>
            <a:endParaRPr sz="3977"/>
          </a:p>
        </p:txBody>
      </p:sp>
      <p:sp>
        <p:nvSpPr>
          <p:cNvPr id="59" name="Google Shape;59;p13"/>
          <p:cNvSpPr txBox="1"/>
          <p:nvPr>
            <p:ph idx="1" type="subTitle"/>
          </p:nvPr>
        </p:nvSpPr>
        <p:spPr>
          <a:xfrm>
            <a:off x="485875" y="2825125"/>
            <a:ext cx="8183700" cy="1724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600">
                <a:solidFill>
                  <a:schemeClr val="lt1"/>
                </a:solidFill>
              </a:rPr>
              <a:t>Debasmita Bhattacharya</a:t>
            </a:r>
            <a:endParaRPr sz="2600">
              <a:solidFill>
                <a:schemeClr val="lt1"/>
              </a:solidFill>
            </a:endParaRPr>
          </a:p>
          <a:p>
            <a:pPr indent="0" lvl="0" marL="0" rtl="0" algn="l">
              <a:spcBef>
                <a:spcPts val="0"/>
              </a:spcBef>
              <a:spcAft>
                <a:spcPts val="0"/>
              </a:spcAft>
              <a:buNone/>
            </a:pPr>
            <a:r>
              <a:t/>
            </a:r>
            <a:endParaRPr sz="2600">
              <a:solidFill>
                <a:schemeClr val="lt1"/>
              </a:solidFill>
            </a:endParaRPr>
          </a:p>
          <a:p>
            <a:pPr indent="0" lvl="0" marL="0" rtl="0" algn="l">
              <a:spcBef>
                <a:spcPts val="0"/>
              </a:spcBef>
              <a:spcAft>
                <a:spcPts val="0"/>
              </a:spcAft>
              <a:buNone/>
            </a:pPr>
            <a:r>
              <a:rPr lang="en">
                <a:solidFill>
                  <a:schemeClr val="lt1"/>
                </a:solidFill>
              </a:rPr>
              <a:t>Advanced Spoken Language Processing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Clr>
                <a:schemeClr val="dk2"/>
              </a:buClr>
              <a:buSzPts val="1100"/>
              <a:buFont typeface="Arial"/>
              <a:buNone/>
            </a:pPr>
            <a:r>
              <a:rPr lang="en" sz="2200">
                <a:solidFill>
                  <a:schemeClr val="lt1"/>
                </a:solidFill>
              </a:rPr>
              <a:t>April 1st</a:t>
            </a:r>
            <a:r>
              <a:rPr lang="en" sz="2200">
                <a:solidFill>
                  <a:schemeClr val="lt1"/>
                </a:solidFill>
              </a:rPr>
              <a:t>, 2025</a:t>
            </a:r>
            <a:endParaRPr sz="2200">
              <a:solidFill>
                <a:schemeClr val="lt1"/>
              </a:solidFill>
            </a:endParaRPr>
          </a:p>
        </p:txBody>
      </p:sp>
      <p:sp>
        <p:nvSpPr>
          <p:cNvPr id="60" name="Google Shape;60;p1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 name="Google Shape;61;p13"/>
          <p:cNvPicPr preferRelativeResize="0"/>
          <p:nvPr/>
        </p:nvPicPr>
        <p:blipFill>
          <a:blip r:embed="rId3">
            <a:alphaModFix/>
          </a:blip>
          <a:stretch>
            <a:fillRect/>
          </a:stretch>
        </p:blipFill>
        <p:spPr>
          <a:xfrm>
            <a:off x="7144950" y="2524975"/>
            <a:ext cx="1817125" cy="1817125"/>
          </a:xfrm>
          <a:prstGeom prst="rect">
            <a:avLst/>
          </a:prstGeom>
          <a:noFill/>
          <a:ln>
            <a:noFill/>
          </a:ln>
        </p:spPr>
      </p:pic>
      <p:pic>
        <p:nvPicPr>
          <p:cNvPr id="62" name="Google Shape;62;p13"/>
          <p:cNvPicPr preferRelativeResize="0"/>
          <p:nvPr/>
        </p:nvPicPr>
        <p:blipFill rotWithShape="1">
          <a:blip r:embed="rId4">
            <a:alphaModFix/>
          </a:blip>
          <a:srcRect b="11839" l="0" r="0" t="0"/>
          <a:stretch/>
        </p:blipFill>
        <p:spPr>
          <a:xfrm>
            <a:off x="6907925" y="547425"/>
            <a:ext cx="2138772" cy="1885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augmenting the Bangor Miami corpus</a:t>
            </a:r>
            <a:endParaRPr/>
          </a:p>
        </p:txBody>
      </p:sp>
      <p:sp>
        <p:nvSpPr>
          <p:cNvPr id="142" name="Google Shape;14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5125" lvl="0" marL="457200" rtl="0" algn="l">
              <a:lnSpc>
                <a:spcPct val="95000"/>
              </a:lnSpc>
              <a:spcBef>
                <a:spcPts val="0"/>
              </a:spcBef>
              <a:spcAft>
                <a:spcPts val="0"/>
              </a:spcAft>
              <a:buClr>
                <a:schemeClr val="accent2"/>
              </a:buClr>
              <a:buSzPts val="2150"/>
              <a:buChar char="➢"/>
            </a:pPr>
            <a:r>
              <a:rPr lang="en" sz="2150">
                <a:solidFill>
                  <a:schemeClr val="accent1"/>
                </a:solidFill>
              </a:rPr>
              <a:t>Bangor Talk: Miami corpus</a:t>
            </a:r>
            <a:endParaRPr sz="2150">
              <a:solidFill>
                <a:schemeClr val="accent1"/>
              </a:solidFill>
            </a:endParaRPr>
          </a:p>
          <a:p>
            <a:pPr indent="-358775" lvl="1" marL="914400" rtl="0" algn="l">
              <a:lnSpc>
                <a:spcPct val="95000"/>
              </a:lnSpc>
              <a:spcBef>
                <a:spcPts val="0"/>
              </a:spcBef>
              <a:spcAft>
                <a:spcPts val="0"/>
              </a:spcAft>
              <a:buClr>
                <a:schemeClr val="accent2"/>
              </a:buClr>
              <a:buSzPts val="2050"/>
              <a:buChar char="○"/>
            </a:pPr>
            <a:r>
              <a:rPr lang="en" sz="2050">
                <a:solidFill>
                  <a:schemeClr val="accent1"/>
                </a:solidFill>
              </a:rPr>
              <a:t>➕ Code-switching strategies: I, A, O</a:t>
            </a:r>
            <a:endParaRPr sz="2050">
              <a:solidFill>
                <a:schemeClr val="accent1"/>
              </a:solidFill>
            </a:endParaRPr>
          </a:p>
          <a:p>
            <a:pPr indent="-358775" lvl="1" marL="914400" rtl="0" algn="l">
              <a:lnSpc>
                <a:spcPct val="95000"/>
              </a:lnSpc>
              <a:spcBef>
                <a:spcPts val="0"/>
              </a:spcBef>
              <a:spcAft>
                <a:spcPts val="0"/>
              </a:spcAft>
              <a:buClr>
                <a:schemeClr val="accent2"/>
              </a:buClr>
              <a:buSzPts val="2050"/>
              <a:buChar char="○"/>
            </a:pPr>
            <a:r>
              <a:rPr lang="en" sz="2050">
                <a:solidFill>
                  <a:schemeClr val="accent1"/>
                </a:solidFill>
              </a:rPr>
              <a:t>➖ Background noise</a:t>
            </a:r>
            <a:endParaRPr sz="2050">
              <a:solidFill>
                <a:schemeClr val="accent1"/>
              </a:solidFill>
            </a:endParaRPr>
          </a:p>
          <a:p>
            <a:pPr indent="0" lvl="0" marL="0" rtl="0" algn="l">
              <a:lnSpc>
                <a:spcPct val="95000"/>
              </a:lnSpc>
              <a:spcBef>
                <a:spcPts val="1200"/>
              </a:spcBef>
              <a:spcAft>
                <a:spcPts val="0"/>
              </a:spcAft>
              <a:buSzPts val="1018"/>
              <a:buNone/>
            </a:pPr>
            <a:r>
              <a:t/>
            </a:r>
            <a:endParaRPr sz="2111">
              <a:solidFill>
                <a:schemeClr val="accent1"/>
              </a:solidFill>
            </a:endParaRPr>
          </a:p>
          <a:p>
            <a:pPr indent="-365125" lvl="0" marL="457200" rtl="0" algn="l">
              <a:lnSpc>
                <a:spcPct val="95000"/>
              </a:lnSpc>
              <a:spcBef>
                <a:spcPts val="1200"/>
              </a:spcBef>
              <a:spcAft>
                <a:spcPts val="0"/>
              </a:spcAft>
              <a:buClr>
                <a:schemeClr val="accent2"/>
              </a:buClr>
              <a:buSzPts val="2150"/>
              <a:buChar char="➢"/>
            </a:pPr>
            <a:r>
              <a:rPr lang="en" sz="2150">
                <a:solidFill>
                  <a:schemeClr val="accent1"/>
                </a:solidFill>
              </a:rPr>
              <a:t>Features</a:t>
            </a:r>
            <a:endParaRPr sz="2150">
              <a:solidFill>
                <a:schemeClr val="accent1"/>
              </a:solidFill>
            </a:endParaRPr>
          </a:p>
          <a:p>
            <a:pPr indent="-337264" lvl="1" marL="914400" rtl="0" algn="l">
              <a:lnSpc>
                <a:spcPct val="95000"/>
              </a:lnSpc>
              <a:spcBef>
                <a:spcPts val="0"/>
              </a:spcBef>
              <a:spcAft>
                <a:spcPts val="0"/>
              </a:spcAft>
              <a:buClr>
                <a:schemeClr val="accent2"/>
              </a:buClr>
              <a:buSzPts val="1711"/>
              <a:buChar char="○"/>
            </a:pPr>
            <a:r>
              <a:rPr lang="en" sz="2050">
                <a:solidFill>
                  <a:schemeClr val="accent1"/>
                </a:solidFill>
              </a:rPr>
              <a:t>Lexica</a:t>
            </a:r>
            <a:r>
              <a:rPr lang="en" sz="2111">
                <a:solidFill>
                  <a:schemeClr val="accent1"/>
                </a:solidFill>
              </a:rPr>
              <a:t>l 				</a:t>
            </a:r>
            <a:r>
              <a:rPr lang="en" sz="2805">
                <a:solidFill>
                  <a:schemeClr val="dk2"/>
                </a:solidFill>
                <a:latin typeface="Arial"/>
                <a:ea typeface="Arial"/>
                <a:cs typeface="Arial"/>
                <a:sym typeface="Arial"/>
              </a:rPr>
              <a:t>🖋️</a:t>
            </a:r>
            <a:endParaRPr sz="2805">
              <a:solidFill>
                <a:schemeClr val="accent1"/>
              </a:solidFill>
            </a:endParaRPr>
          </a:p>
          <a:p>
            <a:pPr indent="-337264" lvl="1" marL="914400" rtl="0" algn="l">
              <a:lnSpc>
                <a:spcPct val="95000"/>
              </a:lnSpc>
              <a:spcBef>
                <a:spcPts val="0"/>
              </a:spcBef>
              <a:spcAft>
                <a:spcPts val="0"/>
              </a:spcAft>
              <a:buClr>
                <a:schemeClr val="accent2"/>
              </a:buClr>
              <a:buSzPts val="1711"/>
              <a:buChar char="○"/>
            </a:pPr>
            <a:r>
              <a:rPr lang="en" sz="2050">
                <a:solidFill>
                  <a:schemeClr val="accent1"/>
                </a:solidFill>
              </a:rPr>
              <a:t>Acoustic-prosodic	</a:t>
            </a:r>
            <a:r>
              <a:rPr lang="en" sz="3175">
                <a:solidFill>
                  <a:schemeClr val="dk2"/>
                </a:solidFill>
                <a:latin typeface="Arial"/>
                <a:ea typeface="Arial"/>
                <a:cs typeface="Arial"/>
                <a:sym typeface="Arial"/>
              </a:rPr>
              <a:t>🗣️</a:t>
            </a:r>
            <a:endParaRPr sz="3175">
              <a:solidFill>
                <a:schemeClr val="dk2"/>
              </a:solidFill>
              <a:latin typeface="Arial"/>
              <a:ea typeface="Arial"/>
              <a:cs typeface="Arial"/>
              <a:sym typeface="Arial"/>
            </a:endParaRPr>
          </a:p>
          <a:p>
            <a:pPr indent="-337264" lvl="1" marL="914400" rtl="0" algn="l">
              <a:lnSpc>
                <a:spcPct val="95000"/>
              </a:lnSpc>
              <a:spcBef>
                <a:spcPts val="0"/>
              </a:spcBef>
              <a:spcAft>
                <a:spcPts val="0"/>
              </a:spcAft>
              <a:buClr>
                <a:schemeClr val="accent2"/>
              </a:buClr>
              <a:buSzPts val="1711"/>
              <a:buChar char="○"/>
            </a:pPr>
            <a:r>
              <a:rPr lang="en" sz="2050">
                <a:solidFill>
                  <a:schemeClr val="accent1"/>
                </a:solidFill>
              </a:rPr>
              <a:t>Code-switching </a:t>
            </a:r>
            <a:r>
              <a:rPr lang="en" sz="2111">
                <a:solidFill>
                  <a:schemeClr val="accent1"/>
                </a:solidFill>
              </a:rPr>
              <a:t>		</a:t>
            </a:r>
            <a:r>
              <a:rPr lang="en" sz="2805">
                <a:solidFill>
                  <a:schemeClr val="dk2"/>
                </a:solidFill>
                <a:latin typeface="Arial"/>
                <a:ea typeface="Arial"/>
                <a:cs typeface="Arial"/>
                <a:sym typeface="Arial"/>
              </a:rPr>
              <a:t>🌎</a:t>
            </a:r>
            <a:endParaRPr sz="2805">
              <a:solidFill>
                <a:schemeClr val="accent1"/>
              </a:solidFill>
            </a:endParaRPr>
          </a:p>
          <a:p>
            <a:pPr indent="0" lvl="0" marL="0" rtl="0" algn="l">
              <a:lnSpc>
                <a:spcPct val="95000"/>
              </a:lnSpc>
              <a:spcBef>
                <a:spcPts val="1200"/>
              </a:spcBef>
              <a:spcAft>
                <a:spcPts val="1200"/>
              </a:spcAft>
              <a:buSzPts val="1018"/>
              <a:buNone/>
            </a:pPr>
            <a:r>
              <a:t/>
            </a:r>
            <a:endParaRPr sz="2111">
              <a:solidFill>
                <a:schemeClr val="accent1"/>
              </a:solidFill>
            </a:endParaRPr>
          </a:p>
        </p:txBody>
      </p:sp>
      <p:sp>
        <p:nvSpPr>
          <p:cNvPr id="143" name="Google Shape;143;p22"/>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44" name="Google Shape;144;p2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45025"/>
            <a:ext cx="88323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statistical analyses</a:t>
            </a:r>
            <a:endParaRPr/>
          </a:p>
        </p:txBody>
      </p:sp>
      <p:sp>
        <p:nvSpPr>
          <p:cNvPr id="150" name="Google Shape;150;p23"/>
          <p:cNvSpPr txBox="1"/>
          <p:nvPr>
            <p:ph idx="1" type="body"/>
          </p:nvPr>
        </p:nvSpPr>
        <p:spPr>
          <a:xfrm>
            <a:off x="311700" y="1152475"/>
            <a:ext cx="8520600" cy="3318600"/>
          </a:xfrm>
          <a:prstGeom prst="rect">
            <a:avLst/>
          </a:prstGeom>
        </p:spPr>
        <p:txBody>
          <a:bodyPr anchorCtr="0" anchor="t" bIns="91425" lIns="91425" spcFirstLastPara="1" rIns="91425" wrap="square" tIns="91425">
            <a:normAutofit/>
          </a:bodyPr>
          <a:lstStyle/>
          <a:p>
            <a:pPr indent="-365125" lvl="0" marL="457200" rtl="0" algn="l">
              <a:spcBef>
                <a:spcPts val="0"/>
              </a:spcBef>
              <a:spcAft>
                <a:spcPts val="0"/>
              </a:spcAft>
              <a:buClr>
                <a:schemeClr val="accent2"/>
              </a:buClr>
              <a:buSzPts val="2150"/>
              <a:buChar char="➢"/>
            </a:pPr>
            <a:r>
              <a:rPr lang="en" sz="2150">
                <a:solidFill>
                  <a:schemeClr val="dk2"/>
                </a:solidFill>
              </a:rPr>
              <a:t>Lexical features</a:t>
            </a:r>
            <a:endParaRPr sz="2150">
              <a:solidFill>
                <a:schemeClr val="dk2"/>
              </a:solidFill>
            </a:endParaRPr>
          </a:p>
          <a:p>
            <a:pPr indent="-365125" lvl="1" marL="914400" rtl="0" algn="l">
              <a:spcBef>
                <a:spcPts val="0"/>
              </a:spcBef>
              <a:spcAft>
                <a:spcPts val="0"/>
              </a:spcAft>
              <a:buClr>
                <a:schemeClr val="accent2"/>
              </a:buClr>
              <a:buSzPts val="2150"/>
              <a:buChar char="○"/>
            </a:pPr>
            <a:r>
              <a:rPr lang="en" sz="2150">
                <a:solidFill>
                  <a:schemeClr val="dk2"/>
                </a:solidFill>
              </a:rPr>
              <a:t>Count-based and probabilistic measures</a:t>
            </a:r>
            <a:endParaRPr sz="2150">
              <a:solidFill>
                <a:schemeClr val="dk2"/>
              </a:solidFill>
            </a:endParaRPr>
          </a:p>
          <a:p>
            <a:pPr indent="0" lvl="0" marL="0" rtl="0" algn="l">
              <a:spcBef>
                <a:spcPts val="1200"/>
              </a:spcBef>
              <a:spcAft>
                <a:spcPts val="0"/>
              </a:spcAft>
              <a:buNone/>
            </a:pPr>
            <a:r>
              <a:t/>
            </a:r>
            <a:endParaRPr sz="2150">
              <a:solidFill>
                <a:schemeClr val="dk2"/>
              </a:solidFill>
            </a:endParaRPr>
          </a:p>
          <a:p>
            <a:pPr indent="0" lvl="0" marL="0" rtl="0" algn="l">
              <a:spcBef>
                <a:spcPts val="1200"/>
              </a:spcBef>
              <a:spcAft>
                <a:spcPts val="0"/>
              </a:spcAft>
              <a:buNone/>
            </a:pPr>
            <a:r>
              <a:t/>
            </a:r>
            <a:endParaRPr sz="2150">
              <a:solidFill>
                <a:schemeClr val="dk2"/>
              </a:solidFill>
            </a:endParaRPr>
          </a:p>
          <a:p>
            <a:pPr indent="-365125" lvl="0" marL="457200" rtl="0" algn="l">
              <a:spcBef>
                <a:spcPts val="1200"/>
              </a:spcBef>
              <a:spcAft>
                <a:spcPts val="0"/>
              </a:spcAft>
              <a:buClr>
                <a:schemeClr val="accent2"/>
              </a:buClr>
              <a:buSzPts val="2150"/>
              <a:buChar char="➢"/>
            </a:pPr>
            <a:r>
              <a:rPr lang="en" sz="2150">
                <a:solidFill>
                  <a:schemeClr val="dk2"/>
                </a:solidFill>
              </a:rPr>
              <a:t>Acoustic-prosodic // Code-switching features </a:t>
            </a:r>
            <a:endParaRPr sz="2150">
              <a:solidFill>
                <a:schemeClr val="dk2"/>
              </a:solidFill>
            </a:endParaRPr>
          </a:p>
          <a:p>
            <a:pPr indent="-365125" lvl="1" marL="914400" rtl="0" algn="l">
              <a:spcBef>
                <a:spcPts val="0"/>
              </a:spcBef>
              <a:spcAft>
                <a:spcPts val="0"/>
              </a:spcAft>
              <a:buClr>
                <a:schemeClr val="accent2"/>
              </a:buClr>
              <a:buSzPts val="2150"/>
              <a:buChar char="○"/>
            </a:pPr>
            <a:r>
              <a:rPr lang="en" sz="2150">
                <a:solidFill>
                  <a:schemeClr val="dk2"/>
                </a:solidFill>
              </a:rPr>
              <a:t>Turn- and conversation-level </a:t>
            </a:r>
            <a:endParaRPr sz="2150">
              <a:solidFill>
                <a:schemeClr val="dk2"/>
              </a:solidFill>
            </a:endParaRPr>
          </a:p>
          <a:p>
            <a:pPr indent="-365125" lvl="1" marL="914400" rtl="0" algn="l">
              <a:spcBef>
                <a:spcPts val="0"/>
              </a:spcBef>
              <a:spcAft>
                <a:spcPts val="0"/>
              </a:spcAft>
              <a:buClr>
                <a:schemeClr val="accent2"/>
              </a:buClr>
              <a:buSzPts val="2150"/>
              <a:buChar char="○"/>
            </a:pPr>
            <a:r>
              <a:rPr lang="en" sz="2150">
                <a:solidFill>
                  <a:schemeClr val="dk2"/>
                </a:solidFill>
              </a:rPr>
              <a:t>Proximity, convergence, synchrony</a:t>
            </a:r>
            <a:endParaRPr sz="2150">
              <a:solidFill>
                <a:schemeClr val="dk2"/>
              </a:solidFill>
            </a:endParaRPr>
          </a:p>
        </p:txBody>
      </p:sp>
      <p:sp>
        <p:nvSpPr>
          <p:cNvPr id="151" name="Google Shape;151;p23"/>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pic>
        <p:nvPicPr>
          <p:cNvPr id="152" name="Google Shape;152;p23"/>
          <p:cNvPicPr preferRelativeResize="0"/>
          <p:nvPr/>
        </p:nvPicPr>
        <p:blipFill>
          <a:blip r:embed="rId3">
            <a:alphaModFix/>
          </a:blip>
          <a:stretch>
            <a:fillRect/>
          </a:stretch>
        </p:blipFill>
        <p:spPr>
          <a:xfrm>
            <a:off x="1322400" y="2022125"/>
            <a:ext cx="4793776" cy="701825"/>
          </a:xfrm>
          <a:prstGeom prst="rect">
            <a:avLst/>
          </a:prstGeom>
          <a:noFill/>
          <a:ln>
            <a:noFill/>
          </a:ln>
        </p:spPr>
      </p:pic>
      <p:sp>
        <p:nvSpPr>
          <p:cNvPr id="153" name="Google Shape;153;p23"/>
          <p:cNvSpPr txBox="1"/>
          <p:nvPr/>
        </p:nvSpPr>
        <p:spPr>
          <a:xfrm>
            <a:off x="6505425" y="4344400"/>
            <a:ext cx="8173200" cy="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[2] Levitan and Hirschberg, 2011.</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[4] Nenkova et al., 2008. </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[5] Gravano et al., 2014.</a:t>
            </a:r>
            <a:endParaRPr>
              <a:solidFill>
                <a:schemeClr val="lt2"/>
              </a:solidFill>
              <a:latin typeface="Source Sans Pro"/>
              <a:ea typeface="Source Sans Pro"/>
              <a:cs typeface="Source Sans Pro"/>
              <a:sym typeface="Source Sans Pro"/>
            </a:endParaRPr>
          </a:p>
        </p:txBody>
      </p:sp>
      <p:sp>
        <p:nvSpPr>
          <p:cNvPr id="154" name="Google Shape;154;p2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160" name="Google Shape;16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1475" lvl="0" marL="457200" rtl="0" algn="l">
              <a:spcBef>
                <a:spcPts val="0"/>
              </a:spcBef>
              <a:spcAft>
                <a:spcPts val="0"/>
              </a:spcAft>
              <a:buClr>
                <a:schemeClr val="accent2"/>
              </a:buClr>
              <a:buSzPts val="2250"/>
              <a:buAutoNum type="arabicPeriod"/>
            </a:pPr>
            <a:r>
              <a:rPr b="1" lang="en" sz="2250">
                <a:solidFill>
                  <a:schemeClr val="dk2"/>
                </a:solidFill>
              </a:rPr>
              <a:t>Do patterns of entrainment in monolingual settings generalize to code-switched settings? </a:t>
            </a:r>
            <a:endParaRPr b="1" sz="2250">
              <a:solidFill>
                <a:schemeClr val="dk2"/>
              </a:solidFill>
            </a:endParaRPr>
          </a:p>
          <a:p>
            <a:pPr indent="0" lvl="0" marL="0" rtl="0" algn="l">
              <a:spcBef>
                <a:spcPts val="1200"/>
              </a:spcBef>
              <a:spcAft>
                <a:spcPts val="0"/>
              </a:spcAft>
              <a:buNone/>
            </a:pPr>
            <a:r>
              <a:t/>
            </a:r>
            <a:endParaRPr sz="2250">
              <a:solidFill>
                <a:schemeClr val="dk2"/>
              </a:solidFill>
            </a:endParaRPr>
          </a:p>
          <a:p>
            <a:pPr indent="-371475" lvl="0" marL="457200" rtl="0" algn="l">
              <a:spcBef>
                <a:spcPts val="1200"/>
              </a:spcBef>
              <a:spcAft>
                <a:spcPts val="0"/>
              </a:spcAft>
              <a:buClr>
                <a:schemeClr val="accent2"/>
              </a:buClr>
              <a:buSzPts val="2250"/>
              <a:buAutoNum type="arabicPeriod"/>
            </a:pPr>
            <a:r>
              <a:rPr lang="en" sz="2250">
                <a:solidFill>
                  <a:schemeClr val="dk2"/>
                </a:solidFill>
              </a:rPr>
              <a:t>Do patterns of entrainment on code-switching in text — some of which is produced by virtual dialogue agents — generalize to spontaneous code-switching in speech?</a:t>
            </a:r>
            <a:endParaRPr sz="2250">
              <a:solidFill>
                <a:schemeClr val="dk2"/>
              </a:solidFill>
            </a:endParaRPr>
          </a:p>
        </p:txBody>
      </p:sp>
      <p:sp>
        <p:nvSpPr>
          <p:cNvPr id="161" name="Google Shape;161;p24"/>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62" name="Google Shape;162;p2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lexical features of code-switched conversations</a:t>
            </a:r>
            <a:endParaRPr/>
          </a:p>
        </p:txBody>
      </p:sp>
      <p:sp>
        <p:nvSpPr>
          <p:cNvPr id="168" name="Google Shape;168;p25"/>
          <p:cNvSpPr txBox="1"/>
          <p:nvPr>
            <p:ph idx="1" type="body"/>
          </p:nvPr>
        </p:nvSpPr>
        <p:spPr>
          <a:xfrm>
            <a:off x="311700" y="1533475"/>
            <a:ext cx="8520600" cy="3686100"/>
          </a:xfrm>
          <a:prstGeom prst="rect">
            <a:avLst/>
          </a:prstGeom>
        </p:spPr>
        <p:txBody>
          <a:bodyPr anchorCtr="0" anchor="t" bIns="91425" lIns="91425" spcFirstLastPara="1" rIns="91425" wrap="square" tIns="91425">
            <a:normAutofit lnSpcReduction="10000"/>
          </a:bodyPr>
          <a:lstStyle/>
          <a:p>
            <a:pPr indent="-352425" lvl="0" marL="457200" rtl="0" algn="l">
              <a:spcBef>
                <a:spcPts val="0"/>
              </a:spcBef>
              <a:spcAft>
                <a:spcPts val="0"/>
              </a:spcAft>
              <a:buClr>
                <a:schemeClr val="accent2"/>
              </a:buClr>
              <a:buSzPts val="1950"/>
              <a:buFont typeface="Arial"/>
              <a:buChar char="➢"/>
            </a:pPr>
            <a:r>
              <a:rPr lang="en" sz="2605">
                <a:solidFill>
                  <a:schemeClr val="dk2"/>
                </a:solidFill>
                <a:latin typeface="Arial"/>
                <a:ea typeface="Arial"/>
                <a:cs typeface="Arial"/>
                <a:sym typeface="Arial"/>
              </a:rPr>
              <a:t>🖋️</a:t>
            </a:r>
            <a:r>
              <a:rPr b="1" lang="en" sz="1950">
                <a:solidFill>
                  <a:schemeClr val="dk2"/>
                </a:solidFill>
              </a:rPr>
              <a:t>Overall language use </a:t>
            </a:r>
            <a:endParaRPr b="1"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Including OOVs: 97% of conversations </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Excluding OOVs: 74% of conversations</a:t>
            </a:r>
            <a:endParaRPr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accent2"/>
              </a:buClr>
              <a:buSzPts val="1950"/>
              <a:buFont typeface="Arial"/>
              <a:buChar char="➢"/>
            </a:pPr>
            <a:r>
              <a:rPr lang="en" sz="2605">
                <a:solidFill>
                  <a:schemeClr val="dk2"/>
                </a:solidFill>
                <a:latin typeface="Arial"/>
                <a:ea typeface="Arial"/>
                <a:cs typeface="Arial"/>
                <a:sym typeface="Arial"/>
              </a:rPr>
              <a:t>🖋️</a:t>
            </a:r>
            <a:r>
              <a:rPr b="1" lang="en" sz="1950">
                <a:solidFill>
                  <a:schemeClr val="dk2"/>
                </a:solidFill>
              </a:rPr>
              <a:t>Word sets</a:t>
            </a:r>
            <a:endParaRPr b="1"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Top-100 words in corpus: 100% of conversations </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Affirmative cue words: 100% of conversations</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Top-25 words in corpus: 97% of conversations </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Filler words: 97% conversations </a:t>
            </a:r>
            <a:endParaRPr sz="1950">
              <a:solidFill>
                <a:schemeClr val="dk2"/>
              </a:solidFill>
            </a:endParaRPr>
          </a:p>
        </p:txBody>
      </p:sp>
      <p:sp>
        <p:nvSpPr>
          <p:cNvPr id="169" name="Google Shape;169;p25"/>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70" name="Google Shape;170;p2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lexical features of code-switched conversations</a:t>
            </a:r>
            <a:endParaRPr/>
          </a:p>
        </p:txBody>
      </p:sp>
      <p:sp>
        <p:nvSpPr>
          <p:cNvPr id="176" name="Google Shape;176;p26"/>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77" name="Google Shape;177;p2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8" name="Google Shape;178;p26"/>
          <p:cNvPicPr preferRelativeResize="0"/>
          <p:nvPr/>
        </p:nvPicPr>
        <p:blipFill rotWithShape="1">
          <a:blip r:embed="rId3">
            <a:alphaModFix/>
          </a:blip>
          <a:srcRect b="50000" l="0" r="0" t="0"/>
          <a:stretch/>
        </p:blipFill>
        <p:spPr>
          <a:xfrm>
            <a:off x="649500" y="1954250"/>
            <a:ext cx="7761549" cy="1868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acoustic-prosodic features of code-switched conversations</a:t>
            </a:r>
            <a:endParaRPr/>
          </a:p>
        </p:txBody>
      </p:sp>
      <p:pic>
        <p:nvPicPr>
          <p:cNvPr id="184" name="Google Shape;184;p27"/>
          <p:cNvPicPr preferRelativeResize="0"/>
          <p:nvPr/>
        </p:nvPicPr>
        <p:blipFill rotWithShape="1">
          <a:blip r:embed="rId3">
            <a:alphaModFix/>
          </a:blip>
          <a:srcRect b="26421" l="0" r="0" t="0"/>
          <a:stretch/>
        </p:blipFill>
        <p:spPr>
          <a:xfrm>
            <a:off x="2180163" y="1747350"/>
            <a:ext cx="4783678" cy="3232400"/>
          </a:xfrm>
          <a:prstGeom prst="rect">
            <a:avLst/>
          </a:prstGeom>
          <a:noFill/>
          <a:ln>
            <a:noFill/>
          </a:ln>
        </p:spPr>
      </p:pic>
      <p:sp>
        <p:nvSpPr>
          <p:cNvPr id="185" name="Google Shape;185;p27"/>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86" name="Google Shape;186;p27"/>
          <p:cNvSpPr txBox="1"/>
          <p:nvPr/>
        </p:nvSpPr>
        <p:spPr>
          <a:xfrm>
            <a:off x="2180175" y="4762200"/>
            <a:ext cx="52449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2"/>
                </a:solidFill>
                <a:latin typeface="Source Sans Pro"/>
                <a:ea typeface="Source Sans Pro"/>
                <a:cs typeface="Source Sans Pro"/>
                <a:sym typeface="Source Sans Pro"/>
              </a:rPr>
              <a:t>Figure 1: Proximity at the turn-level.</a:t>
            </a:r>
            <a:endParaRPr sz="1500">
              <a:solidFill>
                <a:schemeClr val="lt2"/>
              </a:solidFill>
              <a:latin typeface="Source Sans Pro"/>
              <a:ea typeface="Source Sans Pro"/>
              <a:cs typeface="Source Sans Pro"/>
              <a:sym typeface="Source Sans Pro"/>
            </a:endParaRPr>
          </a:p>
        </p:txBody>
      </p:sp>
      <p:sp>
        <p:nvSpPr>
          <p:cNvPr id="187" name="Google Shape;187;p27"/>
          <p:cNvSpPr txBox="1"/>
          <p:nvPr/>
        </p:nvSpPr>
        <p:spPr>
          <a:xfrm>
            <a:off x="1715550" y="4635150"/>
            <a:ext cx="912300" cy="787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975">
                <a:solidFill>
                  <a:schemeClr val="dk2"/>
                </a:solidFill>
              </a:rPr>
              <a:t>🗣️</a:t>
            </a:r>
            <a:endParaRPr sz="1800">
              <a:solidFill>
                <a:schemeClr val="lt2"/>
              </a:solidFill>
              <a:latin typeface="Source Sans Pro"/>
              <a:ea typeface="Source Sans Pro"/>
              <a:cs typeface="Source Sans Pro"/>
              <a:sym typeface="Source Sans Pro"/>
            </a:endParaRPr>
          </a:p>
        </p:txBody>
      </p:sp>
      <p:sp>
        <p:nvSpPr>
          <p:cNvPr id="188" name="Google Shape;188;p2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acoustic-prosodic features of code-switched conversations</a:t>
            </a:r>
            <a:endParaRPr/>
          </a:p>
        </p:txBody>
      </p:sp>
      <p:pic>
        <p:nvPicPr>
          <p:cNvPr id="194" name="Google Shape;194;p28"/>
          <p:cNvPicPr preferRelativeResize="0"/>
          <p:nvPr/>
        </p:nvPicPr>
        <p:blipFill rotWithShape="1">
          <a:blip r:embed="rId3">
            <a:alphaModFix/>
          </a:blip>
          <a:srcRect b="29922" l="0" r="0" t="0"/>
          <a:stretch/>
        </p:blipFill>
        <p:spPr>
          <a:xfrm>
            <a:off x="2315650" y="1809325"/>
            <a:ext cx="4512701" cy="3031051"/>
          </a:xfrm>
          <a:prstGeom prst="rect">
            <a:avLst/>
          </a:prstGeom>
          <a:noFill/>
          <a:ln>
            <a:noFill/>
          </a:ln>
        </p:spPr>
      </p:pic>
      <p:sp>
        <p:nvSpPr>
          <p:cNvPr id="195" name="Google Shape;195;p28"/>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96" name="Google Shape;196;p28"/>
          <p:cNvSpPr txBox="1"/>
          <p:nvPr/>
        </p:nvSpPr>
        <p:spPr>
          <a:xfrm>
            <a:off x="2315650" y="4762200"/>
            <a:ext cx="52449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2"/>
                </a:solidFill>
                <a:latin typeface="Source Sans Pro"/>
                <a:ea typeface="Source Sans Pro"/>
                <a:cs typeface="Source Sans Pro"/>
                <a:sym typeface="Source Sans Pro"/>
              </a:rPr>
              <a:t>Figure 2: Convergence at the turn-level.</a:t>
            </a:r>
            <a:endParaRPr sz="1500">
              <a:solidFill>
                <a:schemeClr val="lt2"/>
              </a:solidFill>
              <a:latin typeface="Source Sans Pro"/>
              <a:ea typeface="Source Sans Pro"/>
              <a:cs typeface="Source Sans Pro"/>
              <a:sym typeface="Source Sans Pro"/>
            </a:endParaRPr>
          </a:p>
        </p:txBody>
      </p:sp>
      <p:sp>
        <p:nvSpPr>
          <p:cNvPr id="197" name="Google Shape;197;p28"/>
          <p:cNvSpPr txBox="1"/>
          <p:nvPr/>
        </p:nvSpPr>
        <p:spPr>
          <a:xfrm>
            <a:off x="1867950" y="4635150"/>
            <a:ext cx="912300" cy="787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975">
                <a:solidFill>
                  <a:schemeClr val="dk2"/>
                </a:solidFill>
              </a:rPr>
              <a:t>🗣️</a:t>
            </a:r>
            <a:endParaRPr sz="1800">
              <a:solidFill>
                <a:schemeClr val="lt2"/>
              </a:solidFill>
              <a:latin typeface="Source Sans Pro"/>
              <a:ea typeface="Source Sans Pro"/>
              <a:cs typeface="Source Sans Pro"/>
              <a:sym typeface="Source Sans Pro"/>
            </a:endParaRPr>
          </a:p>
        </p:txBody>
      </p:sp>
      <p:sp>
        <p:nvSpPr>
          <p:cNvPr id="198" name="Google Shape;198;p2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acoustic-prosodic features of code-switched conversations</a:t>
            </a:r>
            <a:endParaRPr/>
          </a:p>
        </p:txBody>
      </p:sp>
      <p:sp>
        <p:nvSpPr>
          <p:cNvPr id="204" name="Google Shape;204;p29"/>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05" name="Google Shape;205;p2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6" name="Google Shape;206;p29"/>
          <p:cNvPicPr preferRelativeResize="0"/>
          <p:nvPr/>
        </p:nvPicPr>
        <p:blipFill rotWithShape="1">
          <a:blip r:embed="rId3">
            <a:alphaModFix/>
          </a:blip>
          <a:srcRect b="0" l="0" r="0" t="62247"/>
          <a:stretch/>
        </p:blipFill>
        <p:spPr>
          <a:xfrm>
            <a:off x="415950" y="2150650"/>
            <a:ext cx="8004700" cy="1455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212" name="Google Shape;21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1475" lvl="0" marL="457200" rtl="0" algn="l">
              <a:spcBef>
                <a:spcPts val="0"/>
              </a:spcBef>
              <a:spcAft>
                <a:spcPts val="0"/>
              </a:spcAft>
              <a:buClr>
                <a:schemeClr val="accent2"/>
              </a:buClr>
              <a:buSzPts val="2250"/>
              <a:buAutoNum type="arabicPeriod"/>
            </a:pPr>
            <a:r>
              <a:rPr lang="en" sz="2250">
                <a:solidFill>
                  <a:schemeClr val="dk2"/>
                </a:solidFill>
              </a:rPr>
              <a:t>Do patterns of entrainment in monolingual settings generalize to code-switched settings? </a:t>
            </a:r>
            <a:endParaRPr sz="2250">
              <a:solidFill>
                <a:schemeClr val="dk2"/>
              </a:solidFill>
            </a:endParaRPr>
          </a:p>
          <a:p>
            <a:pPr indent="0" lvl="0" marL="0" rtl="0" algn="l">
              <a:spcBef>
                <a:spcPts val="1200"/>
              </a:spcBef>
              <a:spcAft>
                <a:spcPts val="0"/>
              </a:spcAft>
              <a:buNone/>
            </a:pPr>
            <a:r>
              <a:t/>
            </a:r>
            <a:endParaRPr sz="2250">
              <a:solidFill>
                <a:schemeClr val="dk2"/>
              </a:solidFill>
            </a:endParaRPr>
          </a:p>
          <a:p>
            <a:pPr indent="-371475" lvl="0" marL="457200" rtl="0" algn="l">
              <a:spcBef>
                <a:spcPts val="1200"/>
              </a:spcBef>
              <a:spcAft>
                <a:spcPts val="0"/>
              </a:spcAft>
              <a:buClr>
                <a:schemeClr val="accent2"/>
              </a:buClr>
              <a:buSzPts val="2250"/>
              <a:buAutoNum type="arabicPeriod"/>
            </a:pPr>
            <a:r>
              <a:rPr b="1" lang="en" sz="2250">
                <a:solidFill>
                  <a:schemeClr val="dk2"/>
                </a:solidFill>
              </a:rPr>
              <a:t>Do patterns of entrainment on code-switching in text — some of which is produced by virtual dialogue agents — generalize to spontaneous code-switching in speech?</a:t>
            </a:r>
            <a:endParaRPr b="1" sz="2250">
              <a:solidFill>
                <a:schemeClr val="dk2"/>
              </a:solidFill>
            </a:endParaRPr>
          </a:p>
        </p:txBody>
      </p:sp>
      <p:sp>
        <p:nvSpPr>
          <p:cNvPr id="213" name="Google Shape;213;p30"/>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14" name="Google Shape;214;p3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code-switching features of code-switched conversations </a:t>
            </a:r>
            <a:endParaRPr/>
          </a:p>
        </p:txBody>
      </p:sp>
      <p:sp>
        <p:nvSpPr>
          <p:cNvPr id="220" name="Google Shape;220;p31"/>
          <p:cNvSpPr txBox="1"/>
          <p:nvPr>
            <p:ph idx="1" type="body"/>
          </p:nvPr>
        </p:nvSpPr>
        <p:spPr>
          <a:xfrm>
            <a:off x="311700" y="1685875"/>
            <a:ext cx="8520600" cy="39909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b="1" lang="en" sz="1950">
                <a:solidFill>
                  <a:schemeClr val="dk2"/>
                </a:solidFill>
              </a:rPr>
              <a:t>Presence of code-switching </a:t>
            </a:r>
            <a:r>
              <a:rPr lang="en" sz="2605">
                <a:solidFill>
                  <a:schemeClr val="dk2"/>
                </a:solidFill>
                <a:latin typeface="Arial"/>
                <a:ea typeface="Arial"/>
                <a:cs typeface="Arial"/>
                <a:sym typeface="Arial"/>
              </a:rPr>
              <a:t>🌎</a:t>
            </a:r>
            <a:endParaRPr b="1"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Turn-level proximity: 74% of conversations </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Conversation-level proximity: 82% of conversations </a:t>
            </a:r>
            <a:endParaRPr sz="1950">
              <a:solidFill>
                <a:schemeClr val="dk2"/>
              </a:solidFill>
            </a:endParaRPr>
          </a:p>
          <a:p>
            <a:pPr indent="-352425" lvl="1" marL="914400" rtl="0" algn="l">
              <a:spcBef>
                <a:spcPts val="0"/>
              </a:spcBef>
              <a:spcAft>
                <a:spcPts val="0"/>
              </a:spcAft>
              <a:buClr>
                <a:schemeClr val="accent3"/>
              </a:buClr>
              <a:buSzPts val="1950"/>
              <a:buChar char="○"/>
            </a:pPr>
            <a:r>
              <a:rPr lang="en" sz="1950">
                <a:solidFill>
                  <a:schemeClr val="dk2"/>
                </a:solidFill>
              </a:rPr>
              <a:t>Turn-level synchrony: 54% of conversations</a:t>
            </a:r>
            <a:r>
              <a:rPr lang="en" sz="1950"/>
              <a:t> </a:t>
            </a:r>
            <a:endParaRPr sz="1950"/>
          </a:p>
          <a:p>
            <a:pPr indent="0" lvl="0" marL="0" rtl="0" algn="l">
              <a:spcBef>
                <a:spcPts val="1200"/>
              </a:spcBef>
              <a:spcAft>
                <a:spcPts val="0"/>
              </a:spcAft>
              <a:buNone/>
            </a:pPr>
            <a:r>
              <a:t/>
            </a:r>
            <a:endParaRPr sz="1950"/>
          </a:p>
          <a:p>
            <a:pPr indent="-352425" lvl="0" marL="457200" rtl="0" algn="l">
              <a:spcBef>
                <a:spcPts val="1200"/>
              </a:spcBef>
              <a:spcAft>
                <a:spcPts val="0"/>
              </a:spcAft>
              <a:buClr>
                <a:schemeClr val="accent3"/>
              </a:buClr>
              <a:buSzPts val="1950"/>
              <a:buChar char="➢"/>
            </a:pPr>
            <a:r>
              <a:rPr b="1" lang="en" sz="1950">
                <a:solidFill>
                  <a:schemeClr val="dk2"/>
                </a:solidFill>
              </a:rPr>
              <a:t>Quantity</a:t>
            </a:r>
            <a:r>
              <a:rPr b="1" lang="en" sz="1950">
                <a:solidFill>
                  <a:schemeClr val="dk2"/>
                </a:solidFill>
              </a:rPr>
              <a:t> of code-switching </a:t>
            </a:r>
            <a:r>
              <a:rPr lang="en" sz="2605">
                <a:solidFill>
                  <a:schemeClr val="dk2"/>
                </a:solidFill>
                <a:latin typeface="Arial"/>
                <a:ea typeface="Arial"/>
                <a:cs typeface="Arial"/>
                <a:sym typeface="Arial"/>
              </a:rPr>
              <a:t>🌎</a:t>
            </a:r>
            <a:endParaRPr b="1"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Turn-level proximity: 85% of conversations </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Conversation-level proximity: 87% of conversations </a:t>
            </a:r>
            <a:endParaRPr sz="1950">
              <a:solidFill>
                <a:schemeClr val="dk2"/>
              </a:solidFill>
            </a:endParaRPr>
          </a:p>
        </p:txBody>
      </p:sp>
      <p:sp>
        <p:nvSpPr>
          <p:cNvPr id="221" name="Google Shape;221;p31"/>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22" name="Google Shape;222;p3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computational paralinguistics?</a:t>
            </a:r>
            <a:endParaRPr/>
          </a:p>
        </p:txBody>
      </p:sp>
      <p:sp>
        <p:nvSpPr>
          <p:cNvPr id="68" name="Google Shape;68;p14"/>
          <p:cNvSpPr txBox="1"/>
          <p:nvPr>
            <p:ph idx="1" type="body"/>
          </p:nvPr>
        </p:nvSpPr>
        <p:spPr>
          <a:xfrm>
            <a:off x="311700" y="1152475"/>
            <a:ext cx="8520600" cy="3780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2"/>
              </a:buClr>
              <a:buSzPts val="2200"/>
              <a:buChar char="❖"/>
            </a:pPr>
            <a:r>
              <a:rPr lang="en" sz="2200">
                <a:solidFill>
                  <a:schemeClr val="dk2"/>
                </a:solidFill>
              </a:rPr>
              <a:t>Paralinguistics: aspects of communication that</a:t>
            </a:r>
            <a:endParaRPr sz="2200">
              <a:solidFill>
                <a:schemeClr val="dk2"/>
              </a:solidFill>
            </a:endParaRPr>
          </a:p>
          <a:p>
            <a:pPr indent="-368300" lvl="1" marL="914400" rtl="0" algn="l">
              <a:spcBef>
                <a:spcPts val="0"/>
              </a:spcBef>
              <a:spcAft>
                <a:spcPts val="0"/>
              </a:spcAft>
              <a:buClr>
                <a:schemeClr val="dk2"/>
              </a:buClr>
              <a:buSzPts val="2200"/>
              <a:buChar char="➢"/>
            </a:pPr>
            <a:r>
              <a:rPr lang="en" sz="2200">
                <a:solidFill>
                  <a:schemeClr val="dk2"/>
                </a:solidFill>
              </a:rPr>
              <a:t>convey and modify meaning</a:t>
            </a:r>
            <a:endParaRPr sz="2200">
              <a:solidFill>
                <a:schemeClr val="dk2"/>
              </a:solidFill>
            </a:endParaRPr>
          </a:p>
          <a:p>
            <a:pPr indent="-368300" lvl="1" marL="914400" rtl="0" algn="l">
              <a:spcBef>
                <a:spcPts val="0"/>
              </a:spcBef>
              <a:spcAft>
                <a:spcPts val="0"/>
              </a:spcAft>
              <a:buClr>
                <a:schemeClr val="dk2"/>
              </a:buClr>
              <a:buSzPts val="2200"/>
              <a:buChar char="➢"/>
            </a:pPr>
            <a:r>
              <a:rPr lang="en" sz="2200">
                <a:solidFill>
                  <a:schemeClr val="dk2"/>
                </a:solidFill>
              </a:rPr>
              <a:t>cannot be directly or uniquely identified from the speech signal</a:t>
            </a:r>
            <a:endParaRPr sz="2200">
              <a:solidFill>
                <a:schemeClr val="dk2"/>
              </a:solidFill>
            </a:endParaRPr>
          </a:p>
          <a:p>
            <a:pPr indent="-368300" lvl="0" marL="457200" rtl="0" algn="l">
              <a:spcBef>
                <a:spcPts val="0"/>
              </a:spcBef>
              <a:spcAft>
                <a:spcPts val="0"/>
              </a:spcAft>
              <a:buClr>
                <a:schemeClr val="dk2"/>
              </a:buClr>
              <a:buSzPts val="2200"/>
              <a:buChar char="❖"/>
            </a:pPr>
            <a:r>
              <a:rPr lang="en" sz="2200">
                <a:solidFill>
                  <a:schemeClr val="dk2"/>
                </a:solidFill>
              </a:rPr>
              <a:t>Includes conversational dynamics, </a:t>
            </a:r>
            <a:r>
              <a:rPr lang="en" sz="2200">
                <a:solidFill>
                  <a:schemeClr val="dk2"/>
                </a:solidFill>
              </a:rPr>
              <a:t>affective expression, </a:t>
            </a:r>
            <a:r>
              <a:rPr lang="en" sz="2200">
                <a:solidFill>
                  <a:schemeClr val="dk2"/>
                </a:solidFill>
              </a:rPr>
              <a:t>speaker attributes, and more!</a:t>
            </a:r>
            <a:endParaRPr sz="2200">
              <a:solidFill>
                <a:schemeClr val="dk2"/>
              </a:solidFill>
            </a:endParaRPr>
          </a:p>
          <a:p>
            <a:pPr indent="0" lvl="0" marL="0" rtl="0" algn="l">
              <a:spcBef>
                <a:spcPts val="1200"/>
              </a:spcBef>
              <a:spcAft>
                <a:spcPts val="0"/>
              </a:spcAft>
              <a:buNone/>
            </a:pPr>
            <a:r>
              <a:t/>
            </a:r>
            <a:endParaRPr sz="2200">
              <a:solidFill>
                <a:schemeClr val="dk2"/>
              </a:solidFill>
            </a:endParaRPr>
          </a:p>
          <a:p>
            <a:pPr indent="-368300" lvl="0" marL="457200" rtl="0" algn="l">
              <a:spcBef>
                <a:spcPts val="1200"/>
              </a:spcBef>
              <a:spcAft>
                <a:spcPts val="0"/>
              </a:spcAft>
              <a:buClr>
                <a:schemeClr val="dk2"/>
              </a:buClr>
              <a:buSzPts val="2200"/>
              <a:buChar char="❖"/>
            </a:pPr>
            <a:r>
              <a:rPr lang="en" sz="2200">
                <a:solidFill>
                  <a:schemeClr val="dk2"/>
                </a:solidFill>
              </a:rPr>
              <a:t>New application area for studying paralinguistics: code-switched speech</a:t>
            </a:r>
            <a:endParaRPr sz="2200">
              <a:solidFill>
                <a:schemeClr val="dk2"/>
              </a:solidFill>
            </a:endParaRPr>
          </a:p>
          <a:p>
            <a:pPr indent="0" lvl="0" marL="0" rtl="0" algn="l">
              <a:spcBef>
                <a:spcPts val="1200"/>
              </a:spcBef>
              <a:spcAft>
                <a:spcPts val="1200"/>
              </a:spcAft>
              <a:buNone/>
            </a:pPr>
            <a:r>
              <a:t/>
            </a:r>
            <a:endParaRPr sz="2200">
              <a:solidFill>
                <a:schemeClr val="dk2"/>
              </a:solidFill>
            </a:endParaRPr>
          </a:p>
        </p:txBody>
      </p:sp>
      <p:sp>
        <p:nvSpPr>
          <p:cNvPr id="69" name="Google Shape;69;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Results: interlocutors entrain on most code-switching features of code-switched conversations </a:t>
            </a:r>
            <a:endParaRPr/>
          </a:p>
          <a:p>
            <a:pPr indent="0" lvl="0" marL="0" rtl="0" algn="l">
              <a:spcBef>
                <a:spcPts val="0"/>
              </a:spcBef>
              <a:spcAft>
                <a:spcPts val="0"/>
              </a:spcAft>
              <a:buNone/>
            </a:pPr>
            <a:r>
              <a:t/>
            </a:r>
            <a:endParaRPr/>
          </a:p>
        </p:txBody>
      </p:sp>
      <p:sp>
        <p:nvSpPr>
          <p:cNvPr id="228" name="Google Shape;228;p32"/>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29" name="Google Shape;229;p3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0" name="Google Shape;230;p32"/>
          <p:cNvPicPr preferRelativeResize="0"/>
          <p:nvPr/>
        </p:nvPicPr>
        <p:blipFill rotWithShape="1">
          <a:blip r:embed="rId3">
            <a:alphaModFix/>
          </a:blip>
          <a:srcRect b="0" l="0" r="0" t="62247"/>
          <a:stretch/>
        </p:blipFill>
        <p:spPr>
          <a:xfrm>
            <a:off x="415950" y="2150650"/>
            <a:ext cx="8004700" cy="1455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code-switching features of code-switched conversations </a:t>
            </a:r>
            <a:endParaRPr/>
          </a:p>
        </p:txBody>
      </p:sp>
      <p:sp>
        <p:nvSpPr>
          <p:cNvPr id="236" name="Google Shape;236;p33"/>
          <p:cNvSpPr txBox="1"/>
          <p:nvPr>
            <p:ph idx="1" type="body"/>
          </p:nvPr>
        </p:nvSpPr>
        <p:spPr>
          <a:xfrm>
            <a:off x="311700" y="1838275"/>
            <a:ext cx="8520600" cy="39909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b="1" lang="en" sz="1950">
                <a:solidFill>
                  <a:schemeClr val="dk2"/>
                </a:solidFill>
              </a:rPr>
              <a:t>Strategy of code-switching </a:t>
            </a:r>
            <a:r>
              <a:rPr lang="en" sz="2605">
                <a:solidFill>
                  <a:schemeClr val="dk2"/>
                </a:solidFill>
                <a:latin typeface="Arial"/>
                <a:ea typeface="Arial"/>
                <a:cs typeface="Arial"/>
                <a:sym typeface="Arial"/>
              </a:rPr>
              <a:t>🌎</a:t>
            </a:r>
            <a:endParaRPr b="1"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Turn-level synchrony: 56% of conversations - </a:t>
            </a:r>
            <a:r>
              <a:rPr b="1" lang="en" sz="1950">
                <a:solidFill>
                  <a:schemeClr val="dk2"/>
                </a:solidFill>
              </a:rPr>
              <a:t>insertional </a:t>
            </a:r>
            <a:endParaRPr b="1"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Conversation-level proximity: 74% of conversations - </a:t>
            </a:r>
            <a:r>
              <a:rPr b="1" lang="en" sz="1950">
                <a:solidFill>
                  <a:schemeClr val="dk2"/>
                </a:solidFill>
              </a:rPr>
              <a:t>alternational</a:t>
            </a:r>
            <a:endParaRPr b="1" sz="1950">
              <a:solidFill>
                <a:schemeClr val="dk2"/>
              </a:solidFill>
            </a:endParaRPr>
          </a:p>
        </p:txBody>
      </p:sp>
      <p:sp>
        <p:nvSpPr>
          <p:cNvPr id="237" name="Google Shape;237;p33"/>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38" name="Google Shape;238;p3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Results: interlocutors entrain on most code-switching features of code-switched conversations </a:t>
            </a:r>
            <a:endParaRPr/>
          </a:p>
          <a:p>
            <a:pPr indent="0" lvl="0" marL="0" rtl="0" algn="l">
              <a:spcBef>
                <a:spcPts val="0"/>
              </a:spcBef>
              <a:spcAft>
                <a:spcPts val="0"/>
              </a:spcAft>
              <a:buNone/>
            </a:pPr>
            <a:r>
              <a:t/>
            </a:r>
            <a:endParaRPr/>
          </a:p>
        </p:txBody>
      </p:sp>
      <p:sp>
        <p:nvSpPr>
          <p:cNvPr id="244" name="Google Shape;244;p34"/>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45" name="Google Shape;245;p3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6" name="Google Shape;246;p34"/>
          <p:cNvPicPr preferRelativeResize="0"/>
          <p:nvPr/>
        </p:nvPicPr>
        <p:blipFill rotWithShape="1">
          <a:blip r:embed="rId3">
            <a:alphaModFix/>
          </a:blip>
          <a:srcRect b="50000" l="0" r="0" t="0"/>
          <a:stretch/>
        </p:blipFill>
        <p:spPr>
          <a:xfrm>
            <a:off x="649500" y="2030450"/>
            <a:ext cx="7761549" cy="1868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252" name="Google Shape;252;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1475" lvl="0" marL="457200" rtl="0" algn="l">
              <a:spcBef>
                <a:spcPts val="0"/>
              </a:spcBef>
              <a:spcAft>
                <a:spcPts val="0"/>
              </a:spcAft>
              <a:buClr>
                <a:schemeClr val="accent2"/>
              </a:buClr>
              <a:buSzPts val="2250"/>
              <a:buAutoNum type="arabicPeriod"/>
            </a:pPr>
            <a:r>
              <a:rPr b="1" lang="en" sz="2250">
                <a:solidFill>
                  <a:schemeClr val="dk2"/>
                </a:solidFill>
              </a:rPr>
              <a:t>Do patterns of entrainment in monolingual settings generalize to code-switched settings? </a:t>
            </a:r>
            <a:endParaRPr b="1" sz="2250">
              <a:solidFill>
                <a:schemeClr val="dk2"/>
              </a:solidFill>
            </a:endParaRPr>
          </a:p>
          <a:p>
            <a:pPr indent="0" lvl="0" marL="0" rtl="0" algn="l">
              <a:spcBef>
                <a:spcPts val="1200"/>
              </a:spcBef>
              <a:spcAft>
                <a:spcPts val="0"/>
              </a:spcAft>
              <a:buNone/>
            </a:pPr>
            <a:r>
              <a:t/>
            </a:r>
            <a:endParaRPr sz="2250">
              <a:solidFill>
                <a:schemeClr val="dk2"/>
              </a:solidFill>
            </a:endParaRPr>
          </a:p>
          <a:p>
            <a:pPr indent="-371475" lvl="0" marL="457200" rtl="0" algn="l">
              <a:spcBef>
                <a:spcPts val="1200"/>
              </a:spcBef>
              <a:spcAft>
                <a:spcPts val="0"/>
              </a:spcAft>
              <a:buClr>
                <a:schemeClr val="accent2"/>
              </a:buClr>
              <a:buSzPts val="2250"/>
              <a:buAutoNum type="arabicPeriod"/>
            </a:pPr>
            <a:r>
              <a:rPr lang="en" sz="2250">
                <a:solidFill>
                  <a:schemeClr val="dk2"/>
                </a:solidFill>
              </a:rPr>
              <a:t>Do patterns of entrainment on code-switching in text — some of which is produced by virtual dialogue agents — generalize to spontaneous code-switching in speech?</a:t>
            </a:r>
            <a:endParaRPr sz="2250">
              <a:solidFill>
                <a:schemeClr val="dk2"/>
              </a:solidFill>
            </a:endParaRPr>
          </a:p>
        </p:txBody>
      </p:sp>
      <p:sp>
        <p:nvSpPr>
          <p:cNvPr id="253" name="Google Shape;253;p35"/>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54" name="Google Shape;254;p3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8" name="Shape 258"/>
        <p:cNvGrpSpPr/>
        <p:nvPr/>
      </p:nvGrpSpPr>
      <p:grpSpPr>
        <a:xfrm>
          <a:off x="0" y="0"/>
          <a:ext cx="0" cy="0"/>
          <a:chOff x="0" y="0"/>
          <a:chExt cx="0" cy="0"/>
        </a:xfrm>
      </p:grpSpPr>
      <p:sp>
        <p:nvSpPr>
          <p:cNvPr id="259" name="Google Shape;259;p36"/>
          <p:cNvSpPr txBox="1"/>
          <p:nvPr>
            <p:ph type="title"/>
          </p:nvPr>
        </p:nvSpPr>
        <p:spPr>
          <a:xfrm>
            <a:off x="311700" y="2926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same-gender interlocutors entrain more than opposite-gender interlocutors </a:t>
            </a:r>
            <a:endParaRPr/>
          </a:p>
        </p:txBody>
      </p:sp>
      <p:pic>
        <p:nvPicPr>
          <p:cNvPr id="260" name="Google Shape;260;p36"/>
          <p:cNvPicPr preferRelativeResize="0"/>
          <p:nvPr/>
        </p:nvPicPr>
        <p:blipFill rotWithShape="1">
          <a:blip r:embed="rId3">
            <a:alphaModFix/>
          </a:blip>
          <a:srcRect b="50000" l="0" r="0" t="0"/>
          <a:stretch/>
        </p:blipFill>
        <p:spPr>
          <a:xfrm>
            <a:off x="1024200" y="3206700"/>
            <a:ext cx="7095600" cy="1708201"/>
          </a:xfrm>
          <a:prstGeom prst="rect">
            <a:avLst/>
          </a:prstGeom>
          <a:noFill/>
          <a:ln>
            <a:noFill/>
          </a:ln>
        </p:spPr>
      </p:pic>
      <p:sp>
        <p:nvSpPr>
          <p:cNvPr id="261" name="Google Shape;261;p36"/>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pic>
        <p:nvPicPr>
          <p:cNvPr id="262" name="Google Shape;262;p36"/>
          <p:cNvPicPr preferRelativeResize="0"/>
          <p:nvPr/>
        </p:nvPicPr>
        <p:blipFill>
          <a:blip r:embed="rId4">
            <a:alphaModFix/>
          </a:blip>
          <a:stretch>
            <a:fillRect/>
          </a:stretch>
        </p:blipFill>
        <p:spPr>
          <a:xfrm>
            <a:off x="1676400" y="1335250"/>
            <a:ext cx="5791200" cy="1562100"/>
          </a:xfrm>
          <a:prstGeom prst="rect">
            <a:avLst/>
          </a:prstGeom>
          <a:noFill/>
          <a:ln>
            <a:noFill/>
          </a:ln>
        </p:spPr>
      </p:pic>
      <p:sp>
        <p:nvSpPr>
          <p:cNvPr id="263" name="Google Shape;263;p3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same-gender interlocutors entrain more than opposite-gender interlocutors</a:t>
            </a:r>
            <a:endParaRPr/>
          </a:p>
        </p:txBody>
      </p:sp>
      <p:pic>
        <p:nvPicPr>
          <p:cNvPr id="269" name="Google Shape;269;p37"/>
          <p:cNvPicPr preferRelativeResize="0"/>
          <p:nvPr/>
        </p:nvPicPr>
        <p:blipFill rotWithShape="1">
          <a:blip r:embed="rId3">
            <a:alphaModFix/>
          </a:blip>
          <a:srcRect b="0" l="0" r="0" t="62247"/>
          <a:stretch/>
        </p:blipFill>
        <p:spPr>
          <a:xfrm>
            <a:off x="1024200" y="3002325"/>
            <a:ext cx="7095600" cy="1289775"/>
          </a:xfrm>
          <a:prstGeom prst="rect">
            <a:avLst/>
          </a:prstGeom>
          <a:noFill/>
          <a:ln>
            <a:noFill/>
          </a:ln>
        </p:spPr>
      </p:pic>
      <p:sp>
        <p:nvSpPr>
          <p:cNvPr id="270" name="Google Shape;270;p37"/>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pic>
        <p:nvPicPr>
          <p:cNvPr id="271" name="Google Shape;271;p37"/>
          <p:cNvPicPr preferRelativeResize="0"/>
          <p:nvPr/>
        </p:nvPicPr>
        <p:blipFill>
          <a:blip r:embed="rId4">
            <a:alphaModFix/>
          </a:blip>
          <a:stretch>
            <a:fillRect/>
          </a:stretch>
        </p:blipFill>
        <p:spPr>
          <a:xfrm>
            <a:off x="2019300" y="1619250"/>
            <a:ext cx="5105400" cy="1028700"/>
          </a:xfrm>
          <a:prstGeom prst="rect">
            <a:avLst/>
          </a:prstGeom>
          <a:noFill/>
          <a:ln>
            <a:noFill/>
          </a:ln>
        </p:spPr>
      </p:pic>
      <p:sp>
        <p:nvSpPr>
          <p:cNvPr id="272" name="Google Shape;272;p3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278" name="Google Shape;278;p38"/>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79" name="Google Shape;279;p3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285" name="Google Shape;285;p39"/>
          <p:cNvSpPr txBox="1"/>
          <p:nvPr>
            <p:ph idx="1" type="body"/>
          </p:nvPr>
        </p:nvSpPr>
        <p:spPr>
          <a:xfrm>
            <a:off x="311700" y="1152475"/>
            <a:ext cx="8520600" cy="3903600"/>
          </a:xfrm>
          <a:prstGeom prst="rect">
            <a:avLst/>
          </a:prstGeom>
        </p:spPr>
        <p:txBody>
          <a:bodyPr anchorCtr="0" anchor="t" bIns="91425" lIns="91425" spcFirstLastPara="1" rIns="91425" wrap="square" tIns="91425">
            <a:normAutofit/>
          </a:bodyPr>
          <a:lstStyle/>
          <a:p>
            <a:pPr indent="-358775" lvl="0" marL="457200" rtl="0" algn="l">
              <a:spcBef>
                <a:spcPts val="0"/>
              </a:spcBef>
              <a:spcAft>
                <a:spcPts val="0"/>
              </a:spcAft>
              <a:buClr>
                <a:schemeClr val="accent2"/>
              </a:buClr>
              <a:buSzPts val="2050"/>
              <a:buAutoNum type="arabicPeriod"/>
            </a:pPr>
            <a:r>
              <a:rPr lang="en" sz="2050">
                <a:solidFill>
                  <a:schemeClr val="dk2"/>
                </a:solidFill>
              </a:rPr>
              <a:t>Do patterns of entrainment in monolingual settings generalize to code-switched settings? ✅</a:t>
            </a:r>
            <a:endParaRPr sz="2050">
              <a:solidFill>
                <a:schemeClr val="dk2"/>
              </a:solidFill>
            </a:endParaRPr>
          </a:p>
          <a:p>
            <a:pPr indent="-358775" lvl="1" marL="914400" rtl="0" algn="l">
              <a:spcBef>
                <a:spcPts val="0"/>
              </a:spcBef>
              <a:spcAft>
                <a:spcPts val="0"/>
              </a:spcAft>
              <a:buClr>
                <a:schemeClr val="dk2"/>
              </a:buClr>
              <a:buSzPts val="2050"/>
              <a:buAutoNum type="alphaLcPeriod"/>
            </a:pPr>
            <a:r>
              <a:rPr lang="en" sz="2705">
                <a:solidFill>
                  <a:schemeClr val="dk2"/>
                </a:solidFill>
                <a:latin typeface="Arial"/>
                <a:ea typeface="Arial"/>
                <a:cs typeface="Arial"/>
                <a:sym typeface="Arial"/>
              </a:rPr>
              <a:t>🖋️</a:t>
            </a:r>
            <a:endParaRPr sz="2050">
              <a:solidFill>
                <a:schemeClr val="dk2"/>
              </a:solidFill>
            </a:endParaRPr>
          </a:p>
          <a:p>
            <a:pPr indent="-358775" lvl="1" marL="914400" rtl="0" algn="l">
              <a:lnSpc>
                <a:spcPct val="95000"/>
              </a:lnSpc>
              <a:spcBef>
                <a:spcPts val="0"/>
              </a:spcBef>
              <a:spcAft>
                <a:spcPts val="0"/>
              </a:spcAft>
              <a:buClr>
                <a:schemeClr val="dk2"/>
              </a:buClr>
              <a:buSzPts val="2050"/>
              <a:buAutoNum type="alphaLcPeriod"/>
            </a:pPr>
            <a:r>
              <a:rPr lang="en" sz="3075">
                <a:solidFill>
                  <a:schemeClr val="dk2"/>
                </a:solidFill>
                <a:latin typeface="Arial"/>
                <a:ea typeface="Arial"/>
                <a:cs typeface="Arial"/>
                <a:sym typeface="Arial"/>
              </a:rPr>
              <a:t>🗣️</a:t>
            </a:r>
            <a:endParaRPr sz="2050">
              <a:solidFill>
                <a:schemeClr val="dk2"/>
              </a:solidFill>
            </a:endParaRPr>
          </a:p>
          <a:p>
            <a:pPr indent="0" lvl="0" marL="914400" rtl="0" algn="l">
              <a:spcBef>
                <a:spcPts val="1200"/>
              </a:spcBef>
              <a:spcAft>
                <a:spcPts val="1200"/>
              </a:spcAft>
              <a:buNone/>
            </a:pPr>
            <a:r>
              <a:t/>
            </a:r>
            <a:endParaRPr sz="2050">
              <a:solidFill>
                <a:schemeClr val="dk2"/>
              </a:solidFill>
            </a:endParaRPr>
          </a:p>
        </p:txBody>
      </p:sp>
      <p:sp>
        <p:nvSpPr>
          <p:cNvPr id="286" name="Google Shape;286;p39"/>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87" name="Google Shape;287;p3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293" name="Google Shape;293;p40"/>
          <p:cNvSpPr txBox="1"/>
          <p:nvPr>
            <p:ph idx="1" type="body"/>
          </p:nvPr>
        </p:nvSpPr>
        <p:spPr>
          <a:xfrm>
            <a:off x="311700" y="1152475"/>
            <a:ext cx="8520600" cy="3903600"/>
          </a:xfrm>
          <a:prstGeom prst="rect">
            <a:avLst/>
          </a:prstGeom>
        </p:spPr>
        <p:txBody>
          <a:bodyPr anchorCtr="0" anchor="t" bIns="91425" lIns="91425" spcFirstLastPara="1" rIns="91425" wrap="square" tIns="91425">
            <a:noAutofit/>
          </a:bodyPr>
          <a:lstStyle/>
          <a:p>
            <a:pPr indent="-358775" lvl="0" marL="457200" rtl="0" algn="l">
              <a:spcBef>
                <a:spcPts val="0"/>
              </a:spcBef>
              <a:spcAft>
                <a:spcPts val="0"/>
              </a:spcAft>
              <a:buClr>
                <a:schemeClr val="accent2"/>
              </a:buClr>
              <a:buSzPts val="2050"/>
              <a:buAutoNum type="arabicPeriod"/>
            </a:pPr>
            <a:r>
              <a:rPr lang="en" sz="2050">
                <a:solidFill>
                  <a:schemeClr val="dk2"/>
                </a:solidFill>
              </a:rPr>
              <a:t>Do patterns of entrainment in monolingual settings generalize to code-switched settings? ✅</a:t>
            </a:r>
            <a:endParaRPr sz="2050">
              <a:solidFill>
                <a:schemeClr val="dk2"/>
              </a:solidFill>
            </a:endParaRPr>
          </a:p>
          <a:p>
            <a:pPr indent="-358775" lvl="1" marL="914400" rtl="0" algn="l">
              <a:spcBef>
                <a:spcPts val="0"/>
              </a:spcBef>
              <a:spcAft>
                <a:spcPts val="0"/>
              </a:spcAft>
              <a:buClr>
                <a:schemeClr val="dk2"/>
              </a:buClr>
              <a:buSzPts val="2050"/>
              <a:buAutoNum type="alphaLcPeriod"/>
            </a:pPr>
            <a:r>
              <a:rPr lang="en" sz="2705">
                <a:solidFill>
                  <a:schemeClr val="dk2"/>
                </a:solidFill>
                <a:latin typeface="Arial"/>
                <a:ea typeface="Arial"/>
                <a:cs typeface="Arial"/>
                <a:sym typeface="Arial"/>
              </a:rPr>
              <a:t>🖋️</a:t>
            </a:r>
            <a:endParaRPr sz="2050">
              <a:solidFill>
                <a:schemeClr val="dk2"/>
              </a:solidFill>
            </a:endParaRPr>
          </a:p>
          <a:p>
            <a:pPr indent="-358775" lvl="1" marL="914400" rtl="0" algn="l">
              <a:lnSpc>
                <a:spcPct val="95000"/>
              </a:lnSpc>
              <a:spcBef>
                <a:spcPts val="0"/>
              </a:spcBef>
              <a:spcAft>
                <a:spcPts val="0"/>
              </a:spcAft>
              <a:buClr>
                <a:schemeClr val="dk2"/>
              </a:buClr>
              <a:buSzPts val="2050"/>
              <a:buAutoNum type="alphaLcPeriod"/>
            </a:pPr>
            <a:r>
              <a:rPr lang="en" sz="3075">
                <a:solidFill>
                  <a:schemeClr val="dk2"/>
                </a:solidFill>
                <a:latin typeface="Arial"/>
                <a:ea typeface="Arial"/>
                <a:cs typeface="Arial"/>
                <a:sym typeface="Arial"/>
              </a:rPr>
              <a:t>🗣️</a:t>
            </a:r>
            <a:endParaRPr sz="2050">
              <a:solidFill>
                <a:schemeClr val="dk2"/>
              </a:solidFill>
            </a:endParaRPr>
          </a:p>
          <a:p>
            <a:pPr indent="0" lvl="0" marL="0" rtl="0" algn="l">
              <a:spcBef>
                <a:spcPts val="1200"/>
              </a:spcBef>
              <a:spcAft>
                <a:spcPts val="0"/>
              </a:spcAft>
              <a:buNone/>
            </a:pPr>
            <a:r>
              <a:t/>
            </a:r>
            <a:endParaRPr sz="2050">
              <a:solidFill>
                <a:schemeClr val="dk2"/>
              </a:solidFill>
            </a:endParaRPr>
          </a:p>
          <a:p>
            <a:pPr indent="-358775" lvl="0" marL="457200" rtl="0" algn="l">
              <a:spcBef>
                <a:spcPts val="1200"/>
              </a:spcBef>
              <a:spcAft>
                <a:spcPts val="0"/>
              </a:spcAft>
              <a:buClr>
                <a:schemeClr val="accent2"/>
              </a:buClr>
              <a:buSzPts val="2050"/>
              <a:buAutoNum type="arabicPeriod"/>
            </a:pPr>
            <a:r>
              <a:rPr lang="en" sz="2050">
                <a:solidFill>
                  <a:schemeClr val="dk2"/>
                </a:solidFill>
              </a:rPr>
              <a:t>Do patterns of entrainment on code-switching in text — some of which is produced by virtual dialogue agents — generalize to spontaneous code-switching in speech? ✅ ➕</a:t>
            </a:r>
            <a:endParaRPr sz="2050">
              <a:solidFill>
                <a:schemeClr val="dk2"/>
              </a:solidFill>
            </a:endParaRPr>
          </a:p>
          <a:p>
            <a:pPr indent="-358775" lvl="1" marL="914400" rtl="0" algn="l">
              <a:spcBef>
                <a:spcPts val="0"/>
              </a:spcBef>
              <a:spcAft>
                <a:spcPts val="0"/>
              </a:spcAft>
              <a:buClr>
                <a:schemeClr val="dk2"/>
              </a:buClr>
              <a:buSzPts val="2050"/>
              <a:buAutoNum type="alphaLcPeriod"/>
            </a:pPr>
            <a:r>
              <a:rPr lang="en" sz="2705">
                <a:solidFill>
                  <a:schemeClr val="dk2"/>
                </a:solidFill>
                <a:latin typeface="Arial"/>
                <a:ea typeface="Arial"/>
                <a:cs typeface="Arial"/>
                <a:sym typeface="Arial"/>
              </a:rPr>
              <a:t>🌎</a:t>
            </a:r>
            <a:endParaRPr sz="2050">
              <a:solidFill>
                <a:schemeClr val="dk2"/>
              </a:solidFill>
            </a:endParaRPr>
          </a:p>
        </p:txBody>
      </p:sp>
      <p:sp>
        <p:nvSpPr>
          <p:cNvPr id="294" name="Google Shape;294;p40"/>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95" name="Google Shape;295;p4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301" name="Google Shape;301;p41"/>
          <p:cNvSpPr txBox="1"/>
          <p:nvPr>
            <p:ph idx="1" type="body"/>
          </p:nvPr>
        </p:nvSpPr>
        <p:spPr>
          <a:xfrm>
            <a:off x="311700" y="1152475"/>
            <a:ext cx="8520600" cy="3842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[1] María Sancho Pascual. 2016. Ecuatorianos de segunda generación en Madrid: percepción y actitudes lingüísticas en su proceso de integración. In </a:t>
            </a:r>
            <a:r>
              <a:rPr i="1" lang="en"/>
              <a:t>Migraciones hispánicas: discurso, sociedad y cognición</a:t>
            </a:r>
            <a:r>
              <a:rPr lang="en"/>
              <a:t>. Edited by Rocío Caravedo and Francisco Moreno Fernández. Special issue. Cuadernos AISPI. vol. 8, pp. 119–44.</a:t>
            </a:r>
            <a:endParaRPr/>
          </a:p>
          <a:p>
            <a:pPr indent="0" lvl="0" marL="0" rtl="0" algn="l">
              <a:spcBef>
                <a:spcPts val="1200"/>
              </a:spcBef>
              <a:spcAft>
                <a:spcPts val="0"/>
              </a:spcAft>
              <a:buNone/>
            </a:pPr>
            <a:r>
              <a:rPr lang="en"/>
              <a:t>[2] Rivka Levitan and Julia Hirschberg. 2011. Measuring acoustic-prosodic entrainment with respect to multiple levels and dimensions. In Proc. </a:t>
            </a:r>
            <a:r>
              <a:rPr i="1" lang="en"/>
              <a:t>Interspeech 2011</a:t>
            </a:r>
            <a:r>
              <a:rPr lang="en"/>
              <a:t>, pages 3081–3084.</a:t>
            </a:r>
            <a:endParaRPr/>
          </a:p>
          <a:p>
            <a:pPr indent="0" lvl="0" marL="0" rtl="0" algn="l">
              <a:spcBef>
                <a:spcPts val="1200"/>
              </a:spcBef>
              <a:spcAft>
                <a:spcPts val="0"/>
              </a:spcAft>
              <a:buNone/>
            </a:pPr>
            <a:r>
              <a:rPr lang="en"/>
              <a:t>[3] Emily Ahn, Cecilia Jimenez, Yulia Tsvetkov, and Alan W Black. 2020. What code-switching strategies are effective in dialog systems? In </a:t>
            </a:r>
            <a:r>
              <a:rPr i="1" lang="en"/>
              <a:t>Proceedings of the Society for Computation in Linguistics 2020</a:t>
            </a:r>
            <a:r>
              <a:rPr lang="en"/>
              <a:t>, pages 254–264, New York, New York. Association for Computational Linguistics.</a:t>
            </a:r>
            <a:endParaRPr/>
          </a:p>
          <a:p>
            <a:pPr indent="0" lvl="0" marL="0" rtl="0" algn="l">
              <a:spcBef>
                <a:spcPts val="1200"/>
              </a:spcBef>
              <a:spcAft>
                <a:spcPts val="0"/>
              </a:spcAft>
              <a:buNone/>
            </a:pPr>
            <a:r>
              <a:rPr lang="en"/>
              <a:t>[4] Ani Nenkova, Agustin Gravano, and Julia Hirschberg. 2008. High frequency word entrainment in spoken dialogue. In </a:t>
            </a:r>
            <a:r>
              <a:rPr i="1" lang="en"/>
              <a:t>Proceedings of ACL-08: HLT</a:t>
            </a:r>
            <a:r>
              <a:rPr lang="en"/>
              <a:t>, Short Papers, pages 169–172, Columbus, Ohio. Association for Computational Linguistics.</a:t>
            </a:r>
            <a:endParaRPr/>
          </a:p>
          <a:p>
            <a:pPr indent="0" lvl="0" marL="0" rtl="0" algn="l">
              <a:spcBef>
                <a:spcPts val="1200"/>
              </a:spcBef>
              <a:spcAft>
                <a:spcPts val="1200"/>
              </a:spcAft>
              <a:buNone/>
            </a:pPr>
            <a:r>
              <a:rPr lang="en"/>
              <a:t>[5] Agustín Gravano, Štefan Benuš, Rivka Levitan, and Julia Hirschberg. 2014. Three ToBI-based measures of prosodic entrainment and their correlations with speaker engagement. In </a:t>
            </a:r>
            <a:r>
              <a:rPr i="1" lang="en"/>
              <a:t>2014 IEEE Spoken Language Technology Workshop (SLT)</a:t>
            </a:r>
            <a:r>
              <a:rPr lang="en"/>
              <a:t>, pages 578–583.</a:t>
            </a:r>
            <a:endParaRPr/>
          </a:p>
        </p:txBody>
      </p:sp>
      <p:pic>
        <p:nvPicPr>
          <p:cNvPr id="302" name="Google Shape;302;p41"/>
          <p:cNvPicPr preferRelativeResize="0"/>
          <p:nvPr/>
        </p:nvPicPr>
        <p:blipFill>
          <a:blip r:embed="rId3">
            <a:alphaModFix/>
          </a:blip>
          <a:stretch>
            <a:fillRect/>
          </a:stretch>
        </p:blipFill>
        <p:spPr>
          <a:xfrm>
            <a:off x="8199153" y="100425"/>
            <a:ext cx="813100" cy="814951"/>
          </a:xfrm>
          <a:prstGeom prst="rect">
            <a:avLst/>
          </a:prstGeom>
          <a:noFill/>
          <a:ln>
            <a:noFill/>
          </a:ln>
        </p:spPr>
      </p:pic>
      <p:sp>
        <p:nvSpPr>
          <p:cNvPr id="303" name="Google Shape;303;p41"/>
          <p:cNvSpPr txBox="1"/>
          <p:nvPr/>
        </p:nvSpPr>
        <p:spPr>
          <a:xfrm>
            <a:off x="8255800" y="801725"/>
            <a:ext cx="680400" cy="36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1600">
                <a:solidFill>
                  <a:schemeClr val="accent2"/>
                </a:solidFill>
                <a:latin typeface="Source Sans Pro"/>
                <a:ea typeface="Source Sans Pro"/>
                <a:cs typeface="Source Sans Pro"/>
                <a:sym typeface="Source Sans Pro"/>
              </a:rPr>
              <a:t>Paper</a:t>
            </a:r>
            <a:endParaRPr sz="1600">
              <a:solidFill>
                <a:schemeClr val="accent2"/>
              </a:solidFill>
              <a:latin typeface="Source Sans Pro"/>
              <a:ea typeface="Source Sans Pro"/>
              <a:cs typeface="Source Sans Pro"/>
              <a:sym typeface="Source Sans Pro"/>
            </a:endParaRPr>
          </a:p>
        </p:txBody>
      </p:sp>
      <p:sp>
        <p:nvSpPr>
          <p:cNvPr id="304" name="Google Shape;304;p4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265500" y="1181700"/>
            <a:ext cx="4045200" cy="2716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Measuring Entrainment in Spontaneous Code-switched Speech</a:t>
            </a:r>
            <a:endParaRPr/>
          </a:p>
        </p:txBody>
      </p:sp>
      <p:sp>
        <p:nvSpPr>
          <p:cNvPr id="76" name="Google Shape;76;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1900"/>
              <a:t>Debasmita Bhattacharya</a:t>
            </a:r>
            <a:r>
              <a:rPr lang="en" sz="1900"/>
              <a:t>, Siying Ding, Alayna Nguyen, Julia Hirschberg. </a:t>
            </a:r>
            <a:endParaRPr sz="1900"/>
          </a:p>
          <a:p>
            <a:pPr indent="0" lvl="0" marL="0" rtl="0" algn="l">
              <a:spcBef>
                <a:spcPts val="1200"/>
              </a:spcBef>
              <a:spcAft>
                <a:spcPts val="1200"/>
              </a:spcAft>
              <a:buNone/>
            </a:pPr>
            <a:r>
              <a:rPr lang="en" sz="1900"/>
              <a:t>Published at NAACL 2024</a:t>
            </a:r>
            <a:endParaRPr sz="1900"/>
          </a:p>
        </p:txBody>
      </p:sp>
      <p:sp>
        <p:nvSpPr>
          <p:cNvPr id="77" name="Google Shape;77;p1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2"/>
          <p:cNvSpPr txBox="1"/>
          <p:nvPr>
            <p:ph type="title"/>
          </p:nvPr>
        </p:nvSpPr>
        <p:spPr>
          <a:xfrm>
            <a:off x="265500" y="1181700"/>
            <a:ext cx="4045200" cy="3695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Switching Tongues, Sharing Hearts: Identifying the Relationship Between Empathy and Code-Switching in Speech</a:t>
            </a:r>
            <a:endParaRPr/>
          </a:p>
        </p:txBody>
      </p:sp>
      <p:sp>
        <p:nvSpPr>
          <p:cNvPr id="310" name="Google Shape;310;p4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Debasmita Bhattacharya*</a:t>
            </a:r>
            <a:r>
              <a:rPr lang="en"/>
              <a:t>, Eleanor Lin*, Run Chen, Julia Hirschberg. </a:t>
            </a:r>
            <a:endParaRPr/>
          </a:p>
          <a:p>
            <a:pPr indent="0" lvl="0" marL="0" rtl="0" algn="l">
              <a:spcBef>
                <a:spcPts val="1200"/>
              </a:spcBef>
              <a:spcAft>
                <a:spcPts val="1200"/>
              </a:spcAft>
              <a:buNone/>
            </a:pPr>
            <a:r>
              <a:rPr lang="en"/>
              <a:t>Published at INTERSPEECH 2024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4" name="Shape 314"/>
        <p:cNvGrpSpPr/>
        <p:nvPr/>
      </p:nvGrpSpPr>
      <p:grpSpPr>
        <a:xfrm>
          <a:off x="0" y="0"/>
          <a:ext cx="0" cy="0"/>
          <a:chOff x="0" y="0"/>
          <a:chExt cx="0" cy="0"/>
        </a:xfrm>
      </p:grpSpPr>
      <p:sp>
        <p:nvSpPr>
          <p:cNvPr id="315" name="Google Shape;315;p4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what is </a:t>
            </a:r>
            <a:r>
              <a:rPr lang="en">
                <a:solidFill>
                  <a:schemeClr val="accent2"/>
                </a:solidFill>
              </a:rPr>
              <a:t>code-switching</a:t>
            </a:r>
            <a:r>
              <a:rPr lang="en"/>
              <a:t>? </a:t>
            </a:r>
            <a:endParaRPr/>
          </a:p>
        </p:txBody>
      </p:sp>
      <p:sp>
        <p:nvSpPr>
          <p:cNvPr id="316" name="Google Shape;316;p43"/>
          <p:cNvSpPr txBox="1"/>
          <p:nvPr/>
        </p:nvSpPr>
        <p:spPr>
          <a:xfrm>
            <a:off x="5826300" y="2493400"/>
            <a:ext cx="18444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2300">
                <a:solidFill>
                  <a:schemeClr val="accent2"/>
                </a:solidFill>
                <a:latin typeface="Source Sans Pro"/>
                <a:ea typeface="Source Sans Pro"/>
                <a:cs typeface="Source Sans Pro"/>
                <a:sym typeface="Source Sans Pro"/>
              </a:rPr>
              <a:t>internship </a:t>
            </a:r>
            <a:r>
              <a:rPr lang="en" sz="2300">
                <a:solidFill>
                  <a:schemeClr val="lt2"/>
                </a:solidFill>
                <a:latin typeface="Source Sans Pro"/>
                <a:ea typeface="Source Sans Pro"/>
                <a:cs typeface="Source Sans Pro"/>
                <a:sym typeface="Source Sans Pro"/>
              </a:rPr>
              <a:t>.</a:t>
            </a:r>
            <a:endParaRPr sz="2300">
              <a:latin typeface="Source Sans Pro"/>
              <a:ea typeface="Source Sans Pro"/>
              <a:cs typeface="Source Sans Pro"/>
              <a:sym typeface="Source Sans Pro"/>
            </a:endParaRPr>
          </a:p>
        </p:txBody>
      </p:sp>
      <p:sp>
        <p:nvSpPr>
          <p:cNvPr id="317" name="Google Shape;317;p43"/>
          <p:cNvSpPr txBox="1"/>
          <p:nvPr/>
        </p:nvSpPr>
        <p:spPr>
          <a:xfrm>
            <a:off x="5745100" y="1788375"/>
            <a:ext cx="29919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300">
                <a:solidFill>
                  <a:schemeClr val="dk2"/>
                </a:solidFill>
                <a:latin typeface="Source Sans Pro"/>
                <a:ea typeface="Source Sans Pro"/>
                <a:cs typeface="Source Sans Pro"/>
                <a:sym typeface="Source Sans Pro"/>
              </a:rPr>
              <a:t>puesto de interno .</a:t>
            </a:r>
            <a:endParaRPr sz="2300">
              <a:solidFill>
                <a:schemeClr val="dk2"/>
              </a:solidFill>
              <a:latin typeface="Source Sans Pro"/>
              <a:ea typeface="Source Sans Pro"/>
              <a:cs typeface="Source Sans Pro"/>
              <a:sym typeface="Source Sans Pro"/>
            </a:endParaRPr>
          </a:p>
        </p:txBody>
      </p:sp>
      <p:sp>
        <p:nvSpPr>
          <p:cNvPr id="318" name="Google Shape;318;p43"/>
          <p:cNvSpPr txBox="1"/>
          <p:nvPr/>
        </p:nvSpPr>
        <p:spPr>
          <a:xfrm>
            <a:off x="695600" y="2061850"/>
            <a:ext cx="3250800" cy="53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2250">
                <a:solidFill>
                  <a:schemeClr val="accent2"/>
                </a:solidFill>
                <a:latin typeface="Source Sans Pro"/>
                <a:ea typeface="Source Sans Pro"/>
                <a:cs typeface="Source Sans Pro"/>
                <a:sym typeface="Source Sans Pro"/>
              </a:rPr>
              <a:t>Dice que le dieron ese ...</a:t>
            </a:r>
            <a:endParaRPr sz="2250">
              <a:solidFill>
                <a:schemeClr val="accent2"/>
              </a:solidFill>
              <a:latin typeface="Source Sans Pro"/>
              <a:ea typeface="Source Sans Pro"/>
              <a:cs typeface="Source Sans Pro"/>
              <a:sym typeface="Source Sans Pro"/>
            </a:endParaRPr>
          </a:p>
        </p:txBody>
      </p:sp>
      <p:cxnSp>
        <p:nvCxnSpPr>
          <p:cNvPr id="319" name="Google Shape;319;p43"/>
          <p:cNvCxnSpPr/>
          <p:nvPr/>
        </p:nvCxnSpPr>
        <p:spPr>
          <a:xfrm flipH="1" rot="10800000">
            <a:off x="4462025" y="1980075"/>
            <a:ext cx="1171500" cy="390600"/>
          </a:xfrm>
          <a:prstGeom prst="straightConnector1">
            <a:avLst/>
          </a:prstGeom>
          <a:noFill/>
          <a:ln cap="flat" cmpd="sng" w="9525">
            <a:solidFill>
              <a:schemeClr val="dk2"/>
            </a:solidFill>
            <a:prstDash val="lgDash"/>
            <a:round/>
            <a:headEnd len="med" w="med" type="none"/>
            <a:tailEnd len="med" w="med" type="triangle"/>
          </a:ln>
        </p:spPr>
      </p:cxnSp>
      <p:cxnSp>
        <p:nvCxnSpPr>
          <p:cNvPr id="320" name="Google Shape;320;p43"/>
          <p:cNvCxnSpPr/>
          <p:nvPr/>
        </p:nvCxnSpPr>
        <p:spPr>
          <a:xfrm>
            <a:off x="4456475" y="2370675"/>
            <a:ext cx="1182600" cy="446400"/>
          </a:xfrm>
          <a:prstGeom prst="straightConnector1">
            <a:avLst/>
          </a:prstGeom>
          <a:noFill/>
          <a:ln cap="flat" cmpd="sng" w="9525">
            <a:solidFill>
              <a:schemeClr val="dk2"/>
            </a:solidFill>
            <a:prstDash val="lgDash"/>
            <a:round/>
            <a:headEnd len="med" w="med" type="none"/>
            <a:tailEnd len="med" w="med" type="triangle"/>
          </a:ln>
        </p:spPr>
      </p:cxnSp>
      <p:sp>
        <p:nvSpPr>
          <p:cNvPr id="321" name="Google Shape;321;p43"/>
          <p:cNvSpPr txBox="1"/>
          <p:nvPr/>
        </p:nvSpPr>
        <p:spPr>
          <a:xfrm>
            <a:off x="2327400" y="3274625"/>
            <a:ext cx="5201700" cy="103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chemeClr val="dk2"/>
                </a:solidFill>
                <a:latin typeface="Source Sans Pro"/>
                <a:ea typeface="Source Sans Pro"/>
                <a:cs typeface="Source Sans Pro"/>
                <a:sym typeface="Source Sans Pro"/>
              </a:rPr>
              <a:t>(= He said they gave him this internship.)</a:t>
            </a:r>
            <a:endParaRPr sz="2100">
              <a:solidFill>
                <a:schemeClr val="dk2"/>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2"/>
              </a:buClr>
              <a:buSzPts val="1100"/>
              <a:buFont typeface="Arial"/>
              <a:buNone/>
            </a:pPr>
            <a:r>
              <a:t/>
            </a:r>
            <a:endParaRPr sz="2100">
              <a:solidFill>
                <a:schemeClr val="dk2"/>
              </a:solidFill>
              <a:latin typeface="Source Sans Pro"/>
              <a:ea typeface="Source Sans Pro"/>
              <a:cs typeface="Source Sans Pro"/>
              <a:sym typeface="Source Sans Pro"/>
            </a:endParaRPr>
          </a:p>
        </p:txBody>
      </p:sp>
      <p:pic>
        <p:nvPicPr>
          <p:cNvPr id="322" name="Google Shape;322;p43"/>
          <p:cNvPicPr preferRelativeResize="0"/>
          <p:nvPr/>
        </p:nvPicPr>
        <p:blipFill>
          <a:blip r:embed="rId3">
            <a:alphaModFix/>
          </a:blip>
          <a:stretch>
            <a:fillRect/>
          </a:stretch>
        </p:blipFill>
        <p:spPr>
          <a:xfrm>
            <a:off x="3796750" y="1643100"/>
            <a:ext cx="548701" cy="1330090"/>
          </a:xfrm>
          <a:prstGeom prst="rect">
            <a:avLst/>
          </a:prstGeom>
          <a:noFill/>
          <a:ln>
            <a:noFill/>
          </a:ln>
        </p:spPr>
      </p:pic>
      <p:sp>
        <p:nvSpPr>
          <p:cNvPr id="323" name="Google Shape;323;p43"/>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24" name="Google Shape;324;p4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r>
              <a:rPr lang="en">
                <a:solidFill>
                  <a:schemeClr val="accent2"/>
                </a:solidFill>
              </a:rPr>
              <a:t>why</a:t>
            </a:r>
            <a:r>
              <a:rPr lang="en"/>
              <a:t> do speakers code-switch? </a:t>
            </a:r>
            <a:endParaRPr/>
          </a:p>
        </p:txBody>
      </p:sp>
      <p:sp>
        <p:nvSpPr>
          <p:cNvPr id="330" name="Google Shape;330;p44"/>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31" name="Google Shape;331;p44"/>
          <p:cNvSpPr txBox="1"/>
          <p:nvPr/>
        </p:nvSpPr>
        <p:spPr>
          <a:xfrm>
            <a:off x="858675" y="1576838"/>
            <a:ext cx="42027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account for speaker competence</a:t>
            </a:r>
            <a:endParaRPr sz="2100">
              <a:solidFill>
                <a:schemeClr val="lt2"/>
              </a:solidFill>
              <a:latin typeface="Source Sans Pro"/>
              <a:ea typeface="Source Sans Pro"/>
              <a:cs typeface="Source Sans Pro"/>
              <a:sym typeface="Source Sans Pro"/>
            </a:endParaRPr>
          </a:p>
        </p:txBody>
      </p:sp>
      <p:sp>
        <p:nvSpPr>
          <p:cNvPr id="332" name="Google Shape;332;p44"/>
          <p:cNvSpPr txBox="1"/>
          <p:nvPr/>
        </p:nvSpPr>
        <p:spPr>
          <a:xfrm>
            <a:off x="4590825" y="3067763"/>
            <a:ext cx="31113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adapt to linguistic context</a:t>
            </a:r>
            <a:endParaRPr sz="2100">
              <a:solidFill>
                <a:schemeClr val="lt2"/>
              </a:solidFill>
              <a:latin typeface="Source Sans Pro"/>
              <a:ea typeface="Source Sans Pro"/>
              <a:cs typeface="Source Sans Pro"/>
              <a:sym typeface="Source Sans Pro"/>
            </a:endParaRPr>
          </a:p>
        </p:txBody>
      </p:sp>
      <p:sp>
        <p:nvSpPr>
          <p:cNvPr id="333" name="Google Shape;333;p44"/>
          <p:cNvSpPr txBox="1"/>
          <p:nvPr/>
        </p:nvSpPr>
        <p:spPr>
          <a:xfrm>
            <a:off x="3362125" y="2164775"/>
            <a:ext cx="26973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(in)formality</a:t>
            </a:r>
            <a:endParaRPr sz="2100">
              <a:solidFill>
                <a:schemeClr val="lt2"/>
              </a:solidFill>
              <a:latin typeface="Source Sans Pro"/>
              <a:ea typeface="Source Sans Pro"/>
              <a:cs typeface="Source Sans Pro"/>
              <a:sym typeface="Source Sans Pro"/>
            </a:endParaRPr>
          </a:p>
        </p:txBody>
      </p:sp>
      <p:sp>
        <p:nvSpPr>
          <p:cNvPr id="334" name="Google Shape;334;p44"/>
          <p:cNvSpPr txBox="1"/>
          <p:nvPr/>
        </p:nvSpPr>
        <p:spPr>
          <a:xfrm>
            <a:off x="482325" y="4180575"/>
            <a:ext cx="34374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adapt to conversation topic</a:t>
            </a:r>
            <a:endParaRPr sz="2100">
              <a:solidFill>
                <a:schemeClr val="lt2"/>
              </a:solidFill>
              <a:latin typeface="Source Sans Pro"/>
              <a:ea typeface="Source Sans Pro"/>
              <a:cs typeface="Source Sans Pro"/>
              <a:sym typeface="Source Sans Pro"/>
            </a:endParaRPr>
          </a:p>
        </p:txBody>
      </p:sp>
      <p:sp>
        <p:nvSpPr>
          <p:cNvPr id="335" name="Google Shape;335;p44"/>
          <p:cNvSpPr txBox="1"/>
          <p:nvPr/>
        </p:nvSpPr>
        <p:spPr>
          <a:xfrm>
            <a:off x="5547275" y="1566150"/>
            <a:ext cx="34374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relate to audience identity</a:t>
            </a:r>
            <a:endParaRPr sz="2100">
              <a:solidFill>
                <a:schemeClr val="lt2"/>
              </a:solidFill>
              <a:latin typeface="Source Sans Pro"/>
              <a:ea typeface="Source Sans Pro"/>
              <a:cs typeface="Source Sans Pro"/>
              <a:sym typeface="Source Sans Pro"/>
            </a:endParaRPr>
          </a:p>
        </p:txBody>
      </p:sp>
      <p:sp>
        <p:nvSpPr>
          <p:cNvPr id="336" name="Google Shape;336;p44"/>
          <p:cNvSpPr txBox="1"/>
          <p:nvPr/>
        </p:nvSpPr>
        <p:spPr>
          <a:xfrm>
            <a:off x="582650" y="2644413"/>
            <a:ext cx="3111300" cy="5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group identity</a:t>
            </a:r>
            <a:endParaRPr sz="2100">
              <a:solidFill>
                <a:schemeClr val="lt2"/>
              </a:solidFill>
              <a:latin typeface="Source Sans Pro"/>
              <a:ea typeface="Source Sans Pro"/>
              <a:cs typeface="Source Sans Pro"/>
              <a:sym typeface="Source Sans Pro"/>
            </a:endParaRPr>
          </a:p>
        </p:txBody>
      </p:sp>
      <p:sp>
        <p:nvSpPr>
          <p:cNvPr id="337" name="Google Shape;337;p44"/>
          <p:cNvSpPr txBox="1"/>
          <p:nvPr/>
        </p:nvSpPr>
        <p:spPr>
          <a:xfrm>
            <a:off x="6364225" y="2382463"/>
            <a:ext cx="25842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solidarity</a:t>
            </a:r>
            <a:endParaRPr sz="2100">
              <a:solidFill>
                <a:schemeClr val="lt2"/>
              </a:solidFill>
              <a:latin typeface="Source Sans Pro"/>
              <a:ea typeface="Source Sans Pro"/>
              <a:cs typeface="Source Sans Pro"/>
              <a:sym typeface="Source Sans Pro"/>
            </a:endParaRPr>
          </a:p>
        </p:txBody>
      </p:sp>
      <p:sp>
        <p:nvSpPr>
          <p:cNvPr id="338" name="Google Shape;338;p44"/>
          <p:cNvSpPr txBox="1"/>
          <p:nvPr/>
        </p:nvSpPr>
        <p:spPr>
          <a:xfrm>
            <a:off x="1543175" y="3413800"/>
            <a:ext cx="32547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perform affective function</a:t>
            </a:r>
            <a:endParaRPr sz="2100">
              <a:solidFill>
                <a:schemeClr val="lt2"/>
              </a:solidFill>
              <a:latin typeface="Source Sans Pro"/>
              <a:ea typeface="Source Sans Pro"/>
              <a:cs typeface="Source Sans Pro"/>
              <a:sym typeface="Source Sans Pro"/>
            </a:endParaRPr>
          </a:p>
        </p:txBody>
      </p:sp>
      <p:sp>
        <p:nvSpPr>
          <p:cNvPr id="339" name="Google Shape;339;p44"/>
          <p:cNvSpPr txBox="1"/>
          <p:nvPr/>
        </p:nvSpPr>
        <p:spPr>
          <a:xfrm>
            <a:off x="4957550" y="3838063"/>
            <a:ext cx="3951600" cy="41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reflect shared experiences</a:t>
            </a:r>
            <a:endParaRPr sz="2100">
              <a:solidFill>
                <a:schemeClr val="lt2"/>
              </a:solidFill>
              <a:latin typeface="Source Sans Pro"/>
              <a:ea typeface="Source Sans Pro"/>
              <a:cs typeface="Source Sans Pro"/>
              <a:sym typeface="Source Sans Pro"/>
            </a:endParaRPr>
          </a:p>
        </p:txBody>
      </p:sp>
      <p:sp>
        <p:nvSpPr>
          <p:cNvPr id="340" name="Google Shape;340;p4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r>
              <a:rPr lang="en">
                <a:solidFill>
                  <a:schemeClr val="accent2"/>
                </a:solidFill>
              </a:rPr>
              <a:t>why</a:t>
            </a:r>
            <a:r>
              <a:rPr lang="en"/>
              <a:t> do speakers code-switch? </a:t>
            </a:r>
            <a:endParaRPr/>
          </a:p>
        </p:txBody>
      </p:sp>
      <p:sp>
        <p:nvSpPr>
          <p:cNvPr id="346" name="Google Shape;346;p45"/>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47" name="Google Shape;347;p45"/>
          <p:cNvSpPr txBox="1"/>
          <p:nvPr/>
        </p:nvSpPr>
        <p:spPr>
          <a:xfrm>
            <a:off x="858675" y="1576838"/>
            <a:ext cx="42027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account for speaker competence</a:t>
            </a:r>
            <a:endParaRPr sz="2100">
              <a:solidFill>
                <a:schemeClr val="lt2"/>
              </a:solidFill>
              <a:latin typeface="Source Sans Pro"/>
              <a:ea typeface="Source Sans Pro"/>
              <a:cs typeface="Source Sans Pro"/>
              <a:sym typeface="Source Sans Pro"/>
            </a:endParaRPr>
          </a:p>
        </p:txBody>
      </p:sp>
      <p:sp>
        <p:nvSpPr>
          <p:cNvPr id="348" name="Google Shape;348;p45"/>
          <p:cNvSpPr txBox="1"/>
          <p:nvPr/>
        </p:nvSpPr>
        <p:spPr>
          <a:xfrm>
            <a:off x="4590825" y="3067763"/>
            <a:ext cx="31113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adapt to linguistic context</a:t>
            </a:r>
            <a:endParaRPr sz="2100">
              <a:solidFill>
                <a:schemeClr val="lt2"/>
              </a:solidFill>
              <a:latin typeface="Source Sans Pro"/>
              <a:ea typeface="Source Sans Pro"/>
              <a:cs typeface="Source Sans Pro"/>
              <a:sym typeface="Source Sans Pro"/>
            </a:endParaRPr>
          </a:p>
        </p:txBody>
      </p:sp>
      <p:sp>
        <p:nvSpPr>
          <p:cNvPr id="349" name="Google Shape;349;p45"/>
          <p:cNvSpPr txBox="1"/>
          <p:nvPr/>
        </p:nvSpPr>
        <p:spPr>
          <a:xfrm>
            <a:off x="3362125" y="2164775"/>
            <a:ext cx="26973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express (in)formality</a:t>
            </a:r>
            <a:endParaRPr sz="2100">
              <a:solidFill>
                <a:schemeClr val="lt2"/>
              </a:solidFill>
              <a:latin typeface="Source Sans Pro"/>
              <a:ea typeface="Source Sans Pro"/>
              <a:cs typeface="Source Sans Pro"/>
              <a:sym typeface="Source Sans Pro"/>
            </a:endParaRPr>
          </a:p>
        </p:txBody>
      </p:sp>
      <p:sp>
        <p:nvSpPr>
          <p:cNvPr id="350" name="Google Shape;350;p45"/>
          <p:cNvSpPr txBox="1"/>
          <p:nvPr/>
        </p:nvSpPr>
        <p:spPr>
          <a:xfrm>
            <a:off x="482325" y="4180575"/>
            <a:ext cx="34374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adapt to conversation topic</a:t>
            </a:r>
            <a:endParaRPr sz="2100">
              <a:solidFill>
                <a:schemeClr val="lt2"/>
              </a:solidFill>
              <a:latin typeface="Source Sans Pro"/>
              <a:ea typeface="Source Sans Pro"/>
              <a:cs typeface="Source Sans Pro"/>
              <a:sym typeface="Source Sans Pro"/>
            </a:endParaRPr>
          </a:p>
        </p:txBody>
      </p:sp>
      <p:sp>
        <p:nvSpPr>
          <p:cNvPr id="351" name="Google Shape;351;p45"/>
          <p:cNvSpPr txBox="1"/>
          <p:nvPr/>
        </p:nvSpPr>
        <p:spPr>
          <a:xfrm>
            <a:off x="5547275" y="1566150"/>
            <a:ext cx="34374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relate to audience identity</a:t>
            </a:r>
            <a:endParaRPr sz="2100">
              <a:solidFill>
                <a:schemeClr val="lt2"/>
              </a:solidFill>
              <a:latin typeface="Source Sans Pro"/>
              <a:ea typeface="Source Sans Pro"/>
              <a:cs typeface="Source Sans Pro"/>
              <a:sym typeface="Source Sans Pro"/>
            </a:endParaRPr>
          </a:p>
        </p:txBody>
      </p:sp>
      <p:sp>
        <p:nvSpPr>
          <p:cNvPr id="352" name="Google Shape;352;p45"/>
          <p:cNvSpPr txBox="1"/>
          <p:nvPr/>
        </p:nvSpPr>
        <p:spPr>
          <a:xfrm>
            <a:off x="582650" y="2644413"/>
            <a:ext cx="3111300" cy="5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200">
                <a:solidFill>
                  <a:schemeClr val="accent2"/>
                </a:solidFill>
                <a:latin typeface="Source Sans Pro"/>
                <a:ea typeface="Source Sans Pro"/>
                <a:cs typeface="Source Sans Pro"/>
                <a:sym typeface="Source Sans Pro"/>
              </a:rPr>
              <a:t>express group identity</a:t>
            </a:r>
            <a:endParaRPr b="1" sz="2200">
              <a:solidFill>
                <a:schemeClr val="accent2"/>
              </a:solidFill>
              <a:latin typeface="Source Sans Pro"/>
              <a:ea typeface="Source Sans Pro"/>
              <a:cs typeface="Source Sans Pro"/>
              <a:sym typeface="Source Sans Pro"/>
            </a:endParaRPr>
          </a:p>
        </p:txBody>
      </p:sp>
      <p:sp>
        <p:nvSpPr>
          <p:cNvPr id="353" name="Google Shape;353;p45"/>
          <p:cNvSpPr txBox="1"/>
          <p:nvPr/>
        </p:nvSpPr>
        <p:spPr>
          <a:xfrm>
            <a:off x="6364225" y="2382463"/>
            <a:ext cx="25842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200">
                <a:solidFill>
                  <a:schemeClr val="accent2"/>
                </a:solidFill>
                <a:latin typeface="Source Sans Pro"/>
                <a:ea typeface="Source Sans Pro"/>
                <a:cs typeface="Source Sans Pro"/>
                <a:sym typeface="Source Sans Pro"/>
              </a:rPr>
              <a:t>express solidarity</a:t>
            </a:r>
            <a:endParaRPr b="1" sz="2200">
              <a:solidFill>
                <a:schemeClr val="accent2"/>
              </a:solidFill>
              <a:latin typeface="Source Sans Pro"/>
              <a:ea typeface="Source Sans Pro"/>
              <a:cs typeface="Source Sans Pro"/>
              <a:sym typeface="Source Sans Pro"/>
            </a:endParaRPr>
          </a:p>
        </p:txBody>
      </p:sp>
      <p:sp>
        <p:nvSpPr>
          <p:cNvPr id="354" name="Google Shape;354;p45"/>
          <p:cNvSpPr txBox="1"/>
          <p:nvPr/>
        </p:nvSpPr>
        <p:spPr>
          <a:xfrm>
            <a:off x="1543175" y="3413800"/>
            <a:ext cx="35181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200">
                <a:solidFill>
                  <a:schemeClr val="accent2"/>
                </a:solidFill>
                <a:latin typeface="Source Sans Pro"/>
                <a:ea typeface="Source Sans Pro"/>
                <a:cs typeface="Source Sans Pro"/>
                <a:sym typeface="Source Sans Pro"/>
              </a:rPr>
              <a:t>perform affective function</a:t>
            </a:r>
            <a:endParaRPr b="1" sz="2200">
              <a:solidFill>
                <a:schemeClr val="accent2"/>
              </a:solidFill>
              <a:latin typeface="Source Sans Pro"/>
              <a:ea typeface="Source Sans Pro"/>
              <a:cs typeface="Source Sans Pro"/>
              <a:sym typeface="Source Sans Pro"/>
            </a:endParaRPr>
          </a:p>
        </p:txBody>
      </p:sp>
      <p:sp>
        <p:nvSpPr>
          <p:cNvPr id="355" name="Google Shape;355;p45"/>
          <p:cNvSpPr txBox="1"/>
          <p:nvPr/>
        </p:nvSpPr>
        <p:spPr>
          <a:xfrm>
            <a:off x="4957550" y="3838063"/>
            <a:ext cx="3951600" cy="41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200">
                <a:solidFill>
                  <a:schemeClr val="accent2"/>
                </a:solidFill>
                <a:latin typeface="Source Sans Pro"/>
                <a:ea typeface="Source Sans Pro"/>
                <a:cs typeface="Source Sans Pro"/>
                <a:sym typeface="Source Sans Pro"/>
              </a:rPr>
              <a:t>reflect shared experiences</a:t>
            </a:r>
            <a:endParaRPr b="1" sz="2200">
              <a:solidFill>
                <a:schemeClr val="accent2"/>
              </a:solidFill>
              <a:latin typeface="Source Sans Pro"/>
              <a:ea typeface="Source Sans Pro"/>
              <a:cs typeface="Source Sans Pro"/>
              <a:sym typeface="Source Sans Pro"/>
            </a:endParaRPr>
          </a:p>
        </p:txBody>
      </p:sp>
      <p:sp>
        <p:nvSpPr>
          <p:cNvPr id="356" name="Google Shape;356;p4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 empathy </a:t>
            </a:r>
            <a:r>
              <a:rPr lang="en" sz="2444"/>
              <a:t>x</a:t>
            </a:r>
            <a:r>
              <a:rPr lang="en"/>
              <a:t> code-switching</a:t>
            </a:r>
            <a:endParaRPr/>
          </a:p>
        </p:txBody>
      </p:sp>
      <p:sp>
        <p:nvSpPr>
          <p:cNvPr id="362" name="Google Shape;36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b="1" lang="en" sz="2300">
                <a:solidFill>
                  <a:schemeClr val="accent2"/>
                </a:solidFill>
              </a:rPr>
              <a:t>Empathy</a:t>
            </a:r>
            <a:r>
              <a:rPr lang="en" sz="2300"/>
              <a:t> </a:t>
            </a:r>
            <a:r>
              <a:rPr lang="en" sz="2300">
                <a:solidFill>
                  <a:schemeClr val="dk2"/>
                </a:solidFill>
              </a:rPr>
              <a:t>→ the ability to… </a:t>
            </a:r>
            <a:endParaRPr sz="2300">
              <a:solidFill>
                <a:schemeClr val="dk2"/>
              </a:solidFill>
            </a:endParaRPr>
          </a:p>
          <a:p>
            <a:pPr indent="-368300" lvl="1" marL="914400" rtl="0" algn="l">
              <a:spcBef>
                <a:spcPts val="0"/>
              </a:spcBef>
              <a:spcAft>
                <a:spcPts val="0"/>
              </a:spcAft>
              <a:buClr>
                <a:schemeClr val="dk2"/>
              </a:buClr>
              <a:buSzPts val="2200"/>
              <a:buChar char="➢"/>
            </a:pPr>
            <a:r>
              <a:rPr lang="en" sz="2200">
                <a:solidFill>
                  <a:schemeClr val="accent2"/>
                </a:solidFill>
              </a:rPr>
              <a:t>understand other people’s feelings</a:t>
            </a:r>
            <a:r>
              <a:rPr lang="en" sz="2200"/>
              <a:t> </a:t>
            </a:r>
            <a:r>
              <a:rPr lang="en" sz="2200">
                <a:solidFill>
                  <a:schemeClr val="dk2"/>
                </a:solidFill>
              </a:rPr>
              <a:t>as if one were having them oneself, and</a:t>
            </a:r>
            <a:endParaRPr sz="2200">
              <a:solidFill>
                <a:schemeClr val="dk2"/>
              </a:solidFill>
            </a:endParaRPr>
          </a:p>
          <a:p>
            <a:pPr indent="-368300" lvl="1" marL="914400" rtl="0" algn="l">
              <a:spcBef>
                <a:spcPts val="0"/>
              </a:spcBef>
              <a:spcAft>
                <a:spcPts val="0"/>
              </a:spcAft>
              <a:buClr>
                <a:schemeClr val="dk2"/>
              </a:buClr>
              <a:buSzPts val="2200"/>
              <a:buChar char="➢"/>
            </a:pPr>
            <a:r>
              <a:rPr lang="en" sz="2200">
                <a:solidFill>
                  <a:schemeClr val="accent2"/>
                </a:solidFill>
              </a:rPr>
              <a:t>respond</a:t>
            </a:r>
            <a:r>
              <a:rPr lang="en" sz="2200"/>
              <a:t> </a:t>
            </a:r>
            <a:r>
              <a:rPr lang="en" sz="2200">
                <a:solidFill>
                  <a:schemeClr val="dk2"/>
                </a:solidFill>
              </a:rPr>
              <a:t>accordingly</a:t>
            </a:r>
            <a:endParaRPr sz="2200">
              <a:solidFill>
                <a:schemeClr val="dk2"/>
              </a:solidFill>
            </a:endParaRPr>
          </a:p>
        </p:txBody>
      </p:sp>
      <p:sp>
        <p:nvSpPr>
          <p:cNvPr id="363" name="Google Shape;363;p46"/>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64" name="Google Shape;364;p4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5" name="Google Shape;365;p46" title="Heart in hands | Public domain vectors"/>
          <p:cNvPicPr preferRelativeResize="0"/>
          <p:nvPr/>
        </p:nvPicPr>
        <p:blipFill rotWithShape="1">
          <a:blip r:embed="rId3">
            <a:alphaModFix/>
          </a:blip>
          <a:srcRect b="11339" l="0" r="0" t="0"/>
          <a:stretch/>
        </p:blipFill>
        <p:spPr>
          <a:xfrm>
            <a:off x="3156600" y="2887363"/>
            <a:ext cx="2544750" cy="2256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371" name="Google Shape;371;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AutoNum type="arabicPeriod"/>
            </a:pPr>
            <a:r>
              <a:rPr lang="en" sz="2300">
                <a:solidFill>
                  <a:schemeClr val="dk2"/>
                </a:solidFill>
              </a:rPr>
              <a:t>Is there a relationship between</a:t>
            </a:r>
            <a:r>
              <a:rPr lang="en" sz="2300"/>
              <a:t> </a:t>
            </a:r>
            <a:r>
              <a:rPr b="1" i="1" lang="en" sz="2300">
                <a:solidFill>
                  <a:schemeClr val="accent2"/>
                </a:solidFill>
              </a:rPr>
              <a:t>code-switching</a:t>
            </a:r>
            <a:r>
              <a:rPr lang="en" sz="2300"/>
              <a:t> </a:t>
            </a:r>
            <a:r>
              <a:rPr lang="en" sz="2300">
                <a:solidFill>
                  <a:schemeClr val="dk2"/>
                </a:solidFill>
              </a:rPr>
              <a:t>prevalence in speech and the lexical and/or acoustic-prosodic correlates of</a:t>
            </a:r>
            <a:r>
              <a:rPr lang="en" sz="2300"/>
              <a:t> </a:t>
            </a:r>
            <a:r>
              <a:rPr b="1" i="1" lang="en" sz="2300">
                <a:solidFill>
                  <a:schemeClr val="accent2"/>
                </a:solidFill>
              </a:rPr>
              <a:t>empathy</a:t>
            </a:r>
            <a:r>
              <a:rPr lang="en" sz="2300">
                <a:solidFill>
                  <a:schemeClr val="dk2"/>
                </a:solidFill>
              </a:rPr>
              <a:t>?</a:t>
            </a:r>
            <a:endParaRPr sz="2300">
              <a:solidFill>
                <a:schemeClr val="dk2"/>
              </a:solidFill>
            </a:endParaRPr>
          </a:p>
          <a:p>
            <a:pPr indent="-374650" lvl="0" marL="457200" rtl="0" algn="l">
              <a:spcBef>
                <a:spcPts val="0"/>
              </a:spcBef>
              <a:spcAft>
                <a:spcPts val="0"/>
              </a:spcAft>
              <a:buClr>
                <a:schemeClr val="dk2"/>
              </a:buClr>
              <a:buSzPts val="2300"/>
              <a:buAutoNum type="arabicPeriod"/>
            </a:pPr>
            <a:r>
              <a:rPr lang="en" sz="2300">
                <a:solidFill>
                  <a:schemeClr val="dk2"/>
                </a:solidFill>
              </a:rPr>
              <a:t>Does the answer to </a:t>
            </a:r>
            <a:r>
              <a:rPr b="1" lang="en" sz="2300">
                <a:solidFill>
                  <a:schemeClr val="dk2"/>
                </a:solidFill>
              </a:rPr>
              <a:t>1.</a:t>
            </a:r>
            <a:r>
              <a:rPr lang="en" sz="2300"/>
              <a:t> </a:t>
            </a:r>
            <a:r>
              <a:rPr b="1" i="1" lang="en" sz="2300">
                <a:solidFill>
                  <a:schemeClr val="accent2"/>
                </a:solidFill>
              </a:rPr>
              <a:t>generalize across language pairs</a:t>
            </a:r>
            <a:r>
              <a:rPr lang="en" sz="2300"/>
              <a:t> </a:t>
            </a:r>
            <a:r>
              <a:rPr lang="en" sz="2300">
                <a:solidFill>
                  <a:schemeClr val="dk2"/>
                </a:solidFill>
              </a:rPr>
              <a:t>involving different language families?</a:t>
            </a:r>
            <a:endParaRPr sz="2300">
              <a:solidFill>
                <a:schemeClr val="dk2"/>
              </a:solidFill>
            </a:endParaRPr>
          </a:p>
          <a:p>
            <a:pPr indent="0" lvl="0" marL="0" rtl="0" algn="l">
              <a:spcBef>
                <a:spcPts val="1200"/>
              </a:spcBef>
              <a:spcAft>
                <a:spcPts val="1200"/>
              </a:spcAft>
              <a:buNone/>
            </a:pPr>
            <a:r>
              <a:t/>
            </a:r>
            <a:endParaRPr sz="2300"/>
          </a:p>
        </p:txBody>
      </p:sp>
      <p:sp>
        <p:nvSpPr>
          <p:cNvPr id="372" name="Google Shape;372;p47"/>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73" name="Google Shape;373;p4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Code-switched corpora</a:t>
            </a:r>
            <a:endParaRPr/>
          </a:p>
        </p:txBody>
      </p:sp>
      <p:sp>
        <p:nvSpPr>
          <p:cNvPr id="379" name="Google Shape;379;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b="1" lang="en" sz="2300">
                <a:solidFill>
                  <a:schemeClr val="accent2"/>
                </a:solidFill>
              </a:rPr>
              <a:t>Spanish-English</a:t>
            </a:r>
            <a:r>
              <a:rPr lang="en" sz="2300">
                <a:solidFill>
                  <a:schemeClr val="dk2"/>
                </a:solidFill>
              </a:rPr>
              <a:t>: conversational</a:t>
            </a:r>
            <a:endParaRPr sz="23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Bangor Miami</a:t>
            </a:r>
            <a:endParaRPr sz="1900">
              <a:solidFill>
                <a:schemeClr val="dk2"/>
              </a:solidFill>
            </a:endParaRPr>
          </a:p>
          <a:p>
            <a:pPr indent="-374650" lvl="0" marL="457200" rtl="0" algn="l">
              <a:spcBef>
                <a:spcPts val="0"/>
              </a:spcBef>
              <a:spcAft>
                <a:spcPts val="0"/>
              </a:spcAft>
              <a:buClr>
                <a:schemeClr val="dk2"/>
              </a:buClr>
              <a:buSzPts val="2300"/>
              <a:buChar char="❖"/>
            </a:pPr>
            <a:r>
              <a:rPr b="1" lang="en" sz="2300">
                <a:solidFill>
                  <a:schemeClr val="accent2"/>
                </a:solidFill>
              </a:rPr>
              <a:t>Mandarin-English</a:t>
            </a:r>
            <a:r>
              <a:rPr lang="en" sz="2300">
                <a:solidFill>
                  <a:schemeClr val="dk2"/>
                </a:solidFill>
              </a:rPr>
              <a:t>: conversational and interview</a:t>
            </a:r>
            <a:endParaRPr sz="23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SEAME</a:t>
            </a:r>
            <a:endParaRPr sz="1900">
              <a:solidFill>
                <a:schemeClr val="dk2"/>
              </a:solidFill>
            </a:endParaRPr>
          </a:p>
          <a:p>
            <a:pPr indent="-374650" lvl="0" marL="457200" rtl="0" algn="l">
              <a:spcBef>
                <a:spcPts val="0"/>
              </a:spcBef>
              <a:spcAft>
                <a:spcPts val="0"/>
              </a:spcAft>
              <a:buClr>
                <a:schemeClr val="dk2"/>
              </a:buClr>
              <a:buSzPts val="2300"/>
              <a:buChar char="❖"/>
            </a:pPr>
            <a:r>
              <a:rPr b="1" lang="en" sz="2300">
                <a:solidFill>
                  <a:schemeClr val="accent2"/>
                </a:solidFill>
              </a:rPr>
              <a:t>Hindi-English</a:t>
            </a:r>
            <a:r>
              <a:rPr lang="en" sz="2300">
                <a:solidFill>
                  <a:schemeClr val="dk2"/>
                </a:solidFill>
              </a:rPr>
              <a:t>: soap opera</a:t>
            </a:r>
            <a:endParaRPr sz="23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MaSaC</a:t>
            </a:r>
            <a:endParaRPr sz="1900">
              <a:solidFill>
                <a:schemeClr val="dk2"/>
              </a:solidFill>
            </a:endParaRPr>
          </a:p>
        </p:txBody>
      </p:sp>
      <p:sp>
        <p:nvSpPr>
          <p:cNvPr id="380" name="Google Shape;380;p48"/>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381" name="Google Shape;381;p48" title="Free Images : child, parent, winter, park, caucasian, playing ..."/>
          <p:cNvPicPr preferRelativeResize="0"/>
          <p:nvPr/>
        </p:nvPicPr>
        <p:blipFill>
          <a:blip r:embed="rId3">
            <a:alphaModFix/>
          </a:blip>
          <a:stretch>
            <a:fillRect/>
          </a:stretch>
        </p:blipFill>
        <p:spPr>
          <a:xfrm>
            <a:off x="7232400" y="1152475"/>
            <a:ext cx="1421476" cy="1421476"/>
          </a:xfrm>
          <a:prstGeom prst="rect">
            <a:avLst/>
          </a:prstGeom>
          <a:noFill/>
          <a:ln>
            <a:noFill/>
          </a:ln>
        </p:spPr>
      </p:pic>
      <p:pic>
        <p:nvPicPr>
          <p:cNvPr id="382" name="Google Shape;382;p48" title="Free Images : job interview, hiring, recruiting, hire, people ..."/>
          <p:cNvPicPr preferRelativeResize="0"/>
          <p:nvPr/>
        </p:nvPicPr>
        <p:blipFill>
          <a:blip r:embed="rId4">
            <a:alphaModFix/>
          </a:blip>
          <a:stretch>
            <a:fillRect/>
          </a:stretch>
        </p:blipFill>
        <p:spPr>
          <a:xfrm>
            <a:off x="5723775" y="2741550"/>
            <a:ext cx="2196521" cy="1356725"/>
          </a:xfrm>
          <a:prstGeom prst="rect">
            <a:avLst/>
          </a:prstGeom>
          <a:noFill/>
          <a:ln>
            <a:noFill/>
          </a:ln>
        </p:spPr>
      </p:pic>
      <p:pic>
        <p:nvPicPr>
          <p:cNvPr id="383" name="Google Shape;383;p48" title="Old style TV | Public domain vectors"/>
          <p:cNvPicPr preferRelativeResize="0"/>
          <p:nvPr/>
        </p:nvPicPr>
        <p:blipFill>
          <a:blip r:embed="rId5">
            <a:alphaModFix/>
          </a:blip>
          <a:stretch>
            <a:fillRect/>
          </a:stretch>
        </p:blipFill>
        <p:spPr>
          <a:xfrm>
            <a:off x="3738475" y="3594250"/>
            <a:ext cx="1833400" cy="1356725"/>
          </a:xfrm>
          <a:prstGeom prst="rect">
            <a:avLst/>
          </a:prstGeom>
          <a:noFill/>
          <a:ln>
            <a:noFill/>
          </a:ln>
        </p:spPr>
      </p:pic>
      <p:sp>
        <p:nvSpPr>
          <p:cNvPr id="384" name="Google Shape;384;p4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a:t>
            </a:r>
            <a:endParaRPr/>
          </a:p>
        </p:txBody>
      </p:sp>
      <p:sp>
        <p:nvSpPr>
          <p:cNvPr id="390" name="Google Shape;390;p49"/>
          <p:cNvSpPr txBox="1"/>
          <p:nvPr>
            <p:ph idx="1" type="body"/>
          </p:nvPr>
        </p:nvSpPr>
        <p:spPr>
          <a:xfrm>
            <a:off x="311700" y="1152475"/>
            <a:ext cx="8520600" cy="37767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Clr>
                <a:schemeClr val="accent2"/>
              </a:buClr>
              <a:buSzPts val="2300"/>
              <a:buChar char="❖"/>
            </a:pPr>
            <a:r>
              <a:rPr b="1" lang="en" sz="2300">
                <a:solidFill>
                  <a:schemeClr val="accent2"/>
                </a:solidFill>
              </a:rPr>
              <a:t>Approximate ground truth empathy labels</a:t>
            </a:r>
            <a:endParaRPr b="1" sz="2300">
              <a:solidFill>
                <a:schemeClr val="accent2"/>
              </a:solidFill>
            </a:endParaRPr>
          </a:p>
          <a:p>
            <a:pPr indent="-349250" lvl="1" marL="914400" rtl="0" algn="l">
              <a:spcBef>
                <a:spcPts val="0"/>
              </a:spcBef>
              <a:spcAft>
                <a:spcPts val="0"/>
              </a:spcAft>
              <a:buClr>
                <a:schemeClr val="dk2"/>
              </a:buClr>
              <a:buSzPts val="1900"/>
              <a:buChar char="➢"/>
            </a:pPr>
            <a:r>
              <a:rPr lang="en" sz="1900">
                <a:solidFill>
                  <a:schemeClr val="dk2"/>
                </a:solidFill>
              </a:rPr>
              <a:t>RoBERTa base model (text only) &amp; multimodal model (text +speech)</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Fine tune on English empathetic utterances</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Translate code-switched utterances to monolingual English</a:t>
            </a:r>
            <a:endParaRPr sz="1900">
              <a:solidFill>
                <a:schemeClr val="dk2"/>
              </a:solidFill>
            </a:endParaRPr>
          </a:p>
          <a:p>
            <a:pPr indent="-374650" lvl="0" marL="457200" rtl="0" algn="l">
              <a:spcBef>
                <a:spcPts val="0"/>
              </a:spcBef>
              <a:spcAft>
                <a:spcPts val="0"/>
              </a:spcAft>
              <a:buClr>
                <a:srgbClr val="D9D9D9"/>
              </a:buClr>
              <a:buSzPts val="2300"/>
              <a:buChar char="❖"/>
            </a:pPr>
            <a:r>
              <a:rPr b="1" lang="en" sz="2300">
                <a:solidFill>
                  <a:srgbClr val="D9D9D9"/>
                </a:solidFill>
              </a:rPr>
              <a:t>Compute code-switching metrics</a:t>
            </a:r>
            <a:endParaRPr b="1" sz="23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M-index &amp; I-index</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Code-switched vs. monolingual</a:t>
            </a:r>
            <a:endParaRPr sz="1900">
              <a:solidFill>
                <a:srgbClr val="D9D9D9"/>
              </a:solidFill>
            </a:endParaRPr>
          </a:p>
          <a:p>
            <a:pPr indent="-374650" lvl="0" marL="457200" rtl="0" algn="l">
              <a:spcBef>
                <a:spcPts val="0"/>
              </a:spcBef>
              <a:spcAft>
                <a:spcPts val="0"/>
              </a:spcAft>
              <a:buClr>
                <a:srgbClr val="D9D9D9"/>
              </a:buClr>
              <a:buSzPts val="2300"/>
              <a:buChar char="❖"/>
            </a:pPr>
            <a:r>
              <a:rPr b="1" lang="en" sz="2300">
                <a:solidFill>
                  <a:srgbClr val="D9D9D9"/>
                </a:solidFill>
              </a:rPr>
              <a:t>Statistical analysis</a:t>
            </a:r>
            <a:endParaRPr b="1" sz="23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Chi squared test</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Odds ratio</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Pearson correlation</a:t>
            </a:r>
            <a:endParaRPr sz="1900">
              <a:solidFill>
                <a:srgbClr val="D9D9D9"/>
              </a:solidFill>
            </a:endParaRPr>
          </a:p>
        </p:txBody>
      </p:sp>
      <p:sp>
        <p:nvSpPr>
          <p:cNvPr id="391" name="Google Shape;391;p49"/>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92" name="Google Shape;392;p4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a:t>
            </a:r>
            <a:endParaRPr/>
          </a:p>
        </p:txBody>
      </p:sp>
      <p:sp>
        <p:nvSpPr>
          <p:cNvPr id="398" name="Google Shape;398;p50"/>
          <p:cNvSpPr txBox="1"/>
          <p:nvPr>
            <p:ph idx="1" type="body"/>
          </p:nvPr>
        </p:nvSpPr>
        <p:spPr>
          <a:xfrm>
            <a:off x="311700" y="1152475"/>
            <a:ext cx="8520600" cy="37767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Clr>
                <a:schemeClr val="accent2"/>
              </a:buClr>
              <a:buSzPts val="2300"/>
              <a:buChar char="❖"/>
            </a:pPr>
            <a:r>
              <a:rPr b="1" lang="en" sz="2300">
                <a:solidFill>
                  <a:schemeClr val="accent2"/>
                </a:solidFill>
              </a:rPr>
              <a:t>Approximate ground truth empathy labels</a:t>
            </a:r>
            <a:endParaRPr b="1" sz="2300">
              <a:solidFill>
                <a:schemeClr val="accent2"/>
              </a:solidFill>
            </a:endParaRPr>
          </a:p>
          <a:p>
            <a:pPr indent="-349250" lvl="1" marL="914400" rtl="0" algn="l">
              <a:spcBef>
                <a:spcPts val="0"/>
              </a:spcBef>
              <a:spcAft>
                <a:spcPts val="0"/>
              </a:spcAft>
              <a:buClr>
                <a:schemeClr val="dk2"/>
              </a:buClr>
              <a:buSzPts val="1900"/>
              <a:buChar char="➢"/>
            </a:pPr>
            <a:r>
              <a:rPr lang="en" sz="1900">
                <a:solidFill>
                  <a:schemeClr val="dk2"/>
                </a:solidFill>
              </a:rPr>
              <a:t>RoBERTa base model (text only) &amp; multimodal model (text +speech)</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Fine tune on English empathetic utterances</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Translate code-switched utterances to monolingual English</a:t>
            </a:r>
            <a:endParaRPr sz="1900">
              <a:solidFill>
                <a:schemeClr val="dk2"/>
              </a:solidFill>
            </a:endParaRPr>
          </a:p>
          <a:p>
            <a:pPr indent="-374650" lvl="0" marL="457200" rtl="0" algn="l">
              <a:spcBef>
                <a:spcPts val="0"/>
              </a:spcBef>
              <a:spcAft>
                <a:spcPts val="0"/>
              </a:spcAft>
              <a:buClr>
                <a:schemeClr val="accent2"/>
              </a:buClr>
              <a:buSzPts val="2300"/>
              <a:buChar char="❖"/>
            </a:pPr>
            <a:r>
              <a:rPr b="1" lang="en" sz="2300">
                <a:solidFill>
                  <a:schemeClr val="accent2"/>
                </a:solidFill>
              </a:rPr>
              <a:t>Compute code-switching metrics</a:t>
            </a:r>
            <a:endParaRPr b="1" sz="2300">
              <a:solidFill>
                <a:schemeClr val="accent2"/>
              </a:solidFill>
            </a:endParaRPr>
          </a:p>
          <a:p>
            <a:pPr indent="-349250" lvl="1" marL="914400" rtl="0" algn="l">
              <a:spcBef>
                <a:spcPts val="0"/>
              </a:spcBef>
              <a:spcAft>
                <a:spcPts val="0"/>
              </a:spcAft>
              <a:buClr>
                <a:schemeClr val="dk2"/>
              </a:buClr>
              <a:buSzPts val="1900"/>
              <a:buChar char="➢"/>
            </a:pPr>
            <a:r>
              <a:rPr lang="en" sz="1900">
                <a:solidFill>
                  <a:schemeClr val="dk2"/>
                </a:solidFill>
              </a:rPr>
              <a:t>M-index &amp; I-index</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Code-switched vs. monolingual</a:t>
            </a:r>
            <a:endParaRPr sz="1900">
              <a:solidFill>
                <a:schemeClr val="dk2"/>
              </a:solidFill>
            </a:endParaRPr>
          </a:p>
          <a:p>
            <a:pPr indent="-374650" lvl="0" marL="457200" rtl="0" algn="l">
              <a:spcBef>
                <a:spcPts val="0"/>
              </a:spcBef>
              <a:spcAft>
                <a:spcPts val="0"/>
              </a:spcAft>
              <a:buClr>
                <a:srgbClr val="D9D9D9"/>
              </a:buClr>
              <a:buSzPts val="2300"/>
              <a:buChar char="❖"/>
            </a:pPr>
            <a:r>
              <a:rPr b="1" lang="en" sz="2300">
                <a:solidFill>
                  <a:srgbClr val="D9D9D9"/>
                </a:solidFill>
              </a:rPr>
              <a:t>Statistical analysis</a:t>
            </a:r>
            <a:endParaRPr b="1" sz="23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Chi squared test</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Odds ratio</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Pearson correlation</a:t>
            </a:r>
            <a:endParaRPr sz="1900">
              <a:solidFill>
                <a:srgbClr val="D9D9D9"/>
              </a:solidFill>
            </a:endParaRPr>
          </a:p>
        </p:txBody>
      </p:sp>
      <p:sp>
        <p:nvSpPr>
          <p:cNvPr id="399" name="Google Shape;399;p50"/>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00" name="Google Shape;400;p5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a:t>
            </a:r>
            <a:endParaRPr/>
          </a:p>
        </p:txBody>
      </p:sp>
      <p:sp>
        <p:nvSpPr>
          <p:cNvPr id="406" name="Google Shape;406;p51"/>
          <p:cNvSpPr txBox="1"/>
          <p:nvPr>
            <p:ph idx="1" type="body"/>
          </p:nvPr>
        </p:nvSpPr>
        <p:spPr>
          <a:xfrm>
            <a:off x="311700" y="1152475"/>
            <a:ext cx="8520600" cy="37767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Clr>
                <a:schemeClr val="accent2"/>
              </a:buClr>
              <a:buSzPts val="2300"/>
              <a:buChar char="❖"/>
            </a:pPr>
            <a:r>
              <a:rPr b="1" lang="en" sz="2300">
                <a:solidFill>
                  <a:schemeClr val="accent2"/>
                </a:solidFill>
              </a:rPr>
              <a:t>Approximate ground truth empathy labels</a:t>
            </a:r>
            <a:endParaRPr b="1" sz="2300">
              <a:solidFill>
                <a:schemeClr val="accent2"/>
              </a:solidFill>
            </a:endParaRPr>
          </a:p>
          <a:p>
            <a:pPr indent="-349250" lvl="1" marL="914400" rtl="0" algn="l">
              <a:spcBef>
                <a:spcPts val="0"/>
              </a:spcBef>
              <a:spcAft>
                <a:spcPts val="0"/>
              </a:spcAft>
              <a:buClr>
                <a:schemeClr val="dk2"/>
              </a:buClr>
              <a:buSzPts val="1900"/>
              <a:buChar char="➢"/>
            </a:pPr>
            <a:r>
              <a:rPr lang="en" sz="1900">
                <a:solidFill>
                  <a:schemeClr val="dk2"/>
                </a:solidFill>
              </a:rPr>
              <a:t>RoBERTa base model (text only) &amp; multimodal model (text +speech)</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Fine tune on English empathetic utterances</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Translate code-switched utterances to monolingual English</a:t>
            </a:r>
            <a:endParaRPr sz="1900">
              <a:solidFill>
                <a:schemeClr val="dk2"/>
              </a:solidFill>
            </a:endParaRPr>
          </a:p>
          <a:p>
            <a:pPr indent="-374650" lvl="0" marL="457200" rtl="0" algn="l">
              <a:spcBef>
                <a:spcPts val="0"/>
              </a:spcBef>
              <a:spcAft>
                <a:spcPts val="0"/>
              </a:spcAft>
              <a:buClr>
                <a:schemeClr val="accent2"/>
              </a:buClr>
              <a:buSzPts val="2300"/>
              <a:buChar char="❖"/>
            </a:pPr>
            <a:r>
              <a:rPr b="1" lang="en" sz="2300">
                <a:solidFill>
                  <a:schemeClr val="accent2"/>
                </a:solidFill>
              </a:rPr>
              <a:t>Compute code-switching metrics</a:t>
            </a:r>
            <a:endParaRPr b="1" sz="2300">
              <a:solidFill>
                <a:schemeClr val="accent2"/>
              </a:solidFill>
            </a:endParaRPr>
          </a:p>
          <a:p>
            <a:pPr indent="-349250" lvl="1" marL="914400" rtl="0" algn="l">
              <a:spcBef>
                <a:spcPts val="0"/>
              </a:spcBef>
              <a:spcAft>
                <a:spcPts val="0"/>
              </a:spcAft>
              <a:buClr>
                <a:schemeClr val="dk2"/>
              </a:buClr>
              <a:buSzPts val="1900"/>
              <a:buChar char="➢"/>
            </a:pPr>
            <a:r>
              <a:rPr lang="en" sz="1900">
                <a:solidFill>
                  <a:schemeClr val="dk2"/>
                </a:solidFill>
              </a:rPr>
              <a:t>M-index &amp; I-index</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Code-switched vs. monolingual</a:t>
            </a:r>
            <a:endParaRPr sz="1900">
              <a:solidFill>
                <a:schemeClr val="dk2"/>
              </a:solidFill>
            </a:endParaRPr>
          </a:p>
          <a:p>
            <a:pPr indent="-374650" lvl="0" marL="457200" rtl="0" algn="l">
              <a:spcBef>
                <a:spcPts val="0"/>
              </a:spcBef>
              <a:spcAft>
                <a:spcPts val="0"/>
              </a:spcAft>
              <a:buClr>
                <a:schemeClr val="accent2"/>
              </a:buClr>
              <a:buSzPts val="2300"/>
              <a:buChar char="❖"/>
            </a:pPr>
            <a:r>
              <a:rPr b="1" lang="en" sz="2300">
                <a:solidFill>
                  <a:schemeClr val="accent2"/>
                </a:solidFill>
              </a:rPr>
              <a:t>Statistical analysis</a:t>
            </a:r>
            <a:endParaRPr b="1" sz="2300">
              <a:solidFill>
                <a:schemeClr val="accent2"/>
              </a:solidFill>
            </a:endParaRPr>
          </a:p>
          <a:p>
            <a:pPr indent="-349250" lvl="1" marL="914400" rtl="0" algn="l">
              <a:spcBef>
                <a:spcPts val="0"/>
              </a:spcBef>
              <a:spcAft>
                <a:spcPts val="0"/>
              </a:spcAft>
              <a:buClr>
                <a:schemeClr val="dk2"/>
              </a:buClr>
              <a:buSzPts val="1900"/>
              <a:buChar char="➢"/>
            </a:pPr>
            <a:r>
              <a:rPr lang="en" sz="1900">
                <a:solidFill>
                  <a:schemeClr val="dk2"/>
                </a:solidFill>
              </a:rPr>
              <a:t>Chi squared test</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Odds ratio</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Pearson correlation</a:t>
            </a:r>
            <a:endParaRPr sz="1900">
              <a:solidFill>
                <a:schemeClr val="dk2"/>
              </a:solidFill>
            </a:endParaRPr>
          </a:p>
        </p:txBody>
      </p:sp>
      <p:sp>
        <p:nvSpPr>
          <p:cNvPr id="407" name="Google Shape;407;p51"/>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08" name="Google Shape;408;p5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what is </a:t>
            </a:r>
            <a:r>
              <a:rPr lang="en">
                <a:solidFill>
                  <a:schemeClr val="accent2"/>
                </a:solidFill>
              </a:rPr>
              <a:t>entrainment</a:t>
            </a:r>
            <a:r>
              <a:rPr lang="en"/>
              <a:t>?</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5125" lvl="0" marL="457200" rtl="0" algn="l">
              <a:lnSpc>
                <a:spcPct val="115000"/>
              </a:lnSpc>
              <a:spcBef>
                <a:spcPts val="0"/>
              </a:spcBef>
              <a:spcAft>
                <a:spcPts val="0"/>
              </a:spcAft>
              <a:buClr>
                <a:schemeClr val="accent2"/>
              </a:buClr>
              <a:buSzPts val="2150"/>
              <a:buChar char="➢"/>
            </a:pPr>
            <a:r>
              <a:rPr lang="en" sz="2150">
                <a:solidFill>
                  <a:schemeClr val="dk2"/>
                </a:solidFill>
              </a:rPr>
              <a:t>Speakers become more like their interlocutors across various dimensions</a:t>
            </a:r>
            <a:endParaRPr sz="2150">
              <a:solidFill>
                <a:schemeClr val="dk2"/>
              </a:solidFill>
            </a:endParaRPr>
          </a:p>
          <a:p>
            <a:pPr indent="-358775" lvl="1" marL="914400" rtl="0" algn="l">
              <a:lnSpc>
                <a:spcPct val="115000"/>
              </a:lnSpc>
              <a:spcBef>
                <a:spcPts val="0"/>
              </a:spcBef>
              <a:spcAft>
                <a:spcPts val="0"/>
              </a:spcAft>
              <a:buClr>
                <a:schemeClr val="accent2"/>
              </a:buClr>
              <a:buSzPts val="2050"/>
              <a:buChar char="○"/>
            </a:pPr>
            <a:r>
              <a:rPr lang="en" sz="2050">
                <a:solidFill>
                  <a:schemeClr val="dk2"/>
                </a:solidFill>
              </a:rPr>
              <a:t>(= </a:t>
            </a:r>
            <a:r>
              <a:rPr lang="en" sz="2050">
                <a:solidFill>
                  <a:schemeClr val="accent2"/>
                </a:solidFill>
              </a:rPr>
              <a:t>alignment </a:t>
            </a:r>
            <a:r>
              <a:rPr lang="en" sz="2050">
                <a:solidFill>
                  <a:schemeClr val="dk2"/>
                </a:solidFill>
              </a:rPr>
              <a:t>= </a:t>
            </a:r>
            <a:r>
              <a:rPr lang="en" sz="2050">
                <a:solidFill>
                  <a:schemeClr val="accent2"/>
                </a:solidFill>
              </a:rPr>
              <a:t>accommodation</a:t>
            </a:r>
            <a:r>
              <a:rPr lang="en" sz="2050">
                <a:solidFill>
                  <a:schemeClr val="dk2"/>
                </a:solidFill>
              </a:rPr>
              <a:t> = </a:t>
            </a:r>
            <a:r>
              <a:rPr lang="en" sz="2050">
                <a:solidFill>
                  <a:schemeClr val="accent2"/>
                </a:solidFill>
              </a:rPr>
              <a:t>coordination</a:t>
            </a:r>
            <a:r>
              <a:rPr lang="en" sz="2050">
                <a:solidFill>
                  <a:schemeClr val="dk2"/>
                </a:solidFill>
              </a:rPr>
              <a:t>)</a:t>
            </a:r>
            <a:endParaRPr sz="2050">
              <a:solidFill>
                <a:schemeClr val="dk2"/>
              </a:solidFill>
            </a:endParaRPr>
          </a:p>
          <a:p>
            <a:pPr indent="0" lvl="0" marL="0" rtl="0" algn="l">
              <a:lnSpc>
                <a:spcPct val="115000"/>
              </a:lnSpc>
              <a:spcBef>
                <a:spcPts val="1200"/>
              </a:spcBef>
              <a:spcAft>
                <a:spcPts val="1200"/>
              </a:spcAft>
              <a:buNone/>
            </a:pPr>
            <a:r>
              <a:t/>
            </a:r>
            <a:endParaRPr sz="2050"/>
          </a:p>
        </p:txBody>
      </p:sp>
      <p:pic>
        <p:nvPicPr>
          <p:cNvPr id="84" name="Google Shape;84;p16"/>
          <p:cNvPicPr preferRelativeResize="0"/>
          <p:nvPr/>
        </p:nvPicPr>
        <p:blipFill>
          <a:blip r:embed="rId3">
            <a:alphaModFix/>
          </a:blip>
          <a:stretch>
            <a:fillRect/>
          </a:stretch>
        </p:blipFill>
        <p:spPr>
          <a:xfrm>
            <a:off x="3364111" y="2571750"/>
            <a:ext cx="2415775" cy="2332126"/>
          </a:xfrm>
          <a:prstGeom prst="rect">
            <a:avLst/>
          </a:prstGeom>
          <a:noFill/>
          <a:ln>
            <a:noFill/>
          </a:ln>
        </p:spPr>
      </p:pic>
      <p:sp>
        <p:nvSpPr>
          <p:cNvPr id="85" name="Google Shape;85;p16"/>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86" name="Google Shape;86;p16"/>
          <p:cNvSpPr txBox="1"/>
          <p:nvPr/>
        </p:nvSpPr>
        <p:spPr>
          <a:xfrm>
            <a:off x="7075000" y="4838700"/>
            <a:ext cx="8173200" cy="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[1] Sancho Pascual, 2019.</a:t>
            </a:r>
            <a:endParaRPr>
              <a:solidFill>
                <a:schemeClr val="lt2"/>
              </a:solidFill>
              <a:latin typeface="Source Sans Pro"/>
              <a:ea typeface="Source Sans Pro"/>
              <a:cs typeface="Source Sans Pro"/>
              <a:sym typeface="Source Sans Pro"/>
            </a:endParaRPr>
          </a:p>
        </p:txBody>
      </p:sp>
      <p:sp>
        <p:nvSpPr>
          <p:cNvPr id="87" name="Google Shape;87;p1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2"/>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14" name="Google Shape;414;p52"/>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15" name="Google Shape;415;p52"/>
          <p:cNvSpPr txBox="1"/>
          <p:nvPr/>
        </p:nvSpPr>
        <p:spPr>
          <a:xfrm>
            <a:off x="4208225" y="1280350"/>
            <a:ext cx="2922900" cy="386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16" name="Google Shape;416;p52"/>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17" name="Google Shape;417;p52"/>
          <p:cNvSpPr txBox="1"/>
          <p:nvPr/>
        </p:nvSpPr>
        <p:spPr>
          <a:xfrm>
            <a:off x="1404575" y="1280350"/>
            <a:ext cx="2659500" cy="3556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18" name="Google Shape;418;p5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3"/>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24" name="Google Shape;424;p53"/>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25" name="Google Shape;425;p53"/>
          <p:cNvSpPr txBox="1"/>
          <p:nvPr/>
        </p:nvSpPr>
        <p:spPr>
          <a:xfrm>
            <a:off x="4208225" y="1280350"/>
            <a:ext cx="2922900" cy="386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26" name="Google Shape;426;p53"/>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27" name="Google Shape;427;p53"/>
          <p:cNvSpPr txBox="1"/>
          <p:nvPr/>
        </p:nvSpPr>
        <p:spPr>
          <a:xfrm>
            <a:off x="2329850" y="1280350"/>
            <a:ext cx="1734300" cy="3556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28" name="Google Shape;428;p5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4"/>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34" name="Google Shape;434;p54"/>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35" name="Google Shape;435;p54"/>
          <p:cNvSpPr txBox="1"/>
          <p:nvPr/>
        </p:nvSpPr>
        <p:spPr>
          <a:xfrm>
            <a:off x="4208225" y="1280350"/>
            <a:ext cx="2922900" cy="386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36" name="Google Shape;436;p54"/>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37" name="Google Shape;437;p54"/>
          <p:cNvSpPr txBox="1"/>
          <p:nvPr/>
        </p:nvSpPr>
        <p:spPr>
          <a:xfrm>
            <a:off x="3591075" y="1280350"/>
            <a:ext cx="473100" cy="3556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38" name="Google Shape;438;p5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5"/>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44" name="Google Shape;444;p55"/>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45" name="Google Shape;445;p55"/>
          <p:cNvSpPr txBox="1"/>
          <p:nvPr/>
        </p:nvSpPr>
        <p:spPr>
          <a:xfrm>
            <a:off x="4208225" y="1280350"/>
            <a:ext cx="2922900" cy="386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46" name="Google Shape;446;p55"/>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47" name="Google Shape;447;p5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6"/>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53" name="Google Shape;453;p56"/>
          <p:cNvSpPr txBox="1"/>
          <p:nvPr>
            <p:ph type="title"/>
          </p:nvPr>
        </p:nvSpPr>
        <p:spPr>
          <a:xfrm>
            <a:off x="311700" y="3688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54" name="Google Shape;454;p5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455" name="Google Shape;455;p56"/>
          <p:cNvGraphicFramePr/>
          <p:nvPr/>
        </p:nvGraphicFramePr>
        <p:xfrm>
          <a:off x="1861750" y="1351850"/>
          <a:ext cx="3000000" cy="3000000"/>
        </p:xfrm>
        <a:graphic>
          <a:graphicData uri="http://schemas.openxmlformats.org/drawingml/2006/table">
            <a:tbl>
              <a:tblPr>
                <a:noFill/>
                <a:tableStyleId>{3C0092BE-89B0-48C1-B4E0-80E4F17B58F4}</a:tableStyleId>
              </a:tblPr>
              <a:tblGrid>
                <a:gridCol w="1806825"/>
                <a:gridCol w="1806825"/>
                <a:gridCol w="1806825"/>
              </a:tblGrid>
              <a:tr h="609950">
                <a:tc>
                  <a:txBody>
                    <a:bodyPr/>
                    <a:lstStyle/>
                    <a:p>
                      <a:pPr indent="0" lvl="0" marL="0" rtl="0" algn="l">
                        <a:spcBef>
                          <a:spcPts val="0"/>
                        </a:spcBef>
                        <a:spcAft>
                          <a:spcPts val="0"/>
                        </a:spcAft>
                        <a:buNone/>
                      </a:pPr>
                      <a:r>
                        <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900">
                          <a:latin typeface="Source Sans Pro"/>
                          <a:ea typeface="Source Sans Pro"/>
                          <a:cs typeface="Source Sans Pro"/>
                          <a:sym typeface="Source Sans Pro"/>
                        </a:rPr>
                        <a:t>Odds CSW:ML</a:t>
                      </a:r>
                      <a:endParaRPr b="1"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900">
                          <a:latin typeface="Source Sans Pro"/>
                          <a:ea typeface="Source Sans Pro"/>
                          <a:cs typeface="Source Sans Pro"/>
                          <a:sym typeface="Source Sans Pro"/>
                        </a:rPr>
                        <a:t>CSW∝empathy</a:t>
                      </a:r>
                      <a:endParaRPr b="1" sz="1900">
                        <a:latin typeface="Source Sans Pro"/>
                        <a:ea typeface="Source Sans Pro"/>
                        <a:cs typeface="Source Sans Pro"/>
                        <a:sym typeface="Source Sans Pro"/>
                      </a:endParaRPr>
                    </a:p>
                  </a:txBody>
                  <a:tcPr marT="91425" marB="91425" marR="91425" marL="91425"/>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Bangor Miami</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~1.3</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SEAME</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~2.1</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MaSaC</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~3.5</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7"/>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61" name="Google Shape;461;p57"/>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62" name="Google Shape;462;p57"/>
          <p:cNvSpPr txBox="1"/>
          <p:nvPr>
            <p:ph idx="1" type="body"/>
          </p:nvPr>
        </p:nvSpPr>
        <p:spPr>
          <a:xfrm>
            <a:off x="1738625" y="1467300"/>
            <a:ext cx="7093800" cy="346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i="1" lang="en" sz="2300">
                <a:solidFill>
                  <a:schemeClr val="accent1"/>
                </a:solidFill>
              </a:rPr>
              <a:t>Pero ahora mismo tú me estabas diciendo que te gustaba y te parecía </a:t>
            </a:r>
            <a:r>
              <a:rPr lang="en" sz="2300">
                <a:solidFill>
                  <a:schemeClr val="accent2"/>
                </a:solidFill>
              </a:rPr>
              <a:t>nice</a:t>
            </a:r>
            <a:endParaRPr sz="2300">
              <a:solidFill>
                <a:schemeClr val="accent2"/>
              </a:solidFill>
            </a:endParaRPr>
          </a:p>
          <a:p>
            <a:pPr indent="0" lvl="0" marL="0" rtl="0" algn="l">
              <a:spcBef>
                <a:spcPts val="1200"/>
              </a:spcBef>
              <a:spcAft>
                <a:spcPts val="0"/>
              </a:spcAft>
              <a:buNone/>
            </a:pPr>
            <a:r>
              <a:t/>
            </a:r>
            <a:endParaRPr sz="2300">
              <a:solidFill>
                <a:schemeClr val="accent1"/>
              </a:solidFill>
            </a:endParaRPr>
          </a:p>
          <a:p>
            <a:pPr indent="0" lvl="0" marL="0" rtl="0" algn="l">
              <a:spcBef>
                <a:spcPts val="1200"/>
              </a:spcBef>
              <a:spcAft>
                <a:spcPts val="0"/>
              </a:spcAft>
              <a:buNone/>
            </a:pPr>
            <a:r>
              <a:rPr lang="en" sz="2300">
                <a:solidFill>
                  <a:schemeClr val="accent1"/>
                </a:solidFill>
              </a:rPr>
              <a:t>= </a:t>
            </a:r>
            <a:r>
              <a:rPr lang="en" sz="2300">
                <a:solidFill>
                  <a:schemeClr val="accent2"/>
                </a:solidFill>
              </a:rPr>
              <a:t>But right now </a:t>
            </a:r>
            <a:r>
              <a:rPr lang="en" sz="2300" u="sng">
                <a:solidFill>
                  <a:schemeClr val="accent2"/>
                </a:solidFill>
              </a:rPr>
              <a:t>you</a:t>
            </a:r>
            <a:r>
              <a:rPr lang="en" sz="2300">
                <a:solidFill>
                  <a:schemeClr val="accent2"/>
                </a:solidFill>
              </a:rPr>
              <a:t> were telling me that </a:t>
            </a:r>
            <a:r>
              <a:rPr lang="en" sz="2300" u="sng">
                <a:solidFill>
                  <a:schemeClr val="accent2"/>
                </a:solidFill>
              </a:rPr>
              <a:t>you like</a:t>
            </a:r>
            <a:r>
              <a:rPr lang="en" sz="2300">
                <a:solidFill>
                  <a:schemeClr val="accent2"/>
                </a:solidFill>
              </a:rPr>
              <a:t> it and </a:t>
            </a:r>
            <a:r>
              <a:rPr lang="en" sz="2300" u="sng">
                <a:solidFill>
                  <a:schemeClr val="accent2"/>
                </a:solidFill>
              </a:rPr>
              <a:t>you think</a:t>
            </a:r>
            <a:r>
              <a:rPr lang="en" sz="2300">
                <a:solidFill>
                  <a:schemeClr val="accent2"/>
                </a:solidFill>
              </a:rPr>
              <a:t> it’s nice</a:t>
            </a:r>
            <a:endParaRPr sz="2300">
              <a:solidFill>
                <a:schemeClr val="accent2"/>
              </a:solidFill>
            </a:endParaRPr>
          </a:p>
          <a:p>
            <a:pPr indent="0" lvl="0" marL="0" rtl="0" algn="l">
              <a:spcBef>
                <a:spcPts val="1200"/>
              </a:spcBef>
              <a:spcAft>
                <a:spcPts val="0"/>
              </a:spcAft>
              <a:buNone/>
            </a:pPr>
            <a:r>
              <a:t/>
            </a:r>
            <a:endParaRPr sz="2300">
              <a:solidFill>
                <a:schemeClr val="accent2"/>
              </a:solidFill>
            </a:endParaRPr>
          </a:p>
          <a:p>
            <a:pPr indent="0" lvl="0" marL="0" rtl="0" algn="l">
              <a:spcBef>
                <a:spcPts val="1200"/>
              </a:spcBef>
              <a:spcAft>
                <a:spcPts val="1200"/>
              </a:spcAft>
              <a:buNone/>
            </a:pPr>
            <a:r>
              <a:t/>
            </a:r>
            <a:endParaRPr sz="2300">
              <a:solidFill>
                <a:schemeClr val="accent2"/>
              </a:solidFill>
            </a:endParaRPr>
          </a:p>
        </p:txBody>
      </p:sp>
      <p:pic>
        <p:nvPicPr>
          <p:cNvPr id="463" name="Google Shape;463;p57" title="File:Chat bubbles.svg - Wikipedia"/>
          <p:cNvPicPr preferRelativeResize="0"/>
          <p:nvPr/>
        </p:nvPicPr>
        <p:blipFill>
          <a:blip r:embed="rId3">
            <a:alphaModFix/>
          </a:blip>
          <a:stretch>
            <a:fillRect/>
          </a:stretch>
        </p:blipFill>
        <p:spPr>
          <a:xfrm>
            <a:off x="196702" y="1268851"/>
            <a:ext cx="1498874" cy="1450701"/>
          </a:xfrm>
          <a:prstGeom prst="rect">
            <a:avLst/>
          </a:prstGeom>
          <a:noFill/>
          <a:ln>
            <a:noFill/>
          </a:ln>
        </p:spPr>
      </p:pic>
      <p:sp>
        <p:nvSpPr>
          <p:cNvPr id="464" name="Google Shape;464;p5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8"/>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70" name="Google Shape;470;p58"/>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71" name="Google Shape;471;p58"/>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72" name="Google Shape;472;p58"/>
          <p:cNvSpPr txBox="1"/>
          <p:nvPr/>
        </p:nvSpPr>
        <p:spPr>
          <a:xfrm>
            <a:off x="4208225" y="1280350"/>
            <a:ext cx="2922900" cy="3596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73" name="Google Shape;473;p5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9"/>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79" name="Google Shape;479;p59"/>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80" name="Google Shape;480;p59"/>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81" name="Google Shape;481;p59"/>
          <p:cNvSpPr txBox="1"/>
          <p:nvPr/>
        </p:nvSpPr>
        <p:spPr>
          <a:xfrm>
            <a:off x="4901600" y="1280350"/>
            <a:ext cx="2229600" cy="3596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82" name="Google Shape;482;p5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0"/>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88" name="Google Shape;488;p60"/>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89" name="Google Shape;489;p60"/>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90" name="Google Shape;490;p60"/>
          <p:cNvSpPr txBox="1"/>
          <p:nvPr/>
        </p:nvSpPr>
        <p:spPr>
          <a:xfrm>
            <a:off x="6064300" y="1280350"/>
            <a:ext cx="1066800" cy="3596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91" name="Google Shape;491;p6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1"/>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97" name="Google Shape;497;p61"/>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98" name="Google Shape;498;p61"/>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99" name="Google Shape;499;p6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types of </a:t>
            </a:r>
            <a:r>
              <a:rPr lang="en">
                <a:solidFill>
                  <a:schemeClr val="accent2"/>
                </a:solidFill>
              </a:rPr>
              <a:t>entrainment</a:t>
            </a:r>
            <a:endParaRPr>
              <a:solidFill>
                <a:schemeClr val="accent2"/>
              </a:solidFill>
            </a:endParaRPr>
          </a:p>
        </p:txBody>
      </p:sp>
      <p:pic>
        <p:nvPicPr>
          <p:cNvPr id="93" name="Google Shape;93;p17"/>
          <p:cNvPicPr preferRelativeResize="0"/>
          <p:nvPr/>
        </p:nvPicPr>
        <p:blipFill>
          <a:blip r:embed="rId3">
            <a:alphaModFix/>
          </a:blip>
          <a:stretch>
            <a:fillRect/>
          </a:stretch>
        </p:blipFill>
        <p:spPr>
          <a:xfrm>
            <a:off x="2609888" y="1141800"/>
            <a:ext cx="3924226" cy="3517200"/>
          </a:xfrm>
          <a:prstGeom prst="rect">
            <a:avLst/>
          </a:prstGeom>
          <a:noFill/>
          <a:ln>
            <a:noFill/>
          </a:ln>
        </p:spPr>
      </p:pic>
      <p:sp>
        <p:nvSpPr>
          <p:cNvPr id="94" name="Google Shape;94;p17"/>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95" name="Google Shape;95;p17"/>
          <p:cNvSpPr txBox="1"/>
          <p:nvPr/>
        </p:nvSpPr>
        <p:spPr>
          <a:xfrm>
            <a:off x="6534125" y="4788775"/>
            <a:ext cx="8173200" cy="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[2] Levitan and Hirschberg, 2011.</a:t>
            </a:r>
            <a:endParaRPr>
              <a:solidFill>
                <a:schemeClr val="lt2"/>
              </a:solidFill>
              <a:latin typeface="Source Sans Pro"/>
              <a:ea typeface="Source Sans Pro"/>
              <a:cs typeface="Source Sans Pro"/>
              <a:sym typeface="Source Sans Pro"/>
            </a:endParaRPr>
          </a:p>
        </p:txBody>
      </p:sp>
      <p:sp>
        <p:nvSpPr>
          <p:cNvPr id="96" name="Google Shape;96;p1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2"/>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05" name="Google Shape;505;p62"/>
          <p:cNvSpPr txBox="1"/>
          <p:nvPr>
            <p:ph type="title"/>
          </p:nvPr>
        </p:nvSpPr>
        <p:spPr>
          <a:xfrm>
            <a:off x="311700" y="3688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506" name="Google Shape;506;p6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507" name="Google Shape;507;p62"/>
          <p:cNvGraphicFramePr/>
          <p:nvPr/>
        </p:nvGraphicFramePr>
        <p:xfrm>
          <a:off x="436750" y="1504450"/>
          <a:ext cx="3000000" cy="3000000"/>
        </p:xfrm>
        <a:graphic>
          <a:graphicData uri="http://schemas.openxmlformats.org/drawingml/2006/table">
            <a:tbl>
              <a:tblPr>
                <a:noFill/>
                <a:tableStyleId>{3C0092BE-89B0-48C1-B4E0-80E4F17B58F4}</a:tableStyleId>
              </a:tblPr>
              <a:tblGrid>
                <a:gridCol w="1258825"/>
                <a:gridCol w="1628675"/>
                <a:gridCol w="1721950"/>
                <a:gridCol w="1654100"/>
                <a:gridCol w="2006950"/>
              </a:tblGrid>
              <a:tr h="609950">
                <a:tc>
                  <a:txBody>
                    <a:bodyPr/>
                    <a:lstStyle/>
                    <a:p>
                      <a:pPr indent="0" lvl="0" marL="0" rtl="0" algn="l">
                        <a:spcBef>
                          <a:spcPts val="0"/>
                        </a:spcBef>
                        <a:spcAft>
                          <a:spcPts val="0"/>
                        </a:spcAft>
                        <a:buNone/>
                      </a:pPr>
                      <a:r>
                        <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900">
                          <a:solidFill>
                            <a:srgbClr val="CCCCCC"/>
                          </a:solidFill>
                          <a:latin typeface="Source Sans Pro"/>
                          <a:ea typeface="Source Sans Pro"/>
                          <a:cs typeface="Source Sans Pro"/>
                          <a:sym typeface="Source Sans Pro"/>
                        </a:rPr>
                        <a:t>Odds CSW:ML</a:t>
                      </a:r>
                      <a:endParaRPr b="1" sz="1900">
                        <a:solidFill>
                          <a:srgbClr val="CCCCCC"/>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900">
                          <a:solidFill>
                            <a:srgbClr val="CCCCCC"/>
                          </a:solidFill>
                          <a:latin typeface="Source Sans Pro"/>
                          <a:ea typeface="Source Sans Pro"/>
                          <a:cs typeface="Source Sans Pro"/>
                          <a:sym typeface="Source Sans Pro"/>
                        </a:rPr>
                        <a:t>CSW∝empathy</a:t>
                      </a:r>
                      <a:endParaRPr b="1" sz="1900">
                        <a:solidFill>
                          <a:srgbClr val="CCCCCC"/>
                        </a:solidFill>
                        <a:latin typeface="Source Sans Pro"/>
                        <a:ea typeface="Source Sans Pro"/>
                        <a:cs typeface="Source Sans Pro"/>
                        <a:sym typeface="Source Sans Pro"/>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900">
                          <a:latin typeface="Source Sans Pro"/>
                          <a:ea typeface="Source Sans Pro"/>
                          <a:cs typeface="Source Sans Pro"/>
                          <a:sym typeface="Source Sans Pro"/>
                        </a:rPr>
                        <a:t>Odds CSW:ML</a:t>
                      </a:r>
                      <a:endParaRPr b="1"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900">
                          <a:latin typeface="Source Sans Pro"/>
                          <a:ea typeface="Source Sans Pro"/>
                          <a:cs typeface="Source Sans Pro"/>
                          <a:sym typeface="Source Sans Pro"/>
                        </a:rPr>
                        <a:t>CSW∝empathy</a:t>
                      </a:r>
                      <a:endParaRPr b="1"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Bangor Miami</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~1.3</a:t>
                      </a:r>
                      <a:endParaRPr sz="1900">
                        <a:solidFill>
                          <a:srgbClr val="CCCCCC"/>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~2.3</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SEAME</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~2.1</a:t>
                      </a:r>
                      <a:endParaRPr sz="1900">
                        <a:solidFill>
                          <a:srgbClr val="CCCCCC"/>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~1.9</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MaSaC</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~3.5</a:t>
                      </a:r>
                      <a:endParaRPr sz="1900">
                        <a:solidFill>
                          <a:srgbClr val="CCCCCC"/>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~2.1</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none</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3"/>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13" name="Google Shape;513;p63"/>
          <p:cNvSpPr txBox="1"/>
          <p:nvPr>
            <p:ph idx="1" type="body"/>
          </p:nvPr>
        </p:nvSpPr>
        <p:spPr>
          <a:xfrm>
            <a:off x="1738625" y="1467300"/>
            <a:ext cx="7093800" cy="34620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3242">
                <a:solidFill>
                  <a:schemeClr val="accent2"/>
                </a:solidFill>
              </a:rPr>
              <a:t>Of course</a:t>
            </a:r>
            <a:r>
              <a:rPr lang="en" sz="3242">
                <a:solidFill>
                  <a:schemeClr val="dk2"/>
                </a:solidFill>
              </a:rPr>
              <a:t> </a:t>
            </a:r>
            <a:r>
              <a:rPr i="1" lang="en" sz="3242">
                <a:solidFill>
                  <a:schemeClr val="dk2"/>
                </a:solidFill>
              </a:rPr>
              <a:t>mujhe pata hai, lekin ek baar tum kaho na </a:t>
            </a:r>
            <a:r>
              <a:rPr lang="en" sz="3242">
                <a:solidFill>
                  <a:schemeClr val="accent2"/>
                </a:solidFill>
              </a:rPr>
              <a:t>you know 24th February</a:t>
            </a:r>
            <a:r>
              <a:rPr lang="en" sz="3242">
                <a:solidFill>
                  <a:schemeClr val="dk2"/>
                </a:solidFill>
              </a:rPr>
              <a:t> </a:t>
            </a:r>
            <a:r>
              <a:rPr i="1" lang="en" sz="3242">
                <a:solidFill>
                  <a:schemeClr val="dk2"/>
                </a:solidFill>
              </a:rPr>
              <a:t>ke baare mein, jab tum kehti ho na, to aur accha lagta hai</a:t>
            </a:r>
            <a:endParaRPr i="1" sz="3242">
              <a:solidFill>
                <a:schemeClr val="dk2"/>
              </a:solidFill>
            </a:endParaRPr>
          </a:p>
          <a:p>
            <a:pPr indent="0" lvl="0" marL="0" rtl="0" algn="l">
              <a:spcBef>
                <a:spcPts val="1200"/>
              </a:spcBef>
              <a:spcAft>
                <a:spcPts val="0"/>
              </a:spcAft>
              <a:buNone/>
            </a:pPr>
            <a:r>
              <a:t/>
            </a:r>
            <a:endParaRPr sz="2950">
              <a:solidFill>
                <a:schemeClr val="dk2"/>
              </a:solidFill>
            </a:endParaRPr>
          </a:p>
          <a:p>
            <a:pPr indent="0" lvl="0" marL="0" rtl="0" algn="l">
              <a:spcBef>
                <a:spcPts val="1200"/>
              </a:spcBef>
              <a:spcAft>
                <a:spcPts val="0"/>
              </a:spcAft>
              <a:buNone/>
            </a:pPr>
            <a:r>
              <a:rPr lang="en" sz="3235">
                <a:solidFill>
                  <a:schemeClr val="dk2"/>
                </a:solidFill>
              </a:rPr>
              <a:t>= </a:t>
            </a:r>
            <a:r>
              <a:rPr lang="en" sz="3235">
                <a:solidFill>
                  <a:schemeClr val="accent2"/>
                </a:solidFill>
              </a:rPr>
              <a:t>Of course I know, but once you say that you </a:t>
            </a:r>
            <a:r>
              <a:rPr lang="en" sz="3235" u="sng">
                <a:solidFill>
                  <a:schemeClr val="accent2"/>
                </a:solidFill>
              </a:rPr>
              <a:t>know</a:t>
            </a:r>
            <a:r>
              <a:rPr lang="en" sz="3235">
                <a:solidFill>
                  <a:schemeClr val="accent2"/>
                </a:solidFill>
              </a:rPr>
              <a:t> about the 24th of February, when you say it, it </a:t>
            </a:r>
            <a:r>
              <a:rPr lang="en" sz="3235" u="sng">
                <a:solidFill>
                  <a:schemeClr val="accent2"/>
                </a:solidFill>
              </a:rPr>
              <a:t>feels</a:t>
            </a:r>
            <a:r>
              <a:rPr lang="en" sz="3235">
                <a:solidFill>
                  <a:schemeClr val="accent2"/>
                </a:solidFill>
              </a:rPr>
              <a:t> better</a:t>
            </a:r>
            <a:endParaRPr sz="3235">
              <a:solidFill>
                <a:schemeClr val="accent2"/>
              </a:solidFill>
            </a:endParaRPr>
          </a:p>
          <a:p>
            <a:pPr indent="0" lvl="0" marL="0" rtl="0" algn="l">
              <a:spcBef>
                <a:spcPts val="1200"/>
              </a:spcBef>
              <a:spcAft>
                <a:spcPts val="0"/>
              </a:spcAft>
              <a:buNone/>
            </a:pPr>
            <a:r>
              <a:t/>
            </a:r>
            <a:endParaRPr sz="2300">
              <a:solidFill>
                <a:schemeClr val="accent2"/>
              </a:solidFill>
            </a:endParaRPr>
          </a:p>
          <a:p>
            <a:pPr indent="0" lvl="0" marL="0" rtl="0" algn="l">
              <a:spcBef>
                <a:spcPts val="1200"/>
              </a:spcBef>
              <a:spcAft>
                <a:spcPts val="1200"/>
              </a:spcAft>
              <a:buNone/>
            </a:pPr>
            <a:r>
              <a:t/>
            </a:r>
            <a:endParaRPr sz="2300">
              <a:solidFill>
                <a:schemeClr val="accent2"/>
              </a:solidFill>
            </a:endParaRPr>
          </a:p>
        </p:txBody>
      </p:sp>
      <p:pic>
        <p:nvPicPr>
          <p:cNvPr id="514" name="Google Shape;514;p63" title="File:Chat bubbles.svg - Wikipedia"/>
          <p:cNvPicPr preferRelativeResize="0"/>
          <p:nvPr/>
        </p:nvPicPr>
        <p:blipFill>
          <a:blip r:embed="rId3">
            <a:alphaModFix/>
          </a:blip>
          <a:stretch>
            <a:fillRect/>
          </a:stretch>
        </p:blipFill>
        <p:spPr>
          <a:xfrm>
            <a:off x="196702" y="1268851"/>
            <a:ext cx="1498874" cy="1450701"/>
          </a:xfrm>
          <a:prstGeom prst="rect">
            <a:avLst/>
          </a:prstGeom>
          <a:noFill/>
          <a:ln>
            <a:noFill/>
          </a:ln>
        </p:spPr>
      </p:pic>
      <p:sp>
        <p:nvSpPr>
          <p:cNvPr id="515" name="Google Shape;515;p63"/>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516" name="Google Shape;516;p6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22" name="Google Shape;522;p64"/>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23" name="Google Shape;523;p6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29" name="Google Shape;529;p65"/>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30" name="Google Shape;530;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AutoNum type="arabicPeriod"/>
            </a:pPr>
            <a:r>
              <a:rPr lang="en" sz="2300">
                <a:solidFill>
                  <a:schemeClr val="dk2"/>
                </a:solidFill>
              </a:rPr>
              <a:t>Is there a relationship between</a:t>
            </a:r>
            <a:r>
              <a:rPr lang="en" sz="2300"/>
              <a:t> </a:t>
            </a:r>
            <a:r>
              <a:rPr b="1" i="1" lang="en" sz="2300">
                <a:solidFill>
                  <a:schemeClr val="accent2"/>
                </a:solidFill>
              </a:rPr>
              <a:t>code-switching</a:t>
            </a:r>
            <a:r>
              <a:rPr lang="en" sz="2300"/>
              <a:t> </a:t>
            </a:r>
            <a:r>
              <a:rPr lang="en" sz="2300">
                <a:solidFill>
                  <a:schemeClr val="dk2"/>
                </a:solidFill>
              </a:rPr>
              <a:t>prevalence in speech and the lexical and/or acoustic-prosodic correlates of</a:t>
            </a:r>
            <a:r>
              <a:rPr lang="en" sz="2300"/>
              <a:t> </a:t>
            </a:r>
            <a:r>
              <a:rPr b="1" i="1" lang="en" sz="2300">
                <a:solidFill>
                  <a:schemeClr val="accent2"/>
                </a:solidFill>
              </a:rPr>
              <a:t>empathy</a:t>
            </a:r>
            <a:r>
              <a:rPr lang="en" sz="2300">
                <a:solidFill>
                  <a:schemeClr val="dk2"/>
                </a:solidFill>
              </a:rPr>
              <a:t>?</a:t>
            </a:r>
            <a:r>
              <a:rPr lang="en" sz="2300"/>
              <a:t> ✅</a:t>
            </a:r>
            <a:endParaRPr sz="2300"/>
          </a:p>
          <a:p>
            <a:pPr indent="0" lvl="0" marL="0" rtl="0" algn="l">
              <a:spcBef>
                <a:spcPts val="1200"/>
              </a:spcBef>
              <a:spcAft>
                <a:spcPts val="1200"/>
              </a:spcAft>
              <a:buNone/>
            </a:pPr>
            <a:r>
              <a:t/>
            </a:r>
            <a:endParaRPr sz="2300"/>
          </a:p>
        </p:txBody>
      </p:sp>
      <p:sp>
        <p:nvSpPr>
          <p:cNvPr id="531" name="Google Shape;531;p6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37" name="Google Shape;537;p66"/>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38" name="Google Shape;538;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AutoNum type="arabicPeriod"/>
            </a:pPr>
            <a:r>
              <a:rPr lang="en" sz="2300">
                <a:solidFill>
                  <a:schemeClr val="dk2"/>
                </a:solidFill>
              </a:rPr>
              <a:t>Is there a relationship between </a:t>
            </a:r>
            <a:r>
              <a:rPr b="1" i="1" lang="en" sz="2300">
                <a:solidFill>
                  <a:schemeClr val="accent2"/>
                </a:solidFill>
              </a:rPr>
              <a:t>code-switching</a:t>
            </a:r>
            <a:r>
              <a:rPr lang="en" sz="2300"/>
              <a:t> </a:t>
            </a:r>
            <a:r>
              <a:rPr lang="en" sz="2300">
                <a:solidFill>
                  <a:schemeClr val="dk2"/>
                </a:solidFill>
              </a:rPr>
              <a:t>prevalence in speech and the lexical and/or acoustic-prosodic correlates of </a:t>
            </a:r>
            <a:r>
              <a:rPr b="1" i="1" lang="en" sz="2300">
                <a:solidFill>
                  <a:schemeClr val="accent2"/>
                </a:solidFill>
              </a:rPr>
              <a:t>empathy</a:t>
            </a:r>
            <a:r>
              <a:rPr lang="en" sz="2300">
                <a:solidFill>
                  <a:schemeClr val="dk2"/>
                </a:solidFill>
              </a:rPr>
              <a:t>?</a:t>
            </a:r>
            <a:r>
              <a:rPr lang="en" sz="2300"/>
              <a:t> ✅</a:t>
            </a:r>
            <a:endParaRPr sz="2300"/>
          </a:p>
          <a:p>
            <a:pPr indent="-374650" lvl="0" marL="457200" rtl="0" algn="l">
              <a:spcBef>
                <a:spcPts val="0"/>
              </a:spcBef>
              <a:spcAft>
                <a:spcPts val="0"/>
              </a:spcAft>
              <a:buClr>
                <a:schemeClr val="dk2"/>
              </a:buClr>
              <a:buSzPts val="2300"/>
              <a:buAutoNum type="arabicPeriod"/>
            </a:pPr>
            <a:r>
              <a:rPr lang="en" sz="2300">
                <a:solidFill>
                  <a:schemeClr val="dk2"/>
                </a:solidFill>
              </a:rPr>
              <a:t>Does the answer to </a:t>
            </a:r>
            <a:r>
              <a:rPr b="1" lang="en" sz="2300">
                <a:solidFill>
                  <a:schemeClr val="dk2"/>
                </a:solidFill>
              </a:rPr>
              <a:t>1.</a:t>
            </a:r>
            <a:r>
              <a:rPr lang="en" sz="2300"/>
              <a:t> </a:t>
            </a:r>
            <a:r>
              <a:rPr b="1" i="1" lang="en" sz="2300">
                <a:solidFill>
                  <a:schemeClr val="accent2"/>
                </a:solidFill>
              </a:rPr>
              <a:t>generalize across language pairs</a:t>
            </a:r>
            <a:r>
              <a:rPr lang="en" sz="2300"/>
              <a:t> </a:t>
            </a:r>
            <a:r>
              <a:rPr lang="en" sz="2300">
                <a:solidFill>
                  <a:schemeClr val="dk2"/>
                </a:solidFill>
              </a:rPr>
              <a:t>involving different language families?</a:t>
            </a:r>
            <a:r>
              <a:rPr i="1" lang="en" sz="2300">
                <a:solidFill>
                  <a:srgbClr val="FF0000"/>
                </a:solidFill>
              </a:rPr>
              <a:t> </a:t>
            </a:r>
            <a:r>
              <a:rPr lang="en" sz="2300"/>
              <a:t>🤔</a:t>
            </a:r>
            <a:endParaRPr sz="2300"/>
          </a:p>
        </p:txBody>
      </p:sp>
      <p:sp>
        <p:nvSpPr>
          <p:cNvPr id="539" name="Google Shape;539;p6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45" name="Google Shape;545;p67"/>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46" name="Google Shape;546;p67"/>
          <p:cNvSpPr txBox="1"/>
          <p:nvPr>
            <p:ph idx="1" type="body"/>
          </p:nvPr>
        </p:nvSpPr>
        <p:spPr>
          <a:xfrm>
            <a:off x="311700" y="1152475"/>
            <a:ext cx="8520600" cy="3842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lang="en" sz="2300">
                <a:solidFill>
                  <a:schemeClr val="dk2"/>
                </a:solidFill>
              </a:rPr>
              <a:t>Current metrics of empathy in speech generally align with the incidence of code-switching.</a:t>
            </a:r>
            <a:endParaRPr sz="2300">
              <a:solidFill>
                <a:schemeClr val="dk2"/>
              </a:solidFill>
            </a:endParaRPr>
          </a:p>
        </p:txBody>
      </p:sp>
      <p:sp>
        <p:nvSpPr>
          <p:cNvPr id="547" name="Google Shape;547;p6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53" name="Google Shape;553;p68"/>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54" name="Google Shape;554;p68"/>
          <p:cNvSpPr txBox="1"/>
          <p:nvPr>
            <p:ph idx="1" type="body"/>
          </p:nvPr>
        </p:nvSpPr>
        <p:spPr>
          <a:xfrm>
            <a:off x="311700" y="1152475"/>
            <a:ext cx="8520600" cy="3842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lang="en" sz="2300">
                <a:solidFill>
                  <a:schemeClr val="dk2"/>
                </a:solidFill>
              </a:rPr>
              <a:t>Current metrics of empathy in speech generally align with the incidence of code-switching.</a:t>
            </a:r>
            <a:endParaRPr sz="2300">
              <a:solidFill>
                <a:schemeClr val="dk2"/>
              </a:solidFill>
            </a:endParaRPr>
          </a:p>
        </p:txBody>
      </p:sp>
      <p:pic>
        <p:nvPicPr>
          <p:cNvPr id="555" name="Google Shape;555;p68" title="File:Stop hand caution.svg - Wikipedia"/>
          <p:cNvPicPr preferRelativeResize="0"/>
          <p:nvPr/>
        </p:nvPicPr>
        <p:blipFill>
          <a:blip r:embed="rId3">
            <a:alphaModFix/>
          </a:blip>
          <a:stretch>
            <a:fillRect/>
          </a:stretch>
        </p:blipFill>
        <p:spPr>
          <a:xfrm>
            <a:off x="2532350" y="2137375"/>
            <a:ext cx="2857500" cy="2857500"/>
          </a:xfrm>
          <a:prstGeom prst="rect">
            <a:avLst/>
          </a:prstGeom>
          <a:noFill/>
          <a:ln>
            <a:noFill/>
          </a:ln>
        </p:spPr>
      </p:pic>
      <p:sp>
        <p:nvSpPr>
          <p:cNvPr id="556" name="Google Shape;556;p6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62" name="Google Shape;562;p69"/>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63" name="Google Shape;563;p69"/>
          <p:cNvSpPr txBox="1"/>
          <p:nvPr>
            <p:ph idx="1" type="body"/>
          </p:nvPr>
        </p:nvSpPr>
        <p:spPr>
          <a:xfrm>
            <a:off x="311700" y="1152475"/>
            <a:ext cx="7380900" cy="3842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lang="en" sz="2300">
                <a:solidFill>
                  <a:schemeClr val="dk2"/>
                </a:solidFill>
              </a:rPr>
              <a:t>The relationship between acoustic-prosodic empathetic features and code-switching may be more subtle than expected.</a:t>
            </a:r>
            <a:endParaRPr sz="2300">
              <a:solidFill>
                <a:schemeClr val="dk2"/>
              </a:solidFill>
            </a:endParaRPr>
          </a:p>
        </p:txBody>
      </p:sp>
      <p:sp>
        <p:nvSpPr>
          <p:cNvPr id="564" name="Google Shape;564;p6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70" name="Google Shape;570;p70"/>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71" name="Google Shape;571;p70"/>
          <p:cNvSpPr txBox="1"/>
          <p:nvPr>
            <p:ph idx="1" type="body"/>
          </p:nvPr>
        </p:nvSpPr>
        <p:spPr>
          <a:xfrm>
            <a:off x="311700" y="1152475"/>
            <a:ext cx="7402500" cy="38424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Clr>
                <a:schemeClr val="dk2"/>
              </a:buClr>
              <a:buSzPts val="2300"/>
              <a:buChar char="❖"/>
            </a:pPr>
            <a:r>
              <a:rPr lang="en" sz="2300">
                <a:solidFill>
                  <a:schemeClr val="dk2"/>
                </a:solidFill>
              </a:rPr>
              <a:t>The relationship between acoustic-prosodic empathetic features and code-switching may be more subtle than expected.</a:t>
            </a:r>
            <a:endParaRPr sz="2300">
              <a:solidFill>
                <a:schemeClr val="dk2"/>
              </a:solidFill>
            </a:endParaRPr>
          </a:p>
          <a:p>
            <a:pPr indent="0" lvl="0" marL="0" rtl="0" algn="l">
              <a:spcBef>
                <a:spcPts val="1200"/>
              </a:spcBef>
              <a:spcAft>
                <a:spcPts val="0"/>
              </a:spcAft>
              <a:buNone/>
            </a:pPr>
            <a:r>
              <a:t/>
            </a:r>
            <a:endParaRPr sz="2300">
              <a:solidFill>
                <a:schemeClr val="dk2"/>
              </a:solidFill>
            </a:endParaRPr>
          </a:p>
          <a:p>
            <a:pPr indent="-374650" lvl="0" marL="457200" rtl="0" algn="l">
              <a:spcBef>
                <a:spcPts val="1200"/>
              </a:spcBef>
              <a:spcAft>
                <a:spcPts val="0"/>
              </a:spcAft>
              <a:buClr>
                <a:schemeClr val="dk2"/>
              </a:buClr>
              <a:buSzPts val="2300"/>
              <a:buChar char="❖"/>
            </a:pPr>
            <a:r>
              <a:rPr lang="en" sz="2300">
                <a:solidFill>
                  <a:schemeClr val="dk2"/>
                </a:solidFill>
              </a:rPr>
              <a:t>Next steps</a:t>
            </a:r>
            <a:endParaRPr sz="2300">
              <a:solidFill>
                <a:schemeClr val="dk2"/>
              </a:solidFill>
            </a:endParaRPr>
          </a:p>
          <a:p>
            <a:pPr indent="-374650" lvl="1" marL="914400" rtl="0" algn="l">
              <a:spcBef>
                <a:spcPts val="0"/>
              </a:spcBef>
              <a:spcAft>
                <a:spcPts val="0"/>
              </a:spcAft>
              <a:buClr>
                <a:schemeClr val="dk2"/>
              </a:buClr>
              <a:buSzPts val="2300"/>
              <a:buChar char="➢"/>
            </a:pPr>
            <a:r>
              <a:rPr lang="en" sz="2300">
                <a:solidFill>
                  <a:schemeClr val="dk2"/>
                </a:solidFill>
              </a:rPr>
              <a:t>Further exploration of acoustic-prosodic features</a:t>
            </a:r>
            <a:endParaRPr sz="2300">
              <a:solidFill>
                <a:schemeClr val="dk2"/>
              </a:solidFill>
            </a:endParaRPr>
          </a:p>
          <a:p>
            <a:pPr indent="-374650" lvl="1" marL="914400" rtl="0" algn="l">
              <a:spcBef>
                <a:spcPts val="0"/>
              </a:spcBef>
              <a:spcAft>
                <a:spcPts val="0"/>
              </a:spcAft>
              <a:buClr>
                <a:schemeClr val="dk2"/>
              </a:buClr>
              <a:buSzPts val="2300"/>
              <a:buChar char="➢"/>
            </a:pPr>
            <a:r>
              <a:rPr lang="en" sz="2300">
                <a:solidFill>
                  <a:schemeClr val="dk2"/>
                </a:solidFill>
              </a:rPr>
              <a:t>Multilingual (≠ English) empathy models </a:t>
            </a:r>
            <a:endParaRPr sz="2300">
              <a:solidFill>
                <a:schemeClr val="dk2"/>
              </a:solidFill>
            </a:endParaRPr>
          </a:p>
          <a:p>
            <a:pPr indent="-374650" lvl="1" marL="914400" rtl="0" algn="l">
              <a:spcBef>
                <a:spcPts val="0"/>
              </a:spcBef>
              <a:spcAft>
                <a:spcPts val="0"/>
              </a:spcAft>
              <a:buClr>
                <a:schemeClr val="dk2"/>
              </a:buClr>
              <a:buSzPts val="2300"/>
              <a:buChar char="➢"/>
            </a:pPr>
            <a:r>
              <a:rPr lang="en" sz="2300">
                <a:solidFill>
                  <a:schemeClr val="dk2"/>
                </a:solidFill>
              </a:rPr>
              <a:t>Determining causal relationship between empathy and code-switching</a:t>
            </a:r>
            <a:endParaRPr sz="2300">
              <a:solidFill>
                <a:schemeClr val="dk2"/>
              </a:solidFill>
            </a:endParaRPr>
          </a:p>
        </p:txBody>
      </p:sp>
      <p:sp>
        <p:nvSpPr>
          <p:cNvPr id="572" name="Google Shape;572;p7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3" name="Google Shape;573;p70"/>
          <p:cNvPicPr preferRelativeResize="0"/>
          <p:nvPr/>
        </p:nvPicPr>
        <p:blipFill>
          <a:blip r:embed="rId3">
            <a:alphaModFix/>
          </a:blip>
          <a:stretch>
            <a:fillRect/>
          </a:stretch>
        </p:blipFill>
        <p:spPr>
          <a:xfrm>
            <a:off x="8122475" y="4173150"/>
            <a:ext cx="963350" cy="970351"/>
          </a:xfrm>
          <a:prstGeom prst="rect">
            <a:avLst/>
          </a:prstGeom>
          <a:noFill/>
          <a:ln>
            <a:noFill/>
          </a:ln>
        </p:spPr>
      </p:pic>
      <p:sp>
        <p:nvSpPr>
          <p:cNvPr id="574" name="Google Shape;574;p70"/>
          <p:cNvSpPr txBox="1"/>
          <p:nvPr/>
        </p:nvSpPr>
        <p:spPr>
          <a:xfrm>
            <a:off x="8263950" y="3809850"/>
            <a:ext cx="680400" cy="36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1600">
                <a:solidFill>
                  <a:schemeClr val="accent2"/>
                </a:solidFill>
                <a:latin typeface="Source Sans Pro"/>
                <a:ea typeface="Source Sans Pro"/>
                <a:cs typeface="Source Sans Pro"/>
                <a:sym typeface="Source Sans Pro"/>
              </a:rPr>
              <a:t>Paper</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71"/>
          <p:cNvSpPr txBox="1"/>
          <p:nvPr>
            <p:ph type="title"/>
          </p:nvPr>
        </p:nvSpPr>
        <p:spPr>
          <a:xfrm>
            <a:off x="265500" y="1181700"/>
            <a:ext cx="4045200" cy="3695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From Context to Code-switching: Examining the Interplay of Language Proficiency and Multilingualism in Speech</a:t>
            </a:r>
            <a:endParaRPr/>
          </a:p>
        </p:txBody>
      </p:sp>
      <p:sp>
        <p:nvSpPr>
          <p:cNvPr id="580" name="Google Shape;580;p7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Debasmita Bhattacharya</a:t>
            </a:r>
            <a:r>
              <a:rPr lang="en"/>
              <a:t>, Aanya Tolat, Julia Hirschberg. </a:t>
            </a:r>
            <a:endParaRPr/>
          </a:p>
          <a:p>
            <a:pPr indent="0" lvl="0" marL="0" rtl="0" algn="l">
              <a:spcBef>
                <a:spcPts val="1200"/>
              </a:spcBef>
              <a:spcAft>
                <a:spcPts val="1200"/>
              </a:spcAft>
              <a:buNone/>
            </a:pPr>
            <a:r>
              <a:rPr lang="en"/>
              <a:t>Under review at INTERSPEECH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what is </a:t>
            </a:r>
            <a:r>
              <a:rPr lang="en">
                <a:solidFill>
                  <a:schemeClr val="accent2"/>
                </a:solidFill>
              </a:rPr>
              <a:t>code-switching</a:t>
            </a:r>
            <a:r>
              <a:rPr lang="en"/>
              <a:t>? </a:t>
            </a:r>
            <a:endParaRPr/>
          </a:p>
        </p:txBody>
      </p:sp>
      <p:sp>
        <p:nvSpPr>
          <p:cNvPr id="102" name="Google Shape;102;p18"/>
          <p:cNvSpPr txBox="1"/>
          <p:nvPr/>
        </p:nvSpPr>
        <p:spPr>
          <a:xfrm>
            <a:off x="5826300" y="2569600"/>
            <a:ext cx="17415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2200">
                <a:solidFill>
                  <a:schemeClr val="accent2"/>
                </a:solidFill>
                <a:latin typeface="Source Sans Pro"/>
                <a:ea typeface="Source Sans Pro"/>
                <a:cs typeface="Source Sans Pro"/>
                <a:sym typeface="Source Sans Pro"/>
              </a:rPr>
              <a:t>internship </a:t>
            </a:r>
            <a:r>
              <a:rPr lang="en" sz="2200">
                <a:solidFill>
                  <a:schemeClr val="lt2"/>
                </a:solidFill>
                <a:latin typeface="Source Sans Pro"/>
                <a:ea typeface="Source Sans Pro"/>
                <a:cs typeface="Source Sans Pro"/>
                <a:sym typeface="Source Sans Pro"/>
              </a:rPr>
              <a:t>.</a:t>
            </a:r>
            <a:endParaRPr sz="2200">
              <a:latin typeface="Source Sans Pro"/>
              <a:ea typeface="Source Sans Pro"/>
              <a:cs typeface="Source Sans Pro"/>
              <a:sym typeface="Source Sans Pro"/>
            </a:endParaRPr>
          </a:p>
        </p:txBody>
      </p:sp>
      <p:sp>
        <p:nvSpPr>
          <p:cNvPr id="103" name="Google Shape;103;p18"/>
          <p:cNvSpPr txBox="1"/>
          <p:nvPr/>
        </p:nvSpPr>
        <p:spPr>
          <a:xfrm>
            <a:off x="5745100" y="1635975"/>
            <a:ext cx="25392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200">
                <a:solidFill>
                  <a:schemeClr val="dk2"/>
                </a:solidFill>
                <a:latin typeface="Source Sans Pro"/>
                <a:ea typeface="Source Sans Pro"/>
                <a:cs typeface="Source Sans Pro"/>
                <a:sym typeface="Source Sans Pro"/>
              </a:rPr>
              <a:t>puesto de interno .</a:t>
            </a:r>
            <a:endParaRPr sz="2200">
              <a:solidFill>
                <a:schemeClr val="dk2"/>
              </a:solidFill>
              <a:latin typeface="Source Sans Pro"/>
              <a:ea typeface="Source Sans Pro"/>
              <a:cs typeface="Source Sans Pro"/>
              <a:sym typeface="Source Sans Pro"/>
            </a:endParaRPr>
          </a:p>
        </p:txBody>
      </p:sp>
      <p:sp>
        <p:nvSpPr>
          <p:cNvPr id="104" name="Google Shape;104;p18"/>
          <p:cNvSpPr txBox="1"/>
          <p:nvPr/>
        </p:nvSpPr>
        <p:spPr>
          <a:xfrm>
            <a:off x="709900" y="2061850"/>
            <a:ext cx="32364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2150">
                <a:solidFill>
                  <a:schemeClr val="accent2"/>
                </a:solidFill>
                <a:latin typeface="Source Sans Pro"/>
                <a:ea typeface="Source Sans Pro"/>
                <a:cs typeface="Source Sans Pro"/>
                <a:sym typeface="Source Sans Pro"/>
              </a:rPr>
              <a:t>Dice que le dieron ese ...</a:t>
            </a:r>
            <a:endParaRPr sz="2150">
              <a:solidFill>
                <a:schemeClr val="accent2"/>
              </a:solidFill>
              <a:latin typeface="Source Sans Pro"/>
              <a:ea typeface="Source Sans Pro"/>
              <a:cs typeface="Source Sans Pro"/>
              <a:sym typeface="Source Sans Pro"/>
            </a:endParaRPr>
          </a:p>
        </p:txBody>
      </p:sp>
      <p:cxnSp>
        <p:nvCxnSpPr>
          <p:cNvPr id="105" name="Google Shape;105;p18"/>
          <p:cNvCxnSpPr/>
          <p:nvPr/>
        </p:nvCxnSpPr>
        <p:spPr>
          <a:xfrm flipH="1" rot="10800000">
            <a:off x="4462025" y="1980075"/>
            <a:ext cx="1171500" cy="390600"/>
          </a:xfrm>
          <a:prstGeom prst="straightConnector1">
            <a:avLst/>
          </a:prstGeom>
          <a:noFill/>
          <a:ln cap="flat" cmpd="sng" w="9525">
            <a:solidFill>
              <a:schemeClr val="dk2"/>
            </a:solidFill>
            <a:prstDash val="lgDash"/>
            <a:round/>
            <a:headEnd len="med" w="med" type="none"/>
            <a:tailEnd len="med" w="med" type="triangle"/>
          </a:ln>
        </p:spPr>
      </p:cxnSp>
      <p:cxnSp>
        <p:nvCxnSpPr>
          <p:cNvPr id="106" name="Google Shape;106;p18"/>
          <p:cNvCxnSpPr/>
          <p:nvPr/>
        </p:nvCxnSpPr>
        <p:spPr>
          <a:xfrm>
            <a:off x="4456475" y="2370675"/>
            <a:ext cx="1182600" cy="446400"/>
          </a:xfrm>
          <a:prstGeom prst="straightConnector1">
            <a:avLst/>
          </a:prstGeom>
          <a:noFill/>
          <a:ln cap="flat" cmpd="sng" w="9525">
            <a:solidFill>
              <a:schemeClr val="dk2"/>
            </a:solidFill>
            <a:prstDash val="lgDash"/>
            <a:round/>
            <a:headEnd len="med" w="med" type="none"/>
            <a:tailEnd len="med" w="med" type="triangle"/>
          </a:ln>
        </p:spPr>
      </p:cxnSp>
      <p:sp>
        <p:nvSpPr>
          <p:cNvPr id="107" name="Google Shape;107;p18"/>
          <p:cNvSpPr txBox="1"/>
          <p:nvPr/>
        </p:nvSpPr>
        <p:spPr>
          <a:xfrm>
            <a:off x="2632200" y="3198425"/>
            <a:ext cx="4830000" cy="100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dk2"/>
                </a:solidFill>
                <a:latin typeface="Source Sans Pro"/>
                <a:ea typeface="Source Sans Pro"/>
                <a:cs typeface="Source Sans Pro"/>
                <a:sym typeface="Source Sans Pro"/>
              </a:rPr>
              <a:t>(= He said they gave him this internship.)</a:t>
            </a:r>
            <a:endParaRPr sz="2000">
              <a:solidFill>
                <a:schemeClr val="dk2"/>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2"/>
              </a:buClr>
              <a:buSzPts val="1100"/>
              <a:buFont typeface="Arial"/>
              <a:buNone/>
            </a:pPr>
            <a:r>
              <a:t/>
            </a:r>
            <a:endParaRPr sz="2000">
              <a:solidFill>
                <a:schemeClr val="dk2"/>
              </a:solidFill>
              <a:latin typeface="Source Sans Pro"/>
              <a:ea typeface="Source Sans Pro"/>
              <a:cs typeface="Source Sans Pro"/>
              <a:sym typeface="Source Sans Pro"/>
            </a:endParaRPr>
          </a:p>
        </p:txBody>
      </p:sp>
      <p:pic>
        <p:nvPicPr>
          <p:cNvPr id="108" name="Google Shape;108;p18"/>
          <p:cNvPicPr preferRelativeResize="0"/>
          <p:nvPr/>
        </p:nvPicPr>
        <p:blipFill>
          <a:blip r:embed="rId3">
            <a:alphaModFix/>
          </a:blip>
          <a:stretch>
            <a:fillRect/>
          </a:stretch>
        </p:blipFill>
        <p:spPr>
          <a:xfrm>
            <a:off x="3720550" y="1643100"/>
            <a:ext cx="548701" cy="1330090"/>
          </a:xfrm>
          <a:prstGeom prst="rect">
            <a:avLst/>
          </a:prstGeom>
          <a:noFill/>
          <a:ln>
            <a:noFill/>
          </a:ln>
        </p:spPr>
      </p:pic>
      <p:sp>
        <p:nvSpPr>
          <p:cNvPr id="109" name="Google Shape;109;p18"/>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10" name="Google Shape;110;p1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7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 language proficiency x code-switching</a:t>
            </a:r>
            <a:endParaRPr/>
          </a:p>
        </p:txBody>
      </p:sp>
      <p:sp>
        <p:nvSpPr>
          <p:cNvPr id="586" name="Google Shape;586;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b="1" lang="en" sz="2300">
                <a:solidFill>
                  <a:schemeClr val="accent2"/>
                </a:solidFill>
              </a:rPr>
              <a:t>Language proficiency</a:t>
            </a:r>
            <a:r>
              <a:rPr lang="en" sz="2300"/>
              <a:t> </a:t>
            </a:r>
            <a:endParaRPr sz="2300">
              <a:solidFill>
                <a:schemeClr val="dk2"/>
              </a:solidFill>
            </a:endParaRPr>
          </a:p>
          <a:p>
            <a:pPr indent="-368300" lvl="1" marL="914400" rtl="0" algn="l">
              <a:spcBef>
                <a:spcPts val="0"/>
              </a:spcBef>
              <a:spcAft>
                <a:spcPts val="0"/>
              </a:spcAft>
              <a:buClr>
                <a:schemeClr val="dk2"/>
              </a:buClr>
              <a:buSzPts val="2200"/>
              <a:buChar char="➢"/>
            </a:pPr>
            <a:r>
              <a:rPr lang="en" sz="2200">
                <a:solidFill>
                  <a:schemeClr val="dk2"/>
                </a:solidFill>
              </a:rPr>
              <a:t>A speaker’s </a:t>
            </a:r>
            <a:r>
              <a:rPr lang="en" sz="2200">
                <a:solidFill>
                  <a:schemeClr val="accent2"/>
                </a:solidFill>
              </a:rPr>
              <a:t>competence</a:t>
            </a:r>
            <a:r>
              <a:rPr lang="en" sz="2200">
                <a:solidFill>
                  <a:schemeClr val="dk2"/>
                </a:solidFill>
              </a:rPr>
              <a:t> and </a:t>
            </a:r>
            <a:r>
              <a:rPr lang="en" sz="2200">
                <a:solidFill>
                  <a:schemeClr val="accent2"/>
                </a:solidFill>
              </a:rPr>
              <a:t>capability</a:t>
            </a:r>
            <a:r>
              <a:rPr lang="en" sz="2200">
                <a:solidFill>
                  <a:schemeClr val="dk2"/>
                </a:solidFill>
              </a:rPr>
              <a:t> to use oral and/or written language </a:t>
            </a:r>
            <a:r>
              <a:rPr lang="en" sz="2200">
                <a:solidFill>
                  <a:schemeClr val="accent2"/>
                </a:solidFill>
              </a:rPr>
              <a:t>accurately</a:t>
            </a:r>
            <a:r>
              <a:rPr lang="en" sz="2200">
                <a:solidFill>
                  <a:schemeClr val="dk2"/>
                </a:solidFill>
              </a:rPr>
              <a:t> and </a:t>
            </a:r>
            <a:r>
              <a:rPr lang="en" sz="2200">
                <a:solidFill>
                  <a:schemeClr val="accent2"/>
                </a:solidFill>
              </a:rPr>
              <a:t>appropriately</a:t>
            </a:r>
            <a:r>
              <a:rPr lang="en" sz="2200">
                <a:solidFill>
                  <a:schemeClr val="dk2"/>
                </a:solidFill>
              </a:rPr>
              <a:t> in a variety of settings.</a:t>
            </a:r>
            <a:endParaRPr sz="2200">
              <a:solidFill>
                <a:schemeClr val="dk2"/>
              </a:solidFill>
            </a:endParaRPr>
          </a:p>
          <a:p>
            <a:pPr indent="0" lvl="0" marL="0" rtl="0" algn="l">
              <a:spcBef>
                <a:spcPts val="1200"/>
              </a:spcBef>
              <a:spcAft>
                <a:spcPts val="0"/>
              </a:spcAft>
              <a:buNone/>
            </a:pPr>
            <a:r>
              <a:t/>
            </a:r>
            <a:endParaRPr sz="100">
              <a:solidFill>
                <a:schemeClr val="dk2"/>
              </a:solidFill>
            </a:endParaRPr>
          </a:p>
          <a:p>
            <a:pPr indent="-368300" lvl="1" marL="914400" rtl="0" algn="l">
              <a:spcBef>
                <a:spcPts val="1200"/>
              </a:spcBef>
              <a:spcAft>
                <a:spcPts val="0"/>
              </a:spcAft>
              <a:buClr>
                <a:schemeClr val="dk2"/>
              </a:buClr>
              <a:buSzPts val="2200"/>
              <a:buChar char="➢"/>
            </a:pPr>
            <a:r>
              <a:rPr lang="en" sz="2200">
                <a:solidFill>
                  <a:schemeClr val="dk2"/>
                </a:solidFill>
              </a:rPr>
              <a:t>Individual linguistic characteristics → years of experience</a:t>
            </a:r>
            <a:endParaRPr sz="2200">
              <a:solidFill>
                <a:schemeClr val="dk2"/>
              </a:solidFill>
            </a:endParaRPr>
          </a:p>
          <a:p>
            <a:pPr indent="-368300" lvl="1" marL="914400" rtl="0" algn="l">
              <a:spcBef>
                <a:spcPts val="0"/>
              </a:spcBef>
              <a:spcAft>
                <a:spcPts val="0"/>
              </a:spcAft>
              <a:buClr>
                <a:schemeClr val="dk2"/>
              </a:buClr>
              <a:buSzPts val="2200"/>
              <a:buChar char="➢"/>
            </a:pPr>
            <a:r>
              <a:rPr lang="en" sz="2200">
                <a:solidFill>
                  <a:schemeClr val="dk2"/>
                </a:solidFill>
              </a:rPr>
              <a:t>Language exposure aspects → medium of schooling</a:t>
            </a:r>
            <a:endParaRPr sz="2200">
              <a:solidFill>
                <a:schemeClr val="dk2"/>
              </a:solidFill>
            </a:endParaRPr>
          </a:p>
          <a:p>
            <a:pPr indent="0" lvl="0" marL="0" rtl="0" algn="l">
              <a:spcBef>
                <a:spcPts val="1200"/>
              </a:spcBef>
              <a:spcAft>
                <a:spcPts val="1200"/>
              </a:spcAft>
              <a:buNone/>
            </a:pPr>
            <a:r>
              <a:t/>
            </a:r>
            <a:endParaRPr/>
          </a:p>
        </p:txBody>
      </p:sp>
      <p:sp>
        <p:nvSpPr>
          <p:cNvPr id="587" name="Google Shape;587;p72"/>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descr="Free Images : reading, knowledge, books, encyclopedia, bookshelf ..." id="588" name="Google Shape;588;p72"/>
          <p:cNvPicPr preferRelativeResize="0"/>
          <p:nvPr/>
        </p:nvPicPr>
        <p:blipFill>
          <a:blip r:embed="rId3">
            <a:alphaModFix/>
          </a:blip>
          <a:stretch>
            <a:fillRect/>
          </a:stretch>
        </p:blipFill>
        <p:spPr>
          <a:xfrm>
            <a:off x="3668937" y="3921175"/>
            <a:ext cx="1806126" cy="1222324"/>
          </a:xfrm>
          <a:prstGeom prst="rect">
            <a:avLst/>
          </a:prstGeom>
          <a:noFill/>
          <a:ln>
            <a:noFill/>
          </a:ln>
        </p:spPr>
      </p:pic>
      <p:sp>
        <p:nvSpPr>
          <p:cNvPr id="589" name="Google Shape;589;p7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7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a:t>
            </a:r>
            <a:endParaRPr/>
          </a:p>
        </p:txBody>
      </p:sp>
      <p:sp>
        <p:nvSpPr>
          <p:cNvPr id="595" name="Google Shape;595;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lang="en" sz="2300">
                <a:solidFill>
                  <a:schemeClr val="dk2"/>
                </a:solidFill>
              </a:rPr>
              <a:t>How is </a:t>
            </a:r>
            <a:r>
              <a:rPr b="1" lang="en" sz="2300">
                <a:solidFill>
                  <a:schemeClr val="accent2"/>
                </a:solidFill>
              </a:rPr>
              <a:t>language proficiency</a:t>
            </a:r>
            <a:r>
              <a:rPr lang="en" sz="2300">
                <a:solidFill>
                  <a:schemeClr val="dk2"/>
                </a:solidFill>
              </a:rPr>
              <a:t>, as encoded by demographic and linguistic factors, related to the </a:t>
            </a:r>
            <a:r>
              <a:rPr b="1" lang="en" sz="2300">
                <a:solidFill>
                  <a:schemeClr val="accent2"/>
                </a:solidFill>
              </a:rPr>
              <a:t>quantity, language distribution, and syntactic complexity of code-switching</a:t>
            </a:r>
            <a:r>
              <a:rPr lang="en" sz="2300">
                <a:solidFill>
                  <a:schemeClr val="dk2"/>
                </a:solidFill>
              </a:rPr>
              <a:t> in a conversational domain?</a:t>
            </a:r>
            <a:endParaRPr sz="2300">
              <a:solidFill>
                <a:schemeClr val="dk2"/>
              </a:solidFill>
            </a:endParaRPr>
          </a:p>
          <a:p>
            <a:pPr indent="0" lvl="0" marL="0" rtl="0" algn="l">
              <a:spcBef>
                <a:spcPts val="1200"/>
              </a:spcBef>
              <a:spcAft>
                <a:spcPts val="0"/>
              </a:spcAft>
              <a:buClr>
                <a:schemeClr val="dk2"/>
              </a:buClr>
              <a:buSzPts val="1100"/>
              <a:buFont typeface="Arial"/>
              <a:buNone/>
            </a:pPr>
            <a:r>
              <a:t/>
            </a:r>
            <a:endParaRPr sz="2300"/>
          </a:p>
          <a:p>
            <a:pPr indent="0" lvl="0" marL="0" rtl="0" algn="l">
              <a:spcBef>
                <a:spcPts val="1200"/>
              </a:spcBef>
              <a:spcAft>
                <a:spcPts val="1200"/>
              </a:spcAft>
              <a:buNone/>
            </a:pPr>
            <a:r>
              <a:t/>
            </a:r>
            <a:endParaRPr>
              <a:solidFill>
                <a:schemeClr val="dk2"/>
              </a:solidFill>
            </a:endParaRPr>
          </a:p>
        </p:txBody>
      </p:sp>
      <p:sp>
        <p:nvSpPr>
          <p:cNvPr id="596" name="Google Shape;596;p73"/>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97" name="Google Shape;597;p7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7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Bangor Miami corpus 2.0</a:t>
            </a:r>
            <a:endParaRPr/>
          </a:p>
        </p:txBody>
      </p:sp>
      <p:sp>
        <p:nvSpPr>
          <p:cNvPr id="603" name="Google Shape;603;p74"/>
          <p:cNvSpPr txBox="1"/>
          <p:nvPr>
            <p:ph idx="1" type="body"/>
          </p:nvPr>
        </p:nvSpPr>
        <p:spPr>
          <a:xfrm>
            <a:off x="311700" y="1152475"/>
            <a:ext cx="8520600" cy="39102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b="1" lang="en" sz="2300">
                <a:solidFill>
                  <a:schemeClr val="accent2"/>
                </a:solidFill>
              </a:rPr>
              <a:t>Conversational data </a:t>
            </a:r>
            <a:endParaRPr b="1" sz="2300">
              <a:solidFill>
                <a:schemeClr val="accent2"/>
              </a:solidFill>
            </a:endParaRPr>
          </a:p>
          <a:p>
            <a:pPr indent="-374650" lvl="1" marL="914400" rtl="0" algn="l">
              <a:spcBef>
                <a:spcPts val="0"/>
              </a:spcBef>
              <a:spcAft>
                <a:spcPts val="0"/>
              </a:spcAft>
              <a:buClr>
                <a:schemeClr val="dk2"/>
              </a:buClr>
              <a:buSzPts val="2300"/>
              <a:buFont typeface="Arial"/>
              <a:buChar char="➢"/>
            </a:pPr>
            <a:r>
              <a:rPr lang="en" sz="2300">
                <a:solidFill>
                  <a:schemeClr val="dk2"/>
                </a:solidFill>
              </a:rPr>
              <a:t>CSW quantity and frequency: CSW ratio, M-index, I-index</a:t>
            </a:r>
            <a:endParaRPr sz="2300">
              <a:solidFill>
                <a:schemeClr val="dk2"/>
              </a:solidFill>
            </a:endParaRPr>
          </a:p>
          <a:p>
            <a:pPr indent="-374650" lvl="1" marL="914400" rtl="0" algn="l">
              <a:spcBef>
                <a:spcPts val="0"/>
              </a:spcBef>
              <a:spcAft>
                <a:spcPts val="0"/>
              </a:spcAft>
              <a:buClr>
                <a:schemeClr val="dk2"/>
              </a:buClr>
              <a:buSzPts val="2300"/>
              <a:buChar char="➢"/>
            </a:pPr>
            <a:r>
              <a:rPr lang="en" sz="2300">
                <a:solidFill>
                  <a:schemeClr val="dk2"/>
                </a:solidFill>
              </a:rPr>
              <a:t>CSW language distribution: relative token counts</a:t>
            </a:r>
            <a:endParaRPr sz="2300">
              <a:solidFill>
                <a:schemeClr val="dk2"/>
              </a:solidFill>
            </a:endParaRPr>
          </a:p>
          <a:p>
            <a:pPr indent="-374650" lvl="1" marL="914400" rtl="0" algn="l">
              <a:spcBef>
                <a:spcPts val="0"/>
              </a:spcBef>
              <a:spcAft>
                <a:spcPts val="0"/>
              </a:spcAft>
              <a:buClr>
                <a:schemeClr val="dk2"/>
              </a:buClr>
              <a:buSzPts val="2300"/>
              <a:buChar char="➢"/>
            </a:pPr>
            <a:r>
              <a:rPr lang="en" sz="2300">
                <a:solidFill>
                  <a:schemeClr val="dk2"/>
                </a:solidFill>
              </a:rPr>
              <a:t>CSW syntactic complexity: CSW strategy</a:t>
            </a:r>
            <a:endParaRPr sz="2300">
              <a:solidFill>
                <a:schemeClr val="dk2"/>
              </a:solidFill>
            </a:endParaRPr>
          </a:p>
          <a:p>
            <a:pPr indent="-374650" lvl="0" marL="457200" rtl="0" algn="l">
              <a:spcBef>
                <a:spcPts val="0"/>
              </a:spcBef>
              <a:spcAft>
                <a:spcPts val="0"/>
              </a:spcAft>
              <a:buClr>
                <a:schemeClr val="dk2"/>
              </a:buClr>
              <a:buSzPts val="2300"/>
              <a:buFont typeface="Arial"/>
              <a:buChar char="❖"/>
            </a:pPr>
            <a:r>
              <a:rPr b="1" lang="en" sz="2300">
                <a:solidFill>
                  <a:schemeClr val="accent2"/>
                </a:solidFill>
              </a:rPr>
              <a:t>Questionnaire data</a:t>
            </a:r>
            <a:endParaRPr b="1" sz="2300">
              <a:solidFill>
                <a:schemeClr val="accent2"/>
              </a:solidFill>
            </a:endParaRPr>
          </a:p>
          <a:p>
            <a:pPr indent="-374650" lvl="1" marL="914400" rtl="0" algn="l">
              <a:spcBef>
                <a:spcPts val="0"/>
              </a:spcBef>
              <a:spcAft>
                <a:spcPts val="0"/>
              </a:spcAft>
              <a:buClr>
                <a:schemeClr val="dk2"/>
              </a:buClr>
              <a:buSzPts val="2300"/>
              <a:buFont typeface="Arial"/>
              <a:buChar char="➢"/>
            </a:pPr>
            <a:r>
              <a:rPr lang="en" sz="2300">
                <a:solidFill>
                  <a:schemeClr val="dk2"/>
                </a:solidFill>
              </a:rPr>
              <a:t>Linguistic: age, years of experience, self-reported ability</a:t>
            </a:r>
            <a:endParaRPr sz="2300">
              <a:solidFill>
                <a:schemeClr val="dk2"/>
              </a:solidFill>
            </a:endParaRPr>
          </a:p>
          <a:p>
            <a:pPr indent="-374650" lvl="1" marL="914400" rtl="0" algn="l">
              <a:spcBef>
                <a:spcPts val="0"/>
              </a:spcBef>
              <a:spcAft>
                <a:spcPts val="0"/>
              </a:spcAft>
              <a:buClr>
                <a:schemeClr val="dk2"/>
              </a:buClr>
              <a:buSzPts val="2300"/>
              <a:buChar char="➢"/>
            </a:pPr>
            <a:r>
              <a:rPr lang="en" sz="2300">
                <a:solidFill>
                  <a:schemeClr val="dk2"/>
                </a:solidFill>
              </a:rPr>
              <a:t>Demographic: parents’ primary language, medium of schooling</a:t>
            </a:r>
            <a:endParaRPr sz="2300">
              <a:solidFill>
                <a:schemeClr val="dk2"/>
              </a:solidFill>
            </a:endParaRPr>
          </a:p>
          <a:p>
            <a:pPr indent="0" lvl="0" marL="0" rtl="0" algn="l">
              <a:spcBef>
                <a:spcPts val="1200"/>
              </a:spcBef>
              <a:spcAft>
                <a:spcPts val="1200"/>
              </a:spcAft>
              <a:buNone/>
            </a:pPr>
            <a:r>
              <a:t/>
            </a:r>
            <a:endParaRPr/>
          </a:p>
        </p:txBody>
      </p:sp>
      <p:sp>
        <p:nvSpPr>
          <p:cNvPr id="604" name="Google Shape;604;p74"/>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05" name="Google Shape;605;p7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7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a:t>
            </a:r>
            <a:endParaRPr/>
          </a:p>
        </p:txBody>
      </p:sp>
      <p:sp>
        <p:nvSpPr>
          <p:cNvPr id="611" name="Google Shape;611;p75"/>
          <p:cNvSpPr txBox="1"/>
          <p:nvPr>
            <p:ph idx="1" type="body"/>
          </p:nvPr>
        </p:nvSpPr>
        <p:spPr>
          <a:xfrm>
            <a:off x="311700" y="1152475"/>
            <a:ext cx="8520600" cy="37551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accent2"/>
              </a:buClr>
              <a:buSzPts val="2300"/>
              <a:buChar char="❖"/>
            </a:pPr>
            <a:r>
              <a:rPr b="1" lang="en" sz="2300">
                <a:solidFill>
                  <a:schemeClr val="accent2"/>
                </a:solidFill>
              </a:rPr>
              <a:t>Statistical analysis</a:t>
            </a:r>
            <a:endParaRPr b="1" sz="2300">
              <a:solidFill>
                <a:schemeClr val="accent2"/>
              </a:solidFill>
            </a:endParaRPr>
          </a:p>
          <a:p>
            <a:pPr indent="-349250" lvl="1" marL="914400" rtl="0" algn="l">
              <a:spcBef>
                <a:spcPts val="0"/>
              </a:spcBef>
              <a:spcAft>
                <a:spcPts val="0"/>
              </a:spcAft>
              <a:buClr>
                <a:schemeClr val="dk2"/>
              </a:buClr>
              <a:buSzPts val="1900"/>
              <a:buChar char="➢"/>
            </a:pPr>
            <a:r>
              <a:rPr lang="en" sz="1900">
                <a:solidFill>
                  <a:schemeClr val="dk2"/>
                </a:solidFill>
              </a:rPr>
              <a:t>Chi squared tests</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ANOVA tests</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Pearson correlation</a:t>
            </a:r>
            <a:endParaRPr sz="1900">
              <a:solidFill>
                <a:schemeClr val="dk2"/>
              </a:solidFill>
            </a:endParaRPr>
          </a:p>
          <a:p>
            <a:pPr indent="-349250" lvl="1" marL="914400" rtl="0" algn="l">
              <a:spcBef>
                <a:spcPts val="0"/>
              </a:spcBef>
              <a:spcAft>
                <a:spcPts val="0"/>
              </a:spcAft>
              <a:buClr>
                <a:schemeClr val="dk2"/>
              </a:buClr>
              <a:buSzPts val="1900"/>
              <a:buChar char="➢"/>
            </a:pPr>
            <a:r>
              <a:rPr lang="en" sz="1900">
                <a:solidFill>
                  <a:schemeClr val="dk2"/>
                </a:solidFill>
              </a:rPr>
              <a:t>Logistic regression</a:t>
            </a:r>
            <a:endParaRPr sz="1900">
              <a:solidFill>
                <a:schemeClr val="dk2"/>
              </a:solidFill>
            </a:endParaRPr>
          </a:p>
          <a:p>
            <a:pPr indent="0" lvl="0" marL="0" rtl="0" algn="l">
              <a:spcBef>
                <a:spcPts val="1200"/>
              </a:spcBef>
              <a:spcAft>
                <a:spcPts val="0"/>
              </a:spcAft>
              <a:buNone/>
            </a:pPr>
            <a:r>
              <a:t/>
            </a:r>
            <a:endParaRPr sz="100">
              <a:solidFill>
                <a:schemeClr val="dk2"/>
              </a:solidFill>
            </a:endParaRPr>
          </a:p>
          <a:p>
            <a:pPr indent="-374650" lvl="0" marL="457200" rtl="0" algn="l">
              <a:spcBef>
                <a:spcPts val="1200"/>
              </a:spcBef>
              <a:spcAft>
                <a:spcPts val="0"/>
              </a:spcAft>
              <a:buClr>
                <a:schemeClr val="accent2"/>
              </a:buClr>
              <a:buSzPts val="2300"/>
              <a:buChar char="❖"/>
            </a:pPr>
            <a:r>
              <a:rPr b="1" lang="en" sz="2300">
                <a:solidFill>
                  <a:schemeClr val="accent2"/>
                </a:solidFill>
              </a:rPr>
              <a:t>Predictive modeling</a:t>
            </a:r>
            <a:endParaRPr b="1" sz="2300">
              <a:solidFill>
                <a:schemeClr val="accent2"/>
              </a:solidFill>
            </a:endParaRPr>
          </a:p>
          <a:p>
            <a:pPr indent="-349250" lvl="1" marL="914400" marR="0" rtl="0" algn="l">
              <a:lnSpc>
                <a:spcPct val="115000"/>
              </a:lnSpc>
              <a:spcBef>
                <a:spcPts val="0"/>
              </a:spcBef>
              <a:spcAft>
                <a:spcPts val="0"/>
              </a:spcAft>
              <a:buClr>
                <a:schemeClr val="dk2"/>
              </a:buClr>
              <a:buSzPts val="1900"/>
              <a:buChar char="➢"/>
            </a:pPr>
            <a:r>
              <a:rPr lang="en" sz="1900">
                <a:solidFill>
                  <a:schemeClr val="dk2"/>
                </a:solidFill>
              </a:rPr>
              <a:t>Logistic regression and SVM</a:t>
            </a:r>
            <a:endParaRPr sz="1900">
              <a:solidFill>
                <a:schemeClr val="dk2"/>
              </a:solidFill>
            </a:endParaRPr>
          </a:p>
          <a:p>
            <a:pPr indent="-349250" lvl="2" marL="1371600" marR="0" rtl="0" algn="l">
              <a:lnSpc>
                <a:spcPct val="115000"/>
              </a:lnSpc>
              <a:spcBef>
                <a:spcPts val="0"/>
              </a:spcBef>
              <a:spcAft>
                <a:spcPts val="0"/>
              </a:spcAft>
              <a:buClr>
                <a:schemeClr val="dk2"/>
              </a:buClr>
              <a:buSzPts val="1900"/>
              <a:buChar char="■"/>
            </a:pPr>
            <a:r>
              <a:rPr lang="en" sz="1900">
                <a:solidFill>
                  <a:schemeClr val="dk2"/>
                </a:solidFill>
              </a:rPr>
              <a:t>3-fold CV</a:t>
            </a:r>
            <a:endParaRPr sz="1900">
              <a:solidFill>
                <a:schemeClr val="dk2"/>
              </a:solidFill>
            </a:endParaRPr>
          </a:p>
          <a:p>
            <a:pPr indent="-349250" lvl="2" marL="1371600" marR="0" rtl="0" algn="l">
              <a:lnSpc>
                <a:spcPct val="115000"/>
              </a:lnSpc>
              <a:spcBef>
                <a:spcPts val="0"/>
              </a:spcBef>
              <a:spcAft>
                <a:spcPts val="0"/>
              </a:spcAft>
              <a:buClr>
                <a:schemeClr val="dk2"/>
              </a:buClr>
              <a:buSzPts val="1900"/>
              <a:buChar char="■"/>
            </a:pPr>
            <a:r>
              <a:rPr lang="en" sz="1900">
                <a:solidFill>
                  <a:schemeClr val="dk2"/>
                </a:solidFill>
              </a:rPr>
              <a:t>80-20 train-test split</a:t>
            </a:r>
            <a:endParaRPr sz="1900">
              <a:solidFill>
                <a:schemeClr val="dk2"/>
              </a:solidFill>
            </a:endParaRPr>
          </a:p>
        </p:txBody>
      </p:sp>
      <p:sp>
        <p:nvSpPr>
          <p:cNvPr id="612" name="Google Shape;612;p75"/>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13" name="Google Shape;613;p7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Statistic s book vector image | Public domain vectors" id="614" name="Google Shape;614;p75"/>
          <p:cNvPicPr preferRelativeResize="0"/>
          <p:nvPr/>
        </p:nvPicPr>
        <p:blipFill>
          <a:blip r:embed="rId3">
            <a:alphaModFix/>
          </a:blip>
          <a:stretch>
            <a:fillRect/>
          </a:stretch>
        </p:blipFill>
        <p:spPr>
          <a:xfrm>
            <a:off x="6481375" y="1414063"/>
            <a:ext cx="1428825" cy="1556450"/>
          </a:xfrm>
          <a:prstGeom prst="rect">
            <a:avLst/>
          </a:prstGeom>
          <a:noFill/>
          <a:ln>
            <a:noFill/>
          </a:ln>
        </p:spPr>
      </p:pic>
      <p:pic>
        <p:nvPicPr>
          <p:cNvPr descr="File:Single-Layer Neural Network-Vector-Blank.svg - Wikimedia ..." id="615" name="Google Shape;615;p75"/>
          <p:cNvPicPr preferRelativeResize="0"/>
          <p:nvPr/>
        </p:nvPicPr>
        <p:blipFill>
          <a:blip r:embed="rId4">
            <a:alphaModFix/>
          </a:blip>
          <a:stretch>
            <a:fillRect/>
          </a:stretch>
        </p:blipFill>
        <p:spPr>
          <a:xfrm>
            <a:off x="6395023" y="3654875"/>
            <a:ext cx="1601526" cy="11015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language proficiency is significantly related to CSW quantity </a:t>
            </a:r>
            <a:endParaRPr sz="2600"/>
          </a:p>
        </p:txBody>
      </p:sp>
      <p:sp>
        <p:nvSpPr>
          <p:cNvPr id="621" name="Google Shape;621;p76"/>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22" name="Google Shape;622;p7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3" name="Google Shape;623;p76"/>
          <p:cNvPicPr preferRelativeResize="0"/>
          <p:nvPr/>
        </p:nvPicPr>
        <p:blipFill>
          <a:blip r:embed="rId3">
            <a:alphaModFix/>
          </a:blip>
          <a:stretch>
            <a:fillRect/>
          </a:stretch>
        </p:blipFill>
        <p:spPr>
          <a:xfrm>
            <a:off x="629713" y="1588125"/>
            <a:ext cx="7884575" cy="31690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7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language proficiency is significantly related to predominant language in CSW</a:t>
            </a:r>
            <a:endParaRPr sz="2600"/>
          </a:p>
        </p:txBody>
      </p:sp>
      <p:sp>
        <p:nvSpPr>
          <p:cNvPr id="629" name="Google Shape;629;p77"/>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30" name="Google Shape;630;p7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631" name="Google Shape;631;p77"/>
          <p:cNvGraphicFramePr/>
          <p:nvPr/>
        </p:nvGraphicFramePr>
        <p:xfrm>
          <a:off x="623700" y="1847575"/>
          <a:ext cx="3000000" cy="3000000"/>
        </p:xfrm>
        <a:graphic>
          <a:graphicData uri="http://schemas.openxmlformats.org/drawingml/2006/table">
            <a:tbl>
              <a:tblPr>
                <a:noFill/>
                <a:tableStyleId>{3C0092BE-89B0-48C1-B4E0-80E4F17B58F4}</a:tableStyleId>
              </a:tblPr>
              <a:tblGrid>
                <a:gridCol w="3971800"/>
                <a:gridCol w="3971800"/>
              </a:tblGrid>
              <a:tr h="584100">
                <a:tc>
                  <a:txBody>
                    <a:bodyPr/>
                    <a:lstStyle/>
                    <a:p>
                      <a:pPr indent="0" lvl="0" marL="0" rtl="0" algn="ctr">
                        <a:spcBef>
                          <a:spcPts val="0"/>
                        </a:spcBef>
                        <a:spcAft>
                          <a:spcPts val="0"/>
                        </a:spcAft>
                        <a:buNone/>
                      </a:pPr>
                      <a:r>
                        <a:rPr b="1" lang="en" sz="1900">
                          <a:latin typeface="Raleway"/>
                          <a:ea typeface="Raleway"/>
                          <a:cs typeface="Raleway"/>
                          <a:sym typeface="Raleway"/>
                        </a:rPr>
                        <a:t>Factor</a:t>
                      </a:r>
                      <a:endParaRPr b="1" sz="1900">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en" sz="1900">
                          <a:latin typeface="Raleway"/>
                          <a:ea typeface="Raleway"/>
                          <a:cs typeface="Raleway"/>
                          <a:sym typeface="Raleway"/>
                        </a:rPr>
                        <a:t>Odds Ratio</a:t>
                      </a:r>
                      <a:endParaRPr b="1" sz="1900">
                        <a:latin typeface="Raleway"/>
                        <a:ea typeface="Raleway"/>
                        <a:cs typeface="Raleway"/>
                        <a:sym typeface="Raleway"/>
                      </a:endParaRPr>
                    </a:p>
                  </a:txBody>
                  <a:tcPr marT="91425" marB="91425" marR="91425" marL="91425"/>
                </a:tc>
              </a:tr>
              <a:tr h="572350">
                <a:tc>
                  <a:txBody>
                    <a:bodyPr/>
                    <a:lstStyle/>
                    <a:p>
                      <a:pPr indent="0" lvl="0" marL="0" rtl="0" algn="ctr">
                        <a:spcBef>
                          <a:spcPts val="0"/>
                        </a:spcBef>
                        <a:spcAft>
                          <a:spcPts val="0"/>
                        </a:spcAft>
                        <a:buNone/>
                      </a:pPr>
                      <a:r>
                        <a:rPr lang="en" sz="1900">
                          <a:latin typeface="Raleway"/>
                          <a:ea typeface="Raleway"/>
                          <a:cs typeface="Raleway"/>
                          <a:sym typeface="Raleway"/>
                        </a:rPr>
                        <a:t>Primary school language</a:t>
                      </a:r>
                      <a:endParaRPr sz="1900">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 sz="1900">
                          <a:latin typeface="Raleway"/>
                          <a:ea typeface="Raleway"/>
                          <a:cs typeface="Raleway"/>
                          <a:sym typeface="Raleway"/>
                        </a:rPr>
                        <a:t>4.97</a:t>
                      </a:r>
                      <a:endParaRPr sz="1900">
                        <a:latin typeface="Raleway"/>
                        <a:ea typeface="Raleway"/>
                        <a:cs typeface="Raleway"/>
                        <a:sym typeface="Raleway"/>
                      </a:endParaRPr>
                    </a:p>
                  </a:txBody>
                  <a:tcPr marT="91425" marB="91425" marR="91425" marL="91425"/>
                </a:tc>
              </a:tr>
              <a:tr h="572350">
                <a:tc>
                  <a:txBody>
                    <a:bodyPr/>
                    <a:lstStyle/>
                    <a:p>
                      <a:pPr indent="0" lvl="0" marL="0" rtl="0" algn="ctr">
                        <a:spcBef>
                          <a:spcPts val="0"/>
                        </a:spcBef>
                        <a:spcAft>
                          <a:spcPts val="0"/>
                        </a:spcAft>
                        <a:buNone/>
                      </a:pPr>
                      <a:r>
                        <a:rPr lang="en" sz="1900">
                          <a:latin typeface="Raleway"/>
                          <a:ea typeface="Raleway"/>
                          <a:cs typeface="Raleway"/>
                          <a:sym typeface="Raleway"/>
                        </a:rPr>
                        <a:t>Secondary school language</a:t>
                      </a:r>
                      <a:endParaRPr sz="1900">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lang="en" sz="1900">
                          <a:latin typeface="Raleway"/>
                          <a:ea typeface="Raleway"/>
                          <a:cs typeface="Raleway"/>
                          <a:sym typeface="Raleway"/>
                        </a:rPr>
                        <a:t>7.32</a:t>
                      </a:r>
                      <a:endParaRPr sz="1900">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language proficiency is significantly related to predominant language in CSW</a:t>
            </a:r>
            <a:endParaRPr sz="2600"/>
          </a:p>
        </p:txBody>
      </p:sp>
      <p:sp>
        <p:nvSpPr>
          <p:cNvPr id="637" name="Google Shape;637;p78"/>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38" name="Google Shape;638;p7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39" name="Google Shape;639;p78"/>
          <p:cNvPicPr preferRelativeResize="0"/>
          <p:nvPr/>
        </p:nvPicPr>
        <p:blipFill>
          <a:blip r:embed="rId3">
            <a:alphaModFix/>
          </a:blip>
          <a:stretch>
            <a:fillRect/>
          </a:stretch>
        </p:blipFill>
        <p:spPr>
          <a:xfrm>
            <a:off x="660063" y="1557575"/>
            <a:ext cx="7823876" cy="31116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language proficiency is not directly related to CSW strategy</a:t>
            </a:r>
            <a:endParaRPr sz="2600"/>
          </a:p>
        </p:txBody>
      </p:sp>
      <p:sp>
        <p:nvSpPr>
          <p:cNvPr id="645" name="Google Shape;645;p79"/>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46" name="Google Shape;646;p7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47" name="Google Shape;647;p79"/>
          <p:cNvPicPr preferRelativeResize="0"/>
          <p:nvPr/>
        </p:nvPicPr>
        <p:blipFill>
          <a:blip r:embed="rId3">
            <a:alphaModFix/>
          </a:blip>
          <a:stretch>
            <a:fillRect/>
          </a:stretch>
        </p:blipFill>
        <p:spPr>
          <a:xfrm>
            <a:off x="590525" y="1552350"/>
            <a:ext cx="7962949" cy="31930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8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language proficiency can predict CSW behaviour</a:t>
            </a:r>
            <a:endParaRPr sz="2600"/>
          </a:p>
        </p:txBody>
      </p:sp>
      <p:sp>
        <p:nvSpPr>
          <p:cNvPr id="653" name="Google Shape;653;p80"/>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54" name="Google Shape;654;p8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55" name="Google Shape;655;p80"/>
          <p:cNvPicPr preferRelativeResize="0"/>
          <p:nvPr/>
        </p:nvPicPr>
        <p:blipFill>
          <a:blip r:embed="rId3">
            <a:alphaModFix/>
          </a:blip>
          <a:stretch>
            <a:fillRect/>
          </a:stretch>
        </p:blipFill>
        <p:spPr>
          <a:xfrm>
            <a:off x="891437" y="1506250"/>
            <a:ext cx="7361124" cy="34376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8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t>
            </a:r>
            <a:endParaRPr/>
          </a:p>
        </p:txBody>
      </p:sp>
      <p:sp>
        <p:nvSpPr>
          <p:cNvPr id="661" name="Google Shape;661;p81"/>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62" name="Google Shape;662;p8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3" name="Google Shape;663;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lang="en" sz="2300">
                <a:solidFill>
                  <a:schemeClr val="dk2"/>
                </a:solidFill>
              </a:rPr>
              <a:t>How is </a:t>
            </a:r>
            <a:r>
              <a:rPr b="1" lang="en" sz="2300">
                <a:solidFill>
                  <a:schemeClr val="accent2"/>
                </a:solidFill>
              </a:rPr>
              <a:t>language proficiency</a:t>
            </a:r>
            <a:r>
              <a:rPr lang="en" sz="2300">
                <a:solidFill>
                  <a:schemeClr val="dk2"/>
                </a:solidFill>
              </a:rPr>
              <a:t>, as encoded by demographic and linguistic factors, related to the </a:t>
            </a:r>
            <a:r>
              <a:rPr b="1" lang="en" sz="2300">
                <a:solidFill>
                  <a:schemeClr val="accent2"/>
                </a:solidFill>
              </a:rPr>
              <a:t>quantity, language distribution, and syntactic complexity of code-switching</a:t>
            </a:r>
            <a:r>
              <a:rPr lang="en" sz="2300">
                <a:solidFill>
                  <a:schemeClr val="dk2"/>
                </a:solidFill>
              </a:rPr>
              <a:t> in a conversational domain?</a:t>
            </a:r>
            <a:endParaRPr sz="2300">
              <a:solidFill>
                <a:schemeClr val="dk2"/>
              </a:solidFill>
            </a:endParaRPr>
          </a:p>
          <a:p>
            <a:pPr indent="0" lvl="0" marL="0" rtl="0" algn="l">
              <a:spcBef>
                <a:spcPts val="1200"/>
              </a:spcBef>
              <a:spcAft>
                <a:spcPts val="0"/>
              </a:spcAft>
              <a:buNone/>
            </a:pPr>
            <a:r>
              <a:t/>
            </a:r>
            <a:endParaRPr sz="2300"/>
          </a:p>
          <a:p>
            <a:pPr indent="0" lvl="0" marL="0" rtl="0" algn="l">
              <a:spcBef>
                <a:spcPts val="1200"/>
              </a:spcBef>
              <a:spcAft>
                <a:spcPts val="1200"/>
              </a:spcAft>
              <a:buNone/>
            </a:pPr>
            <a:r>
              <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strategies of </a:t>
            </a:r>
            <a:r>
              <a:rPr lang="en">
                <a:solidFill>
                  <a:schemeClr val="accent2"/>
                </a:solidFill>
              </a:rPr>
              <a:t>code-switching</a:t>
            </a:r>
            <a:endParaRPr/>
          </a:p>
        </p:txBody>
      </p:sp>
      <p:pic>
        <p:nvPicPr>
          <p:cNvPr id="116" name="Google Shape;116;p19"/>
          <p:cNvPicPr preferRelativeResize="0"/>
          <p:nvPr/>
        </p:nvPicPr>
        <p:blipFill rotWithShape="1">
          <a:blip r:embed="rId3">
            <a:alphaModFix/>
          </a:blip>
          <a:srcRect b="31581" l="0" r="0" t="0"/>
          <a:stretch/>
        </p:blipFill>
        <p:spPr>
          <a:xfrm>
            <a:off x="152400" y="1220825"/>
            <a:ext cx="8195277" cy="2579550"/>
          </a:xfrm>
          <a:prstGeom prst="rect">
            <a:avLst/>
          </a:prstGeom>
          <a:noFill/>
          <a:ln>
            <a:noFill/>
          </a:ln>
        </p:spPr>
      </p:pic>
      <p:pic>
        <p:nvPicPr>
          <p:cNvPr id="117" name="Google Shape;117;p19"/>
          <p:cNvPicPr preferRelativeResize="0"/>
          <p:nvPr/>
        </p:nvPicPr>
        <p:blipFill rotWithShape="1">
          <a:blip r:embed="rId3">
            <a:alphaModFix/>
          </a:blip>
          <a:srcRect b="0" l="0" r="0" t="86931"/>
          <a:stretch/>
        </p:blipFill>
        <p:spPr>
          <a:xfrm>
            <a:off x="228600" y="3736374"/>
            <a:ext cx="8195277" cy="492725"/>
          </a:xfrm>
          <a:prstGeom prst="rect">
            <a:avLst/>
          </a:prstGeom>
          <a:noFill/>
          <a:ln>
            <a:noFill/>
          </a:ln>
        </p:spPr>
      </p:pic>
      <p:sp>
        <p:nvSpPr>
          <p:cNvPr id="118" name="Google Shape;118;p19"/>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19" name="Google Shape;119;p19"/>
          <p:cNvSpPr txBox="1"/>
          <p:nvPr/>
        </p:nvSpPr>
        <p:spPr>
          <a:xfrm>
            <a:off x="7557875" y="4775925"/>
            <a:ext cx="8173200" cy="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[3] Ahn et al., 2020.</a:t>
            </a:r>
            <a:endParaRPr>
              <a:solidFill>
                <a:schemeClr val="lt2"/>
              </a:solidFill>
              <a:latin typeface="Source Sans Pro"/>
              <a:ea typeface="Source Sans Pro"/>
              <a:cs typeface="Source Sans Pro"/>
              <a:sym typeface="Source Sans Pro"/>
            </a:endParaRPr>
          </a:p>
        </p:txBody>
      </p:sp>
      <p:sp>
        <p:nvSpPr>
          <p:cNvPr id="120" name="Google Shape;120;p1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8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t>
            </a:r>
            <a:endParaRPr/>
          </a:p>
        </p:txBody>
      </p:sp>
      <p:sp>
        <p:nvSpPr>
          <p:cNvPr id="669" name="Google Shape;669;p8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AutoNum type="arabicPeriod"/>
            </a:pPr>
            <a:r>
              <a:rPr lang="en" sz="2300">
                <a:solidFill>
                  <a:schemeClr val="dk2"/>
                </a:solidFill>
              </a:rPr>
              <a:t>Parents’ primary language </a:t>
            </a:r>
            <a:r>
              <a:rPr b="1" lang="en" sz="2300">
                <a:solidFill>
                  <a:schemeClr val="dk2"/>
                </a:solidFill>
              </a:rPr>
              <a:t>→</a:t>
            </a:r>
            <a:r>
              <a:rPr lang="en" sz="2300">
                <a:solidFill>
                  <a:schemeClr val="dk2"/>
                </a:solidFill>
              </a:rPr>
              <a:t> code-switching quantity and frequency</a:t>
            </a:r>
            <a:endParaRPr sz="2300">
              <a:solidFill>
                <a:schemeClr val="dk2"/>
              </a:solidFill>
            </a:endParaRPr>
          </a:p>
        </p:txBody>
      </p:sp>
      <p:sp>
        <p:nvSpPr>
          <p:cNvPr id="670" name="Google Shape;670;p82"/>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71" name="Google Shape;671;p8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8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t>
            </a:r>
            <a:endParaRPr/>
          </a:p>
        </p:txBody>
      </p:sp>
      <p:sp>
        <p:nvSpPr>
          <p:cNvPr id="677" name="Google Shape;677;p8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AutoNum type="arabicPeriod"/>
            </a:pPr>
            <a:r>
              <a:rPr lang="en" sz="2300">
                <a:solidFill>
                  <a:schemeClr val="dk2"/>
                </a:solidFill>
              </a:rPr>
              <a:t>Parents’ primary language </a:t>
            </a:r>
            <a:r>
              <a:rPr b="1" lang="en" sz="2300">
                <a:solidFill>
                  <a:schemeClr val="dk2"/>
                </a:solidFill>
              </a:rPr>
              <a:t>→</a:t>
            </a:r>
            <a:r>
              <a:rPr lang="en" sz="2300">
                <a:solidFill>
                  <a:schemeClr val="dk2"/>
                </a:solidFill>
              </a:rPr>
              <a:t> code-switching quantity and frequency</a:t>
            </a:r>
            <a:endParaRPr sz="2300"/>
          </a:p>
          <a:p>
            <a:pPr indent="-374650" lvl="0" marL="457200" rtl="0" algn="l">
              <a:spcBef>
                <a:spcPts val="0"/>
              </a:spcBef>
              <a:spcAft>
                <a:spcPts val="0"/>
              </a:spcAft>
              <a:buClr>
                <a:schemeClr val="dk2"/>
              </a:buClr>
              <a:buSzPts val="2300"/>
              <a:buAutoNum type="arabicPeriod"/>
            </a:pPr>
            <a:r>
              <a:rPr lang="en" sz="2300">
                <a:solidFill>
                  <a:schemeClr val="dk2"/>
                </a:solidFill>
              </a:rPr>
              <a:t>Medium of instruction + self-reported ability </a:t>
            </a:r>
            <a:r>
              <a:rPr b="1" lang="en" sz="2300">
                <a:solidFill>
                  <a:schemeClr val="dk2"/>
                </a:solidFill>
              </a:rPr>
              <a:t>→</a:t>
            </a:r>
            <a:r>
              <a:rPr lang="en" sz="2300">
                <a:solidFill>
                  <a:schemeClr val="dk2"/>
                </a:solidFill>
              </a:rPr>
              <a:t> dominant code-switching language</a:t>
            </a:r>
            <a:r>
              <a:rPr lang="en" sz="2300"/>
              <a:t> </a:t>
            </a:r>
            <a:endParaRPr sz="2300"/>
          </a:p>
          <a:p>
            <a:pPr indent="0" lvl="0" marL="0" rtl="0" algn="l">
              <a:spcBef>
                <a:spcPts val="1200"/>
              </a:spcBef>
              <a:spcAft>
                <a:spcPts val="1200"/>
              </a:spcAft>
              <a:buNone/>
            </a:pPr>
            <a:r>
              <a:t/>
            </a:r>
            <a:endParaRPr sz="2300">
              <a:solidFill>
                <a:schemeClr val="dk2"/>
              </a:solidFill>
            </a:endParaRPr>
          </a:p>
        </p:txBody>
      </p:sp>
      <p:sp>
        <p:nvSpPr>
          <p:cNvPr id="678" name="Google Shape;678;p83"/>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79" name="Google Shape;679;p8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8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t>
            </a:r>
            <a:endParaRPr/>
          </a:p>
        </p:txBody>
      </p:sp>
      <p:sp>
        <p:nvSpPr>
          <p:cNvPr id="685" name="Google Shape;685;p8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AutoNum type="arabicPeriod"/>
            </a:pPr>
            <a:r>
              <a:rPr lang="en" sz="2300">
                <a:solidFill>
                  <a:schemeClr val="dk2"/>
                </a:solidFill>
              </a:rPr>
              <a:t>Parents’ primary language </a:t>
            </a:r>
            <a:r>
              <a:rPr b="1" lang="en" sz="2300">
                <a:solidFill>
                  <a:schemeClr val="dk2"/>
                </a:solidFill>
              </a:rPr>
              <a:t>→</a:t>
            </a:r>
            <a:r>
              <a:rPr lang="en" sz="2300">
                <a:solidFill>
                  <a:schemeClr val="dk2"/>
                </a:solidFill>
              </a:rPr>
              <a:t> code-switching quantity and frequency</a:t>
            </a:r>
            <a:endParaRPr sz="2300"/>
          </a:p>
          <a:p>
            <a:pPr indent="-374650" lvl="0" marL="457200" rtl="0" algn="l">
              <a:spcBef>
                <a:spcPts val="0"/>
              </a:spcBef>
              <a:spcAft>
                <a:spcPts val="0"/>
              </a:spcAft>
              <a:buClr>
                <a:schemeClr val="dk2"/>
              </a:buClr>
              <a:buSzPts val="2300"/>
              <a:buAutoNum type="arabicPeriod"/>
            </a:pPr>
            <a:r>
              <a:rPr lang="en" sz="2300">
                <a:solidFill>
                  <a:schemeClr val="dk2"/>
                </a:solidFill>
              </a:rPr>
              <a:t>Medium of instruction + self-reported ability </a:t>
            </a:r>
            <a:r>
              <a:rPr b="1" lang="en" sz="2300">
                <a:solidFill>
                  <a:schemeClr val="dk2"/>
                </a:solidFill>
              </a:rPr>
              <a:t>→</a:t>
            </a:r>
            <a:r>
              <a:rPr lang="en" sz="2300">
                <a:solidFill>
                  <a:schemeClr val="dk2"/>
                </a:solidFill>
              </a:rPr>
              <a:t> dominant code-switching language</a:t>
            </a:r>
            <a:r>
              <a:rPr lang="en" sz="2300"/>
              <a:t> </a:t>
            </a:r>
            <a:endParaRPr sz="2300"/>
          </a:p>
          <a:p>
            <a:pPr indent="-374650" lvl="0" marL="457200" rtl="0" algn="l">
              <a:spcBef>
                <a:spcPts val="0"/>
              </a:spcBef>
              <a:spcAft>
                <a:spcPts val="0"/>
              </a:spcAft>
              <a:buClr>
                <a:schemeClr val="dk2"/>
              </a:buClr>
              <a:buSzPts val="2300"/>
              <a:buAutoNum type="arabicPeriod"/>
            </a:pPr>
            <a:r>
              <a:rPr lang="en" sz="2300">
                <a:solidFill>
                  <a:schemeClr val="dk2"/>
                </a:solidFill>
              </a:rPr>
              <a:t>Language proficiency </a:t>
            </a:r>
            <a:r>
              <a:rPr lang="en" sz="2300"/>
              <a:t>→?</a:t>
            </a:r>
            <a:r>
              <a:rPr lang="en" sz="2300">
                <a:solidFill>
                  <a:schemeClr val="dk2"/>
                </a:solidFill>
              </a:rPr>
              <a:t> code-switching strategy </a:t>
            </a:r>
            <a:endParaRPr sz="2300">
              <a:solidFill>
                <a:schemeClr val="dk2"/>
              </a:solidFill>
            </a:endParaRPr>
          </a:p>
        </p:txBody>
      </p:sp>
      <p:sp>
        <p:nvSpPr>
          <p:cNvPr id="686" name="Google Shape;686;p84"/>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87" name="Google Shape;687;p8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8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t>
            </a:r>
            <a:endParaRPr/>
          </a:p>
        </p:txBody>
      </p:sp>
      <p:sp>
        <p:nvSpPr>
          <p:cNvPr id="693" name="Google Shape;693;p8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dk2"/>
              </a:buClr>
              <a:buSzPts val="2300"/>
              <a:buChar char="❖"/>
            </a:pPr>
            <a:r>
              <a:rPr lang="en" sz="2300">
                <a:solidFill>
                  <a:schemeClr val="accent2"/>
                </a:solidFill>
              </a:rPr>
              <a:t>Language proficiency</a:t>
            </a:r>
            <a:r>
              <a:rPr lang="en" sz="2300">
                <a:solidFill>
                  <a:schemeClr val="dk2"/>
                </a:solidFill>
              </a:rPr>
              <a:t> has notable relationships with several aspects of </a:t>
            </a:r>
            <a:r>
              <a:rPr lang="en" sz="2300">
                <a:solidFill>
                  <a:schemeClr val="accent2"/>
                </a:solidFill>
              </a:rPr>
              <a:t>code-switching</a:t>
            </a:r>
            <a:r>
              <a:rPr lang="en" sz="2300">
                <a:solidFill>
                  <a:schemeClr val="dk2"/>
                </a:solidFill>
              </a:rPr>
              <a:t>.</a:t>
            </a:r>
            <a:endParaRPr sz="2300">
              <a:solidFill>
                <a:schemeClr val="dk2"/>
              </a:solidFill>
            </a:endParaRPr>
          </a:p>
          <a:p>
            <a:pPr indent="-374650" lvl="1" marL="914400" rtl="0" algn="l">
              <a:spcBef>
                <a:spcPts val="0"/>
              </a:spcBef>
              <a:spcAft>
                <a:spcPts val="0"/>
              </a:spcAft>
              <a:buClr>
                <a:schemeClr val="dk2"/>
              </a:buClr>
              <a:buSzPts val="2300"/>
              <a:buChar char="➢"/>
            </a:pPr>
            <a:r>
              <a:rPr lang="en" sz="2300">
                <a:solidFill>
                  <a:schemeClr val="dk2"/>
                </a:solidFill>
              </a:rPr>
              <a:t>These relationships can even be learned and applied by simple predictive models of code-switching behaviour. </a:t>
            </a:r>
            <a:endParaRPr sz="2300">
              <a:solidFill>
                <a:schemeClr val="dk2"/>
              </a:solidFill>
            </a:endParaRPr>
          </a:p>
        </p:txBody>
      </p:sp>
      <p:sp>
        <p:nvSpPr>
          <p:cNvPr id="694" name="Google Shape;694;p85"/>
          <p:cNvSpPr txBox="1"/>
          <p:nvPr/>
        </p:nvSpPr>
        <p:spPr>
          <a:xfrm>
            <a:off x="1520175" y="0"/>
            <a:ext cx="7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From Context to Code-switching: Examining the Interplay Between Language Proficiency and Multilingualism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695" name="Google Shape;695;p8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86"/>
          <p:cNvSpPr txBox="1"/>
          <p:nvPr>
            <p:ph type="title"/>
          </p:nvPr>
        </p:nvSpPr>
        <p:spPr>
          <a:xfrm>
            <a:off x="265500" y="1791300"/>
            <a:ext cx="4045200" cy="164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Ongoing research directions</a:t>
            </a:r>
            <a:endParaRPr/>
          </a:p>
        </p:txBody>
      </p:sp>
      <p:sp>
        <p:nvSpPr>
          <p:cNvPr id="701" name="Google Shape;701;p8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52425" lvl="0" marL="457200" rtl="0" algn="l">
              <a:spcBef>
                <a:spcPts val="0"/>
              </a:spcBef>
              <a:spcAft>
                <a:spcPts val="0"/>
              </a:spcAft>
              <a:buSzPts val="1950"/>
              <a:buChar char="❖"/>
            </a:pPr>
            <a:r>
              <a:rPr lang="en" sz="1950"/>
              <a:t>Which </a:t>
            </a:r>
            <a:r>
              <a:rPr b="1" lang="en" sz="1950"/>
              <a:t>dialogue acts</a:t>
            </a:r>
            <a:r>
              <a:rPr lang="en" sz="1950"/>
              <a:t> and </a:t>
            </a:r>
            <a:r>
              <a:rPr b="1" lang="en" sz="1950"/>
              <a:t>discourse topics</a:t>
            </a:r>
            <a:r>
              <a:rPr lang="en" sz="1950"/>
              <a:t> tend to be produced most often in code-switching?</a:t>
            </a:r>
            <a:endParaRPr sz="1950"/>
          </a:p>
          <a:p>
            <a:pPr indent="-339725" lvl="1" marL="914400" rtl="0" algn="l">
              <a:spcBef>
                <a:spcPts val="0"/>
              </a:spcBef>
              <a:spcAft>
                <a:spcPts val="0"/>
              </a:spcAft>
              <a:buSzPts val="1750"/>
              <a:buChar char="➢"/>
            </a:pPr>
            <a:r>
              <a:rPr lang="en" sz="1750"/>
              <a:t>Understanding motivation for code-switching</a:t>
            </a:r>
            <a:endParaRPr sz="1750"/>
          </a:p>
          <a:p>
            <a:pPr indent="-339725" lvl="1" marL="914400" rtl="0" algn="l">
              <a:spcBef>
                <a:spcPts val="0"/>
              </a:spcBef>
              <a:spcAft>
                <a:spcPts val="0"/>
              </a:spcAft>
              <a:buSzPts val="1750"/>
              <a:buChar char="➢"/>
            </a:pPr>
            <a:r>
              <a:rPr lang="en" sz="1750"/>
              <a:t>Generating appropriate and naturalistic code-switched responses in text</a:t>
            </a:r>
            <a:endParaRPr sz="1750"/>
          </a:p>
        </p:txBody>
      </p:sp>
      <p:sp>
        <p:nvSpPr>
          <p:cNvPr id="702" name="Google Shape;702;p8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87"/>
          <p:cNvSpPr txBox="1"/>
          <p:nvPr>
            <p:ph type="title"/>
          </p:nvPr>
        </p:nvSpPr>
        <p:spPr>
          <a:xfrm>
            <a:off x="265500" y="1791300"/>
            <a:ext cx="4045200" cy="164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Ongoing research directions</a:t>
            </a:r>
            <a:endParaRPr/>
          </a:p>
        </p:txBody>
      </p:sp>
      <p:sp>
        <p:nvSpPr>
          <p:cNvPr id="708" name="Google Shape;708;p8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52425" lvl="0" marL="457200" rtl="0" algn="l">
              <a:spcBef>
                <a:spcPts val="0"/>
              </a:spcBef>
              <a:spcAft>
                <a:spcPts val="0"/>
              </a:spcAft>
              <a:buSzPts val="1950"/>
              <a:buChar char="❖"/>
            </a:pPr>
            <a:r>
              <a:rPr lang="en" sz="1950"/>
              <a:t>How does the </a:t>
            </a:r>
            <a:r>
              <a:rPr lang="en" sz="1950"/>
              <a:t>presence</a:t>
            </a:r>
            <a:r>
              <a:rPr lang="en" sz="1950"/>
              <a:t> of </a:t>
            </a:r>
            <a:r>
              <a:rPr b="1" lang="en" sz="1950"/>
              <a:t>named entities</a:t>
            </a:r>
            <a:r>
              <a:rPr lang="en" sz="1950"/>
              <a:t> influence code-switching?</a:t>
            </a:r>
            <a:endParaRPr sz="1950"/>
          </a:p>
          <a:p>
            <a:pPr indent="-339725" lvl="1" marL="914400" rtl="0" algn="l">
              <a:spcBef>
                <a:spcPts val="0"/>
              </a:spcBef>
              <a:spcAft>
                <a:spcPts val="0"/>
              </a:spcAft>
              <a:buSzPts val="1750"/>
              <a:buChar char="➢"/>
            </a:pPr>
            <a:r>
              <a:rPr lang="en" sz="1750"/>
              <a:t>Improving code-switching prediction</a:t>
            </a:r>
            <a:endParaRPr sz="1750"/>
          </a:p>
        </p:txBody>
      </p:sp>
      <p:sp>
        <p:nvSpPr>
          <p:cNvPr id="709" name="Google Shape;709;p8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88"/>
          <p:cNvSpPr txBox="1"/>
          <p:nvPr>
            <p:ph type="title"/>
          </p:nvPr>
        </p:nvSpPr>
        <p:spPr>
          <a:xfrm>
            <a:off x="265500" y="1791300"/>
            <a:ext cx="4045200" cy="164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Future research directions</a:t>
            </a:r>
            <a:endParaRPr/>
          </a:p>
        </p:txBody>
      </p:sp>
      <p:sp>
        <p:nvSpPr>
          <p:cNvPr id="715" name="Google Shape;715;p8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52425" lvl="0" marL="457200" rtl="0" algn="l">
              <a:spcBef>
                <a:spcPts val="0"/>
              </a:spcBef>
              <a:spcAft>
                <a:spcPts val="0"/>
              </a:spcAft>
              <a:buSzPts val="1950"/>
              <a:buChar char="❖"/>
            </a:pPr>
            <a:r>
              <a:rPr lang="en" sz="1950"/>
              <a:t>How do bilingual </a:t>
            </a:r>
            <a:r>
              <a:rPr lang="en" sz="1950"/>
              <a:t>speakers produce </a:t>
            </a:r>
            <a:r>
              <a:rPr b="1" lang="en" sz="1950"/>
              <a:t>prosody</a:t>
            </a:r>
            <a:r>
              <a:rPr lang="en" sz="1950"/>
              <a:t> when code-switching? Matching one language, both, neither?</a:t>
            </a:r>
            <a:endParaRPr sz="1950"/>
          </a:p>
          <a:p>
            <a:pPr indent="-339725" lvl="1" marL="914400" rtl="0" algn="l">
              <a:spcBef>
                <a:spcPts val="0"/>
              </a:spcBef>
              <a:spcAft>
                <a:spcPts val="0"/>
              </a:spcAft>
              <a:buSzPts val="1750"/>
              <a:buChar char="➢"/>
            </a:pPr>
            <a:r>
              <a:rPr lang="en" sz="1750"/>
              <a:t>Generating naturalistic code-switched responses in speech</a:t>
            </a:r>
            <a:endParaRPr sz="1750"/>
          </a:p>
        </p:txBody>
      </p:sp>
      <p:sp>
        <p:nvSpPr>
          <p:cNvPr id="716" name="Google Shape;716;p8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8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CSW research opportunities in the Speech Lab</a:t>
            </a:r>
            <a:endParaRPr/>
          </a:p>
        </p:txBody>
      </p:sp>
      <p:sp>
        <p:nvSpPr>
          <p:cNvPr id="722" name="Google Shape;722;p8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1475" lvl="0" marL="457200" rtl="0" algn="l">
              <a:spcBef>
                <a:spcPts val="0"/>
              </a:spcBef>
              <a:spcAft>
                <a:spcPts val="0"/>
              </a:spcAft>
              <a:buClr>
                <a:schemeClr val="dk2"/>
              </a:buClr>
              <a:buSzPts val="2250"/>
              <a:buChar char="❖"/>
            </a:pPr>
            <a:r>
              <a:rPr lang="en" sz="2250">
                <a:solidFill>
                  <a:schemeClr val="dk2"/>
                </a:solidFill>
              </a:rPr>
              <a:t>If you are interested in collaborating on a code-switching project, please reach out to me at </a:t>
            </a:r>
            <a:r>
              <a:rPr b="1" lang="en" sz="2250" u="sng">
                <a:solidFill>
                  <a:schemeClr val="accent2"/>
                </a:solidFill>
                <a:hlinkClick r:id="rId3">
                  <a:extLst>
                    <a:ext uri="{A12FA001-AC4F-418D-AE19-62706E023703}">
                      <ahyp:hlinkClr val="tx"/>
                    </a:ext>
                  </a:extLst>
                </a:hlinkClick>
              </a:rPr>
              <a:t>debasmita.b@cs.columbia.edu</a:t>
            </a:r>
            <a:r>
              <a:rPr lang="en" sz="2250">
                <a:solidFill>
                  <a:schemeClr val="dk2"/>
                </a:solidFill>
              </a:rPr>
              <a:t>!</a:t>
            </a:r>
            <a:endParaRPr sz="2250">
              <a:solidFill>
                <a:schemeClr val="dk2"/>
              </a:solidFill>
            </a:endParaRPr>
          </a:p>
          <a:p>
            <a:pPr indent="0" lvl="0" marL="0" rtl="0" algn="l">
              <a:spcBef>
                <a:spcPts val="1200"/>
              </a:spcBef>
              <a:spcAft>
                <a:spcPts val="0"/>
              </a:spcAft>
              <a:buNone/>
            </a:pPr>
            <a:r>
              <a:t/>
            </a:r>
            <a:endParaRPr sz="2250">
              <a:solidFill>
                <a:schemeClr val="dk2"/>
              </a:solidFill>
            </a:endParaRPr>
          </a:p>
          <a:p>
            <a:pPr indent="-371475" lvl="0" marL="457200" rtl="0" algn="l">
              <a:spcBef>
                <a:spcPts val="1200"/>
              </a:spcBef>
              <a:spcAft>
                <a:spcPts val="0"/>
              </a:spcAft>
              <a:buClr>
                <a:schemeClr val="dk2"/>
              </a:buClr>
              <a:buSzPts val="2250"/>
              <a:buChar char="❖"/>
            </a:pPr>
            <a:r>
              <a:rPr lang="en" sz="2250">
                <a:solidFill>
                  <a:schemeClr val="dk2"/>
                </a:solidFill>
              </a:rPr>
              <a:t>I will be recruiting one or two students for the fall semester.</a:t>
            </a:r>
            <a:endParaRPr sz="2250">
              <a:solidFill>
                <a:schemeClr val="dk2"/>
              </a:solidFill>
            </a:endParaRPr>
          </a:p>
          <a:p>
            <a:pPr indent="-371475" lvl="1" marL="914400" rtl="0" algn="l">
              <a:spcBef>
                <a:spcPts val="0"/>
              </a:spcBef>
              <a:spcAft>
                <a:spcPts val="0"/>
              </a:spcAft>
              <a:buClr>
                <a:schemeClr val="dk2"/>
              </a:buClr>
              <a:buSzPts val="2250"/>
              <a:buChar char="➢"/>
            </a:pPr>
            <a:r>
              <a:rPr lang="en" sz="2250">
                <a:solidFill>
                  <a:schemeClr val="dk2"/>
                </a:solidFill>
              </a:rPr>
              <a:t>Preference for: strong background in machine learning, experience with LLMs or other generative AI.</a:t>
            </a:r>
            <a:endParaRPr sz="2250">
              <a:solidFill>
                <a:schemeClr val="dk2"/>
              </a:solidFill>
            </a:endParaRPr>
          </a:p>
        </p:txBody>
      </p:sp>
      <p:sp>
        <p:nvSpPr>
          <p:cNvPr id="723" name="Google Shape;723;p89"/>
          <p:cNvSpPr txBox="1"/>
          <p:nvPr/>
        </p:nvSpPr>
        <p:spPr>
          <a:xfrm>
            <a:off x="5704500" y="4695000"/>
            <a:ext cx="3439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p:txBody>
      </p:sp>
      <p:sp>
        <p:nvSpPr>
          <p:cNvPr id="724" name="Google Shape;724;p8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7564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 </a:t>
            </a:r>
            <a:r>
              <a:rPr lang="en">
                <a:solidFill>
                  <a:schemeClr val="accent2"/>
                </a:solidFill>
              </a:rPr>
              <a:t>entrainment</a:t>
            </a:r>
            <a:r>
              <a:rPr lang="en"/>
              <a:t> in new </a:t>
            </a:r>
            <a:r>
              <a:rPr lang="en">
                <a:solidFill>
                  <a:schemeClr val="accent2"/>
                </a:solidFill>
              </a:rPr>
              <a:t>multilingual</a:t>
            </a:r>
            <a:r>
              <a:rPr lang="en"/>
              <a:t> domain</a:t>
            </a:r>
            <a:endParaRPr/>
          </a:p>
        </p:txBody>
      </p:sp>
      <p:sp>
        <p:nvSpPr>
          <p:cNvPr id="126" name="Google Shape;126;p20"/>
          <p:cNvSpPr txBox="1"/>
          <p:nvPr>
            <p:ph idx="1" type="body"/>
          </p:nvPr>
        </p:nvSpPr>
        <p:spPr>
          <a:xfrm>
            <a:off x="311700" y="1152475"/>
            <a:ext cx="8520600" cy="3903600"/>
          </a:xfrm>
          <a:prstGeom prst="rect">
            <a:avLst/>
          </a:prstGeom>
        </p:spPr>
        <p:txBody>
          <a:bodyPr anchorCtr="0" anchor="t" bIns="91425" lIns="91425" spcFirstLastPara="1" rIns="91425" wrap="square" tIns="91425">
            <a:noAutofit/>
          </a:bodyPr>
          <a:lstStyle/>
          <a:p>
            <a:pPr indent="-357981" lvl="0" marL="457200" rtl="0" algn="l">
              <a:lnSpc>
                <a:spcPct val="95000"/>
              </a:lnSpc>
              <a:spcBef>
                <a:spcPts val="0"/>
              </a:spcBef>
              <a:spcAft>
                <a:spcPts val="0"/>
              </a:spcAft>
              <a:buClr>
                <a:schemeClr val="accent2"/>
              </a:buClr>
              <a:buSzPts val="2038"/>
              <a:buChar char="➢"/>
            </a:pPr>
            <a:r>
              <a:rPr lang="en" sz="2037">
                <a:solidFill>
                  <a:schemeClr val="dk2"/>
                </a:solidFill>
              </a:rPr>
              <a:t>Prior work: entrainment occurs in </a:t>
            </a:r>
            <a:r>
              <a:rPr b="1" lang="en" sz="2037">
                <a:solidFill>
                  <a:schemeClr val="dk2"/>
                </a:solidFill>
              </a:rPr>
              <a:t>monolingual</a:t>
            </a:r>
            <a:r>
              <a:rPr lang="en" sz="2037">
                <a:solidFill>
                  <a:schemeClr val="dk2"/>
                </a:solidFill>
              </a:rPr>
              <a:t> writing and speech</a:t>
            </a:r>
            <a:endParaRPr sz="2037">
              <a:solidFill>
                <a:schemeClr val="dk2"/>
              </a:solidFill>
            </a:endParaRPr>
          </a:p>
          <a:p>
            <a:pPr indent="-352028" lvl="1" marL="914400" rtl="0" algn="l">
              <a:lnSpc>
                <a:spcPct val="95000"/>
              </a:lnSpc>
              <a:spcBef>
                <a:spcPts val="0"/>
              </a:spcBef>
              <a:spcAft>
                <a:spcPts val="0"/>
              </a:spcAft>
              <a:buClr>
                <a:schemeClr val="accent2"/>
              </a:buClr>
              <a:buSzPts val="1944"/>
              <a:buChar char="○"/>
            </a:pPr>
            <a:r>
              <a:rPr lang="en" sz="1943">
                <a:solidFill>
                  <a:schemeClr val="dk2"/>
                </a:solidFill>
              </a:rPr>
              <a:t>Nenkova et al., 2008. </a:t>
            </a:r>
            <a:endParaRPr sz="1943">
              <a:solidFill>
                <a:schemeClr val="dk2"/>
              </a:solidFill>
            </a:endParaRPr>
          </a:p>
          <a:p>
            <a:pPr indent="-352028" lvl="1" marL="914400" rtl="0" algn="l">
              <a:lnSpc>
                <a:spcPct val="95000"/>
              </a:lnSpc>
              <a:spcBef>
                <a:spcPts val="0"/>
              </a:spcBef>
              <a:spcAft>
                <a:spcPts val="0"/>
              </a:spcAft>
              <a:buClr>
                <a:schemeClr val="accent2"/>
              </a:buClr>
              <a:buSzPts val="1944"/>
              <a:buChar char="○"/>
            </a:pPr>
            <a:r>
              <a:rPr lang="en" sz="1943">
                <a:solidFill>
                  <a:schemeClr val="dk2"/>
                </a:solidFill>
              </a:rPr>
              <a:t>Levitan and Hirschberg, 2011. </a:t>
            </a:r>
            <a:endParaRPr sz="1943">
              <a:solidFill>
                <a:schemeClr val="dk2"/>
              </a:solidFill>
            </a:endParaRPr>
          </a:p>
          <a:p>
            <a:pPr indent="0" lvl="0" marL="0" rtl="0" algn="l">
              <a:lnSpc>
                <a:spcPct val="95000"/>
              </a:lnSpc>
              <a:spcBef>
                <a:spcPts val="1200"/>
              </a:spcBef>
              <a:spcAft>
                <a:spcPts val="0"/>
              </a:spcAft>
              <a:buSzPts val="688"/>
              <a:buNone/>
            </a:pPr>
            <a:r>
              <a:t/>
            </a:r>
            <a:endParaRPr sz="1818">
              <a:solidFill>
                <a:schemeClr val="dk2"/>
              </a:solidFill>
            </a:endParaRPr>
          </a:p>
          <a:p>
            <a:pPr indent="-357981" lvl="0" marL="457200" marR="0" rtl="0" algn="l">
              <a:lnSpc>
                <a:spcPct val="95000"/>
              </a:lnSpc>
              <a:spcBef>
                <a:spcPts val="1200"/>
              </a:spcBef>
              <a:spcAft>
                <a:spcPts val="0"/>
              </a:spcAft>
              <a:buClr>
                <a:schemeClr val="accent2"/>
              </a:buClr>
              <a:buSzPts val="2038"/>
              <a:buChar char="➢"/>
            </a:pPr>
            <a:r>
              <a:rPr lang="en" sz="2037">
                <a:solidFill>
                  <a:schemeClr val="dk2"/>
                </a:solidFill>
              </a:rPr>
              <a:t>Prior work: entrainment in code-switched </a:t>
            </a:r>
            <a:r>
              <a:rPr b="1" lang="en" sz="2037">
                <a:solidFill>
                  <a:schemeClr val="dk2"/>
                </a:solidFill>
              </a:rPr>
              <a:t>human-machine </a:t>
            </a:r>
            <a:r>
              <a:rPr lang="en" sz="2037">
                <a:solidFill>
                  <a:schemeClr val="dk2"/>
                </a:solidFill>
              </a:rPr>
              <a:t>communication </a:t>
            </a:r>
            <a:endParaRPr sz="2037">
              <a:solidFill>
                <a:schemeClr val="dk2"/>
              </a:solidFill>
            </a:endParaRPr>
          </a:p>
          <a:p>
            <a:pPr indent="-352028" lvl="1" marL="914400" marR="0" rtl="0" algn="l">
              <a:lnSpc>
                <a:spcPct val="95000"/>
              </a:lnSpc>
              <a:spcBef>
                <a:spcPts val="0"/>
              </a:spcBef>
              <a:spcAft>
                <a:spcPts val="0"/>
              </a:spcAft>
              <a:buClr>
                <a:schemeClr val="accent2"/>
              </a:buClr>
              <a:buSzPts val="1944"/>
              <a:buChar char="○"/>
            </a:pPr>
            <a:r>
              <a:rPr lang="en" sz="1943">
                <a:solidFill>
                  <a:schemeClr val="dk2"/>
                </a:solidFill>
              </a:rPr>
              <a:t>Ahn et al., 2020.</a:t>
            </a:r>
            <a:endParaRPr sz="1943">
              <a:solidFill>
                <a:schemeClr val="dk2"/>
              </a:solidFill>
            </a:endParaRPr>
          </a:p>
          <a:p>
            <a:pPr indent="-352028" lvl="1" marL="914400" marR="0" rtl="0" algn="l">
              <a:lnSpc>
                <a:spcPct val="95000"/>
              </a:lnSpc>
              <a:spcBef>
                <a:spcPts val="0"/>
              </a:spcBef>
              <a:spcAft>
                <a:spcPts val="0"/>
              </a:spcAft>
              <a:buClr>
                <a:schemeClr val="accent2"/>
              </a:buClr>
              <a:buSzPts val="1944"/>
              <a:buChar char="○"/>
            </a:pPr>
            <a:r>
              <a:rPr lang="en" sz="1943">
                <a:solidFill>
                  <a:schemeClr val="dk2"/>
                </a:solidFill>
              </a:rPr>
              <a:t>Parekh et al., 2020.</a:t>
            </a:r>
            <a:endParaRPr sz="1943">
              <a:solidFill>
                <a:schemeClr val="dk2"/>
              </a:solidFill>
            </a:endParaRPr>
          </a:p>
          <a:p>
            <a:pPr indent="0" lvl="0" marL="0" marR="0" rtl="0" algn="l">
              <a:lnSpc>
                <a:spcPct val="95000"/>
              </a:lnSpc>
              <a:spcBef>
                <a:spcPts val="1200"/>
              </a:spcBef>
              <a:spcAft>
                <a:spcPts val="0"/>
              </a:spcAft>
              <a:buSzPts val="688"/>
              <a:buNone/>
            </a:pPr>
            <a:r>
              <a:t/>
            </a:r>
            <a:endParaRPr sz="1818">
              <a:solidFill>
                <a:schemeClr val="dk2"/>
              </a:solidFill>
            </a:endParaRPr>
          </a:p>
          <a:p>
            <a:pPr indent="-357981" lvl="0" marL="457200" marR="0" rtl="0" algn="l">
              <a:lnSpc>
                <a:spcPct val="95000"/>
              </a:lnSpc>
              <a:spcBef>
                <a:spcPts val="1200"/>
              </a:spcBef>
              <a:spcAft>
                <a:spcPts val="0"/>
              </a:spcAft>
              <a:buClr>
                <a:schemeClr val="accent2"/>
              </a:buClr>
              <a:buSzPts val="2038"/>
              <a:buChar char="➢"/>
            </a:pPr>
            <a:r>
              <a:rPr b="1" lang="en" sz="2037">
                <a:solidFill>
                  <a:schemeClr val="accent2"/>
                </a:solidFill>
              </a:rPr>
              <a:t>What about entrainment in multilingual human speech?</a:t>
            </a:r>
            <a:endParaRPr b="1" sz="2037">
              <a:solidFill>
                <a:schemeClr val="accent2"/>
              </a:solidFill>
            </a:endParaRPr>
          </a:p>
          <a:p>
            <a:pPr indent="0" lvl="0" marL="0" marR="0" rtl="0" algn="l">
              <a:lnSpc>
                <a:spcPct val="95000"/>
              </a:lnSpc>
              <a:spcBef>
                <a:spcPts val="1200"/>
              </a:spcBef>
              <a:spcAft>
                <a:spcPts val="0"/>
              </a:spcAft>
              <a:buSzPts val="688"/>
              <a:buNone/>
            </a:pPr>
            <a:r>
              <a:t/>
            </a:r>
            <a:endParaRPr sz="1256">
              <a:solidFill>
                <a:schemeClr val="dk2"/>
              </a:solidFill>
            </a:endParaRPr>
          </a:p>
          <a:p>
            <a:pPr indent="0" lvl="0" marL="457200" rtl="0" algn="l">
              <a:lnSpc>
                <a:spcPct val="95000"/>
              </a:lnSpc>
              <a:spcBef>
                <a:spcPts val="1200"/>
              </a:spcBef>
              <a:spcAft>
                <a:spcPts val="1200"/>
              </a:spcAft>
              <a:buSzPts val="688"/>
              <a:buNone/>
            </a:pPr>
            <a:r>
              <a:t/>
            </a:r>
            <a:endParaRPr sz="1225">
              <a:solidFill>
                <a:schemeClr val="dk2"/>
              </a:solidFill>
            </a:endParaRPr>
          </a:p>
        </p:txBody>
      </p:sp>
      <p:sp>
        <p:nvSpPr>
          <p:cNvPr id="127" name="Google Shape;127;p20"/>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28" name="Google Shape;128;p2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134" name="Google Shape;13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1475" lvl="0" marL="457200" rtl="0" algn="l">
              <a:spcBef>
                <a:spcPts val="0"/>
              </a:spcBef>
              <a:spcAft>
                <a:spcPts val="0"/>
              </a:spcAft>
              <a:buClr>
                <a:schemeClr val="accent2"/>
              </a:buClr>
              <a:buSzPts val="2250"/>
              <a:buAutoNum type="arabicPeriod"/>
            </a:pPr>
            <a:r>
              <a:rPr lang="en" sz="2250">
                <a:solidFill>
                  <a:schemeClr val="dk2"/>
                </a:solidFill>
              </a:rPr>
              <a:t>Do patterns of entrainment in monolingual settings generalize to code-switched settings? </a:t>
            </a:r>
            <a:endParaRPr sz="2250">
              <a:solidFill>
                <a:schemeClr val="dk2"/>
              </a:solidFill>
            </a:endParaRPr>
          </a:p>
          <a:p>
            <a:pPr indent="0" lvl="0" marL="0" rtl="0" algn="l">
              <a:spcBef>
                <a:spcPts val="1200"/>
              </a:spcBef>
              <a:spcAft>
                <a:spcPts val="0"/>
              </a:spcAft>
              <a:buNone/>
            </a:pPr>
            <a:r>
              <a:t/>
            </a:r>
            <a:endParaRPr sz="2250">
              <a:solidFill>
                <a:schemeClr val="dk2"/>
              </a:solidFill>
            </a:endParaRPr>
          </a:p>
          <a:p>
            <a:pPr indent="-371475" lvl="0" marL="457200" rtl="0" algn="l">
              <a:spcBef>
                <a:spcPts val="1200"/>
              </a:spcBef>
              <a:spcAft>
                <a:spcPts val="0"/>
              </a:spcAft>
              <a:buClr>
                <a:schemeClr val="accent2"/>
              </a:buClr>
              <a:buSzPts val="2250"/>
              <a:buAutoNum type="arabicPeriod"/>
            </a:pPr>
            <a:r>
              <a:rPr lang="en" sz="2250">
                <a:solidFill>
                  <a:schemeClr val="dk2"/>
                </a:solidFill>
              </a:rPr>
              <a:t>Do patterns of entrainment on code-switching in text — some of which is produced by virtual dialogue agents — generalize to spontaneous code-switching in speech?</a:t>
            </a:r>
            <a:endParaRPr sz="2250">
              <a:solidFill>
                <a:schemeClr val="dk2"/>
              </a:solidFill>
            </a:endParaRPr>
          </a:p>
        </p:txBody>
      </p:sp>
      <p:sp>
        <p:nvSpPr>
          <p:cNvPr id="135" name="Google Shape;135;p21"/>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36" name="Google Shape;136;p2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