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313" r:id="rId3"/>
    <p:sldId id="298" r:id="rId4"/>
    <p:sldId id="316" r:id="rId5"/>
    <p:sldId id="297" r:id="rId6"/>
    <p:sldId id="310" r:id="rId7"/>
    <p:sldId id="317" r:id="rId8"/>
    <p:sldId id="299" r:id="rId9"/>
    <p:sldId id="318" r:id="rId10"/>
    <p:sldId id="296" r:id="rId11"/>
    <p:sldId id="335" r:id="rId12"/>
    <p:sldId id="308" r:id="rId13"/>
    <p:sldId id="302" r:id="rId14"/>
    <p:sldId id="309" r:id="rId15"/>
    <p:sldId id="303" r:id="rId16"/>
    <p:sldId id="324" r:id="rId17"/>
    <p:sldId id="322" r:id="rId18"/>
    <p:sldId id="323" r:id="rId19"/>
    <p:sldId id="307" r:id="rId20"/>
    <p:sldId id="311" r:id="rId21"/>
    <p:sldId id="301" r:id="rId22"/>
    <p:sldId id="336" r:id="rId2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D8EF"/>
    <a:srgbClr val="0C2B76"/>
    <a:srgbClr val="14327D"/>
    <a:srgbClr val="0354A3"/>
    <a:srgbClr val="9DCF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3"/>
    <p:restoredTop sz="93875"/>
  </p:normalViewPr>
  <p:slideViewPr>
    <p:cSldViewPr snapToGrid="0">
      <p:cViewPr varScale="1">
        <p:scale>
          <a:sx n="123" d="100"/>
          <a:sy n="123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3EA23-A1F2-1F41-A79E-0820CE638262}" type="datetimeFigureOut">
              <a:rPr kumimoji="1" lang="zh-TW" altLang="en-US" smtClean="0"/>
              <a:t>2024/10/22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6FEEA-53FC-B640-BDE3-C5FFB0249E2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3059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" altLang="zh-TW" dirty="0"/>
              <a:t>A</a:t>
            </a:r>
            <a:r>
              <a:rPr lang="en" altLang="zh-TW" sz="1200" dirty="0">
                <a:effectLst/>
              </a:rPr>
              <a:t>n organized framework that reduces communication confusion among healthcare professionals. </a:t>
            </a:r>
            <a:endParaRPr lang="zh-TW" altLang="en-US" dirty="0"/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6FEEA-53FC-B640-BDE3-C5FFB0249E2E}" type="slidenum">
              <a:rPr kumimoji="1" lang="zh-TW" altLang="en-US" smtClean="0"/>
              <a:t>10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75566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dirty="0"/>
              <a:t>Here are examples of the datasets used in this study. mts dialog and </a:t>
            </a:r>
            <a:r>
              <a:rPr kumimoji="1" lang="en-US" altLang="zh-TW" dirty="0" err="1"/>
              <a:t>aci</a:t>
            </a:r>
            <a:r>
              <a:rPr kumimoji="1" lang="en-US" altLang="zh-TW" dirty="0"/>
              <a:t>-bench. Both of them have the corresponding SOAP category of the summary. 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6FEEA-53FC-B640-BDE3-C5FFB0249E2E}" type="slidenum">
              <a:rPr kumimoji="1" lang="zh-TW" altLang="en-US" smtClean="0"/>
              <a:t>11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46264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16845E27-6284-155B-7388-AD41DB491412}"/>
              </a:ext>
            </a:extLst>
          </p:cNvPr>
          <p:cNvSpPr/>
          <p:nvPr userDrawn="1"/>
        </p:nvSpPr>
        <p:spPr>
          <a:xfrm>
            <a:off x="-12032" y="6477422"/>
            <a:ext cx="10668000" cy="404642"/>
          </a:xfrm>
          <a:prstGeom prst="rect">
            <a:avLst/>
          </a:prstGeom>
          <a:solidFill>
            <a:srgbClr val="0C2B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6A337CD-4292-7667-1A01-EF98B15E1D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5F338EE-4796-DE18-58DF-88AFBA51E6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12" name="三角形 11">
            <a:extLst>
              <a:ext uri="{FF2B5EF4-FFF2-40B4-BE49-F238E27FC236}">
                <a16:creationId xmlns:a16="http://schemas.microsoft.com/office/drawing/2014/main" id="{71ED5766-4C27-8DE9-E6F8-552E3B075CEE}"/>
              </a:ext>
            </a:extLst>
          </p:cNvPr>
          <p:cNvSpPr>
            <a:spLocks noChangeAspect="1"/>
          </p:cNvSpPr>
          <p:nvPr userDrawn="1"/>
        </p:nvSpPr>
        <p:spPr>
          <a:xfrm>
            <a:off x="8831681" y="5262064"/>
            <a:ext cx="3240000" cy="1620000"/>
          </a:xfrm>
          <a:prstGeom prst="triangle">
            <a:avLst/>
          </a:prstGeom>
          <a:solidFill>
            <a:srgbClr val="0C2B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14" name="三角形 13">
            <a:extLst>
              <a:ext uri="{FF2B5EF4-FFF2-40B4-BE49-F238E27FC236}">
                <a16:creationId xmlns:a16="http://schemas.microsoft.com/office/drawing/2014/main" id="{B07684F9-B409-2529-9662-AEF0636B4764}"/>
              </a:ext>
            </a:extLst>
          </p:cNvPr>
          <p:cNvSpPr>
            <a:spLocks noChangeAspect="1"/>
          </p:cNvSpPr>
          <p:nvPr userDrawn="1"/>
        </p:nvSpPr>
        <p:spPr>
          <a:xfrm rot="16200000">
            <a:off x="9773904" y="4299160"/>
            <a:ext cx="3240000" cy="1620000"/>
          </a:xfrm>
          <a:prstGeom prst="triangle">
            <a:avLst/>
          </a:prstGeom>
          <a:solidFill>
            <a:srgbClr val="BDD8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F2AB136C-5414-8F91-71EE-74D9B2CDD5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05623" y="5820922"/>
            <a:ext cx="930876" cy="93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096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C602D4-BB6A-8471-5E1A-1A8B5224C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97F5623-B8CB-67D1-709F-CDE94F6A4B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47061BE-0949-ACD3-8E40-4F61531A7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5A6A-5DA8-F344-9DFA-FBBA65E11645}" type="datetime1">
              <a:rPr kumimoji="1" lang="zh-TW" altLang="en-US" smtClean="0"/>
              <a:t>2024/10/22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ABF027C-4603-EB27-CB6A-6C1410B31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D0C23D2-8053-72EE-EF77-7597033BB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02152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AD71C82-173C-4E0F-445F-527ADC6F3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C55F2BA-8DAE-1AB0-59D3-1914DE146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EDCE1AE-40A2-4107-A163-45CEF5F02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DEC3-5503-DD49-B79A-C7CE25D9C8D8}" type="datetime1">
              <a:rPr kumimoji="1" lang="zh-TW" altLang="en-US" smtClean="0"/>
              <a:t>2024/10/22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9E94DD-F757-6F93-F25D-E6818B128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E8DF333-2A67-BDFE-EB42-6C5B70B82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49467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34423C-83CA-C3EE-C8F1-8597EB505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4024"/>
            <a:ext cx="10515600" cy="828677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C2B7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kumimoji="1" lang="zh-TW" altLang="en-US" dirty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51956A7-146D-8ED7-7357-6F520065F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713"/>
            <a:ext cx="10515600" cy="4667250"/>
          </a:xfrm>
        </p:spPr>
        <p:txBody>
          <a:bodyPr/>
          <a:lstStyle/>
          <a:p>
            <a:pPr lvl="0"/>
            <a:r>
              <a:rPr kumimoji="1" lang="zh-TW" altLang="en-US" dirty="0"/>
              <a:t>按一下以編輯母片文字樣式</a:t>
            </a:r>
          </a:p>
          <a:p>
            <a:pPr lvl="1"/>
            <a:r>
              <a:rPr kumimoji="1" lang="zh-TW" altLang="en-US" dirty="0"/>
              <a:t>第二層</a:t>
            </a:r>
          </a:p>
          <a:p>
            <a:pPr lvl="2"/>
            <a:r>
              <a:rPr kumimoji="1" lang="zh-TW" altLang="en-US" dirty="0"/>
              <a:t>第三層</a:t>
            </a:r>
          </a:p>
          <a:p>
            <a:pPr lvl="3"/>
            <a:r>
              <a:rPr kumimoji="1" lang="zh-TW" altLang="en-US" dirty="0"/>
              <a:t>第四層</a:t>
            </a:r>
          </a:p>
          <a:p>
            <a:pPr lvl="4"/>
            <a:r>
              <a:rPr kumimoji="1"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9A69BDE-29EB-407A-1733-52460D0DD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C36D-2E9E-4945-B85F-DF6170FB2B88}" type="datetime1">
              <a:rPr kumimoji="1" lang="zh-TW" altLang="en-US" smtClean="0"/>
              <a:t>2024/10/22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48E1528-54F9-5357-6E60-82B0443B2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3BDEC0E-E0E4-1178-4924-E674FD86F2BF}"/>
              </a:ext>
            </a:extLst>
          </p:cNvPr>
          <p:cNvSpPr/>
          <p:nvPr userDrawn="1"/>
        </p:nvSpPr>
        <p:spPr>
          <a:xfrm>
            <a:off x="-1" y="6519000"/>
            <a:ext cx="11797259" cy="365126"/>
          </a:xfrm>
          <a:prstGeom prst="rect">
            <a:avLst/>
          </a:prstGeom>
          <a:solidFill>
            <a:srgbClr val="0C2B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8" name="三角形 7">
            <a:extLst>
              <a:ext uri="{FF2B5EF4-FFF2-40B4-BE49-F238E27FC236}">
                <a16:creationId xmlns:a16="http://schemas.microsoft.com/office/drawing/2014/main" id="{4C5CA026-B40D-D680-22CC-E1E90A532226}"/>
              </a:ext>
            </a:extLst>
          </p:cNvPr>
          <p:cNvSpPr/>
          <p:nvPr userDrawn="1"/>
        </p:nvSpPr>
        <p:spPr>
          <a:xfrm>
            <a:off x="11467474" y="4901784"/>
            <a:ext cx="724525" cy="1990941"/>
          </a:xfrm>
          <a:prstGeom prst="triangle">
            <a:avLst>
              <a:gd name="adj" fmla="val 100000"/>
            </a:avLst>
          </a:prstGeom>
          <a:solidFill>
            <a:srgbClr val="0C2B7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9" name="三角形 8">
            <a:extLst>
              <a:ext uri="{FF2B5EF4-FFF2-40B4-BE49-F238E27FC236}">
                <a16:creationId xmlns:a16="http://schemas.microsoft.com/office/drawing/2014/main" id="{B93F596B-A5FD-6F1D-0CC9-F44AB867DE3D}"/>
              </a:ext>
            </a:extLst>
          </p:cNvPr>
          <p:cNvSpPr/>
          <p:nvPr userDrawn="1"/>
        </p:nvSpPr>
        <p:spPr>
          <a:xfrm rot="16200000">
            <a:off x="9906586" y="4233584"/>
            <a:ext cx="4289761" cy="281070"/>
          </a:xfrm>
          <a:prstGeom prst="triangle">
            <a:avLst>
              <a:gd name="adj" fmla="val 49492"/>
            </a:avLst>
          </a:prstGeom>
          <a:solidFill>
            <a:srgbClr val="BDD8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4C3CA1C-AD5E-9D08-E00F-5085B407F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39495" y="6356350"/>
            <a:ext cx="2743200" cy="365125"/>
          </a:xfrm>
        </p:spPr>
        <p:txBody>
          <a:bodyPr/>
          <a:lstStyle>
            <a:lvl1pPr>
              <a:defRPr sz="2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601EF12-CFEA-A34A-BCBF-789BE5CF08F1}" type="slidenum">
              <a:rPr kumimoji="1" lang="zh-TW" altLang="en-US" smtClean="0"/>
              <a:pPr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5362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3EB79A-28CB-995F-1254-6941D207B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0C43F06-4723-CDCB-37C8-05E5C1A78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0E48FC7-4E5C-6A8E-E2F3-7030D27DB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FB6C-1FDF-0048-8E6E-E5D23536C791}" type="datetime1">
              <a:rPr kumimoji="1" lang="zh-TW" altLang="en-US" smtClean="0"/>
              <a:t>2024/10/22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41C07E4-29BF-35B6-051F-917E78974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C925DB7-ACCA-5888-1022-A990800B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0647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9EF700-1331-0C35-2180-A126ECFEA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49B6F30-0C93-C00C-2C1C-D0B7108D4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0F16EBC-D11D-3F2B-281A-864EC772A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29531B4-7CB8-F6D0-4E12-A3C696280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A6FF-9CA1-074C-84EE-37812E0C341D}" type="datetime1">
              <a:rPr kumimoji="1" lang="zh-TW" altLang="en-US" smtClean="0"/>
              <a:t>2024/10/22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9BD67EE-1832-EC50-7230-380F6ABAA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F99AFF8-9A12-3351-3F4E-61427E4E1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875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BBD42D-64BF-10AF-EE41-6F2AE75B4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BDDE7C6-0628-39BC-D38D-C7B43511A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A36FDE0-7304-5C37-D6D8-44E651E12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83328D9-2433-5DD7-0D03-9047C0F138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BA9A5CB-7754-384A-28F2-02BF2757B7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74228FC-9B22-E156-A9BC-92AAD3EC7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18AD-AF39-E644-887C-2D06A104353F}" type="datetime1">
              <a:rPr kumimoji="1" lang="zh-TW" altLang="en-US" smtClean="0"/>
              <a:t>2024/10/22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4A5389B-B40F-FC59-011A-5017C4D45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27D213C-EEA0-949C-226F-15FB42037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16265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91CE21-BD7E-AC34-C4AF-4D7DFEA2A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AB9109D-E1A5-C6B4-746F-AF34ED71D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1A3E-746B-384A-9469-8403F995344E}" type="datetime1">
              <a:rPr kumimoji="1" lang="zh-TW" altLang="en-US" smtClean="0"/>
              <a:t>2024/10/22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7C9BB0A-7EDE-AAEA-07E5-2152275FC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D22CAF6-4C6C-EEEF-FC1F-2BE092144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86061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0E01C5A-1AEB-3E8E-EB49-A2A230D75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6987-F446-0242-8F64-802B7DC08F68}" type="datetime1">
              <a:rPr kumimoji="1" lang="zh-TW" altLang="en-US" smtClean="0"/>
              <a:t>2024/10/22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020C936-0CB6-C761-178C-911D94BC7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E6CD68D-8A3A-A969-E7CB-E255404EC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3222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FD7A08-F5DC-080E-241B-241E6E652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FA7EF0-B0E1-6BF5-9A9F-E7032A720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213C360-7C34-DC1B-7E35-A2504D01F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E3B6775-DB1C-6CC8-4E45-A8BAFDCD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FDB7-9E00-9447-AFB6-8D886B8A571A}" type="datetime1">
              <a:rPr kumimoji="1" lang="zh-TW" altLang="en-US" smtClean="0"/>
              <a:t>2024/10/22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AE358DA-4532-4D58-A296-6D5A55E7C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E5EB79E-8D29-CE4F-EEB9-9F66690D1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11051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C32AC2-360B-B6DB-2028-7A5E252A8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C92AE0D-B0E0-F2EA-B36B-8773AB4EEC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BFEB911-756D-821B-1C34-567FA02F0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E7C3D0-2DA5-98C7-AE2E-9DD1C26BB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8C5CC-C3EC-BC4A-BB68-3C4CF2F40A75}" type="datetime1">
              <a:rPr kumimoji="1" lang="zh-TW" altLang="en-US" smtClean="0"/>
              <a:t>2024/10/22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8C4C049-CCD4-6C3F-78DA-2D9C417A4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A83A5FD-4D61-D6FA-3237-7B180E6C2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3843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AE7D5DA-507B-8E73-53F1-123056FE1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3BE38FF-B106-7FED-FF96-D4F4D4EEB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EC1CE1-6CDE-7112-A7D4-1E3FE3D440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CF935-3255-0D49-B717-CC7E9EA1FB11}" type="datetime1">
              <a:rPr kumimoji="1" lang="zh-TW" altLang="en-US" smtClean="0"/>
              <a:t>2024/10/22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A8B8D8A-F57F-AA0D-258E-B471E4814C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2BBEAC5-33AA-8CEA-B42E-B604185955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1EF12-CFEA-A34A-BCBF-789BE5CF08F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49007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DB39B625-509F-5FB5-C54F-8106BBECA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2497" y="5869462"/>
            <a:ext cx="930876" cy="930876"/>
          </a:xfrm>
          <a:prstGeom prst="rect">
            <a:avLst/>
          </a:prstGeom>
        </p:spPr>
      </p:pic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9775E4-19CA-8F60-5B10-80BAAB2B417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01EF12-CFEA-A34A-BCBF-789BE5CF08F1}" type="slidenum">
              <a:rPr kumimoji="1" lang="zh-TW" altLang="en-US" smtClean="0"/>
              <a:t>1</a:t>
            </a:fld>
            <a:endParaRPr kumimoji="1" lang="zh-TW" altLang="en-US"/>
          </a:p>
        </p:txBody>
      </p:sp>
      <p:sp>
        <p:nvSpPr>
          <p:cNvPr id="9" name="副標題 8">
            <a:extLst>
              <a:ext uri="{FF2B5EF4-FFF2-40B4-BE49-F238E27FC236}">
                <a16:creationId xmlns:a16="http://schemas.microsoft.com/office/drawing/2014/main" id="{E6B0B7C2-1379-6F63-8C80-FBD5022B08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Yu-Wen Chen</a:t>
            </a:r>
            <a:endParaRPr lang="zh-TW" altLang="en-US" dirty="0"/>
          </a:p>
        </p:txBody>
      </p:sp>
      <p:sp>
        <p:nvSpPr>
          <p:cNvPr id="11" name="標題 10">
            <a:extLst>
              <a:ext uri="{FF2B5EF4-FFF2-40B4-BE49-F238E27FC236}">
                <a16:creationId xmlns:a16="http://schemas.microsoft.com/office/drawing/2014/main" id="{C192BDB9-1975-E66E-5781-32E4B17795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" altLang="zh-TW" b="1" dirty="0">
                <a:latin typeface="+mn-lt"/>
              </a:rPr>
              <a:t>Spoken Dialogue System </a:t>
            </a:r>
            <a:br>
              <a:rPr lang="en" altLang="zh-TW" b="1" dirty="0">
                <a:latin typeface="+mn-lt"/>
              </a:rPr>
            </a:br>
            <a:r>
              <a:rPr lang="en" altLang="zh-TW" b="1" dirty="0">
                <a:latin typeface="+mn-lt"/>
              </a:rPr>
              <a:t>in Healthcare</a:t>
            </a:r>
            <a:endParaRPr lang="zh-TW" altLang="en-US" b="1" dirty="0"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2E0759-C9F3-CF3A-8B3F-05A95FB029DE}"/>
              </a:ext>
            </a:extLst>
          </p:cNvPr>
          <p:cNvSpPr txBox="1"/>
          <p:nvPr/>
        </p:nvSpPr>
        <p:spPr>
          <a:xfrm>
            <a:off x="3792682" y="16209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191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314346-C780-9743-C6D6-4DC090FA7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b="1" dirty="0"/>
              <a:t>Important information in medical dialogue</a:t>
            </a:r>
            <a:endParaRPr kumimoji="1"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8AE37B7-E526-0600-E3F0-E130F19DB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714"/>
            <a:ext cx="10515600" cy="6463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TW" sz="3200" b="1" dirty="0">
                <a:solidFill>
                  <a:srgbClr val="C00000"/>
                </a:solidFill>
              </a:rPr>
              <a:t>SOAP notes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6BFF696-99DB-CEB3-21B4-40811B515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10</a:t>
            </a:fld>
            <a:endParaRPr kumimoji="1"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EB2F8A8-7BE1-BA91-2F23-F6A686155C41}"/>
              </a:ext>
            </a:extLst>
          </p:cNvPr>
          <p:cNvSpPr txBox="1"/>
          <p:nvPr/>
        </p:nvSpPr>
        <p:spPr>
          <a:xfrm>
            <a:off x="1463040" y="4426594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TW" sz="3200" b="1" dirty="0"/>
              <a:t>P</a:t>
            </a:r>
            <a:r>
              <a:rPr kumimoji="1" lang="en-US" altLang="zh-TW" sz="2400" b="1" dirty="0"/>
              <a:t>lan</a:t>
            </a:r>
            <a:r>
              <a:rPr kumimoji="1" lang="en-US" altLang="zh-TW" sz="2400" dirty="0"/>
              <a:t>: </a:t>
            </a:r>
            <a:r>
              <a:rPr lang="en" altLang="zh-TW" sz="2400" dirty="0">
                <a:effectLst/>
              </a:rPr>
              <a:t>future care plan</a:t>
            </a:r>
            <a:endParaRPr kumimoji="1" lang="zh-TW" altLang="en-US" sz="2400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052528C2-BFF6-14C3-290A-6CD3FF039323}"/>
              </a:ext>
            </a:extLst>
          </p:cNvPr>
          <p:cNvSpPr txBox="1"/>
          <p:nvPr/>
        </p:nvSpPr>
        <p:spPr>
          <a:xfrm>
            <a:off x="1463040" y="3862908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TW" sz="3200" b="1" dirty="0"/>
              <a:t>A</a:t>
            </a:r>
            <a:r>
              <a:rPr kumimoji="1" lang="en-US" altLang="zh-TW" sz="2400" b="1" dirty="0"/>
              <a:t>ssessment</a:t>
            </a:r>
            <a:r>
              <a:rPr kumimoji="1" lang="en-US" altLang="zh-TW" sz="2400" dirty="0"/>
              <a:t>: </a:t>
            </a:r>
            <a:r>
              <a:rPr lang="en" altLang="zh-TW" sz="2400" dirty="0">
                <a:effectLst/>
              </a:rPr>
              <a:t>doctor’s evaluation</a:t>
            </a:r>
            <a:endParaRPr kumimoji="1" lang="en-US" altLang="zh-TW" sz="2400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E9BC3AF-1D1C-3390-5F0D-B1CC80064C4D}"/>
              </a:ext>
            </a:extLst>
          </p:cNvPr>
          <p:cNvSpPr txBox="1"/>
          <p:nvPr/>
        </p:nvSpPr>
        <p:spPr>
          <a:xfrm>
            <a:off x="1463040" y="2929891"/>
            <a:ext cx="964692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TW" sz="3200" b="1" dirty="0"/>
              <a:t>O</a:t>
            </a:r>
            <a:r>
              <a:rPr kumimoji="1" lang="en-US" altLang="zh-TW" sz="2400" b="1" dirty="0"/>
              <a:t>bjective</a:t>
            </a:r>
            <a:r>
              <a:rPr kumimoji="1" lang="en-US" altLang="zh-TW" sz="2400" dirty="0"/>
              <a:t>: </a:t>
            </a:r>
            <a:r>
              <a:rPr lang="en" altLang="zh-TW" sz="2400" dirty="0">
                <a:effectLst/>
              </a:rPr>
              <a:t>objective observations</a:t>
            </a:r>
            <a:r>
              <a:rPr kumimoji="1" lang="en-US" altLang="zh-TW" sz="2400" dirty="0"/>
              <a:t> </a:t>
            </a:r>
          </a:p>
          <a:p>
            <a:r>
              <a:rPr kumimoji="1" lang="en-US" altLang="zh-TW" sz="2400" dirty="0"/>
              <a:t>e.g., Exam, lab results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F9206BCA-2E26-F655-D7E4-B54039C69F86}"/>
              </a:ext>
            </a:extLst>
          </p:cNvPr>
          <p:cNvSpPr txBox="1"/>
          <p:nvPr/>
        </p:nvSpPr>
        <p:spPr>
          <a:xfrm>
            <a:off x="1463040" y="1996874"/>
            <a:ext cx="945597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TW" sz="3200" b="1" dirty="0"/>
              <a:t>S</a:t>
            </a:r>
            <a:r>
              <a:rPr kumimoji="1" lang="en-US" altLang="zh-TW" sz="2400" b="1" dirty="0"/>
              <a:t>ubjective</a:t>
            </a:r>
            <a:r>
              <a:rPr kumimoji="1" lang="en-US" altLang="zh-TW" sz="2400" dirty="0"/>
              <a:t>: </a:t>
            </a:r>
            <a:r>
              <a:rPr lang="en" altLang="zh-TW" sz="2400" dirty="0">
                <a:effectLst/>
              </a:rPr>
              <a:t>information reported by the patient</a:t>
            </a:r>
            <a:endParaRPr kumimoji="1" lang="en-US" altLang="zh-TW" sz="2400" dirty="0"/>
          </a:p>
          <a:p>
            <a:r>
              <a:rPr kumimoji="1" lang="en-US" altLang="zh-TW" sz="2400" dirty="0"/>
              <a:t>e.g., History of illness 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6F29091-B140-B1CD-16B0-EC66C52BDF1B}"/>
              </a:ext>
            </a:extLst>
          </p:cNvPr>
          <p:cNvSpPr txBox="1"/>
          <p:nvPr/>
        </p:nvSpPr>
        <p:spPr>
          <a:xfrm>
            <a:off x="762896" y="5382861"/>
            <a:ext cx="10666207" cy="46166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" altLang="zh-TW" sz="2400" b="1" dirty="0"/>
              <a:t>SOAP</a:t>
            </a:r>
            <a:r>
              <a:rPr lang="en" altLang="zh-TW" sz="2400" b="1" dirty="0">
                <a:effectLst/>
              </a:rPr>
              <a:t> is widely utilized by healthcare providers to document a patient’s progress</a:t>
            </a:r>
            <a:endParaRPr lang="en" altLang="zh-TW" sz="2400" b="1" dirty="0"/>
          </a:p>
        </p:txBody>
      </p:sp>
    </p:spTree>
    <p:extLst>
      <p:ext uri="{BB962C8B-B14F-4D97-AF65-F5344CB8AC3E}">
        <p14:creationId xmlns:p14="http://schemas.microsoft.com/office/powerpoint/2010/main" val="27676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圓角矩形 12">
            <a:extLst>
              <a:ext uri="{FF2B5EF4-FFF2-40B4-BE49-F238E27FC236}">
                <a16:creationId xmlns:a16="http://schemas.microsoft.com/office/drawing/2014/main" id="{CFD12261-620D-0848-C150-DCBCDB7BC88F}"/>
              </a:ext>
            </a:extLst>
          </p:cNvPr>
          <p:cNvSpPr/>
          <p:nvPr/>
        </p:nvSpPr>
        <p:spPr>
          <a:xfrm>
            <a:off x="6022196" y="1734848"/>
            <a:ext cx="4838677" cy="2261623"/>
          </a:xfrm>
          <a:prstGeom prst="roundRect">
            <a:avLst>
              <a:gd name="adj" fmla="val 848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1" name="圓角矩形 10">
            <a:extLst>
              <a:ext uri="{FF2B5EF4-FFF2-40B4-BE49-F238E27FC236}">
                <a16:creationId xmlns:a16="http://schemas.microsoft.com/office/drawing/2014/main" id="{6A8E7B35-DFB0-10A8-DF0F-D8C5C7135F75}"/>
              </a:ext>
            </a:extLst>
          </p:cNvPr>
          <p:cNvSpPr/>
          <p:nvPr/>
        </p:nvSpPr>
        <p:spPr>
          <a:xfrm>
            <a:off x="456737" y="1746753"/>
            <a:ext cx="4234642" cy="2698247"/>
          </a:xfrm>
          <a:prstGeom prst="roundRect">
            <a:avLst>
              <a:gd name="adj" fmla="val 960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BA43D1A5-F4E8-543A-5A92-5A894E9D8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b="1" dirty="0"/>
              <a:t>Open-sourced dataset</a:t>
            </a:r>
            <a:endParaRPr kumimoji="1"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7847A6A-ECEB-E11A-6FA7-0F0850D01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11</a:t>
            </a:fld>
            <a:endParaRPr kumimoji="1"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D80F9F9C-A7BF-24A7-EFF3-38FB996DF52D}"/>
              </a:ext>
            </a:extLst>
          </p:cNvPr>
          <p:cNvSpPr txBox="1"/>
          <p:nvPr/>
        </p:nvSpPr>
        <p:spPr>
          <a:xfrm>
            <a:off x="456737" y="1261633"/>
            <a:ext cx="301259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TW" sz="2800" b="1" dirty="0">
                <a:solidFill>
                  <a:srgbClr val="C00000"/>
                </a:solidFill>
              </a:rPr>
              <a:t>MTS-Dialog</a:t>
            </a:r>
            <a:endParaRPr kumimoji="1" lang="zh-TW" alt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65FF8FD-0F0D-2474-4BD4-48EB7A958FA5}"/>
              </a:ext>
            </a:extLst>
          </p:cNvPr>
          <p:cNvSpPr txBox="1"/>
          <p:nvPr/>
        </p:nvSpPr>
        <p:spPr>
          <a:xfrm>
            <a:off x="536387" y="1790417"/>
            <a:ext cx="437439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kern="120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Doctor: Good afternoon, sir. My chart here says that you are a fifty one year old white male, is that correct?</a:t>
            </a:r>
            <a:br>
              <a:rPr lang="en-US" altLang="zh-TW" kern="120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</a:br>
            <a:r>
              <a:rPr lang="en-US" altLang="zh-TW" kern="120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Patient: Good afternoon, doctor. Yes, all of that is correct. </a:t>
            </a:r>
          </a:p>
          <a:p>
            <a:r>
              <a:rPr lang="en-US" altLang="zh-TW" kern="120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...</a:t>
            </a:r>
          </a:p>
          <a:p>
            <a:pPr marL="0" marR="0" lvl="0" indent="0" algn="l" defTabSz="323972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kern="120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Doctor: Finally, your ECOG score is one according to the nurse, is that correct? </a:t>
            </a:r>
            <a:br>
              <a:rPr lang="en-US" altLang="zh-TW" kern="120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</a:br>
            <a:r>
              <a:rPr lang="en-US" altLang="zh-TW" kern="120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Patient: Yes, doctor. That's correct.</a:t>
            </a:r>
            <a:endParaRPr lang="zh-TW" altLang="zh-TW" kern="1200" dirty="0">
              <a:solidFill>
                <a:schemeClr val="bg2">
                  <a:lumMod val="50000"/>
                </a:schemeClr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29EF0404-F4E9-9CDE-6E63-7CCA0C38FDF5}"/>
              </a:ext>
            </a:extLst>
          </p:cNvPr>
          <p:cNvSpPr txBox="1"/>
          <p:nvPr/>
        </p:nvSpPr>
        <p:spPr>
          <a:xfrm>
            <a:off x="456737" y="4615184"/>
            <a:ext cx="537563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Section header</a:t>
            </a:r>
            <a:r>
              <a:rPr lang="en-US" altLang="zh-TW" sz="2000" dirty="0">
                <a:solidFill>
                  <a:schemeClr val="tx1"/>
                </a:solidFill>
                <a:cs typeface="Times New Roman" panose="02020603050405020304" pitchFamily="18" charset="0"/>
              </a:rPr>
              <a:t>: </a:t>
            </a:r>
            <a:r>
              <a:rPr lang="en-US" altLang="zh-TW" sz="2000" dirty="0">
                <a:cs typeface="Times New Roman" panose="02020603050405020304" pitchFamily="18" charset="0"/>
              </a:rPr>
              <a:t>HISTORY of PRESENT ILLNESS</a:t>
            </a:r>
          </a:p>
          <a:p>
            <a:pPr marL="0" marR="0" lvl="0" indent="0" algn="l" defTabSz="323972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Section text</a:t>
            </a:r>
            <a:r>
              <a:rPr lang="en-US" altLang="zh-TW" sz="2000" dirty="0">
                <a:solidFill>
                  <a:schemeClr val="tx1"/>
                </a:solidFill>
                <a:cs typeface="Times New Roman" panose="02020603050405020304" pitchFamily="18" charset="0"/>
              </a:rPr>
              <a:t>: </a:t>
            </a:r>
            <a:r>
              <a:rPr lang="en-US" altLang="zh-TW" sz="2000" kern="120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A 51-year-old white male diagnosed with PTLD in latter half of 2007.  He presented with symptoms of increasing adenopathy, abdominal pain, weight loss, and anorexia. …. </a:t>
            </a:r>
            <a:endParaRPr lang="zh-TW" altLang="zh-TW" sz="2000" kern="1200" dirty="0">
              <a:solidFill>
                <a:schemeClr val="bg2">
                  <a:lumMod val="50000"/>
                </a:schemeClr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15" name="右大括弧 14">
            <a:extLst>
              <a:ext uri="{FF2B5EF4-FFF2-40B4-BE49-F238E27FC236}">
                <a16:creationId xmlns:a16="http://schemas.microsoft.com/office/drawing/2014/main" id="{14FE21A9-ADA2-4EA2-E0D6-8EE9F05DD053}"/>
              </a:ext>
            </a:extLst>
          </p:cNvPr>
          <p:cNvSpPr/>
          <p:nvPr/>
        </p:nvSpPr>
        <p:spPr>
          <a:xfrm>
            <a:off x="4691379" y="1824985"/>
            <a:ext cx="338406" cy="2483307"/>
          </a:xfrm>
          <a:prstGeom prst="rightBrace">
            <a:avLst>
              <a:gd name="adj1" fmla="val 8333"/>
              <a:gd name="adj2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8AC5F300-5E6E-1E6B-0A6E-F0B11F48F9CA}"/>
              </a:ext>
            </a:extLst>
          </p:cNvPr>
          <p:cNvSpPr txBox="1"/>
          <p:nvPr/>
        </p:nvSpPr>
        <p:spPr>
          <a:xfrm>
            <a:off x="4963682" y="2746465"/>
            <a:ext cx="10259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800" dirty="0">
                <a:solidFill>
                  <a:schemeClr val="tx1"/>
                </a:solidFill>
                <a:cs typeface="Times New Roman" panose="02020603050405020304" pitchFamily="18" charset="0"/>
              </a:rPr>
              <a:t>~150 tokens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189D196-9D2B-8B3C-84E8-FED147ADCBE0}"/>
              </a:ext>
            </a:extLst>
          </p:cNvPr>
          <p:cNvSpPr txBox="1"/>
          <p:nvPr/>
        </p:nvSpPr>
        <p:spPr>
          <a:xfrm>
            <a:off x="6027828" y="1248933"/>
            <a:ext cx="31696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TW" sz="2800" b="1" dirty="0">
                <a:solidFill>
                  <a:srgbClr val="C00000"/>
                </a:solidFill>
              </a:rPr>
              <a:t>ACI-BENCH</a:t>
            </a:r>
            <a:endParaRPr kumimoji="1" lang="zh-TW" altLang="en-US" sz="2800" b="1" dirty="0">
              <a:solidFill>
                <a:srgbClr val="C00000"/>
              </a:solidFill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9B27B36B-46E9-5052-9D59-B63011D97856}"/>
              </a:ext>
            </a:extLst>
          </p:cNvPr>
          <p:cNvSpPr txBox="1"/>
          <p:nvPr/>
        </p:nvSpPr>
        <p:spPr>
          <a:xfrm>
            <a:off x="6015129" y="1707480"/>
            <a:ext cx="5049792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kern="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Doctor: hi. how are you?</a:t>
            </a:r>
            <a:br>
              <a:rPr lang="en-US" altLang="zh-TW" kern="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</a:br>
            <a:r>
              <a:rPr lang="en-US" altLang="zh-TW" kern="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Patient: hey, good to see you.</a:t>
            </a:r>
            <a:br>
              <a:rPr lang="en-US" altLang="zh-TW" kern="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</a:br>
            <a:r>
              <a:rPr lang="en-US" altLang="zh-TW" kern="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Doctor: </a:t>
            </a:r>
            <a:r>
              <a:rPr lang="en-US" altLang="zh-TW" kern="0" dirty="0" err="1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i'm</a:t>
            </a:r>
            <a:r>
              <a:rPr lang="en-US" altLang="zh-TW" kern="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 doing well, </a:t>
            </a:r>
            <a:r>
              <a:rPr lang="en-US" altLang="zh-TW" kern="0" dirty="0" err="1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i'm</a:t>
            </a:r>
            <a:r>
              <a:rPr lang="en-US" altLang="zh-TW" kern="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 doing well.</a:t>
            </a:r>
          </a:p>
          <a:p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…</a:t>
            </a:r>
          </a:p>
          <a:p>
            <a:r>
              <a:rPr lang="en-US" altLang="zh-TW" kern="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Doctor: let me know if your symptoms worsen and we can talk more about it, okay?</a:t>
            </a:r>
            <a:br>
              <a:rPr lang="en-US" altLang="zh-TW" kern="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</a:br>
            <a:r>
              <a:rPr lang="en-US" altLang="zh-TW" kern="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Patient: you got it.</a:t>
            </a:r>
            <a:br>
              <a:rPr lang="en-US" altLang="zh-TW" kern="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</a:br>
            <a:r>
              <a:rPr lang="en-US" altLang="zh-TW" kern="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Doctor: all right. hey, dragon. finalize the note</a:t>
            </a:r>
            <a:r>
              <a:rPr lang="en-US" altLang="zh-TW" sz="2000" kern="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.</a:t>
            </a:r>
            <a:r>
              <a:rPr lang="zh-TW" altLang="zh-TW" sz="200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  </a:t>
            </a:r>
            <a:endParaRPr lang="zh-TW" altLang="en-US" sz="2000" dirty="0">
              <a:solidFill>
                <a:schemeClr val="bg2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2823234D-74C4-751E-8566-3F9D2547AC96}"/>
              </a:ext>
            </a:extLst>
          </p:cNvPr>
          <p:cNvSpPr txBox="1"/>
          <p:nvPr/>
        </p:nvSpPr>
        <p:spPr>
          <a:xfrm>
            <a:off x="6005565" y="4039342"/>
            <a:ext cx="583727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000" b="1" kern="1200" dirty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CHIEF COMPLAINT</a:t>
            </a:r>
            <a:br>
              <a:rPr lang="en-US" altLang="zh-TW" sz="2000" kern="1200" dirty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</a:br>
            <a:r>
              <a:rPr lang="en-US" altLang="zh-TW" sz="2000" kern="120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Upper respiratory infection.</a:t>
            </a:r>
            <a:br>
              <a:rPr lang="en-US" altLang="zh-TW" sz="2000" kern="1200" dirty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</a:br>
            <a:r>
              <a:rPr lang="en-US" altLang="zh-TW" sz="2000" b="1" kern="1200" dirty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HISTORY OF PRESENT ILLNESS</a:t>
            </a:r>
            <a:br>
              <a:rPr lang="en-US" altLang="zh-TW" sz="2000" kern="1200" dirty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</a:br>
            <a:r>
              <a:rPr lang="en-US" altLang="zh-TW" sz="2000" dirty="0">
                <a:solidFill>
                  <a:schemeClr val="bg2">
                    <a:lumMod val="50000"/>
                  </a:schemeClr>
                </a:solidFill>
                <a:cs typeface="Times New Roman" panose="02020603050405020304" pitchFamily="18" charset="0"/>
              </a:rPr>
              <a:t>The patient </a:t>
            </a:r>
            <a:r>
              <a:rPr lang="en-US" altLang="zh-TW" sz="2000" kern="120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is a 59-year-old male with a past medical history significant for depression, </a:t>
            </a:r>
            <a:r>
              <a:rPr lang="en-US" altLang="zh-TW" sz="2000" dirty="0">
                <a:solidFill>
                  <a:schemeClr val="bg2">
                    <a:lumMod val="50000"/>
                  </a:schemeClr>
                </a:solidFill>
                <a:effectLst/>
                <a:cs typeface="Times New Roman" panose="02020603050405020304" pitchFamily="18" charset="0"/>
              </a:rPr>
              <a:t>…</a:t>
            </a:r>
          </a:p>
          <a:p>
            <a:r>
              <a:rPr lang="en-US" altLang="zh-TW" sz="2000" b="1" kern="1200" dirty="0"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RESULTS</a:t>
            </a:r>
          </a:p>
          <a:p>
            <a:r>
              <a:rPr lang="en-US" altLang="zh-TW" sz="2000" b="1" dirty="0">
                <a:cs typeface="Times New Roman" panose="02020603050405020304" pitchFamily="18" charset="0"/>
              </a:rPr>
              <a:t>ASSESSMENT AND PLAN ..</a:t>
            </a:r>
            <a:endParaRPr lang="en-US" altLang="zh-TW" sz="2000" dirty="0">
              <a:solidFill>
                <a:schemeClr val="tx1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16" name="右大括弧 15">
            <a:extLst>
              <a:ext uri="{FF2B5EF4-FFF2-40B4-BE49-F238E27FC236}">
                <a16:creationId xmlns:a16="http://schemas.microsoft.com/office/drawing/2014/main" id="{1545DC5B-378A-BC44-A84D-23D8F56068B1}"/>
              </a:ext>
            </a:extLst>
          </p:cNvPr>
          <p:cNvSpPr/>
          <p:nvPr/>
        </p:nvSpPr>
        <p:spPr>
          <a:xfrm>
            <a:off x="10757951" y="1815893"/>
            <a:ext cx="418454" cy="2074207"/>
          </a:xfrm>
          <a:prstGeom prst="rightBrace">
            <a:avLst>
              <a:gd name="adj1" fmla="val 8333"/>
              <a:gd name="adj2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8FE49821-72F3-CD9B-A1F5-6FF49EE66B85}"/>
              </a:ext>
            </a:extLst>
          </p:cNvPr>
          <p:cNvSpPr txBox="1"/>
          <p:nvPr/>
        </p:nvSpPr>
        <p:spPr>
          <a:xfrm>
            <a:off x="11125605" y="2593330"/>
            <a:ext cx="9570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800" dirty="0">
                <a:solidFill>
                  <a:schemeClr val="tx1"/>
                </a:solidFill>
                <a:cs typeface="Times New Roman" panose="02020603050405020304" pitchFamily="18" charset="0"/>
              </a:rPr>
              <a:t>~1800 tokens</a:t>
            </a: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F2267267-74E3-25E4-9C28-4B4DEE97A087}"/>
              </a:ext>
            </a:extLst>
          </p:cNvPr>
          <p:cNvSpPr txBox="1"/>
          <p:nvPr/>
        </p:nvSpPr>
        <p:spPr>
          <a:xfrm>
            <a:off x="4216400" y="4350340"/>
            <a:ext cx="18662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000" b="1" dirty="0">
                <a:solidFill>
                  <a:srgbClr val="C00000"/>
                </a:solidFill>
              </a:rPr>
              <a:t>(Subjective)</a:t>
            </a:r>
            <a:endParaRPr lang="zh-TW" altLang="en-US" sz="2000" b="1" dirty="0">
              <a:solidFill>
                <a:srgbClr val="C00000"/>
              </a:solidFill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6A6E0F31-EE6D-F3FF-E22B-E8DEC5DA5531}"/>
              </a:ext>
            </a:extLst>
          </p:cNvPr>
          <p:cNvSpPr txBox="1"/>
          <p:nvPr/>
        </p:nvSpPr>
        <p:spPr>
          <a:xfrm>
            <a:off x="8237670" y="4033206"/>
            <a:ext cx="23160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000" b="1" dirty="0">
                <a:solidFill>
                  <a:srgbClr val="C00000"/>
                </a:solidFill>
              </a:rPr>
              <a:t>(Subjective)</a:t>
            </a:r>
            <a:endParaRPr lang="zh-TW" altLang="en-US" sz="2000" b="1" dirty="0">
              <a:solidFill>
                <a:srgbClr val="C00000"/>
              </a:solidFill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DEA70ED6-CAA9-53F6-C493-DA54A3DD62A6}"/>
              </a:ext>
            </a:extLst>
          </p:cNvPr>
          <p:cNvSpPr txBox="1"/>
          <p:nvPr/>
        </p:nvSpPr>
        <p:spPr>
          <a:xfrm>
            <a:off x="9594334" y="4615184"/>
            <a:ext cx="21658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000" b="1" dirty="0">
                <a:solidFill>
                  <a:srgbClr val="C00000"/>
                </a:solidFill>
              </a:rPr>
              <a:t>(Subjective)</a:t>
            </a:r>
            <a:endParaRPr lang="zh-TW" altLang="en-US" sz="2000" b="1" dirty="0">
              <a:solidFill>
                <a:srgbClr val="C00000"/>
              </a:solidFill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0C653CCF-2326-2188-1343-BFF0C9EA43A1}"/>
              </a:ext>
            </a:extLst>
          </p:cNvPr>
          <p:cNvSpPr txBox="1"/>
          <p:nvPr/>
        </p:nvSpPr>
        <p:spPr>
          <a:xfrm>
            <a:off x="7133862" y="5546217"/>
            <a:ext cx="21658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000" b="1" dirty="0">
                <a:solidFill>
                  <a:srgbClr val="C00000"/>
                </a:solidFill>
              </a:rPr>
              <a:t>(Objective)</a:t>
            </a:r>
            <a:endParaRPr lang="zh-TW" altLang="en-US" sz="2000" b="1" dirty="0">
              <a:solidFill>
                <a:srgbClr val="C00000"/>
              </a:solidFill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67D238E2-E148-46C4-39F4-91C39A86BD59}"/>
              </a:ext>
            </a:extLst>
          </p:cNvPr>
          <p:cNvSpPr txBox="1"/>
          <p:nvPr/>
        </p:nvSpPr>
        <p:spPr>
          <a:xfrm>
            <a:off x="9083177" y="5825364"/>
            <a:ext cx="265208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000" b="1" dirty="0">
                <a:solidFill>
                  <a:srgbClr val="C00000"/>
                </a:solidFill>
              </a:rPr>
              <a:t>(Assessment and Plan)</a:t>
            </a:r>
            <a:endParaRPr lang="zh-TW" alt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837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B76A4E-837F-CCAE-01E0-A90A21C0A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altLang="zh-TW" sz="4000" b="1" dirty="0">
                <a:effectLst/>
                <a:latin typeface="+mn-lt"/>
              </a:rPr>
              <a:t>Mapping between original note categories and SOAP </a:t>
            </a:r>
            <a:endParaRPr kumimoji="1" lang="zh-TW" altLang="en-US" sz="8000" b="1" dirty="0">
              <a:latin typeface="+mn-lt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5961769-9AF8-5DE4-2227-7D8947CA4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12</a:t>
            </a:fld>
            <a:endParaRPr kumimoji="1" lang="zh-TW" altLang="en-US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3046DCC6-B7AD-BFEF-A98C-44601D230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612247"/>
              </p:ext>
            </p:extLst>
          </p:nvPr>
        </p:nvGraphicFramePr>
        <p:xfrm>
          <a:off x="730623" y="1492834"/>
          <a:ext cx="10515600" cy="39624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93086">
                  <a:extLst>
                    <a:ext uri="{9D8B030D-6E8A-4147-A177-3AD203B41FA5}">
                      <a16:colId xmlns:a16="http://schemas.microsoft.com/office/drawing/2014/main" val="1452277944"/>
                    </a:ext>
                  </a:extLst>
                </a:gridCol>
                <a:gridCol w="6848429">
                  <a:extLst>
                    <a:ext uri="{9D8B030D-6E8A-4147-A177-3AD203B41FA5}">
                      <a16:colId xmlns:a16="http://schemas.microsoft.com/office/drawing/2014/main" val="3307628628"/>
                    </a:ext>
                  </a:extLst>
                </a:gridCol>
                <a:gridCol w="1974085">
                  <a:extLst>
                    <a:ext uri="{9D8B030D-6E8A-4147-A177-3AD203B41FA5}">
                      <a16:colId xmlns:a16="http://schemas.microsoft.com/office/drawing/2014/main" val="293375253"/>
                    </a:ext>
                  </a:extLst>
                </a:gridCol>
              </a:tblGrid>
              <a:tr h="104384"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sz="18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Dataset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sz="18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Original section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altLang="zh-TW" sz="1800" kern="100" dirty="0"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# of samples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652245"/>
                  </a:ext>
                </a:extLst>
              </a:tr>
              <a:tr h="104384">
                <a:tc gridSpan="3"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sz="1800" b="1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Subjective</a:t>
                      </a:r>
                      <a:endParaRPr lang="zh-TW" sz="1800" b="1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sz="75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sz="75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61106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sz="18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MTS-Dialog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sz="18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GENHX, FAM/SOCHX, PASTMEDICALHX, CC, PASTSURGICAL, ALLERGY, ROS, MEDICATIONS, IMMUNIZATIONS, GYNHX, PROCEDURES, OTHER_HISTORY, 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altLang="zh-TW" sz="1800" kern="100" dirty="0"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175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0751557"/>
                  </a:ext>
                </a:extLst>
              </a:tr>
              <a:tr h="208769"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sz="18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ACI-BENCH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sz="18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Subjective: CHIEF COMPLAINT, HISTORY OF PRESENT ILLNESS, and REVIEW OF SYSTEMS.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altLang="zh-TW" sz="1800" kern="100" dirty="0"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40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3068781"/>
                  </a:ext>
                </a:extLst>
              </a:tr>
              <a:tr h="104384">
                <a:tc gridSpan="3"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sz="1800" b="1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Objective</a:t>
                      </a:r>
                      <a:endParaRPr lang="zh-TW" sz="1800" b="1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sz="75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sz="75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329698"/>
                  </a:ext>
                </a:extLst>
              </a:tr>
              <a:tr h="104384"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sz="1800" kern="1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MTS-Dialog</a:t>
                      </a:r>
                      <a:endParaRPr lang="zh-TW" sz="1800" kern="10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sz="18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EXAM, IMAGING, LABS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altLang="zh-TW" sz="1800" kern="100" dirty="0"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38051"/>
                  </a:ext>
                </a:extLst>
              </a:tr>
              <a:tr h="208769"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sz="18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ACI-BENCH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sz="18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Objective exam and objective result: RESULTS, PHYSICAL EXAMINATION, and VITALS REVIEWED.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altLang="zh-TW" sz="1800" kern="100" dirty="0"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40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7675465"/>
                  </a:ext>
                </a:extLst>
              </a:tr>
              <a:tr h="104384">
                <a:tc gridSpan="3"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sz="1800" b="1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Assessment and plan</a:t>
                      </a:r>
                      <a:endParaRPr lang="zh-TW" sz="1800" b="1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sz="75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sz="75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541319"/>
                  </a:ext>
                </a:extLst>
              </a:tr>
              <a:tr h="104384"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sz="1800" kern="1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MTS-Dialog</a:t>
                      </a:r>
                      <a:endParaRPr lang="zh-TW" sz="1800" kern="10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sz="1800" kern="1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ASSESSMENT, DIAGNOSIS, DISPOSITION, PLAN, EDCOURSE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altLang="zh-TW" sz="1800" kern="100" dirty="0"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18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64479"/>
                  </a:ext>
                </a:extLst>
              </a:tr>
              <a:tr h="104384"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sz="18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ACI-BENCH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sz="18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Assessment and plan: ASSESSMENT AND PLAN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60"/>
                        </a:lnSpc>
                      </a:pPr>
                      <a:r>
                        <a:rPr lang="en-US" altLang="zh-TW" sz="1800" kern="100" dirty="0"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40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6394" marR="36394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6058748"/>
                  </a:ext>
                </a:extLst>
              </a:tr>
            </a:tbl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2FC7C248-492E-848A-4F9D-0D0E70D0FB4E}"/>
              </a:ext>
            </a:extLst>
          </p:cNvPr>
          <p:cNvSpPr txBox="1"/>
          <p:nvPr/>
        </p:nvSpPr>
        <p:spPr>
          <a:xfrm>
            <a:off x="6330747" y="5455234"/>
            <a:ext cx="5238206" cy="52322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kumimoji="1" lang="en-US" altLang="zh-TW" sz="2800" dirty="0"/>
              <a:t>Is SOAP written in a similar way?</a:t>
            </a:r>
            <a:endParaRPr kumimoji="1"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2915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B734F3-63B7-556D-0FC0-854089C44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+mn-lt"/>
              </a:rPr>
              <a:t>Introduction of LIWC</a:t>
            </a:r>
            <a:endParaRPr kumimoji="1" lang="zh-TW" altLang="en-US" sz="4000" b="1" dirty="0">
              <a:latin typeface="+mn-lt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3069F82-6EB2-831E-B59A-EF94E2CA8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13</a:t>
            </a:fld>
            <a:endParaRPr kumimoji="1"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DBB79E1-5467-338B-2579-1887557DDFAB}"/>
              </a:ext>
            </a:extLst>
          </p:cNvPr>
          <p:cNvSpPr txBox="1"/>
          <p:nvPr/>
        </p:nvSpPr>
        <p:spPr>
          <a:xfrm>
            <a:off x="1126626" y="2312071"/>
            <a:ext cx="993874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000" dirty="0"/>
              <a:t>A</a:t>
            </a:r>
            <a:r>
              <a:rPr lang="zh-TW" altLang="en-US" sz="2000" dirty="0"/>
              <a:t> text analysis software that provides insights into the emotional, cognitive, and structural components of written or spoken language. </a:t>
            </a:r>
            <a:endParaRPr lang="en-US" altLang="zh-TW" sz="2000" dirty="0"/>
          </a:p>
          <a:p>
            <a:endParaRPr lang="en-US" altLang="zh-TW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000" dirty="0"/>
              <a:t>LIWC analyzes text based on a predefined set of linguistic categories</a:t>
            </a:r>
            <a:r>
              <a:rPr lang="en-US" altLang="zh-TW" sz="2000" dirty="0"/>
              <a:t> and calculates the percentage of words in a given text </a:t>
            </a:r>
            <a:r>
              <a:rPr lang="zh-TW" altLang="en-US" sz="2000" dirty="0"/>
              <a:t>to uncover patterns and meanings in the text. 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7D87806-A886-034F-B1B7-6353CB21F2E2}"/>
              </a:ext>
            </a:extLst>
          </p:cNvPr>
          <p:cNvSpPr txBox="1"/>
          <p:nvPr/>
        </p:nvSpPr>
        <p:spPr>
          <a:xfrm>
            <a:off x="9175377" y="5995615"/>
            <a:ext cx="24492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/>
              <a:t>https://www.liwc.app/</a:t>
            </a: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142E4678-D4D2-CCC3-9D8C-C99A34E826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435" y="1624985"/>
            <a:ext cx="1308100" cy="533400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EAB8EF40-77D8-5E27-D2C8-6E37CCC6BD55}"/>
              </a:ext>
            </a:extLst>
          </p:cNvPr>
          <p:cNvSpPr txBox="1"/>
          <p:nvPr/>
        </p:nvSpPr>
        <p:spPr>
          <a:xfrm>
            <a:off x="2302298" y="1684318"/>
            <a:ext cx="60980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rgbClr val="C00000"/>
                </a:solidFill>
              </a:rPr>
              <a:t>Linguistic Inquiry and Word Count</a:t>
            </a:r>
          </a:p>
        </p:txBody>
      </p: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53DBF402-EE32-A2F4-AE5F-FAB7C1209995}"/>
              </a:ext>
            </a:extLst>
          </p:cNvPr>
          <p:cNvGrpSpPr/>
          <p:nvPr/>
        </p:nvGrpSpPr>
        <p:grpSpPr>
          <a:xfrm>
            <a:off x="1276117" y="4158307"/>
            <a:ext cx="9461872" cy="1654403"/>
            <a:chOff x="1276117" y="4158307"/>
            <a:chExt cx="9461872" cy="1654403"/>
          </a:xfrm>
        </p:grpSpPr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128CBAF6-7B8B-4832-242B-F7DC422F6FE4}"/>
                </a:ext>
              </a:extLst>
            </p:cNvPr>
            <p:cNvSpPr txBox="1"/>
            <p:nvPr/>
          </p:nvSpPr>
          <p:spPr>
            <a:xfrm>
              <a:off x="1276117" y="4562706"/>
              <a:ext cx="303316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" altLang="zh-TW" sz="2400" dirty="0"/>
                <a:t>“Past medical history is unremarkable.”</a:t>
              </a:r>
              <a:endParaRPr lang="zh-TW" altLang="en-US" sz="2400" dirty="0"/>
            </a:p>
          </p:txBody>
        </p:sp>
        <p:pic>
          <p:nvPicPr>
            <p:cNvPr id="15" name="圖片 14">
              <a:extLst>
                <a:ext uri="{FF2B5EF4-FFF2-40B4-BE49-F238E27FC236}">
                  <a16:creationId xmlns:a16="http://schemas.microsoft.com/office/drawing/2014/main" id="{C8895A7D-3202-3A8D-8C48-1247C96040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04456" y="4617379"/>
              <a:ext cx="1713878" cy="698863"/>
            </a:xfrm>
            <a:prstGeom prst="rect">
              <a:avLst/>
            </a:prstGeom>
          </p:spPr>
        </p:pic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5CEAB31E-01DC-ED8E-41B9-34FB0CA07A45}"/>
                </a:ext>
              </a:extLst>
            </p:cNvPr>
            <p:cNvSpPr txBox="1"/>
            <p:nvPr/>
          </p:nvSpPr>
          <p:spPr>
            <a:xfrm>
              <a:off x="7013504" y="4706477"/>
              <a:ext cx="372448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400" dirty="0"/>
                <a:t>[      </a:t>
              </a:r>
              <a:r>
                <a:rPr lang="en-US" altLang="zh-TW" sz="2400" dirty="0">
                  <a:solidFill>
                    <a:schemeClr val="accent2">
                      <a:lumMod val="75000"/>
                    </a:schemeClr>
                  </a:solidFill>
                </a:rPr>
                <a:t>0</a:t>
              </a:r>
              <a:r>
                <a:rPr lang="en-US" altLang="zh-TW" sz="2400" dirty="0"/>
                <a:t>,     </a:t>
              </a:r>
              <a:r>
                <a:rPr lang="en-US" altLang="zh-TW" sz="2400" dirty="0">
                  <a:solidFill>
                    <a:schemeClr val="accent5">
                      <a:lumMod val="75000"/>
                    </a:schemeClr>
                  </a:solidFill>
                </a:rPr>
                <a:t>0</a:t>
              </a:r>
              <a:r>
                <a:rPr lang="en-US" altLang="zh-TW" sz="2400" dirty="0"/>
                <a:t>,     </a:t>
              </a:r>
              <a:r>
                <a:rPr lang="en-US" altLang="zh-TW" sz="2400" dirty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r>
                <a:rPr lang="en-US" altLang="zh-TW" sz="2400" dirty="0"/>
                <a:t> ,    </a:t>
              </a:r>
              <a:r>
                <a:rPr lang="en-US" altLang="zh-TW" sz="2400" dirty="0">
                  <a:solidFill>
                    <a:srgbClr val="C00000"/>
                  </a:solidFill>
                </a:rPr>
                <a:t>0.166</a:t>
              </a:r>
              <a:r>
                <a:rPr lang="en-US" altLang="zh-TW" sz="2400" dirty="0"/>
                <a:t>, …, ]</a:t>
              </a:r>
              <a:endParaRPr lang="zh-TW" altLang="en-US" sz="2400" dirty="0"/>
            </a:p>
          </p:txBody>
        </p:sp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201EBF93-57CB-023E-3AAD-BBA71C1F5A6D}"/>
                </a:ext>
              </a:extLst>
            </p:cNvPr>
            <p:cNvSpPr txBox="1"/>
            <p:nvPr/>
          </p:nvSpPr>
          <p:spPr>
            <a:xfrm>
              <a:off x="9263988" y="5351045"/>
              <a:ext cx="105234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400" dirty="0">
                  <a:solidFill>
                    <a:srgbClr val="C00000"/>
                  </a:solidFill>
                </a:rPr>
                <a:t>health</a:t>
              </a:r>
              <a:endParaRPr lang="zh-TW" alt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6FEDDC05-8414-0CC0-D65B-ACE571964A5C}"/>
                </a:ext>
              </a:extLst>
            </p:cNvPr>
            <p:cNvSpPr txBox="1"/>
            <p:nvPr/>
          </p:nvSpPr>
          <p:spPr>
            <a:xfrm>
              <a:off x="7550843" y="5351045"/>
              <a:ext cx="24928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400" dirty="0">
                  <a:solidFill>
                    <a:schemeClr val="accent2">
                      <a:lumMod val="75000"/>
                    </a:schemeClr>
                  </a:solidFill>
                </a:rPr>
                <a:t>I</a:t>
              </a:r>
              <a:endParaRPr lang="zh-TW" altLang="en-US" sz="24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C74947F7-B6D1-78F2-7391-86655C5B76D9}"/>
                </a:ext>
              </a:extLst>
            </p:cNvPr>
            <p:cNvSpPr txBox="1"/>
            <p:nvPr/>
          </p:nvSpPr>
          <p:spPr>
            <a:xfrm>
              <a:off x="7900346" y="5351045"/>
              <a:ext cx="83239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400" dirty="0">
                  <a:solidFill>
                    <a:schemeClr val="accent5">
                      <a:lumMod val="75000"/>
                    </a:schemeClr>
                  </a:solidFill>
                </a:rPr>
                <a:t>we</a:t>
              </a:r>
              <a:endParaRPr lang="zh-TW" altLang="en-US" sz="24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49462399-F4E8-CB43-4044-3DE94E57E854}"/>
                </a:ext>
              </a:extLst>
            </p:cNvPr>
            <p:cNvSpPr txBox="1"/>
            <p:nvPr/>
          </p:nvSpPr>
          <p:spPr>
            <a:xfrm>
              <a:off x="8507099" y="5351045"/>
              <a:ext cx="83239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400" dirty="0">
                  <a:solidFill>
                    <a:schemeClr val="accent6">
                      <a:lumMod val="75000"/>
                    </a:schemeClr>
                  </a:solidFill>
                </a:rPr>
                <a:t>you</a:t>
              </a:r>
              <a:endParaRPr lang="zh-TW" altLang="en-US" sz="24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7AE3DBCB-CE33-04C0-9E91-36A65AFC6882}"/>
                </a:ext>
              </a:extLst>
            </p:cNvPr>
            <p:cNvSpPr txBox="1"/>
            <p:nvPr/>
          </p:nvSpPr>
          <p:spPr>
            <a:xfrm>
              <a:off x="2084874" y="4158307"/>
              <a:ext cx="171387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400" dirty="0">
                  <a:solidFill>
                    <a:schemeClr val="bg2">
                      <a:lumMod val="75000"/>
                    </a:schemeClr>
                  </a:solidFill>
                </a:rPr>
                <a:t>Input text</a:t>
              </a:r>
              <a:endParaRPr lang="zh-TW" altLang="en-US" sz="2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92499098-087B-BC88-1245-F05583C7F6F8}"/>
                </a:ext>
              </a:extLst>
            </p:cNvPr>
            <p:cNvSpPr txBox="1"/>
            <p:nvPr/>
          </p:nvSpPr>
          <p:spPr>
            <a:xfrm>
              <a:off x="7765995" y="4185201"/>
              <a:ext cx="244928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400" dirty="0">
                  <a:solidFill>
                    <a:schemeClr val="bg2">
                      <a:lumMod val="75000"/>
                    </a:schemeClr>
                  </a:solidFill>
                </a:rPr>
                <a:t>LIWC features</a:t>
              </a:r>
              <a:endParaRPr lang="zh-TW" altLang="en-US" sz="2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cxnSp>
          <p:nvCxnSpPr>
            <p:cNvPr id="10" name="直線箭頭接點 9">
              <a:extLst>
                <a:ext uri="{FF2B5EF4-FFF2-40B4-BE49-F238E27FC236}">
                  <a16:creationId xmlns:a16="http://schemas.microsoft.com/office/drawing/2014/main" id="{F8252DA8-3381-FA19-6DF0-663A4D25A814}"/>
                </a:ext>
              </a:extLst>
            </p:cNvPr>
            <p:cNvCxnSpPr/>
            <p:nvPr/>
          </p:nvCxnSpPr>
          <p:spPr>
            <a:xfrm>
              <a:off x="4222376" y="4937309"/>
              <a:ext cx="430306" cy="0"/>
            </a:xfrm>
            <a:prstGeom prst="straightConnector1">
              <a:avLst/>
            </a:prstGeom>
            <a:ln w="920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箭頭接點 11">
              <a:extLst>
                <a:ext uri="{FF2B5EF4-FFF2-40B4-BE49-F238E27FC236}">
                  <a16:creationId xmlns:a16="http://schemas.microsoft.com/office/drawing/2014/main" id="{9CCEBFC1-D2D6-A586-D74D-52AE6B5E02D6}"/>
                </a:ext>
              </a:extLst>
            </p:cNvPr>
            <p:cNvCxnSpPr/>
            <p:nvPr/>
          </p:nvCxnSpPr>
          <p:spPr>
            <a:xfrm>
              <a:off x="6596645" y="4937309"/>
              <a:ext cx="430306" cy="0"/>
            </a:xfrm>
            <a:prstGeom prst="straightConnector1">
              <a:avLst/>
            </a:prstGeom>
            <a:ln w="920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5592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CED125-A4E0-F0E7-2FDA-182718E31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+mn-lt"/>
              </a:rPr>
              <a:t>LIWC features related to healthcare</a:t>
            </a:r>
            <a:endParaRPr kumimoji="1" lang="zh-TW" altLang="en-US" sz="4000" b="1" dirty="0">
              <a:latin typeface="+mn-lt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50DA63F-F327-1D68-9F45-A3C897843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14</a:t>
            </a:fld>
            <a:endParaRPr kumimoji="1"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11A4F266-B6E4-1437-36FC-458479F5DCF5}"/>
              </a:ext>
            </a:extLst>
          </p:cNvPr>
          <p:cNvSpPr txBox="1"/>
          <p:nvPr/>
        </p:nvSpPr>
        <p:spPr>
          <a:xfrm>
            <a:off x="6925235" y="2643009"/>
            <a:ext cx="505556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/>
              <a:t>Hypothesis:</a:t>
            </a:r>
          </a:p>
          <a:p>
            <a:r>
              <a:rPr lang="en-US" altLang="zh-TW" sz="2400" b="1" dirty="0"/>
              <a:t>LIWC features should be similar across different dataset SOAP categories.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E468F6A6-2DBA-B0CB-63A7-E3DA687891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717450"/>
              </p:ext>
            </p:extLst>
          </p:nvPr>
        </p:nvGraphicFramePr>
        <p:xfrm>
          <a:off x="413444" y="1209430"/>
          <a:ext cx="6458003" cy="5171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3473">
                  <a:extLst>
                    <a:ext uri="{9D8B030D-6E8A-4147-A177-3AD203B41FA5}">
                      <a16:colId xmlns:a16="http://schemas.microsoft.com/office/drawing/2014/main" val="1606609683"/>
                    </a:ext>
                  </a:extLst>
                </a:gridCol>
                <a:gridCol w="3294530">
                  <a:extLst>
                    <a:ext uri="{9D8B030D-6E8A-4147-A177-3AD203B41FA5}">
                      <a16:colId xmlns:a16="http://schemas.microsoft.com/office/drawing/2014/main" val="12772680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760"/>
                        </a:lnSpc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LIWC feature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60"/>
                        </a:lnSpc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Examples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583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pronoun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3972" rtl="0" eaLnBrk="1" fontAlgn="auto" latinLnBrk="0" hangingPunct="1">
                        <a:lnSpc>
                          <a:spcPts val="1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I, you, that, it</a:t>
                      </a:r>
                      <a:endParaRPr lang="en" altLang="zh-TW" sz="1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3126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number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3972" rtl="0" eaLnBrk="1" fontAlgn="auto" latinLnBrk="0" hangingPunct="1">
                        <a:lnSpc>
                          <a:spcPts val="1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one, two, first, once </a:t>
                      </a:r>
                      <a:endParaRPr lang="en" altLang="zh-TW" sz="1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03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-US" altLang="zh-TW" sz="1800" b="0" dirty="0" err="1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posemo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(positive emotion)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3972" rtl="0" eaLnBrk="1" fontAlgn="auto" latinLnBrk="0" hangingPunct="1">
                        <a:lnSpc>
                          <a:spcPts val="1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good, love, happy, hope</a:t>
                      </a:r>
                      <a:endParaRPr lang="en" altLang="zh-TW" sz="1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2140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-US" altLang="zh-TW" sz="1800" b="0" dirty="0" err="1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negemo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(negative emotion)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3972" rtl="0" eaLnBrk="1" fontAlgn="auto" latinLnBrk="0" hangingPunct="1">
                        <a:lnSpc>
                          <a:spcPts val="1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bad, hate, hurt, tired</a:t>
                      </a:r>
                      <a:endParaRPr lang="en" altLang="zh-TW" sz="1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483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-US" altLang="zh-TW" sz="1800" b="0" dirty="0" err="1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anx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(anxiety)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3972" rtl="0" eaLnBrk="1" fontAlgn="auto" latinLnBrk="0" hangingPunct="1">
                        <a:lnSpc>
                          <a:spcPts val="1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worry, fear, afraid, nervous</a:t>
                      </a:r>
                      <a:endParaRPr lang="en" altLang="zh-TW" sz="1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5793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anger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3972" rtl="0" eaLnBrk="1" fontAlgn="auto" latinLnBrk="0" hangingPunct="1">
                        <a:lnSpc>
                          <a:spcPts val="1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hate, mad, angry, </a:t>
                      </a:r>
                      <a:r>
                        <a:rPr lang="en" altLang="zh-TW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frustr</a:t>
                      </a:r>
                      <a:r>
                        <a:rPr lang="en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endParaRPr lang="en" altLang="zh-TW" sz="1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4756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sad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3972" rtl="0" eaLnBrk="1" fontAlgn="auto" latinLnBrk="0" hangingPunct="1">
                        <a:lnSpc>
                          <a:spcPts val="1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sad, disappoint*, cry</a:t>
                      </a:r>
                      <a:endParaRPr lang="en" altLang="zh-TW" sz="1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590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hear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3972" rtl="0" eaLnBrk="1" fontAlgn="auto" latinLnBrk="0" hangingPunct="1">
                        <a:lnSpc>
                          <a:spcPts val="1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zh-TW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heard, listen, sound</a:t>
                      </a:r>
                      <a:endParaRPr lang="en" altLang="zh-TW" sz="1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4585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feel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" altLang="zh-TW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touch, hold, felt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06873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bio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" altLang="zh-TW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eat, blood, pain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894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body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" altLang="zh-TW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ache, heart, cough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762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health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medic*, patients, health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561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ingest (food)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3972" rtl="0" eaLnBrk="1" fontAlgn="auto" latinLnBrk="0" hangingPunct="1">
                        <a:lnSpc>
                          <a:spcPts val="1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food*, drink*, eat, dinner* </a:t>
                      </a:r>
                      <a:endParaRPr lang="en" altLang="zh-TW" sz="1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63726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risk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3972" rtl="0" eaLnBrk="1" fontAlgn="auto" latinLnBrk="0" hangingPunct="1">
                        <a:lnSpc>
                          <a:spcPts val="1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zh-TW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secur</a:t>
                      </a:r>
                      <a:r>
                        <a:rPr lang="en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*, protect*, pain, risk*</a:t>
                      </a:r>
                      <a:endParaRPr lang="en" altLang="zh-TW" sz="1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05523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760"/>
                        </a:lnSpc>
                      </a:pP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time</a:t>
                      </a:r>
                      <a:endParaRPr lang="zh-TW" altLang="en-US" sz="1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3972" rtl="0" eaLnBrk="1" fontAlgn="auto" latinLnBrk="0" hangingPunct="1">
                        <a:lnSpc>
                          <a:spcPts val="17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when, now, then, day</a:t>
                      </a:r>
                      <a:endParaRPr lang="en" altLang="zh-TW" sz="1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612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39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8505F11-9011-F2F6-237E-733A42133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15</a:t>
            </a:fld>
            <a:endParaRPr kumimoji="1"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BDC1C632-DD47-3688-019A-874FDCB56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17" y="996526"/>
            <a:ext cx="11893083" cy="450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875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8505F11-9011-F2F6-237E-733A42133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16</a:t>
            </a:fld>
            <a:endParaRPr kumimoji="1"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BDC1C632-DD47-3688-019A-874FDCB56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17" y="996526"/>
            <a:ext cx="11893083" cy="4502486"/>
          </a:xfrm>
          <a:prstGeom prst="rect">
            <a:avLst/>
          </a:prstGeom>
        </p:spPr>
      </p:pic>
      <p:sp>
        <p:nvSpPr>
          <p:cNvPr id="16" name="矩形 15">
            <a:extLst>
              <a:ext uri="{FF2B5EF4-FFF2-40B4-BE49-F238E27FC236}">
                <a16:creationId xmlns:a16="http://schemas.microsoft.com/office/drawing/2014/main" id="{BE2E960D-CCDF-43A8-00A0-6E9C9E3CA12C}"/>
              </a:ext>
            </a:extLst>
          </p:cNvPr>
          <p:cNvSpPr/>
          <p:nvPr/>
        </p:nvSpPr>
        <p:spPr>
          <a:xfrm>
            <a:off x="602611" y="1096860"/>
            <a:ext cx="3579424" cy="4402152"/>
          </a:xfrm>
          <a:prstGeom prst="rect">
            <a:avLst/>
          </a:prstGeom>
          <a:noFill/>
          <a:ln w="571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3A083347-9E07-2296-A8FE-B817808F9325}"/>
              </a:ext>
            </a:extLst>
          </p:cNvPr>
          <p:cNvSpPr txBox="1"/>
          <p:nvPr/>
        </p:nvSpPr>
        <p:spPr>
          <a:xfrm>
            <a:off x="1283953" y="5525121"/>
            <a:ext cx="25525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zh-TW" sz="2400" b="1" dirty="0"/>
              <a:t>Correlation: </a:t>
            </a:r>
            <a:r>
              <a:rPr lang="en" altLang="zh-TW" sz="2400" b="1" dirty="0">
                <a:effectLst/>
              </a:rPr>
              <a:t>0.93</a:t>
            </a:r>
            <a:endParaRPr lang="en" altLang="zh-TW" sz="2400" b="1" dirty="0"/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017942EE-A9C1-0D2E-79FE-216F4B0DE997}"/>
              </a:ext>
            </a:extLst>
          </p:cNvPr>
          <p:cNvGrpSpPr/>
          <p:nvPr/>
        </p:nvGrpSpPr>
        <p:grpSpPr>
          <a:xfrm>
            <a:off x="4265946" y="1096860"/>
            <a:ext cx="3579424" cy="4889926"/>
            <a:chOff x="4265946" y="1096860"/>
            <a:chExt cx="3579424" cy="4889926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0277505B-F581-8454-8366-F1ADBF54C26F}"/>
                </a:ext>
              </a:extLst>
            </p:cNvPr>
            <p:cNvSpPr/>
            <p:nvPr/>
          </p:nvSpPr>
          <p:spPr>
            <a:xfrm>
              <a:off x="4265946" y="1096860"/>
              <a:ext cx="3579424" cy="4402152"/>
            </a:xfrm>
            <a:prstGeom prst="rect">
              <a:avLst/>
            </a:prstGeom>
            <a:noFill/>
            <a:ln w="571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22" name="文字方塊 21">
              <a:extLst>
                <a:ext uri="{FF2B5EF4-FFF2-40B4-BE49-F238E27FC236}">
                  <a16:creationId xmlns:a16="http://schemas.microsoft.com/office/drawing/2014/main" id="{D1623A97-8BC9-BAC6-5A85-FE439BD68171}"/>
                </a:ext>
              </a:extLst>
            </p:cNvPr>
            <p:cNvSpPr txBox="1"/>
            <p:nvPr/>
          </p:nvSpPr>
          <p:spPr>
            <a:xfrm>
              <a:off x="4819706" y="5525121"/>
              <a:ext cx="255258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" altLang="zh-TW" sz="2400" b="1" dirty="0"/>
                <a:t>Correlation: </a:t>
              </a:r>
              <a:r>
                <a:rPr lang="en" altLang="zh-TW" sz="2400" b="1" dirty="0">
                  <a:effectLst/>
                </a:rPr>
                <a:t>0.95</a:t>
              </a:r>
              <a:endParaRPr lang="en" altLang="zh-TW" sz="2400" b="1" dirty="0"/>
            </a:p>
          </p:txBody>
        </p:sp>
      </p:grpSp>
      <p:grpSp>
        <p:nvGrpSpPr>
          <p:cNvPr id="3" name="群組 2">
            <a:extLst>
              <a:ext uri="{FF2B5EF4-FFF2-40B4-BE49-F238E27FC236}">
                <a16:creationId xmlns:a16="http://schemas.microsoft.com/office/drawing/2014/main" id="{E5283D18-6666-EBD2-C2AC-C4642AED3279}"/>
              </a:ext>
            </a:extLst>
          </p:cNvPr>
          <p:cNvGrpSpPr/>
          <p:nvPr/>
        </p:nvGrpSpPr>
        <p:grpSpPr>
          <a:xfrm>
            <a:off x="7929281" y="1096860"/>
            <a:ext cx="3325907" cy="4889926"/>
            <a:chOff x="7929281" y="1096860"/>
            <a:chExt cx="3325907" cy="4889926"/>
          </a:xfrm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C2D9E545-B1C2-84D0-BCF0-9EE3D4CD9803}"/>
                </a:ext>
              </a:extLst>
            </p:cNvPr>
            <p:cNvSpPr/>
            <p:nvPr/>
          </p:nvSpPr>
          <p:spPr>
            <a:xfrm>
              <a:off x="7929281" y="1096860"/>
              <a:ext cx="3325907" cy="4402152"/>
            </a:xfrm>
            <a:prstGeom prst="rect">
              <a:avLst/>
            </a:prstGeom>
            <a:noFill/>
            <a:ln w="571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23" name="文字方塊 22">
              <a:extLst>
                <a:ext uri="{FF2B5EF4-FFF2-40B4-BE49-F238E27FC236}">
                  <a16:creationId xmlns:a16="http://schemas.microsoft.com/office/drawing/2014/main" id="{299DDA23-8897-64B9-8023-18EC2768F8F1}"/>
                </a:ext>
              </a:extLst>
            </p:cNvPr>
            <p:cNvSpPr txBox="1"/>
            <p:nvPr/>
          </p:nvSpPr>
          <p:spPr>
            <a:xfrm>
              <a:off x="8355460" y="5525121"/>
              <a:ext cx="255258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" altLang="zh-TW" sz="2400" b="1" dirty="0"/>
                <a:t>Correlation: </a:t>
              </a:r>
              <a:r>
                <a:rPr lang="en" altLang="zh-TW" sz="2400" b="1" dirty="0">
                  <a:effectLst/>
                </a:rPr>
                <a:t>0.77</a:t>
              </a:r>
              <a:endParaRPr lang="en" altLang="zh-TW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6050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1886581-ECEE-46D3-3623-8D8469ACF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17</a:t>
            </a:fld>
            <a:endParaRPr kumimoji="1"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2AF0EED8-EAB9-4FC1-984C-A55BD95600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5982"/>
          <a:stretch/>
        </p:blipFill>
        <p:spPr>
          <a:xfrm>
            <a:off x="328427" y="441948"/>
            <a:ext cx="4473995" cy="4979025"/>
          </a:xfrm>
          <a:prstGeom prst="rect">
            <a:avLst/>
          </a:prstGeom>
        </p:spPr>
      </p:pic>
      <p:grpSp>
        <p:nvGrpSpPr>
          <p:cNvPr id="8" name="群組 7">
            <a:extLst>
              <a:ext uri="{FF2B5EF4-FFF2-40B4-BE49-F238E27FC236}">
                <a16:creationId xmlns:a16="http://schemas.microsoft.com/office/drawing/2014/main" id="{CFDEC9E6-CF3F-6DDC-58BE-47A6BB1AD714}"/>
              </a:ext>
            </a:extLst>
          </p:cNvPr>
          <p:cNvGrpSpPr/>
          <p:nvPr/>
        </p:nvGrpSpPr>
        <p:grpSpPr>
          <a:xfrm>
            <a:off x="6754906" y="492573"/>
            <a:ext cx="4680452" cy="4928400"/>
            <a:chOff x="6090814" y="1008819"/>
            <a:chExt cx="4680452" cy="4928400"/>
          </a:xfrm>
        </p:grpSpPr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D99E28F4-8A86-47CC-5DBE-0017CC7FEE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4047" r="-1"/>
            <a:stretch/>
          </p:blipFill>
          <p:spPr>
            <a:xfrm>
              <a:off x="6090814" y="1008819"/>
              <a:ext cx="4680452" cy="4928400"/>
            </a:xfrm>
            <a:prstGeom prst="rect">
              <a:avLst/>
            </a:prstGeom>
          </p:spPr>
        </p:pic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8EC883BE-028D-D116-983E-789EE286F02B}"/>
                </a:ext>
              </a:extLst>
            </p:cNvPr>
            <p:cNvSpPr/>
            <p:nvPr/>
          </p:nvSpPr>
          <p:spPr>
            <a:xfrm>
              <a:off x="6090814" y="4746812"/>
              <a:ext cx="108280" cy="968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cxnSp>
        <p:nvCxnSpPr>
          <p:cNvPr id="9" name="直線箭頭接點 8">
            <a:extLst>
              <a:ext uri="{FF2B5EF4-FFF2-40B4-BE49-F238E27FC236}">
                <a16:creationId xmlns:a16="http://schemas.microsoft.com/office/drawing/2014/main" id="{584A6EA8-3D7A-B50D-AFC8-18AEF67CAA80}"/>
              </a:ext>
            </a:extLst>
          </p:cNvPr>
          <p:cNvCxnSpPr/>
          <p:nvPr/>
        </p:nvCxnSpPr>
        <p:spPr>
          <a:xfrm>
            <a:off x="5169824" y="1956360"/>
            <a:ext cx="1208868" cy="0"/>
          </a:xfrm>
          <a:prstGeom prst="straightConnector1">
            <a:avLst/>
          </a:prstGeom>
          <a:ln w="85725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箭頭接點 9">
            <a:extLst>
              <a:ext uri="{FF2B5EF4-FFF2-40B4-BE49-F238E27FC236}">
                <a16:creationId xmlns:a16="http://schemas.microsoft.com/office/drawing/2014/main" id="{97A4FD2A-AF06-0D83-69F7-B114CF096F4F}"/>
              </a:ext>
            </a:extLst>
          </p:cNvPr>
          <p:cNvCxnSpPr/>
          <p:nvPr/>
        </p:nvCxnSpPr>
        <p:spPr>
          <a:xfrm>
            <a:off x="5169824" y="3883772"/>
            <a:ext cx="1208868" cy="0"/>
          </a:xfrm>
          <a:prstGeom prst="straightConnector1">
            <a:avLst/>
          </a:prstGeom>
          <a:ln w="85725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4A199810-1E16-2156-62D9-70F6E4E48C3E}"/>
              </a:ext>
            </a:extLst>
          </p:cNvPr>
          <p:cNvSpPr txBox="1"/>
          <p:nvPr/>
        </p:nvSpPr>
        <p:spPr>
          <a:xfrm>
            <a:off x="1433525" y="5356140"/>
            <a:ext cx="92775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" altLang="zh-TW" sz="2000" b="1" dirty="0">
                <a:effectLst/>
              </a:rPr>
              <a:t>Subjective (subjective information from the patient)</a:t>
            </a:r>
          </a:p>
          <a:p>
            <a:pPr algn="ctr"/>
            <a:r>
              <a:rPr lang="en" altLang="zh-TW" sz="2000" b="1" dirty="0"/>
              <a:t>is similar to </a:t>
            </a:r>
          </a:p>
          <a:p>
            <a:pPr algn="ctr"/>
            <a:r>
              <a:rPr lang="en" altLang="zh-TW" sz="2000" b="1" dirty="0">
                <a:effectLst/>
              </a:rPr>
              <a:t>Assessment and plan (subjective information from the doctor) </a:t>
            </a:r>
            <a:endParaRPr lang="en" altLang="zh-TW" sz="2000" b="1" dirty="0"/>
          </a:p>
        </p:txBody>
      </p:sp>
    </p:spTree>
    <p:extLst>
      <p:ext uri="{BB962C8B-B14F-4D97-AF65-F5344CB8AC3E}">
        <p14:creationId xmlns:p14="http://schemas.microsoft.com/office/powerpoint/2010/main" val="21591950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1886581-ECEE-46D3-3623-8D8469ACF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18</a:t>
            </a:fld>
            <a:endParaRPr kumimoji="1"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2AF0EED8-EAB9-4FC1-984C-A55BD95600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5982"/>
          <a:stretch/>
        </p:blipFill>
        <p:spPr>
          <a:xfrm>
            <a:off x="909312" y="463022"/>
            <a:ext cx="4473995" cy="4979025"/>
          </a:xfrm>
          <a:prstGeom prst="rect">
            <a:avLst/>
          </a:prstGeom>
        </p:spPr>
      </p:pic>
      <p:grpSp>
        <p:nvGrpSpPr>
          <p:cNvPr id="8" name="群組 7">
            <a:extLst>
              <a:ext uri="{FF2B5EF4-FFF2-40B4-BE49-F238E27FC236}">
                <a16:creationId xmlns:a16="http://schemas.microsoft.com/office/drawing/2014/main" id="{CFDEC9E6-CF3F-6DDC-58BE-47A6BB1AD714}"/>
              </a:ext>
            </a:extLst>
          </p:cNvPr>
          <p:cNvGrpSpPr/>
          <p:nvPr/>
        </p:nvGrpSpPr>
        <p:grpSpPr>
          <a:xfrm>
            <a:off x="6217024" y="467487"/>
            <a:ext cx="4680452" cy="4928400"/>
            <a:chOff x="6090814" y="1008819"/>
            <a:chExt cx="4680452" cy="4928400"/>
          </a:xfrm>
        </p:grpSpPr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D99E28F4-8A86-47CC-5DBE-0017CC7FEE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4047" r="-1"/>
            <a:stretch/>
          </p:blipFill>
          <p:spPr>
            <a:xfrm>
              <a:off x="6090814" y="1008819"/>
              <a:ext cx="4680452" cy="4928400"/>
            </a:xfrm>
            <a:prstGeom prst="rect">
              <a:avLst/>
            </a:prstGeom>
          </p:spPr>
        </p:pic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8EC883BE-028D-D116-983E-789EE286F02B}"/>
                </a:ext>
              </a:extLst>
            </p:cNvPr>
            <p:cNvSpPr/>
            <p:nvPr/>
          </p:nvSpPr>
          <p:spPr>
            <a:xfrm>
              <a:off x="6090814" y="4746812"/>
              <a:ext cx="108280" cy="968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4A199810-1E16-2156-62D9-70F6E4E48C3E}"/>
              </a:ext>
            </a:extLst>
          </p:cNvPr>
          <p:cNvSpPr txBox="1"/>
          <p:nvPr/>
        </p:nvSpPr>
        <p:spPr>
          <a:xfrm>
            <a:off x="1457215" y="5463122"/>
            <a:ext cx="92775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" altLang="zh-TW" sz="2400" b="1" dirty="0">
                <a:effectLst/>
              </a:rPr>
              <a:t>LIWC features have characteristics that resonate with SOAP notes in real-world scenarios </a:t>
            </a:r>
            <a:endParaRPr lang="en" altLang="zh-TW" sz="24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96B25E4A-4021-E183-CC1A-24D4E972E43E}"/>
              </a:ext>
            </a:extLst>
          </p:cNvPr>
          <p:cNvSpPr/>
          <p:nvPr/>
        </p:nvSpPr>
        <p:spPr>
          <a:xfrm>
            <a:off x="2393577" y="1045297"/>
            <a:ext cx="524436" cy="4402152"/>
          </a:xfrm>
          <a:prstGeom prst="rect">
            <a:avLst/>
          </a:prstGeom>
          <a:noFill/>
          <a:ln w="571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2B0791A-8105-D4AA-72FB-1FC84DC05048}"/>
              </a:ext>
            </a:extLst>
          </p:cNvPr>
          <p:cNvSpPr/>
          <p:nvPr/>
        </p:nvSpPr>
        <p:spPr>
          <a:xfrm>
            <a:off x="7159021" y="1045297"/>
            <a:ext cx="524436" cy="4402152"/>
          </a:xfrm>
          <a:prstGeom prst="rect">
            <a:avLst/>
          </a:prstGeom>
          <a:noFill/>
          <a:ln w="571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80791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48B88D-B04C-114E-F78B-FEDBE1484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b="1" dirty="0"/>
              <a:t>Case study</a:t>
            </a:r>
            <a:endParaRPr kumimoji="1"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0E79667-A2CB-5858-DDD6-90C45845D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19</a:t>
            </a:fld>
            <a:endParaRPr kumimoji="1"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CB8EC1D-025E-E496-13ED-3F7AADF45BF6}"/>
              </a:ext>
            </a:extLst>
          </p:cNvPr>
          <p:cNvSpPr txBox="1"/>
          <p:nvPr/>
        </p:nvSpPr>
        <p:spPr>
          <a:xfrm>
            <a:off x="2817530" y="1157890"/>
            <a:ext cx="8473740" cy="506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000" dirty="0">
                <a:solidFill>
                  <a:srgbClr val="00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Have you had your flu or Pneumonia vaccination this year? </a:t>
            </a:r>
            <a:r>
              <a:rPr lang="zh-TW" altLang="zh-TW" sz="2000" dirty="0">
                <a:effectLst/>
              </a:rPr>
              <a:t> </a:t>
            </a:r>
            <a:endParaRPr lang="zh-TW" altLang="en-US" sz="2000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A812A883-374C-7F96-5C07-371DFB728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679" y="1240919"/>
            <a:ext cx="456652" cy="400949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FAB78B0D-DF42-81A0-F0EB-1038B9D6D0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6232" y="1681847"/>
            <a:ext cx="499785" cy="390212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CC2CF30B-3D61-376C-76F4-CE5E83BC7DE0}"/>
              </a:ext>
            </a:extLst>
          </p:cNvPr>
          <p:cNvSpPr txBox="1"/>
          <p:nvPr/>
        </p:nvSpPr>
        <p:spPr>
          <a:xfrm>
            <a:off x="1707776" y="2058612"/>
            <a:ext cx="94263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TW" sz="2000" b="1" kern="100" dirty="0">
                <a:effectLst/>
                <a:cs typeface="Times New Roman" panose="02020603050405020304" pitchFamily="18" charset="0"/>
              </a:rPr>
              <a:t>Reference: Immunizations were up to date for influenza, negative for Pneumovax.</a:t>
            </a:r>
            <a:endParaRPr lang="zh-TW" altLang="zh-TW" sz="2000" b="1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C4AE3558-9118-3098-1C9B-9FFAB88E39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066826"/>
              </p:ext>
            </p:extLst>
          </p:nvPr>
        </p:nvGraphicFramePr>
        <p:xfrm>
          <a:off x="109305" y="2512230"/>
          <a:ext cx="11710660" cy="39014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03332">
                  <a:extLst>
                    <a:ext uri="{9D8B030D-6E8A-4147-A177-3AD203B41FA5}">
                      <a16:colId xmlns:a16="http://schemas.microsoft.com/office/drawing/2014/main" val="487911794"/>
                    </a:ext>
                  </a:extLst>
                </a:gridCol>
                <a:gridCol w="947519">
                  <a:extLst>
                    <a:ext uri="{9D8B030D-6E8A-4147-A177-3AD203B41FA5}">
                      <a16:colId xmlns:a16="http://schemas.microsoft.com/office/drawing/2014/main" val="1182932215"/>
                    </a:ext>
                  </a:extLst>
                </a:gridCol>
                <a:gridCol w="9959809">
                  <a:extLst>
                    <a:ext uri="{9D8B030D-6E8A-4147-A177-3AD203B41FA5}">
                      <a16:colId xmlns:a16="http://schemas.microsoft.com/office/drawing/2014/main" val="538327779"/>
                    </a:ext>
                  </a:extLst>
                </a:gridCol>
              </a:tblGrid>
              <a:tr h="218029"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Model</a:t>
                      </a: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993" marR="3399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Section</a:t>
                      </a: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993" marR="3399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Generated note</a:t>
                      </a: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993" marR="3399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098733"/>
                  </a:ext>
                </a:extLst>
              </a:tr>
              <a:tr h="720457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LED</a:t>
                      </a: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993" marR="3399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993" marR="33993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(CHIEF COMPLAINT) </a:t>
                      </a:r>
                      <a:r>
                        <a:rPr lang="en-US" sz="1600" b="1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Pneumonia</a:t>
                      </a:r>
                      <a:r>
                        <a:rPr lang="en-US" sz="16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600" kern="1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(MEDICAL HISTORY) </a:t>
                      </a:r>
                      <a:r>
                        <a:rPr lang="en-US" sz="1600" b="1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Patient reports history of pneumonia in the past</a:t>
                      </a: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600" kern="1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(SOCIAL HISTORY) </a:t>
                      </a:r>
                      <a:r>
                        <a:rPr lang="en-US" sz="1600" b="1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patient reports that she has a family history of pneumonia</a:t>
                      </a:r>
                      <a:r>
                        <a:rPr lang="en-US" sz="16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600" kern="1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(MEDICATIONS) </a:t>
                      </a:r>
                      <a:r>
                        <a:rPr lang="en-US" sz="16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Patient reports </a:t>
                      </a:r>
                      <a:r>
                        <a:rPr lang="en-US" sz="1600" b="1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en-US" sz="16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received a flu shot this year. </a:t>
                      </a:r>
                      <a:r>
                        <a:rPr lang="en-US" sz="1600" kern="1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(REVIEW OF SYSTEMS) </a:t>
                      </a:r>
                      <a:r>
                        <a:rPr lang="en-US" sz="1600" b="1" kern="100" dirty="0">
                          <a:solidFill>
                            <a:schemeClr val="accent2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Constitutional: Reports pneumonia. Respiratory: Denies pneumonia. </a:t>
                      </a:r>
                      <a:r>
                        <a:rPr lang="en-US" sz="1600" b="1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Gastrointestinal: Reports abdominal pain. Genitourinary: </a:t>
                      </a:r>
                      <a:r>
                        <a:rPr lang="en-US" sz="1600" b="1" kern="100" dirty="0" err="1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Reportsuria</a:t>
                      </a:r>
                      <a:r>
                        <a:rPr lang="en-US" sz="1600" b="1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 Musculoskeletal: Reports right lower extremity pain.</a:t>
                      </a:r>
                      <a:endParaRPr lang="zh-TW" sz="1600" b="1" kern="100" dirty="0">
                        <a:solidFill>
                          <a:srgbClr val="C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993" marR="33993" marT="0" marB="0"/>
                </a:tc>
                <a:extLst>
                  <a:ext uri="{0D108BD9-81ED-4DB2-BD59-A6C34878D82A}">
                    <a16:rowId xmlns:a16="http://schemas.microsoft.com/office/drawing/2014/main" val="318642218"/>
                  </a:ext>
                </a:extLst>
              </a:tr>
              <a:tr h="72045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</a:t>
                      </a:r>
                      <a:endParaRPr lang="zh-TW" sz="1600" kern="10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993" marR="33993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(PHYSICAL EXAM)</a:t>
                      </a:r>
                      <a:r>
                        <a:rPr lang="zh-TW" altLang="zh-TW" sz="16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Itegumentary</a:t>
                      </a: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 Examination: Normal gait. Examination of Abdomen: No enlarged lymph nodes. Palpation: Normal perfusion. Auscultation of Lungs: No evidence of lymphadenopathy. Cardiovascular Examination; normal perfusion, bilaterally. - </a:t>
                      </a:r>
                      <a:r>
                        <a:rPr lang="en-US" sz="1600" kern="100" dirty="0" err="1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Musculosity</a:t>
                      </a: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: Normal pulmonary function. gastrointestinal: Normal vaginal bleeding.</a:t>
                      </a:r>
                      <a:endParaRPr lang="zh-TW" sz="1600" kern="100" dirty="0">
                        <a:solidFill>
                          <a:srgbClr val="C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993" marR="33993" marT="0" marB="0"/>
                </a:tc>
                <a:extLst>
                  <a:ext uri="{0D108BD9-81ED-4DB2-BD59-A6C34878D82A}">
                    <a16:rowId xmlns:a16="http://schemas.microsoft.com/office/drawing/2014/main" val="540890011"/>
                  </a:ext>
                </a:extLst>
              </a:tr>
              <a:tr h="12968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AP</a:t>
                      </a:r>
                      <a:endParaRPr lang="zh-TW" sz="16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993" marR="33993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1. Pneumonias. - Medical Reasoning: Based on the patient's examination and radiographic findings, we believe this is a case of </a:t>
                      </a:r>
                      <a:r>
                        <a:rPr lang="en-US" sz="1600" kern="100" dirty="0" err="1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Pneumona</a:t>
                      </a: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 - Patient Education and Counseling: We discussed the diagnosis and treatment options with the patient. We also discussed the importance of maintaining a high index of suspicion when treating patients with suspected pneumonia. - Additional Testing: We recommended that all patients be referred to a thoracic/GI/Lymphatic surgeon for further evaluation and possible treatment. - medical Treatment: Initiate antiviral treatment. Patient Agreements: The patient understands and agrees with the recommended medical treatment plan. </a:t>
                      </a:r>
                      <a:r>
                        <a:rPr lang="en-US" sz="1600" kern="1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sz="160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INSTRUCTIONS)</a:t>
                      </a:r>
                      <a:r>
                        <a:rPr lang="zh-TW" altLang="zh-TW" sz="16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The patient will follow-up as needed.</a:t>
                      </a:r>
                      <a:endParaRPr lang="zh-TW" sz="1600" kern="100" dirty="0">
                        <a:solidFill>
                          <a:srgbClr val="C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3993" marR="33993" marT="0" marB="0"/>
                </a:tc>
                <a:extLst>
                  <a:ext uri="{0D108BD9-81ED-4DB2-BD59-A6C34878D82A}">
                    <a16:rowId xmlns:a16="http://schemas.microsoft.com/office/drawing/2014/main" val="1183300304"/>
                  </a:ext>
                </a:extLst>
              </a:tr>
            </a:tbl>
          </a:graphicData>
        </a:graphic>
      </p:graphicFrame>
      <p:sp>
        <p:nvSpPr>
          <p:cNvPr id="12" name="文字方塊 11">
            <a:extLst>
              <a:ext uri="{FF2B5EF4-FFF2-40B4-BE49-F238E27FC236}">
                <a16:creationId xmlns:a16="http://schemas.microsoft.com/office/drawing/2014/main" id="{17674174-BF20-C73D-4A3D-D9195E59BE84}"/>
              </a:ext>
            </a:extLst>
          </p:cNvPr>
          <p:cNvSpPr txBox="1"/>
          <p:nvPr/>
        </p:nvSpPr>
        <p:spPr>
          <a:xfrm>
            <a:off x="2798391" y="1563304"/>
            <a:ext cx="8473740" cy="506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000" dirty="0">
                <a:solidFill>
                  <a:srgbClr val="00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I got my flu shot this year, but I did not get the one for Pneumonia.</a:t>
            </a:r>
            <a:r>
              <a:rPr lang="zh-TW" altLang="zh-TW" sz="2000" dirty="0">
                <a:effectLst/>
              </a:rPr>
              <a:t> 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16460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C1BE992-E627-9EDA-79B8-E7ECD1946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2</a:t>
            </a:fld>
            <a:endParaRPr kumimoji="1" lang="zh-TW" altLang="en-US"/>
          </a:p>
        </p:txBody>
      </p:sp>
      <p:grpSp>
        <p:nvGrpSpPr>
          <p:cNvPr id="62" name="群組 61">
            <a:extLst>
              <a:ext uri="{FF2B5EF4-FFF2-40B4-BE49-F238E27FC236}">
                <a16:creationId xmlns:a16="http://schemas.microsoft.com/office/drawing/2014/main" id="{80C20A66-D680-5D54-A423-2F1B4EDCDB1A}"/>
              </a:ext>
            </a:extLst>
          </p:cNvPr>
          <p:cNvGrpSpPr/>
          <p:nvPr/>
        </p:nvGrpSpPr>
        <p:grpSpPr>
          <a:xfrm>
            <a:off x="1425388" y="1782914"/>
            <a:ext cx="4596559" cy="3361949"/>
            <a:chOff x="1425388" y="1782914"/>
            <a:chExt cx="4596559" cy="3361949"/>
          </a:xfrm>
        </p:grpSpPr>
        <p:pic>
          <p:nvPicPr>
            <p:cNvPr id="31" name="圖片 30">
              <a:extLst>
                <a:ext uri="{FF2B5EF4-FFF2-40B4-BE49-F238E27FC236}">
                  <a16:creationId xmlns:a16="http://schemas.microsoft.com/office/drawing/2014/main" id="{7799DDF7-5A3F-D933-09E1-6DE49AEB8C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95578" y="1782914"/>
              <a:ext cx="826369" cy="936552"/>
            </a:xfrm>
            <a:prstGeom prst="rect">
              <a:avLst/>
            </a:prstGeom>
          </p:spPr>
        </p:pic>
        <p:pic>
          <p:nvPicPr>
            <p:cNvPr id="19" name="圖片 18">
              <a:extLst>
                <a:ext uri="{FF2B5EF4-FFF2-40B4-BE49-F238E27FC236}">
                  <a16:creationId xmlns:a16="http://schemas.microsoft.com/office/drawing/2014/main" id="{D18FFE6C-7A5E-8E5F-A389-75900F79D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42814" y="3589102"/>
              <a:ext cx="1104900" cy="889000"/>
            </a:xfrm>
            <a:prstGeom prst="rect">
              <a:avLst/>
            </a:prstGeom>
          </p:spPr>
        </p:pic>
        <p:cxnSp>
          <p:nvCxnSpPr>
            <p:cNvPr id="20" name="直線箭頭接點 19">
              <a:extLst>
                <a:ext uri="{FF2B5EF4-FFF2-40B4-BE49-F238E27FC236}">
                  <a16:creationId xmlns:a16="http://schemas.microsoft.com/office/drawing/2014/main" id="{418A38A4-C293-ABE6-7E3C-40CEE8BF3A2A}"/>
                </a:ext>
              </a:extLst>
            </p:cNvPr>
            <p:cNvCxnSpPr>
              <a:cxnSpLocks/>
            </p:cNvCxnSpPr>
            <p:nvPr/>
          </p:nvCxnSpPr>
          <p:spPr>
            <a:xfrm>
              <a:off x="2505704" y="3104826"/>
              <a:ext cx="0" cy="470169"/>
            </a:xfrm>
            <a:prstGeom prst="straightConnector1">
              <a:avLst/>
            </a:prstGeom>
            <a:ln w="1111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肘形接點 26">
              <a:extLst>
                <a:ext uri="{FF2B5EF4-FFF2-40B4-BE49-F238E27FC236}">
                  <a16:creationId xmlns:a16="http://schemas.microsoft.com/office/drawing/2014/main" id="{1FE368D6-D1D7-3659-197F-4BD6C2B7AA93}"/>
                </a:ext>
              </a:extLst>
            </p:cNvPr>
            <p:cNvCxnSpPr>
              <a:cxnSpLocks/>
              <a:stCxn id="29" idx="2"/>
              <a:endCxn id="17" idx="2"/>
            </p:cNvCxnSpPr>
            <p:nvPr/>
          </p:nvCxnSpPr>
          <p:spPr>
            <a:xfrm rot="5400000" flipH="1" flipV="1">
              <a:off x="2775802" y="2662022"/>
              <a:ext cx="2191251" cy="2774431"/>
            </a:xfrm>
            <a:prstGeom prst="bentConnector3">
              <a:avLst>
                <a:gd name="adj1" fmla="val -10432"/>
              </a:avLst>
            </a:prstGeom>
            <a:ln w="1016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FBFCDFDC-648D-D301-6805-E94A95EA6052}"/>
                </a:ext>
              </a:extLst>
            </p:cNvPr>
            <p:cNvSpPr txBox="1"/>
            <p:nvPr/>
          </p:nvSpPr>
          <p:spPr>
            <a:xfrm>
              <a:off x="1425388" y="4436977"/>
              <a:ext cx="211765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" altLang="zh-TW" sz="2000" dirty="0"/>
                <a:t>Spoken dialogue system</a:t>
              </a:r>
            </a:p>
          </p:txBody>
        </p:sp>
      </p:grp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F07A775E-5E91-C5DF-ACCB-00E60AEABD72}"/>
              </a:ext>
            </a:extLst>
          </p:cNvPr>
          <p:cNvSpPr txBox="1"/>
          <p:nvPr/>
        </p:nvSpPr>
        <p:spPr>
          <a:xfrm>
            <a:off x="6472956" y="3385456"/>
            <a:ext cx="493058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" altLang="zh-TW" sz="2400" dirty="0">
                <a:latin typeface="NimbusRomNo9L"/>
              </a:rPr>
              <a:t>Help healthcare providers r</a:t>
            </a:r>
            <a:r>
              <a:rPr lang="en" altLang="zh-TW" sz="2400" dirty="0">
                <a:effectLst/>
                <a:latin typeface="NimbusRomNo9L"/>
              </a:rPr>
              <a:t>eview and validate the </a:t>
            </a:r>
            <a:r>
              <a:rPr lang="en" altLang="zh-TW" sz="2400" dirty="0">
                <a:latin typeface="NimbusRomNo9L"/>
              </a:rPr>
              <a:t>information</a:t>
            </a:r>
            <a:endParaRPr lang="zh-TW" altLang="en-US" sz="2400" dirty="0"/>
          </a:p>
        </p:txBody>
      </p:sp>
      <p:grpSp>
        <p:nvGrpSpPr>
          <p:cNvPr id="64" name="群組 63">
            <a:extLst>
              <a:ext uri="{FF2B5EF4-FFF2-40B4-BE49-F238E27FC236}">
                <a16:creationId xmlns:a16="http://schemas.microsoft.com/office/drawing/2014/main" id="{26DDE6B7-2CCA-7BA8-C77B-01C20F0BB200}"/>
              </a:ext>
            </a:extLst>
          </p:cNvPr>
          <p:cNvGrpSpPr/>
          <p:nvPr/>
        </p:nvGrpSpPr>
        <p:grpSpPr>
          <a:xfrm>
            <a:off x="4440975" y="3726211"/>
            <a:ext cx="6962569" cy="1418652"/>
            <a:chOff x="4440975" y="3726211"/>
            <a:chExt cx="6962569" cy="1418652"/>
          </a:xfrm>
        </p:grpSpPr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268BA479-A087-CAC6-56A6-AB4B13CD3530}"/>
                </a:ext>
              </a:extLst>
            </p:cNvPr>
            <p:cNvSpPr txBox="1"/>
            <p:nvPr/>
          </p:nvSpPr>
          <p:spPr>
            <a:xfrm>
              <a:off x="6472956" y="4313866"/>
              <a:ext cx="4930588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" altLang="zh-TW" sz="2400" dirty="0">
                  <a:effectLst/>
                  <a:latin typeface="NimbusRomNo9L"/>
                </a:rPr>
                <a:t>Provide healthcare professionals with data-driven insights </a:t>
              </a:r>
              <a:endParaRPr lang="zh-TW" altLang="en-US" sz="2400" dirty="0"/>
            </a:p>
          </p:txBody>
        </p:sp>
        <p:sp>
          <p:nvSpPr>
            <p:cNvPr id="38" name="圓角矩形 37">
              <a:extLst>
                <a:ext uri="{FF2B5EF4-FFF2-40B4-BE49-F238E27FC236}">
                  <a16:creationId xmlns:a16="http://schemas.microsoft.com/office/drawing/2014/main" id="{1E3891C5-9186-D367-D149-2F5BA700B330}"/>
                </a:ext>
              </a:extLst>
            </p:cNvPr>
            <p:cNvSpPr/>
            <p:nvPr/>
          </p:nvSpPr>
          <p:spPr>
            <a:xfrm>
              <a:off x="4440975" y="3726211"/>
              <a:ext cx="1635339" cy="889687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pic>
          <p:nvPicPr>
            <p:cNvPr id="48" name="圖片 47">
              <a:extLst>
                <a:ext uri="{FF2B5EF4-FFF2-40B4-BE49-F238E27FC236}">
                  <a16:creationId xmlns:a16="http://schemas.microsoft.com/office/drawing/2014/main" id="{3B0321DD-EE1C-C328-3787-E991C8BCB94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  <a14:imgEffect>
                        <a14:brightnessContrast contrast="-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628953" y="3873630"/>
              <a:ext cx="1310724" cy="623423"/>
            </a:xfrm>
            <a:prstGeom prst="rect">
              <a:avLst/>
            </a:prstGeom>
          </p:spPr>
        </p:pic>
      </p:grpSp>
      <p:grpSp>
        <p:nvGrpSpPr>
          <p:cNvPr id="63" name="群組 62">
            <a:extLst>
              <a:ext uri="{FF2B5EF4-FFF2-40B4-BE49-F238E27FC236}">
                <a16:creationId xmlns:a16="http://schemas.microsoft.com/office/drawing/2014/main" id="{CD14D563-EE4C-1550-3A00-696F06B186D4}"/>
              </a:ext>
            </a:extLst>
          </p:cNvPr>
          <p:cNvGrpSpPr/>
          <p:nvPr/>
        </p:nvGrpSpPr>
        <p:grpSpPr>
          <a:xfrm>
            <a:off x="956777" y="1150949"/>
            <a:ext cx="8083442" cy="1886735"/>
            <a:chOff x="956777" y="1150949"/>
            <a:chExt cx="8083442" cy="1886735"/>
          </a:xfrm>
        </p:grpSpPr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FD36DF26-6BD5-4635-D475-02A6EB3F288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505704" y="1994984"/>
              <a:ext cx="995578" cy="985720"/>
            </a:xfrm>
            <a:prstGeom prst="rect">
              <a:avLst/>
            </a:prstGeom>
          </p:spPr>
        </p:pic>
        <p:pic>
          <p:nvPicPr>
            <p:cNvPr id="10" name="圖片 9">
              <a:extLst>
                <a:ext uri="{FF2B5EF4-FFF2-40B4-BE49-F238E27FC236}">
                  <a16:creationId xmlns:a16="http://schemas.microsoft.com/office/drawing/2014/main" id="{38D5CB34-3C63-836C-14F9-CD1859916D1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465643" y="2014892"/>
              <a:ext cx="1165507" cy="1022792"/>
            </a:xfrm>
            <a:prstGeom prst="rect">
              <a:avLst/>
            </a:prstGeom>
          </p:spPr>
        </p:pic>
        <p:sp>
          <p:nvSpPr>
            <p:cNvPr id="11" name="橢圓圖說文字 10">
              <a:extLst>
                <a:ext uri="{FF2B5EF4-FFF2-40B4-BE49-F238E27FC236}">
                  <a16:creationId xmlns:a16="http://schemas.microsoft.com/office/drawing/2014/main" id="{776A9F55-294F-DACE-245F-11C3FA413C3E}"/>
                </a:ext>
              </a:extLst>
            </p:cNvPr>
            <p:cNvSpPr/>
            <p:nvPr/>
          </p:nvSpPr>
          <p:spPr>
            <a:xfrm>
              <a:off x="3118224" y="1150949"/>
              <a:ext cx="1423119" cy="844036"/>
            </a:xfrm>
            <a:prstGeom prst="wedgeEllipseCallout">
              <a:avLst>
                <a:gd name="adj1" fmla="val -40861"/>
                <a:gd name="adj2" fmla="val 59620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12" name="橢圓圖說文字 11">
              <a:extLst>
                <a:ext uri="{FF2B5EF4-FFF2-40B4-BE49-F238E27FC236}">
                  <a16:creationId xmlns:a16="http://schemas.microsoft.com/office/drawing/2014/main" id="{B5D078C4-0A26-1AFA-807A-505A34C87026}"/>
                </a:ext>
              </a:extLst>
            </p:cNvPr>
            <p:cNvSpPr/>
            <p:nvPr/>
          </p:nvSpPr>
          <p:spPr>
            <a:xfrm>
              <a:off x="956777" y="1409686"/>
              <a:ext cx="1165507" cy="642278"/>
            </a:xfrm>
            <a:prstGeom prst="wedgeEllipseCallout">
              <a:avLst>
                <a:gd name="adj1" fmla="val 25282"/>
                <a:gd name="adj2" fmla="val 65044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cxnSp>
          <p:nvCxnSpPr>
            <p:cNvPr id="14" name="直線箭頭接點 13">
              <a:extLst>
                <a:ext uri="{FF2B5EF4-FFF2-40B4-BE49-F238E27FC236}">
                  <a16:creationId xmlns:a16="http://schemas.microsoft.com/office/drawing/2014/main" id="{DF0CB5CD-BE21-0FBE-5681-CF066BD32D89}"/>
                </a:ext>
              </a:extLst>
            </p:cNvPr>
            <p:cNvCxnSpPr>
              <a:cxnSpLocks/>
            </p:cNvCxnSpPr>
            <p:nvPr/>
          </p:nvCxnSpPr>
          <p:spPr>
            <a:xfrm>
              <a:off x="4114517" y="2410716"/>
              <a:ext cx="693452" cy="0"/>
            </a:xfrm>
            <a:prstGeom prst="straightConnector1">
              <a:avLst/>
            </a:prstGeom>
            <a:ln w="1111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圖片 16">
              <a:extLst>
                <a:ext uri="{FF2B5EF4-FFF2-40B4-BE49-F238E27FC236}">
                  <a16:creationId xmlns:a16="http://schemas.microsoft.com/office/drawing/2014/main" id="{EF027B67-FD52-A80A-B91A-5AE666CB71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t="12074" r="17570"/>
            <a:stretch/>
          </p:blipFill>
          <p:spPr>
            <a:xfrm>
              <a:off x="4845459" y="2060987"/>
              <a:ext cx="826369" cy="892625"/>
            </a:xfrm>
            <a:prstGeom prst="rect">
              <a:avLst/>
            </a:prstGeom>
          </p:spPr>
        </p:pic>
        <p:pic>
          <p:nvPicPr>
            <p:cNvPr id="52" name="圖片 51">
              <a:extLst>
                <a:ext uri="{FF2B5EF4-FFF2-40B4-BE49-F238E27FC236}">
                  <a16:creationId xmlns:a16="http://schemas.microsoft.com/office/drawing/2014/main" id="{674FA9A3-82B3-63C1-4566-345859BF844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666724" y="1932854"/>
              <a:ext cx="1084708" cy="892624"/>
            </a:xfrm>
            <a:prstGeom prst="rect">
              <a:avLst/>
            </a:prstGeom>
          </p:spPr>
        </p:pic>
        <p:cxnSp>
          <p:nvCxnSpPr>
            <p:cNvPr id="55" name="直線箭頭接點 54">
              <a:extLst>
                <a:ext uri="{FF2B5EF4-FFF2-40B4-BE49-F238E27FC236}">
                  <a16:creationId xmlns:a16="http://schemas.microsoft.com/office/drawing/2014/main" id="{8FC49FD8-CFBF-E597-EE6B-0CECAA7F5D31}"/>
                </a:ext>
              </a:extLst>
            </p:cNvPr>
            <p:cNvCxnSpPr>
              <a:cxnSpLocks/>
            </p:cNvCxnSpPr>
            <p:nvPr/>
          </p:nvCxnSpPr>
          <p:spPr>
            <a:xfrm>
              <a:off x="6021947" y="2440336"/>
              <a:ext cx="693452" cy="0"/>
            </a:xfrm>
            <a:prstGeom prst="straightConnector1">
              <a:avLst/>
            </a:prstGeom>
            <a:ln w="1111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7" name="圖片 56">
              <a:extLst>
                <a:ext uri="{FF2B5EF4-FFF2-40B4-BE49-F238E27FC236}">
                  <a16:creationId xmlns:a16="http://schemas.microsoft.com/office/drawing/2014/main" id="{DF562C37-AD7E-3424-8E68-E9B8119249F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968096" y="1771469"/>
              <a:ext cx="1072123" cy="1037906"/>
            </a:xfrm>
            <a:prstGeom prst="rect">
              <a:avLst/>
            </a:prstGeom>
          </p:spPr>
        </p:pic>
        <p:sp>
          <p:nvSpPr>
            <p:cNvPr id="58" name="文字方塊 57">
              <a:extLst>
                <a:ext uri="{FF2B5EF4-FFF2-40B4-BE49-F238E27FC236}">
                  <a16:creationId xmlns:a16="http://schemas.microsoft.com/office/drawing/2014/main" id="{9BE21A56-3F0C-B068-7791-1C4879847605}"/>
                </a:ext>
              </a:extLst>
            </p:cNvPr>
            <p:cNvSpPr txBox="1"/>
            <p:nvPr/>
          </p:nvSpPr>
          <p:spPr>
            <a:xfrm>
              <a:off x="7710295" y="2179883"/>
              <a:ext cx="75272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400" b="1" dirty="0"/>
                <a:t>/</a:t>
              </a:r>
              <a:endParaRPr lang="zh-TW" alt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61655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69E493-6FFF-C856-CF7D-CFF8C6BA9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b="1" dirty="0"/>
              <a:t>Case study</a:t>
            </a:r>
            <a:endParaRPr kumimoji="1"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10E3443-EB41-88B7-4FC9-BFFE234C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20</a:t>
            </a:fld>
            <a:endParaRPr kumimoji="1" lang="zh-TW" alt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241D6137-D2E9-9EA0-6033-DBA38CD72E44}"/>
              </a:ext>
            </a:extLst>
          </p:cNvPr>
          <p:cNvSpPr txBox="1"/>
          <p:nvPr/>
        </p:nvSpPr>
        <p:spPr>
          <a:xfrm>
            <a:off x="2481354" y="1238572"/>
            <a:ext cx="8473740" cy="1143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>
                <a:solidFill>
                  <a:srgbClr val="00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Have you had your flu or Pneumonia vaccination this year? </a:t>
            </a:r>
            <a:br>
              <a:rPr lang="en-US" altLang="zh-TW" sz="2400" dirty="0">
                <a:solidFill>
                  <a:srgbClr val="00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2400" dirty="0">
                <a:solidFill>
                  <a:srgbClr val="00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I got my flu shot this year, but I did not get the one for Pneumonia.</a:t>
            </a:r>
            <a:r>
              <a:rPr lang="zh-TW" altLang="zh-TW" sz="2400" dirty="0">
                <a:effectLst/>
              </a:rPr>
              <a:t> </a:t>
            </a:r>
            <a:endParaRPr lang="zh-TW" altLang="en-US" sz="2400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2082C20F-A2DB-773C-D1A7-35EFEBAEF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2990" y="1279933"/>
            <a:ext cx="570299" cy="500733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6F508AF8-D383-65C6-6C6B-EB023877B8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833" y="1820316"/>
            <a:ext cx="728521" cy="568800"/>
          </a:xfrm>
          <a:prstGeom prst="rect">
            <a:avLst/>
          </a:prstGeom>
        </p:spPr>
      </p:pic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7923580A-65C6-60E1-DABA-5D2FE2535F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469173"/>
              </p:ext>
            </p:extLst>
          </p:nvPr>
        </p:nvGraphicFramePr>
        <p:xfrm>
          <a:off x="295836" y="2613191"/>
          <a:ext cx="11170023" cy="3657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95100">
                  <a:extLst>
                    <a:ext uri="{9D8B030D-6E8A-4147-A177-3AD203B41FA5}">
                      <a16:colId xmlns:a16="http://schemas.microsoft.com/office/drawing/2014/main" val="2622849250"/>
                    </a:ext>
                  </a:extLst>
                </a:gridCol>
                <a:gridCol w="1185565">
                  <a:extLst>
                    <a:ext uri="{9D8B030D-6E8A-4147-A177-3AD203B41FA5}">
                      <a16:colId xmlns:a16="http://schemas.microsoft.com/office/drawing/2014/main" val="3030374108"/>
                    </a:ext>
                  </a:extLst>
                </a:gridCol>
                <a:gridCol w="8889358">
                  <a:extLst>
                    <a:ext uri="{9D8B030D-6E8A-4147-A177-3AD203B41FA5}">
                      <a16:colId xmlns:a16="http://schemas.microsoft.com/office/drawing/2014/main" val="3985813238"/>
                    </a:ext>
                  </a:extLst>
                </a:gridCol>
              </a:tblGrid>
              <a:tr h="170581"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Model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968" marR="6396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Section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968" marR="6396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Generated note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968" marR="63968" marT="0" marB="0"/>
                </a:tc>
                <a:extLst>
                  <a:ext uri="{0D108BD9-81ED-4DB2-BD59-A6C34878D82A}">
                    <a16:rowId xmlns:a16="http://schemas.microsoft.com/office/drawing/2014/main" val="1594239178"/>
                  </a:ext>
                </a:extLst>
              </a:tr>
              <a:tr h="170581">
                <a:tc rowSpan="3"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gpt3.5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968" marR="6396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S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968" marR="63968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 dirty="0">
                          <a:effectLst/>
                        </a:rPr>
                        <a:t>N/A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968" marR="63968" marT="0" marB="0"/>
                </a:tc>
                <a:extLst>
                  <a:ext uri="{0D108BD9-81ED-4DB2-BD59-A6C34878D82A}">
                    <a16:rowId xmlns:a16="http://schemas.microsoft.com/office/drawing/2014/main" val="4254062546"/>
                  </a:ext>
                </a:extLst>
              </a:tr>
              <a:tr h="3411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O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968" marR="63968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 dirty="0">
                          <a:effectLst/>
                        </a:rPr>
                        <a:t>The patient has received a flu vaccination this year, but they have not received a pneumonia vaccination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968" marR="63968" marT="0" marB="0"/>
                </a:tc>
                <a:extLst>
                  <a:ext uri="{0D108BD9-81ED-4DB2-BD59-A6C34878D82A}">
                    <a16:rowId xmlns:a16="http://schemas.microsoft.com/office/drawing/2014/main" val="1592217092"/>
                  </a:ext>
                </a:extLst>
              </a:tr>
              <a:tr h="3411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AP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968" marR="63968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 dirty="0">
                          <a:effectLst/>
                        </a:rPr>
                        <a:t>The patient has not received a pneumonia vaccination. </a:t>
                      </a:r>
                      <a:r>
                        <a:rPr lang="en-US" sz="2000" b="1" kern="100" dirty="0">
                          <a:solidFill>
                            <a:srgbClr val="C00000"/>
                          </a:solidFill>
                          <a:effectLst/>
                        </a:rPr>
                        <a:t>Recommend the patient to get their pneumonia vaccination.</a:t>
                      </a:r>
                      <a:endParaRPr lang="zh-TW" sz="20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968" marR="63968" marT="0" marB="0"/>
                </a:tc>
                <a:extLst>
                  <a:ext uri="{0D108BD9-81ED-4DB2-BD59-A6C34878D82A}">
                    <a16:rowId xmlns:a16="http://schemas.microsoft.com/office/drawing/2014/main" val="286664657"/>
                  </a:ext>
                </a:extLst>
              </a:tr>
              <a:tr h="341162">
                <a:tc rowSpan="3"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gpt4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968" marR="6396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S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968" marR="63968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>
                          <a:effectLst/>
                        </a:rPr>
                        <a:t>The patient reported having received their annual flu vaccination, but they have not been vaccinated for pneumonia this year.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968" marR="63968" marT="0" marB="0"/>
                </a:tc>
                <a:extLst>
                  <a:ext uri="{0D108BD9-81ED-4DB2-BD59-A6C34878D82A}">
                    <a16:rowId xmlns:a16="http://schemas.microsoft.com/office/drawing/2014/main" val="1189119851"/>
                  </a:ext>
                </a:extLst>
              </a:tr>
              <a:tr h="17058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O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968" marR="63968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>
                          <a:effectLst/>
                        </a:rPr>
                        <a:t>N/A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968" marR="63968" marT="0" marB="0"/>
                </a:tc>
                <a:extLst>
                  <a:ext uri="{0D108BD9-81ED-4DB2-BD59-A6C34878D82A}">
                    <a16:rowId xmlns:a16="http://schemas.microsoft.com/office/drawing/2014/main" val="1806580007"/>
                  </a:ext>
                </a:extLst>
              </a:tr>
              <a:tr h="5117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00">
                          <a:effectLst/>
                        </a:rPr>
                        <a:t>AP</a:t>
                      </a:r>
                      <a:endParaRPr lang="zh-TW" sz="2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968" marR="63968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kern="100" dirty="0">
                          <a:effectLst/>
                        </a:rPr>
                        <a:t>The patient is up to date with their flu vaccination but lacks their pneumonia shot for the current year. </a:t>
                      </a:r>
                      <a:r>
                        <a:rPr lang="en-US" sz="2000" b="1" kern="100" dirty="0">
                          <a:solidFill>
                            <a:srgbClr val="C00000"/>
                          </a:solidFill>
                          <a:effectLst/>
                        </a:rPr>
                        <a:t>The plan is likely to facilitate the pneumonia vaccination for the patient.</a:t>
                      </a:r>
                      <a:endParaRPr lang="zh-TW" sz="20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968" marR="63968" marT="0" marB="0"/>
                </a:tc>
                <a:extLst>
                  <a:ext uri="{0D108BD9-81ED-4DB2-BD59-A6C34878D82A}">
                    <a16:rowId xmlns:a16="http://schemas.microsoft.com/office/drawing/2014/main" val="25102262"/>
                  </a:ext>
                </a:extLst>
              </a:tr>
            </a:tbl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A6AA4655-C118-66FB-8FE5-24A58B27F8E5}"/>
              </a:ext>
            </a:extLst>
          </p:cNvPr>
          <p:cNvSpPr/>
          <p:nvPr/>
        </p:nvSpPr>
        <p:spPr>
          <a:xfrm>
            <a:off x="1385048" y="2918013"/>
            <a:ext cx="10080811" cy="914400"/>
          </a:xfrm>
          <a:prstGeom prst="rect">
            <a:avLst/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6" name="手繪多邊形 15">
            <a:extLst>
              <a:ext uri="{FF2B5EF4-FFF2-40B4-BE49-F238E27FC236}">
                <a16:creationId xmlns:a16="http://schemas.microsoft.com/office/drawing/2014/main" id="{3A14D3B3-C1D9-D47A-41AF-364ED9334220}"/>
              </a:ext>
            </a:extLst>
          </p:cNvPr>
          <p:cNvSpPr>
            <a:spLocks noChangeAspect="1"/>
          </p:cNvSpPr>
          <p:nvPr/>
        </p:nvSpPr>
        <p:spPr>
          <a:xfrm>
            <a:off x="11506200" y="3042106"/>
            <a:ext cx="258461" cy="720000"/>
          </a:xfrm>
          <a:custGeom>
            <a:avLst/>
            <a:gdLst>
              <a:gd name="connsiteX0" fmla="*/ 0 w 173436"/>
              <a:gd name="connsiteY0" fmla="*/ 0 h 307428"/>
              <a:gd name="connsiteX1" fmla="*/ 173421 w 173436"/>
              <a:gd name="connsiteY1" fmla="*/ 141890 h 307428"/>
              <a:gd name="connsiteX2" fmla="*/ 7883 w 173436"/>
              <a:gd name="connsiteY2" fmla="*/ 307428 h 307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3436" h="307428">
                <a:moveTo>
                  <a:pt x="0" y="0"/>
                </a:moveTo>
                <a:cubicBezTo>
                  <a:pt x="86053" y="45326"/>
                  <a:pt x="172107" y="90652"/>
                  <a:pt x="173421" y="141890"/>
                </a:cubicBezTo>
                <a:cubicBezTo>
                  <a:pt x="174735" y="193128"/>
                  <a:pt x="91309" y="250278"/>
                  <a:pt x="7883" y="307428"/>
                </a:cubicBezTo>
              </a:path>
            </a:pathLst>
          </a:custGeom>
          <a:noFill/>
          <a:ln w="76200">
            <a:solidFill>
              <a:schemeClr val="accent5"/>
            </a:solidFill>
            <a:headEnd type="triangle"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sz="4800"/>
          </a:p>
        </p:txBody>
      </p:sp>
    </p:spTree>
    <p:extLst>
      <p:ext uri="{BB962C8B-B14F-4D97-AF65-F5344CB8AC3E}">
        <p14:creationId xmlns:p14="http://schemas.microsoft.com/office/powerpoint/2010/main" val="1215409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D27227-BB4B-09A9-F4A1-87556F475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b="1" dirty="0"/>
              <a:t>Challenges</a:t>
            </a:r>
            <a:endParaRPr kumimoji="1"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121FD1D-938E-709F-49BF-07F706BF7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21</a:t>
            </a:fld>
            <a:endParaRPr kumimoji="1"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3309821B-58B1-865C-B3FA-C7908E54BB7B}"/>
              </a:ext>
            </a:extLst>
          </p:cNvPr>
          <p:cNvSpPr txBox="1"/>
          <p:nvPr/>
        </p:nvSpPr>
        <p:spPr>
          <a:xfrm>
            <a:off x="751701" y="2474707"/>
            <a:ext cx="88360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TW" sz="2400" b="1" dirty="0"/>
              <a:t>Data</a:t>
            </a:r>
            <a:r>
              <a:rPr kumimoji="1" lang="en-US" altLang="zh-TW" sz="2400" dirty="0"/>
              <a:t>: hard to collect or share data due to privacy concerns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F6DBF42B-3807-5FE0-C921-1A282191D971}"/>
              </a:ext>
            </a:extLst>
          </p:cNvPr>
          <p:cNvSpPr txBox="1"/>
          <p:nvPr/>
        </p:nvSpPr>
        <p:spPr>
          <a:xfrm>
            <a:off x="751701" y="2006626"/>
            <a:ext cx="98514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TW" sz="2400" b="1" dirty="0"/>
              <a:t>Domain</a:t>
            </a:r>
            <a:r>
              <a:rPr kumimoji="1" lang="en-US" altLang="zh-TW" sz="2400" dirty="0"/>
              <a:t>: medical terms (new medical term, abbreviation)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7655B2DC-F65C-FA8E-2D17-66E1A6AC0F23}"/>
              </a:ext>
            </a:extLst>
          </p:cNvPr>
          <p:cNvSpPr txBox="1"/>
          <p:nvPr/>
        </p:nvSpPr>
        <p:spPr>
          <a:xfrm>
            <a:off x="751701" y="1541972"/>
            <a:ext cx="94065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TW" sz="2400" b="1" dirty="0"/>
              <a:t>Long conversation</a:t>
            </a:r>
          </a:p>
        </p:txBody>
      </p:sp>
      <p:grpSp>
        <p:nvGrpSpPr>
          <p:cNvPr id="55" name="群組 54">
            <a:extLst>
              <a:ext uri="{FF2B5EF4-FFF2-40B4-BE49-F238E27FC236}">
                <a16:creationId xmlns:a16="http://schemas.microsoft.com/office/drawing/2014/main" id="{44118B7F-208B-23AA-560E-1769417F5DA3}"/>
              </a:ext>
            </a:extLst>
          </p:cNvPr>
          <p:cNvGrpSpPr/>
          <p:nvPr/>
        </p:nvGrpSpPr>
        <p:grpSpPr>
          <a:xfrm>
            <a:off x="1036965" y="3073202"/>
            <a:ext cx="8836051" cy="3169510"/>
            <a:chOff x="1036965" y="3073202"/>
            <a:chExt cx="8836051" cy="3169510"/>
          </a:xfrm>
        </p:grpSpPr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BE86DBD1-E628-D14F-65B2-D747D1D7FBE2}"/>
                </a:ext>
              </a:extLst>
            </p:cNvPr>
            <p:cNvSpPr txBox="1"/>
            <p:nvPr/>
          </p:nvSpPr>
          <p:spPr>
            <a:xfrm>
              <a:off x="1036965" y="3073202"/>
              <a:ext cx="8836051" cy="492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zh-TW" sz="2600" b="1" dirty="0">
                  <a:solidFill>
                    <a:srgbClr val="C00000"/>
                  </a:solidFill>
                </a:rPr>
                <a:t>Retrieval-augmented generation (RAG)</a:t>
              </a:r>
            </a:p>
          </p:txBody>
        </p:sp>
        <p:grpSp>
          <p:nvGrpSpPr>
            <p:cNvPr id="54" name="群組 53">
              <a:extLst>
                <a:ext uri="{FF2B5EF4-FFF2-40B4-BE49-F238E27FC236}">
                  <a16:creationId xmlns:a16="http://schemas.microsoft.com/office/drawing/2014/main" id="{D32107A3-4A74-2E13-CCF1-5D1F2F059959}"/>
                </a:ext>
              </a:extLst>
            </p:cNvPr>
            <p:cNvGrpSpPr/>
            <p:nvPr/>
          </p:nvGrpSpPr>
          <p:grpSpPr>
            <a:xfrm>
              <a:off x="4187559" y="4060810"/>
              <a:ext cx="4310063" cy="2181902"/>
              <a:chOff x="4210708" y="4072384"/>
              <a:chExt cx="4310063" cy="2181902"/>
            </a:xfrm>
          </p:grpSpPr>
          <p:pic>
            <p:nvPicPr>
              <p:cNvPr id="11" name="圖片 10">
                <a:extLst>
                  <a:ext uri="{FF2B5EF4-FFF2-40B4-BE49-F238E27FC236}">
                    <a16:creationId xmlns:a16="http://schemas.microsoft.com/office/drawing/2014/main" id="{3D34BA03-843E-A1E6-3042-789E89D1962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t="12074" r="17570"/>
              <a:stretch/>
            </p:blipFill>
            <p:spPr>
              <a:xfrm>
                <a:off x="4418344" y="4294416"/>
                <a:ext cx="427397" cy="461665"/>
              </a:xfrm>
              <a:prstGeom prst="rect">
                <a:avLst/>
              </a:prstGeom>
            </p:spPr>
          </p:pic>
          <p:pic>
            <p:nvPicPr>
              <p:cNvPr id="9" name="圖片 8">
                <a:extLst>
                  <a:ext uri="{FF2B5EF4-FFF2-40B4-BE49-F238E27FC236}">
                    <a16:creationId xmlns:a16="http://schemas.microsoft.com/office/drawing/2014/main" id="{E5B4AD21-941E-AD5A-4D96-9B8C3E82547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t="12074" r="17570"/>
              <a:stretch/>
            </p:blipFill>
            <p:spPr>
              <a:xfrm>
                <a:off x="4210708" y="4123956"/>
                <a:ext cx="427397" cy="461665"/>
              </a:xfrm>
              <a:prstGeom prst="rect">
                <a:avLst/>
              </a:prstGeom>
            </p:spPr>
          </p:pic>
          <p:cxnSp>
            <p:nvCxnSpPr>
              <p:cNvPr id="13" name="直線箭頭接點 12">
                <a:extLst>
                  <a:ext uri="{FF2B5EF4-FFF2-40B4-BE49-F238E27FC236}">
                    <a16:creationId xmlns:a16="http://schemas.microsoft.com/office/drawing/2014/main" id="{BD82AE54-A13F-9009-103F-2E154CD92FD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63885" y="4386137"/>
                <a:ext cx="539052" cy="10234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箭頭接點 18">
                <a:extLst>
                  <a:ext uri="{FF2B5EF4-FFF2-40B4-BE49-F238E27FC236}">
                    <a16:creationId xmlns:a16="http://schemas.microsoft.com/office/drawing/2014/main" id="{77A83B1C-174C-21F8-4C44-51B41C075D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6062" y="4737668"/>
                <a:ext cx="0" cy="572598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0" name="圖片 29">
                <a:extLst>
                  <a:ext uri="{FF2B5EF4-FFF2-40B4-BE49-F238E27FC236}">
                    <a16:creationId xmlns:a16="http://schemas.microsoft.com/office/drawing/2014/main" id="{13A1A37A-DB79-4DD5-3A02-AB542393B1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62212" y="5368728"/>
                <a:ext cx="647700" cy="534630"/>
              </a:xfrm>
              <a:prstGeom prst="rect">
                <a:avLst/>
              </a:prstGeom>
            </p:spPr>
          </p:pic>
          <p:pic>
            <p:nvPicPr>
              <p:cNvPr id="32" name="圖片 31">
                <a:extLst>
                  <a:ext uri="{FF2B5EF4-FFF2-40B4-BE49-F238E27FC236}">
                    <a16:creationId xmlns:a16="http://schemas.microsoft.com/office/drawing/2014/main" id="{A54128C0-E235-A974-4D1F-F489A084C4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14562" y="5022453"/>
                <a:ext cx="381000" cy="381000"/>
              </a:xfrm>
              <a:prstGeom prst="rect">
                <a:avLst/>
              </a:prstGeom>
            </p:spPr>
          </p:pic>
          <p:cxnSp>
            <p:nvCxnSpPr>
              <p:cNvPr id="33" name="肘形接點 32">
                <a:extLst>
                  <a:ext uri="{FF2B5EF4-FFF2-40B4-BE49-F238E27FC236}">
                    <a16:creationId xmlns:a16="http://schemas.microsoft.com/office/drawing/2014/main" id="{CCB98DDA-FF33-6C8D-C619-380EC23BCEA5}"/>
                  </a:ext>
                </a:extLst>
              </p:cNvPr>
              <p:cNvCxnSpPr>
                <a:cxnSpLocks/>
                <a:stCxn id="30" idx="3"/>
                <a:endCxn id="40" idx="2"/>
              </p:cNvCxnSpPr>
              <p:nvPr/>
            </p:nvCxnSpPr>
            <p:spPr>
              <a:xfrm flipV="1">
                <a:off x="6309912" y="4683491"/>
                <a:ext cx="1347957" cy="952552"/>
              </a:xfrm>
              <a:prstGeom prst="bentConnector2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9" name="圖片 38">
                <a:extLst>
                  <a:ext uri="{FF2B5EF4-FFF2-40B4-BE49-F238E27FC236}">
                    <a16:creationId xmlns:a16="http://schemas.microsoft.com/office/drawing/2014/main" id="{4C77194F-B365-8F1A-62D5-E0B6C7F791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62212" y="4095079"/>
                <a:ext cx="647700" cy="611107"/>
              </a:xfrm>
              <a:prstGeom prst="rect">
                <a:avLst/>
              </a:prstGeom>
            </p:spPr>
          </p:pic>
          <p:pic>
            <p:nvPicPr>
              <p:cNvPr id="40" name="圖片 39">
                <a:extLst>
                  <a:ext uri="{FF2B5EF4-FFF2-40B4-BE49-F238E27FC236}">
                    <a16:creationId xmlns:a16="http://schemas.microsoft.com/office/drawing/2014/main" id="{35E3269C-AFE6-8AF4-836B-5EA4F17C30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34019" y="4072384"/>
                <a:ext cx="647700" cy="611107"/>
              </a:xfrm>
              <a:prstGeom prst="rect">
                <a:avLst/>
              </a:prstGeom>
            </p:spPr>
          </p:pic>
          <p:cxnSp>
            <p:nvCxnSpPr>
              <p:cNvPr id="42" name="肘形接點 41">
                <a:extLst>
                  <a:ext uri="{FF2B5EF4-FFF2-40B4-BE49-F238E27FC236}">
                    <a16:creationId xmlns:a16="http://schemas.microsoft.com/office/drawing/2014/main" id="{E0C8D879-FD73-22A2-CFB3-6D1532180E3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 flipV="1">
                <a:off x="6015352" y="2493014"/>
                <a:ext cx="51572" cy="3233462"/>
              </a:xfrm>
              <a:prstGeom prst="bentConnector3">
                <a:avLst>
                  <a:gd name="adj1" fmla="val 677926"/>
                </a:avLst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文字方塊 49">
                <a:extLst>
                  <a:ext uri="{FF2B5EF4-FFF2-40B4-BE49-F238E27FC236}">
                    <a16:creationId xmlns:a16="http://schemas.microsoft.com/office/drawing/2014/main" id="{1A80B26A-759A-12CB-7118-74E0F51CCE6B}"/>
                  </a:ext>
                </a:extLst>
              </p:cNvPr>
              <p:cNvSpPr txBox="1"/>
              <p:nvPr/>
            </p:nvSpPr>
            <p:spPr>
              <a:xfrm>
                <a:off x="4508616" y="5222992"/>
                <a:ext cx="180129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en-US" altLang="zh-TW" sz="2400" dirty="0"/>
                  <a:t>Retrieve</a:t>
                </a:r>
              </a:p>
            </p:txBody>
          </p:sp>
          <p:sp>
            <p:nvSpPr>
              <p:cNvPr id="51" name="文字方塊 50">
                <a:extLst>
                  <a:ext uri="{FF2B5EF4-FFF2-40B4-BE49-F238E27FC236}">
                    <a16:creationId xmlns:a16="http://schemas.microsoft.com/office/drawing/2014/main" id="{61AF4B8E-8635-0A28-1F09-8D1B1DDE00C0}"/>
                  </a:ext>
                </a:extLst>
              </p:cNvPr>
              <p:cNvSpPr txBox="1"/>
              <p:nvPr/>
            </p:nvSpPr>
            <p:spPr>
              <a:xfrm>
                <a:off x="4884547" y="5854176"/>
                <a:ext cx="2743199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en-US" altLang="zh-TW" sz="2000" dirty="0"/>
                  <a:t>(Private / new data)</a:t>
                </a:r>
              </a:p>
            </p:txBody>
          </p:sp>
          <p:cxnSp>
            <p:nvCxnSpPr>
              <p:cNvPr id="52" name="直線箭頭接點 51">
                <a:extLst>
                  <a:ext uri="{FF2B5EF4-FFF2-40B4-BE49-F238E27FC236}">
                    <a16:creationId xmlns:a16="http://schemas.microsoft.com/office/drawing/2014/main" id="{256EC322-C5F1-1430-3E62-EA898D4771F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81719" y="4344554"/>
                <a:ext cx="539052" cy="10234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04244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D27227-BB4B-09A9-F4A1-87556F475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b="1" dirty="0"/>
              <a:t>Challenges</a:t>
            </a:r>
            <a:endParaRPr kumimoji="1"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121FD1D-938E-709F-49BF-07F706BF7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22</a:t>
            </a:fld>
            <a:endParaRPr kumimoji="1" lang="zh-TW" altLang="en-US" dirty="0"/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768ECAAF-FA41-ECE6-F570-AC860F0AEC3A}"/>
              </a:ext>
            </a:extLst>
          </p:cNvPr>
          <p:cNvGrpSpPr/>
          <p:nvPr/>
        </p:nvGrpSpPr>
        <p:grpSpPr>
          <a:xfrm>
            <a:off x="625911" y="1503657"/>
            <a:ext cx="10727889" cy="2719777"/>
            <a:chOff x="751701" y="3321365"/>
            <a:chExt cx="10727889" cy="2719777"/>
          </a:xfrm>
        </p:grpSpPr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EC713991-C21C-177B-BEDE-38D469C29EE6}"/>
                </a:ext>
              </a:extLst>
            </p:cNvPr>
            <p:cNvSpPr txBox="1"/>
            <p:nvPr/>
          </p:nvSpPr>
          <p:spPr>
            <a:xfrm>
              <a:off x="751701" y="3461948"/>
              <a:ext cx="940658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en-US" altLang="zh-TW" sz="2400" b="1" dirty="0"/>
                <a:t>Evaluation</a:t>
              </a:r>
            </a:p>
          </p:txBody>
        </p:sp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7D181B18-B331-CFD3-6EF5-97C685BB431C}"/>
                </a:ext>
              </a:extLst>
            </p:cNvPr>
            <p:cNvSpPr txBox="1"/>
            <p:nvPr/>
          </p:nvSpPr>
          <p:spPr>
            <a:xfrm>
              <a:off x="3014532" y="3321365"/>
              <a:ext cx="7514516" cy="123726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altLang="zh-TW" sz="2000" dirty="0">
                  <a:solidFill>
                    <a:srgbClr val="000000"/>
                  </a:solidFill>
                  <a:effectLst/>
                  <a:ea typeface="新細明體" panose="02020500000000000000" pitchFamily="18" charset="-120"/>
                  <a:cs typeface="Times New Roman" panose="02020603050405020304" pitchFamily="18" charset="0"/>
                </a:rPr>
                <a:t>Have you had your flu or Pneumonia vaccination this year? </a:t>
              </a:r>
              <a:br>
                <a:rPr lang="en-US" altLang="zh-TW" sz="2000" dirty="0">
                  <a:solidFill>
                    <a:srgbClr val="000000"/>
                  </a:solidFill>
                  <a:effectLst/>
                  <a:ea typeface="新細明體" panose="02020500000000000000" pitchFamily="18" charset="-120"/>
                  <a:cs typeface="Times New Roman" panose="02020603050405020304" pitchFamily="18" charset="0"/>
                </a:rPr>
              </a:br>
              <a:r>
                <a:rPr lang="en-US" altLang="zh-TW" sz="2000" dirty="0">
                  <a:solidFill>
                    <a:srgbClr val="000000"/>
                  </a:solidFill>
                  <a:effectLst/>
                  <a:ea typeface="新細明體" panose="02020500000000000000" pitchFamily="18" charset="-120"/>
                  <a:cs typeface="Times New Roman" panose="02020603050405020304" pitchFamily="18" charset="0"/>
                </a:rPr>
                <a:t>I got my flu shot this year, but I did not get the one for Pneumonia.</a:t>
              </a:r>
              <a:r>
                <a:rPr lang="zh-TW" altLang="zh-TW" sz="2000" dirty="0">
                  <a:effectLst/>
                </a:rPr>
                <a:t> </a:t>
              </a:r>
              <a:endParaRPr lang="zh-TW" altLang="en-US" sz="2000" dirty="0"/>
            </a:p>
          </p:txBody>
        </p:sp>
        <p:sp>
          <p:nvSpPr>
            <p:cNvPr id="22" name="文字方塊 21">
              <a:extLst>
                <a:ext uri="{FF2B5EF4-FFF2-40B4-BE49-F238E27FC236}">
                  <a16:creationId xmlns:a16="http://schemas.microsoft.com/office/drawing/2014/main" id="{49D4684F-D3AA-1119-41DD-45ED96375A72}"/>
                </a:ext>
              </a:extLst>
            </p:cNvPr>
            <p:cNvSpPr txBox="1"/>
            <p:nvPr/>
          </p:nvSpPr>
          <p:spPr>
            <a:xfrm>
              <a:off x="2508791" y="4792749"/>
              <a:ext cx="897079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b="1" dirty="0"/>
                <a:t>Reference:  </a:t>
              </a:r>
              <a:r>
                <a:rPr lang="zh-TW" altLang="en-US" sz="2000" dirty="0"/>
                <a:t>Immunizations were up to date for influenza, negative for Pneumovax</a:t>
              </a:r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6AFE922C-9AA0-844A-88A1-BD2F3323A748}"/>
                </a:ext>
              </a:extLst>
            </p:cNvPr>
            <p:cNvSpPr txBox="1"/>
            <p:nvPr/>
          </p:nvSpPr>
          <p:spPr>
            <a:xfrm>
              <a:off x="2508791" y="5333256"/>
              <a:ext cx="8970799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b="1" dirty="0"/>
                <a:t>GPT: </a:t>
              </a:r>
              <a:r>
                <a:rPr lang="zh-TW" altLang="en-US" sz="2000" dirty="0"/>
                <a:t>The patient has received a flu vaccination this year, but they have not received a pneumonia vaccination</a:t>
              </a:r>
            </a:p>
          </p:txBody>
        </p:sp>
        <p:pic>
          <p:nvPicPr>
            <p:cNvPr id="25" name="圖片 24">
              <a:extLst>
                <a:ext uri="{FF2B5EF4-FFF2-40B4-BE49-F238E27FC236}">
                  <a16:creationId xmlns:a16="http://schemas.microsoft.com/office/drawing/2014/main" id="{EB103BED-A7EC-F0B8-4F4E-7F9217D27D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08791" y="3464412"/>
              <a:ext cx="505741" cy="500733"/>
            </a:xfrm>
            <a:prstGeom prst="rect">
              <a:avLst/>
            </a:prstGeom>
          </p:spPr>
        </p:pic>
        <p:pic>
          <p:nvPicPr>
            <p:cNvPr id="26" name="圖片 25">
              <a:extLst>
                <a:ext uri="{FF2B5EF4-FFF2-40B4-BE49-F238E27FC236}">
                  <a16:creationId xmlns:a16="http://schemas.microsoft.com/office/drawing/2014/main" id="{EE924BCD-B948-ECEA-36A1-0124997830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38634" y="4031689"/>
              <a:ext cx="646053" cy="568800"/>
            </a:xfrm>
            <a:prstGeom prst="rect">
              <a:avLst/>
            </a:prstGeom>
          </p:spPr>
        </p:pic>
      </p:grpSp>
      <p:pic>
        <p:nvPicPr>
          <p:cNvPr id="5" name="圖片 4">
            <a:extLst>
              <a:ext uri="{FF2B5EF4-FFF2-40B4-BE49-F238E27FC236}">
                <a16:creationId xmlns:a16="http://schemas.microsoft.com/office/drawing/2014/main" id="{78664EB1-447C-028D-C2A2-0F979DFF6F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1158" y="3567411"/>
            <a:ext cx="301843" cy="284790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EA5CAA0B-35A8-C4FF-A000-74CB4239E8D0}"/>
              </a:ext>
            </a:extLst>
          </p:cNvPr>
          <p:cNvSpPr txBox="1"/>
          <p:nvPr/>
        </p:nvSpPr>
        <p:spPr>
          <a:xfrm>
            <a:off x="838200" y="4673780"/>
            <a:ext cx="10515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zh-TW" sz="2000" b="1" dirty="0"/>
              <a:t>Adapted large language models can outperform medical experts in clinical text summarization</a:t>
            </a:r>
            <a:endParaRPr lang="zh-TW" altLang="en-US" sz="2000" b="1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3250AF41-6514-0BC1-7526-3A949FA0EC6A}"/>
              </a:ext>
            </a:extLst>
          </p:cNvPr>
          <p:cNvSpPr txBox="1"/>
          <p:nvPr/>
        </p:nvSpPr>
        <p:spPr>
          <a:xfrm>
            <a:off x="838200" y="5087104"/>
            <a:ext cx="89707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zh-TW" sz="1600" b="0" i="0" dirty="0">
                <a:solidFill>
                  <a:srgbClr val="222222"/>
                </a:solidFill>
                <a:effectLst/>
              </a:rPr>
              <a:t>Van Veen, D., Van </a:t>
            </a:r>
            <a:r>
              <a:rPr lang="en" altLang="zh-TW" sz="1600" b="0" i="0" dirty="0" err="1">
                <a:solidFill>
                  <a:srgbClr val="222222"/>
                </a:solidFill>
                <a:effectLst/>
              </a:rPr>
              <a:t>Uden</a:t>
            </a:r>
            <a:r>
              <a:rPr lang="en" altLang="zh-TW" sz="1600" b="0" i="0" dirty="0">
                <a:solidFill>
                  <a:srgbClr val="222222"/>
                </a:solidFill>
                <a:effectLst/>
              </a:rPr>
              <a:t>, C., </a:t>
            </a:r>
            <a:r>
              <a:rPr lang="en" altLang="zh-TW" sz="1600" b="0" i="0" dirty="0" err="1">
                <a:solidFill>
                  <a:srgbClr val="222222"/>
                </a:solidFill>
                <a:effectLst/>
              </a:rPr>
              <a:t>Blankemeier</a:t>
            </a:r>
            <a:r>
              <a:rPr lang="en" altLang="zh-TW" sz="1600" b="0" i="0" dirty="0">
                <a:solidFill>
                  <a:srgbClr val="222222"/>
                </a:solidFill>
                <a:effectLst/>
              </a:rPr>
              <a:t>, L., </a:t>
            </a:r>
            <a:r>
              <a:rPr lang="en" altLang="zh-TW" sz="1600" b="0" i="0" dirty="0" err="1">
                <a:solidFill>
                  <a:srgbClr val="222222"/>
                </a:solidFill>
                <a:effectLst/>
              </a:rPr>
              <a:t>Delbrouck</a:t>
            </a:r>
            <a:r>
              <a:rPr lang="en" altLang="zh-TW" sz="1600" b="0" i="0" dirty="0">
                <a:solidFill>
                  <a:srgbClr val="222222"/>
                </a:solidFill>
                <a:effectLst/>
              </a:rPr>
              <a:t>, J. B., </a:t>
            </a:r>
            <a:r>
              <a:rPr lang="en" altLang="zh-TW" sz="1600" b="0" i="0" dirty="0" err="1">
                <a:solidFill>
                  <a:srgbClr val="222222"/>
                </a:solidFill>
                <a:effectLst/>
              </a:rPr>
              <a:t>Aali</a:t>
            </a:r>
            <a:r>
              <a:rPr lang="en" altLang="zh-TW" sz="1600" b="0" i="0" dirty="0">
                <a:solidFill>
                  <a:srgbClr val="222222"/>
                </a:solidFill>
                <a:effectLst/>
              </a:rPr>
              <a:t>, A., </a:t>
            </a:r>
            <a:r>
              <a:rPr lang="en" altLang="zh-TW" sz="1600" b="0" i="0" dirty="0" err="1">
                <a:solidFill>
                  <a:srgbClr val="222222"/>
                </a:solidFill>
                <a:effectLst/>
              </a:rPr>
              <a:t>Bluethgen</a:t>
            </a:r>
            <a:r>
              <a:rPr lang="en" altLang="zh-TW" sz="1600" b="0" i="0" dirty="0">
                <a:solidFill>
                  <a:srgbClr val="222222"/>
                </a:solidFill>
                <a:effectLst/>
              </a:rPr>
              <a:t>, C., ... &amp; Chaudhari, A. S. (2024). </a:t>
            </a:r>
            <a:r>
              <a:rPr lang="en" altLang="zh-TW" sz="1600" b="0" i="1" dirty="0">
                <a:solidFill>
                  <a:srgbClr val="222222"/>
                </a:solidFill>
                <a:effectLst/>
              </a:rPr>
              <a:t>Nature medicine</a:t>
            </a:r>
            <a:r>
              <a:rPr lang="en" altLang="zh-TW" sz="1600" b="0" i="0" dirty="0">
                <a:solidFill>
                  <a:srgbClr val="222222"/>
                </a:solidFill>
                <a:effectLst/>
              </a:rPr>
              <a:t>, </a:t>
            </a:r>
            <a:r>
              <a:rPr lang="en" altLang="zh-TW" sz="1600" b="0" i="1" dirty="0">
                <a:solidFill>
                  <a:srgbClr val="222222"/>
                </a:solidFill>
                <a:effectLst/>
              </a:rPr>
              <a:t>30</a:t>
            </a:r>
            <a:r>
              <a:rPr lang="en" altLang="zh-TW" sz="1600" b="0" i="0" dirty="0">
                <a:solidFill>
                  <a:srgbClr val="222222"/>
                </a:solidFill>
                <a:effectLst/>
              </a:rPr>
              <a:t>(4), 1134-1142.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320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C80EE63-CDBB-9235-FC1F-B9F5D3FFA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3</a:t>
            </a:fld>
            <a:endParaRPr kumimoji="1" lang="zh-TW" altLang="en-US"/>
          </a:p>
        </p:txBody>
      </p:sp>
      <p:grpSp>
        <p:nvGrpSpPr>
          <p:cNvPr id="52" name="群組 51">
            <a:extLst>
              <a:ext uri="{FF2B5EF4-FFF2-40B4-BE49-F238E27FC236}">
                <a16:creationId xmlns:a16="http://schemas.microsoft.com/office/drawing/2014/main" id="{74457518-FDD0-9D35-8C39-81A7D1106387}"/>
              </a:ext>
            </a:extLst>
          </p:cNvPr>
          <p:cNvGrpSpPr/>
          <p:nvPr/>
        </p:nvGrpSpPr>
        <p:grpSpPr>
          <a:xfrm>
            <a:off x="709086" y="689919"/>
            <a:ext cx="2934483" cy="552725"/>
            <a:chOff x="709086" y="729549"/>
            <a:chExt cx="2934483" cy="552725"/>
          </a:xfrm>
        </p:grpSpPr>
        <p:pic>
          <p:nvPicPr>
            <p:cNvPr id="7" name="圖片 6">
              <a:extLst>
                <a:ext uri="{FF2B5EF4-FFF2-40B4-BE49-F238E27FC236}">
                  <a16:creationId xmlns:a16="http://schemas.microsoft.com/office/drawing/2014/main" id="{F29D49B4-692E-F423-EF56-8304682A08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9086" y="729549"/>
              <a:ext cx="505741" cy="500733"/>
            </a:xfrm>
            <a:prstGeom prst="rect">
              <a:avLst/>
            </a:prstGeom>
          </p:spPr>
        </p:pic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ECDF25F5-F3A5-0285-966F-E06266A3005F}"/>
                </a:ext>
              </a:extLst>
            </p:cNvPr>
            <p:cNvSpPr txBox="1"/>
            <p:nvPr/>
          </p:nvSpPr>
          <p:spPr>
            <a:xfrm>
              <a:off x="1487395" y="818804"/>
              <a:ext cx="195283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kern="0" dirty="0">
                  <a:solidFill>
                    <a:srgbClr val="000000"/>
                  </a:solidFill>
                  <a:effectLst/>
                  <a:cs typeface="新細明體" panose="02020500000000000000" pitchFamily="18" charset="-120"/>
                </a:rPr>
                <a:t>hi. how are you ?</a:t>
              </a:r>
              <a:r>
                <a:rPr lang="zh-TW" altLang="zh-TW" sz="2000" dirty="0">
                  <a:effectLst/>
                </a:rPr>
                <a:t> </a:t>
              </a:r>
              <a:endParaRPr lang="zh-TW" altLang="en-US" sz="2000" dirty="0"/>
            </a:p>
          </p:txBody>
        </p:sp>
        <p:sp>
          <p:nvSpPr>
            <p:cNvPr id="45" name="圓角矩形圖說文字 44">
              <a:extLst>
                <a:ext uri="{FF2B5EF4-FFF2-40B4-BE49-F238E27FC236}">
                  <a16:creationId xmlns:a16="http://schemas.microsoft.com/office/drawing/2014/main" id="{F2AD7387-8089-F5B6-8C10-6C462E64232B}"/>
                </a:ext>
              </a:extLst>
            </p:cNvPr>
            <p:cNvSpPr/>
            <p:nvPr/>
          </p:nvSpPr>
          <p:spPr>
            <a:xfrm>
              <a:off x="1459921" y="781541"/>
              <a:ext cx="2183648" cy="500733"/>
            </a:xfrm>
            <a:prstGeom prst="wedgeRoundRectCallout">
              <a:avLst>
                <a:gd name="adj1" fmla="val -57782"/>
                <a:gd name="adj2" fmla="val -14974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62" name="群組 61">
            <a:extLst>
              <a:ext uri="{FF2B5EF4-FFF2-40B4-BE49-F238E27FC236}">
                <a16:creationId xmlns:a16="http://schemas.microsoft.com/office/drawing/2014/main" id="{A4C22A0D-7868-C44A-2D1E-DAF2000BD785}"/>
              </a:ext>
            </a:extLst>
          </p:cNvPr>
          <p:cNvGrpSpPr/>
          <p:nvPr/>
        </p:nvGrpSpPr>
        <p:grpSpPr>
          <a:xfrm>
            <a:off x="9591698" y="1082170"/>
            <a:ext cx="1478891" cy="566944"/>
            <a:chOff x="9282417" y="934253"/>
            <a:chExt cx="1478891" cy="566944"/>
          </a:xfrm>
        </p:grpSpPr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D2221F3F-9268-FF5E-F0D8-D529C2E1F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115255" y="934253"/>
              <a:ext cx="646053" cy="566944"/>
            </a:xfrm>
            <a:prstGeom prst="rect">
              <a:avLst/>
            </a:prstGeom>
          </p:spPr>
        </p:pic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A13E8F42-E197-8FD3-64A9-BFF896994C9B}"/>
                </a:ext>
              </a:extLst>
            </p:cNvPr>
            <p:cNvSpPr txBox="1"/>
            <p:nvPr/>
          </p:nvSpPr>
          <p:spPr>
            <a:xfrm>
              <a:off x="9324467" y="993561"/>
              <a:ext cx="104687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kern="0" dirty="0">
                  <a:solidFill>
                    <a:srgbClr val="000000"/>
                  </a:solidFill>
                </a:rPr>
                <a:t>good.</a:t>
              </a:r>
              <a:endParaRPr lang="zh-TW" altLang="en-US" sz="2000" dirty="0"/>
            </a:p>
          </p:txBody>
        </p:sp>
        <p:sp>
          <p:nvSpPr>
            <p:cNvPr id="46" name="圓角矩形圖說文字 45">
              <a:extLst>
                <a:ext uri="{FF2B5EF4-FFF2-40B4-BE49-F238E27FC236}">
                  <a16:creationId xmlns:a16="http://schemas.microsoft.com/office/drawing/2014/main" id="{01082F38-695B-B113-00F2-D5731B2D29BC}"/>
                </a:ext>
              </a:extLst>
            </p:cNvPr>
            <p:cNvSpPr/>
            <p:nvPr/>
          </p:nvSpPr>
          <p:spPr>
            <a:xfrm flipH="1">
              <a:off x="9282417" y="985867"/>
              <a:ext cx="777341" cy="500733"/>
            </a:xfrm>
            <a:prstGeom prst="wedgeRoundRectCallout">
              <a:avLst>
                <a:gd name="adj1" fmla="val -68161"/>
                <a:gd name="adj2" fmla="val -12288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53" name="群組 52">
            <a:extLst>
              <a:ext uri="{FF2B5EF4-FFF2-40B4-BE49-F238E27FC236}">
                <a16:creationId xmlns:a16="http://schemas.microsoft.com/office/drawing/2014/main" id="{1ACE9438-96FE-6210-6E49-35D4C4338ADC}"/>
              </a:ext>
            </a:extLst>
          </p:cNvPr>
          <p:cNvGrpSpPr/>
          <p:nvPr/>
        </p:nvGrpSpPr>
        <p:grpSpPr>
          <a:xfrm>
            <a:off x="709086" y="1540453"/>
            <a:ext cx="2361643" cy="501753"/>
            <a:chOff x="709086" y="1566629"/>
            <a:chExt cx="2361643" cy="501753"/>
          </a:xfrm>
        </p:grpSpPr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D11246FB-3537-EEAF-6764-C68DE212BF7D}"/>
                </a:ext>
              </a:extLst>
            </p:cNvPr>
            <p:cNvSpPr txBox="1"/>
            <p:nvPr/>
          </p:nvSpPr>
          <p:spPr>
            <a:xfrm>
              <a:off x="1487395" y="1609492"/>
              <a:ext cx="158333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dirty="0"/>
                <a:t>good good. </a:t>
              </a:r>
              <a:endParaRPr lang="zh-TW" altLang="en-US" sz="2000" dirty="0"/>
            </a:p>
          </p:txBody>
        </p:sp>
        <p:pic>
          <p:nvPicPr>
            <p:cNvPr id="31" name="圖片 30">
              <a:extLst>
                <a:ext uri="{FF2B5EF4-FFF2-40B4-BE49-F238E27FC236}">
                  <a16:creationId xmlns:a16="http://schemas.microsoft.com/office/drawing/2014/main" id="{AFA3FD3B-F5A5-1B04-39C7-E64566510E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9086" y="1567649"/>
              <a:ext cx="505741" cy="500733"/>
            </a:xfrm>
            <a:prstGeom prst="rect">
              <a:avLst/>
            </a:prstGeom>
          </p:spPr>
        </p:pic>
        <p:sp>
          <p:nvSpPr>
            <p:cNvPr id="47" name="圓角矩形圖說文字 46">
              <a:extLst>
                <a:ext uri="{FF2B5EF4-FFF2-40B4-BE49-F238E27FC236}">
                  <a16:creationId xmlns:a16="http://schemas.microsoft.com/office/drawing/2014/main" id="{B8F8CD7B-A660-06D2-E545-7AD41C3523C8}"/>
                </a:ext>
              </a:extLst>
            </p:cNvPr>
            <p:cNvSpPr/>
            <p:nvPr/>
          </p:nvSpPr>
          <p:spPr>
            <a:xfrm>
              <a:off x="1459921" y="1566629"/>
              <a:ext cx="1404303" cy="500733"/>
            </a:xfrm>
            <a:prstGeom prst="wedgeRoundRectCallout">
              <a:avLst>
                <a:gd name="adj1" fmla="val -61612"/>
                <a:gd name="adj2" fmla="val -14974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54" name="群組 53">
            <a:extLst>
              <a:ext uri="{FF2B5EF4-FFF2-40B4-BE49-F238E27FC236}">
                <a16:creationId xmlns:a16="http://schemas.microsoft.com/office/drawing/2014/main" id="{8B5A3FA3-37D2-BD85-6111-8C878E702C69}"/>
              </a:ext>
            </a:extLst>
          </p:cNvPr>
          <p:cNvGrpSpPr/>
          <p:nvPr/>
        </p:nvGrpSpPr>
        <p:grpSpPr>
          <a:xfrm>
            <a:off x="709086" y="2366909"/>
            <a:ext cx="5867108" cy="515350"/>
            <a:chOff x="709086" y="2391132"/>
            <a:chExt cx="5867108" cy="515350"/>
          </a:xfrm>
        </p:grpSpPr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6A87EB50-04E5-9F3D-53BB-8E6F160121A9}"/>
                </a:ext>
              </a:extLst>
            </p:cNvPr>
            <p:cNvSpPr txBox="1"/>
            <p:nvPr/>
          </p:nvSpPr>
          <p:spPr>
            <a:xfrm>
              <a:off x="1487395" y="2440521"/>
              <a:ext cx="508879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dirty="0"/>
                <a:t>your blood pressure seems to be under control.</a:t>
              </a:r>
              <a:endParaRPr lang="zh-TW" altLang="en-US" sz="2000" dirty="0"/>
            </a:p>
          </p:txBody>
        </p:sp>
        <p:pic>
          <p:nvPicPr>
            <p:cNvPr id="32" name="圖片 31">
              <a:extLst>
                <a:ext uri="{FF2B5EF4-FFF2-40B4-BE49-F238E27FC236}">
                  <a16:creationId xmlns:a16="http://schemas.microsoft.com/office/drawing/2014/main" id="{C814792F-CB6B-58ED-1757-6CE9645EED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9086" y="2405749"/>
              <a:ext cx="505741" cy="500733"/>
            </a:xfrm>
            <a:prstGeom prst="rect">
              <a:avLst/>
            </a:prstGeom>
          </p:spPr>
        </p:pic>
        <p:sp>
          <p:nvSpPr>
            <p:cNvPr id="48" name="圓角矩形圖說文字 47">
              <a:extLst>
                <a:ext uri="{FF2B5EF4-FFF2-40B4-BE49-F238E27FC236}">
                  <a16:creationId xmlns:a16="http://schemas.microsoft.com/office/drawing/2014/main" id="{D1133683-6EEA-2894-6D81-0E28291B6C64}"/>
                </a:ext>
              </a:extLst>
            </p:cNvPr>
            <p:cNvSpPr/>
            <p:nvPr/>
          </p:nvSpPr>
          <p:spPr>
            <a:xfrm>
              <a:off x="1459920" y="2391132"/>
              <a:ext cx="5088799" cy="500733"/>
            </a:xfrm>
            <a:prstGeom prst="wedgeRoundRectCallout">
              <a:avLst>
                <a:gd name="adj1" fmla="val -53026"/>
                <a:gd name="adj2" fmla="val -12288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55" name="群組 54">
            <a:extLst>
              <a:ext uri="{FF2B5EF4-FFF2-40B4-BE49-F238E27FC236}">
                <a16:creationId xmlns:a16="http://schemas.microsoft.com/office/drawing/2014/main" id="{71DADFC3-E8E2-D9B9-34A7-0807646F3B70}"/>
              </a:ext>
            </a:extLst>
          </p:cNvPr>
          <p:cNvGrpSpPr/>
          <p:nvPr/>
        </p:nvGrpSpPr>
        <p:grpSpPr>
          <a:xfrm>
            <a:off x="709086" y="3206962"/>
            <a:ext cx="7694594" cy="831029"/>
            <a:chOff x="709086" y="3094506"/>
            <a:chExt cx="7694594" cy="831029"/>
          </a:xfrm>
        </p:grpSpPr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F64B0A30-B558-0B65-3D6F-E859F6142346}"/>
                </a:ext>
              </a:extLst>
            </p:cNvPr>
            <p:cNvSpPr txBox="1"/>
            <p:nvPr/>
          </p:nvSpPr>
          <p:spPr>
            <a:xfrm>
              <a:off x="1487395" y="3150528"/>
              <a:ext cx="691628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kern="0" dirty="0">
                  <a:solidFill>
                    <a:srgbClr val="000000"/>
                  </a:solidFill>
                  <a:cs typeface="新細明體" panose="02020500000000000000" pitchFamily="18" charset="-120"/>
                </a:rPr>
                <a:t>y</a:t>
              </a:r>
              <a:r>
                <a:rPr lang="en-US" altLang="zh-TW" sz="2000" kern="0" dirty="0">
                  <a:solidFill>
                    <a:srgbClr val="000000"/>
                  </a:solidFill>
                  <a:effectLst/>
                  <a:cs typeface="新細明體" panose="02020500000000000000" pitchFamily="18" charset="-120"/>
                </a:rPr>
                <a:t>our depression , you know , it sounds like you're doing well with that, but again, </a:t>
              </a:r>
              <a:r>
                <a:rPr lang="en-US" altLang="zh-TW" sz="2000" kern="0" dirty="0">
                  <a:solidFill>
                    <a:srgbClr val="000000"/>
                  </a:solidFill>
                  <a:cs typeface="新細明體" panose="02020500000000000000" pitchFamily="18" charset="-120"/>
                </a:rPr>
                <a:t>I</a:t>
              </a:r>
              <a:r>
                <a:rPr lang="en-US" altLang="zh-TW" sz="2000" kern="0" dirty="0">
                  <a:solidFill>
                    <a:srgbClr val="000000"/>
                  </a:solidFill>
                  <a:effectLst/>
                  <a:cs typeface="新細明體" panose="02020500000000000000" pitchFamily="18" charset="-120"/>
                </a:rPr>
                <a:t>'m happy to start on a medical regiment or ...</a:t>
              </a:r>
              <a:r>
                <a:rPr lang="zh-TW" altLang="zh-TW" sz="2000" dirty="0">
                  <a:effectLst/>
                </a:rPr>
                <a:t> </a:t>
              </a:r>
              <a:endParaRPr lang="zh-TW" altLang="en-US" sz="2000" dirty="0"/>
            </a:p>
          </p:txBody>
        </p:sp>
        <p:pic>
          <p:nvPicPr>
            <p:cNvPr id="33" name="圖片 32">
              <a:extLst>
                <a:ext uri="{FF2B5EF4-FFF2-40B4-BE49-F238E27FC236}">
                  <a16:creationId xmlns:a16="http://schemas.microsoft.com/office/drawing/2014/main" id="{E6A5C1B1-4CC9-E3BA-B2D0-401E2B0BCC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9086" y="3243849"/>
              <a:ext cx="505741" cy="500733"/>
            </a:xfrm>
            <a:prstGeom prst="rect">
              <a:avLst/>
            </a:prstGeom>
          </p:spPr>
        </p:pic>
        <p:sp>
          <p:nvSpPr>
            <p:cNvPr id="49" name="圓角矩形圖說文字 48">
              <a:extLst>
                <a:ext uri="{FF2B5EF4-FFF2-40B4-BE49-F238E27FC236}">
                  <a16:creationId xmlns:a16="http://schemas.microsoft.com/office/drawing/2014/main" id="{C3A858CC-8DCE-C92C-0C6B-DE9EFFF417FB}"/>
                </a:ext>
              </a:extLst>
            </p:cNvPr>
            <p:cNvSpPr/>
            <p:nvPr/>
          </p:nvSpPr>
          <p:spPr>
            <a:xfrm>
              <a:off x="1459920" y="3094506"/>
              <a:ext cx="6943760" cy="831029"/>
            </a:xfrm>
            <a:prstGeom prst="wedgeRoundRectCallout">
              <a:avLst>
                <a:gd name="adj1" fmla="val -52639"/>
                <a:gd name="adj2" fmla="val -13906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56" name="群組 55">
            <a:extLst>
              <a:ext uri="{FF2B5EF4-FFF2-40B4-BE49-F238E27FC236}">
                <a16:creationId xmlns:a16="http://schemas.microsoft.com/office/drawing/2014/main" id="{856AD061-3381-8BAE-467B-B00AD52482AD}"/>
              </a:ext>
            </a:extLst>
          </p:cNvPr>
          <p:cNvGrpSpPr/>
          <p:nvPr/>
        </p:nvGrpSpPr>
        <p:grpSpPr>
          <a:xfrm>
            <a:off x="709086" y="4362694"/>
            <a:ext cx="7885008" cy="546516"/>
            <a:chOff x="709086" y="4073712"/>
            <a:chExt cx="7885008" cy="546516"/>
          </a:xfrm>
        </p:grpSpPr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81E212D2-CC1F-ADA4-1D65-43385B812EDB}"/>
                </a:ext>
              </a:extLst>
            </p:cNvPr>
            <p:cNvSpPr txBox="1"/>
            <p:nvPr/>
          </p:nvSpPr>
          <p:spPr>
            <a:xfrm>
              <a:off x="1459333" y="4127874"/>
              <a:ext cx="7134761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kern="0" dirty="0">
                  <a:solidFill>
                    <a:srgbClr val="000000"/>
                  </a:solidFill>
                  <a:effectLst/>
                  <a:cs typeface="新細明體" panose="02020500000000000000" pitchFamily="18" charset="-120"/>
                </a:rPr>
                <a:t>refer you to psychotherapy , if you think that that would be helpful.</a:t>
              </a:r>
              <a:r>
                <a:rPr lang="zh-TW" altLang="zh-TW" sz="2000" dirty="0">
                  <a:effectLst/>
                </a:rPr>
                <a:t> </a:t>
              </a:r>
              <a:endParaRPr lang="zh-TW" altLang="en-US" sz="2000" dirty="0"/>
            </a:p>
          </p:txBody>
        </p:sp>
        <p:pic>
          <p:nvPicPr>
            <p:cNvPr id="34" name="圖片 33">
              <a:extLst>
                <a:ext uri="{FF2B5EF4-FFF2-40B4-BE49-F238E27FC236}">
                  <a16:creationId xmlns:a16="http://schemas.microsoft.com/office/drawing/2014/main" id="{A93BB04B-47ED-A693-66DB-6767DC2CF4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9086" y="4081949"/>
              <a:ext cx="505741" cy="500733"/>
            </a:xfrm>
            <a:prstGeom prst="rect">
              <a:avLst/>
            </a:prstGeom>
          </p:spPr>
        </p:pic>
        <p:sp>
          <p:nvSpPr>
            <p:cNvPr id="50" name="圓角矩形圖說文字 49">
              <a:extLst>
                <a:ext uri="{FF2B5EF4-FFF2-40B4-BE49-F238E27FC236}">
                  <a16:creationId xmlns:a16="http://schemas.microsoft.com/office/drawing/2014/main" id="{606F20A0-2ABA-20C2-1829-D21F610AB1B4}"/>
                </a:ext>
              </a:extLst>
            </p:cNvPr>
            <p:cNvSpPr/>
            <p:nvPr/>
          </p:nvSpPr>
          <p:spPr>
            <a:xfrm>
              <a:off x="1459920" y="4073712"/>
              <a:ext cx="7134174" cy="546516"/>
            </a:xfrm>
            <a:prstGeom prst="wedgeRoundRectCallout">
              <a:avLst>
                <a:gd name="adj1" fmla="val -53026"/>
                <a:gd name="adj2" fmla="val -12288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57" name="群組 56">
            <a:extLst>
              <a:ext uri="{FF2B5EF4-FFF2-40B4-BE49-F238E27FC236}">
                <a16:creationId xmlns:a16="http://schemas.microsoft.com/office/drawing/2014/main" id="{489FE2E0-68FB-BFDD-B655-F20081575820}"/>
              </a:ext>
            </a:extLst>
          </p:cNvPr>
          <p:cNvGrpSpPr/>
          <p:nvPr/>
        </p:nvGrpSpPr>
        <p:grpSpPr>
          <a:xfrm>
            <a:off x="709086" y="5260806"/>
            <a:ext cx="3195959" cy="546516"/>
            <a:chOff x="709086" y="4911184"/>
            <a:chExt cx="3195959" cy="546516"/>
          </a:xfrm>
        </p:grpSpPr>
        <p:sp>
          <p:nvSpPr>
            <p:cNvPr id="22" name="文字方塊 21">
              <a:extLst>
                <a:ext uri="{FF2B5EF4-FFF2-40B4-BE49-F238E27FC236}">
                  <a16:creationId xmlns:a16="http://schemas.microsoft.com/office/drawing/2014/main" id="{2BC13180-1577-EB2B-B1F0-1289605B7D7B}"/>
                </a:ext>
              </a:extLst>
            </p:cNvPr>
            <p:cNvSpPr txBox="1"/>
            <p:nvPr/>
          </p:nvSpPr>
          <p:spPr>
            <a:xfrm>
              <a:off x="1487395" y="4984387"/>
              <a:ext cx="24176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kern="0" dirty="0">
                  <a:solidFill>
                    <a:srgbClr val="000000"/>
                  </a:solidFill>
                  <a:effectLst/>
                  <a:cs typeface="新細明體" panose="02020500000000000000" pitchFamily="18" charset="-120"/>
                </a:rPr>
                <a:t>would you like that ?</a:t>
              </a:r>
              <a:r>
                <a:rPr lang="zh-TW" altLang="zh-TW" sz="2000" dirty="0">
                  <a:effectLst/>
                </a:rPr>
                <a:t> </a:t>
              </a:r>
              <a:endParaRPr kumimoji="1" lang="zh-TW" altLang="en-US" sz="2000" dirty="0"/>
            </a:p>
          </p:txBody>
        </p:sp>
        <p:pic>
          <p:nvPicPr>
            <p:cNvPr id="35" name="圖片 34">
              <a:extLst>
                <a:ext uri="{FF2B5EF4-FFF2-40B4-BE49-F238E27FC236}">
                  <a16:creationId xmlns:a16="http://schemas.microsoft.com/office/drawing/2014/main" id="{DC671434-080E-265E-E8FC-5C7F52A62E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9086" y="4920051"/>
              <a:ext cx="505741" cy="500733"/>
            </a:xfrm>
            <a:prstGeom prst="rect">
              <a:avLst/>
            </a:prstGeom>
          </p:spPr>
        </p:pic>
        <p:sp>
          <p:nvSpPr>
            <p:cNvPr id="51" name="圓角矩形圖說文字 50">
              <a:extLst>
                <a:ext uri="{FF2B5EF4-FFF2-40B4-BE49-F238E27FC236}">
                  <a16:creationId xmlns:a16="http://schemas.microsoft.com/office/drawing/2014/main" id="{C5A01144-FB70-026F-7E01-47037AF782E7}"/>
                </a:ext>
              </a:extLst>
            </p:cNvPr>
            <p:cNvSpPr/>
            <p:nvPr/>
          </p:nvSpPr>
          <p:spPr>
            <a:xfrm>
              <a:off x="1456352" y="4911184"/>
              <a:ext cx="2448693" cy="546516"/>
            </a:xfrm>
            <a:prstGeom prst="wedgeRoundRectCallout">
              <a:avLst>
                <a:gd name="adj1" fmla="val -57419"/>
                <a:gd name="adj2" fmla="val -12288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61" name="群組 60">
            <a:extLst>
              <a:ext uri="{FF2B5EF4-FFF2-40B4-BE49-F238E27FC236}">
                <a16:creationId xmlns:a16="http://schemas.microsoft.com/office/drawing/2014/main" id="{378E73F7-6338-774F-E219-0CDADE3654F8}"/>
              </a:ext>
            </a:extLst>
          </p:cNvPr>
          <p:cNvGrpSpPr/>
          <p:nvPr/>
        </p:nvGrpSpPr>
        <p:grpSpPr>
          <a:xfrm>
            <a:off x="9621177" y="2442191"/>
            <a:ext cx="1449412" cy="566944"/>
            <a:chOff x="9311896" y="2173251"/>
            <a:chExt cx="1449412" cy="566944"/>
          </a:xfrm>
        </p:grpSpPr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164EA27A-C895-1396-3B6F-189E92AE9B2C}"/>
                </a:ext>
              </a:extLst>
            </p:cNvPr>
            <p:cNvSpPr txBox="1"/>
            <p:nvPr/>
          </p:nvSpPr>
          <p:spPr>
            <a:xfrm>
              <a:off x="9336128" y="2272095"/>
              <a:ext cx="104866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dirty="0"/>
                <a:t>great.</a:t>
              </a:r>
              <a:endParaRPr lang="zh-TW" altLang="en-US" sz="2000" dirty="0"/>
            </a:p>
          </p:txBody>
        </p:sp>
        <p:pic>
          <p:nvPicPr>
            <p:cNvPr id="36" name="圖片 35">
              <a:extLst>
                <a:ext uri="{FF2B5EF4-FFF2-40B4-BE49-F238E27FC236}">
                  <a16:creationId xmlns:a16="http://schemas.microsoft.com/office/drawing/2014/main" id="{FDF1765D-6FFD-A853-DBE1-BB08B78D54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115255" y="2173251"/>
              <a:ext cx="646053" cy="566944"/>
            </a:xfrm>
            <a:prstGeom prst="rect">
              <a:avLst/>
            </a:prstGeom>
          </p:spPr>
        </p:pic>
        <p:sp>
          <p:nvSpPr>
            <p:cNvPr id="58" name="圓角矩形圖說文字 57">
              <a:extLst>
                <a:ext uri="{FF2B5EF4-FFF2-40B4-BE49-F238E27FC236}">
                  <a16:creationId xmlns:a16="http://schemas.microsoft.com/office/drawing/2014/main" id="{80C6A2E7-4F52-C274-BA93-E8FF4314AD74}"/>
                </a:ext>
              </a:extLst>
            </p:cNvPr>
            <p:cNvSpPr/>
            <p:nvPr/>
          </p:nvSpPr>
          <p:spPr>
            <a:xfrm flipH="1">
              <a:off x="9311896" y="2230917"/>
              <a:ext cx="777341" cy="500733"/>
            </a:xfrm>
            <a:prstGeom prst="wedgeRoundRectCallout">
              <a:avLst>
                <a:gd name="adj1" fmla="val -68161"/>
                <a:gd name="adj2" fmla="val -12288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60" name="群組 59">
            <a:extLst>
              <a:ext uri="{FF2B5EF4-FFF2-40B4-BE49-F238E27FC236}">
                <a16:creationId xmlns:a16="http://schemas.microsoft.com/office/drawing/2014/main" id="{8200983D-9C78-59AF-F647-812112955425}"/>
              </a:ext>
            </a:extLst>
          </p:cNvPr>
          <p:cNvGrpSpPr/>
          <p:nvPr/>
        </p:nvGrpSpPr>
        <p:grpSpPr>
          <a:xfrm>
            <a:off x="9157150" y="3465914"/>
            <a:ext cx="1913439" cy="571799"/>
            <a:chOff x="8794376" y="3264209"/>
            <a:chExt cx="1913439" cy="571799"/>
          </a:xfrm>
        </p:grpSpPr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A99A3D42-A9D8-EB18-A852-4C1940C408E0}"/>
                </a:ext>
              </a:extLst>
            </p:cNvPr>
            <p:cNvSpPr txBox="1"/>
            <p:nvPr/>
          </p:nvSpPr>
          <p:spPr>
            <a:xfrm>
              <a:off x="8850476" y="3360413"/>
              <a:ext cx="1534313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kern="0" dirty="0">
                  <a:solidFill>
                    <a:srgbClr val="000000"/>
                  </a:solidFill>
                  <a:effectLst/>
                  <a:cs typeface="新細明體" panose="02020500000000000000" pitchFamily="18" charset="-120"/>
                </a:rPr>
                <a:t>mm-hmm</a:t>
              </a:r>
              <a:r>
                <a:rPr lang="zh-TW" altLang="zh-TW" sz="2000" dirty="0">
                  <a:effectLst/>
                </a:rPr>
                <a:t> </a:t>
              </a:r>
              <a:endParaRPr lang="zh-TW" altLang="en-US" sz="2000" dirty="0"/>
            </a:p>
          </p:txBody>
        </p:sp>
        <p:pic>
          <p:nvPicPr>
            <p:cNvPr id="37" name="圖片 36">
              <a:extLst>
                <a:ext uri="{FF2B5EF4-FFF2-40B4-BE49-F238E27FC236}">
                  <a16:creationId xmlns:a16="http://schemas.microsoft.com/office/drawing/2014/main" id="{B611E820-7215-9168-3487-1514053A2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061762" y="3264209"/>
              <a:ext cx="646053" cy="566944"/>
            </a:xfrm>
            <a:prstGeom prst="rect">
              <a:avLst/>
            </a:prstGeom>
          </p:spPr>
        </p:pic>
        <p:sp>
          <p:nvSpPr>
            <p:cNvPr id="59" name="圓角矩形圖說文字 58">
              <a:extLst>
                <a:ext uri="{FF2B5EF4-FFF2-40B4-BE49-F238E27FC236}">
                  <a16:creationId xmlns:a16="http://schemas.microsoft.com/office/drawing/2014/main" id="{A1230C59-BBEE-B621-998A-657284EDB576}"/>
                </a:ext>
              </a:extLst>
            </p:cNvPr>
            <p:cNvSpPr/>
            <p:nvPr/>
          </p:nvSpPr>
          <p:spPr>
            <a:xfrm flipH="1">
              <a:off x="8794376" y="3335275"/>
              <a:ext cx="1249600" cy="500733"/>
            </a:xfrm>
            <a:prstGeom prst="wedgeRoundRectCallout">
              <a:avLst>
                <a:gd name="adj1" fmla="val -59552"/>
                <a:gd name="adj2" fmla="val -14974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63" name="群組 62">
            <a:extLst>
              <a:ext uri="{FF2B5EF4-FFF2-40B4-BE49-F238E27FC236}">
                <a16:creationId xmlns:a16="http://schemas.microsoft.com/office/drawing/2014/main" id="{AEDB83FC-FDF9-6C2D-E241-47603E7FF393}"/>
              </a:ext>
            </a:extLst>
          </p:cNvPr>
          <p:cNvGrpSpPr/>
          <p:nvPr/>
        </p:nvGrpSpPr>
        <p:grpSpPr>
          <a:xfrm>
            <a:off x="9157150" y="4347576"/>
            <a:ext cx="1913439" cy="571799"/>
            <a:chOff x="8794376" y="3264209"/>
            <a:chExt cx="1913439" cy="571799"/>
          </a:xfrm>
        </p:grpSpPr>
        <p:sp>
          <p:nvSpPr>
            <p:cNvPr id="64" name="文字方塊 63">
              <a:extLst>
                <a:ext uri="{FF2B5EF4-FFF2-40B4-BE49-F238E27FC236}">
                  <a16:creationId xmlns:a16="http://schemas.microsoft.com/office/drawing/2014/main" id="{5EC352CD-CEB9-1ACB-EC56-7916BCC93EC9}"/>
                </a:ext>
              </a:extLst>
            </p:cNvPr>
            <p:cNvSpPr txBox="1"/>
            <p:nvPr/>
          </p:nvSpPr>
          <p:spPr>
            <a:xfrm>
              <a:off x="8850476" y="3360413"/>
              <a:ext cx="1534313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kern="0" dirty="0">
                  <a:solidFill>
                    <a:srgbClr val="000000"/>
                  </a:solidFill>
                  <a:effectLst/>
                  <a:cs typeface="新細明體" panose="02020500000000000000" pitchFamily="18" charset="-120"/>
                </a:rPr>
                <a:t>mm-hmm</a:t>
              </a:r>
              <a:r>
                <a:rPr lang="zh-TW" altLang="zh-TW" sz="2000" dirty="0">
                  <a:effectLst/>
                </a:rPr>
                <a:t> </a:t>
              </a:r>
              <a:endParaRPr lang="zh-TW" altLang="en-US" sz="2000" dirty="0"/>
            </a:p>
          </p:txBody>
        </p:sp>
        <p:pic>
          <p:nvPicPr>
            <p:cNvPr id="65" name="圖片 64">
              <a:extLst>
                <a:ext uri="{FF2B5EF4-FFF2-40B4-BE49-F238E27FC236}">
                  <a16:creationId xmlns:a16="http://schemas.microsoft.com/office/drawing/2014/main" id="{B1E5AD78-01EF-9DBA-8839-7BD8C2448F6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061762" y="3264209"/>
              <a:ext cx="646053" cy="566944"/>
            </a:xfrm>
            <a:prstGeom prst="rect">
              <a:avLst/>
            </a:prstGeom>
          </p:spPr>
        </p:pic>
        <p:sp>
          <p:nvSpPr>
            <p:cNvPr id="66" name="圓角矩形圖說文字 65">
              <a:extLst>
                <a:ext uri="{FF2B5EF4-FFF2-40B4-BE49-F238E27FC236}">
                  <a16:creationId xmlns:a16="http://schemas.microsoft.com/office/drawing/2014/main" id="{67427D8F-06BF-ACB0-355E-4CAB018A69F4}"/>
                </a:ext>
              </a:extLst>
            </p:cNvPr>
            <p:cNvSpPr/>
            <p:nvPr/>
          </p:nvSpPr>
          <p:spPr>
            <a:xfrm flipH="1">
              <a:off x="8794376" y="3335275"/>
              <a:ext cx="1249600" cy="500733"/>
            </a:xfrm>
            <a:prstGeom prst="wedgeRoundRectCallout">
              <a:avLst>
                <a:gd name="adj1" fmla="val -59552"/>
                <a:gd name="adj2" fmla="val -14974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68" name="群組 67">
            <a:extLst>
              <a:ext uri="{FF2B5EF4-FFF2-40B4-BE49-F238E27FC236}">
                <a16:creationId xmlns:a16="http://schemas.microsoft.com/office/drawing/2014/main" id="{21680A44-F4A2-C91A-373B-1FF72C5214ED}"/>
              </a:ext>
            </a:extLst>
          </p:cNvPr>
          <p:cNvGrpSpPr/>
          <p:nvPr/>
        </p:nvGrpSpPr>
        <p:grpSpPr>
          <a:xfrm>
            <a:off x="6688449" y="5294550"/>
            <a:ext cx="4382140" cy="598646"/>
            <a:chOff x="6688449" y="5065951"/>
            <a:chExt cx="4382140" cy="598646"/>
          </a:xfrm>
        </p:grpSpPr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2FD86B20-EEF0-6B1F-2472-BDB03103B373}"/>
                </a:ext>
              </a:extLst>
            </p:cNvPr>
            <p:cNvSpPr txBox="1"/>
            <p:nvPr/>
          </p:nvSpPr>
          <p:spPr>
            <a:xfrm>
              <a:off x="6814945" y="5205507"/>
              <a:ext cx="368059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kern="0" dirty="0">
                  <a:solidFill>
                    <a:srgbClr val="000000"/>
                  </a:solidFill>
                  <a:effectLst/>
                  <a:cs typeface="新細明體" panose="02020500000000000000" pitchFamily="18" charset="-120"/>
                </a:rPr>
                <a:t>u- u- um , maybe not necessarily. </a:t>
              </a:r>
              <a:endParaRPr lang="zh-TW" altLang="en-US" sz="2000" dirty="0"/>
            </a:p>
          </p:txBody>
        </p:sp>
        <p:pic>
          <p:nvPicPr>
            <p:cNvPr id="40" name="圖片 39">
              <a:extLst>
                <a:ext uri="{FF2B5EF4-FFF2-40B4-BE49-F238E27FC236}">
                  <a16:creationId xmlns:a16="http://schemas.microsoft.com/office/drawing/2014/main" id="{478B355C-CD16-B62E-289E-C21A8784F5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24536" y="5065951"/>
              <a:ext cx="646053" cy="566944"/>
            </a:xfrm>
            <a:prstGeom prst="rect">
              <a:avLst/>
            </a:prstGeom>
          </p:spPr>
        </p:pic>
        <p:sp>
          <p:nvSpPr>
            <p:cNvPr id="67" name="圓角矩形圖說文字 66">
              <a:extLst>
                <a:ext uri="{FF2B5EF4-FFF2-40B4-BE49-F238E27FC236}">
                  <a16:creationId xmlns:a16="http://schemas.microsoft.com/office/drawing/2014/main" id="{ED68DC94-DFA6-751F-3FD2-EBB573B97133}"/>
                </a:ext>
              </a:extLst>
            </p:cNvPr>
            <p:cNvSpPr/>
            <p:nvPr/>
          </p:nvSpPr>
          <p:spPr>
            <a:xfrm flipH="1">
              <a:off x="6688449" y="5163864"/>
              <a:ext cx="3680590" cy="500733"/>
            </a:xfrm>
            <a:prstGeom prst="wedgeRoundRectCallout">
              <a:avLst>
                <a:gd name="adj1" fmla="val -54437"/>
                <a:gd name="adj2" fmla="val -12288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531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C80EE63-CDBB-9235-FC1F-B9F5D3FFA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4</a:t>
            </a:fld>
            <a:endParaRPr kumimoji="1" lang="zh-TW" altLang="en-US"/>
          </a:p>
        </p:txBody>
      </p:sp>
      <p:grpSp>
        <p:nvGrpSpPr>
          <p:cNvPr id="52" name="群組 51">
            <a:extLst>
              <a:ext uri="{FF2B5EF4-FFF2-40B4-BE49-F238E27FC236}">
                <a16:creationId xmlns:a16="http://schemas.microsoft.com/office/drawing/2014/main" id="{74457518-FDD0-9D35-8C39-81A7D1106387}"/>
              </a:ext>
            </a:extLst>
          </p:cNvPr>
          <p:cNvGrpSpPr/>
          <p:nvPr/>
        </p:nvGrpSpPr>
        <p:grpSpPr>
          <a:xfrm>
            <a:off x="709086" y="689919"/>
            <a:ext cx="2934483" cy="552725"/>
            <a:chOff x="709086" y="729549"/>
            <a:chExt cx="2934483" cy="552725"/>
          </a:xfrm>
        </p:grpSpPr>
        <p:pic>
          <p:nvPicPr>
            <p:cNvPr id="7" name="圖片 6">
              <a:extLst>
                <a:ext uri="{FF2B5EF4-FFF2-40B4-BE49-F238E27FC236}">
                  <a16:creationId xmlns:a16="http://schemas.microsoft.com/office/drawing/2014/main" id="{F29D49B4-692E-F423-EF56-8304682A08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9086" y="729549"/>
              <a:ext cx="505741" cy="500733"/>
            </a:xfrm>
            <a:prstGeom prst="rect">
              <a:avLst/>
            </a:prstGeom>
          </p:spPr>
        </p:pic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ECDF25F5-F3A5-0285-966F-E06266A3005F}"/>
                </a:ext>
              </a:extLst>
            </p:cNvPr>
            <p:cNvSpPr txBox="1"/>
            <p:nvPr/>
          </p:nvSpPr>
          <p:spPr>
            <a:xfrm>
              <a:off x="1487395" y="818804"/>
              <a:ext cx="195283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kern="0" dirty="0">
                  <a:solidFill>
                    <a:srgbClr val="000000"/>
                  </a:solidFill>
                  <a:effectLst/>
                  <a:cs typeface="新細明體" panose="02020500000000000000" pitchFamily="18" charset="-120"/>
                </a:rPr>
                <a:t>hi. how are you ?</a:t>
              </a:r>
              <a:r>
                <a:rPr lang="zh-TW" altLang="zh-TW" sz="2000" dirty="0">
                  <a:effectLst/>
                </a:rPr>
                <a:t> </a:t>
              </a:r>
              <a:endParaRPr lang="zh-TW" altLang="en-US" sz="2000" dirty="0"/>
            </a:p>
          </p:txBody>
        </p:sp>
        <p:sp>
          <p:nvSpPr>
            <p:cNvPr id="45" name="圓角矩形圖說文字 44">
              <a:extLst>
                <a:ext uri="{FF2B5EF4-FFF2-40B4-BE49-F238E27FC236}">
                  <a16:creationId xmlns:a16="http://schemas.microsoft.com/office/drawing/2014/main" id="{F2AD7387-8089-F5B6-8C10-6C462E64232B}"/>
                </a:ext>
              </a:extLst>
            </p:cNvPr>
            <p:cNvSpPr/>
            <p:nvPr/>
          </p:nvSpPr>
          <p:spPr>
            <a:xfrm>
              <a:off x="1459921" y="781541"/>
              <a:ext cx="2183648" cy="500733"/>
            </a:xfrm>
            <a:prstGeom prst="wedgeRoundRectCallout">
              <a:avLst>
                <a:gd name="adj1" fmla="val -57782"/>
                <a:gd name="adj2" fmla="val -14974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62" name="群組 61">
            <a:extLst>
              <a:ext uri="{FF2B5EF4-FFF2-40B4-BE49-F238E27FC236}">
                <a16:creationId xmlns:a16="http://schemas.microsoft.com/office/drawing/2014/main" id="{A4C22A0D-7868-C44A-2D1E-DAF2000BD785}"/>
              </a:ext>
            </a:extLst>
          </p:cNvPr>
          <p:cNvGrpSpPr/>
          <p:nvPr/>
        </p:nvGrpSpPr>
        <p:grpSpPr>
          <a:xfrm>
            <a:off x="9591698" y="1082170"/>
            <a:ext cx="1478891" cy="566944"/>
            <a:chOff x="9282417" y="934253"/>
            <a:chExt cx="1478891" cy="566944"/>
          </a:xfrm>
        </p:grpSpPr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D2221F3F-9268-FF5E-F0D8-D529C2E1F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115255" y="934253"/>
              <a:ext cx="646053" cy="566944"/>
            </a:xfrm>
            <a:prstGeom prst="rect">
              <a:avLst/>
            </a:prstGeom>
          </p:spPr>
        </p:pic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A13E8F42-E197-8FD3-64A9-BFF896994C9B}"/>
                </a:ext>
              </a:extLst>
            </p:cNvPr>
            <p:cNvSpPr txBox="1"/>
            <p:nvPr/>
          </p:nvSpPr>
          <p:spPr>
            <a:xfrm>
              <a:off x="9324467" y="993561"/>
              <a:ext cx="104687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kern="0" dirty="0">
                  <a:solidFill>
                    <a:srgbClr val="000000"/>
                  </a:solidFill>
                </a:rPr>
                <a:t>good.</a:t>
              </a:r>
              <a:endParaRPr lang="zh-TW" altLang="en-US" sz="2000" dirty="0"/>
            </a:p>
          </p:txBody>
        </p:sp>
        <p:sp>
          <p:nvSpPr>
            <p:cNvPr id="46" name="圓角矩形圖說文字 45">
              <a:extLst>
                <a:ext uri="{FF2B5EF4-FFF2-40B4-BE49-F238E27FC236}">
                  <a16:creationId xmlns:a16="http://schemas.microsoft.com/office/drawing/2014/main" id="{01082F38-695B-B113-00F2-D5731B2D29BC}"/>
                </a:ext>
              </a:extLst>
            </p:cNvPr>
            <p:cNvSpPr/>
            <p:nvPr/>
          </p:nvSpPr>
          <p:spPr>
            <a:xfrm flipH="1">
              <a:off x="9282417" y="985867"/>
              <a:ext cx="777341" cy="500733"/>
            </a:xfrm>
            <a:prstGeom prst="wedgeRoundRectCallout">
              <a:avLst>
                <a:gd name="adj1" fmla="val -68161"/>
                <a:gd name="adj2" fmla="val -12288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53" name="群組 52">
            <a:extLst>
              <a:ext uri="{FF2B5EF4-FFF2-40B4-BE49-F238E27FC236}">
                <a16:creationId xmlns:a16="http://schemas.microsoft.com/office/drawing/2014/main" id="{1ACE9438-96FE-6210-6E49-35D4C4338ADC}"/>
              </a:ext>
            </a:extLst>
          </p:cNvPr>
          <p:cNvGrpSpPr/>
          <p:nvPr/>
        </p:nvGrpSpPr>
        <p:grpSpPr>
          <a:xfrm>
            <a:off x="709086" y="1540453"/>
            <a:ext cx="2361643" cy="501753"/>
            <a:chOff x="709086" y="1566629"/>
            <a:chExt cx="2361643" cy="501753"/>
          </a:xfrm>
        </p:grpSpPr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D11246FB-3537-EEAF-6764-C68DE212BF7D}"/>
                </a:ext>
              </a:extLst>
            </p:cNvPr>
            <p:cNvSpPr txBox="1"/>
            <p:nvPr/>
          </p:nvSpPr>
          <p:spPr>
            <a:xfrm>
              <a:off x="1487395" y="1609492"/>
              <a:ext cx="158333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dirty="0"/>
                <a:t>good good. </a:t>
              </a:r>
              <a:endParaRPr lang="zh-TW" altLang="en-US" sz="2000" dirty="0"/>
            </a:p>
          </p:txBody>
        </p:sp>
        <p:pic>
          <p:nvPicPr>
            <p:cNvPr id="31" name="圖片 30">
              <a:extLst>
                <a:ext uri="{FF2B5EF4-FFF2-40B4-BE49-F238E27FC236}">
                  <a16:creationId xmlns:a16="http://schemas.microsoft.com/office/drawing/2014/main" id="{AFA3FD3B-F5A5-1B04-39C7-E64566510E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9086" y="1567649"/>
              <a:ext cx="505741" cy="500733"/>
            </a:xfrm>
            <a:prstGeom prst="rect">
              <a:avLst/>
            </a:prstGeom>
          </p:spPr>
        </p:pic>
        <p:sp>
          <p:nvSpPr>
            <p:cNvPr id="47" name="圓角矩形圖說文字 46">
              <a:extLst>
                <a:ext uri="{FF2B5EF4-FFF2-40B4-BE49-F238E27FC236}">
                  <a16:creationId xmlns:a16="http://schemas.microsoft.com/office/drawing/2014/main" id="{B8F8CD7B-A660-06D2-E545-7AD41C3523C8}"/>
                </a:ext>
              </a:extLst>
            </p:cNvPr>
            <p:cNvSpPr/>
            <p:nvPr/>
          </p:nvSpPr>
          <p:spPr>
            <a:xfrm>
              <a:off x="1459921" y="1566629"/>
              <a:ext cx="1404303" cy="500733"/>
            </a:xfrm>
            <a:prstGeom prst="wedgeRoundRectCallout">
              <a:avLst>
                <a:gd name="adj1" fmla="val -61612"/>
                <a:gd name="adj2" fmla="val -14974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54" name="群組 53">
            <a:extLst>
              <a:ext uri="{FF2B5EF4-FFF2-40B4-BE49-F238E27FC236}">
                <a16:creationId xmlns:a16="http://schemas.microsoft.com/office/drawing/2014/main" id="{8B5A3FA3-37D2-BD85-6111-8C878E702C69}"/>
              </a:ext>
            </a:extLst>
          </p:cNvPr>
          <p:cNvGrpSpPr/>
          <p:nvPr/>
        </p:nvGrpSpPr>
        <p:grpSpPr>
          <a:xfrm>
            <a:off x="709086" y="2366909"/>
            <a:ext cx="5867108" cy="515350"/>
            <a:chOff x="709086" y="2391132"/>
            <a:chExt cx="5867108" cy="515350"/>
          </a:xfrm>
        </p:grpSpPr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6A87EB50-04E5-9F3D-53BB-8E6F160121A9}"/>
                </a:ext>
              </a:extLst>
            </p:cNvPr>
            <p:cNvSpPr txBox="1"/>
            <p:nvPr/>
          </p:nvSpPr>
          <p:spPr>
            <a:xfrm>
              <a:off x="1487395" y="2440521"/>
              <a:ext cx="508879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dirty="0"/>
                <a:t>your blood pressure seems to be under control.</a:t>
              </a:r>
              <a:endParaRPr lang="zh-TW" altLang="en-US" sz="2000" dirty="0"/>
            </a:p>
          </p:txBody>
        </p:sp>
        <p:pic>
          <p:nvPicPr>
            <p:cNvPr id="32" name="圖片 31">
              <a:extLst>
                <a:ext uri="{FF2B5EF4-FFF2-40B4-BE49-F238E27FC236}">
                  <a16:creationId xmlns:a16="http://schemas.microsoft.com/office/drawing/2014/main" id="{C814792F-CB6B-58ED-1757-6CE9645EED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9086" y="2405749"/>
              <a:ext cx="505741" cy="500733"/>
            </a:xfrm>
            <a:prstGeom prst="rect">
              <a:avLst/>
            </a:prstGeom>
          </p:spPr>
        </p:pic>
        <p:sp>
          <p:nvSpPr>
            <p:cNvPr id="48" name="圓角矩形圖說文字 47">
              <a:extLst>
                <a:ext uri="{FF2B5EF4-FFF2-40B4-BE49-F238E27FC236}">
                  <a16:creationId xmlns:a16="http://schemas.microsoft.com/office/drawing/2014/main" id="{D1133683-6EEA-2894-6D81-0E28291B6C64}"/>
                </a:ext>
              </a:extLst>
            </p:cNvPr>
            <p:cNvSpPr/>
            <p:nvPr/>
          </p:nvSpPr>
          <p:spPr>
            <a:xfrm>
              <a:off x="1459920" y="2391132"/>
              <a:ext cx="5088799" cy="500733"/>
            </a:xfrm>
            <a:prstGeom prst="wedgeRoundRectCallout">
              <a:avLst>
                <a:gd name="adj1" fmla="val -53026"/>
                <a:gd name="adj2" fmla="val -12288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55" name="群組 54">
            <a:extLst>
              <a:ext uri="{FF2B5EF4-FFF2-40B4-BE49-F238E27FC236}">
                <a16:creationId xmlns:a16="http://schemas.microsoft.com/office/drawing/2014/main" id="{71DADFC3-E8E2-D9B9-34A7-0807646F3B70}"/>
              </a:ext>
            </a:extLst>
          </p:cNvPr>
          <p:cNvGrpSpPr/>
          <p:nvPr/>
        </p:nvGrpSpPr>
        <p:grpSpPr>
          <a:xfrm>
            <a:off x="709086" y="3206962"/>
            <a:ext cx="7694594" cy="831029"/>
            <a:chOff x="709086" y="3094506"/>
            <a:chExt cx="7694594" cy="831029"/>
          </a:xfrm>
        </p:grpSpPr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F64B0A30-B558-0B65-3D6F-E859F6142346}"/>
                </a:ext>
              </a:extLst>
            </p:cNvPr>
            <p:cNvSpPr txBox="1"/>
            <p:nvPr/>
          </p:nvSpPr>
          <p:spPr>
            <a:xfrm>
              <a:off x="1487395" y="3150528"/>
              <a:ext cx="691628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kern="0" dirty="0">
                  <a:solidFill>
                    <a:srgbClr val="000000"/>
                  </a:solidFill>
                  <a:cs typeface="新細明體" panose="02020500000000000000" pitchFamily="18" charset="-120"/>
                </a:rPr>
                <a:t>y</a:t>
              </a:r>
              <a:r>
                <a:rPr lang="en-US" altLang="zh-TW" sz="2000" kern="0" dirty="0">
                  <a:solidFill>
                    <a:srgbClr val="000000"/>
                  </a:solidFill>
                  <a:effectLst/>
                  <a:cs typeface="新細明體" panose="02020500000000000000" pitchFamily="18" charset="-120"/>
                </a:rPr>
                <a:t>our depression , you know , it sounds like you're doing well with that, but again, </a:t>
              </a:r>
              <a:r>
                <a:rPr lang="en-US" altLang="zh-TW" sz="2000" kern="0" dirty="0">
                  <a:solidFill>
                    <a:srgbClr val="000000"/>
                  </a:solidFill>
                  <a:cs typeface="新細明體" panose="02020500000000000000" pitchFamily="18" charset="-120"/>
                </a:rPr>
                <a:t>I</a:t>
              </a:r>
              <a:r>
                <a:rPr lang="en-US" altLang="zh-TW" sz="2000" kern="0" dirty="0">
                  <a:solidFill>
                    <a:srgbClr val="000000"/>
                  </a:solidFill>
                  <a:effectLst/>
                  <a:cs typeface="新細明體" panose="02020500000000000000" pitchFamily="18" charset="-120"/>
                </a:rPr>
                <a:t>'m happy to start on a medical regiment or ...</a:t>
              </a:r>
              <a:r>
                <a:rPr lang="zh-TW" altLang="zh-TW" sz="2000" dirty="0">
                  <a:effectLst/>
                </a:rPr>
                <a:t> </a:t>
              </a:r>
              <a:endParaRPr lang="zh-TW" altLang="en-US" sz="2000" dirty="0"/>
            </a:p>
          </p:txBody>
        </p:sp>
        <p:pic>
          <p:nvPicPr>
            <p:cNvPr id="33" name="圖片 32">
              <a:extLst>
                <a:ext uri="{FF2B5EF4-FFF2-40B4-BE49-F238E27FC236}">
                  <a16:creationId xmlns:a16="http://schemas.microsoft.com/office/drawing/2014/main" id="{E6A5C1B1-4CC9-E3BA-B2D0-401E2B0BCC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9086" y="3243849"/>
              <a:ext cx="505741" cy="500733"/>
            </a:xfrm>
            <a:prstGeom prst="rect">
              <a:avLst/>
            </a:prstGeom>
          </p:spPr>
        </p:pic>
        <p:sp>
          <p:nvSpPr>
            <p:cNvPr id="49" name="圓角矩形圖說文字 48">
              <a:extLst>
                <a:ext uri="{FF2B5EF4-FFF2-40B4-BE49-F238E27FC236}">
                  <a16:creationId xmlns:a16="http://schemas.microsoft.com/office/drawing/2014/main" id="{C3A858CC-8DCE-C92C-0C6B-DE9EFFF417FB}"/>
                </a:ext>
              </a:extLst>
            </p:cNvPr>
            <p:cNvSpPr/>
            <p:nvPr/>
          </p:nvSpPr>
          <p:spPr>
            <a:xfrm>
              <a:off x="1459920" y="3094506"/>
              <a:ext cx="6943760" cy="831029"/>
            </a:xfrm>
            <a:prstGeom prst="wedgeRoundRectCallout">
              <a:avLst>
                <a:gd name="adj1" fmla="val -52639"/>
                <a:gd name="adj2" fmla="val -13906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56" name="群組 55">
            <a:extLst>
              <a:ext uri="{FF2B5EF4-FFF2-40B4-BE49-F238E27FC236}">
                <a16:creationId xmlns:a16="http://schemas.microsoft.com/office/drawing/2014/main" id="{856AD061-3381-8BAE-467B-B00AD52482AD}"/>
              </a:ext>
            </a:extLst>
          </p:cNvPr>
          <p:cNvGrpSpPr/>
          <p:nvPr/>
        </p:nvGrpSpPr>
        <p:grpSpPr>
          <a:xfrm>
            <a:off x="709086" y="4362694"/>
            <a:ext cx="7885008" cy="546516"/>
            <a:chOff x="709086" y="4073712"/>
            <a:chExt cx="7885008" cy="546516"/>
          </a:xfrm>
        </p:grpSpPr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81E212D2-CC1F-ADA4-1D65-43385B812EDB}"/>
                </a:ext>
              </a:extLst>
            </p:cNvPr>
            <p:cNvSpPr txBox="1"/>
            <p:nvPr/>
          </p:nvSpPr>
          <p:spPr>
            <a:xfrm>
              <a:off x="1459333" y="4127874"/>
              <a:ext cx="7134761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kern="0" dirty="0">
                  <a:solidFill>
                    <a:srgbClr val="000000"/>
                  </a:solidFill>
                  <a:effectLst/>
                  <a:cs typeface="新細明體" panose="02020500000000000000" pitchFamily="18" charset="-120"/>
                </a:rPr>
                <a:t>refer you to psychotherapy , if you think that that would be helpful.</a:t>
              </a:r>
              <a:r>
                <a:rPr lang="zh-TW" altLang="zh-TW" sz="2000" dirty="0">
                  <a:effectLst/>
                </a:rPr>
                <a:t> </a:t>
              </a:r>
              <a:endParaRPr lang="zh-TW" altLang="en-US" sz="2000" dirty="0"/>
            </a:p>
          </p:txBody>
        </p:sp>
        <p:pic>
          <p:nvPicPr>
            <p:cNvPr id="34" name="圖片 33">
              <a:extLst>
                <a:ext uri="{FF2B5EF4-FFF2-40B4-BE49-F238E27FC236}">
                  <a16:creationId xmlns:a16="http://schemas.microsoft.com/office/drawing/2014/main" id="{A93BB04B-47ED-A693-66DB-6767DC2CF4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9086" y="4081949"/>
              <a:ext cx="505741" cy="500733"/>
            </a:xfrm>
            <a:prstGeom prst="rect">
              <a:avLst/>
            </a:prstGeom>
          </p:spPr>
        </p:pic>
        <p:sp>
          <p:nvSpPr>
            <p:cNvPr id="50" name="圓角矩形圖說文字 49">
              <a:extLst>
                <a:ext uri="{FF2B5EF4-FFF2-40B4-BE49-F238E27FC236}">
                  <a16:creationId xmlns:a16="http://schemas.microsoft.com/office/drawing/2014/main" id="{606F20A0-2ABA-20C2-1829-D21F610AB1B4}"/>
                </a:ext>
              </a:extLst>
            </p:cNvPr>
            <p:cNvSpPr/>
            <p:nvPr/>
          </p:nvSpPr>
          <p:spPr>
            <a:xfrm>
              <a:off x="1459920" y="4073712"/>
              <a:ext cx="7134174" cy="546516"/>
            </a:xfrm>
            <a:prstGeom prst="wedgeRoundRectCallout">
              <a:avLst>
                <a:gd name="adj1" fmla="val -53026"/>
                <a:gd name="adj2" fmla="val -12288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57" name="群組 56">
            <a:extLst>
              <a:ext uri="{FF2B5EF4-FFF2-40B4-BE49-F238E27FC236}">
                <a16:creationId xmlns:a16="http://schemas.microsoft.com/office/drawing/2014/main" id="{489FE2E0-68FB-BFDD-B655-F20081575820}"/>
              </a:ext>
            </a:extLst>
          </p:cNvPr>
          <p:cNvGrpSpPr/>
          <p:nvPr/>
        </p:nvGrpSpPr>
        <p:grpSpPr>
          <a:xfrm>
            <a:off x="709086" y="5260806"/>
            <a:ext cx="3195959" cy="546516"/>
            <a:chOff x="709086" y="4911184"/>
            <a:chExt cx="3195959" cy="546516"/>
          </a:xfrm>
        </p:grpSpPr>
        <p:sp>
          <p:nvSpPr>
            <p:cNvPr id="22" name="文字方塊 21">
              <a:extLst>
                <a:ext uri="{FF2B5EF4-FFF2-40B4-BE49-F238E27FC236}">
                  <a16:creationId xmlns:a16="http://schemas.microsoft.com/office/drawing/2014/main" id="{2BC13180-1577-EB2B-B1F0-1289605B7D7B}"/>
                </a:ext>
              </a:extLst>
            </p:cNvPr>
            <p:cNvSpPr txBox="1"/>
            <p:nvPr/>
          </p:nvSpPr>
          <p:spPr>
            <a:xfrm>
              <a:off x="1487395" y="4984387"/>
              <a:ext cx="24176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kern="0" dirty="0">
                  <a:solidFill>
                    <a:srgbClr val="000000"/>
                  </a:solidFill>
                  <a:effectLst/>
                  <a:cs typeface="新細明體" panose="02020500000000000000" pitchFamily="18" charset="-120"/>
                </a:rPr>
                <a:t>would you like that ?</a:t>
              </a:r>
              <a:r>
                <a:rPr lang="zh-TW" altLang="zh-TW" sz="2000" dirty="0">
                  <a:effectLst/>
                </a:rPr>
                <a:t> </a:t>
              </a:r>
              <a:endParaRPr kumimoji="1" lang="zh-TW" altLang="en-US" sz="2000" dirty="0"/>
            </a:p>
          </p:txBody>
        </p:sp>
        <p:pic>
          <p:nvPicPr>
            <p:cNvPr id="35" name="圖片 34">
              <a:extLst>
                <a:ext uri="{FF2B5EF4-FFF2-40B4-BE49-F238E27FC236}">
                  <a16:creationId xmlns:a16="http://schemas.microsoft.com/office/drawing/2014/main" id="{DC671434-080E-265E-E8FC-5C7F52A62E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9086" y="4920051"/>
              <a:ext cx="505741" cy="500733"/>
            </a:xfrm>
            <a:prstGeom prst="rect">
              <a:avLst/>
            </a:prstGeom>
          </p:spPr>
        </p:pic>
        <p:sp>
          <p:nvSpPr>
            <p:cNvPr id="51" name="圓角矩形圖說文字 50">
              <a:extLst>
                <a:ext uri="{FF2B5EF4-FFF2-40B4-BE49-F238E27FC236}">
                  <a16:creationId xmlns:a16="http://schemas.microsoft.com/office/drawing/2014/main" id="{C5A01144-FB70-026F-7E01-47037AF782E7}"/>
                </a:ext>
              </a:extLst>
            </p:cNvPr>
            <p:cNvSpPr/>
            <p:nvPr/>
          </p:nvSpPr>
          <p:spPr>
            <a:xfrm>
              <a:off x="1456352" y="4911184"/>
              <a:ext cx="2448693" cy="546516"/>
            </a:xfrm>
            <a:prstGeom prst="wedgeRoundRectCallout">
              <a:avLst>
                <a:gd name="adj1" fmla="val -57419"/>
                <a:gd name="adj2" fmla="val -12288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61" name="群組 60">
            <a:extLst>
              <a:ext uri="{FF2B5EF4-FFF2-40B4-BE49-F238E27FC236}">
                <a16:creationId xmlns:a16="http://schemas.microsoft.com/office/drawing/2014/main" id="{378E73F7-6338-774F-E219-0CDADE3654F8}"/>
              </a:ext>
            </a:extLst>
          </p:cNvPr>
          <p:cNvGrpSpPr/>
          <p:nvPr/>
        </p:nvGrpSpPr>
        <p:grpSpPr>
          <a:xfrm>
            <a:off x="9621177" y="2442191"/>
            <a:ext cx="1449412" cy="568800"/>
            <a:chOff x="9311896" y="2173251"/>
            <a:chExt cx="1449412" cy="566944"/>
          </a:xfrm>
        </p:grpSpPr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164EA27A-C895-1396-3B6F-189E92AE9B2C}"/>
                </a:ext>
              </a:extLst>
            </p:cNvPr>
            <p:cNvSpPr txBox="1"/>
            <p:nvPr/>
          </p:nvSpPr>
          <p:spPr>
            <a:xfrm>
              <a:off x="9336128" y="2272095"/>
              <a:ext cx="104866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dirty="0"/>
                <a:t>great.</a:t>
              </a:r>
              <a:endParaRPr lang="zh-TW" altLang="en-US" sz="2000" dirty="0"/>
            </a:p>
          </p:txBody>
        </p:sp>
        <p:pic>
          <p:nvPicPr>
            <p:cNvPr id="36" name="圖片 35">
              <a:extLst>
                <a:ext uri="{FF2B5EF4-FFF2-40B4-BE49-F238E27FC236}">
                  <a16:creationId xmlns:a16="http://schemas.microsoft.com/office/drawing/2014/main" id="{FDF1765D-6FFD-A853-DBE1-BB08B78D54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115255" y="2173251"/>
              <a:ext cx="646053" cy="566944"/>
            </a:xfrm>
            <a:prstGeom prst="rect">
              <a:avLst/>
            </a:prstGeom>
          </p:spPr>
        </p:pic>
        <p:sp>
          <p:nvSpPr>
            <p:cNvPr id="58" name="圓角矩形圖說文字 57">
              <a:extLst>
                <a:ext uri="{FF2B5EF4-FFF2-40B4-BE49-F238E27FC236}">
                  <a16:creationId xmlns:a16="http://schemas.microsoft.com/office/drawing/2014/main" id="{80C6A2E7-4F52-C274-BA93-E8FF4314AD74}"/>
                </a:ext>
              </a:extLst>
            </p:cNvPr>
            <p:cNvSpPr/>
            <p:nvPr/>
          </p:nvSpPr>
          <p:spPr>
            <a:xfrm flipH="1">
              <a:off x="9311896" y="2230917"/>
              <a:ext cx="777341" cy="500733"/>
            </a:xfrm>
            <a:prstGeom prst="wedgeRoundRectCallout">
              <a:avLst>
                <a:gd name="adj1" fmla="val -68161"/>
                <a:gd name="adj2" fmla="val -12288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60" name="群組 59">
            <a:extLst>
              <a:ext uri="{FF2B5EF4-FFF2-40B4-BE49-F238E27FC236}">
                <a16:creationId xmlns:a16="http://schemas.microsoft.com/office/drawing/2014/main" id="{8200983D-9C78-59AF-F647-812112955425}"/>
              </a:ext>
            </a:extLst>
          </p:cNvPr>
          <p:cNvGrpSpPr/>
          <p:nvPr/>
        </p:nvGrpSpPr>
        <p:grpSpPr>
          <a:xfrm>
            <a:off x="9157150" y="3465914"/>
            <a:ext cx="1913439" cy="571799"/>
            <a:chOff x="8794376" y="3264209"/>
            <a:chExt cx="1913439" cy="571799"/>
          </a:xfrm>
        </p:grpSpPr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A99A3D42-A9D8-EB18-A852-4C1940C408E0}"/>
                </a:ext>
              </a:extLst>
            </p:cNvPr>
            <p:cNvSpPr txBox="1"/>
            <p:nvPr/>
          </p:nvSpPr>
          <p:spPr>
            <a:xfrm>
              <a:off x="8850476" y="3360413"/>
              <a:ext cx="1534313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kern="0" dirty="0">
                  <a:solidFill>
                    <a:srgbClr val="000000"/>
                  </a:solidFill>
                  <a:effectLst/>
                  <a:cs typeface="新細明體" panose="02020500000000000000" pitchFamily="18" charset="-120"/>
                </a:rPr>
                <a:t>mm-hmm</a:t>
              </a:r>
              <a:r>
                <a:rPr lang="zh-TW" altLang="zh-TW" sz="2000" dirty="0">
                  <a:effectLst/>
                </a:rPr>
                <a:t> </a:t>
              </a:r>
              <a:endParaRPr lang="zh-TW" altLang="en-US" sz="2000" dirty="0"/>
            </a:p>
          </p:txBody>
        </p:sp>
        <p:pic>
          <p:nvPicPr>
            <p:cNvPr id="37" name="圖片 36">
              <a:extLst>
                <a:ext uri="{FF2B5EF4-FFF2-40B4-BE49-F238E27FC236}">
                  <a16:creationId xmlns:a16="http://schemas.microsoft.com/office/drawing/2014/main" id="{B611E820-7215-9168-3487-1514053A2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061762" y="3264209"/>
              <a:ext cx="646053" cy="566944"/>
            </a:xfrm>
            <a:prstGeom prst="rect">
              <a:avLst/>
            </a:prstGeom>
          </p:spPr>
        </p:pic>
        <p:sp>
          <p:nvSpPr>
            <p:cNvPr id="59" name="圓角矩形圖說文字 58">
              <a:extLst>
                <a:ext uri="{FF2B5EF4-FFF2-40B4-BE49-F238E27FC236}">
                  <a16:creationId xmlns:a16="http://schemas.microsoft.com/office/drawing/2014/main" id="{A1230C59-BBEE-B621-998A-657284EDB576}"/>
                </a:ext>
              </a:extLst>
            </p:cNvPr>
            <p:cNvSpPr/>
            <p:nvPr/>
          </p:nvSpPr>
          <p:spPr>
            <a:xfrm flipH="1">
              <a:off x="8794376" y="3335275"/>
              <a:ext cx="1249600" cy="500733"/>
            </a:xfrm>
            <a:prstGeom prst="wedgeRoundRectCallout">
              <a:avLst>
                <a:gd name="adj1" fmla="val -59552"/>
                <a:gd name="adj2" fmla="val -14974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63" name="群組 62">
            <a:extLst>
              <a:ext uri="{FF2B5EF4-FFF2-40B4-BE49-F238E27FC236}">
                <a16:creationId xmlns:a16="http://schemas.microsoft.com/office/drawing/2014/main" id="{AEDB83FC-FDF9-6C2D-E241-47603E7FF393}"/>
              </a:ext>
            </a:extLst>
          </p:cNvPr>
          <p:cNvGrpSpPr/>
          <p:nvPr/>
        </p:nvGrpSpPr>
        <p:grpSpPr>
          <a:xfrm>
            <a:off x="9157150" y="4347576"/>
            <a:ext cx="1913439" cy="571799"/>
            <a:chOff x="8794376" y="3264209"/>
            <a:chExt cx="1913439" cy="571799"/>
          </a:xfrm>
        </p:grpSpPr>
        <p:sp>
          <p:nvSpPr>
            <p:cNvPr id="64" name="文字方塊 63">
              <a:extLst>
                <a:ext uri="{FF2B5EF4-FFF2-40B4-BE49-F238E27FC236}">
                  <a16:creationId xmlns:a16="http://schemas.microsoft.com/office/drawing/2014/main" id="{5EC352CD-CEB9-1ACB-EC56-7916BCC93EC9}"/>
                </a:ext>
              </a:extLst>
            </p:cNvPr>
            <p:cNvSpPr txBox="1"/>
            <p:nvPr/>
          </p:nvSpPr>
          <p:spPr>
            <a:xfrm>
              <a:off x="8850476" y="3360413"/>
              <a:ext cx="1534313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kern="0" dirty="0">
                  <a:solidFill>
                    <a:srgbClr val="000000"/>
                  </a:solidFill>
                  <a:effectLst/>
                  <a:cs typeface="新細明體" panose="02020500000000000000" pitchFamily="18" charset="-120"/>
                </a:rPr>
                <a:t>mm-hmm</a:t>
              </a:r>
              <a:r>
                <a:rPr lang="zh-TW" altLang="zh-TW" sz="2000" dirty="0">
                  <a:effectLst/>
                </a:rPr>
                <a:t> </a:t>
              </a:r>
              <a:endParaRPr lang="zh-TW" altLang="en-US" sz="2000" dirty="0"/>
            </a:p>
          </p:txBody>
        </p:sp>
        <p:pic>
          <p:nvPicPr>
            <p:cNvPr id="65" name="圖片 64">
              <a:extLst>
                <a:ext uri="{FF2B5EF4-FFF2-40B4-BE49-F238E27FC236}">
                  <a16:creationId xmlns:a16="http://schemas.microsoft.com/office/drawing/2014/main" id="{B1E5AD78-01EF-9DBA-8839-7BD8C2448F6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061762" y="3264209"/>
              <a:ext cx="646053" cy="566944"/>
            </a:xfrm>
            <a:prstGeom prst="rect">
              <a:avLst/>
            </a:prstGeom>
          </p:spPr>
        </p:pic>
        <p:sp>
          <p:nvSpPr>
            <p:cNvPr id="66" name="圓角矩形圖說文字 65">
              <a:extLst>
                <a:ext uri="{FF2B5EF4-FFF2-40B4-BE49-F238E27FC236}">
                  <a16:creationId xmlns:a16="http://schemas.microsoft.com/office/drawing/2014/main" id="{67427D8F-06BF-ACB0-355E-4CAB018A69F4}"/>
                </a:ext>
              </a:extLst>
            </p:cNvPr>
            <p:cNvSpPr/>
            <p:nvPr/>
          </p:nvSpPr>
          <p:spPr>
            <a:xfrm flipH="1">
              <a:off x="8794376" y="3335275"/>
              <a:ext cx="1249600" cy="500733"/>
            </a:xfrm>
            <a:prstGeom prst="wedgeRoundRectCallout">
              <a:avLst>
                <a:gd name="adj1" fmla="val -59552"/>
                <a:gd name="adj2" fmla="val -14974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grpSp>
        <p:nvGrpSpPr>
          <p:cNvPr id="68" name="群組 67">
            <a:extLst>
              <a:ext uri="{FF2B5EF4-FFF2-40B4-BE49-F238E27FC236}">
                <a16:creationId xmlns:a16="http://schemas.microsoft.com/office/drawing/2014/main" id="{21680A44-F4A2-C91A-373B-1FF72C5214ED}"/>
              </a:ext>
            </a:extLst>
          </p:cNvPr>
          <p:cNvGrpSpPr/>
          <p:nvPr/>
        </p:nvGrpSpPr>
        <p:grpSpPr>
          <a:xfrm>
            <a:off x="6688449" y="5294550"/>
            <a:ext cx="4382140" cy="598646"/>
            <a:chOff x="6688449" y="5065951"/>
            <a:chExt cx="4382140" cy="598646"/>
          </a:xfrm>
        </p:grpSpPr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2FD86B20-EEF0-6B1F-2472-BDB03103B373}"/>
                </a:ext>
              </a:extLst>
            </p:cNvPr>
            <p:cNvSpPr txBox="1"/>
            <p:nvPr/>
          </p:nvSpPr>
          <p:spPr>
            <a:xfrm>
              <a:off x="6814945" y="5205507"/>
              <a:ext cx="368059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000" kern="0" dirty="0">
                  <a:solidFill>
                    <a:srgbClr val="000000"/>
                  </a:solidFill>
                  <a:effectLst/>
                  <a:cs typeface="新細明體" panose="02020500000000000000" pitchFamily="18" charset="-120"/>
                </a:rPr>
                <a:t>u- u- um , maybe not necessarily </a:t>
              </a:r>
              <a:endParaRPr lang="zh-TW" altLang="en-US" sz="2000" dirty="0"/>
            </a:p>
          </p:txBody>
        </p:sp>
        <p:pic>
          <p:nvPicPr>
            <p:cNvPr id="40" name="圖片 39">
              <a:extLst>
                <a:ext uri="{FF2B5EF4-FFF2-40B4-BE49-F238E27FC236}">
                  <a16:creationId xmlns:a16="http://schemas.microsoft.com/office/drawing/2014/main" id="{478B355C-CD16-B62E-289E-C21A8784F5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24536" y="5065951"/>
              <a:ext cx="646053" cy="566944"/>
            </a:xfrm>
            <a:prstGeom prst="rect">
              <a:avLst/>
            </a:prstGeom>
          </p:spPr>
        </p:pic>
        <p:sp>
          <p:nvSpPr>
            <p:cNvPr id="67" name="圓角矩形圖說文字 66">
              <a:extLst>
                <a:ext uri="{FF2B5EF4-FFF2-40B4-BE49-F238E27FC236}">
                  <a16:creationId xmlns:a16="http://schemas.microsoft.com/office/drawing/2014/main" id="{ED68DC94-DFA6-751F-3FD2-EBB573B97133}"/>
                </a:ext>
              </a:extLst>
            </p:cNvPr>
            <p:cNvSpPr/>
            <p:nvPr/>
          </p:nvSpPr>
          <p:spPr>
            <a:xfrm flipH="1">
              <a:off x="6688449" y="5163864"/>
              <a:ext cx="3680590" cy="500733"/>
            </a:xfrm>
            <a:prstGeom prst="wedgeRoundRectCallout">
              <a:avLst>
                <a:gd name="adj1" fmla="val -54437"/>
                <a:gd name="adj2" fmla="val -12288"/>
                <a:gd name="adj3" fmla="val 16667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</p:grpSp>
      <p:sp>
        <p:nvSpPr>
          <p:cNvPr id="2" name="文字方塊 1">
            <a:extLst>
              <a:ext uri="{FF2B5EF4-FFF2-40B4-BE49-F238E27FC236}">
                <a16:creationId xmlns:a16="http://schemas.microsoft.com/office/drawing/2014/main" id="{3F45C989-04C0-F392-B029-F272413A921D}"/>
              </a:ext>
            </a:extLst>
          </p:cNvPr>
          <p:cNvSpPr txBox="1"/>
          <p:nvPr/>
        </p:nvSpPr>
        <p:spPr>
          <a:xfrm>
            <a:off x="0" y="2942798"/>
            <a:ext cx="12192000" cy="707886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" altLang="zh-TW" sz="4000" b="1" dirty="0">
                <a:effectLst/>
                <a:latin typeface="NimbusRomNo9L"/>
              </a:rPr>
              <a:t>Summarize the conversation </a:t>
            </a: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15460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4DEB7D-6422-1C12-AD44-A1734F21E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b="1" dirty="0"/>
              <a:t>Model for medical note generation</a:t>
            </a:r>
            <a:endParaRPr kumimoji="1"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FD5C96E-7F21-BD22-A7E9-50356D772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2404"/>
            <a:ext cx="10515600" cy="1580692"/>
          </a:xfrm>
        </p:spPr>
        <p:txBody>
          <a:bodyPr/>
          <a:lstStyle/>
          <a:p>
            <a:r>
              <a:rPr kumimoji="1" lang="en-US" altLang="zh-TW" b="1" dirty="0">
                <a:solidFill>
                  <a:srgbClr val="C00000"/>
                </a:solidFill>
              </a:rPr>
              <a:t>Fine-tuning LM-based method.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AF874C4-9FF0-CB3F-6886-5791E05F2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5</a:t>
            </a:fld>
            <a:endParaRPr kumimoji="1"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853CFE2-D336-2438-92AC-F6C1CD71DD09}"/>
              </a:ext>
            </a:extLst>
          </p:cNvPr>
          <p:cNvSpPr txBox="1"/>
          <p:nvPr/>
        </p:nvSpPr>
        <p:spPr>
          <a:xfrm>
            <a:off x="838200" y="1435304"/>
            <a:ext cx="1009425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zh-TW" sz="2000" b="1" dirty="0">
                <a:effectLst/>
                <a:latin typeface="NimbusRomNo9L"/>
              </a:rPr>
              <a:t>Overview of the MEDIQA-Chat 2023 Shared Tasks on the Summarization &amp; Generation of Doctor-Patient Conversations </a:t>
            </a:r>
            <a:endParaRPr lang="en" altLang="zh-TW" sz="2000" b="1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6163C597-0EA0-9B88-D89B-96F14815BB80}"/>
              </a:ext>
            </a:extLst>
          </p:cNvPr>
          <p:cNvSpPr txBox="1"/>
          <p:nvPr/>
        </p:nvSpPr>
        <p:spPr>
          <a:xfrm>
            <a:off x="1001094" y="5324002"/>
            <a:ext cx="97684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zh-TW" sz="1800" b="0" dirty="0" err="1">
                <a:effectLst/>
                <a:latin typeface="NimbusRomNo9L"/>
              </a:rPr>
              <a:t>WangLab</a:t>
            </a:r>
            <a:r>
              <a:rPr lang="en" altLang="zh-TW" sz="1800" b="0" dirty="0">
                <a:effectLst/>
                <a:latin typeface="NimbusRomNo9L"/>
              </a:rPr>
              <a:t> at MEDIQA-Chat 2023: Clinical Note Generation from Doctor-Patient Conversations using Large Language Models </a:t>
            </a:r>
            <a:endParaRPr lang="en" altLang="zh-TW" dirty="0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A77BC2FD-2B9A-484F-33A1-04994B1DF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687" y="2995288"/>
            <a:ext cx="8022625" cy="1942698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B6E177D0-3EB5-70FA-ADC5-98A2251B3DCF}"/>
              </a:ext>
            </a:extLst>
          </p:cNvPr>
          <p:cNvSpPr txBox="1"/>
          <p:nvPr/>
        </p:nvSpPr>
        <p:spPr>
          <a:xfrm>
            <a:off x="4062878" y="1761158"/>
            <a:ext cx="45858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65000"/>
                  </a:schemeClr>
                </a:solidFill>
              </a:rPr>
              <a:t>(Ben Abacha et al., ClinicalNLP </a:t>
            </a:r>
            <a:r>
              <a:rPr lang="en-US" altLang="zh-TW" b="1" dirty="0">
                <a:solidFill>
                  <a:schemeClr val="bg1">
                    <a:lumMod val="65000"/>
                  </a:schemeClr>
                </a:solidFill>
              </a:rPr>
              <a:t>@ ACL </a:t>
            </a:r>
            <a:r>
              <a:rPr lang="zh-TW" altLang="en-US" b="1" dirty="0">
                <a:solidFill>
                  <a:schemeClr val="bg1">
                    <a:lumMod val="65000"/>
                  </a:schemeClr>
                </a:solidFill>
              </a:rPr>
              <a:t>2023</a:t>
            </a:r>
            <a:r>
              <a:rPr lang="en-US" altLang="zh-TW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zh-TW" altLang="en-US" b="1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43544F81-1F27-368B-470C-0FD126B0E761}"/>
              </a:ext>
            </a:extLst>
          </p:cNvPr>
          <p:cNvSpPr txBox="1"/>
          <p:nvPr/>
        </p:nvSpPr>
        <p:spPr>
          <a:xfrm>
            <a:off x="2186609" y="477329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</a:rPr>
              <a:t>LED: </a:t>
            </a:r>
            <a:r>
              <a:rPr lang="zh-TW" altLang="en-US" dirty="0">
                <a:solidFill>
                  <a:schemeClr val="bg1">
                    <a:lumMod val="50000"/>
                  </a:schemeClr>
                </a:solidFill>
              </a:rPr>
              <a:t>Longformer: The Long-Document Transformer </a:t>
            </a:r>
          </a:p>
        </p:txBody>
      </p:sp>
    </p:spTree>
    <p:extLst>
      <p:ext uri="{BB962C8B-B14F-4D97-AF65-F5344CB8AC3E}">
        <p14:creationId xmlns:p14="http://schemas.microsoft.com/office/powerpoint/2010/main" val="4048943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4DEB7D-6422-1C12-AD44-A1734F21E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b="1" dirty="0"/>
              <a:t>Model for medical note generation (Cont.)</a:t>
            </a:r>
            <a:endParaRPr kumimoji="1" lang="zh-TW" altLang="en-US" b="1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AF874C4-9FF0-CB3F-6886-5791E05F2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6</a:t>
            </a:fld>
            <a:endParaRPr kumimoji="1"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4B097599-4472-86B0-28B4-415AE10D90CC}"/>
              </a:ext>
            </a:extLst>
          </p:cNvPr>
          <p:cNvSpPr txBox="1"/>
          <p:nvPr/>
        </p:nvSpPr>
        <p:spPr>
          <a:xfrm>
            <a:off x="838200" y="1364055"/>
            <a:ext cx="60980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zh-TW" sz="2800" b="1" dirty="0">
                <a:solidFill>
                  <a:srgbClr val="C00000"/>
                </a:solidFill>
              </a:rPr>
              <a:t>GPT-based methods </a:t>
            </a:r>
            <a:endParaRPr kumimoji="1" lang="zh-TW" altLang="en-US" sz="2800" b="1" dirty="0">
              <a:solidFill>
                <a:srgbClr val="C00000"/>
              </a:solidFill>
            </a:endParaRP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079BFFA2-04B4-5137-249C-744945A39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673" y="1908890"/>
            <a:ext cx="9930653" cy="3871271"/>
          </a:xfrm>
          <a:prstGeom prst="rect">
            <a:avLst/>
          </a:prstGeom>
        </p:spPr>
      </p:pic>
      <p:sp>
        <p:nvSpPr>
          <p:cNvPr id="11" name="文字方塊 10">
            <a:extLst>
              <a:ext uri="{FF2B5EF4-FFF2-40B4-BE49-F238E27FC236}">
                <a16:creationId xmlns:a16="http://schemas.microsoft.com/office/drawing/2014/main" id="{CF6D1E08-658A-E4E7-2C36-963EAE4A0E09}"/>
              </a:ext>
            </a:extLst>
          </p:cNvPr>
          <p:cNvSpPr txBox="1"/>
          <p:nvPr/>
        </p:nvSpPr>
        <p:spPr>
          <a:xfrm>
            <a:off x="1755354" y="5976075"/>
            <a:ext cx="89557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zh-TW" sz="1800" b="0" dirty="0" err="1">
                <a:effectLst/>
                <a:latin typeface="NimbusRomNo9L"/>
              </a:rPr>
              <a:t>SummQA</a:t>
            </a:r>
            <a:r>
              <a:rPr lang="en" altLang="zh-TW" sz="1800" b="0" dirty="0">
                <a:effectLst/>
                <a:latin typeface="NimbusRomNo9L"/>
              </a:rPr>
              <a:t> at MEDIQA-Chat 2023: In-Context Learning with GPT-4 for Medical Summarization </a:t>
            </a:r>
            <a:endParaRPr lang="en" altLang="zh-TW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6DBAABF0-76C4-8CB9-7050-DEFC39C77CB8}"/>
              </a:ext>
            </a:extLst>
          </p:cNvPr>
          <p:cNvSpPr txBox="1"/>
          <p:nvPr/>
        </p:nvSpPr>
        <p:spPr>
          <a:xfrm>
            <a:off x="3352799" y="5266303"/>
            <a:ext cx="2743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zh-TW" sz="2400" b="1" dirty="0"/>
              <a:t>Learn the format</a:t>
            </a:r>
          </a:p>
        </p:txBody>
      </p:sp>
      <p:sp>
        <p:nvSpPr>
          <p:cNvPr id="3" name="圓角矩形 2">
            <a:extLst>
              <a:ext uri="{FF2B5EF4-FFF2-40B4-BE49-F238E27FC236}">
                <a16:creationId xmlns:a16="http://schemas.microsoft.com/office/drawing/2014/main" id="{884964FC-7025-FBF6-E6DF-92432A21BA66}"/>
              </a:ext>
            </a:extLst>
          </p:cNvPr>
          <p:cNvSpPr/>
          <p:nvPr/>
        </p:nvSpPr>
        <p:spPr>
          <a:xfrm>
            <a:off x="918882" y="1989572"/>
            <a:ext cx="5257799" cy="3871271"/>
          </a:xfrm>
          <a:prstGeom prst="roundRect">
            <a:avLst>
              <a:gd name="adj" fmla="val 8152"/>
            </a:avLst>
          </a:prstGeom>
          <a:noFill/>
          <a:ln w="571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166630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942EACC-5D9A-D8B0-8F54-3C7B8ECEE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7</a:t>
            </a:fld>
            <a:endParaRPr kumimoji="1" lang="zh-TW" altLang="en-US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EC54CFAD-4F75-89D1-2561-A70DD728EF78}"/>
              </a:ext>
            </a:extLst>
          </p:cNvPr>
          <p:cNvSpPr txBox="1"/>
          <p:nvPr/>
        </p:nvSpPr>
        <p:spPr>
          <a:xfrm>
            <a:off x="580765" y="806529"/>
            <a:ext cx="11319882" cy="28434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zh-TW" altLang="en-US" sz="2000" dirty="0"/>
              <a:t>Doctor: Hello, how are you today?</a:t>
            </a:r>
          </a:p>
          <a:p>
            <a:pPr>
              <a:lnSpc>
                <a:spcPts val="2700"/>
              </a:lnSpc>
            </a:pPr>
            <a:r>
              <a:rPr lang="zh-TW" altLang="en-US" sz="2000" i="1" dirty="0"/>
              <a:t>Patient: I am doing well. </a:t>
            </a:r>
          </a:p>
          <a:p>
            <a:pPr>
              <a:lnSpc>
                <a:spcPts val="2700"/>
              </a:lnSpc>
            </a:pPr>
            <a:r>
              <a:rPr lang="zh-TW" altLang="en-US" sz="2000" dirty="0"/>
              <a:t>Doctor: Great. What would you like to bring up today?</a:t>
            </a:r>
          </a:p>
          <a:p>
            <a:pPr>
              <a:lnSpc>
                <a:spcPts val="2700"/>
              </a:lnSpc>
            </a:pPr>
            <a:r>
              <a:rPr lang="zh-TW" altLang="en-US" sz="2000" i="1" dirty="0"/>
              <a:t>Patient: I have some questions about my liver. </a:t>
            </a:r>
          </a:p>
          <a:p>
            <a:pPr>
              <a:lnSpc>
                <a:spcPts val="2700"/>
              </a:lnSpc>
            </a:pPr>
            <a:r>
              <a:rPr lang="zh-TW" altLang="en-US" sz="2000" dirty="0"/>
              <a:t>Doctor: Alright. Let's start with the basics. Do you drink? Excessive drinking can cause issues with the liver.</a:t>
            </a:r>
          </a:p>
          <a:p>
            <a:pPr>
              <a:lnSpc>
                <a:spcPts val="2700"/>
              </a:lnSpc>
            </a:pPr>
            <a:r>
              <a:rPr lang="zh-TW" altLang="en-US" sz="2000" i="1" dirty="0"/>
              <a:t>Patient: No, I do not. I take a lot of Tylenol for pain and I am worried it is effecting my liver. </a:t>
            </a:r>
          </a:p>
          <a:p>
            <a:pPr>
              <a:lnSpc>
                <a:spcPts val="2700"/>
              </a:lnSpc>
            </a:pPr>
            <a:r>
              <a:rPr lang="zh-TW" altLang="en-US" sz="2000" dirty="0"/>
              <a:t>Doctor: Okay, that is a common concern. We can address that today. Do you happen to smoke?</a:t>
            </a:r>
          </a:p>
          <a:p>
            <a:pPr>
              <a:lnSpc>
                <a:spcPts val="2700"/>
              </a:lnSpc>
            </a:pPr>
            <a:r>
              <a:rPr lang="zh-TW" altLang="en-US" sz="2000" i="1" dirty="0"/>
              <a:t>Patient: No, I do not smoke.</a:t>
            </a: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715061CF-0500-FE89-E3F9-75B846C200BF}"/>
              </a:ext>
            </a:extLst>
          </p:cNvPr>
          <p:cNvSpPr txBox="1"/>
          <p:nvPr/>
        </p:nvSpPr>
        <p:spPr>
          <a:xfrm>
            <a:off x="1018137" y="3914690"/>
            <a:ext cx="10155725" cy="830997"/>
          </a:xfrm>
          <a:prstGeom prst="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zh-TW" altLang="en-US" sz="2400" b="1" dirty="0"/>
              <a:t>The patient is a nonsmoker. No history of alcohol abuse. Tylenol use is noted to be problematic.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6D6C4AB-774F-4ACD-43F2-12ED5DB09308}"/>
              </a:ext>
            </a:extLst>
          </p:cNvPr>
          <p:cNvSpPr txBox="1"/>
          <p:nvPr/>
        </p:nvSpPr>
        <p:spPr>
          <a:xfrm>
            <a:off x="6291495" y="172507"/>
            <a:ext cx="579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zh-TW" sz="1800" dirty="0">
                <a:solidFill>
                  <a:schemeClr val="bg1">
                    <a:lumMod val="65000"/>
                  </a:schemeClr>
                </a:solidFill>
                <a:effectLst/>
                <a:latin typeface="Inconsolatazi4"/>
              </a:rPr>
              <a:t>https://</a:t>
            </a:r>
            <a:r>
              <a:rPr lang="en" altLang="zh-TW" sz="1800" dirty="0" err="1">
                <a:solidFill>
                  <a:schemeClr val="bg1">
                    <a:lumMod val="65000"/>
                  </a:schemeClr>
                </a:solidFill>
                <a:effectLst/>
                <a:latin typeface="Inconsolatazi4"/>
              </a:rPr>
              <a:t>huggingface.co</a:t>
            </a:r>
            <a:r>
              <a:rPr lang="en" altLang="zh-TW" sz="1800" dirty="0">
                <a:solidFill>
                  <a:schemeClr val="bg1">
                    <a:lumMod val="65000"/>
                  </a:schemeClr>
                </a:solidFill>
                <a:effectLst/>
                <a:latin typeface="Inconsolatazi4"/>
              </a:rPr>
              <a:t>/</a:t>
            </a:r>
            <a:r>
              <a:rPr lang="en" altLang="zh-TW" sz="1800" dirty="0" err="1">
                <a:solidFill>
                  <a:schemeClr val="bg1">
                    <a:lumMod val="65000"/>
                  </a:schemeClr>
                </a:solidFill>
                <a:effectLst/>
                <a:latin typeface="Inconsolatazi4"/>
              </a:rPr>
              <a:t>wanglab</a:t>
            </a:r>
            <a:r>
              <a:rPr lang="en" altLang="zh-TW" sz="1800" dirty="0">
                <a:solidFill>
                  <a:schemeClr val="bg1">
                    <a:lumMod val="65000"/>
                  </a:schemeClr>
                </a:solidFill>
                <a:effectLst/>
                <a:latin typeface="Inconsolatazi4"/>
              </a:rPr>
              <a:t>/ task-a-flan-t5-large-run-2 </a:t>
            </a:r>
            <a:endParaRPr lang="en" altLang="zh-TW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988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942EACC-5D9A-D8B0-8F54-3C7B8ECEE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8</a:t>
            </a:fld>
            <a:endParaRPr kumimoji="1" lang="zh-TW" altLang="en-US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EC54CFAD-4F75-89D1-2561-A70DD728EF78}"/>
              </a:ext>
            </a:extLst>
          </p:cNvPr>
          <p:cNvSpPr txBox="1"/>
          <p:nvPr/>
        </p:nvSpPr>
        <p:spPr>
          <a:xfrm>
            <a:off x="580765" y="806529"/>
            <a:ext cx="11319882" cy="28434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zh-TW" altLang="en-US" sz="2000" dirty="0"/>
              <a:t>Doctor: Hello, how are you today?</a:t>
            </a:r>
          </a:p>
          <a:p>
            <a:pPr>
              <a:lnSpc>
                <a:spcPts val="2700"/>
              </a:lnSpc>
            </a:pPr>
            <a:r>
              <a:rPr lang="zh-TW" altLang="en-US" sz="2000" i="1" dirty="0"/>
              <a:t>Patient: I am doing well. </a:t>
            </a:r>
          </a:p>
          <a:p>
            <a:pPr>
              <a:lnSpc>
                <a:spcPts val="2700"/>
              </a:lnSpc>
            </a:pPr>
            <a:r>
              <a:rPr lang="zh-TW" altLang="en-US" sz="2000" dirty="0"/>
              <a:t>Doctor: Great. What would you like to bring up today?</a:t>
            </a:r>
          </a:p>
          <a:p>
            <a:pPr>
              <a:lnSpc>
                <a:spcPts val="2700"/>
              </a:lnSpc>
            </a:pPr>
            <a:r>
              <a:rPr lang="zh-TW" altLang="en-US" sz="2000" i="1" dirty="0"/>
              <a:t>Patient: I have some questions about my liver. </a:t>
            </a:r>
          </a:p>
          <a:p>
            <a:pPr>
              <a:lnSpc>
                <a:spcPts val="2700"/>
              </a:lnSpc>
            </a:pPr>
            <a:r>
              <a:rPr lang="zh-TW" altLang="en-US" sz="2000" dirty="0"/>
              <a:t>Doctor: Alright. Let's start with the basics. </a:t>
            </a:r>
            <a:r>
              <a:rPr lang="zh-TW" altLang="en-US" sz="2000" dirty="0">
                <a:solidFill>
                  <a:schemeClr val="accent5">
                    <a:lumMod val="75000"/>
                  </a:schemeClr>
                </a:solidFill>
              </a:rPr>
              <a:t>Do you drink? Excessive drinking can cause issues with the liver.</a:t>
            </a:r>
          </a:p>
          <a:p>
            <a:pPr>
              <a:lnSpc>
                <a:spcPts val="2700"/>
              </a:lnSpc>
            </a:pPr>
            <a:r>
              <a:rPr lang="zh-TW" altLang="en-US" sz="2000" i="1" dirty="0"/>
              <a:t>Patient: </a:t>
            </a:r>
            <a:r>
              <a:rPr lang="zh-TW" altLang="en-US" sz="2000" i="1" dirty="0">
                <a:solidFill>
                  <a:schemeClr val="accent5">
                    <a:lumMod val="75000"/>
                  </a:schemeClr>
                </a:solidFill>
              </a:rPr>
              <a:t>No, I do not</a:t>
            </a:r>
            <a:r>
              <a:rPr lang="zh-TW" altLang="en-US" sz="2000" i="1" dirty="0"/>
              <a:t>. </a:t>
            </a:r>
            <a:r>
              <a:rPr lang="zh-TW" altLang="en-US" sz="2000" i="1" dirty="0">
                <a:solidFill>
                  <a:schemeClr val="accent6">
                    <a:lumMod val="75000"/>
                  </a:schemeClr>
                </a:solidFill>
              </a:rPr>
              <a:t>I take a lot of Tylenol for pain and I am worried it is effecting my liver. </a:t>
            </a:r>
          </a:p>
          <a:p>
            <a:pPr>
              <a:lnSpc>
                <a:spcPts val="2700"/>
              </a:lnSpc>
            </a:pPr>
            <a:r>
              <a:rPr lang="zh-TW" altLang="en-US" sz="2000" dirty="0"/>
              <a:t>Doctor: </a:t>
            </a:r>
            <a:r>
              <a:rPr lang="zh-TW" altLang="en-US" sz="2000" dirty="0">
                <a:solidFill>
                  <a:schemeClr val="accent6">
                    <a:lumMod val="75000"/>
                  </a:schemeClr>
                </a:solidFill>
              </a:rPr>
              <a:t>Okay, that is a common concern. </a:t>
            </a:r>
            <a:r>
              <a:rPr lang="zh-TW" altLang="en-US" sz="2000" dirty="0"/>
              <a:t>We can address that today. Do you happen to smoke?</a:t>
            </a:r>
          </a:p>
          <a:p>
            <a:pPr>
              <a:lnSpc>
                <a:spcPts val="2700"/>
              </a:lnSpc>
            </a:pPr>
            <a:r>
              <a:rPr lang="zh-TW" altLang="en-US" sz="2000" i="1" dirty="0"/>
              <a:t>Patient: </a:t>
            </a:r>
            <a:r>
              <a:rPr lang="zh-TW" altLang="en-US" sz="2000" i="1" dirty="0">
                <a:solidFill>
                  <a:schemeClr val="accent2">
                    <a:lumMod val="75000"/>
                  </a:schemeClr>
                </a:solidFill>
              </a:rPr>
              <a:t>No, I do not smoke.</a:t>
            </a: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715061CF-0500-FE89-E3F9-75B846C200BF}"/>
              </a:ext>
            </a:extLst>
          </p:cNvPr>
          <p:cNvSpPr txBox="1"/>
          <p:nvPr/>
        </p:nvSpPr>
        <p:spPr>
          <a:xfrm>
            <a:off x="1018137" y="3914690"/>
            <a:ext cx="10155725" cy="830997"/>
          </a:xfrm>
          <a:prstGeom prst="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chemeClr val="accent2">
                    <a:lumMod val="75000"/>
                  </a:schemeClr>
                </a:solidFill>
              </a:rPr>
              <a:t>The patient is a nonsmoker</a:t>
            </a:r>
            <a:r>
              <a:rPr lang="zh-TW" altLang="en-US" sz="2400" b="1" dirty="0"/>
              <a:t>. </a:t>
            </a:r>
            <a:r>
              <a:rPr lang="zh-TW" altLang="en-US" sz="2400" b="1" dirty="0">
                <a:solidFill>
                  <a:schemeClr val="accent5">
                    <a:lumMod val="75000"/>
                  </a:schemeClr>
                </a:solidFill>
              </a:rPr>
              <a:t>No history of alcohol abuse</a:t>
            </a:r>
            <a:r>
              <a:rPr lang="zh-TW" altLang="en-US" sz="2400" b="1" dirty="0"/>
              <a:t>. </a:t>
            </a: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</a:rPr>
              <a:t>Tylenol use is noted to be problematic.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71BA4851-8964-2A96-A64B-6B3C407D4480}"/>
              </a:ext>
            </a:extLst>
          </p:cNvPr>
          <p:cNvSpPr txBox="1"/>
          <p:nvPr/>
        </p:nvSpPr>
        <p:spPr>
          <a:xfrm>
            <a:off x="6291495" y="172507"/>
            <a:ext cx="579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zh-TW" sz="1800" dirty="0">
                <a:solidFill>
                  <a:schemeClr val="bg1">
                    <a:lumMod val="65000"/>
                  </a:schemeClr>
                </a:solidFill>
                <a:effectLst/>
                <a:latin typeface="Inconsolatazi4"/>
              </a:rPr>
              <a:t>https://</a:t>
            </a:r>
            <a:r>
              <a:rPr lang="en" altLang="zh-TW" sz="1800" dirty="0" err="1">
                <a:solidFill>
                  <a:schemeClr val="bg1">
                    <a:lumMod val="65000"/>
                  </a:schemeClr>
                </a:solidFill>
                <a:effectLst/>
                <a:latin typeface="Inconsolatazi4"/>
              </a:rPr>
              <a:t>huggingface.co</a:t>
            </a:r>
            <a:r>
              <a:rPr lang="en" altLang="zh-TW" sz="1800" dirty="0">
                <a:solidFill>
                  <a:schemeClr val="bg1">
                    <a:lumMod val="65000"/>
                  </a:schemeClr>
                </a:solidFill>
                <a:effectLst/>
                <a:latin typeface="Inconsolatazi4"/>
              </a:rPr>
              <a:t>/</a:t>
            </a:r>
            <a:r>
              <a:rPr lang="en" altLang="zh-TW" sz="1800" dirty="0" err="1">
                <a:solidFill>
                  <a:schemeClr val="bg1">
                    <a:lumMod val="65000"/>
                  </a:schemeClr>
                </a:solidFill>
                <a:effectLst/>
                <a:latin typeface="Inconsolatazi4"/>
              </a:rPr>
              <a:t>wanglab</a:t>
            </a:r>
            <a:r>
              <a:rPr lang="en" altLang="zh-TW" sz="1800" dirty="0">
                <a:solidFill>
                  <a:schemeClr val="bg1">
                    <a:lumMod val="65000"/>
                  </a:schemeClr>
                </a:solidFill>
                <a:effectLst/>
                <a:latin typeface="Inconsolatazi4"/>
              </a:rPr>
              <a:t>/ task-a-flan-t5-large-run-2 </a:t>
            </a:r>
            <a:endParaRPr lang="en" altLang="zh-TW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858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942EACC-5D9A-D8B0-8F54-3C7B8ECEE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EF12-CFEA-A34A-BCBF-789BE5CF08F1}" type="slidenum">
              <a:rPr kumimoji="1" lang="zh-TW" altLang="en-US" smtClean="0"/>
              <a:pPr/>
              <a:t>9</a:t>
            </a:fld>
            <a:endParaRPr kumimoji="1" lang="zh-TW" altLang="en-US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D6E20302-AE14-7612-8FCB-3F6F216CAAC8}"/>
              </a:ext>
            </a:extLst>
          </p:cNvPr>
          <p:cNvSpPr txBox="1"/>
          <p:nvPr/>
        </p:nvSpPr>
        <p:spPr>
          <a:xfrm>
            <a:off x="3469609" y="5094832"/>
            <a:ext cx="83503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TW" sz="2400" dirty="0"/>
              <a:t>Look ok? Include all </a:t>
            </a:r>
            <a:r>
              <a:rPr kumimoji="1" lang="en-US" altLang="zh-TW" sz="2400" b="1" dirty="0"/>
              <a:t>important information</a:t>
            </a:r>
            <a:r>
              <a:rPr kumimoji="1" lang="en-US" altLang="zh-TW" sz="2400" dirty="0"/>
              <a:t>? 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42C777D-6F8D-A73A-611E-0CE5266CE155}"/>
              </a:ext>
            </a:extLst>
          </p:cNvPr>
          <p:cNvSpPr txBox="1"/>
          <p:nvPr/>
        </p:nvSpPr>
        <p:spPr>
          <a:xfrm>
            <a:off x="3469608" y="5492541"/>
            <a:ext cx="81166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TW" sz="2400" dirty="0"/>
              <a:t>How well will the model perform on out-of-domain data?</a:t>
            </a: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EC54CFAD-4F75-89D1-2561-A70DD728EF78}"/>
              </a:ext>
            </a:extLst>
          </p:cNvPr>
          <p:cNvSpPr txBox="1"/>
          <p:nvPr/>
        </p:nvSpPr>
        <p:spPr>
          <a:xfrm>
            <a:off x="580765" y="806529"/>
            <a:ext cx="11319882" cy="284347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zh-TW" altLang="en-US" sz="2000" dirty="0"/>
              <a:t>Doctor: Hello, how are you today?</a:t>
            </a:r>
          </a:p>
          <a:p>
            <a:pPr>
              <a:lnSpc>
                <a:spcPts val="2700"/>
              </a:lnSpc>
            </a:pPr>
            <a:r>
              <a:rPr lang="zh-TW" altLang="en-US" sz="2000" i="1" dirty="0"/>
              <a:t>Patient: I am doing well. </a:t>
            </a:r>
          </a:p>
          <a:p>
            <a:pPr>
              <a:lnSpc>
                <a:spcPts val="2700"/>
              </a:lnSpc>
            </a:pPr>
            <a:r>
              <a:rPr lang="zh-TW" altLang="en-US" sz="2000" dirty="0"/>
              <a:t>Doctor: Great. What would you like to bring up today?</a:t>
            </a:r>
          </a:p>
          <a:p>
            <a:pPr>
              <a:lnSpc>
                <a:spcPts val="2700"/>
              </a:lnSpc>
            </a:pPr>
            <a:r>
              <a:rPr lang="zh-TW" altLang="en-US" sz="2000" i="1" dirty="0"/>
              <a:t>Patient: I have some questions about my liver. </a:t>
            </a:r>
          </a:p>
          <a:p>
            <a:pPr>
              <a:lnSpc>
                <a:spcPts val="2700"/>
              </a:lnSpc>
            </a:pPr>
            <a:r>
              <a:rPr lang="zh-TW" altLang="en-US" sz="2000" dirty="0"/>
              <a:t>Doctor: Alright. Let's start with the basics. </a:t>
            </a:r>
            <a:r>
              <a:rPr lang="zh-TW" altLang="en-US" sz="2000" dirty="0">
                <a:solidFill>
                  <a:schemeClr val="accent5">
                    <a:lumMod val="75000"/>
                  </a:schemeClr>
                </a:solidFill>
              </a:rPr>
              <a:t>Do you drink? Excessive drinking can cause issues with the liver.</a:t>
            </a:r>
          </a:p>
          <a:p>
            <a:pPr>
              <a:lnSpc>
                <a:spcPts val="2700"/>
              </a:lnSpc>
            </a:pPr>
            <a:r>
              <a:rPr lang="zh-TW" altLang="en-US" sz="2000" i="1" dirty="0"/>
              <a:t>Patient: </a:t>
            </a:r>
            <a:r>
              <a:rPr lang="zh-TW" altLang="en-US" sz="2000" i="1" dirty="0">
                <a:solidFill>
                  <a:schemeClr val="accent5">
                    <a:lumMod val="75000"/>
                  </a:schemeClr>
                </a:solidFill>
              </a:rPr>
              <a:t>No, I do not</a:t>
            </a:r>
            <a:r>
              <a:rPr lang="zh-TW" altLang="en-US" sz="2000" i="1" dirty="0"/>
              <a:t>. </a:t>
            </a:r>
            <a:r>
              <a:rPr lang="zh-TW" altLang="en-US" sz="2000" i="1" dirty="0">
                <a:solidFill>
                  <a:schemeClr val="accent6">
                    <a:lumMod val="75000"/>
                  </a:schemeClr>
                </a:solidFill>
              </a:rPr>
              <a:t>I take a lot of Tylenol for pain and I am worried it is effecting my liver. </a:t>
            </a:r>
          </a:p>
          <a:p>
            <a:pPr>
              <a:lnSpc>
                <a:spcPts val="2700"/>
              </a:lnSpc>
            </a:pPr>
            <a:r>
              <a:rPr lang="zh-TW" altLang="en-US" sz="2000" dirty="0"/>
              <a:t>Doctor: </a:t>
            </a:r>
            <a:r>
              <a:rPr lang="zh-TW" altLang="en-US" sz="2000" dirty="0">
                <a:solidFill>
                  <a:schemeClr val="accent6">
                    <a:lumMod val="75000"/>
                  </a:schemeClr>
                </a:solidFill>
              </a:rPr>
              <a:t>Okay, that is a common concern. </a:t>
            </a:r>
            <a:r>
              <a:rPr lang="zh-TW" altLang="en-US" sz="2000" dirty="0"/>
              <a:t>We can address that today. Do you happen to smoke?</a:t>
            </a:r>
          </a:p>
          <a:p>
            <a:pPr>
              <a:lnSpc>
                <a:spcPts val="2700"/>
              </a:lnSpc>
            </a:pPr>
            <a:r>
              <a:rPr lang="zh-TW" altLang="en-US" sz="2000" i="1" dirty="0"/>
              <a:t>Patient: </a:t>
            </a:r>
            <a:r>
              <a:rPr lang="zh-TW" altLang="en-US" sz="2000" i="1" dirty="0">
                <a:solidFill>
                  <a:schemeClr val="accent2">
                    <a:lumMod val="75000"/>
                  </a:schemeClr>
                </a:solidFill>
              </a:rPr>
              <a:t>No, I do not smoke.</a:t>
            </a: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715061CF-0500-FE89-E3F9-75B846C200BF}"/>
              </a:ext>
            </a:extLst>
          </p:cNvPr>
          <p:cNvSpPr txBox="1"/>
          <p:nvPr/>
        </p:nvSpPr>
        <p:spPr>
          <a:xfrm>
            <a:off x="1018137" y="3914690"/>
            <a:ext cx="10155725" cy="830997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chemeClr val="accent2">
                    <a:lumMod val="75000"/>
                  </a:schemeClr>
                </a:solidFill>
              </a:rPr>
              <a:t>The patient is a nonsmoker</a:t>
            </a:r>
            <a:r>
              <a:rPr lang="zh-TW" altLang="en-US" sz="2400" b="1" dirty="0"/>
              <a:t>. </a:t>
            </a:r>
            <a:r>
              <a:rPr lang="zh-TW" altLang="en-US" sz="2400" b="1" dirty="0">
                <a:solidFill>
                  <a:schemeClr val="accent5">
                    <a:lumMod val="75000"/>
                  </a:schemeClr>
                </a:solidFill>
              </a:rPr>
              <a:t>No history of alcohol abuse</a:t>
            </a:r>
            <a:r>
              <a:rPr lang="zh-TW" altLang="en-US" sz="2400" b="1" dirty="0"/>
              <a:t>. </a:t>
            </a: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</a:rPr>
              <a:t>Tylenol use is noted to be problematic.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79A73AA-6958-9E91-940F-82003DBCABB6}"/>
              </a:ext>
            </a:extLst>
          </p:cNvPr>
          <p:cNvSpPr/>
          <p:nvPr/>
        </p:nvSpPr>
        <p:spPr>
          <a:xfrm>
            <a:off x="3442714" y="5030834"/>
            <a:ext cx="8350356" cy="96371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273A6F3-481A-B844-0AE6-F0C77307816F}"/>
              </a:ext>
            </a:extLst>
          </p:cNvPr>
          <p:cNvSpPr txBox="1"/>
          <p:nvPr/>
        </p:nvSpPr>
        <p:spPr>
          <a:xfrm>
            <a:off x="6291495" y="172507"/>
            <a:ext cx="579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zh-TW" sz="1800" dirty="0">
                <a:solidFill>
                  <a:schemeClr val="bg1">
                    <a:lumMod val="65000"/>
                  </a:schemeClr>
                </a:solidFill>
                <a:effectLst/>
                <a:latin typeface="Inconsolatazi4"/>
              </a:rPr>
              <a:t>https://</a:t>
            </a:r>
            <a:r>
              <a:rPr lang="en" altLang="zh-TW" sz="1800" dirty="0" err="1">
                <a:solidFill>
                  <a:schemeClr val="bg1">
                    <a:lumMod val="65000"/>
                  </a:schemeClr>
                </a:solidFill>
                <a:effectLst/>
                <a:latin typeface="Inconsolatazi4"/>
              </a:rPr>
              <a:t>huggingface.co</a:t>
            </a:r>
            <a:r>
              <a:rPr lang="en" altLang="zh-TW" sz="1800" dirty="0">
                <a:solidFill>
                  <a:schemeClr val="bg1">
                    <a:lumMod val="65000"/>
                  </a:schemeClr>
                </a:solidFill>
                <a:effectLst/>
                <a:latin typeface="Inconsolatazi4"/>
              </a:rPr>
              <a:t>/</a:t>
            </a:r>
            <a:r>
              <a:rPr lang="en" altLang="zh-TW" sz="1800" dirty="0" err="1">
                <a:solidFill>
                  <a:schemeClr val="bg1">
                    <a:lumMod val="65000"/>
                  </a:schemeClr>
                </a:solidFill>
                <a:effectLst/>
                <a:latin typeface="Inconsolatazi4"/>
              </a:rPr>
              <a:t>wanglab</a:t>
            </a:r>
            <a:r>
              <a:rPr lang="en" altLang="zh-TW" sz="1800" dirty="0">
                <a:solidFill>
                  <a:schemeClr val="bg1">
                    <a:lumMod val="65000"/>
                  </a:schemeClr>
                </a:solidFill>
                <a:effectLst/>
                <a:latin typeface="Inconsolatazi4"/>
              </a:rPr>
              <a:t>/ task-a-flan-t5-large-run-2 </a:t>
            </a:r>
            <a:endParaRPr lang="en" altLang="zh-TW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910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30088</TotalTime>
  <Words>3505</Words>
  <Application>Microsoft Macintosh PowerPoint</Application>
  <PresentationFormat>Widescreen</PresentationFormat>
  <Paragraphs>256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Inconsolatazi4</vt:lpstr>
      <vt:lpstr>NimbusRomNo9L</vt:lpstr>
      <vt:lpstr>Office 佈景主題</vt:lpstr>
      <vt:lpstr>Spoken Dialogue System  in Healthcare</vt:lpstr>
      <vt:lpstr>PowerPoint Presentation</vt:lpstr>
      <vt:lpstr>PowerPoint Presentation</vt:lpstr>
      <vt:lpstr>PowerPoint Presentation</vt:lpstr>
      <vt:lpstr>Model for medical note generation</vt:lpstr>
      <vt:lpstr>Model for medical note generation (Cont.)</vt:lpstr>
      <vt:lpstr>PowerPoint Presentation</vt:lpstr>
      <vt:lpstr>PowerPoint Presentation</vt:lpstr>
      <vt:lpstr>PowerPoint Presentation</vt:lpstr>
      <vt:lpstr>Important information in medical dialogue</vt:lpstr>
      <vt:lpstr>Open-sourced dataset</vt:lpstr>
      <vt:lpstr>Mapping between original note categories and SOAP </vt:lpstr>
      <vt:lpstr>Introduction of LIWC</vt:lpstr>
      <vt:lpstr>LIWC features related to healthcare</vt:lpstr>
      <vt:lpstr>PowerPoint Presentation</vt:lpstr>
      <vt:lpstr>PowerPoint Presentation</vt:lpstr>
      <vt:lpstr>PowerPoint Presentation</vt:lpstr>
      <vt:lpstr>PowerPoint Presentation</vt:lpstr>
      <vt:lpstr>Case study</vt:lpstr>
      <vt:lpstr>Case study</vt:lpstr>
      <vt:lpstr>Challenges</vt:lpstr>
      <vt:lpstr>Challenges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Yu-Wen Chen</dc:creator>
  <cp:lastModifiedBy>Julia H</cp:lastModifiedBy>
  <cp:revision>615</cp:revision>
  <dcterms:created xsi:type="dcterms:W3CDTF">2023-11-13T19:55:40Z</dcterms:created>
  <dcterms:modified xsi:type="dcterms:W3CDTF">2024-10-22T21:21:13Z</dcterms:modified>
</cp:coreProperties>
</file>