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Playfair Display Medium"/>
      <p:regular r:id="rId35"/>
      <p:bold r:id="rId36"/>
      <p:italic r:id="rId37"/>
      <p:boldItalic r:id="rId38"/>
    </p:embeddedFont>
    <p:embeddedFont>
      <p:font typeface="Playfair Display"/>
      <p:regular r:id="rId39"/>
      <p:bold r:id="rId40"/>
      <p:italic r:id="rId41"/>
      <p:boldItalic r:id="rId42"/>
    </p:embeddedFont>
    <p:embeddedFont>
      <p:font typeface="Jost"/>
      <p:regular r:id="rId43"/>
      <p:bold r:id="rId44"/>
      <p:italic r:id="rId45"/>
      <p:boldItalic r:id="rId46"/>
    </p:embeddedFont>
    <p:embeddedFont>
      <p:font typeface="DM Sans Light"/>
      <p:regular r:id="rId47"/>
      <p:bold r:id="rId48"/>
      <p:italic r:id="rId49"/>
      <p:boldItalic r:id="rId50"/>
    </p:embeddedFont>
    <p:embeddedFont>
      <p:font typeface="Quicksand"/>
      <p:regular r:id="rId51"/>
      <p:bold r:id="rId52"/>
    </p:embeddedFont>
    <p:embeddedFont>
      <p:font typeface="DM Serif Display"/>
      <p:regular r:id="rId53"/>
      <p:italic r:id="rId54"/>
    </p:embeddedFont>
    <p:embeddedFont>
      <p:font typeface="Playfair Display SemiBold"/>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fntdata"/><Relationship Id="rId42" Type="http://schemas.openxmlformats.org/officeDocument/2006/relationships/font" Target="fonts/PlayfairDisplay-boldItalic.fntdata"/><Relationship Id="rId41" Type="http://schemas.openxmlformats.org/officeDocument/2006/relationships/font" Target="fonts/PlayfairDisplay-italic.fntdata"/><Relationship Id="rId44" Type="http://schemas.openxmlformats.org/officeDocument/2006/relationships/font" Target="fonts/Jost-bold.fntdata"/><Relationship Id="rId43" Type="http://schemas.openxmlformats.org/officeDocument/2006/relationships/font" Target="fonts/Jost-regular.fntdata"/><Relationship Id="rId46" Type="http://schemas.openxmlformats.org/officeDocument/2006/relationships/font" Target="fonts/Jost-boldItalic.fntdata"/><Relationship Id="rId45" Type="http://schemas.openxmlformats.org/officeDocument/2006/relationships/font" Target="fonts/Jos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DMSansLight-bold.fntdata"/><Relationship Id="rId47" Type="http://schemas.openxmlformats.org/officeDocument/2006/relationships/font" Target="fonts/DMSansLight-regular.fntdata"/><Relationship Id="rId49" Type="http://schemas.openxmlformats.org/officeDocument/2006/relationships/font" Target="fonts/DMSans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PlayfairDisplayMedium-regular.fntdata"/><Relationship Id="rId34" Type="http://schemas.openxmlformats.org/officeDocument/2006/relationships/slide" Target="slides/slide29.xml"/><Relationship Id="rId37" Type="http://schemas.openxmlformats.org/officeDocument/2006/relationships/font" Target="fonts/PlayfairDisplayMedium-italic.fntdata"/><Relationship Id="rId36" Type="http://schemas.openxmlformats.org/officeDocument/2006/relationships/font" Target="fonts/PlayfairDisplayMedium-bold.fntdata"/><Relationship Id="rId39" Type="http://schemas.openxmlformats.org/officeDocument/2006/relationships/font" Target="fonts/PlayfairDisplay-regular.fntdata"/><Relationship Id="rId38" Type="http://schemas.openxmlformats.org/officeDocument/2006/relationships/font" Target="fonts/PlayfairDisplayMedium-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Quicksand-regular.fntdata"/><Relationship Id="rId50" Type="http://schemas.openxmlformats.org/officeDocument/2006/relationships/font" Target="fonts/DMSansLight-boldItalic.fntdata"/><Relationship Id="rId53" Type="http://schemas.openxmlformats.org/officeDocument/2006/relationships/font" Target="fonts/DMSerifDisplay-regular.fntdata"/><Relationship Id="rId52" Type="http://schemas.openxmlformats.org/officeDocument/2006/relationships/font" Target="fonts/Quicksand-bold.fntdata"/><Relationship Id="rId11" Type="http://schemas.openxmlformats.org/officeDocument/2006/relationships/slide" Target="slides/slide6.xml"/><Relationship Id="rId55" Type="http://schemas.openxmlformats.org/officeDocument/2006/relationships/font" Target="fonts/PlayfairDisplaySemiBold-regular.fntdata"/><Relationship Id="rId10" Type="http://schemas.openxmlformats.org/officeDocument/2006/relationships/slide" Target="slides/slide5.xml"/><Relationship Id="rId54" Type="http://schemas.openxmlformats.org/officeDocument/2006/relationships/font" Target="fonts/DMSerifDisplay-italic.fntdata"/><Relationship Id="rId13" Type="http://schemas.openxmlformats.org/officeDocument/2006/relationships/slide" Target="slides/slide8.xml"/><Relationship Id="rId57" Type="http://schemas.openxmlformats.org/officeDocument/2006/relationships/font" Target="fonts/PlayfairDisplaySemiBold-italic.fntdata"/><Relationship Id="rId12" Type="http://schemas.openxmlformats.org/officeDocument/2006/relationships/slide" Target="slides/slide7.xml"/><Relationship Id="rId56" Type="http://schemas.openxmlformats.org/officeDocument/2006/relationships/font" Target="fonts/PlayfairDisplaySemiBold-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PlayfairDisplaySemiBol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ee18b508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ee18b508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ee18b508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bee18b508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ee18b508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ee18b508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ee18b508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ee18b508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ee18b508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ee18b508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ee18b508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bee18b508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ee18b508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ee18b508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ee18b508a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ee18b508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ee18b508a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ee18b508a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ee18b508a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ee18b508a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ee18b508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ee18b508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Affective support has core components such as caring, respect, concern for students, encouragement, and listening.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ee18b508a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ee18b508a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ee18b508a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ee18b508a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ee18b508a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bee18b508a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bee18b508a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bee18b508a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ee18b508a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ee18b508a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f009d6e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bf009d6e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bee18b508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bee18b508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ee18b508a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bee18b508a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bee18b508a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bee18b508a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ee18b508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bee18b508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ee18b508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ee18b508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ee18b508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ee18b508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ee18b508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bee18b508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ee18b508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ee18b508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ee18b508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ee18b508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ee18b508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ee18b508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ee18b508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bee18b508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DM Serif Display"/>
              <a:buNone/>
              <a:defRPr b="1" sz="5200">
                <a:latin typeface="DM Serif Display"/>
                <a:ea typeface="DM Serif Display"/>
                <a:cs typeface="DM Serif Display"/>
                <a:sym typeface="DM Serif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Quicksand"/>
              <a:buNone/>
              <a:defRPr sz="2800">
                <a:latin typeface="DM Sans Light"/>
                <a:ea typeface="DM Sans Light"/>
                <a:cs typeface="DM Sans Light"/>
                <a:sym typeface="DM Sans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DM Serif Display"/>
              <a:buNone/>
              <a:defRPr sz="12000">
                <a:latin typeface="DM Serif Display"/>
                <a:ea typeface="DM Serif Display"/>
                <a:cs typeface="DM Serif Display"/>
                <a:sym typeface="DM Serif Display"/>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Font typeface="Quicksand"/>
              <a:buChar char="●"/>
              <a:defRPr>
                <a:latin typeface="Quicksand"/>
                <a:ea typeface="Quicksand"/>
                <a:cs typeface="Quicksand"/>
                <a:sym typeface="Quicksand"/>
              </a:defRPr>
            </a:lvl1pPr>
            <a:lvl2pPr indent="-317500" lvl="1" marL="914400" algn="ctr">
              <a:spcBef>
                <a:spcPts val="0"/>
              </a:spcBef>
              <a:spcAft>
                <a:spcPts val="0"/>
              </a:spcAft>
              <a:buSzPts val="1400"/>
              <a:buFont typeface="Quicksand"/>
              <a:buChar char="○"/>
              <a:defRPr>
                <a:latin typeface="Quicksand"/>
                <a:ea typeface="Quicksand"/>
                <a:cs typeface="Quicksand"/>
                <a:sym typeface="Quicksand"/>
              </a:defRPr>
            </a:lvl2pPr>
            <a:lvl3pPr indent="-317500" lvl="2" marL="1371600" algn="ctr">
              <a:spcBef>
                <a:spcPts val="0"/>
              </a:spcBef>
              <a:spcAft>
                <a:spcPts val="0"/>
              </a:spcAft>
              <a:buSzPts val="1400"/>
              <a:buFont typeface="Quicksand"/>
              <a:buChar char="■"/>
              <a:defRPr>
                <a:latin typeface="Quicksand"/>
                <a:ea typeface="Quicksand"/>
                <a:cs typeface="Quicksand"/>
                <a:sym typeface="Quicksand"/>
              </a:defRPr>
            </a:lvl3pPr>
            <a:lvl4pPr indent="-317500" lvl="3" marL="1828800" algn="ctr">
              <a:spcBef>
                <a:spcPts val="0"/>
              </a:spcBef>
              <a:spcAft>
                <a:spcPts val="0"/>
              </a:spcAft>
              <a:buSzPts val="1400"/>
              <a:buFont typeface="Quicksand"/>
              <a:buChar char="●"/>
              <a:defRPr>
                <a:latin typeface="Quicksand"/>
                <a:ea typeface="Quicksand"/>
                <a:cs typeface="Quicksand"/>
                <a:sym typeface="Quicksand"/>
              </a:defRPr>
            </a:lvl4pPr>
            <a:lvl5pPr indent="-317500" lvl="4" marL="2286000" algn="ctr">
              <a:spcBef>
                <a:spcPts val="0"/>
              </a:spcBef>
              <a:spcAft>
                <a:spcPts val="0"/>
              </a:spcAft>
              <a:buSzPts val="1400"/>
              <a:buFont typeface="Quicksand"/>
              <a:buChar char="○"/>
              <a:defRPr>
                <a:latin typeface="Quicksand"/>
                <a:ea typeface="Quicksand"/>
                <a:cs typeface="Quicksand"/>
                <a:sym typeface="Quicksand"/>
              </a:defRPr>
            </a:lvl5pPr>
            <a:lvl6pPr indent="-317500" lvl="5" marL="2743200" algn="ctr">
              <a:spcBef>
                <a:spcPts val="0"/>
              </a:spcBef>
              <a:spcAft>
                <a:spcPts val="0"/>
              </a:spcAft>
              <a:buSzPts val="1400"/>
              <a:buFont typeface="Quicksand"/>
              <a:buChar char="■"/>
              <a:defRPr>
                <a:latin typeface="Quicksand"/>
                <a:ea typeface="Quicksand"/>
                <a:cs typeface="Quicksand"/>
                <a:sym typeface="Quicksand"/>
              </a:defRPr>
            </a:lvl6pPr>
            <a:lvl7pPr indent="-317500" lvl="6" marL="3200400" algn="ctr">
              <a:spcBef>
                <a:spcPts val="0"/>
              </a:spcBef>
              <a:spcAft>
                <a:spcPts val="0"/>
              </a:spcAft>
              <a:buSzPts val="1400"/>
              <a:buFont typeface="Quicksand"/>
              <a:buChar char="●"/>
              <a:defRPr>
                <a:latin typeface="Quicksand"/>
                <a:ea typeface="Quicksand"/>
                <a:cs typeface="Quicksand"/>
                <a:sym typeface="Quicksand"/>
              </a:defRPr>
            </a:lvl7pPr>
            <a:lvl8pPr indent="-317500" lvl="7" marL="3657600" algn="ctr">
              <a:spcBef>
                <a:spcPts val="0"/>
              </a:spcBef>
              <a:spcAft>
                <a:spcPts val="0"/>
              </a:spcAft>
              <a:buSzPts val="1400"/>
              <a:buFont typeface="Quicksand"/>
              <a:buChar char="○"/>
              <a:defRPr>
                <a:latin typeface="Quicksand"/>
                <a:ea typeface="Quicksand"/>
                <a:cs typeface="Quicksand"/>
                <a:sym typeface="Quicksand"/>
              </a:defRPr>
            </a:lvl8pPr>
            <a:lvl9pPr indent="-317500" lvl="8" marL="4114800" algn="ctr">
              <a:spcBef>
                <a:spcPts val="0"/>
              </a:spcBef>
              <a:spcAft>
                <a:spcPts val="0"/>
              </a:spcAft>
              <a:buSzPts val="1400"/>
              <a:buFont typeface="Quicksand"/>
              <a:buChar char="■"/>
              <a:defRPr>
                <a:latin typeface="Quicksand"/>
                <a:ea typeface="Quicksand"/>
                <a:cs typeface="Quicksand"/>
                <a:sym typeface="Quicksand"/>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DM Serif Display"/>
              <a:buNone/>
              <a:defRPr sz="3600">
                <a:latin typeface="DM Serif Display"/>
                <a:ea typeface="DM Serif Display"/>
                <a:cs typeface="DM Serif Display"/>
                <a:sym typeface="DM Serif Display"/>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DM Serif Display"/>
              <a:buNone/>
              <a:defRPr>
                <a:latin typeface="Playfair Display Medium"/>
                <a:ea typeface="Playfair Display Medium"/>
                <a:cs typeface="Playfair Display Medium"/>
                <a:sym typeface="Playfair Display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Quicksand"/>
              <a:buChar char="●"/>
              <a:defRPr>
                <a:latin typeface="Jost"/>
                <a:ea typeface="Jost"/>
                <a:cs typeface="Jost"/>
                <a:sym typeface="Jost"/>
              </a:defRPr>
            </a:lvl1pPr>
            <a:lvl2pPr indent="-317500" lvl="1" marL="914400">
              <a:spcBef>
                <a:spcPts val="0"/>
              </a:spcBef>
              <a:spcAft>
                <a:spcPts val="0"/>
              </a:spcAft>
              <a:buSzPts val="1400"/>
              <a:buFont typeface="Quicksand"/>
              <a:buChar char="○"/>
              <a:defRPr>
                <a:latin typeface="Quicksand"/>
                <a:ea typeface="Quicksand"/>
                <a:cs typeface="Quicksand"/>
                <a:sym typeface="Quicksand"/>
              </a:defRPr>
            </a:lvl2pPr>
            <a:lvl3pPr indent="-317500" lvl="2" marL="1371600">
              <a:spcBef>
                <a:spcPts val="0"/>
              </a:spcBef>
              <a:spcAft>
                <a:spcPts val="0"/>
              </a:spcAft>
              <a:buSzPts val="1400"/>
              <a:buFont typeface="Quicksand"/>
              <a:buChar char="■"/>
              <a:defRPr>
                <a:latin typeface="Quicksand"/>
                <a:ea typeface="Quicksand"/>
                <a:cs typeface="Quicksand"/>
                <a:sym typeface="Quicksand"/>
              </a:defRPr>
            </a:lvl3pPr>
            <a:lvl4pPr indent="-317500" lvl="3" marL="1828800">
              <a:spcBef>
                <a:spcPts val="0"/>
              </a:spcBef>
              <a:spcAft>
                <a:spcPts val="0"/>
              </a:spcAft>
              <a:buSzPts val="1400"/>
              <a:buFont typeface="Quicksand"/>
              <a:buChar char="●"/>
              <a:defRPr>
                <a:latin typeface="Quicksand"/>
                <a:ea typeface="Quicksand"/>
                <a:cs typeface="Quicksand"/>
                <a:sym typeface="Quicksand"/>
              </a:defRPr>
            </a:lvl4pPr>
            <a:lvl5pPr indent="-317500" lvl="4" marL="2286000">
              <a:spcBef>
                <a:spcPts val="0"/>
              </a:spcBef>
              <a:spcAft>
                <a:spcPts val="0"/>
              </a:spcAft>
              <a:buSzPts val="1400"/>
              <a:buFont typeface="Quicksand"/>
              <a:buChar char="○"/>
              <a:defRPr>
                <a:latin typeface="Quicksand"/>
                <a:ea typeface="Quicksand"/>
                <a:cs typeface="Quicksand"/>
                <a:sym typeface="Quicksand"/>
              </a:defRPr>
            </a:lvl5pPr>
            <a:lvl6pPr indent="-317500" lvl="5" marL="2743200">
              <a:spcBef>
                <a:spcPts val="0"/>
              </a:spcBef>
              <a:spcAft>
                <a:spcPts val="0"/>
              </a:spcAft>
              <a:buSzPts val="1400"/>
              <a:buFont typeface="Quicksand"/>
              <a:buChar char="■"/>
              <a:defRPr>
                <a:latin typeface="Quicksand"/>
                <a:ea typeface="Quicksand"/>
                <a:cs typeface="Quicksand"/>
                <a:sym typeface="Quicksand"/>
              </a:defRPr>
            </a:lvl6pPr>
            <a:lvl7pPr indent="-317500" lvl="6" marL="3200400">
              <a:spcBef>
                <a:spcPts val="0"/>
              </a:spcBef>
              <a:spcAft>
                <a:spcPts val="0"/>
              </a:spcAft>
              <a:buSzPts val="1400"/>
              <a:buFont typeface="Quicksand"/>
              <a:buChar char="●"/>
              <a:defRPr>
                <a:latin typeface="Quicksand"/>
                <a:ea typeface="Quicksand"/>
                <a:cs typeface="Quicksand"/>
                <a:sym typeface="Quicksand"/>
              </a:defRPr>
            </a:lvl7pPr>
            <a:lvl8pPr indent="-317500" lvl="7" marL="3657600">
              <a:spcBef>
                <a:spcPts val="0"/>
              </a:spcBef>
              <a:spcAft>
                <a:spcPts val="0"/>
              </a:spcAft>
              <a:buSzPts val="1400"/>
              <a:buFont typeface="Quicksand"/>
              <a:buChar char="○"/>
              <a:defRPr>
                <a:latin typeface="Quicksand"/>
                <a:ea typeface="Quicksand"/>
                <a:cs typeface="Quicksand"/>
                <a:sym typeface="Quicksand"/>
              </a:defRPr>
            </a:lvl8pPr>
            <a:lvl9pPr indent="-317500" lvl="8" marL="4114800">
              <a:spcBef>
                <a:spcPts val="0"/>
              </a:spcBef>
              <a:spcAft>
                <a:spcPts val="0"/>
              </a:spcAft>
              <a:buSzPts val="1400"/>
              <a:buFont typeface="Quicksand"/>
              <a:buChar char="■"/>
              <a:defRPr>
                <a:latin typeface="Quicksand"/>
                <a:ea typeface="Quicksand"/>
                <a:cs typeface="Quicksand"/>
                <a:sym typeface="Quicksand"/>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DM Serif Display"/>
              <a:buNone/>
              <a:defRPr>
                <a:latin typeface="DM Serif Display"/>
                <a:ea typeface="DM Serif Display"/>
                <a:cs typeface="DM Serif Display"/>
                <a:sym typeface="DM Serif Displ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Quicksand"/>
              <a:buChar char="●"/>
              <a:defRPr sz="1400">
                <a:latin typeface="Quicksand"/>
                <a:ea typeface="Quicksand"/>
                <a:cs typeface="Quicksand"/>
                <a:sym typeface="Quicksand"/>
              </a:defRPr>
            </a:lvl1pPr>
            <a:lvl2pPr indent="-304800" lvl="1" marL="914400">
              <a:spcBef>
                <a:spcPts val="0"/>
              </a:spcBef>
              <a:spcAft>
                <a:spcPts val="0"/>
              </a:spcAft>
              <a:buSzPts val="1200"/>
              <a:buFont typeface="Quicksand"/>
              <a:buChar char="○"/>
              <a:defRPr sz="1200">
                <a:latin typeface="Quicksand"/>
                <a:ea typeface="Quicksand"/>
                <a:cs typeface="Quicksand"/>
                <a:sym typeface="Quicksand"/>
              </a:defRPr>
            </a:lvl2pPr>
            <a:lvl3pPr indent="-304800" lvl="2" marL="1371600">
              <a:spcBef>
                <a:spcPts val="0"/>
              </a:spcBef>
              <a:spcAft>
                <a:spcPts val="0"/>
              </a:spcAft>
              <a:buSzPts val="1200"/>
              <a:buFont typeface="Quicksand"/>
              <a:buChar char="■"/>
              <a:defRPr sz="1200">
                <a:latin typeface="Quicksand"/>
                <a:ea typeface="Quicksand"/>
                <a:cs typeface="Quicksand"/>
                <a:sym typeface="Quicksand"/>
              </a:defRPr>
            </a:lvl3pPr>
            <a:lvl4pPr indent="-304800" lvl="3" marL="1828800">
              <a:spcBef>
                <a:spcPts val="0"/>
              </a:spcBef>
              <a:spcAft>
                <a:spcPts val="0"/>
              </a:spcAft>
              <a:buSzPts val="1200"/>
              <a:buFont typeface="Quicksand"/>
              <a:buChar char="●"/>
              <a:defRPr sz="1200">
                <a:latin typeface="Quicksand"/>
                <a:ea typeface="Quicksand"/>
                <a:cs typeface="Quicksand"/>
                <a:sym typeface="Quicksand"/>
              </a:defRPr>
            </a:lvl4pPr>
            <a:lvl5pPr indent="-304800" lvl="4" marL="2286000">
              <a:spcBef>
                <a:spcPts val="0"/>
              </a:spcBef>
              <a:spcAft>
                <a:spcPts val="0"/>
              </a:spcAft>
              <a:buSzPts val="1200"/>
              <a:buFont typeface="Quicksand"/>
              <a:buChar char="○"/>
              <a:defRPr sz="1200">
                <a:latin typeface="Quicksand"/>
                <a:ea typeface="Quicksand"/>
                <a:cs typeface="Quicksand"/>
                <a:sym typeface="Quicksand"/>
              </a:defRPr>
            </a:lvl5pPr>
            <a:lvl6pPr indent="-304800" lvl="5" marL="2743200">
              <a:spcBef>
                <a:spcPts val="0"/>
              </a:spcBef>
              <a:spcAft>
                <a:spcPts val="0"/>
              </a:spcAft>
              <a:buSzPts val="1200"/>
              <a:buFont typeface="Quicksand"/>
              <a:buChar char="■"/>
              <a:defRPr sz="1200">
                <a:latin typeface="Quicksand"/>
                <a:ea typeface="Quicksand"/>
                <a:cs typeface="Quicksand"/>
                <a:sym typeface="Quicksand"/>
              </a:defRPr>
            </a:lvl6pPr>
            <a:lvl7pPr indent="-304800" lvl="6" marL="3200400">
              <a:spcBef>
                <a:spcPts val="0"/>
              </a:spcBef>
              <a:spcAft>
                <a:spcPts val="0"/>
              </a:spcAft>
              <a:buSzPts val="1200"/>
              <a:buFont typeface="Quicksand"/>
              <a:buChar char="●"/>
              <a:defRPr sz="1200">
                <a:latin typeface="Quicksand"/>
                <a:ea typeface="Quicksand"/>
                <a:cs typeface="Quicksand"/>
                <a:sym typeface="Quicksand"/>
              </a:defRPr>
            </a:lvl7pPr>
            <a:lvl8pPr indent="-304800" lvl="7" marL="3657600">
              <a:spcBef>
                <a:spcPts val="0"/>
              </a:spcBef>
              <a:spcAft>
                <a:spcPts val="0"/>
              </a:spcAft>
              <a:buSzPts val="1200"/>
              <a:buFont typeface="Quicksand"/>
              <a:buChar char="○"/>
              <a:defRPr sz="1200">
                <a:latin typeface="Quicksand"/>
                <a:ea typeface="Quicksand"/>
                <a:cs typeface="Quicksand"/>
                <a:sym typeface="Quicksand"/>
              </a:defRPr>
            </a:lvl8pPr>
            <a:lvl9pPr indent="-304800" lvl="8" marL="4114800">
              <a:spcBef>
                <a:spcPts val="0"/>
              </a:spcBef>
              <a:spcAft>
                <a:spcPts val="0"/>
              </a:spcAft>
              <a:buSzPts val="1200"/>
              <a:buFont typeface="Quicksand"/>
              <a:buChar char="■"/>
              <a:defRPr sz="1200">
                <a:latin typeface="Quicksand"/>
                <a:ea typeface="Quicksand"/>
                <a:cs typeface="Quicksand"/>
                <a:sym typeface="Quicksand"/>
              </a:defRPr>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Quicksand"/>
              <a:buChar char="●"/>
              <a:defRPr sz="1400">
                <a:latin typeface="Quicksand"/>
                <a:ea typeface="Quicksand"/>
                <a:cs typeface="Quicksand"/>
                <a:sym typeface="Quicksand"/>
              </a:defRPr>
            </a:lvl1pPr>
            <a:lvl2pPr indent="-304800" lvl="1" marL="914400">
              <a:spcBef>
                <a:spcPts val="0"/>
              </a:spcBef>
              <a:spcAft>
                <a:spcPts val="0"/>
              </a:spcAft>
              <a:buSzPts val="1200"/>
              <a:buFont typeface="Quicksand"/>
              <a:buChar char="○"/>
              <a:defRPr sz="1200">
                <a:latin typeface="Quicksand"/>
                <a:ea typeface="Quicksand"/>
                <a:cs typeface="Quicksand"/>
                <a:sym typeface="Quicksand"/>
              </a:defRPr>
            </a:lvl2pPr>
            <a:lvl3pPr indent="-304800" lvl="2" marL="1371600">
              <a:spcBef>
                <a:spcPts val="0"/>
              </a:spcBef>
              <a:spcAft>
                <a:spcPts val="0"/>
              </a:spcAft>
              <a:buSzPts val="1200"/>
              <a:buFont typeface="Quicksand"/>
              <a:buChar char="■"/>
              <a:defRPr sz="1200">
                <a:latin typeface="Quicksand"/>
                <a:ea typeface="Quicksand"/>
                <a:cs typeface="Quicksand"/>
                <a:sym typeface="Quicksand"/>
              </a:defRPr>
            </a:lvl3pPr>
            <a:lvl4pPr indent="-304800" lvl="3" marL="1828800">
              <a:spcBef>
                <a:spcPts val="0"/>
              </a:spcBef>
              <a:spcAft>
                <a:spcPts val="0"/>
              </a:spcAft>
              <a:buSzPts val="1200"/>
              <a:buFont typeface="Quicksand"/>
              <a:buChar char="●"/>
              <a:defRPr sz="1200">
                <a:latin typeface="Quicksand"/>
                <a:ea typeface="Quicksand"/>
                <a:cs typeface="Quicksand"/>
                <a:sym typeface="Quicksand"/>
              </a:defRPr>
            </a:lvl4pPr>
            <a:lvl5pPr indent="-304800" lvl="4" marL="2286000">
              <a:spcBef>
                <a:spcPts val="0"/>
              </a:spcBef>
              <a:spcAft>
                <a:spcPts val="0"/>
              </a:spcAft>
              <a:buSzPts val="1200"/>
              <a:buFont typeface="Quicksand"/>
              <a:buChar char="○"/>
              <a:defRPr sz="1200">
                <a:latin typeface="Quicksand"/>
                <a:ea typeface="Quicksand"/>
                <a:cs typeface="Quicksand"/>
                <a:sym typeface="Quicksand"/>
              </a:defRPr>
            </a:lvl5pPr>
            <a:lvl6pPr indent="-304800" lvl="5" marL="2743200">
              <a:spcBef>
                <a:spcPts val="0"/>
              </a:spcBef>
              <a:spcAft>
                <a:spcPts val="0"/>
              </a:spcAft>
              <a:buSzPts val="1200"/>
              <a:buFont typeface="Quicksand"/>
              <a:buChar char="■"/>
              <a:defRPr sz="1200">
                <a:latin typeface="Quicksand"/>
                <a:ea typeface="Quicksand"/>
                <a:cs typeface="Quicksand"/>
                <a:sym typeface="Quicksand"/>
              </a:defRPr>
            </a:lvl6pPr>
            <a:lvl7pPr indent="-304800" lvl="6" marL="3200400">
              <a:spcBef>
                <a:spcPts val="0"/>
              </a:spcBef>
              <a:spcAft>
                <a:spcPts val="0"/>
              </a:spcAft>
              <a:buSzPts val="1200"/>
              <a:buFont typeface="Quicksand"/>
              <a:buChar char="●"/>
              <a:defRPr sz="1200">
                <a:latin typeface="Quicksand"/>
                <a:ea typeface="Quicksand"/>
                <a:cs typeface="Quicksand"/>
                <a:sym typeface="Quicksand"/>
              </a:defRPr>
            </a:lvl7pPr>
            <a:lvl8pPr indent="-304800" lvl="7" marL="3657600">
              <a:spcBef>
                <a:spcPts val="0"/>
              </a:spcBef>
              <a:spcAft>
                <a:spcPts val="0"/>
              </a:spcAft>
              <a:buSzPts val="1200"/>
              <a:buFont typeface="Quicksand"/>
              <a:buChar char="○"/>
              <a:defRPr sz="1200">
                <a:latin typeface="Quicksand"/>
                <a:ea typeface="Quicksand"/>
                <a:cs typeface="Quicksand"/>
                <a:sym typeface="Quicksand"/>
              </a:defRPr>
            </a:lvl8pPr>
            <a:lvl9pPr indent="-304800" lvl="8" marL="4114800">
              <a:spcBef>
                <a:spcPts val="0"/>
              </a:spcBef>
              <a:spcAft>
                <a:spcPts val="0"/>
              </a:spcAft>
              <a:buSzPts val="1200"/>
              <a:buFont typeface="Quicksand"/>
              <a:buChar char="■"/>
              <a:defRPr sz="1200">
                <a:latin typeface="Quicksand"/>
                <a:ea typeface="Quicksand"/>
                <a:cs typeface="Quicksand"/>
                <a:sym typeface="Quicksand"/>
              </a:defRPr>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DM Serif Display"/>
              <a:buNone/>
              <a:defRPr>
                <a:latin typeface="DM Serif Display"/>
                <a:ea typeface="DM Serif Display"/>
                <a:cs typeface="DM Serif Display"/>
                <a:sym typeface="DM Serif Displ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Font typeface="DM Serif Display"/>
              <a:buNone/>
              <a:defRPr sz="2400">
                <a:latin typeface="DM Serif Display"/>
                <a:ea typeface="DM Serif Display"/>
                <a:cs typeface="DM Serif Display"/>
                <a:sym typeface="DM Serif Display"/>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Font typeface="Quicksand"/>
              <a:buChar char="●"/>
              <a:defRPr sz="1200">
                <a:latin typeface="Quicksand"/>
                <a:ea typeface="Quicksand"/>
                <a:cs typeface="Quicksand"/>
                <a:sym typeface="Quicksand"/>
              </a:defRPr>
            </a:lvl1pPr>
            <a:lvl2pPr indent="-304800" lvl="1" marL="914400">
              <a:spcBef>
                <a:spcPts val="0"/>
              </a:spcBef>
              <a:spcAft>
                <a:spcPts val="0"/>
              </a:spcAft>
              <a:buSzPts val="1200"/>
              <a:buFont typeface="Quicksand"/>
              <a:buChar char="○"/>
              <a:defRPr sz="1200">
                <a:latin typeface="Quicksand"/>
                <a:ea typeface="Quicksand"/>
                <a:cs typeface="Quicksand"/>
                <a:sym typeface="Quicksand"/>
              </a:defRPr>
            </a:lvl2pPr>
            <a:lvl3pPr indent="-304800" lvl="2" marL="1371600">
              <a:spcBef>
                <a:spcPts val="0"/>
              </a:spcBef>
              <a:spcAft>
                <a:spcPts val="0"/>
              </a:spcAft>
              <a:buSzPts val="1200"/>
              <a:buFont typeface="Quicksand"/>
              <a:buChar char="■"/>
              <a:defRPr sz="1200">
                <a:latin typeface="Quicksand"/>
                <a:ea typeface="Quicksand"/>
                <a:cs typeface="Quicksand"/>
                <a:sym typeface="Quicksand"/>
              </a:defRPr>
            </a:lvl3pPr>
            <a:lvl4pPr indent="-304800" lvl="3" marL="1828800">
              <a:spcBef>
                <a:spcPts val="0"/>
              </a:spcBef>
              <a:spcAft>
                <a:spcPts val="0"/>
              </a:spcAft>
              <a:buSzPts val="1200"/>
              <a:buFont typeface="Quicksand"/>
              <a:buChar char="●"/>
              <a:defRPr sz="1200">
                <a:latin typeface="Quicksand"/>
                <a:ea typeface="Quicksand"/>
                <a:cs typeface="Quicksand"/>
                <a:sym typeface="Quicksand"/>
              </a:defRPr>
            </a:lvl4pPr>
            <a:lvl5pPr indent="-304800" lvl="4" marL="2286000">
              <a:spcBef>
                <a:spcPts val="0"/>
              </a:spcBef>
              <a:spcAft>
                <a:spcPts val="0"/>
              </a:spcAft>
              <a:buSzPts val="1200"/>
              <a:buFont typeface="Quicksand"/>
              <a:buChar char="○"/>
              <a:defRPr sz="1200">
                <a:latin typeface="Quicksand"/>
                <a:ea typeface="Quicksand"/>
                <a:cs typeface="Quicksand"/>
                <a:sym typeface="Quicksand"/>
              </a:defRPr>
            </a:lvl5pPr>
            <a:lvl6pPr indent="-304800" lvl="5" marL="2743200">
              <a:spcBef>
                <a:spcPts val="0"/>
              </a:spcBef>
              <a:spcAft>
                <a:spcPts val="0"/>
              </a:spcAft>
              <a:buSzPts val="1200"/>
              <a:buFont typeface="Quicksand"/>
              <a:buChar char="■"/>
              <a:defRPr sz="1200">
                <a:latin typeface="Quicksand"/>
                <a:ea typeface="Quicksand"/>
                <a:cs typeface="Quicksand"/>
                <a:sym typeface="Quicksand"/>
              </a:defRPr>
            </a:lvl6pPr>
            <a:lvl7pPr indent="-304800" lvl="6" marL="3200400">
              <a:spcBef>
                <a:spcPts val="0"/>
              </a:spcBef>
              <a:spcAft>
                <a:spcPts val="0"/>
              </a:spcAft>
              <a:buSzPts val="1200"/>
              <a:buFont typeface="Quicksand"/>
              <a:buChar char="●"/>
              <a:defRPr sz="1200">
                <a:latin typeface="Quicksand"/>
                <a:ea typeface="Quicksand"/>
                <a:cs typeface="Quicksand"/>
                <a:sym typeface="Quicksand"/>
              </a:defRPr>
            </a:lvl7pPr>
            <a:lvl8pPr indent="-304800" lvl="7" marL="3657600">
              <a:spcBef>
                <a:spcPts val="0"/>
              </a:spcBef>
              <a:spcAft>
                <a:spcPts val="0"/>
              </a:spcAft>
              <a:buSzPts val="1200"/>
              <a:buFont typeface="Quicksand"/>
              <a:buChar char="○"/>
              <a:defRPr sz="1200">
                <a:latin typeface="Quicksand"/>
                <a:ea typeface="Quicksand"/>
                <a:cs typeface="Quicksand"/>
                <a:sym typeface="Quicksand"/>
              </a:defRPr>
            </a:lvl8pPr>
            <a:lvl9pPr indent="-304800" lvl="8" marL="4114800">
              <a:spcBef>
                <a:spcPts val="0"/>
              </a:spcBef>
              <a:spcAft>
                <a:spcPts val="0"/>
              </a:spcAft>
              <a:buSzPts val="1200"/>
              <a:buFont typeface="Quicksand"/>
              <a:buChar char="■"/>
              <a:defRPr sz="1200">
                <a:latin typeface="Quicksand"/>
                <a:ea typeface="Quicksand"/>
                <a:cs typeface="Quicksand"/>
                <a:sym typeface="Quicksand"/>
              </a:defRPr>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Font typeface="DM Serif Display"/>
              <a:buNone/>
              <a:defRPr sz="4800">
                <a:latin typeface="DM Serif Display"/>
                <a:ea typeface="DM Serif Display"/>
                <a:cs typeface="DM Serif Display"/>
                <a:sym typeface="DM Serif Display"/>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Font typeface="DM Serif Display"/>
              <a:buNone/>
              <a:defRPr sz="4200">
                <a:latin typeface="DM Serif Display"/>
                <a:ea typeface="DM Serif Display"/>
                <a:cs typeface="DM Serif Display"/>
                <a:sym typeface="DM Serif Display"/>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Quicksand"/>
              <a:buNone/>
              <a:defRPr sz="2100">
                <a:latin typeface="Quicksand"/>
                <a:ea typeface="Quicksand"/>
                <a:cs typeface="Quicksand"/>
                <a:sym typeface="Quicksan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Font typeface="Quicksand"/>
              <a:buChar char="●"/>
              <a:defRPr>
                <a:latin typeface="Quicksand"/>
                <a:ea typeface="Quicksand"/>
                <a:cs typeface="Quicksand"/>
                <a:sym typeface="Quicksand"/>
              </a:defRPr>
            </a:lvl1pPr>
            <a:lvl2pPr indent="-317500" lvl="1" marL="914400">
              <a:spcBef>
                <a:spcPts val="0"/>
              </a:spcBef>
              <a:spcAft>
                <a:spcPts val="0"/>
              </a:spcAft>
              <a:buSzPts val="1400"/>
              <a:buFont typeface="Quicksand"/>
              <a:buChar char="○"/>
              <a:defRPr>
                <a:latin typeface="Quicksand"/>
                <a:ea typeface="Quicksand"/>
                <a:cs typeface="Quicksand"/>
                <a:sym typeface="Quicksand"/>
              </a:defRPr>
            </a:lvl2pPr>
            <a:lvl3pPr indent="-317500" lvl="2" marL="1371600">
              <a:spcBef>
                <a:spcPts val="0"/>
              </a:spcBef>
              <a:spcAft>
                <a:spcPts val="0"/>
              </a:spcAft>
              <a:buSzPts val="1400"/>
              <a:buFont typeface="Quicksand"/>
              <a:buChar char="■"/>
              <a:defRPr>
                <a:latin typeface="Quicksand"/>
                <a:ea typeface="Quicksand"/>
                <a:cs typeface="Quicksand"/>
                <a:sym typeface="Quicksand"/>
              </a:defRPr>
            </a:lvl3pPr>
            <a:lvl4pPr indent="-317500" lvl="3" marL="1828800">
              <a:spcBef>
                <a:spcPts val="0"/>
              </a:spcBef>
              <a:spcAft>
                <a:spcPts val="0"/>
              </a:spcAft>
              <a:buSzPts val="1400"/>
              <a:buFont typeface="Quicksand"/>
              <a:buChar char="●"/>
              <a:defRPr>
                <a:latin typeface="Quicksand"/>
                <a:ea typeface="Quicksand"/>
                <a:cs typeface="Quicksand"/>
                <a:sym typeface="Quicksand"/>
              </a:defRPr>
            </a:lvl4pPr>
            <a:lvl5pPr indent="-317500" lvl="4" marL="2286000">
              <a:spcBef>
                <a:spcPts val="0"/>
              </a:spcBef>
              <a:spcAft>
                <a:spcPts val="0"/>
              </a:spcAft>
              <a:buSzPts val="1400"/>
              <a:buFont typeface="Quicksand"/>
              <a:buChar char="○"/>
              <a:defRPr>
                <a:latin typeface="Quicksand"/>
                <a:ea typeface="Quicksand"/>
                <a:cs typeface="Quicksand"/>
                <a:sym typeface="Quicksand"/>
              </a:defRPr>
            </a:lvl5pPr>
            <a:lvl6pPr indent="-317500" lvl="5" marL="2743200">
              <a:spcBef>
                <a:spcPts val="0"/>
              </a:spcBef>
              <a:spcAft>
                <a:spcPts val="0"/>
              </a:spcAft>
              <a:buSzPts val="1400"/>
              <a:buFont typeface="Quicksand"/>
              <a:buChar char="■"/>
              <a:defRPr>
                <a:latin typeface="Quicksand"/>
                <a:ea typeface="Quicksand"/>
                <a:cs typeface="Quicksand"/>
                <a:sym typeface="Quicksand"/>
              </a:defRPr>
            </a:lvl6pPr>
            <a:lvl7pPr indent="-317500" lvl="6" marL="3200400">
              <a:spcBef>
                <a:spcPts val="0"/>
              </a:spcBef>
              <a:spcAft>
                <a:spcPts val="0"/>
              </a:spcAft>
              <a:buSzPts val="1400"/>
              <a:buFont typeface="Quicksand"/>
              <a:buChar char="●"/>
              <a:defRPr>
                <a:latin typeface="Quicksand"/>
                <a:ea typeface="Quicksand"/>
                <a:cs typeface="Quicksand"/>
                <a:sym typeface="Quicksand"/>
              </a:defRPr>
            </a:lvl7pPr>
            <a:lvl8pPr indent="-317500" lvl="7" marL="3657600">
              <a:spcBef>
                <a:spcPts val="0"/>
              </a:spcBef>
              <a:spcAft>
                <a:spcPts val="0"/>
              </a:spcAft>
              <a:buSzPts val="1400"/>
              <a:buFont typeface="Quicksand"/>
              <a:buChar char="○"/>
              <a:defRPr>
                <a:latin typeface="Quicksand"/>
                <a:ea typeface="Quicksand"/>
                <a:cs typeface="Quicksand"/>
                <a:sym typeface="Quicksand"/>
              </a:defRPr>
            </a:lvl8pPr>
            <a:lvl9pPr indent="-317500" lvl="8" marL="4114800">
              <a:spcBef>
                <a:spcPts val="0"/>
              </a:spcBef>
              <a:spcAft>
                <a:spcPts val="0"/>
              </a:spcAft>
              <a:buSzPts val="1400"/>
              <a:buFont typeface="Quicksand"/>
              <a:buChar char="■"/>
              <a:defRPr>
                <a:latin typeface="Quicksand"/>
                <a:ea typeface="Quicksand"/>
                <a:cs typeface="Quicksand"/>
                <a:sym typeface="Quicksand"/>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Quicksand"/>
              <a:buNone/>
              <a:defRPr>
                <a:latin typeface="Jost"/>
                <a:ea typeface="Jost"/>
                <a:cs typeface="Jost"/>
                <a:sym typeface="Jost"/>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github.com/stanfordnlp/dsp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drive.google.com/file/d/1gPMAz5qVh5j40Iq6mjAsFrJ21ihiVESU/view" TargetMode="External"/><Relationship Id="rId4" Type="http://schemas.openxmlformats.org/officeDocument/2006/relationships/image" Target="../media/image1.png"/><Relationship Id="rId5" Type="http://schemas.openxmlformats.org/officeDocument/2006/relationships/hyperlink" Target="http://drive.google.com/file/d/1mcBE4QioCRK4XDBXug6jJbzB2M8R4UJ_/view" TargetMode="External"/><Relationship Id="rId6" Type="http://schemas.openxmlformats.org/officeDocument/2006/relationships/hyperlink" Target="http://drive.google.com/file/d/1OtcMKU8gCNVy15X2C0ZZND8x-pyFo9ZG/vie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huggingface.co/ehcalabres/wav2vec2-lg-xlsr-en-speech-emotion-recognition" TargetMode="External"/><Relationship Id="rId4" Type="http://schemas.openxmlformats.org/officeDocument/2006/relationships/hyperlink" Target="https://github.com/snakers4/silero-va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i="1" lang="en" sz="3980">
                <a:latin typeface="Playfair Display"/>
                <a:ea typeface="Playfair Display"/>
                <a:cs typeface="Playfair Display"/>
                <a:sym typeface="Playfair Display"/>
              </a:rPr>
              <a:t>Adaptive Empathetic </a:t>
            </a:r>
            <a:r>
              <a:rPr lang="en" sz="3980">
                <a:latin typeface="Playfair Display"/>
                <a:ea typeface="Playfair Display"/>
                <a:cs typeface="Playfair Display"/>
                <a:sym typeface="Playfair Display"/>
              </a:rPr>
              <a:t>Feedback</a:t>
            </a:r>
            <a:endParaRPr sz="3980">
              <a:latin typeface="Playfair Display"/>
              <a:ea typeface="Playfair Display"/>
              <a:cs typeface="Playfair Display"/>
              <a:sym typeface="Playfair Display"/>
            </a:endParaRPr>
          </a:p>
          <a:p>
            <a:pPr indent="0" lvl="0" marL="0" rtl="0" algn="ctr">
              <a:spcBef>
                <a:spcPts val="0"/>
              </a:spcBef>
              <a:spcAft>
                <a:spcPts val="0"/>
              </a:spcAft>
              <a:buSzPts val="990"/>
              <a:buNone/>
            </a:pPr>
            <a:r>
              <a:rPr lang="en" sz="3980">
                <a:latin typeface="Playfair Display"/>
                <a:ea typeface="Playfair Display"/>
                <a:cs typeface="Playfair Display"/>
                <a:sym typeface="Playfair Display"/>
              </a:rPr>
              <a:t>for </a:t>
            </a:r>
            <a:r>
              <a:rPr lang="en" sz="3980" u="sng">
                <a:latin typeface="Playfair Display"/>
                <a:ea typeface="Playfair Display"/>
                <a:cs typeface="Playfair Display"/>
                <a:sym typeface="Playfair Display"/>
              </a:rPr>
              <a:t>English Learning</a:t>
            </a:r>
            <a:endParaRPr sz="3980" u="sng">
              <a:latin typeface="Playfair Display"/>
              <a:ea typeface="Playfair Display"/>
              <a:cs typeface="Playfair Display"/>
              <a:sym typeface="Playfair Display"/>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Jost"/>
                <a:ea typeface="Jost"/>
                <a:cs typeface="Jost"/>
                <a:sym typeface="Jost"/>
              </a:rPr>
              <a:t>Siyan Li</a:t>
            </a:r>
            <a:endParaRPr>
              <a:latin typeface="Jost"/>
              <a:ea typeface="Jost"/>
              <a:cs typeface="Jost"/>
              <a:sym typeface="Jos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Negative Affect Detection</a:t>
            </a:r>
            <a:endParaRPr/>
          </a:p>
        </p:txBody>
      </p:sp>
      <p:sp>
        <p:nvSpPr>
          <p:cNvPr id="116" name="Google Shape;116;p22"/>
          <p:cNvSpPr txBox="1"/>
          <p:nvPr>
            <p:ph idx="1" type="body"/>
          </p:nvPr>
        </p:nvSpPr>
        <p:spPr>
          <a:xfrm>
            <a:off x="311700" y="1152475"/>
            <a:ext cx="3519000" cy="37140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Our model has the following emotion range: </a:t>
            </a:r>
            <a:r>
              <a:rPr lang="en" sz="1900">
                <a:highlight>
                  <a:srgbClr val="F4CCCC"/>
                </a:highlight>
              </a:rPr>
              <a:t>A</a:t>
            </a:r>
            <a:r>
              <a:rPr lang="en" sz="1900">
                <a:highlight>
                  <a:srgbClr val="F4CCCC"/>
                </a:highlight>
              </a:rPr>
              <a:t>ngry</a:t>
            </a:r>
            <a:r>
              <a:rPr lang="en" sz="1900"/>
              <a:t>, Calm, </a:t>
            </a:r>
            <a:r>
              <a:rPr lang="en" sz="1900">
                <a:highlight>
                  <a:srgbClr val="F4CCCC"/>
                </a:highlight>
              </a:rPr>
              <a:t>Disgust</a:t>
            </a:r>
            <a:r>
              <a:rPr lang="en" sz="1900"/>
              <a:t>, </a:t>
            </a:r>
            <a:r>
              <a:rPr lang="en" sz="1900">
                <a:highlight>
                  <a:srgbClr val="F4CCCC"/>
                </a:highlight>
              </a:rPr>
              <a:t>Fearful</a:t>
            </a:r>
            <a:r>
              <a:rPr lang="en" sz="1900"/>
              <a:t>, Happy, Neutral, </a:t>
            </a:r>
            <a:r>
              <a:rPr lang="en" sz="1900">
                <a:highlight>
                  <a:srgbClr val="F4CCCC"/>
                </a:highlight>
              </a:rPr>
              <a:t>Sad</a:t>
            </a:r>
            <a:r>
              <a:rPr lang="en" sz="1900"/>
              <a:t>, and Surprised.</a:t>
            </a:r>
            <a:endParaRPr sz="1900"/>
          </a:p>
          <a:p>
            <a:pPr indent="-349250" lvl="0" marL="457200" rtl="0" algn="l">
              <a:spcBef>
                <a:spcPts val="0"/>
              </a:spcBef>
              <a:spcAft>
                <a:spcPts val="0"/>
              </a:spcAft>
              <a:buSzPts val="1900"/>
              <a:buChar char="●"/>
            </a:pPr>
            <a:r>
              <a:rPr lang="en" sz="1900"/>
              <a:t>Test for different combinations of emotion probabilities + thresholding</a:t>
            </a:r>
            <a:endParaRPr sz="1900"/>
          </a:p>
          <a:p>
            <a:pPr indent="-349250" lvl="0" marL="457200" rtl="0" algn="l">
              <a:spcBef>
                <a:spcPts val="0"/>
              </a:spcBef>
              <a:spcAft>
                <a:spcPts val="0"/>
              </a:spcAft>
              <a:buSzPts val="1900"/>
              <a:buChar char="●"/>
            </a:pPr>
            <a:r>
              <a:rPr lang="en" sz="1900"/>
              <a:t>F1 score obtained by testing on all Neutral and Negative</a:t>
            </a:r>
            <a:endParaRPr sz="1900"/>
          </a:p>
        </p:txBody>
      </p:sp>
      <p:pic>
        <p:nvPicPr>
          <p:cNvPr id="117" name="Google Shape;117;p22"/>
          <p:cNvPicPr preferRelativeResize="0"/>
          <p:nvPr/>
        </p:nvPicPr>
        <p:blipFill>
          <a:blip r:embed="rId3">
            <a:alphaModFix/>
          </a:blip>
          <a:stretch>
            <a:fillRect/>
          </a:stretch>
        </p:blipFill>
        <p:spPr>
          <a:xfrm>
            <a:off x="4098400" y="1000075"/>
            <a:ext cx="4733900" cy="3454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Pause Detection</a:t>
            </a:r>
            <a:endParaRPr/>
          </a:p>
        </p:txBody>
      </p:sp>
      <p:sp>
        <p:nvSpPr>
          <p:cNvPr id="123" name="Google Shape;123;p23"/>
          <p:cNvSpPr txBox="1"/>
          <p:nvPr>
            <p:ph idx="1" type="body"/>
          </p:nvPr>
        </p:nvSpPr>
        <p:spPr>
          <a:xfrm>
            <a:off x="4908225" y="1152475"/>
            <a:ext cx="39240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Jost"/>
              <a:buChar char="●"/>
            </a:pPr>
            <a:r>
              <a:rPr lang="en" sz="2100"/>
              <a:t>Different potential metrics for pause detection:</a:t>
            </a:r>
            <a:endParaRPr sz="2100"/>
          </a:p>
          <a:p>
            <a:pPr indent="-336550" lvl="1" marL="914400" rtl="0" algn="l">
              <a:spcBef>
                <a:spcPts val="0"/>
              </a:spcBef>
              <a:spcAft>
                <a:spcPts val="0"/>
              </a:spcAft>
              <a:buSzPts val="1700"/>
              <a:buFont typeface="Jost"/>
              <a:buChar char="○"/>
            </a:pPr>
            <a:r>
              <a:rPr lang="en" sz="1700">
                <a:latin typeface="Jost"/>
                <a:ea typeface="Jost"/>
                <a:cs typeface="Jost"/>
                <a:sym typeface="Jost"/>
              </a:rPr>
              <a:t>Silence Ratio</a:t>
            </a:r>
            <a:endParaRPr sz="1700">
              <a:latin typeface="Jost"/>
              <a:ea typeface="Jost"/>
              <a:cs typeface="Jost"/>
              <a:sym typeface="Jost"/>
            </a:endParaRPr>
          </a:p>
          <a:p>
            <a:pPr indent="-336550" lvl="1" marL="914400" rtl="0" algn="l">
              <a:spcBef>
                <a:spcPts val="0"/>
              </a:spcBef>
              <a:spcAft>
                <a:spcPts val="0"/>
              </a:spcAft>
              <a:buSzPts val="1700"/>
              <a:buFont typeface="Jost"/>
              <a:buChar char="○"/>
            </a:pPr>
            <a:r>
              <a:rPr lang="en" sz="1700">
                <a:latin typeface="Jost"/>
                <a:ea typeface="Jost"/>
                <a:cs typeface="Jost"/>
                <a:sym typeface="Jost"/>
              </a:rPr>
              <a:t>Pause Rate</a:t>
            </a:r>
            <a:endParaRPr sz="1700">
              <a:latin typeface="Jost"/>
              <a:ea typeface="Jost"/>
              <a:cs typeface="Jost"/>
              <a:sym typeface="Jost"/>
            </a:endParaRPr>
          </a:p>
          <a:p>
            <a:pPr indent="-336550" lvl="1" marL="914400" rtl="0" algn="l">
              <a:spcBef>
                <a:spcPts val="0"/>
              </a:spcBef>
              <a:spcAft>
                <a:spcPts val="0"/>
              </a:spcAft>
              <a:buSzPts val="1700"/>
              <a:buFont typeface="Jost"/>
              <a:buChar char="○"/>
            </a:pPr>
            <a:r>
              <a:rPr b="1" lang="en" sz="1700" u="sng">
                <a:latin typeface="Jost"/>
                <a:ea typeface="Jost"/>
                <a:cs typeface="Jost"/>
                <a:sym typeface="Jost"/>
              </a:rPr>
              <a:t>Average Pause Length</a:t>
            </a:r>
            <a:endParaRPr b="1" sz="1700" u="sng">
              <a:latin typeface="Jost"/>
              <a:ea typeface="Jost"/>
              <a:cs typeface="Jost"/>
              <a:sym typeface="Jost"/>
            </a:endParaRPr>
          </a:p>
          <a:p>
            <a:pPr indent="-361950" lvl="0" marL="457200" rtl="0" algn="l">
              <a:spcBef>
                <a:spcPts val="0"/>
              </a:spcBef>
              <a:spcAft>
                <a:spcPts val="0"/>
              </a:spcAft>
              <a:buSzPts val="2100"/>
              <a:buFont typeface="Jost"/>
              <a:buChar char="●"/>
            </a:pPr>
            <a:r>
              <a:rPr lang="en" sz="2100"/>
              <a:t>Want to aim for the best approach to separate Neutral and Pauses clips</a:t>
            </a:r>
            <a:endParaRPr sz="2100"/>
          </a:p>
          <a:p>
            <a:pPr indent="-361950" lvl="0" marL="457200" rtl="0" algn="l">
              <a:spcBef>
                <a:spcPts val="0"/>
              </a:spcBef>
              <a:spcAft>
                <a:spcPts val="0"/>
              </a:spcAft>
              <a:buSzPts val="2100"/>
              <a:buChar char="●"/>
            </a:pPr>
            <a:r>
              <a:rPr lang="en" sz="2100">
                <a:highlight>
                  <a:srgbClr val="FFD966"/>
                </a:highlight>
              </a:rPr>
              <a:t>A.P.L. + Threshold 0.5</a:t>
            </a:r>
            <a:endParaRPr sz="2100">
              <a:highlight>
                <a:srgbClr val="FFD966"/>
              </a:highlight>
            </a:endParaRPr>
          </a:p>
        </p:txBody>
      </p:sp>
      <p:pic>
        <p:nvPicPr>
          <p:cNvPr id="124" name="Google Shape;124;p23"/>
          <p:cNvPicPr preferRelativeResize="0"/>
          <p:nvPr/>
        </p:nvPicPr>
        <p:blipFill>
          <a:blip r:embed="rId3">
            <a:alphaModFix/>
          </a:blip>
          <a:stretch>
            <a:fillRect/>
          </a:stretch>
        </p:blipFill>
        <p:spPr>
          <a:xfrm>
            <a:off x="311700" y="1152475"/>
            <a:ext cx="4392531" cy="341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Empathetic Feedback: Ideal Feedback</a:t>
            </a:r>
            <a:endParaRPr/>
          </a:p>
        </p:txBody>
      </p:sp>
      <p:pic>
        <p:nvPicPr>
          <p:cNvPr descr="Forms response chart. Question title: 反馈的长度应该多长呢？. Number of responses: 12 responses." id="130" name="Google Shape;130;p24" title="反馈的长度应该多长呢？"/>
          <p:cNvPicPr preferRelativeResize="0"/>
          <p:nvPr/>
        </p:nvPicPr>
        <p:blipFill rotWithShape="1">
          <a:blip r:embed="rId3">
            <a:alphaModFix/>
          </a:blip>
          <a:srcRect b="0" l="0" r="25256" t="0"/>
          <a:stretch/>
        </p:blipFill>
        <p:spPr>
          <a:xfrm>
            <a:off x="1311026" y="1017725"/>
            <a:ext cx="6521948" cy="3668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Empathetic Feedback: Ideal Feedback</a:t>
            </a:r>
            <a:endParaRPr/>
          </a:p>
        </p:txBody>
      </p:sp>
      <p:pic>
        <p:nvPicPr>
          <p:cNvPr descr="Forms response chart. Question title: 反馈的长度应该多长呢？. Number of responses: 12 responses." id="136" name="Google Shape;136;p25" title="反馈的长度应该多长呢？"/>
          <p:cNvPicPr preferRelativeResize="0"/>
          <p:nvPr/>
        </p:nvPicPr>
        <p:blipFill rotWithShape="1">
          <a:blip r:embed="rId3">
            <a:alphaModFix/>
          </a:blip>
          <a:srcRect b="0" l="0" r="25256" t="0"/>
          <a:stretch/>
        </p:blipFill>
        <p:spPr>
          <a:xfrm>
            <a:off x="2202325" y="1533000"/>
            <a:ext cx="4739348" cy="2665723"/>
          </a:xfrm>
          <a:prstGeom prst="rect">
            <a:avLst/>
          </a:prstGeom>
          <a:noFill/>
          <a:ln>
            <a:noFill/>
          </a:ln>
        </p:spPr>
      </p:pic>
      <p:pic>
        <p:nvPicPr>
          <p:cNvPr descr="Forms response chart. Question title: 你理想中的鼓励式反馈是什么样的？请多选。. Number of responses: 12 responses." id="137" name="Google Shape;137;p25" title="你理想中的鼓励式反馈是什么样的？请多选。"/>
          <p:cNvPicPr preferRelativeResize="0"/>
          <p:nvPr/>
        </p:nvPicPr>
        <p:blipFill>
          <a:blip r:embed="rId4">
            <a:alphaModFix/>
          </a:blip>
          <a:stretch>
            <a:fillRect/>
          </a:stretch>
        </p:blipFill>
        <p:spPr>
          <a:xfrm>
            <a:off x="804950" y="1077975"/>
            <a:ext cx="7534100" cy="3575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Empathetic Feedback: Implementation</a:t>
            </a:r>
            <a:endParaRPr/>
          </a:p>
        </p:txBody>
      </p:sp>
      <p:sp>
        <p:nvSpPr>
          <p:cNvPr id="143" name="Google Shape;143;p26"/>
          <p:cNvSpPr txBox="1"/>
          <p:nvPr>
            <p:ph idx="1" type="body"/>
          </p:nvPr>
        </p:nvSpPr>
        <p:spPr>
          <a:xfrm>
            <a:off x="311700" y="771475"/>
            <a:ext cx="8520600" cy="2199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No ground truth → Prompting LLMs; but LLMs are sensitive to how they are prompted</a:t>
            </a:r>
            <a:endParaRPr/>
          </a:p>
          <a:p>
            <a:pPr indent="-342900" lvl="0" marL="457200" rtl="0" algn="l">
              <a:spcBef>
                <a:spcPts val="0"/>
              </a:spcBef>
              <a:spcAft>
                <a:spcPts val="0"/>
              </a:spcAft>
              <a:buSzPts val="1800"/>
              <a:buChar char="●"/>
            </a:pPr>
            <a:r>
              <a:rPr lang="en"/>
              <a:t>So we used </a:t>
            </a:r>
            <a:r>
              <a:rPr lang="en" u="sng">
                <a:solidFill>
                  <a:schemeClr val="hlink"/>
                </a:solidFill>
                <a:hlinkClick r:id="rId3"/>
              </a:rPr>
              <a:t>DSPy </a:t>
            </a:r>
            <a:r>
              <a:rPr lang="en"/>
              <a:t>as a prompt optimization framework and it also generates in-context examples</a:t>
            </a:r>
            <a:endParaRPr/>
          </a:p>
          <a:p>
            <a:pPr indent="-342900" lvl="0" marL="457200" rtl="0" algn="l">
              <a:spcBef>
                <a:spcPts val="0"/>
              </a:spcBef>
              <a:spcAft>
                <a:spcPts val="0"/>
              </a:spcAft>
              <a:buSzPts val="1800"/>
              <a:buChar char="●"/>
            </a:pPr>
            <a:r>
              <a:rPr lang="en"/>
              <a:t>Use </a:t>
            </a:r>
            <a:r>
              <a:rPr b="1" lang="en"/>
              <a:t>GPT-4-Turbo</a:t>
            </a:r>
            <a:r>
              <a:rPr lang="en"/>
              <a:t> as judge for a set of defined metrics</a:t>
            </a:r>
            <a:endParaRPr/>
          </a:p>
          <a:p>
            <a:pPr indent="-342900" lvl="0" marL="457200" rtl="0" algn="l">
              <a:spcBef>
                <a:spcPts val="0"/>
              </a:spcBef>
              <a:spcAft>
                <a:spcPts val="0"/>
              </a:spcAft>
              <a:buSzPts val="1800"/>
              <a:buChar char="●"/>
            </a:pPr>
            <a:r>
              <a:rPr lang="en"/>
              <a:t>Improved from </a:t>
            </a:r>
            <a:r>
              <a:rPr b="1" lang="en"/>
              <a:t>68.3 to 89.8</a:t>
            </a:r>
            <a:r>
              <a:rPr lang="en"/>
              <a:t>!</a:t>
            </a:r>
            <a:endParaRPr/>
          </a:p>
        </p:txBody>
      </p:sp>
      <p:sp>
        <p:nvSpPr>
          <p:cNvPr id="144" name="Google Shape;144;p26"/>
          <p:cNvSpPr txBox="1"/>
          <p:nvPr/>
        </p:nvSpPr>
        <p:spPr>
          <a:xfrm>
            <a:off x="235500" y="2816675"/>
            <a:ext cx="8739000" cy="2205000"/>
          </a:xfrm>
          <a:prstGeom prst="rect">
            <a:avLst/>
          </a:prstGeom>
          <a:solidFill>
            <a:srgbClr val="F7F7F7"/>
          </a:solid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Clr>
                <a:schemeClr val="dk1"/>
              </a:buClr>
              <a:buSzPts val="1100"/>
              <a:buFont typeface="Arial"/>
              <a:buNone/>
            </a:pPr>
            <a:r>
              <a:rPr lang="en" sz="1250">
                <a:solidFill>
                  <a:schemeClr val="dk1"/>
                </a:solidFill>
                <a:highlight>
                  <a:srgbClr val="F7F7F7"/>
                </a:highlight>
                <a:latin typeface="Courier New"/>
                <a:ea typeface="Courier New"/>
                <a:cs typeface="Courier New"/>
                <a:sym typeface="Courier New"/>
              </a:rPr>
              <a:t>    empathetic = </a:t>
            </a:r>
            <a:r>
              <a:rPr lang="en" sz="1250">
                <a:solidFill>
                  <a:srgbClr val="A31515"/>
                </a:solidFill>
                <a:highlight>
                  <a:srgbClr val="F7F7F7"/>
                </a:highlight>
                <a:latin typeface="Courier New"/>
                <a:ea typeface="Courier New"/>
                <a:cs typeface="Courier New"/>
                <a:sym typeface="Courier New"/>
              </a:rPr>
              <a:t>"Does the assessed spoken utterance sound empathetic and encouraging?"</a:t>
            </a:r>
            <a:endParaRPr sz="1250">
              <a:solidFill>
                <a:srgbClr val="A31515"/>
              </a:solidFill>
              <a:highlight>
                <a:srgbClr val="F7F7F7"/>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250">
                <a:solidFill>
                  <a:schemeClr val="dk1"/>
                </a:solidFill>
                <a:highlight>
                  <a:srgbClr val="F7F7F7"/>
                </a:highlight>
                <a:latin typeface="Courier New"/>
                <a:ea typeface="Courier New"/>
                <a:cs typeface="Courier New"/>
                <a:sym typeface="Courier New"/>
              </a:rPr>
              <a:t>    example_include = </a:t>
            </a:r>
            <a:r>
              <a:rPr lang="en" sz="1250">
                <a:solidFill>
                  <a:srgbClr val="A31515"/>
                </a:solidFill>
                <a:highlight>
                  <a:srgbClr val="F7F7F7"/>
                </a:highlight>
                <a:latin typeface="Courier New"/>
                <a:ea typeface="Courier New"/>
                <a:cs typeface="Courier New"/>
                <a:sym typeface="Courier New"/>
              </a:rPr>
              <a:t>"Does the spoken utterance include a specific example for the student to learn from?"</a:t>
            </a:r>
            <a:endParaRPr sz="1250">
              <a:solidFill>
                <a:srgbClr val="A31515"/>
              </a:solidFill>
              <a:highlight>
                <a:srgbClr val="F7F7F7"/>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250">
                <a:solidFill>
                  <a:schemeClr val="dk1"/>
                </a:solidFill>
                <a:highlight>
                  <a:srgbClr val="F7F7F7"/>
                </a:highlight>
                <a:latin typeface="Courier New"/>
                <a:ea typeface="Courier New"/>
                <a:cs typeface="Courier New"/>
                <a:sym typeface="Courier New"/>
              </a:rPr>
              <a:t>    colloquial = </a:t>
            </a:r>
            <a:r>
              <a:rPr lang="en" sz="1250">
                <a:solidFill>
                  <a:srgbClr val="A31515"/>
                </a:solidFill>
                <a:highlight>
                  <a:srgbClr val="F7F7F7"/>
                </a:highlight>
                <a:latin typeface="Courier New"/>
                <a:ea typeface="Courier New"/>
                <a:cs typeface="Courier New"/>
                <a:sym typeface="Courier New"/>
              </a:rPr>
              <a:t>"Would someone say this utterance in a beginner English classroom conversation?"</a:t>
            </a:r>
            <a:endParaRPr sz="1250">
              <a:solidFill>
                <a:srgbClr val="A31515"/>
              </a:solidFill>
              <a:highlight>
                <a:srgbClr val="F7F7F7"/>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250">
                <a:solidFill>
                  <a:schemeClr val="dk1"/>
                </a:solidFill>
                <a:highlight>
                  <a:srgbClr val="F7F7F7"/>
                </a:highlight>
                <a:latin typeface="Courier New"/>
                <a:ea typeface="Courier New"/>
                <a:cs typeface="Courier New"/>
                <a:sym typeface="Courier New"/>
              </a:rPr>
              <a:t>    correct = </a:t>
            </a:r>
            <a:r>
              <a:rPr lang="en" sz="1250">
                <a:solidFill>
                  <a:srgbClr val="0000FF"/>
                </a:solidFill>
                <a:highlight>
                  <a:srgbClr val="F7F7F7"/>
                </a:highlight>
                <a:latin typeface="Courier New"/>
                <a:ea typeface="Courier New"/>
                <a:cs typeface="Courier New"/>
                <a:sym typeface="Courier New"/>
              </a:rPr>
              <a:t>f</a:t>
            </a:r>
            <a:r>
              <a:rPr lang="en" sz="1250">
                <a:solidFill>
                  <a:srgbClr val="A31515"/>
                </a:solidFill>
                <a:highlight>
                  <a:srgbClr val="F7F7F7"/>
                </a:highlight>
                <a:latin typeface="Courier New"/>
                <a:ea typeface="Courier New"/>
                <a:cs typeface="Courier New"/>
                <a:sym typeface="Courier New"/>
              </a:rPr>
              <a:t>"The student said the following utterances:\n</a:t>
            </a:r>
            <a:r>
              <a:rPr lang="en" sz="1250">
                <a:solidFill>
                  <a:schemeClr val="dk1"/>
                </a:solidFill>
                <a:highlight>
                  <a:srgbClr val="F7F7F7"/>
                </a:highlight>
                <a:latin typeface="Courier New"/>
                <a:ea typeface="Courier New"/>
                <a:cs typeface="Courier New"/>
                <a:sym typeface="Courier New"/>
              </a:rPr>
              <a:t>{convo}</a:t>
            </a:r>
            <a:r>
              <a:rPr lang="en" sz="1250">
                <a:solidFill>
                  <a:srgbClr val="A31515"/>
                </a:solidFill>
                <a:highlight>
                  <a:srgbClr val="F7F7F7"/>
                </a:highlight>
                <a:latin typeface="Courier New"/>
                <a:ea typeface="Courier New"/>
                <a:cs typeface="Courier New"/>
                <a:sym typeface="Courier New"/>
              </a:rPr>
              <a:t>\nDoes the assessed spoken utterance correctly point out the specific issues and strengths in the student's utterances from a language skill perspective?"</a:t>
            </a:r>
            <a:endParaRPr sz="20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Example of Empathetic Feedback</a:t>
            </a:r>
            <a:endParaRPr/>
          </a:p>
        </p:txBody>
      </p:sp>
      <p:sp>
        <p:nvSpPr>
          <p:cNvPr id="150" name="Google Shape;150;p27"/>
          <p:cNvSpPr txBox="1"/>
          <p:nvPr/>
        </p:nvSpPr>
        <p:spPr>
          <a:xfrm>
            <a:off x="1691100" y="1056600"/>
            <a:ext cx="57618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Playfair Display"/>
                <a:ea typeface="Playfair Display"/>
                <a:cs typeface="Playfair Display"/>
                <a:sym typeface="Playfair Display"/>
              </a:rPr>
              <a:t>You’ve got a good grasp of the topic and express yourself clearly, awesome! Just tweak your grammar and sentence structure for a smoother flow. For example, instead of saying "I remember she taught us in my fifth grade," you could say "I remember she taught us when I was in fifth grade." Keep practicing, and you’ll keep improving!</a:t>
            </a:r>
            <a:endParaRPr sz="2000">
              <a:solidFill>
                <a:schemeClr val="dk2"/>
              </a:solidFill>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Playfair Display"/>
                <a:ea typeface="Playfair Display"/>
                <a:cs typeface="Playfair Display"/>
                <a:sym typeface="Playfair Display"/>
              </a:rPr>
              <a:t>User Study</a:t>
            </a:r>
            <a:endParaRPr b="1">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1054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Population</a:t>
            </a:r>
            <a:endParaRPr/>
          </a:p>
        </p:txBody>
      </p:sp>
      <p:sp>
        <p:nvSpPr>
          <p:cNvPr id="161" name="Google Shape;161;p29"/>
          <p:cNvSpPr txBox="1"/>
          <p:nvPr>
            <p:ph idx="1" type="body"/>
          </p:nvPr>
        </p:nvSpPr>
        <p:spPr>
          <a:xfrm>
            <a:off x="311700" y="1899800"/>
            <a:ext cx="8520600" cy="26691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Recruited through social media and personal connections</a:t>
            </a:r>
            <a:endParaRPr sz="2000"/>
          </a:p>
          <a:p>
            <a:pPr indent="-355600" lvl="0" marL="457200" rtl="0" algn="l">
              <a:spcBef>
                <a:spcPts val="0"/>
              </a:spcBef>
              <a:spcAft>
                <a:spcPts val="0"/>
              </a:spcAft>
              <a:buSzPts val="2000"/>
              <a:buChar char="●"/>
            </a:pPr>
            <a:r>
              <a:rPr b="1" lang="en" sz="2000"/>
              <a:t>8 users currently</a:t>
            </a:r>
            <a:r>
              <a:rPr lang="en" sz="2000"/>
              <a:t>, out of nearly 100 emailed; it is difficult to get people to finish the full experimental flow without sufficient monetary incentives</a:t>
            </a:r>
            <a:endParaRPr sz="2000"/>
          </a:p>
          <a:p>
            <a:pPr indent="-355600" lvl="0" marL="457200" rtl="0" algn="l">
              <a:spcBef>
                <a:spcPts val="0"/>
              </a:spcBef>
              <a:spcAft>
                <a:spcPts val="0"/>
              </a:spcAft>
              <a:buSzPts val="2000"/>
              <a:buChar char="●"/>
            </a:pPr>
            <a:r>
              <a:rPr lang="en" sz="2000"/>
              <a:t>Self-reported English proficiency at least intermediate</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Thus Far</a:t>
            </a:r>
            <a:endParaRPr/>
          </a:p>
        </p:txBody>
      </p:sp>
      <p:pic>
        <p:nvPicPr>
          <p:cNvPr id="167" name="Google Shape;167;p30" title="Points scored"/>
          <p:cNvPicPr preferRelativeResize="0"/>
          <p:nvPr/>
        </p:nvPicPr>
        <p:blipFill>
          <a:blip r:embed="rId3">
            <a:alphaModFix/>
          </a:blip>
          <a:stretch>
            <a:fillRect/>
          </a:stretch>
        </p:blipFill>
        <p:spPr>
          <a:xfrm>
            <a:off x="1482250" y="1043325"/>
            <a:ext cx="6179475" cy="3820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Thus Far</a:t>
            </a:r>
            <a:endParaRPr/>
          </a:p>
        </p:txBody>
      </p:sp>
      <p:pic>
        <p:nvPicPr>
          <p:cNvPr id="173" name="Google Shape;173;p31" title="Points scored"/>
          <p:cNvPicPr preferRelativeResize="0"/>
          <p:nvPr/>
        </p:nvPicPr>
        <p:blipFill>
          <a:blip r:embed="rId3">
            <a:alphaModFix/>
          </a:blip>
          <a:stretch>
            <a:fillRect/>
          </a:stretch>
        </p:blipFill>
        <p:spPr>
          <a:xfrm>
            <a:off x="1482263" y="1017725"/>
            <a:ext cx="6179475" cy="382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826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Playfair Display"/>
                <a:ea typeface="Playfair Display"/>
                <a:cs typeface="Playfair Display"/>
                <a:sym typeface="Playfair Display"/>
              </a:rPr>
              <a:t>Motivation</a:t>
            </a:r>
            <a:endParaRPr b="1">
              <a:latin typeface="Playfair Display"/>
              <a:ea typeface="Playfair Display"/>
              <a:cs typeface="Playfair Display"/>
              <a:sym typeface="Playfair Display"/>
            </a:endParaRPr>
          </a:p>
        </p:txBody>
      </p:sp>
      <p:sp>
        <p:nvSpPr>
          <p:cNvPr id="61" name="Google Shape;61;p14"/>
          <p:cNvSpPr txBox="1"/>
          <p:nvPr>
            <p:ph idx="1" type="body"/>
          </p:nvPr>
        </p:nvSpPr>
        <p:spPr>
          <a:xfrm>
            <a:off x="311700" y="1572625"/>
            <a:ext cx="8520600" cy="21003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Jost"/>
              <a:buChar char="●"/>
            </a:pPr>
            <a:r>
              <a:rPr lang="en" sz="2000"/>
              <a:t>Frustration and stumbling is common in English learning</a:t>
            </a:r>
            <a:endParaRPr sz="2000"/>
          </a:p>
          <a:p>
            <a:pPr indent="-355600" lvl="0" marL="457200" rtl="0" algn="l">
              <a:spcBef>
                <a:spcPts val="0"/>
              </a:spcBef>
              <a:spcAft>
                <a:spcPts val="0"/>
              </a:spcAft>
              <a:buSzPts val="2000"/>
              <a:buChar char="●"/>
            </a:pPr>
            <a:r>
              <a:rPr b="1" lang="en" sz="2000" u="sng"/>
              <a:t>Wu et al. (2023)</a:t>
            </a:r>
            <a:r>
              <a:rPr lang="en" sz="2000"/>
              <a:t> : perceived teacher </a:t>
            </a:r>
            <a:r>
              <a:rPr b="1" lang="en" sz="2000">
                <a:solidFill>
                  <a:schemeClr val="dk1"/>
                </a:solidFill>
              </a:rPr>
              <a:t>affective support</a:t>
            </a:r>
            <a:r>
              <a:rPr lang="en" sz="2000"/>
              <a:t> positively correlate with </a:t>
            </a:r>
            <a:r>
              <a:rPr b="1" lang="en" sz="2000"/>
              <a:t>L2 grit</a:t>
            </a:r>
            <a:r>
              <a:rPr lang="en" sz="2000"/>
              <a:t> (passion and perseverance in second language learning process)</a:t>
            </a:r>
            <a:endParaRPr sz="2000"/>
          </a:p>
          <a:p>
            <a:pPr indent="-355600" lvl="0" marL="457200" rtl="0" algn="l">
              <a:spcBef>
                <a:spcPts val="0"/>
              </a:spcBef>
              <a:spcAft>
                <a:spcPts val="0"/>
              </a:spcAft>
              <a:buSzPts val="2000"/>
              <a:buChar char="●"/>
            </a:pPr>
            <a:r>
              <a:rPr lang="en" sz="2000"/>
              <a:t>Affective support should </a:t>
            </a:r>
            <a:r>
              <a:rPr lang="en" sz="2000">
                <a:highlight>
                  <a:srgbClr val="FFD966"/>
                </a:highlight>
              </a:rPr>
              <a:t>correlate positively with empathy</a:t>
            </a:r>
            <a:r>
              <a:rPr lang="en" sz="2000"/>
              <a:t>.</a:t>
            </a:r>
            <a:endParaRPr sz="2000"/>
          </a:p>
        </p:txBody>
      </p:sp>
      <p:sp>
        <p:nvSpPr>
          <p:cNvPr id="62" name="Google Shape;62;p14"/>
          <p:cNvSpPr txBox="1"/>
          <p:nvPr/>
        </p:nvSpPr>
        <p:spPr>
          <a:xfrm>
            <a:off x="214200" y="4364075"/>
            <a:ext cx="871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Wu, et al. "Teachers matter: exploring the impact of perceived teacher affective support and teacher enjoyment on L2 learner grit and burnout." System 117 (2023): 103096.</a:t>
            </a:r>
            <a:endParaRPr sz="13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Thus Far</a:t>
            </a:r>
            <a:endParaRPr/>
          </a:p>
        </p:txBody>
      </p:sp>
      <p:pic>
        <p:nvPicPr>
          <p:cNvPr id="179" name="Google Shape;179;p32" title="Points scored"/>
          <p:cNvPicPr preferRelativeResize="0"/>
          <p:nvPr/>
        </p:nvPicPr>
        <p:blipFill>
          <a:blip r:embed="rId3">
            <a:alphaModFix/>
          </a:blip>
          <a:stretch>
            <a:fillRect/>
          </a:stretch>
        </p:blipFill>
        <p:spPr>
          <a:xfrm>
            <a:off x="1482263" y="1170125"/>
            <a:ext cx="6179475" cy="3820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Thus Far</a:t>
            </a:r>
            <a:endParaRPr/>
          </a:p>
        </p:txBody>
      </p:sp>
      <p:pic>
        <p:nvPicPr>
          <p:cNvPr id="185" name="Google Shape;185;p33" title="Points scored"/>
          <p:cNvPicPr preferRelativeResize="0"/>
          <p:nvPr/>
        </p:nvPicPr>
        <p:blipFill>
          <a:blip r:embed="rId3">
            <a:alphaModFix/>
          </a:blip>
          <a:stretch>
            <a:fillRect/>
          </a:stretch>
        </p:blipFill>
        <p:spPr>
          <a:xfrm>
            <a:off x="1482263" y="1107675"/>
            <a:ext cx="6179475" cy="3820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Thus Far</a:t>
            </a:r>
            <a:endParaRPr/>
          </a:p>
        </p:txBody>
      </p:sp>
      <p:pic>
        <p:nvPicPr>
          <p:cNvPr id="191" name="Google Shape;191;p34" title="Points scored"/>
          <p:cNvPicPr preferRelativeResize="0"/>
          <p:nvPr/>
        </p:nvPicPr>
        <p:blipFill>
          <a:blip r:embed="rId3">
            <a:alphaModFix/>
          </a:blip>
          <a:stretch>
            <a:fillRect/>
          </a:stretch>
        </p:blipFill>
        <p:spPr>
          <a:xfrm>
            <a:off x="1482263" y="1185750"/>
            <a:ext cx="6179475" cy="38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Thus Far</a:t>
            </a:r>
            <a:endParaRPr/>
          </a:p>
        </p:txBody>
      </p:sp>
      <p:pic>
        <p:nvPicPr>
          <p:cNvPr id="197" name="Google Shape;197;p35" title="Points scored"/>
          <p:cNvPicPr preferRelativeResize="0"/>
          <p:nvPr/>
        </p:nvPicPr>
        <p:blipFill>
          <a:blip r:embed="rId3">
            <a:alphaModFix/>
          </a:blip>
          <a:stretch>
            <a:fillRect/>
          </a:stretch>
        </p:blipFill>
        <p:spPr>
          <a:xfrm>
            <a:off x="1482263" y="1017725"/>
            <a:ext cx="6179475" cy="38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Thus Far</a:t>
            </a:r>
            <a:endParaRPr/>
          </a:p>
        </p:txBody>
      </p:sp>
      <p:pic>
        <p:nvPicPr>
          <p:cNvPr id="203" name="Google Shape;203;p36" title="Points scored"/>
          <p:cNvPicPr preferRelativeResize="0"/>
          <p:nvPr/>
        </p:nvPicPr>
        <p:blipFill>
          <a:blip r:embed="rId3">
            <a:alphaModFix/>
          </a:blip>
          <a:stretch>
            <a:fillRect/>
          </a:stretch>
        </p:blipFill>
        <p:spPr>
          <a:xfrm>
            <a:off x="1482263" y="1138900"/>
            <a:ext cx="6179475" cy="3820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Feedback</a:t>
            </a:r>
            <a:endParaRPr/>
          </a:p>
        </p:txBody>
      </p:sp>
      <p:sp>
        <p:nvSpPr>
          <p:cNvPr id="209" name="Google Shape;209;p37"/>
          <p:cNvSpPr txBox="1"/>
          <p:nvPr>
            <p:ph idx="1" type="body"/>
          </p:nvPr>
        </p:nvSpPr>
        <p:spPr>
          <a:xfrm>
            <a:off x="311700" y="1183700"/>
            <a:ext cx="6753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Users liked high ASR and conversation quality</a:t>
            </a:r>
            <a:endParaRPr/>
          </a:p>
          <a:p>
            <a:pPr indent="-342900" lvl="0" marL="457200" rtl="0" algn="l">
              <a:spcBef>
                <a:spcPts val="0"/>
              </a:spcBef>
              <a:spcAft>
                <a:spcPts val="0"/>
              </a:spcAft>
              <a:buSzPts val="1800"/>
              <a:buChar char="●"/>
            </a:pPr>
            <a:r>
              <a:rPr lang="en"/>
              <a:t>Can improve on smoothness of providing feedback</a:t>
            </a:r>
            <a:endParaRPr/>
          </a:p>
          <a:p>
            <a:pPr indent="-342900" lvl="0" marL="457200" rtl="0" algn="l">
              <a:spcBef>
                <a:spcPts val="0"/>
              </a:spcBef>
              <a:spcAft>
                <a:spcPts val="0"/>
              </a:spcAft>
              <a:buSzPts val="1800"/>
              <a:buChar char="●"/>
            </a:pPr>
            <a:r>
              <a:rPr lang="en"/>
              <a:t>Better approaches to user query detection and response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Feedback</a:t>
            </a:r>
            <a:endParaRPr/>
          </a:p>
        </p:txBody>
      </p:sp>
      <p:sp>
        <p:nvSpPr>
          <p:cNvPr id="215" name="Google Shape;215;p38"/>
          <p:cNvSpPr txBox="1"/>
          <p:nvPr>
            <p:ph idx="1" type="body"/>
          </p:nvPr>
        </p:nvSpPr>
        <p:spPr>
          <a:xfrm>
            <a:off x="2078550" y="1183700"/>
            <a:ext cx="4986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a:t>I like the chatbot and I look forward to the finished product... When the chatbot corrects my grammar, the way it corrects me is very stiff and clunky, and it can interfere with the immersive experience... Additionally, when I use filler words or discourse markers or perform self-repair in the conversation, the bot would catch these as grammatical errors even though they should not be treated as such.</a:t>
            </a:r>
            <a:endParaRPr i="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Feedback</a:t>
            </a:r>
            <a:endParaRPr/>
          </a:p>
        </p:txBody>
      </p:sp>
      <p:sp>
        <p:nvSpPr>
          <p:cNvPr id="221" name="Google Shape;221;p39"/>
          <p:cNvSpPr txBox="1"/>
          <p:nvPr>
            <p:ph idx="1" type="body"/>
          </p:nvPr>
        </p:nvSpPr>
        <p:spPr>
          <a:xfrm>
            <a:off x="2078550" y="1728025"/>
            <a:ext cx="4986900" cy="287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a:t>Your chatbot has high ASR accuracy, and the quality of the conversation is quite good! However, it may be challenging to provide English learners with sufficient help, because I asked for more specific feedback after receiving a feedback and it went back to talking about movies.</a:t>
            </a:r>
            <a:endParaRPr i="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Feedback</a:t>
            </a:r>
            <a:endParaRPr/>
          </a:p>
        </p:txBody>
      </p:sp>
      <p:sp>
        <p:nvSpPr>
          <p:cNvPr id="227" name="Google Shape;227;p40"/>
          <p:cNvSpPr txBox="1"/>
          <p:nvPr>
            <p:ph idx="1" type="body"/>
          </p:nvPr>
        </p:nvSpPr>
        <p:spPr>
          <a:xfrm>
            <a:off x="2078550" y="1728025"/>
            <a:ext cx="4986900" cy="287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a:t>One thing I really like about the chatbot is that the feedback is very timely! When using ChatGPT I don't always get very prompt feedback. We have a foreigner English teacher coming next week and your bot is definitely a life-saver.</a:t>
            </a:r>
            <a:endParaRPr i="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Playfair Display SemiBold"/>
                <a:ea typeface="Playfair Display SemiBold"/>
                <a:cs typeface="Playfair Display SemiBold"/>
                <a:sym typeface="Playfair Display SemiBold"/>
              </a:rPr>
              <a:t>Thank You!</a:t>
            </a:r>
            <a:endParaRPr>
              <a:latin typeface="Playfair Display SemiBold"/>
              <a:ea typeface="Playfair Display SemiBold"/>
              <a:cs typeface="Playfair Display SemiBold"/>
              <a:sym typeface="Playfair Display SemiBold"/>
            </a:endParaRPr>
          </a:p>
        </p:txBody>
      </p:sp>
      <p:sp>
        <p:nvSpPr>
          <p:cNvPr id="233" name="Google Shape;233;p4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Jost"/>
                <a:ea typeface="Jost"/>
                <a:cs typeface="Jost"/>
                <a:sym typeface="Jost"/>
              </a:rPr>
              <a:t>Any Questions?</a:t>
            </a:r>
            <a:endParaRPr>
              <a:latin typeface="Jost"/>
              <a:ea typeface="Jost"/>
              <a:cs typeface="Jost"/>
              <a:sym typeface="Jost"/>
            </a:endParaRPr>
          </a:p>
          <a:p>
            <a:pPr indent="0" lvl="0" marL="0" rtl="0" algn="ctr">
              <a:spcBef>
                <a:spcPts val="1200"/>
              </a:spcBef>
              <a:spcAft>
                <a:spcPts val="1200"/>
              </a:spcAft>
              <a:buNone/>
            </a:pPr>
            <a:r>
              <a:rPr b="1" lang="en" u="sng">
                <a:solidFill>
                  <a:srgbClr val="3D85C6"/>
                </a:solidFill>
                <a:latin typeface="Jost"/>
                <a:ea typeface="Jost"/>
                <a:cs typeface="Jost"/>
                <a:sym typeface="Jost"/>
              </a:rPr>
              <a:t>Email:</a:t>
            </a:r>
            <a:r>
              <a:rPr lang="en" u="sng">
                <a:solidFill>
                  <a:srgbClr val="3D85C6"/>
                </a:solidFill>
                <a:latin typeface="Jost"/>
                <a:ea typeface="Jost"/>
                <a:cs typeface="Jost"/>
                <a:sym typeface="Jost"/>
              </a:rPr>
              <a:t> siyan.li@columbia.edu</a:t>
            </a:r>
            <a:endParaRPr u="sng">
              <a:solidFill>
                <a:srgbClr val="3D85C6"/>
              </a:solidFill>
              <a:latin typeface="Jost"/>
              <a:ea typeface="Jost"/>
              <a:cs typeface="Jost"/>
              <a:sym typeface="Jos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latin typeface="Playfair Display SemiBold"/>
                <a:ea typeface="Playfair Display SemiBold"/>
                <a:cs typeface="Playfair Display SemiBold"/>
                <a:sym typeface="Playfair Display SemiBold"/>
              </a:rPr>
              <a:t>Does an Empathetic Chatbot System increase L2 Grit?</a:t>
            </a:r>
            <a:endParaRPr>
              <a:latin typeface="Playfair Display SemiBold"/>
              <a:ea typeface="Playfair Display SemiBold"/>
              <a:cs typeface="Playfair Display SemiBold"/>
              <a:sym typeface="Playfair Display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Playfair Display"/>
                <a:ea typeface="Playfair Display"/>
                <a:cs typeface="Playfair Display"/>
                <a:sym typeface="Playfair Display"/>
              </a:rPr>
              <a:t>System Overview</a:t>
            </a:r>
            <a:endParaRPr b="1">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idx="1" type="body"/>
          </p:nvPr>
        </p:nvSpPr>
        <p:spPr>
          <a:xfrm>
            <a:off x="311700" y="44591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System Design</a:t>
            </a:r>
            <a:endParaRPr/>
          </a:p>
        </p:txBody>
      </p:sp>
      <p:pic>
        <p:nvPicPr>
          <p:cNvPr id="78" name="Google Shape;78;p17"/>
          <p:cNvPicPr preferRelativeResize="0"/>
          <p:nvPr/>
        </p:nvPicPr>
        <p:blipFill>
          <a:blip r:embed="rId3">
            <a:alphaModFix/>
          </a:blip>
          <a:stretch>
            <a:fillRect/>
          </a:stretch>
        </p:blipFill>
        <p:spPr>
          <a:xfrm>
            <a:off x="1394813" y="152400"/>
            <a:ext cx="6354375" cy="4439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978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Playfair Display"/>
                <a:ea typeface="Playfair Display"/>
                <a:cs typeface="Playfair Display"/>
                <a:sym typeface="Playfair Display"/>
              </a:rPr>
              <a:t>First, We Find Data</a:t>
            </a:r>
            <a:endParaRPr b="1">
              <a:latin typeface="Playfair Display"/>
              <a:ea typeface="Playfair Display"/>
              <a:cs typeface="Playfair Display"/>
              <a:sym typeface="Playfair Display"/>
            </a:endParaRPr>
          </a:p>
        </p:txBody>
      </p:sp>
      <p:sp>
        <p:nvSpPr>
          <p:cNvPr id="84" name="Google Shape;84;p18"/>
          <p:cNvSpPr txBox="1"/>
          <p:nvPr>
            <p:ph idx="1" type="body"/>
          </p:nvPr>
        </p:nvSpPr>
        <p:spPr>
          <a:xfrm>
            <a:off x="311700" y="1914475"/>
            <a:ext cx="8520600" cy="21840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Audio clips collected from Dr. Zhou Yu’s platform</a:t>
            </a:r>
            <a:endParaRPr sz="1900"/>
          </a:p>
          <a:p>
            <a:pPr indent="-349250" lvl="0" marL="457200" rtl="0" algn="l">
              <a:spcBef>
                <a:spcPts val="0"/>
              </a:spcBef>
              <a:spcAft>
                <a:spcPts val="0"/>
              </a:spcAft>
              <a:buSzPts val="1900"/>
              <a:buChar char="●"/>
            </a:pPr>
            <a:r>
              <a:rPr lang="en" sz="1900">
                <a:highlight>
                  <a:srgbClr val="FFD966"/>
                </a:highlight>
              </a:rPr>
              <a:t>3200 audio clips from 613 conversations and 163 users</a:t>
            </a:r>
            <a:r>
              <a:rPr lang="en" sz="1900"/>
              <a:t> upon extensive filtering</a:t>
            </a:r>
            <a:endParaRPr sz="1900"/>
          </a:p>
          <a:p>
            <a:pPr indent="-349250" lvl="0" marL="457200" rtl="0" algn="l">
              <a:spcBef>
                <a:spcPts val="0"/>
              </a:spcBef>
              <a:spcAft>
                <a:spcPts val="0"/>
              </a:spcAft>
              <a:buSzPts val="1900"/>
              <a:buChar char="●"/>
            </a:pPr>
            <a:r>
              <a:rPr b="1" lang="en" sz="1900"/>
              <a:t>Native Mandarin speakers</a:t>
            </a:r>
            <a:r>
              <a:rPr lang="en" sz="1900"/>
              <a:t> speaking English</a:t>
            </a:r>
            <a:endParaRPr sz="1900"/>
          </a:p>
          <a:p>
            <a:pPr indent="-349250" lvl="0" marL="457200" rtl="0" algn="l">
              <a:spcBef>
                <a:spcPts val="0"/>
              </a:spcBef>
              <a:spcAft>
                <a:spcPts val="0"/>
              </a:spcAft>
              <a:buSzPts val="1900"/>
              <a:buChar char="●"/>
            </a:pPr>
            <a:r>
              <a:rPr lang="en" sz="1900"/>
              <a:t>Transcribe transcripts using </a:t>
            </a:r>
            <a:r>
              <a:rPr i="1" lang="en" sz="1900" u="sng"/>
              <a:t>Whisper Medium</a:t>
            </a:r>
            <a:endParaRPr i="1" sz="1900" u="sng"/>
          </a:p>
        </p:txBody>
      </p:sp>
      <p:sp>
        <p:nvSpPr>
          <p:cNvPr id="85" name="Google Shape;85;p18"/>
          <p:cNvSpPr txBox="1"/>
          <p:nvPr/>
        </p:nvSpPr>
        <p:spPr>
          <a:xfrm>
            <a:off x="343050" y="4558500"/>
            <a:ext cx="8457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Radford, Alec, et al. "Robust Speech Recognition via Large-Scale Weak Supervision. 2022." arXiv preprint arxiv:2212.04356 (2022).</a:t>
            </a:r>
            <a:endParaRPr sz="13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Playfair Display Medium"/>
                <a:ea typeface="Playfair Display Medium"/>
                <a:cs typeface="Playfair Display Medium"/>
                <a:sym typeface="Playfair Display Medium"/>
              </a:rPr>
              <a:t>Audio Examples</a:t>
            </a:r>
            <a:endParaRPr>
              <a:latin typeface="Playfair Display Medium"/>
              <a:ea typeface="Playfair Display Medium"/>
              <a:cs typeface="Playfair Display Medium"/>
              <a:sym typeface="Playfair Display Medium"/>
            </a:endParaRPr>
          </a:p>
        </p:txBody>
      </p:sp>
      <p:sp>
        <p:nvSpPr>
          <p:cNvPr id="91" name="Google Shape;91;p19"/>
          <p:cNvSpPr txBox="1"/>
          <p:nvPr>
            <p:ph idx="1" type="body"/>
          </p:nvPr>
        </p:nvSpPr>
        <p:spPr>
          <a:xfrm>
            <a:off x="311700" y="1389600"/>
            <a:ext cx="3722100" cy="3179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Jost"/>
              <a:buChar char="●"/>
            </a:pPr>
            <a:r>
              <a:rPr b="1" lang="en" sz="1800">
                <a:latin typeface="Jost"/>
                <a:ea typeface="Jost"/>
                <a:cs typeface="Jost"/>
                <a:sym typeface="Jost"/>
              </a:rPr>
              <a:t>Unusable:</a:t>
            </a:r>
            <a:r>
              <a:rPr lang="en" sz="1800">
                <a:latin typeface="Jost"/>
                <a:ea typeface="Jost"/>
                <a:cs typeface="Jost"/>
                <a:sym typeface="Jost"/>
              </a:rPr>
              <a:t> Unintelligible or only Mandarin</a:t>
            </a:r>
            <a:endParaRPr sz="1800">
              <a:latin typeface="Jost"/>
              <a:ea typeface="Jost"/>
              <a:cs typeface="Jost"/>
              <a:sym typeface="Jost"/>
            </a:endParaRPr>
          </a:p>
          <a:p>
            <a:pPr indent="-342900" lvl="0" marL="457200" rtl="0" algn="l">
              <a:spcBef>
                <a:spcPts val="0"/>
              </a:spcBef>
              <a:spcAft>
                <a:spcPts val="0"/>
              </a:spcAft>
              <a:buSzPts val="1800"/>
              <a:buFont typeface="Jost"/>
              <a:buChar char="●"/>
            </a:pPr>
            <a:r>
              <a:rPr b="1" lang="en" sz="1800">
                <a:latin typeface="Jost"/>
                <a:ea typeface="Jost"/>
                <a:cs typeface="Jost"/>
                <a:sym typeface="Jost"/>
              </a:rPr>
              <a:t>Negative: </a:t>
            </a:r>
            <a:r>
              <a:rPr lang="en" sz="1800">
                <a:latin typeface="Jost"/>
                <a:ea typeface="Jost"/>
                <a:cs typeface="Jost"/>
                <a:sym typeface="Jost"/>
              </a:rPr>
              <a:t>Clearly negative sentiment (e.g. frustration), asking for clarification</a:t>
            </a:r>
            <a:endParaRPr sz="1800">
              <a:latin typeface="Jost"/>
              <a:ea typeface="Jost"/>
              <a:cs typeface="Jost"/>
              <a:sym typeface="Jost"/>
            </a:endParaRPr>
          </a:p>
          <a:p>
            <a:pPr indent="-342900" lvl="0" marL="457200" rtl="0" algn="l">
              <a:spcBef>
                <a:spcPts val="0"/>
              </a:spcBef>
              <a:spcAft>
                <a:spcPts val="0"/>
              </a:spcAft>
              <a:buSzPts val="1800"/>
              <a:buFont typeface="Jost"/>
              <a:buChar char="●"/>
            </a:pPr>
            <a:r>
              <a:rPr b="1" lang="en" sz="1800">
                <a:latin typeface="Jost"/>
                <a:ea typeface="Jost"/>
                <a:cs typeface="Jost"/>
                <a:sym typeface="Jost"/>
              </a:rPr>
              <a:t>Pauses:</a:t>
            </a:r>
            <a:r>
              <a:rPr lang="en" sz="1800">
                <a:latin typeface="Jost"/>
                <a:ea typeface="Jost"/>
                <a:cs typeface="Jost"/>
                <a:sym typeface="Jost"/>
              </a:rPr>
              <a:t> Prolonged pauses and stammering</a:t>
            </a:r>
            <a:endParaRPr sz="1800">
              <a:latin typeface="Jost"/>
              <a:ea typeface="Jost"/>
              <a:cs typeface="Jost"/>
              <a:sym typeface="Jost"/>
            </a:endParaRPr>
          </a:p>
          <a:p>
            <a:pPr indent="-342900" lvl="0" marL="457200" rtl="0" algn="l">
              <a:spcBef>
                <a:spcPts val="0"/>
              </a:spcBef>
              <a:spcAft>
                <a:spcPts val="0"/>
              </a:spcAft>
              <a:buSzPts val="1800"/>
              <a:buFont typeface="Jost"/>
              <a:buChar char="●"/>
            </a:pPr>
            <a:r>
              <a:rPr b="1" lang="en" sz="1800">
                <a:latin typeface="Jost"/>
                <a:ea typeface="Jost"/>
                <a:cs typeface="Jost"/>
                <a:sym typeface="Jost"/>
              </a:rPr>
              <a:t>Neutral: </a:t>
            </a:r>
            <a:r>
              <a:rPr lang="en" sz="1800">
                <a:latin typeface="Jost"/>
                <a:ea typeface="Jost"/>
                <a:cs typeface="Jost"/>
                <a:sym typeface="Jost"/>
              </a:rPr>
              <a:t>All other clips</a:t>
            </a:r>
            <a:endParaRPr sz="1800">
              <a:latin typeface="Jost"/>
              <a:ea typeface="Jost"/>
              <a:cs typeface="Jost"/>
              <a:sym typeface="Jost"/>
            </a:endParaRPr>
          </a:p>
        </p:txBody>
      </p:sp>
      <p:sp>
        <p:nvSpPr>
          <p:cNvPr id="92" name="Google Shape;92;p19"/>
          <p:cNvSpPr txBox="1"/>
          <p:nvPr/>
        </p:nvSpPr>
        <p:spPr>
          <a:xfrm>
            <a:off x="4527300" y="697200"/>
            <a:ext cx="1052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Jost"/>
                <a:ea typeface="Jost"/>
                <a:cs typeface="Jost"/>
                <a:sym typeface="Jost"/>
              </a:rPr>
              <a:t>Negative</a:t>
            </a:r>
            <a:endParaRPr sz="1800">
              <a:solidFill>
                <a:schemeClr val="dk2"/>
              </a:solidFill>
              <a:latin typeface="Jost"/>
              <a:ea typeface="Jost"/>
              <a:cs typeface="Jost"/>
              <a:sym typeface="Jost"/>
            </a:endParaRPr>
          </a:p>
        </p:txBody>
      </p:sp>
      <p:sp>
        <p:nvSpPr>
          <p:cNvPr id="93" name="Google Shape;93;p19"/>
          <p:cNvSpPr txBox="1"/>
          <p:nvPr/>
        </p:nvSpPr>
        <p:spPr>
          <a:xfrm>
            <a:off x="4527300" y="2112300"/>
            <a:ext cx="325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Jost"/>
                <a:ea typeface="Jost"/>
                <a:cs typeface="Jost"/>
                <a:sym typeface="Jost"/>
              </a:rPr>
              <a:t>Negative - Asking Clarification</a:t>
            </a:r>
            <a:endParaRPr sz="1800">
              <a:solidFill>
                <a:schemeClr val="dk2"/>
              </a:solidFill>
              <a:latin typeface="Jost"/>
              <a:ea typeface="Jost"/>
              <a:cs typeface="Jost"/>
              <a:sym typeface="Jost"/>
            </a:endParaRPr>
          </a:p>
        </p:txBody>
      </p:sp>
      <p:sp>
        <p:nvSpPr>
          <p:cNvPr id="94" name="Google Shape;94;p19"/>
          <p:cNvSpPr txBox="1"/>
          <p:nvPr/>
        </p:nvSpPr>
        <p:spPr>
          <a:xfrm>
            <a:off x="4527300" y="3447050"/>
            <a:ext cx="325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Jost"/>
                <a:ea typeface="Jost"/>
                <a:cs typeface="Jost"/>
                <a:sym typeface="Jost"/>
              </a:rPr>
              <a:t>Pauses</a:t>
            </a:r>
            <a:endParaRPr sz="1800">
              <a:solidFill>
                <a:schemeClr val="dk2"/>
              </a:solidFill>
              <a:latin typeface="Jost"/>
              <a:ea typeface="Jost"/>
              <a:cs typeface="Jost"/>
              <a:sym typeface="Jost"/>
            </a:endParaRPr>
          </a:p>
        </p:txBody>
      </p:sp>
      <p:pic>
        <p:nvPicPr>
          <p:cNvPr id="95" name="Google Shape;95;p19" title="negative_clarification.wav">
            <a:hlinkClick r:id="rId3"/>
          </p:cNvPr>
          <p:cNvPicPr preferRelativeResize="0"/>
          <p:nvPr/>
        </p:nvPicPr>
        <p:blipFill>
          <a:blip r:embed="rId4">
            <a:alphaModFix/>
          </a:blip>
          <a:stretch>
            <a:fillRect/>
          </a:stretch>
        </p:blipFill>
        <p:spPr>
          <a:xfrm>
            <a:off x="4675650" y="2622950"/>
            <a:ext cx="755700" cy="755700"/>
          </a:xfrm>
          <a:prstGeom prst="rect">
            <a:avLst/>
          </a:prstGeom>
          <a:noFill/>
          <a:ln>
            <a:noFill/>
          </a:ln>
        </p:spPr>
      </p:pic>
      <p:pic>
        <p:nvPicPr>
          <p:cNvPr id="96" name="Google Shape;96;p19" title="pauses.wav">
            <a:hlinkClick r:id="rId5"/>
          </p:cNvPr>
          <p:cNvPicPr preferRelativeResize="0"/>
          <p:nvPr/>
        </p:nvPicPr>
        <p:blipFill>
          <a:blip r:embed="rId4">
            <a:alphaModFix/>
          </a:blip>
          <a:stretch>
            <a:fillRect/>
          </a:stretch>
        </p:blipFill>
        <p:spPr>
          <a:xfrm>
            <a:off x="4675650" y="3908750"/>
            <a:ext cx="755700" cy="755700"/>
          </a:xfrm>
          <a:prstGeom prst="rect">
            <a:avLst/>
          </a:prstGeom>
          <a:noFill/>
          <a:ln>
            <a:noFill/>
          </a:ln>
        </p:spPr>
      </p:pic>
      <p:pic>
        <p:nvPicPr>
          <p:cNvPr id="97" name="Google Shape;97;p19" title="negative.wav">
            <a:hlinkClick r:id="rId6"/>
          </p:cNvPr>
          <p:cNvPicPr preferRelativeResize="0"/>
          <p:nvPr/>
        </p:nvPicPr>
        <p:blipFill>
          <a:blip r:embed="rId4">
            <a:alphaModFix/>
          </a:blip>
          <a:stretch>
            <a:fillRect/>
          </a:stretch>
        </p:blipFill>
        <p:spPr>
          <a:xfrm>
            <a:off x="4675650" y="1130500"/>
            <a:ext cx="755700" cy="755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Playfair Display"/>
                <a:ea typeface="Playfair Display"/>
                <a:cs typeface="Playfair Display"/>
                <a:sym typeface="Playfair Display"/>
              </a:rPr>
              <a:t>Grammar Correction</a:t>
            </a:r>
            <a:endParaRPr b="1">
              <a:latin typeface="Playfair Display"/>
              <a:ea typeface="Playfair Display"/>
              <a:cs typeface="Playfair Display"/>
              <a:sym typeface="Playfair Display"/>
            </a:endParaRPr>
          </a:p>
        </p:txBody>
      </p:sp>
      <p:sp>
        <p:nvSpPr>
          <p:cNvPr id="103" name="Google Shape;103;p20"/>
          <p:cNvSpPr txBox="1"/>
          <p:nvPr>
            <p:ph idx="1" type="body"/>
          </p:nvPr>
        </p:nvSpPr>
        <p:spPr>
          <a:xfrm>
            <a:off x="311700" y="1144300"/>
            <a:ext cx="8520600" cy="27447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Trained </a:t>
            </a:r>
            <a:r>
              <a:rPr b="1" lang="en" sz="2000"/>
              <a:t>Llama-2-chat-7b</a:t>
            </a:r>
            <a:r>
              <a:rPr lang="en" sz="2000"/>
              <a:t> on </a:t>
            </a:r>
            <a:r>
              <a:rPr b="1" lang="en" sz="2000"/>
              <a:t>ErAConD </a:t>
            </a:r>
            <a:r>
              <a:rPr lang="en" sz="2000"/>
              <a:t>dataset (grammatical corrections of discourse utterances)</a:t>
            </a:r>
            <a:endParaRPr sz="2000"/>
          </a:p>
          <a:p>
            <a:pPr indent="-355600" lvl="1" marL="914400" rtl="0" algn="l">
              <a:spcBef>
                <a:spcPts val="0"/>
              </a:spcBef>
              <a:spcAft>
                <a:spcPts val="0"/>
              </a:spcAft>
              <a:buSzPts val="2000"/>
              <a:buFont typeface="Jost"/>
              <a:buChar char="○"/>
            </a:pPr>
            <a:r>
              <a:rPr lang="en" sz="2000">
                <a:latin typeface="Jost"/>
                <a:ea typeface="Jost"/>
                <a:cs typeface="Jost"/>
                <a:sym typeface="Jost"/>
              </a:rPr>
              <a:t>Supervised Fine-tuning only, but can incorporate more data / training approaches in the future to improve the model</a:t>
            </a:r>
            <a:endParaRPr sz="2000">
              <a:latin typeface="Jost"/>
              <a:ea typeface="Jost"/>
              <a:cs typeface="Jost"/>
              <a:sym typeface="Jost"/>
            </a:endParaRPr>
          </a:p>
          <a:p>
            <a:pPr indent="-355600" lvl="0" marL="457200" rtl="0" algn="l">
              <a:spcBef>
                <a:spcPts val="0"/>
              </a:spcBef>
              <a:spcAft>
                <a:spcPts val="0"/>
              </a:spcAft>
              <a:buSzPts val="2000"/>
              <a:buFont typeface="Jost"/>
              <a:buChar char="●"/>
            </a:pPr>
            <a:r>
              <a:rPr lang="en" sz="2000" u="sng"/>
              <a:t>Provides grammar correction given an input sentence</a:t>
            </a:r>
            <a:endParaRPr sz="2000" u="sng"/>
          </a:p>
          <a:p>
            <a:pPr indent="-355600" lvl="0" marL="457200" rtl="0" algn="l">
              <a:spcBef>
                <a:spcPts val="0"/>
              </a:spcBef>
              <a:spcAft>
                <a:spcPts val="0"/>
              </a:spcAft>
              <a:buSzPts val="2000"/>
              <a:buChar char="●"/>
            </a:pPr>
            <a:r>
              <a:rPr lang="en" sz="2000"/>
              <a:t>Then use the </a:t>
            </a:r>
            <a:r>
              <a:rPr b="1" lang="en" sz="2000"/>
              <a:t>Serrant package</a:t>
            </a:r>
            <a:r>
              <a:rPr lang="en" sz="2000"/>
              <a:t> to find grammatical errors</a:t>
            </a:r>
            <a:endParaRPr sz="2000"/>
          </a:p>
          <a:p>
            <a:pPr indent="-355600" lvl="0" marL="457200" rtl="0" algn="l">
              <a:spcBef>
                <a:spcPts val="0"/>
              </a:spcBef>
              <a:spcAft>
                <a:spcPts val="0"/>
              </a:spcAft>
              <a:buSzPts val="2000"/>
              <a:buChar char="●"/>
            </a:pPr>
            <a:r>
              <a:rPr lang="en" sz="2000"/>
              <a:t>Pre-written template for grammar feedback</a:t>
            </a:r>
            <a:endParaRPr sz="2000"/>
          </a:p>
        </p:txBody>
      </p:sp>
      <p:sp>
        <p:nvSpPr>
          <p:cNvPr id="104" name="Google Shape;104;p20"/>
          <p:cNvSpPr txBox="1"/>
          <p:nvPr/>
        </p:nvSpPr>
        <p:spPr>
          <a:xfrm>
            <a:off x="411200" y="4040900"/>
            <a:ext cx="8754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Xun Yuan et al. 2022. ErAConD: Error Annotated Conversational Dialog Dataset for Grammatical Error Correction.;</a:t>
            </a:r>
            <a:endParaRPr sz="1200">
              <a:solidFill>
                <a:schemeClr val="dk2"/>
              </a:solidFill>
            </a:endParaRPr>
          </a:p>
          <a:p>
            <a:pPr indent="0" lvl="0" marL="0" rtl="0" algn="l">
              <a:spcBef>
                <a:spcPts val="0"/>
              </a:spcBef>
              <a:spcAft>
                <a:spcPts val="0"/>
              </a:spcAft>
              <a:buNone/>
            </a:pPr>
            <a:r>
              <a:t/>
            </a:r>
            <a:endParaRPr sz="400">
              <a:solidFill>
                <a:schemeClr val="dk2"/>
              </a:solidFill>
            </a:endParaRPr>
          </a:p>
          <a:p>
            <a:pPr indent="0" lvl="0" marL="0" rtl="0" algn="l">
              <a:spcBef>
                <a:spcPts val="0"/>
              </a:spcBef>
              <a:spcAft>
                <a:spcPts val="0"/>
              </a:spcAft>
              <a:buNone/>
            </a:pPr>
            <a:r>
              <a:rPr lang="en" sz="1200">
                <a:solidFill>
                  <a:schemeClr val="dk2"/>
                </a:solidFill>
              </a:rPr>
              <a:t>Kai-Hui Liang et al. 2023. ChatBack: Investigating Methods of Providing Grammatical Error Feedback in a GUI-based Language Learning Chatbot.</a:t>
            </a:r>
            <a:endParaRPr sz="12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826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Playfair Display"/>
                <a:ea typeface="Playfair Display"/>
                <a:cs typeface="Playfair Display"/>
                <a:sym typeface="Playfair Display"/>
              </a:rPr>
              <a:t>Negative Affect &amp; Pause Detection</a:t>
            </a:r>
            <a:endParaRPr b="1">
              <a:latin typeface="Playfair Display"/>
              <a:ea typeface="Playfair Display"/>
              <a:cs typeface="Playfair Display"/>
              <a:sym typeface="Playfair Display"/>
            </a:endParaRPr>
          </a:p>
        </p:txBody>
      </p:sp>
      <p:sp>
        <p:nvSpPr>
          <p:cNvPr id="110" name="Google Shape;110;p21"/>
          <p:cNvSpPr txBox="1"/>
          <p:nvPr>
            <p:ph idx="1" type="body"/>
          </p:nvPr>
        </p:nvSpPr>
        <p:spPr>
          <a:xfrm>
            <a:off x="311700" y="1685875"/>
            <a:ext cx="8520600" cy="24807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Font typeface="Jost"/>
              <a:buChar char="●"/>
            </a:pPr>
            <a:r>
              <a:rPr lang="en" sz="2300"/>
              <a:t>Perceived negative emotions</a:t>
            </a:r>
            <a:endParaRPr sz="2300"/>
          </a:p>
          <a:p>
            <a:pPr indent="-349250" lvl="1" marL="914400" rtl="0" algn="l">
              <a:spcBef>
                <a:spcPts val="0"/>
              </a:spcBef>
              <a:spcAft>
                <a:spcPts val="0"/>
              </a:spcAft>
              <a:buSzPts val="1900"/>
              <a:buFont typeface="Jost"/>
              <a:buChar char="○"/>
            </a:pPr>
            <a:r>
              <a:rPr lang="en" sz="1900">
                <a:latin typeface="Jost"/>
                <a:ea typeface="Jost"/>
                <a:cs typeface="Jost"/>
                <a:sym typeface="Jost"/>
              </a:rPr>
              <a:t>Use </a:t>
            </a:r>
            <a:r>
              <a:rPr lang="en" sz="1900" u="sng">
                <a:solidFill>
                  <a:schemeClr val="hlink"/>
                </a:solidFill>
                <a:latin typeface="Jost"/>
                <a:ea typeface="Jost"/>
                <a:cs typeface="Jost"/>
                <a:sym typeface="Jost"/>
                <a:hlinkClick r:id="rId3"/>
              </a:rPr>
              <a:t>existing wav2vec speech recognition model</a:t>
            </a:r>
            <a:endParaRPr sz="1900">
              <a:latin typeface="Jost"/>
              <a:ea typeface="Jost"/>
              <a:cs typeface="Jost"/>
              <a:sym typeface="Jost"/>
            </a:endParaRPr>
          </a:p>
          <a:p>
            <a:pPr indent="-374650" lvl="0" marL="457200" rtl="0" algn="l">
              <a:spcBef>
                <a:spcPts val="0"/>
              </a:spcBef>
              <a:spcAft>
                <a:spcPts val="0"/>
              </a:spcAft>
              <a:buSzPts val="2300"/>
              <a:buFont typeface="Jost"/>
              <a:buChar char="●"/>
            </a:pPr>
            <a:r>
              <a:rPr lang="en" sz="2300"/>
              <a:t>Pauses, since pauses are related to foreign language anxiety</a:t>
            </a:r>
            <a:endParaRPr sz="2300"/>
          </a:p>
          <a:p>
            <a:pPr indent="-349250" lvl="1" marL="914400" rtl="0" algn="l">
              <a:spcBef>
                <a:spcPts val="0"/>
              </a:spcBef>
              <a:spcAft>
                <a:spcPts val="0"/>
              </a:spcAft>
              <a:buSzPts val="1900"/>
              <a:buFont typeface="Jost"/>
              <a:buChar char="○"/>
            </a:pPr>
            <a:r>
              <a:rPr lang="en" sz="1900">
                <a:latin typeface="Jost"/>
                <a:ea typeface="Jost"/>
                <a:cs typeface="Jost"/>
                <a:sym typeface="Jost"/>
              </a:rPr>
              <a:t>Use </a:t>
            </a:r>
            <a:r>
              <a:rPr lang="en" sz="1900" u="sng">
                <a:solidFill>
                  <a:schemeClr val="hlink"/>
                </a:solidFill>
                <a:latin typeface="Jost"/>
                <a:ea typeface="Jost"/>
                <a:cs typeface="Jost"/>
                <a:sym typeface="Jost"/>
                <a:hlinkClick r:id="rId4"/>
              </a:rPr>
              <a:t>Silero-VAD</a:t>
            </a:r>
            <a:r>
              <a:rPr lang="en" sz="1900">
                <a:latin typeface="Jost"/>
                <a:ea typeface="Jost"/>
                <a:cs typeface="Jost"/>
                <a:sym typeface="Jost"/>
              </a:rPr>
              <a:t> for pause duration computation</a:t>
            </a:r>
            <a:endParaRPr sz="1900">
              <a:latin typeface="Jost"/>
              <a:ea typeface="Jost"/>
              <a:cs typeface="Jost"/>
              <a:sym typeface="Jost"/>
            </a:endParaRPr>
          </a:p>
          <a:p>
            <a:pPr indent="-349250" lvl="1" marL="914400" rtl="0" algn="l">
              <a:spcBef>
                <a:spcPts val="0"/>
              </a:spcBef>
              <a:spcAft>
                <a:spcPts val="0"/>
              </a:spcAft>
              <a:buSzPts val="1900"/>
              <a:buFont typeface="Jost"/>
              <a:buChar char="○"/>
            </a:pPr>
            <a:r>
              <a:rPr lang="en" sz="1900">
                <a:latin typeface="Jost"/>
                <a:ea typeface="Jost"/>
                <a:cs typeface="Jost"/>
                <a:sym typeface="Jost"/>
              </a:rPr>
              <a:t>Use the average pause length as a metric</a:t>
            </a:r>
            <a:endParaRPr sz="1900">
              <a:latin typeface="Jost"/>
              <a:ea typeface="Jost"/>
              <a:cs typeface="Jost"/>
              <a:sym typeface="Jost"/>
            </a:endParaRPr>
          </a:p>
          <a:p>
            <a:pPr indent="-349250" lvl="0" marL="457200" rtl="0" algn="l">
              <a:spcBef>
                <a:spcPts val="0"/>
              </a:spcBef>
              <a:spcAft>
                <a:spcPts val="0"/>
              </a:spcAft>
              <a:buSzPts val="1900"/>
              <a:buFont typeface="Jost"/>
              <a:buChar char="●"/>
            </a:pPr>
            <a:r>
              <a:rPr lang="en" sz="2300"/>
              <a:t>If we detect either, then trigger Empathetic Feedback Module</a:t>
            </a:r>
            <a:endParaRPr sz="1900">
              <a:latin typeface="Jost"/>
              <a:ea typeface="Jost"/>
              <a:cs typeface="Jost"/>
              <a:sym typeface="Jos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