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a9f0b00bc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6a9f0b00bc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a9f0b00b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6a9f0b00b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a9f0b00bc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6a9f0b00bc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a9f0b00bc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6a9f0b00bc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a9f0b00bc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6a9f0b00bc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a9f0b00bc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6a9f0b00bc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a9f0b00bc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6a9f0b00bc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a9f0b00b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a9f0b00b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a9f0b00b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a9f0b00b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a9f0b00b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a9f0b00b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a9f0b00b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a9f0b00b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a9f0b00bc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6a9f0b00b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6a9f0b00bc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6a9f0b00bc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parts: speaker, DA tag, utterance (unseen: audio)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a9f0b00bc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6a9f0b00bc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a9f0b00bc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6a9f0b00bc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tP6H_XVpzg9Pd20z461HdatpRV-PikHP/view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drive.google.com/file/d/10JHD6iCn8exlO3HMRB1520eKjv4kgX-1/view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://drive.google.com/file/d/1VCgt9qRvBt34y36aY0OsPkaW509ucl33/view" TargetMode="External"/><Relationship Id="rId7" Type="http://schemas.openxmlformats.org/officeDocument/2006/relationships/hyperlink" Target="http://drive.google.com/file/d/1vR7Hw1zmWcq6ZAld4wwP-Pnzr-iJdt_a/view" TargetMode="External"/><Relationship Id="rId8" Type="http://schemas.openxmlformats.org/officeDocument/2006/relationships/hyperlink" Target="http://drive.google.com/file/d/1HPY17ysilVCNnoWNcVOyHlj8TonPM8RB/view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80"/>
              <a:t>RASwDA: Re-Aligned Switchboard Dialog Act Corpus for Dialog Act Prediction in Conversations</a:t>
            </a:r>
            <a:endParaRPr sz="36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20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COMS 6998:</a:t>
            </a:r>
            <a:r>
              <a:rPr lang="en" sz="1400">
                <a:solidFill>
                  <a:schemeClr val="dk1"/>
                </a:solidFill>
              </a:rPr>
              <a:t> Advanced Topics in Spoken Language Processing (Spring 2024)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Week 8: </a:t>
            </a:r>
            <a:r>
              <a:rPr lang="en" sz="1400">
                <a:solidFill>
                  <a:schemeClr val="dk1"/>
                </a:solidFill>
              </a:rPr>
              <a:t>3/5 - Spoken Dialogue Systems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Project Members: </a:t>
            </a:r>
            <a:r>
              <a:rPr lang="en" sz="1400">
                <a:solidFill>
                  <a:schemeClr val="dk1"/>
                </a:solidFill>
              </a:rPr>
              <a:t>Run Chen, Eleanor Lin, Shayan Hooshmand, Mariam Mustafa, Rose Sloan, Ritika Nandi, Alicia Yang, Andrea Lopez, Ansh Kothary, Isaac Suh, Catherine Lyu, Eric Chen, Sophia Horng and Julia Hirschberg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Inaccuracies in Switchboard DA Corpus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Audio data</a:t>
            </a:r>
            <a:r>
              <a:rPr lang="en" sz="2000"/>
              <a:t> not effectively leveraged due to misalignment with text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Inaccurate utterance boundaries affect prosodic analysis of DA's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utterance duration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pitch range compression/final lowering at end of turn/topic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boundary tones at ends of phrases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Original automatic alignment skipped inarticulate/quiet words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MSU Switchboard: better alignments and transcriptions but also problems linking </a:t>
            </a:r>
            <a:r>
              <a:rPr lang="en" sz="2000"/>
              <a:t>new transcripts to DA labels</a:t>
            </a:r>
            <a:endParaRPr sz="2000"/>
          </a:p>
        </p:txBody>
      </p:sp>
      <p:sp>
        <p:nvSpPr>
          <p:cNvPr id="132" name="Google Shape;132;p22"/>
          <p:cNvSpPr txBox="1"/>
          <p:nvPr/>
        </p:nvSpPr>
        <p:spPr>
          <a:xfrm>
            <a:off x="89250" y="4109050"/>
            <a:ext cx="8965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Deshmukh, N., Ganapathiraju, A., Gleeson, A., Hamaker, J., &amp; Picone, J. (1998). Resegmentation of SWITCHBOARD. In </a:t>
            </a:r>
            <a:r>
              <a:rPr i="1" lang="en" sz="1000">
                <a:solidFill>
                  <a:schemeClr val="dk1"/>
                </a:solidFill>
              </a:rPr>
              <a:t>ICSLP</a:t>
            </a:r>
            <a:r>
              <a:rPr lang="en" sz="1000">
                <a:solidFill>
                  <a:schemeClr val="dk1"/>
                </a:solidFill>
              </a:rPr>
              <a:t>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Hirschberg, J. (2017). Pragmatics and prosody. </a:t>
            </a:r>
            <a:r>
              <a:rPr i="1" lang="en" sz="1000">
                <a:solidFill>
                  <a:schemeClr val="dk1"/>
                </a:solidFill>
              </a:rPr>
              <a:t>The Oxford handbook of pragmatics</a:t>
            </a:r>
            <a:r>
              <a:rPr lang="en" sz="1000">
                <a:solidFill>
                  <a:schemeClr val="dk1"/>
                </a:solidFill>
              </a:rPr>
              <a:t>, 532-549.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Shriberg, E., Stolcke, A., Jurafsky, D., Coccaro, N., Meteer, M., Bates, R., Taylor, P., Ries, K., Martin, R., &amp; van Ess-Dykema, C. (1998). Can prosody aid the</a:t>
            </a: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automatic classification of dialog acts in conversational speech? </a:t>
            </a:r>
            <a:r>
              <a:rPr i="1" lang="en" sz="1000">
                <a:solidFill>
                  <a:schemeClr val="dk1"/>
                </a:solidFill>
              </a:rPr>
              <a:t>Language and Speech</a:t>
            </a:r>
            <a:r>
              <a:rPr lang="en" sz="1000">
                <a:solidFill>
                  <a:schemeClr val="dk1"/>
                </a:solidFill>
              </a:rPr>
              <a:t>, </a:t>
            </a:r>
            <a:r>
              <a:rPr i="1" lang="en" sz="1000">
                <a:solidFill>
                  <a:schemeClr val="dk1"/>
                </a:solidFill>
              </a:rPr>
              <a:t>41</a:t>
            </a:r>
            <a:r>
              <a:rPr lang="en" sz="1000">
                <a:solidFill>
                  <a:schemeClr val="dk1"/>
                </a:solidFill>
              </a:rPr>
              <a:t>(3–4), 443–492. https://doi.org/10.1177/002383099804100410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6835" y="303075"/>
            <a:ext cx="3090325" cy="39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4230575"/>
            <a:ext cx="85464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Calhoun, S., Carletta, J., Brenier, J. M., Mayo, N., Jurafsky, D., Steedman, M., &amp; Beaver, D. (2010). The NXT-format Switchboard Corpus: a rich resource for investigating the syntax, semantics, pragmatics and prosody of dialogue. </a:t>
            </a:r>
            <a:r>
              <a:rPr i="1" lang="en" sz="1000">
                <a:solidFill>
                  <a:schemeClr val="dk1"/>
                </a:solidFill>
              </a:rPr>
              <a:t>Language resources and evaluation</a:t>
            </a:r>
            <a:r>
              <a:rPr lang="en" sz="1000">
                <a:solidFill>
                  <a:schemeClr val="dk1"/>
                </a:solidFill>
              </a:rPr>
              <a:t>, </a:t>
            </a:r>
            <a:r>
              <a:rPr i="1" lang="en" sz="1000">
                <a:solidFill>
                  <a:schemeClr val="dk1"/>
                </a:solidFill>
              </a:rPr>
              <a:t>44</a:t>
            </a:r>
            <a:r>
              <a:rPr lang="en" sz="1000">
                <a:solidFill>
                  <a:schemeClr val="dk1"/>
                </a:solidFill>
              </a:rPr>
              <a:t>, 387-419.</a:t>
            </a:r>
            <a:endParaRPr/>
          </a:p>
        </p:txBody>
      </p:sp>
      <p:sp>
        <p:nvSpPr>
          <p:cNvPr id="139" name="Google Shape;139;p23"/>
          <p:cNvSpPr txBox="1"/>
          <p:nvPr/>
        </p:nvSpPr>
        <p:spPr>
          <a:xfrm>
            <a:off x="656050" y="1338600"/>
            <a:ext cx="2638800" cy="1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NXT Switchboard: 642/</a:t>
            </a:r>
            <a:r>
              <a:rPr lang="en" sz="1800">
                <a:solidFill>
                  <a:schemeClr val="dk1"/>
                </a:solidFill>
              </a:rPr>
              <a:t>1155</a:t>
            </a:r>
            <a:r>
              <a:rPr lang="en" sz="1800">
                <a:solidFill>
                  <a:schemeClr val="dk1"/>
                </a:solidFill>
              </a:rPr>
              <a:t> SwDA conversations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2040938" y="2732475"/>
            <a:ext cx="172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NXT Switchboard</a:t>
            </a:r>
            <a:endParaRPr/>
          </a:p>
        </p:txBody>
      </p:sp>
      <p:sp>
        <p:nvSpPr>
          <p:cNvPr id="145" name="Google Shape;14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Re-Aligned Switchboard Dialog Act Corpus</a:t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350" y="1017725"/>
            <a:ext cx="1349250" cy="171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3750" y="3277175"/>
            <a:ext cx="2098499" cy="112304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1068338" y="4401950"/>
            <a:ext cx="366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aeneas forced alignments (</a:t>
            </a:r>
            <a:r>
              <a:rPr lang="en" sz="1500"/>
              <a:t>github.com/readbeyond/aeneas)</a:t>
            </a:r>
            <a:endParaRPr sz="1500"/>
          </a:p>
        </p:txBody>
      </p:sp>
      <p:cxnSp>
        <p:nvCxnSpPr>
          <p:cNvPr id="149" name="Google Shape;149;p24"/>
          <p:cNvCxnSpPr>
            <a:stCxn id="146" idx="3"/>
          </p:cNvCxnSpPr>
          <p:nvPr/>
        </p:nvCxnSpPr>
        <p:spPr>
          <a:xfrm>
            <a:off x="3577600" y="1875100"/>
            <a:ext cx="1356000" cy="345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24"/>
          <p:cNvCxnSpPr>
            <a:stCxn id="147" idx="3"/>
          </p:cNvCxnSpPr>
          <p:nvPr/>
        </p:nvCxnSpPr>
        <p:spPr>
          <a:xfrm flipH="1" rot="10800000">
            <a:off x="3952248" y="3673696"/>
            <a:ext cx="924300" cy="165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24"/>
          <p:cNvSpPr txBox="1"/>
          <p:nvPr/>
        </p:nvSpPr>
        <p:spPr>
          <a:xfrm>
            <a:off x="4460500" y="2088625"/>
            <a:ext cx="19692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Manual correction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52" name="Google Shape;152;p24"/>
          <p:cNvCxnSpPr/>
          <p:nvPr/>
        </p:nvCxnSpPr>
        <p:spPr>
          <a:xfrm>
            <a:off x="6096075" y="2782625"/>
            <a:ext cx="5919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24"/>
          <p:cNvSpPr txBox="1"/>
          <p:nvPr/>
        </p:nvSpPr>
        <p:spPr>
          <a:xfrm>
            <a:off x="6967100" y="3389788"/>
            <a:ext cx="19692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Aligned TextGrid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2559" y="2088625"/>
            <a:ext cx="2398290" cy="128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9400" y="2711476"/>
            <a:ext cx="1111400" cy="1131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/>
        </p:nvSpPr>
        <p:spPr>
          <a:xfrm>
            <a:off x="185075" y="2854825"/>
            <a:ext cx="1356000" cy="1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SwDA transcripts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+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SwDA audio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157" name="Google Shape;157;p24"/>
          <p:cNvCxnSpPr>
            <a:endCxn id="147" idx="1"/>
          </p:cNvCxnSpPr>
          <p:nvPr/>
        </p:nvCxnSpPr>
        <p:spPr>
          <a:xfrm>
            <a:off x="1153550" y="3781096"/>
            <a:ext cx="700200" cy="57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1596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1125" y="2571750"/>
            <a:ext cx="5052877" cy="257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875" y="1532775"/>
            <a:ext cx="81153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Realigned Data Improves DAC Accuracy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and Future Work</a:t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Dialog systems need to accurately predict and produce dialog acts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Switchboard Dialog Act corpus is a valuable resource for dialog modeling but has i</a:t>
            </a:r>
            <a:r>
              <a:rPr lang="en"/>
              <a:t>naccuracies in its automatic alignments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Re-Aligned Switchboard Dialog Act (RASwDA) corpus has improved performance on DA classification from speech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plan to continue to release the full RASwDA corpus to the wider speech community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11"/>
              <a:t>Please post on EdStem</a:t>
            </a:r>
            <a:endParaRPr sz="271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are dialog acts (and why do we care)?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Switchboard Dialog Act Corpus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Re-Aligned Switchboard Dialog Act Corpus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dialog acts?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dialog act = communicative function + semantic content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Through </a:t>
            </a:r>
            <a:r>
              <a:rPr b="1" lang="en" sz="2000">
                <a:solidFill>
                  <a:schemeClr val="dk1"/>
                </a:solidFill>
              </a:rPr>
              <a:t>dialog</a:t>
            </a:r>
            <a:r>
              <a:rPr lang="en" sz="2000">
                <a:solidFill>
                  <a:schemeClr val="dk1"/>
                </a:solidFill>
              </a:rPr>
              <a:t>, speakers </a:t>
            </a:r>
            <a:r>
              <a:rPr b="1" lang="en" sz="2000">
                <a:solidFill>
                  <a:schemeClr val="dk1"/>
                </a:solidFill>
              </a:rPr>
              <a:t>influence (=act on) </a:t>
            </a:r>
            <a:r>
              <a:rPr lang="en" sz="2000">
                <a:solidFill>
                  <a:schemeClr val="dk1"/>
                </a:solidFill>
              </a:rPr>
              <a:t>each other's cognitive states and their surrounding environment </a:t>
            </a:r>
            <a:r>
              <a:rPr b="1" lang="en" sz="2000">
                <a:solidFill>
                  <a:schemeClr val="dk1"/>
                </a:solidFill>
              </a:rPr>
              <a:t>(=context)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Many possible realizations of the same dialog act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"Could you open the window?"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"Please open the window."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etc.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311700" y="4230175"/>
            <a:ext cx="852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Popescu-Belis, </a:t>
            </a:r>
            <a:r>
              <a:rPr lang="en" sz="1000">
                <a:solidFill>
                  <a:schemeClr val="dk1"/>
                </a:solidFill>
              </a:rPr>
              <a:t>A. (2007). Dialogue Acts: One or More Dimensions? </a:t>
            </a:r>
            <a:r>
              <a:rPr i="1" lang="en" sz="1000">
                <a:solidFill>
                  <a:schemeClr val="dk1"/>
                </a:solidFill>
              </a:rPr>
              <a:t>ISSCO WorkingPaper</a:t>
            </a:r>
            <a:r>
              <a:rPr lang="en" sz="1000">
                <a:solidFill>
                  <a:schemeClr val="dk1"/>
                </a:solidFill>
              </a:rPr>
              <a:t>, </a:t>
            </a:r>
            <a:r>
              <a:rPr i="1" lang="en" sz="1000">
                <a:solidFill>
                  <a:schemeClr val="dk1"/>
                </a:solidFill>
              </a:rPr>
              <a:t>62</a:t>
            </a:r>
            <a:r>
              <a:rPr lang="en" sz="1000">
                <a:solidFill>
                  <a:schemeClr val="dk1"/>
                </a:solidFill>
              </a:rPr>
              <a:t>, 1-46.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dialog acts?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Many possible realizations of the same dialog act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Many possible interpretations of same utterance as different dialog acts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"an utterance of ['</a:t>
            </a:r>
            <a:r>
              <a:rPr b="1" lang="en" sz="1900"/>
              <a:t>I'll be there before you</a:t>
            </a:r>
            <a:r>
              <a:rPr lang="en" sz="1900"/>
              <a:t>'] can be taken under appropriate conditions e.g., as a </a:t>
            </a:r>
            <a:r>
              <a:rPr b="1" lang="en" sz="1900"/>
              <a:t>promise</a:t>
            </a:r>
            <a:r>
              <a:rPr lang="en" sz="1900"/>
              <a:t>, a </a:t>
            </a:r>
            <a:r>
              <a:rPr b="1" lang="en" sz="1900"/>
              <a:t>prediction</a:t>
            </a:r>
            <a:r>
              <a:rPr lang="en" sz="1900"/>
              <a:t>, a </a:t>
            </a:r>
            <a:r>
              <a:rPr b="1" lang="en" sz="1900"/>
              <a:t>warning</a:t>
            </a:r>
            <a:r>
              <a:rPr lang="en" sz="1900"/>
              <a:t>, or a </a:t>
            </a:r>
            <a:r>
              <a:rPr b="1" lang="en" sz="1900"/>
              <a:t>remark</a:t>
            </a:r>
            <a:r>
              <a:rPr lang="en" sz="1900"/>
              <a:t> on the speaker's and the addressee's dispositions . . . in each of these cases a different </a:t>
            </a:r>
            <a:r>
              <a:rPr b="1" lang="en" sz="1900"/>
              <a:t>speech act</a:t>
            </a:r>
            <a:r>
              <a:rPr lang="en" sz="1900"/>
              <a:t> has been performed." (Searle et al., </a:t>
            </a:r>
            <a:r>
              <a:rPr i="1" lang="en" sz="1900"/>
              <a:t>Speech Act Theory and Pragmatics</a:t>
            </a:r>
            <a:r>
              <a:rPr lang="en" sz="1900"/>
              <a:t>, 1980, p. 1)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promise &gt; "I'll be there before you" (I promise I'll be on time)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prediction &gt; "I'll be there before you" (I think I will arrive first)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etc.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 Acts for Spoken Dialogue Systems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Useful abstraction for dialog systems when generating language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</a:t>
            </a:r>
            <a:r>
              <a:rPr lang="en" sz="1800"/>
              <a:t>earn when it is appropriate to generate different dialog acts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 dialog act type as input when generating utterances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Dialog systems also need to accurately recognize dialog acts (</a:t>
            </a:r>
            <a:r>
              <a:rPr lang="en" sz="1900"/>
              <a:t>"I'll be there before you": promise, prediction, warning, or remark?)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Dialog acts and prosody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Example: Expressing uncertainty (left) versus incredulity (right)</a:t>
            </a:r>
            <a:endParaRPr sz="1800"/>
          </a:p>
        </p:txBody>
      </p:sp>
      <p:sp>
        <p:nvSpPr>
          <p:cNvPr id="81" name="Google Shape;81;p17"/>
          <p:cNvSpPr txBox="1"/>
          <p:nvPr/>
        </p:nvSpPr>
        <p:spPr>
          <a:xfrm>
            <a:off x="311700" y="4152475"/>
            <a:ext cx="8137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Chen, H., Liu, X., Yin, D., &amp; Tang, J. (2017). A survey on dialogue systems: Recent advances and new frontiers. </a:t>
            </a:r>
            <a:r>
              <a:rPr i="1" lang="en" sz="1000">
                <a:solidFill>
                  <a:schemeClr val="dk1"/>
                </a:solidFill>
              </a:rPr>
              <a:t>Acm Sigkdd Explorations Newsletter</a:t>
            </a:r>
            <a:r>
              <a:rPr lang="en" sz="1000">
                <a:solidFill>
                  <a:schemeClr val="dk1"/>
                </a:solidFill>
              </a:rPr>
              <a:t>, </a:t>
            </a:r>
            <a:r>
              <a:rPr i="1" lang="en" sz="1000">
                <a:solidFill>
                  <a:schemeClr val="dk1"/>
                </a:solidFill>
              </a:rPr>
              <a:t>19</a:t>
            </a:r>
            <a:r>
              <a:rPr lang="en" sz="1000">
                <a:solidFill>
                  <a:schemeClr val="dk1"/>
                </a:solidFill>
              </a:rPr>
              <a:t>(2), 25-35.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Hirschberg, J. (2016). Pragmatics and Prosody. 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050" y="3516923"/>
            <a:ext cx="3833225" cy="52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0275" y="3554697"/>
            <a:ext cx="4182250" cy="45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Switchboard Dialog Act Corpus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Extends</a:t>
            </a:r>
            <a:r>
              <a:rPr lang="en" sz="1800"/>
              <a:t> 1990's Switchboard Corpus annotat</a:t>
            </a:r>
            <a:r>
              <a:rPr lang="en"/>
              <a:t>ed with dialog acts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Designed for computational DA modeling, conversational speech recognition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1,155 telephone conversations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Typical length: 5-10 minutes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2 speakers per conversation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Americans from various regions (different dialects)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Topics: various (e.g., cars, criminal justice system, women's fashion, childcare, cooking, books, movies, air pollution)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Transcripts manually segmented into utterances and annotated with dialog acts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Also provides audio recordings of conversations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387450" y="4560650"/>
            <a:ext cx="8369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Stolcke, A., Ries, K., Coccaro, N., Shriberg, E., Bates, R., Jurafsky, D., ... &amp; Meteer, M. (2000). Dialogue act modeling for automatic tagging and recognition of conversational speech. </a:t>
            </a:r>
            <a:r>
              <a:rPr i="1" lang="en" sz="1000">
                <a:solidFill>
                  <a:schemeClr val="dk1"/>
                </a:solidFill>
              </a:rPr>
              <a:t>Computational linguistics</a:t>
            </a:r>
            <a:r>
              <a:rPr lang="en" sz="1000">
                <a:solidFill>
                  <a:schemeClr val="dk1"/>
                </a:solidFill>
              </a:rPr>
              <a:t>, </a:t>
            </a:r>
            <a:r>
              <a:rPr i="1" lang="en" sz="1000">
                <a:solidFill>
                  <a:schemeClr val="dk1"/>
                </a:solidFill>
              </a:rPr>
              <a:t>26</a:t>
            </a:r>
            <a:r>
              <a:rPr lang="en" sz="1000">
                <a:solidFill>
                  <a:schemeClr val="dk1"/>
                </a:solidFill>
              </a:rPr>
              <a:t>(3), 339-373.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63" y="307550"/>
            <a:ext cx="8524484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387450" y="4560650"/>
            <a:ext cx="8369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Stolcke, A., Ries, K., Coccaro, N., Shriberg, E., Bates, R., Jurafsky, D., ... &amp; Meteer, M. (2000). Dialogue act modeling for automatic tagging and recognition of conversational speech. </a:t>
            </a:r>
            <a:r>
              <a:rPr i="1" lang="en" sz="1000">
                <a:solidFill>
                  <a:schemeClr val="dk1"/>
                </a:solidFill>
              </a:rPr>
              <a:t>Computational linguistics</a:t>
            </a:r>
            <a:r>
              <a:rPr lang="en" sz="1000">
                <a:solidFill>
                  <a:schemeClr val="dk1"/>
                </a:solidFill>
              </a:rPr>
              <a:t>, </a:t>
            </a:r>
            <a:r>
              <a:rPr i="1" lang="en" sz="1000">
                <a:solidFill>
                  <a:schemeClr val="dk1"/>
                </a:solidFill>
              </a:rPr>
              <a:t>26</a:t>
            </a:r>
            <a:r>
              <a:rPr lang="en" sz="1000">
                <a:solidFill>
                  <a:schemeClr val="dk1"/>
                </a:solidFill>
              </a:rPr>
              <a:t>(3), 339-373.</a:t>
            </a:r>
            <a:endParaRPr sz="1000"/>
          </a:p>
        </p:txBody>
      </p:sp>
      <p:sp>
        <p:nvSpPr>
          <p:cNvPr id="97" name="Google Shape;97;p19"/>
          <p:cNvSpPr/>
          <p:nvPr/>
        </p:nvSpPr>
        <p:spPr>
          <a:xfrm>
            <a:off x="1992825" y="1984225"/>
            <a:ext cx="2937600" cy="2691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1992825" y="2571750"/>
            <a:ext cx="2937600" cy="2691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412925" y="3025013"/>
            <a:ext cx="5988300" cy="615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opinion statement: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falling intonation pattern broken to place emphasis on "better"</a:t>
            </a: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412925" y="1250825"/>
            <a:ext cx="1916400" cy="615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yes-no question: rising intonation</a:t>
            </a:r>
            <a:endParaRPr/>
          </a:p>
        </p:txBody>
      </p:sp>
      <p:pic>
        <p:nvPicPr>
          <p:cNvPr id="105" name="Google Shape;105;p20" title="yes_no_ques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525" y="133002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311700" y="4088825"/>
            <a:ext cx="1916400" cy="615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laughter: short, breathy bursts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9328" y="3870725"/>
            <a:ext cx="6225623" cy="10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 title="laughter">
            <a:hlinkClick r:id="rId6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8175" y="416802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412925" y="2179288"/>
            <a:ext cx="3302400" cy="615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greeting ("conventional-opening"): rising intonation (uncertainty?)</a:t>
            </a:r>
            <a:endParaRPr/>
          </a:p>
        </p:txBody>
      </p:sp>
      <p:pic>
        <p:nvPicPr>
          <p:cNvPr id="110" name="Google Shape;110;p20" title="uncertainty">
            <a:hlinkClick r:id="rId7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8125" y="2258488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and Prosody in Switchboard Corpus</a:t>
            </a:r>
            <a:endParaRPr/>
          </a:p>
        </p:txBody>
      </p:sp>
      <p:pic>
        <p:nvPicPr>
          <p:cNvPr id="112" name="Google Shape;112;p20" title="contrast_opinion">
            <a:hlinkClick r:id="rId8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125" y="310422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4848325" y="1272275"/>
            <a:ext cx="3061800" cy="572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non-opinion statement: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falling intonation</a:t>
            </a:r>
            <a:endParaRPr/>
          </a:p>
        </p:txBody>
      </p:sp>
      <p:pic>
        <p:nvPicPr>
          <p:cNvPr id="114" name="Google Shape;114;p20" title="non_opinion_statement">
            <a:hlinkClick r:id="rId9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3050" y="12960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56088"/>
            <a:ext cx="6786796" cy="13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 Act Classification on SwDA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650649"/>
            <a:ext cx="4667250" cy="1638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22" name="Google Shape;122;p21"/>
          <p:cNvCxnSpPr/>
          <p:nvPr/>
        </p:nvCxnSpPr>
        <p:spPr>
          <a:xfrm flipH="1">
            <a:off x="4722600" y="3708100"/>
            <a:ext cx="1050000" cy="37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3" name="Google Shape;123;p21"/>
          <p:cNvSpPr txBox="1"/>
          <p:nvPr/>
        </p:nvSpPr>
        <p:spPr>
          <a:xfrm>
            <a:off x="5772600" y="3294900"/>
            <a:ext cx="26580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model used only </a:t>
            </a:r>
            <a:r>
              <a:rPr b="1" lang="en"/>
              <a:t>audio input</a:t>
            </a:r>
            <a:r>
              <a:rPr lang="en"/>
              <a:t>.</a:t>
            </a: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7098500" y="1522775"/>
            <a:ext cx="890400" cy="55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2022</a:t>
            </a:r>
            <a:endParaRPr sz="2400"/>
          </a:p>
        </p:txBody>
      </p:sp>
      <p:sp>
        <p:nvSpPr>
          <p:cNvPr id="125" name="Google Shape;125;p21"/>
          <p:cNvSpPr txBox="1"/>
          <p:nvPr/>
        </p:nvSpPr>
        <p:spPr>
          <a:xfrm>
            <a:off x="1373375" y="4346050"/>
            <a:ext cx="59409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DSTC3 corpus has ~1/2 of the number of labels in SwDA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