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7"/>
  </p:normalViewPr>
  <p:slideViewPr>
    <p:cSldViewPr snapToGrid="0">
      <p:cViewPr varScale="1">
        <p:scale>
          <a:sx n="146" d="100"/>
          <a:sy n="146" d="100"/>
        </p:scale>
        <p:origin x="64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bf1db4bf0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bf1db4bf0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bf1db4bf0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bf1db4bf0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bf1db4bf0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bf1db4bf0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bf1db4bf0d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bf1db4bf0d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69d868a99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69d868a99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a021bbd9d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a021bbd9d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bf1f64678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bf1f64678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a021bbd9dd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a021bbd9dd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a021bbd9dd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a021bbd9dd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bf1f64678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bf1f64678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bf1f64678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bf1f64678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bf1db4bf0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bf1db4bf0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13" Type="http://schemas.microsoft.com/office/2007/relationships/media" Target="../media/media16.wav"/><Relationship Id="rId18" Type="http://schemas.openxmlformats.org/officeDocument/2006/relationships/notesSlide" Target="../notesSlides/notesSlide10.xml"/><Relationship Id="rId3" Type="http://schemas.microsoft.com/office/2007/relationships/media" Target="../media/media5.wav"/><Relationship Id="rId21" Type="http://schemas.openxmlformats.org/officeDocument/2006/relationships/image" Target="../media/image1.png"/><Relationship Id="rId7" Type="http://schemas.microsoft.com/office/2007/relationships/media" Target="../media/media13.wav"/><Relationship Id="rId12" Type="http://schemas.openxmlformats.org/officeDocument/2006/relationships/audio" Target="../media/media15.wav"/><Relationship Id="rId17" Type="http://schemas.openxmlformats.org/officeDocument/2006/relationships/slideLayout" Target="../slideLayouts/slideLayout3.xml"/><Relationship Id="rId2" Type="http://schemas.openxmlformats.org/officeDocument/2006/relationships/audio" Target="../media/media11.wav"/><Relationship Id="rId16" Type="http://schemas.openxmlformats.org/officeDocument/2006/relationships/audio" Target="../media/media17.wav"/><Relationship Id="rId20" Type="http://schemas.openxmlformats.org/officeDocument/2006/relationships/image" Target="../media/image8.png"/><Relationship Id="rId1" Type="http://schemas.microsoft.com/office/2007/relationships/media" Target="../media/media11.wav"/><Relationship Id="rId6" Type="http://schemas.openxmlformats.org/officeDocument/2006/relationships/audio" Target="../media/media12.wav"/><Relationship Id="rId11" Type="http://schemas.microsoft.com/office/2007/relationships/media" Target="../media/media15.wav"/><Relationship Id="rId5" Type="http://schemas.microsoft.com/office/2007/relationships/media" Target="../media/media12.wav"/><Relationship Id="rId15" Type="http://schemas.microsoft.com/office/2007/relationships/media" Target="../media/media17.wav"/><Relationship Id="rId10" Type="http://schemas.openxmlformats.org/officeDocument/2006/relationships/audio" Target="../media/media14.wav"/><Relationship Id="rId19" Type="http://schemas.openxmlformats.org/officeDocument/2006/relationships/image" Target="../media/image6.png"/><Relationship Id="rId4" Type="http://schemas.openxmlformats.org/officeDocument/2006/relationships/audio" Target="../media/media5.wav"/><Relationship Id="rId9" Type="http://schemas.microsoft.com/office/2007/relationships/media" Target="../media/media14.wav"/><Relationship Id="rId14" Type="http://schemas.openxmlformats.org/officeDocument/2006/relationships/audio" Target="../media/media16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microsoft.com/office/2007/relationships/media" Target="../media/media19.wav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audio" Target="../media/media20.wav"/><Relationship Id="rId11" Type="http://schemas.openxmlformats.org/officeDocument/2006/relationships/image" Target="../media/image11.png"/><Relationship Id="rId5" Type="http://schemas.microsoft.com/office/2007/relationships/media" Target="../media/media20.wav"/><Relationship Id="rId10" Type="http://schemas.openxmlformats.org/officeDocument/2006/relationships/image" Target="../media/image10.png"/><Relationship Id="rId4" Type="http://schemas.openxmlformats.org/officeDocument/2006/relationships/audio" Target="../media/media19.wav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12.png"/><Relationship Id="rId5" Type="http://schemas.openxmlformats.org/officeDocument/2006/relationships/hyperlink" Target="https://ai.meta.com/blog/audiobox-generating-audio-voice-natural-language-prompts/" TargetMode="External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.png"/><Relationship Id="rId5" Type="http://schemas.microsoft.com/office/2007/relationships/media" Target="../media/media4.mp3"/><Relationship Id="rId10" Type="http://schemas.openxmlformats.org/officeDocument/2006/relationships/image" Target="../media/image3.png"/><Relationship Id="rId4" Type="http://schemas.openxmlformats.org/officeDocument/2006/relationships/audio" Target="../media/media3.mp3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wav"/><Relationship Id="rId7" Type="http://schemas.openxmlformats.org/officeDocument/2006/relationships/image" Target="../media/image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.png"/><Relationship Id="rId4" Type="http://schemas.openxmlformats.org/officeDocument/2006/relationships/audio" Target="../media/media6.wav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image" Target="../media/image1.png"/><Relationship Id="rId3" Type="http://schemas.microsoft.com/office/2007/relationships/media" Target="../media/media8.wav"/><Relationship Id="rId7" Type="http://schemas.microsoft.com/office/2007/relationships/media" Target="../media/media10.wav"/><Relationship Id="rId12" Type="http://schemas.openxmlformats.org/officeDocument/2006/relationships/notesSlide" Target="../notesSlides/notesSlide9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slideLayout" Target="../slideLayouts/slideLayout3.xml"/><Relationship Id="rId5" Type="http://schemas.microsoft.com/office/2007/relationships/media" Target="../media/media9.wav"/><Relationship Id="rId10" Type="http://schemas.openxmlformats.org/officeDocument/2006/relationships/audio" Target="../media/media11.wav"/><Relationship Id="rId4" Type="http://schemas.openxmlformats.org/officeDocument/2006/relationships/audio" Target="../media/media8.wav"/><Relationship Id="rId9" Type="http://schemas.microsoft.com/office/2007/relationships/media" Target="../media/media1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8933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Simulating Conversations,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Emotional Speech Synthesis,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&amp; More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544500" y="3445550"/>
            <a:ext cx="8055000" cy="45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1143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Tony Chen</a:t>
            </a:r>
            <a:endParaRPr sz="19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11430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11430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1143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ctrTitle" idx="4294967295"/>
          </p:nvPr>
        </p:nvSpPr>
        <p:spPr>
          <a:xfrm>
            <a:off x="694350" y="282550"/>
            <a:ext cx="77553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Make Non-Empathetic Speaker Empathetic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294967295"/>
          </p:nvPr>
        </p:nvSpPr>
        <p:spPr>
          <a:xfrm>
            <a:off x="311450" y="2876525"/>
            <a:ext cx="1494000" cy="5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* Empathetic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+ 0 * Rick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4294967295"/>
          </p:nvPr>
        </p:nvSpPr>
        <p:spPr>
          <a:xfrm>
            <a:off x="8261075" y="2913225"/>
            <a:ext cx="1494000" cy="5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 * Empathetic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+ 1 * Rick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2"/>
          <p:cNvSpPr txBox="1">
            <a:spLocks noGrp="1"/>
          </p:cNvSpPr>
          <p:nvPr>
            <p:ph type="subTitle" idx="4294967295"/>
          </p:nvPr>
        </p:nvSpPr>
        <p:spPr>
          <a:xfrm>
            <a:off x="7719675" y="828625"/>
            <a:ext cx="1258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Recall: Original Rick</a:t>
            </a:r>
            <a:endParaRPr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2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518200" y="1556925"/>
            <a:ext cx="457200" cy="82569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2"/>
          <p:cNvSpPr txBox="1">
            <a:spLocks noGrp="1"/>
          </p:cNvSpPr>
          <p:nvPr>
            <p:ph type="subTitle" idx="4294967295"/>
          </p:nvPr>
        </p:nvSpPr>
        <p:spPr>
          <a:xfrm>
            <a:off x="3764363" y="2876525"/>
            <a:ext cx="1494000" cy="5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0.5 * Empathetic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+ 0.5 * Rick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(Empathetic Rick)</a:t>
            </a:r>
            <a:endParaRPr sz="7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578813" y="1369173"/>
            <a:ext cx="1033925" cy="103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2"/>
          <p:cNvSpPr txBox="1">
            <a:spLocks noGrp="1"/>
          </p:cNvSpPr>
          <p:nvPr>
            <p:ph type="subTitle" idx="4294967295"/>
          </p:nvPr>
        </p:nvSpPr>
        <p:spPr>
          <a:xfrm>
            <a:off x="4886500" y="2892750"/>
            <a:ext cx="1033800" cy="5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0.4 * Empathetic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+ 0.6 * Rick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2"/>
          <p:cNvSpPr txBox="1">
            <a:spLocks noGrp="1"/>
          </p:cNvSpPr>
          <p:nvPr>
            <p:ph type="subTitle" idx="4294967295"/>
          </p:nvPr>
        </p:nvSpPr>
        <p:spPr>
          <a:xfrm>
            <a:off x="5748125" y="2876525"/>
            <a:ext cx="1033800" cy="5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0.35 * Empathetic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+ 0.65 * Rick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2"/>
          <p:cNvSpPr txBox="1">
            <a:spLocks noGrp="1"/>
          </p:cNvSpPr>
          <p:nvPr>
            <p:ph type="subTitle" idx="4294967295"/>
          </p:nvPr>
        </p:nvSpPr>
        <p:spPr>
          <a:xfrm>
            <a:off x="6637575" y="2876525"/>
            <a:ext cx="1033800" cy="5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0.3 * Empathetic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+ 0.7 * Rick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2"/>
          <p:cNvSpPr txBox="1">
            <a:spLocks noGrp="1"/>
          </p:cNvSpPr>
          <p:nvPr>
            <p:ph type="subTitle" idx="4294967295"/>
          </p:nvPr>
        </p:nvSpPr>
        <p:spPr>
          <a:xfrm>
            <a:off x="7475900" y="2876513"/>
            <a:ext cx="1033800" cy="5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0.2 * Empathetic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+ 0.8 * Rick</a:t>
            </a:r>
            <a:endParaRPr sz="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2"/>
          <p:cNvSpPr/>
          <p:nvPr/>
        </p:nvSpPr>
        <p:spPr>
          <a:xfrm rot="5400000">
            <a:off x="6136525" y="1600038"/>
            <a:ext cx="479700" cy="5018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0" name="Google Shape;170;p22"/>
          <p:cNvCxnSpPr/>
          <p:nvPr/>
        </p:nvCxnSpPr>
        <p:spPr>
          <a:xfrm>
            <a:off x="343350" y="3555250"/>
            <a:ext cx="866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1" name="Google Shape;171;p22"/>
          <p:cNvSpPr txBox="1">
            <a:spLocks noGrp="1"/>
          </p:cNvSpPr>
          <p:nvPr>
            <p:ph type="subTitle" idx="4294967295"/>
          </p:nvPr>
        </p:nvSpPr>
        <p:spPr>
          <a:xfrm>
            <a:off x="3824988" y="3555250"/>
            <a:ext cx="1494000" cy="5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Weight of Rick Embedding</a:t>
            </a:r>
            <a:endParaRPr sz="7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2"/>
          <p:cNvSpPr txBox="1">
            <a:spLocks noGrp="1"/>
          </p:cNvSpPr>
          <p:nvPr>
            <p:ph type="subTitle" idx="4294967295"/>
          </p:nvPr>
        </p:nvSpPr>
        <p:spPr>
          <a:xfrm>
            <a:off x="5629363" y="4349100"/>
            <a:ext cx="1494000" cy="5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Observe the smooth interpolation</a:t>
            </a:r>
            <a:endParaRPr sz="7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best0">
            <a:hlinkClick r:id="" action="ppaction://media"/>
            <a:extLst>
              <a:ext uri="{FF2B5EF4-FFF2-40B4-BE49-F238E27FC236}">
                <a16:creationId xmlns:a16="http://schemas.microsoft.com/office/drawing/2014/main" id="{8B3E549A-1560-F708-F0D4-48AB59D34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83108" y="2470113"/>
            <a:ext cx="406400" cy="406400"/>
          </a:xfrm>
          <a:prstGeom prst="rect">
            <a:avLst/>
          </a:prstGeom>
        </p:spPr>
      </p:pic>
      <p:pic>
        <p:nvPicPr>
          <p:cNvPr id="4" name="cropped_original_rick">
            <a:hlinkClick r:id="" action="ppaction://media"/>
            <a:extLst>
              <a:ext uri="{FF2B5EF4-FFF2-40B4-BE49-F238E27FC236}">
                <a16:creationId xmlns:a16="http://schemas.microsoft.com/office/drawing/2014/main" id="{F765277D-71DA-083D-675A-2C3647CA54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551062" y="860062"/>
            <a:ext cx="240625" cy="240625"/>
          </a:xfrm>
          <a:prstGeom prst="rect">
            <a:avLst/>
          </a:prstGeom>
        </p:spPr>
      </p:pic>
      <p:pic>
        <p:nvPicPr>
          <p:cNvPr id="5" name="0.5">
            <a:hlinkClick r:id="" action="ppaction://media"/>
            <a:extLst>
              <a:ext uri="{FF2B5EF4-FFF2-40B4-BE49-F238E27FC236}">
                <a16:creationId xmlns:a16="http://schemas.microsoft.com/office/drawing/2014/main" id="{F47DCC70-42B1-C220-6B04-7F03FE152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943725" y="2572772"/>
            <a:ext cx="406401" cy="406401"/>
          </a:xfrm>
          <a:prstGeom prst="rect">
            <a:avLst/>
          </a:prstGeom>
        </p:spPr>
      </p:pic>
      <p:pic>
        <p:nvPicPr>
          <p:cNvPr id="7" name="0.6">
            <a:hlinkClick r:id="" action="ppaction://media"/>
            <a:extLst>
              <a:ext uri="{FF2B5EF4-FFF2-40B4-BE49-F238E27FC236}">
                <a16:creationId xmlns:a16="http://schemas.microsoft.com/office/drawing/2014/main" id="{85D3D471-844B-D569-BD28-A25539F4F6B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19378" y="2571750"/>
            <a:ext cx="406400" cy="406400"/>
          </a:xfrm>
          <a:prstGeom prst="rect">
            <a:avLst/>
          </a:prstGeom>
        </p:spPr>
      </p:pic>
      <p:pic>
        <p:nvPicPr>
          <p:cNvPr id="8" name="0.7avg">
            <a:hlinkClick r:id="" action="ppaction://media"/>
            <a:extLst>
              <a:ext uri="{FF2B5EF4-FFF2-40B4-BE49-F238E27FC236}">
                <a16:creationId xmlns:a16="http://schemas.microsoft.com/office/drawing/2014/main" id="{5783FF16-8335-91E0-EC5F-2F2DB4816D5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758649" y="2591451"/>
            <a:ext cx="406400" cy="406400"/>
          </a:xfrm>
          <a:prstGeom prst="rect">
            <a:avLst/>
          </a:prstGeom>
        </p:spPr>
      </p:pic>
      <p:pic>
        <p:nvPicPr>
          <p:cNvPr id="9" name="0.65avg">
            <a:hlinkClick r:id="" action="ppaction://media"/>
            <a:extLst>
              <a:ext uri="{FF2B5EF4-FFF2-40B4-BE49-F238E27FC236}">
                <a16:creationId xmlns:a16="http://schemas.microsoft.com/office/drawing/2014/main" id="{8EE114B3-867D-9D60-47F8-BE45DFD7D80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884188" y="2591451"/>
            <a:ext cx="406400" cy="406400"/>
          </a:xfrm>
          <a:prstGeom prst="rect">
            <a:avLst/>
          </a:prstGeom>
        </p:spPr>
      </p:pic>
      <p:pic>
        <p:nvPicPr>
          <p:cNvPr id="10" name="0.8avg">
            <a:hlinkClick r:id="" action="ppaction://media"/>
            <a:extLst>
              <a:ext uri="{FF2B5EF4-FFF2-40B4-BE49-F238E27FC236}">
                <a16:creationId xmlns:a16="http://schemas.microsoft.com/office/drawing/2014/main" id="{753C29F0-2F5E-2890-A6DE-0553A7F8BC5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623600" y="2612644"/>
            <a:ext cx="406401" cy="406401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  <a:extLst>
              <a:ext uri="{FF2B5EF4-FFF2-40B4-BE49-F238E27FC236}">
                <a16:creationId xmlns:a16="http://schemas.microsoft.com/office/drawing/2014/main" id="{49CCE9C8-285A-D096-3425-41589A37B76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76796" y="261264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6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>
            <a:spLocks noGrp="1"/>
          </p:cNvSpPr>
          <p:nvPr>
            <p:ph type="ctrTitle"/>
          </p:nvPr>
        </p:nvSpPr>
        <p:spPr>
          <a:xfrm>
            <a:off x="311708" y="11688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Part 3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Some other new cool models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>
            <a:spLocks noGrp="1"/>
          </p:cNvSpPr>
          <p:nvPr>
            <p:ph type="ctrTitle" idx="4294967295"/>
          </p:nvPr>
        </p:nvSpPr>
        <p:spPr>
          <a:xfrm>
            <a:off x="694350" y="282550"/>
            <a:ext cx="77553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Meta’s Seamless Expressive Translation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subTitle" idx="4294967295"/>
          </p:nvPr>
        </p:nvSpPr>
        <p:spPr>
          <a:xfrm>
            <a:off x="5768750" y="1511900"/>
            <a:ext cx="238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My original voice in English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4"/>
          <p:cNvSpPr txBox="1">
            <a:spLocks noGrp="1"/>
          </p:cNvSpPr>
          <p:nvPr>
            <p:ph type="subTitle" idx="4294967295"/>
          </p:nvPr>
        </p:nvSpPr>
        <p:spPr>
          <a:xfrm>
            <a:off x="5768750" y="2762600"/>
            <a:ext cx="283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Expressive Translation to French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4"/>
          <p:cNvSpPr txBox="1">
            <a:spLocks noGrp="1"/>
          </p:cNvSpPr>
          <p:nvPr>
            <p:ph type="subTitle" idx="4294967295"/>
          </p:nvPr>
        </p:nvSpPr>
        <p:spPr>
          <a:xfrm>
            <a:off x="5768750" y="4013300"/>
            <a:ext cx="283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Baseline: Non-Expressive Translation to French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87950" y="1019325"/>
            <a:ext cx="996849" cy="1329172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 txBox="1"/>
          <p:nvPr/>
        </p:nvSpPr>
        <p:spPr>
          <a:xfrm>
            <a:off x="121825" y="4607425"/>
            <a:ext cx="3000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https://seamless.metademolab.com/expressive</a:t>
            </a:r>
            <a:endParaRPr sz="600"/>
          </a:p>
        </p:txBody>
      </p:sp>
      <p:pic>
        <p:nvPicPr>
          <p:cNvPr id="192" name="Google Shape;192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1825" y="1258575"/>
            <a:ext cx="3688100" cy="241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87938" y="2436275"/>
            <a:ext cx="1023713" cy="136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eamless_original">
            <a:hlinkClick r:id="" action="ppaction://media"/>
            <a:extLst>
              <a:ext uri="{FF2B5EF4-FFF2-40B4-BE49-F238E27FC236}">
                <a16:creationId xmlns:a16="http://schemas.microsoft.com/office/drawing/2014/main" id="{4FF05C76-6557-6E74-0D7A-FD96C9D8E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04712" y="1519885"/>
            <a:ext cx="344125" cy="344125"/>
          </a:xfrm>
          <a:prstGeom prst="rect">
            <a:avLst/>
          </a:prstGeom>
        </p:spPr>
      </p:pic>
      <p:pic>
        <p:nvPicPr>
          <p:cNvPr id="3" name="seamless_expressive">
            <a:hlinkClick r:id="" action="ppaction://media"/>
            <a:extLst>
              <a:ext uri="{FF2B5EF4-FFF2-40B4-BE49-F238E27FC236}">
                <a16:creationId xmlns:a16="http://schemas.microsoft.com/office/drawing/2014/main" id="{66F1BDF6-044A-CE79-73BA-CBD436FD11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04712" y="2757796"/>
            <a:ext cx="393600" cy="393600"/>
          </a:xfrm>
          <a:prstGeom prst="rect">
            <a:avLst/>
          </a:prstGeom>
        </p:spPr>
      </p:pic>
      <p:pic>
        <p:nvPicPr>
          <p:cNvPr id="4" name="seamless-non-expressive">
            <a:hlinkClick r:id="" action="ppaction://media"/>
            <a:extLst>
              <a:ext uri="{FF2B5EF4-FFF2-40B4-BE49-F238E27FC236}">
                <a16:creationId xmlns:a16="http://schemas.microsoft.com/office/drawing/2014/main" id="{3991D48D-0E56-7ED4-4891-2230C7F4B3B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04712" y="4119154"/>
            <a:ext cx="403497" cy="403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>
            <a:spLocks noGrp="1"/>
          </p:cNvSpPr>
          <p:nvPr>
            <p:ph type="ctrTitle" idx="4294967295"/>
          </p:nvPr>
        </p:nvSpPr>
        <p:spPr>
          <a:xfrm>
            <a:off x="694350" y="282550"/>
            <a:ext cx="77553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Describe a voice with Meta’s Audiobox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00" name="Google Shape;200;p25"/>
          <p:cNvSpPr txBox="1"/>
          <p:nvPr/>
        </p:nvSpPr>
        <p:spPr>
          <a:xfrm>
            <a:off x="121825" y="4607425"/>
            <a:ext cx="3149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5"/>
              </a:rPr>
              <a:t>https://ai.meta.com/blog/audiobox-generating-audio-voice-natural-language-prompts/</a:t>
            </a:r>
            <a:endParaRPr sz="600"/>
          </a:p>
        </p:txBody>
      </p:sp>
      <p:pic>
        <p:nvPicPr>
          <p:cNvPr id="202" name="Google Shape;20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725" y="1048150"/>
            <a:ext cx="5326328" cy="340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_file(1)">
            <a:hlinkClick r:id="" action="ppaction://media"/>
            <a:extLst>
              <a:ext uri="{FF2B5EF4-FFF2-40B4-BE49-F238E27FC236}">
                <a16:creationId xmlns:a16="http://schemas.microsoft.com/office/drawing/2014/main" id="{50E1A621-E965-DD36-4DD7-149782BAC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43608" y="2473234"/>
            <a:ext cx="431211" cy="431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 idx="4294967295"/>
          </p:nvPr>
        </p:nvSpPr>
        <p:spPr>
          <a:xfrm>
            <a:off x="1315500" y="381975"/>
            <a:ext cx="65130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How do you like this conversation?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" name="bob_alice_pause1">
            <a:hlinkClick r:id="" action="ppaction://media"/>
            <a:extLst>
              <a:ext uri="{FF2B5EF4-FFF2-40B4-BE49-F238E27FC236}">
                <a16:creationId xmlns:a16="http://schemas.microsoft.com/office/drawing/2014/main" id="{75225D55-BEEA-691B-EDBC-BA59DE91D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ctrTitle" idx="4294967295"/>
          </p:nvPr>
        </p:nvSpPr>
        <p:spPr>
          <a:xfrm>
            <a:off x="1315500" y="2265150"/>
            <a:ext cx="65130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Both text and audio are AI generated!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ctrTitle"/>
          </p:nvPr>
        </p:nvSpPr>
        <p:spPr>
          <a:xfrm>
            <a:off x="311708" y="14026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Part 1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Simulating Conversations with LLM and TTS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ctrTitle" idx="4294967295"/>
          </p:nvPr>
        </p:nvSpPr>
        <p:spPr>
          <a:xfrm>
            <a:off x="1315500" y="282550"/>
            <a:ext cx="65130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Text Generation with GPT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80" name="Google Shape;80;p17"/>
          <p:cNvSpPr txBox="1"/>
          <p:nvPr/>
        </p:nvSpPr>
        <p:spPr>
          <a:xfrm>
            <a:off x="3202225" y="1566150"/>
            <a:ext cx="30000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</a:rPr>
              <a:t>Instruction for Speaker A:</a:t>
            </a:r>
            <a:r>
              <a:rPr lang="en" sz="900">
                <a:solidFill>
                  <a:schemeClr val="dk1"/>
                </a:solidFill>
              </a:rPr>
              <a:t> You are a doctor.  Bob, in this role-play scenario, you'll be engaging with Nurse Alice who is feeling overwhelmed by the emotional weight of caring for a terminally ill child. Your role is…</a:t>
            </a:r>
            <a:endParaRPr sz="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</a:rPr>
              <a:t>Instruction for Speaker B:</a:t>
            </a:r>
            <a:r>
              <a:rPr lang="en" sz="900">
                <a:solidFill>
                  <a:schemeClr val="dk1"/>
                </a:solidFill>
              </a:rPr>
              <a:t> Nurse Alice, in this exercise, you'll be approaching  Bob to discuss your emotional struggle with a difficult case involving a terminally ill child. Express your feelings openly and describe the challenges you're facing…</a:t>
            </a:r>
            <a:endParaRPr sz="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</a:endParaRPr>
          </a:p>
        </p:txBody>
      </p:sp>
      <p:sp>
        <p:nvSpPr>
          <p:cNvPr id="81" name="Google Shape;81;p17"/>
          <p:cNvSpPr txBox="1"/>
          <p:nvPr/>
        </p:nvSpPr>
        <p:spPr>
          <a:xfrm>
            <a:off x="3725350" y="360912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I actually asked GPT to write this for me</a:t>
            </a:r>
            <a:endParaRPr/>
          </a:p>
        </p:txBody>
      </p:sp>
      <p:cxnSp>
        <p:nvCxnSpPr>
          <p:cNvPr id="82" name="Google Shape;82;p17"/>
          <p:cNvCxnSpPr>
            <a:stCxn id="81" idx="0"/>
          </p:cNvCxnSpPr>
          <p:nvPr/>
        </p:nvCxnSpPr>
        <p:spPr>
          <a:xfrm rot="10800000">
            <a:off x="4667050" y="3271625"/>
            <a:ext cx="558300" cy="3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3" name="Google Shape;83;p17"/>
          <p:cNvSpPr txBox="1"/>
          <p:nvPr/>
        </p:nvSpPr>
        <p:spPr>
          <a:xfrm>
            <a:off x="2947500" y="89575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900">
                <a:solidFill>
                  <a:schemeClr val="dk1"/>
                </a:solidFill>
              </a:rPr>
              <a:t>Create two agents</a:t>
            </a:r>
            <a:endParaRPr sz="900">
              <a:solidFill>
                <a:schemeClr val="dk1"/>
              </a:solidFill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-"/>
            </a:pPr>
            <a:r>
              <a:rPr lang="en" sz="900">
                <a:solidFill>
                  <a:schemeClr val="dk1"/>
                </a:solidFill>
              </a:rPr>
              <a:t>Each agents receive an instruction and conversation history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ctrTitle" idx="4294967295"/>
          </p:nvPr>
        </p:nvSpPr>
        <p:spPr>
          <a:xfrm>
            <a:off x="1315500" y="282550"/>
            <a:ext cx="65130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Generating Audio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ubTitle" idx="4294967295"/>
          </p:nvPr>
        </p:nvSpPr>
        <p:spPr>
          <a:xfrm>
            <a:off x="392800" y="1029325"/>
            <a:ext cx="1561800" cy="5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OpenAI TTS</a:t>
            </a:r>
            <a:endParaRPr sz="15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9724" y="1570725"/>
            <a:ext cx="2188950" cy="174227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>
            <a:spLocks noGrp="1"/>
          </p:cNvSpPr>
          <p:nvPr>
            <p:ph type="subTitle" idx="4294967295"/>
          </p:nvPr>
        </p:nvSpPr>
        <p:spPr>
          <a:xfrm>
            <a:off x="3170525" y="1029325"/>
            <a:ext cx="1561800" cy="5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ElevenLabs</a:t>
            </a:r>
            <a:endParaRPr sz="15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 rotWithShape="1">
          <a:blip r:embed="rId10">
            <a:alphaModFix/>
          </a:blip>
          <a:srcRect r="19426"/>
          <a:stretch/>
        </p:blipFill>
        <p:spPr>
          <a:xfrm>
            <a:off x="3107225" y="1520875"/>
            <a:ext cx="2933652" cy="174227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>
            <a:spLocks noGrp="1"/>
          </p:cNvSpPr>
          <p:nvPr>
            <p:ph type="subTitle" idx="4294967295"/>
          </p:nvPr>
        </p:nvSpPr>
        <p:spPr>
          <a:xfrm>
            <a:off x="3107225" y="3347125"/>
            <a:ext cx="3228000" cy="9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ElevenLabs provides a ton of voices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4294967295"/>
          </p:nvPr>
        </p:nvSpPr>
        <p:spPr>
          <a:xfrm>
            <a:off x="6192375" y="1029325"/>
            <a:ext cx="2150400" cy="5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Suno (Open source)</a:t>
            </a:r>
            <a:endParaRPr sz="15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 rotWithShape="1">
          <a:blip r:embed="rId11">
            <a:alphaModFix/>
          </a:blip>
          <a:srcRect r="36155"/>
          <a:stretch/>
        </p:blipFill>
        <p:spPr>
          <a:xfrm>
            <a:off x="6303350" y="1520875"/>
            <a:ext cx="2599124" cy="162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>
            <a:spLocks noGrp="1"/>
          </p:cNvSpPr>
          <p:nvPr>
            <p:ph type="subTitle" idx="4294967295"/>
          </p:nvPr>
        </p:nvSpPr>
        <p:spPr>
          <a:xfrm>
            <a:off x="6107550" y="3347125"/>
            <a:ext cx="3228000" cy="9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Suno supports non-speech sound tags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204375" y="4135525"/>
            <a:ext cx="56565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Limitations: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can’t specify emotions, purely text-to-speech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Solution: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 prompt text generation to include phrases like “</a:t>
            </a:r>
            <a:r>
              <a:rPr lang="en" sz="15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emm”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punctuations like “...” to signify emotions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429000" y="3263150"/>
            <a:ext cx="2150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</a:rPr>
              <a:t>https://platform.openai.com/docs/guides/text-to-speech</a:t>
            </a:r>
            <a:endParaRPr sz="600">
              <a:solidFill>
                <a:schemeClr val="dk2"/>
              </a:solidFill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3107225" y="3658825"/>
            <a:ext cx="2150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</a:rPr>
              <a:t>https://elevenlabs.io/</a:t>
            </a:r>
            <a:endParaRPr sz="600">
              <a:solidFill>
                <a:schemeClr val="dk2"/>
              </a:solidFill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6192375" y="3658825"/>
            <a:ext cx="2150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</a:rPr>
              <a:t>https://github.com/suno-ai/bark</a:t>
            </a:r>
            <a:endParaRPr sz="600">
              <a:solidFill>
                <a:schemeClr val="dk2"/>
              </a:solidFill>
            </a:endParaRPr>
          </a:p>
        </p:txBody>
      </p:sp>
      <p:pic>
        <p:nvPicPr>
          <p:cNvPr id="2" name="output_openai 1">
            <a:hlinkClick r:id="" action="ppaction://media"/>
            <a:extLst>
              <a:ext uri="{FF2B5EF4-FFF2-40B4-BE49-F238E27FC236}">
                <a16:creationId xmlns:a16="http://schemas.microsoft.com/office/drawing/2014/main" id="{D2B230A1-D45D-2ED2-E343-D5E2DAB49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1435" y="1034259"/>
            <a:ext cx="380538" cy="380538"/>
          </a:xfrm>
          <a:prstGeom prst="rect">
            <a:avLst/>
          </a:prstGeom>
        </p:spPr>
      </p:pic>
      <p:pic>
        <p:nvPicPr>
          <p:cNvPr id="3" name="output_elevenlabs 1">
            <a:hlinkClick r:id="" action="ppaction://media"/>
            <a:extLst>
              <a:ext uri="{FF2B5EF4-FFF2-40B4-BE49-F238E27FC236}">
                <a16:creationId xmlns:a16="http://schemas.microsoft.com/office/drawing/2014/main" id="{C494C82F-FCF5-3BAB-0C2A-82A674394D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82425" y="1020062"/>
            <a:ext cx="426350" cy="426350"/>
          </a:xfrm>
          <a:prstGeom prst="rect">
            <a:avLst/>
          </a:prstGeom>
        </p:spPr>
      </p:pic>
      <p:pic>
        <p:nvPicPr>
          <p:cNvPr id="4" name="output 1">
            <a:hlinkClick r:id="" action="ppaction://media"/>
            <a:extLst>
              <a:ext uri="{FF2B5EF4-FFF2-40B4-BE49-F238E27FC236}">
                <a16:creationId xmlns:a16="http://schemas.microsoft.com/office/drawing/2014/main" id="{46055574-0CBA-E129-25B7-D5ECBFD1853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28500" y="1071964"/>
            <a:ext cx="382124" cy="382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6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0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ctrTitle"/>
          </p:nvPr>
        </p:nvSpPr>
        <p:spPr>
          <a:xfrm>
            <a:off x="311708" y="20698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Part 2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Emotional Speech Synthesis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by repurposing voice cloning model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ctrTitle" idx="4294967295"/>
          </p:nvPr>
        </p:nvSpPr>
        <p:spPr>
          <a:xfrm>
            <a:off x="1315500" y="282550"/>
            <a:ext cx="65130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MetaVoice: Voice Cloning Model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048150"/>
            <a:ext cx="2849991" cy="39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>
            <a:spLocks noGrp="1"/>
          </p:cNvSpPr>
          <p:nvPr>
            <p:ph type="subTitle" idx="4294967295"/>
          </p:nvPr>
        </p:nvSpPr>
        <p:spPr>
          <a:xfrm>
            <a:off x="6163175" y="1460175"/>
            <a:ext cx="881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Original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0"/>
          <p:cNvSpPr txBox="1">
            <a:spLocks noGrp="1"/>
          </p:cNvSpPr>
          <p:nvPr>
            <p:ph type="subTitle" idx="4294967295"/>
          </p:nvPr>
        </p:nvSpPr>
        <p:spPr>
          <a:xfrm>
            <a:off x="6262850" y="3454425"/>
            <a:ext cx="881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Clone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78175" y="1048150"/>
            <a:ext cx="780100" cy="140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 rotWithShape="1">
          <a:blip r:embed="rId9">
            <a:alphaModFix/>
          </a:blip>
          <a:srcRect l="35195"/>
          <a:stretch/>
        </p:blipFill>
        <p:spPr>
          <a:xfrm>
            <a:off x="4164425" y="3136319"/>
            <a:ext cx="1357638" cy="117845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0" y="4820400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https://themetavoice.xyz/</a:t>
            </a:r>
            <a:endParaRPr sz="900"/>
          </a:p>
        </p:txBody>
      </p:sp>
      <p:pic>
        <p:nvPicPr>
          <p:cNvPr id="2" name="cropped_original_rick">
            <a:hlinkClick r:id="" action="ppaction://media"/>
            <a:extLst>
              <a:ext uri="{FF2B5EF4-FFF2-40B4-BE49-F238E27FC236}">
                <a16:creationId xmlns:a16="http://schemas.microsoft.com/office/drawing/2014/main" id="{AFAA8BF5-96D8-F195-0D05-6CBE49003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76710" y="1405295"/>
            <a:ext cx="547262" cy="547262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E2A659CA-1BA7-DF16-C7E8-A20ADCE4D2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13307" y="3372075"/>
            <a:ext cx="558299" cy="558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ctrTitle" idx="4294967295"/>
          </p:nvPr>
        </p:nvSpPr>
        <p:spPr>
          <a:xfrm>
            <a:off x="373050" y="232450"/>
            <a:ext cx="8397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D2A62"/>
                </a:solidFill>
                <a:latin typeface="Calibri"/>
                <a:ea typeface="Calibri"/>
                <a:cs typeface="Calibri"/>
                <a:sym typeface="Calibri"/>
              </a:rPr>
              <a:t>Creating New Voice by Mixing Speaker Embeddings</a:t>
            </a:r>
            <a:endParaRPr b="1">
              <a:solidFill>
                <a:srgbClr val="2D2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ubTitle" idx="4294967295"/>
          </p:nvPr>
        </p:nvSpPr>
        <p:spPr>
          <a:xfrm>
            <a:off x="6572975" y="1692250"/>
            <a:ext cx="881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21"/>
          <p:cNvSpPr/>
          <p:nvPr/>
        </p:nvSpPr>
        <p:spPr>
          <a:xfrm rot="5400000" flipH="1">
            <a:off x="4229900" y="-1076301"/>
            <a:ext cx="321000" cy="51525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subTitle" idx="4294967295"/>
          </p:nvPr>
        </p:nvSpPr>
        <p:spPr>
          <a:xfrm>
            <a:off x="3763550" y="895750"/>
            <a:ext cx="1253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 speakers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4294967295"/>
          </p:nvPr>
        </p:nvSpPr>
        <p:spPr>
          <a:xfrm>
            <a:off x="6067200" y="2737900"/>
            <a:ext cx="3076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Take average of speaker embeddings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" name="Google Shape;139;p21"/>
          <p:cNvCxnSpPr>
            <a:cxnSpLocks/>
          </p:cNvCxnSpPr>
          <p:nvPr/>
        </p:nvCxnSpPr>
        <p:spPr>
          <a:xfrm>
            <a:off x="2042750" y="2117650"/>
            <a:ext cx="2347800" cy="153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0" name="Google Shape;140;p21"/>
          <p:cNvCxnSpPr>
            <a:cxnSpLocks/>
          </p:cNvCxnSpPr>
          <p:nvPr/>
        </p:nvCxnSpPr>
        <p:spPr>
          <a:xfrm>
            <a:off x="3164925" y="2117650"/>
            <a:ext cx="1225500" cy="153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1" name="Google Shape;141;p21"/>
          <p:cNvCxnSpPr>
            <a:cxnSpLocks/>
          </p:cNvCxnSpPr>
          <p:nvPr/>
        </p:nvCxnSpPr>
        <p:spPr>
          <a:xfrm>
            <a:off x="4287100" y="2117650"/>
            <a:ext cx="103200" cy="153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2" name="Google Shape;142;p21"/>
          <p:cNvCxnSpPr>
            <a:cxnSpLocks/>
          </p:cNvCxnSpPr>
          <p:nvPr/>
        </p:nvCxnSpPr>
        <p:spPr>
          <a:xfrm flipH="1">
            <a:off x="4390275" y="2117650"/>
            <a:ext cx="1041600" cy="153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3" name="Google Shape;143;p21"/>
          <p:cNvCxnSpPr>
            <a:cxnSpLocks/>
            <a:stCxn id="134" idx="2"/>
          </p:cNvCxnSpPr>
          <p:nvPr/>
        </p:nvCxnSpPr>
        <p:spPr>
          <a:xfrm flipH="1">
            <a:off x="4390475" y="2085850"/>
            <a:ext cx="2623200" cy="156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4" name="Google Shape;144;p21"/>
          <p:cNvSpPr txBox="1">
            <a:spLocks noGrp="1"/>
          </p:cNvSpPr>
          <p:nvPr>
            <p:ph type="subTitle" idx="4294967295"/>
          </p:nvPr>
        </p:nvSpPr>
        <p:spPr>
          <a:xfrm>
            <a:off x="2392175" y="4208950"/>
            <a:ext cx="4180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Aggregated into a new empathetic speaker voice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r9ruvxA3K4_concatenated(2)">
            <a:hlinkClick r:id="" action="ppaction://media"/>
            <a:extLst>
              <a:ext uri="{FF2B5EF4-FFF2-40B4-BE49-F238E27FC236}">
                <a16:creationId xmlns:a16="http://schemas.microsoft.com/office/drawing/2014/main" id="{FC8A9F25-98C9-F791-80AF-527E4529E8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83750" y="1660449"/>
            <a:ext cx="393600" cy="393600"/>
          </a:xfrm>
          <a:prstGeom prst="rect">
            <a:avLst/>
          </a:prstGeom>
        </p:spPr>
      </p:pic>
      <p:pic>
        <p:nvPicPr>
          <p:cNvPr id="3" name="ZQht2yOX9Js_concatenated(1)">
            <a:hlinkClick r:id="" action="ppaction://media"/>
            <a:extLst>
              <a:ext uri="{FF2B5EF4-FFF2-40B4-BE49-F238E27FC236}">
                <a16:creationId xmlns:a16="http://schemas.microsoft.com/office/drawing/2014/main" id="{1B6F7FE3-D87B-19DA-70DA-28B93BE734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68125" y="1659635"/>
            <a:ext cx="393600" cy="393600"/>
          </a:xfrm>
          <a:prstGeom prst="rect">
            <a:avLst/>
          </a:prstGeom>
        </p:spPr>
      </p:pic>
      <p:pic>
        <p:nvPicPr>
          <p:cNvPr id="5" name="ufAomAelZpo_concatenated(2)">
            <a:hlinkClick r:id="" action="ppaction://media"/>
            <a:extLst>
              <a:ext uri="{FF2B5EF4-FFF2-40B4-BE49-F238E27FC236}">
                <a16:creationId xmlns:a16="http://schemas.microsoft.com/office/drawing/2014/main" id="{959CA31D-D5E1-EF5F-7C48-994D38EB120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35075" y="1676349"/>
            <a:ext cx="393600" cy="393600"/>
          </a:xfrm>
          <a:prstGeom prst="rect">
            <a:avLst/>
          </a:prstGeom>
        </p:spPr>
      </p:pic>
      <p:pic>
        <p:nvPicPr>
          <p:cNvPr id="6" name="sG7DBA-mgFY_concatenated(2)">
            <a:hlinkClick r:id="" action="ppaction://media"/>
            <a:extLst>
              <a:ext uri="{FF2B5EF4-FFF2-40B4-BE49-F238E27FC236}">
                <a16:creationId xmlns:a16="http://schemas.microsoft.com/office/drawing/2014/main" id="{45BAE38F-D07E-DD65-0516-1E8448DE133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07166" y="1682950"/>
            <a:ext cx="393600" cy="393600"/>
          </a:xfrm>
          <a:prstGeom prst="rect">
            <a:avLst/>
          </a:prstGeom>
        </p:spPr>
      </p:pic>
      <p:pic>
        <p:nvPicPr>
          <p:cNvPr id="7" name="best0">
            <a:hlinkClick r:id="" action="ppaction://media"/>
            <a:extLst>
              <a:ext uri="{FF2B5EF4-FFF2-40B4-BE49-F238E27FC236}">
                <a16:creationId xmlns:a16="http://schemas.microsoft.com/office/drawing/2014/main" id="{80067BB0-B5C9-AC40-9908-C4E8BB188FB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35500" y="3802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5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399</Words>
  <Application>Microsoft Macintosh PowerPoint</Application>
  <PresentationFormat>全屏显示(16:9)</PresentationFormat>
  <Paragraphs>79</Paragraphs>
  <Slides>13</Slides>
  <Notes>13</Notes>
  <HiddenSlides>0</HiddenSlides>
  <MMClips>23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6" baseType="lpstr">
      <vt:lpstr>Arial</vt:lpstr>
      <vt:lpstr>Calibri</vt:lpstr>
      <vt:lpstr>Simple Light</vt:lpstr>
      <vt:lpstr>Simulating Conversations, Emotional Speech Synthesis, &amp; More</vt:lpstr>
      <vt:lpstr>How do you like this conversation?</vt:lpstr>
      <vt:lpstr>Both text and audio are AI generated!</vt:lpstr>
      <vt:lpstr>Part 1 Simulating Conversations with LLM and TTS</vt:lpstr>
      <vt:lpstr>Text Generation with GPT</vt:lpstr>
      <vt:lpstr>Generating Audio</vt:lpstr>
      <vt:lpstr>Part 2 Emotional Speech Synthesis by repurposing voice cloning model</vt:lpstr>
      <vt:lpstr>MetaVoice: Voice Cloning Model</vt:lpstr>
      <vt:lpstr>Creating New Voice by Mixing Speaker Embeddings</vt:lpstr>
      <vt:lpstr>Make Non-Empathetic Speaker Empathetic</vt:lpstr>
      <vt:lpstr>Part 3 Some other new cool models</vt:lpstr>
      <vt:lpstr>Meta’s Seamless Expressive Translation</vt:lpstr>
      <vt:lpstr>Describe a voice with Meta’s Audiobox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Simulating Conversations, Emotional Speech Synthesis, &amp; More</dc:title>
  <cp:lastModifiedBy>Haozhe Chen</cp:lastModifiedBy>
  <cp:revision>7</cp:revision>
  <dcterms:modified xsi:type="dcterms:W3CDTF">2024-03-09T10:00:40Z</dcterms:modified>
</cp:coreProperties>
</file>