
<file path=[Content_Types].xml><?xml version="1.0" encoding="utf-8"?>
<Types xmlns="http://schemas.openxmlformats.org/package/2006/content-types">
  <Default Extension="aac" ContentType="audio/aac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70"/>
  </p:notesMasterIdLst>
  <p:handoutMasterIdLst>
    <p:handoutMasterId r:id="rId71"/>
  </p:handoutMasterIdLst>
  <p:sldIdLst>
    <p:sldId id="257" r:id="rId2"/>
    <p:sldId id="397" r:id="rId3"/>
    <p:sldId id="459" r:id="rId4"/>
    <p:sldId id="460" r:id="rId5"/>
    <p:sldId id="475" r:id="rId6"/>
    <p:sldId id="461" r:id="rId7"/>
    <p:sldId id="476" r:id="rId8"/>
    <p:sldId id="462" r:id="rId9"/>
    <p:sldId id="463" r:id="rId10"/>
    <p:sldId id="464" r:id="rId11"/>
    <p:sldId id="467" r:id="rId12"/>
    <p:sldId id="477" r:id="rId13"/>
    <p:sldId id="458" r:id="rId14"/>
    <p:sldId id="526" r:id="rId15"/>
    <p:sldId id="486" r:id="rId16"/>
    <p:sldId id="478" r:id="rId17"/>
    <p:sldId id="470" r:id="rId18"/>
    <p:sldId id="440" r:id="rId19"/>
    <p:sldId id="441" r:id="rId20"/>
    <p:sldId id="444" r:id="rId21"/>
    <p:sldId id="485" r:id="rId22"/>
    <p:sldId id="481" r:id="rId23"/>
    <p:sldId id="466" r:id="rId24"/>
    <p:sldId id="482" r:id="rId25"/>
    <p:sldId id="468" r:id="rId26"/>
    <p:sldId id="469" r:id="rId27"/>
    <p:sldId id="483" r:id="rId28"/>
    <p:sldId id="492" r:id="rId29"/>
    <p:sldId id="490" r:id="rId30"/>
    <p:sldId id="499" r:id="rId31"/>
    <p:sldId id="500" r:id="rId32"/>
    <p:sldId id="506" r:id="rId33"/>
    <p:sldId id="484" r:id="rId34"/>
    <p:sldId id="509" r:id="rId35"/>
    <p:sldId id="507" r:id="rId36"/>
    <p:sldId id="510" r:id="rId37"/>
    <p:sldId id="511" r:id="rId38"/>
    <p:sldId id="512" r:id="rId39"/>
    <p:sldId id="513" r:id="rId40"/>
    <p:sldId id="516" r:id="rId41"/>
    <p:sldId id="522" r:id="rId42"/>
    <p:sldId id="552" r:id="rId43"/>
    <p:sldId id="258" r:id="rId44"/>
    <p:sldId id="527" r:id="rId45"/>
    <p:sldId id="259" r:id="rId46"/>
    <p:sldId id="260" r:id="rId47"/>
    <p:sldId id="553" r:id="rId48"/>
    <p:sldId id="554" r:id="rId49"/>
    <p:sldId id="555" r:id="rId50"/>
    <p:sldId id="556" r:id="rId51"/>
    <p:sldId id="557" r:id="rId52"/>
    <p:sldId id="558" r:id="rId53"/>
    <p:sldId id="561" r:id="rId54"/>
    <p:sldId id="523" r:id="rId55"/>
    <p:sldId id="524" r:id="rId56"/>
    <p:sldId id="560" r:id="rId57"/>
    <p:sldId id="559" r:id="rId58"/>
    <p:sldId id="551" r:id="rId59"/>
    <p:sldId id="529" r:id="rId60"/>
    <p:sldId id="530" r:id="rId61"/>
    <p:sldId id="531" r:id="rId62"/>
    <p:sldId id="543" r:id="rId63"/>
    <p:sldId id="550" r:id="rId64"/>
    <p:sldId id="545" r:id="rId65"/>
    <p:sldId id="562" r:id="rId66"/>
    <p:sldId id="563" r:id="rId67"/>
    <p:sldId id="564" r:id="rId68"/>
    <p:sldId id="565" r:id="rId6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52">
          <p15:clr>
            <a:srgbClr val="A4A3A4"/>
          </p15:clr>
        </p15:guide>
        <p15:guide id="2" pos="29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0099"/>
    <a:srgbClr val="CC3300"/>
    <a:srgbClr val="5EB54B"/>
    <a:srgbClr val="FF9900"/>
    <a:srgbClr val="0066FF"/>
    <a:srgbClr val="66CCFF"/>
    <a:srgbClr val="00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87"/>
    <p:restoredTop sz="87617" autoAdjust="0"/>
  </p:normalViewPr>
  <p:slideViewPr>
    <p:cSldViewPr>
      <p:cViewPr varScale="1">
        <p:scale>
          <a:sx n="114" d="100"/>
          <a:sy n="114" d="100"/>
        </p:scale>
        <p:origin x="184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>
        <p:scale>
          <a:sx n="100" d="100"/>
          <a:sy n="100" d="100"/>
        </p:scale>
        <p:origin x="-864" y="810"/>
      </p:cViewPr>
      <p:guideLst>
        <p:guide orient="horz" pos="2152"/>
        <p:guide pos="29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-1588"/>
            <a:ext cx="2973388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t" anchorCtr="0" compatLnSpc="1">
            <a:prstTxWarp prst="textNoShape">
              <a:avLst/>
            </a:prstTxWarp>
          </a:bodyPr>
          <a:lstStyle>
            <a:lvl1pPr defTabSz="882650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-1588"/>
            <a:ext cx="2973388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t" anchorCtr="0" compatLnSpc="1">
            <a:prstTxWarp prst="textNoShape">
              <a:avLst/>
            </a:prstTxWarp>
          </a:bodyPr>
          <a:lstStyle>
            <a:lvl1pPr algn="r" defTabSz="882650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1588" y="8685213"/>
            <a:ext cx="29733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b" anchorCtr="0" compatLnSpc="1">
            <a:prstTxWarp prst="textNoShape">
              <a:avLst/>
            </a:prstTxWarp>
          </a:bodyPr>
          <a:lstStyle>
            <a:lvl1pPr defTabSz="882650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5213"/>
            <a:ext cx="29733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b" anchorCtr="0" compatLnSpc="1">
            <a:prstTxWarp prst="textNoShape">
              <a:avLst/>
            </a:prstTxWarp>
          </a:bodyPr>
          <a:lstStyle>
            <a:lvl1pPr algn="r" defTabSz="882650" eaLnBrk="0" hangingPunct="0">
              <a:defRPr sz="1200"/>
            </a:lvl1pPr>
          </a:lstStyle>
          <a:p>
            <a:fld id="{6D501196-3C20-054B-9341-80DACB4F894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-1588"/>
            <a:ext cx="2973388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t" anchorCtr="0" compatLnSpc="1">
            <a:prstTxWarp prst="textNoShape">
              <a:avLst/>
            </a:prstTxWarp>
          </a:bodyPr>
          <a:lstStyle>
            <a:lvl1pPr defTabSz="882650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-1588"/>
            <a:ext cx="2973388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t" anchorCtr="0" compatLnSpc="1">
            <a:prstTxWarp prst="textNoShape">
              <a:avLst/>
            </a:prstTxWarp>
          </a:bodyPr>
          <a:lstStyle>
            <a:lvl1pPr algn="r" defTabSz="882650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7763" y="685800"/>
            <a:ext cx="4567237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43400"/>
            <a:ext cx="50228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8685213"/>
            <a:ext cx="29733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b" anchorCtr="0" compatLnSpc="1">
            <a:prstTxWarp prst="textNoShape">
              <a:avLst/>
            </a:prstTxWarp>
          </a:bodyPr>
          <a:lstStyle>
            <a:lvl1pPr defTabSz="882650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5213"/>
            <a:ext cx="29733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b" anchorCtr="0" compatLnSpc="1">
            <a:prstTxWarp prst="textNoShape">
              <a:avLst/>
            </a:prstTxWarp>
          </a:bodyPr>
          <a:lstStyle>
            <a:lvl1pPr algn="r" defTabSz="882650" eaLnBrk="0" hangingPunct="0">
              <a:defRPr sz="1200"/>
            </a:lvl1pPr>
          </a:lstStyle>
          <a:p>
            <a:fld id="{40F0D07A-F644-7A4B-B362-9BDF2F2D944A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49263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896938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46200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793875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9970373-6FF0-4F40-858D-D39CE317CA54}" type="slidenum">
              <a:rPr lang="en-US" altLang="x-none"/>
              <a:pPr/>
              <a:t>1</a:t>
            </a:fld>
            <a:endParaRPr lang="en-US" altLang="x-none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CF777E5-66F9-8E4E-9236-ABDB61E7762F}" type="slidenum">
              <a:rPr lang="en-US" altLang="x-none"/>
              <a:pPr/>
              <a:t>10</a:t>
            </a:fld>
            <a:endParaRPr lang="en-US" altLang="x-none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FB39811-8AEF-E246-827E-2C1EC3BB01A4}" type="slidenum">
              <a:rPr lang="en-US" altLang="x-none"/>
              <a:pPr/>
              <a:t>11</a:t>
            </a:fld>
            <a:endParaRPr lang="en-US" altLang="x-none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 i="1">
                <a:latin typeface="Times New Roman" charset="0"/>
              </a:rPr>
              <a:t>The children </a:t>
            </a:r>
            <a:r>
              <a:rPr lang="en-US" altLang="x-none" i="1">
                <a:solidFill>
                  <a:srgbClr val="FF0000"/>
                </a:solidFill>
                <a:latin typeface="Times New Roman" charset="0"/>
              </a:rPr>
              <a:t>read</a:t>
            </a:r>
            <a:r>
              <a:rPr lang="en-US" altLang="x-none" i="1">
                <a:latin typeface="Times New Roman" charset="0"/>
              </a:rPr>
              <a:t> to </a:t>
            </a:r>
            <a:r>
              <a:rPr lang="en-US" altLang="x-none" i="1">
                <a:solidFill>
                  <a:srgbClr val="FF0000"/>
                </a:solidFill>
                <a:latin typeface="Times New Roman" charset="0"/>
              </a:rPr>
              <a:t>Dr</a:t>
            </a:r>
            <a:r>
              <a:rPr lang="en-US" altLang="x-none" i="1">
                <a:latin typeface="Times New Roman" charset="0"/>
              </a:rPr>
              <a:t>. Smith.</a:t>
            </a:r>
            <a:endParaRPr lang="en-US" altLang="x-none">
              <a:latin typeface="Times New Roman" charset="0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866E96F-6A5F-EB48-8C2E-2FD3FCF1D213}" type="slidenum">
              <a:rPr lang="en-US" altLang="x-none"/>
              <a:pPr/>
              <a:t>12</a:t>
            </a:fld>
            <a:endParaRPr lang="en-US" altLang="x-non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A7D01EA-02DC-9344-BDFC-5DE3AA64FDCA}" type="slidenum">
              <a:rPr lang="en-US" altLang="x-none"/>
              <a:pPr/>
              <a:t>13</a:t>
            </a:fld>
            <a:endParaRPr lang="en-US" altLang="x-none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16D28D-1C25-9544-BE93-DBCAF5C7D466}" type="slidenum">
              <a:rPr lang="en-US"/>
              <a:pPr/>
              <a:t>15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894B46A-730E-0648-B3DD-D97BF2688F71}" type="slidenum">
              <a:rPr lang="en-US" sz="1200">
                <a:latin typeface="Calibri" charset="0"/>
                <a:cs typeface="ＭＳ Ｐゴシック" charset="0"/>
              </a:rPr>
              <a:pPr algn="r"/>
              <a:t>15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513E35B-8B91-3D4F-84A2-CCD6F760F85C}" type="slidenum">
              <a:rPr lang="en-US" altLang="x-none"/>
              <a:pPr/>
              <a:t>17</a:t>
            </a:fld>
            <a:endParaRPr lang="en-US" altLang="x-none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BCF418A-1C18-E641-90F1-1FBD2F1D53C1}" type="slidenum">
              <a:rPr lang="en-US" altLang="x-none"/>
              <a:pPr/>
              <a:t>18</a:t>
            </a:fld>
            <a:endParaRPr lang="en-US" altLang="x-none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F87BEC7-2DEF-7F45-8E55-C22A9F759C67}" type="slidenum">
              <a:rPr lang="en-US" altLang="x-none"/>
              <a:pPr/>
              <a:t>19</a:t>
            </a:fld>
            <a:endParaRPr lang="en-US" altLang="x-none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1AC4108-757F-9540-86E3-F2BBF3764D89}" type="slidenum">
              <a:rPr lang="en-US" altLang="x-none"/>
              <a:pPr/>
              <a:t>20</a:t>
            </a:fld>
            <a:endParaRPr lang="en-US" altLang="x-none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7C8946C-934C-894F-A9DE-2C240CD5EFAE}" type="slidenum">
              <a:rPr lang="en-US" altLang="x-none"/>
              <a:pPr/>
              <a:t>2</a:t>
            </a:fld>
            <a:endParaRPr lang="en-US" altLang="x-none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16476F-9B21-D943-88A2-9D377AAF77E2}" type="slidenum">
              <a:rPr lang="en-US"/>
              <a:pPr/>
              <a:t>21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CAED295-4E7E-AA48-9FAF-2BD64FF00409}" type="slidenum">
              <a:rPr lang="en-US" sz="1200">
                <a:latin typeface="Calibri" charset="0"/>
                <a:cs typeface="ＭＳ Ｐゴシック" charset="0"/>
              </a:rPr>
              <a:pPr algn="r"/>
              <a:t>21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937348-286A-6644-BD75-EEACB09D5215}" type="slidenum">
              <a:rPr lang="en-US"/>
              <a:pPr/>
              <a:t>22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03C9785-798D-814C-B9BE-86BC37DA14A2}" type="slidenum">
              <a:rPr lang="en-US" sz="1200">
                <a:latin typeface="Calibri" charset="0"/>
                <a:cs typeface="ＭＳ Ｐゴシック" charset="0"/>
              </a:rPr>
              <a:pPr algn="r"/>
              <a:t>22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DFE8150-2B69-214D-A68F-AA97F5FB7C2C}" type="slidenum">
              <a:rPr lang="en-US" altLang="x-none"/>
              <a:pPr/>
              <a:t>23</a:t>
            </a:fld>
            <a:endParaRPr lang="en-US" altLang="x-none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altLang="x-none" dirty="0">
                <a:latin typeface="Times New Roman" charset="0"/>
              </a:rPr>
              <a:t>Demo</a:t>
            </a:r>
            <a:r>
              <a:rPr lang="en-US" altLang="x-none" baseline="0" dirty="0">
                <a:latin typeface="Times New Roman" charset="0"/>
              </a:rPr>
              <a:t> if</a:t>
            </a:r>
            <a:r>
              <a:rPr lang="en-US" altLang="x-none" dirty="0">
                <a:latin typeface="Times New Roman" charset="0"/>
              </a:rPr>
              <a:t> you have a windows machine</a:t>
            </a:r>
            <a:endParaRPr lang="x-none" altLang="x-none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C55CAA-5682-6149-938C-1AE62172BBFB}" type="slidenum">
              <a:rPr lang="en-US"/>
              <a:pPr/>
              <a:t>24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D650A2D-6620-DE43-BD35-B79447FC557B}" type="slidenum">
              <a:rPr lang="en-US" sz="1200">
                <a:latin typeface="Calibri" charset="0"/>
                <a:cs typeface="ＭＳ Ｐゴシック" charset="0"/>
              </a:rPr>
              <a:pPr algn="r"/>
              <a:t>24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r>
              <a:rPr lang="en-US" dirty="0"/>
              <a:t>Theoretical physicist who lost his voice due to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Amyotrophic lateral sclerosis (</a:t>
            </a:r>
            <a:r>
              <a:rPr lang="en-US" dirty="0"/>
              <a:t>ALS) or Lou </a:t>
            </a:r>
            <a:r>
              <a:rPr lang="en-US" dirty="0" err="1"/>
              <a:t>Gerig’s</a:t>
            </a:r>
            <a:r>
              <a:rPr lang="en-US" dirty="0"/>
              <a:t> disease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DecTalk’s</a:t>
            </a:r>
            <a:r>
              <a:rPr lang="en-US" dirty="0"/>
              <a:t> perfect </a:t>
            </a:r>
            <a:r>
              <a:rPr lang="en-US" dirty="0" err="1"/>
              <a:t>paul</a:t>
            </a:r>
            <a:r>
              <a:rPr lang="en-US" dirty="0"/>
              <a:t> voice  (Dennis </a:t>
            </a:r>
            <a:r>
              <a:rPr lang="en-US" dirty="0" err="1"/>
              <a:t>Klatt</a:t>
            </a:r>
            <a:r>
              <a:rPr lang="en-US" dirty="0"/>
              <a:t>) 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4AC51B8-CB3E-2445-A81A-CC3A0C61099D}" type="slidenum">
              <a:rPr lang="en-US" altLang="x-none"/>
              <a:pPr/>
              <a:t>25</a:t>
            </a:fld>
            <a:endParaRPr lang="en-US" altLang="x-none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>
                <a:latin typeface="Times New Roman" charset="0"/>
              </a:rPr>
              <a:t>RFV comedy troup:  tape and editing are phone concatenations.  Is it a fake?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ECF170B-DDD8-F247-A4B4-FE1A77FB2A73}" type="slidenum">
              <a:rPr lang="en-US" altLang="x-none"/>
              <a:pPr/>
              <a:t>26</a:t>
            </a:fld>
            <a:endParaRPr lang="en-US" altLang="x-none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8E84CD-2429-3A45-B632-396C12019ED7}" type="slidenum">
              <a:rPr lang="en-US"/>
              <a:pPr/>
              <a:t>27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5006CF1-2FA1-434D-BEC1-43717C1A2414}" type="slidenum">
              <a:rPr lang="en-US" sz="1200">
                <a:latin typeface="Calibri" charset="0"/>
                <a:cs typeface="ＭＳ Ｐゴシック" charset="0"/>
              </a:rPr>
              <a:pPr algn="r"/>
              <a:t>27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457200"/>
            <a:r>
              <a:rPr lang="en-US"/>
              <a:t>accuvoice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D2E96E-AEA0-A04E-8C58-D9044B9177CA}" type="slidenum">
              <a:rPr lang="en-US"/>
              <a:pPr/>
              <a:t>28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0CACCED-ADA9-1F42-899C-9A5BBFCD3239}" type="slidenum">
              <a:rPr lang="en-US" sz="1200">
                <a:latin typeface="Calibri" charset="0"/>
                <a:cs typeface="ＭＳ Ｐゴシック" charset="0"/>
              </a:rPr>
              <a:pPr algn="r"/>
              <a:t>28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1BC17B-560C-B84D-9E2B-A3F9D45DB8AC}" type="slidenum">
              <a:rPr lang="en-US"/>
              <a:pPr/>
              <a:t>29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55C4613-B534-4B4A-B1EF-88C8118FDF56}" type="slidenum">
              <a:rPr lang="en-US" sz="1200">
                <a:latin typeface="Calibri" charset="0"/>
                <a:cs typeface="ＭＳ Ｐゴシック" charset="0"/>
              </a:rPr>
              <a:pPr algn="r"/>
              <a:t>29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DD2772-0C5D-A042-A162-28761FB16CB3}" type="slidenum">
              <a:rPr lang="en-US"/>
              <a:pPr/>
              <a:t>30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67512B19-B0F4-E14F-91A6-12F4BED707B5}" type="slidenum">
              <a:rPr lang="en-US" sz="1200">
                <a:latin typeface="Calibri" charset="0"/>
                <a:cs typeface="ＭＳ Ｐゴシック" charset="0"/>
              </a:rPr>
              <a:pPr algn="r"/>
              <a:t>30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B59369F-E834-8541-916A-2DCC53310622}" type="slidenum">
              <a:rPr lang="en-US" altLang="x-none"/>
              <a:pPr/>
              <a:t>3</a:t>
            </a:fld>
            <a:endParaRPr lang="en-US" altLang="x-none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 dirty="0">
                <a:latin typeface="Times New Roman" charset="0"/>
              </a:rPr>
              <a:t>First experimental phonetician:  therapeutic applications: how do humans produce speech?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First machine which could produce whole words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3 weeks to learn to ‘play’ in </a:t>
            </a:r>
            <a:r>
              <a:rPr lang="en-US" altLang="x-none" dirty="0" err="1">
                <a:latin typeface="Times New Roman" charset="0"/>
              </a:rPr>
              <a:t>latin</a:t>
            </a:r>
            <a:r>
              <a:rPr lang="en-US" altLang="x-none" dirty="0">
                <a:latin typeface="Times New Roman" charset="0"/>
              </a:rPr>
              <a:t>, </a:t>
            </a:r>
            <a:r>
              <a:rPr lang="en-US" altLang="x-none" dirty="0" err="1">
                <a:latin typeface="Times New Roman" charset="0"/>
              </a:rPr>
              <a:t>french</a:t>
            </a:r>
            <a:r>
              <a:rPr lang="en-US" altLang="x-none" dirty="0">
                <a:latin typeface="Times New Roman" charset="0"/>
              </a:rPr>
              <a:t> or </a:t>
            </a:r>
            <a:r>
              <a:rPr lang="en-US" altLang="x-none" dirty="0" err="1">
                <a:latin typeface="Times New Roman" charset="0"/>
              </a:rPr>
              <a:t>italian</a:t>
            </a:r>
            <a:r>
              <a:rPr lang="en-US" altLang="x-none" dirty="0">
                <a:latin typeface="Times New Roman" charset="0"/>
              </a:rPr>
              <a:t> – </a:t>
            </a:r>
            <a:r>
              <a:rPr lang="en-US" altLang="x-none" dirty="0" err="1">
                <a:latin typeface="Times New Roman" charset="0"/>
              </a:rPr>
              <a:t>german</a:t>
            </a:r>
            <a:r>
              <a:rPr lang="en-US" altLang="x-none" dirty="0">
                <a:latin typeface="Times New Roman" charset="0"/>
              </a:rPr>
              <a:t> was harder due to consonant clusters, closed syllables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Bellows: lungs (operated with right forearm; counterweight for inhale; aux. bellows to simulate stop release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World’s largest science museum, </a:t>
            </a:r>
            <a:r>
              <a:rPr lang="en-US" altLang="x-none" dirty="0" err="1">
                <a:latin typeface="Times New Roman" charset="0"/>
              </a:rPr>
              <a:t>munich</a:t>
            </a:r>
            <a:endParaRPr lang="en-US" altLang="x-none" dirty="0">
              <a:latin typeface="Times New Roman" charset="0"/>
            </a:endParaRPr>
          </a:p>
          <a:p>
            <a:pPr eaLnBrk="1" hangingPunct="1"/>
            <a:r>
              <a:rPr lang="en-US" altLang="x-none" dirty="0">
                <a:latin typeface="Times New Roman" charset="0"/>
              </a:rPr>
              <a:t>Wind box, mouth (cover for unvoiced sounds), nostrils (cover except for nasal)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Thumb in mouth </a:t>
            </a:r>
            <a:r>
              <a:rPr lang="en-US" altLang="x-none" dirty="0">
                <a:latin typeface="Times New Roman" charset="0"/>
                <a:sym typeface="Wingdings" charset="2"/>
              </a:rPr>
              <a:t> [l]</a:t>
            </a:r>
            <a:endParaRPr lang="en-US" altLang="x-none" dirty="0">
              <a:latin typeface="Times New Roman" charset="0"/>
            </a:endParaRPr>
          </a:p>
          <a:p>
            <a:pPr eaLnBrk="1" hangingPunct="1"/>
            <a:r>
              <a:rPr lang="en-US" altLang="x-none" dirty="0">
                <a:latin typeface="Times New Roman" charset="0"/>
              </a:rPr>
              <a:t>Hissing </a:t>
            </a:r>
            <a:r>
              <a:rPr lang="en-US" altLang="x-none" dirty="0" err="1">
                <a:latin typeface="Times New Roman" charset="0"/>
              </a:rPr>
              <a:t>whistlea</a:t>
            </a:r>
            <a:r>
              <a:rPr lang="en-US" altLang="x-none" dirty="0">
                <a:latin typeface="Times New Roman" charset="0"/>
              </a:rPr>
              <a:t>  to make sibilants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Vocal cords (ivory reed): can’t change length on the fly, so monotone only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Wire dropped on read simulated [r]</a:t>
            </a:r>
          </a:p>
          <a:p>
            <a:pPr eaLnBrk="1" hangingPunct="1"/>
            <a:endParaRPr lang="en-US" altLang="x-none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7E365F-E2E6-5B40-96B2-B18C071883CE}" type="slidenum">
              <a:rPr lang="en-US"/>
              <a:pPr/>
              <a:t>31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B1AD242-F05A-6040-83FA-DB58AD2D17AE}" type="slidenum">
              <a:rPr lang="en-US" sz="1200">
                <a:latin typeface="Calibri" charset="0"/>
                <a:cs typeface="ＭＳ Ｐゴシック" charset="0"/>
              </a:rPr>
              <a:pPr algn="r"/>
              <a:t>31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DFE7EB-CC05-3347-A1E2-63EA93CA31F7}" type="slidenum">
              <a:rPr lang="en-US"/>
              <a:pPr/>
              <a:t>32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8A40BD6-D955-C440-8A1A-7310BC44F3FD}" type="slidenum">
              <a:rPr lang="en-US" sz="1200">
                <a:latin typeface="Calibri" charset="0"/>
                <a:cs typeface="ＭＳ Ｐゴシック" charset="0"/>
              </a:rPr>
              <a:pPr algn="r"/>
              <a:t>32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CA7D78-02EE-2D40-BBC3-9E77646C1501}" type="slidenum">
              <a:rPr lang="en-US"/>
              <a:pPr/>
              <a:t>33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E556175-C388-7842-A18F-C9A55F9ED806}" type="slidenum">
              <a:rPr lang="en-US" sz="1200">
                <a:latin typeface="Calibri" charset="0"/>
                <a:cs typeface="ＭＳ Ｐゴシック" charset="0"/>
              </a:rPr>
              <a:pPr algn="r"/>
              <a:t>33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r>
              <a:rPr lang="en-US" dirty="0"/>
              <a:t>http://</a:t>
            </a:r>
            <a:r>
              <a:rPr lang="en-US" dirty="0" err="1"/>
              <a:t>research.spa.aalto.fi</a:t>
            </a:r>
            <a:r>
              <a:rPr lang="en-US" dirty="0"/>
              <a:t>/publications/theses/</a:t>
            </a:r>
            <a:r>
              <a:rPr lang="en-US" dirty="0" err="1"/>
              <a:t>lemmetty_mst</a:t>
            </a:r>
            <a:r>
              <a:rPr lang="en-US" dirty="0"/>
              <a:t>/</a:t>
            </a:r>
            <a:r>
              <a:rPr lang="en-US" dirty="0" err="1"/>
              <a:t>appa.html</a:t>
            </a:r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2AAD64EE-CA90-E74A-8727-38D317824CD5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34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76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4C5C83-D527-0143-AC44-F31253DD03FB}" type="slidenum">
              <a:rPr lang="en-US"/>
              <a:pPr/>
              <a:t>35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046FC721-3C2D-924C-AFA3-17C80161F830}" type="slidenum">
              <a:rPr lang="en-US" sz="1200">
                <a:latin typeface="Calibri" charset="0"/>
                <a:cs typeface="ＭＳ Ｐゴシック" charset="0"/>
              </a:rPr>
              <a:pPr algn="r"/>
              <a:t>35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3EC0238F-E8D9-EC41-9373-CADA1B7CF787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36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86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B1708B29-A6A6-9341-99B0-597F8A5EE818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37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96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0EFB15BE-21D7-3A4B-B603-A8530F482ADA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38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48DA0A1C-E781-634B-A636-571A1CB06324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39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17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 err="1">
                <a:latin typeface="Tw Cen MT" charset="0"/>
              </a:rPr>
              <a:t>Every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phoneme+context</a:t>
            </a:r>
            <a:r>
              <a:rPr lang="fi-FI" dirty="0">
                <a:latin typeface="Tw Cen MT" charset="0"/>
              </a:rPr>
              <a:t> is </a:t>
            </a:r>
            <a:r>
              <a:rPr lang="fi-FI" dirty="0" err="1">
                <a:latin typeface="Tw Cen MT" charset="0"/>
              </a:rPr>
              <a:t>represented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by</a:t>
            </a:r>
            <a:r>
              <a:rPr lang="fi-FI" dirty="0">
                <a:latin typeface="Tw Cen MT" charset="0"/>
              </a:rPr>
              <a:t> an HMM.</a:t>
            </a:r>
          </a:p>
          <a:p>
            <a:pPr marL="390246" indent="-292325">
              <a:lnSpc>
                <a:spcPct val="97000"/>
              </a:lnSpc>
              <a:buClr>
                <a:srgbClr val="0066CC"/>
              </a:buClr>
              <a:buSzPct val="45000"/>
              <a:buNone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sz="1100" dirty="0">
                <a:latin typeface="Courier 10 Pitch" charset="0"/>
              </a:rPr>
              <a:t>    </a:t>
            </a:r>
            <a:r>
              <a:rPr lang="fi-FI" sz="1200" b="1" dirty="0" err="1">
                <a:solidFill>
                  <a:srgbClr val="CC3300"/>
                </a:solidFill>
                <a:latin typeface="Courier 10 Pitch" charset="0"/>
              </a:rPr>
              <a:t>Th</a:t>
            </a:r>
            <a:r>
              <a:rPr lang="fi-FI" sz="1200" dirty="0" err="1">
                <a:latin typeface="Courier 10 Pitch" charset="0"/>
              </a:rPr>
              <a:t>e</a:t>
            </a:r>
            <a:r>
              <a:rPr lang="fi-FI" sz="1200" dirty="0">
                <a:latin typeface="Courier 10 Pitch" charset="0"/>
              </a:rPr>
              <a:t> cat is on </a:t>
            </a:r>
            <a:r>
              <a:rPr lang="fi-FI" sz="1200" dirty="0" err="1">
                <a:latin typeface="Courier 10 Pitch" charset="0"/>
              </a:rPr>
              <a:t>the</a:t>
            </a:r>
            <a:r>
              <a:rPr lang="fi-FI" sz="1200" dirty="0">
                <a:latin typeface="Courier 10 Pitch" charset="0"/>
              </a:rPr>
              <a:t> mat.</a:t>
            </a:r>
            <a:br>
              <a:rPr lang="fi-FI" sz="1100" dirty="0">
                <a:latin typeface="Courier 10 Pitch" charset="0"/>
              </a:rPr>
            </a:br>
            <a:r>
              <a:rPr lang="fi-FI" sz="1200" b="1" dirty="0" err="1">
                <a:solidFill>
                  <a:srgbClr val="CC3300"/>
                </a:solidFill>
                <a:latin typeface="Courier 10 Pitch" charset="0"/>
              </a:rPr>
              <a:t>Th</a:t>
            </a:r>
            <a:r>
              <a:rPr lang="fi-FI" sz="1200" dirty="0" err="1">
                <a:latin typeface="Courier 10 Pitch" charset="0"/>
              </a:rPr>
              <a:t>e</a:t>
            </a:r>
            <a:r>
              <a:rPr lang="fi-FI" sz="1200" dirty="0">
                <a:latin typeface="Courier 10 Pitch" charset="0"/>
              </a:rPr>
              <a:t> cat is </a:t>
            </a:r>
            <a:r>
              <a:rPr lang="fi-FI" sz="1200" dirty="0" err="1">
                <a:latin typeface="Courier 10 Pitch" charset="0"/>
              </a:rPr>
              <a:t>near</a:t>
            </a:r>
            <a:r>
              <a:rPr lang="fi-FI" sz="1200" dirty="0">
                <a:latin typeface="Courier 10 Pitch" charset="0"/>
              </a:rPr>
              <a:t> </a:t>
            </a:r>
            <a:r>
              <a:rPr lang="fi-FI" sz="1200" dirty="0" err="1">
                <a:latin typeface="Courier 10 Pitch" charset="0"/>
              </a:rPr>
              <a:t>the</a:t>
            </a:r>
            <a:r>
              <a:rPr lang="fi-FI" sz="1200" dirty="0">
                <a:latin typeface="Courier 10 Pitch" charset="0"/>
              </a:rPr>
              <a:t> </a:t>
            </a:r>
            <a:r>
              <a:rPr lang="fi-FI" sz="1200" dirty="0" err="1">
                <a:latin typeface="Courier 10 Pitch" charset="0"/>
              </a:rPr>
              <a:t>door</a:t>
            </a:r>
            <a:r>
              <a:rPr lang="fi-FI" sz="1200" dirty="0">
                <a:latin typeface="Courier 10 Pitch" charset="0"/>
              </a:rPr>
              <a:t>.</a:t>
            </a:r>
          </a:p>
          <a:p>
            <a:pPr marL="390246" indent="-292325" algn="ctr">
              <a:buClr>
                <a:srgbClr val="0066CC"/>
              </a:buClr>
              <a:buSzPct val="45000"/>
              <a:buNone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sz="1100" dirty="0">
                <a:latin typeface="Tw Cen MT" charset="0"/>
              </a:rPr>
              <a:t>&lt; </a:t>
            </a:r>
            <a:r>
              <a:rPr lang="fi-FI" sz="1100" dirty="0" err="1">
                <a:latin typeface="Tw Cen MT" charset="0"/>
              </a:rPr>
              <a:t>phone</a:t>
            </a:r>
            <a:r>
              <a:rPr lang="fi-FI" sz="1100" dirty="0">
                <a:latin typeface="Tw Cen MT" charset="0"/>
              </a:rPr>
              <a:t>=/</a:t>
            </a:r>
            <a:r>
              <a:rPr lang="fi-FI" sz="1100" dirty="0" err="1">
                <a:latin typeface="Tw Cen MT" charset="0"/>
              </a:rPr>
              <a:t>th</a:t>
            </a:r>
            <a:r>
              <a:rPr lang="fi-FI" sz="1100" dirty="0">
                <a:latin typeface="Tw Cen MT" charset="0"/>
              </a:rPr>
              <a:t>/, </a:t>
            </a:r>
            <a:r>
              <a:rPr lang="fi-FI" sz="1100" dirty="0" err="1">
                <a:latin typeface="Tw Cen MT" charset="0"/>
              </a:rPr>
              <a:t>next_phone</a:t>
            </a:r>
            <a:r>
              <a:rPr lang="fi-FI" sz="1100" dirty="0">
                <a:latin typeface="Tw Cen MT" charset="0"/>
              </a:rPr>
              <a:t>=/ax/, </a:t>
            </a:r>
            <a:r>
              <a:rPr lang="fi-FI" sz="1100" dirty="0" err="1">
                <a:latin typeface="Tw Cen MT" charset="0"/>
              </a:rPr>
              <a:t>word</a:t>
            </a:r>
            <a:r>
              <a:rPr lang="fi-FI" sz="1100" dirty="0">
                <a:latin typeface="Tw Cen MT" charset="0"/>
              </a:rPr>
              <a:t>='</a:t>
            </a:r>
            <a:r>
              <a:rPr lang="fi-FI" sz="1100" dirty="0" err="1">
                <a:latin typeface="Tw Cen MT" charset="0"/>
              </a:rPr>
              <a:t>the</a:t>
            </a:r>
            <a:r>
              <a:rPr lang="fi-FI" sz="1100" dirty="0">
                <a:latin typeface="Tw Cen MT" charset="0"/>
              </a:rPr>
              <a:t>',  </a:t>
            </a:r>
            <a:br>
              <a:rPr lang="fi-FI" sz="1100" dirty="0">
                <a:latin typeface="Tw Cen MT" charset="0"/>
              </a:rPr>
            </a:br>
            <a:r>
              <a:rPr lang="fi-FI" sz="1100" dirty="0">
                <a:latin typeface="Tw Cen MT" charset="0"/>
              </a:rPr>
              <a:t>   </a:t>
            </a:r>
            <a:r>
              <a:rPr lang="fi-FI" sz="1100" dirty="0" err="1">
                <a:latin typeface="Tw Cen MT" charset="0"/>
              </a:rPr>
              <a:t>next_word</a:t>
            </a:r>
            <a:r>
              <a:rPr lang="fi-FI" sz="1100" dirty="0">
                <a:latin typeface="Tw Cen MT" charset="0"/>
              </a:rPr>
              <a:t>='cat',  </a:t>
            </a:r>
            <a:r>
              <a:rPr lang="fi-FI" sz="1100" dirty="0" err="1">
                <a:latin typeface="Tw Cen MT" charset="0"/>
              </a:rPr>
              <a:t>num_syllables</a:t>
            </a:r>
            <a:r>
              <a:rPr lang="fi-FI" sz="1100" dirty="0">
                <a:latin typeface="Tw Cen MT" charset="0"/>
              </a:rPr>
              <a:t>=6,  .... &gt;</a:t>
            </a:r>
          </a:p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 err="1">
                <a:latin typeface="Tw Cen MT" charset="0"/>
              </a:rPr>
              <a:t>Acoustic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features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extracted</a:t>
            </a:r>
            <a:r>
              <a:rPr lang="fi-FI" dirty="0">
                <a:latin typeface="Tw Cen MT" charset="0"/>
              </a:rPr>
              <a:t>: f0, </a:t>
            </a:r>
            <a:r>
              <a:rPr lang="fi-FI" dirty="0" err="1">
                <a:latin typeface="Tw Cen MT" charset="0"/>
              </a:rPr>
              <a:t>spectrum</a:t>
            </a:r>
            <a:r>
              <a:rPr lang="fi-FI" dirty="0">
                <a:latin typeface="Tw Cen MT" charset="0"/>
              </a:rPr>
              <a:t>, </a:t>
            </a:r>
            <a:r>
              <a:rPr lang="fi-FI" dirty="0" err="1">
                <a:latin typeface="Tw Cen MT" charset="0"/>
              </a:rPr>
              <a:t>duration</a:t>
            </a:r>
            <a:endParaRPr lang="fi-FI" dirty="0">
              <a:latin typeface="Tw Cen MT" charset="0"/>
            </a:endParaRPr>
          </a:p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>
                <a:latin typeface="Tw Cen MT" charset="0"/>
              </a:rPr>
              <a:t>Train HMM </a:t>
            </a:r>
            <a:r>
              <a:rPr lang="fi-FI" dirty="0" err="1">
                <a:latin typeface="Tw Cen MT" charset="0"/>
              </a:rPr>
              <a:t>with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these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examples</a:t>
            </a:r>
            <a:r>
              <a:rPr lang="fi-FI" dirty="0">
                <a:latin typeface="Tw Cen MT" charset="0"/>
              </a:rPr>
              <a:t>.</a:t>
            </a:r>
          </a:p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2BE4DCCD-0B59-3D41-86DA-F7D5FDFCFBD5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40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48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 err="1">
                <a:latin typeface="Tw Cen MT" charset="0"/>
              </a:rPr>
              <a:t>Many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contextual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features</a:t>
            </a:r>
            <a:r>
              <a:rPr lang="fi-FI" dirty="0">
                <a:latin typeface="Tw Cen MT" charset="0"/>
              </a:rPr>
              <a:t> = data </a:t>
            </a:r>
            <a:r>
              <a:rPr lang="fi-FI" dirty="0" err="1">
                <a:latin typeface="Tw Cen MT" charset="0"/>
              </a:rPr>
              <a:t>sparsity</a:t>
            </a:r>
            <a:endParaRPr lang="fi-FI" dirty="0">
              <a:latin typeface="Tw Cen MT" charset="0"/>
            </a:endParaRPr>
          </a:p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>
                <a:latin typeface="Tw Cen MT" charset="0"/>
              </a:rPr>
              <a:t>Cluster </a:t>
            </a:r>
            <a:r>
              <a:rPr lang="fi-FI" dirty="0" err="1">
                <a:latin typeface="Tw Cen MT" charset="0"/>
              </a:rPr>
              <a:t>similar-sounding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phones</a:t>
            </a:r>
            <a:endParaRPr lang="fi-FI" dirty="0">
              <a:latin typeface="Tw Cen MT" charset="0"/>
            </a:endParaRPr>
          </a:p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 err="1">
                <a:latin typeface="Tw Cen MT" charset="0"/>
              </a:rPr>
              <a:t>e.g</a:t>
            </a:r>
            <a:r>
              <a:rPr lang="fi-FI" dirty="0">
                <a:latin typeface="Tw Cen MT" charset="0"/>
              </a:rPr>
              <a:t>: '</a:t>
            </a:r>
            <a:r>
              <a:rPr lang="fi-FI" dirty="0" err="1">
                <a:latin typeface="Tw Cen MT" charset="0"/>
              </a:rPr>
              <a:t>bog</a:t>
            </a:r>
            <a:r>
              <a:rPr lang="fi-FI" dirty="0">
                <a:latin typeface="Tw Cen MT" charset="0"/>
              </a:rPr>
              <a:t>'  and  '</a:t>
            </a:r>
            <a:r>
              <a:rPr lang="fi-FI" dirty="0" err="1">
                <a:latin typeface="Tw Cen MT" charset="0"/>
              </a:rPr>
              <a:t>dog</a:t>
            </a:r>
            <a:r>
              <a:rPr lang="fi-FI" dirty="0">
                <a:latin typeface="Tw Cen MT" charset="0"/>
              </a:rPr>
              <a:t>'</a:t>
            </a:r>
            <a:br>
              <a:rPr lang="fi-FI" dirty="0">
                <a:latin typeface="Tw Cen MT" charset="0"/>
              </a:rPr>
            </a:br>
            <a:r>
              <a:rPr lang="fi-FI" dirty="0" err="1">
                <a:latin typeface="Tw Cen MT" charset="0"/>
              </a:rPr>
              <a:t>the</a:t>
            </a:r>
            <a:r>
              <a:rPr lang="fi-FI" dirty="0">
                <a:latin typeface="Tw Cen MT" charset="0"/>
              </a:rPr>
              <a:t> /aa/ in </a:t>
            </a:r>
            <a:r>
              <a:rPr lang="fi-FI" dirty="0" err="1">
                <a:latin typeface="Tw Cen MT" charset="0"/>
              </a:rPr>
              <a:t>both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have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similar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acoustic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features</a:t>
            </a:r>
            <a:r>
              <a:rPr lang="fi-FI" dirty="0">
                <a:latin typeface="Tw Cen MT" charset="0"/>
              </a:rPr>
              <a:t>, </a:t>
            </a:r>
            <a:r>
              <a:rPr lang="fi-FI" dirty="0" err="1">
                <a:latin typeface="Tw Cen MT" charset="0"/>
              </a:rPr>
              <a:t>even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though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their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context</a:t>
            </a:r>
            <a:r>
              <a:rPr lang="fi-FI" dirty="0">
                <a:latin typeface="Tw Cen MT" charset="0"/>
              </a:rPr>
              <a:t> is a </a:t>
            </a:r>
            <a:r>
              <a:rPr lang="fi-FI" dirty="0" err="1">
                <a:latin typeface="Tw Cen MT" charset="0"/>
              </a:rPr>
              <a:t>bit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different</a:t>
            </a:r>
            <a:endParaRPr lang="fi-FI" dirty="0">
              <a:latin typeface="Tw Cen MT" charset="0"/>
            </a:endParaRPr>
          </a:p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>
                <a:latin typeface="Tw Cen MT" charset="0"/>
              </a:rPr>
              <a:t>Make </a:t>
            </a:r>
            <a:r>
              <a:rPr lang="fi-FI" dirty="0" err="1">
                <a:latin typeface="Tw Cen MT" charset="0"/>
              </a:rPr>
              <a:t>one</a:t>
            </a:r>
            <a:r>
              <a:rPr lang="fi-FI" dirty="0">
                <a:latin typeface="Tw Cen MT" charset="0"/>
              </a:rPr>
              <a:t> HMM </a:t>
            </a:r>
            <a:r>
              <a:rPr lang="fi-FI" dirty="0" err="1">
                <a:latin typeface="Tw Cen MT" charset="0"/>
              </a:rPr>
              <a:t>that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produces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both</a:t>
            </a:r>
            <a:r>
              <a:rPr lang="fi-FI" dirty="0">
                <a:latin typeface="Tw Cen MT" charset="0"/>
              </a:rPr>
              <a:t>, and </a:t>
            </a:r>
            <a:r>
              <a:rPr lang="fi-FI" dirty="0" err="1">
                <a:latin typeface="Tw Cen MT" charset="0"/>
              </a:rPr>
              <a:t>was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trained</a:t>
            </a:r>
            <a:r>
              <a:rPr lang="fi-FI" dirty="0">
                <a:latin typeface="Tw Cen MT" charset="0"/>
              </a:rPr>
              <a:t> on </a:t>
            </a:r>
            <a:r>
              <a:rPr lang="fi-FI" dirty="0" err="1">
                <a:latin typeface="Tw Cen MT" charset="0"/>
              </a:rPr>
              <a:t>examples</a:t>
            </a:r>
            <a:r>
              <a:rPr lang="fi-FI" dirty="0">
                <a:latin typeface="Tw Cen MT" charset="0"/>
              </a:rPr>
              <a:t> of </a:t>
            </a:r>
            <a:r>
              <a:rPr lang="fi-FI" dirty="0" err="1">
                <a:latin typeface="Tw Cen MT" charset="0"/>
              </a:rPr>
              <a:t>both</a:t>
            </a:r>
            <a:r>
              <a:rPr lang="fi-FI" dirty="0">
                <a:latin typeface="Tw Cen MT" charset="0"/>
              </a:rPr>
              <a:t>.</a:t>
            </a:r>
          </a:p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014EAB5-31BD-BA41-9C9F-152F7A6ACC8A}" type="slidenum">
              <a:rPr lang="en-US" altLang="x-none"/>
              <a:pPr/>
              <a:t>4</a:t>
            </a:fld>
            <a:endParaRPr lang="en-US" altLang="x-none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 dirty="0">
                <a:latin typeface="Times New Roman" charset="0"/>
              </a:rPr>
              <a:t>Built in 1835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Modeled tongue and pharyngeal cavity, with manual control of shape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Very good for singing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Pedal and keyboard control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Sang ‘God Save the Queen’ at public exhibition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103695-0A53-DA40-B7E2-C6D672B037FA}" type="slidenum">
              <a:rPr lang="en-US"/>
              <a:pPr/>
              <a:t>41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1E0B2EA-6613-694D-95F4-0BB63C522755}" type="slidenum">
              <a:rPr lang="en-US" sz="1200">
                <a:latin typeface="Calibri" charset="0"/>
                <a:cs typeface="ＭＳ Ｐゴシック" charset="0"/>
              </a:rPr>
              <a:pPr algn="r"/>
              <a:t>41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685800"/>
            <a:ext cx="4567237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Describing neural nets in detail is far outside the scope of this class, but the basic concept is that we transform an input vector through a series of nonlinear transformations into an output vector.</a:t>
            </a:r>
          </a:p>
          <a:p>
            <a:r>
              <a:rPr lang="en-US" dirty="0"/>
              <a:t>Neural nets are very good at learning patterns from large amounts of data – very commonly used in speech these days</a:t>
            </a:r>
          </a:p>
          <a:p>
            <a:r>
              <a:rPr lang="en-US" dirty="0"/>
              <a:t>Merlin uses an LSTM-based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00284-4613-064B-B001-A4FA52A6B19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950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685800"/>
            <a:ext cx="4567237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Output vectors are the same acoustic features as HMM-based synthesis, but what are the input vectors?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00284-4613-064B-B001-A4FA52A6B19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137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685800"/>
            <a:ext cx="4567237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steps (each a NN): duration model determines length of phone and duplicates it into the correct number of frames, acoustic model converts phone vector + position into same acoustic features as HMM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00284-4613-064B-B001-A4FA52A6B19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423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0D07A-F644-7A4B-B362-9BDF2F2D944A}" type="slidenum">
              <a:rPr lang="en-US" altLang="x-none" smtClean="0"/>
              <a:pPr/>
              <a:t>48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563200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0D07A-F644-7A4B-B362-9BDF2F2D944A}" type="slidenum">
              <a:rPr lang="en-US" altLang="x-none" smtClean="0"/>
              <a:pPr/>
              <a:t>49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846952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794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CBHG (part of other things): convolution (models n-grams), highway network (get high level features), GRU RNN (get sequential features from context)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0D07A-F644-7A4B-B362-9BDF2F2D944A}" type="slidenum">
              <a:rPr lang="en-US" altLang="x-none" smtClean="0"/>
              <a:pPr/>
              <a:t>51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929268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0D07A-F644-7A4B-B362-9BDF2F2D944A}" type="slidenum">
              <a:rPr lang="en-US" altLang="x-none" smtClean="0"/>
              <a:pPr/>
              <a:t>52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097248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0D07A-F644-7A4B-B362-9BDF2F2D944A}" type="slidenum">
              <a:rPr lang="en-US" altLang="x-none" smtClean="0"/>
              <a:pPr/>
              <a:t>53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551708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99D1FE-6AA6-094A-9F40-92E46C566464}" type="slidenum">
              <a:rPr lang="en-US"/>
              <a:pPr/>
              <a:t>54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F29CA39-9716-6441-9D1C-CACF7DE234F0}" type="slidenum">
              <a:rPr lang="en-US" sz="1200">
                <a:latin typeface="Calibri" charset="0"/>
                <a:cs typeface="ＭＳ Ｐゴシック" charset="0"/>
              </a:rPr>
              <a:pPr algn="r"/>
              <a:t>54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133E108-C0A5-C442-93E4-7F565E81F35F}" type="slidenum">
              <a:rPr lang="en-US" altLang="x-none"/>
              <a:pPr/>
              <a:t>5</a:t>
            </a:fld>
            <a:endParaRPr lang="en-US" altLang="x-none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0D07A-F644-7A4B-B362-9BDF2F2D944A}" type="slidenum">
              <a:rPr lang="en-US" altLang="x-none" smtClean="0"/>
              <a:pPr/>
              <a:t>60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133671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685800"/>
            <a:ext cx="4567237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www.jstor.org</a:t>
            </a:r>
            <a:r>
              <a:rPr lang="en-US" dirty="0"/>
              <a:t>/stable/44324700?read-now=1&amp;seq=6#metadata_info_tab_contents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8B866-EDAF-F64A-9A50-37012F20BFE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084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0D07A-F644-7A4B-B362-9BDF2F2D944A}" type="slidenum">
              <a:rPr lang="en-US" altLang="x-none" smtClean="0"/>
              <a:pPr/>
              <a:t>64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57817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5A31589-64CF-1640-B641-D37AAB69B6A0}" type="slidenum">
              <a:rPr lang="en-US" altLang="x-none"/>
              <a:pPr/>
              <a:t>6</a:t>
            </a:fld>
            <a:endParaRPr lang="en-US" altLang="x-none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 dirty="0">
                <a:latin typeface="Times New Roman" charset="0"/>
              </a:rPr>
              <a:t>First notable EE synthesizer, presented at World’s Fair in 1939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Requires lots of training to use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2FBB9BF-C732-114A-8BDB-43A46FCE8E27}" type="slidenum">
              <a:rPr lang="en-US" altLang="x-none"/>
              <a:pPr/>
              <a:t>7</a:t>
            </a:fld>
            <a:endParaRPr lang="en-US" altLang="x-none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AFB9500-B35C-4A4A-953C-5ECB1AD255FF}" type="slidenum">
              <a:rPr lang="en-US" altLang="x-none"/>
              <a:pPr/>
              <a:t>8</a:t>
            </a:fld>
            <a:endParaRPr lang="en-US" altLang="x-none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 dirty="0">
                <a:latin typeface="Times New Roman" charset="0"/>
              </a:rPr>
              <a:t>First attempt to </a:t>
            </a:r>
            <a:r>
              <a:rPr lang="en-US" altLang="x-none" dirty="0" err="1">
                <a:latin typeface="Times New Roman" charset="0"/>
              </a:rPr>
              <a:t>synthesise</a:t>
            </a:r>
            <a:r>
              <a:rPr lang="en-US" altLang="x-none" dirty="0">
                <a:latin typeface="Times New Roman" charset="0"/>
              </a:rPr>
              <a:t> speech by breaking it down into component sounds and reproducing sound patterns electronically  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Produced two sounds: a tone generated by a radio valve to produce the vocal sounds and a hissing noise produced by a gas discharge tube to create the sibilants.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These basic sounds passed through a set of filters and an amplifier that mixed and modulated them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584F2B5-183B-CC4D-BE4D-E05668C1B861}" type="slidenum">
              <a:rPr lang="en-US" altLang="x-none"/>
              <a:pPr/>
              <a:t>9</a:t>
            </a:fld>
            <a:endParaRPr lang="en-US" altLang="x-none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 dirty="0">
                <a:latin typeface="Times New Roman" charset="0"/>
              </a:rPr>
              <a:t>Goal:  investigating speech perception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Inverse of spectrograph:  from spectral information to speech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Lamp produces light ray directed against rotating disk with 50 concentric tracks whose transparence varies systematically to produce 50 partials (pure tones) w/f0 of 120 </a:t>
            </a:r>
            <a:r>
              <a:rPr lang="en-US" altLang="x-none" dirty="0" err="1">
                <a:latin typeface="Times New Roman" charset="0"/>
              </a:rPr>
              <a:t>hz</a:t>
            </a:r>
            <a:r>
              <a:rPr lang="en-US" altLang="x-none" dirty="0">
                <a:latin typeface="Times New Roman" charset="0"/>
              </a:rPr>
              <a:t> – transparences rep sound pressures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	Light also  projected against spectrogram whose reflectance corresponds to sound pressure level of each partial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	Variation in light converted into variation in sound pressure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Spectrogram passed thru light on rollers to reproduce the speech of the spectrogram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Can create ‘fake’ spectrograms to produce new speech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How are different spectral features perceived?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Last used for an experimental study by Robert Remez in 1976!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67201-471D-654A-87ED-8AD1D18254C3}" type="datetime1">
              <a:rPr lang="en-US"/>
              <a:pPr>
                <a:defRPr/>
              </a:pPr>
              <a:t>2/19/24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D94E6E-2CF1-2644-8386-8285A247A6E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54767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17C03-CF8E-EF43-AA19-4FE219D02D30}" type="datetime1">
              <a:rPr lang="en-US"/>
              <a:pPr>
                <a:defRPr/>
              </a:pPr>
              <a:t>2/19/24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8F00FB-3278-DB43-94D8-6EE38826617E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9234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0D30B-D120-824A-9EDC-F71D6FD2E0C0}" type="datetime1">
              <a:rPr lang="en-US"/>
              <a:pPr>
                <a:defRPr/>
              </a:pPr>
              <a:t>2/19/24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B7A5E1-66A0-9C43-AC4B-6DEF3A80C6C7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18302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C1C7F-D7ED-A845-A610-EBA38CAD4FBA}" type="datetime1">
              <a:rPr lang="en-US"/>
              <a:pPr>
                <a:defRPr/>
              </a:pPr>
              <a:t>2/19/24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ED1EAB-CB18-B34F-AC10-83764ABDB85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73005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5B798-89D4-E54B-ADB2-E62E731CF06A}" type="datetime1">
              <a:rPr lang="en-US"/>
              <a:pPr>
                <a:defRPr/>
              </a:pPr>
              <a:t>2/19/24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CB1EE8-ADB1-2249-8BFB-0BEB52F1655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04477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CE4B3-2044-8047-BDD9-043B2D265A54}" type="datetime1">
              <a:rPr lang="en-US"/>
              <a:pPr>
                <a:defRPr/>
              </a:pPr>
              <a:t>2/19/24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651DF7-C6F5-4644-B00D-EFF3941DD50E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2740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F7E60-0910-914C-8E55-68A9D277457C}" type="datetime1">
              <a:rPr lang="en-US"/>
              <a:pPr>
                <a:defRPr/>
              </a:pPr>
              <a:t>2/19/24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5E8EE3-7B8D-3644-B280-3C229704FEB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2287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B7D5C-35A9-914E-9C54-443028DCDED1}" type="datetime1">
              <a:rPr lang="en-US"/>
              <a:pPr>
                <a:defRPr/>
              </a:pPr>
              <a:t>2/19/24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B1897C-B9F3-3342-BC3D-A84533B2FA63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90199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AF0E8-1693-B045-B2AF-FDD0FE0E86C6}" type="datetime1">
              <a:rPr lang="en-US"/>
              <a:pPr>
                <a:defRPr/>
              </a:pPr>
              <a:t>2/19/24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B6E852-A8B0-CB43-AB2C-8E94335ABBE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80427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3C614-0D3E-F640-9FA4-D385744B239A}" type="datetime1">
              <a:rPr lang="en-US"/>
              <a:pPr>
                <a:defRPr/>
              </a:pPr>
              <a:t>2/19/24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7C5609-5A16-F74A-8172-391F6BB31E5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0667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6D7C4-EF15-B94B-BEF8-C3F3BDA0FF03}" type="datetime1">
              <a:rPr lang="en-US"/>
              <a:pPr>
                <a:defRPr/>
              </a:pPr>
              <a:t>2/19/24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3B7EBF-B5C6-4C4A-AEA5-95AD645BA66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18162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3D8F3-3CC7-DC4C-8A22-2FF6466A62EE}" type="datetime1">
              <a:rPr lang="en-US"/>
              <a:pPr>
                <a:defRPr/>
              </a:pPr>
              <a:t>2/19/24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53D168-5F71-554D-98ED-4C6D004034FF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2675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495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smtClean="0"/>
            </a:lvl1pPr>
          </a:lstStyle>
          <a:p>
            <a:pPr>
              <a:defRPr/>
            </a:pPr>
            <a:fld id="{A93D6A4A-23B2-2940-93D7-4986F95CB032}" type="datetime1">
              <a:rPr lang="en-US"/>
              <a:pPr>
                <a:defRPr/>
              </a:pPr>
              <a:t>2/19/24</a:t>
            </a:fld>
            <a:endParaRPr lang="en-US"/>
          </a:p>
        </p:txBody>
      </p:sp>
      <p:sp>
        <p:nvSpPr>
          <p:cNvPr id="495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smtClean="0"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495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fld id="{111058AF-5515-A543-ABDB-73168A6C3222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3" r:id="rId3"/>
    <p:sldLayoutId id="2147483662" r:id="rId4"/>
    <p:sldLayoutId id="2147483661" r:id="rId5"/>
    <p:sldLayoutId id="2147483660" r:id="rId6"/>
    <p:sldLayoutId id="2147483659" r:id="rId7"/>
    <p:sldLayoutId id="2147483658" r:id="rId8"/>
    <p:sldLayoutId id="2147483657" r:id="rId9"/>
    <p:sldLayoutId id="2147483656" r:id="rId10"/>
    <p:sldLayoutId id="2147483655" r:id="rId11"/>
    <p:sldLayoutId id="2147483654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formant.exe" TargetMode="External"/><Relationship Id="rId3" Type="http://schemas.microsoft.com/office/2007/relationships/media" Target="../media/media5.wav"/><Relationship Id="rId7" Type="http://schemas.openxmlformats.org/officeDocument/2006/relationships/hyperlink" Target="http://www.speech.kth.se/wavesurfer/formant/" TargetMode="Externa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wav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0.png"/><Relationship Id="rId5" Type="http://schemas.openxmlformats.org/officeDocument/2006/relationships/hyperlink" Target="http://www.speechfxinc.com/dectalk.html" TargetMode="External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3" Type="http://schemas.microsoft.com/office/2007/relationships/media" Target="../media/media8.wav"/><Relationship Id="rId7" Type="http://schemas.microsoft.com/office/2007/relationships/media" Target="../media/media10.wav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image" Target="../media/image3.png"/><Relationship Id="rId5" Type="http://schemas.microsoft.com/office/2007/relationships/media" Target="../media/media9.wav"/><Relationship Id="rId10" Type="http://schemas.openxmlformats.org/officeDocument/2006/relationships/notesSlide" Target="../notesSlides/notesSlide24.xml"/><Relationship Id="rId4" Type="http://schemas.openxmlformats.org/officeDocument/2006/relationships/audio" Target="../media/media8.wav"/><Relationship Id="rId9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2.WAV"/><Relationship Id="rId7" Type="http://schemas.openxmlformats.org/officeDocument/2006/relationships/image" Target="../media/image11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AV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spa.aalto.fi/publications/theses/lemmetty_mst/wave/track77f.wav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wizzardsoftware.com/text-to-voice.php" TargetMode="External"/><Relationship Id="rId4" Type="http://schemas.openxmlformats.org/officeDocument/2006/relationships/hyperlink" Target="https://www.cepstral.com/en/demos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WAV"/><Relationship Id="rId3" Type="http://schemas.microsoft.com/office/2007/relationships/media" Target="../media/media14.WAV"/><Relationship Id="rId7" Type="http://schemas.microsoft.com/office/2007/relationships/media" Target="../media/media16.WAV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audio" Target="../media/media15.WAV"/><Relationship Id="rId11" Type="http://schemas.openxmlformats.org/officeDocument/2006/relationships/image" Target="../media/image17.png"/><Relationship Id="rId5" Type="http://schemas.microsoft.com/office/2007/relationships/media" Target="../media/media15.WAV"/><Relationship Id="rId10" Type="http://schemas.openxmlformats.org/officeDocument/2006/relationships/notesSlide" Target="../notesSlides/notesSlide40.xml"/><Relationship Id="rId4" Type="http://schemas.openxmlformats.org/officeDocument/2006/relationships/audio" Target="../media/media14.WAV"/><Relationship Id="rId9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media" Target="../media/media18.wav"/><Relationship Id="rId7" Type="http://schemas.openxmlformats.org/officeDocument/2006/relationships/image" Target="../media/image20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hyperlink" Target="https://cstr-edinburgh.github.io/merlin/demo.html" TargetMode="Externa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wav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5.xml"/><Relationship Id="rId3" Type="http://schemas.microsoft.com/office/2007/relationships/media" Target="../media/media20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audio" Target="../media/media21.wav"/><Relationship Id="rId5" Type="http://schemas.microsoft.com/office/2007/relationships/media" Target="../media/media21.wav"/><Relationship Id="rId4" Type="http://schemas.openxmlformats.org/officeDocument/2006/relationships/audio" Target="../media/media20.wav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7.xml"/><Relationship Id="rId3" Type="http://schemas.microsoft.com/office/2007/relationships/media" Target="../media/media23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audio" Target="../media/media24.wav"/><Relationship Id="rId5" Type="http://schemas.microsoft.com/office/2007/relationships/media" Target="../media/media24.wav"/><Relationship Id="rId4" Type="http://schemas.openxmlformats.org/officeDocument/2006/relationships/audio" Target="../media/media23.wav"/><Relationship Id="rId9" Type="http://schemas.openxmlformats.org/officeDocument/2006/relationships/image" Target="../media/image2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media" Target="../media/media26.aac"/><Relationship Id="rId7" Type="http://schemas.openxmlformats.org/officeDocument/2006/relationships/image" Target="../media/image20.png"/><Relationship Id="rId2" Type="http://schemas.openxmlformats.org/officeDocument/2006/relationships/audio" Target="../media/media25.aac"/><Relationship Id="rId1" Type="http://schemas.microsoft.com/office/2007/relationships/media" Target="../media/media25.aac"/><Relationship Id="rId6" Type="http://schemas.openxmlformats.org/officeDocument/2006/relationships/notesSlide" Target="../notesSlides/notesSlide5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aac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8.wav"/><Relationship Id="rId7" Type="http://schemas.openxmlformats.org/officeDocument/2006/relationships/image" Target="../media/image24.png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notesSlide" Target="../notesSlides/notesSlide5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6.png"/><Relationship Id="rId4" Type="http://schemas.openxmlformats.org/officeDocument/2006/relationships/audio" Target="../media/media28.wav"/><Relationship Id="rId9" Type="http://schemas.openxmlformats.org/officeDocument/2006/relationships/image" Target="../media/image2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media" Target="../media/media30.wav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0.wav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6.w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x-none" sz="4000" dirty="0"/>
              <a:t>Speech Synthesis:  Then and Now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x-none" sz="3200" dirty="0"/>
              <a:t>Rose Sloan</a:t>
            </a:r>
          </a:p>
          <a:p>
            <a:r>
              <a:rPr lang="en-US" altLang="x-none" sz="3200" dirty="0"/>
              <a:t>CS 6998</a:t>
            </a:r>
          </a:p>
          <a:p>
            <a:endParaRPr lang="en-US" altLang="x-none" dirty="0"/>
          </a:p>
        </p:txBody>
      </p:sp>
      <p:sp>
        <p:nvSpPr>
          <p:cNvPr id="205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C4A9EF5-2B42-4A4F-81DA-19CE03FB129C}" type="datetime1">
              <a:rPr lang="en-US" altLang="x-none" smtClean="0"/>
              <a:pPr/>
              <a:t>2/19/24</a:t>
            </a:fld>
            <a:endParaRPr lang="en-US" altLang="x-none"/>
          </a:p>
        </p:txBody>
      </p:sp>
      <p:sp>
        <p:nvSpPr>
          <p:cNvPr id="205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97EA514-D751-C240-885A-C5CD32541F16}" type="slidenum">
              <a:rPr lang="en-US" altLang="x-none" smtClean="0"/>
              <a:pPr/>
              <a:t>1</a:t>
            </a:fld>
            <a:endParaRPr lang="en-US" altLang="x-non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9249F6C-6D58-7A4E-8FDC-6274C228B4F9}" type="datetime1">
              <a:rPr lang="en-US" altLang="x-none"/>
              <a:pPr eaLnBrk="1" hangingPunct="1"/>
              <a:t>2/19/24</a:t>
            </a:fld>
            <a:endParaRPr lang="en-US" altLang="x-none"/>
          </a:p>
        </p:txBody>
      </p:sp>
      <p:sp>
        <p:nvSpPr>
          <p:cNvPr id="112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794B978-F5CD-C249-8E9D-DF48F141C9B4}" type="slidenum">
              <a:rPr lang="en-US" altLang="x-none"/>
              <a:pPr eaLnBrk="1" hangingPunct="1"/>
              <a:t>10</a:t>
            </a:fld>
            <a:endParaRPr lang="en-US" altLang="x-none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5900" y="1257301"/>
            <a:ext cx="6172200" cy="4194572"/>
          </a:xfrm>
        </p:spPr>
        <p:txBody>
          <a:bodyPr/>
          <a:lstStyle/>
          <a:p>
            <a:pPr eaLnBrk="1" hangingPunct="1"/>
            <a:r>
              <a:rPr lang="en-US" altLang="x-none"/>
              <a:t>Answers:</a:t>
            </a:r>
          </a:p>
          <a:p>
            <a:pPr lvl="1" eaLnBrk="1" hangingPunct="1"/>
            <a:r>
              <a:rPr lang="en-US" altLang="x-none">
                <a:solidFill>
                  <a:srgbClr val="FF0000"/>
                </a:solidFill>
              </a:rPr>
              <a:t>These days a chicken leg is a rare dish.</a:t>
            </a:r>
          </a:p>
          <a:p>
            <a:pPr lvl="1" eaLnBrk="1" hangingPunct="1"/>
            <a:r>
              <a:rPr lang="en-US" altLang="x-none">
                <a:solidFill>
                  <a:srgbClr val="FF0000"/>
                </a:solidFill>
              </a:rPr>
              <a:t>It’s easy to tell the depth of a well.</a:t>
            </a:r>
          </a:p>
          <a:p>
            <a:pPr lvl="1" eaLnBrk="1" hangingPunct="1"/>
            <a:r>
              <a:rPr lang="en-US" altLang="x-none">
                <a:solidFill>
                  <a:srgbClr val="FF0000"/>
                </a:solidFill>
              </a:rPr>
              <a:t>Four hours of steady work faced us.</a:t>
            </a:r>
          </a:p>
          <a:p>
            <a:pPr eaLnBrk="1" hangingPunct="1"/>
            <a:r>
              <a:rPr lang="en-US" altLang="x-none"/>
              <a:t>‘Automatic’ synthesis from spectrogram – but can also use hand-painted spectrograms as input</a:t>
            </a:r>
          </a:p>
          <a:p>
            <a:pPr eaLnBrk="1" hangingPunct="1"/>
            <a:r>
              <a:rPr lang="en-US" altLang="x-none"/>
              <a:t>Purpose: understand perceptual effect of spectral details</a:t>
            </a:r>
          </a:p>
          <a:p>
            <a:pPr eaLnBrk="1" hangingPunct="1"/>
            <a:endParaRPr lang="en-US" altLang="x-non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21F84F-8C3B-CF43-AD21-E4CF914CF009}" type="datetime1">
              <a:rPr lang="en-US" altLang="x-none" smtClean="0"/>
              <a:pPr eaLnBrk="1" hangingPunct="1"/>
              <a:t>2/19/24</a:t>
            </a:fld>
            <a:endParaRPr lang="en-US" altLang="x-none"/>
          </a:p>
        </p:txBody>
      </p:sp>
      <p:sp>
        <p:nvSpPr>
          <p:cNvPr id="1331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2D60E54-3279-434F-A7CA-73360D52A5AF}" type="slidenum">
              <a:rPr lang="en-US" altLang="x-none" smtClean="0"/>
              <a:pPr eaLnBrk="1" hangingPunct="1"/>
              <a:t>11</a:t>
            </a:fld>
            <a:endParaRPr lang="en-US" altLang="x-none"/>
          </a:p>
        </p:txBody>
      </p:sp>
      <p:sp>
        <p:nvSpPr>
          <p:cNvPr id="1331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sz="3200" dirty="0"/>
              <a:t>Synthesis by Computer</a:t>
            </a:r>
          </a:p>
        </p:txBody>
      </p:sp>
      <p:sp>
        <p:nvSpPr>
          <p:cNvPr id="13317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485900" y="1943101"/>
            <a:ext cx="6172200" cy="3508772"/>
          </a:xfrm>
        </p:spPr>
        <p:txBody>
          <a:bodyPr/>
          <a:lstStyle/>
          <a:p>
            <a:pPr eaLnBrk="1" hangingPunct="1"/>
            <a:r>
              <a:rPr lang="en-US" altLang="x-none" sz="2800" dirty="0"/>
              <a:t>Beginnings ~1960; dominant from 1970—</a:t>
            </a:r>
          </a:p>
          <a:p>
            <a:pPr eaLnBrk="1" hangingPunct="1"/>
            <a:endParaRPr lang="en-US" altLang="x-none" sz="1800" dirty="0"/>
          </a:p>
        </p:txBody>
      </p:sp>
      <p:pic>
        <p:nvPicPr>
          <p:cNvPr id="13318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3050" y="3007519"/>
            <a:ext cx="6057900" cy="1945481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Requirements for a TTS System</a:t>
            </a:r>
          </a:p>
        </p:txBody>
      </p:sp>
      <p:sp>
        <p:nvSpPr>
          <p:cNvPr id="17411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Knowledge</a:t>
            </a:r>
          </a:p>
        </p:txBody>
      </p:sp>
      <p:sp>
        <p:nvSpPr>
          <p:cNvPr id="17412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solidFill>
                  <a:srgbClr val="0070C0"/>
                </a:solidFill>
              </a:rPr>
              <a:t>World Knowledge</a:t>
            </a:r>
          </a:p>
          <a:p>
            <a:pPr eaLnBrk="1" hangingPunct="1"/>
            <a:r>
              <a:rPr lang="en-US" altLang="x-none" dirty="0">
                <a:solidFill>
                  <a:srgbClr val="0070C0"/>
                </a:solidFill>
              </a:rPr>
              <a:t>Syntax, semantics, lexicon</a:t>
            </a:r>
          </a:p>
          <a:p>
            <a:pPr eaLnBrk="1" hangingPunct="1"/>
            <a:r>
              <a:rPr lang="en-US" altLang="x-none" dirty="0">
                <a:solidFill>
                  <a:srgbClr val="0070C0"/>
                </a:solidFill>
              </a:rPr>
              <a:t>Phonetics/phonology</a:t>
            </a:r>
            <a:endParaRPr lang="en-US" altLang="x-none" dirty="0"/>
          </a:p>
          <a:p>
            <a:pPr eaLnBrk="1" hangingPunct="1"/>
            <a:r>
              <a:rPr lang="en-US" altLang="x-none" dirty="0">
                <a:solidFill>
                  <a:srgbClr val="0070C0"/>
                </a:solidFill>
              </a:rPr>
              <a:t>Acoustics/signal processing</a:t>
            </a:r>
          </a:p>
        </p:txBody>
      </p:sp>
      <p:sp>
        <p:nvSpPr>
          <p:cNvPr id="17413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Task</a:t>
            </a:r>
          </a:p>
        </p:txBody>
      </p:sp>
      <p:sp>
        <p:nvSpPr>
          <p:cNvPr id="17414" name="Content Placeholder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solidFill>
                  <a:srgbClr val="990099"/>
                </a:solidFill>
              </a:rPr>
              <a:t>Text Normalization</a:t>
            </a:r>
          </a:p>
          <a:p>
            <a:pPr eaLnBrk="1" hangingPunct="1"/>
            <a:r>
              <a:rPr lang="en-US" altLang="x-none" dirty="0">
                <a:solidFill>
                  <a:srgbClr val="990099"/>
                </a:solidFill>
              </a:rPr>
              <a:t>Pronunciation, intonation assignment</a:t>
            </a:r>
          </a:p>
          <a:p>
            <a:pPr eaLnBrk="1" hangingPunct="1"/>
            <a:r>
              <a:rPr lang="en-US" altLang="x-none" dirty="0">
                <a:solidFill>
                  <a:srgbClr val="990099"/>
                </a:solidFill>
              </a:rPr>
              <a:t>Duration, f0, spectral features</a:t>
            </a:r>
          </a:p>
          <a:p>
            <a:pPr eaLnBrk="1" hangingPunct="1"/>
            <a:r>
              <a:rPr lang="en-US" altLang="x-none" dirty="0">
                <a:solidFill>
                  <a:srgbClr val="990099"/>
                </a:solidFill>
              </a:rPr>
              <a:t>Waveform production</a:t>
            </a:r>
          </a:p>
        </p:txBody>
      </p:sp>
      <p:sp>
        <p:nvSpPr>
          <p:cNvPr id="1741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C7029F-6AAF-C549-B7D3-E6F555B903AC}" type="datetime1">
              <a:rPr lang="en-US" altLang="x-none"/>
              <a:pPr eaLnBrk="1" hangingPunct="1"/>
              <a:t>2/19/24</a:t>
            </a:fld>
            <a:endParaRPr lang="en-US" altLang="x-none"/>
          </a:p>
        </p:txBody>
      </p:sp>
      <p:sp>
        <p:nvSpPr>
          <p:cNvPr id="174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1573E3-7369-CE4F-95E7-4E4E3A0BFFD7}" type="slidenum">
              <a:rPr lang="en-US" altLang="x-none"/>
              <a:pPr eaLnBrk="1" hangingPunct="1"/>
              <a:t>12</a:t>
            </a:fld>
            <a:endParaRPr lang="en-US" altLang="x-non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912432D-E874-DA41-B6EE-61B078E4B0DC}" type="datetime1">
              <a:rPr lang="en-US" altLang="x-none"/>
              <a:pPr eaLnBrk="1" hangingPunct="1"/>
              <a:t>2/19/24</a:t>
            </a:fld>
            <a:endParaRPr lang="en-US" altLang="x-none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CA62429-C4FA-554A-84F8-0330F6BA0F09}" type="slidenum">
              <a:rPr lang="en-US" altLang="x-none"/>
              <a:pPr eaLnBrk="1" hangingPunct="1"/>
              <a:t>13</a:t>
            </a:fld>
            <a:endParaRPr lang="en-US" altLang="x-none"/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Overview:  Synthesizer I/O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x-none" dirty="0">
                <a:solidFill>
                  <a:srgbClr val="7030A0"/>
                </a:solidFill>
              </a:rPr>
              <a:t>Front End</a:t>
            </a:r>
            <a:r>
              <a:rPr lang="en-US" altLang="x-none" dirty="0"/>
              <a:t>: From input to control parameters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Acoustic/phonetic representations, naturally occurring text, constrained mark-up language, semantic/conceptual representations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x-none" dirty="0">
                <a:solidFill>
                  <a:srgbClr val="7030A0"/>
                </a:solidFill>
              </a:rPr>
              <a:t>Back End</a:t>
            </a:r>
            <a:r>
              <a:rPr lang="en-US" altLang="x-none" dirty="0"/>
              <a:t>: From control parameters to waveform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Articulatory, formant/acoustic, concatenative, (</a:t>
            </a:r>
            <a:r>
              <a:rPr lang="en-US" altLang="x-none" dirty="0" err="1"/>
              <a:t>diphone</a:t>
            </a:r>
            <a:r>
              <a:rPr lang="en-US" altLang="x-none" dirty="0"/>
              <a:t>, unit-selection/corpus, HMM, DNN) synthesis</a:t>
            </a:r>
          </a:p>
          <a:p>
            <a:pPr eaLnBrk="1" hangingPunct="1">
              <a:lnSpc>
                <a:spcPct val="90000"/>
              </a:lnSpc>
            </a:pPr>
            <a:endParaRPr lang="en-US" altLang="x-none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a TTS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Front End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Pronunciation Modeling</a:t>
            </a:r>
          </a:p>
          <a:p>
            <a:pPr lvl="1"/>
            <a:r>
              <a:rPr lang="en-US" dirty="0"/>
              <a:t>Text Normalization</a:t>
            </a:r>
          </a:p>
          <a:p>
            <a:pPr lvl="1"/>
            <a:r>
              <a:rPr lang="en-US" dirty="0"/>
              <a:t>Intonation, Duration, F0 Assignment</a:t>
            </a:r>
          </a:p>
          <a:p>
            <a:r>
              <a:rPr lang="en-US" dirty="0">
                <a:solidFill>
                  <a:srgbClr val="7030A0"/>
                </a:solidFill>
              </a:rPr>
              <a:t>Back End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Waveform Production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2/19/24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14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92006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800" dirty="0"/>
              <a:t>Front End and Back End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z="2400" dirty="0">
                <a:latin typeface="Courier" charset="0"/>
              </a:rPr>
              <a:t>PG&amp;E will file schedules on April 20.</a:t>
            </a:r>
          </a:p>
          <a:p>
            <a:r>
              <a:rPr lang="en-US" sz="2400" dirty="0">
                <a:solidFill>
                  <a:srgbClr val="7030A0"/>
                </a:solidFill>
              </a:rPr>
              <a:t>TEXT ANALYSIS</a:t>
            </a:r>
            <a:r>
              <a:rPr lang="en-US" sz="2400" dirty="0"/>
              <a:t>: Text to intermediate representation:</a:t>
            </a:r>
          </a:p>
          <a:p>
            <a:endParaRPr lang="en-US" dirty="0"/>
          </a:p>
          <a:p>
            <a:pPr>
              <a:buFontTx/>
              <a:buNone/>
            </a:pPr>
            <a:endParaRPr lang="en-US" dirty="0"/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WAVEFORM SYNTHESIS</a:t>
            </a:r>
            <a:r>
              <a:rPr lang="en-US" dirty="0"/>
              <a:t>: From intermediate representation to waveform</a:t>
            </a:r>
          </a:p>
        </p:txBody>
      </p:sp>
      <p:pic>
        <p:nvPicPr>
          <p:cNvPr id="15364" name="Picture 5" descr="pgewavef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11" y="4419600"/>
            <a:ext cx="651629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8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1E44C4DE-D1C0-B54C-BFA5-B83929FD09C8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2/19/24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Slide Number Placeholder 9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F46D97C0-E279-E14E-85C9-3A2C317AD26D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15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1" name="Footer Placeholder 10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  <p:pic>
        <p:nvPicPr>
          <p:cNvPr id="12" name="Picture 15" descr="fig8.1pre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90800"/>
            <a:ext cx="6858000" cy="49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Pronunciation Issues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645023"/>
          </a:xfrm>
        </p:spPr>
        <p:txBody>
          <a:bodyPr/>
          <a:lstStyle/>
          <a:p>
            <a:r>
              <a:rPr lang="en-US" altLang="x-none" dirty="0"/>
              <a:t>Rules for disambiguation in context: </a:t>
            </a:r>
            <a:r>
              <a:rPr lang="en-US" altLang="x-none" dirty="0">
                <a:solidFill>
                  <a:srgbClr val="FF0000"/>
                </a:solidFill>
              </a:rPr>
              <a:t>bass, desert</a:t>
            </a:r>
          </a:p>
          <a:p>
            <a:r>
              <a:rPr lang="en-US" altLang="x-none" dirty="0"/>
              <a:t>Lexicon: </a:t>
            </a:r>
            <a:r>
              <a:rPr lang="en-US" altLang="x-none" dirty="0">
                <a:solidFill>
                  <a:srgbClr val="FF0000"/>
                </a:solidFill>
              </a:rPr>
              <a:t>comb, tomb, Punxsutawney Phil</a:t>
            </a:r>
          </a:p>
          <a:p>
            <a:pPr lvl="1"/>
            <a:r>
              <a:rPr lang="en-US" altLang="x-none" dirty="0"/>
              <a:t>Letter-to-Sound Rules </a:t>
            </a:r>
          </a:p>
          <a:p>
            <a:pPr lvl="2"/>
            <a:r>
              <a:rPr lang="en-US" altLang="x-none" dirty="0"/>
              <a:t>Hand built</a:t>
            </a:r>
          </a:p>
          <a:p>
            <a:pPr lvl="2"/>
            <a:r>
              <a:rPr lang="en-US" altLang="x-none" dirty="0"/>
              <a:t>Learned from data (pronunciation dictionary) </a:t>
            </a:r>
          </a:p>
          <a:p>
            <a:pPr lvl="2"/>
            <a:r>
              <a:rPr lang="en-US" altLang="x-none" dirty="0"/>
              <a:t>Hard to get good accuracy and coverage – many exceptions</a:t>
            </a:r>
          </a:p>
          <a:p>
            <a:pPr lvl="1"/>
            <a:r>
              <a:rPr lang="en-US" altLang="x-none" dirty="0"/>
              <a:t>Pronunciation Dictionary</a:t>
            </a:r>
          </a:p>
          <a:p>
            <a:pPr lvl="2"/>
            <a:r>
              <a:rPr lang="en-US" altLang="x-none" dirty="0"/>
              <a:t>More accurate but</a:t>
            </a:r>
            <a:r>
              <a:rPr lang="mr-IN" altLang="x-none" dirty="0"/>
              <a:t>…</a:t>
            </a:r>
            <a:endParaRPr lang="en-US" altLang="x-none" dirty="0"/>
          </a:p>
          <a:p>
            <a:pPr lvl="2"/>
            <a:r>
              <a:rPr lang="en-US" altLang="x-none" dirty="0"/>
              <a:t>Out-of-Vocabulary words a problem (e.g. proper names)</a:t>
            </a:r>
          </a:p>
          <a:p>
            <a:endParaRPr lang="en-US" altLang="x-none" dirty="0"/>
          </a:p>
          <a:p>
            <a:endParaRPr lang="en-US" altLang="x-none" dirty="0"/>
          </a:p>
        </p:txBody>
      </p:sp>
      <p:sp>
        <p:nvSpPr>
          <p:cNvPr id="2048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14CA340-7183-4349-ACD4-AFD2C141A4A8}" type="datetime1">
              <a:rPr lang="en-US" altLang="x-none" smtClean="0"/>
              <a:pPr/>
              <a:t>2/19/24</a:t>
            </a:fld>
            <a:endParaRPr lang="en-US" altLang="x-none"/>
          </a:p>
        </p:txBody>
      </p:sp>
      <p:sp>
        <p:nvSpPr>
          <p:cNvPr id="2048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63568FA-AD91-B54B-81E6-BB3C78205690}" type="slidenum">
              <a:rPr lang="en-US" altLang="x-none" smtClean="0"/>
              <a:pPr/>
              <a:t>16</a:t>
            </a:fld>
            <a:endParaRPr lang="en-US" altLang="x-none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E87F4D-9E14-9342-A8D1-5F273596C402}" type="datetime1">
              <a:rPr lang="en-US" altLang="x-none"/>
              <a:pPr eaLnBrk="1" hangingPunct="1"/>
              <a:t>2/19/24</a:t>
            </a:fld>
            <a:endParaRPr lang="en-US" altLang="x-none"/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BCA81B-7108-F64D-9BDB-6C7B6D4C1983}" type="slidenum">
              <a:rPr lang="en-US" altLang="x-none"/>
              <a:pPr eaLnBrk="1" hangingPunct="1"/>
              <a:t>17</a:t>
            </a:fld>
            <a:endParaRPr lang="en-US" altLang="x-none"/>
          </a:p>
        </p:txBody>
      </p:sp>
      <p:sp>
        <p:nvSpPr>
          <p:cNvPr id="18436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Text Normalization Issues</a:t>
            </a:r>
          </a:p>
        </p:txBody>
      </p:sp>
      <p:sp>
        <p:nvSpPr>
          <p:cNvPr id="18437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Homographs, numbers, abbreviations</a:t>
            </a:r>
          </a:p>
          <a:p>
            <a:pPr lvl="1" eaLnBrk="1" hangingPunct="1"/>
            <a:r>
              <a:rPr lang="en-US" altLang="x-none" dirty="0">
                <a:solidFill>
                  <a:srgbClr val="7030A0"/>
                </a:solidFill>
              </a:rPr>
              <a:t>Reading</a:t>
            </a:r>
            <a:r>
              <a:rPr lang="en-US" altLang="x-none" dirty="0">
                <a:solidFill>
                  <a:srgbClr val="FF0000"/>
                </a:solidFill>
              </a:rPr>
              <a:t> is what he hates most.</a:t>
            </a:r>
          </a:p>
          <a:p>
            <a:pPr lvl="1" eaLnBrk="1" hangingPunct="1"/>
            <a:r>
              <a:rPr lang="en-US" altLang="x-none" dirty="0">
                <a:solidFill>
                  <a:srgbClr val="7030A0"/>
                </a:solidFill>
              </a:rPr>
              <a:t>Reading</a:t>
            </a:r>
            <a:r>
              <a:rPr lang="en-US" altLang="x-none" dirty="0">
                <a:solidFill>
                  <a:srgbClr val="FF0000"/>
                </a:solidFill>
              </a:rPr>
              <a:t> is the place he hated most.</a:t>
            </a:r>
          </a:p>
          <a:p>
            <a:pPr lvl="1" eaLnBrk="1" hangingPunct="1"/>
            <a:r>
              <a:rPr lang="en-US" altLang="x-none" dirty="0">
                <a:solidFill>
                  <a:srgbClr val="FF0000"/>
                </a:solidFill>
              </a:rPr>
              <a:t>The </a:t>
            </a:r>
            <a:r>
              <a:rPr lang="en-US" altLang="x-none" dirty="0">
                <a:solidFill>
                  <a:srgbClr val="7030A0"/>
                </a:solidFill>
              </a:rPr>
              <a:t>NAACP </a:t>
            </a:r>
            <a:r>
              <a:rPr lang="en-US" altLang="x-none" dirty="0">
                <a:solidFill>
                  <a:srgbClr val="FF0000"/>
                </a:solidFill>
              </a:rPr>
              <a:t>just elected a new president.</a:t>
            </a:r>
          </a:p>
          <a:p>
            <a:pPr lvl="1" eaLnBrk="1" hangingPunct="1"/>
            <a:r>
              <a:rPr lang="en-US" altLang="x-none" dirty="0">
                <a:solidFill>
                  <a:srgbClr val="7030A0"/>
                </a:solidFill>
              </a:rPr>
              <a:t>NASA </a:t>
            </a:r>
            <a:r>
              <a:rPr lang="en-US" altLang="x-none" dirty="0">
                <a:solidFill>
                  <a:srgbClr val="FF0000"/>
                </a:solidFill>
              </a:rPr>
              <a:t>is the U.S. space agency.</a:t>
            </a:r>
            <a:endParaRPr lang="en-US" altLang="x-none" dirty="0">
              <a:solidFill>
                <a:srgbClr val="7030A0"/>
              </a:solidFill>
            </a:endParaRPr>
          </a:p>
          <a:p>
            <a:pPr lvl="1" eaLnBrk="1" hangingPunct="1"/>
            <a:r>
              <a:rPr lang="en-US" altLang="x-none" dirty="0">
                <a:solidFill>
                  <a:srgbClr val="FF0000"/>
                </a:solidFill>
              </a:rPr>
              <a:t>In </a:t>
            </a:r>
            <a:r>
              <a:rPr lang="en-US" altLang="x-none" dirty="0">
                <a:solidFill>
                  <a:srgbClr val="7030A0"/>
                </a:solidFill>
              </a:rPr>
              <a:t>1996</a:t>
            </a:r>
            <a:r>
              <a:rPr lang="en-US" altLang="x-none" dirty="0">
                <a:solidFill>
                  <a:srgbClr val="FF0000"/>
                </a:solidFill>
              </a:rPr>
              <a:t> she sold </a:t>
            </a:r>
            <a:r>
              <a:rPr lang="en-US" altLang="x-none" dirty="0">
                <a:solidFill>
                  <a:srgbClr val="7030A0"/>
                </a:solidFill>
              </a:rPr>
              <a:t>2010</a:t>
            </a:r>
            <a:r>
              <a:rPr lang="en-US" altLang="x-none" dirty="0">
                <a:solidFill>
                  <a:srgbClr val="FF0000"/>
                </a:solidFill>
              </a:rPr>
              <a:t> shares and deposited </a:t>
            </a:r>
            <a:r>
              <a:rPr lang="en-US" altLang="x-none" dirty="0">
                <a:solidFill>
                  <a:srgbClr val="7030A0"/>
                </a:solidFill>
              </a:rPr>
              <a:t>$42 </a:t>
            </a:r>
            <a:r>
              <a:rPr lang="en-US" altLang="x-none" dirty="0">
                <a:solidFill>
                  <a:srgbClr val="FF0000"/>
                </a:solidFill>
              </a:rPr>
              <a:t>in her </a:t>
            </a:r>
            <a:r>
              <a:rPr lang="en-US" altLang="x-none" dirty="0">
                <a:solidFill>
                  <a:srgbClr val="7030A0"/>
                </a:solidFill>
              </a:rPr>
              <a:t>401(k)</a:t>
            </a:r>
            <a:r>
              <a:rPr lang="en-US" altLang="x-none" dirty="0">
                <a:solidFill>
                  <a:srgbClr val="FF0000"/>
                </a:solidFill>
              </a:rPr>
              <a:t>.</a:t>
            </a:r>
          </a:p>
          <a:p>
            <a:pPr lvl="1" eaLnBrk="1" hangingPunct="1"/>
            <a:r>
              <a:rPr lang="en-US" altLang="x-none" dirty="0">
                <a:solidFill>
                  <a:srgbClr val="FF0000"/>
                </a:solidFill>
              </a:rPr>
              <a:t>The duck </a:t>
            </a:r>
            <a:r>
              <a:rPr lang="en-US" altLang="x-none" dirty="0">
                <a:solidFill>
                  <a:srgbClr val="7030A0"/>
                </a:solidFill>
              </a:rPr>
              <a:t>dove supply.</a:t>
            </a:r>
          </a:p>
          <a:p>
            <a:pPr lvl="1" eaLnBrk="1" hangingPunct="1"/>
            <a:r>
              <a:rPr lang="en-US" altLang="x-none" dirty="0">
                <a:solidFill>
                  <a:srgbClr val="FF0000"/>
                </a:solidFill>
              </a:rPr>
              <a:t>How to pronounce </a:t>
            </a:r>
            <a:r>
              <a:rPr lang="en-US" altLang="x-none" dirty="0" err="1">
                <a:solidFill>
                  <a:srgbClr val="7030A0"/>
                </a:solidFill>
              </a:rPr>
              <a:t>emojis</a:t>
            </a:r>
            <a:r>
              <a:rPr lang="en-US" altLang="x-none" dirty="0">
                <a:solidFill>
                  <a:srgbClr val="7030A0"/>
                </a:solidFill>
              </a:rPr>
              <a:t>?  </a:t>
            </a:r>
            <a:r>
              <a:rPr lang="en-US" altLang="x-none" dirty="0"/>
              <a:t>(ASR yes but TTS??)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80E5BB9-E604-A349-8F2A-9DD216B99952}" type="datetime1">
              <a:rPr lang="en-US" altLang="x-none"/>
              <a:pPr eaLnBrk="1" hangingPunct="1"/>
              <a:t>2/19/24</a:t>
            </a:fld>
            <a:endParaRPr lang="en-US" altLang="x-none"/>
          </a:p>
        </p:txBody>
      </p:sp>
      <p:sp>
        <p:nvSpPr>
          <p:cNvPr id="215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A5F34FA-BA44-B844-970F-9BC3A3E67FEE}" type="slidenum">
              <a:rPr lang="en-US" altLang="x-none"/>
              <a:pPr eaLnBrk="1" hangingPunct="1"/>
              <a:t>18</a:t>
            </a:fld>
            <a:endParaRPr lang="en-US" altLang="x-none"/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Intonation Assignment Issues: Phrasing</a:t>
            </a:r>
          </a:p>
        </p:txBody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Traditional: </a:t>
            </a:r>
            <a:r>
              <a:rPr lang="en-US" altLang="x-none" dirty="0">
                <a:solidFill>
                  <a:srgbClr val="7030A0"/>
                </a:solidFill>
              </a:rPr>
              <a:t>hand-built rules</a:t>
            </a:r>
          </a:p>
          <a:p>
            <a:pPr lvl="1" eaLnBrk="1" hangingPunct="1"/>
            <a:r>
              <a:rPr lang="en-US" altLang="x-none" dirty="0"/>
              <a:t>Use punctuation: </a:t>
            </a:r>
            <a:r>
              <a:rPr lang="en-US" altLang="x-none" dirty="0">
                <a:solidFill>
                  <a:srgbClr val="FF0000"/>
                </a:solidFill>
              </a:rPr>
              <a:t>234-5682; New York, NY</a:t>
            </a:r>
          </a:p>
          <a:p>
            <a:pPr lvl="1" eaLnBrk="1" hangingPunct="1"/>
            <a:r>
              <a:rPr lang="en-US" altLang="x-none" dirty="0"/>
              <a:t>Context/function word: no breaks after function word: </a:t>
            </a:r>
            <a:r>
              <a:rPr lang="en-US" altLang="x-none" dirty="0">
                <a:solidFill>
                  <a:srgbClr val="FF0000"/>
                </a:solidFill>
              </a:rPr>
              <a:t>He went to dinner. He came to and stayed to dinner.</a:t>
            </a:r>
          </a:p>
          <a:p>
            <a:pPr lvl="1" eaLnBrk="1" hangingPunct="1"/>
            <a:r>
              <a:rPr lang="en-US" altLang="x-none" dirty="0"/>
              <a:t>Syntax: </a:t>
            </a:r>
            <a:r>
              <a:rPr lang="en-US" altLang="x-none" dirty="0">
                <a:solidFill>
                  <a:srgbClr val="FF0000"/>
                </a:solidFill>
              </a:rPr>
              <a:t>She favors the nuts and bolts approach. She went home and Dave stayed.</a:t>
            </a:r>
          </a:p>
          <a:p>
            <a:pPr eaLnBrk="1" hangingPunct="1"/>
            <a:r>
              <a:rPr lang="en-US" altLang="x-none" dirty="0"/>
              <a:t>Current: </a:t>
            </a:r>
            <a:r>
              <a:rPr lang="en-US" altLang="x-none" dirty="0">
                <a:solidFill>
                  <a:srgbClr val="7030A0"/>
                </a:solidFill>
              </a:rPr>
              <a:t>machine learning </a:t>
            </a:r>
            <a:r>
              <a:rPr lang="en-US" altLang="x-none" dirty="0"/>
              <a:t>on large labeled corpus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52FE042-372D-7747-A482-5D51E67FB990}" type="datetime1">
              <a:rPr lang="en-US" altLang="x-none"/>
              <a:pPr eaLnBrk="1" hangingPunct="1"/>
              <a:t>2/19/24</a:t>
            </a:fld>
            <a:endParaRPr lang="en-US" altLang="x-none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4C523F-634E-8E4E-911D-B4D595849362}" type="slidenum">
              <a:rPr lang="en-US" altLang="x-none"/>
              <a:pPr eaLnBrk="1" hangingPunct="1"/>
              <a:t>19</a:t>
            </a:fld>
            <a:endParaRPr lang="en-US" altLang="x-none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Intonation Assignment Issues: Accent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2"/>
            <a:ext cx="8229600" cy="4645023"/>
          </a:xfrm>
        </p:spPr>
        <p:txBody>
          <a:bodyPr/>
          <a:lstStyle/>
          <a:p>
            <a:pPr eaLnBrk="1" hangingPunct="1"/>
            <a:r>
              <a:rPr lang="en-US" altLang="x-none" dirty="0"/>
              <a:t>Hand-built rules</a:t>
            </a:r>
          </a:p>
          <a:p>
            <a:pPr lvl="1" eaLnBrk="1" hangingPunct="1"/>
            <a:r>
              <a:rPr lang="en-US" altLang="x-none" dirty="0"/>
              <a:t>Function/content distinction:</a:t>
            </a:r>
          </a:p>
          <a:p>
            <a:pPr lvl="2" eaLnBrk="1" hangingPunct="1"/>
            <a:r>
              <a:rPr lang="en-US" altLang="x-none" dirty="0">
                <a:solidFill>
                  <a:srgbClr val="FF0000"/>
                </a:solidFill>
              </a:rPr>
              <a:t>They called in </a:t>
            </a:r>
            <a:r>
              <a:rPr lang="en-US" altLang="x-none" dirty="0">
                <a:solidFill>
                  <a:srgbClr val="7030A0"/>
                </a:solidFill>
              </a:rPr>
              <a:t>(particle) </a:t>
            </a:r>
            <a:r>
              <a:rPr lang="en-US" altLang="x-none" dirty="0">
                <a:solidFill>
                  <a:srgbClr val="FF0000"/>
                </a:solidFill>
              </a:rPr>
              <a:t>the doctor/They called in </a:t>
            </a:r>
            <a:r>
              <a:rPr lang="en-US" altLang="x-none" dirty="0">
                <a:solidFill>
                  <a:srgbClr val="7030A0"/>
                </a:solidFill>
              </a:rPr>
              <a:t>(preposition) </a:t>
            </a:r>
            <a:r>
              <a:rPr lang="en-US" altLang="x-none" dirty="0">
                <a:solidFill>
                  <a:srgbClr val="FF0000"/>
                </a:solidFill>
              </a:rPr>
              <a:t>the afternoon.</a:t>
            </a:r>
          </a:p>
          <a:p>
            <a:pPr lvl="1" eaLnBrk="1" hangingPunct="1"/>
            <a:r>
              <a:rPr lang="en-US" altLang="x-none" dirty="0"/>
              <a:t>Complex nominals:</a:t>
            </a:r>
            <a:r>
              <a:rPr lang="en-US" altLang="x-none" dirty="0">
                <a:solidFill>
                  <a:srgbClr val="FF0000"/>
                </a:solidFill>
              </a:rPr>
              <a:t> </a:t>
            </a:r>
          </a:p>
          <a:p>
            <a:pPr lvl="2" eaLnBrk="1" hangingPunct="1"/>
            <a:r>
              <a:rPr lang="en-US" altLang="x-none" dirty="0">
                <a:solidFill>
                  <a:srgbClr val="FF0000"/>
                </a:solidFill>
              </a:rPr>
              <a:t>Main Street/Park Avenue</a:t>
            </a:r>
          </a:p>
          <a:p>
            <a:pPr lvl="2" eaLnBrk="1" hangingPunct="1"/>
            <a:r>
              <a:rPr lang="en-US" altLang="x-none" dirty="0">
                <a:solidFill>
                  <a:srgbClr val="FF0000"/>
                </a:solidFill>
              </a:rPr>
              <a:t>City hall </a:t>
            </a:r>
            <a:r>
              <a:rPr lang="mr-IN" altLang="x-none" dirty="0">
                <a:solidFill>
                  <a:srgbClr val="FF0000"/>
                </a:solidFill>
              </a:rPr>
              <a:t>–</a:t>
            </a:r>
            <a:r>
              <a:rPr lang="en-US" altLang="x-none" dirty="0">
                <a:solidFill>
                  <a:srgbClr val="FF0000"/>
                </a:solidFill>
              </a:rPr>
              <a:t> parking lot -- city hall parking lot </a:t>
            </a:r>
            <a:r>
              <a:rPr lang="en-US" altLang="x-none" dirty="0">
                <a:solidFill>
                  <a:srgbClr val="7030A0"/>
                </a:solidFill>
              </a:rPr>
              <a:t>(stress shift)</a:t>
            </a:r>
          </a:p>
          <a:p>
            <a:pPr eaLnBrk="1" hangingPunct="1"/>
            <a:r>
              <a:rPr lang="en-US" altLang="x-none" dirty="0"/>
              <a:t>Statistical procedures trained on large corpora</a:t>
            </a:r>
          </a:p>
          <a:p>
            <a:pPr lvl="1" eaLnBrk="1" hangingPunct="1"/>
            <a:r>
              <a:rPr lang="en-US" altLang="x-none" dirty="0"/>
              <a:t>Need lots of data </a:t>
            </a:r>
            <a:r>
              <a:rPr lang="mr-IN" altLang="x-none" dirty="0"/>
              <a:t>–</a:t>
            </a:r>
            <a:r>
              <a:rPr lang="en-US" altLang="x-none" dirty="0"/>
              <a:t> but why learn what you already know?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Today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dirty="0"/>
              <a:t>Early speech synthesis</a:t>
            </a:r>
          </a:p>
          <a:p>
            <a:r>
              <a:rPr lang="en-US" altLang="x-none" dirty="0"/>
              <a:t>What information do we need?</a:t>
            </a:r>
          </a:p>
          <a:p>
            <a:r>
              <a:rPr lang="en-US" altLang="x-none" dirty="0"/>
              <a:t>Now: Today’s TTS Systems</a:t>
            </a:r>
          </a:p>
          <a:p>
            <a:r>
              <a:rPr lang="en-US" altLang="x-none" dirty="0"/>
              <a:t>How do we evaluate a TTS System?</a:t>
            </a:r>
          </a:p>
          <a:p>
            <a:r>
              <a:rPr lang="en-US" altLang="x-none" dirty="0"/>
              <a:t>What problems remain for TTS?</a:t>
            </a:r>
          </a:p>
        </p:txBody>
      </p:sp>
      <p:sp>
        <p:nvSpPr>
          <p:cNvPr id="307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16EBFBA-72CC-EF46-9D76-82DB0E84D9C7}" type="datetime1">
              <a:rPr lang="en-US" altLang="x-none" smtClean="0"/>
              <a:pPr/>
              <a:t>2/19/24</a:t>
            </a:fld>
            <a:endParaRPr lang="en-US" altLang="x-none"/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6DE36F5-83C9-174F-9E81-8DC9FFBC103B}" type="slidenum">
              <a:rPr lang="en-US" altLang="x-none" smtClean="0"/>
              <a:pPr/>
              <a:t>2</a:t>
            </a:fld>
            <a:endParaRPr lang="en-US" altLang="x-none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0BBE9CB-37A4-DD4D-8502-9B8070C1BF3F}" type="datetime1">
              <a:rPr lang="en-US" altLang="x-none"/>
              <a:pPr eaLnBrk="1" hangingPunct="1"/>
              <a:t>2/19/24</a:t>
            </a:fld>
            <a:endParaRPr lang="en-US" altLang="x-none"/>
          </a:p>
        </p:txBody>
      </p:sp>
      <p:sp>
        <p:nvSpPr>
          <p:cNvPr id="235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C752258-CA24-A245-A0B8-0E9E5A9CCBF8}" type="slidenum">
              <a:rPr lang="en-US" altLang="x-none"/>
              <a:pPr eaLnBrk="1" hangingPunct="1"/>
              <a:t>20</a:t>
            </a:fld>
            <a:endParaRPr lang="en-US" altLang="x-none"/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Intonation Assignment Issues: Contours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 b="1" i="1" dirty="0"/>
              <a:t>Simple</a:t>
            </a:r>
            <a:r>
              <a:rPr lang="en-US" altLang="x-none" dirty="0"/>
              <a:t> rules</a:t>
            </a:r>
          </a:p>
          <a:p>
            <a:pPr lvl="1" eaLnBrk="1" hangingPunct="1"/>
            <a:r>
              <a:rPr lang="en-US" altLang="x-none" dirty="0"/>
              <a:t>‘.’ = </a:t>
            </a:r>
            <a:r>
              <a:rPr lang="en-US" altLang="x-none" dirty="0">
                <a:solidFill>
                  <a:srgbClr val="7030A0"/>
                </a:solidFill>
              </a:rPr>
              <a:t>declarative contour, </a:t>
            </a:r>
            <a:r>
              <a:rPr lang="en-US" altLang="x-none" dirty="0" err="1">
                <a:solidFill>
                  <a:srgbClr val="7030A0"/>
                </a:solidFill>
              </a:rPr>
              <a:t>wh</a:t>
            </a:r>
            <a:r>
              <a:rPr lang="en-US" altLang="x-none" dirty="0">
                <a:solidFill>
                  <a:srgbClr val="7030A0"/>
                </a:solidFill>
              </a:rPr>
              <a:t>-question</a:t>
            </a:r>
          </a:p>
          <a:p>
            <a:pPr lvl="1" eaLnBrk="1" hangingPunct="1"/>
            <a:r>
              <a:rPr lang="en-US" altLang="x-none" dirty="0"/>
              <a:t>‘?’ = </a:t>
            </a:r>
            <a:r>
              <a:rPr lang="en-US" altLang="x-none" dirty="0">
                <a:solidFill>
                  <a:srgbClr val="7030A0"/>
                </a:solidFill>
              </a:rPr>
              <a:t>yes-no-question</a:t>
            </a:r>
            <a:r>
              <a:rPr lang="en-US" altLang="x-none" dirty="0"/>
              <a:t> contour </a:t>
            </a:r>
            <a:r>
              <a:rPr lang="en-US" altLang="x-none" i="1" dirty="0"/>
              <a:t>unless </a:t>
            </a:r>
            <a:r>
              <a:rPr lang="en-US" altLang="x-none" i="1" dirty="0" err="1"/>
              <a:t>wh</a:t>
            </a:r>
            <a:r>
              <a:rPr lang="en-US" altLang="x-none" i="1" dirty="0"/>
              <a:t>-</a:t>
            </a:r>
            <a:r>
              <a:rPr lang="en-US" altLang="x-none" dirty="0"/>
              <a:t>word present at/near front of sentence</a:t>
            </a:r>
          </a:p>
          <a:p>
            <a:pPr lvl="2" eaLnBrk="1" hangingPunct="1"/>
            <a:r>
              <a:rPr lang="en-US" altLang="x-none" dirty="0">
                <a:solidFill>
                  <a:srgbClr val="FF0000"/>
                </a:solidFill>
              </a:rPr>
              <a:t>Is your name Caroline?  What’s your name.</a:t>
            </a:r>
          </a:p>
          <a:p>
            <a:pPr eaLnBrk="1" hangingPunct="1"/>
            <a:r>
              <a:rPr lang="en-US" altLang="x-none" dirty="0"/>
              <a:t>Pretty monotonous in long stretches of speech</a:t>
            </a:r>
          </a:p>
          <a:p>
            <a:pPr eaLnBrk="1" hangingPunct="1"/>
            <a:r>
              <a:rPr lang="en-US" altLang="x-none" dirty="0">
                <a:solidFill>
                  <a:srgbClr val="7030A0"/>
                </a:solidFill>
              </a:rPr>
              <a:t>Problem</a:t>
            </a:r>
            <a:r>
              <a:rPr lang="en-US" altLang="x-none" dirty="0"/>
              <a:t>:  no one knows how to assign other contours from text</a:t>
            </a:r>
            <a:r>
              <a:rPr lang="mr-IN" altLang="x-none" dirty="0"/>
              <a:t>…</a:t>
            </a:r>
            <a:r>
              <a:rPr lang="en-US" altLang="x-none" dirty="0"/>
              <a:t> yet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from Text to Speech?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TTS Back End </a:t>
            </a:r>
            <a:r>
              <a:rPr lang="en-US" dirty="0"/>
              <a:t>takes segments+f0+duration information derived from </a:t>
            </a:r>
            <a:r>
              <a:rPr lang="en-US" dirty="0">
                <a:solidFill>
                  <a:srgbClr val="7030A0"/>
                </a:solidFill>
              </a:rPr>
              <a:t>Front End </a:t>
            </a:r>
            <a:r>
              <a:rPr lang="en-US" dirty="0"/>
              <a:t>and creates a waveform</a:t>
            </a:r>
          </a:p>
          <a:p>
            <a:r>
              <a:rPr lang="en-US" dirty="0"/>
              <a:t>A full system needs to go all the way from random text to sound in real time</a:t>
            </a:r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A9D075C1-5615-3040-9195-DFBE43A27A5B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2/19/24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8DFB93D0-0BC5-054C-89A2-A01D232A46B2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21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Waveform Generation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7030A0"/>
                </a:solidFill>
              </a:rPr>
              <a:t>Articulatory Synthesis</a:t>
            </a:r>
            <a:r>
              <a:rPr lang="en-US" dirty="0"/>
              <a:t>: Model movements of articulators and acoustics of vocal tract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7030A0"/>
                </a:solidFill>
              </a:rPr>
              <a:t>Formant Synthesis</a:t>
            </a:r>
            <a:r>
              <a:rPr lang="en-US" dirty="0"/>
              <a:t>:  Start with acoustics, create rules/filters to create each formant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7030A0"/>
                </a:solidFill>
              </a:rPr>
              <a:t>Concatenative Synthesis</a:t>
            </a:r>
            <a:r>
              <a:rPr lang="en-US" dirty="0"/>
              <a:t>:  </a:t>
            </a:r>
            <a:r>
              <a:rPr lang="en-US" dirty="0" err="1"/>
              <a:t>Diphone</a:t>
            </a:r>
            <a:r>
              <a:rPr lang="en-US" dirty="0"/>
              <a:t> or Unit Selection using databases to store speech segments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7030A0"/>
                </a:solidFill>
              </a:rPr>
              <a:t>Parametric Synthesis</a:t>
            </a:r>
            <a:r>
              <a:rPr lang="en-US" dirty="0"/>
              <a:t>: ML-based learning methods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7030A0"/>
                </a:solidFill>
              </a:rPr>
              <a:t>End2End</a:t>
            </a:r>
            <a:r>
              <a:rPr lang="en-US" dirty="0"/>
              <a:t> Models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914650" y="5748338"/>
            <a:ext cx="33909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342900"/>
            <a:r>
              <a:rPr lang="en-US">
                <a:cs typeface="ＭＳ Ｐゴシック" charset="0"/>
              </a:rPr>
              <a:t>Text from Richard Sproat slides</a:t>
            </a:r>
          </a:p>
        </p:txBody>
      </p:sp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67066F9A-898A-C145-B608-FA314A4A32CC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2/19/24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DAD750F0-707A-354D-9A94-A99CCE202040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22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Footer Placeholder 9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Formant/Resonance/Acoustic Synthesis</a:t>
            </a:r>
          </a:p>
        </p:txBody>
      </p:sp>
      <p:sp>
        <p:nvSpPr>
          <p:cNvPr id="12293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x-none" dirty="0">
                <a:solidFill>
                  <a:srgbClr val="7030A0"/>
                </a:solidFill>
              </a:rPr>
              <a:t>Parametric or resonance </a:t>
            </a:r>
            <a:r>
              <a:rPr lang="en-US" altLang="x-none" dirty="0"/>
              <a:t>synthesis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Specify minimal parameters, e.g. f0 and first 3 formants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Pass electronic source signal thru filter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x-none" dirty="0"/>
              <a:t>Harmonic tone for voiced sounds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x-none" dirty="0"/>
              <a:t>Aperiodic noise for unvoiced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x-none" dirty="0"/>
              <a:t>Filter simulates the different resonances of the vocal tract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Walter Lawrence’s Parametric Artificial Talker (1953) for vowels and consonants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Gunnar </a:t>
            </a:r>
            <a:r>
              <a:rPr lang="en-US" altLang="x-none" dirty="0" err="1"/>
              <a:t>Fant’s</a:t>
            </a:r>
            <a:r>
              <a:rPr lang="en-US" altLang="x-none" dirty="0"/>
              <a:t> Orator </a:t>
            </a:r>
            <a:r>
              <a:rPr lang="en-US" altLang="x-none" dirty="0" err="1"/>
              <a:t>Verbis</a:t>
            </a:r>
            <a:r>
              <a:rPr lang="en-US" altLang="x-none" dirty="0"/>
              <a:t> </a:t>
            </a:r>
            <a:r>
              <a:rPr lang="en-US" altLang="x-none" dirty="0" err="1"/>
              <a:t>Electris</a:t>
            </a:r>
            <a:r>
              <a:rPr lang="en-US" altLang="x-none" dirty="0"/>
              <a:t> (1953) for vowels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>
                <a:hlinkClick r:id="rId7"/>
              </a:rPr>
              <a:t>Formant synthesis download </a:t>
            </a:r>
            <a:r>
              <a:rPr lang="en-US" altLang="x-none" dirty="0"/>
              <a:t>(</a:t>
            </a:r>
            <a:r>
              <a:rPr lang="en-US" altLang="x-none" dirty="0">
                <a:hlinkClick r:id="rId8" action="ppaction://hlinkfile"/>
              </a:rPr>
              <a:t>M$demo</a:t>
            </a:r>
            <a:r>
              <a:rPr lang="en-US" altLang="x-none" dirty="0"/>
              <a:t>)</a:t>
            </a:r>
          </a:p>
        </p:txBody>
      </p:sp>
      <p:sp>
        <p:nvSpPr>
          <p:cNvPr id="12290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437379A-6A67-E647-A663-23CBDD4857AB}" type="datetime1">
              <a:rPr lang="en-US" altLang="x-none"/>
              <a:pPr eaLnBrk="1" hangingPunct="1"/>
              <a:t>2/19/24</a:t>
            </a:fld>
            <a:endParaRPr lang="en-US" altLang="x-none"/>
          </a:p>
        </p:txBody>
      </p:sp>
      <p:sp>
        <p:nvSpPr>
          <p:cNvPr id="122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360504-8218-9E4B-8301-53C40421943B}" type="slidenum">
              <a:rPr lang="en-US" altLang="x-none"/>
              <a:pPr eaLnBrk="1" hangingPunct="1"/>
              <a:t>23</a:t>
            </a:fld>
            <a:endParaRPr lang="en-US" altLang="x-none"/>
          </a:p>
        </p:txBody>
      </p:sp>
      <p:pic>
        <p:nvPicPr>
          <p:cNvPr id="470023" name="Picture 7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768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0024" name="Picture 8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971" y="56388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00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7" fill="hold"/>
                                        <p:tgtEl>
                                          <p:spTgt spid="4700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00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002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700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69" fill="hold"/>
                                        <p:tgtEl>
                                          <p:spTgt spid="4700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002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002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Later Formant Synthesizers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common commercial systems were formant synthesizers in early days (while computers relatively underpowered)</a:t>
            </a:r>
          </a:p>
          <a:p>
            <a:r>
              <a:rPr lang="en-US" dirty="0"/>
              <a:t>1979 </a:t>
            </a:r>
            <a:r>
              <a:rPr lang="en-US" dirty="0">
                <a:solidFill>
                  <a:srgbClr val="7030A0"/>
                </a:solidFill>
              </a:rPr>
              <a:t>MIT </a:t>
            </a:r>
            <a:r>
              <a:rPr lang="en-US" dirty="0" err="1">
                <a:solidFill>
                  <a:srgbClr val="7030A0"/>
                </a:solidFill>
              </a:rPr>
              <a:t>MITalk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(Allen, </a:t>
            </a:r>
            <a:r>
              <a:rPr lang="en-US" dirty="0" err="1"/>
              <a:t>Hunnicut</a:t>
            </a:r>
            <a:r>
              <a:rPr lang="en-US" dirty="0"/>
              <a:t>, </a:t>
            </a:r>
            <a:r>
              <a:rPr lang="en-US" dirty="0" err="1"/>
              <a:t>Klatt</a:t>
            </a:r>
            <a:r>
              <a:rPr lang="en-US" dirty="0"/>
              <a:t>)</a:t>
            </a:r>
          </a:p>
          <a:p>
            <a:r>
              <a:rPr lang="en-US" dirty="0"/>
              <a:t>1983 </a:t>
            </a:r>
            <a:r>
              <a:rPr lang="en-US" dirty="0">
                <a:solidFill>
                  <a:srgbClr val="7030A0"/>
                </a:solidFill>
                <a:hlinkClick r:id="rId5"/>
              </a:rPr>
              <a:t>DECtalk</a:t>
            </a:r>
            <a:r>
              <a:rPr lang="en-US" dirty="0">
                <a:hlinkClick r:id="rId5"/>
              </a:rPr>
              <a:t> </a:t>
            </a:r>
            <a:r>
              <a:rPr lang="en-US" dirty="0"/>
              <a:t>system </a:t>
            </a:r>
          </a:p>
          <a:p>
            <a:pPr lvl="1"/>
            <a:r>
              <a:rPr lang="en-US" dirty="0"/>
              <a:t>Voice of Stephen Hawking</a:t>
            </a:r>
          </a:p>
          <a:p>
            <a:endParaRPr lang="en-US" dirty="0"/>
          </a:p>
        </p:txBody>
      </p:sp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A5ED53E8-9B42-B247-BF21-37B88432D24F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2/19/24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1D89D473-2CDA-2648-8858-175AC18C1407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24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Footer Placeholder 9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  <p:pic>
        <p:nvPicPr>
          <p:cNvPr id="11" name="hawking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5400" y="3962400"/>
            <a:ext cx="478036" cy="478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9F75D04-18B0-5B44-B18C-F56D89DA623F}" type="datetime1">
              <a:rPr lang="en-US" altLang="x-none"/>
              <a:pPr eaLnBrk="1" hangingPunct="1"/>
              <a:t>2/19/24</a:t>
            </a:fld>
            <a:endParaRPr lang="en-US" altLang="x-none"/>
          </a:p>
        </p:txBody>
      </p:sp>
      <p:sp>
        <p:nvSpPr>
          <p:cNvPr id="143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8C5A054-3A3C-6940-B4C4-7FCD94E13E76}" type="slidenum">
              <a:rPr lang="en-US" altLang="x-none"/>
              <a:pPr eaLnBrk="1" hangingPunct="1"/>
              <a:t>25</a:t>
            </a:fld>
            <a:endParaRPr lang="en-US" altLang="x-none"/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Concatenative/Unit Selection Synthesis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x-none" dirty="0"/>
              <a:t>Most common commercial TTS until recently</a:t>
            </a:r>
          </a:p>
          <a:p>
            <a:pPr eaLnBrk="1" hangingPunct="1"/>
            <a:r>
              <a:rPr lang="en-US" altLang="x-none" dirty="0"/>
              <a:t>First practical application in 1936: British Phone company’s Talking Clock</a:t>
            </a:r>
          </a:p>
          <a:p>
            <a:pPr lvl="1" eaLnBrk="1" hangingPunct="1"/>
            <a:r>
              <a:rPr lang="en-US" altLang="x-none" dirty="0"/>
              <a:t>Optical storage for words, part-words, phrases</a:t>
            </a:r>
          </a:p>
          <a:p>
            <a:pPr lvl="1" eaLnBrk="1" hangingPunct="1"/>
            <a:r>
              <a:rPr lang="en-US" altLang="x-none" dirty="0"/>
              <a:t>Concatenated to tell time</a:t>
            </a:r>
          </a:p>
          <a:p>
            <a:pPr eaLnBrk="1" hangingPunct="1"/>
            <a:r>
              <a:rPr lang="en-US" altLang="x-none" dirty="0"/>
              <a:t>And a ‘similar’ example from Radio Free Vestibule (1994)</a:t>
            </a:r>
          </a:p>
          <a:p>
            <a:pPr eaLnBrk="1" hangingPunct="1"/>
            <a:r>
              <a:rPr lang="en-US" altLang="x-none" dirty="0"/>
              <a:t>Bell Labs TTS (1977)    (1985)</a:t>
            </a:r>
          </a:p>
        </p:txBody>
      </p:sp>
      <p:pic>
        <p:nvPicPr>
          <p:cNvPr id="476164" name="Picture 4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7432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6165" name="Picture 5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5529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6166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017476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6167" name="Picture 7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017476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6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0" fill="hold"/>
                                        <p:tgtEl>
                                          <p:spTgt spid="476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616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616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76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296" fill="hold"/>
                                        <p:tgtEl>
                                          <p:spTgt spid="476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616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616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76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196" fill="hold"/>
                                        <p:tgtEl>
                                          <p:spTgt spid="476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616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616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6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374" fill="hold"/>
                                        <p:tgtEl>
                                          <p:spTgt spid="476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616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616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Variants of Concatenative Synthesis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x-none" dirty="0"/>
              <a:t>Inventory units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 err="1"/>
              <a:t>Diphone</a:t>
            </a:r>
            <a:r>
              <a:rPr lang="en-US" altLang="x-none" dirty="0"/>
              <a:t> synthesis (e.g. Bell Labs, Festival)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Microsegment synthesis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“Unit Selection” – large, variable units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x-none" dirty="0"/>
              <a:t>Issues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How well do units fit together?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What is the perceived acoustic quality of the concatenated units? 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Is post-processing on the output possible, to improve quality?</a:t>
            </a:r>
          </a:p>
        </p:txBody>
      </p:sp>
      <p:sp>
        <p:nvSpPr>
          <p:cNvPr id="15362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72FC62B-221C-904D-92CD-762FB0BCA2F3}" type="datetime1">
              <a:rPr lang="en-US" altLang="x-none"/>
              <a:pPr eaLnBrk="1" hangingPunct="1"/>
              <a:t>2/19/24</a:t>
            </a:fld>
            <a:endParaRPr lang="en-US" altLang="x-none"/>
          </a:p>
        </p:txBody>
      </p:sp>
      <p:sp>
        <p:nvSpPr>
          <p:cNvPr id="1536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7A79EFA-4456-AB42-AD03-2CAA9646E053}" type="slidenum">
              <a:rPr lang="en-US" altLang="x-none"/>
              <a:pPr eaLnBrk="1" hangingPunct="1"/>
              <a:t>26</a:t>
            </a:fld>
            <a:endParaRPr lang="en-US" altLang="x-none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Concatenative Synthesis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Diphone</a:t>
            </a:r>
            <a:r>
              <a:rPr lang="en-US" dirty="0"/>
              <a:t> Synthesis </a:t>
            </a:r>
          </a:p>
          <a:p>
            <a:pPr lvl="1"/>
            <a:r>
              <a:rPr lang="en-US" dirty="0"/>
              <a:t>Units are </a:t>
            </a:r>
            <a:r>
              <a:rPr lang="en-US" dirty="0" err="1"/>
              <a:t>diphones</a:t>
            </a:r>
            <a:r>
              <a:rPr lang="en-US" dirty="0"/>
              <a:t>; middle of one phone to middle of next.</a:t>
            </a:r>
          </a:p>
          <a:p>
            <a:pPr lvl="1"/>
            <a:r>
              <a:rPr lang="en-US" dirty="0"/>
              <a:t>Why? Middle of phone is steady state.</a:t>
            </a:r>
          </a:p>
          <a:p>
            <a:pPr lvl="1"/>
            <a:r>
              <a:rPr lang="en-US" dirty="0"/>
              <a:t>Record 1 speaker saying each </a:t>
            </a:r>
            <a:r>
              <a:rPr lang="en-US" dirty="0" err="1"/>
              <a:t>diphone</a:t>
            </a:r>
            <a:r>
              <a:rPr lang="en-US" dirty="0"/>
              <a:t> in different contexts</a:t>
            </a:r>
          </a:p>
          <a:p>
            <a:r>
              <a:rPr lang="en-US" dirty="0"/>
              <a:t>Unit Selection Synthesis </a:t>
            </a:r>
          </a:p>
          <a:p>
            <a:pPr lvl="1"/>
            <a:r>
              <a:rPr lang="en-US" dirty="0"/>
              <a:t>Larger units</a:t>
            </a:r>
          </a:p>
          <a:p>
            <a:pPr lvl="1"/>
            <a:r>
              <a:rPr lang="en-US" dirty="0"/>
              <a:t>Record 10 hours or more, so have multiple copies of each unit</a:t>
            </a:r>
          </a:p>
          <a:p>
            <a:pPr lvl="1"/>
            <a:r>
              <a:rPr lang="en-US" dirty="0"/>
              <a:t>Use search to find best sequence of units</a:t>
            </a:r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536575" y="6412707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FCD5DF9F-5A53-644A-886C-1971E70CF675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2/19/24</a:t>
            </a:fld>
            <a:endParaRPr lang="en-US" sz="1050" dirty="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8356600" y="6336507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57C21C34-FFBD-6849-AE95-B7EF7F11FA8C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27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Footer Placeholder 8"/>
          <p:cNvSpPr txBox="1">
            <a:spLocks noGrp="1"/>
          </p:cNvSpPr>
          <p:nvPr/>
        </p:nvSpPr>
        <p:spPr bwMode="auto">
          <a:xfrm>
            <a:off x="2190750" y="6336507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  <p:pic>
        <p:nvPicPr>
          <p:cNvPr id="2" name="7BE4E0DD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78794"/>
            <a:ext cx="354806" cy="35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85248323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343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04" fill="hold"/>
                                        <p:tgtEl>
                                          <p:spTgt spid="9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Voice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Speaker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Must have all needed audio recorded by a single professional speaker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Called </a:t>
            </a:r>
            <a:r>
              <a:rPr lang="en-US" b="1" dirty="0">
                <a:solidFill>
                  <a:srgbClr val="6600FF"/>
                </a:solidFill>
              </a:rPr>
              <a:t>voice talent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How to choose?</a:t>
            </a:r>
          </a:p>
          <a:p>
            <a:pPr>
              <a:lnSpc>
                <a:spcPct val="90000"/>
              </a:lnSpc>
            </a:pPr>
            <a:r>
              <a:rPr lang="en-US" dirty="0" err="1"/>
              <a:t>Diphone</a:t>
            </a:r>
            <a:r>
              <a:rPr lang="en-US" dirty="0"/>
              <a:t> database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Called a</a:t>
            </a:r>
            <a:r>
              <a:rPr lang="en-US" b="1" dirty="0"/>
              <a:t> </a:t>
            </a:r>
            <a:r>
              <a:rPr lang="en-US" b="1" dirty="0">
                <a:solidFill>
                  <a:srgbClr val="6600FF"/>
                </a:solidFill>
              </a:rPr>
              <a:t>voice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Modern TTS systems have multiple voices</a:t>
            </a:r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9AF9EDC7-C90E-B240-999A-A0E705E67119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2/19/24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024738EB-6221-D340-B700-AD0F8C50BAA6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28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Footer Placeholder 8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Diphones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/>
              <a:t>Where is the stable region?</a:t>
            </a:r>
          </a:p>
          <a:p>
            <a:endParaRPr lang="en-US"/>
          </a:p>
        </p:txBody>
      </p:sp>
      <p:pic>
        <p:nvPicPr>
          <p:cNvPr id="23556" name="Picture 4" descr="wedb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343151"/>
            <a:ext cx="6115050" cy="323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7FAECD63-B69D-2C4D-8B84-E15B30494772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2/19/24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8D72F1B6-C132-954B-825F-7FE6F08957AC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29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Footer Placeholder 9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B85FB02-6AB5-2B44-B882-04220AC086B8}" type="datetime1">
              <a:rPr lang="en-US" altLang="x-none"/>
              <a:pPr eaLnBrk="1" hangingPunct="1"/>
              <a:t>2/19/24</a:t>
            </a:fld>
            <a:endParaRPr lang="en-US" altLang="x-none"/>
          </a:p>
        </p:txBody>
      </p:sp>
      <p:sp>
        <p:nvSpPr>
          <p:cNvPr id="409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7EB7FC0-6C0F-9D4B-BEBF-8E23B42B2BB6}" type="slidenum">
              <a:rPr lang="en-US" altLang="x-none"/>
              <a:pPr eaLnBrk="1" hangingPunct="1"/>
              <a:t>3</a:t>
            </a:fld>
            <a:endParaRPr lang="en-US" altLang="x-none"/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title"/>
          </p:nvPr>
        </p:nvSpPr>
        <p:spPr>
          <a:xfrm>
            <a:off x="1485900" y="1063228"/>
            <a:ext cx="6172200" cy="708422"/>
          </a:xfrm>
        </p:spPr>
        <p:txBody>
          <a:bodyPr/>
          <a:lstStyle/>
          <a:p>
            <a:pPr eaLnBrk="1" hangingPunct="1"/>
            <a:r>
              <a:rPr lang="en-US" altLang="x-none" sz="3200" dirty="0"/>
              <a:t>The First ‘Speaking Machine’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85900" y="2000250"/>
            <a:ext cx="6115050" cy="3771900"/>
          </a:xfrm>
        </p:spPr>
        <p:txBody>
          <a:bodyPr/>
          <a:lstStyle/>
          <a:p>
            <a:pPr lvl="2" eaLnBrk="1" hangingPunct="1"/>
            <a:r>
              <a:rPr lang="en-US" altLang="x-none" sz="1500" dirty="0"/>
              <a:t>Wolfgang von </a:t>
            </a:r>
            <a:r>
              <a:rPr lang="en-US" altLang="x-none" sz="1500" dirty="0" err="1"/>
              <a:t>Kempelen</a:t>
            </a:r>
            <a:r>
              <a:rPr lang="en-US" altLang="x-none" sz="1500" dirty="0"/>
              <a:t>, </a:t>
            </a:r>
            <a:r>
              <a:rPr lang="en-US" altLang="x-none" sz="1500" dirty="0" err="1"/>
              <a:t>Mechanismus</a:t>
            </a:r>
            <a:r>
              <a:rPr lang="en-US" altLang="x-none" sz="1500" dirty="0"/>
              <a:t> der </a:t>
            </a:r>
            <a:r>
              <a:rPr lang="en-US" altLang="x-none" sz="1500" dirty="0" err="1"/>
              <a:t>menschlichen</a:t>
            </a:r>
            <a:r>
              <a:rPr lang="en-US" altLang="x-none" sz="1500" dirty="0"/>
              <a:t> </a:t>
            </a:r>
            <a:r>
              <a:rPr lang="en-US" altLang="x-none" sz="1500" dirty="0" err="1"/>
              <a:t>Sprache</a:t>
            </a:r>
            <a:r>
              <a:rPr lang="en-US" altLang="x-none" sz="1500" dirty="0"/>
              <a:t> </a:t>
            </a:r>
            <a:r>
              <a:rPr lang="en-US" altLang="x-none" sz="1500" dirty="0" err="1"/>
              <a:t>nebst</a:t>
            </a:r>
            <a:r>
              <a:rPr lang="en-US" altLang="x-none" sz="1500" dirty="0"/>
              <a:t> </a:t>
            </a:r>
            <a:r>
              <a:rPr lang="en-US" altLang="x-none" sz="1500" dirty="0" err="1"/>
              <a:t>Beschreibung</a:t>
            </a:r>
            <a:r>
              <a:rPr lang="en-US" altLang="x-none" sz="1500" dirty="0"/>
              <a:t> </a:t>
            </a:r>
            <a:r>
              <a:rPr lang="en-US" altLang="x-none" sz="1500" dirty="0" err="1"/>
              <a:t>einer</a:t>
            </a:r>
            <a:r>
              <a:rPr lang="en-US" altLang="x-none" sz="1500" dirty="0"/>
              <a:t> </a:t>
            </a:r>
            <a:r>
              <a:rPr lang="en-US" altLang="x-none" sz="1500" dirty="0" err="1"/>
              <a:t>sprechenden</a:t>
            </a:r>
            <a:r>
              <a:rPr lang="en-US" altLang="x-none" sz="1500" dirty="0"/>
              <a:t> </a:t>
            </a:r>
            <a:r>
              <a:rPr lang="en-US" altLang="x-none" sz="1500" dirty="0" err="1"/>
              <a:t>Maschine</a:t>
            </a:r>
            <a:r>
              <a:rPr lang="en-US" altLang="x-none" sz="1500" dirty="0"/>
              <a:t>, 1791 (in </a:t>
            </a:r>
            <a:r>
              <a:rPr lang="en-US" altLang="x-none" sz="1500" dirty="0" err="1"/>
              <a:t>Deutsches</a:t>
            </a:r>
            <a:r>
              <a:rPr lang="en-US" altLang="x-none" sz="1500" dirty="0"/>
              <a:t> Museum still and playable)</a:t>
            </a:r>
          </a:p>
          <a:p>
            <a:pPr lvl="2" eaLnBrk="1" hangingPunct="1"/>
            <a:endParaRPr lang="en-US" altLang="x-none" sz="1500" dirty="0"/>
          </a:p>
          <a:p>
            <a:pPr lvl="2" eaLnBrk="1" hangingPunct="1"/>
            <a:endParaRPr lang="en-US" altLang="x-none" sz="1500" dirty="0"/>
          </a:p>
          <a:p>
            <a:pPr lvl="2" eaLnBrk="1" hangingPunct="1"/>
            <a:endParaRPr lang="en-US" altLang="x-none" sz="1500" dirty="0"/>
          </a:p>
          <a:p>
            <a:pPr lvl="2" eaLnBrk="1" hangingPunct="1"/>
            <a:endParaRPr lang="en-US" altLang="x-none" sz="1500" dirty="0"/>
          </a:p>
          <a:p>
            <a:pPr lvl="2" eaLnBrk="1" hangingPunct="1"/>
            <a:endParaRPr lang="en-US" altLang="x-none" sz="1500" dirty="0"/>
          </a:p>
          <a:p>
            <a:pPr lvl="2" eaLnBrk="1" hangingPunct="1"/>
            <a:endParaRPr lang="en-US" altLang="x-none" sz="1500" dirty="0"/>
          </a:p>
          <a:p>
            <a:pPr lvl="2" eaLnBrk="1" hangingPunct="1"/>
            <a:endParaRPr lang="en-US" altLang="x-none" sz="1500" dirty="0"/>
          </a:p>
          <a:p>
            <a:pPr lvl="2" eaLnBrk="1" hangingPunct="1"/>
            <a:endParaRPr lang="en-US" altLang="x-none" sz="1500" dirty="0"/>
          </a:p>
          <a:p>
            <a:pPr lvl="2" eaLnBrk="1" hangingPunct="1"/>
            <a:endParaRPr lang="en-US" altLang="x-none" sz="1500" dirty="0"/>
          </a:p>
          <a:p>
            <a:pPr lvl="2" eaLnBrk="1" hangingPunct="1"/>
            <a:r>
              <a:rPr lang="en-US" altLang="x-none" sz="1500" dirty="0"/>
              <a:t>First to produce whole words, phrases – in many languages</a:t>
            </a:r>
          </a:p>
        </p:txBody>
      </p:sp>
      <p:pic>
        <p:nvPicPr>
          <p:cNvPr id="410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6050" y="2743201"/>
            <a:ext cx="4286250" cy="2559844"/>
          </a:xfr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Unit Selection Synthesis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Generalization of the diphone intuition</a:t>
            </a:r>
          </a:p>
          <a:p>
            <a:pPr lvl="1"/>
            <a:r>
              <a:rPr lang="en-US"/>
              <a:t>Larger units </a:t>
            </a:r>
          </a:p>
          <a:p>
            <a:pPr lvl="2"/>
            <a:r>
              <a:rPr lang="en-US"/>
              <a:t>From diphones to phrases to …. sentences</a:t>
            </a:r>
          </a:p>
          <a:p>
            <a:pPr lvl="1"/>
            <a:r>
              <a:rPr lang="en-US"/>
              <a:t>Record many copies of each unit</a:t>
            </a:r>
          </a:p>
          <a:p>
            <a:pPr lvl="2"/>
            <a:r>
              <a:rPr lang="en-US"/>
              <a:t>E.g., 10 hours of speech instead of 1500 diphones (a few minutes of speech)</a:t>
            </a:r>
          </a:p>
          <a:p>
            <a:pPr lvl="1"/>
            <a:r>
              <a:rPr lang="en-US"/>
              <a:t>Label diphones and their midpoints</a:t>
            </a:r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4EAD3FC8-F455-354E-A4C6-AC4E369E7E7A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2/19/24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9DDAB971-51C0-5A4A-BEAE-41038A04F7EC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30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Unit Selection Intuition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Given a large </a:t>
            </a:r>
            <a:r>
              <a:rPr lang="en-US" b="1" i="1"/>
              <a:t>labeled</a:t>
            </a:r>
            <a:r>
              <a:rPr lang="en-US"/>
              <a:t> database, find the unit that best matches the desired synthesis specification</a:t>
            </a:r>
          </a:p>
          <a:p>
            <a:pPr>
              <a:lnSpc>
                <a:spcPct val="90000"/>
              </a:lnSpc>
            </a:pPr>
            <a:r>
              <a:rPr lang="en-US"/>
              <a:t>What does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best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mean?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6600FF"/>
                </a:solidFill>
              </a:rPr>
              <a:t>Target cost</a:t>
            </a:r>
            <a:r>
              <a:rPr lang="en-US"/>
              <a:t>: Find closest match in terms of</a:t>
            </a:r>
          </a:p>
          <a:p>
            <a:pPr lvl="2">
              <a:lnSpc>
                <a:spcPct val="90000"/>
              </a:lnSpc>
            </a:pPr>
            <a:r>
              <a:rPr lang="en-US"/>
              <a:t>Phonetic context</a:t>
            </a:r>
          </a:p>
          <a:p>
            <a:pPr lvl="2">
              <a:lnSpc>
                <a:spcPct val="90000"/>
              </a:lnSpc>
            </a:pPr>
            <a:r>
              <a:rPr lang="en-US"/>
              <a:t>F0, stress, phrase position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6600FF"/>
                </a:solidFill>
              </a:rPr>
              <a:t>Join cost</a:t>
            </a:r>
            <a:r>
              <a:rPr lang="en-US"/>
              <a:t>: Find best join with neighboring units</a:t>
            </a:r>
          </a:p>
          <a:p>
            <a:pPr lvl="2">
              <a:lnSpc>
                <a:spcPct val="90000"/>
              </a:lnSpc>
            </a:pPr>
            <a:r>
              <a:rPr lang="en-US"/>
              <a:t>Matching formants + other spectral characteristics</a:t>
            </a:r>
          </a:p>
          <a:p>
            <a:pPr lvl="2">
              <a:lnSpc>
                <a:spcPct val="90000"/>
              </a:lnSpc>
            </a:pPr>
            <a:r>
              <a:rPr lang="en-US"/>
              <a:t>Matching energy</a:t>
            </a:r>
          </a:p>
          <a:p>
            <a:pPr lvl="2">
              <a:lnSpc>
                <a:spcPct val="90000"/>
              </a:lnSpc>
            </a:pPr>
            <a:r>
              <a:rPr lang="en-US"/>
              <a:t>Matching F0</a:t>
            </a:r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1718436C-3342-534E-9997-1A20B84CA461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2/19/24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A743E2D2-73B7-204C-ACDE-0EE3D57CEBC5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31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Footer Placeholder 8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Unit Selection Summary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708527"/>
          </a:xfrm>
        </p:spPr>
        <p:txBody>
          <a:bodyPr/>
          <a:lstStyle/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Quality far superior to </a:t>
            </a:r>
            <a:r>
              <a:rPr lang="en-US" dirty="0" err="1"/>
              <a:t>diphones</a:t>
            </a:r>
            <a:r>
              <a:rPr lang="en-US" dirty="0"/>
              <a:t>: fewer joins, more choices of units</a:t>
            </a:r>
          </a:p>
          <a:p>
            <a:pPr lvl="1"/>
            <a:r>
              <a:rPr lang="en-US" dirty="0"/>
              <a:t>Natural prosody selection sounds better</a:t>
            </a:r>
          </a:p>
          <a:p>
            <a:r>
              <a:rPr lang="en-US" dirty="0"/>
              <a:t>Disadvantages:</a:t>
            </a:r>
          </a:p>
          <a:p>
            <a:pPr lvl="1"/>
            <a:r>
              <a:rPr lang="en-US" dirty="0"/>
              <a:t>Quality very bad when no good match in database</a:t>
            </a:r>
          </a:p>
          <a:p>
            <a:pPr lvl="2"/>
            <a:r>
              <a:rPr lang="en-US" sz="2000" dirty="0">
                <a:solidFill>
                  <a:srgbClr val="6600FF"/>
                </a:solidFill>
              </a:rPr>
              <a:t>HCI issue</a:t>
            </a:r>
            <a:r>
              <a:rPr lang="en-US" sz="2000" dirty="0"/>
              <a:t>: mix of very good and very bad </a:t>
            </a:r>
            <a:r>
              <a:rPr lang="en-US" sz="2000" b="1" i="1" dirty="0"/>
              <a:t>quite</a:t>
            </a:r>
            <a:r>
              <a:rPr lang="en-US" sz="2000" dirty="0"/>
              <a:t> annoying</a:t>
            </a:r>
          </a:p>
          <a:p>
            <a:pPr lvl="1"/>
            <a:r>
              <a:rPr lang="en-US" dirty="0"/>
              <a:t>Synthesis is computationally expensive</a:t>
            </a:r>
          </a:p>
          <a:p>
            <a:pPr lvl="1"/>
            <a:r>
              <a:rPr lang="en-US" dirty="0"/>
              <a:t>Hard to control prosody </a:t>
            </a:r>
          </a:p>
          <a:p>
            <a:pPr lvl="2"/>
            <a:r>
              <a:rPr lang="en-US" sz="2000" dirty="0" err="1"/>
              <a:t>Diphone</a:t>
            </a:r>
            <a:r>
              <a:rPr lang="en-US" sz="2000" dirty="0"/>
              <a:t> technique can vary emphasis</a:t>
            </a:r>
          </a:p>
          <a:p>
            <a:pPr lvl="2"/>
            <a:r>
              <a:rPr lang="en-US" sz="2000" dirty="0"/>
              <a:t>Unit selection can give result that conveys wrong meaning</a:t>
            </a:r>
          </a:p>
        </p:txBody>
      </p:sp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1143000" y="624840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A990E394-19C8-F544-A217-0901E77D8AFA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2/19/24</a:t>
            </a:fld>
            <a:endParaRPr lang="en-US" sz="1050" dirty="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7658100" y="624840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D191FDF6-C4F6-9547-A51D-E7D78E9E756D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32</a:t>
            </a:fld>
            <a:endParaRPr lang="en-US" sz="1050" dirty="0">
              <a:solidFill>
                <a:srgbClr val="721028"/>
              </a:solidFill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/>
              <a:t>TTS Demos (all Unit-Selection)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z="2800" dirty="0"/>
              <a:t>Festival</a:t>
            </a:r>
          </a:p>
          <a:p>
            <a:pPr lvl="1"/>
            <a:r>
              <a:rPr lang="en-US" sz="1800" dirty="0">
                <a:hlinkClick r:id="rId3"/>
              </a:rPr>
              <a:t>Festival early voice</a:t>
            </a:r>
            <a:endParaRPr lang="en-US" sz="1800" dirty="0"/>
          </a:p>
          <a:p>
            <a:r>
              <a:rPr lang="en-US" sz="2800" dirty="0"/>
              <a:t>Cepstral</a:t>
            </a:r>
          </a:p>
          <a:p>
            <a:pPr lvl="1"/>
            <a:r>
              <a:rPr lang="en-US" dirty="0">
                <a:hlinkClick r:id="rId4"/>
              </a:rPr>
              <a:t>https://www.cepstral.com/en/demos</a:t>
            </a:r>
            <a:endParaRPr lang="en-US" dirty="0"/>
          </a:p>
          <a:p>
            <a:r>
              <a:rPr lang="en-US" sz="2800" dirty="0"/>
              <a:t>AT&amp;T</a:t>
            </a:r>
          </a:p>
          <a:p>
            <a:pPr lvl="1"/>
            <a:r>
              <a:rPr lang="en-US" dirty="0">
                <a:hlinkClick r:id="rId5"/>
              </a:rPr>
              <a:t>http://www.wizzardsoftware.com/text-to-</a:t>
            </a:r>
            <a:r>
              <a:rPr lang="en-US" dirty="0" err="1">
                <a:hlinkClick r:id="rId5"/>
              </a:rPr>
              <a:t>voice.php</a:t>
            </a:r>
            <a:endParaRPr lang="en-US" dirty="0"/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5FC45A03-5537-6641-AC48-AE8CE82F49CD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2/19/24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4B0C3479-6F53-9043-8458-6150DD24B6EE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33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Parametric</a:t>
            </a:r>
            <a:r>
              <a:rPr lang="fi-FI" dirty="0"/>
              <a:t> </a:t>
            </a:r>
            <a:r>
              <a:rPr lang="fi-FI" dirty="0" err="1"/>
              <a:t>Synthesis</a:t>
            </a:r>
            <a:endParaRPr lang="fi-FI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Uses</a:t>
            </a:r>
            <a:r>
              <a:rPr lang="fi-FI" dirty="0"/>
              <a:t> ML to </a:t>
            </a:r>
            <a:r>
              <a:rPr lang="fi-FI" dirty="0" err="1"/>
              <a:t>predict</a:t>
            </a:r>
            <a:r>
              <a:rPr lang="fi-FI" dirty="0"/>
              <a:t> </a:t>
            </a:r>
            <a:r>
              <a:rPr lang="fi-FI" dirty="0" err="1"/>
              <a:t>acoustic</a:t>
            </a:r>
            <a:r>
              <a:rPr lang="fi-FI" dirty="0"/>
              <a:t> </a:t>
            </a:r>
            <a:r>
              <a:rPr lang="fi-FI" dirty="0" err="1"/>
              <a:t>features</a:t>
            </a:r>
            <a:r>
              <a:rPr lang="fi-FI" dirty="0"/>
              <a:t> </a:t>
            </a:r>
            <a:r>
              <a:rPr lang="fi-FI" dirty="0" err="1"/>
              <a:t>based</a:t>
            </a:r>
            <a:r>
              <a:rPr lang="fi-FI" dirty="0"/>
              <a:t> on </a:t>
            </a:r>
            <a:r>
              <a:rPr lang="fi-FI" dirty="0" err="1"/>
              <a:t>statistics</a:t>
            </a:r>
            <a:r>
              <a:rPr lang="fi-FI" dirty="0"/>
              <a:t> </a:t>
            </a:r>
            <a:r>
              <a:rPr lang="fi-FI" dirty="0" err="1"/>
              <a:t>learned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data</a:t>
            </a:r>
          </a:p>
          <a:p>
            <a:r>
              <a:rPr lang="fi-FI" dirty="0"/>
              <a:t>Can </a:t>
            </a:r>
            <a:r>
              <a:rPr lang="fi-FI" dirty="0" err="1"/>
              <a:t>change</a:t>
            </a:r>
            <a:r>
              <a:rPr lang="fi-FI" dirty="0"/>
              <a:t> </a:t>
            </a:r>
            <a:r>
              <a:rPr lang="fi-FI" dirty="0" err="1"/>
              <a:t>voice</a:t>
            </a:r>
            <a:r>
              <a:rPr lang="fi-FI" dirty="0"/>
              <a:t> </a:t>
            </a:r>
            <a:r>
              <a:rPr lang="fi-FI" dirty="0" err="1"/>
              <a:t>quality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updating</a:t>
            </a:r>
            <a:r>
              <a:rPr lang="fi-FI" dirty="0"/>
              <a:t> </a:t>
            </a:r>
            <a:r>
              <a:rPr lang="fi-FI" dirty="0" err="1"/>
              <a:t>model</a:t>
            </a:r>
            <a:r>
              <a:rPr lang="fi-FI" dirty="0"/>
              <a:t> </a:t>
            </a:r>
            <a:r>
              <a:rPr lang="fi-FI" dirty="0" err="1"/>
              <a:t>parameters</a:t>
            </a:r>
            <a:endParaRPr lang="fi-FI" dirty="0"/>
          </a:p>
          <a:p>
            <a:r>
              <a:rPr lang="fi-FI" dirty="0"/>
              <a:t>Can </a:t>
            </a:r>
            <a:r>
              <a:rPr lang="fi-FI" dirty="0" err="1"/>
              <a:t>train</a:t>
            </a:r>
            <a:r>
              <a:rPr lang="fi-FI" dirty="0"/>
              <a:t> on </a:t>
            </a:r>
            <a:r>
              <a:rPr lang="fi-FI" dirty="0" err="1"/>
              <a:t>mixed</a:t>
            </a:r>
            <a:r>
              <a:rPr lang="fi-FI" dirty="0"/>
              <a:t> data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many</a:t>
            </a:r>
            <a:r>
              <a:rPr lang="fi-FI" dirty="0"/>
              <a:t> </a:t>
            </a:r>
            <a:r>
              <a:rPr lang="fi-FI" dirty="0" err="1"/>
              <a:t>speakers</a:t>
            </a:r>
            <a:endParaRPr lang="fi-FI" dirty="0"/>
          </a:p>
          <a:p>
            <a:r>
              <a:rPr lang="fi-FI" dirty="0" err="1"/>
              <a:t>Model</a:t>
            </a:r>
            <a:r>
              <a:rPr lang="fi-FI" dirty="0"/>
              <a:t> </a:t>
            </a:r>
            <a:r>
              <a:rPr lang="fi-FI" dirty="0" err="1"/>
              <a:t>takes</a:t>
            </a:r>
            <a:r>
              <a:rPr lang="fi-FI" dirty="0"/>
              <a:t> </a:t>
            </a:r>
            <a:r>
              <a:rPr lang="fi-FI" dirty="0" err="1"/>
              <a:t>up</a:t>
            </a:r>
            <a:r>
              <a:rPr lang="fi-FI" dirty="0"/>
              <a:t> a </a:t>
            </a:r>
            <a:r>
              <a:rPr lang="fi-FI" dirty="0" err="1"/>
              <a:t>very</a:t>
            </a:r>
            <a:r>
              <a:rPr lang="fi-FI" dirty="0"/>
              <a:t> </a:t>
            </a:r>
            <a:r>
              <a:rPr lang="fi-FI" dirty="0" err="1"/>
              <a:t>small</a:t>
            </a:r>
            <a:r>
              <a:rPr lang="fi-FI" dirty="0"/>
              <a:t> </a:t>
            </a:r>
            <a:r>
              <a:rPr lang="fi-FI" dirty="0" err="1"/>
              <a:t>amount</a:t>
            </a:r>
            <a:r>
              <a:rPr lang="fi-FI" dirty="0"/>
              <a:t> of </a:t>
            </a:r>
            <a:r>
              <a:rPr lang="fi-FI" dirty="0" err="1"/>
              <a:t>space</a:t>
            </a:r>
            <a:endParaRPr lang="fi-FI" dirty="0"/>
          </a:p>
          <a:p>
            <a:r>
              <a:rPr lang="fi-FI" dirty="0" err="1"/>
              <a:t>Speaker</a:t>
            </a:r>
            <a:r>
              <a:rPr lang="fi-FI" dirty="0"/>
              <a:t> </a:t>
            </a:r>
            <a:r>
              <a:rPr lang="fi-FI" dirty="0" err="1"/>
              <a:t>adaptation</a:t>
            </a:r>
            <a:r>
              <a:rPr lang="fi-FI" dirty="0"/>
              <a:t> </a:t>
            </a:r>
            <a:r>
              <a:rPr lang="fi-FI" dirty="0" err="1"/>
              <a:t>possible</a:t>
            </a:r>
            <a:endParaRPr lang="fi-FI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Parametric Synthesis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Hidden Markov Model Synthesis</a:t>
            </a:r>
          </a:p>
          <a:p>
            <a:pPr lvl="1"/>
            <a:r>
              <a:rPr lang="en-US" dirty="0"/>
              <a:t>Sounds less natural to researchers but naïve subjects preferred</a:t>
            </a:r>
          </a:p>
          <a:p>
            <a:pPr lvl="1"/>
            <a:r>
              <a:rPr lang="en-US" dirty="0"/>
              <a:t>Best non-neural parametric system</a:t>
            </a:r>
          </a:p>
          <a:p>
            <a:r>
              <a:rPr lang="en-US" dirty="0"/>
              <a:t>Neural Net Synthesis</a:t>
            </a:r>
          </a:p>
          <a:p>
            <a:pPr lvl="1"/>
            <a:r>
              <a:rPr lang="en-US" dirty="0"/>
              <a:t>Can capture more complex relationships</a:t>
            </a:r>
          </a:p>
          <a:p>
            <a:pPr lvl="1"/>
            <a:r>
              <a:rPr lang="en-US" dirty="0"/>
              <a:t>Began to overcome naturalness issues</a:t>
            </a:r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D83C2FAF-0E02-E24E-9DA4-64F1CBECDEC6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2/19/24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9F278D9A-C65D-6746-920C-6AE149AF9E9E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35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Footer Placeholder 8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Idea </a:t>
            </a:r>
            <a:r>
              <a:rPr lang="fi-FI" dirty="0" err="1"/>
              <a:t>Behind</a:t>
            </a:r>
            <a:r>
              <a:rPr lang="fi-FI" dirty="0"/>
              <a:t> </a:t>
            </a:r>
            <a:r>
              <a:rPr lang="fi-FI" dirty="0" err="1"/>
              <a:t>HMMs</a:t>
            </a:r>
            <a:endParaRPr lang="fi-FI" dirty="0"/>
          </a:p>
        </p:txBody>
      </p:sp>
      <p:sp>
        <p:nvSpPr>
          <p:cNvPr id="13315" name="Rectangle 2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fi-FI" dirty="0" err="1"/>
              <a:t>There</a:t>
            </a:r>
            <a:r>
              <a:rPr lang="fi-FI" dirty="0"/>
              <a:t> is </a:t>
            </a:r>
            <a:r>
              <a:rPr lang="fi-FI" dirty="0" err="1"/>
              <a:t>some</a:t>
            </a:r>
            <a:r>
              <a:rPr lang="fi-FI" dirty="0"/>
              <a:t> </a:t>
            </a:r>
            <a:r>
              <a:rPr lang="fi-FI" dirty="0" err="1"/>
              <a:t>hidden</a:t>
            </a:r>
            <a:r>
              <a:rPr lang="fi-FI" dirty="0"/>
              <a:t> </a:t>
            </a:r>
            <a:r>
              <a:rPr lang="fi-FI" dirty="0" err="1"/>
              <a:t>process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has</a:t>
            </a:r>
            <a:r>
              <a:rPr lang="fi-FI" dirty="0"/>
              <a:t> </a:t>
            </a:r>
            <a:r>
              <a:rPr lang="fi-FI" dirty="0" err="1"/>
              <a:t>generated</a:t>
            </a:r>
            <a:r>
              <a:rPr lang="fi-FI" dirty="0"/>
              <a:t> </a:t>
            </a:r>
            <a:r>
              <a:rPr lang="fi-FI" dirty="0" err="1"/>
              <a:t>some</a:t>
            </a:r>
            <a:r>
              <a:rPr lang="fi-FI" dirty="0"/>
              <a:t> </a:t>
            </a:r>
            <a:r>
              <a:rPr lang="fi-FI" dirty="0" err="1"/>
              <a:t>audible</a:t>
            </a:r>
            <a:r>
              <a:rPr lang="fi-FI" dirty="0"/>
              <a:t> </a:t>
            </a:r>
            <a:r>
              <a:rPr lang="fi-FI" dirty="0" err="1"/>
              <a:t>observation</a:t>
            </a:r>
            <a:r>
              <a:rPr lang="fi-FI" dirty="0"/>
              <a:t> </a:t>
            </a:r>
            <a:r>
              <a:rPr lang="mr-IN" dirty="0"/>
              <a:t>–</a:t>
            </a:r>
            <a:r>
              <a:rPr lang="fi-FI" dirty="0"/>
              <a:t> </a:t>
            </a:r>
            <a:r>
              <a:rPr lang="fi-FI" dirty="0" err="1"/>
              <a:t>learn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process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observed</a:t>
            </a:r>
            <a:r>
              <a:rPr lang="fi-FI" dirty="0"/>
              <a:t> </a:t>
            </a:r>
            <a:r>
              <a:rPr lang="fi-FI" dirty="0" err="1"/>
              <a:t>audio</a:t>
            </a:r>
            <a:endParaRPr lang="fi-FI" dirty="0"/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560" y="3034759"/>
            <a:ext cx="5909760" cy="248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721" y="3009916"/>
            <a:ext cx="5958360" cy="26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Learning </a:t>
            </a:r>
            <a:r>
              <a:rPr lang="fi-FI" dirty="0" err="1"/>
              <a:t>from</a:t>
            </a:r>
            <a:r>
              <a:rPr lang="fi-FI" dirty="0"/>
              <a:t> Data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fi-FI" dirty="0" err="1"/>
              <a:t>Some</a:t>
            </a:r>
            <a:r>
              <a:rPr lang="fi-FI" dirty="0"/>
              <a:t> </a:t>
            </a:r>
            <a:r>
              <a:rPr lang="fi-FI" dirty="0" err="1"/>
              <a:t>hidden</a:t>
            </a:r>
            <a:r>
              <a:rPr lang="fi-FI" dirty="0"/>
              <a:t> </a:t>
            </a:r>
            <a:r>
              <a:rPr lang="fi-FI" dirty="0" err="1"/>
              <a:t>process</a:t>
            </a:r>
            <a:r>
              <a:rPr lang="fi-FI" dirty="0"/>
              <a:t> </a:t>
            </a:r>
            <a:r>
              <a:rPr lang="fi-FI" dirty="0" err="1"/>
              <a:t>has</a:t>
            </a:r>
            <a:r>
              <a:rPr lang="fi-FI" dirty="0"/>
              <a:t> </a:t>
            </a:r>
            <a:r>
              <a:rPr lang="fi-FI" dirty="0" err="1"/>
              <a:t>generated</a:t>
            </a:r>
            <a:r>
              <a:rPr lang="fi-FI" dirty="0"/>
              <a:t> </a:t>
            </a:r>
            <a:r>
              <a:rPr lang="fi-FI" dirty="0" err="1"/>
              <a:t>some</a:t>
            </a:r>
            <a:r>
              <a:rPr lang="fi-FI" dirty="0"/>
              <a:t> </a:t>
            </a:r>
            <a:r>
              <a:rPr lang="fi-FI" dirty="0" err="1"/>
              <a:t>audible</a:t>
            </a:r>
            <a:r>
              <a:rPr lang="fi-FI" dirty="0"/>
              <a:t> </a:t>
            </a:r>
            <a:r>
              <a:rPr lang="fi-FI" dirty="0" err="1"/>
              <a:t>observation</a:t>
            </a:r>
            <a:r>
              <a:rPr lang="fi-FI" dirty="0"/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HMMs</a:t>
            </a:r>
          </a:p>
        </p:txBody>
      </p:sp>
      <p:sp>
        <p:nvSpPr>
          <p:cNvPr id="15363" name="Rectangle 2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fi-FI"/>
              <a:t>Hidden states have transition probabilities and emission probabilities.</a:t>
            </a: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80" y="3190296"/>
            <a:ext cx="4043520" cy="18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480" y="2470941"/>
            <a:ext cx="2878200" cy="30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HMM Synthesis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Every</a:t>
            </a:r>
            <a:r>
              <a:rPr lang="fi-FI" dirty="0"/>
              <a:t> </a:t>
            </a:r>
            <a:r>
              <a:rPr lang="fi-FI" dirty="0" err="1"/>
              <a:t>phoneme+context</a:t>
            </a:r>
            <a:r>
              <a:rPr lang="fi-FI" dirty="0"/>
              <a:t> is </a:t>
            </a:r>
            <a:r>
              <a:rPr lang="fi-FI" dirty="0" err="1"/>
              <a:t>represented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an HMM</a:t>
            </a:r>
          </a:p>
          <a:p>
            <a:pPr lvl="1"/>
            <a:r>
              <a:rPr lang="fi-FI" dirty="0" err="1">
                <a:solidFill>
                  <a:srgbClr val="FF0000"/>
                </a:solidFill>
              </a:rPr>
              <a:t>The</a:t>
            </a:r>
            <a:r>
              <a:rPr lang="fi-FI" dirty="0">
                <a:solidFill>
                  <a:srgbClr val="FF0000"/>
                </a:solidFill>
              </a:rPr>
              <a:t> cat is on </a:t>
            </a:r>
            <a:r>
              <a:rPr lang="fi-FI" dirty="0" err="1">
                <a:solidFill>
                  <a:srgbClr val="FF0000"/>
                </a:solidFill>
              </a:rPr>
              <a:t>the</a:t>
            </a:r>
            <a:r>
              <a:rPr lang="fi-FI" dirty="0">
                <a:solidFill>
                  <a:srgbClr val="FF0000"/>
                </a:solidFill>
              </a:rPr>
              <a:t> mat.</a:t>
            </a:r>
          </a:p>
          <a:p>
            <a:pPr lvl="1"/>
            <a:r>
              <a:rPr lang="fi-FI" dirty="0" err="1">
                <a:solidFill>
                  <a:srgbClr val="FF0000"/>
                </a:solidFill>
              </a:rPr>
              <a:t>The</a:t>
            </a:r>
            <a:r>
              <a:rPr lang="fi-FI" dirty="0">
                <a:solidFill>
                  <a:srgbClr val="FF0000"/>
                </a:solidFill>
              </a:rPr>
              <a:t> cat is </a:t>
            </a:r>
            <a:r>
              <a:rPr lang="fi-FI" dirty="0" err="1">
                <a:solidFill>
                  <a:srgbClr val="FF0000"/>
                </a:solidFill>
              </a:rPr>
              <a:t>near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the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door</a:t>
            </a:r>
            <a:r>
              <a:rPr lang="fi-FI" dirty="0">
                <a:solidFill>
                  <a:srgbClr val="FF0000"/>
                </a:solidFill>
              </a:rPr>
              <a:t>.</a:t>
            </a:r>
          </a:p>
          <a:p>
            <a:r>
              <a:rPr lang="fi-FI" dirty="0" err="1"/>
              <a:t>Sample</a:t>
            </a:r>
            <a:r>
              <a:rPr lang="fi-FI" dirty="0"/>
              <a:t> &lt; </a:t>
            </a:r>
            <a:r>
              <a:rPr lang="fi-FI" dirty="0" err="1"/>
              <a:t>phone</a:t>
            </a:r>
            <a:r>
              <a:rPr lang="fi-FI" dirty="0"/>
              <a:t>=/</a:t>
            </a:r>
            <a:r>
              <a:rPr lang="fi-FI" dirty="0" err="1"/>
              <a:t>th</a:t>
            </a:r>
            <a:r>
              <a:rPr lang="fi-FI" dirty="0"/>
              <a:t>/, </a:t>
            </a:r>
            <a:r>
              <a:rPr lang="fi-FI" dirty="0" err="1"/>
              <a:t>next_phone</a:t>
            </a:r>
            <a:r>
              <a:rPr lang="fi-FI" dirty="0"/>
              <a:t>=/ax/, </a:t>
            </a:r>
            <a:r>
              <a:rPr lang="fi-FI" dirty="0" err="1"/>
              <a:t>word</a:t>
            </a:r>
            <a:r>
              <a:rPr lang="fi-FI" dirty="0"/>
              <a:t>='</a:t>
            </a:r>
            <a:r>
              <a:rPr lang="fi-FI" dirty="0" err="1"/>
              <a:t>the</a:t>
            </a:r>
            <a:r>
              <a:rPr lang="fi-FI" dirty="0"/>
              <a:t>',  </a:t>
            </a:r>
            <a:r>
              <a:rPr lang="fi-FI" dirty="0" err="1"/>
              <a:t>next_word</a:t>
            </a:r>
            <a:r>
              <a:rPr lang="fi-FI" dirty="0"/>
              <a:t>='cat',  </a:t>
            </a:r>
            <a:r>
              <a:rPr lang="fi-FI" dirty="0" err="1"/>
              <a:t>num_syllables</a:t>
            </a:r>
            <a:r>
              <a:rPr lang="fi-FI" dirty="0"/>
              <a:t>=6,  .... &gt;</a:t>
            </a:r>
          </a:p>
          <a:p>
            <a:r>
              <a:rPr lang="fi-FI" dirty="0" err="1"/>
              <a:t>Acoustic</a:t>
            </a:r>
            <a:r>
              <a:rPr lang="fi-FI" dirty="0"/>
              <a:t> </a:t>
            </a:r>
            <a:r>
              <a:rPr lang="fi-FI" dirty="0" err="1"/>
              <a:t>features</a:t>
            </a:r>
            <a:r>
              <a:rPr lang="fi-FI" dirty="0"/>
              <a:t> </a:t>
            </a:r>
            <a:r>
              <a:rPr lang="fi-FI" dirty="0" err="1"/>
              <a:t>extracted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aligned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: f0, </a:t>
            </a:r>
            <a:r>
              <a:rPr lang="fi-FI" dirty="0" err="1"/>
              <a:t>spectrum</a:t>
            </a:r>
            <a:r>
              <a:rPr lang="fi-FI" dirty="0"/>
              <a:t>, </a:t>
            </a:r>
            <a:r>
              <a:rPr lang="fi-FI" dirty="0" err="1"/>
              <a:t>duration</a:t>
            </a:r>
            <a:endParaRPr lang="fi-FI" dirty="0"/>
          </a:p>
          <a:p>
            <a:r>
              <a:rPr lang="fi-FI" dirty="0"/>
              <a:t>Train </a:t>
            </a:r>
            <a:r>
              <a:rPr lang="fi-FI" dirty="0" err="1"/>
              <a:t>full</a:t>
            </a:r>
            <a:r>
              <a:rPr lang="fi-FI" dirty="0"/>
              <a:t> HMM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examples</a:t>
            </a:r>
            <a:r>
              <a:rPr lang="fi-FI" dirty="0"/>
              <a:t> </a:t>
            </a:r>
            <a:r>
              <a:rPr lang="fi-FI" dirty="0" err="1"/>
              <a:t>like</a:t>
            </a:r>
            <a:r>
              <a:rPr lang="fi-FI" dirty="0"/>
              <a:t> </a:t>
            </a:r>
            <a:r>
              <a:rPr lang="fi-FI" dirty="0" err="1"/>
              <a:t>these</a:t>
            </a:r>
            <a:endParaRPr lang="fi-FI" dirty="0"/>
          </a:p>
          <a:p>
            <a:endParaRPr lang="fi-FI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69BD7D-CD7B-DD46-AD0D-500ABF9ACFF6}" type="datetime1">
              <a:rPr lang="en-US" altLang="x-none"/>
              <a:pPr eaLnBrk="1" hangingPunct="1"/>
              <a:t>2/19/24</a:t>
            </a:fld>
            <a:endParaRPr lang="en-US" altLang="x-none"/>
          </a:p>
        </p:txBody>
      </p:sp>
      <p:sp>
        <p:nvSpPr>
          <p:cNvPr id="51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747091-3D43-034C-B8B2-B2AD6A637B34}" type="slidenum">
              <a:rPr lang="en-US" altLang="x-none"/>
              <a:pPr eaLnBrk="1" hangingPunct="1"/>
              <a:t>4</a:t>
            </a:fld>
            <a:endParaRPr lang="en-US" altLang="x-none"/>
          </a:p>
        </p:txBody>
      </p:sp>
      <p:sp>
        <p:nvSpPr>
          <p:cNvPr id="5124" name="Rectangle 5"/>
          <p:cNvSpPr>
            <a:spLocks noGrp="1" noChangeArrowheads="1"/>
          </p:cNvSpPr>
          <p:nvPr>
            <p:ph type="title"/>
          </p:nvPr>
        </p:nvSpPr>
        <p:spPr>
          <a:xfrm>
            <a:off x="1485900" y="1063228"/>
            <a:ext cx="6172200" cy="651272"/>
          </a:xfrm>
        </p:spPr>
        <p:txBody>
          <a:bodyPr/>
          <a:lstStyle/>
          <a:p>
            <a:pPr eaLnBrk="1" hangingPunct="1"/>
            <a:r>
              <a:rPr lang="en-US" altLang="x-none"/>
              <a:t>Joseph Faber’s Euphonia, 1846</a:t>
            </a:r>
          </a:p>
        </p:txBody>
      </p:sp>
      <p:pic>
        <p:nvPicPr>
          <p:cNvPr id="512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1326" y="2057401"/>
            <a:ext cx="3180160" cy="3394472"/>
          </a:xfr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HMM </a:t>
            </a:r>
            <a:r>
              <a:rPr lang="fi-FI" dirty="0" err="1"/>
              <a:t>Synthesis</a:t>
            </a:r>
            <a:r>
              <a:rPr lang="fi-FI" dirty="0"/>
              <a:t> </a:t>
            </a:r>
            <a:r>
              <a:rPr lang="fi-FI" dirty="0" err="1"/>
              <a:t>Issues</a:t>
            </a:r>
            <a:endParaRPr lang="fi-FI" dirty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fi-FI" dirty="0" err="1"/>
              <a:t>Many</a:t>
            </a:r>
            <a:r>
              <a:rPr lang="fi-FI" dirty="0"/>
              <a:t> </a:t>
            </a:r>
            <a:r>
              <a:rPr lang="fi-FI" dirty="0" err="1"/>
              <a:t>contextual</a:t>
            </a:r>
            <a:r>
              <a:rPr lang="fi-FI" dirty="0"/>
              <a:t> </a:t>
            </a:r>
            <a:r>
              <a:rPr lang="fi-FI" dirty="0" err="1"/>
              <a:t>features</a:t>
            </a:r>
            <a:r>
              <a:rPr lang="fi-FI" dirty="0"/>
              <a:t> = data </a:t>
            </a:r>
            <a:r>
              <a:rPr lang="fi-FI" dirty="0" err="1"/>
              <a:t>sparsity</a:t>
            </a:r>
            <a:endParaRPr lang="fi-FI" dirty="0"/>
          </a:p>
          <a:p>
            <a:r>
              <a:rPr lang="fi-FI" dirty="0" err="1"/>
              <a:t>So</a:t>
            </a:r>
            <a:r>
              <a:rPr lang="mr-IN" dirty="0"/>
              <a:t>…</a:t>
            </a:r>
            <a:r>
              <a:rPr lang="en-US" dirty="0"/>
              <a:t>. c</a:t>
            </a:r>
            <a:r>
              <a:rPr lang="fi-FI" dirty="0" err="1"/>
              <a:t>luster</a:t>
            </a:r>
            <a:r>
              <a:rPr lang="fi-FI" dirty="0"/>
              <a:t> </a:t>
            </a:r>
            <a:r>
              <a:rPr lang="fi-FI" dirty="0" err="1"/>
              <a:t>similar-sounding</a:t>
            </a:r>
            <a:r>
              <a:rPr lang="fi-FI" dirty="0"/>
              <a:t> </a:t>
            </a:r>
            <a:r>
              <a:rPr lang="fi-FI" dirty="0" err="1"/>
              <a:t>phones</a:t>
            </a:r>
            <a:endParaRPr lang="fi-FI" dirty="0"/>
          </a:p>
          <a:p>
            <a:pPr lvl="1"/>
            <a:r>
              <a:rPr lang="fi-FI" dirty="0" err="1"/>
              <a:t>e.g</a:t>
            </a:r>
            <a:r>
              <a:rPr lang="fi-FI" dirty="0"/>
              <a:t>: '</a:t>
            </a:r>
            <a:r>
              <a:rPr lang="fi-FI" dirty="0" err="1">
                <a:solidFill>
                  <a:srgbClr val="FF0000"/>
                </a:solidFill>
              </a:rPr>
              <a:t>bog</a:t>
            </a:r>
            <a:r>
              <a:rPr lang="fi-FI" dirty="0"/>
              <a:t>'  and  </a:t>
            </a:r>
            <a:r>
              <a:rPr lang="fi-FI" dirty="0">
                <a:solidFill>
                  <a:srgbClr val="FF0000"/>
                </a:solidFill>
              </a:rPr>
              <a:t>'</a:t>
            </a:r>
            <a:r>
              <a:rPr lang="fi-FI" dirty="0" err="1">
                <a:solidFill>
                  <a:srgbClr val="FF0000"/>
                </a:solidFill>
              </a:rPr>
              <a:t>dog</a:t>
            </a:r>
            <a:r>
              <a:rPr lang="fi-FI" dirty="0"/>
              <a:t>’</a:t>
            </a:r>
          </a:p>
          <a:p>
            <a:pPr lvl="1"/>
            <a:r>
              <a:rPr lang="fi-FI" dirty="0" err="1"/>
              <a:t>the</a:t>
            </a:r>
            <a:r>
              <a:rPr lang="fi-FI" dirty="0"/>
              <a:t> /aa/ in </a:t>
            </a:r>
            <a:r>
              <a:rPr lang="fi-FI" dirty="0" err="1"/>
              <a:t>both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similar</a:t>
            </a:r>
            <a:r>
              <a:rPr lang="fi-FI" dirty="0"/>
              <a:t> </a:t>
            </a:r>
            <a:r>
              <a:rPr lang="fi-FI" dirty="0" err="1"/>
              <a:t>acoustic</a:t>
            </a:r>
            <a:r>
              <a:rPr lang="fi-FI" dirty="0"/>
              <a:t> </a:t>
            </a:r>
            <a:r>
              <a:rPr lang="fi-FI" dirty="0" err="1"/>
              <a:t>features</a:t>
            </a:r>
            <a:r>
              <a:rPr lang="fi-FI" dirty="0"/>
              <a:t>, </a:t>
            </a:r>
            <a:r>
              <a:rPr lang="fi-FI" dirty="0" err="1"/>
              <a:t>even</a:t>
            </a:r>
            <a:r>
              <a:rPr lang="fi-FI" dirty="0"/>
              <a:t> </a:t>
            </a:r>
            <a:r>
              <a:rPr lang="fi-FI" dirty="0" err="1"/>
              <a:t>though</a:t>
            </a:r>
            <a:r>
              <a:rPr lang="fi-FI" dirty="0"/>
              <a:t> </a:t>
            </a:r>
            <a:r>
              <a:rPr lang="fi-FI" dirty="0" err="1"/>
              <a:t>their</a:t>
            </a:r>
            <a:r>
              <a:rPr lang="fi-FI" dirty="0"/>
              <a:t> </a:t>
            </a:r>
            <a:r>
              <a:rPr lang="fi-FI" dirty="0" err="1"/>
              <a:t>context</a:t>
            </a:r>
            <a:r>
              <a:rPr lang="fi-FI" dirty="0"/>
              <a:t> is a </a:t>
            </a:r>
            <a:r>
              <a:rPr lang="fi-FI" dirty="0" err="1"/>
              <a:t>bit</a:t>
            </a:r>
            <a:r>
              <a:rPr lang="fi-FI" dirty="0"/>
              <a:t> </a:t>
            </a:r>
            <a:r>
              <a:rPr lang="fi-FI" dirty="0" err="1"/>
              <a:t>different</a:t>
            </a:r>
            <a:endParaRPr lang="fi-FI" dirty="0"/>
          </a:p>
          <a:p>
            <a:r>
              <a:rPr lang="fi-FI" dirty="0"/>
              <a:t>Make </a:t>
            </a:r>
            <a:r>
              <a:rPr lang="fi-FI" dirty="0" err="1"/>
              <a:t>one</a:t>
            </a:r>
            <a:r>
              <a:rPr lang="fi-FI" dirty="0"/>
              <a:t> HMM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produces</a:t>
            </a:r>
            <a:r>
              <a:rPr lang="fi-FI" dirty="0"/>
              <a:t> </a:t>
            </a:r>
            <a:r>
              <a:rPr lang="fi-FI" dirty="0" err="1"/>
              <a:t>both</a:t>
            </a:r>
            <a:r>
              <a:rPr lang="fi-FI" dirty="0"/>
              <a:t>, and is </a:t>
            </a:r>
            <a:r>
              <a:rPr lang="fi-FI" dirty="0" err="1"/>
              <a:t>trained</a:t>
            </a:r>
            <a:r>
              <a:rPr lang="fi-FI" dirty="0"/>
              <a:t> on </a:t>
            </a:r>
            <a:r>
              <a:rPr lang="fi-FI" dirty="0" err="1"/>
              <a:t>examples</a:t>
            </a:r>
            <a:r>
              <a:rPr lang="fi-FI" dirty="0"/>
              <a:t> of </a:t>
            </a:r>
            <a:r>
              <a:rPr lang="fi-FI" dirty="0" err="1"/>
              <a:t>both</a:t>
            </a:r>
            <a:endParaRPr lang="fi-FI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HMM Synthesis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Unit selection (Roger)</a:t>
            </a:r>
          </a:p>
          <a:p>
            <a:r>
              <a:rPr lang="en-US" dirty="0"/>
              <a:t>HMM (Roger)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Unit selection (Nina)</a:t>
            </a:r>
          </a:p>
          <a:p>
            <a:r>
              <a:rPr lang="en-US" dirty="0"/>
              <a:t>HMM (Nina)</a:t>
            </a:r>
          </a:p>
        </p:txBody>
      </p:sp>
      <p:pic>
        <p:nvPicPr>
          <p:cNvPr id="1466372" name="9B3F77C4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36" y="220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6373" name="42B97271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336" y="4267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6374" name="ECD8A917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771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6375" name="83050FA1.WAV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752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ate Placeholder 10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2700DA51-6BDE-6046-BA51-795460E1BD8C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2/19/24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2" name="Slide Number Placeholder 11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FF27AE13-2B9E-454B-8EB6-D6305FB6ED70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41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3" name="Footer Placeholder 12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66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2" fill="hold"/>
                                        <p:tgtEl>
                                          <p:spTgt spid="14663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637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637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66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70" fill="hold"/>
                                        <p:tgtEl>
                                          <p:spTgt spid="14663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637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637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66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15" fill="hold"/>
                                        <p:tgtEl>
                                          <p:spTgt spid="14663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6374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637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66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200" fill="hold"/>
                                        <p:tgtEl>
                                          <p:spTgt spid="14663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6375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637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A900-D449-B34C-B07D-7DEC2C1E8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a Better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A8517-836A-584E-AA8A-0DA38EF94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Naturalness is lacking in HMM-based systems</a:t>
            </a:r>
          </a:p>
          <a:p>
            <a:r>
              <a:rPr lang="en-US" dirty="0"/>
              <a:t>Data sparsity/clustering leads to a lot of “averaging” effects</a:t>
            </a:r>
          </a:p>
          <a:p>
            <a:r>
              <a:rPr lang="en-US" dirty="0"/>
              <a:t>Is there a better way to represent the complex non-linear relationship between input text features and output acoustic features?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93AEF-1C1B-8144-8D86-AE14DBB7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2/19/24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6E1856-042F-BB4F-AC7D-F459061E7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42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73066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01C71-B56A-D242-959E-94279D3ED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AE06F7-67B9-A04B-9F89-CB55188DD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00786" y="2527102"/>
            <a:ext cx="3742428" cy="244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749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03B53-5F60-7D4E-8583-47FB80810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Merlin and Neural Net Synthesis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496CF-7B5C-C74E-9DA6-987C53E73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open source toolkit for TTS synthesis from Edinburgh University</a:t>
            </a:r>
          </a:p>
          <a:p>
            <a:r>
              <a:rPr lang="en-US" dirty="0"/>
              <a:t>Map linguistic features to acoustic features using a neural net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29554B-5300-0B40-BE9D-54EC51F3A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513678"/>
            <a:ext cx="6233976" cy="250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19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639CC-5AB7-5340-8D8C-1026D4423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Vectors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DA383-9431-564F-ADBD-CAB64F213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phone has a number of features:</a:t>
            </a:r>
          </a:p>
          <a:p>
            <a:pPr lvl="1"/>
            <a:r>
              <a:rPr lang="en-US" dirty="0"/>
              <a:t>Current phone</a:t>
            </a:r>
          </a:p>
          <a:p>
            <a:pPr lvl="1"/>
            <a:r>
              <a:rPr lang="en-US" dirty="0"/>
              <a:t>Surrounding phones</a:t>
            </a:r>
          </a:p>
          <a:p>
            <a:pPr lvl="1"/>
            <a:r>
              <a:rPr lang="en-US" dirty="0"/>
              <a:t>Position in syllable/word/sentence</a:t>
            </a:r>
          </a:p>
          <a:p>
            <a:pPr lvl="1"/>
            <a:r>
              <a:rPr lang="en-US" dirty="0"/>
              <a:t>Stress</a:t>
            </a:r>
          </a:p>
          <a:p>
            <a:pPr lvl="1"/>
            <a:r>
              <a:rPr lang="en-US" dirty="0"/>
              <a:t>Etc.</a:t>
            </a:r>
          </a:p>
          <a:p>
            <a:r>
              <a:rPr lang="en-US" dirty="0"/>
              <a:t>We can add any linguistic features we wish to incorporate</a:t>
            </a:r>
          </a:p>
        </p:txBody>
      </p:sp>
    </p:spTree>
    <p:extLst>
      <p:ext uri="{BB962C8B-B14F-4D97-AF65-F5344CB8AC3E}">
        <p14:creationId xmlns:p14="http://schemas.microsoft.com/office/powerpoint/2010/main" val="18757058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02853-EA14-D041-8A7F-F7FD9745F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AC9A1E-A3A7-7843-B061-8C9E55F67CE9}"/>
              </a:ext>
            </a:extLst>
          </p:cNvPr>
          <p:cNvSpPr txBox="1"/>
          <p:nvPr/>
        </p:nvSpPr>
        <p:spPr>
          <a:xfrm>
            <a:off x="2760594" y="2394710"/>
            <a:ext cx="3443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26A349-F88F-FE43-B6EA-D0C7C88F7D3D}"/>
              </a:ext>
            </a:extLst>
          </p:cNvPr>
          <p:cNvSpPr txBox="1"/>
          <p:nvPr/>
        </p:nvSpPr>
        <p:spPr>
          <a:xfrm>
            <a:off x="2760595" y="2435108"/>
            <a:ext cx="3118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7F8D6FB-8A13-BE44-855F-41633DEB5C05}"/>
              </a:ext>
            </a:extLst>
          </p:cNvPr>
          <p:cNvSpPr/>
          <p:nvPr/>
        </p:nvSpPr>
        <p:spPr>
          <a:xfrm>
            <a:off x="2870896" y="2451199"/>
            <a:ext cx="3118247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75" dirty="0"/>
              <a:t>phone vectors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5758902-DFB9-F244-9BC6-2E73F47C030A}"/>
              </a:ext>
            </a:extLst>
          </p:cNvPr>
          <p:cNvSpPr/>
          <p:nvPr/>
        </p:nvSpPr>
        <p:spPr>
          <a:xfrm>
            <a:off x="2870896" y="3468291"/>
            <a:ext cx="3118247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75" dirty="0"/>
              <a:t>linguistic frames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20C5E5D-C47B-DE43-8FF8-42332A7CB1D9}"/>
              </a:ext>
            </a:extLst>
          </p:cNvPr>
          <p:cNvSpPr/>
          <p:nvPr/>
        </p:nvSpPr>
        <p:spPr>
          <a:xfrm>
            <a:off x="2870896" y="4483597"/>
            <a:ext cx="3118247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75" dirty="0"/>
              <a:t>acoustic frames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AF0998D-99DD-B148-8446-E881B37972A7}"/>
              </a:ext>
            </a:extLst>
          </p:cNvPr>
          <p:cNvCxnSpPr/>
          <p:nvPr/>
        </p:nvCxnSpPr>
        <p:spPr>
          <a:xfrm>
            <a:off x="4500252" y="2996571"/>
            <a:ext cx="0" cy="383316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5FC4FCF-688A-8047-9EBB-61FA5CB6EF3E}"/>
              </a:ext>
            </a:extLst>
          </p:cNvPr>
          <p:cNvCxnSpPr/>
          <p:nvPr/>
        </p:nvCxnSpPr>
        <p:spPr>
          <a:xfrm>
            <a:off x="4500252" y="4022593"/>
            <a:ext cx="0" cy="383316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D5CF37A-0785-C545-80D5-C16FCC570A59}"/>
              </a:ext>
            </a:extLst>
          </p:cNvPr>
          <p:cNvSpPr txBox="1"/>
          <p:nvPr/>
        </p:nvSpPr>
        <p:spPr>
          <a:xfrm>
            <a:off x="4625112" y="2895600"/>
            <a:ext cx="1253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duration model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583634-6829-1C43-AC35-6A1E3258FD7A}"/>
              </a:ext>
            </a:extLst>
          </p:cNvPr>
          <p:cNvSpPr txBox="1"/>
          <p:nvPr/>
        </p:nvSpPr>
        <p:spPr>
          <a:xfrm>
            <a:off x="4625112" y="3962400"/>
            <a:ext cx="1253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acoustic model</a:t>
            </a:r>
          </a:p>
        </p:txBody>
      </p:sp>
    </p:spTree>
    <p:extLst>
      <p:ext uri="{BB962C8B-B14F-4D97-AF65-F5344CB8AC3E}">
        <p14:creationId xmlns:p14="http://schemas.microsoft.com/office/powerpoint/2010/main" val="37741127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C24E9-B145-BD46-852B-C73CB4904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Merlin Samples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22EE0-7A01-2548-B365-6F7840E21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Trained on a few hours of news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Official demos: </a:t>
            </a:r>
            <a:r>
              <a:rPr lang="en-US" dirty="0">
                <a:hlinkClick r:id="rId6"/>
              </a:rPr>
              <a:t>https://cstr-edinburgh.github.io/merlin/demo.html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E6E89-62F4-AC4D-A603-FF6464DCD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2/19/24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B0482-E735-ED41-99BE-CCBBC0E24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47</a:t>
            </a:fld>
            <a:endParaRPr lang="en-US" altLang="x-none"/>
          </a:p>
        </p:txBody>
      </p:sp>
      <p:pic>
        <p:nvPicPr>
          <p:cNvPr id="6" name="f3a_1334.wav">
            <a:hlinkClick r:id="" action="ppaction://media"/>
            <a:extLst>
              <a:ext uri="{FF2B5EF4-FFF2-40B4-BE49-F238E27FC236}">
                <a16:creationId xmlns:a16="http://schemas.microsoft.com/office/drawing/2014/main" id="{4FFFCE1A-CC1B-D842-81E7-F15301797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76400" y="2362200"/>
            <a:ext cx="812800" cy="812800"/>
          </a:xfrm>
          <a:prstGeom prst="rect">
            <a:avLst/>
          </a:prstGeom>
        </p:spPr>
      </p:pic>
      <p:pic>
        <p:nvPicPr>
          <p:cNvPr id="7" name="alice05.wav">
            <a:hlinkClick r:id="" action="ppaction://media"/>
            <a:extLst>
              <a:ext uri="{FF2B5EF4-FFF2-40B4-BE49-F238E27FC236}">
                <a16:creationId xmlns:a16="http://schemas.microsoft.com/office/drawing/2014/main" id="{6D40D340-3949-8241-A3A5-3D3D5260D9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72000" y="2362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9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1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4C000-15EA-CF4C-81A5-5B2D349E7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End-to-End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6BC56-17AD-9341-BEC1-78ADE647F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HMM systems and Merlin both have a lot of separate components (front end processing, acoustic model, vocoding)</a:t>
            </a:r>
          </a:p>
          <a:p>
            <a:r>
              <a:rPr lang="en-US" dirty="0"/>
              <a:t>Errors can propagate throughout, leading to drops in quality</a:t>
            </a:r>
          </a:p>
          <a:p>
            <a:r>
              <a:rPr lang="en-US" dirty="0"/>
              <a:t>Can we eliminate some (or all) of these separate steps?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0D3EE-D066-444C-AF1E-1DAF40EEC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2/19/24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357DC-2470-514C-9905-F005C5E9D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48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80842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1E29C-006F-FA40-A745-A7103747F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WaveNet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0C181-C290-AA4C-B50A-BFB9C6C3D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Replaces the vocoder by using CNNs to predict waveforms directly</a:t>
            </a:r>
          </a:p>
          <a:p>
            <a:r>
              <a:rPr lang="en-US" dirty="0"/>
              <a:t>Requires massive data and processing power: 16,000 samples per second</a:t>
            </a:r>
          </a:p>
          <a:p>
            <a:r>
              <a:rPr lang="en-US" dirty="0"/>
              <a:t>Much better performance than previous parametric or concatenative systems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6111B-EEF6-2245-8C68-EA17A6AF3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2/19/24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BD0CD9-242F-1942-9BBB-6BBF3D541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49</a:t>
            </a:fld>
            <a:endParaRPr lang="en-US" altLang="x-none"/>
          </a:p>
        </p:txBody>
      </p:sp>
      <p:pic>
        <p:nvPicPr>
          <p:cNvPr id="6" name="parametric-1.wav">
            <a:hlinkClick r:id="" action="ppaction://media"/>
            <a:extLst>
              <a:ext uri="{FF2B5EF4-FFF2-40B4-BE49-F238E27FC236}">
                <a16:creationId xmlns:a16="http://schemas.microsoft.com/office/drawing/2014/main" id="{894D1326-8F7E-D246-AD1C-13A81672A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71600" y="4673600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D20B3B-C686-2D49-ABFD-34BF148888C2}"/>
              </a:ext>
            </a:extLst>
          </p:cNvPr>
          <p:cNvSpPr txBox="1"/>
          <p:nvPr/>
        </p:nvSpPr>
        <p:spPr>
          <a:xfrm>
            <a:off x="1143000" y="5410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parametric</a:t>
            </a:r>
          </a:p>
        </p:txBody>
      </p:sp>
      <p:pic>
        <p:nvPicPr>
          <p:cNvPr id="9" name="concatenative-1.wav">
            <a:hlinkClick r:id="" action="ppaction://media"/>
            <a:extLst>
              <a:ext uri="{FF2B5EF4-FFF2-40B4-BE49-F238E27FC236}">
                <a16:creationId xmlns:a16="http://schemas.microsoft.com/office/drawing/2014/main" id="{79EC5FF3-D536-8748-81F6-B9F0E625D6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86200" y="4648200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708F9D-68FD-354B-AE64-BECE360AF4B1}"/>
              </a:ext>
            </a:extLst>
          </p:cNvPr>
          <p:cNvSpPr txBox="1"/>
          <p:nvPr/>
        </p:nvSpPr>
        <p:spPr>
          <a:xfrm>
            <a:off x="3492500" y="5461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concatenative</a:t>
            </a:r>
          </a:p>
        </p:txBody>
      </p:sp>
      <p:pic>
        <p:nvPicPr>
          <p:cNvPr id="11" name="wavenet-1.wav">
            <a:hlinkClick r:id="" action="ppaction://media"/>
            <a:extLst>
              <a:ext uri="{FF2B5EF4-FFF2-40B4-BE49-F238E27FC236}">
                <a16:creationId xmlns:a16="http://schemas.microsoft.com/office/drawing/2014/main" id="{E1C798DB-83FF-DC41-8546-2CC5A28AA82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46800" y="4648200"/>
            <a:ext cx="812800" cy="812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D66719-B203-0E4B-BE5D-9597BE2FD85D}"/>
              </a:ext>
            </a:extLst>
          </p:cNvPr>
          <p:cNvSpPr txBox="1"/>
          <p:nvPr/>
        </p:nvSpPr>
        <p:spPr>
          <a:xfrm>
            <a:off x="6134100" y="5421868"/>
            <a:ext cx="124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WaveNet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22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674C55-B84C-4849-AEC1-75CFA5C42564}" type="datetime1">
              <a:rPr lang="en-US" altLang="x-none"/>
              <a:pPr eaLnBrk="1" hangingPunct="1"/>
              <a:t>2/19/24</a:t>
            </a:fld>
            <a:endParaRPr lang="en-US" altLang="x-none"/>
          </a:p>
        </p:txBody>
      </p:sp>
      <p:sp>
        <p:nvSpPr>
          <p:cNvPr id="61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1C42335-F39B-C14A-B965-EF2FB57DE3DD}" type="slidenum">
              <a:rPr lang="en-US" altLang="x-none"/>
              <a:pPr eaLnBrk="1" hangingPunct="1"/>
              <a:t>5</a:t>
            </a:fld>
            <a:endParaRPr lang="en-US" altLang="x-none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5900" y="609600"/>
            <a:ext cx="6172200" cy="5257800"/>
          </a:xfrm>
        </p:spPr>
        <p:txBody>
          <a:bodyPr/>
          <a:lstStyle/>
          <a:p>
            <a:pPr eaLnBrk="1" hangingPunct="1"/>
            <a:r>
              <a:rPr lang="en-US" altLang="x-none" dirty="0"/>
              <a:t>Constructed 1835 w/pedal and keyboard control</a:t>
            </a:r>
          </a:p>
          <a:p>
            <a:pPr lvl="1" eaLnBrk="1" hangingPunct="1"/>
            <a:r>
              <a:rPr lang="en-US" altLang="x-none" dirty="0"/>
              <a:t>Whispered and ordinary speech</a:t>
            </a:r>
          </a:p>
          <a:p>
            <a:pPr lvl="1" eaLnBrk="1" hangingPunct="1"/>
            <a:r>
              <a:rPr lang="en-US" altLang="x-none" dirty="0"/>
              <a:t>Model of tongue, pharyngeal cavity with </a:t>
            </a:r>
            <a:r>
              <a:rPr lang="en-US" altLang="x-none" dirty="0" err="1"/>
              <a:t>manipulable</a:t>
            </a:r>
            <a:r>
              <a:rPr lang="en-US" altLang="x-none" dirty="0"/>
              <a:t> shape</a:t>
            </a:r>
          </a:p>
          <a:p>
            <a:pPr lvl="1" eaLnBrk="1" hangingPunct="1"/>
            <a:r>
              <a:rPr lang="en-US" altLang="x-none" dirty="0"/>
              <a:t>Singing too: “God Save the Queen”</a:t>
            </a:r>
          </a:p>
          <a:p>
            <a:pPr eaLnBrk="1" hangingPunct="1"/>
            <a:r>
              <a:rPr lang="en-US" altLang="x-none" dirty="0" err="1"/>
              <a:t>Riesz’s</a:t>
            </a:r>
            <a:r>
              <a:rPr lang="en-US" altLang="x-none" dirty="0"/>
              <a:t> 1937 synthesizer with almost natural vocal tract shape</a:t>
            </a:r>
          </a:p>
          <a:p>
            <a:pPr eaLnBrk="1" hangingPunct="1"/>
            <a:r>
              <a:rPr lang="en-US" altLang="x-none" dirty="0"/>
              <a:t>Forerunners of Modern Articulatory Synthesis:  George Rosen’s DAVO synthesizer (1958) at MIT</a:t>
            </a:r>
          </a:p>
        </p:txBody>
      </p:sp>
      <p:pic>
        <p:nvPicPr>
          <p:cNvPr id="492548" name="Picture 4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81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25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8" fill="hold"/>
                                        <p:tgtEl>
                                          <p:spTgt spid="4925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2548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2548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E520-B623-6342-B8B6-B790C5A82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Tacotron</a:t>
            </a:r>
            <a:r>
              <a:rPr lang="en-US" dirty="0"/>
              <a:t>: Truly End-to-End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309DC-3800-3B4A-81AB-2C6CD1B8D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2/19/24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24AA5-6960-3E4E-A232-4E261229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50</a:t>
            </a:fld>
            <a:endParaRPr lang="en-US" altLang="x-none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B90345-4CD3-F940-921C-09F7BCA30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533"/>
          <a:stretch/>
        </p:blipFill>
        <p:spPr>
          <a:xfrm>
            <a:off x="1085850" y="1730632"/>
            <a:ext cx="6972300" cy="3908168"/>
          </a:xfrm>
        </p:spPr>
      </p:pic>
    </p:spTree>
    <p:extLst>
      <p:ext uri="{BB962C8B-B14F-4D97-AF65-F5344CB8AC3E}">
        <p14:creationId xmlns:p14="http://schemas.microsoft.com/office/powerpoint/2010/main" val="23996928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9E84B-0F6D-8A4A-9263-37312E441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Tacotron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320F9-FBBB-A048-828A-5FD73687D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Seq2seq model: Map input sequence of characters or phones to output sequence (spectrogram)</a:t>
            </a:r>
          </a:p>
          <a:p>
            <a:r>
              <a:rPr lang="en-US" dirty="0"/>
              <a:t>Basic architecture</a:t>
            </a:r>
          </a:p>
          <a:p>
            <a:pPr lvl="1"/>
            <a:r>
              <a:rPr lang="en-US" dirty="0"/>
              <a:t>Encoder: various layers to model n-grams and get high-level features</a:t>
            </a:r>
          </a:p>
          <a:p>
            <a:pPr lvl="1"/>
            <a:r>
              <a:rPr lang="en-US" dirty="0"/>
              <a:t>Attention: alignment between input and output</a:t>
            </a:r>
          </a:p>
          <a:p>
            <a:pPr lvl="1"/>
            <a:r>
              <a:rPr lang="en-US" dirty="0"/>
              <a:t>Decoder: attention results to output</a:t>
            </a:r>
          </a:p>
          <a:p>
            <a:pPr lvl="1"/>
            <a:r>
              <a:rPr lang="en-US" dirty="0"/>
              <a:t>Spectrogram to waveform: reconstruction or </a:t>
            </a:r>
            <a:r>
              <a:rPr lang="en-US" dirty="0" err="1"/>
              <a:t>WaveNet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CC277-0521-2746-93D8-034E6E701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2/19/24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3815F-384D-D94D-A884-4DACF211E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51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249070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E7975-28ED-B34B-BFA5-D5BA30F3C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Tacotron</a:t>
            </a:r>
            <a:r>
              <a:rPr lang="en-US" dirty="0"/>
              <a:t>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21419-1A09-C444-8853-F7C90C2451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Tacotron</a:t>
            </a:r>
            <a:r>
              <a:rPr lang="en-US" dirty="0"/>
              <a:t> 2 with </a:t>
            </a:r>
            <a:r>
              <a:rPr lang="en-US" dirty="0" err="1"/>
              <a:t>WaveNet</a:t>
            </a:r>
            <a:r>
              <a:rPr lang="en-US" dirty="0"/>
              <a:t> is nearly as good as human speech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37CE8-9576-C048-A850-33565D97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2/19/24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85EC5-8ED5-2043-AFC8-1C425D322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52</a:t>
            </a:fld>
            <a:endParaRPr lang="en-US" altLang="x-none"/>
          </a:p>
        </p:txBody>
      </p:sp>
      <p:pic>
        <p:nvPicPr>
          <p:cNvPr id="6" name="bluelagoon.wav">
            <a:hlinkClick r:id="" action="ppaction://media"/>
            <a:extLst>
              <a:ext uri="{FF2B5EF4-FFF2-40B4-BE49-F238E27FC236}">
                <a16:creationId xmlns:a16="http://schemas.microsoft.com/office/drawing/2014/main" id="{C75EB1CF-E753-5448-8DC9-E23129F4D5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24000" y="3581400"/>
            <a:ext cx="812800" cy="812800"/>
          </a:xfrm>
          <a:prstGeom prst="rect">
            <a:avLst/>
          </a:prstGeom>
        </p:spPr>
      </p:pic>
      <p:pic>
        <p:nvPicPr>
          <p:cNvPr id="7" name="peterpiper.wav">
            <a:hlinkClick r:id="" action="ppaction://media"/>
            <a:extLst>
              <a:ext uri="{FF2B5EF4-FFF2-40B4-BE49-F238E27FC236}">
                <a16:creationId xmlns:a16="http://schemas.microsoft.com/office/drawing/2014/main" id="{CA209150-3B4F-C94E-AF8D-D677C67458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65600" y="3581400"/>
            <a:ext cx="812800" cy="812800"/>
          </a:xfrm>
          <a:prstGeom prst="rect">
            <a:avLst/>
          </a:prstGeom>
        </p:spPr>
      </p:pic>
      <p:pic>
        <p:nvPicPr>
          <p:cNvPr id="8" name="desertdesert.wav">
            <a:hlinkClick r:id="" action="ppaction://media"/>
            <a:extLst>
              <a:ext uri="{FF2B5EF4-FFF2-40B4-BE49-F238E27FC236}">
                <a16:creationId xmlns:a16="http://schemas.microsoft.com/office/drawing/2014/main" id="{472F0710-4804-3549-ADA9-0FFEFE5F09B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48400" y="3581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0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B193D-62C6-A946-A0E1-39DD617FB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</a:t>
            </a:r>
            <a:r>
              <a:rPr lang="en-US" dirty="0" err="1"/>
              <a:t>Tacotron</a:t>
            </a:r>
            <a:r>
              <a:rPr lang="en-US" dirty="0"/>
              <a:t> so good?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4F16E-D803-A843-82B6-3D552513F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Autoregression</a:t>
            </a:r>
          </a:p>
          <a:p>
            <a:pPr lvl="1"/>
            <a:r>
              <a:rPr lang="en-US" dirty="0"/>
              <a:t>Audio at each time step is directly conditioned on the audio from the previous time step</a:t>
            </a:r>
          </a:p>
          <a:p>
            <a:r>
              <a:rPr lang="en-US" sz="2400" dirty="0"/>
              <a:t>Front end</a:t>
            </a:r>
          </a:p>
          <a:p>
            <a:pPr lvl="1"/>
            <a:r>
              <a:rPr lang="en-US" dirty="0"/>
              <a:t>Neural nets are mostly better at learning contextual features</a:t>
            </a:r>
          </a:p>
          <a:p>
            <a:r>
              <a:rPr lang="en-US" sz="2400" dirty="0"/>
              <a:t>Attention</a:t>
            </a:r>
          </a:p>
          <a:p>
            <a:pPr lvl="1"/>
            <a:r>
              <a:rPr lang="en-US" dirty="0"/>
              <a:t>Use attention to do alignment vs. HMMs</a:t>
            </a:r>
          </a:p>
          <a:p>
            <a:pPr lvl="1"/>
            <a:r>
              <a:rPr lang="en-US" dirty="0"/>
              <a:t>Only minor improvements: attention is actually probably too powerful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D0A2F-A32D-4244-B522-9385DCF49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2/19/24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ED4E83-D4B4-6740-A59B-A954A07F2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53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7563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TTS Evaluation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Intelligibility Tests</a:t>
            </a:r>
          </a:p>
          <a:p>
            <a:r>
              <a:rPr lang="en-US" dirty="0"/>
              <a:t>Mean Opinion Scores</a:t>
            </a:r>
          </a:p>
          <a:p>
            <a:r>
              <a:rPr lang="en-US" dirty="0"/>
              <a:t>Preference Tests</a:t>
            </a:r>
          </a:p>
          <a:p>
            <a:endParaRPr lang="en-US" sz="1800" dirty="0"/>
          </a:p>
        </p:txBody>
      </p:sp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6D146C13-E713-474C-B6BD-87B73159D9F4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2/19/24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CA6ACD75-EEC0-7A41-B828-628C786F95E0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54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Footer Placeholder 9"/>
          <p:cNvSpPr txBox="1">
            <a:spLocks noGrp="1"/>
          </p:cNvSpPr>
          <p:nvPr/>
        </p:nvSpPr>
        <p:spPr bwMode="auto">
          <a:xfrm>
            <a:off x="2057400" y="577215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Intelligibility Tests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Diagnostic Rhyme Test (DRT) </a:t>
            </a:r>
          </a:p>
          <a:p>
            <a:pPr lvl="1"/>
            <a:r>
              <a:rPr lang="en-US" dirty="0"/>
              <a:t>Listening test</a:t>
            </a:r>
          </a:p>
          <a:p>
            <a:pPr lvl="1"/>
            <a:r>
              <a:rPr lang="en-US" dirty="0"/>
              <a:t>Listeners choose between two words differing by a single phonetic feature (voicing, nasality, </a:t>
            </a:r>
            <a:r>
              <a:rPr lang="en-US" dirty="0" err="1"/>
              <a:t>sustenation</a:t>
            </a:r>
            <a:r>
              <a:rPr lang="en-US" dirty="0"/>
              <a:t>, </a:t>
            </a:r>
            <a:r>
              <a:rPr lang="en-US" dirty="0" err="1"/>
              <a:t>sibilation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DRT: 96 rhyming pairs</a:t>
            </a:r>
          </a:p>
          <a:p>
            <a:pPr lvl="2"/>
            <a:r>
              <a:rPr lang="en-US" dirty="0">
                <a:solidFill>
                  <a:srgbClr val="FF3300"/>
                </a:solidFill>
              </a:rPr>
              <a:t>Dense/tense, bond/pond</a:t>
            </a:r>
            <a:r>
              <a:rPr lang="en-US" dirty="0"/>
              <a:t>, …</a:t>
            </a:r>
          </a:p>
          <a:p>
            <a:pPr lvl="3"/>
            <a:r>
              <a:rPr lang="en-US" dirty="0"/>
              <a:t>Subject hears </a:t>
            </a:r>
            <a:r>
              <a:rPr lang="en-US" dirty="0">
                <a:solidFill>
                  <a:srgbClr val="FF3300"/>
                </a:solidFill>
              </a:rPr>
              <a:t>dense</a:t>
            </a:r>
            <a:r>
              <a:rPr lang="en-US" dirty="0"/>
              <a:t>, chooses either </a:t>
            </a:r>
            <a:r>
              <a:rPr lang="en-US" dirty="0">
                <a:solidFill>
                  <a:srgbClr val="FF3300"/>
                </a:solidFill>
              </a:rPr>
              <a:t>dense</a:t>
            </a:r>
            <a:r>
              <a:rPr lang="en-US" dirty="0"/>
              <a:t> or </a:t>
            </a:r>
            <a:r>
              <a:rPr lang="en-US" dirty="0">
                <a:solidFill>
                  <a:srgbClr val="FF3300"/>
                </a:solidFill>
              </a:rPr>
              <a:t>tense</a:t>
            </a:r>
          </a:p>
          <a:p>
            <a:pPr lvl="3"/>
            <a:r>
              <a:rPr lang="en-US" dirty="0"/>
              <a:t>% of correct answers is intelligibility score</a:t>
            </a:r>
          </a:p>
          <a:p>
            <a:pPr lvl="1"/>
            <a:r>
              <a:rPr lang="en-US" dirty="0"/>
              <a:t>Problem:  Only tests single word synthesis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7C6A4-0257-E549-B241-DD20A0432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Intelligibility Tests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83DD6-E566-1E4E-9573-5D66633E7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Modified DRT: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300 words, 50 sets of 6 words (</a:t>
            </a:r>
            <a:r>
              <a:rPr lang="en-US" dirty="0">
                <a:solidFill>
                  <a:srgbClr val="FF3300"/>
                </a:solidFill>
              </a:rPr>
              <a:t>went, sent, bent, tent, dent, rent</a:t>
            </a:r>
            <a:r>
              <a:rPr lang="en-US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Embedded in carrier phrases: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Now we will say </a:t>
            </a:r>
            <a:r>
              <a:rPr lang="en-US" dirty="0">
                <a:solidFill>
                  <a:srgbClr val="FF3300"/>
                </a:solidFill>
              </a:rPr>
              <a:t>dense</a:t>
            </a:r>
            <a:r>
              <a:rPr lang="en-US" dirty="0"/>
              <a:t> again</a:t>
            </a:r>
          </a:p>
          <a:p>
            <a:pPr>
              <a:lnSpc>
                <a:spcPct val="90000"/>
              </a:lnSpc>
            </a:pPr>
            <a:r>
              <a:rPr lang="en-US" dirty="0"/>
              <a:t>Semantically Unpredictable Sentences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Can listeners transcribe grammatical but nonsensical sentences?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“The medium blackbird froze the delicate candidate”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B4417-CDC6-014D-8F6B-D6E01C200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2/19/24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F37DA-8C6C-174C-A32B-A09B8A04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56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555361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391B-01E8-8540-9215-C6C4D0541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Naturalness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4B1D5-A1A5-7E4A-AA1C-5E0CFAD16F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Mean Opinion Score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Have listeners rate output on a scale from 1 (bad) to 5 (excellent)</a:t>
            </a:r>
          </a:p>
          <a:p>
            <a:pPr>
              <a:lnSpc>
                <a:spcPct val="90000"/>
              </a:lnSpc>
            </a:pPr>
            <a:r>
              <a:rPr lang="en-US" dirty="0"/>
              <a:t>Preference tests: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Reading addresses out loud, reading news text, using two different systems or systems against human voice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Do a </a:t>
            </a:r>
            <a:r>
              <a:rPr lang="en-US" sz="1800" b="1" dirty="0"/>
              <a:t>preference test </a:t>
            </a:r>
            <a:r>
              <a:rPr lang="en-US" sz="1800" dirty="0"/>
              <a:t>(prefer A, prefer B)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7EC65-201E-7549-BFC7-55769F310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2/19/24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3A6C71-0317-8D4D-8AD4-D708BCC72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57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24904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TTS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End-to-end systems have led to very good neutral synthesis, but we have a ways to go</a:t>
            </a:r>
          </a:p>
          <a:p>
            <a:r>
              <a:rPr lang="en-US" dirty="0"/>
              <a:t>Mostly RNN-based—very slow to train</a:t>
            </a:r>
          </a:p>
          <a:p>
            <a:r>
              <a:rPr lang="en-US" dirty="0"/>
              <a:t>Low-level control for prosody and other features has become difficult—can we fix this?</a:t>
            </a:r>
          </a:p>
          <a:p>
            <a:r>
              <a:rPr lang="en-US" dirty="0"/>
              <a:t>Current methods require large amounts of data</a:t>
            </a:r>
          </a:p>
          <a:p>
            <a:r>
              <a:rPr lang="en-US" dirty="0"/>
              <a:t>What about low-resource languages?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2/19/24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58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483636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398EA-912F-0B4D-A1DF-D8DD5BE2D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TTS for Low-Resource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48F04-8133-6945-A704-1F16CB6C1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Speech technology has become ubiquitous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1"/>
                </a:solidFill>
              </a:rPr>
              <a:t>~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6,500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languages spoken in the world</a:t>
            </a:r>
          </a:p>
          <a:p>
            <a:r>
              <a:rPr lang="en-US" dirty="0"/>
              <a:t>Conventional TTS data is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expensive and time-consuming </a:t>
            </a:r>
            <a:r>
              <a:rPr lang="en-US" dirty="0"/>
              <a:t>to collect</a:t>
            </a:r>
          </a:p>
          <a:p>
            <a:r>
              <a:rPr lang="en-US" dirty="0"/>
              <a:t>Can we make use of data which was created or collected for another purpose?</a:t>
            </a:r>
          </a:p>
          <a:p>
            <a:r>
              <a:rPr lang="en-US" dirty="0"/>
              <a:t>Which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language-specific traits </a:t>
            </a:r>
            <a:r>
              <a:rPr lang="en-US" dirty="0"/>
              <a:t>are important for TTS?</a:t>
            </a:r>
          </a:p>
          <a:p>
            <a:r>
              <a:rPr lang="en-US" dirty="0"/>
              <a:t>Case study: Amharic gemination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64345-8C16-764E-99A0-DD41E65D0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339B-5E0E-694D-AA55-2A239D26119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97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38E21C1-EBC7-9144-B9AE-47B83C175F96}" type="datetime1">
              <a:rPr lang="en-US" altLang="x-none"/>
              <a:pPr eaLnBrk="1" hangingPunct="1"/>
              <a:t>2/19/24</a:t>
            </a:fld>
            <a:endParaRPr lang="en-US" altLang="x-none"/>
          </a:p>
        </p:txBody>
      </p:sp>
      <p:sp>
        <p:nvSpPr>
          <p:cNvPr id="717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79CEB9D-3278-AE44-BFC8-48C93BB442DD}" type="slidenum">
              <a:rPr lang="en-US" altLang="x-none"/>
              <a:pPr eaLnBrk="1" hangingPunct="1"/>
              <a:t>6</a:t>
            </a:fld>
            <a:endParaRPr lang="en-US" altLang="x-none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057400" y="1714501"/>
            <a:ext cx="5486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x-none" altLang="x-none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03" y="546497"/>
            <a:ext cx="7112795" cy="577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D7FF6-E1D6-7E44-AF52-EADFD3E2B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 Case Study: Amharic   </a:t>
            </a:r>
            <a:r>
              <a:rPr lang="am-ET" dirty="0">
                <a:solidFill>
                  <a:schemeClr val="accent1">
                    <a:lumMod val="50000"/>
                  </a:schemeClr>
                </a:solidFill>
              </a:rPr>
              <a:t>አማርኛ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E2514-D12C-794F-B5CE-33863AB3A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4488" y="1524000"/>
            <a:ext cx="2491383" cy="4038600"/>
          </a:xfrm>
        </p:spPr>
        <p:txBody>
          <a:bodyPr>
            <a:noAutofit/>
          </a:bodyPr>
          <a:lstStyle/>
          <a:p>
            <a:r>
              <a:rPr lang="en-US" sz="1600" dirty="0"/>
              <a:t>The second most widely spoken of </a:t>
            </a:r>
            <a:br>
              <a:rPr lang="en-US" sz="1600" dirty="0"/>
            </a:br>
            <a:r>
              <a:rPr lang="en-US" sz="1600" dirty="0"/>
              <a:t>90 languages of Ethiopia</a:t>
            </a:r>
          </a:p>
          <a:p>
            <a:r>
              <a:rPr lang="en-US" sz="1600" dirty="0"/>
              <a:t>21.6 million native speakers</a:t>
            </a:r>
          </a:p>
          <a:p>
            <a:r>
              <a:rPr lang="en-US" sz="1600" dirty="0"/>
              <a:t>Official language</a:t>
            </a:r>
          </a:p>
          <a:p>
            <a:r>
              <a:rPr lang="en-US" sz="1600" dirty="0"/>
              <a:t>Semitic language family</a:t>
            </a:r>
          </a:p>
          <a:p>
            <a:r>
              <a:rPr lang="en-US" sz="1600" dirty="0"/>
              <a:t>Ge’ez script (abugida)</a:t>
            </a:r>
          </a:p>
          <a:p>
            <a:r>
              <a:rPr lang="en-US" sz="1600" dirty="0"/>
              <a:t>Gemination: long consonants are </a:t>
            </a:r>
            <a:br>
              <a:rPr lang="en-US" sz="1600" dirty="0"/>
            </a:br>
            <a:r>
              <a:rPr lang="en-US" sz="1600" dirty="0"/>
              <a:t>contrastive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2B800-8C43-1E44-B4BB-30D6E247B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466" y="3581400"/>
            <a:ext cx="1927334" cy="9646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A012C0-F7BA-5C4C-A2FF-A8C00131E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1447800"/>
            <a:ext cx="1749366" cy="12555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5C32F-9D98-2542-BCBB-5B849AEF5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339B-5E0E-694D-AA55-2A239D261198}" type="slidenum">
              <a:rPr lang="en-US" smtClean="0"/>
              <a:t>60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92E52-9517-7E4A-8AD1-683EE17DA74C}"/>
              </a:ext>
            </a:extLst>
          </p:cNvPr>
          <p:cNvSpPr txBox="1"/>
          <p:nvPr/>
        </p:nvSpPr>
        <p:spPr>
          <a:xfrm>
            <a:off x="6324600" y="1066801"/>
            <a:ext cx="173041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m-ET" sz="1400" dirty="0"/>
              <a:t>የዜግነት ክብር በ ኢትዮጵያችን ጸንቶ</a:t>
            </a:r>
            <a:br>
              <a:rPr lang="am-ET" sz="1400" dirty="0"/>
            </a:br>
            <a:r>
              <a:rPr lang="am-ET" sz="1400" dirty="0"/>
              <a:t>ታየ ሕዝባዊነት ዳር እስከዳር በርቶ</a:t>
            </a:r>
            <a:br>
              <a:rPr lang="am-ET" sz="1400" dirty="0"/>
            </a:br>
            <a:r>
              <a:rPr lang="am-ET" sz="1400" dirty="0"/>
              <a:t>ለሰላም ለፍትህ ለሕዝቦች ነጻነት</a:t>
            </a:r>
            <a:br>
              <a:rPr lang="am-ET" sz="1400" dirty="0"/>
            </a:br>
            <a:r>
              <a:rPr lang="am-ET" sz="1400" dirty="0"/>
              <a:t>በእኩልነት በፍቅር ቆመናል ባንድነት</a:t>
            </a:r>
            <a:br>
              <a:rPr lang="am-ET" sz="1400" dirty="0"/>
            </a:br>
            <a:r>
              <a:rPr lang="am-ET" sz="1400" dirty="0"/>
              <a:t>መሠረተ </a:t>
            </a:r>
            <a:r>
              <a:rPr lang="am-ET" sz="1200" dirty="0"/>
              <a:t>ፅኑ</a:t>
            </a:r>
            <a:r>
              <a:rPr lang="am-ET" sz="1400" dirty="0"/>
              <a:t> ሰብዕናን ያልሻርን</a:t>
            </a:r>
            <a:br>
              <a:rPr lang="am-ET" sz="1400" dirty="0"/>
            </a:br>
            <a:r>
              <a:rPr lang="am-ET" sz="1400" dirty="0"/>
              <a:t>ሕዝቦች ነን ለሥራ በሥራ የኖርን</a:t>
            </a:r>
            <a:br>
              <a:rPr lang="am-ET" sz="1400" dirty="0"/>
            </a:br>
            <a:r>
              <a:rPr lang="am-ET" sz="1400" dirty="0"/>
              <a:t>ድንቅ የባህል መድረክ ያኩሪ ቅርስ ባለቤት</a:t>
            </a:r>
            <a:br>
              <a:rPr lang="am-ET" sz="1400" dirty="0"/>
            </a:br>
            <a:r>
              <a:rPr lang="am-ET" sz="1400" dirty="0"/>
              <a:t>የተፈጥሮ ጸጋ የጀግና ሕዝብ እናት</a:t>
            </a:r>
            <a:br>
              <a:rPr lang="am-ET" sz="1400" dirty="0"/>
            </a:br>
            <a:r>
              <a:rPr lang="am-ET" sz="1400" dirty="0"/>
              <a:t>እንጠብቅሻለን አለብን አደራ</a:t>
            </a:r>
            <a:br>
              <a:rPr lang="am-ET" sz="1400" dirty="0"/>
            </a:br>
            <a:r>
              <a:rPr lang="am-ET" sz="1400" dirty="0"/>
              <a:t>ኢትዮጵያችን ኑሪ እኛም ባንቺ እንኩራ።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067450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824EA-9458-9D4E-B99C-CE296313F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F1BEF-01CD-6746-B860-55AD3CF0F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IARPA BABEL 307b- v1.0b full language pack 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40 hours of conversational speech from 300 different speakers 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10 hours of scripted speech from 230 different speakers 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Telephone</a:t>
            </a:r>
          </a:p>
          <a:p>
            <a:pPr>
              <a:buClr>
                <a:schemeClr val="tx1"/>
              </a:buClr>
            </a:pP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AudioBible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chemeClr val="tx1"/>
              </a:buClr>
            </a:pPr>
            <a:r>
              <a:rPr lang="en-US" dirty="0"/>
              <a:t>55 hours of read speech from one male speaker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Amharic Read Speech corpus (ARS)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University of Hamburg collected for ASR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20 hours of read speech, 44 female speakers, 56 male speakers </a:t>
            </a:r>
            <a:br>
              <a:rPr lang="en-US" dirty="0"/>
            </a:br>
            <a:endParaRPr lang="en-US" dirty="0"/>
          </a:p>
          <a:p>
            <a:pPr marL="1028700" lvl="4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B56A7A-A98A-644C-8A22-C574D0EDB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339B-5E0E-694D-AA55-2A239D26119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582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B2E79-4D63-2D4F-8F66-C1CE6F413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Gemination in Amharic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3380F-A0FB-CB48-91E3-088AFD54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4488" y="1676400"/>
            <a:ext cx="5915025" cy="42672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Long consonants are contrastive</a:t>
            </a:r>
          </a:p>
          <a:p>
            <a:r>
              <a:rPr lang="en-US" dirty="0"/>
              <a:t>Long consonants are </a:t>
            </a:r>
            <a:r>
              <a:rPr lang="en-US" b="1" dirty="0"/>
              <a:t>not</a:t>
            </a:r>
            <a:r>
              <a:rPr lang="en-US" dirty="0"/>
              <a:t> indicated in the orthography</a:t>
            </a:r>
          </a:p>
          <a:p>
            <a:r>
              <a:rPr lang="en-US" dirty="0"/>
              <a:t>~15% of consonants are geminates</a:t>
            </a:r>
          </a:p>
          <a:p>
            <a:r>
              <a:rPr lang="en-US" dirty="0"/>
              <a:t>Lexical gemination: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Can only be distinguished by context</a:t>
            </a:r>
          </a:p>
          <a:p>
            <a:pPr lvl="1">
              <a:buClr>
                <a:schemeClr val="tx1"/>
              </a:buClr>
            </a:pPr>
            <a:r>
              <a:rPr lang="am-ET" dirty="0">
                <a:solidFill>
                  <a:schemeClr val="accent1"/>
                </a:solidFill>
              </a:rPr>
              <a:t>ገና</a:t>
            </a:r>
            <a:r>
              <a:rPr lang="am-ET" dirty="0"/>
              <a:t> </a:t>
            </a:r>
            <a:r>
              <a:rPr lang="en-US" dirty="0"/>
              <a:t>  /</a:t>
            </a:r>
            <a:r>
              <a:rPr lang="en-US" dirty="0" err="1"/>
              <a:t>gəna</a:t>
            </a:r>
            <a:r>
              <a:rPr lang="en-US" dirty="0"/>
              <a:t>/ = ‘still/yet’;   /</a:t>
            </a:r>
            <a:r>
              <a:rPr lang="en-US" dirty="0" err="1"/>
              <a:t>gənna</a:t>
            </a:r>
            <a:r>
              <a:rPr lang="en-US" dirty="0"/>
              <a:t>/ = ‘Christmas’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Infrequent</a:t>
            </a:r>
          </a:p>
          <a:p>
            <a:pPr>
              <a:buClr>
                <a:schemeClr val="tx1"/>
              </a:buClr>
            </a:pPr>
            <a:r>
              <a:rPr lang="en-US" dirty="0"/>
              <a:t>Morphological gemination: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Can be inferred from morphology</a:t>
            </a:r>
          </a:p>
          <a:p>
            <a:pPr lvl="1">
              <a:buClr>
                <a:schemeClr val="tx1"/>
              </a:buClr>
            </a:pPr>
            <a:r>
              <a:rPr lang="am-ET" dirty="0">
                <a:solidFill>
                  <a:schemeClr val="accent1"/>
                </a:solidFill>
              </a:rPr>
              <a:t>ስበረው</a:t>
            </a:r>
            <a:r>
              <a:rPr lang="am-ET" dirty="0"/>
              <a:t> </a:t>
            </a:r>
            <a:r>
              <a:rPr lang="en-US" dirty="0"/>
              <a:t>     /s11bǝrǝw/, ‘break (</a:t>
            </a:r>
            <a:r>
              <a:rPr lang="en-US" dirty="0" err="1"/>
              <a:t>masc.sing</a:t>
            </a:r>
            <a:r>
              <a:rPr lang="en-US" dirty="0"/>
              <a:t>.) it’ </a:t>
            </a:r>
            <a:endParaRPr lang="am-ET" dirty="0"/>
          </a:p>
          <a:p>
            <a:pPr lvl="1">
              <a:buClr>
                <a:schemeClr val="tx1"/>
              </a:buClr>
            </a:pPr>
            <a:r>
              <a:rPr lang="am-ET" dirty="0">
                <a:solidFill>
                  <a:schemeClr val="accent1"/>
                </a:solidFill>
              </a:rPr>
              <a:t>ይሰበራሉ</a:t>
            </a:r>
            <a:r>
              <a:rPr lang="en-US" dirty="0"/>
              <a:t>    /y1ssǝbbǝrallu/, ‘they are broken’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0AE2E-4002-6242-B726-20013205E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339B-5E0E-694D-AA55-2A239D261198}" type="slidenum">
              <a:rPr lang="en-US" smtClean="0"/>
              <a:t>62</a:t>
            </a:fld>
            <a:endParaRPr lang="en-US"/>
          </a:p>
        </p:txBody>
      </p:sp>
      <p:pic>
        <p:nvPicPr>
          <p:cNvPr id="5" name="Online Media 4" descr="gena">
            <a:hlinkClick r:id="" action="ppaction://media"/>
            <a:extLst>
              <a:ext uri="{FF2B5EF4-FFF2-40B4-BE49-F238E27FC236}">
                <a16:creationId xmlns:a16="http://schemas.microsoft.com/office/drawing/2014/main" id="{D9F72AF5-8C6B-0F48-BFF4-DF08F1B3E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47457" y="3962400"/>
            <a:ext cx="457200" cy="457200"/>
          </a:xfrm>
          <a:prstGeom prst="rect">
            <a:avLst/>
          </a:prstGeom>
        </p:spPr>
      </p:pic>
      <p:pic>
        <p:nvPicPr>
          <p:cNvPr id="6" name="Online Media 5" descr="genna">
            <a:hlinkClick r:id="" action="ppaction://media"/>
            <a:extLst>
              <a:ext uri="{FF2B5EF4-FFF2-40B4-BE49-F238E27FC236}">
                <a16:creationId xmlns:a16="http://schemas.microsoft.com/office/drawing/2014/main" id="{551B57A2-E4E6-3349-8CA2-DFC5E0B22B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81285" y="3962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3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Gemination</a:t>
            </a:r>
            <a:r>
              <a:rPr lang="en-US" dirty="0"/>
              <a:t> 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Gemination</a:t>
            </a:r>
            <a:r>
              <a:rPr lang="en-US" dirty="0"/>
              <a:t> (consonant length variation) is an essential component of natural Amharic speech</a:t>
            </a:r>
          </a:p>
          <a:p>
            <a:r>
              <a:rPr lang="en-US" dirty="0"/>
              <a:t>Extracted consonant length variation from training voices to add </a:t>
            </a:r>
            <a:r>
              <a:rPr lang="en-US" dirty="0" err="1"/>
              <a:t>gemination</a:t>
            </a:r>
            <a:r>
              <a:rPr lang="en-US" dirty="0"/>
              <a:t> to labels</a:t>
            </a:r>
          </a:p>
          <a:p>
            <a:r>
              <a:rPr lang="en-US" dirty="0"/>
              <a:t>Trained models using updated labels</a:t>
            </a:r>
          </a:p>
          <a:p>
            <a:r>
              <a:rPr lang="en-US" dirty="0"/>
              <a:t>New voices preferred by native speakers (76%)</a:t>
            </a:r>
          </a:p>
          <a:p>
            <a:r>
              <a:rPr lang="en-US" dirty="0"/>
              <a:t>Next:  prosodic variation</a:t>
            </a:r>
            <a:r>
              <a:rPr lang="mr-IN" dirty="0"/>
              <a:t>…</a:t>
            </a:r>
            <a:r>
              <a:rPr lang="en-US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2/19/24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63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465379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18F84-21AD-9A42-90CC-5C4C54132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8" y="762000"/>
            <a:ext cx="5915025" cy="745629"/>
          </a:xfrm>
        </p:spPr>
        <p:txBody>
          <a:bodyPr/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Gemination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Helps Naturalness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93A0E-D764-104C-83F1-3795A1EEA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4489" y="1667172"/>
            <a:ext cx="2366306" cy="2447628"/>
          </a:xfrm>
        </p:spPr>
        <p:txBody>
          <a:bodyPr>
            <a:normAutofit fontScale="85000" lnSpcReduction="20000"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77.7% </a:t>
            </a:r>
            <a:r>
              <a:rPr lang="en-US" dirty="0"/>
              <a:t>(p=2.7 × 10</a:t>
            </a:r>
            <a:r>
              <a:rPr lang="en-US" baseline="30000" dirty="0"/>
              <a:t>−10</a:t>
            </a:r>
            <a:r>
              <a:rPr lang="en-US" dirty="0"/>
              <a:t>) preference for the voice with gemination over the voice without gemination.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666B7E-59F7-5748-8F69-CF19A78336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7839" y="1680788"/>
            <a:ext cx="2588171" cy="2035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9515E3-B69E-9F4B-A731-E92E2F939D12}"/>
              </a:ext>
            </a:extLst>
          </p:cNvPr>
          <p:cNvSpPr txBox="1"/>
          <p:nvPr/>
        </p:nvSpPr>
        <p:spPr>
          <a:xfrm>
            <a:off x="609600" y="4507468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Non-geminated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94E6B4-2664-8C49-B52C-6A648911A7AC}"/>
              </a:ext>
            </a:extLst>
          </p:cNvPr>
          <p:cNvSpPr txBox="1"/>
          <p:nvPr/>
        </p:nvSpPr>
        <p:spPr>
          <a:xfrm>
            <a:off x="914400" y="534566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Geminated</a:t>
            </a:r>
          </a:p>
        </p:txBody>
      </p:sp>
      <p:pic>
        <p:nvPicPr>
          <p:cNvPr id="7" name="Online Media 6" descr="nongem_bible0059_0017_01">
            <a:hlinkClick r:id="" action="ppaction://media"/>
            <a:extLst>
              <a:ext uri="{FF2B5EF4-FFF2-40B4-BE49-F238E27FC236}">
                <a16:creationId xmlns:a16="http://schemas.microsoft.com/office/drawing/2014/main" id="{FF1991AA-1566-1F45-B618-BB6F1BC288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43938" y="4953000"/>
            <a:ext cx="457200" cy="457200"/>
          </a:xfrm>
          <a:prstGeom prst="rect">
            <a:avLst/>
          </a:prstGeom>
        </p:spPr>
      </p:pic>
      <p:pic>
        <p:nvPicPr>
          <p:cNvPr id="8" name="Online Media 7" descr="gem_bible0059_0017_02">
            <a:hlinkClick r:id="" action="ppaction://media"/>
            <a:extLst>
              <a:ext uri="{FF2B5EF4-FFF2-40B4-BE49-F238E27FC236}">
                <a16:creationId xmlns:a16="http://schemas.microsoft.com/office/drawing/2014/main" id="{DF683A2B-6966-4942-9184-23049EDBF0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43938" y="5638800"/>
            <a:ext cx="457200" cy="457200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5A6165B-8A4F-2142-8493-B0F7B89C3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339B-5E0E-694D-AA55-2A239D261198}" type="slidenum">
              <a:rPr lang="en-US" smtClean="0"/>
              <a:t>64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79179C-2BCC-2A4A-A880-B9C75E56CA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7642" y="4486021"/>
            <a:ext cx="4517140" cy="5900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6B3962-66D4-5B4C-A4C0-87AAE37BEC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8060" y="5201473"/>
            <a:ext cx="4517140" cy="58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1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CCCA1-AF0E-1742-A7A0-7AAB4738D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Prosody Modeling for TTS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FEB93-137D-4A48-82E2-B7941343A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End-to-end TTS is a lot more natural than previous approaches!</a:t>
            </a:r>
          </a:p>
          <a:p>
            <a:r>
              <a:rPr lang="en-US" dirty="0"/>
              <a:t>However, it can make explicitly modeling prosody very difficult, since prosody modeling is hard to disentangle</a:t>
            </a:r>
          </a:p>
          <a:p>
            <a:r>
              <a:rPr lang="en-US" dirty="0"/>
              <a:t>Fine-grained control especially difficult</a:t>
            </a:r>
          </a:p>
          <a:p>
            <a:r>
              <a:rPr lang="en-US" dirty="0"/>
              <a:t>Several approaches exist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705D5-D407-5146-A324-CB7C2EC03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2/19/24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BF98FE-6FBF-0546-9BF1-E020E031F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65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059553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835C8-5696-EC4C-9C26-B5B5D3FCF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Prosodic Event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DFE11-0A4A-B745-AC8E-7BFA5C9C3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r>
              <a:rPr lang="en-US" sz="2400" dirty="0"/>
              <a:t>One approach: explicitly model </a:t>
            </a:r>
            <a:r>
              <a:rPr lang="en-US" sz="2400" dirty="0" err="1"/>
              <a:t>ToBI</a:t>
            </a:r>
            <a:r>
              <a:rPr lang="en-US" sz="2400" dirty="0"/>
              <a:t> features (phrase break and pitch accent) in the TTS pipeline</a:t>
            </a:r>
          </a:p>
          <a:p>
            <a:r>
              <a:rPr lang="en-US" sz="2400" dirty="0"/>
              <a:t>Can predict these features from text using linguistic features (syntax, word embeddings, coreference, etc.)</a:t>
            </a:r>
          </a:p>
          <a:p>
            <a:r>
              <a:rPr lang="en-US" sz="2400" dirty="0"/>
              <a:t>Can add </a:t>
            </a:r>
            <a:r>
              <a:rPr lang="en-US" sz="2400" dirty="0" err="1"/>
              <a:t>ToBI</a:t>
            </a:r>
            <a:r>
              <a:rPr lang="en-US" sz="2400"/>
              <a:t> events into </a:t>
            </a:r>
            <a:r>
              <a:rPr lang="en-US" sz="2400" dirty="0"/>
              <a:t>a TTS front end</a:t>
            </a:r>
          </a:p>
          <a:p>
            <a:r>
              <a:rPr lang="en-US" sz="2400" dirty="0"/>
              <a:t>Alternate approaches instead include linguistic features in front end (can include more subtle prosodic variations but gives less direct control)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5CF28-F5F6-D34E-B970-583D3253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2/19/24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9C4336-D584-4541-AA43-210140AD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66</a:t>
            </a:fld>
            <a:endParaRPr lang="en-US" altLang="x-none"/>
          </a:p>
        </p:txBody>
      </p:sp>
      <p:pic>
        <p:nvPicPr>
          <p:cNvPr id="6" name="npr_001">
            <a:hlinkClick r:id="" action="ppaction://media"/>
            <a:extLst>
              <a:ext uri="{FF2B5EF4-FFF2-40B4-BE49-F238E27FC236}">
                <a16:creationId xmlns:a16="http://schemas.microsoft.com/office/drawing/2014/main" id="{B1B94366-D641-EB45-97E7-567C4945E3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18512" y="5198379"/>
            <a:ext cx="812800" cy="812800"/>
          </a:xfrm>
          <a:prstGeom prst="rect">
            <a:avLst/>
          </a:prstGeom>
        </p:spPr>
      </p:pic>
      <p:pic>
        <p:nvPicPr>
          <p:cNvPr id="7" name="npr_001">
            <a:hlinkClick r:id="" action="ppaction://media"/>
            <a:extLst>
              <a:ext uri="{FF2B5EF4-FFF2-40B4-BE49-F238E27FC236}">
                <a16:creationId xmlns:a16="http://schemas.microsoft.com/office/drawing/2014/main" id="{9F6CE8ED-18A6-A647-A753-65A972CA20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8000" y="5029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0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7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DFD46-DC7D-994A-A90F-7B7AC39FF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Style Embeddings and Sentence-Level Prosody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1ADBF-2E69-9D4E-A313-BB6ED49C5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End-to-end makes it easy to condition speech on “style embeddings”</a:t>
            </a:r>
          </a:p>
          <a:p>
            <a:r>
              <a:rPr lang="en-US" dirty="0"/>
              <a:t>Makes it easy to transfer prosody from one utterance to another</a:t>
            </a:r>
          </a:p>
          <a:p>
            <a:r>
              <a:rPr lang="en-US" dirty="0"/>
              <a:t>Flexible uses</a:t>
            </a:r>
          </a:p>
          <a:p>
            <a:r>
              <a:rPr lang="en-US" dirty="0"/>
              <a:t>Can also use similar approaches on the back end to provide prosodic variation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E86CB-739B-4E47-9A55-91A092620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2/19/24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A67BA0-4422-2544-BC56-D2F7BFA6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67</a:t>
            </a:fld>
            <a:endParaRPr lang="en-US" alt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AB0319-5369-2849-B59D-D8918DAEC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920" y="4594786"/>
            <a:ext cx="5847080" cy="187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604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BBC57-C5AF-E94A-BCF0-FDFC9F7E3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763CB-92A3-D44F-B1C1-8C186F237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TTS is a field with a rich history</a:t>
            </a:r>
          </a:p>
          <a:p>
            <a:r>
              <a:rPr lang="en-US" dirty="0"/>
              <a:t>Today, neural net based end-to-end systems can produce really high quality output</a:t>
            </a:r>
          </a:p>
          <a:p>
            <a:r>
              <a:rPr lang="en-US" dirty="0"/>
              <a:t>Challenges still remain for low-resource languages and for prosody modeling (and much more!)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109F2-3C3C-6A4D-B296-A258E224F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2/19/24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03B5A4-1AA8-A442-8C41-5F34E0914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68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94353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6ADAC87-D4E0-0F4C-8323-42105DBA1DDE}" type="datetime1">
              <a:rPr lang="en-US" altLang="x-none"/>
              <a:pPr eaLnBrk="1" hangingPunct="1"/>
              <a:t>2/19/24</a:t>
            </a:fld>
            <a:endParaRPr lang="en-US" altLang="x-none"/>
          </a:p>
        </p:txBody>
      </p:sp>
      <p:sp>
        <p:nvSpPr>
          <p:cNvPr id="81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8DE99E0-1326-3147-A024-8DD6367871A3}" type="slidenum">
              <a:rPr lang="en-US" altLang="x-none"/>
              <a:pPr eaLnBrk="1" hangingPunct="1"/>
              <a:t>7</a:t>
            </a:fld>
            <a:endParaRPr lang="en-US" altLang="x-none"/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5900" y="1257301"/>
            <a:ext cx="6172200" cy="4194572"/>
          </a:xfrm>
        </p:spPr>
        <p:txBody>
          <a:bodyPr/>
          <a:lstStyle/>
          <a:p>
            <a:pPr eaLnBrk="1" hangingPunct="1"/>
            <a:r>
              <a:rPr lang="en-US" altLang="x-none"/>
              <a:t>World’s Fair in NY, 1939</a:t>
            </a:r>
          </a:p>
          <a:p>
            <a:pPr eaLnBrk="1" hangingPunct="1"/>
            <a:r>
              <a:rPr lang="en-US" altLang="x-none"/>
              <a:t>Requires much training to ‘play’</a:t>
            </a:r>
          </a:p>
          <a:p>
            <a:pPr eaLnBrk="1" hangingPunct="1"/>
            <a:r>
              <a:rPr lang="en-US" altLang="x-none"/>
              <a:t>Purpose: coding/compression</a:t>
            </a:r>
          </a:p>
          <a:p>
            <a:pPr lvl="1" eaLnBrk="1" hangingPunct="1"/>
            <a:r>
              <a:rPr lang="en-US" altLang="x-none"/>
              <a:t>Reduce bandwidth needed to transmit speech, so many phone calls can be sent over single line</a:t>
            </a:r>
          </a:p>
        </p:txBody>
      </p:sp>
      <p:pic>
        <p:nvPicPr>
          <p:cNvPr id="5" name="Picture 5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71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C2A8EC-A59D-2146-A818-EC30750EF342}" type="datetime1">
              <a:rPr lang="en-US" altLang="x-none"/>
              <a:pPr eaLnBrk="1" hangingPunct="1"/>
              <a:t>2/19/24</a:t>
            </a:fld>
            <a:endParaRPr lang="en-US" altLang="x-none"/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99FDF9F-CE03-7B4E-8709-1790BA9C9B45}" type="slidenum">
              <a:rPr lang="en-US" altLang="x-none"/>
              <a:pPr eaLnBrk="1" hangingPunct="1"/>
              <a:t>8</a:t>
            </a:fld>
            <a:endParaRPr lang="en-US" altLang="x-none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1183481"/>
            <a:ext cx="6943725" cy="449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8FBC65B-26A3-304C-BE97-CFCA55608D23}" type="datetime1">
              <a:rPr lang="en-US" altLang="x-none"/>
              <a:pPr eaLnBrk="1" hangingPunct="1"/>
              <a:t>2/19/24</a:t>
            </a:fld>
            <a:endParaRPr lang="en-US" altLang="x-none"/>
          </a:p>
        </p:txBody>
      </p:sp>
      <p:sp>
        <p:nvSpPr>
          <p:cNvPr id="102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CFF5BA8-D7D1-5741-9360-F5CDE2D78F65}" type="slidenum">
              <a:rPr lang="en-US" altLang="x-none"/>
              <a:pPr eaLnBrk="1" hangingPunct="1"/>
              <a:t>9</a:t>
            </a:fld>
            <a:endParaRPr lang="en-US" altLang="x-none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1" y="1331119"/>
            <a:ext cx="6437710" cy="420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63877" name="Picture 5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16002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543050" y="2114551"/>
            <a:ext cx="6172200" cy="3394472"/>
          </a:xfrm>
        </p:spPr>
        <p:txBody>
          <a:bodyPr/>
          <a:lstStyle/>
          <a:p>
            <a:pPr eaLnBrk="1" hangingPunct="1"/>
            <a:endParaRPr lang="x-none" altLang="x-non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38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2" fill="hold"/>
                                        <p:tgtEl>
                                          <p:spTgt spid="4638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387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387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17609</TotalTime>
  <Words>3741</Words>
  <Application>Microsoft Macintosh PowerPoint</Application>
  <PresentationFormat>On-screen Show (4:3)</PresentationFormat>
  <Paragraphs>636</Paragraphs>
  <Slides>68</Slides>
  <Notes>52</Notes>
  <HiddenSlides>5</HiddenSlides>
  <MMClips>30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6" baseType="lpstr">
      <vt:lpstr>Arial</vt:lpstr>
      <vt:lpstr>Calibri</vt:lpstr>
      <vt:lpstr>Courier</vt:lpstr>
      <vt:lpstr>Courier 10 Pitch</vt:lpstr>
      <vt:lpstr>Times New Roman</vt:lpstr>
      <vt:lpstr>Tw Cen MT</vt:lpstr>
      <vt:lpstr>Wingdings</vt:lpstr>
      <vt:lpstr>1_Default Design</vt:lpstr>
      <vt:lpstr>Speech Synthesis:  Then and Now</vt:lpstr>
      <vt:lpstr>Today</vt:lpstr>
      <vt:lpstr>The First ‘Speaking Machine’</vt:lpstr>
      <vt:lpstr>Joseph Faber’s Euphonia, 1846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Synthesis by Computer</vt:lpstr>
      <vt:lpstr>Requirements for a TTS System</vt:lpstr>
      <vt:lpstr>Overview:  Synthesizer I/O</vt:lpstr>
      <vt:lpstr>Requirements for a TTS System</vt:lpstr>
      <vt:lpstr>Front End and Back End</vt:lpstr>
      <vt:lpstr>Pronunciation Issues</vt:lpstr>
      <vt:lpstr>Text Normalization Issues</vt:lpstr>
      <vt:lpstr>Intonation Assignment Issues: Phrasing</vt:lpstr>
      <vt:lpstr>Intonation Assignment Issues: Accent</vt:lpstr>
      <vt:lpstr>Intonation Assignment Issues: Contours</vt:lpstr>
      <vt:lpstr>How do we get from Text to Speech?</vt:lpstr>
      <vt:lpstr>Waveform Generation</vt:lpstr>
      <vt:lpstr>Formant/Resonance/Acoustic Synthesis</vt:lpstr>
      <vt:lpstr>Later Formant Synthesizers</vt:lpstr>
      <vt:lpstr>Concatenative/Unit Selection Synthesis</vt:lpstr>
      <vt:lpstr>Variants of Concatenative Synthesis</vt:lpstr>
      <vt:lpstr>Concatenative Synthesis</vt:lpstr>
      <vt:lpstr>Voice</vt:lpstr>
      <vt:lpstr>Diphones</vt:lpstr>
      <vt:lpstr>Unit Selection Synthesis</vt:lpstr>
      <vt:lpstr>Unit Selection Intuition</vt:lpstr>
      <vt:lpstr>Unit Selection Summary</vt:lpstr>
      <vt:lpstr>TTS Demos (all Unit-Selection)</vt:lpstr>
      <vt:lpstr>Parametric Synthesis</vt:lpstr>
      <vt:lpstr>Types of Parametric Synthesis</vt:lpstr>
      <vt:lpstr>Idea Behind HMMs</vt:lpstr>
      <vt:lpstr>Learning from Data</vt:lpstr>
      <vt:lpstr>HMMs</vt:lpstr>
      <vt:lpstr>HMM Synthesis</vt:lpstr>
      <vt:lpstr>HMM Synthesis Issues</vt:lpstr>
      <vt:lpstr>HMM Synthesis</vt:lpstr>
      <vt:lpstr>Towards a Better System</vt:lpstr>
      <vt:lpstr>Neural nets</vt:lpstr>
      <vt:lpstr>Merlin and Neural Net Synthesis</vt:lpstr>
      <vt:lpstr>Input Vectors</vt:lpstr>
      <vt:lpstr>The model</vt:lpstr>
      <vt:lpstr>Some Merlin Samples</vt:lpstr>
      <vt:lpstr>Towards End-to-End</vt:lpstr>
      <vt:lpstr>WaveNet</vt:lpstr>
      <vt:lpstr>Tacotron: Truly End-to-End</vt:lpstr>
      <vt:lpstr>Tacotron</vt:lpstr>
      <vt:lpstr>Tacotron Results</vt:lpstr>
      <vt:lpstr>Why is Tacotron so good?</vt:lpstr>
      <vt:lpstr>TTS Evaluation</vt:lpstr>
      <vt:lpstr>Intelligibility Tests</vt:lpstr>
      <vt:lpstr>Intelligibility Tests (cont.)</vt:lpstr>
      <vt:lpstr>Naturalness tests</vt:lpstr>
      <vt:lpstr>TTS Today</vt:lpstr>
      <vt:lpstr>TTS for Low-Resource Languages</vt:lpstr>
      <vt:lpstr>A Case Study: Amharic   አማርኛ</vt:lpstr>
      <vt:lpstr>Datasets</vt:lpstr>
      <vt:lpstr>Gemination in Amharic</vt:lpstr>
      <vt:lpstr>Gemination Experiments</vt:lpstr>
      <vt:lpstr>Gemination Helps Naturalness</vt:lpstr>
      <vt:lpstr>Prosody Modeling for TTS</vt:lpstr>
      <vt:lpstr>Prosodic Event Modeling</vt:lpstr>
      <vt:lpstr>Style Embeddings and Sentence-Level Prosody</vt:lpstr>
      <vt:lpstr>Takeaways</vt:lpstr>
    </vt:vector>
  </TitlesOfParts>
  <Company>AT&amp;T Research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Julia Hirschberg</dc:creator>
  <dc:description/>
  <cp:lastModifiedBy>Julia H</cp:lastModifiedBy>
  <cp:revision>695</cp:revision>
  <cp:lastPrinted>1999-05-22T22:06:30Z</cp:lastPrinted>
  <dcterms:created xsi:type="dcterms:W3CDTF">1997-02-17T17:52:10Z</dcterms:created>
  <dcterms:modified xsi:type="dcterms:W3CDTF">2024-02-20T01:54:04Z</dcterms:modified>
</cp:coreProperties>
</file>