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Lst>
  <p:notesMasterIdLst>
    <p:notesMasterId r:id="rId69"/>
  </p:notesMasterIdLst>
  <p:handoutMasterIdLst>
    <p:handoutMasterId r:id="rId70"/>
  </p:handoutMasterIdLst>
  <p:sldIdLst>
    <p:sldId id="257" r:id="rId2"/>
    <p:sldId id="450" r:id="rId3"/>
    <p:sldId id="611" r:id="rId4"/>
    <p:sldId id="553" r:id="rId5"/>
    <p:sldId id="555" r:id="rId6"/>
    <p:sldId id="477" r:id="rId7"/>
    <p:sldId id="556" r:id="rId8"/>
    <p:sldId id="582" r:id="rId9"/>
    <p:sldId id="584" r:id="rId10"/>
    <p:sldId id="558" r:id="rId11"/>
    <p:sldId id="580" r:id="rId12"/>
    <p:sldId id="559" r:id="rId13"/>
    <p:sldId id="506" r:id="rId14"/>
    <p:sldId id="495" r:id="rId15"/>
    <p:sldId id="510" r:id="rId16"/>
    <p:sldId id="513" r:id="rId17"/>
    <p:sldId id="518" r:id="rId18"/>
    <p:sldId id="531" r:id="rId19"/>
    <p:sldId id="533" r:id="rId20"/>
    <p:sldId id="532" r:id="rId21"/>
    <p:sldId id="534" r:id="rId22"/>
    <p:sldId id="560" r:id="rId23"/>
    <p:sldId id="535" r:id="rId24"/>
    <p:sldId id="561" r:id="rId25"/>
    <p:sldId id="589" r:id="rId26"/>
    <p:sldId id="540" r:id="rId27"/>
    <p:sldId id="591" r:id="rId28"/>
    <p:sldId id="541" r:id="rId29"/>
    <p:sldId id="609" r:id="rId30"/>
    <p:sldId id="563" r:id="rId31"/>
    <p:sldId id="543" r:id="rId32"/>
    <p:sldId id="544" r:id="rId33"/>
    <p:sldId id="605" r:id="rId34"/>
    <p:sldId id="537" r:id="rId35"/>
    <p:sldId id="564" r:id="rId36"/>
    <p:sldId id="538" r:id="rId37"/>
    <p:sldId id="587" r:id="rId38"/>
    <p:sldId id="585" r:id="rId39"/>
    <p:sldId id="592" r:id="rId40"/>
    <p:sldId id="593" r:id="rId41"/>
    <p:sldId id="594" r:id="rId42"/>
    <p:sldId id="595" r:id="rId43"/>
    <p:sldId id="596" r:id="rId44"/>
    <p:sldId id="598" r:id="rId45"/>
    <p:sldId id="610" r:id="rId46"/>
    <p:sldId id="613" r:id="rId47"/>
    <p:sldId id="604" r:id="rId48"/>
    <p:sldId id="603" r:id="rId49"/>
    <p:sldId id="599" r:id="rId50"/>
    <p:sldId id="600" r:id="rId51"/>
    <p:sldId id="602" r:id="rId52"/>
    <p:sldId id="601" r:id="rId53"/>
    <p:sldId id="588" r:id="rId54"/>
    <p:sldId id="569" r:id="rId55"/>
    <p:sldId id="491" r:id="rId56"/>
    <p:sldId id="565" r:id="rId57"/>
    <p:sldId id="566" r:id="rId58"/>
    <p:sldId id="492" r:id="rId59"/>
    <p:sldId id="567" r:id="rId60"/>
    <p:sldId id="570" r:id="rId61"/>
    <p:sldId id="612" r:id="rId62"/>
    <p:sldId id="571" r:id="rId63"/>
    <p:sldId id="572" r:id="rId64"/>
    <p:sldId id="614" r:id="rId65"/>
    <p:sldId id="608" r:id="rId66"/>
    <p:sldId id="606" r:id="rId67"/>
    <p:sldId id="552" r:id="rId6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mn-cs"/>
      </a:defRPr>
    </a:lvl5pPr>
    <a:lvl6pPr marL="2286000" algn="l" defTabSz="457200" rtl="0" eaLnBrk="1" latinLnBrk="0" hangingPunct="1">
      <a:defRPr sz="2400" kern="1200">
        <a:solidFill>
          <a:schemeClr val="tx1"/>
        </a:solidFill>
        <a:latin typeface="Times" charset="0"/>
        <a:ea typeface="ＭＳ Ｐゴシック" charset="0"/>
        <a:cs typeface="+mn-cs"/>
      </a:defRPr>
    </a:lvl6pPr>
    <a:lvl7pPr marL="2743200" algn="l" defTabSz="457200" rtl="0" eaLnBrk="1" latinLnBrk="0" hangingPunct="1">
      <a:defRPr sz="2400" kern="1200">
        <a:solidFill>
          <a:schemeClr val="tx1"/>
        </a:solidFill>
        <a:latin typeface="Times" charset="0"/>
        <a:ea typeface="ＭＳ Ｐゴシック" charset="0"/>
        <a:cs typeface="+mn-cs"/>
      </a:defRPr>
    </a:lvl7pPr>
    <a:lvl8pPr marL="3200400" algn="l" defTabSz="457200" rtl="0" eaLnBrk="1" latinLnBrk="0" hangingPunct="1">
      <a:defRPr sz="2400" kern="1200">
        <a:solidFill>
          <a:schemeClr val="tx1"/>
        </a:solidFill>
        <a:latin typeface="Times" charset="0"/>
        <a:ea typeface="ＭＳ Ｐゴシック" charset="0"/>
        <a:cs typeface="+mn-cs"/>
      </a:defRPr>
    </a:lvl8pPr>
    <a:lvl9pPr marL="3657600" algn="l" defTabSz="457200" rtl="0" eaLnBrk="1" latinLnBrk="0" hangingPunct="1">
      <a:defRPr sz="2400" kern="1200">
        <a:solidFill>
          <a:schemeClr val="tx1"/>
        </a:solidFill>
        <a:latin typeface="Times"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52">
          <p15:clr>
            <a:srgbClr val="A4A3A4"/>
          </p15:clr>
        </p15:guide>
        <p15:guide id="2" pos="29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FF"/>
    <a:srgbClr val="CC3300"/>
    <a:srgbClr val="000066"/>
    <a:srgbClr val="5EB54B"/>
    <a:srgbClr val="FF9900"/>
    <a:srgbClr val="66CCFF"/>
    <a:srgbClr val="FF0000"/>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69" autoAdjust="0"/>
    <p:restoredTop sz="85736" autoAdjust="0"/>
  </p:normalViewPr>
  <p:slideViewPr>
    <p:cSldViewPr>
      <p:cViewPr varScale="1">
        <p:scale>
          <a:sx n="98" d="100"/>
          <a:sy n="98" d="100"/>
        </p:scale>
        <p:origin x="66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18792"/>
    </p:cViewPr>
  </p:sorterViewPr>
  <p:notesViewPr>
    <p:cSldViewPr>
      <p:cViewPr>
        <p:scale>
          <a:sx n="100" d="100"/>
          <a:sy n="100" d="100"/>
        </p:scale>
        <p:origin x="4240" y="144"/>
      </p:cViewPr>
      <p:guideLst>
        <p:guide orient="horz" pos="2152"/>
        <p:guide pos="29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588" y="-1588"/>
            <a:ext cx="2973388" cy="457201"/>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lvl1pPr defTabSz="882650">
              <a:defRPr sz="1200">
                <a:latin typeface="Arial" charset="0"/>
              </a:defRPr>
            </a:lvl1pPr>
          </a:lstStyle>
          <a:p>
            <a:endParaRPr lang="en-US"/>
          </a:p>
        </p:txBody>
      </p:sp>
      <p:sp>
        <p:nvSpPr>
          <p:cNvPr id="4099" name="Rectangle 3"/>
          <p:cNvSpPr>
            <a:spLocks noGrp="1" noChangeArrowheads="1"/>
          </p:cNvSpPr>
          <p:nvPr>
            <p:ph type="dt" sz="quarter" idx="1"/>
          </p:nvPr>
        </p:nvSpPr>
        <p:spPr bwMode="auto">
          <a:xfrm>
            <a:off x="3886200" y="-1588"/>
            <a:ext cx="2973388" cy="457201"/>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lvl1pPr algn="r" defTabSz="882650">
              <a:defRPr sz="1200">
                <a:latin typeface="Arial" charset="0"/>
              </a:defRPr>
            </a:lvl1pPr>
          </a:lstStyle>
          <a:p>
            <a:endParaRPr lang="en-US"/>
          </a:p>
        </p:txBody>
      </p:sp>
      <p:sp>
        <p:nvSpPr>
          <p:cNvPr id="4100" name="Rectangle 4"/>
          <p:cNvSpPr>
            <a:spLocks noGrp="1" noChangeArrowheads="1"/>
          </p:cNvSpPr>
          <p:nvPr>
            <p:ph type="ftr" sz="quarter" idx="2"/>
          </p:nvPr>
        </p:nvSpPr>
        <p:spPr bwMode="auto">
          <a:xfrm>
            <a:off x="-1588" y="8685213"/>
            <a:ext cx="2973388" cy="45878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756" tIns="44581" rIns="90756" bIns="44581" numCol="1" anchor="b" anchorCtr="0" compatLnSpc="1">
            <a:prstTxWarp prst="textNoShape">
              <a:avLst/>
            </a:prstTxWarp>
          </a:bodyPr>
          <a:lstStyle>
            <a:lvl1pPr defTabSz="882650">
              <a:defRPr sz="1200">
                <a:latin typeface="Arial" charset="0"/>
              </a:defRPr>
            </a:lvl1pPr>
          </a:lstStyle>
          <a:p>
            <a:endParaRPr lang="en-US"/>
          </a:p>
        </p:txBody>
      </p:sp>
      <p:sp>
        <p:nvSpPr>
          <p:cNvPr id="4101" name="Rectangle 5"/>
          <p:cNvSpPr>
            <a:spLocks noGrp="1" noChangeArrowheads="1"/>
          </p:cNvSpPr>
          <p:nvPr>
            <p:ph type="sldNum" sz="quarter" idx="3"/>
          </p:nvPr>
        </p:nvSpPr>
        <p:spPr bwMode="auto">
          <a:xfrm>
            <a:off x="3886200" y="8685213"/>
            <a:ext cx="2973388" cy="45878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756" tIns="44581" rIns="90756" bIns="44581" numCol="1" anchor="b" anchorCtr="0" compatLnSpc="1">
            <a:prstTxWarp prst="textNoShape">
              <a:avLst/>
            </a:prstTxWarp>
          </a:bodyPr>
          <a:lstStyle>
            <a:lvl1pPr algn="r" defTabSz="882650">
              <a:defRPr sz="1200">
                <a:latin typeface="Arial" charset="0"/>
              </a:defRPr>
            </a:lvl1pPr>
          </a:lstStyle>
          <a:p>
            <a:fld id="{D872D5A0-E5DB-6544-BC17-E1A8DD1667DD}" type="slidenum">
              <a:rPr lang="en-US"/>
              <a:pPr/>
              <a:t>‹#›</a:t>
            </a:fld>
            <a:endParaRPr lang="en-US"/>
          </a:p>
        </p:txBody>
      </p:sp>
    </p:spTree>
    <p:extLst>
      <p:ext uri="{BB962C8B-B14F-4D97-AF65-F5344CB8AC3E}">
        <p14:creationId xmlns:p14="http://schemas.microsoft.com/office/powerpoint/2010/main" val="3818316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1588"/>
            <a:ext cx="2973388" cy="457201"/>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lvl1pPr defTabSz="882650">
              <a:defRPr sz="1200">
                <a:latin typeface="Arial" charset="0"/>
              </a:defRPr>
            </a:lvl1pPr>
          </a:lstStyle>
          <a:p>
            <a:endParaRPr lang="en-US"/>
          </a:p>
        </p:txBody>
      </p:sp>
      <p:sp>
        <p:nvSpPr>
          <p:cNvPr id="2051" name="Rectangle 3"/>
          <p:cNvSpPr>
            <a:spLocks noGrp="1" noChangeArrowheads="1"/>
          </p:cNvSpPr>
          <p:nvPr>
            <p:ph type="dt" idx="1"/>
          </p:nvPr>
        </p:nvSpPr>
        <p:spPr bwMode="auto">
          <a:xfrm>
            <a:off x="3886200" y="-1588"/>
            <a:ext cx="2973388" cy="457201"/>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lvl1pPr algn="r" defTabSz="882650">
              <a:defRPr sz="1200">
                <a:latin typeface="Arial" charset="0"/>
              </a:defRPr>
            </a:lvl1pPr>
          </a:lstStyle>
          <a:p>
            <a:endParaRPr lang="en-US"/>
          </a:p>
        </p:txBody>
      </p:sp>
      <p:sp>
        <p:nvSpPr>
          <p:cNvPr id="2052" name="Rectangle 4"/>
          <p:cNvSpPr>
            <a:spLocks noGrp="1" noRot="1" noChangeAspect="1" noChangeArrowheads="1" noTextEdit="1"/>
          </p:cNvSpPr>
          <p:nvPr>
            <p:ph type="sldImg" idx="2"/>
          </p:nvPr>
        </p:nvSpPr>
        <p:spPr bwMode="auto">
          <a:xfrm>
            <a:off x="1147763" y="685800"/>
            <a:ext cx="4567237" cy="3425825"/>
          </a:xfrm>
          <a:prstGeom prst="rect">
            <a:avLst/>
          </a:prstGeom>
          <a:noFill/>
          <a:ln w="127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2053" name="Rectangle 5"/>
          <p:cNvSpPr>
            <a:spLocks noGrp="1" noChangeArrowheads="1"/>
          </p:cNvSpPr>
          <p:nvPr>
            <p:ph type="body" sz="quarter" idx="3"/>
          </p:nvPr>
        </p:nvSpPr>
        <p:spPr bwMode="auto">
          <a:xfrm>
            <a:off x="917575" y="4343400"/>
            <a:ext cx="5022850" cy="411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4" name="Rectangle 6"/>
          <p:cNvSpPr>
            <a:spLocks noGrp="1" noChangeArrowheads="1"/>
          </p:cNvSpPr>
          <p:nvPr>
            <p:ph type="ftr" sz="quarter" idx="4"/>
          </p:nvPr>
        </p:nvSpPr>
        <p:spPr bwMode="auto">
          <a:xfrm>
            <a:off x="-1588" y="8685213"/>
            <a:ext cx="2973388" cy="45878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756" tIns="44581" rIns="90756" bIns="44581" numCol="1" anchor="b" anchorCtr="0" compatLnSpc="1">
            <a:prstTxWarp prst="textNoShape">
              <a:avLst/>
            </a:prstTxWarp>
          </a:bodyPr>
          <a:lstStyle>
            <a:lvl1pPr defTabSz="882650">
              <a:defRPr sz="1200">
                <a:latin typeface="Arial" charset="0"/>
              </a:defRPr>
            </a:lvl1pPr>
          </a:lstStyle>
          <a:p>
            <a:endParaRPr lang="en-US"/>
          </a:p>
        </p:txBody>
      </p:sp>
      <p:sp>
        <p:nvSpPr>
          <p:cNvPr id="2055" name="Rectangle 7"/>
          <p:cNvSpPr>
            <a:spLocks noGrp="1" noChangeArrowheads="1"/>
          </p:cNvSpPr>
          <p:nvPr>
            <p:ph type="sldNum" sz="quarter" idx="5"/>
          </p:nvPr>
        </p:nvSpPr>
        <p:spPr bwMode="auto">
          <a:xfrm>
            <a:off x="3886200" y="8685213"/>
            <a:ext cx="2973388" cy="45878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756" tIns="44581" rIns="90756" bIns="44581" numCol="1" anchor="b" anchorCtr="0" compatLnSpc="1">
            <a:prstTxWarp prst="textNoShape">
              <a:avLst/>
            </a:prstTxWarp>
          </a:bodyPr>
          <a:lstStyle>
            <a:lvl1pPr algn="r" defTabSz="882650">
              <a:defRPr sz="1200">
                <a:latin typeface="Arial" charset="0"/>
              </a:defRPr>
            </a:lvl1pPr>
          </a:lstStyle>
          <a:p>
            <a:fld id="{6DDA3C16-8CC2-EE40-A5C9-41299017EF16}" type="slidenum">
              <a:rPr lang="en-US"/>
              <a:pPr/>
              <a:t>‹#›</a:t>
            </a:fld>
            <a:endParaRPr lang="en-US"/>
          </a:p>
        </p:txBody>
      </p:sp>
    </p:spTree>
    <p:extLst>
      <p:ext uri="{BB962C8B-B14F-4D97-AF65-F5344CB8AC3E}">
        <p14:creationId xmlns:p14="http://schemas.microsoft.com/office/powerpoint/2010/main" val="1167761456"/>
      </p:ext>
    </p:extLst>
  </p:cSld>
  <p:clrMap bg1="lt1" tx1="dk1" bg2="lt2" tx2="dk2" accent1="accent1" accent2="accent2" accent3="accent3" accent4="accent4" accent5="accent5" accent6="accent6" hlink="hlink" folHlink="folHlink"/>
  <p:notesStyle>
    <a:lvl1pPr algn="l" defTabSz="879475" rtl="0" fontAlgn="base">
      <a:spcBef>
        <a:spcPct val="30000"/>
      </a:spcBef>
      <a:spcAft>
        <a:spcPct val="0"/>
      </a:spcAft>
      <a:defRPr sz="1200" kern="1200">
        <a:solidFill>
          <a:schemeClr val="tx1"/>
        </a:solidFill>
        <a:latin typeface="Times New Roman" charset="0"/>
        <a:ea typeface="ＭＳ Ｐゴシック" charset="0"/>
        <a:cs typeface="+mn-cs"/>
      </a:defRPr>
    </a:lvl1pPr>
    <a:lvl2pPr marL="449263" algn="l" defTabSz="879475" rtl="0" fontAlgn="base">
      <a:spcBef>
        <a:spcPct val="30000"/>
      </a:spcBef>
      <a:spcAft>
        <a:spcPct val="0"/>
      </a:spcAft>
      <a:defRPr sz="1200" kern="1200">
        <a:solidFill>
          <a:schemeClr val="tx1"/>
        </a:solidFill>
        <a:latin typeface="Times New Roman" charset="0"/>
        <a:ea typeface="ＭＳ Ｐゴシック" charset="0"/>
        <a:cs typeface="+mn-cs"/>
      </a:defRPr>
    </a:lvl2pPr>
    <a:lvl3pPr marL="896938" algn="l" defTabSz="879475" rtl="0" fontAlgn="base">
      <a:spcBef>
        <a:spcPct val="30000"/>
      </a:spcBef>
      <a:spcAft>
        <a:spcPct val="0"/>
      </a:spcAft>
      <a:defRPr sz="1200" kern="1200">
        <a:solidFill>
          <a:schemeClr val="tx1"/>
        </a:solidFill>
        <a:latin typeface="Times New Roman" charset="0"/>
        <a:ea typeface="ＭＳ Ｐゴシック" charset="0"/>
        <a:cs typeface="+mn-cs"/>
      </a:defRPr>
    </a:lvl3pPr>
    <a:lvl4pPr marL="1346200" algn="l" defTabSz="879475" rtl="0" fontAlgn="base">
      <a:spcBef>
        <a:spcPct val="30000"/>
      </a:spcBef>
      <a:spcAft>
        <a:spcPct val="0"/>
      </a:spcAft>
      <a:defRPr sz="1200" kern="1200">
        <a:solidFill>
          <a:schemeClr val="tx1"/>
        </a:solidFill>
        <a:latin typeface="Times New Roman" charset="0"/>
        <a:ea typeface="ＭＳ Ｐゴシック" charset="0"/>
        <a:cs typeface="+mn-cs"/>
      </a:defRPr>
    </a:lvl4pPr>
    <a:lvl5pPr marL="1793875" algn="l" defTabSz="879475" rtl="0" fontAlgn="base">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E5FF12-520C-C848-93E0-185E34798657}" type="slidenum">
              <a:rPr lang="en-US"/>
              <a:pPr/>
              <a:t>4</a:t>
            </a:fld>
            <a:endParaRPr lang="en-US"/>
          </a:p>
        </p:txBody>
      </p:sp>
      <p:sp>
        <p:nvSpPr>
          <p:cNvPr id="6062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6211" name="Rectangle 3"/>
          <p:cNvSpPr>
            <a:spLocks noGrp="1" noChangeArrowheads="1"/>
          </p:cNvSpPr>
          <p:nvPr>
            <p:ph type="body" idx="1"/>
          </p:nvPr>
        </p:nvSpPr>
        <p:spPr/>
        <p:txBody>
          <a:bodyPr/>
          <a:lstStyle/>
          <a:p>
            <a:r>
              <a:rPr lang="en-US" i="1" dirty="0"/>
              <a:t>Figure 1</a:t>
            </a:r>
            <a:r>
              <a:rPr lang="en-US" dirty="0"/>
              <a:t>. Transcription of Alexander Pope</a:t>
            </a:r>
            <a:r>
              <a:rPr lang="ja-JP" altLang="en-US" dirty="0">
                <a:latin typeface="Arial"/>
              </a:rPr>
              <a:t>’</a:t>
            </a:r>
            <a:r>
              <a:rPr lang="en-US" dirty="0"/>
              <a:t>s Happiness poem (Steele, 1775, p. 13)</a:t>
            </a:r>
          </a:p>
          <a:p>
            <a:r>
              <a:rPr lang="en-US" dirty="0"/>
              <a:t>Since speech is composed of slides, and not stable, discrete pitches, he developed note heads which were lines, curves, and circumflex notes that could cover several pitches. To these curved heads (“accents”), he then added a tail (“phrase boundaries”) which marked the duration of the syllable in a number of beats within a musical bar.  </a:t>
            </a:r>
          </a:p>
          <a:p>
            <a:r>
              <a:rPr lang="en-US" dirty="0"/>
              <a:t>Looks sort of like an intonational contour..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Patty Price and Mari Ostendorf</a:t>
            </a:r>
          </a:p>
        </p:txBody>
      </p:sp>
      <p:sp>
        <p:nvSpPr>
          <p:cNvPr id="4" name="Slide Number Placeholder 3"/>
          <p:cNvSpPr>
            <a:spLocks noGrp="1"/>
          </p:cNvSpPr>
          <p:nvPr>
            <p:ph type="sldNum" sz="quarter" idx="5"/>
          </p:nvPr>
        </p:nvSpPr>
        <p:spPr/>
        <p:txBody>
          <a:bodyPr/>
          <a:lstStyle/>
          <a:p>
            <a:fld id="{6DDA3C16-8CC2-EE40-A5C9-41299017EF16}" type="slidenum">
              <a:rPr lang="en-US" smtClean="0"/>
              <a:pPr/>
              <a:t>19</a:t>
            </a:fld>
            <a:endParaRPr lang="en-US"/>
          </a:p>
        </p:txBody>
      </p:sp>
    </p:spTree>
    <p:extLst>
      <p:ext uri="{BB962C8B-B14F-4D97-AF65-F5344CB8AC3E}">
        <p14:creationId xmlns:p14="http://schemas.microsoft.com/office/powerpoint/2010/main" val="1413975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B59D2D-A4EA-A94A-9CC7-835E14AE757F}" type="slidenum">
              <a:rPr lang="en-US"/>
              <a:pPr/>
              <a:t>20</a:t>
            </a:fld>
            <a:endParaRPr lang="en-US"/>
          </a:p>
        </p:txBody>
      </p:sp>
      <p:sp>
        <p:nvSpPr>
          <p:cNvPr id="5795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9587" name="Rectangle 3"/>
          <p:cNvSpPr>
            <a:spLocks noGrp="1" noChangeArrowheads="1"/>
          </p:cNvSpPr>
          <p:nvPr>
            <p:ph type="body" idx="1"/>
          </p:nvPr>
        </p:nvSpPr>
        <p:spPr/>
        <p:txBody>
          <a:bodyPr/>
          <a:lstStyle/>
          <a:p>
            <a:r>
              <a:rPr lang="en-US"/>
              <a:t>Jd</a:t>
            </a:r>
          </a:p>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L*+H and L_H* have joint audio clip</a:t>
            </a:r>
          </a:p>
          <a:p>
            <a:r>
              <a:rPr lang="en-US" dirty="0"/>
              <a:t>H+!H* is described on next slide</a:t>
            </a:r>
          </a:p>
        </p:txBody>
      </p:sp>
      <p:sp>
        <p:nvSpPr>
          <p:cNvPr id="4" name="Slide Number Placeholder 3"/>
          <p:cNvSpPr>
            <a:spLocks noGrp="1"/>
          </p:cNvSpPr>
          <p:nvPr>
            <p:ph type="sldNum" sz="quarter" idx="10"/>
          </p:nvPr>
        </p:nvSpPr>
        <p:spPr/>
        <p:txBody>
          <a:bodyPr/>
          <a:lstStyle/>
          <a:p>
            <a:fld id="{AB9A8C94-884E-B142-BF33-BC1459E90014}" type="slidenum">
              <a:rPr lang="en-US" smtClean="0"/>
              <a:t>24</a:t>
            </a:fld>
            <a:endParaRPr lang="en-US"/>
          </a:p>
        </p:txBody>
      </p:sp>
    </p:spTree>
    <p:extLst>
      <p:ext uri="{BB962C8B-B14F-4D97-AF65-F5344CB8AC3E}">
        <p14:creationId xmlns:p14="http://schemas.microsoft.com/office/powerpoint/2010/main" val="2851127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Marmelade</a:t>
            </a:r>
            <a:r>
              <a:rPr lang="en-US" dirty="0"/>
              <a:t> H-</a:t>
            </a:r>
          </a:p>
        </p:txBody>
      </p:sp>
      <p:sp>
        <p:nvSpPr>
          <p:cNvPr id="4" name="Slide Number Placeholder 3"/>
          <p:cNvSpPr>
            <a:spLocks noGrp="1"/>
          </p:cNvSpPr>
          <p:nvPr>
            <p:ph type="sldNum" sz="quarter" idx="5"/>
          </p:nvPr>
        </p:nvSpPr>
        <p:spPr/>
        <p:txBody>
          <a:bodyPr/>
          <a:lstStyle/>
          <a:p>
            <a:fld id="{6DDA3C16-8CC2-EE40-A5C9-41299017EF16}" type="slidenum">
              <a:rPr lang="en-US" smtClean="0"/>
              <a:pPr/>
              <a:t>28</a:t>
            </a:fld>
            <a:endParaRPr lang="en-US"/>
          </a:p>
        </p:txBody>
      </p:sp>
    </p:spTree>
    <p:extLst>
      <p:ext uri="{BB962C8B-B14F-4D97-AF65-F5344CB8AC3E}">
        <p14:creationId xmlns:p14="http://schemas.microsoft.com/office/powerpoint/2010/main" val="2481458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a:t>
            </a:r>
          </a:p>
        </p:txBody>
      </p:sp>
      <p:sp>
        <p:nvSpPr>
          <p:cNvPr id="4" name="Slide Number Placeholder 3"/>
          <p:cNvSpPr>
            <a:spLocks noGrp="1"/>
          </p:cNvSpPr>
          <p:nvPr>
            <p:ph type="sldNum" sz="quarter" idx="10"/>
          </p:nvPr>
        </p:nvSpPr>
        <p:spPr/>
        <p:txBody>
          <a:bodyPr/>
          <a:lstStyle/>
          <a:p>
            <a:fld id="{AB9A8C94-884E-B142-BF33-BC1459E90014}" type="slidenum">
              <a:rPr lang="en-US" smtClean="0"/>
              <a:t>30</a:t>
            </a:fld>
            <a:endParaRPr lang="en-US"/>
          </a:p>
        </p:txBody>
      </p:sp>
    </p:spTree>
    <p:extLst>
      <p:ext uri="{BB962C8B-B14F-4D97-AF65-F5344CB8AC3E}">
        <p14:creationId xmlns:p14="http://schemas.microsoft.com/office/powerpoint/2010/main" val="2256969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producing some of these as we play them</a:t>
            </a:r>
          </a:p>
        </p:txBody>
      </p:sp>
      <p:sp>
        <p:nvSpPr>
          <p:cNvPr id="4" name="Slide Number Placeholder 3"/>
          <p:cNvSpPr>
            <a:spLocks noGrp="1"/>
          </p:cNvSpPr>
          <p:nvPr>
            <p:ph type="sldNum" sz="quarter" idx="5"/>
          </p:nvPr>
        </p:nvSpPr>
        <p:spPr/>
        <p:txBody>
          <a:bodyPr/>
          <a:lstStyle/>
          <a:p>
            <a:fld id="{6DDA3C16-8CC2-EE40-A5C9-41299017EF16}" type="slidenum">
              <a:rPr lang="en-US" smtClean="0"/>
              <a:pPr/>
              <a:t>31</a:t>
            </a:fld>
            <a:endParaRPr lang="en-US"/>
          </a:p>
        </p:txBody>
      </p:sp>
    </p:spTree>
    <p:extLst>
      <p:ext uri="{BB962C8B-B14F-4D97-AF65-F5344CB8AC3E}">
        <p14:creationId xmlns:p14="http://schemas.microsoft.com/office/powerpoint/2010/main" val="3960053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DA3C16-8CC2-EE40-A5C9-41299017EF16}" type="slidenum">
              <a:rPr lang="en-US" smtClean="0"/>
              <a:pPr/>
              <a:t>32</a:t>
            </a:fld>
            <a:endParaRPr lang="en-US"/>
          </a:p>
        </p:txBody>
      </p:sp>
    </p:spTree>
    <p:extLst>
      <p:ext uri="{BB962C8B-B14F-4D97-AF65-F5344CB8AC3E}">
        <p14:creationId xmlns:p14="http://schemas.microsoft.com/office/powerpoint/2010/main" val="2677332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Word boundaries and break indices with notes tier</a:t>
            </a:r>
          </a:p>
        </p:txBody>
      </p:sp>
      <p:sp>
        <p:nvSpPr>
          <p:cNvPr id="4" name="Slide Number Placeholder 3"/>
          <p:cNvSpPr>
            <a:spLocks noGrp="1"/>
          </p:cNvSpPr>
          <p:nvPr>
            <p:ph type="sldNum" sz="quarter" idx="5"/>
          </p:nvPr>
        </p:nvSpPr>
        <p:spPr/>
        <p:txBody>
          <a:bodyPr/>
          <a:lstStyle/>
          <a:p>
            <a:fld id="{6DDA3C16-8CC2-EE40-A5C9-41299017EF16}" type="slidenum">
              <a:rPr lang="en-US" smtClean="0"/>
              <a:pPr/>
              <a:t>33</a:t>
            </a:fld>
            <a:endParaRPr lang="en-US"/>
          </a:p>
        </p:txBody>
      </p:sp>
    </p:spTree>
    <p:extLst>
      <p:ext uri="{BB962C8B-B14F-4D97-AF65-F5344CB8AC3E}">
        <p14:creationId xmlns:p14="http://schemas.microsoft.com/office/powerpoint/2010/main" val="2448019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the Tonal tier at the top</a:t>
            </a:r>
          </a:p>
        </p:txBody>
      </p:sp>
      <p:sp>
        <p:nvSpPr>
          <p:cNvPr id="4" name="Slide Number Placeholder 3"/>
          <p:cNvSpPr>
            <a:spLocks noGrp="1"/>
          </p:cNvSpPr>
          <p:nvPr>
            <p:ph type="sldNum" sz="quarter" idx="5"/>
          </p:nvPr>
        </p:nvSpPr>
        <p:spPr/>
        <p:txBody>
          <a:bodyPr/>
          <a:lstStyle/>
          <a:p>
            <a:fld id="{6DDA3C16-8CC2-EE40-A5C9-41299017EF16}" type="slidenum">
              <a:rPr lang="en-US" smtClean="0"/>
              <a:pPr/>
              <a:t>34</a:t>
            </a:fld>
            <a:endParaRPr lang="en-US"/>
          </a:p>
        </p:txBody>
      </p:sp>
    </p:spTree>
    <p:extLst>
      <p:ext uri="{BB962C8B-B14F-4D97-AF65-F5344CB8AC3E}">
        <p14:creationId xmlns:p14="http://schemas.microsoft.com/office/powerpoint/2010/main" val="1822749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audio example</a:t>
            </a:r>
          </a:p>
        </p:txBody>
      </p:sp>
      <p:sp>
        <p:nvSpPr>
          <p:cNvPr id="4" name="Slide Number Placeholder 3"/>
          <p:cNvSpPr>
            <a:spLocks noGrp="1"/>
          </p:cNvSpPr>
          <p:nvPr>
            <p:ph type="sldNum" sz="quarter" idx="10"/>
          </p:nvPr>
        </p:nvSpPr>
        <p:spPr/>
        <p:txBody>
          <a:bodyPr/>
          <a:lstStyle/>
          <a:p>
            <a:fld id="{AB9A8C94-884E-B142-BF33-BC1459E90014}" type="slidenum">
              <a:rPr lang="en-US" smtClean="0"/>
              <a:t>35</a:t>
            </a:fld>
            <a:endParaRPr lang="en-US"/>
          </a:p>
        </p:txBody>
      </p:sp>
    </p:spTree>
    <p:extLst>
      <p:ext uri="{BB962C8B-B14F-4D97-AF65-F5344CB8AC3E}">
        <p14:creationId xmlns:p14="http://schemas.microsoft.com/office/powerpoint/2010/main" val="2558959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www.birmingham.ac.uk</a:t>
            </a:r>
            <a:r>
              <a:rPr lang="en-US" dirty="0"/>
              <a:t>/documents/college-</a:t>
            </a:r>
            <a:r>
              <a:rPr lang="en-US" dirty="0" err="1"/>
              <a:t>artslaw</a:t>
            </a:r>
            <a:r>
              <a:rPr lang="en-US" dirty="0"/>
              <a:t>/</a:t>
            </a:r>
            <a:r>
              <a:rPr lang="en-US" dirty="0" err="1"/>
              <a:t>cels</a:t>
            </a:r>
            <a:r>
              <a:rPr lang="en-US" dirty="0"/>
              <a:t>/essays/</a:t>
            </a:r>
            <a:r>
              <a:rPr lang="en-US" dirty="0" err="1"/>
              <a:t>matefltesldissertations</a:t>
            </a:r>
            <a:r>
              <a:rPr lang="en-US" dirty="0"/>
              <a:t>/</a:t>
            </a:r>
            <a:r>
              <a:rPr lang="en-US" dirty="0" err="1"/>
              <a:t>kumakidiss.pdf</a:t>
            </a:r>
            <a:endParaRPr lang="en-US" dirty="0"/>
          </a:p>
        </p:txBody>
      </p:sp>
      <p:sp>
        <p:nvSpPr>
          <p:cNvPr id="4" name="Slide Number Placeholder 3"/>
          <p:cNvSpPr>
            <a:spLocks noGrp="1"/>
          </p:cNvSpPr>
          <p:nvPr>
            <p:ph type="sldNum" sz="quarter" idx="5"/>
          </p:nvPr>
        </p:nvSpPr>
        <p:spPr/>
        <p:txBody>
          <a:bodyPr/>
          <a:lstStyle/>
          <a:p>
            <a:fld id="{6DDA3C16-8CC2-EE40-A5C9-41299017EF16}" type="slidenum">
              <a:rPr lang="en-US" smtClean="0"/>
              <a:pPr/>
              <a:t>6</a:t>
            </a:fld>
            <a:endParaRPr lang="en-US"/>
          </a:p>
        </p:txBody>
      </p:sp>
    </p:spTree>
    <p:extLst>
      <p:ext uri="{BB962C8B-B14F-4D97-AF65-F5344CB8AC3E}">
        <p14:creationId xmlns:p14="http://schemas.microsoft.com/office/powerpoint/2010/main" val="2120205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each.  For the last also select “Other </a:t>
            </a:r>
            <a:r>
              <a:rPr lang="en-US" dirty="0" err="1"/>
              <a:t>ToBI</a:t>
            </a:r>
            <a:r>
              <a:rPr lang="en-US" dirty="0"/>
              <a:t> Systems” link</a:t>
            </a:r>
          </a:p>
        </p:txBody>
      </p:sp>
      <p:sp>
        <p:nvSpPr>
          <p:cNvPr id="4" name="Slide Number Placeholder 3"/>
          <p:cNvSpPr>
            <a:spLocks noGrp="1"/>
          </p:cNvSpPr>
          <p:nvPr>
            <p:ph type="sldNum" sz="quarter" idx="5"/>
          </p:nvPr>
        </p:nvSpPr>
        <p:spPr/>
        <p:txBody>
          <a:bodyPr/>
          <a:lstStyle/>
          <a:p>
            <a:fld id="{6DDA3C16-8CC2-EE40-A5C9-41299017EF16}" type="slidenum">
              <a:rPr lang="en-US" smtClean="0"/>
              <a:pPr/>
              <a:t>36</a:t>
            </a:fld>
            <a:endParaRPr lang="en-US"/>
          </a:p>
        </p:txBody>
      </p:sp>
    </p:spTree>
    <p:extLst>
      <p:ext uri="{BB962C8B-B14F-4D97-AF65-F5344CB8AC3E}">
        <p14:creationId xmlns:p14="http://schemas.microsoft.com/office/powerpoint/2010/main" val="2236639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video for this class – 15m long</a:t>
            </a:r>
          </a:p>
          <a:p>
            <a:r>
              <a:rPr lang="en-US" dirty="0"/>
              <a:t>Written in Java</a:t>
            </a:r>
          </a:p>
        </p:txBody>
      </p:sp>
      <p:sp>
        <p:nvSpPr>
          <p:cNvPr id="4" name="Slide Number Placeholder 3"/>
          <p:cNvSpPr>
            <a:spLocks noGrp="1"/>
          </p:cNvSpPr>
          <p:nvPr>
            <p:ph type="sldNum" sz="quarter" idx="5"/>
          </p:nvPr>
        </p:nvSpPr>
        <p:spPr/>
        <p:txBody>
          <a:bodyPr/>
          <a:lstStyle/>
          <a:p>
            <a:fld id="{6DDA3C16-8CC2-EE40-A5C9-41299017EF16}" type="slidenum">
              <a:rPr lang="en-US" smtClean="0"/>
              <a:pPr/>
              <a:t>39</a:t>
            </a:fld>
            <a:endParaRPr lang="en-US"/>
          </a:p>
        </p:txBody>
      </p:sp>
    </p:spTree>
    <p:extLst>
      <p:ext uri="{BB962C8B-B14F-4D97-AF65-F5344CB8AC3E}">
        <p14:creationId xmlns:p14="http://schemas.microsoft.com/office/powerpoint/2010/main" val="123351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fix command line example</a:t>
            </a:r>
          </a:p>
        </p:txBody>
      </p:sp>
      <p:sp>
        <p:nvSpPr>
          <p:cNvPr id="4" name="Slide Number Placeholder 3"/>
          <p:cNvSpPr>
            <a:spLocks noGrp="1"/>
          </p:cNvSpPr>
          <p:nvPr>
            <p:ph type="sldNum" sz="quarter" idx="10"/>
          </p:nvPr>
        </p:nvSpPr>
        <p:spPr/>
        <p:txBody>
          <a:bodyPr/>
          <a:lstStyle/>
          <a:p>
            <a:fld id="{AB9A8C94-884E-B142-BF33-BC1459E90014}" type="slidenum">
              <a:rPr lang="en-US" smtClean="0"/>
              <a:t>41</a:t>
            </a:fld>
            <a:endParaRPr lang="en-US"/>
          </a:p>
        </p:txBody>
      </p:sp>
    </p:spTree>
    <p:extLst>
      <p:ext uri="{BB962C8B-B14F-4D97-AF65-F5344CB8AC3E}">
        <p14:creationId xmlns:p14="http://schemas.microsoft.com/office/powerpoint/2010/main" val="490237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Normalization parameters are for </a:t>
            </a:r>
            <a:r>
              <a:rPr lang="en-US" dirty="0">
                <a:solidFill>
                  <a:srgbClr val="FF0000"/>
                </a:solidFill>
              </a:rPr>
              <a:t>speaker</a:t>
            </a:r>
            <a:r>
              <a:rPr lang="en-US" baseline="0" dirty="0">
                <a:solidFill>
                  <a:srgbClr val="FF0000"/>
                </a:solidFill>
              </a:rPr>
              <a:t> normalization </a:t>
            </a:r>
            <a:r>
              <a:rPr lang="en-US" baseline="0" dirty="0"/>
              <a:t>based on set of wav files from given speaker</a:t>
            </a:r>
          </a:p>
          <a:p>
            <a:r>
              <a:rPr lang="en-US" baseline="0" dirty="0"/>
              <a:t>Feeds these with wav file and segmentation </a:t>
            </a:r>
            <a:r>
              <a:rPr lang="en-US" baseline="0" dirty="0" err="1"/>
              <a:t>textgrid</a:t>
            </a:r>
            <a:r>
              <a:rPr lang="en-US" baseline="0" dirty="0"/>
              <a:t> to feature extraction module which feed these to the pre-trained model to </a:t>
            </a:r>
          </a:p>
          <a:p>
            <a:r>
              <a:rPr lang="en-US" baseline="0" dirty="0"/>
              <a:t>Identify </a:t>
            </a:r>
            <a:r>
              <a:rPr lang="en-US" baseline="0" dirty="0" err="1"/>
              <a:t>ToBI</a:t>
            </a:r>
            <a:r>
              <a:rPr lang="en-US" baseline="0" dirty="0"/>
              <a:t> features for the new data</a:t>
            </a:r>
          </a:p>
          <a:p>
            <a:r>
              <a:rPr lang="en-US" baseline="0" dirty="0" err="1"/>
              <a:t>Textgrids</a:t>
            </a:r>
            <a:r>
              <a:rPr lang="en-US" baseline="0" dirty="0"/>
              <a:t> from previously trained models provide </a:t>
            </a:r>
            <a:r>
              <a:rPr lang="en-US" baseline="0" dirty="0" err="1"/>
              <a:t>textgrid</a:t>
            </a:r>
            <a:r>
              <a:rPr lang="en-US" baseline="0" dirty="0"/>
              <a:t> information for identification and evaluation</a:t>
            </a:r>
            <a:endParaRPr lang="en-US" dirty="0"/>
          </a:p>
        </p:txBody>
      </p:sp>
      <p:sp>
        <p:nvSpPr>
          <p:cNvPr id="4" name="Slide Number Placeholder 3"/>
          <p:cNvSpPr>
            <a:spLocks noGrp="1"/>
          </p:cNvSpPr>
          <p:nvPr>
            <p:ph type="sldNum" sz="quarter" idx="10"/>
          </p:nvPr>
        </p:nvSpPr>
        <p:spPr/>
        <p:txBody>
          <a:bodyPr/>
          <a:lstStyle/>
          <a:p>
            <a:fld id="{6DDA3C16-8CC2-EE40-A5C9-41299017EF16}" type="slidenum">
              <a:rPr lang="en-US" smtClean="0"/>
              <a:pPr/>
              <a:t>42</a:t>
            </a:fld>
            <a:endParaRPr lang="en-US"/>
          </a:p>
        </p:txBody>
      </p:sp>
    </p:spTree>
    <p:extLst>
      <p:ext uri="{BB962C8B-B14F-4D97-AF65-F5344CB8AC3E}">
        <p14:creationId xmlns:p14="http://schemas.microsoft.com/office/powerpoint/2010/main" val="1757204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Detection:  is this an X or not?</a:t>
            </a:r>
          </a:p>
          <a:p>
            <a:r>
              <a:rPr lang="en-US" dirty="0"/>
              <a:t>Classification: what type of X is it</a:t>
            </a:r>
          </a:p>
          <a:p>
            <a:r>
              <a:rPr lang="en-US" dirty="0"/>
              <a:t>BURNC:</a:t>
            </a:r>
            <a:r>
              <a:rPr lang="en-US" baseline="0" dirty="0"/>
              <a:t> Boston University Radio News Corpus</a:t>
            </a:r>
          </a:p>
          <a:p>
            <a:r>
              <a:rPr lang="en-US" baseline="0" dirty="0"/>
              <a:t>CGC: Columbia Games Corpus</a:t>
            </a:r>
          </a:p>
          <a:p>
            <a:r>
              <a:rPr lang="en-US" baseline="0" dirty="0"/>
              <a:t>Detection is comparable to human labeling and much better than classification</a:t>
            </a:r>
            <a:endParaRPr lang="en-US" dirty="0"/>
          </a:p>
        </p:txBody>
      </p:sp>
      <p:sp>
        <p:nvSpPr>
          <p:cNvPr id="4" name="Slide Number Placeholder 3"/>
          <p:cNvSpPr>
            <a:spLocks noGrp="1"/>
          </p:cNvSpPr>
          <p:nvPr>
            <p:ph type="sldNum" sz="quarter" idx="10"/>
          </p:nvPr>
        </p:nvSpPr>
        <p:spPr/>
        <p:txBody>
          <a:bodyPr/>
          <a:lstStyle/>
          <a:p>
            <a:fld id="{6DDA3C16-8CC2-EE40-A5C9-41299017EF16}" type="slidenum">
              <a:rPr lang="en-US" smtClean="0"/>
              <a:pPr/>
              <a:t>43</a:t>
            </a:fld>
            <a:endParaRPr lang="en-US"/>
          </a:p>
        </p:txBody>
      </p:sp>
    </p:spTree>
    <p:extLst>
      <p:ext uri="{BB962C8B-B14F-4D97-AF65-F5344CB8AC3E}">
        <p14:creationId xmlns:p14="http://schemas.microsoft.com/office/powerpoint/2010/main" val="1327439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groups.inf.ed.ac.uk</a:t>
            </a:r>
            <a:r>
              <a:rPr lang="en-US" dirty="0"/>
              <a:t>/switchboard/</a:t>
            </a:r>
            <a:r>
              <a:rPr lang="en-US" dirty="0" err="1"/>
              <a:t>prosody_annotation.pdf</a:t>
            </a:r>
            <a:endParaRPr lang="en-US" dirty="0"/>
          </a:p>
          <a:p>
            <a:r>
              <a:rPr lang="en-US" dirty="0"/>
              <a:t>https://</a:t>
            </a:r>
            <a:r>
              <a:rPr lang="en-US" dirty="0" err="1"/>
              <a:t>groups.inf.ed.ac.uk</a:t>
            </a:r>
            <a:r>
              <a:rPr lang="en-US" dirty="0"/>
              <a:t>/switchboard/ostendorfetal01.pdf</a:t>
            </a:r>
          </a:p>
          <a:p>
            <a:r>
              <a:rPr lang="en-US" dirty="0"/>
              <a:t>BDC link is to the 2007 “</a:t>
            </a:r>
            <a:r>
              <a:rPr lang="en-US" sz="1800" b="1" dirty="0">
                <a:effectLst/>
                <a:latin typeface="Times" pitchFamily="2" charset="0"/>
              </a:rPr>
              <a:t>Intonational overload: Uses of the </a:t>
            </a:r>
            <a:r>
              <a:rPr lang="en-US" sz="1800" b="1" dirty="0" err="1">
                <a:effectLst/>
                <a:latin typeface="Times" pitchFamily="2" charset="0"/>
              </a:rPr>
              <a:t>Downstepped</a:t>
            </a:r>
            <a:r>
              <a:rPr lang="en-US" sz="1800" b="1" dirty="0">
                <a:effectLst/>
                <a:latin typeface="Times" pitchFamily="2" charset="0"/>
              </a:rPr>
              <a:t> (H* !H* L- L%) contour in read and spontaneous speech </a:t>
            </a:r>
            <a:endParaRPr lang="en-US" dirty="0"/>
          </a:p>
          <a:p>
            <a:r>
              <a:rPr lang="en-US" sz="1800" i="1" dirty="0">
                <a:effectLst/>
                <a:latin typeface="Times" pitchFamily="2" charset="0"/>
              </a:rPr>
              <a:t>Julia Hirschberg, </a:t>
            </a:r>
            <a:r>
              <a:rPr lang="en-US" sz="1800" i="1" dirty="0" err="1">
                <a:effectLst/>
                <a:latin typeface="Times" pitchFamily="2" charset="0"/>
              </a:rPr>
              <a:t>Agustín</a:t>
            </a:r>
            <a:r>
              <a:rPr lang="en-US" sz="1800" i="1" dirty="0">
                <a:effectLst/>
                <a:latin typeface="Times" pitchFamily="2" charset="0"/>
              </a:rPr>
              <a:t> </a:t>
            </a:r>
            <a:r>
              <a:rPr lang="en-US" sz="1800" i="1" dirty="0" err="1">
                <a:effectLst/>
                <a:latin typeface="Times" pitchFamily="2" charset="0"/>
              </a:rPr>
              <a:t>Gravano</a:t>
            </a:r>
            <a:r>
              <a:rPr lang="en-US" sz="1800" i="1" dirty="0">
                <a:effectLst/>
                <a:latin typeface="Times" pitchFamily="2" charset="0"/>
              </a:rPr>
              <a:t>, Ani </a:t>
            </a:r>
            <a:r>
              <a:rPr lang="en-US" sz="1800" i="1" dirty="0" err="1">
                <a:effectLst/>
                <a:latin typeface="Times" pitchFamily="2" charset="0"/>
              </a:rPr>
              <a:t>Nenkova</a:t>
            </a:r>
            <a:r>
              <a:rPr lang="en-US" sz="1800" i="1" dirty="0">
                <a:effectLst/>
                <a:latin typeface="Times" pitchFamily="2" charset="0"/>
              </a:rPr>
              <a:t>, Elisa Sneed and Gregory Ward </a:t>
            </a:r>
            <a:endParaRPr lang="en-US" dirty="0"/>
          </a:p>
          <a:p>
            <a:endParaRPr lang="en-US" dirty="0"/>
          </a:p>
        </p:txBody>
      </p:sp>
      <p:sp>
        <p:nvSpPr>
          <p:cNvPr id="4" name="Slide Number Placeholder 3"/>
          <p:cNvSpPr>
            <a:spLocks noGrp="1"/>
          </p:cNvSpPr>
          <p:nvPr>
            <p:ph type="sldNum" sz="quarter" idx="5"/>
          </p:nvPr>
        </p:nvSpPr>
        <p:spPr/>
        <p:txBody>
          <a:bodyPr/>
          <a:lstStyle/>
          <a:p>
            <a:fld id="{6DDA3C16-8CC2-EE40-A5C9-41299017EF16}" type="slidenum">
              <a:rPr lang="en-US" smtClean="0"/>
              <a:pPr/>
              <a:t>44</a:t>
            </a:fld>
            <a:endParaRPr lang="en-US"/>
          </a:p>
        </p:txBody>
      </p:sp>
    </p:spTree>
    <p:extLst>
      <p:ext uri="{BB962C8B-B14F-4D97-AF65-F5344CB8AC3E}">
        <p14:creationId xmlns:p14="http://schemas.microsoft.com/office/powerpoint/2010/main" val="25940032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information on the CGC</a:t>
            </a:r>
          </a:p>
          <a:p>
            <a:r>
              <a:rPr lang="en-US" dirty="0"/>
              <a:t>Link to LDC info on SWBD corpus</a:t>
            </a:r>
          </a:p>
        </p:txBody>
      </p:sp>
      <p:sp>
        <p:nvSpPr>
          <p:cNvPr id="4" name="Slide Number Placeholder 3"/>
          <p:cNvSpPr>
            <a:spLocks noGrp="1"/>
          </p:cNvSpPr>
          <p:nvPr>
            <p:ph type="sldNum" sz="quarter" idx="5"/>
          </p:nvPr>
        </p:nvSpPr>
        <p:spPr/>
        <p:txBody>
          <a:bodyPr/>
          <a:lstStyle/>
          <a:p>
            <a:fld id="{6DDA3C16-8CC2-EE40-A5C9-41299017EF16}" type="slidenum">
              <a:rPr lang="en-US" smtClean="0"/>
              <a:pPr/>
              <a:t>45</a:t>
            </a:fld>
            <a:endParaRPr lang="en-US"/>
          </a:p>
        </p:txBody>
      </p:sp>
    </p:spTree>
    <p:extLst>
      <p:ext uri="{BB962C8B-B14F-4D97-AF65-F5344CB8AC3E}">
        <p14:creationId xmlns:p14="http://schemas.microsoft.com/office/powerpoint/2010/main" val="1277707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be more on this later in the course</a:t>
            </a:r>
          </a:p>
        </p:txBody>
      </p:sp>
      <p:sp>
        <p:nvSpPr>
          <p:cNvPr id="4" name="Slide Number Placeholder 3"/>
          <p:cNvSpPr>
            <a:spLocks noGrp="1"/>
          </p:cNvSpPr>
          <p:nvPr>
            <p:ph type="sldNum" sz="quarter" idx="5"/>
          </p:nvPr>
        </p:nvSpPr>
        <p:spPr/>
        <p:txBody>
          <a:bodyPr/>
          <a:lstStyle/>
          <a:p>
            <a:fld id="{6DDA3C16-8CC2-EE40-A5C9-41299017EF16}" type="slidenum">
              <a:rPr lang="en-US" smtClean="0"/>
              <a:pPr/>
              <a:t>46</a:t>
            </a:fld>
            <a:endParaRPr lang="en-US"/>
          </a:p>
        </p:txBody>
      </p:sp>
    </p:spTree>
    <p:extLst>
      <p:ext uri="{BB962C8B-B14F-4D97-AF65-F5344CB8AC3E}">
        <p14:creationId xmlns:p14="http://schemas.microsoft.com/office/powerpoint/2010/main" val="2135258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ASCCD (</a:t>
            </a:r>
            <a:r>
              <a:rPr lang="en-US" sz="1200" dirty="0">
                <a:effectLst/>
                <a:latin typeface="Times New Roman" charset="0"/>
              </a:rPr>
              <a:t>Annotated Speech Corpus of Chinese Discourse</a:t>
            </a:r>
            <a:r>
              <a:rPr lang="en-US"/>
              <a:t>): label tiers seem to include phones on tier DE</a:t>
            </a:r>
            <a:endParaRPr lang="en-US" dirty="0"/>
          </a:p>
          <a:p>
            <a:r>
              <a:rPr lang="en-US" dirty="0"/>
              <a:t>We’ve just acquired another corpus, the COSPRO corpus of Taiwanese Chinese</a:t>
            </a:r>
          </a:p>
        </p:txBody>
      </p:sp>
      <p:sp>
        <p:nvSpPr>
          <p:cNvPr id="4" name="Slide Number Placeholder 3"/>
          <p:cNvSpPr>
            <a:spLocks noGrp="1"/>
          </p:cNvSpPr>
          <p:nvPr>
            <p:ph type="sldNum" sz="quarter" idx="10"/>
          </p:nvPr>
        </p:nvSpPr>
        <p:spPr/>
        <p:txBody>
          <a:bodyPr/>
          <a:lstStyle/>
          <a:p>
            <a:fld id="{6DDA3C16-8CC2-EE40-A5C9-41299017EF16}" type="slidenum">
              <a:rPr lang="en-US" smtClean="0"/>
              <a:pPr/>
              <a:t>49</a:t>
            </a:fld>
            <a:endParaRPr lang="en-US"/>
          </a:p>
        </p:txBody>
      </p:sp>
    </p:spTree>
    <p:extLst>
      <p:ext uri="{BB962C8B-B14F-4D97-AF65-F5344CB8AC3E}">
        <p14:creationId xmlns:p14="http://schemas.microsoft.com/office/powerpoint/2010/main" val="21020274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This represents 3 utterances with different verbs (steal, shoot, go to prison)</a:t>
            </a:r>
          </a:p>
          <a:p>
            <a:pPr lvl="1"/>
            <a:r>
              <a:rPr lang="en-US" dirty="0"/>
              <a:t>Para-syntactic </a:t>
            </a:r>
            <a:r>
              <a:rPr lang="en-US" dirty="0">
                <a:solidFill>
                  <a:srgbClr val="FF0000"/>
                </a:solidFill>
              </a:rPr>
              <a:t>Prototype</a:t>
            </a:r>
            <a:r>
              <a:rPr lang="en-US" dirty="0"/>
              <a:t>: Dialogue Act</a:t>
            </a:r>
          </a:p>
          <a:p>
            <a:pPr lvl="1"/>
            <a:r>
              <a:rPr lang="en-US" dirty="0">
                <a:solidFill>
                  <a:srgbClr val="FF0000"/>
                </a:solidFill>
              </a:rPr>
              <a:t>Discourse functions</a:t>
            </a:r>
            <a:r>
              <a:rPr lang="en-US" dirty="0"/>
              <a:t>: e.g. rhetorical question, item in a list, parenthetical phrase (3 rhetorical questions so 3 items in a list, all sort of parenthetical)</a:t>
            </a:r>
          </a:p>
          <a:p>
            <a:pPr lvl="1"/>
            <a:r>
              <a:rPr lang="en-US" dirty="0">
                <a:solidFill>
                  <a:srgbClr val="FF0000"/>
                </a:solidFill>
              </a:rPr>
              <a:t>Information structure</a:t>
            </a:r>
            <a:r>
              <a:rPr lang="en-US" dirty="0"/>
              <a:t>: e.g. marking focus – shouldn’t</a:t>
            </a:r>
            <a:endParaRPr lang="en-US" i="1" dirty="0"/>
          </a:p>
          <a:p>
            <a:pPr lvl="1"/>
            <a:r>
              <a:rPr lang="en-US" dirty="0">
                <a:solidFill>
                  <a:srgbClr val="FF0000"/>
                </a:solidFill>
              </a:rPr>
              <a:t>Attitude/sentiment</a:t>
            </a:r>
            <a:r>
              <a:rPr lang="en-US" dirty="0"/>
              <a:t>:  identifying both</a:t>
            </a:r>
          </a:p>
          <a:p>
            <a:endParaRPr lang="en-US" dirty="0"/>
          </a:p>
        </p:txBody>
      </p:sp>
      <p:sp>
        <p:nvSpPr>
          <p:cNvPr id="4" name="Slide Number Placeholder 3"/>
          <p:cNvSpPr>
            <a:spLocks noGrp="1"/>
          </p:cNvSpPr>
          <p:nvPr>
            <p:ph type="sldNum" sz="quarter" idx="5"/>
          </p:nvPr>
        </p:nvSpPr>
        <p:spPr/>
        <p:txBody>
          <a:bodyPr/>
          <a:lstStyle/>
          <a:p>
            <a:fld id="{6DDA3C16-8CC2-EE40-A5C9-41299017EF16}" type="slidenum">
              <a:rPr lang="en-US" smtClean="0"/>
              <a:pPr/>
              <a:t>51</a:t>
            </a:fld>
            <a:endParaRPr lang="en-US"/>
          </a:p>
        </p:txBody>
      </p:sp>
    </p:spTree>
    <p:extLst>
      <p:ext uri="{BB962C8B-B14F-4D97-AF65-F5344CB8AC3E}">
        <p14:creationId xmlns:p14="http://schemas.microsoft.com/office/powerpoint/2010/main" val="2257590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next slide w/picture</a:t>
            </a:r>
          </a:p>
        </p:txBody>
      </p:sp>
      <p:sp>
        <p:nvSpPr>
          <p:cNvPr id="4" name="Slide Number Placeholder 3"/>
          <p:cNvSpPr>
            <a:spLocks noGrp="1"/>
          </p:cNvSpPr>
          <p:nvPr>
            <p:ph type="sldNum" sz="quarter" idx="5"/>
          </p:nvPr>
        </p:nvSpPr>
        <p:spPr/>
        <p:txBody>
          <a:bodyPr/>
          <a:lstStyle/>
          <a:p>
            <a:fld id="{6DDA3C16-8CC2-EE40-A5C9-41299017EF16}" type="slidenum">
              <a:rPr lang="en-US" smtClean="0"/>
              <a:pPr/>
              <a:t>8</a:t>
            </a:fld>
            <a:endParaRPr lang="en-US"/>
          </a:p>
        </p:txBody>
      </p:sp>
    </p:spTree>
    <p:extLst>
      <p:ext uri="{BB962C8B-B14F-4D97-AF65-F5344CB8AC3E}">
        <p14:creationId xmlns:p14="http://schemas.microsoft.com/office/powerpoint/2010/main" val="823320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looked much at </a:t>
            </a:r>
            <a:r>
              <a:rPr lang="en-US" dirty="0" err="1"/>
              <a:t>ToBI</a:t>
            </a:r>
            <a:r>
              <a:rPr lang="en-US" dirty="0"/>
              <a:t>.  Now we’ll go over some other models</a:t>
            </a:r>
          </a:p>
        </p:txBody>
      </p:sp>
      <p:sp>
        <p:nvSpPr>
          <p:cNvPr id="4" name="Slide Number Placeholder 3"/>
          <p:cNvSpPr>
            <a:spLocks noGrp="1"/>
          </p:cNvSpPr>
          <p:nvPr>
            <p:ph type="sldNum" sz="quarter" idx="5"/>
          </p:nvPr>
        </p:nvSpPr>
        <p:spPr/>
        <p:txBody>
          <a:bodyPr/>
          <a:lstStyle/>
          <a:p>
            <a:fld id="{6DDA3C16-8CC2-EE40-A5C9-41299017EF16}" type="slidenum">
              <a:rPr lang="en-US" smtClean="0"/>
              <a:pPr/>
              <a:t>54</a:t>
            </a:fld>
            <a:endParaRPr lang="en-US"/>
          </a:p>
        </p:txBody>
      </p:sp>
    </p:spTree>
    <p:extLst>
      <p:ext uri="{BB962C8B-B14F-4D97-AF65-F5344CB8AC3E}">
        <p14:creationId xmlns:p14="http://schemas.microsoft.com/office/powerpoint/2010/main" val="39312000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Hiroshi Fujisaki and TTS</a:t>
            </a:r>
          </a:p>
        </p:txBody>
      </p:sp>
      <p:sp>
        <p:nvSpPr>
          <p:cNvPr id="4" name="Slide Number Placeholder 3"/>
          <p:cNvSpPr>
            <a:spLocks noGrp="1"/>
          </p:cNvSpPr>
          <p:nvPr>
            <p:ph type="sldNum" sz="quarter" idx="5"/>
          </p:nvPr>
        </p:nvSpPr>
        <p:spPr/>
        <p:txBody>
          <a:bodyPr/>
          <a:lstStyle/>
          <a:p>
            <a:fld id="{6DDA3C16-8CC2-EE40-A5C9-41299017EF16}" type="slidenum">
              <a:rPr lang="en-US" smtClean="0"/>
              <a:pPr/>
              <a:t>55</a:t>
            </a:fld>
            <a:endParaRPr lang="en-US"/>
          </a:p>
        </p:txBody>
      </p:sp>
    </p:spTree>
    <p:extLst>
      <p:ext uri="{BB962C8B-B14F-4D97-AF65-F5344CB8AC3E}">
        <p14:creationId xmlns:p14="http://schemas.microsoft.com/office/powerpoint/2010/main" val="39923401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Tilt=+1	all rise</a:t>
            </a:r>
          </a:p>
          <a:p>
            <a:r>
              <a:rPr lang="en-US" dirty="0"/>
              <a:t>Tilt= -1	all fall</a:t>
            </a:r>
          </a:p>
          <a:p>
            <a:r>
              <a:rPr lang="en-US" dirty="0"/>
              <a:t>In </a:t>
            </a:r>
            <a:r>
              <a:rPr lang="en-US" dirty="0" err="1"/>
              <a:t>betw</a:t>
            </a:r>
            <a:r>
              <a:rPr lang="en-US" dirty="0"/>
              <a:t>, some of each</a:t>
            </a:r>
          </a:p>
        </p:txBody>
      </p:sp>
      <p:sp>
        <p:nvSpPr>
          <p:cNvPr id="4" name="Slide Number Placeholder 3"/>
          <p:cNvSpPr>
            <a:spLocks noGrp="1"/>
          </p:cNvSpPr>
          <p:nvPr>
            <p:ph type="sldNum" sz="quarter" idx="10"/>
          </p:nvPr>
        </p:nvSpPr>
        <p:spPr/>
        <p:txBody>
          <a:bodyPr/>
          <a:lstStyle/>
          <a:p>
            <a:fld id="{6DDA3C16-8CC2-EE40-A5C9-41299017EF16}" type="slidenum">
              <a:rPr lang="en-US" smtClean="0"/>
              <a:pPr/>
              <a:t>60</a:t>
            </a:fld>
            <a:endParaRPr lang="en-US"/>
          </a:p>
        </p:txBody>
      </p:sp>
    </p:spTree>
    <p:extLst>
      <p:ext uri="{BB962C8B-B14F-4D97-AF65-F5344CB8AC3E}">
        <p14:creationId xmlns:p14="http://schemas.microsoft.com/office/powerpoint/2010/main" val="25661726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Tilt=+1	all rise</a:t>
            </a:r>
          </a:p>
          <a:p>
            <a:r>
              <a:rPr lang="en-US" dirty="0"/>
              <a:t>Tilt= -1	all fall</a:t>
            </a:r>
          </a:p>
          <a:p>
            <a:r>
              <a:rPr lang="en-US" dirty="0"/>
              <a:t>In </a:t>
            </a:r>
            <a:r>
              <a:rPr lang="en-US" dirty="0" err="1"/>
              <a:t>betw</a:t>
            </a:r>
            <a:r>
              <a:rPr lang="en-US" dirty="0"/>
              <a:t>, some of each</a:t>
            </a:r>
          </a:p>
          <a:p>
            <a:r>
              <a:rPr lang="en-US" sz="1200" b="0" i="0" u="none" strike="noStrike" kern="1200" dirty="0">
                <a:solidFill>
                  <a:schemeClr val="tx1"/>
                </a:solidFill>
                <a:effectLst/>
                <a:latin typeface="Times New Roman" charset="0"/>
                <a:ea typeface="ＭＳ Ｐゴシック" charset="0"/>
                <a:cs typeface="+mn-cs"/>
              </a:rPr>
              <a:t>The basic unit in the tilt model is the </a:t>
            </a:r>
            <a:r>
              <a:rPr lang="en-US" sz="1200" b="0" i="1" u="none" strike="noStrike" kern="1200" dirty="0">
                <a:solidFill>
                  <a:schemeClr val="tx1"/>
                </a:solidFill>
                <a:effectLst/>
                <a:latin typeface="Times New Roman" charset="0"/>
                <a:ea typeface="ＭＳ Ｐゴシック" charset="0"/>
                <a:cs typeface="+mn-cs"/>
              </a:rPr>
              <a:t>intonational event</a:t>
            </a:r>
            <a:r>
              <a:rPr lang="en-US" sz="1200" b="0" i="0" u="none" strike="noStrike" kern="1200" dirty="0">
                <a:solidFill>
                  <a:schemeClr val="tx1"/>
                </a:solidFill>
                <a:effectLst/>
                <a:latin typeface="Times New Roman" charset="0"/>
                <a:ea typeface="ＭＳ Ｐゴシック" charset="0"/>
                <a:cs typeface="+mn-cs"/>
              </a:rPr>
              <a:t>. Events occur as instants with nothing between them, as opposed to segmental based phenomena where units occur in a contiguous sequence. The basic types of intonational event are </a:t>
            </a:r>
            <a:r>
              <a:rPr lang="en-US" sz="1200" b="0" i="1" u="none" strike="noStrike" kern="1200" dirty="0">
                <a:solidFill>
                  <a:schemeClr val="tx1"/>
                </a:solidFill>
                <a:effectLst/>
                <a:latin typeface="Times New Roman" charset="0"/>
                <a:ea typeface="ＭＳ Ｐゴシック" charset="0"/>
                <a:cs typeface="+mn-cs"/>
              </a:rPr>
              <a:t>pitch accents</a:t>
            </a:r>
            <a:r>
              <a:rPr lang="en-US" sz="1200" b="0" i="0" u="none" strike="noStrike" kern="1200" dirty="0">
                <a:solidFill>
                  <a:schemeClr val="tx1"/>
                </a:solidFill>
                <a:effectLst/>
                <a:latin typeface="Times New Roman" charset="0"/>
                <a:ea typeface="ＭＳ Ｐゴシック" charset="0"/>
                <a:cs typeface="+mn-cs"/>
              </a:rPr>
              <a:t> and (following the popular terminology) </a:t>
            </a:r>
            <a:r>
              <a:rPr lang="en-US" sz="1200" b="0" i="1" u="none" strike="noStrike" kern="1200" dirty="0">
                <a:solidFill>
                  <a:schemeClr val="tx1"/>
                </a:solidFill>
                <a:effectLst/>
                <a:latin typeface="Times New Roman" charset="0"/>
                <a:ea typeface="ＭＳ Ｐゴシック" charset="0"/>
                <a:cs typeface="+mn-cs"/>
              </a:rPr>
              <a:t>boundary tones</a:t>
            </a:r>
            <a:r>
              <a:rPr lang="en-US" sz="1200" b="0" i="0" u="none" strike="noStrike" kern="1200" dirty="0">
                <a:solidFill>
                  <a:schemeClr val="tx1"/>
                </a:solidFill>
                <a:effectLst/>
                <a:latin typeface="Times New Roman" charset="0"/>
                <a:ea typeface="ＭＳ Ｐゴシック" charset="0"/>
                <a:cs typeface="+mn-cs"/>
              </a:rPr>
              <a:t>. Pitch accents (denoted by the letter a) are F0 excursions associated with syllables which are used by the speaker to give some degree of emphasis to a particular word or syllable. In the tilt model, boundary tones (b) are rising F0 excursions which occur at the edges of intonational phrases and as well as giving the hearer a cue as to the end of the phrase, can also signal effects such as continuation and questioning. A combination event ab occurs when a pitch accent and boundary tone occur so close to one another that only a single pitch movement is observed. There are different kinds of pitch accents and boundary tones: the choice of pitch accent and boundary tone allows the speaker to produce different global intonational tunes which can indicate questions, statements, moods </a:t>
            </a:r>
            <a:r>
              <a:rPr lang="en-US" sz="1200" b="0" i="0" u="none" strike="noStrike" kern="1200" dirty="0" err="1">
                <a:solidFill>
                  <a:schemeClr val="tx1"/>
                </a:solidFill>
                <a:effectLst/>
                <a:latin typeface="Times New Roman" charset="0"/>
                <a:ea typeface="ＭＳ Ｐゴシック" charset="0"/>
                <a:cs typeface="+mn-cs"/>
              </a:rPr>
              <a:t>etc</a:t>
            </a:r>
            <a:r>
              <a:rPr lang="en-US" sz="1200" b="0" i="0" u="none" strike="noStrike" kern="1200" dirty="0">
                <a:solidFill>
                  <a:schemeClr val="tx1"/>
                </a:solidFill>
                <a:effectLst/>
                <a:latin typeface="Times New Roman" charset="0"/>
                <a:ea typeface="ＭＳ Ｐゴシック" charset="0"/>
                <a:cs typeface="+mn-cs"/>
              </a:rPr>
              <a:t> to the hearer.</a:t>
            </a:r>
            <a:endParaRPr lang="en-US" dirty="0"/>
          </a:p>
        </p:txBody>
      </p:sp>
      <p:sp>
        <p:nvSpPr>
          <p:cNvPr id="4" name="Slide Number Placeholder 3"/>
          <p:cNvSpPr>
            <a:spLocks noGrp="1"/>
          </p:cNvSpPr>
          <p:nvPr>
            <p:ph type="sldNum" sz="quarter" idx="10"/>
          </p:nvPr>
        </p:nvSpPr>
        <p:spPr/>
        <p:txBody>
          <a:bodyPr/>
          <a:lstStyle/>
          <a:p>
            <a:fld id="{6DDA3C16-8CC2-EE40-A5C9-41299017EF16}" type="slidenum">
              <a:rPr lang="en-US" smtClean="0"/>
              <a:pPr/>
              <a:t>61</a:t>
            </a:fld>
            <a:endParaRPr lang="en-US"/>
          </a:p>
        </p:txBody>
      </p:sp>
    </p:spTree>
    <p:extLst>
      <p:ext uri="{BB962C8B-B14F-4D97-AF65-F5344CB8AC3E}">
        <p14:creationId xmlns:p14="http://schemas.microsoft.com/office/powerpoint/2010/main" val="26440480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 is F0, t is time</a:t>
            </a:r>
          </a:p>
        </p:txBody>
      </p:sp>
      <p:sp>
        <p:nvSpPr>
          <p:cNvPr id="4" name="Slide Number Placeholder 3"/>
          <p:cNvSpPr>
            <a:spLocks noGrp="1"/>
          </p:cNvSpPr>
          <p:nvPr>
            <p:ph type="sldNum" sz="quarter" idx="10"/>
          </p:nvPr>
        </p:nvSpPr>
        <p:spPr/>
        <p:txBody>
          <a:bodyPr/>
          <a:lstStyle/>
          <a:p>
            <a:fld id="{6DDA3C16-8CC2-EE40-A5C9-41299017EF16}" type="slidenum">
              <a:rPr lang="en-US" smtClean="0"/>
              <a:pPr/>
              <a:t>62</a:t>
            </a:fld>
            <a:endParaRPr lang="en-US"/>
          </a:p>
        </p:txBody>
      </p:sp>
    </p:spTree>
    <p:extLst>
      <p:ext uri="{BB962C8B-B14F-4D97-AF65-F5344CB8AC3E}">
        <p14:creationId xmlns:p14="http://schemas.microsoft.com/office/powerpoint/2010/main" val="14270647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DA3C16-8CC2-EE40-A5C9-41299017EF16}" type="slidenum">
              <a:rPr lang="en-US" smtClean="0"/>
              <a:pPr/>
              <a:t>65</a:t>
            </a:fld>
            <a:endParaRPr lang="en-US"/>
          </a:p>
        </p:txBody>
      </p:sp>
    </p:spTree>
    <p:extLst>
      <p:ext uri="{BB962C8B-B14F-4D97-AF65-F5344CB8AC3E}">
        <p14:creationId xmlns:p14="http://schemas.microsoft.com/office/powerpoint/2010/main" val="1110291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DA3C16-8CC2-EE40-A5C9-41299017EF16}" type="slidenum">
              <a:rPr lang="en-US" smtClean="0"/>
              <a:pPr/>
              <a:t>9</a:t>
            </a:fld>
            <a:endParaRPr lang="en-US"/>
          </a:p>
        </p:txBody>
      </p:sp>
    </p:spTree>
    <p:extLst>
      <p:ext uri="{BB962C8B-B14F-4D97-AF65-F5344CB8AC3E}">
        <p14:creationId xmlns:p14="http://schemas.microsoft.com/office/powerpoint/2010/main" val="3869088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we will return</a:t>
            </a:r>
            <a:r>
              <a:rPr lang="en-US" baseline="0" dirty="0"/>
              <a:t> to acoustic correlates of phrasing later.  Now let’s just get a sense of what’s going on.</a:t>
            </a:r>
          </a:p>
          <a:p>
            <a:endParaRPr lang="en-US" baseline="0" dirty="0"/>
          </a:p>
          <a:p>
            <a:r>
              <a:rPr lang="en-US" baseline="0" dirty="0"/>
              <a:t>Show next slide example</a:t>
            </a:r>
            <a:endParaRPr lang="en-US" dirty="0"/>
          </a:p>
        </p:txBody>
      </p:sp>
      <p:sp>
        <p:nvSpPr>
          <p:cNvPr id="4" name="Slide Number Placeholder 3"/>
          <p:cNvSpPr>
            <a:spLocks noGrp="1"/>
          </p:cNvSpPr>
          <p:nvPr>
            <p:ph type="sldNum" sz="quarter" idx="10"/>
          </p:nvPr>
        </p:nvSpPr>
        <p:spPr/>
        <p:txBody>
          <a:bodyPr/>
          <a:lstStyle/>
          <a:p>
            <a:fld id="{AB9A8C94-884E-B142-BF33-BC1459E90014}" type="slidenum">
              <a:rPr lang="en-US" smtClean="0"/>
              <a:t>10</a:t>
            </a:fld>
            <a:endParaRPr lang="en-US"/>
          </a:p>
        </p:txBody>
      </p:sp>
    </p:spTree>
    <p:extLst>
      <p:ext uri="{BB962C8B-B14F-4D97-AF65-F5344CB8AC3E}">
        <p14:creationId xmlns:p14="http://schemas.microsoft.com/office/powerpoint/2010/main" val="192330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we will return</a:t>
            </a:r>
            <a:r>
              <a:rPr lang="en-US" baseline="0" dirty="0"/>
              <a:t> to acoustic correlates of phrasing later.  Now let’s just get a sense of what’s going on.</a:t>
            </a:r>
          </a:p>
          <a:p>
            <a:endParaRPr lang="en-US" baseline="0" dirty="0"/>
          </a:p>
          <a:p>
            <a:r>
              <a:rPr lang="en-US" baseline="0" dirty="0"/>
              <a:t>Examples</a:t>
            </a:r>
            <a:endParaRPr lang="en-US" dirty="0"/>
          </a:p>
        </p:txBody>
      </p:sp>
      <p:sp>
        <p:nvSpPr>
          <p:cNvPr id="4" name="Slide Number Placeholder 3"/>
          <p:cNvSpPr>
            <a:spLocks noGrp="1"/>
          </p:cNvSpPr>
          <p:nvPr>
            <p:ph type="sldNum" sz="quarter" idx="10"/>
          </p:nvPr>
        </p:nvSpPr>
        <p:spPr/>
        <p:txBody>
          <a:bodyPr/>
          <a:lstStyle/>
          <a:p>
            <a:fld id="{AB9A8C94-884E-B142-BF33-BC1459E90014}" type="slidenum">
              <a:rPr lang="en-US" smtClean="0"/>
              <a:t>11</a:t>
            </a:fld>
            <a:endParaRPr lang="en-US"/>
          </a:p>
        </p:txBody>
      </p:sp>
    </p:spTree>
    <p:extLst>
      <p:ext uri="{BB962C8B-B14F-4D97-AF65-F5344CB8AC3E}">
        <p14:creationId xmlns:p14="http://schemas.microsoft.com/office/powerpoint/2010/main" val="192330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know from previous classes</a:t>
            </a:r>
          </a:p>
        </p:txBody>
      </p:sp>
      <p:sp>
        <p:nvSpPr>
          <p:cNvPr id="4" name="Slide Number Placeholder 3"/>
          <p:cNvSpPr>
            <a:spLocks noGrp="1"/>
          </p:cNvSpPr>
          <p:nvPr>
            <p:ph type="sldNum" sz="quarter" idx="5"/>
          </p:nvPr>
        </p:nvSpPr>
        <p:spPr/>
        <p:txBody>
          <a:bodyPr/>
          <a:lstStyle/>
          <a:p>
            <a:fld id="{6DDA3C16-8CC2-EE40-A5C9-41299017EF16}" type="slidenum">
              <a:rPr lang="en-US" smtClean="0"/>
              <a:pPr/>
              <a:t>12</a:t>
            </a:fld>
            <a:endParaRPr lang="en-US"/>
          </a:p>
        </p:txBody>
      </p:sp>
    </p:spTree>
    <p:extLst>
      <p:ext uri="{BB962C8B-B14F-4D97-AF65-F5344CB8AC3E}">
        <p14:creationId xmlns:p14="http://schemas.microsoft.com/office/powerpoint/2010/main" val="2852595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86B33D-C55F-A04A-8E94-65090B06A6DE}" type="slidenum">
              <a:rPr lang="en-US"/>
              <a:pPr/>
              <a:t>13</a:t>
            </a:fld>
            <a:endParaRPr lang="en-US"/>
          </a:p>
        </p:txBody>
      </p:sp>
      <p:sp>
        <p:nvSpPr>
          <p:cNvPr id="602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2115" name="Rectangle 3"/>
          <p:cNvSpPr>
            <a:spLocks noGrp="1" noChangeArrowheads="1"/>
          </p:cNvSpPr>
          <p:nvPr>
            <p:ph type="body" idx="1"/>
          </p:nvPr>
        </p:nvSpPr>
        <p:spPr/>
        <p:txBody>
          <a:bodyPr/>
          <a:lstStyle/>
          <a:p>
            <a:r>
              <a:rPr lang="en-GB"/>
              <a:t>O’Connor and Arnold 1972: </a:t>
            </a:r>
          </a:p>
          <a:p>
            <a:pPr lvl="2"/>
            <a:r>
              <a:rPr lang="en-GB"/>
              <a:t>Earliest textbook for English instruction that tells user which contour appropriate in which context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FE73C7-D9FB-0646-B95D-B9400D4DD42E}" type="slidenum">
              <a:rPr lang="en-US"/>
              <a:pPr/>
              <a:t>16</a:t>
            </a:fld>
            <a:endParaRPr lang="en-US"/>
          </a:p>
        </p:txBody>
      </p:sp>
      <p:sp>
        <p:nvSpPr>
          <p:cNvPr id="6031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3139" name="Rectangle 3"/>
          <p:cNvSpPr>
            <a:spLocks noGrp="1" noChangeArrowheads="1"/>
          </p:cNvSpPr>
          <p:nvPr>
            <p:ph type="body" idx="1"/>
          </p:nvPr>
        </p:nvSpPr>
        <p:spPr/>
        <p:txBody>
          <a:bodyPr/>
          <a:lstStyle/>
          <a:p>
            <a:pPr>
              <a:spcAft>
                <a:spcPts val="600"/>
              </a:spcAft>
            </a:pPr>
            <a:r>
              <a:rPr lang="en-GB" dirty="0"/>
              <a:t>Two types of accent unit in the British School: </a:t>
            </a:r>
          </a:p>
          <a:p>
            <a:pPr lvl="1">
              <a:spcAft>
                <a:spcPts val="600"/>
              </a:spcAft>
            </a:pPr>
            <a:r>
              <a:rPr lang="en-GB" b="1" dirty="0">
                <a:solidFill>
                  <a:srgbClr val="CC0000"/>
                </a:solidFill>
              </a:rPr>
              <a:t>Prenuclear</a:t>
            </a:r>
            <a:r>
              <a:rPr lang="en-GB" dirty="0"/>
              <a:t> accent units; also called the </a:t>
            </a:r>
            <a:r>
              <a:rPr lang="en-GB" b="1" dirty="0">
                <a:solidFill>
                  <a:srgbClr val="FF0000"/>
                </a:solidFill>
              </a:rPr>
              <a:t>Head</a:t>
            </a:r>
            <a:endParaRPr lang="en-GB" dirty="0"/>
          </a:p>
          <a:p>
            <a:pPr lvl="1">
              <a:spcAft>
                <a:spcPts val="600"/>
              </a:spcAft>
            </a:pPr>
            <a:r>
              <a:rPr lang="en-GB" b="1" dirty="0">
                <a:solidFill>
                  <a:srgbClr val="CC0000"/>
                </a:solidFill>
              </a:rPr>
              <a:t>Nuclear</a:t>
            </a:r>
            <a:r>
              <a:rPr lang="en-GB" dirty="0"/>
              <a:t> accent units; also called the </a:t>
            </a:r>
            <a:r>
              <a:rPr lang="en-GB" b="1" dirty="0">
                <a:solidFill>
                  <a:srgbClr val="FF0000"/>
                </a:solidFill>
              </a:rPr>
              <a:t>Nucleus</a:t>
            </a:r>
            <a:endParaRPr lang="en-GB" dirty="0">
              <a:solidFill>
                <a:srgbClr val="FF0000"/>
              </a:solidFill>
            </a:endParaRPr>
          </a:p>
          <a:p>
            <a:pPr>
              <a:spcAft>
                <a:spcPts val="600"/>
              </a:spcAft>
            </a:pPr>
            <a:r>
              <a:rPr lang="en-GB" dirty="0"/>
              <a:t>The nuclear accent unit is the </a:t>
            </a:r>
            <a:r>
              <a:rPr lang="en-GB" b="1" dirty="0">
                <a:solidFill>
                  <a:srgbClr val="CC0000"/>
                </a:solidFill>
              </a:rPr>
              <a:t>last accent unit</a:t>
            </a:r>
            <a:r>
              <a:rPr lang="en-GB" dirty="0"/>
              <a:t> in the IP</a:t>
            </a:r>
          </a:p>
          <a:p>
            <a:pPr>
              <a:spcAft>
                <a:spcPts val="600"/>
              </a:spcAft>
            </a:pPr>
            <a:r>
              <a:rPr lang="en-GB" dirty="0"/>
              <a:t>The head comprises </a:t>
            </a:r>
            <a:r>
              <a:rPr lang="en-GB" b="1" dirty="0">
                <a:solidFill>
                  <a:srgbClr val="CC0000"/>
                </a:solidFill>
              </a:rPr>
              <a:t>all prenuclear accent units</a:t>
            </a:r>
          </a:p>
          <a:p>
            <a:pPr>
              <a:spcAft>
                <a:spcPts val="600"/>
              </a:spcAft>
            </a:pPr>
            <a:r>
              <a:rPr lang="en-GB" b="1" dirty="0">
                <a:solidFill>
                  <a:srgbClr val="CC0000"/>
                </a:solidFill>
              </a:rPr>
              <a:t>You can hear more about this in the link at the bottom of the page</a:t>
            </a:r>
            <a:endParaRPr lang="en-GB" dirty="0"/>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563EF68C-3D0F-FC4F-B760-06B2546C7124}" type="datetime1">
              <a:rPr lang="en-US"/>
              <a:pPr/>
              <a:t>10/1/24</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2EC74270-819D-2A42-892B-0BB1580FD2D3}" type="slidenum">
              <a:rPr lang="en-US"/>
              <a:pPr/>
              <a:t>‹#›</a:t>
            </a:fld>
            <a:endParaRPr lang="en-US"/>
          </a:p>
        </p:txBody>
      </p:sp>
    </p:spTree>
    <p:extLst>
      <p:ext uri="{BB962C8B-B14F-4D97-AF65-F5344CB8AC3E}">
        <p14:creationId xmlns:p14="http://schemas.microsoft.com/office/powerpoint/2010/main" val="1975145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27007F8-3FC3-514C-95C3-DC029291D959}" type="datetime1">
              <a:rPr lang="en-US"/>
              <a:pPr/>
              <a:t>10/1/24</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786DEC76-3F14-5E43-8760-929F6FDB653E}" type="slidenum">
              <a:rPr lang="en-US"/>
              <a:pPr/>
              <a:t>‹#›</a:t>
            </a:fld>
            <a:endParaRPr lang="en-US"/>
          </a:p>
        </p:txBody>
      </p:sp>
    </p:spTree>
    <p:extLst>
      <p:ext uri="{BB962C8B-B14F-4D97-AF65-F5344CB8AC3E}">
        <p14:creationId xmlns:p14="http://schemas.microsoft.com/office/powerpoint/2010/main" val="3553933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BE27BE7-F09A-AF43-AC41-F815BD383510}" type="datetime1">
              <a:rPr lang="en-US"/>
              <a:pPr/>
              <a:t>10/1/24</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6C52E423-AF14-6C4C-B600-49888249F72D}" type="slidenum">
              <a:rPr lang="en-US"/>
              <a:pPr/>
              <a:t>‹#›</a:t>
            </a:fld>
            <a:endParaRPr lang="en-US"/>
          </a:p>
        </p:txBody>
      </p:sp>
    </p:spTree>
    <p:extLst>
      <p:ext uri="{BB962C8B-B14F-4D97-AF65-F5344CB8AC3E}">
        <p14:creationId xmlns:p14="http://schemas.microsoft.com/office/powerpoint/2010/main" val="4120018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B0F70CC-2360-6E47-8D15-BD3ECE1CDD1B}" type="datetime1">
              <a:rPr lang="en-US"/>
              <a:pPr/>
              <a:t>10/1/24</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6C249F2B-E833-7C4B-8512-E970305C1E58}" type="slidenum">
              <a:rPr lang="en-US"/>
              <a:pPr/>
              <a:t>‹#›</a:t>
            </a:fld>
            <a:endParaRPr lang="en-US"/>
          </a:p>
        </p:txBody>
      </p:sp>
    </p:spTree>
    <p:extLst>
      <p:ext uri="{BB962C8B-B14F-4D97-AF65-F5344CB8AC3E}">
        <p14:creationId xmlns:p14="http://schemas.microsoft.com/office/powerpoint/2010/main" val="2441219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0623885-D68A-054B-8FF3-C81E369A9247}" type="datetime1">
              <a:rPr lang="en-US"/>
              <a:pPr/>
              <a:t>10/1/24</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1D297954-F5FC-F144-9D58-29360469DDAB}" type="slidenum">
              <a:rPr lang="en-US"/>
              <a:pPr/>
              <a:t>‹#›</a:t>
            </a:fld>
            <a:endParaRPr lang="en-US"/>
          </a:p>
        </p:txBody>
      </p:sp>
    </p:spTree>
    <p:extLst>
      <p:ext uri="{BB962C8B-B14F-4D97-AF65-F5344CB8AC3E}">
        <p14:creationId xmlns:p14="http://schemas.microsoft.com/office/powerpoint/2010/main" val="2624485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47800"/>
            <a:ext cx="4038600"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4038600"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875C1CAC-D5BC-CA45-BDC0-22D389CCAA40}" type="datetime1">
              <a:rPr lang="en-US"/>
              <a:pPr/>
              <a:t>10/1/24</a:t>
            </a:fld>
            <a:endParaRPr lang="en-US"/>
          </a:p>
        </p:txBody>
      </p:sp>
      <p:sp>
        <p:nvSpPr>
          <p:cNvPr id="6" name="Footer Placeholder 5"/>
          <p:cNvSpPr>
            <a:spLocks noGrp="1"/>
          </p:cNvSpPr>
          <p:nvPr>
            <p:ph type="ftr" sz="quarter" idx="11"/>
          </p:nvPr>
        </p:nvSpPr>
        <p:spPr/>
        <p:txBody>
          <a:bodyPr/>
          <a:lstStyle>
            <a:lvl1pPr>
              <a:defRPr/>
            </a:lvl1pPr>
          </a:lstStyle>
          <a:p>
            <a:r>
              <a:rPr lang="en-US"/>
              <a:t>AT&amp;T Proprietary</a:t>
            </a:r>
          </a:p>
        </p:txBody>
      </p:sp>
      <p:sp>
        <p:nvSpPr>
          <p:cNvPr id="7" name="Slide Number Placeholder 6"/>
          <p:cNvSpPr>
            <a:spLocks noGrp="1"/>
          </p:cNvSpPr>
          <p:nvPr>
            <p:ph type="sldNum" sz="quarter" idx="12"/>
          </p:nvPr>
        </p:nvSpPr>
        <p:spPr/>
        <p:txBody>
          <a:bodyPr/>
          <a:lstStyle>
            <a:lvl1pPr>
              <a:defRPr/>
            </a:lvl1pPr>
          </a:lstStyle>
          <a:p>
            <a:fld id="{9DAF70BF-68D9-0740-A35D-912BE72C93BF}" type="slidenum">
              <a:rPr lang="en-US"/>
              <a:pPr/>
              <a:t>‹#›</a:t>
            </a:fld>
            <a:endParaRPr lang="en-US"/>
          </a:p>
        </p:txBody>
      </p:sp>
    </p:spTree>
    <p:extLst>
      <p:ext uri="{BB962C8B-B14F-4D97-AF65-F5344CB8AC3E}">
        <p14:creationId xmlns:p14="http://schemas.microsoft.com/office/powerpoint/2010/main" val="868990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1EE6AAAD-B8B3-5E46-B84D-B57C45574B45}" type="datetime1">
              <a:rPr lang="en-US"/>
              <a:pPr/>
              <a:t>10/1/24</a:t>
            </a:fld>
            <a:endParaRPr lang="en-US"/>
          </a:p>
        </p:txBody>
      </p:sp>
      <p:sp>
        <p:nvSpPr>
          <p:cNvPr id="8" name="Footer Placeholder 7"/>
          <p:cNvSpPr>
            <a:spLocks noGrp="1"/>
          </p:cNvSpPr>
          <p:nvPr>
            <p:ph type="ftr" sz="quarter" idx="11"/>
          </p:nvPr>
        </p:nvSpPr>
        <p:spPr/>
        <p:txBody>
          <a:bodyPr/>
          <a:lstStyle>
            <a:lvl1pPr>
              <a:defRPr/>
            </a:lvl1pPr>
          </a:lstStyle>
          <a:p>
            <a:r>
              <a:rPr lang="en-US"/>
              <a:t>AT&amp;T Proprietary</a:t>
            </a:r>
          </a:p>
        </p:txBody>
      </p:sp>
      <p:sp>
        <p:nvSpPr>
          <p:cNvPr id="9" name="Slide Number Placeholder 8"/>
          <p:cNvSpPr>
            <a:spLocks noGrp="1"/>
          </p:cNvSpPr>
          <p:nvPr>
            <p:ph type="sldNum" sz="quarter" idx="12"/>
          </p:nvPr>
        </p:nvSpPr>
        <p:spPr/>
        <p:txBody>
          <a:bodyPr/>
          <a:lstStyle>
            <a:lvl1pPr>
              <a:defRPr/>
            </a:lvl1pPr>
          </a:lstStyle>
          <a:p>
            <a:fld id="{916CDDBB-7B9A-7F48-AA0A-82397907D23D}" type="slidenum">
              <a:rPr lang="en-US"/>
              <a:pPr/>
              <a:t>‹#›</a:t>
            </a:fld>
            <a:endParaRPr lang="en-US"/>
          </a:p>
        </p:txBody>
      </p:sp>
    </p:spTree>
    <p:extLst>
      <p:ext uri="{BB962C8B-B14F-4D97-AF65-F5344CB8AC3E}">
        <p14:creationId xmlns:p14="http://schemas.microsoft.com/office/powerpoint/2010/main" val="1679010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724FF392-6DD0-1C42-9EB9-D001C148B05C}" type="datetime1">
              <a:rPr lang="en-US"/>
              <a:pPr/>
              <a:t>10/1/24</a:t>
            </a:fld>
            <a:endParaRPr lang="en-US"/>
          </a:p>
        </p:txBody>
      </p:sp>
      <p:sp>
        <p:nvSpPr>
          <p:cNvPr id="4" name="Footer Placeholder 3"/>
          <p:cNvSpPr>
            <a:spLocks noGrp="1"/>
          </p:cNvSpPr>
          <p:nvPr>
            <p:ph type="ftr" sz="quarter" idx="11"/>
          </p:nvPr>
        </p:nvSpPr>
        <p:spPr/>
        <p:txBody>
          <a:bodyPr/>
          <a:lstStyle>
            <a:lvl1pPr>
              <a:defRPr/>
            </a:lvl1pPr>
          </a:lstStyle>
          <a:p>
            <a:r>
              <a:rPr lang="en-US"/>
              <a:t>AT&amp;T Proprietary</a:t>
            </a:r>
          </a:p>
        </p:txBody>
      </p:sp>
      <p:sp>
        <p:nvSpPr>
          <p:cNvPr id="5" name="Slide Number Placeholder 4"/>
          <p:cNvSpPr>
            <a:spLocks noGrp="1"/>
          </p:cNvSpPr>
          <p:nvPr>
            <p:ph type="sldNum" sz="quarter" idx="12"/>
          </p:nvPr>
        </p:nvSpPr>
        <p:spPr/>
        <p:txBody>
          <a:bodyPr/>
          <a:lstStyle>
            <a:lvl1pPr>
              <a:defRPr/>
            </a:lvl1pPr>
          </a:lstStyle>
          <a:p>
            <a:fld id="{E5B8A67F-5990-024C-872C-7C8382FBBFD9}" type="slidenum">
              <a:rPr lang="en-US"/>
              <a:pPr/>
              <a:t>‹#›</a:t>
            </a:fld>
            <a:endParaRPr lang="en-US"/>
          </a:p>
        </p:txBody>
      </p:sp>
    </p:spTree>
    <p:extLst>
      <p:ext uri="{BB962C8B-B14F-4D97-AF65-F5344CB8AC3E}">
        <p14:creationId xmlns:p14="http://schemas.microsoft.com/office/powerpoint/2010/main" val="3740913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3341D0E-D8A0-CB42-9160-363C8EFA102B}" type="datetime1">
              <a:rPr lang="en-US"/>
              <a:pPr/>
              <a:t>10/1/24</a:t>
            </a:fld>
            <a:endParaRPr lang="en-US"/>
          </a:p>
        </p:txBody>
      </p:sp>
      <p:sp>
        <p:nvSpPr>
          <p:cNvPr id="3" name="Footer Placeholder 2"/>
          <p:cNvSpPr>
            <a:spLocks noGrp="1"/>
          </p:cNvSpPr>
          <p:nvPr>
            <p:ph type="ftr" sz="quarter" idx="11"/>
          </p:nvPr>
        </p:nvSpPr>
        <p:spPr/>
        <p:txBody>
          <a:bodyPr/>
          <a:lstStyle>
            <a:lvl1pPr>
              <a:defRPr/>
            </a:lvl1pPr>
          </a:lstStyle>
          <a:p>
            <a:r>
              <a:rPr lang="en-US"/>
              <a:t>AT&amp;T Proprietary</a:t>
            </a:r>
          </a:p>
        </p:txBody>
      </p:sp>
      <p:sp>
        <p:nvSpPr>
          <p:cNvPr id="4" name="Slide Number Placeholder 3"/>
          <p:cNvSpPr>
            <a:spLocks noGrp="1"/>
          </p:cNvSpPr>
          <p:nvPr>
            <p:ph type="sldNum" sz="quarter" idx="12"/>
          </p:nvPr>
        </p:nvSpPr>
        <p:spPr/>
        <p:txBody>
          <a:bodyPr/>
          <a:lstStyle>
            <a:lvl1pPr>
              <a:defRPr/>
            </a:lvl1pPr>
          </a:lstStyle>
          <a:p>
            <a:fld id="{96FB6181-4654-4B40-A9B3-4EAB04EBEF63}" type="slidenum">
              <a:rPr lang="en-US"/>
              <a:pPr/>
              <a:t>‹#›</a:t>
            </a:fld>
            <a:endParaRPr lang="en-US"/>
          </a:p>
        </p:txBody>
      </p:sp>
    </p:spTree>
    <p:extLst>
      <p:ext uri="{BB962C8B-B14F-4D97-AF65-F5344CB8AC3E}">
        <p14:creationId xmlns:p14="http://schemas.microsoft.com/office/powerpoint/2010/main" val="1490371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2CCDD652-F736-BC4B-9B56-06699A763689}" type="datetime1">
              <a:rPr lang="en-US"/>
              <a:pPr/>
              <a:t>10/1/24</a:t>
            </a:fld>
            <a:endParaRPr lang="en-US"/>
          </a:p>
        </p:txBody>
      </p:sp>
      <p:sp>
        <p:nvSpPr>
          <p:cNvPr id="6" name="Footer Placeholder 5"/>
          <p:cNvSpPr>
            <a:spLocks noGrp="1"/>
          </p:cNvSpPr>
          <p:nvPr>
            <p:ph type="ftr" sz="quarter" idx="11"/>
          </p:nvPr>
        </p:nvSpPr>
        <p:spPr/>
        <p:txBody>
          <a:bodyPr/>
          <a:lstStyle>
            <a:lvl1pPr>
              <a:defRPr/>
            </a:lvl1pPr>
          </a:lstStyle>
          <a:p>
            <a:r>
              <a:rPr lang="en-US"/>
              <a:t>AT&amp;T Proprietary</a:t>
            </a:r>
          </a:p>
        </p:txBody>
      </p:sp>
      <p:sp>
        <p:nvSpPr>
          <p:cNvPr id="7" name="Slide Number Placeholder 6"/>
          <p:cNvSpPr>
            <a:spLocks noGrp="1"/>
          </p:cNvSpPr>
          <p:nvPr>
            <p:ph type="sldNum" sz="quarter" idx="12"/>
          </p:nvPr>
        </p:nvSpPr>
        <p:spPr/>
        <p:txBody>
          <a:bodyPr/>
          <a:lstStyle>
            <a:lvl1pPr>
              <a:defRPr/>
            </a:lvl1pPr>
          </a:lstStyle>
          <a:p>
            <a:fld id="{63B18B45-E3AA-8C4C-BA51-985191265CD3}" type="slidenum">
              <a:rPr lang="en-US"/>
              <a:pPr/>
              <a:t>‹#›</a:t>
            </a:fld>
            <a:endParaRPr lang="en-US"/>
          </a:p>
        </p:txBody>
      </p:sp>
    </p:spTree>
    <p:extLst>
      <p:ext uri="{BB962C8B-B14F-4D97-AF65-F5344CB8AC3E}">
        <p14:creationId xmlns:p14="http://schemas.microsoft.com/office/powerpoint/2010/main" val="628717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EA674411-678D-8245-B31A-F39929265E96}" type="datetime1">
              <a:rPr lang="en-US"/>
              <a:pPr/>
              <a:t>10/1/24</a:t>
            </a:fld>
            <a:endParaRPr lang="en-US"/>
          </a:p>
        </p:txBody>
      </p:sp>
      <p:sp>
        <p:nvSpPr>
          <p:cNvPr id="6" name="Footer Placeholder 5"/>
          <p:cNvSpPr>
            <a:spLocks noGrp="1"/>
          </p:cNvSpPr>
          <p:nvPr>
            <p:ph type="ftr" sz="quarter" idx="11"/>
          </p:nvPr>
        </p:nvSpPr>
        <p:spPr/>
        <p:txBody>
          <a:bodyPr/>
          <a:lstStyle>
            <a:lvl1pPr>
              <a:defRPr/>
            </a:lvl1pPr>
          </a:lstStyle>
          <a:p>
            <a:r>
              <a:rPr lang="en-US"/>
              <a:t>AT&amp;T Proprietary</a:t>
            </a:r>
          </a:p>
        </p:txBody>
      </p:sp>
      <p:sp>
        <p:nvSpPr>
          <p:cNvPr id="7" name="Slide Number Placeholder 6"/>
          <p:cNvSpPr>
            <a:spLocks noGrp="1"/>
          </p:cNvSpPr>
          <p:nvPr>
            <p:ph type="sldNum" sz="quarter" idx="12"/>
          </p:nvPr>
        </p:nvSpPr>
        <p:spPr/>
        <p:txBody>
          <a:bodyPr/>
          <a:lstStyle>
            <a:lvl1pPr>
              <a:defRPr/>
            </a:lvl1pPr>
          </a:lstStyle>
          <a:p>
            <a:fld id="{8113D010-71BA-7341-BC73-CF4FAE37FBFB}" type="slidenum">
              <a:rPr lang="en-US"/>
              <a:pPr/>
              <a:t>‹#›</a:t>
            </a:fld>
            <a:endParaRPr lang="en-US"/>
          </a:p>
        </p:txBody>
      </p:sp>
    </p:spTree>
    <p:extLst>
      <p:ext uri="{BB962C8B-B14F-4D97-AF65-F5344CB8AC3E}">
        <p14:creationId xmlns:p14="http://schemas.microsoft.com/office/powerpoint/2010/main" val="2677633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8210" name="Rectangle 2"/>
          <p:cNvSpPr>
            <a:spLocks noGrp="1" noChangeArrowheads="1"/>
          </p:cNvSpPr>
          <p:nvPr>
            <p:ph type="title"/>
          </p:nvPr>
        </p:nvSpPr>
        <p:spPr bwMode="auto">
          <a:xfrm>
            <a:off x="457200" y="274638"/>
            <a:ext cx="8229600" cy="79216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8211" name="Rectangle 3"/>
          <p:cNvSpPr>
            <a:spLocks noGrp="1" noChangeArrowheads="1"/>
          </p:cNvSpPr>
          <p:nvPr>
            <p:ph type="body" idx="1"/>
          </p:nvPr>
        </p:nvSpPr>
        <p:spPr bwMode="auto">
          <a:xfrm>
            <a:off x="457200" y="1447800"/>
            <a:ext cx="8229600" cy="46783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8212"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fld id="{210C1A58-D2D6-9B4F-94C6-415F6AB2A367}" type="datetime1">
              <a:rPr lang="en-US"/>
              <a:pPr/>
              <a:t>10/1/24</a:t>
            </a:fld>
            <a:endParaRPr lang="en-US"/>
          </a:p>
        </p:txBody>
      </p:sp>
      <p:sp>
        <p:nvSpPr>
          <p:cNvPr id="47821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r>
              <a:rPr lang="en-US"/>
              <a:t>AT&amp;T Proprietary</a:t>
            </a:r>
          </a:p>
        </p:txBody>
      </p:sp>
      <p:sp>
        <p:nvSpPr>
          <p:cNvPr id="47821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fld id="{78115391-3C78-094F-BA34-F7C1F6CC098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p:txStyles>
    <p:titleStyle>
      <a:lvl1pPr algn="ctr" rtl="0" fontAlgn="base">
        <a:spcBef>
          <a:spcPct val="0"/>
        </a:spcBef>
        <a:spcAft>
          <a:spcPct val="0"/>
        </a:spcAft>
        <a:defRPr sz="3200">
          <a:solidFill>
            <a:schemeClr val="tx2"/>
          </a:solidFill>
          <a:latin typeface="+mj-lt"/>
          <a:ea typeface="+mj-ea"/>
          <a:cs typeface="+mj-cs"/>
        </a:defRPr>
      </a:lvl1pPr>
      <a:lvl2pPr algn="ctr" rtl="0" fontAlgn="base">
        <a:spcBef>
          <a:spcPct val="0"/>
        </a:spcBef>
        <a:spcAft>
          <a:spcPct val="0"/>
        </a:spcAft>
        <a:defRPr sz="3200">
          <a:solidFill>
            <a:schemeClr val="tx2"/>
          </a:solidFill>
          <a:latin typeface="Arial" charset="0"/>
          <a:ea typeface="ＭＳ Ｐゴシック" charset="0"/>
        </a:defRPr>
      </a:lvl2pPr>
      <a:lvl3pPr algn="ctr" rtl="0" fontAlgn="base">
        <a:spcBef>
          <a:spcPct val="0"/>
        </a:spcBef>
        <a:spcAft>
          <a:spcPct val="0"/>
        </a:spcAft>
        <a:defRPr sz="3200">
          <a:solidFill>
            <a:schemeClr val="tx2"/>
          </a:solidFill>
          <a:latin typeface="Arial" charset="0"/>
          <a:ea typeface="ＭＳ Ｐゴシック" charset="0"/>
        </a:defRPr>
      </a:lvl3pPr>
      <a:lvl4pPr algn="ctr" rtl="0" fontAlgn="base">
        <a:spcBef>
          <a:spcPct val="0"/>
        </a:spcBef>
        <a:spcAft>
          <a:spcPct val="0"/>
        </a:spcAft>
        <a:defRPr sz="3200">
          <a:solidFill>
            <a:schemeClr val="tx2"/>
          </a:solidFill>
          <a:latin typeface="Arial" charset="0"/>
          <a:ea typeface="ＭＳ Ｐゴシック" charset="0"/>
        </a:defRPr>
      </a:lvl4pPr>
      <a:lvl5pPr algn="ctr" rtl="0" fontAlgn="base">
        <a:spcBef>
          <a:spcPct val="0"/>
        </a:spcBef>
        <a:spcAft>
          <a:spcPct val="0"/>
        </a:spcAft>
        <a:defRPr sz="3200">
          <a:solidFill>
            <a:schemeClr val="tx2"/>
          </a:solidFill>
          <a:latin typeface="Arial" charset="0"/>
          <a:ea typeface="ＭＳ Ｐゴシック" charset="0"/>
        </a:defRPr>
      </a:lvl5pPr>
      <a:lvl6pPr marL="457200" algn="ctr" rtl="0" fontAlgn="base">
        <a:spcBef>
          <a:spcPct val="0"/>
        </a:spcBef>
        <a:spcAft>
          <a:spcPct val="0"/>
        </a:spcAft>
        <a:defRPr sz="3200">
          <a:solidFill>
            <a:schemeClr val="tx2"/>
          </a:solidFill>
          <a:latin typeface="Arial" charset="0"/>
          <a:ea typeface="ＭＳ Ｐゴシック" charset="0"/>
        </a:defRPr>
      </a:lvl6pPr>
      <a:lvl7pPr marL="914400" algn="ctr" rtl="0" fontAlgn="base">
        <a:spcBef>
          <a:spcPct val="0"/>
        </a:spcBef>
        <a:spcAft>
          <a:spcPct val="0"/>
        </a:spcAft>
        <a:defRPr sz="3200">
          <a:solidFill>
            <a:schemeClr val="tx2"/>
          </a:solidFill>
          <a:latin typeface="Arial" charset="0"/>
          <a:ea typeface="ＭＳ Ｐゴシック" charset="0"/>
        </a:defRPr>
      </a:lvl7pPr>
      <a:lvl8pPr marL="1371600" algn="ctr" rtl="0" fontAlgn="base">
        <a:spcBef>
          <a:spcPct val="0"/>
        </a:spcBef>
        <a:spcAft>
          <a:spcPct val="0"/>
        </a:spcAft>
        <a:defRPr sz="3200">
          <a:solidFill>
            <a:schemeClr val="tx2"/>
          </a:solidFill>
          <a:latin typeface="Arial" charset="0"/>
          <a:ea typeface="ＭＳ Ｐゴシック" charset="0"/>
        </a:defRPr>
      </a:lvl8pPr>
      <a:lvl9pPr marL="1828800" algn="ctr" rtl="0" fontAlgn="base">
        <a:spcBef>
          <a:spcPct val="0"/>
        </a:spcBef>
        <a:spcAft>
          <a:spcPct val="0"/>
        </a:spcAft>
        <a:defRPr sz="32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5.tiff"/><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PcIX-U5w5W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audio" Target="../media/media10.WAV"/><Relationship Id="rId3" Type="http://schemas.microsoft.com/office/2007/relationships/media" Target="../media/media8.WAV"/><Relationship Id="rId7" Type="http://schemas.microsoft.com/office/2007/relationships/media" Target="../media/media10.WAV"/><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audio" Target="../media/media9.WAV"/><Relationship Id="rId11" Type="http://schemas.openxmlformats.org/officeDocument/2006/relationships/image" Target="../media/image8.png"/><Relationship Id="rId5" Type="http://schemas.microsoft.com/office/2007/relationships/media" Target="../media/media9.WAV"/><Relationship Id="rId10" Type="http://schemas.openxmlformats.org/officeDocument/2006/relationships/notesSlide" Target="../notesSlides/notesSlide12.xml"/><Relationship Id="rId4" Type="http://schemas.openxmlformats.org/officeDocument/2006/relationships/audio" Target="../media/media8.WAV"/><Relationship Id="rId9"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2.WAV"/><Relationship Id="rId7"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audio" Target="../media/media13.WAV"/><Relationship Id="rId5" Type="http://schemas.microsoft.com/office/2007/relationships/media" Target="../media/media13.WAV"/><Relationship Id="rId4" Type="http://schemas.openxmlformats.org/officeDocument/2006/relationships/audio" Target="../media/media12.WAV"/></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2.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audio" Target="../media/media18.WAV"/><Relationship Id="rId3" Type="http://schemas.microsoft.com/office/2007/relationships/media" Target="../media/media16.WAV"/><Relationship Id="rId7" Type="http://schemas.microsoft.com/office/2007/relationships/media" Target="../media/media18.WAV"/><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audio" Target="../media/media17.WAV"/><Relationship Id="rId11" Type="http://schemas.openxmlformats.org/officeDocument/2006/relationships/image" Target="../media/image8.png"/><Relationship Id="rId5" Type="http://schemas.microsoft.com/office/2007/relationships/media" Target="../media/media17.WAV"/><Relationship Id="rId10" Type="http://schemas.openxmlformats.org/officeDocument/2006/relationships/notesSlide" Target="../notesSlides/notesSlide13.xml"/><Relationship Id="rId4" Type="http://schemas.openxmlformats.org/officeDocument/2006/relationships/audio" Target="../media/media16.WAV"/><Relationship Id="rId9"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audio" Target="../media/media22.wav"/><Relationship Id="rId13" Type="http://schemas.openxmlformats.org/officeDocument/2006/relationships/image" Target="../media/image3.png"/><Relationship Id="rId3" Type="http://schemas.microsoft.com/office/2007/relationships/media" Target="../media/media20.wav"/><Relationship Id="rId7" Type="http://schemas.microsoft.com/office/2007/relationships/media" Target="../media/media22.wav"/><Relationship Id="rId12" Type="http://schemas.openxmlformats.org/officeDocument/2006/relationships/notesSlide" Target="../notesSlides/notesSlide14.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audio" Target="../media/media21.wav"/><Relationship Id="rId11" Type="http://schemas.openxmlformats.org/officeDocument/2006/relationships/slideLayout" Target="../slideLayouts/slideLayout2.xml"/><Relationship Id="rId5" Type="http://schemas.microsoft.com/office/2007/relationships/media" Target="../media/media21.wav"/><Relationship Id="rId10" Type="http://schemas.openxmlformats.org/officeDocument/2006/relationships/audio" Target="../media/media23.wav"/><Relationship Id="rId4" Type="http://schemas.openxmlformats.org/officeDocument/2006/relationships/audio" Target="../media/media20.wav"/><Relationship Id="rId9" Type="http://schemas.microsoft.com/office/2007/relationships/media" Target="../media/media23.wav"/></Relationships>
</file>

<file path=ppt/slides/_rels/slide31.xml.rels><?xml version="1.0" encoding="UTF-8" standalone="yes"?>
<Relationships xmlns="http://schemas.openxmlformats.org/package/2006/relationships"><Relationship Id="rId8" Type="http://schemas.openxmlformats.org/officeDocument/2006/relationships/audio" Target="../media/media25.WAV"/><Relationship Id="rId13" Type="http://schemas.microsoft.com/office/2007/relationships/media" Target="../media/media28.WAV"/><Relationship Id="rId3" Type="http://schemas.microsoft.com/office/2007/relationships/media" Target="../media/media17.WAV"/><Relationship Id="rId7" Type="http://schemas.microsoft.com/office/2007/relationships/media" Target="../media/media25.WAV"/><Relationship Id="rId12" Type="http://schemas.openxmlformats.org/officeDocument/2006/relationships/audio" Target="../media/media27.WAV"/><Relationship Id="rId17" Type="http://schemas.openxmlformats.org/officeDocument/2006/relationships/image" Target="../media/image8.png"/><Relationship Id="rId2" Type="http://schemas.openxmlformats.org/officeDocument/2006/relationships/audio" Target="../media/media24.WAV"/><Relationship Id="rId16" Type="http://schemas.openxmlformats.org/officeDocument/2006/relationships/notesSlide" Target="../notesSlides/notesSlide15.xml"/><Relationship Id="rId1" Type="http://schemas.microsoft.com/office/2007/relationships/media" Target="../media/media24.WAV"/><Relationship Id="rId6" Type="http://schemas.openxmlformats.org/officeDocument/2006/relationships/audio" Target="../media/media16.WAV"/><Relationship Id="rId11" Type="http://schemas.microsoft.com/office/2007/relationships/media" Target="../media/media27.WAV"/><Relationship Id="rId5" Type="http://schemas.microsoft.com/office/2007/relationships/media" Target="../media/media16.WAV"/><Relationship Id="rId15" Type="http://schemas.openxmlformats.org/officeDocument/2006/relationships/slideLayout" Target="../slideLayouts/slideLayout7.xml"/><Relationship Id="rId10" Type="http://schemas.openxmlformats.org/officeDocument/2006/relationships/audio" Target="../media/media26.WAV"/><Relationship Id="rId4" Type="http://schemas.openxmlformats.org/officeDocument/2006/relationships/audio" Target="../media/media17.WAV"/><Relationship Id="rId9" Type="http://schemas.microsoft.com/office/2007/relationships/media" Target="../media/media26.WAV"/><Relationship Id="rId14" Type="http://schemas.openxmlformats.org/officeDocument/2006/relationships/audio" Target="../media/media28.WAV"/></Relationships>
</file>

<file path=ppt/slides/_rels/slide32.xml.rels><?xml version="1.0" encoding="UTF-8" standalone="yes"?>
<Relationships xmlns="http://schemas.openxmlformats.org/package/2006/relationships"><Relationship Id="rId3" Type="http://schemas.microsoft.com/office/2007/relationships/media" Target="../media/media30.WAV"/><Relationship Id="rId7" Type="http://schemas.openxmlformats.org/officeDocument/2006/relationships/image" Target="../media/image8.png"/><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notesSlide" Target="../notesSlides/notesSlide16.xml"/><Relationship Id="rId5" Type="http://schemas.openxmlformats.org/officeDocument/2006/relationships/slideLayout" Target="../slideLayouts/slideLayout7.xml"/><Relationship Id="rId4" Type="http://schemas.openxmlformats.org/officeDocument/2006/relationships/audio" Target="../media/media30.WAV"/></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3.png"/><Relationship Id="rId5" Type="http://schemas.openxmlformats.org/officeDocument/2006/relationships/image" Target="../media/image11.emf"/><Relationship Id="rId4"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3" Type="http://schemas.openxmlformats.org/officeDocument/2006/relationships/hyperlink" Target="http://www.cs.columbia.edu/~julia/papers/conv.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prosodia.upf.edu/sp_tobi/en/references/Sp_ToBI_references.html" TargetMode="External"/><Relationship Id="rId5" Type="http://schemas.openxmlformats.org/officeDocument/2006/relationships/hyperlink" Target="https://www.ling.ohio-state.edu/research/phonetics/E_ToBI/" TargetMode="External"/><Relationship Id="rId4" Type="http://schemas.openxmlformats.org/officeDocument/2006/relationships/hyperlink" Target="https://web.archive.org/web/20200220084533/http:/www.speech.cs.cmu.edu/tobi/ToBI.1.html" TargetMode="External"/></Relationships>
</file>

<file path=ppt/slides/_rels/slide37.xml.rels><?xml version="1.0" encoding="UTF-8" standalone="yes"?>
<Relationships xmlns="http://schemas.openxmlformats.org/package/2006/relationships"><Relationship Id="rId2" Type="http://schemas.openxmlformats.org/officeDocument/2006/relationships/hyperlink" Target="https://www.isca-archive.org/interspeech_2004/yoon04b_interspeech.pdf"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github.com/AndrewRosenberg/AuToBI"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youtube.com/watch?v=uxBx9igB5s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catalog.ldc.upenn.edu/LDC96S36"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universal.elra.info/product_info.php?cPath=37_39&amp;products_id=2140" TargetMode="External"/><Relationship Id="rId4" Type="http://schemas.openxmlformats.org/officeDocument/2006/relationships/hyperlink" Target="http://www.cs.columbia.edu/nlp/papers/2007/hirschberg_al_07.pdf"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cs.columbia.edu/speech/games-corpu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groups.inf.ed.ac.uk/switchboard/annotations.html" TargetMode="External"/><Relationship Id="rId4" Type="http://schemas.openxmlformats.org/officeDocument/2006/relationships/hyperlink" Target="https://catalog.ldc.upenn.edu/LDC97S62"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ww.isca-archive.org/icslp_2000/li00k_icslp.html"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28.xml"/></Relationships>
</file>

<file path=ppt/slides/_rels/slide5.xml.rels><?xml version="1.0" encoding="UTF-8" standalone="yes"?>
<Relationships xmlns="http://schemas.openxmlformats.org/package/2006/relationships"><Relationship Id="rId3" Type="http://schemas.microsoft.com/office/2007/relationships/media" Target="../media/media2.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av"/></Relationships>
</file>

<file path=ppt/slides/_rels/slide50.xml.rels><?xml version="1.0" encoding="UTF-8" standalone="yes"?>
<Relationships xmlns="http://schemas.openxmlformats.org/package/2006/relationships"><Relationship Id="rId2" Type="http://schemas.openxmlformats.org/officeDocument/2006/relationships/hyperlink" Target="https://www.researchgate.net/publication/351320431_Automatic_detection_of_prosodic_boundaries_in_spontaneous_speech"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13.png"/><Relationship Id="rId4" Type="http://schemas.openxmlformats.org/officeDocument/2006/relationships/notesSlide" Target="../notesSlides/notesSlide29.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wav"/><Relationship Id="rId1" Type="http://schemas.microsoft.com/office/2007/relationships/media" Target="../media/media34.wav"/><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researchgate.net/publication/270711170_Analysis_of_voice_fundamental_frequency_contours_for_declarative_sentences_of_Japanese"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www.aclweb.org/anthology/N10-1109.pdf" TargetMode="External"/><Relationship Id="rId5" Type="http://schemas.openxmlformats.org/officeDocument/2006/relationships/hyperlink" Target="https://www.degruyter.com/document/doi/10.1515/lp-2012-0017/html" TargetMode="External"/><Relationship Id="rId4" Type="http://schemas.openxmlformats.org/officeDocument/2006/relationships/hyperlink" Target="http://festvox.org/docs/speech_tools-2.4.0/esttilt.html"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scirp.org/%28S%28vtj3fa45qm1ean45vvffcz55%29%29/reference/referencespapers?referenceid=203056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6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hyperlink" Target="https://www.isca-archive.org/speechprosody_2024/lilja24_speechprosody.pdf" TargetMode="External"/><Relationship Id="rId3" Type="http://schemas.openxmlformats.org/officeDocument/2006/relationships/hyperlink" Target="https://proceedings.mlr.press/v97/kenter19a.html" TargetMode="External"/><Relationship Id="rId7" Type="http://schemas.openxmlformats.org/officeDocument/2006/relationships/hyperlink" Target="https://books.google.com/books?hl=en&amp;lr=&amp;id=iFe9EAAAQBAJ&amp;oi=fnd&amp;pg=PR3&amp;dq=prosodic+contour+modeling&amp;ots=Hs_Keciz-V&amp;sig=ksAonNxWR0z5H4mHxLSiFRXe2dA#v=onepage&amp;q=prosodic%20contour%20modeling&amp;f=false" TargetMode="External"/><Relationship Id="rId2" Type="http://schemas.openxmlformats.org/officeDocument/2006/relationships/hyperlink" Target="https://www.researchgate.net/profile/Ron-Hoory/publication/267154161_Prosody_Contour_Prediction_with_Long_Short-Term_Memory_Bi-Directional_Deep_Recurrent_Neural_Networks/links/544ca3c80cf2d6347f43b6f6/Prosody-Contour-Prediction-with-Long-Short-Term-Memory-Bi-Directional-Deep-Recurrent-Neural-Networks.pdf" TargetMode="External"/><Relationship Id="rId1" Type="http://schemas.openxmlformats.org/officeDocument/2006/relationships/slideLayout" Target="../slideLayouts/slideLayout2.xml"/><Relationship Id="rId6" Type="http://schemas.openxmlformats.org/officeDocument/2006/relationships/hyperlink" Target="https://dl.acm.org/doi/abs/10.1145/3581783.3613800" TargetMode="External"/><Relationship Id="rId5" Type="http://schemas.openxmlformats.org/officeDocument/2006/relationships/hyperlink" Target="https://www.cambridge.org/core/journals/journal-of-the-international-phonetic-association/article/contour-clustering-a-fielddatadriven-approach-for-documenting-and-analysing-prototypical-f0-contours/96AFEFCB5395D2DCC3BF8DBDB5F94E7E" TargetMode="External"/><Relationship Id="rId4" Type="http://schemas.openxmlformats.org/officeDocument/2006/relationships/hyperlink" Target="https://ieeexplore.ieee.org/abstract/document/9383629" TargetMode="External"/><Relationship Id="rId9" Type="http://schemas.openxmlformats.org/officeDocument/2006/relationships/hyperlink" Target="https://arxiv.org/pdf/2408.13240"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8.png"/><Relationship Id="rId4" Type="http://schemas.openxmlformats.org/officeDocument/2006/relationships/image" Target="../media/image1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3338B99-50F3-E24A-A4AC-1391FAB69DE4}" type="datetime1">
              <a:rPr lang="en-US"/>
              <a:pPr/>
              <a:t>10/1/24</a:t>
            </a:fld>
            <a:endParaRPr lang="en-US"/>
          </a:p>
        </p:txBody>
      </p:sp>
      <p:sp>
        <p:nvSpPr>
          <p:cNvPr id="5" name="Slide Number Placeholder 5"/>
          <p:cNvSpPr>
            <a:spLocks noGrp="1"/>
          </p:cNvSpPr>
          <p:nvPr>
            <p:ph type="sldNum" sz="quarter" idx="12"/>
          </p:nvPr>
        </p:nvSpPr>
        <p:spPr/>
        <p:txBody>
          <a:bodyPr/>
          <a:lstStyle/>
          <a:p>
            <a:fld id="{98392F97-278D-3246-9032-4E4FB925B802}" type="slidenum">
              <a:rPr lang="en-US"/>
              <a:pPr/>
              <a:t>1</a:t>
            </a:fld>
            <a:endParaRPr lang="en-US"/>
          </a:p>
        </p:txBody>
      </p:sp>
      <p:sp>
        <p:nvSpPr>
          <p:cNvPr id="124930" name="Rectangle 2"/>
          <p:cNvSpPr>
            <a:spLocks noGrp="1" noChangeArrowheads="1"/>
          </p:cNvSpPr>
          <p:nvPr>
            <p:ph type="ctrTitle"/>
          </p:nvPr>
        </p:nvSpPr>
        <p:spPr>
          <a:solidFill>
            <a:schemeClr val="bg1"/>
          </a:solidFill>
        </p:spPr>
        <p:txBody>
          <a:bodyPr/>
          <a:lstStyle/>
          <a:p>
            <a:r>
              <a:rPr lang="en-US" b="1" dirty="0"/>
              <a:t>Analyzing Speech Prosody</a:t>
            </a:r>
          </a:p>
        </p:txBody>
      </p:sp>
      <p:sp>
        <p:nvSpPr>
          <p:cNvPr id="124931" name="Rectangle 3"/>
          <p:cNvSpPr>
            <a:spLocks noGrp="1" noChangeArrowheads="1"/>
          </p:cNvSpPr>
          <p:nvPr>
            <p:ph type="subTitle" idx="1"/>
          </p:nvPr>
        </p:nvSpPr>
        <p:spPr>
          <a:xfrm>
            <a:off x="1371600" y="3429000"/>
            <a:ext cx="6400800" cy="2209800"/>
          </a:xfrm>
        </p:spPr>
        <p:txBody>
          <a:bodyPr/>
          <a:lstStyle/>
          <a:p>
            <a:r>
              <a:rPr lang="en-US" dirty="0"/>
              <a:t>Julia Hirschberg</a:t>
            </a:r>
          </a:p>
          <a:p>
            <a:r>
              <a:rPr lang="en-US" dirty="0"/>
              <a:t>CS 6998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An acoustic </a:t>
            </a:r>
            <a:r>
              <a:rPr lang="en-US" dirty="0">
                <a:solidFill>
                  <a:srgbClr val="0066FF"/>
                </a:solidFill>
              </a:rPr>
              <a:t>“perceived disjuncture” </a:t>
            </a:r>
            <a:r>
              <a:rPr lang="en-US" dirty="0"/>
              <a:t>between words</a:t>
            </a:r>
          </a:p>
          <a:p>
            <a:pPr lvl="1"/>
            <a:r>
              <a:rPr lang="en-US" dirty="0">
                <a:solidFill>
                  <a:srgbClr val="FF0000"/>
                </a:solidFill>
              </a:rPr>
              <a:t>Physiologically</a:t>
            </a:r>
            <a:r>
              <a:rPr lang="en-US" dirty="0"/>
              <a:t> necessary – a speaker cannot produce sound indefinitely</a:t>
            </a:r>
          </a:p>
          <a:p>
            <a:pPr lvl="1"/>
            <a:r>
              <a:rPr lang="en-US" dirty="0"/>
              <a:t>Used to </a:t>
            </a:r>
            <a:r>
              <a:rPr lang="en-US" dirty="0">
                <a:solidFill>
                  <a:srgbClr val="FF0000"/>
                </a:solidFill>
              </a:rPr>
              <a:t>structure information </a:t>
            </a:r>
            <a:r>
              <a:rPr lang="en-US" dirty="0"/>
              <a:t>in an utterance, grouping words into regions</a:t>
            </a:r>
          </a:p>
          <a:p>
            <a:pPr lvl="2"/>
            <a:r>
              <a:rPr lang="en-US" dirty="0"/>
              <a:t>Phrasing structure may be related to syntactic structure </a:t>
            </a:r>
            <a:r>
              <a:rPr lang="mr-IN" dirty="0"/>
              <a:t>–</a:t>
            </a:r>
            <a:r>
              <a:rPr lang="en-US" dirty="0"/>
              <a:t> or it may not</a:t>
            </a:r>
            <a:r>
              <a:rPr lang="mr-IN" dirty="0"/>
              <a:t>…</a:t>
            </a:r>
            <a:endParaRPr lang="en-US" dirty="0"/>
          </a:p>
        </p:txBody>
      </p:sp>
      <p:sp>
        <p:nvSpPr>
          <p:cNvPr id="7" name="TextBox 6"/>
          <p:cNvSpPr txBox="1"/>
          <p:nvPr/>
        </p:nvSpPr>
        <p:spPr>
          <a:xfrm>
            <a:off x="457200" y="5181600"/>
            <a:ext cx="8001000" cy="1077218"/>
          </a:xfrm>
          <a:prstGeom prst="rect">
            <a:avLst/>
          </a:prstGeom>
          <a:noFill/>
          <a:ln>
            <a:solidFill>
              <a:schemeClr val="tx1"/>
            </a:solidFill>
          </a:ln>
        </p:spPr>
        <p:txBody>
          <a:bodyPr wrap="square" rtlCol="0">
            <a:spAutoFit/>
          </a:bodyPr>
          <a:lstStyle/>
          <a:p>
            <a:pPr algn="ctr"/>
            <a:r>
              <a:rPr lang="en-US" dirty="0"/>
              <a:t>finally we will get off - - at Park Street - and get on the Red Line - - </a:t>
            </a:r>
          </a:p>
          <a:p>
            <a:pPr algn="ctr"/>
            <a:r>
              <a:rPr lang="en-US" sz="1600" dirty="0">
                <a:solidFill>
                  <a:schemeClr val="tx1">
                    <a:lumMod val="50000"/>
                    <a:lumOff val="50000"/>
                  </a:schemeClr>
                </a:solidFill>
              </a:rPr>
              <a:t>BDC h1s9</a:t>
            </a:r>
          </a:p>
        </p:txBody>
      </p:sp>
      <p:sp>
        <p:nvSpPr>
          <p:cNvPr id="2" name="Title 1"/>
          <p:cNvSpPr>
            <a:spLocks noGrp="1"/>
          </p:cNvSpPr>
          <p:nvPr>
            <p:ph type="title"/>
          </p:nvPr>
        </p:nvSpPr>
        <p:spPr/>
        <p:txBody>
          <a:bodyPr>
            <a:normAutofit/>
          </a:bodyPr>
          <a:lstStyle/>
          <a:p>
            <a:r>
              <a:rPr lang="en-US" dirty="0"/>
              <a:t>Prosodic Phrasing</a:t>
            </a:r>
          </a:p>
        </p:txBody>
      </p:sp>
      <p:sp>
        <p:nvSpPr>
          <p:cNvPr id="5" name="Slide Number Placeholder 4"/>
          <p:cNvSpPr>
            <a:spLocks noGrp="1"/>
          </p:cNvSpPr>
          <p:nvPr>
            <p:ph type="sldNum" sz="quarter" idx="12"/>
          </p:nvPr>
        </p:nvSpPr>
        <p:spPr/>
        <p:txBody>
          <a:bodyPr/>
          <a:lstStyle/>
          <a:p>
            <a:fld id="{6DC54031-3823-C645-9013-F4752712CF15}" type="slidenum">
              <a:rPr lang="en-US" smtClean="0"/>
              <a:t>10</a:t>
            </a:fld>
            <a:endParaRPr lang="en-US" dirty="0"/>
          </a:p>
        </p:txBody>
      </p:sp>
      <p:pic>
        <p:nvPicPr>
          <p:cNvPr id="8" name="h1s9-phrasing.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30631" y="5809575"/>
            <a:ext cx="322536" cy="322536"/>
          </a:xfrm>
          <a:prstGeom prst="rect">
            <a:avLst/>
          </a:prstGeom>
        </p:spPr>
      </p:pic>
    </p:spTree>
    <p:extLst>
      <p:ext uri="{BB962C8B-B14F-4D97-AF65-F5344CB8AC3E}">
        <p14:creationId xmlns:p14="http://schemas.microsoft.com/office/powerpoint/2010/main" val="3317736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7" fill="hold"/>
                                        <p:tgtEl>
                                          <p:spTgt spid="8"/>
                                        </p:tgtEl>
                                      </p:cBhvr>
                                    </p:cmd>
                                  </p:childTnLst>
                                </p:cTn>
                              </p:par>
                            </p:childTnLst>
                          </p:cTn>
                        </p:par>
                      </p:childTnLst>
                    </p:cTn>
                  </p:par>
                </p:childTnLst>
              </p:cTn>
              <p:nextCondLst>
                <p:cond evt="onClick" delay="0">
                  <p:tgtEl>
                    <p:spTgt spid="8"/>
                  </p:tgtEl>
                </p:cond>
              </p:nextCondLst>
            </p:seq>
            <p:audio>
              <p:cMediaNode vol="96226">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An acoustic “perceived disjuncture” between words.</a:t>
            </a:r>
          </a:p>
          <a:p>
            <a:r>
              <a:rPr lang="en-US" dirty="0"/>
              <a:t>Physiologically necessary – a speaker cannot produce sound indefinitely.</a:t>
            </a:r>
          </a:p>
          <a:p>
            <a:r>
              <a:rPr lang="en-US" dirty="0"/>
              <a:t>Used to structure the information in an utterance, grouping words into regions.</a:t>
            </a:r>
          </a:p>
          <a:p>
            <a:pPr lvl="1"/>
            <a:r>
              <a:rPr lang="en-US" dirty="0"/>
              <a:t>Phrasing structure may be related to syntactic structure.</a:t>
            </a:r>
          </a:p>
        </p:txBody>
      </p:sp>
      <p:sp>
        <p:nvSpPr>
          <p:cNvPr id="7" name="TextBox 6"/>
          <p:cNvSpPr txBox="1"/>
          <p:nvPr/>
        </p:nvSpPr>
        <p:spPr>
          <a:xfrm>
            <a:off x="457200" y="5181600"/>
            <a:ext cx="7681203" cy="1077218"/>
          </a:xfrm>
          <a:prstGeom prst="rect">
            <a:avLst/>
          </a:prstGeom>
          <a:noFill/>
          <a:ln>
            <a:solidFill>
              <a:schemeClr val="tx1"/>
            </a:solidFill>
          </a:ln>
        </p:spPr>
        <p:txBody>
          <a:bodyPr wrap="square" rtlCol="0">
            <a:spAutoFit/>
          </a:bodyPr>
          <a:lstStyle/>
          <a:p>
            <a:pPr algn="ctr"/>
            <a:r>
              <a:rPr lang="en-US" dirty="0"/>
              <a:t>finally we will get off - - at Park Street - and get on the Red Line - - </a:t>
            </a:r>
          </a:p>
          <a:p>
            <a:pPr algn="ctr"/>
            <a:r>
              <a:rPr lang="en-US" sz="1600" dirty="0">
                <a:solidFill>
                  <a:schemeClr val="tx1">
                    <a:lumMod val="50000"/>
                    <a:lumOff val="50000"/>
                  </a:schemeClr>
                </a:solidFill>
              </a:rPr>
              <a:t>BDC h1s9</a:t>
            </a:r>
          </a:p>
        </p:txBody>
      </p:sp>
      <p:sp>
        <p:nvSpPr>
          <p:cNvPr id="2" name="Title 1"/>
          <p:cNvSpPr>
            <a:spLocks noGrp="1"/>
          </p:cNvSpPr>
          <p:nvPr>
            <p:ph type="title"/>
          </p:nvPr>
        </p:nvSpPr>
        <p:spPr/>
        <p:txBody>
          <a:bodyPr>
            <a:normAutofit/>
          </a:bodyPr>
          <a:lstStyle/>
          <a:p>
            <a:r>
              <a:rPr lang="en-US" dirty="0"/>
              <a:t>Prosodic Phrasing</a:t>
            </a:r>
          </a:p>
        </p:txBody>
      </p:sp>
      <p:sp>
        <p:nvSpPr>
          <p:cNvPr id="5" name="Slide Number Placeholder 4"/>
          <p:cNvSpPr>
            <a:spLocks noGrp="1"/>
          </p:cNvSpPr>
          <p:nvPr>
            <p:ph type="sldNum" sz="quarter" idx="12"/>
          </p:nvPr>
        </p:nvSpPr>
        <p:spPr/>
        <p:txBody>
          <a:bodyPr/>
          <a:lstStyle/>
          <a:p>
            <a:fld id="{6DC54031-3823-C645-9013-F4752712CF15}" type="slidenum">
              <a:rPr lang="en-US" smtClean="0"/>
              <a:t>11</a:t>
            </a:fld>
            <a:endParaRPr lang="en-US" dirty="0"/>
          </a:p>
        </p:txBody>
      </p:sp>
      <p:pic>
        <p:nvPicPr>
          <p:cNvPr id="8" name="h1s9-phrasing.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30631" y="5809575"/>
            <a:ext cx="322536" cy="322536"/>
          </a:xfrm>
          <a:prstGeom prst="rect">
            <a:avLst/>
          </a:prstGeom>
        </p:spPr>
      </p:pic>
      <p:pic>
        <p:nvPicPr>
          <p:cNvPr id="6" name="Picture 5" descr="h1s9-phrasing.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4079" y="1987088"/>
            <a:ext cx="5884143" cy="3200400"/>
          </a:xfrm>
          <a:prstGeom prst="rect">
            <a:avLst/>
          </a:prstGeom>
        </p:spPr>
      </p:pic>
    </p:spTree>
    <p:extLst>
      <p:ext uri="{BB962C8B-B14F-4D97-AF65-F5344CB8AC3E}">
        <p14:creationId xmlns:p14="http://schemas.microsoft.com/office/powerpoint/2010/main" val="38997090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6" fill="hold"/>
                                        <p:tgtEl>
                                          <p:spTgt spid="8"/>
                                        </p:tgtEl>
                                      </p:cBhvr>
                                    </p:cmd>
                                  </p:childTnLst>
                                </p:cTn>
                              </p:par>
                            </p:childTnLst>
                          </p:cTn>
                        </p:par>
                      </p:childTnLst>
                    </p:cTn>
                  </p:par>
                </p:childTnLst>
              </p:cTn>
              <p:nextCondLst>
                <p:cond evt="onClick" delay="0">
                  <p:tgtEl>
                    <p:spTgt spid="8"/>
                  </p:tgtEl>
                </p:cond>
              </p:nextCondLst>
            </p:seq>
            <p:audio>
              <p:cMediaNode vol="96226">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Pitch Contour Example</a:t>
            </a:r>
          </a:p>
        </p:txBody>
      </p:sp>
      <p:sp>
        <p:nvSpPr>
          <p:cNvPr id="4" name="Slide Number Placeholder 3"/>
          <p:cNvSpPr>
            <a:spLocks noGrp="1"/>
          </p:cNvSpPr>
          <p:nvPr>
            <p:ph type="sldNum" sz="quarter" idx="12"/>
          </p:nvPr>
        </p:nvSpPr>
        <p:spPr/>
        <p:txBody>
          <a:bodyPr/>
          <a:lstStyle/>
          <a:p>
            <a:fld id="{6DC54031-3823-C645-9013-F4752712CF15}" type="slidenum">
              <a:rPr lang="en-US" smtClean="0"/>
              <a:t>12</a:t>
            </a:fld>
            <a:endParaRPr lang="en-US"/>
          </a:p>
        </p:txBody>
      </p:sp>
      <p:pic>
        <p:nvPicPr>
          <p:cNvPr id="5" name="Picture 4"/>
          <p:cNvPicPr>
            <a:picLocks noChangeAspect="1"/>
          </p:cNvPicPr>
          <p:nvPr/>
        </p:nvPicPr>
        <p:blipFill>
          <a:blip r:embed="rId5"/>
          <a:stretch>
            <a:fillRect/>
          </a:stretch>
        </p:blipFill>
        <p:spPr>
          <a:xfrm>
            <a:off x="1393292" y="1191847"/>
            <a:ext cx="6265785" cy="3140299"/>
          </a:xfrm>
          <a:prstGeom prst="rect">
            <a:avLst/>
          </a:prstGeom>
          <a:ln>
            <a:solidFill>
              <a:srgbClr val="000000"/>
            </a:solidFill>
          </a:ln>
        </p:spPr>
      </p:pic>
      <p:pic>
        <p:nvPicPr>
          <p:cNvPr id="6" name="pitc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05485" y="414759"/>
            <a:ext cx="601241" cy="601241"/>
          </a:xfrm>
          <a:prstGeom prst="rect">
            <a:avLst/>
          </a:prstGeom>
        </p:spPr>
      </p:pic>
      <p:sp>
        <p:nvSpPr>
          <p:cNvPr id="7" name="Content Placeholder 2"/>
          <p:cNvSpPr>
            <a:spLocks noGrp="1"/>
          </p:cNvSpPr>
          <p:nvPr>
            <p:ph idx="1"/>
          </p:nvPr>
        </p:nvSpPr>
        <p:spPr>
          <a:xfrm>
            <a:off x="457200" y="4410380"/>
            <a:ext cx="8229600" cy="1945970"/>
          </a:xfrm>
        </p:spPr>
        <p:txBody>
          <a:bodyPr>
            <a:normAutofit fontScale="77500" lnSpcReduction="20000"/>
          </a:bodyPr>
          <a:lstStyle/>
          <a:p>
            <a:r>
              <a:rPr lang="en-US" dirty="0">
                <a:solidFill>
                  <a:srgbClr val="0066FF"/>
                </a:solidFill>
              </a:rPr>
              <a:t>Pitch</a:t>
            </a:r>
            <a:r>
              <a:rPr lang="en-US" dirty="0"/>
              <a:t> (fundamental frequency) is estimated by finding the length of the period of the speech signal.</a:t>
            </a:r>
          </a:p>
          <a:p>
            <a:pPr lvl="1"/>
            <a:r>
              <a:rPr lang="en-US" dirty="0"/>
              <a:t>If a cycle is missed, the period appears to be twice as long (pitch </a:t>
            </a:r>
            <a:r>
              <a:rPr lang="en-US" dirty="0">
                <a:solidFill>
                  <a:srgbClr val="FF0000"/>
                </a:solidFill>
              </a:rPr>
              <a:t>halving</a:t>
            </a:r>
            <a:r>
              <a:rPr lang="en-US" dirty="0"/>
              <a:t>)</a:t>
            </a:r>
          </a:p>
          <a:p>
            <a:pPr lvl="1"/>
            <a:r>
              <a:rPr lang="en-US" dirty="0"/>
              <a:t>If an extra cycle is found, the period appears to be half as long (pitch </a:t>
            </a:r>
            <a:r>
              <a:rPr lang="en-US" dirty="0">
                <a:solidFill>
                  <a:srgbClr val="FF0000"/>
                </a:solidFill>
              </a:rPr>
              <a:t>doubling</a:t>
            </a:r>
            <a:r>
              <a:rPr lang="en-US" dirty="0"/>
              <a:t>)</a:t>
            </a:r>
          </a:p>
        </p:txBody>
      </p:sp>
      <p:sp>
        <p:nvSpPr>
          <p:cNvPr id="8" name="Rectangular Callout 7"/>
          <p:cNvSpPr/>
          <p:nvPr/>
        </p:nvSpPr>
        <p:spPr>
          <a:xfrm>
            <a:off x="457200" y="2461846"/>
            <a:ext cx="1164492" cy="612648"/>
          </a:xfrm>
          <a:prstGeom prst="wedgeRectCallout">
            <a:avLst>
              <a:gd name="adj1" fmla="val 136885"/>
              <a:gd name="adj2" fmla="val 15817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Halving Error</a:t>
            </a:r>
          </a:p>
        </p:txBody>
      </p:sp>
      <p:sp>
        <p:nvSpPr>
          <p:cNvPr id="9" name="Rectangular Callout 8"/>
          <p:cNvSpPr/>
          <p:nvPr/>
        </p:nvSpPr>
        <p:spPr>
          <a:xfrm>
            <a:off x="7794315" y="1246555"/>
            <a:ext cx="1164492" cy="612648"/>
          </a:xfrm>
          <a:prstGeom prst="wedgeRectCallout">
            <a:avLst>
              <a:gd name="adj1" fmla="val -158417"/>
              <a:gd name="adj2" fmla="val 26979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err="1"/>
              <a:t>DoublingError</a:t>
            </a:r>
            <a:endParaRPr lang="en-US" dirty="0"/>
          </a:p>
        </p:txBody>
      </p:sp>
    </p:spTree>
    <p:extLst>
      <p:ext uri="{BB962C8B-B14F-4D97-AF65-F5344CB8AC3E}">
        <p14:creationId xmlns:p14="http://schemas.microsoft.com/office/powerpoint/2010/main" val="29844378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4F9299A-7553-B049-8429-59B6A919EBCB}" type="datetime1">
              <a:rPr lang="en-US"/>
              <a:pPr/>
              <a:t>10/1/24</a:t>
            </a:fld>
            <a:endParaRPr lang="en-US"/>
          </a:p>
        </p:txBody>
      </p:sp>
      <p:sp>
        <p:nvSpPr>
          <p:cNvPr id="5" name="Slide Number Placeholder 5"/>
          <p:cNvSpPr>
            <a:spLocks noGrp="1"/>
          </p:cNvSpPr>
          <p:nvPr>
            <p:ph type="sldNum" sz="quarter" idx="12"/>
          </p:nvPr>
        </p:nvSpPr>
        <p:spPr/>
        <p:txBody>
          <a:bodyPr/>
          <a:lstStyle/>
          <a:p>
            <a:fld id="{9BD70640-E3AC-8046-BFA1-19BEDBAA0FE9}" type="slidenum">
              <a:rPr lang="en-US"/>
              <a:pPr/>
              <a:t>13</a:t>
            </a:fld>
            <a:endParaRPr lang="en-US"/>
          </a:p>
        </p:txBody>
      </p:sp>
      <p:sp>
        <p:nvSpPr>
          <p:cNvPr id="545800" name="Rectangle 8"/>
          <p:cNvSpPr>
            <a:spLocks noGrp="1" noChangeArrowheads="1"/>
          </p:cNvSpPr>
          <p:nvPr>
            <p:ph type="title"/>
          </p:nvPr>
        </p:nvSpPr>
        <p:spPr/>
        <p:txBody>
          <a:bodyPr/>
          <a:lstStyle/>
          <a:p>
            <a:r>
              <a:rPr lang="en-GB"/>
              <a:t>Tone Sequence Models</a:t>
            </a:r>
          </a:p>
        </p:txBody>
      </p:sp>
      <p:sp>
        <p:nvSpPr>
          <p:cNvPr id="545801" name="Rectangle 9"/>
          <p:cNvSpPr>
            <a:spLocks noGrp="1" noChangeArrowheads="1"/>
          </p:cNvSpPr>
          <p:nvPr>
            <p:ph type="body" idx="1"/>
          </p:nvPr>
        </p:nvSpPr>
        <p:spPr/>
        <p:txBody>
          <a:bodyPr/>
          <a:lstStyle/>
          <a:p>
            <a:r>
              <a:rPr lang="en-GB" sz="2400" dirty="0"/>
              <a:t>Intonation that’s generated from </a:t>
            </a:r>
            <a:r>
              <a:rPr lang="en-GB" sz="2400" dirty="0">
                <a:solidFill>
                  <a:srgbClr val="0066FF"/>
                </a:solidFill>
              </a:rPr>
              <a:t>sequences</a:t>
            </a:r>
            <a:r>
              <a:rPr lang="en-GB" sz="2400" dirty="0"/>
              <a:t> of categorically different, phonologically distinctive tones</a:t>
            </a:r>
          </a:p>
          <a:p>
            <a:r>
              <a:rPr lang="en-GB" sz="2400" dirty="0"/>
              <a:t>Basic unit of </a:t>
            </a:r>
            <a:r>
              <a:rPr lang="en-GB" sz="2400" dirty="0" err="1"/>
              <a:t>intonational</a:t>
            </a:r>
            <a:r>
              <a:rPr lang="en-GB" sz="2400" dirty="0"/>
              <a:t> description: </a:t>
            </a:r>
            <a:r>
              <a:rPr lang="en-GB" sz="2400" dirty="0">
                <a:solidFill>
                  <a:srgbClr val="FF0000"/>
                </a:solidFill>
              </a:rPr>
              <a:t>intonation phrase </a:t>
            </a:r>
            <a:r>
              <a:rPr lang="en-GB" sz="2400" dirty="0"/>
              <a:t>(tone unit, breath group)</a:t>
            </a:r>
          </a:p>
          <a:p>
            <a:pPr lvl="1"/>
            <a:r>
              <a:rPr lang="en-GB" sz="2400" dirty="0"/>
              <a:t>Delimited by pauses, phrase-final lengthening, pitch</a:t>
            </a:r>
          </a:p>
          <a:p>
            <a:r>
              <a:rPr lang="en-GB" sz="2400" dirty="0"/>
              <a:t>Syllables may be stressed or </a:t>
            </a:r>
            <a:r>
              <a:rPr lang="en-GB" sz="2400" dirty="0">
                <a:solidFill>
                  <a:srgbClr val="FF0000"/>
                </a:solidFill>
              </a:rPr>
              <a:t>accented</a:t>
            </a:r>
            <a:r>
              <a:rPr lang="en-GB" sz="2400" dirty="0">
                <a:solidFill>
                  <a:srgbClr val="CC3300"/>
                </a:solidFill>
              </a:rPr>
              <a:t> </a:t>
            </a:r>
          </a:p>
          <a:p>
            <a:pPr lvl="1"/>
            <a:r>
              <a:rPr lang="en-GB" sz="2400" dirty="0"/>
              <a:t>Accent aligned with primary stress -- </a:t>
            </a:r>
            <a:r>
              <a:rPr lang="en-GB" sz="2400" i="1" dirty="0">
                <a:solidFill>
                  <a:srgbClr val="FF0000"/>
                </a:solidFill>
              </a:rPr>
              <a:t>tel</a:t>
            </a:r>
            <a:r>
              <a:rPr lang="en-GB" sz="2400" i="1" dirty="0"/>
              <a:t>ephone</a:t>
            </a:r>
          </a:p>
          <a:p>
            <a:pPr lvl="1"/>
            <a:r>
              <a:rPr lang="en-GB" sz="2400" dirty="0"/>
              <a:t>Indicated by F0, duration, intensity, voice quality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ate Placeholder 3"/>
          <p:cNvSpPr>
            <a:spLocks noGrp="1"/>
          </p:cNvSpPr>
          <p:nvPr>
            <p:ph type="dt" sz="half" idx="10"/>
          </p:nvPr>
        </p:nvSpPr>
        <p:spPr/>
        <p:txBody>
          <a:bodyPr/>
          <a:lstStyle/>
          <a:p>
            <a:fld id="{B0BC837C-1843-2C47-BFF8-00B20D3D3DA2}" type="datetime1">
              <a:rPr lang="en-US"/>
              <a:pPr/>
              <a:t>10/1/24</a:t>
            </a:fld>
            <a:endParaRPr lang="en-US"/>
          </a:p>
        </p:txBody>
      </p:sp>
      <p:sp>
        <p:nvSpPr>
          <p:cNvPr id="28" name="Slide Number Placeholder 5"/>
          <p:cNvSpPr>
            <a:spLocks noGrp="1"/>
          </p:cNvSpPr>
          <p:nvPr>
            <p:ph type="sldNum" sz="quarter" idx="12"/>
          </p:nvPr>
        </p:nvSpPr>
        <p:spPr/>
        <p:txBody>
          <a:bodyPr/>
          <a:lstStyle/>
          <a:p>
            <a:fld id="{B8802EDE-D6DF-7447-B990-153A7C5ECAA1}" type="slidenum">
              <a:rPr lang="en-US"/>
              <a:pPr/>
              <a:t>14</a:t>
            </a:fld>
            <a:endParaRPr lang="en-US"/>
          </a:p>
        </p:txBody>
      </p:sp>
      <p:sp>
        <p:nvSpPr>
          <p:cNvPr id="534530" name="Rectangle 2"/>
          <p:cNvSpPr>
            <a:spLocks noChangeArrowheads="1"/>
          </p:cNvSpPr>
          <p:nvPr/>
        </p:nvSpPr>
        <p:spPr bwMode="auto">
          <a:xfrm>
            <a:off x="4521200" y="2881313"/>
            <a:ext cx="3995738" cy="3756025"/>
          </a:xfrm>
          <a:prstGeom prst="rect">
            <a:avLst/>
          </a:prstGeom>
          <a:solidFill>
            <a:srgbClr val="EAEAEA"/>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4531" name="Rectangle 3"/>
          <p:cNvSpPr>
            <a:spLocks noChangeArrowheads="1"/>
          </p:cNvSpPr>
          <p:nvPr/>
        </p:nvSpPr>
        <p:spPr bwMode="auto">
          <a:xfrm>
            <a:off x="711200" y="1795463"/>
            <a:ext cx="3894138" cy="3741737"/>
          </a:xfrm>
          <a:prstGeom prst="rect">
            <a:avLst/>
          </a:prstGeom>
          <a:solidFill>
            <a:srgbClr val="EAEAEA"/>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4532" name="Rectangle 4"/>
          <p:cNvSpPr>
            <a:spLocks noGrp="1" noChangeArrowheads="1"/>
          </p:cNvSpPr>
          <p:nvPr>
            <p:ph type="title"/>
          </p:nvPr>
        </p:nvSpPr>
        <p:spPr>
          <a:xfrm>
            <a:off x="706438" y="415925"/>
            <a:ext cx="7634287" cy="946150"/>
          </a:xfrm>
        </p:spPr>
        <p:txBody>
          <a:bodyPr/>
          <a:lstStyle/>
          <a:p>
            <a:r>
              <a:rPr lang="en-GB"/>
              <a:t>Types of Tone-sequence Models</a:t>
            </a:r>
          </a:p>
        </p:txBody>
      </p:sp>
      <p:sp>
        <p:nvSpPr>
          <p:cNvPr id="534533" name="Rectangle 5"/>
          <p:cNvSpPr>
            <a:spLocks noGrp="1" noChangeArrowheads="1"/>
          </p:cNvSpPr>
          <p:nvPr>
            <p:ph type="body" idx="1"/>
          </p:nvPr>
        </p:nvSpPr>
        <p:spPr/>
        <p:txBody>
          <a:bodyPr/>
          <a:lstStyle/>
          <a:p>
            <a:endParaRPr lang="en-GB"/>
          </a:p>
          <a:p>
            <a:endParaRPr lang="en-GB"/>
          </a:p>
          <a:p>
            <a:endParaRPr lang="en-GB"/>
          </a:p>
          <a:p>
            <a:pPr>
              <a:buFontTx/>
              <a:buNone/>
            </a:pPr>
            <a:r>
              <a:rPr lang="en-GB"/>
              <a:t>	  	</a:t>
            </a:r>
          </a:p>
        </p:txBody>
      </p:sp>
      <p:grpSp>
        <p:nvGrpSpPr>
          <p:cNvPr id="534534" name="Group 6"/>
          <p:cNvGrpSpPr>
            <a:grpSpLocks/>
          </p:cNvGrpSpPr>
          <p:nvPr/>
        </p:nvGrpSpPr>
        <p:grpSpPr bwMode="auto">
          <a:xfrm>
            <a:off x="5789613" y="4065588"/>
            <a:ext cx="1044575" cy="936625"/>
            <a:chOff x="3761" y="3401"/>
            <a:chExt cx="658" cy="598"/>
          </a:xfrm>
        </p:grpSpPr>
        <p:sp>
          <p:nvSpPr>
            <p:cNvPr id="534535" name="Text Box 7"/>
            <p:cNvSpPr txBox="1">
              <a:spLocks noChangeArrowheads="1"/>
            </p:cNvSpPr>
            <p:nvPr/>
          </p:nvSpPr>
          <p:spPr bwMode="auto">
            <a:xfrm>
              <a:off x="3761" y="3435"/>
              <a:ext cx="169" cy="2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t</a:t>
              </a:r>
            </a:p>
          </p:txBody>
        </p:sp>
        <p:sp>
          <p:nvSpPr>
            <p:cNvPr id="534536" name="Text Box 8"/>
            <p:cNvSpPr txBox="1">
              <a:spLocks noChangeArrowheads="1"/>
            </p:cNvSpPr>
            <p:nvPr/>
          </p:nvSpPr>
          <p:spPr bwMode="auto">
            <a:xfrm>
              <a:off x="3845" y="3401"/>
              <a:ext cx="201" cy="2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endParaRPr lang="en-GB"/>
            </a:p>
          </p:txBody>
        </p:sp>
        <p:sp>
          <p:nvSpPr>
            <p:cNvPr id="534537" name="Text Box 9"/>
            <p:cNvSpPr txBox="1">
              <a:spLocks noChangeArrowheads="1"/>
            </p:cNvSpPr>
            <p:nvPr/>
          </p:nvSpPr>
          <p:spPr bwMode="auto">
            <a:xfrm>
              <a:off x="3962" y="3463"/>
              <a:ext cx="180" cy="2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r</a:t>
              </a:r>
            </a:p>
          </p:txBody>
        </p:sp>
        <p:sp>
          <p:nvSpPr>
            <p:cNvPr id="534538" name="Text Box 10"/>
            <p:cNvSpPr txBox="1">
              <a:spLocks noChangeArrowheads="1"/>
            </p:cNvSpPr>
            <p:nvPr/>
          </p:nvSpPr>
          <p:spPr bwMode="auto">
            <a:xfrm>
              <a:off x="4036" y="3526"/>
              <a:ext cx="212" cy="2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g</a:t>
              </a:r>
            </a:p>
          </p:txBody>
        </p:sp>
        <p:sp>
          <p:nvSpPr>
            <p:cNvPr id="534539" name="Text Box 11"/>
            <p:cNvSpPr txBox="1">
              <a:spLocks noChangeArrowheads="1"/>
            </p:cNvSpPr>
            <p:nvPr/>
          </p:nvSpPr>
          <p:spPr bwMode="auto">
            <a:xfrm>
              <a:off x="4143" y="3644"/>
              <a:ext cx="201" cy="2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e</a:t>
              </a:r>
              <a:endParaRPr lang="en-GB"/>
            </a:p>
          </p:txBody>
        </p:sp>
        <p:sp>
          <p:nvSpPr>
            <p:cNvPr id="534540" name="Text Box 12"/>
            <p:cNvSpPr txBox="1">
              <a:spLocks noChangeArrowheads="1"/>
            </p:cNvSpPr>
            <p:nvPr/>
          </p:nvSpPr>
          <p:spPr bwMode="auto">
            <a:xfrm>
              <a:off x="4250" y="3707"/>
              <a:ext cx="169" cy="2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t</a:t>
              </a:r>
            </a:p>
          </p:txBody>
        </p:sp>
      </p:grpSp>
      <p:sp>
        <p:nvSpPr>
          <p:cNvPr id="534541" name="Text Box 13"/>
          <p:cNvSpPr txBox="1">
            <a:spLocks noChangeArrowheads="1"/>
          </p:cNvSpPr>
          <p:nvPr/>
        </p:nvSpPr>
        <p:spPr bwMode="auto">
          <a:xfrm>
            <a:off x="5854700" y="3824288"/>
            <a:ext cx="4048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H</a:t>
            </a:r>
            <a:endParaRPr lang="en-GB"/>
          </a:p>
        </p:txBody>
      </p:sp>
      <p:sp>
        <p:nvSpPr>
          <p:cNvPr id="534542" name="Text Box 14"/>
          <p:cNvSpPr txBox="1">
            <a:spLocks noChangeArrowheads="1"/>
          </p:cNvSpPr>
          <p:nvPr/>
        </p:nvSpPr>
        <p:spPr bwMode="auto">
          <a:xfrm>
            <a:off x="6635750" y="4325938"/>
            <a:ext cx="3698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L</a:t>
            </a:r>
          </a:p>
        </p:txBody>
      </p:sp>
      <p:grpSp>
        <p:nvGrpSpPr>
          <p:cNvPr id="534543" name="Group 15"/>
          <p:cNvGrpSpPr>
            <a:grpSpLocks/>
          </p:cNvGrpSpPr>
          <p:nvPr/>
        </p:nvGrpSpPr>
        <p:grpSpPr bwMode="auto">
          <a:xfrm>
            <a:off x="2027238" y="2741613"/>
            <a:ext cx="1044575" cy="985837"/>
            <a:chOff x="3761" y="3401"/>
            <a:chExt cx="658" cy="571"/>
          </a:xfrm>
        </p:grpSpPr>
        <p:sp>
          <p:nvSpPr>
            <p:cNvPr id="534544" name="Text Box 16"/>
            <p:cNvSpPr txBox="1">
              <a:spLocks noChangeArrowheads="1"/>
            </p:cNvSpPr>
            <p:nvPr/>
          </p:nvSpPr>
          <p:spPr bwMode="auto">
            <a:xfrm>
              <a:off x="3761" y="3435"/>
              <a:ext cx="169" cy="2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t</a:t>
              </a:r>
            </a:p>
          </p:txBody>
        </p:sp>
        <p:sp>
          <p:nvSpPr>
            <p:cNvPr id="534545" name="Text Box 17"/>
            <p:cNvSpPr txBox="1">
              <a:spLocks noChangeArrowheads="1"/>
            </p:cNvSpPr>
            <p:nvPr/>
          </p:nvSpPr>
          <p:spPr bwMode="auto">
            <a:xfrm>
              <a:off x="3845" y="3401"/>
              <a:ext cx="201" cy="2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34546" name="Text Box 18"/>
            <p:cNvSpPr txBox="1">
              <a:spLocks noChangeArrowheads="1"/>
            </p:cNvSpPr>
            <p:nvPr/>
          </p:nvSpPr>
          <p:spPr bwMode="auto">
            <a:xfrm>
              <a:off x="3962" y="3463"/>
              <a:ext cx="180" cy="2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r</a:t>
              </a:r>
            </a:p>
          </p:txBody>
        </p:sp>
        <p:sp>
          <p:nvSpPr>
            <p:cNvPr id="534547" name="Text Box 19"/>
            <p:cNvSpPr txBox="1">
              <a:spLocks noChangeArrowheads="1"/>
            </p:cNvSpPr>
            <p:nvPr/>
          </p:nvSpPr>
          <p:spPr bwMode="auto">
            <a:xfrm>
              <a:off x="4036" y="3526"/>
              <a:ext cx="212" cy="2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g</a:t>
              </a:r>
            </a:p>
          </p:txBody>
        </p:sp>
        <p:sp>
          <p:nvSpPr>
            <p:cNvPr id="534548" name="Text Box 20"/>
            <p:cNvSpPr txBox="1">
              <a:spLocks noChangeArrowheads="1"/>
            </p:cNvSpPr>
            <p:nvPr/>
          </p:nvSpPr>
          <p:spPr bwMode="auto">
            <a:xfrm>
              <a:off x="4143" y="3644"/>
              <a:ext cx="201" cy="2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e</a:t>
              </a:r>
            </a:p>
          </p:txBody>
        </p:sp>
        <p:sp>
          <p:nvSpPr>
            <p:cNvPr id="534549" name="Text Box 21"/>
            <p:cNvSpPr txBox="1">
              <a:spLocks noChangeArrowheads="1"/>
            </p:cNvSpPr>
            <p:nvPr/>
          </p:nvSpPr>
          <p:spPr bwMode="auto">
            <a:xfrm>
              <a:off x="4250" y="3707"/>
              <a:ext cx="169" cy="2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t</a:t>
              </a:r>
            </a:p>
          </p:txBody>
        </p:sp>
      </p:grpSp>
      <p:sp>
        <p:nvSpPr>
          <p:cNvPr id="534550" name="AutoShape 22"/>
          <p:cNvSpPr>
            <a:spLocks noChangeArrowheads="1"/>
          </p:cNvSpPr>
          <p:nvPr/>
        </p:nvSpPr>
        <p:spPr bwMode="auto">
          <a:xfrm rot="-3063257">
            <a:off x="2582069" y="2599532"/>
            <a:ext cx="312737" cy="609600"/>
          </a:xfrm>
          <a:prstGeom prst="downArrow">
            <a:avLst>
              <a:gd name="adj1" fmla="val 50000"/>
              <a:gd name="adj2" fmla="val 48731"/>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4551" name="Text Box 23"/>
          <p:cNvSpPr txBox="1">
            <a:spLocks noChangeArrowheads="1"/>
          </p:cNvSpPr>
          <p:nvPr/>
        </p:nvSpPr>
        <p:spPr bwMode="auto">
          <a:xfrm>
            <a:off x="754063" y="1916113"/>
            <a:ext cx="38925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Type 1: based on </a:t>
            </a:r>
            <a:r>
              <a:rPr lang="en-GB" sz="1800" b="1" i="1">
                <a:latin typeface="Arial" charset="0"/>
              </a:rPr>
              <a:t>pitch movements</a:t>
            </a:r>
          </a:p>
        </p:txBody>
      </p:sp>
      <p:sp>
        <p:nvSpPr>
          <p:cNvPr id="534552" name="Text Box 24"/>
          <p:cNvSpPr txBox="1">
            <a:spLocks noChangeArrowheads="1"/>
          </p:cNvSpPr>
          <p:nvPr/>
        </p:nvSpPr>
        <p:spPr bwMode="auto">
          <a:xfrm>
            <a:off x="4833938" y="3022600"/>
            <a:ext cx="32575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Type 2: based on </a:t>
            </a:r>
            <a:r>
              <a:rPr lang="en-GB" sz="1800" b="1" i="1">
                <a:latin typeface="Arial" charset="0"/>
              </a:rPr>
              <a:t>pitch levels</a:t>
            </a:r>
          </a:p>
        </p:txBody>
      </p:sp>
      <p:sp>
        <p:nvSpPr>
          <p:cNvPr id="534553" name="Text Box 25"/>
          <p:cNvSpPr txBox="1">
            <a:spLocks noChangeArrowheads="1"/>
          </p:cNvSpPr>
          <p:nvPr/>
        </p:nvSpPr>
        <p:spPr bwMode="auto">
          <a:xfrm>
            <a:off x="5141913" y="5473700"/>
            <a:ext cx="285591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GB"/>
              <a:t>The American School</a:t>
            </a:r>
            <a:endParaRPr lang="en-GB" sz="1800">
              <a:latin typeface="Arial" charset="0"/>
            </a:endParaRPr>
          </a:p>
        </p:txBody>
      </p:sp>
      <p:sp>
        <p:nvSpPr>
          <p:cNvPr id="534554" name="Text Box 26"/>
          <p:cNvSpPr txBox="1">
            <a:spLocks noChangeArrowheads="1"/>
          </p:cNvSpPr>
          <p:nvPr/>
        </p:nvSpPr>
        <p:spPr bwMode="auto">
          <a:xfrm>
            <a:off x="1219200" y="4038600"/>
            <a:ext cx="2971800" cy="1370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a:latin typeface="Times" charset="0"/>
              </a:rPr>
              <a:t>The British School	      The Dutch School</a:t>
            </a:r>
          </a:p>
          <a:p>
            <a:pPr>
              <a:spcBef>
                <a:spcPct val="50000"/>
              </a:spcBef>
            </a:pPr>
            <a:endParaRPr lang="en-US">
              <a:latin typeface="Times"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3"/>
          <p:cNvSpPr>
            <a:spLocks noGrp="1"/>
          </p:cNvSpPr>
          <p:nvPr>
            <p:ph type="dt" sz="half" idx="10"/>
          </p:nvPr>
        </p:nvSpPr>
        <p:spPr/>
        <p:txBody>
          <a:bodyPr/>
          <a:lstStyle/>
          <a:p>
            <a:fld id="{FD3FF6B7-84F0-5D46-A7C1-EA22FEA47C45}" type="datetime1">
              <a:rPr lang="en-US"/>
              <a:pPr/>
              <a:t>10/1/24</a:t>
            </a:fld>
            <a:endParaRPr lang="en-US"/>
          </a:p>
        </p:txBody>
      </p:sp>
      <p:sp>
        <p:nvSpPr>
          <p:cNvPr id="15" name="Slide Number Placeholder 5"/>
          <p:cNvSpPr>
            <a:spLocks noGrp="1"/>
          </p:cNvSpPr>
          <p:nvPr>
            <p:ph type="sldNum" sz="quarter" idx="12"/>
          </p:nvPr>
        </p:nvSpPr>
        <p:spPr/>
        <p:txBody>
          <a:bodyPr/>
          <a:lstStyle/>
          <a:p>
            <a:fld id="{DA414F18-C9F8-4C4A-85D5-00FE2B5A8B09}" type="slidenum">
              <a:rPr lang="en-US"/>
              <a:pPr/>
              <a:t>15</a:t>
            </a:fld>
            <a:endParaRPr lang="en-US"/>
          </a:p>
        </p:txBody>
      </p:sp>
      <p:sp>
        <p:nvSpPr>
          <p:cNvPr id="549890" name="Rectangle 2"/>
          <p:cNvSpPr>
            <a:spLocks noGrp="1" noChangeArrowheads="1"/>
          </p:cNvSpPr>
          <p:nvPr>
            <p:ph type="title"/>
          </p:nvPr>
        </p:nvSpPr>
        <p:spPr/>
        <p:txBody>
          <a:bodyPr/>
          <a:lstStyle/>
          <a:p>
            <a:r>
              <a:rPr lang="en-GB" dirty="0"/>
              <a:t>Note the Pitch Accent Location</a:t>
            </a:r>
          </a:p>
        </p:txBody>
      </p:sp>
      <p:pic>
        <p:nvPicPr>
          <p:cNvPr id="549891" name="Picture 3" descr="fcfal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88" y="2000250"/>
            <a:ext cx="8020050" cy="3448050"/>
          </a:xfrm>
          <a:prstGeom prst="rect">
            <a:avLst/>
          </a:prstGeom>
          <a:noFill/>
          <a:extLst>
            <a:ext uri="{909E8E84-426E-40dd-AFC4-6F175D3DCCD1}">
              <a14:hiddenFill xmlns="" xmlns:a14="http://schemas.microsoft.com/office/drawing/2010/main">
                <a:solidFill>
                  <a:srgbClr val="FFFFFF"/>
                </a:solidFill>
              </a14:hiddenFill>
            </a:ext>
          </a:extLst>
        </p:spPr>
      </p:pic>
      <p:sp>
        <p:nvSpPr>
          <p:cNvPr id="549892" name="Text Box 4"/>
          <p:cNvSpPr txBox="1">
            <a:spLocks noChangeArrowheads="1"/>
          </p:cNvSpPr>
          <p:nvPr/>
        </p:nvSpPr>
        <p:spPr bwMode="auto">
          <a:xfrm>
            <a:off x="1120775" y="4437063"/>
            <a:ext cx="34163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1800">
                <a:solidFill>
                  <a:schemeClr val="bg1"/>
                </a:solidFill>
                <a:latin typeface="Arial" charset="0"/>
              </a:rPr>
              <a:t>...a</a:t>
            </a:r>
            <a:r>
              <a:rPr lang="en-GB">
                <a:solidFill>
                  <a:schemeClr val="bg1"/>
                </a:solidFill>
                <a:latin typeface="Arial" charset="0"/>
              </a:rPr>
              <a:t> </a:t>
            </a:r>
            <a:r>
              <a:rPr lang="en-GB">
                <a:solidFill>
                  <a:srgbClr val="FF0000"/>
                </a:solidFill>
                <a:latin typeface="Arial" charset="0"/>
              </a:rPr>
              <a:t>POINT</a:t>
            </a:r>
            <a:r>
              <a:rPr lang="en-GB">
                <a:solidFill>
                  <a:schemeClr val="bg1"/>
                </a:solidFill>
                <a:latin typeface="Arial" charset="0"/>
              </a:rPr>
              <a:t> </a:t>
            </a:r>
            <a:r>
              <a:rPr lang="en-GB" sz="1800">
                <a:solidFill>
                  <a:schemeClr val="bg1"/>
                </a:solidFill>
                <a:latin typeface="Arial" charset="0"/>
              </a:rPr>
              <a:t>where</a:t>
            </a:r>
            <a:endParaRPr lang="en-GB">
              <a:solidFill>
                <a:schemeClr val="bg1"/>
              </a:solidFill>
              <a:latin typeface="Arial" charset="0"/>
            </a:endParaRPr>
          </a:p>
        </p:txBody>
      </p:sp>
      <p:sp>
        <p:nvSpPr>
          <p:cNvPr id="549893" name="Text Box 5"/>
          <p:cNvSpPr txBox="1">
            <a:spLocks noChangeArrowheads="1"/>
          </p:cNvSpPr>
          <p:nvPr/>
        </p:nvSpPr>
        <p:spPr bwMode="auto">
          <a:xfrm>
            <a:off x="3314700" y="4432300"/>
            <a:ext cx="41783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1800">
                <a:solidFill>
                  <a:schemeClr val="bg1"/>
                </a:solidFill>
                <a:latin typeface="Arial" charset="0"/>
              </a:rPr>
              <a:t>you have to</a:t>
            </a:r>
            <a:r>
              <a:rPr lang="en-GB">
                <a:solidFill>
                  <a:schemeClr val="bg1"/>
                </a:solidFill>
                <a:latin typeface="Arial" charset="0"/>
              </a:rPr>
              <a:t> </a:t>
            </a:r>
            <a:r>
              <a:rPr lang="en-GB">
                <a:solidFill>
                  <a:srgbClr val="FF0000"/>
                </a:solidFill>
                <a:latin typeface="Arial" charset="0"/>
              </a:rPr>
              <a:t>CLEAN</a:t>
            </a:r>
            <a:r>
              <a:rPr lang="en-GB">
                <a:solidFill>
                  <a:schemeClr val="bg1"/>
                </a:solidFill>
                <a:latin typeface="Arial" charset="0"/>
              </a:rPr>
              <a:t> </a:t>
            </a:r>
            <a:r>
              <a:rPr lang="en-GB" sz="1800">
                <a:solidFill>
                  <a:schemeClr val="bg1"/>
                </a:solidFill>
                <a:latin typeface="Arial" charset="0"/>
              </a:rPr>
              <a:t>it</a:t>
            </a:r>
          </a:p>
        </p:txBody>
      </p:sp>
      <p:sp>
        <p:nvSpPr>
          <p:cNvPr id="549894" name="Text Box 6"/>
          <p:cNvSpPr txBox="1">
            <a:spLocks noChangeArrowheads="1"/>
          </p:cNvSpPr>
          <p:nvPr/>
        </p:nvSpPr>
        <p:spPr bwMode="auto">
          <a:xfrm>
            <a:off x="5354638" y="3181350"/>
            <a:ext cx="41783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1800">
                <a:solidFill>
                  <a:schemeClr val="bg1"/>
                </a:solidFill>
                <a:latin typeface="Arial" charset="0"/>
              </a:rPr>
              <a:t>and I think it’s</a:t>
            </a:r>
            <a:r>
              <a:rPr lang="en-GB">
                <a:solidFill>
                  <a:schemeClr val="bg1"/>
                </a:solidFill>
                <a:latin typeface="Arial" charset="0"/>
              </a:rPr>
              <a:t> </a:t>
            </a:r>
            <a:r>
              <a:rPr lang="en-GB">
                <a:solidFill>
                  <a:srgbClr val="FF0000"/>
                </a:solidFill>
                <a:latin typeface="Arial" charset="0"/>
              </a:rPr>
              <a:t>HOrrible</a:t>
            </a:r>
            <a:r>
              <a:rPr lang="en-GB" sz="1800">
                <a:solidFill>
                  <a:schemeClr val="bg1"/>
                </a:solidFill>
                <a:latin typeface="Arial" charset="0"/>
              </a:rPr>
              <a:t>rrible</a:t>
            </a:r>
          </a:p>
        </p:txBody>
      </p:sp>
      <p:sp>
        <p:nvSpPr>
          <p:cNvPr id="549895" name="Line 7"/>
          <p:cNvSpPr>
            <a:spLocks noChangeShapeType="1"/>
          </p:cNvSpPr>
          <p:nvPr/>
        </p:nvSpPr>
        <p:spPr bwMode="auto">
          <a:xfrm>
            <a:off x="2540000" y="3825875"/>
            <a:ext cx="338138" cy="322263"/>
          </a:xfrm>
          <a:prstGeom prst="line">
            <a:avLst/>
          </a:prstGeom>
          <a:noFill/>
          <a:ln w="38100">
            <a:solidFill>
              <a:srgbClr val="FF0000"/>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896" name="Line 8"/>
          <p:cNvSpPr>
            <a:spLocks noChangeShapeType="1"/>
          </p:cNvSpPr>
          <p:nvPr/>
        </p:nvSpPr>
        <p:spPr bwMode="auto">
          <a:xfrm flipH="1">
            <a:off x="2201863" y="3825875"/>
            <a:ext cx="338137" cy="0"/>
          </a:xfrm>
          <a:prstGeom prst="line">
            <a:avLst/>
          </a:prstGeom>
          <a:noFill/>
          <a:ln w="28575">
            <a:solidFill>
              <a:srgbClr val="FF00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897" name="Line 9"/>
          <p:cNvSpPr>
            <a:spLocks noChangeShapeType="1"/>
          </p:cNvSpPr>
          <p:nvPr/>
        </p:nvSpPr>
        <p:spPr bwMode="auto">
          <a:xfrm>
            <a:off x="4910138" y="3640138"/>
            <a:ext cx="644525" cy="627062"/>
          </a:xfrm>
          <a:prstGeom prst="line">
            <a:avLst/>
          </a:prstGeom>
          <a:noFill/>
          <a:ln w="38100">
            <a:solidFill>
              <a:srgbClr val="FF0000"/>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898" name="Line 10"/>
          <p:cNvSpPr>
            <a:spLocks noChangeShapeType="1"/>
          </p:cNvSpPr>
          <p:nvPr/>
        </p:nvSpPr>
        <p:spPr bwMode="auto">
          <a:xfrm flipV="1">
            <a:off x="6621463" y="3673475"/>
            <a:ext cx="592137" cy="187325"/>
          </a:xfrm>
          <a:prstGeom prst="line">
            <a:avLst/>
          </a:prstGeom>
          <a:noFill/>
          <a:ln w="28575">
            <a:solidFill>
              <a:srgbClr val="FF00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899" name="Line 11"/>
          <p:cNvSpPr>
            <a:spLocks noChangeShapeType="1"/>
          </p:cNvSpPr>
          <p:nvPr/>
        </p:nvSpPr>
        <p:spPr bwMode="auto">
          <a:xfrm>
            <a:off x="7213600" y="3673475"/>
            <a:ext cx="457200" cy="254000"/>
          </a:xfrm>
          <a:prstGeom prst="line">
            <a:avLst/>
          </a:prstGeom>
          <a:noFill/>
          <a:ln w="28575">
            <a:solidFill>
              <a:srgbClr val="FF0000"/>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900" name="Text Box 12"/>
          <p:cNvSpPr txBox="1">
            <a:spLocks noChangeArrowheads="1"/>
          </p:cNvSpPr>
          <p:nvPr/>
        </p:nvSpPr>
        <p:spPr bwMode="auto">
          <a:xfrm>
            <a:off x="450850" y="5808663"/>
            <a:ext cx="84899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i="1"/>
              <a:t>There’s a point where you have to clean it and I think it’s horrible...</a:t>
            </a:r>
          </a:p>
        </p:txBody>
      </p:sp>
      <p:pic>
        <p:nvPicPr>
          <p:cNvPr id="549901" name="58EC0330.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128000" y="650875"/>
            <a:ext cx="406400" cy="4064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49901"/>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560" fill="hold"/>
                                        <p:tgtEl>
                                          <p:spTgt spid="549901"/>
                                        </p:tgtEl>
                                      </p:cBhvr>
                                    </p:cmd>
                                  </p:childTnLst>
                                </p:cTn>
                              </p:par>
                            </p:childTnLst>
                          </p:cTn>
                        </p:par>
                      </p:childTnLst>
                    </p:cTn>
                  </p:par>
                </p:childTnLst>
              </p:cTn>
              <p:nextCondLst>
                <p:cond evt="onClick" delay="0">
                  <p:tgtEl>
                    <p:spTgt spid="54990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4990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Date Placeholder 3"/>
          <p:cNvSpPr>
            <a:spLocks noGrp="1"/>
          </p:cNvSpPr>
          <p:nvPr>
            <p:ph type="dt" sz="half" idx="10"/>
          </p:nvPr>
        </p:nvSpPr>
        <p:spPr/>
        <p:txBody>
          <a:bodyPr/>
          <a:lstStyle/>
          <a:p>
            <a:fld id="{EA9424D8-1B27-CF4A-A914-1551073FA4E7}" type="datetime1">
              <a:rPr lang="en-US"/>
              <a:pPr/>
              <a:t>10/1/24</a:t>
            </a:fld>
            <a:endParaRPr lang="en-US"/>
          </a:p>
        </p:txBody>
      </p:sp>
      <p:sp>
        <p:nvSpPr>
          <p:cNvPr id="32" name="Slide Number Placeholder 5"/>
          <p:cNvSpPr>
            <a:spLocks noGrp="1"/>
          </p:cNvSpPr>
          <p:nvPr>
            <p:ph type="sldNum" sz="quarter" idx="12"/>
          </p:nvPr>
        </p:nvSpPr>
        <p:spPr/>
        <p:txBody>
          <a:bodyPr/>
          <a:lstStyle/>
          <a:p>
            <a:fld id="{304A73B1-FA3E-B34C-81C0-0A6C4AB96C4E}" type="slidenum">
              <a:rPr lang="en-US"/>
              <a:pPr/>
              <a:t>16</a:t>
            </a:fld>
            <a:endParaRPr lang="en-US"/>
          </a:p>
        </p:txBody>
      </p:sp>
      <p:sp>
        <p:nvSpPr>
          <p:cNvPr id="552962" name="Rectangle 2"/>
          <p:cNvSpPr>
            <a:spLocks noGrp="1" noChangeArrowheads="1"/>
          </p:cNvSpPr>
          <p:nvPr>
            <p:ph type="title"/>
          </p:nvPr>
        </p:nvSpPr>
        <p:spPr/>
        <p:txBody>
          <a:bodyPr/>
          <a:lstStyle/>
          <a:p>
            <a:r>
              <a:rPr lang="en-GB" dirty="0"/>
              <a:t>British School </a:t>
            </a:r>
          </a:p>
        </p:txBody>
      </p:sp>
      <p:sp>
        <p:nvSpPr>
          <p:cNvPr id="552963" name="Rectangle 3"/>
          <p:cNvSpPr>
            <a:spLocks noChangeArrowheads="1"/>
          </p:cNvSpPr>
          <p:nvPr/>
        </p:nvSpPr>
        <p:spPr bwMode="auto">
          <a:xfrm>
            <a:off x="2336800" y="3525838"/>
            <a:ext cx="2032000" cy="1608137"/>
          </a:xfrm>
          <a:prstGeom prst="rect">
            <a:avLst/>
          </a:prstGeom>
          <a:noFill/>
          <a:ln w="57150">
            <a:solidFill>
              <a:schemeClr val="accent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4" name="Rectangle 4"/>
          <p:cNvSpPr>
            <a:spLocks noChangeArrowheads="1"/>
          </p:cNvSpPr>
          <p:nvPr/>
        </p:nvSpPr>
        <p:spPr bwMode="auto">
          <a:xfrm>
            <a:off x="4371975" y="3525838"/>
            <a:ext cx="2147888" cy="1608137"/>
          </a:xfrm>
          <a:prstGeom prst="rect">
            <a:avLst/>
          </a:prstGeom>
          <a:noFill/>
          <a:ln w="57150">
            <a:solidFill>
              <a:srgbClr val="9900CC"/>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5" name="Text Box 5"/>
          <p:cNvSpPr txBox="1">
            <a:spLocks noChangeArrowheads="1"/>
          </p:cNvSpPr>
          <p:nvPr/>
        </p:nvSpPr>
        <p:spPr bwMode="auto">
          <a:xfrm>
            <a:off x="2295524" y="5240338"/>
            <a:ext cx="448627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GB"/>
              <a:t>JOHN’s never   BEEN to  Jamaica</a:t>
            </a:r>
          </a:p>
        </p:txBody>
      </p:sp>
      <p:sp>
        <p:nvSpPr>
          <p:cNvPr id="552966" name="Oval 6"/>
          <p:cNvSpPr>
            <a:spLocks noChangeArrowheads="1"/>
          </p:cNvSpPr>
          <p:nvPr/>
        </p:nvSpPr>
        <p:spPr bwMode="auto">
          <a:xfrm>
            <a:off x="2641600" y="4084638"/>
            <a:ext cx="422275" cy="423862"/>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7" name="Oval 7"/>
          <p:cNvSpPr>
            <a:spLocks noChangeArrowheads="1"/>
          </p:cNvSpPr>
          <p:nvPr/>
        </p:nvSpPr>
        <p:spPr bwMode="auto">
          <a:xfrm>
            <a:off x="4575175" y="4100513"/>
            <a:ext cx="422275" cy="423862"/>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8" name="Oval 8"/>
          <p:cNvSpPr>
            <a:spLocks noChangeArrowheads="1"/>
          </p:cNvSpPr>
          <p:nvPr/>
        </p:nvSpPr>
        <p:spPr bwMode="auto">
          <a:xfrm>
            <a:off x="3541713" y="4473575"/>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9" name="Oval 9"/>
          <p:cNvSpPr>
            <a:spLocks noChangeArrowheads="1"/>
          </p:cNvSpPr>
          <p:nvPr/>
        </p:nvSpPr>
        <p:spPr bwMode="auto">
          <a:xfrm>
            <a:off x="3886200" y="46609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70" name="Oval 10"/>
          <p:cNvSpPr>
            <a:spLocks noChangeArrowheads="1"/>
          </p:cNvSpPr>
          <p:nvPr/>
        </p:nvSpPr>
        <p:spPr bwMode="auto">
          <a:xfrm>
            <a:off x="5249863" y="4640263"/>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71" name="Oval 11"/>
          <p:cNvSpPr>
            <a:spLocks noChangeArrowheads="1"/>
          </p:cNvSpPr>
          <p:nvPr/>
        </p:nvSpPr>
        <p:spPr bwMode="auto">
          <a:xfrm>
            <a:off x="6223000" y="4740275"/>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72" name="Oval 12"/>
          <p:cNvSpPr>
            <a:spLocks noChangeArrowheads="1"/>
          </p:cNvSpPr>
          <p:nvPr/>
        </p:nvSpPr>
        <p:spPr bwMode="auto">
          <a:xfrm>
            <a:off x="5951538" y="4745038"/>
            <a:ext cx="169862" cy="152400"/>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52973" name="Group 13"/>
          <p:cNvGrpSpPr>
            <a:grpSpLocks/>
          </p:cNvGrpSpPr>
          <p:nvPr/>
        </p:nvGrpSpPr>
        <p:grpSpPr bwMode="auto">
          <a:xfrm>
            <a:off x="822325" y="2320925"/>
            <a:ext cx="3219450" cy="1103313"/>
            <a:chOff x="518" y="1462"/>
            <a:chExt cx="2028" cy="695"/>
          </a:xfrm>
        </p:grpSpPr>
        <p:sp>
          <p:nvSpPr>
            <p:cNvPr id="552974" name="Text Box 14"/>
            <p:cNvSpPr txBox="1">
              <a:spLocks noChangeArrowheads="1"/>
            </p:cNvSpPr>
            <p:nvPr/>
          </p:nvSpPr>
          <p:spPr bwMode="auto">
            <a:xfrm>
              <a:off x="518" y="1462"/>
              <a:ext cx="2028"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dirty="0" err="1">
                  <a:solidFill>
                    <a:srgbClr val="FF0000"/>
                  </a:solidFill>
                  <a:latin typeface="Arial" charset="0"/>
                </a:rPr>
                <a:t>Prenuclear</a:t>
              </a:r>
              <a:r>
                <a:rPr lang="en-GB" dirty="0">
                  <a:solidFill>
                    <a:srgbClr val="CC3300"/>
                  </a:solidFill>
                  <a:latin typeface="Arial" charset="0"/>
                </a:rPr>
                <a:t> </a:t>
              </a:r>
              <a:r>
                <a:rPr lang="en-GB" dirty="0">
                  <a:latin typeface="Arial" charset="0"/>
                </a:rPr>
                <a:t>accent unit</a:t>
              </a:r>
            </a:p>
          </p:txBody>
        </p:sp>
        <p:sp>
          <p:nvSpPr>
            <p:cNvPr id="552975" name="Line 15"/>
            <p:cNvSpPr>
              <a:spLocks noChangeShapeType="1"/>
            </p:cNvSpPr>
            <p:nvPr/>
          </p:nvSpPr>
          <p:spPr bwMode="auto">
            <a:xfrm>
              <a:off x="1450" y="1773"/>
              <a:ext cx="342" cy="384"/>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2976" name="Group 16"/>
          <p:cNvGrpSpPr>
            <a:grpSpLocks/>
          </p:cNvGrpSpPr>
          <p:nvPr/>
        </p:nvGrpSpPr>
        <p:grpSpPr bwMode="auto">
          <a:xfrm>
            <a:off x="5461000" y="2320925"/>
            <a:ext cx="2795588" cy="1052513"/>
            <a:chOff x="3440" y="1462"/>
            <a:chExt cx="1761" cy="663"/>
          </a:xfrm>
        </p:grpSpPr>
        <p:sp>
          <p:nvSpPr>
            <p:cNvPr id="552977" name="Text Box 17"/>
            <p:cNvSpPr txBox="1">
              <a:spLocks noChangeArrowheads="1"/>
            </p:cNvSpPr>
            <p:nvPr/>
          </p:nvSpPr>
          <p:spPr bwMode="auto">
            <a:xfrm>
              <a:off x="3440" y="1462"/>
              <a:ext cx="176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dirty="0">
                  <a:solidFill>
                    <a:srgbClr val="FF0000"/>
                  </a:solidFill>
                  <a:latin typeface="Arial" charset="0"/>
                </a:rPr>
                <a:t>Nuclear</a:t>
              </a:r>
              <a:r>
                <a:rPr lang="en-GB" dirty="0">
                  <a:latin typeface="Arial" charset="0"/>
                </a:rPr>
                <a:t> accent unit</a:t>
              </a:r>
            </a:p>
          </p:txBody>
        </p:sp>
        <p:sp>
          <p:nvSpPr>
            <p:cNvPr id="552978" name="Line 18"/>
            <p:cNvSpPr>
              <a:spLocks noChangeShapeType="1"/>
            </p:cNvSpPr>
            <p:nvPr/>
          </p:nvSpPr>
          <p:spPr bwMode="auto">
            <a:xfrm flipH="1">
              <a:off x="3861" y="1741"/>
              <a:ext cx="181" cy="384"/>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52979" name="Text Box 19"/>
          <p:cNvSpPr txBox="1">
            <a:spLocks noChangeArrowheads="1"/>
          </p:cNvSpPr>
          <p:nvPr/>
        </p:nvSpPr>
        <p:spPr bwMode="auto">
          <a:xfrm>
            <a:off x="1593850" y="5237163"/>
            <a:ext cx="6238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But</a:t>
            </a:r>
          </a:p>
        </p:txBody>
      </p:sp>
      <p:sp>
        <p:nvSpPr>
          <p:cNvPr id="552980" name="Rectangle 20"/>
          <p:cNvSpPr>
            <a:spLocks noChangeArrowheads="1"/>
          </p:cNvSpPr>
          <p:nvPr/>
        </p:nvSpPr>
        <p:spPr bwMode="auto">
          <a:xfrm>
            <a:off x="1522413" y="3524250"/>
            <a:ext cx="796925" cy="1609725"/>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81" name="Oval 21"/>
          <p:cNvSpPr>
            <a:spLocks noChangeArrowheads="1"/>
          </p:cNvSpPr>
          <p:nvPr/>
        </p:nvSpPr>
        <p:spPr bwMode="auto">
          <a:xfrm>
            <a:off x="1830388" y="46736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52982" name="Group 22"/>
          <p:cNvGrpSpPr>
            <a:grpSpLocks/>
          </p:cNvGrpSpPr>
          <p:nvPr/>
        </p:nvGrpSpPr>
        <p:grpSpPr bwMode="auto">
          <a:xfrm>
            <a:off x="584200" y="2860675"/>
            <a:ext cx="1397000" cy="884238"/>
            <a:chOff x="368" y="1802"/>
            <a:chExt cx="880" cy="557"/>
          </a:xfrm>
        </p:grpSpPr>
        <p:sp>
          <p:nvSpPr>
            <p:cNvPr id="552983" name="Text Box 23"/>
            <p:cNvSpPr txBox="1">
              <a:spLocks noChangeArrowheads="1"/>
            </p:cNvSpPr>
            <p:nvPr/>
          </p:nvSpPr>
          <p:spPr bwMode="auto">
            <a:xfrm>
              <a:off x="368" y="1802"/>
              <a:ext cx="84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dirty="0" err="1">
                  <a:solidFill>
                    <a:srgbClr val="FF0000"/>
                  </a:solidFill>
                  <a:latin typeface="Arial" charset="0"/>
                </a:rPr>
                <a:t>Prehead</a:t>
              </a:r>
              <a:endParaRPr lang="en-GB" dirty="0">
                <a:solidFill>
                  <a:srgbClr val="FF0000"/>
                </a:solidFill>
                <a:latin typeface="Arial" charset="0"/>
              </a:endParaRPr>
            </a:p>
          </p:txBody>
        </p:sp>
        <p:sp>
          <p:nvSpPr>
            <p:cNvPr id="552984" name="Line 24"/>
            <p:cNvSpPr>
              <a:spLocks noChangeShapeType="1"/>
            </p:cNvSpPr>
            <p:nvPr/>
          </p:nvSpPr>
          <p:spPr bwMode="auto">
            <a:xfrm>
              <a:off x="970" y="2082"/>
              <a:ext cx="278" cy="277"/>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2985" name="Group 25"/>
          <p:cNvGrpSpPr>
            <a:grpSpLocks/>
          </p:cNvGrpSpPr>
          <p:nvPr/>
        </p:nvGrpSpPr>
        <p:grpSpPr bwMode="auto">
          <a:xfrm>
            <a:off x="6129338" y="3895725"/>
            <a:ext cx="2738437" cy="712788"/>
            <a:chOff x="3861" y="2454"/>
            <a:chExt cx="1725" cy="449"/>
          </a:xfrm>
        </p:grpSpPr>
        <p:sp>
          <p:nvSpPr>
            <p:cNvPr id="552986" name="Text Box 26"/>
            <p:cNvSpPr txBox="1">
              <a:spLocks noChangeArrowheads="1"/>
            </p:cNvSpPr>
            <p:nvPr/>
          </p:nvSpPr>
          <p:spPr bwMode="auto">
            <a:xfrm>
              <a:off x="4017" y="2454"/>
              <a:ext cx="156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dirty="0">
                  <a:solidFill>
                    <a:srgbClr val="FF0000"/>
                  </a:solidFill>
                  <a:latin typeface="Arial" charset="0"/>
                </a:rPr>
                <a:t>Stressed</a:t>
              </a:r>
              <a:r>
                <a:rPr lang="en-GB" dirty="0">
                  <a:latin typeface="Arial" charset="0"/>
                </a:rPr>
                <a:t> syllable</a:t>
              </a:r>
            </a:p>
          </p:txBody>
        </p:sp>
        <p:sp>
          <p:nvSpPr>
            <p:cNvPr id="552987" name="Line 27"/>
            <p:cNvSpPr>
              <a:spLocks noChangeShapeType="1"/>
            </p:cNvSpPr>
            <p:nvPr/>
          </p:nvSpPr>
          <p:spPr bwMode="auto">
            <a:xfrm flipH="1">
              <a:off x="3861" y="2712"/>
              <a:ext cx="235" cy="191"/>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52988" name="Oval 28"/>
          <p:cNvSpPr>
            <a:spLocks noChangeArrowheads="1"/>
          </p:cNvSpPr>
          <p:nvPr/>
        </p:nvSpPr>
        <p:spPr bwMode="auto">
          <a:xfrm>
            <a:off x="5608638" y="4740275"/>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89" name="Text Box 29"/>
          <p:cNvSpPr txBox="1">
            <a:spLocks noChangeArrowheads="1"/>
          </p:cNvSpPr>
          <p:nvPr/>
        </p:nvSpPr>
        <p:spPr bwMode="auto">
          <a:xfrm>
            <a:off x="2801938" y="3052763"/>
            <a:ext cx="103028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‘Head’</a:t>
            </a:r>
          </a:p>
        </p:txBody>
      </p:sp>
      <p:sp>
        <p:nvSpPr>
          <p:cNvPr id="552990" name="Text Box 30"/>
          <p:cNvSpPr txBox="1">
            <a:spLocks noChangeArrowheads="1"/>
          </p:cNvSpPr>
          <p:nvPr/>
        </p:nvSpPr>
        <p:spPr bwMode="auto">
          <a:xfrm>
            <a:off x="4737100" y="3073400"/>
            <a:ext cx="13858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‘Nucleus’</a:t>
            </a:r>
          </a:p>
        </p:txBody>
      </p:sp>
      <p:sp>
        <p:nvSpPr>
          <p:cNvPr id="3" name="TextBox 2"/>
          <p:cNvSpPr txBox="1"/>
          <p:nvPr/>
        </p:nvSpPr>
        <p:spPr>
          <a:xfrm>
            <a:off x="822325" y="1371600"/>
            <a:ext cx="7254875" cy="954107"/>
          </a:xfrm>
          <a:prstGeom prst="rect">
            <a:avLst/>
          </a:prstGeom>
          <a:noFill/>
        </p:spPr>
        <p:txBody>
          <a:bodyPr wrap="square" rtlCol="0">
            <a:spAutoFit/>
          </a:bodyPr>
          <a:lstStyle/>
          <a:p>
            <a:r>
              <a:rPr lang="en-GB" sz="2800" dirty="0"/>
              <a:t>Each accent defines the </a:t>
            </a:r>
            <a:r>
              <a:rPr lang="en-GB" sz="2800" b="1" dirty="0">
                <a:solidFill>
                  <a:srgbClr val="0066FF"/>
                </a:solidFill>
              </a:rPr>
              <a:t>beginning</a:t>
            </a:r>
            <a:r>
              <a:rPr lang="en-GB" sz="2800" dirty="0">
                <a:solidFill>
                  <a:srgbClr val="0066FF"/>
                </a:solidFill>
              </a:rPr>
              <a:t> </a:t>
            </a:r>
            <a:r>
              <a:rPr lang="en-GB" sz="2800" dirty="0"/>
              <a:t>of a prosodic constituent</a:t>
            </a:r>
            <a:endParaRPr lang="en-US" sz="2800" dirty="0"/>
          </a:p>
        </p:txBody>
      </p:sp>
      <p:sp>
        <p:nvSpPr>
          <p:cNvPr id="2" name="TextBox 1"/>
          <p:cNvSpPr txBox="1"/>
          <p:nvPr/>
        </p:nvSpPr>
        <p:spPr>
          <a:xfrm>
            <a:off x="1676400" y="5902326"/>
            <a:ext cx="5715000" cy="461665"/>
          </a:xfrm>
          <a:prstGeom prst="rect">
            <a:avLst/>
          </a:prstGeom>
          <a:noFill/>
        </p:spPr>
        <p:txBody>
          <a:bodyPr wrap="square" rtlCol="0">
            <a:spAutoFit/>
          </a:bodyPr>
          <a:lstStyle/>
          <a:p>
            <a:r>
              <a:rPr lang="en-US" dirty="0">
                <a:solidFill>
                  <a:srgbClr val="0066FF"/>
                </a:solidFill>
                <a:hlinkClick r:id="rId3">
                  <a:extLst>
                    <a:ext uri="{A12FA001-AC4F-418D-AE19-62706E023703}">
                      <ahyp:hlinkClr xmlns:ahyp="http://schemas.microsoft.com/office/drawing/2018/hyperlinkcolor" val="tx"/>
                    </a:ext>
                  </a:extLst>
                </a:hlinkClick>
              </a:rPr>
              <a:t>Received Pronunciation </a:t>
            </a:r>
            <a:r>
              <a:rPr lang="en-US" dirty="0"/>
              <a:t>(RP)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29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529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5297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5297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5298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55298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5298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5299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5529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3" grpId="0" animBg="1"/>
      <p:bldP spid="552964" grpId="0" animBg="1"/>
      <p:bldP spid="552980" grpId="0" animBg="1"/>
      <p:bldP spid="552989" grpId="0" autoUpdateAnimBg="0"/>
      <p:bldP spid="552990"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Date Placeholder 2"/>
          <p:cNvSpPr>
            <a:spLocks noGrp="1"/>
          </p:cNvSpPr>
          <p:nvPr>
            <p:ph type="dt" sz="half" idx="10"/>
          </p:nvPr>
        </p:nvSpPr>
        <p:spPr/>
        <p:txBody>
          <a:bodyPr/>
          <a:lstStyle/>
          <a:p>
            <a:fld id="{C8EE0F54-C741-694F-B53C-BA4AF222F9A1}" type="datetime1">
              <a:rPr lang="en-US"/>
              <a:pPr/>
              <a:t>10/1/24</a:t>
            </a:fld>
            <a:endParaRPr lang="en-US"/>
          </a:p>
        </p:txBody>
      </p:sp>
      <p:sp>
        <p:nvSpPr>
          <p:cNvPr id="72" name="Slide Number Placeholder 4"/>
          <p:cNvSpPr>
            <a:spLocks noGrp="1"/>
          </p:cNvSpPr>
          <p:nvPr>
            <p:ph type="sldNum" sz="quarter" idx="12"/>
          </p:nvPr>
        </p:nvSpPr>
        <p:spPr/>
        <p:txBody>
          <a:bodyPr/>
          <a:lstStyle/>
          <a:p>
            <a:fld id="{A5821254-087F-7E44-9CE9-CE5857B488E7}" type="slidenum">
              <a:rPr lang="en-US"/>
              <a:pPr/>
              <a:t>17</a:t>
            </a:fld>
            <a:endParaRPr lang="en-US"/>
          </a:p>
        </p:txBody>
      </p:sp>
      <p:sp>
        <p:nvSpPr>
          <p:cNvPr id="558082" name="Rectangle 2"/>
          <p:cNvSpPr>
            <a:spLocks noGrp="1" noChangeArrowheads="1"/>
          </p:cNvSpPr>
          <p:nvPr>
            <p:ph type="title"/>
          </p:nvPr>
        </p:nvSpPr>
        <p:spPr/>
        <p:txBody>
          <a:bodyPr/>
          <a:lstStyle/>
          <a:p>
            <a:r>
              <a:rPr lang="en-GB"/>
              <a:t>Six nuclear choices in English</a:t>
            </a:r>
          </a:p>
        </p:txBody>
      </p:sp>
      <p:grpSp>
        <p:nvGrpSpPr>
          <p:cNvPr id="558083" name="Group 3"/>
          <p:cNvGrpSpPr>
            <a:grpSpLocks/>
          </p:cNvGrpSpPr>
          <p:nvPr/>
        </p:nvGrpSpPr>
        <p:grpSpPr bwMode="auto">
          <a:xfrm>
            <a:off x="1625600" y="1625600"/>
            <a:ext cx="2184400" cy="1574800"/>
            <a:chOff x="1024" y="1024"/>
            <a:chExt cx="1376" cy="992"/>
          </a:xfrm>
        </p:grpSpPr>
        <p:sp>
          <p:nvSpPr>
            <p:cNvPr id="558084" name="Rectangle 4"/>
            <p:cNvSpPr>
              <a:spLocks noChangeArrowheads="1"/>
            </p:cNvSpPr>
            <p:nvPr/>
          </p:nvSpPr>
          <p:spPr bwMode="auto">
            <a:xfrm>
              <a:off x="1024" y="1024"/>
              <a:ext cx="1376" cy="992"/>
            </a:xfrm>
            <a:prstGeom prst="rect">
              <a:avLst/>
            </a:prstGeom>
            <a:solidFill>
              <a:srgbClr val="EAEAEA"/>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8085" name="Text Box 5"/>
            <p:cNvSpPr txBox="1">
              <a:spLocks noChangeArrowheads="1"/>
            </p:cNvSpPr>
            <p:nvPr/>
          </p:nvSpPr>
          <p:spPr bwMode="auto">
            <a:xfrm>
              <a:off x="1229" y="1361"/>
              <a:ext cx="19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086" name="Text Box 6"/>
            <p:cNvSpPr txBox="1">
              <a:spLocks noChangeArrowheads="1"/>
            </p:cNvSpPr>
            <p:nvPr/>
          </p:nvSpPr>
          <p:spPr bwMode="auto">
            <a:xfrm>
              <a:off x="1324" y="1318"/>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087" name="Text Box 7"/>
            <p:cNvSpPr txBox="1">
              <a:spLocks noChangeArrowheads="1"/>
            </p:cNvSpPr>
            <p:nvPr/>
          </p:nvSpPr>
          <p:spPr bwMode="auto">
            <a:xfrm>
              <a:off x="1439" y="1241"/>
              <a:ext cx="26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088" name="Text Box 8"/>
            <p:cNvSpPr txBox="1">
              <a:spLocks noChangeArrowheads="1"/>
            </p:cNvSpPr>
            <p:nvPr/>
          </p:nvSpPr>
          <p:spPr bwMode="auto">
            <a:xfrm>
              <a:off x="1609" y="1241"/>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089" name="Text Box 9"/>
            <p:cNvSpPr txBox="1">
              <a:spLocks noChangeArrowheads="1"/>
            </p:cNvSpPr>
            <p:nvPr/>
          </p:nvSpPr>
          <p:spPr bwMode="auto">
            <a:xfrm>
              <a:off x="1716" y="1272"/>
              <a:ext cx="16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090" name="Text Box 10"/>
            <p:cNvSpPr txBox="1">
              <a:spLocks noChangeArrowheads="1"/>
            </p:cNvSpPr>
            <p:nvPr/>
          </p:nvSpPr>
          <p:spPr bwMode="auto">
            <a:xfrm>
              <a:off x="1772" y="1339"/>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091" name="Text Box 11"/>
            <p:cNvSpPr txBox="1">
              <a:spLocks noChangeArrowheads="1"/>
            </p:cNvSpPr>
            <p:nvPr/>
          </p:nvSpPr>
          <p:spPr bwMode="auto">
            <a:xfrm>
              <a:off x="1415" y="1767"/>
              <a:ext cx="492"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falling</a:t>
              </a:r>
              <a:endParaRPr lang="en-GB"/>
            </a:p>
          </p:txBody>
        </p:sp>
        <p:sp>
          <p:nvSpPr>
            <p:cNvPr id="558092" name="Text Box 12"/>
            <p:cNvSpPr txBox="1">
              <a:spLocks noChangeArrowheads="1"/>
            </p:cNvSpPr>
            <p:nvPr/>
          </p:nvSpPr>
          <p:spPr bwMode="auto">
            <a:xfrm>
              <a:off x="1868" y="1435"/>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093" name="AutoShape 13"/>
            <p:cNvSpPr>
              <a:spLocks noChangeArrowheads="1"/>
            </p:cNvSpPr>
            <p:nvPr/>
          </p:nvSpPr>
          <p:spPr bwMode="auto">
            <a:xfrm rot="-2733482">
              <a:off x="1877" y="1076"/>
              <a:ext cx="235" cy="518"/>
            </a:xfrm>
            <a:prstGeom prst="downArrow">
              <a:avLst>
                <a:gd name="adj1" fmla="val 50000"/>
                <a:gd name="adj2" fmla="val 55106"/>
              </a:avLst>
            </a:prstGeom>
            <a:solidFill>
              <a:srgbClr val="CC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094" name="Group 14"/>
          <p:cNvGrpSpPr>
            <a:grpSpLocks/>
          </p:cNvGrpSpPr>
          <p:nvPr/>
        </p:nvGrpSpPr>
        <p:grpSpPr bwMode="auto">
          <a:xfrm>
            <a:off x="4691063" y="1639888"/>
            <a:ext cx="2184400" cy="1574800"/>
            <a:chOff x="2955" y="1033"/>
            <a:chExt cx="1376" cy="992"/>
          </a:xfrm>
        </p:grpSpPr>
        <p:sp>
          <p:nvSpPr>
            <p:cNvPr id="558095" name="Rectangle 15"/>
            <p:cNvSpPr>
              <a:spLocks noChangeArrowheads="1"/>
            </p:cNvSpPr>
            <p:nvPr/>
          </p:nvSpPr>
          <p:spPr bwMode="auto">
            <a:xfrm>
              <a:off x="2955" y="1033"/>
              <a:ext cx="1376" cy="992"/>
            </a:xfrm>
            <a:prstGeom prst="rect">
              <a:avLst/>
            </a:prstGeom>
            <a:solidFill>
              <a:srgbClr val="EAEAEA"/>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8096" name="Text Box 16"/>
            <p:cNvSpPr txBox="1">
              <a:spLocks noChangeArrowheads="1"/>
            </p:cNvSpPr>
            <p:nvPr/>
          </p:nvSpPr>
          <p:spPr bwMode="auto">
            <a:xfrm>
              <a:off x="3601" y="1343"/>
              <a:ext cx="16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097" name="Text Box 17"/>
            <p:cNvSpPr txBox="1">
              <a:spLocks noChangeArrowheads="1"/>
            </p:cNvSpPr>
            <p:nvPr/>
          </p:nvSpPr>
          <p:spPr bwMode="auto">
            <a:xfrm>
              <a:off x="3657" y="1289"/>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098" name="Text Box 18"/>
            <p:cNvSpPr txBox="1">
              <a:spLocks noChangeArrowheads="1"/>
            </p:cNvSpPr>
            <p:nvPr/>
          </p:nvSpPr>
          <p:spPr bwMode="auto">
            <a:xfrm>
              <a:off x="3372" y="1770"/>
              <a:ext cx="460"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rising</a:t>
              </a:r>
            </a:p>
          </p:txBody>
        </p:sp>
        <p:sp>
          <p:nvSpPr>
            <p:cNvPr id="558099" name="Text Box 19"/>
            <p:cNvSpPr txBox="1">
              <a:spLocks noChangeArrowheads="1"/>
            </p:cNvSpPr>
            <p:nvPr/>
          </p:nvSpPr>
          <p:spPr bwMode="auto">
            <a:xfrm>
              <a:off x="3136" y="1443"/>
              <a:ext cx="19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00" name="Text Box 20"/>
            <p:cNvSpPr txBox="1">
              <a:spLocks noChangeArrowheads="1"/>
            </p:cNvSpPr>
            <p:nvPr/>
          </p:nvSpPr>
          <p:spPr bwMode="auto">
            <a:xfrm>
              <a:off x="3231" y="1433"/>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01" name="Text Box 21"/>
            <p:cNvSpPr txBox="1">
              <a:spLocks noChangeArrowheads="1"/>
            </p:cNvSpPr>
            <p:nvPr/>
          </p:nvSpPr>
          <p:spPr bwMode="auto">
            <a:xfrm>
              <a:off x="3346" y="1455"/>
              <a:ext cx="26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102" name="Text Box 22"/>
            <p:cNvSpPr txBox="1">
              <a:spLocks noChangeArrowheads="1"/>
            </p:cNvSpPr>
            <p:nvPr/>
          </p:nvSpPr>
          <p:spPr bwMode="auto">
            <a:xfrm>
              <a:off x="3505" y="1400"/>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03" name="Text Box 23"/>
            <p:cNvSpPr txBox="1">
              <a:spLocks noChangeArrowheads="1"/>
            </p:cNvSpPr>
            <p:nvPr/>
          </p:nvSpPr>
          <p:spPr bwMode="auto">
            <a:xfrm>
              <a:off x="3753" y="1209"/>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04" name="AutoShape 24"/>
            <p:cNvSpPr>
              <a:spLocks noChangeArrowheads="1"/>
            </p:cNvSpPr>
            <p:nvPr/>
          </p:nvSpPr>
          <p:spPr bwMode="auto">
            <a:xfrm rot="2733482" flipV="1">
              <a:off x="3859" y="1258"/>
              <a:ext cx="235" cy="518"/>
            </a:xfrm>
            <a:prstGeom prst="downArrow">
              <a:avLst>
                <a:gd name="adj1" fmla="val 50000"/>
                <a:gd name="adj2" fmla="val 55106"/>
              </a:avLst>
            </a:prstGeom>
            <a:solidFill>
              <a:srgbClr val="CC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105" name="Group 25"/>
          <p:cNvGrpSpPr>
            <a:grpSpLocks/>
          </p:cNvGrpSpPr>
          <p:nvPr/>
        </p:nvGrpSpPr>
        <p:grpSpPr bwMode="auto">
          <a:xfrm>
            <a:off x="1625600" y="3249613"/>
            <a:ext cx="2184400" cy="1574800"/>
            <a:chOff x="1024" y="2047"/>
            <a:chExt cx="1376" cy="992"/>
          </a:xfrm>
        </p:grpSpPr>
        <p:sp>
          <p:nvSpPr>
            <p:cNvPr id="558106" name="Rectangle 26"/>
            <p:cNvSpPr>
              <a:spLocks noChangeArrowheads="1"/>
            </p:cNvSpPr>
            <p:nvPr/>
          </p:nvSpPr>
          <p:spPr bwMode="auto">
            <a:xfrm>
              <a:off x="1024" y="2047"/>
              <a:ext cx="1376" cy="992"/>
            </a:xfrm>
            <a:prstGeom prst="rect">
              <a:avLst/>
            </a:prstGeom>
            <a:solidFill>
              <a:srgbClr val="EAEAEA"/>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GB"/>
            </a:p>
          </p:txBody>
        </p:sp>
        <p:sp>
          <p:nvSpPr>
            <p:cNvPr id="558107" name="Text Box 27"/>
            <p:cNvSpPr txBox="1">
              <a:spLocks noChangeArrowheads="1"/>
            </p:cNvSpPr>
            <p:nvPr/>
          </p:nvSpPr>
          <p:spPr bwMode="auto">
            <a:xfrm>
              <a:off x="1576" y="2331"/>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08" name="Text Box 28"/>
            <p:cNvSpPr txBox="1">
              <a:spLocks noChangeArrowheads="1"/>
            </p:cNvSpPr>
            <p:nvPr/>
          </p:nvSpPr>
          <p:spPr bwMode="auto">
            <a:xfrm>
              <a:off x="1728" y="2374"/>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109" name="Text Box 29"/>
            <p:cNvSpPr txBox="1">
              <a:spLocks noChangeArrowheads="1"/>
            </p:cNvSpPr>
            <p:nvPr/>
          </p:nvSpPr>
          <p:spPr bwMode="auto">
            <a:xfrm>
              <a:off x="1270" y="2793"/>
              <a:ext cx="884"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rising-falling</a:t>
              </a:r>
            </a:p>
          </p:txBody>
        </p:sp>
        <p:sp>
          <p:nvSpPr>
            <p:cNvPr id="558110" name="Text Box 30"/>
            <p:cNvSpPr txBox="1">
              <a:spLocks noChangeArrowheads="1"/>
            </p:cNvSpPr>
            <p:nvPr/>
          </p:nvSpPr>
          <p:spPr bwMode="auto">
            <a:xfrm>
              <a:off x="1672" y="2274"/>
              <a:ext cx="16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111" name="Text Box 31"/>
            <p:cNvSpPr txBox="1">
              <a:spLocks noChangeArrowheads="1"/>
            </p:cNvSpPr>
            <p:nvPr/>
          </p:nvSpPr>
          <p:spPr bwMode="auto">
            <a:xfrm>
              <a:off x="1207" y="2418"/>
              <a:ext cx="19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12" name="Text Box 32"/>
            <p:cNvSpPr txBox="1">
              <a:spLocks noChangeArrowheads="1"/>
            </p:cNvSpPr>
            <p:nvPr/>
          </p:nvSpPr>
          <p:spPr bwMode="auto">
            <a:xfrm>
              <a:off x="1302" y="2408"/>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13" name="Text Box 33"/>
            <p:cNvSpPr txBox="1">
              <a:spLocks noChangeArrowheads="1"/>
            </p:cNvSpPr>
            <p:nvPr/>
          </p:nvSpPr>
          <p:spPr bwMode="auto">
            <a:xfrm>
              <a:off x="1417" y="2430"/>
              <a:ext cx="26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dirty="0">
                  <a:solidFill>
                    <a:srgbClr val="CC0000"/>
                  </a:solidFill>
                </a:rPr>
                <a:t>m</a:t>
              </a:r>
            </a:p>
          </p:txBody>
        </p:sp>
        <p:sp>
          <p:nvSpPr>
            <p:cNvPr id="558114" name="Text Box 34"/>
            <p:cNvSpPr txBox="1">
              <a:spLocks noChangeArrowheads="1"/>
            </p:cNvSpPr>
            <p:nvPr/>
          </p:nvSpPr>
          <p:spPr bwMode="auto">
            <a:xfrm>
              <a:off x="1824" y="2459"/>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15" name="AutoShape 35"/>
            <p:cNvSpPr>
              <a:spLocks noChangeArrowheads="1"/>
            </p:cNvSpPr>
            <p:nvPr/>
          </p:nvSpPr>
          <p:spPr bwMode="auto">
            <a:xfrm>
              <a:off x="1415" y="2155"/>
              <a:ext cx="682" cy="299"/>
            </a:xfrm>
            <a:prstGeom prst="curvedDownArrow">
              <a:avLst>
                <a:gd name="adj1" fmla="val 45619"/>
                <a:gd name="adj2" fmla="val 91237"/>
                <a:gd name="adj3" fmla="val 33333"/>
              </a:avLst>
            </a:prstGeom>
            <a:solidFill>
              <a:srgbClr val="CC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116" name="Group 36"/>
          <p:cNvGrpSpPr>
            <a:grpSpLocks/>
          </p:cNvGrpSpPr>
          <p:nvPr/>
        </p:nvGrpSpPr>
        <p:grpSpPr bwMode="auto">
          <a:xfrm>
            <a:off x="4691063" y="3265488"/>
            <a:ext cx="2184400" cy="1574800"/>
            <a:chOff x="2955" y="2057"/>
            <a:chExt cx="1376" cy="992"/>
          </a:xfrm>
        </p:grpSpPr>
        <p:sp>
          <p:nvSpPr>
            <p:cNvPr id="558117" name="Rectangle 37"/>
            <p:cNvSpPr>
              <a:spLocks noChangeArrowheads="1"/>
            </p:cNvSpPr>
            <p:nvPr/>
          </p:nvSpPr>
          <p:spPr bwMode="auto">
            <a:xfrm>
              <a:off x="2955" y="2057"/>
              <a:ext cx="1376" cy="992"/>
            </a:xfrm>
            <a:prstGeom prst="rect">
              <a:avLst/>
            </a:prstGeom>
            <a:solidFill>
              <a:srgbClr val="EAEAEA"/>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8118" name="Text Box 38"/>
            <p:cNvSpPr txBox="1">
              <a:spLocks noChangeArrowheads="1"/>
            </p:cNvSpPr>
            <p:nvPr/>
          </p:nvSpPr>
          <p:spPr bwMode="auto">
            <a:xfrm>
              <a:off x="3227" y="2796"/>
              <a:ext cx="884"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falling-rising</a:t>
              </a:r>
            </a:p>
          </p:txBody>
        </p:sp>
        <p:sp>
          <p:nvSpPr>
            <p:cNvPr id="558119" name="Text Box 39"/>
            <p:cNvSpPr txBox="1">
              <a:spLocks noChangeArrowheads="1"/>
            </p:cNvSpPr>
            <p:nvPr/>
          </p:nvSpPr>
          <p:spPr bwMode="auto">
            <a:xfrm>
              <a:off x="3106" y="2221"/>
              <a:ext cx="19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20" name="Text Box 40"/>
            <p:cNvSpPr txBox="1">
              <a:spLocks noChangeArrowheads="1"/>
            </p:cNvSpPr>
            <p:nvPr/>
          </p:nvSpPr>
          <p:spPr bwMode="auto">
            <a:xfrm>
              <a:off x="3201" y="2178"/>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21" name="Text Box 41"/>
            <p:cNvSpPr txBox="1">
              <a:spLocks noChangeArrowheads="1"/>
            </p:cNvSpPr>
            <p:nvPr/>
          </p:nvSpPr>
          <p:spPr bwMode="auto">
            <a:xfrm>
              <a:off x="3316" y="2101"/>
              <a:ext cx="26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122" name="Text Box 42"/>
            <p:cNvSpPr txBox="1">
              <a:spLocks noChangeArrowheads="1"/>
            </p:cNvSpPr>
            <p:nvPr/>
          </p:nvSpPr>
          <p:spPr bwMode="auto">
            <a:xfrm>
              <a:off x="3486" y="2101"/>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23" name="Text Box 43"/>
            <p:cNvSpPr txBox="1">
              <a:spLocks noChangeArrowheads="1"/>
            </p:cNvSpPr>
            <p:nvPr/>
          </p:nvSpPr>
          <p:spPr bwMode="auto">
            <a:xfrm>
              <a:off x="3593" y="2132"/>
              <a:ext cx="16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124" name="Text Box 44"/>
            <p:cNvSpPr txBox="1">
              <a:spLocks noChangeArrowheads="1"/>
            </p:cNvSpPr>
            <p:nvPr/>
          </p:nvSpPr>
          <p:spPr bwMode="auto">
            <a:xfrm>
              <a:off x="3649" y="2221"/>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125" name="Text Box 45"/>
            <p:cNvSpPr txBox="1">
              <a:spLocks noChangeArrowheads="1"/>
            </p:cNvSpPr>
            <p:nvPr/>
          </p:nvSpPr>
          <p:spPr bwMode="auto">
            <a:xfrm>
              <a:off x="3745" y="2108"/>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26" name="AutoShape 46"/>
            <p:cNvSpPr>
              <a:spLocks noChangeArrowheads="1"/>
            </p:cNvSpPr>
            <p:nvPr/>
          </p:nvSpPr>
          <p:spPr bwMode="auto">
            <a:xfrm flipV="1">
              <a:off x="3432" y="2334"/>
              <a:ext cx="682" cy="299"/>
            </a:xfrm>
            <a:prstGeom prst="curvedDownArrow">
              <a:avLst>
                <a:gd name="adj1" fmla="val 45619"/>
                <a:gd name="adj2" fmla="val 91237"/>
                <a:gd name="adj3" fmla="val 33333"/>
              </a:avLst>
            </a:prstGeom>
            <a:solidFill>
              <a:srgbClr val="CC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127" name="Group 47"/>
          <p:cNvGrpSpPr>
            <a:grpSpLocks/>
          </p:cNvGrpSpPr>
          <p:nvPr/>
        </p:nvGrpSpPr>
        <p:grpSpPr bwMode="auto">
          <a:xfrm>
            <a:off x="1625600" y="4875213"/>
            <a:ext cx="2184400" cy="1574800"/>
            <a:chOff x="1024" y="3071"/>
            <a:chExt cx="1376" cy="992"/>
          </a:xfrm>
        </p:grpSpPr>
        <p:sp>
          <p:nvSpPr>
            <p:cNvPr id="558128" name="Rectangle 48"/>
            <p:cNvSpPr>
              <a:spLocks noChangeArrowheads="1"/>
            </p:cNvSpPr>
            <p:nvPr/>
          </p:nvSpPr>
          <p:spPr bwMode="auto">
            <a:xfrm>
              <a:off x="1024" y="3071"/>
              <a:ext cx="1376" cy="992"/>
            </a:xfrm>
            <a:prstGeom prst="rect">
              <a:avLst/>
            </a:prstGeom>
            <a:solidFill>
              <a:srgbClr val="EAEAEA"/>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GB"/>
            </a:p>
          </p:txBody>
        </p:sp>
        <p:sp>
          <p:nvSpPr>
            <p:cNvPr id="558129" name="Text Box 49"/>
            <p:cNvSpPr txBox="1">
              <a:spLocks noChangeArrowheads="1"/>
            </p:cNvSpPr>
            <p:nvPr/>
          </p:nvSpPr>
          <p:spPr bwMode="auto">
            <a:xfrm>
              <a:off x="1039" y="3812"/>
              <a:ext cx="1332"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Rising-falling-rising</a:t>
              </a:r>
            </a:p>
          </p:txBody>
        </p:sp>
        <p:sp>
          <p:nvSpPr>
            <p:cNvPr id="558130" name="Text Box 50"/>
            <p:cNvSpPr txBox="1">
              <a:spLocks noChangeArrowheads="1"/>
            </p:cNvSpPr>
            <p:nvPr/>
          </p:nvSpPr>
          <p:spPr bwMode="auto">
            <a:xfrm>
              <a:off x="1530" y="3436"/>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31" name="Text Box 51"/>
            <p:cNvSpPr txBox="1">
              <a:spLocks noChangeArrowheads="1"/>
            </p:cNvSpPr>
            <p:nvPr/>
          </p:nvSpPr>
          <p:spPr bwMode="auto">
            <a:xfrm>
              <a:off x="1682" y="3479"/>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132" name="Text Box 52"/>
            <p:cNvSpPr txBox="1">
              <a:spLocks noChangeArrowheads="1"/>
            </p:cNvSpPr>
            <p:nvPr/>
          </p:nvSpPr>
          <p:spPr bwMode="auto">
            <a:xfrm>
              <a:off x="1626" y="3379"/>
              <a:ext cx="16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133" name="Text Box 53"/>
            <p:cNvSpPr txBox="1">
              <a:spLocks noChangeArrowheads="1"/>
            </p:cNvSpPr>
            <p:nvPr/>
          </p:nvSpPr>
          <p:spPr bwMode="auto">
            <a:xfrm>
              <a:off x="1161" y="3523"/>
              <a:ext cx="19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34" name="Text Box 54"/>
            <p:cNvSpPr txBox="1">
              <a:spLocks noChangeArrowheads="1"/>
            </p:cNvSpPr>
            <p:nvPr/>
          </p:nvSpPr>
          <p:spPr bwMode="auto">
            <a:xfrm>
              <a:off x="1256" y="3513"/>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35" name="Text Box 55"/>
            <p:cNvSpPr txBox="1">
              <a:spLocks noChangeArrowheads="1"/>
            </p:cNvSpPr>
            <p:nvPr/>
          </p:nvSpPr>
          <p:spPr bwMode="auto">
            <a:xfrm>
              <a:off x="1371" y="3535"/>
              <a:ext cx="26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136" name="AutoShape 56"/>
            <p:cNvSpPr>
              <a:spLocks noChangeArrowheads="1"/>
            </p:cNvSpPr>
            <p:nvPr/>
          </p:nvSpPr>
          <p:spPr bwMode="auto">
            <a:xfrm>
              <a:off x="1369" y="3260"/>
              <a:ext cx="682" cy="299"/>
            </a:xfrm>
            <a:prstGeom prst="curvedDownArrow">
              <a:avLst>
                <a:gd name="adj1" fmla="val 45619"/>
                <a:gd name="adj2" fmla="val 91237"/>
                <a:gd name="adj3" fmla="val 33333"/>
              </a:avLst>
            </a:prstGeom>
            <a:solidFill>
              <a:srgbClr val="CC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8137" name="Text Box 57"/>
            <p:cNvSpPr txBox="1">
              <a:spLocks noChangeArrowheads="1"/>
            </p:cNvSpPr>
            <p:nvPr/>
          </p:nvSpPr>
          <p:spPr bwMode="auto">
            <a:xfrm>
              <a:off x="1906" y="3457"/>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38" name="Text Box 58"/>
            <p:cNvSpPr txBox="1">
              <a:spLocks noChangeArrowheads="1"/>
            </p:cNvSpPr>
            <p:nvPr/>
          </p:nvSpPr>
          <p:spPr bwMode="auto">
            <a:xfrm>
              <a:off x="1787" y="3542"/>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39" name="AutoShape 59"/>
            <p:cNvSpPr>
              <a:spLocks noChangeArrowheads="1"/>
            </p:cNvSpPr>
            <p:nvPr/>
          </p:nvSpPr>
          <p:spPr bwMode="auto">
            <a:xfrm rot="2733482" flipV="1">
              <a:off x="2064" y="3480"/>
              <a:ext cx="174" cy="336"/>
            </a:xfrm>
            <a:prstGeom prst="downArrow">
              <a:avLst>
                <a:gd name="adj1" fmla="val 50000"/>
                <a:gd name="adj2" fmla="val 48276"/>
              </a:avLst>
            </a:prstGeom>
            <a:solidFill>
              <a:srgbClr val="CC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140" name="Group 60"/>
          <p:cNvGrpSpPr>
            <a:grpSpLocks/>
          </p:cNvGrpSpPr>
          <p:nvPr/>
        </p:nvGrpSpPr>
        <p:grpSpPr bwMode="auto">
          <a:xfrm>
            <a:off x="4691063" y="4892675"/>
            <a:ext cx="2184400" cy="1574800"/>
            <a:chOff x="2955" y="3082"/>
            <a:chExt cx="1376" cy="992"/>
          </a:xfrm>
        </p:grpSpPr>
        <p:sp>
          <p:nvSpPr>
            <p:cNvPr id="558141" name="Rectangle 61"/>
            <p:cNvSpPr>
              <a:spLocks noChangeArrowheads="1"/>
            </p:cNvSpPr>
            <p:nvPr/>
          </p:nvSpPr>
          <p:spPr bwMode="auto">
            <a:xfrm>
              <a:off x="2955" y="3082"/>
              <a:ext cx="1376" cy="992"/>
            </a:xfrm>
            <a:prstGeom prst="rect">
              <a:avLst/>
            </a:prstGeom>
            <a:solidFill>
              <a:srgbClr val="EAEAEA"/>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GB"/>
            </a:p>
          </p:txBody>
        </p:sp>
        <p:sp>
          <p:nvSpPr>
            <p:cNvPr id="558142" name="Text Box 62"/>
            <p:cNvSpPr txBox="1">
              <a:spLocks noChangeArrowheads="1"/>
            </p:cNvSpPr>
            <p:nvPr/>
          </p:nvSpPr>
          <p:spPr bwMode="auto">
            <a:xfrm>
              <a:off x="3380" y="3811"/>
              <a:ext cx="412"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level</a:t>
              </a:r>
            </a:p>
          </p:txBody>
        </p:sp>
        <p:sp>
          <p:nvSpPr>
            <p:cNvPr id="558143" name="Text Box 63"/>
            <p:cNvSpPr txBox="1">
              <a:spLocks noChangeArrowheads="1"/>
            </p:cNvSpPr>
            <p:nvPr/>
          </p:nvSpPr>
          <p:spPr bwMode="auto">
            <a:xfrm>
              <a:off x="3160" y="3494"/>
              <a:ext cx="19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44" name="Text Box 64"/>
            <p:cNvSpPr txBox="1">
              <a:spLocks noChangeArrowheads="1"/>
            </p:cNvSpPr>
            <p:nvPr/>
          </p:nvSpPr>
          <p:spPr bwMode="auto">
            <a:xfrm>
              <a:off x="3255" y="3451"/>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45" name="Text Box 65"/>
            <p:cNvSpPr txBox="1">
              <a:spLocks noChangeArrowheads="1"/>
            </p:cNvSpPr>
            <p:nvPr/>
          </p:nvSpPr>
          <p:spPr bwMode="auto">
            <a:xfrm>
              <a:off x="3370" y="3374"/>
              <a:ext cx="26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146" name="Text Box 66"/>
            <p:cNvSpPr txBox="1">
              <a:spLocks noChangeArrowheads="1"/>
            </p:cNvSpPr>
            <p:nvPr/>
          </p:nvSpPr>
          <p:spPr bwMode="auto">
            <a:xfrm>
              <a:off x="3540" y="3374"/>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47" name="Text Box 67"/>
            <p:cNvSpPr txBox="1">
              <a:spLocks noChangeArrowheads="1"/>
            </p:cNvSpPr>
            <p:nvPr/>
          </p:nvSpPr>
          <p:spPr bwMode="auto">
            <a:xfrm>
              <a:off x="3647" y="3372"/>
              <a:ext cx="16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148" name="Text Box 68"/>
            <p:cNvSpPr txBox="1">
              <a:spLocks noChangeArrowheads="1"/>
            </p:cNvSpPr>
            <p:nvPr/>
          </p:nvSpPr>
          <p:spPr bwMode="auto">
            <a:xfrm>
              <a:off x="3703" y="3373"/>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149" name="Text Box 69"/>
            <p:cNvSpPr txBox="1">
              <a:spLocks noChangeArrowheads="1"/>
            </p:cNvSpPr>
            <p:nvPr/>
          </p:nvSpPr>
          <p:spPr bwMode="auto">
            <a:xfrm>
              <a:off x="3810" y="3370"/>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50" name="AutoShape 70"/>
            <p:cNvSpPr>
              <a:spLocks noChangeArrowheads="1"/>
            </p:cNvSpPr>
            <p:nvPr/>
          </p:nvSpPr>
          <p:spPr bwMode="auto">
            <a:xfrm rot="-5391646">
              <a:off x="3562" y="3092"/>
              <a:ext cx="235" cy="518"/>
            </a:xfrm>
            <a:prstGeom prst="downArrow">
              <a:avLst>
                <a:gd name="adj1" fmla="val 50000"/>
                <a:gd name="adj2" fmla="val 55106"/>
              </a:avLst>
            </a:prstGeom>
            <a:solidFill>
              <a:srgbClr val="CC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B2FCBDC-3053-5947-844A-3FAA1D706D41}" type="datetime1">
              <a:rPr lang="en-US"/>
              <a:pPr/>
              <a:t>10/1/24</a:t>
            </a:fld>
            <a:endParaRPr lang="en-US"/>
          </a:p>
        </p:txBody>
      </p:sp>
      <p:sp>
        <p:nvSpPr>
          <p:cNvPr id="5" name="Slide Number Placeholder 5"/>
          <p:cNvSpPr>
            <a:spLocks noGrp="1"/>
          </p:cNvSpPr>
          <p:nvPr>
            <p:ph type="sldNum" sz="quarter" idx="12"/>
          </p:nvPr>
        </p:nvSpPr>
        <p:spPr/>
        <p:txBody>
          <a:bodyPr/>
          <a:lstStyle/>
          <a:p>
            <a:fld id="{39D4CFCE-A9B9-5A45-AADD-D7A3BAA31B97}" type="slidenum">
              <a:rPr lang="en-US"/>
              <a:pPr/>
              <a:t>18</a:t>
            </a:fld>
            <a:endParaRPr lang="en-US"/>
          </a:p>
        </p:txBody>
      </p:sp>
      <p:sp>
        <p:nvSpPr>
          <p:cNvPr id="577538" name="Rectangle 2"/>
          <p:cNvSpPr>
            <a:spLocks noGrp="1" noChangeArrowheads="1"/>
          </p:cNvSpPr>
          <p:nvPr>
            <p:ph type="title"/>
          </p:nvPr>
        </p:nvSpPr>
        <p:spPr/>
        <p:txBody>
          <a:bodyPr/>
          <a:lstStyle/>
          <a:p>
            <a:r>
              <a:rPr lang="en-GB"/>
              <a:t>The American School</a:t>
            </a:r>
          </a:p>
        </p:txBody>
      </p:sp>
      <p:sp>
        <p:nvSpPr>
          <p:cNvPr id="577539" name="Rectangle 3"/>
          <p:cNvSpPr>
            <a:spLocks noGrp="1" noChangeArrowheads="1"/>
          </p:cNvSpPr>
          <p:nvPr>
            <p:ph type="body" idx="1"/>
          </p:nvPr>
        </p:nvSpPr>
        <p:spPr/>
        <p:txBody>
          <a:bodyPr/>
          <a:lstStyle/>
          <a:p>
            <a:pPr>
              <a:spcAft>
                <a:spcPts val="600"/>
              </a:spcAft>
            </a:pPr>
            <a:r>
              <a:rPr lang="en-GB" dirty="0">
                <a:solidFill>
                  <a:srgbClr val="0066FF"/>
                </a:solidFill>
              </a:rPr>
              <a:t>American school models </a:t>
            </a:r>
            <a:r>
              <a:rPr lang="en-GB" dirty="0"/>
              <a:t>make a distinction between </a:t>
            </a:r>
            <a:r>
              <a:rPr lang="en-GB" dirty="0">
                <a:solidFill>
                  <a:srgbClr val="FF0000"/>
                </a:solidFill>
              </a:rPr>
              <a:t>accents</a:t>
            </a:r>
            <a:r>
              <a:rPr lang="en-GB" dirty="0">
                <a:solidFill>
                  <a:srgbClr val="CC0000"/>
                </a:solidFill>
              </a:rPr>
              <a:t> </a:t>
            </a:r>
            <a:r>
              <a:rPr lang="en-GB" dirty="0"/>
              <a:t>(what makes a particular word prominent) and</a:t>
            </a:r>
            <a:r>
              <a:rPr lang="en-GB" dirty="0">
                <a:solidFill>
                  <a:srgbClr val="CC0000"/>
                </a:solidFill>
              </a:rPr>
              <a:t> </a:t>
            </a:r>
            <a:r>
              <a:rPr lang="en-GB" dirty="0">
                <a:solidFill>
                  <a:srgbClr val="FF0000"/>
                </a:solidFill>
              </a:rPr>
              <a:t>boundary tones </a:t>
            </a:r>
            <a:r>
              <a:rPr lang="en-GB" dirty="0"/>
              <a:t>(how a phrase ends)</a:t>
            </a:r>
          </a:p>
          <a:p>
            <a:pPr>
              <a:spcAft>
                <a:spcPts val="600"/>
              </a:spcAft>
            </a:pPr>
            <a:r>
              <a:rPr lang="en-GB" dirty="0">
                <a:solidFill>
                  <a:srgbClr val="FF0000"/>
                </a:solidFill>
              </a:rPr>
              <a:t>Auto-segmental metrical </a:t>
            </a:r>
            <a:r>
              <a:rPr lang="en-GB" dirty="0"/>
              <a:t>or</a:t>
            </a:r>
            <a:r>
              <a:rPr lang="en-GB" dirty="0">
                <a:solidFill>
                  <a:srgbClr val="CC0000"/>
                </a:solidFill>
              </a:rPr>
              <a:t> </a:t>
            </a:r>
            <a:r>
              <a:rPr lang="en-GB" dirty="0">
                <a:solidFill>
                  <a:srgbClr val="FF0000"/>
                </a:solidFill>
              </a:rPr>
              <a:t>two-tone models</a:t>
            </a:r>
          </a:p>
          <a:p>
            <a:pPr>
              <a:spcAft>
                <a:spcPts val="600"/>
              </a:spcAft>
            </a:pPr>
            <a:r>
              <a:rPr lang="en-GB" dirty="0"/>
              <a:t>Only two tones, which may be combined</a:t>
            </a:r>
          </a:p>
          <a:p>
            <a:pPr lvl="1">
              <a:spcAft>
                <a:spcPts val="600"/>
              </a:spcAft>
            </a:pPr>
            <a:r>
              <a:rPr lang="en-GB" dirty="0"/>
              <a:t>H = high target</a:t>
            </a:r>
          </a:p>
          <a:p>
            <a:pPr lvl="1">
              <a:spcAft>
                <a:spcPts val="600"/>
              </a:spcAft>
            </a:pPr>
            <a:r>
              <a:rPr lang="en-GB" dirty="0"/>
              <a:t>L = low target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93063AF-38F7-8E4D-ABB6-720ED99CABEC}" type="datetime1">
              <a:rPr lang="en-US"/>
              <a:pPr/>
              <a:t>10/1/24</a:t>
            </a:fld>
            <a:endParaRPr lang="en-US"/>
          </a:p>
        </p:txBody>
      </p:sp>
      <p:sp>
        <p:nvSpPr>
          <p:cNvPr id="5" name="Slide Number Placeholder 5"/>
          <p:cNvSpPr>
            <a:spLocks noGrp="1"/>
          </p:cNvSpPr>
          <p:nvPr>
            <p:ph type="sldNum" sz="quarter" idx="12"/>
          </p:nvPr>
        </p:nvSpPr>
        <p:spPr/>
        <p:txBody>
          <a:bodyPr/>
          <a:lstStyle/>
          <a:p>
            <a:fld id="{8ECF8754-4034-6947-BFCE-D266E066B676}" type="slidenum">
              <a:rPr lang="en-US"/>
              <a:pPr/>
              <a:t>19</a:t>
            </a:fld>
            <a:endParaRPr lang="en-US"/>
          </a:p>
        </p:txBody>
      </p:sp>
      <p:sp>
        <p:nvSpPr>
          <p:cNvPr id="580610" name="Rectangle 2"/>
          <p:cNvSpPr>
            <a:spLocks noGrp="1" noChangeArrowheads="1"/>
          </p:cNvSpPr>
          <p:nvPr>
            <p:ph type="title"/>
          </p:nvPr>
        </p:nvSpPr>
        <p:spPr/>
        <p:txBody>
          <a:bodyPr/>
          <a:lstStyle/>
          <a:p>
            <a:r>
              <a:rPr lang="en-US"/>
              <a:t>Price, Ostendorf et al</a:t>
            </a:r>
          </a:p>
        </p:txBody>
      </p:sp>
      <p:sp>
        <p:nvSpPr>
          <p:cNvPr id="580611" name="Rectangle 3"/>
          <p:cNvSpPr>
            <a:spLocks noGrp="1" noChangeArrowheads="1"/>
          </p:cNvSpPr>
          <p:nvPr>
            <p:ph type="body" idx="1"/>
          </p:nvPr>
        </p:nvSpPr>
        <p:spPr/>
        <p:txBody>
          <a:bodyPr/>
          <a:lstStyle/>
          <a:p>
            <a:r>
              <a:rPr lang="en-US" dirty="0"/>
              <a:t>Defined different </a:t>
            </a:r>
            <a:r>
              <a:rPr lang="en-US" dirty="0">
                <a:solidFill>
                  <a:srgbClr val="0066FF"/>
                </a:solidFill>
              </a:rPr>
              <a:t>types of prosodic phrases </a:t>
            </a:r>
            <a:r>
              <a:rPr lang="en-US" dirty="0"/>
              <a:t>by the degree of </a:t>
            </a:r>
            <a:r>
              <a:rPr lang="en-US" dirty="0">
                <a:solidFill>
                  <a:srgbClr val="FF0000"/>
                </a:solidFill>
              </a:rPr>
              <a:t>juncture</a:t>
            </a:r>
            <a:r>
              <a:rPr lang="en-US" dirty="0">
                <a:solidFill>
                  <a:srgbClr val="CC3300"/>
                </a:solidFill>
              </a:rPr>
              <a:t> </a:t>
            </a:r>
            <a:r>
              <a:rPr lang="en-US" dirty="0"/>
              <a:t>between words</a:t>
            </a:r>
          </a:p>
          <a:p>
            <a:r>
              <a:rPr lang="en-US" dirty="0">
                <a:solidFill>
                  <a:srgbClr val="FF0000"/>
                </a:solidFill>
              </a:rPr>
              <a:t>Break indices </a:t>
            </a:r>
            <a:r>
              <a:rPr lang="en-US" dirty="0"/>
              <a:t>from 0 to 8</a:t>
            </a:r>
          </a:p>
          <a:p>
            <a:pPr lvl="1">
              <a:lnSpc>
                <a:spcPct val="90000"/>
              </a:lnSpc>
              <a:spcBef>
                <a:spcPts val="1500"/>
              </a:spcBef>
            </a:pPr>
            <a:r>
              <a:rPr lang="en-US" dirty="0">
                <a:solidFill>
                  <a:srgbClr val="000000"/>
                </a:solidFill>
              </a:rPr>
              <a:t>0 no word boundary</a:t>
            </a:r>
          </a:p>
          <a:p>
            <a:pPr lvl="1">
              <a:lnSpc>
                <a:spcPct val="90000"/>
              </a:lnSpc>
              <a:spcBef>
                <a:spcPts val="900"/>
              </a:spcBef>
              <a:spcAft>
                <a:spcPts val="600"/>
              </a:spcAft>
            </a:pPr>
            <a:r>
              <a:rPr lang="en-US" dirty="0">
                <a:solidFill>
                  <a:srgbClr val="000000"/>
                </a:solidFill>
              </a:rPr>
              <a:t>1 word boundary</a:t>
            </a:r>
          </a:p>
          <a:p>
            <a:pPr lvl="1"/>
            <a:r>
              <a:rPr lang="en-US" dirty="0">
                <a:solidFill>
                  <a:srgbClr val="000000"/>
                </a:solidFill>
              </a:rPr>
              <a:t>2 strong juncture with no tonal markings</a:t>
            </a:r>
          </a:p>
          <a:p>
            <a:pPr lvl="1"/>
            <a:r>
              <a:rPr lang="en-US" dirty="0">
                <a:solidFill>
                  <a:srgbClr val="000000"/>
                </a:solidFill>
              </a:rPr>
              <a:t>3 intermediate phrase boundary</a:t>
            </a:r>
          </a:p>
          <a:p>
            <a:pPr lvl="1"/>
            <a:r>
              <a:rPr lang="en-US" dirty="0">
                <a:solidFill>
                  <a:srgbClr val="000000"/>
                </a:solidFill>
              </a:rPr>
              <a:t>4 </a:t>
            </a:r>
            <a:r>
              <a:rPr lang="en-US" dirty="0" err="1">
                <a:solidFill>
                  <a:srgbClr val="000000"/>
                </a:solidFill>
              </a:rPr>
              <a:t>intonational</a:t>
            </a:r>
            <a:r>
              <a:rPr lang="en-US" dirty="0">
                <a:solidFill>
                  <a:srgbClr val="000000"/>
                </a:solidFill>
              </a:rPr>
              <a:t> phrase boundary</a:t>
            </a:r>
          </a:p>
          <a:p>
            <a:pPr lvl="1"/>
            <a:r>
              <a:rPr lang="en-US" dirty="0">
                <a:solidFill>
                  <a:srgbClr val="000000"/>
                </a:solidFill>
              </a:rPr>
              <a:t>5,6,7 increasing length of phrase boundary</a:t>
            </a:r>
            <a:endParaRPr lang="en-US" dirty="0"/>
          </a:p>
          <a:p>
            <a:pPr lvl="1">
              <a:lnSpc>
                <a:spcPct val="90000"/>
              </a:lnSpc>
              <a:spcBef>
                <a:spcPts val="900"/>
              </a:spcBef>
              <a:spcAft>
                <a:spcPts val="600"/>
              </a:spcAft>
            </a:pPr>
            <a:endParaRPr lang="en-US" dirty="0"/>
          </a:p>
          <a:p>
            <a:pPr lvl="1"/>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9614783-D171-1242-891F-C2DDF9765555}" type="datetime1">
              <a:rPr lang="en-US"/>
              <a:pPr/>
              <a:t>10/1/24</a:t>
            </a:fld>
            <a:endParaRPr lang="en-US"/>
          </a:p>
        </p:txBody>
      </p:sp>
      <p:sp>
        <p:nvSpPr>
          <p:cNvPr id="5" name="Slide Number Placeholder 5"/>
          <p:cNvSpPr>
            <a:spLocks noGrp="1"/>
          </p:cNvSpPr>
          <p:nvPr>
            <p:ph type="sldNum" sz="quarter" idx="12"/>
          </p:nvPr>
        </p:nvSpPr>
        <p:spPr/>
        <p:txBody>
          <a:bodyPr/>
          <a:lstStyle/>
          <a:p>
            <a:fld id="{A3F45EF8-4328-0041-A38E-A8D04F48B569}" type="slidenum">
              <a:rPr lang="en-US"/>
              <a:pPr/>
              <a:t>2</a:t>
            </a:fld>
            <a:endParaRPr lang="en-US"/>
          </a:p>
        </p:txBody>
      </p:sp>
      <p:sp>
        <p:nvSpPr>
          <p:cNvPr id="487426" name="Rectangle 2"/>
          <p:cNvSpPr>
            <a:spLocks noGrp="1" noChangeArrowheads="1"/>
          </p:cNvSpPr>
          <p:nvPr>
            <p:ph type="title"/>
          </p:nvPr>
        </p:nvSpPr>
        <p:spPr/>
        <p:txBody>
          <a:bodyPr/>
          <a:lstStyle/>
          <a:p>
            <a:r>
              <a:rPr lang="en-US"/>
              <a:t>Today</a:t>
            </a:r>
          </a:p>
        </p:txBody>
      </p:sp>
      <p:sp>
        <p:nvSpPr>
          <p:cNvPr id="487427" name="Rectangle 3"/>
          <p:cNvSpPr>
            <a:spLocks noGrp="1" noChangeArrowheads="1"/>
          </p:cNvSpPr>
          <p:nvPr>
            <p:ph type="body" idx="1"/>
          </p:nvPr>
        </p:nvSpPr>
        <p:spPr/>
        <p:txBody>
          <a:bodyPr/>
          <a:lstStyle/>
          <a:p>
            <a:r>
              <a:rPr lang="en-US" dirty="0"/>
              <a:t>How can we represent differences in how people produce speech that influence how we interpret their speech?</a:t>
            </a:r>
          </a:p>
          <a:p>
            <a:pPr lvl="1"/>
            <a:r>
              <a:rPr lang="en-US" dirty="0"/>
              <a:t>Expanded vs. compressed pitch range?</a:t>
            </a:r>
          </a:p>
          <a:p>
            <a:pPr lvl="1"/>
            <a:r>
              <a:rPr lang="en-US" dirty="0"/>
              <a:t>Louder vs. softer speech?</a:t>
            </a:r>
          </a:p>
          <a:p>
            <a:pPr lvl="1"/>
            <a:r>
              <a:rPr lang="en-US" dirty="0"/>
              <a:t>Faster vs. slower speech?</a:t>
            </a:r>
          </a:p>
          <a:p>
            <a:pPr lvl="1"/>
            <a:r>
              <a:rPr lang="en-US" b="1" i="1" dirty="0">
                <a:solidFill>
                  <a:srgbClr val="FF0000"/>
                </a:solidFill>
              </a:rPr>
              <a:t>Differences in </a:t>
            </a:r>
            <a:r>
              <a:rPr lang="en-US" b="1" i="1" dirty="0" err="1">
                <a:solidFill>
                  <a:srgbClr val="FF0000"/>
                </a:solidFill>
              </a:rPr>
              <a:t>intonational</a:t>
            </a:r>
            <a:r>
              <a:rPr lang="en-US" b="1" i="1" dirty="0">
                <a:solidFill>
                  <a:srgbClr val="FF0000"/>
                </a:solidFill>
              </a:rPr>
              <a:t> prominence?</a:t>
            </a:r>
          </a:p>
          <a:p>
            <a:pPr lvl="1"/>
            <a:r>
              <a:rPr lang="en-US" b="1" i="1" dirty="0">
                <a:solidFill>
                  <a:srgbClr val="FF0000"/>
                </a:solidFill>
              </a:rPr>
              <a:t>Differences in </a:t>
            </a:r>
            <a:r>
              <a:rPr lang="en-US" b="1" i="1" dirty="0" err="1">
                <a:solidFill>
                  <a:srgbClr val="FF0000"/>
                </a:solidFill>
              </a:rPr>
              <a:t>intonational</a:t>
            </a:r>
            <a:r>
              <a:rPr lang="en-US" b="1" i="1" dirty="0">
                <a:solidFill>
                  <a:srgbClr val="FF0000"/>
                </a:solidFill>
              </a:rPr>
              <a:t> phrasing?</a:t>
            </a:r>
          </a:p>
          <a:p>
            <a:pPr lvl="1"/>
            <a:r>
              <a:rPr lang="en-US" b="1" i="1" dirty="0">
                <a:solidFill>
                  <a:srgbClr val="FF0000"/>
                </a:solidFill>
              </a:rPr>
              <a:t>Differences in pitch contours?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ate Placeholder 3"/>
          <p:cNvSpPr>
            <a:spLocks noGrp="1"/>
          </p:cNvSpPr>
          <p:nvPr>
            <p:ph type="dt" sz="half" idx="10"/>
          </p:nvPr>
        </p:nvSpPr>
        <p:spPr/>
        <p:txBody>
          <a:bodyPr/>
          <a:lstStyle/>
          <a:p>
            <a:fld id="{D7C92C30-724A-6F43-82B7-0AC213E65D18}" type="datetime1">
              <a:rPr lang="en-US"/>
              <a:pPr/>
              <a:t>10/1/24</a:t>
            </a:fld>
            <a:endParaRPr lang="en-US"/>
          </a:p>
        </p:txBody>
      </p:sp>
      <p:sp>
        <p:nvSpPr>
          <p:cNvPr id="34" name="Slide Number Placeholder 5"/>
          <p:cNvSpPr>
            <a:spLocks noGrp="1"/>
          </p:cNvSpPr>
          <p:nvPr>
            <p:ph type="sldNum" sz="quarter" idx="12"/>
          </p:nvPr>
        </p:nvSpPr>
        <p:spPr/>
        <p:txBody>
          <a:bodyPr/>
          <a:lstStyle/>
          <a:p>
            <a:fld id="{BE3FDA1A-D9A6-4C42-9895-21A19D45C9FA}" type="slidenum">
              <a:rPr lang="en-US"/>
              <a:pPr/>
              <a:t>20</a:t>
            </a:fld>
            <a:endParaRPr lang="en-US"/>
          </a:p>
        </p:txBody>
      </p:sp>
      <p:sp>
        <p:nvSpPr>
          <p:cNvPr id="578562" name="Rectangle 2"/>
          <p:cNvSpPr>
            <a:spLocks noGrp="1" noChangeArrowheads="1"/>
          </p:cNvSpPr>
          <p:nvPr>
            <p:ph type="title"/>
          </p:nvPr>
        </p:nvSpPr>
        <p:spPr/>
        <p:txBody>
          <a:bodyPr/>
          <a:lstStyle/>
          <a:p>
            <a:r>
              <a:rPr lang="en-US" dirty="0" err="1"/>
              <a:t>Pierrehumbert</a:t>
            </a:r>
            <a:r>
              <a:rPr lang="en-US" dirty="0"/>
              <a:t> 1980 Put Phrases and Accents Together</a:t>
            </a:r>
          </a:p>
        </p:txBody>
      </p:sp>
      <p:sp>
        <p:nvSpPr>
          <p:cNvPr id="578563" name="Rectangle 3"/>
          <p:cNvSpPr>
            <a:spLocks noGrp="1" noChangeArrowheads="1"/>
          </p:cNvSpPr>
          <p:nvPr>
            <p:ph type="body" idx="1"/>
          </p:nvPr>
        </p:nvSpPr>
        <p:spPr>
          <a:xfrm>
            <a:off x="457200" y="1447800"/>
            <a:ext cx="8229600" cy="1524000"/>
          </a:xfrm>
        </p:spPr>
        <p:txBody>
          <a:bodyPr/>
          <a:lstStyle/>
          <a:p>
            <a:r>
              <a:rPr lang="en-US" dirty="0">
                <a:solidFill>
                  <a:srgbClr val="0066FF"/>
                </a:solidFill>
              </a:rPr>
              <a:t>Contours</a:t>
            </a:r>
            <a:r>
              <a:rPr lang="en-US" dirty="0"/>
              <a:t> = </a:t>
            </a:r>
            <a:r>
              <a:rPr lang="en-US" dirty="0">
                <a:solidFill>
                  <a:srgbClr val="0066FF"/>
                </a:solidFill>
              </a:rPr>
              <a:t>pitch accents, phrase accents, boundary tones</a:t>
            </a:r>
          </a:p>
          <a:p>
            <a:endParaRPr lang="en-US" dirty="0"/>
          </a:p>
        </p:txBody>
      </p:sp>
      <p:sp>
        <p:nvSpPr>
          <p:cNvPr id="578564" name="Oval 4"/>
          <p:cNvSpPr>
            <a:spLocks noChangeArrowheads="1"/>
          </p:cNvSpPr>
          <p:nvPr/>
        </p:nvSpPr>
        <p:spPr bwMode="auto">
          <a:xfrm>
            <a:off x="2362200" y="3886200"/>
            <a:ext cx="914400" cy="914400"/>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5" name="Rectangle 5"/>
          <p:cNvSpPr>
            <a:spLocks noChangeArrowheads="1"/>
          </p:cNvSpPr>
          <p:nvPr/>
        </p:nvSpPr>
        <p:spPr bwMode="auto">
          <a:xfrm>
            <a:off x="1905000" y="44196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6" name="Rectangle 6"/>
          <p:cNvSpPr>
            <a:spLocks noChangeArrowheads="1"/>
          </p:cNvSpPr>
          <p:nvPr/>
        </p:nvSpPr>
        <p:spPr bwMode="auto">
          <a:xfrm>
            <a:off x="1676400" y="43434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7" name="Rectangle 7"/>
          <p:cNvSpPr>
            <a:spLocks noChangeArrowheads="1"/>
          </p:cNvSpPr>
          <p:nvPr/>
        </p:nvSpPr>
        <p:spPr bwMode="auto">
          <a:xfrm>
            <a:off x="2209800" y="45720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8" name="Rectangle 8"/>
          <p:cNvSpPr>
            <a:spLocks noChangeArrowheads="1"/>
          </p:cNvSpPr>
          <p:nvPr/>
        </p:nvSpPr>
        <p:spPr bwMode="auto">
          <a:xfrm>
            <a:off x="1828800" y="45720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9" name="Rectangle 9"/>
          <p:cNvSpPr>
            <a:spLocks noChangeArrowheads="1"/>
          </p:cNvSpPr>
          <p:nvPr/>
        </p:nvSpPr>
        <p:spPr bwMode="auto">
          <a:xfrm>
            <a:off x="1828800" y="45720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0" name="Rectangle 10"/>
          <p:cNvSpPr>
            <a:spLocks noChangeArrowheads="1"/>
          </p:cNvSpPr>
          <p:nvPr/>
        </p:nvSpPr>
        <p:spPr bwMode="auto">
          <a:xfrm>
            <a:off x="1828800" y="45720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1" name="Rectangle 11"/>
          <p:cNvSpPr>
            <a:spLocks noChangeArrowheads="1"/>
          </p:cNvSpPr>
          <p:nvPr/>
        </p:nvSpPr>
        <p:spPr bwMode="auto">
          <a:xfrm>
            <a:off x="1828800" y="45720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2" name="Rectangle 12"/>
          <p:cNvSpPr>
            <a:spLocks noChangeArrowheads="1"/>
          </p:cNvSpPr>
          <p:nvPr/>
        </p:nvSpPr>
        <p:spPr bwMode="auto">
          <a:xfrm>
            <a:off x="1752600" y="43434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3" name="Rectangle 13"/>
          <p:cNvSpPr>
            <a:spLocks noChangeArrowheads="1"/>
          </p:cNvSpPr>
          <p:nvPr/>
        </p:nvSpPr>
        <p:spPr bwMode="auto">
          <a:xfrm>
            <a:off x="1752600" y="43434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4" name="Rectangle 14"/>
          <p:cNvSpPr>
            <a:spLocks noChangeArrowheads="1"/>
          </p:cNvSpPr>
          <p:nvPr/>
        </p:nvSpPr>
        <p:spPr bwMode="auto">
          <a:xfrm>
            <a:off x="4572000" y="46482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5" name="Rectangle 15"/>
          <p:cNvSpPr>
            <a:spLocks noChangeArrowheads="1"/>
          </p:cNvSpPr>
          <p:nvPr/>
        </p:nvSpPr>
        <p:spPr bwMode="auto">
          <a:xfrm>
            <a:off x="4572000" y="46482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6" name="Rectangle 16"/>
          <p:cNvSpPr>
            <a:spLocks noChangeArrowheads="1"/>
          </p:cNvSpPr>
          <p:nvPr/>
        </p:nvSpPr>
        <p:spPr bwMode="auto">
          <a:xfrm>
            <a:off x="381000" y="72390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7" name="Rectangle 17"/>
          <p:cNvSpPr>
            <a:spLocks noChangeArrowheads="1"/>
          </p:cNvSpPr>
          <p:nvPr/>
        </p:nvSpPr>
        <p:spPr bwMode="auto">
          <a:xfrm>
            <a:off x="4267200" y="4495800"/>
            <a:ext cx="18288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78" name="AutoShape 18"/>
          <p:cNvSpPr>
            <a:spLocks noChangeArrowheads="1"/>
          </p:cNvSpPr>
          <p:nvPr/>
        </p:nvSpPr>
        <p:spPr bwMode="auto">
          <a:xfrm>
            <a:off x="914400" y="3886200"/>
            <a:ext cx="533400" cy="457200"/>
          </a:xfrm>
          <a:prstGeom prst="smileyFace">
            <a:avLst>
              <a:gd name="adj" fmla="val 4653"/>
            </a:avLst>
          </a:pr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79" name="AutoShape 19"/>
          <p:cNvSpPr>
            <a:spLocks noChangeArrowheads="1"/>
          </p:cNvSpPr>
          <p:nvPr/>
        </p:nvSpPr>
        <p:spPr bwMode="auto">
          <a:xfrm>
            <a:off x="5867400" y="3886200"/>
            <a:ext cx="533400" cy="457200"/>
          </a:xfrm>
          <a:prstGeom prst="smileyFace">
            <a:avLst>
              <a:gd name="adj" fmla="val 4653"/>
            </a:avLst>
          </a:pr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80" name="AutoShape 20"/>
          <p:cNvSpPr>
            <a:spLocks noChangeArrowheads="1"/>
          </p:cNvSpPr>
          <p:nvPr/>
        </p:nvSpPr>
        <p:spPr bwMode="auto">
          <a:xfrm>
            <a:off x="7848600" y="3810000"/>
            <a:ext cx="609600" cy="5334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81" name="Text Box 21"/>
          <p:cNvSpPr txBox="1">
            <a:spLocks noChangeArrowheads="1"/>
          </p:cNvSpPr>
          <p:nvPr/>
        </p:nvSpPr>
        <p:spPr bwMode="auto">
          <a:xfrm>
            <a:off x="1295400" y="2590800"/>
            <a:ext cx="1828800"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atin typeface="Times" charset="0"/>
              </a:rPr>
              <a:t>Pitch Accents*</a:t>
            </a:r>
          </a:p>
        </p:txBody>
      </p:sp>
      <p:sp>
        <p:nvSpPr>
          <p:cNvPr id="578582" name="AutoShape 22"/>
          <p:cNvSpPr>
            <a:spLocks noChangeArrowheads="1"/>
          </p:cNvSpPr>
          <p:nvPr/>
        </p:nvSpPr>
        <p:spPr bwMode="auto">
          <a:xfrm>
            <a:off x="3124200" y="3886200"/>
            <a:ext cx="533400" cy="457200"/>
          </a:xfrm>
          <a:prstGeom prst="smileyFace">
            <a:avLst>
              <a:gd name="adj" fmla="val 4653"/>
            </a:avLst>
          </a:pr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83" name="Text Box 23"/>
          <p:cNvSpPr txBox="1">
            <a:spLocks noChangeArrowheads="1"/>
          </p:cNvSpPr>
          <p:nvPr/>
        </p:nvSpPr>
        <p:spPr bwMode="auto">
          <a:xfrm>
            <a:off x="3657600" y="2590800"/>
            <a:ext cx="1828800"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atin typeface="Times" charset="0"/>
              </a:rPr>
              <a:t>Phrase Accents*</a:t>
            </a:r>
          </a:p>
        </p:txBody>
      </p:sp>
      <p:sp>
        <p:nvSpPr>
          <p:cNvPr id="578584" name="Text Box 24"/>
          <p:cNvSpPr txBox="1">
            <a:spLocks noChangeArrowheads="1"/>
          </p:cNvSpPr>
          <p:nvPr/>
        </p:nvSpPr>
        <p:spPr bwMode="auto">
          <a:xfrm>
            <a:off x="6019800" y="2590800"/>
            <a:ext cx="1828800"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atin typeface="Times" charset="0"/>
              </a:rPr>
              <a:t>Boundary Tone</a:t>
            </a:r>
          </a:p>
        </p:txBody>
      </p:sp>
      <p:sp>
        <p:nvSpPr>
          <p:cNvPr id="578585" name="Freeform 25"/>
          <p:cNvSpPr>
            <a:spLocks/>
          </p:cNvSpPr>
          <p:nvPr/>
        </p:nvSpPr>
        <p:spPr bwMode="auto">
          <a:xfrm>
            <a:off x="1295400" y="3619500"/>
            <a:ext cx="1981200" cy="266700"/>
          </a:xfrm>
          <a:custGeom>
            <a:avLst/>
            <a:gdLst>
              <a:gd name="T0" fmla="*/ 0 w 1248"/>
              <a:gd name="T1" fmla="*/ 168 h 168"/>
              <a:gd name="T2" fmla="*/ 144 w 1248"/>
              <a:gd name="T3" fmla="*/ 24 h 168"/>
              <a:gd name="T4" fmla="*/ 480 w 1248"/>
              <a:gd name="T5" fmla="*/ 24 h 168"/>
              <a:gd name="T6" fmla="*/ 1056 w 1248"/>
              <a:gd name="T7" fmla="*/ 24 h 168"/>
              <a:gd name="T8" fmla="*/ 1200 w 1248"/>
              <a:gd name="T9" fmla="*/ 120 h 168"/>
              <a:gd name="T10" fmla="*/ 1248 w 1248"/>
              <a:gd name="T11" fmla="*/ 168 h 168"/>
            </a:gdLst>
            <a:ahLst/>
            <a:cxnLst>
              <a:cxn ang="0">
                <a:pos x="T0" y="T1"/>
              </a:cxn>
              <a:cxn ang="0">
                <a:pos x="T2" y="T3"/>
              </a:cxn>
              <a:cxn ang="0">
                <a:pos x="T4" y="T5"/>
              </a:cxn>
              <a:cxn ang="0">
                <a:pos x="T6" y="T7"/>
              </a:cxn>
              <a:cxn ang="0">
                <a:pos x="T8" y="T9"/>
              </a:cxn>
              <a:cxn ang="0">
                <a:pos x="T10" y="T11"/>
              </a:cxn>
            </a:cxnLst>
            <a:rect l="0" t="0" r="r" b="b"/>
            <a:pathLst>
              <a:path w="1248" h="168">
                <a:moveTo>
                  <a:pt x="0" y="168"/>
                </a:moveTo>
                <a:cubicBezTo>
                  <a:pt x="32" y="108"/>
                  <a:pt x="64" y="48"/>
                  <a:pt x="144" y="24"/>
                </a:cubicBezTo>
                <a:cubicBezTo>
                  <a:pt x="224" y="0"/>
                  <a:pt x="328" y="24"/>
                  <a:pt x="480" y="24"/>
                </a:cubicBezTo>
                <a:cubicBezTo>
                  <a:pt x="632" y="24"/>
                  <a:pt x="936" y="8"/>
                  <a:pt x="1056" y="24"/>
                </a:cubicBezTo>
                <a:cubicBezTo>
                  <a:pt x="1176" y="40"/>
                  <a:pt x="1168" y="96"/>
                  <a:pt x="1200" y="120"/>
                </a:cubicBezTo>
                <a:cubicBezTo>
                  <a:pt x="1232" y="144"/>
                  <a:pt x="1240" y="156"/>
                  <a:pt x="1248" y="168"/>
                </a:cubicBezTo>
              </a:path>
            </a:pathLst>
          </a:custGeom>
          <a:noFill/>
          <a:ln w="952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578586" name="Freeform 26"/>
          <p:cNvSpPr>
            <a:spLocks/>
          </p:cNvSpPr>
          <p:nvPr/>
        </p:nvSpPr>
        <p:spPr bwMode="auto">
          <a:xfrm>
            <a:off x="1244600" y="4343400"/>
            <a:ext cx="2108200" cy="266700"/>
          </a:xfrm>
          <a:custGeom>
            <a:avLst/>
            <a:gdLst>
              <a:gd name="T0" fmla="*/ 32 w 1328"/>
              <a:gd name="T1" fmla="*/ 0 h 168"/>
              <a:gd name="T2" fmla="*/ 176 w 1328"/>
              <a:gd name="T3" fmla="*/ 144 h 168"/>
              <a:gd name="T4" fmla="*/ 1088 w 1328"/>
              <a:gd name="T5" fmla="*/ 144 h 168"/>
              <a:gd name="T6" fmla="*/ 1328 w 1328"/>
              <a:gd name="T7" fmla="*/ 0 h 168"/>
            </a:gdLst>
            <a:ahLst/>
            <a:cxnLst>
              <a:cxn ang="0">
                <a:pos x="T0" y="T1"/>
              </a:cxn>
              <a:cxn ang="0">
                <a:pos x="T2" y="T3"/>
              </a:cxn>
              <a:cxn ang="0">
                <a:pos x="T4" y="T5"/>
              </a:cxn>
              <a:cxn ang="0">
                <a:pos x="T6" y="T7"/>
              </a:cxn>
            </a:cxnLst>
            <a:rect l="0" t="0" r="r" b="b"/>
            <a:pathLst>
              <a:path w="1328" h="168">
                <a:moveTo>
                  <a:pt x="32" y="0"/>
                </a:moveTo>
                <a:cubicBezTo>
                  <a:pt x="16" y="60"/>
                  <a:pt x="0" y="120"/>
                  <a:pt x="176" y="144"/>
                </a:cubicBezTo>
                <a:cubicBezTo>
                  <a:pt x="352" y="168"/>
                  <a:pt x="896" y="168"/>
                  <a:pt x="1088" y="144"/>
                </a:cubicBezTo>
                <a:cubicBezTo>
                  <a:pt x="1280" y="120"/>
                  <a:pt x="1288" y="24"/>
                  <a:pt x="1328" y="0"/>
                </a:cubicBezTo>
              </a:path>
            </a:pathLst>
          </a:custGeom>
          <a:noFill/>
          <a:ln w="952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578587" name="Freeform 27"/>
          <p:cNvSpPr>
            <a:spLocks/>
          </p:cNvSpPr>
          <p:nvPr/>
        </p:nvSpPr>
        <p:spPr bwMode="auto">
          <a:xfrm>
            <a:off x="3581400" y="3530600"/>
            <a:ext cx="2514600" cy="355600"/>
          </a:xfrm>
          <a:custGeom>
            <a:avLst/>
            <a:gdLst>
              <a:gd name="T0" fmla="*/ 0 w 1584"/>
              <a:gd name="T1" fmla="*/ 224 h 224"/>
              <a:gd name="T2" fmla="*/ 240 w 1584"/>
              <a:gd name="T3" fmla="*/ 32 h 224"/>
              <a:gd name="T4" fmla="*/ 1344 w 1584"/>
              <a:gd name="T5" fmla="*/ 32 h 224"/>
              <a:gd name="T6" fmla="*/ 1584 w 1584"/>
              <a:gd name="T7" fmla="*/ 224 h 224"/>
            </a:gdLst>
            <a:ahLst/>
            <a:cxnLst>
              <a:cxn ang="0">
                <a:pos x="T0" y="T1"/>
              </a:cxn>
              <a:cxn ang="0">
                <a:pos x="T2" y="T3"/>
              </a:cxn>
              <a:cxn ang="0">
                <a:pos x="T4" y="T5"/>
              </a:cxn>
              <a:cxn ang="0">
                <a:pos x="T6" y="T7"/>
              </a:cxn>
            </a:cxnLst>
            <a:rect l="0" t="0" r="r" b="b"/>
            <a:pathLst>
              <a:path w="1584" h="224">
                <a:moveTo>
                  <a:pt x="0" y="224"/>
                </a:moveTo>
                <a:cubicBezTo>
                  <a:pt x="8" y="144"/>
                  <a:pt x="16" y="64"/>
                  <a:pt x="240" y="32"/>
                </a:cubicBezTo>
                <a:cubicBezTo>
                  <a:pt x="464" y="0"/>
                  <a:pt x="1120" y="0"/>
                  <a:pt x="1344" y="32"/>
                </a:cubicBezTo>
                <a:cubicBezTo>
                  <a:pt x="1568" y="64"/>
                  <a:pt x="1544" y="192"/>
                  <a:pt x="1584" y="224"/>
                </a:cubicBezTo>
              </a:path>
            </a:pathLst>
          </a:custGeom>
          <a:noFill/>
          <a:ln w="952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578588" name="Freeform 28"/>
          <p:cNvSpPr>
            <a:spLocks/>
          </p:cNvSpPr>
          <p:nvPr/>
        </p:nvSpPr>
        <p:spPr bwMode="auto">
          <a:xfrm>
            <a:off x="6248400" y="3530600"/>
            <a:ext cx="1955800" cy="355600"/>
          </a:xfrm>
          <a:custGeom>
            <a:avLst/>
            <a:gdLst>
              <a:gd name="T0" fmla="*/ 0 w 1232"/>
              <a:gd name="T1" fmla="*/ 224 h 224"/>
              <a:gd name="T2" fmla="*/ 192 w 1232"/>
              <a:gd name="T3" fmla="*/ 32 h 224"/>
              <a:gd name="T4" fmla="*/ 1008 w 1232"/>
              <a:gd name="T5" fmla="*/ 32 h 224"/>
              <a:gd name="T6" fmla="*/ 1200 w 1232"/>
              <a:gd name="T7" fmla="*/ 176 h 224"/>
              <a:gd name="T8" fmla="*/ 1200 w 1232"/>
              <a:gd name="T9" fmla="*/ 128 h 224"/>
            </a:gdLst>
            <a:ahLst/>
            <a:cxnLst>
              <a:cxn ang="0">
                <a:pos x="T0" y="T1"/>
              </a:cxn>
              <a:cxn ang="0">
                <a:pos x="T2" y="T3"/>
              </a:cxn>
              <a:cxn ang="0">
                <a:pos x="T4" y="T5"/>
              </a:cxn>
              <a:cxn ang="0">
                <a:pos x="T6" y="T7"/>
              </a:cxn>
              <a:cxn ang="0">
                <a:pos x="T8" y="T9"/>
              </a:cxn>
            </a:cxnLst>
            <a:rect l="0" t="0" r="r" b="b"/>
            <a:pathLst>
              <a:path w="1232" h="224">
                <a:moveTo>
                  <a:pt x="0" y="224"/>
                </a:moveTo>
                <a:cubicBezTo>
                  <a:pt x="12" y="144"/>
                  <a:pt x="24" y="64"/>
                  <a:pt x="192" y="32"/>
                </a:cubicBezTo>
                <a:cubicBezTo>
                  <a:pt x="360" y="0"/>
                  <a:pt x="840" y="8"/>
                  <a:pt x="1008" y="32"/>
                </a:cubicBezTo>
                <a:cubicBezTo>
                  <a:pt x="1176" y="56"/>
                  <a:pt x="1168" y="160"/>
                  <a:pt x="1200" y="176"/>
                </a:cubicBezTo>
                <a:cubicBezTo>
                  <a:pt x="1232" y="192"/>
                  <a:pt x="1216" y="160"/>
                  <a:pt x="1200" y="128"/>
                </a:cubicBezTo>
              </a:path>
            </a:pathLst>
          </a:custGeom>
          <a:noFill/>
          <a:ln w="952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578589" name="Text Box 29"/>
          <p:cNvSpPr txBox="1">
            <a:spLocks noChangeArrowheads="1"/>
          </p:cNvSpPr>
          <p:nvPr/>
        </p:nvSpPr>
        <p:spPr bwMode="auto">
          <a:xfrm>
            <a:off x="1828800" y="4953000"/>
            <a:ext cx="990600" cy="82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200">
                <a:latin typeface="Times" charset="0"/>
              </a:rPr>
              <a:t>H*     L*</a:t>
            </a:r>
          </a:p>
          <a:p>
            <a:pPr>
              <a:spcBef>
                <a:spcPct val="50000"/>
              </a:spcBef>
            </a:pPr>
            <a:r>
              <a:rPr lang="en-US" sz="1200">
                <a:latin typeface="Times" charset="0"/>
              </a:rPr>
              <a:t>L*+H L+H*</a:t>
            </a:r>
          </a:p>
          <a:p>
            <a:pPr>
              <a:spcBef>
                <a:spcPct val="50000"/>
              </a:spcBef>
            </a:pPr>
            <a:r>
              <a:rPr lang="en-US" sz="1200">
                <a:latin typeface="Times" charset="0"/>
              </a:rPr>
              <a:t>H*+L H+L*</a:t>
            </a:r>
          </a:p>
        </p:txBody>
      </p:sp>
      <p:sp>
        <p:nvSpPr>
          <p:cNvPr id="578590" name="Text Box 30"/>
          <p:cNvSpPr txBox="1">
            <a:spLocks noChangeArrowheads="1"/>
          </p:cNvSpPr>
          <p:nvPr/>
        </p:nvSpPr>
        <p:spPr bwMode="auto">
          <a:xfrm>
            <a:off x="4267200" y="5029200"/>
            <a:ext cx="99060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200">
                <a:latin typeface="Times" charset="0"/>
              </a:rPr>
              <a:t>L-      H-</a:t>
            </a:r>
          </a:p>
        </p:txBody>
      </p:sp>
      <p:sp>
        <p:nvSpPr>
          <p:cNvPr id="578591" name="Text Box 31"/>
          <p:cNvSpPr txBox="1">
            <a:spLocks noChangeArrowheads="1"/>
          </p:cNvSpPr>
          <p:nvPr/>
        </p:nvSpPr>
        <p:spPr bwMode="auto">
          <a:xfrm>
            <a:off x="6629400" y="4953000"/>
            <a:ext cx="99060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200">
                <a:latin typeface="Times" charset="0"/>
              </a:rPr>
              <a:t>L%      H%</a:t>
            </a:r>
          </a:p>
        </p:txBody>
      </p:sp>
      <p:cxnSp>
        <p:nvCxnSpPr>
          <p:cNvPr id="578592" name="AutoShape 32"/>
          <p:cNvCxnSpPr>
            <a:cxnSpLocks noChangeShapeType="1"/>
            <a:stCxn id="578579" idx="4"/>
            <a:endCxn id="578586" idx="0"/>
          </p:cNvCxnSpPr>
          <p:nvPr/>
        </p:nvCxnSpPr>
        <p:spPr bwMode="auto">
          <a:xfrm rot="5400000">
            <a:off x="3713956" y="1924844"/>
            <a:ext cx="1588" cy="4838700"/>
          </a:xfrm>
          <a:prstGeom prst="curvedConnector4">
            <a:avLst>
              <a:gd name="adj1" fmla="val 33700000"/>
              <a:gd name="adj2" fmla="val 101736"/>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p:txBody>
          <a:bodyPr/>
          <a:lstStyle/>
          <a:p>
            <a:r>
              <a:rPr lang="en-US" dirty="0"/>
              <a:t>To(</a:t>
            </a:r>
            <a:r>
              <a:rPr lang="en-US" dirty="0" err="1"/>
              <a:t>nes</a:t>
            </a:r>
            <a:r>
              <a:rPr lang="en-US" dirty="0"/>
              <a:t> and)B(</a:t>
            </a:r>
            <a:r>
              <a:rPr lang="en-US" dirty="0" err="1"/>
              <a:t>reak</a:t>
            </a:r>
            <a:r>
              <a:rPr lang="en-US" dirty="0"/>
              <a:t>)I(</a:t>
            </a:r>
            <a:r>
              <a:rPr lang="en-US" dirty="0" err="1"/>
              <a:t>ndices</a:t>
            </a:r>
            <a:r>
              <a:rPr lang="en-US" dirty="0"/>
              <a:t>)</a:t>
            </a:r>
          </a:p>
        </p:txBody>
      </p:sp>
      <p:sp>
        <p:nvSpPr>
          <p:cNvPr id="581635" name="Rectangle 3"/>
          <p:cNvSpPr>
            <a:spLocks noGrp="1" noChangeArrowheads="1"/>
          </p:cNvSpPr>
          <p:nvPr>
            <p:ph idx="1"/>
          </p:nvPr>
        </p:nvSpPr>
        <p:spPr/>
        <p:txBody>
          <a:bodyPr/>
          <a:lstStyle/>
          <a:p>
            <a:pPr>
              <a:lnSpc>
                <a:spcPct val="90000"/>
              </a:lnSpc>
              <a:spcBef>
                <a:spcPts val="1500"/>
              </a:spcBef>
            </a:pPr>
            <a:r>
              <a:rPr lang="en-US" dirty="0" err="1">
                <a:solidFill>
                  <a:srgbClr val="0066FF"/>
                </a:solidFill>
              </a:rPr>
              <a:t>ToBI</a:t>
            </a:r>
            <a:r>
              <a:rPr lang="en-US" dirty="0">
                <a:solidFill>
                  <a:srgbClr val="000000"/>
                </a:solidFill>
              </a:rPr>
              <a:t>: Developed by prosody researchers in four meetings over 1991-94 plus several more to refine the system and address problem issues</a:t>
            </a:r>
          </a:p>
          <a:p>
            <a:pPr>
              <a:lnSpc>
                <a:spcPct val="90000"/>
              </a:lnSpc>
              <a:spcBef>
                <a:spcPts val="1500"/>
              </a:spcBef>
            </a:pPr>
            <a:r>
              <a:rPr lang="en-US" dirty="0">
                <a:solidFill>
                  <a:srgbClr val="000000"/>
                </a:solidFill>
              </a:rPr>
              <a:t>Putting </a:t>
            </a:r>
            <a:r>
              <a:rPr lang="en-US" dirty="0" err="1">
                <a:solidFill>
                  <a:srgbClr val="000000"/>
                </a:solidFill>
              </a:rPr>
              <a:t>Pierrehumbert</a:t>
            </a:r>
            <a:r>
              <a:rPr lang="en-US" dirty="0">
                <a:solidFill>
                  <a:srgbClr val="000000"/>
                </a:solidFill>
              </a:rPr>
              <a:t> </a:t>
            </a:r>
            <a:r>
              <a:rPr lang="en-US" dirty="0">
                <a:solidFill>
                  <a:srgbClr val="000000"/>
                </a:solidFill>
                <a:latin typeface="Arial"/>
              </a:rPr>
              <a:t>‘</a:t>
            </a:r>
            <a:r>
              <a:rPr lang="en-US" dirty="0">
                <a:solidFill>
                  <a:srgbClr val="000000"/>
                </a:solidFill>
              </a:rPr>
              <a:t>80 and Price, </a:t>
            </a:r>
            <a:r>
              <a:rPr lang="en-US" dirty="0" err="1">
                <a:solidFill>
                  <a:srgbClr val="000000"/>
                </a:solidFill>
              </a:rPr>
              <a:t>Ostendorf</a:t>
            </a:r>
            <a:r>
              <a:rPr lang="en-US" dirty="0">
                <a:solidFill>
                  <a:srgbClr val="000000"/>
                </a:solidFill>
              </a:rPr>
              <a:t>, et al together</a:t>
            </a:r>
          </a:p>
          <a:p>
            <a:pPr>
              <a:lnSpc>
                <a:spcPct val="90000"/>
              </a:lnSpc>
              <a:spcBef>
                <a:spcPts val="1500"/>
              </a:spcBef>
            </a:pPr>
            <a:r>
              <a:rPr lang="en-US" dirty="0">
                <a:solidFill>
                  <a:srgbClr val="000000"/>
                </a:solidFill>
              </a:rPr>
              <a:t>Goals:</a:t>
            </a:r>
          </a:p>
          <a:p>
            <a:pPr lvl="1">
              <a:lnSpc>
                <a:spcPct val="90000"/>
              </a:lnSpc>
              <a:spcBef>
                <a:spcPts val="1500"/>
              </a:spcBef>
            </a:pPr>
            <a:r>
              <a:rPr lang="en-US" dirty="0">
                <a:solidFill>
                  <a:srgbClr val="000000"/>
                </a:solidFill>
              </a:rPr>
              <a:t>Devise </a:t>
            </a:r>
            <a:r>
              <a:rPr lang="en-US" dirty="0">
                <a:solidFill>
                  <a:srgbClr val="FF0000"/>
                </a:solidFill>
              </a:rPr>
              <a:t>common labeling scheme </a:t>
            </a:r>
            <a:r>
              <a:rPr lang="en-US" dirty="0">
                <a:solidFill>
                  <a:srgbClr val="000000"/>
                </a:solidFill>
              </a:rPr>
              <a:t>for Standard American English that is robust and reliable</a:t>
            </a:r>
          </a:p>
          <a:p>
            <a:pPr lvl="1">
              <a:lnSpc>
                <a:spcPct val="90000"/>
              </a:lnSpc>
              <a:spcBef>
                <a:spcPts val="1500"/>
              </a:spcBef>
            </a:pPr>
            <a:r>
              <a:rPr lang="en-US" dirty="0">
                <a:solidFill>
                  <a:srgbClr val="000000"/>
                </a:solidFill>
              </a:rPr>
              <a:t>Promote collection of large, </a:t>
            </a:r>
            <a:r>
              <a:rPr lang="en-US" dirty="0" err="1">
                <a:solidFill>
                  <a:srgbClr val="000000"/>
                </a:solidFill>
              </a:rPr>
              <a:t>prosodically</a:t>
            </a:r>
            <a:r>
              <a:rPr lang="en-US" dirty="0">
                <a:solidFill>
                  <a:srgbClr val="000000"/>
                </a:solidFill>
              </a:rPr>
              <a:t> labeled, </a:t>
            </a:r>
            <a:r>
              <a:rPr lang="en-US" b="1" i="1" dirty="0">
                <a:solidFill>
                  <a:srgbClr val="FF0000"/>
                </a:solidFill>
              </a:rPr>
              <a:t>shareable</a:t>
            </a:r>
            <a:r>
              <a:rPr lang="en-US" dirty="0">
                <a:solidFill>
                  <a:srgbClr val="CC3300"/>
                </a:solidFill>
              </a:rPr>
              <a:t> </a:t>
            </a:r>
            <a:r>
              <a:rPr lang="en-US" dirty="0">
                <a:solidFill>
                  <a:srgbClr val="000000"/>
                </a:solidFill>
              </a:rPr>
              <a:t>corpora </a:t>
            </a:r>
          </a:p>
        </p:txBody>
      </p:sp>
      <p:sp>
        <p:nvSpPr>
          <p:cNvPr id="4" name="Date Placeholder 3"/>
          <p:cNvSpPr>
            <a:spLocks noGrp="1"/>
          </p:cNvSpPr>
          <p:nvPr>
            <p:ph type="dt" sz="half" idx="10"/>
          </p:nvPr>
        </p:nvSpPr>
        <p:spPr/>
        <p:txBody>
          <a:bodyPr/>
          <a:lstStyle/>
          <a:p>
            <a:fld id="{BE9DF723-41D2-B240-B1AE-68D9F649B6EA}" type="datetime1">
              <a:rPr lang="en-US"/>
              <a:pPr/>
              <a:t>10/1/24</a:t>
            </a:fld>
            <a:endParaRPr lang="en-US"/>
          </a:p>
        </p:txBody>
      </p:sp>
      <p:sp>
        <p:nvSpPr>
          <p:cNvPr id="5" name="Slide Number Placeholder 5"/>
          <p:cNvSpPr>
            <a:spLocks noGrp="1"/>
          </p:cNvSpPr>
          <p:nvPr>
            <p:ph type="sldNum" sz="quarter" idx="12"/>
          </p:nvPr>
        </p:nvSpPr>
        <p:spPr/>
        <p:txBody>
          <a:bodyPr/>
          <a:lstStyle/>
          <a:p>
            <a:fld id="{7A38D453-617A-304E-980C-6C7B14D45D90}" type="slidenum">
              <a:rPr lang="en-US"/>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idx="1"/>
          </p:nvPr>
        </p:nvSpPr>
        <p:spPr/>
        <p:txBody>
          <a:bodyPr>
            <a:normAutofit/>
          </a:bodyPr>
          <a:lstStyle/>
          <a:p>
            <a:r>
              <a:rPr lang="en-US" dirty="0">
                <a:solidFill>
                  <a:srgbClr val="0066FF"/>
                </a:solidFill>
              </a:rPr>
              <a:t>Prosody</a:t>
            </a:r>
            <a:r>
              <a:rPr lang="en-US" dirty="0"/>
              <a:t> is described by </a:t>
            </a:r>
            <a:r>
              <a:rPr lang="en-US" b="1" dirty="0">
                <a:solidFill>
                  <a:srgbClr val="FF0000"/>
                </a:solidFill>
              </a:rPr>
              <a:t>high</a:t>
            </a:r>
            <a:r>
              <a:rPr lang="en-US" dirty="0"/>
              <a:t> (H) and </a:t>
            </a:r>
            <a:r>
              <a:rPr lang="en-US" b="1" dirty="0">
                <a:solidFill>
                  <a:srgbClr val="FF0000"/>
                </a:solidFill>
              </a:rPr>
              <a:t>low</a:t>
            </a:r>
            <a:r>
              <a:rPr lang="en-US" dirty="0"/>
              <a:t> (L) </a:t>
            </a:r>
            <a:r>
              <a:rPr lang="en-US" b="1" dirty="0">
                <a:solidFill>
                  <a:srgbClr val="FF0000"/>
                </a:solidFill>
                <a:latin typeface="Helvetica Neue"/>
                <a:cs typeface="Helvetica Neue"/>
              </a:rPr>
              <a:t>tones</a:t>
            </a:r>
            <a:r>
              <a:rPr lang="en-US" b="1" dirty="0">
                <a:latin typeface="Helvetica Neue"/>
                <a:cs typeface="Helvetica Neue"/>
              </a:rPr>
              <a:t> </a:t>
            </a:r>
            <a:r>
              <a:rPr lang="en-US" dirty="0"/>
              <a:t>that are associated with prosodic events (pitch accents, phrase accents, and boundary tones) and </a:t>
            </a:r>
            <a:r>
              <a:rPr lang="en-US" b="1" dirty="0">
                <a:solidFill>
                  <a:srgbClr val="FF0000"/>
                </a:solidFill>
                <a:latin typeface="Helvetica Neue"/>
                <a:cs typeface="Helvetica Neue"/>
              </a:rPr>
              <a:t>break indices</a:t>
            </a:r>
            <a:r>
              <a:rPr lang="en-US" dirty="0">
                <a:solidFill>
                  <a:srgbClr val="FF0000"/>
                </a:solidFill>
              </a:rPr>
              <a:t> </a:t>
            </a:r>
            <a:r>
              <a:rPr lang="en-US" dirty="0"/>
              <a:t>which describe the degree of disjuncture between words.</a:t>
            </a:r>
          </a:p>
          <a:p>
            <a:r>
              <a:rPr lang="en-US" dirty="0" err="1"/>
              <a:t>ToBI</a:t>
            </a:r>
            <a:r>
              <a:rPr lang="en-US" dirty="0"/>
              <a:t> is inherently </a:t>
            </a:r>
            <a:r>
              <a:rPr lang="en-US" b="1" dirty="0">
                <a:solidFill>
                  <a:srgbClr val="FF0000"/>
                </a:solidFill>
              </a:rPr>
              <a:t>categorical</a:t>
            </a:r>
            <a:r>
              <a:rPr lang="en-US" dirty="0"/>
              <a:t> in its description of prosody</a:t>
            </a:r>
          </a:p>
        </p:txBody>
      </p:sp>
      <p:sp>
        <p:nvSpPr>
          <p:cNvPr id="5" name="Slide Number Placeholder 4"/>
          <p:cNvSpPr>
            <a:spLocks noGrp="1"/>
          </p:cNvSpPr>
          <p:nvPr>
            <p:ph type="sldNum" sz="quarter" idx="12"/>
          </p:nvPr>
        </p:nvSpPr>
        <p:spPr/>
        <p:txBody>
          <a:bodyPr/>
          <a:lstStyle/>
          <a:p>
            <a:fld id="{6DC54031-3823-C645-9013-F4752712CF15}" type="slidenum">
              <a:rPr lang="en-US" smtClean="0"/>
              <a:t>22</a:t>
            </a:fld>
            <a:endParaRPr lang="en-US"/>
          </a:p>
        </p:txBody>
      </p:sp>
    </p:spTree>
    <p:extLst>
      <p:ext uri="{BB962C8B-B14F-4D97-AF65-F5344CB8AC3E}">
        <p14:creationId xmlns:p14="http://schemas.microsoft.com/office/powerpoint/2010/main" val="2598005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ChangeArrowheads="1"/>
          </p:cNvSpPr>
          <p:nvPr>
            <p:ph type="title"/>
          </p:nvPr>
        </p:nvSpPr>
        <p:spPr/>
        <p:txBody>
          <a:bodyPr anchor="ctr"/>
          <a:lstStyle/>
          <a:p>
            <a:r>
              <a:rPr lang="en-US" dirty="0">
                <a:solidFill>
                  <a:srgbClr val="000000"/>
                </a:solidFill>
              </a:rPr>
              <a:t>Minimal </a:t>
            </a:r>
            <a:r>
              <a:rPr lang="en-US" dirty="0" err="1">
                <a:solidFill>
                  <a:srgbClr val="000000"/>
                </a:solidFill>
              </a:rPr>
              <a:t>ToBI</a:t>
            </a:r>
            <a:r>
              <a:rPr lang="en-US" dirty="0">
                <a:solidFill>
                  <a:srgbClr val="000000"/>
                </a:solidFill>
              </a:rPr>
              <a:t> Transcription</a:t>
            </a:r>
            <a:endParaRPr lang="en-US" dirty="0"/>
          </a:p>
        </p:txBody>
      </p:sp>
      <p:sp>
        <p:nvSpPr>
          <p:cNvPr id="582659" name="Rectangle 3"/>
          <p:cNvSpPr>
            <a:spLocks noGrp="1" noChangeArrowheads="1"/>
          </p:cNvSpPr>
          <p:nvPr>
            <p:ph idx="1"/>
          </p:nvPr>
        </p:nvSpPr>
        <p:spPr/>
        <p:txBody>
          <a:bodyPr/>
          <a:lstStyle/>
          <a:p>
            <a:pPr>
              <a:spcBef>
                <a:spcPts val="1500"/>
              </a:spcBef>
            </a:pPr>
            <a:r>
              <a:rPr lang="en-US" dirty="0">
                <a:solidFill>
                  <a:srgbClr val="0066FF"/>
                </a:solidFill>
              </a:rPr>
              <a:t>Recording</a:t>
            </a:r>
            <a:r>
              <a:rPr lang="en-US" dirty="0">
                <a:solidFill>
                  <a:srgbClr val="000000"/>
                </a:solidFill>
              </a:rPr>
              <a:t> of speech</a:t>
            </a:r>
          </a:p>
          <a:p>
            <a:pPr>
              <a:spcBef>
                <a:spcPts val="900"/>
              </a:spcBef>
            </a:pPr>
            <a:r>
              <a:rPr lang="en-US" dirty="0">
                <a:solidFill>
                  <a:srgbClr val="0066FF"/>
                </a:solidFill>
              </a:rPr>
              <a:t>F0 contour </a:t>
            </a:r>
          </a:p>
          <a:p>
            <a:pPr>
              <a:spcBef>
                <a:spcPts val="900"/>
              </a:spcBef>
            </a:pPr>
            <a:r>
              <a:rPr lang="en-US" dirty="0" err="1">
                <a:solidFill>
                  <a:srgbClr val="FF0000"/>
                </a:solidFill>
              </a:rPr>
              <a:t>ToBI</a:t>
            </a:r>
            <a:r>
              <a:rPr lang="en-US" dirty="0">
                <a:solidFill>
                  <a:srgbClr val="FF0000"/>
                </a:solidFill>
              </a:rPr>
              <a:t> tiers</a:t>
            </a:r>
            <a:r>
              <a:rPr lang="en-US" dirty="0">
                <a:solidFill>
                  <a:srgbClr val="000000"/>
                </a:solidFill>
              </a:rPr>
              <a:t>: </a:t>
            </a:r>
          </a:p>
          <a:p>
            <a:pPr lvl="1">
              <a:spcBef>
                <a:spcPts val="900"/>
              </a:spcBef>
            </a:pPr>
            <a:r>
              <a:rPr lang="en-US" sz="2400" dirty="0">
                <a:solidFill>
                  <a:srgbClr val="FF0000"/>
                </a:solidFill>
              </a:rPr>
              <a:t>Orthographic</a:t>
            </a:r>
            <a:r>
              <a:rPr lang="en-US" sz="2400" dirty="0">
                <a:solidFill>
                  <a:srgbClr val="000000"/>
                </a:solidFill>
              </a:rPr>
              <a:t> Tier: words</a:t>
            </a:r>
          </a:p>
          <a:p>
            <a:pPr lvl="1">
              <a:spcBef>
                <a:spcPts val="900"/>
              </a:spcBef>
            </a:pPr>
            <a:r>
              <a:rPr lang="en-US" sz="2400" dirty="0">
                <a:solidFill>
                  <a:srgbClr val="FF0000"/>
                </a:solidFill>
              </a:rPr>
              <a:t>Break-index</a:t>
            </a:r>
            <a:r>
              <a:rPr lang="en-US" sz="2400" dirty="0">
                <a:solidFill>
                  <a:srgbClr val="000000"/>
                </a:solidFill>
              </a:rPr>
              <a:t> Tier: degrees of junction (Price et al </a:t>
            </a:r>
            <a:r>
              <a:rPr lang="ja-JP" altLang="en-US" sz="2400" dirty="0">
                <a:solidFill>
                  <a:srgbClr val="000000"/>
                </a:solidFill>
                <a:latin typeface="Arial"/>
              </a:rPr>
              <a:t>‘</a:t>
            </a:r>
            <a:r>
              <a:rPr lang="en-US" sz="2400" dirty="0">
                <a:solidFill>
                  <a:srgbClr val="000000"/>
                </a:solidFill>
              </a:rPr>
              <a:t>89)</a:t>
            </a:r>
          </a:p>
          <a:p>
            <a:pPr lvl="1">
              <a:spcBef>
                <a:spcPts val="900"/>
              </a:spcBef>
            </a:pPr>
            <a:r>
              <a:rPr lang="en-US" sz="2400" dirty="0">
                <a:solidFill>
                  <a:srgbClr val="FF0000"/>
                </a:solidFill>
              </a:rPr>
              <a:t>Tonal</a:t>
            </a:r>
            <a:r>
              <a:rPr lang="en-US" sz="2400" dirty="0">
                <a:solidFill>
                  <a:srgbClr val="000000"/>
                </a:solidFill>
              </a:rPr>
              <a:t> Tier: pitch accents, phrase accents, boundary tones (</a:t>
            </a:r>
            <a:r>
              <a:rPr lang="en-US" sz="2400" dirty="0" err="1">
                <a:solidFill>
                  <a:srgbClr val="000000"/>
                </a:solidFill>
              </a:rPr>
              <a:t>Pierrehumbert</a:t>
            </a:r>
            <a:r>
              <a:rPr lang="en-US" sz="2400" dirty="0">
                <a:solidFill>
                  <a:srgbClr val="000000"/>
                </a:solidFill>
              </a:rPr>
              <a:t> </a:t>
            </a:r>
            <a:r>
              <a:rPr lang="ja-JP" altLang="en-US" sz="2400" dirty="0">
                <a:solidFill>
                  <a:srgbClr val="000000"/>
                </a:solidFill>
                <a:latin typeface="Arial"/>
              </a:rPr>
              <a:t>‘</a:t>
            </a:r>
            <a:r>
              <a:rPr lang="en-US" sz="2400" dirty="0">
                <a:solidFill>
                  <a:srgbClr val="000000"/>
                </a:solidFill>
              </a:rPr>
              <a:t>80)</a:t>
            </a:r>
          </a:p>
          <a:p>
            <a:pPr lvl="1">
              <a:spcBef>
                <a:spcPts val="900"/>
              </a:spcBef>
            </a:pPr>
            <a:r>
              <a:rPr lang="en-US" sz="2400" dirty="0">
                <a:solidFill>
                  <a:srgbClr val="FF0000"/>
                </a:solidFill>
              </a:rPr>
              <a:t>Miscellaneous</a:t>
            </a:r>
            <a:r>
              <a:rPr lang="en-US" sz="2400" dirty="0">
                <a:solidFill>
                  <a:srgbClr val="000000"/>
                </a:solidFill>
              </a:rPr>
              <a:t> Tier: disfluencies, laughter and other non-speech sounds, etc.</a:t>
            </a:r>
            <a:endParaRPr lang="en-US" sz="2400" dirty="0"/>
          </a:p>
        </p:txBody>
      </p:sp>
      <p:sp>
        <p:nvSpPr>
          <p:cNvPr id="4" name="Date Placeholder 3"/>
          <p:cNvSpPr>
            <a:spLocks noGrp="1"/>
          </p:cNvSpPr>
          <p:nvPr>
            <p:ph type="dt" sz="half" idx="10"/>
          </p:nvPr>
        </p:nvSpPr>
        <p:spPr/>
        <p:txBody>
          <a:bodyPr/>
          <a:lstStyle/>
          <a:p>
            <a:fld id="{55B9C4BE-104C-174E-9333-C1F8216E79D4}" type="datetime1">
              <a:rPr lang="en-US"/>
              <a:pPr/>
              <a:t>10/1/24</a:t>
            </a:fld>
            <a:endParaRPr lang="en-US"/>
          </a:p>
        </p:txBody>
      </p:sp>
      <p:sp>
        <p:nvSpPr>
          <p:cNvPr id="5" name="Slide Number Placeholder 5"/>
          <p:cNvSpPr>
            <a:spLocks noGrp="1"/>
          </p:cNvSpPr>
          <p:nvPr>
            <p:ph type="sldNum" sz="quarter" idx="12"/>
          </p:nvPr>
        </p:nvSpPr>
        <p:spPr/>
        <p:txBody>
          <a:bodyPr/>
          <a:lstStyle/>
          <a:p>
            <a:fld id="{8ACA22C1-C2B8-1048-9F58-23BBD831FB57}" type="slidenum">
              <a:rPr lang="en-US"/>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ToBI</a:t>
            </a:r>
            <a:r>
              <a:rPr lang="en-US" dirty="0"/>
              <a:t> Pitch Accent Types in Standard American English</a:t>
            </a:r>
          </a:p>
        </p:txBody>
      </p:sp>
      <p:sp>
        <p:nvSpPr>
          <p:cNvPr id="3" name="Content Placeholder 2"/>
          <p:cNvSpPr>
            <a:spLocks noGrp="1"/>
          </p:cNvSpPr>
          <p:nvPr>
            <p:ph idx="1"/>
          </p:nvPr>
        </p:nvSpPr>
        <p:spPr>
          <a:xfrm>
            <a:off x="457199" y="1600200"/>
            <a:ext cx="6104131" cy="4525963"/>
          </a:xfrm>
        </p:spPr>
        <p:txBody>
          <a:bodyPr/>
          <a:lstStyle/>
          <a:p>
            <a:r>
              <a:rPr lang="en-US" dirty="0"/>
              <a:t>Words are </a:t>
            </a:r>
            <a:r>
              <a:rPr lang="en-US" dirty="0">
                <a:solidFill>
                  <a:srgbClr val="0066FF"/>
                </a:solidFill>
              </a:rPr>
              <a:t>accented</a:t>
            </a:r>
            <a:r>
              <a:rPr lang="en-US" dirty="0"/>
              <a:t> or </a:t>
            </a:r>
            <a:r>
              <a:rPr lang="en-US" i="1" dirty="0" err="1">
                <a:solidFill>
                  <a:srgbClr val="0066FF"/>
                </a:solidFill>
              </a:rPr>
              <a:t>deaccented</a:t>
            </a:r>
            <a:endParaRPr lang="en-US" dirty="0">
              <a:solidFill>
                <a:srgbClr val="0066FF"/>
              </a:solidFill>
            </a:endParaRPr>
          </a:p>
          <a:p>
            <a:r>
              <a:rPr lang="en-US" dirty="0"/>
              <a:t>5 pitch accent types (in SAE) defined by target </a:t>
            </a:r>
            <a:r>
              <a:rPr lang="en-US" b="1" i="1" dirty="0">
                <a:solidFill>
                  <a:srgbClr val="0066FF"/>
                </a:solidFill>
              </a:rPr>
              <a:t>level</a:t>
            </a:r>
          </a:p>
          <a:p>
            <a:pPr lvl="1">
              <a:spcBef>
                <a:spcPts val="1500"/>
              </a:spcBef>
            </a:pPr>
            <a:r>
              <a:rPr lang="en-US" sz="2400" dirty="0">
                <a:solidFill>
                  <a:srgbClr val="000000"/>
                </a:solidFill>
              </a:rPr>
              <a:t>H* simple high	(declarative)</a:t>
            </a:r>
          </a:p>
          <a:p>
            <a:pPr lvl="1">
              <a:spcBef>
                <a:spcPts val="1500"/>
              </a:spcBef>
            </a:pPr>
            <a:r>
              <a:rPr lang="en-US" sz="2400" dirty="0">
                <a:solidFill>
                  <a:srgbClr val="000000"/>
                </a:solidFill>
              </a:rPr>
              <a:t>L* simple low (</a:t>
            </a:r>
            <a:r>
              <a:rPr lang="en-US" sz="2400" dirty="0" err="1">
                <a:solidFill>
                  <a:srgbClr val="000000"/>
                </a:solidFill>
              </a:rPr>
              <a:t>ynq</a:t>
            </a:r>
            <a:r>
              <a:rPr lang="en-US" sz="2400" dirty="0">
                <a:solidFill>
                  <a:srgbClr val="000000"/>
                </a:solidFill>
              </a:rPr>
              <a:t>)</a:t>
            </a:r>
          </a:p>
          <a:p>
            <a:pPr lvl="1">
              <a:spcBef>
                <a:spcPts val="1500"/>
              </a:spcBef>
            </a:pPr>
            <a:r>
              <a:rPr lang="en-US" sz="2400" dirty="0">
                <a:solidFill>
                  <a:srgbClr val="000000"/>
                </a:solidFill>
              </a:rPr>
              <a:t>L*+H scooped, late rise (uncertainty/ incredulity)</a:t>
            </a:r>
          </a:p>
          <a:p>
            <a:pPr lvl="1">
              <a:spcBef>
                <a:spcPts val="1500"/>
              </a:spcBef>
            </a:pPr>
            <a:r>
              <a:rPr lang="en-US" sz="2400" dirty="0">
                <a:solidFill>
                  <a:srgbClr val="000000"/>
                </a:solidFill>
              </a:rPr>
              <a:t>L+H* early rise to stress (contrastive focus)</a:t>
            </a:r>
          </a:p>
          <a:p>
            <a:pPr lvl="1">
              <a:spcBef>
                <a:spcPts val="1500"/>
              </a:spcBef>
            </a:pPr>
            <a:endParaRPr lang="en-US" sz="2400" dirty="0">
              <a:solidFill>
                <a:srgbClr val="000000"/>
              </a:solidFill>
            </a:endParaRPr>
          </a:p>
          <a:p>
            <a:endParaRPr lang="en-US" b="1" i="1" dirty="0">
              <a:solidFill>
                <a:srgbClr val="000066"/>
              </a:solidFill>
            </a:endParaRPr>
          </a:p>
          <a:p>
            <a:endParaRPr lang="en-US" dirty="0"/>
          </a:p>
        </p:txBody>
      </p:sp>
      <p:sp>
        <p:nvSpPr>
          <p:cNvPr id="5" name="Slide Number Placeholder 4"/>
          <p:cNvSpPr>
            <a:spLocks noGrp="1"/>
          </p:cNvSpPr>
          <p:nvPr>
            <p:ph type="sldNum" sz="quarter" idx="12"/>
          </p:nvPr>
        </p:nvSpPr>
        <p:spPr/>
        <p:txBody>
          <a:bodyPr/>
          <a:lstStyle/>
          <a:p>
            <a:fld id="{6DC54031-3823-C645-9013-F4752712CF15}" type="slidenum">
              <a:rPr lang="en-US" smtClean="0"/>
              <a:t>24</a:t>
            </a:fld>
            <a:endParaRPr lang="en-US"/>
          </a:p>
        </p:txBody>
      </p:sp>
      <p:sp>
        <p:nvSpPr>
          <p:cNvPr id="7" name="AutoShape 5"/>
          <p:cNvSpPr>
            <a:spLocks/>
          </p:cNvSpPr>
          <p:nvPr/>
        </p:nvSpPr>
        <p:spPr bwMode="auto">
          <a:xfrm>
            <a:off x="6708110" y="1276782"/>
            <a:ext cx="1978690" cy="5044375"/>
          </a:xfrm>
          <a:prstGeom prst="roundRect">
            <a:avLst>
              <a:gd name="adj" fmla="val 4917"/>
            </a:avLst>
          </a:prstGeom>
          <a:solidFill>
            <a:srgbClr val="FFFFFF"/>
          </a:solidFill>
          <a:ln w="25400">
            <a:solidFill>
              <a:schemeClr val="tx1"/>
            </a:solidFill>
            <a:miter lim="800000"/>
            <a:headEnd/>
            <a:tailEnd/>
          </a:ln>
        </p:spPr>
        <p:txBody>
          <a:bodyPr lIns="0" tIns="0" rIns="0" bIns="0"/>
          <a:lstStyle/>
          <a:p>
            <a:endParaRPr lang="en-US"/>
          </a:p>
        </p:txBody>
      </p:sp>
      <p:grpSp>
        <p:nvGrpSpPr>
          <p:cNvPr id="8" name="Group 6"/>
          <p:cNvGrpSpPr>
            <a:grpSpLocks/>
          </p:cNvGrpSpPr>
          <p:nvPr/>
        </p:nvGrpSpPr>
        <p:grpSpPr bwMode="auto">
          <a:xfrm>
            <a:off x="6948148" y="2544478"/>
            <a:ext cx="823914" cy="721883"/>
            <a:chOff x="0" y="0"/>
            <a:chExt cx="1016" cy="656"/>
          </a:xfrm>
        </p:grpSpPr>
        <p:sp>
          <p:nvSpPr>
            <p:cNvPr id="35" name="Rectangle 7"/>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36" name="Line 8"/>
            <p:cNvSpPr>
              <a:spLocks noChangeShapeType="1"/>
            </p:cNvSpPr>
            <p:nvPr/>
          </p:nvSpPr>
          <p:spPr bwMode="auto">
            <a:xfrm rot="10800000" flipH="1">
              <a:off x="112" y="447"/>
              <a:ext cx="765" cy="0"/>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37" name="Line 9"/>
            <p:cNvSpPr>
              <a:spLocks noChangeShapeType="1"/>
            </p:cNvSpPr>
            <p:nvPr/>
          </p:nvSpPr>
          <p:spPr bwMode="auto">
            <a:xfrm>
              <a:off x="400" y="444"/>
              <a:ext cx="224" cy="0"/>
            </a:xfrm>
            <a:prstGeom prst="line">
              <a:avLst/>
            </a:prstGeom>
            <a:noFill/>
            <a:ln w="1270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grpSp>
        <p:nvGrpSpPr>
          <p:cNvPr id="9" name="Group 10"/>
          <p:cNvGrpSpPr>
            <a:grpSpLocks/>
          </p:cNvGrpSpPr>
          <p:nvPr/>
        </p:nvGrpSpPr>
        <p:grpSpPr bwMode="auto">
          <a:xfrm>
            <a:off x="6948148" y="1628920"/>
            <a:ext cx="823914" cy="721883"/>
            <a:chOff x="0" y="0"/>
            <a:chExt cx="1016" cy="656"/>
          </a:xfrm>
        </p:grpSpPr>
        <p:sp>
          <p:nvSpPr>
            <p:cNvPr id="31" name="Rectangle 11"/>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32" name="Line 12"/>
            <p:cNvSpPr>
              <a:spLocks noChangeShapeType="1"/>
            </p:cNvSpPr>
            <p:nvPr/>
          </p:nvSpPr>
          <p:spPr bwMode="auto">
            <a:xfrm>
              <a:off x="397" y="192"/>
              <a:ext cx="224" cy="0"/>
            </a:xfrm>
            <a:prstGeom prst="line">
              <a:avLst/>
            </a:prstGeom>
            <a:noFill/>
            <a:ln w="1270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33" name="Line 13"/>
            <p:cNvSpPr>
              <a:spLocks noChangeShapeType="1"/>
            </p:cNvSpPr>
            <p:nvPr/>
          </p:nvSpPr>
          <p:spPr bwMode="auto">
            <a:xfrm flipH="1">
              <a:off x="112" y="200"/>
              <a:ext cx="286" cy="116"/>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34" name="Line 14"/>
            <p:cNvSpPr>
              <a:spLocks noChangeShapeType="1"/>
            </p:cNvSpPr>
            <p:nvPr/>
          </p:nvSpPr>
          <p:spPr bwMode="auto">
            <a:xfrm>
              <a:off x="616" y="202"/>
              <a:ext cx="257" cy="115"/>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grpSp>
        <p:nvGrpSpPr>
          <p:cNvPr id="10" name="Group 15"/>
          <p:cNvGrpSpPr>
            <a:grpSpLocks/>
          </p:cNvGrpSpPr>
          <p:nvPr/>
        </p:nvGrpSpPr>
        <p:grpSpPr bwMode="auto">
          <a:xfrm>
            <a:off x="6948148" y="4395587"/>
            <a:ext cx="823914" cy="721883"/>
            <a:chOff x="0" y="0"/>
            <a:chExt cx="1016" cy="656"/>
          </a:xfrm>
        </p:grpSpPr>
        <p:sp>
          <p:nvSpPr>
            <p:cNvPr id="26" name="Line 16"/>
            <p:cNvSpPr>
              <a:spLocks noChangeShapeType="1"/>
            </p:cNvSpPr>
            <p:nvPr/>
          </p:nvSpPr>
          <p:spPr bwMode="auto">
            <a:xfrm>
              <a:off x="400" y="188"/>
              <a:ext cx="224" cy="0"/>
            </a:xfrm>
            <a:prstGeom prst="line">
              <a:avLst/>
            </a:prstGeom>
            <a:noFill/>
            <a:ln w="1270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nvGrpSpPr>
            <p:cNvPr id="27" name="Group 17"/>
            <p:cNvGrpSpPr>
              <a:grpSpLocks/>
            </p:cNvGrpSpPr>
            <p:nvPr/>
          </p:nvGrpSpPr>
          <p:grpSpPr bwMode="auto">
            <a:xfrm>
              <a:off x="0" y="0"/>
              <a:ext cx="1016" cy="656"/>
              <a:chOff x="0" y="0"/>
              <a:chExt cx="1016" cy="656"/>
            </a:xfrm>
          </p:grpSpPr>
          <p:sp>
            <p:nvSpPr>
              <p:cNvPr id="28" name="Rectangle 18"/>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9" name="Line 19"/>
              <p:cNvSpPr>
                <a:spLocks noChangeShapeType="1"/>
              </p:cNvSpPr>
              <p:nvPr/>
            </p:nvSpPr>
            <p:spPr bwMode="auto">
              <a:xfrm flipH="1">
                <a:off x="121" y="180"/>
                <a:ext cx="279" cy="326"/>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30" name="Line 20"/>
              <p:cNvSpPr>
                <a:spLocks noChangeShapeType="1"/>
              </p:cNvSpPr>
              <p:nvPr/>
            </p:nvSpPr>
            <p:spPr bwMode="auto">
              <a:xfrm>
                <a:off x="616" y="184"/>
                <a:ext cx="254" cy="320"/>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grpSp>
      <p:grpSp>
        <p:nvGrpSpPr>
          <p:cNvPr id="11" name="Group 21"/>
          <p:cNvGrpSpPr>
            <a:grpSpLocks/>
          </p:cNvGrpSpPr>
          <p:nvPr/>
        </p:nvGrpSpPr>
        <p:grpSpPr bwMode="auto">
          <a:xfrm>
            <a:off x="6948148" y="3486234"/>
            <a:ext cx="823914" cy="721883"/>
            <a:chOff x="0" y="0"/>
            <a:chExt cx="1016" cy="656"/>
          </a:xfrm>
        </p:grpSpPr>
        <p:sp>
          <p:nvSpPr>
            <p:cNvPr id="22" name="Rectangle 22"/>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3" name="Line 23"/>
            <p:cNvSpPr>
              <a:spLocks noChangeShapeType="1"/>
            </p:cNvSpPr>
            <p:nvPr/>
          </p:nvSpPr>
          <p:spPr bwMode="auto">
            <a:xfrm>
              <a:off x="400" y="580"/>
              <a:ext cx="224" cy="0"/>
            </a:xfrm>
            <a:prstGeom prst="line">
              <a:avLst/>
            </a:prstGeom>
            <a:noFill/>
            <a:ln w="1270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4" name="Line 24"/>
            <p:cNvSpPr>
              <a:spLocks noChangeShapeType="1"/>
            </p:cNvSpPr>
            <p:nvPr/>
          </p:nvSpPr>
          <p:spPr bwMode="auto">
            <a:xfrm rot="10800000">
              <a:off x="120" y="582"/>
              <a:ext cx="278" cy="2"/>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5" name="Line 25"/>
            <p:cNvSpPr>
              <a:spLocks noChangeShapeType="1"/>
            </p:cNvSpPr>
            <p:nvPr/>
          </p:nvSpPr>
          <p:spPr bwMode="auto">
            <a:xfrm rot="10800000" flipH="1">
              <a:off x="616" y="208"/>
              <a:ext cx="254" cy="376"/>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grpSp>
        <p:nvGrpSpPr>
          <p:cNvPr id="12" name="Group 26"/>
          <p:cNvGrpSpPr>
            <a:grpSpLocks/>
          </p:cNvGrpSpPr>
          <p:nvPr/>
        </p:nvGrpSpPr>
        <p:grpSpPr bwMode="auto">
          <a:xfrm>
            <a:off x="6948148" y="5291154"/>
            <a:ext cx="823914" cy="721883"/>
            <a:chOff x="0" y="0"/>
            <a:chExt cx="1016" cy="656"/>
          </a:xfrm>
        </p:grpSpPr>
        <p:sp>
          <p:nvSpPr>
            <p:cNvPr id="18" name="Rectangle 27"/>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19" name="Line 28"/>
            <p:cNvSpPr>
              <a:spLocks noChangeShapeType="1"/>
            </p:cNvSpPr>
            <p:nvPr/>
          </p:nvSpPr>
          <p:spPr bwMode="auto">
            <a:xfrm>
              <a:off x="400" y="292"/>
              <a:ext cx="224" cy="0"/>
            </a:xfrm>
            <a:prstGeom prst="line">
              <a:avLst/>
            </a:prstGeom>
            <a:noFill/>
            <a:ln w="1270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0" name="Line 29"/>
            <p:cNvSpPr>
              <a:spLocks noChangeShapeType="1"/>
            </p:cNvSpPr>
            <p:nvPr/>
          </p:nvSpPr>
          <p:spPr bwMode="auto">
            <a:xfrm rot="10800000">
              <a:off x="119" y="128"/>
              <a:ext cx="279" cy="167"/>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1" name="Line 30"/>
            <p:cNvSpPr>
              <a:spLocks noChangeShapeType="1"/>
            </p:cNvSpPr>
            <p:nvPr/>
          </p:nvSpPr>
          <p:spPr bwMode="auto">
            <a:xfrm>
              <a:off x="616" y="296"/>
              <a:ext cx="254" cy="208"/>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sp>
        <p:nvSpPr>
          <p:cNvPr id="13" name="Rectangle 31"/>
          <p:cNvSpPr>
            <a:spLocks/>
          </p:cNvSpPr>
          <p:nvPr/>
        </p:nvSpPr>
        <p:spPr bwMode="auto">
          <a:xfrm>
            <a:off x="8025074" y="1831399"/>
            <a:ext cx="284639" cy="308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a:t>
            </a:r>
          </a:p>
        </p:txBody>
      </p:sp>
      <p:sp>
        <p:nvSpPr>
          <p:cNvPr id="14" name="Rectangle 32"/>
          <p:cNvSpPr>
            <a:spLocks/>
          </p:cNvSpPr>
          <p:nvPr/>
        </p:nvSpPr>
        <p:spPr bwMode="auto">
          <a:xfrm>
            <a:off x="8057512" y="2746958"/>
            <a:ext cx="242471" cy="308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a:t>
            </a:r>
          </a:p>
        </p:txBody>
      </p:sp>
      <p:sp>
        <p:nvSpPr>
          <p:cNvPr id="15" name="Rectangle 33"/>
          <p:cNvSpPr>
            <a:spLocks/>
          </p:cNvSpPr>
          <p:nvPr/>
        </p:nvSpPr>
        <p:spPr bwMode="auto">
          <a:xfrm>
            <a:off x="7878294" y="4598066"/>
            <a:ext cx="577388" cy="308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L+H*</a:t>
            </a:r>
          </a:p>
        </p:txBody>
      </p:sp>
      <p:sp>
        <p:nvSpPr>
          <p:cNvPr id="16" name="Rectangle 34"/>
          <p:cNvSpPr>
            <a:spLocks/>
          </p:cNvSpPr>
          <p:nvPr/>
        </p:nvSpPr>
        <p:spPr bwMode="auto">
          <a:xfrm>
            <a:off x="7878294" y="3688714"/>
            <a:ext cx="577388" cy="308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L*+H</a:t>
            </a:r>
          </a:p>
        </p:txBody>
      </p:sp>
      <p:sp>
        <p:nvSpPr>
          <p:cNvPr id="17" name="Rectangle 35"/>
          <p:cNvSpPr>
            <a:spLocks/>
          </p:cNvSpPr>
          <p:nvPr/>
        </p:nvSpPr>
        <p:spPr bwMode="auto">
          <a:xfrm>
            <a:off x="7808554" y="5493633"/>
            <a:ext cx="690920" cy="308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H+!H*</a:t>
            </a:r>
          </a:p>
        </p:txBody>
      </p:sp>
      <p:pic>
        <p:nvPicPr>
          <p:cNvPr id="38" name="18D2D869.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8608177" y="1811279"/>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39" name="6278479E.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a:fillRect/>
          </a:stretch>
        </p:blipFill>
        <p:spPr bwMode="auto">
          <a:xfrm>
            <a:off x="8608177" y="2763705"/>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40" name="7147967D.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8608177" y="41910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41" name="A19FFC9C.WAV">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11">
            <a:extLst>
              <a:ext uri="{28A0092B-C50C-407E-A947-70E740481C1C}">
                <a14:useLocalDpi xmlns:a14="http://schemas.microsoft.com/office/drawing/2010/main" val="0"/>
              </a:ext>
            </a:extLst>
          </a:blip>
          <a:srcRect/>
          <a:stretch>
            <a:fillRect/>
          </a:stretch>
        </p:blipFill>
        <p:spPr bwMode="auto">
          <a:xfrm>
            <a:off x="8608177" y="5496954"/>
            <a:ext cx="304800" cy="304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98617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 fill="hold"/>
                                        <p:tgtEl>
                                          <p:spTgt spid="38"/>
                                        </p:tgtEl>
                                      </p:cBhvr>
                                    </p:cmd>
                                  </p:childTnLst>
                                </p:cTn>
                              </p:par>
                            </p:childTnLst>
                          </p:cTn>
                        </p:par>
                      </p:childTnLst>
                    </p:cTn>
                  </p:par>
                </p:childTnLst>
              </p:cTn>
              <p:nextCondLst>
                <p:cond evt="onClick" delay="0">
                  <p:tgtEl>
                    <p:spTgt spid="38"/>
                  </p:tgtEl>
                </p:cond>
              </p:nextCondLst>
            </p:seq>
            <p:seq concurrent="1" nextAc="seek">
              <p:cTn id="7" restart="whenNotActive" fill="hold" evtFilter="cancelBubble" nodeType="interactiveSeq">
                <p:stCondLst>
                  <p:cond evt="onClick" delay="0">
                    <p:tgtEl>
                      <p:spTgt spid="3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70" fill="hold"/>
                                        <p:tgtEl>
                                          <p:spTgt spid="39"/>
                                        </p:tgtEl>
                                      </p:cBhvr>
                                    </p:cmd>
                                  </p:childTnLst>
                                </p:cTn>
                              </p:par>
                            </p:childTnLst>
                          </p:cTn>
                        </p:par>
                      </p:childTnLst>
                    </p:cTn>
                  </p:par>
                </p:childTnLst>
              </p:cTn>
              <p:nextCondLst>
                <p:cond evt="onClick" delay="0">
                  <p:tgtEl>
                    <p:spTgt spid="39"/>
                  </p:tgtEl>
                </p:cond>
              </p:nextCondLst>
            </p:seq>
            <p:seq concurrent="1" nextAc="seek">
              <p:cTn id="12" restart="whenNotActive" fill="hold" evtFilter="cancelBubble" nodeType="interactiveSeq">
                <p:stCondLst>
                  <p:cond evt="onClick" delay="0">
                    <p:tgtEl>
                      <p:spTgt spid="40"/>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4999" fill="hold"/>
                                        <p:tgtEl>
                                          <p:spTgt spid="40"/>
                                        </p:tgtEl>
                                      </p:cBhvr>
                                    </p:cmd>
                                  </p:childTnLst>
                                </p:cTn>
                              </p:par>
                            </p:childTnLst>
                          </p:cTn>
                        </p:par>
                      </p:childTnLst>
                    </p:cTn>
                  </p:par>
                </p:childTnLst>
              </p:cTn>
              <p:nextCondLst>
                <p:cond evt="onClick" delay="0">
                  <p:tgtEl>
                    <p:spTgt spid="40"/>
                  </p:tgtEl>
                </p:cond>
              </p:nextCondLst>
            </p:seq>
            <p:seq concurrent="1" nextAc="seek">
              <p:cTn id="17" restart="whenNotActive" fill="hold" evtFilter="cancelBubble" nodeType="interactiveSeq">
                <p:stCondLst>
                  <p:cond evt="onClick" delay="0">
                    <p:tgtEl>
                      <p:spTgt spid="41"/>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16" fill="hold"/>
                                        <p:tgtEl>
                                          <p:spTgt spid="41"/>
                                        </p:tgtEl>
                                      </p:cBhvr>
                                    </p:cmd>
                                  </p:childTnLst>
                                </p:cTn>
                              </p:par>
                            </p:childTnLst>
                          </p:cTn>
                        </p:par>
                      </p:childTnLst>
                    </p:cTn>
                  </p:par>
                </p:childTnLst>
              </p:cTn>
              <p:nextCondLst>
                <p:cond evt="onClick" delay="0">
                  <p:tgtEl>
                    <p:spTgt spid="41"/>
                  </p:tgtEl>
                </p:cond>
              </p:nextCondLst>
            </p:seq>
            <p:audio>
              <p:cMediaNode>
                <p:cTn id="22" fill="hold" display="0">
                  <p:stCondLst>
                    <p:cond delay="indefinite"/>
                  </p:stCondLst>
                  <p:endCondLst>
                    <p:cond evt="onNext" delay="0">
                      <p:tgtEl>
                        <p:sldTgt/>
                      </p:tgtEl>
                    </p:cond>
                    <p:cond evt="onPrev" delay="0">
                      <p:tgtEl>
                        <p:sldTgt/>
                      </p:tgtEl>
                    </p:cond>
                    <p:cond evt="onStopAudio" delay="0">
                      <p:tgtEl>
                        <p:sldTgt/>
                      </p:tgtEl>
                    </p:cond>
                  </p:endCondLst>
                </p:cTn>
                <p:tgtEl>
                  <p:spTgt spid="38"/>
                </p:tgtEl>
              </p:cMediaNode>
            </p:audio>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39"/>
                </p:tgtEl>
              </p:cMediaNode>
            </p:audio>
            <p:audio>
              <p:cMediaNode vol="100000">
                <p:cTn id="24" fill="hold" display="0">
                  <p:stCondLst>
                    <p:cond delay="indefinite"/>
                  </p:stCondLst>
                  <p:endCondLst>
                    <p:cond evt="onNext" delay="0">
                      <p:tgtEl>
                        <p:sldTgt/>
                      </p:tgtEl>
                    </p:cond>
                    <p:cond evt="onPrev" delay="0">
                      <p:tgtEl>
                        <p:sldTgt/>
                      </p:tgtEl>
                    </p:cond>
                    <p:cond evt="onStopAudio" delay="0">
                      <p:tgtEl>
                        <p:sldTgt/>
                      </p:tgtEl>
                    </p:cond>
                  </p:endCondLst>
                </p:cTn>
                <p:tgtEl>
                  <p:spTgt spid="40"/>
                </p:tgtEl>
              </p:cMediaNode>
            </p:audio>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4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1"/>
            <a:r>
              <a:rPr lang="en-US" sz="2400" dirty="0">
                <a:solidFill>
                  <a:srgbClr val="000000"/>
                </a:solidFill>
              </a:rPr>
              <a:t>H+!H*	fall onto stress (implied familiarity)	</a:t>
            </a:r>
          </a:p>
          <a:p>
            <a:r>
              <a:rPr lang="en-US" dirty="0"/>
              <a:t>High tones can be produced in an increasingly compressed pitch range – </a:t>
            </a:r>
            <a:r>
              <a:rPr lang="en-US" i="1" dirty="0" err="1"/>
              <a:t>catathesis</a:t>
            </a:r>
            <a:r>
              <a:rPr lang="en-US" dirty="0"/>
              <a:t>, or “</a:t>
            </a:r>
            <a:r>
              <a:rPr lang="en-US" dirty="0" err="1"/>
              <a:t>downstepping</a:t>
            </a:r>
            <a:r>
              <a:rPr lang="en-US" dirty="0"/>
              <a:t>” </a:t>
            </a:r>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10/1/24</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25</a:t>
            </a:fld>
            <a:endParaRPr lang="en-US"/>
          </a:p>
        </p:txBody>
      </p:sp>
      <p:pic>
        <p:nvPicPr>
          <p:cNvPr id="6" name="663971ED.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3657600" y="3276600"/>
            <a:ext cx="304800" cy="304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26608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2"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p>
            <a:fld id="{669F80C9-C7E8-E94A-B0C7-0B33322AC9F5}" type="datetime1">
              <a:rPr lang="en-US"/>
              <a:pPr/>
              <a:t>10/1/24</a:t>
            </a:fld>
            <a:endParaRPr lang="en-US"/>
          </a:p>
        </p:txBody>
      </p:sp>
      <p:sp>
        <p:nvSpPr>
          <p:cNvPr id="7" name="Slide Number Placeholder 3"/>
          <p:cNvSpPr>
            <a:spLocks noGrp="1"/>
          </p:cNvSpPr>
          <p:nvPr>
            <p:ph type="sldNum" sz="quarter" idx="12"/>
          </p:nvPr>
        </p:nvSpPr>
        <p:spPr/>
        <p:txBody>
          <a:bodyPr/>
          <a:lstStyle/>
          <a:p>
            <a:fld id="{9E5BD057-269B-044C-8EC1-CB44E5D5C1A5}" type="slidenum">
              <a:rPr lang="en-US"/>
              <a:pPr/>
              <a:t>26</a:t>
            </a:fld>
            <a:endParaRPr lang="en-US"/>
          </a:p>
        </p:txBody>
      </p:sp>
      <p:sp>
        <p:nvSpPr>
          <p:cNvPr id="587778" name="Text Box 2"/>
          <p:cNvSpPr txBox="1">
            <a:spLocks noChangeArrowheads="1"/>
          </p:cNvSpPr>
          <p:nvPr/>
        </p:nvSpPr>
        <p:spPr bwMode="auto">
          <a:xfrm>
            <a:off x="609600" y="762000"/>
            <a:ext cx="7924800" cy="41005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ts val="1500"/>
              </a:spcBef>
              <a:buFontTx/>
              <a:buChar char="•"/>
            </a:pPr>
            <a:r>
              <a:rPr lang="en-US" sz="2800" b="1" dirty="0" err="1">
                <a:solidFill>
                  <a:srgbClr val="000000"/>
                </a:solidFill>
                <a:latin typeface="Arial Rounded MT Bold" charset="0"/>
              </a:rPr>
              <a:t>Downstepped</a:t>
            </a:r>
            <a:r>
              <a:rPr lang="en-US" sz="2800" b="1" dirty="0">
                <a:solidFill>
                  <a:srgbClr val="000000"/>
                </a:solidFill>
                <a:latin typeface="Arial Rounded MT Bold" charset="0"/>
              </a:rPr>
              <a:t> accents:</a:t>
            </a:r>
          </a:p>
          <a:p>
            <a:pPr lvl="1">
              <a:spcBef>
                <a:spcPts val="1500"/>
              </a:spcBef>
              <a:buFontTx/>
              <a:buChar char="•"/>
            </a:pPr>
            <a:r>
              <a:rPr lang="en-US" sz="2800" dirty="0">
                <a:solidFill>
                  <a:srgbClr val="000000"/>
                </a:solidFill>
                <a:latin typeface="Arial Rounded MT Bold" charset="0"/>
              </a:rPr>
              <a:t>!H*, </a:t>
            </a:r>
          </a:p>
          <a:p>
            <a:pPr lvl="1">
              <a:spcBef>
                <a:spcPts val="1500"/>
              </a:spcBef>
              <a:buFontTx/>
              <a:buChar char="•"/>
            </a:pPr>
            <a:r>
              <a:rPr lang="en-US" sz="2800" dirty="0">
                <a:solidFill>
                  <a:srgbClr val="000000"/>
                </a:solidFill>
                <a:latin typeface="Arial Rounded MT Bold" charset="0"/>
              </a:rPr>
              <a:t>L+!H*, </a:t>
            </a:r>
          </a:p>
          <a:p>
            <a:pPr lvl="1">
              <a:spcBef>
                <a:spcPts val="1500"/>
              </a:spcBef>
              <a:buFontTx/>
              <a:buChar char="•"/>
            </a:pPr>
            <a:r>
              <a:rPr lang="en-US" sz="2800" dirty="0">
                <a:solidFill>
                  <a:srgbClr val="000000"/>
                </a:solidFill>
                <a:latin typeface="Arial Rounded MT Bold" charset="0"/>
              </a:rPr>
              <a:t>L*+!H</a:t>
            </a:r>
          </a:p>
          <a:p>
            <a:pPr>
              <a:spcBef>
                <a:spcPts val="1500"/>
              </a:spcBef>
              <a:buFontTx/>
              <a:buChar char="•"/>
            </a:pPr>
            <a:r>
              <a:rPr lang="en-US" sz="2800" dirty="0">
                <a:solidFill>
                  <a:srgbClr val="000000"/>
                </a:solidFill>
                <a:latin typeface="Arial Rounded MT Bold" charset="0"/>
              </a:rPr>
              <a:t>Degree of prominence:</a:t>
            </a:r>
          </a:p>
          <a:p>
            <a:pPr lvl="1">
              <a:spcBef>
                <a:spcPts val="1500"/>
              </a:spcBef>
              <a:buFont typeface="Wingdings" charset="0"/>
              <a:buChar char="§"/>
            </a:pPr>
            <a:r>
              <a:rPr lang="en-US" dirty="0">
                <a:solidFill>
                  <a:srgbClr val="000000"/>
                </a:solidFill>
                <a:latin typeface="Arial" charset="0"/>
              </a:rPr>
              <a:t>within a phrase:  HiF0 (~nuclear accent)</a:t>
            </a:r>
          </a:p>
          <a:p>
            <a:pPr lvl="1">
              <a:spcBef>
                <a:spcPts val="1500"/>
              </a:spcBef>
              <a:buFont typeface="Wingdings" charset="0"/>
              <a:buChar char="§"/>
            </a:pPr>
            <a:r>
              <a:rPr lang="en-US" dirty="0">
                <a:solidFill>
                  <a:srgbClr val="000000"/>
                </a:solidFill>
                <a:latin typeface="Arial" charset="0"/>
              </a:rPr>
              <a:t>across phrases: lower HiF0</a:t>
            </a:r>
            <a:endParaRPr lang="en-US" sz="2800" dirty="0">
              <a:solidFill>
                <a:srgbClr val="000000"/>
              </a:solidFill>
              <a:latin typeface="Times New Roman" charset="0"/>
            </a:endParaRPr>
          </a:p>
        </p:txBody>
      </p:sp>
      <p:pic>
        <p:nvPicPr>
          <p:cNvPr id="587779" name="663971ED.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914400" y="14478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87780" name="077D7F59.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8">
            <a:extLst>
              <a:ext uri="{28A0092B-C50C-407E-A947-70E740481C1C}">
                <a14:useLocalDpi xmlns:a14="http://schemas.microsoft.com/office/drawing/2010/main" val="0"/>
              </a:ext>
            </a:extLst>
          </a:blip>
          <a:srcRect/>
          <a:stretch>
            <a:fillRect/>
          </a:stretch>
        </p:blipFill>
        <p:spPr bwMode="auto">
          <a:xfrm>
            <a:off x="838200" y="21336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87781" name="C8EE4947.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8">
            <a:extLst>
              <a:ext uri="{28A0092B-C50C-407E-A947-70E740481C1C}">
                <a14:useLocalDpi xmlns:a14="http://schemas.microsoft.com/office/drawing/2010/main" val="0"/>
              </a:ext>
            </a:extLst>
          </a:blip>
          <a:srcRect/>
          <a:stretch>
            <a:fillRect/>
          </a:stretch>
        </p:blipFill>
        <p:spPr bwMode="auto">
          <a:xfrm>
            <a:off x="838200" y="2743200"/>
            <a:ext cx="304800" cy="3048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777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792" fill="hold"/>
                                        <p:tgtEl>
                                          <p:spTgt spid="587779"/>
                                        </p:tgtEl>
                                      </p:cBhvr>
                                    </p:cmd>
                                  </p:childTnLst>
                                </p:cTn>
                              </p:par>
                            </p:childTnLst>
                          </p:cTn>
                        </p:par>
                      </p:childTnLst>
                    </p:cTn>
                  </p:par>
                </p:childTnLst>
              </p:cTn>
              <p:nextCondLst>
                <p:cond evt="onClick" delay="0">
                  <p:tgtEl>
                    <p:spTgt spid="58777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87779"/>
                </p:tgtEl>
              </p:cMediaNode>
            </p:audio>
            <p:seq concurrent="1" nextAc="seek">
              <p:cTn id="8" restart="whenNotActive" fill="hold" evtFilter="cancelBubble" nodeType="interactiveSeq">
                <p:stCondLst>
                  <p:cond evt="onClick" delay="0">
                    <p:tgtEl>
                      <p:spTgt spid="58778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1657" fill="hold"/>
                                        <p:tgtEl>
                                          <p:spTgt spid="587780"/>
                                        </p:tgtEl>
                                      </p:cBhvr>
                                    </p:cmd>
                                  </p:childTnLst>
                                </p:cTn>
                              </p:par>
                            </p:childTnLst>
                          </p:cTn>
                        </p:par>
                      </p:childTnLst>
                    </p:cTn>
                  </p:par>
                </p:childTnLst>
              </p:cTn>
              <p:nextCondLst>
                <p:cond evt="onClick" delay="0">
                  <p:tgtEl>
                    <p:spTgt spid="587780"/>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87780"/>
                </p:tgtEl>
              </p:cMediaNode>
            </p:audio>
            <p:seq concurrent="1" nextAc="seek">
              <p:cTn id="14" restart="whenNotActive" fill="hold" evtFilter="cancelBubble" nodeType="interactiveSeq">
                <p:stCondLst>
                  <p:cond evt="onClick" delay="0">
                    <p:tgtEl>
                      <p:spTgt spid="587781"/>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1652" fill="hold"/>
                                        <p:tgtEl>
                                          <p:spTgt spid="587781"/>
                                        </p:tgtEl>
                                      </p:cBhvr>
                                    </p:cmd>
                                  </p:childTnLst>
                                </p:cTn>
                              </p:par>
                            </p:childTnLst>
                          </p:cTn>
                        </p:par>
                      </p:childTnLst>
                    </p:cTn>
                  </p:par>
                </p:childTnLst>
              </p:cTn>
              <p:nextCondLst>
                <p:cond evt="onClick" delay="0">
                  <p:tgtEl>
                    <p:spTgt spid="587781"/>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58778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Today</a:t>
            </a:r>
            <a:r>
              <a:rPr lang="mr-IN" dirty="0"/>
              <a:t>…</a:t>
            </a:r>
            <a:r>
              <a:rPr lang="en-US" dirty="0"/>
              <a:t>.</a:t>
            </a:r>
          </a:p>
        </p:txBody>
      </p:sp>
      <p:sp>
        <p:nvSpPr>
          <p:cNvPr id="2" name="Date Placeholder 1"/>
          <p:cNvSpPr>
            <a:spLocks noGrp="1"/>
          </p:cNvSpPr>
          <p:nvPr>
            <p:ph type="dt" sz="half" idx="10"/>
          </p:nvPr>
        </p:nvSpPr>
        <p:spPr/>
        <p:txBody>
          <a:bodyPr/>
          <a:lstStyle/>
          <a:p>
            <a:fld id="{A3341D0E-D8A0-CB42-9160-363C8EFA102B}" type="datetime1">
              <a:rPr lang="en-US" smtClean="0"/>
              <a:pPr/>
              <a:t>10/1/24</a:t>
            </a:fld>
            <a:endParaRPr lang="en-US"/>
          </a:p>
        </p:txBody>
      </p:sp>
      <p:sp>
        <p:nvSpPr>
          <p:cNvPr id="3" name="Slide Number Placeholder 2"/>
          <p:cNvSpPr>
            <a:spLocks noGrp="1"/>
          </p:cNvSpPr>
          <p:nvPr>
            <p:ph type="sldNum" sz="quarter" idx="12"/>
          </p:nvPr>
        </p:nvSpPr>
        <p:spPr/>
        <p:txBody>
          <a:bodyPr/>
          <a:lstStyle/>
          <a:p>
            <a:fld id="{96FB6181-4654-4B40-A9B3-4EAB04EBEF63}" type="slidenum">
              <a:rPr lang="en-US" smtClean="0"/>
              <a:pPr/>
              <a:t>27</a:t>
            </a:fld>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8" y="1109771"/>
            <a:ext cx="9144000" cy="5407025"/>
          </a:xfrm>
          <a:prstGeom prst="rect">
            <a:avLst/>
          </a:prstGeom>
        </p:spPr>
      </p:pic>
      <p:pic>
        <p:nvPicPr>
          <p:cNvPr id="6" name="prosody-ds.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6">
                <a:tint val="45000"/>
                <a:satMod val="400000"/>
              </a:schemeClr>
            </a:duotone>
          </a:blip>
          <a:stretch>
            <a:fillRect/>
          </a:stretch>
        </p:blipFill>
        <p:spPr>
          <a:xfrm>
            <a:off x="5562600" y="180181"/>
            <a:ext cx="810419" cy="810419"/>
          </a:xfrm>
          <a:prstGeom prst="rect">
            <a:avLst/>
          </a:prstGeom>
        </p:spPr>
      </p:pic>
    </p:spTree>
    <p:extLst>
      <p:ext uri="{BB962C8B-B14F-4D97-AF65-F5344CB8AC3E}">
        <p14:creationId xmlns:p14="http://schemas.microsoft.com/office/powerpoint/2010/main" val="9131432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fld id="{90412F13-4227-4946-A62A-D1A64D5D33EE}" type="datetime1">
              <a:rPr lang="en-US"/>
              <a:pPr/>
              <a:t>10/1/24</a:t>
            </a:fld>
            <a:endParaRPr lang="en-US"/>
          </a:p>
        </p:txBody>
      </p:sp>
      <p:sp>
        <p:nvSpPr>
          <p:cNvPr id="9" name="Slide Number Placeholder 5"/>
          <p:cNvSpPr>
            <a:spLocks noGrp="1"/>
          </p:cNvSpPr>
          <p:nvPr>
            <p:ph type="sldNum" sz="quarter" idx="12"/>
          </p:nvPr>
        </p:nvSpPr>
        <p:spPr/>
        <p:txBody>
          <a:bodyPr/>
          <a:lstStyle/>
          <a:p>
            <a:fld id="{658928B6-6AF6-1145-ADF7-E819EDD9B74B}" type="slidenum">
              <a:rPr lang="en-US"/>
              <a:pPr/>
              <a:t>28</a:t>
            </a:fld>
            <a:endParaRPr lang="en-US"/>
          </a:p>
        </p:txBody>
      </p:sp>
      <p:sp>
        <p:nvSpPr>
          <p:cNvPr id="588802" name="Rectangle 2"/>
          <p:cNvSpPr>
            <a:spLocks noGrp="1" noChangeArrowheads="1"/>
          </p:cNvSpPr>
          <p:nvPr>
            <p:ph type="title"/>
          </p:nvPr>
        </p:nvSpPr>
        <p:spPr>
          <a:xfrm>
            <a:off x="1981200" y="152400"/>
            <a:ext cx="6400800" cy="838200"/>
          </a:xfrm>
        </p:spPr>
        <p:txBody>
          <a:bodyPr/>
          <a:lstStyle/>
          <a:p>
            <a:r>
              <a:rPr lang="en-US" dirty="0"/>
              <a:t>Prosodic Phrasing in </a:t>
            </a:r>
            <a:r>
              <a:rPr lang="en-US" dirty="0" err="1"/>
              <a:t>ToBI</a:t>
            </a:r>
            <a:endParaRPr lang="en-US" dirty="0">
              <a:solidFill>
                <a:srgbClr val="000000"/>
              </a:solidFill>
              <a:latin typeface="NewCenturySchlbk" charset="0"/>
            </a:endParaRPr>
          </a:p>
        </p:txBody>
      </p:sp>
      <p:sp>
        <p:nvSpPr>
          <p:cNvPr id="588803" name="Rectangle 3"/>
          <p:cNvSpPr>
            <a:spLocks noGrp="1" noChangeArrowheads="1"/>
          </p:cNvSpPr>
          <p:nvPr>
            <p:ph type="body" idx="1"/>
          </p:nvPr>
        </p:nvSpPr>
        <p:spPr>
          <a:xfrm>
            <a:off x="609600" y="1143000"/>
            <a:ext cx="7772400" cy="5105400"/>
          </a:xfrm>
        </p:spPr>
        <p:txBody>
          <a:bodyPr/>
          <a:lstStyle/>
          <a:p>
            <a:pPr>
              <a:lnSpc>
                <a:spcPct val="90000"/>
              </a:lnSpc>
              <a:spcBef>
                <a:spcPts val="1500"/>
              </a:spcBef>
            </a:pPr>
            <a:r>
              <a:rPr lang="ja-JP" altLang="en-US" dirty="0">
                <a:solidFill>
                  <a:srgbClr val="000000"/>
                </a:solidFill>
                <a:latin typeface="Arial"/>
              </a:rPr>
              <a:t>‘</a:t>
            </a:r>
            <a:r>
              <a:rPr lang="en-US" dirty="0">
                <a:solidFill>
                  <a:srgbClr val="0066FF"/>
                </a:solidFill>
              </a:rPr>
              <a:t>Levels</a:t>
            </a:r>
            <a:r>
              <a:rPr lang="ja-JP" altLang="en-US" dirty="0">
                <a:solidFill>
                  <a:srgbClr val="000000"/>
                </a:solidFill>
                <a:latin typeface="Arial"/>
              </a:rPr>
              <a:t>’</a:t>
            </a:r>
            <a:r>
              <a:rPr lang="en-US" dirty="0">
                <a:solidFill>
                  <a:srgbClr val="000000"/>
                </a:solidFill>
              </a:rPr>
              <a:t> of phrasing:</a:t>
            </a:r>
          </a:p>
          <a:p>
            <a:pPr lvl="1">
              <a:lnSpc>
                <a:spcPct val="90000"/>
              </a:lnSpc>
              <a:spcBef>
                <a:spcPts val="1500"/>
              </a:spcBef>
            </a:pPr>
            <a:r>
              <a:rPr lang="en-US" dirty="0">
                <a:solidFill>
                  <a:srgbClr val="FF0000"/>
                </a:solidFill>
              </a:rPr>
              <a:t>Intermediate phrase</a:t>
            </a:r>
            <a:r>
              <a:rPr lang="en-US" dirty="0">
                <a:solidFill>
                  <a:srgbClr val="000000"/>
                </a:solidFill>
              </a:rPr>
              <a:t>: one or more pitch accents plus a phrase accent, H-      or L-     </a:t>
            </a:r>
          </a:p>
          <a:p>
            <a:pPr lvl="2">
              <a:lnSpc>
                <a:spcPct val="90000"/>
              </a:lnSpc>
              <a:spcBef>
                <a:spcPts val="900"/>
              </a:spcBef>
            </a:pPr>
            <a:r>
              <a:rPr lang="en-US" dirty="0">
                <a:solidFill>
                  <a:srgbClr val="000000"/>
                </a:solidFill>
              </a:rPr>
              <a:t>“marmalade H-”</a:t>
            </a:r>
          </a:p>
          <a:p>
            <a:pPr lvl="2">
              <a:lnSpc>
                <a:spcPct val="90000"/>
              </a:lnSpc>
              <a:spcBef>
                <a:spcPts val="900"/>
              </a:spcBef>
            </a:pPr>
            <a:r>
              <a:rPr lang="en-US" dirty="0">
                <a:solidFill>
                  <a:srgbClr val="000000"/>
                </a:solidFill>
              </a:rPr>
              <a:t>“I” L-</a:t>
            </a:r>
          </a:p>
          <a:p>
            <a:pPr lvl="1">
              <a:lnSpc>
                <a:spcPct val="90000"/>
              </a:lnSpc>
              <a:spcBef>
                <a:spcPts val="900"/>
              </a:spcBef>
            </a:pPr>
            <a:r>
              <a:rPr lang="en-US" dirty="0">
                <a:solidFill>
                  <a:srgbClr val="FF0000"/>
                </a:solidFill>
              </a:rPr>
              <a:t>Intonational phrase</a:t>
            </a:r>
            <a:r>
              <a:rPr lang="en-US" dirty="0">
                <a:solidFill>
                  <a:srgbClr val="000000"/>
                </a:solidFill>
              </a:rPr>
              <a:t>: 1 or more intermediate phrases + boundary tone, H%     or L%     </a:t>
            </a:r>
          </a:p>
          <a:p>
            <a:pPr lvl="2">
              <a:lnSpc>
                <a:spcPct val="90000"/>
              </a:lnSpc>
              <a:spcBef>
                <a:spcPts val="900"/>
              </a:spcBef>
            </a:pPr>
            <a:r>
              <a:rPr lang="en-US" dirty="0">
                <a:solidFill>
                  <a:srgbClr val="000000"/>
                </a:solidFill>
              </a:rPr>
              <a:t>Amelia H-H%</a:t>
            </a:r>
          </a:p>
          <a:p>
            <a:pPr lvl="2">
              <a:lnSpc>
                <a:spcPct val="90000"/>
              </a:lnSpc>
              <a:spcBef>
                <a:spcPts val="900"/>
              </a:spcBef>
            </a:pPr>
            <a:r>
              <a:rPr lang="en-US" dirty="0">
                <a:solidFill>
                  <a:srgbClr val="000000"/>
                </a:solidFill>
              </a:rPr>
              <a:t>Amelia L-L%</a:t>
            </a:r>
          </a:p>
        </p:txBody>
      </p:sp>
      <p:pic>
        <p:nvPicPr>
          <p:cNvPr id="588804" name="6F1F5C81.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6781800" y="22098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88805" name="5FD8ECF2.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a:fillRect/>
          </a:stretch>
        </p:blipFill>
        <p:spPr bwMode="auto">
          <a:xfrm>
            <a:off x="7772400" y="3930333"/>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88806" name="5B03FBD1.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6248400" y="3926523"/>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88807" name="F629DBEA.WAV">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11">
            <a:extLst>
              <a:ext uri="{28A0092B-C50C-407E-A947-70E740481C1C}">
                <a14:useLocalDpi xmlns:a14="http://schemas.microsoft.com/office/drawing/2010/main" val="0"/>
              </a:ext>
            </a:extLst>
          </a:blip>
          <a:srcRect/>
          <a:stretch>
            <a:fillRect/>
          </a:stretch>
        </p:blipFill>
        <p:spPr bwMode="auto">
          <a:xfrm>
            <a:off x="8077200" y="2209800"/>
            <a:ext cx="304800" cy="3048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880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826" fill="hold"/>
                                        <p:tgtEl>
                                          <p:spTgt spid="588804"/>
                                        </p:tgtEl>
                                      </p:cBhvr>
                                    </p:cmd>
                                  </p:childTnLst>
                                </p:cTn>
                              </p:par>
                            </p:childTnLst>
                          </p:cTn>
                        </p:par>
                      </p:childTnLst>
                    </p:cTn>
                  </p:par>
                </p:childTnLst>
              </p:cTn>
              <p:nextCondLst>
                <p:cond evt="onClick" delay="0">
                  <p:tgtEl>
                    <p:spTgt spid="58880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88804"/>
                </p:tgtEl>
              </p:cMediaNode>
            </p:audio>
            <p:seq concurrent="1" nextAc="seek">
              <p:cTn id="8" restart="whenNotActive" fill="hold" evtFilter="cancelBubble" nodeType="interactiveSeq">
                <p:stCondLst>
                  <p:cond evt="onClick" delay="0">
                    <p:tgtEl>
                      <p:spTgt spid="58880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543" fill="hold"/>
                                        <p:tgtEl>
                                          <p:spTgt spid="588805"/>
                                        </p:tgtEl>
                                      </p:cBhvr>
                                    </p:cmd>
                                  </p:childTnLst>
                                </p:cTn>
                              </p:par>
                            </p:childTnLst>
                          </p:cTn>
                        </p:par>
                      </p:childTnLst>
                    </p:cTn>
                  </p:par>
                </p:childTnLst>
              </p:cTn>
              <p:nextCondLst>
                <p:cond evt="onClick" delay="0">
                  <p:tgtEl>
                    <p:spTgt spid="58880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88805"/>
                </p:tgtEl>
              </p:cMediaNode>
            </p:audio>
            <p:seq concurrent="1" nextAc="seek">
              <p:cTn id="14" restart="whenNotActive" fill="hold" evtFilter="cancelBubble" nodeType="interactiveSeq">
                <p:stCondLst>
                  <p:cond evt="onClick" delay="0">
                    <p:tgtEl>
                      <p:spTgt spid="58880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624" fill="hold"/>
                                        <p:tgtEl>
                                          <p:spTgt spid="588806"/>
                                        </p:tgtEl>
                                      </p:cBhvr>
                                    </p:cmd>
                                  </p:childTnLst>
                                </p:cTn>
                              </p:par>
                            </p:childTnLst>
                          </p:cTn>
                        </p:par>
                      </p:childTnLst>
                    </p:cTn>
                  </p:par>
                </p:childTnLst>
              </p:cTn>
              <p:nextCondLst>
                <p:cond evt="onClick" delay="0">
                  <p:tgtEl>
                    <p:spTgt spid="588806"/>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588806"/>
                </p:tgtEl>
              </p:cMediaNode>
            </p:audio>
            <p:seq concurrent="1" nextAc="seek">
              <p:cTn id="20" restart="whenNotActive" fill="hold" evtFilter="cancelBubble" nodeType="interactiveSeq">
                <p:stCondLst>
                  <p:cond evt="onClick" delay="0">
                    <p:tgtEl>
                      <p:spTgt spid="58880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mediacall" presetSubtype="0" fill="hold" nodeType="clickEffect">
                                  <p:stCondLst>
                                    <p:cond delay="0"/>
                                  </p:stCondLst>
                                  <p:childTnLst>
                                    <p:cmd type="call" cmd="playFrom(0.0)">
                                      <p:cBhvr>
                                        <p:cTn id="24" dur="2746" fill="hold"/>
                                        <p:tgtEl>
                                          <p:spTgt spid="588807"/>
                                        </p:tgtEl>
                                      </p:cBhvr>
                                    </p:cmd>
                                  </p:childTnLst>
                                </p:cTn>
                              </p:par>
                            </p:childTnLst>
                          </p:cTn>
                        </p:par>
                      </p:childTnLst>
                    </p:cTn>
                  </p:par>
                </p:childTnLst>
              </p:cTn>
              <p:nextCondLst>
                <p:cond evt="onClick" delay="0">
                  <p:tgtEl>
                    <p:spTgt spid="588807"/>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58880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571A-046C-A044-BDB3-6C47B998C8D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DD1030A-5041-934F-A251-DCB3D1177BA7}"/>
              </a:ext>
            </a:extLst>
          </p:cNvPr>
          <p:cNvSpPr>
            <a:spLocks noGrp="1"/>
          </p:cNvSpPr>
          <p:nvPr>
            <p:ph idx="1"/>
          </p:nvPr>
        </p:nvSpPr>
        <p:spPr/>
        <p:txBody>
          <a:bodyPr/>
          <a:lstStyle/>
          <a:p>
            <a:r>
              <a:rPr lang="en-US" dirty="0">
                <a:cs typeface="Helvetica Neue Light"/>
              </a:rPr>
              <a:t>Word </a:t>
            </a:r>
            <a:r>
              <a:rPr lang="en-US" dirty="0">
                <a:solidFill>
                  <a:srgbClr val="0066FF"/>
                </a:solidFill>
                <a:cs typeface="Helvetica Neue Light"/>
              </a:rPr>
              <a:t>boundaries</a:t>
            </a:r>
            <a:r>
              <a:rPr lang="en-US" dirty="0">
                <a:solidFill>
                  <a:srgbClr val="CC3300"/>
                </a:solidFill>
                <a:cs typeface="Helvetica Neue Light"/>
              </a:rPr>
              <a:t> </a:t>
            </a:r>
            <a:r>
              <a:rPr lang="en-US" dirty="0">
                <a:cs typeface="Helvetica Neue Light"/>
              </a:rPr>
              <a:t>are marked with a degree of disjuncture, or break index</a:t>
            </a:r>
          </a:p>
          <a:p>
            <a:pPr lvl="1"/>
            <a:r>
              <a:rPr lang="en-US" dirty="0">
                <a:solidFill>
                  <a:srgbClr val="FF0000"/>
                </a:solidFill>
                <a:cs typeface="Helvetica Neue Light"/>
              </a:rPr>
              <a:t>Break indices </a:t>
            </a:r>
            <a:r>
              <a:rPr lang="en-US" dirty="0">
                <a:cs typeface="Helvetica Neue Light"/>
              </a:rPr>
              <a:t>range from 0-4</a:t>
            </a:r>
          </a:p>
          <a:p>
            <a:pPr lvl="1"/>
            <a:r>
              <a:rPr lang="en-US" dirty="0">
                <a:solidFill>
                  <a:srgbClr val="FF0000"/>
                </a:solidFill>
                <a:cs typeface="Helvetica Neue Light"/>
              </a:rPr>
              <a:t>0</a:t>
            </a:r>
            <a:r>
              <a:rPr lang="en-US" dirty="0">
                <a:cs typeface="Helvetica Neue Light"/>
              </a:rPr>
              <a:t> is no boundary (it’s a)</a:t>
            </a:r>
          </a:p>
          <a:p>
            <a:pPr lvl="1"/>
            <a:r>
              <a:rPr lang="en-US" dirty="0">
                <a:solidFill>
                  <a:srgbClr val="FF0000"/>
                </a:solidFill>
                <a:cs typeface="Helvetica Neue Light"/>
              </a:rPr>
              <a:t>1</a:t>
            </a:r>
            <a:r>
              <a:rPr lang="en-US" dirty="0">
                <a:cs typeface="Helvetica Neue Light"/>
              </a:rPr>
              <a:t> is a word boundary</a:t>
            </a:r>
          </a:p>
          <a:p>
            <a:pPr lvl="1"/>
            <a:r>
              <a:rPr lang="en-US" dirty="0">
                <a:solidFill>
                  <a:srgbClr val="FF0000"/>
                </a:solidFill>
                <a:cs typeface="Helvetica Neue Light"/>
              </a:rPr>
              <a:t>2</a:t>
            </a:r>
            <a:r>
              <a:rPr lang="en-US" dirty="0">
                <a:cs typeface="Helvetica Neue Light"/>
              </a:rPr>
              <a:t> is between a word and a phrase boundary</a:t>
            </a:r>
          </a:p>
          <a:p>
            <a:pPr lvl="1"/>
            <a:r>
              <a:rPr lang="en-US" dirty="0">
                <a:solidFill>
                  <a:srgbClr val="FF0000"/>
                </a:solidFill>
                <a:cs typeface="Helvetica Neue Light"/>
              </a:rPr>
              <a:t>3</a:t>
            </a:r>
            <a:r>
              <a:rPr lang="en-US" dirty="0">
                <a:cs typeface="Helvetica Neue Light"/>
              </a:rPr>
              <a:t> intermediate phrase boundary</a:t>
            </a:r>
          </a:p>
          <a:p>
            <a:pPr lvl="1"/>
            <a:r>
              <a:rPr lang="en-US" dirty="0">
                <a:solidFill>
                  <a:srgbClr val="FF0000"/>
                </a:solidFill>
                <a:cs typeface="Helvetica Neue Light"/>
              </a:rPr>
              <a:t>4</a:t>
            </a:r>
            <a:r>
              <a:rPr lang="en-US" dirty="0">
                <a:cs typeface="Helvetica Neue Light"/>
              </a:rPr>
              <a:t> intonational phrase boundary</a:t>
            </a:r>
          </a:p>
          <a:p>
            <a:endParaRPr lang="en-US" dirty="0"/>
          </a:p>
        </p:txBody>
      </p:sp>
      <p:sp>
        <p:nvSpPr>
          <p:cNvPr id="4" name="Date Placeholder 3">
            <a:extLst>
              <a:ext uri="{FF2B5EF4-FFF2-40B4-BE49-F238E27FC236}">
                <a16:creationId xmlns:a16="http://schemas.microsoft.com/office/drawing/2014/main" id="{8C253939-18AE-574D-86A5-31DDE54B2BB2}"/>
              </a:ext>
            </a:extLst>
          </p:cNvPr>
          <p:cNvSpPr>
            <a:spLocks noGrp="1"/>
          </p:cNvSpPr>
          <p:nvPr>
            <p:ph type="dt" sz="half" idx="10"/>
          </p:nvPr>
        </p:nvSpPr>
        <p:spPr/>
        <p:txBody>
          <a:bodyPr/>
          <a:lstStyle/>
          <a:p>
            <a:fld id="{EB0F70CC-2360-6E47-8D15-BD3ECE1CDD1B}" type="datetime1">
              <a:rPr lang="en-US" smtClean="0"/>
              <a:pPr/>
              <a:t>10/1/24</a:t>
            </a:fld>
            <a:endParaRPr lang="en-US"/>
          </a:p>
        </p:txBody>
      </p:sp>
      <p:sp>
        <p:nvSpPr>
          <p:cNvPr id="5" name="Slide Number Placeholder 4">
            <a:extLst>
              <a:ext uri="{FF2B5EF4-FFF2-40B4-BE49-F238E27FC236}">
                <a16:creationId xmlns:a16="http://schemas.microsoft.com/office/drawing/2014/main" id="{1C1F3A3A-C6C4-EE42-B01F-9AF630DCE34D}"/>
              </a:ext>
            </a:extLst>
          </p:cNvPr>
          <p:cNvSpPr>
            <a:spLocks noGrp="1"/>
          </p:cNvSpPr>
          <p:nvPr>
            <p:ph type="sldNum" sz="quarter" idx="12"/>
          </p:nvPr>
        </p:nvSpPr>
        <p:spPr/>
        <p:txBody>
          <a:bodyPr/>
          <a:lstStyle/>
          <a:p>
            <a:fld id="{6C249F2B-E833-7C4B-8512-E970305C1E58}" type="slidenum">
              <a:rPr lang="en-US" smtClean="0"/>
              <a:pPr/>
              <a:t>29</a:t>
            </a:fld>
            <a:endParaRPr lang="en-US"/>
          </a:p>
        </p:txBody>
      </p:sp>
    </p:spTree>
    <p:extLst>
      <p:ext uri="{BB962C8B-B14F-4D97-AF65-F5344CB8AC3E}">
        <p14:creationId xmlns:p14="http://schemas.microsoft.com/office/powerpoint/2010/main" val="4243615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230D4-CE22-BB4E-BB38-67B2A12699C6}"/>
              </a:ext>
            </a:extLst>
          </p:cNvPr>
          <p:cNvSpPr>
            <a:spLocks noGrp="1"/>
          </p:cNvSpPr>
          <p:nvPr>
            <p:ph type="title"/>
          </p:nvPr>
        </p:nvSpPr>
        <p:spPr/>
        <p:txBody>
          <a:bodyPr/>
          <a:lstStyle/>
          <a:p>
            <a:r>
              <a:rPr lang="en-US" dirty="0"/>
              <a:t>Why are Prosodic Models Important?</a:t>
            </a:r>
          </a:p>
        </p:txBody>
      </p:sp>
      <p:sp>
        <p:nvSpPr>
          <p:cNvPr id="3" name="Content Placeholder 2">
            <a:extLst>
              <a:ext uri="{FF2B5EF4-FFF2-40B4-BE49-F238E27FC236}">
                <a16:creationId xmlns:a16="http://schemas.microsoft.com/office/drawing/2014/main" id="{01099341-F09E-424C-BE5E-445CDA8DED8E}"/>
              </a:ext>
            </a:extLst>
          </p:cNvPr>
          <p:cNvSpPr>
            <a:spLocks noGrp="1"/>
          </p:cNvSpPr>
          <p:nvPr>
            <p:ph idx="1"/>
          </p:nvPr>
        </p:nvSpPr>
        <p:spPr/>
        <p:txBody>
          <a:bodyPr/>
          <a:lstStyle/>
          <a:p>
            <a:r>
              <a:rPr lang="en-US" dirty="0"/>
              <a:t>Improve </a:t>
            </a:r>
            <a:r>
              <a:rPr lang="en-US" dirty="0">
                <a:solidFill>
                  <a:srgbClr val="0070C0"/>
                </a:solidFill>
              </a:rPr>
              <a:t>Text-to-Speech Synthesis</a:t>
            </a:r>
            <a:r>
              <a:rPr lang="en-US" dirty="0"/>
              <a:t>: build TTS systems that sound more like humans</a:t>
            </a:r>
          </a:p>
          <a:p>
            <a:r>
              <a:rPr lang="en-US" dirty="0"/>
              <a:t>Improve </a:t>
            </a:r>
            <a:r>
              <a:rPr lang="en-US" dirty="0">
                <a:solidFill>
                  <a:srgbClr val="0070C0"/>
                </a:solidFill>
              </a:rPr>
              <a:t>Automatic Speech Recognition (ASR) and understanding</a:t>
            </a:r>
            <a:r>
              <a:rPr lang="en-US" dirty="0"/>
              <a:t>:  what people convey is more than just the words they say </a:t>
            </a:r>
          </a:p>
          <a:p>
            <a:r>
              <a:rPr lang="en-US" dirty="0">
                <a:solidFill>
                  <a:srgbClr val="0070C0"/>
                </a:solidFill>
              </a:rPr>
              <a:t>Dialogue modeling </a:t>
            </a:r>
            <a:r>
              <a:rPr lang="en-US" dirty="0"/>
              <a:t>on both sides, understanding and producing</a:t>
            </a:r>
          </a:p>
          <a:p>
            <a:r>
              <a:rPr lang="en-US" dirty="0">
                <a:solidFill>
                  <a:srgbClr val="0070C0"/>
                </a:solidFill>
              </a:rPr>
              <a:t>Machine translation</a:t>
            </a:r>
            <a:r>
              <a:rPr lang="en-US" dirty="0"/>
              <a:t>:  translate what the speaker means to convey, not just the words they produce</a:t>
            </a:r>
          </a:p>
        </p:txBody>
      </p:sp>
      <p:sp>
        <p:nvSpPr>
          <p:cNvPr id="4" name="Date Placeholder 3">
            <a:extLst>
              <a:ext uri="{FF2B5EF4-FFF2-40B4-BE49-F238E27FC236}">
                <a16:creationId xmlns:a16="http://schemas.microsoft.com/office/drawing/2014/main" id="{3F72CEE1-2CC5-DD43-9126-2146BB3812AC}"/>
              </a:ext>
            </a:extLst>
          </p:cNvPr>
          <p:cNvSpPr>
            <a:spLocks noGrp="1"/>
          </p:cNvSpPr>
          <p:nvPr>
            <p:ph type="dt" sz="half" idx="10"/>
          </p:nvPr>
        </p:nvSpPr>
        <p:spPr/>
        <p:txBody>
          <a:bodyPr/>
          <a:lstStyle/>
          <a:p>
            <a:fld id="{EB0F70CC-2360-6E47-8D15-BD3ECE1CDD1B}" type="datetime1">
              <a:rPr lang="en-US" smtClean="0"/>
              <a:pPr/>
              <a:t>10/1/24</a:t>
            </a:fld>
            <a:endParaRPr lang="en-US"/>
          </a:p>
        </p:txBody>
      </p:sp>
      <p:sp>
        <p:nvSpPr>
          <p:cNvPr id="5" name="Slide Number Placeholder 4">
            <a:extLst>
              <a:ext uri="{FF2B5EF4-FFF2-40B4-BE49-F238E27FC236}">
                <a16:creationId xmlns:a16="http://schemas.microsoft.com/office/drawing/2014/main" id="{AA83D972-CF7D-3F43-A641-005115273562}"/>
              </a:ext>
            </a:extLst>
          </p:cNvPr>
          <p:cNvSpPr>
            <a:spLocks noGrp="1"/>
          </p:cNvSpPr>
          <p:nvPr>
            <p:ph type="sldNum" sz="quarter" idx="12"/>
          </p:nvPr>
        </p:nvSpPr>
        <p:spPr/>
        <p:txBody>
          <a:bodyPr/>
          <a:lstStyle/>
          <a:p>
            <a:fld id="{6C249F2B-E833-7C4B-8512-E970305C1E58}" type="slidenum">
              <a:rPr lang="en-US" smtClean="0"/>
              <a:pPr/>
              <a:t>3</a:t>
            </a:fld>
            <a:endParaRPr lang="en-US"/>
          </a:p>
        </p:txBody>
      </p:sp>
    </p:spTree>
    <p:extLst>
      <p:ext uri="{BB962C8B-B14F-4D97-AF65-F5344CB8AC3E}">
        <p14:creationId xmlns:p14="http://schemas.microsoft.com/office/powerpoint/2010/main" val="882035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ToBI</a:t>
            </a:r>
            <a:r>
              <a:rPr lang="en-US" dirty="0"/>
              <a:t> Phrase Endings in Natural Speech</a:t>
            </a:r>
          </a:p>
        </p:txBody>
      </p:sp>
      <p:sp>
        <p:nvSpPr>
          <p:cNvPr id="3" name="Content Placeholder 2"/>
          <p:cNvSpPr>
            <a:spLocks noGrp="1"/>
          </p:cNvSpPr>
          <p:nvPr>
            <p:ph idx="1"/>
          </p:nvPr>
        </p:nvSpPr>
        <p:spPr>
          <a:xfrm>
            <a:off x="457200" y="1600201"/>
            <a:ext cx="8229600" cy="3063240"/>
          </a:xfrm>
        </p:spPr>
        <p:txBody>
          <a:bodyPr>
            <a:normAutofit fontScale="92500" lnSpcReduction="20000"/>
          </a:bodyPr>
          <a:lstStyle/>
          <a:p>
            <a:r>
              <a:rPr lang="en-US" dirty="0">
                <a:solidFill>
                  <a:srgbClr val="0066FF"/>
                </a:solidFill>
                <a:cs typeface="Helvetica Neue Light"/>
              </a:rPr>
              <a:t>Intermediate Phrase boundaries </a:t>
            </a:r>
            <a:r>
              <a:rPr lang="en-US" dirty="0">
                <a:cs typeface="Helvetica Neue Light"/>
              </a:rPr>
              <a:t>have associated </a:t>
            </a:r>
            <a:r>
              <a:rPr lang="en-US" dirty="0">
                <a:solidFill>
                  <a:srgbClr val="FF0000"/>
                </a:solidFill>
                <a:cs typeface="Helvetica Neue Light"/>
              </a:rPr>
              <a:t>Phrase Accents </a:t>
            </a:r>
            <a:r>
              <a:rPr lang="en-US" dirty="0">
                <a:cs typeface="Helvetica Neue Light"/>
              </a:rPr>
              <a:t>describing the pitch movement from the last accent to the phrase boundary</a:t>
            </a:r>
          </a:p>
          <a:p>
            <a:pPr lvl="1"/>
            <a:r>
              <a:rPr lang="en-US" dirty="0">
                <a:cs typeface="Helvetica Neue Light"/>
              </a:rPr>
              <a:t>Phrase Accents: H-, !H- or L-</a:t>
            </a:r>
          </a:p>
          <a:p>
            <a:r>
              <a:rPr lang="en-US" dirty="0" err="1">
                <a:solidFill>
                  <a:srgbClr val="0066FF"/>
                </a:solidFill>
                <a:cs typeface="Helvetica Neue Light"/>
              </a:rPr>
              <a:t>Intonational</a:t>
            </a:r>
            <a:r>
              <a:rPr lang="en-US" dirty="0">
                <a:solidFill>
                  <a:srgbClr val="0066FF"/>
                </a:solidFill>
                <a:cs typeface="Helvetica Neue Light"/>
              </a:rPr>
              <a:t> phrase boundaries </a:t>
            </a:r>
            <a:r>
              <a:rPr lang="en-US" dirty="0">
                <a:cs typeface="Helvetica Neue Light"/>
              </a:rPr>
              <a:t>have </a:t>
            </a:r>
            <a:r>
              <a:rPr lang="en-US" dirty="0">
                <a:solidFill>
                  <a:srgbClr val="FF0000"/>
                </a:solidFill>
                <a:cs typeface="Helvetica Neue Light"/>
              </a:rPr>
              <a:t>Boundary Tones</a:t>
            </a:r>
            <a:r>
              <a:rPr lang="en-US" dirty="0">
                <a:solidFill>
                  <a:srgbClr val="CC3300"/>
                </a:solidFill>
                <a:cs typeface="Helvetica Neue Light"/>
              </a:rPr>
              <a:t> </a:t>
            </a:r>
            <a:r>
              <a:rPr lang="en-US" dirty="0">
                <a:cs typeface="Helvetica Neue Light"/>
              </a:rPr>
              <a:t>describing the pitch movement immediately before the boundary</a:t>
            </a:r>
          </a:p>
          <a:p>
            <a:pPr lvl="1"/>
            <a:r>
              <a:rPr lang="en-US" dirty="0">
                <a:cs typeface="Helvetica Neue Light"/>
              </a:rPr>
              <a:t>Boundary Tones: H% or L%</a:t>
            </a:r>
          </a:p>
        </p:txBody>
      </p:sp>
      <p:sp>
        <p:nvSpPr>
          <p:cNvPr id="5" name="Slide Number Placeholder 4"/>
          <p:cNvSpPr>
            <a:spLocks noGrp="1"/>
          </p:cNvSpPr>
          <p:nvPr>
            <p:ph type="sldNum" sz="quarter" idx="12"/>
          </p:nvPr>
        </p:nvSpPr>
        <p:spPr/>
        <p:txBody>
          <a:bodyPr/>
          <a:lstStyle/>
          <a:p>
            <a:fld id="{6DC54031-3823-C645-9013-F4752712CF15}" type="slidenum">
              <a:rPr lang="en-US" smtClean="0"/>
              <a:t>30</a:t>
            </a:fld>
            <a:endParaRPr lang="en-US"/>
          </a:p>
        </p:txBody>
      </p:sp>
      <p:grpSp>
        <p:nvGrpSpPr>
          <p:cNvPr id="6" name="Group 4"/>
          <p:cNvGrpSpPr>
            <a:grpSpLocks/>
          </p:cNvGrpSpPr>
          <p:nvPr/>
        </p:nvGrpSpPr>
        <p:grpSpPr bwMode="auto">
          <a:xfrm>
            <a:off x="669925" y="4716288"/>
            <a:ext cx="7800975" cy="1599968"/>
            <a:chOff x="0" y="0"/>
            <a:chExt cx="6904" cy="1416"/>
          </a:xfrm>
        </p:grpSpPr>
        <p:sp>
          <p:nvSpPr>
            <p:cNvPr id="7" name="AutoShape 5"/>
            <p:cNvSpPr>
              <a:spLocks/>
            </p:cNvSpPr>
            <p:nvPr/>
          </p:nvSpPr>
          <p:spPr bwMode="auto">
            <a:xfrm>
              <a:off x="0" y="0"/>
              <a:ext cx="6904" cy="1416"/>
            </a:xfrm>
            <a:prstGeom prst="roundRect">
              <a:avLst>
                <a:gd name="adj" fmla="val 8472"/>
              </a:avLst>
            </a:prstGeom>
            <a:solidFill>
              <a:srgbClr val="FFFFFF"/>
            </a:solidFill>
            <a:ln w="25400">
              <a:solidFill>
                <a:schemeClr val="tx1"/>
              </a:solidFill>
              <a:miter lim="800000"/>
              <a:headEnd/>
              <a:tailEnd/>
            </a:ln>
          </p:spPr>
          <p:txBody>
            <a:bodyPr lIns="0" tIns="0" rIns="0" bIns="0"/>
            <a:lstStyle/>
            <a:p>
              <a:endParaRPr lang="en-US"/>
            </a:p>
          </p:txBody>
        </p:sp>
        <p:grpSp>
          <p:nvGrpSpPr>
            <p:cNvPr id="8" name="Group 6"/>
            <p:cNvGrpSpPr>
              <a:grpSpLocks/>
            </p:cNvGrpSpPr>
            <p:nvPr/>
          </p:nvGrpSpPr>
          <p:grpSpPr bwMode="auto">
            <a:xfrm>
              <a:off x="4296" y="304"/>
              <a:ext cx="1016" cy="656"/>
              <a:chOff x="0" y="0"/>
              <a:chExt cx="1016" cy="656"/>
            </a:xfrm>
          </p:grpSpPr>
          <p:sp>
            <p:nvSpPr>
              <p:cNvPr id="31" name="Rectangle 7"/>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32" name="Line 8"/>
              <p:cNvSpPr>
                <a:spLocks noChangeShapeType="1"/>
              </p:cNvSpPr>
              <p:nvPr/>
            </p:nvSpPr>
            <p:spPr bwMode="auto">
              <a:xfrm rot="10800000" flipH="1">
                <a:off x="111" y="188"/>
                <a:ext cx="766" cy="0"/>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grpSp>
          <p:nvGrpSpPr>
            <p:cNvPr id="9" name="Group 9"/>
            <p:cNvGrpSpPr>
              <a:grpSpLocks/>
            </p:cNvGrpSpPr>
            <p:nvPr/>
          </p:nvGrpSpPr>
          <p:grpSpPr bwMode="auto">
            <a:xfrm>
              <a:off x="408" y="272"/>
              <a:ext cx="1016" cy="656"/>
              <a:chOff x="0" y="0"/>
              <a:chExt cx="1016" cy="656"/>
            </a:xfrm>
          </p:grpSpPr>
          <p:sp>
            <p:nvSpPr>
              <p:cNvPr id="28" name="Rectangle 10"/>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9" name="Line 11"/>
              <p:cNvSpPr>
                <a:spLocks noChangeShapeType="1"/>
              </p:cNvSpPr>
              <p:nvPr/>
            </p:nvSpPr>
            <p:spPr bwMode="auto">
              <a:xfrm>
                <a:off x="112" y="280"/>
                <a:ext cx="392" cy="36"/>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30" name="Line 12"/>
              <p:cNvSpPr>
                <a:spLocks noChangeShapeType="1"/>
              </p:cNvSpPr>
              <p:nvPr/>
            </p:nvSpPr>
            <p:spPr bwMode="auto">
              <a:xfrm>
                <a:off x="504" y="312"/>
                <a:ext cx="370" cy="210"/>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grpSp>
          <p:nvGrpSpPr>
            <p:cNvPr id="10" name="Group 13"/>
            <p:cNvGrpSpPr>
              <a:grpSpLocks/>
            </p:cNvGrpSpPr>
            <p:nvPr/>
          </p:nvGrpSpPr>
          <p:grpSpPr bwMode="auto">
            <a:xfrm>
              <a:off x="3000" y="304"/>
              <a:ext cx="1016" cy="656"/>
              <a:chOff x="0" y="0"/>
              <a:chExt cx="1016" cy="656"/>
            </a:xfrm>
          </p:grpSpPr>
          <p:sp>
            <p:nvSpPr>
              <p:cNvPr id="25" name="Rectangle 14"/>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6" name="Line 15"/>
              <p:cNvSpPr>
                <a:spLocks noChangeShapeType="1"/>
              </p:cNvSpPr>
              <p:nvPr/>
            </p:nvSpPr>
            <p:spPr bwMode="auto">
              <a:xfrm rot="10800000" flipH="1">
                <a:off x="128" y="320"/>
                <a:ext cx="376" cy="15"/>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7" name="Line 16"/>
              <p:cNvSpPr>
                <a:spLocks noChangeShapeType="1"/>
              </p:cNvSpPr>
              <p:nvPr/>
            </p:nvSpPr>
            <p:spPr bwMode="auto">
              <a:xfrm rot="10800000" flipH="1">
                <a:off x="504" y="117"/>
                <a:ext cx="369" cy="211"/>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grpSp>
          <p:nvGrpSpPr>
            <p:cNvPr id="11" name="Group 17"/>
            <p:cNvGrpSpPr>
              <a:grpSpLocks/>
            </p:cNvGrpSpPr>
            <p:nvPr/>
          </p:nvGrpSpPr>
          <p:grpSpPr bwMode="auto">
            <a:xfrm>
              <a:off x="1704" y="272"/>
              <a:ext cx="1016" cy="656"/>
              <a:chOff x="0" y="0"/>
              <a:chExt cx="1016" cy="656"/>
            </a:xfrm>
          </p:grpSpPr>
          <p:sp>
            <p:nvSpPr>
              <p:cNvPr id="22" name="Rectangle 18"/>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3" name="Line 19"/>
              <p:cNvSpPr>
                <a:spLocks noChangeShapeType="1"/>
              </p:cNvSpPr>
              <p:nvPr/>
            </p:nvSpPr>
            <p:spPr bwMode="auto">
              <a:xfrm>
                <a:off x="129" y="459"/>
                <a:ext cx="503" cy="45"/>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4" name="Line 20"/>
              <p:cNvSpPr>
                <a:spLocks noChangeShapeType="1"/>
              </p:cNvSpPr>
              <p:nvPr/>
            </p:nvSpPr>
            <p:spPr bwMode="auto">
              <a:xfrm rot="10800000" flipH="1">
                <a:off x="632" y="395"/>
                <a:ext cx="243" cy="108"/>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grpSp>
          <p:nvGrpSpPr>
            <p:cNvPr id="12" name="Group 21"/>
            <p:cNvGrpSpPr>
              <a:grpSpLocks/>
            </p:cNvGrpSpPr>
            <p:nvPr/>
          </p:nvGrpSpPr>
          <p:grpSpPr bwMode="auto">
            <a:xfrm>
              <a:off x="5592" y="304"/>
              <a:ext cx="1016" cy="656"/>
              <a:chOff x="0" y="0"/>
              <a:chExt cx="1016" cy="656"/>
            </a:xfrm>
          </p:grpSpPr>
          <p:sp>
            <p:nvSpPr>
              <p:cNvPr id="18" name="Rectangle 22"/>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19" name="Line 23"/>
              <p:cNvSpPr>
                <a:spLocks noChangeShapeType="1"/>
              </p:cNvSpPr>
              <p:nvPr/>
            </p:nvSpPr>
            <p:spPr bwMode="auto">
              <a:xfrm>
                <a:off x="127" y="138"/>
                <a:ext cx="393" cy="0"/>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0" name="Line 24"/>
              <p:cNvSpPr>
                <a:spLocks noChangeShapeType="1"/>
              </p:cNvSpPr>
              <p:nvPr/>
            </p:nvSpPr>
            <p:spPr bwMode="auto">
              <a:xfrm>
                <a:off x="516" y="345"/>
                <a:ext cx="356" cy="0"/>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1" name="Line 25"/>
              <p:cNvSpPr>
                <a:spLocks noChangeShapeType="1"/>
              </p:cNvSpPr>
              <p:nvPr/>
            </p:nvSpPr>
            <p:spPr bwMode="auto">
              <a:xfrm flipH="1">
                <a:off x="525" y="127"/>
                <a:ext cx="0" cy="224"/>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sp>
          <p:nvSpPr>
            <p:cNvPr id="13" name="Rectangle 26"/>
            <p:cNvSpPr>
              <a:spLocks/>
            </p:cNvSpPr>
            <p:nvPr/>
          </p:nvSpPr>
          <p:spPr bwMode="auto">
            <a:xfrm>
              <a:off x="587" y="1036"/>
              <a:ext cx="530" cy="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L-L%</a:t>
              </a:r>
            </a:p>
          </p:txBody>
        </p:sp>
        <p:sp>
          <p:nvSpPr>
            <p:cNvPr id="14" name="Rectangle 27"/>
            <p:cNvSpPr>
              <a:spLocks/>
            </p:cNvSpPr>
            <p:nvPr/>
          </p:nvSpPr>
          <p:spPr bwMode="auto">
            <a:xfrm>
              <a:off x="1852" y="1036"/>
              <a:ext cx="568" cy="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L-H%</a:t>
              </a:r>
            </a:p>
          </p:txBody>
        </p:sp>
        <p:sp>
          <p:nvSpPr>
            <p:cNvPr id="15" name="Rectangle 28"/>
            <p:cNvSpPr>
              <a:spLocks/>
            </p:cNvSpPr>
            <p:nvPr/>
          </p:nvSpPr>
          <p:spPr bwMode="auto">
            <a:xfrm>
              <a:off x="3113" y="1036"/>
              <a:ext cx="605" cy="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H-H%</a:t>
              </a:r>
            </a:p>
          </p:txBody>
        </p:sp>
        <p:sp>
          <p:nvSpPr>
            <p:cNvPr id="16" name="Rectangle 29"/>
            <p:cNvSpPr>
              <a:spLocks/>
            </p:cNvSpPr>
            <p:nvPr/>
          </p:nvSpPr>
          <p:spPr bwMode="auto">
            <a:xfrm>
              <a:off x="4444" y="1036"/>
              <a:ext cx="568" cy="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H-L%</a:t>
              </a:r>
            </a:p>
          </p:txBody>
        </p:sp>
        <p:sp>
          <p:nvSpPr>
            <p:cNvPr id="17" name="Rectangle 30"/>
            <p:cNvSpPr>
              <a:spLocks/>
            </p:cNvSpPr>
            <p:nvPr/>
          </p:nvSpPr>
          <p:spPr bwMode="auto">
            <a:xfrm>
              <a:off x="5700" y="1036"/>
              <a:ext cx="631" cy="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!H-L%</a:t>
              </a:r>
            </a:p>
          </p:txBody>
        </p:sp>
      </p:grpSp>
      <p:pic>
        <p:nvPicPr>
          <p:cNvPr id="33" name="h1s9-l-l.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71813" y="4487688"/>
            <a:ext cx="457200" cy="457200"/>
          </a:xfrm>
          <a:prstGeom prst="rect">
            <a:avLst/>
          </a:prstGeom>
        </p:spPr>
      </p:pic>
      <p:pic>
        <p:nvPicPr>
          <p:cNvPr id="34" name="h1s9-l-h.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2947134" y="4487688"/>
            <a:ext cx="457200" cy="457200"/>
          </a:xfrm>
          <a:prstGeom prst="rect">
            <a:avLst/>
          </a:prstGeom>
        </p:spPr>
      </p:pic>
      <p:pic>
        <p:nvPicPr>
          <p:cNvPr id="35" name="h1s9-h-h.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4394200" y="4487688"/>
            <a:ext cx="457200" cy="457200"/>
          </a:xfrm>
          <a:prstGeom prst="rect">
            <a:avLst/>
          </a:prstGeom>
        </p:spPr>
      </p:pic>
      <p:pic>
        <p:nvPicPr>
          <p:cNvPr id="36" name="h1s9-h-l.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5875889" y="4487688"/>
            <a:ext cx="457200" cy="457200"/>
          </a:xfrm>
          <a:prstGeom prst="rect">
            <a:avLst/>
          </a:prstGeom>
        </p:spPr>
      </p:pic>
      <p:pic>
        <p:nvPicPr>
          <p:cNvPr id="37" name="h1s2-downh-l.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7353053" y="4485451"/>
            <a:ext cx="457200" cy="457200"/>
          </a:xfrm>
          <a:prstGeom prst="rect">
            <a:avLst/>
          </a:prstGeom>
        </p:spPr>
      </p:pic>
    </p:spTree>
    <p:extLst>
      <p:ext uri="{BB962C8B-B14F-4D97-AF65-F5344CB8AC3E}">
        <p14:creationId xmlns:p14="http://schemas.microsoft.com/office/powerpoint/2010/main" val="37629134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5" fill="hold"/>
                                        <p:tgtEl>
                                          <p:spTgt spid="33"/>
                                        </p:tgtEl>
                                      </p:cBhvr>
                                    </p:cmd>
                                  </p:childTnLst>
                                </p:cTn>
                              </p:par>
                            </p:childTnLst>
                          </p:cTn>
                        </p:par>
                      </p:childTnLst>
                    </p:cTn>
                  </p:par>
                </p:childTnLst>
              </p:cTn>
              <p:nextCondLst>
                <p:cond evt="onClick" delay="0">
                  <p:tgtEl>
                    <p:spTgt spid="33"/>
                  </p:tgtEl>
                </p:cond>
              </p:nextCondLst>
            </p:seq>
            <p:audio>
              <p:cMediaNode vol="80000">
                <p:cTn id="7" fill="hold" display="0">
                  <p:stCondLst>
                    <p:cond delay="indefinite"/>
                  </p:stCondLst>
                  <p:endCondLst>
                    <p:cond evt="onStopAudio" delay="0">
                      <p:tgtEl>
                        <p:sldTgt/>
                      </p:tgtEl>
                    </p:cond>
                  </p:endCondLst>
                </p:cTn>
                <p:tgtEl>
                  <p:spTgt spid="33"/>
                </p:tgtEl>
              </p:cMediaNode>
            </p:audio>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86" fill="hold"/>
                                        <p:tgtEl>
                                          <p:spTgt spid="34"/>
                                        </p:tgtEl>
                                      </p:cBhvr>
                                    </p:cmd>
                                  </p:childTnLst>
                                </p:cTn>
                              </p:par>
                            </p:childTnLst>
                          </p:cTn>
                        </p:par>
                      </p:childTnLst>
                    </p:cTn>
                  </p:par>
                </p:childTnLst>
              </p:cTn>
              <p:nextCondLst>
                <p:cond evt="onClick" delay="0">
                  <p:tgtEl>
                    <p:spTgt spid="34"/>
                  </p:tgtEl>
                </p:cond>
              </p:nextCondLst>
            </p:seq>
            <p:audio>
              <p:cMediaNode vol="80000">
                <p:cTn id="13" fill="hold" display="0">
                  <p:stCondLst>
                    <p:cond delay="indefinite"/>
                  </p:stCondLst>
                  <p:endCondLst>
                    <p:cond evt="onStopAudio" delay="0">
                      <p:tgtEl>
                        <p:sldTgt/>
                      </p:tgtEl>
                    </p:cond>
                  </p:endCondLst>
                </p:cTn>
                <p:tgtEl>
                  <p:spTgt spid="34"/>
                </p:tgtEl>
              </p:cMediaNode>
            </p:audio>
            <p:seq concurrent="1" nextAc="seek">
              <p:cTn id="14" restart="whenNotActive" fill="hold" evtFilter="cancelBubble" nodeType="interactiveSeq">
                <p:stCondLst>
                  <p:cond evt="onClick" delay="0">
                    <p:tgtEl>
                      <p:spTgt spid="3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04" fill="hold"/>
                                        <p:tgtEl>
                                          <p:spTgt spid="35"/>
                                        </p:tgtEl>
                                      </p:cBhvr>
                                    </p:cmd>
                                  </p:childTnLst>
                                </p:cTn>
                              </p:par>
                            </p:childTnLst>
                          </p:cTn>
                        </p:par>
                      </p:childTnLst>
                    </p:cTn>
                  </p:par>
                </p:childTnLst>
              </p:cTn>
              <p:nextCondLst>
                <p:cond evt="onClick" delay="0">
                  <p:tgtEl>
                    <p:spTgt spid="35"/>
                  </p:tgtEl>
                </p:cond>
              </p:nextCondLst>
            </p:seq>
            <p:audio>
              <p:cMediaNode vol="80000">
                <p:cTn id="19" fill="hold" display="0">
                  <p:stCondLst>
                    <p:cond delay="indefinite"/>
                  </p:stCondLst>
                  <p:endCondLst>
                    <p:cond evt="onStopAudio" delay="0">
                      <p:tgtEl>
                        <p:sldTgt/>
                      </p:tgtEl>
                    </p:cond>
                  </p:endCondLst>
                </p:cTn>
                <p:tgtEl>
                  <p:spTgt spid="35"/>
                </p:tgtEl>
              </p:cMediaNode>
            </p:audio>
            <p:seq concurrent="1" nextAc="seek">
              <p:cTn id="20" restart="whenNotActive" fill="hold" evtFilter="cancelBubble" nodeType="interactiveSeq">
                <p:stCondLst>
                  <p:cond evt="onClick" delay="0">
                    <p:tgtEl>
                      <p:spTgt spid="3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209" fill="hold"/>
                                        <p:tgtEl>
                                          <p:spTgt spid="36"/>
                                        </p:tgtEl>
                                      </p:cBhvr>
                                    </p:cmd>
                                  </p:childTnLst>
                                </p:cTn>
                              </p:par>
                            </p:childTnLst>
                          </p:cTn>
                        </p:par>
                      </p:childTnLst>
                    </p:cTn>
                  </p:par>
                </p:childTnLst>
              </p:cTn>
              <p:nextCondLst>
                <p:cond evt="onClick" delay="0">
                  <p:tgtEl>
                    <p:spTgt spid="36"/>
                  </p:tgtEl>
                </p:cond>
              </p:nextCondLst>
            </p:seq>
            <p:audio>
              <p:cMediaNode vol="80000">
                <p:cTn id="25" fill="hold" display="0">
                  <p:stCondLst>
                    <p:cond delay="indefinite"/>
                  </p:stCondLst>
                  <p:endCondLst>
                    <p:cond evt="onStopAudio" delay="0">
                      <p:tgtEl>
                        <p:sldTgt/>
                      </p:tgtEl>
                    </p:cond>
                  </p:endCondLst>
                </p:cTn>
                <p:tgtEl>
                  <p:spTgt spid="36"/>
                </p:tgtEl>
              </p:cMediaNode>
            </p:audio>
            <p:seq concurrent="1" nextAc="seek">
              <p:cTn id="26" restart="whenNotActive" fill="hold" evtFilter="cancelBubble" nodeType="interactiveSeq">
                <p:stCondLst>
                  <p:cond evt="onClick" delay="0">
                    <p:tgtEl>
                      <p:spTgt spid="3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640" fill="hold"/>
                                        <p:tgtEl>
                                          <p:spTgt spid="37"/>
                                        </p:tgtEl>
                                      </p:cBhvr>
                                    </p:cmd>
                                  </p:childTnLst>
                                </p:cTn>
                              </p:par>
                            </p:childTnLst>
                          </p:cTn>
                        </p:par>
                      </p:childTnLst>
                    </p:cTn>
                  </p:par>
                </p:childTnLst>
              </p:cTn>
              <p:nextCondLst>
                <p:cond evt="onClick" delay="0">
                  <p:tgtEl>
                    <p:spTgt spid="37"/>
                  </p:tgtEl>
                </p:cond>
              </p:nextCondLst>
            </p:seq>
            <p:audio>
              <p:cMediaNode vol="80000">
                <p:cTn id="31" fill="hold" display="0">
                  <p:stCondLst>
                    <p:cond delay="indefinite"/>
                  </p:stCondLst>
                  <p:endCondLst>
                    <p:cond evt="onStopAudio" delay="0">
                      <p:tgtEl>
                        <p:sldTgt/>
                      </p:tgtEl>
                    </p:cond>
                  </p:endCondLst>
                </p:cTn>
                <p:tgtEl>
                  <p:spTgt spid="3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Date Placeholder 1"/>
          <p:cNvSpPr>
            <a:spLocks noGrp="1"/>
          </p:cNvSpPr>
          <p:nvPr>
            <p:ph type="dt" sz="half" idx="10"/>
          </p:nvPr>
        </p:nvSpPr>
        <p:spPr/>
        <p:txBody>
          <a:bodyPr/>
          <a:lstStyle/>
          <a:p>
            <a:fld id="{244C0D4D-24FB-FB41-BE64-C1698911C08A}" type="datetime1">
              <a:rPr lang="en-US"/>
              <a:pPr/>
              <a:t>10/1/24</a:t>
            </a:fld>
            <a:endParaRPr lang="en-US"/>
          </a:p>
        </p:txBody>
      </p:sp>
      <p:sp>
        <p:nvSpPr>
          <p:cNvPr id="98" name="Slide Number Placeholder 3"/>
          <p:cNvSpPr>
            <a:spLocks noGrp="1"/>
          </p:cNvSpPr>
          <p:nvPr>
            <p:ph type="sldNum" sz="quarter" idx="12"/>
          </p:nvPr>
        </p:nvSpPr>
        <p:spPr/>
        <p:txBody>
          <a:bodyPr/>
          <a:lstStyle/>
          <a:p>
            <a:fld id="{725ED91B-CEB6-D742-B41D-110DD3B934EB}" type="slidenum">
              <a:rPr lang="en-US"/>
              <a:pPr/>
              <a:t>31</a:t>
            </a:fld>
            <a:endParaRPr lang="en-US"/>
          </a:p>
        </p:txBody>
      </p:sp>
      <p:grpSp>
        <p:nvGrpSpPr>
          <p:cNvPr id="590850" name="Group 2"/>
          <p:cNvGrpSpPr>
            <a:grpSpLocks/>
          </p:cNvGrpSpPr>
          <p:nvPr/>
        </p:nvGrpSpPr>
        <p:grpSpPr bwMode="auto">
          <a:xfrm>
            <a:off x="381000" y="457200"/>
            <a:ext cx="8458200" cy="5715000"/>
            <a:chOff x="240" y="288"/>
            <a:chExt cx="5328" cy="3600"/>
          </a:xfrm>
        </p:grpSpPr>
        <p:sp>
          <p:nvSpPr>
            <p:cNvPr id="590851" name="Rectangle 3"/>
            <p:cNvSpPr>
              <a:spLocks noChangeArrowheads="1"/>
            </p:cNvSpPr>
            <p:nvPr/>
          </p:nvSpPr>
          <p:spPr bwMode="auto">
            <a:xfrm>
              <a:off x="4416" y="2832"/>
              <a:ext cx="1152" cy="1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2" name="Rectangle 4"/>
            <p:cNvSpPr>
              <a:spLocks noChangeArrowheads="1"/>
            </p:cNvSpPr>
            <p:nvPr/>
          </p:nvSpPr>
          <p:spPr bwMode="auto">
            <a:xfrm>
              <a:off x="3216" y="2832"/>
              <a:ext cx="1200" cy="1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3" name="Rectangle 5"/>
            <p:cNvSpPr>
              <a:spLocks noChangeArrowheads="1"/>
            </p:cNvSpPr>
            <p:nvPr/>
          </p:nvSpPr>
          <p:spPr bwMode="auto">
            <a:xfrm>
              <a:off x="2064" y="2832"/>
              <a:ext cx="1152" cy="1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4" name="Rectangle 6"/>
            <p:cNvSpPr>
              <a:spLocks noChangeArrowheads="1"/>
            </p:cNvSpPr>
            <p:nvPr/>
          </p:nvSpPr>
          <p:spPr bwMode="auto">
            <a:xfrm>
              <a:off x="960" y="2832"/>
              <a:ext cx="1104" cy="1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5" name="Rectangle 7"/>
            <p:cNvSpPr>
              <a:spLocks noChangeArrowheads="1"/>
            </p:cNvSpPr>
            <p:nvPr/>
          </p:nvSpPr>
          <p:spPr bwMode="auto">
            <a:xfrm>
              <a:off x="240" y="2832"/>
              <a:ext cx="720" cy="1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L*+H</a:t>
              </a:r>
            </a:p>
          </p:txBody>
        </p:sp>
        <p:sp>
          <p:nvSpPr>
            <p:cNvPr id="590856" name="Rectangle 8"/>
            <p:cNvSpPr>
              <a:spLocks noChangeArrowheads="1"/>
            </p:cNvSpPr>
            <p:nvPr/>
          </p:nvSpPr>
          <p:spPr bwMode="auto">
            <a:xfrm>
              <a:off x="4416" y="1728"/>
              <a:ext cx="1152" cy="1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7" name="Rectangle 9"/>
            <p:cNvSpPr>
              <a:spLocks noChangeArrowheads="1"/>
            </p:cNvSpPr>
            <p:nvPr/>
          </p:nvSpPr>
          <p:spPr bwMode="auto">
            <a:xfrm>
              <a:off x="3216" y="1728"/>
              <a:ext cx="1200" cy="1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8" name="Rectangle 10"/>
            <p:cNvSpPr>
              <a:spLocks noChangeArrowheads="1"/>
            </p:cNvSpPr>
            <p:nvPr/>
          </p:nvSpPr>
          <p:spPr bwMode="auto">
            <a:xfrm>
              <a:off x="2064" y="1728"/>
              <a:ext cx="1152" cy="1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9" name="Rectangle 11"/>
            <p:cNvSpPr>
              <a:spLocks noChangeArrowheads="1"/>
            </p:cNvSpPr>
            <p:nvPr/>
          </p:nvSpPr>
          <p:spPr bwMode="auto">
            <a:xfrm>
              <a:off x="960" y="1728"/>
              <a:ext cx="1104" cy="1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0" name="Rectangle 12"/>
            <p:cNvSpPr>
              <a:spLocks noChangeArrowheads="1"/>
            </p:cNvSpPr>
            <p:nvPr/>
          </p:nvSpPr>
          <p:spPr bwMode="auto">
            <a:xfrm>
              <a:off x="240" y="1728"/>
              <a:ext cx="720" cy="1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a:t>
              </a:r>
            </a:p>
          </p:txBody>
        </p:sp>
        <p:sp>
          <p:nvSpPr>
            <p:cNvPr id="590861" name="Rectangle 13"/>
            <p:cNvSpPr>
              <a:spLocks noChangeArrowheads="1"/>
            </p:cNvSpPr>
            <p:nvPr/>
          </p:nvSpPr>
          <p:spPr bwMode="auto">
            <a:xfrm>
              <a:off x="4416" y="768"/>
              <a:ext cx="1152" cy="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2" name="Rectangle 14"/>
            <p:cNvSpPr>
              <a:spLocks noChangeArrowheads="1"/>
            </p:cNvSpPr>
            <p:nvPr/>
          </p:nvSpPr>
          <p:spPr bwMode="auto">
            <a:xfrm>
              <a:off x="3216" y="768"/>
              <a:ext cx="1200" cy="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3" name="Rectangle 15"/>
            <p:cNvSpPr>
              <a:spLocks noChangeArrowheads="1"/>
            </p:cNvSpPr>
            <p:nvPr/>
          </p:nvSpPr>
          <p:spPr bwMode="auto">
            <a:xfrm>
              <a:off x="2064" y="768"/>
              <a:ext cx="1152" cy="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4" name="Rectangle 16"/>
            <p:cNvSpPr>
              <a:spLocks noChangeArrowheads="1"/>
            </p:cNvSpPr>
            <p:nvPr/>
          </p:nvSpPr>
          <p:spPr bwMode="auto">
            <a:xfrm>
              <a:off x="960" y="768"/>
              <a:ext cx="1104" cy="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5" name="Rectangle 17"/>
            <p:cNvSpPr>
              <a:spLocks noChangeArrowheads="1"/>
            </p:cNvSpPr>
            <p:nvPr/>
          </p:nvSpPr>
          <p:spPr bwMode="auto">
            <a:xfrm>
              <a:off x="240" y="768"/>
              <a:ext cx="720" cy="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a:t>
              </a:r>
            </a:p>
          </p:txBody>
        </p:sp>
        <p:sp>
          <p:nvSpPr>
            <p:cNvPr id="590866" name="Rectangle 18"/>
            <p:cNvSpPr>
              <a:spLocks noChangeArrowheads="1"/>
            </p:cNvSpPr>
            <p:nvPr/>
          </p:nvSpPr>
          <p:spPr bwMode="auto">
            <a:xfrm>
              <a:off x="4416" y="288"/>
              <a:ext cx="1152" cy="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H-H%</a:t>
              </a:r>
            </a:p>
          </p:txBody>
        </p:sp>
        <p:sp>
          <p:nvSpPr>
            <p:cNvPr id="590867" name="Rectangle 19"/>
            <p:cNvSpPr>
              <a:spLocks noChangeArrowheads="1"/>
            </p:cNvSpPr>
            <p:nvPr/>
          </p:nvSpPr>
          <p:spPr bwMode="auto">
            <a:xfrm>
              <a:off x="3216" y="288"/>
              <a:ext cx="1200" cy="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H-L%</a:t>
              </a:r>
            </a:p>
          </p:txBody>
        </p:sp>
        <p:sp>
          <p:nvSpPr>
            <p:cNvPr id="590868" name="Rectangle 20"/>
            <p:cNvSpPr>
              <a:spLocks noChangeArrowheads="1"/>
            </p:cNvSpPr>
            <p:nvPr/>
          </p:nvSpPr>
          <p:spPr bwMode="auto">
            <a:xfrm>
              <a:off x="2064" y="288"/>
              <a:ext cx="1152" cy="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L-H%</a:t>
              </a:r>
            </a:p>
          </p:txBody>
        </p:sp>
        <p:sp>
          <p:nvSpPr>
            <p:cNvPr id="590869" name="Rectangle 21"/>
            <p:cNvSpPr>
              <a:spLocks noChangeArrowheads="1"/>
            </p:cNvSpPr>
            <p:nvPr/>
          </p:nvSpPr>
          <p:spPr bwMode="auto">
            <a:xfrm>
              <a:off x="960" y="288"/>
              <a:ext cx="1104" cy="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L-L%</a:t>
              </a:r>
            </a:p>
          </p:txBody>
        </p:sp>
        <p:sp>
          <p:nvSpPr>
            <p:cNvPr id="590870" name="Rectangle 22"/>
            <p:cNvSpPr>
              <a:spLocks noChangeArrowheads="1"/>
            </p:cNvSpPr>
            <p:nvPr/>
          </p:nvSpPr>
          <p:spPr bwMode="auto">
            <a:xfrm>
              <a:off x="240" y="288"/>
              <a:ext cx="720" cy="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71" name="Line 23"/>
            <p:cNvSpPr>
              <a:spLocks noChangeShapeType="1"/>
            </p:cNvSpPr>
            <p:nvPr/>
          </p:nvSpPr>
          <p:spPr bwMode="auto">
            <a:xfrm>
              <a:off x="240" y="288"/>
              <a:ext cx="5328"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72" name="Line 24"/>
            <p:cNvSpPr>
              <a:spLocks noChangeShapeType="1"/>
            </p:cNvSpPr>
            <p:nvPr/>
          </p:nvSpPr>
          <p:spPr bwMode="auto">
            <a:xfrm>
              <a:off x="240" y="768"/>
              <a:ext cx="5328"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73" name="Line 25"/>
            <p:cNvSpPr>
              <a:spLocks noChangeShapeType="1"/>
            </p:cNvSpPr>
            <p:nvPr/>
          </p:nvSpPr>
          <p:spPr bwMode="auto">
            <a:xfrm>
              <a:off x="240" y="1728"/>
              <a:ext cx="5328"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74" name="Line 26"/>
            <p:cNvSpPr>
              <a:spLocks noChangeShapeType="1"/>
            </p:cNvSpPr>
            <p:nvPr/>
          </p:nvSpPr>
          <p:spPr bwMode="auto">
            <a:xfrm>
              <a:off x="240" y="2832"/>
              <a:ext cx="5328"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75" name="Line 27"/>
            <p:cNvSpPr>
              <a:spLocks noChangeShapeType="1"/>
            </p:cNvSpPr>
            <p:nvPr/>
          </p:nvSpPr>
          <p:spPr bwMode="auto">
            <a:xfrm>
              <a:off x="240" y="3888"/>
              <a:ext cx="5328"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76" name="Line 28"/>
            <p:cNvSpPr>
              <a:spLocks noChangeShapeType="1"/>
            </p:cNvSpPr>
            <p:nvPr/>
          </p:nvSpPr>
          <p:spPr bwMode="auto">
            <a:xfrm>
              <a:off x="240" y="288"/>
              <a:ext cx="0" cy="360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77" name="Line 29"/>
            <p:cNvSpPr>
              <a:spLocks noChangeShapeType="1"/>
            </p:cNvSpPr>
            <p:nvPr/>
          </p:nvSpPr>
          <p:spPr bwMode="auto">
            <a:xfrm>
              <a:off x="960" y="288"/>
              <a:ext cx="0" cy="36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78" name="Line 30"/>
            <p:cNvSpPr>
              <a:spLocks noChangeShapeType="1"/>
            </p:cNvSpPr>
            <p:nvPr/>
          </p:nvSpPr>
          <p:spPr bwMode="auto">
            <a:xfrm>
              <a:off x="2064" y="288"/>
              <a:ext cx="0" cy="36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79" name="Line 31"/>
            <p:cNvSpPr>
              <a:spLocks noChangeShapeType="1"/>
            </p:cNvSpPr>
            <p:nvPr/>
          </p:nvSpPr>
          <p:spPr bwMode="auto">
            <a:xfrm>
              <a:off x="3216" y="288"/>
              <a:ext cx="0" cy="36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80" name="Line 32"/>
            <p:cNvSpPr>
              <a:spLocks noChangeShapeType="1"/>
            </p:cNvSpPr>
            <p:nvPr/>
          </p:nvSpPr>
          <p:spPr bwMode="auto">
            <a:xfrm>
              <a:off x="4416" y="288"/>
              <a:ext cx="0" cy="36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81" name="Line 33"/>
            <p:cNvSpPr>
              <a:spLocks noChangeShapeType="1"/>
            </p:cNvSpPr>
            <p:nvPr/>
          </p:nvSpPr>
          <p:spPr bwMode="auto">
            <a:xfrm>
              <a:off x="5568" y="288"/>
              <a:ext cx="0" cy="360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0882" name="Group 34"/>
          <p:cNvGrpSpPr>
            <a:grpSpLocks/>
          </p:cNvGrpSpPr>
          <p:nvPr/>
        </p:nvGrpSpPr>
        <p:grpSpPr bwMode="auto">
          <a:xfrm>
            <a:off x="1676400" y="1676400"/>
            <a:ext cx="1371600" cy="914400"/>
            <a:chOff x="1248" y="1248"/>
            <a:chExt cx="864" cy="576"/>
          </a:xfrm>
        </p:grpSpPr>
        <p:sp>
          <p:nvSpPr>
            <p:cNvPr id="590883" name="Line 35"/>
            <p:cNvSpPr>
              <a:spLocks noChangeShapeType="1"/>
            </p:cNvSpPr>
            <p:nvPr/>
          </p:nvSpPr>
          <p:spPr bwMode="auto">
            <a:xfrm>
              <a:off x="1248" y="1248"/>
              <a:ext cx="24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84" name="Line 36"/>
            <p:cNvSpPr>
              <a:spLocks noChangeShapeType="1"/>
            </p:cNvSpPr>
            <p:nvPr/>
          </p:nvSpPr>
          <p:spPr bwMode="auto">
            <a:xfrm>
              <a:off x="1488" y="1248"/>
              <a:ext cx="144" cy="57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85" name="Line 37"/>
            <p:cNvSpPr>
              <a:spLocks noChangeShapeType="1"/>
            </p:cNvSpPr>
            <p:nvPr/>
          </p:nvSpPr>
          <p:spPr bwMode="auto">
            <a:xfrm>
              <a:off x="1632" y="1824"/>
              <a:ext cx="48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590886" name="Line 38"/>
          <p:cNvSpPr>
            <a:spLocks noChangeShapeType="1"/>
          </p:cNvSpPr>
          <p:nvPr/>
        </p:nvSpPr>
        <p:spPr bwMode="auto">
          <a:xfrm>
            <a:off x="3429000" y="1676400"/>
            <a:ext cx="3810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87" name="Line 39"/>
          <p:cNvSpPr>
            <a:spLocks noChangeShapeType="1"/>
          </p:cNvSpPr>
          <p:nvPr/>
        </p:nvSpPr>
        <p:spPr bwMode="auto">
          <a:xfrm>
            <a:off x="3810000" y="1676400"/>
            <a:ext cx="228600" cy="914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88" name="Line 40"/>
          <p:cNvSpPr>
            <a:spLocks noChangeShapeType="1"/>
          </p:cNvSpPr>
          <p:nvPr/>
        </p:nvSpPr>
        <p:spPr bwMode="auto">
          <a:xfrm>
            <a:off x="4038600" y="2590800"/>
            <a:ext cx="381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89" name="Line 41"/>
          <p:cNvSpPr>
            <a:spLocks noChangeShapeType="1"/>
          </p:cNvSpPr>
          <p:nvPr/>
        </p:nvSpPr>
        <p:spPr bwMode="auto">
          <a:xfrm flipV="1">
            <a:off x="4419600" y="2133600"/>
            <a:ext cx="15240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90" name="Line 42"/>
          <p:cNvSpPr>
            <a:spLocks noChangeShapeType="1"/>
          </p:cNvSpPr>
          <p:nvPr/>
        </p:nvSpPr>
        <p:spPr bwMode="auto">
          <a:xfrm>
            <a:off x="4572000" y="2133600"/>
            <a:ext cx="304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590891" name="Group 43"/>
          <p:cNvGrpSpPr>
            <a:grpSpLocks/>
          </p:cNvGrpSpPr>
          <p:nvPr/>
        </p:nvGrpSpPr>
        <p:grpSpPr bwMode="auto">
          <a:xfrm>
            <a:off x="5257800" y="1676400"/>
            <a:ext cx="1371600" cy="0"/>
            <a:chOff x="3456" y="1248"/>
            <a:chExt cx="864" cy="0"/>
          </a:xfrm>
        </p:grpSpPr>
        <p:sp>
          <p:nvSpPr>
            <p:cNvPr id="590892" name="Line 44"/>
            <p:cNvSpPr>
              <a:spLocks noChangeShapeType="1"/>
            </p:cNvSpPr>
            <p:nvPr/>
          </p:nvSpPr>
          <p:spPr bwMode="auto">
            <a:xfrm>
              <a:off x="3456" y="1248"/>
              <a:ext cx="288"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93" name="Line 45"/>
            <p:cNvSpPr>
              <a:spLocks noChangeShapeType="1"/>
            </p:cNvSpPr>
            <p:nvPr/>
          </p:nvSpPr>
          <p:spPr bwMode="auto">
            <a:xfrm>
              <a:off x="3744" y="1248"/>
              <a:ext cx="576"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590894" name="Line 46"/>
          <p:cNvSpPr>
            <a:spLocks noChangeShapeType="1"/>
          </p:cNvSpPr>
          <p:nvPr/>
        </p:nvSpPr>
        <p:spPr bwMode="auto">
          <a:xfrm>
            <a:off x="7239000" y="1676400"/>
            <a:ext cx="4572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95" name="Line 47"/>
          <p:cNvSpPr>
            <a:spLocks noChangeShapeType="1"/>
          </p:cNvSpPr>
          <p:nvPr/>
        </p:nvSpPr>
        <p:spPr bwMode="auto">
          <a:xfrm flipV="1">
            <a:off x="7696200" y="1600200"/>
            <a:ext cx="457200" cy="76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96" name="Line 48"/>
          <p:cNvSpPr>
            <a:spLocks noChangeShapeType="1"/>
          </p:cNvSpPr>
          <p:nvPr/>
        </p:nvSpPr>
        <p:spPr bwMode="auto">
          <a:xfrm flipV="1">
            <a:off x="8153400" y="1295400"/>
            <a:ext cx="152400" cy="3048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97" name="Line 49"/>
          <p:cNvSpPr>
            <a:spLocks noChangeShapeType="1"/>
          </p:cNvSpPr>
          <p:nvPr/>
        </p:nvSpPr>
        <p:spPr bwMode="auto">
          <a:xfrm>
            <a:off x="8305800" y="1295400"/>
            <a:ext cx="304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98" name="Line 50"/>
          <p:cNvSpPr>
            <a:spLocks noChangeShapeType="1"/>
          </p:cNvSpPr>
          <p:nvPr/>
        </p:nvSpPr>
        <p:spPr bwMode="auto">
          <a:xfrm>
            <a:off x="1600200" y="4267200"/>
            <a:ext cx="4572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99" name="Line 51"/>
          <p:cNvSpPr>
            <a:spLocks noChangeShapeType="1"/>
          </p:cNvSpPr>
          <p:nvPr/>
        </p:nvSpPr>
        <p:spPr bwMode="auto">
          <a:xfrm>
            <a:off x="2133600" y="4267200"/>
            <a:ext cx="9144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00" name="Line 52"/>
          <p:cNvSpPr>
            <a:spLocks noChangeShapeType="1"/>
          </p:cNvSpPr>
          <p:nvPr/>
        </p:nvSpPr>
        <p:spPr bwMode="auto">
          <a:xfrm>
            <a:off x="3429000" y="4267200"/>
            <a:ext cx="4572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01" name="Line 53"/>
          <p:cNvSpPr>
            <a:spLocks noChangeShapeType="1"/>
          </p:cNvSpPr>
          <p:nvPr/>
        </p:nvSpPr>
        <p:spPr bwMode="auto">
          <a:xfrm>
            <a:off x="3886200" y="4267200"/>
            <a:ext cx="5334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02" name="Line 54"/>
          <p:cNvSpPr>
            <a:spLocks noChangeShapeType="1"/>
          </p:cNvSpPr>
          <p:nvPr/>
        </p:nvSpPr>
        <p:spPr bwMode="auto">
          <a:xfrm flipV="1">
            <a:off x="4495800" y="3810000"/>
            <a:ext cx="7620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03" name="Line 55"/>
          <p:cNvSpPr>
            <a:spLocks noChangeShapeType="1"/>
          </p:cNvSpPr>
          <p:nvPr/>
        </p:nvSpPr>
        <p:spPr bwMode="auto">
          <a:xfrm>
            <a:off x="4572000" y="3810000"/>
            <a:ext cx="304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04" name="Line 56"/>
          <p:cNvSpPr>
            <a:spLocks noChangeShapeType="1"/>
          </p:cNvSpPr>
          <p:nvPr/>
        </p:nvSpPr>
        <p:spPr bwMode="auto">
          <a:xfrm>
            <a:off x="5181600" y="4267200"/>
            <a:ext cx="5334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05" name="Line 57"/>
          <p:cNvSpPr>
            <a:spLocks noChangeShapeType="1"/>
          </p:cNvSpPr>
          <p:nvPr/>
        </p:nvSpPr>
        <p:spPr bwMode="auto">
          <a:xfrm>
            <a:off x="7162800" y="4267200"/>
            <a:ext cx="4572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06" name="Line 58"/>
          <p:cNvSpPr>
            <a:spLocks noChangeShapeType="1"/>
          </p:cNvSpPr>
          <p:nvPr/>
        </p:nvSpPr>
        <p:spPr bwMode="auto">
          <a:xfrm flipV="1">
            <a:off x="5715000" y="3429000"/>
            <a:ext cx="304800" cy="838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07" name="Line 59"/>
          <p:cNvSpPr>
            <a:spLocks noChangeShapeType="1"/>
          </p:cNvSpPr>
          <p:nvPr/>
        </p:nvSpPr>
        <p:spPr bwMode="auto">
          <a:xfrm>
            <a:off x="6019800" y="3429000"/>
            <a:ext cx="609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08" name="Line 60"/>
          <p:cNvSpPr>
            <a:spLocks noChangeShapeType="1"/>
          </p:cNvSpPr>
          <p:nvPr/>
        </p:nvSpPr>
        <p:spPr bwMode="auto">
          <a:xfrm flipV="1">
            <a:off x="7620000" y="3505200"/>
            <a:ext cx="228600" cy="762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09" name="Line 61"/>
          <p:cNvSpPr>
            <a:spLocks noChangeShapeType="1"/>
          </p:cNvSpPr>
          <p:nvPr/>
        </p:nvSpPr>
        <p:spPr bwMode="auto">
          <a:xfrm>
            <a:off x="7848600" y="3505200"/>
            <a:ext cx="381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10" name="Line 62"/>
          <p:cNvSpPr>
            <a:spLocks noChangeShapeType="1"/>
          </p:cNvSpPr>
          <p:nvPr/>
        </p:nvSpPr>
        <p:spPr bwMode="auto">
          <a:xfrm flipV="1">
            <a:off x="8229600" y="3048000"/>
            <a:ext cx="15240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11" name="Line 63"/>
          <p:cNvSpPr>
            <a:spLocks noChangeShapeType="1"/>
          </p:cNvSpPr>
          <p:nvPr/>
        </p:nvSpPr>
        <p:spPr bwMode="auto">
          <a:xfrm>
            <a:off x="8382000" y="3048000"/>
            <a:ext cx="304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590912" name="Group 64"/>
          <p:cNvGrpSpPr>
            <a:grpSpLocks/>
          </p:cNvGrpSpPr>
          <p:nvPr/>
        </p:nvGrpSpPr>
        <p:grpSpPr bwMode="auto">
          <a:xfrm>
            <a:off x="1600200" y="5029200"/>
            <a:ext cx="1447800" cy="838200"/>
            <a:chOff x="1008" y="3168"/>
            <a:chExt cx="912" cy="528"/>
          </a:xfrm>
        </p:grpSpPr>
        <p:sp>
          <p:nvSpPr>
            <p:cNvPr id="590913" name="Line 65"/>
            <p:cNvSpPr>
              <a:spLocks noChangeShapeType="1"/>
            </p:cNvSpPr>
            <p:nvPr/>
          </p:nvSpPr>
          <p:spPr bwMode="auto">
            <a:xfrm>
              <a:off x="1008" y="3696"/>
              <a:ext cx="24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14" name="Line 66"/>
            <p:cNvSpPr>
              <a:spLocks noChangeShapeType="1"/>
            </p:cNvSpPr>
            <p:nvPr/>
          </p:nvSpPr>
          <p:spPr bwMode="auto">
            <a:xfrm flipV="1">
              <a:off x="1248" y="3168"/>
              <a:ext cx="96" cy="528"/>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15" name="Line 67"/>
            <p:cNvSpPr>
              <a:spLocks noChangeShapeType="1"/>
            </p:cNvSpPr>
            <p:nvPr/>
          </p:nvSpPr>
          <p:spPr bwMode="auto">
            <a:xfrm>
              <a:off x="1344" y="3168"/>
              <a:ext cx="144"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16" name="Line 68"/>
            <p:cNvSpPr>
              <a:spLocks noChangeShapeType="1"/>
            </p:cNvSpPr>
            <p:nvPr/>
          </p:nvSpPr>
          <p:spPr bwMode="auto">
            <a:xfrm>
              <a:off x="1488" y="3168"/>
              <a:ext cx="96" cy="528"/>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17" name="Line 69"/>
            <p:cNvSpPr>
              <a:spLocks noChangeShapeType="1"/>
            </p:cNvSpPr>
            <p:nvPr/>
          </p:nvSpPr>
          <p:spPr bwMode="auto">
            <a:xfrm>
              <a:off x="1584" y="3696"/>
              <a:ext cx="336"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0918" name="Group 70"/>
          <p:cNvGrpSpPr>
            <a:grpSpLocks/>
          </p:cNvGrpSpPr>
          <p:nvPr/>
        </p:nvGrpSpPr>
        <p:grpSpPr bwMode="auto">
          <a:xfrm>
            <a:off x="3352800" y="5029200"/>
            <a:ext cx="914400" cy="838200"/>
            <a:chOff x="1008" y="3168"/>
            <a:chExt cx="576" cy="528"/>
          </a:xfrm>
        </p:grpSpPr>
        <p:sp>
          <p:nvSpPr>
            <p:cNvPr id="590919" name="Line 71"/>
            <p:cNvSpPr>
              <a:spLocks noChangeShapeType="1"/>
            </p:cNvSpPr>
            <p:nvPr/>
          </p:nvSpPr>
          <p:spPr bwMode="auto">
            <a:xfrm>
              <a:off x="1008" y="3696"/>
              <a:ext cx="24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20" name="Line 72"/>
            <p:cNvSpPr>
              <a:spLocks noChangeShapeType="1"/>
            </p:cNvSpPr>
            <p:nvPr/>
          </p:nvSpPr>
          <p:spPr bwMode="auto">
            <a:xfrm flipV="1">
              <a:off x="1248" y="3168"/>
              <a:ext cx="96" cy="528"/>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21" name="Line 73"/>
            <p:cNvSpPr>
              <a:spLocks noChangeShapeType="1"/>
            </p:cNvSpPr>
            <p:nvPr/>
          </p:nvSpPr>
          <p:spPr bwMode="auto">
            <a:xfrm>
              <a:off x="1344" y="3168"/>
              <a:ext cx="144"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22" name="Line 74"/>
            <p:cNvSpPr>
              <a:spLocks noChangeShapeType="1"/>
            </p:cNvSpPr>
            <p:nvPr/>
          </p:nvSpPr>
          <p:spPr bwMode="auto">
            <a:xfrm>
              <a:off x="1488" y="3168"/>
              <a:ext cx="96" cy="528"/>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590923" name="Line 75"/>
          <p:cNvSpPr>
            <a:spLocks noChangeShapeType="1"/>
          </p:cNvSpPr>
          <p:nvPr/>
        </p:nvSpPr>
        <p:spPr bwMode="auto">
          <a:xfrm>
            <a:off x="5257800" y="5867400"/>
            <a:ext cx="3810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24" name="Line 76"/>
          <p:cNvSpPr>
            <a:spLocks noChangeShapeType="1"/>
          </p:cNvSpPr>
          <p:nvPr/>
        </p:nvSpPr>
        <p:spPr bwMode="auto">
          <a:xfrm flipV="1">
            <a:off x="5638800" y="5029200"/>
            <a:ext cx="152400" cy="838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25" name="Line 77"/>
          <p:cNvSpPr>
            <a:spLocks noChangeShapeType="1"/>
          </p:cNvSpPr>
          <p:nvPr/>
        </p:nvSpPr>
        <p:spPr bwMode="auto">
          <a:xfrm>
            <a:off x="5791200" y="5029200"/>
            <a:ext cx="228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26" name="Line 78"/>
          <p:cNvSpPr>
            <a:spLocks noChangeShapeType="1"/>
          </p:cNvSpPr>
          <p:nvPr/>
        </p:nvSpPr>
        <p:spPr bwMode="auto">
          <a:xfrm>
            <a:off x="6019800" y="5029200"/>
            <a:ext cx="7620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27" name="Line 79"/>
          <p:cNvSpPr>
            <a:spLocks noChangeShapeType="1"/>
          </p:cNvSpPr>
          <p:nvPr/>
        </p:nvSpPr>
        <p:spPr bwMode="auto">
          <a:xfrm>
            <a:off x="7162800" y="5867400"/>
            <a:ext cx="3810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28" name="Line 80"/>
          <p:cNvSpPr>
            <a:spLocks noChangeShapeType="1"/>
          </p:cNvSpPr>
          <p:nvPr/>
        </p:nvSpPr>
        <p:spPr bwMode="auto">
          <a:xfrm flipV="1">
            <a:off x="7543800" y="5029200"/>
            <a:ext cx="152400" cy="838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29" name="Line 81"/>
          <p:cNvSpPr>
            <a:spLocks noChangeShapeType="1"/>
          </p:cNvSpPr>
          <p:nvPr/>
        </p:nvSpPr>
        <p:spPr bwMode="auto">
          <a:xfrm>
            <a:off x="7696200" y="5029200"/>
            <a:ext cx="228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30" name="Line 82"/>
          <p:cNvSpPr>
            <a:spLocks noChangeShapeType="1"/>
          </p:cNvSpPr>
          <p:nvPr/>
        </p:nvSpPr>
        <p:spPr bwMode="auto">
          <a:xfrm>
            <a:off x="7924800" y="5029200"/>
            <a:ext cx="7620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31" name="Line 83"/>
          <p:cNvSpPr>
            <a:spLocks noChangeShapeType="1"/>
          </p:cNvSpPr>
          <p:nvPr/>
        </p:nvSpPr>
        <p:spPr bwMode="auto">
          <a:xfrm>
            <a:off x="4267200" y="5867400"/>
            <a:ext cx="304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32" name="Line 84"/>
          <p:cNvSpPr>
            <a:spLocks noChangeShapeType="1"/>
          </p:cNvSpPr>
          <p:nvPr/>
        </p:nvSpPr>
        <p:spPr bwMode="auto">
          <a:xfrm flipV="1">
            <a:off x="4572000" y="5486400"/>
            <a:ext cx="76200" cy="381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33" name="Line 85"/>
          <p:cNvSpPr>
            <a:spLocks noChangeShapeType="1"/>
          </p:cNvSpPr>
          <p:nvPr/>
        </p:nvSpPr>
        <p:spPr bwMode="auto">
          <a:xfrm>
            <a:off x="4648200" y="5486400"/>
            <a:ext cx="228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34" name="Line 86"/>
          <p:cNvSpPr>
            <a:spLocks noChangeShapeType="1"/>
          </p:cNvSpPr>
          <p:nvPr/>
        </p:nvSpPr>
        <p:spPr bwMode="auto">
          <a:xfrm>
            <a:off x="6096000" y="5486400"/>
            <a:ext cx="685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35" name="Line 87"/>
          <p:cNvSpPr>
            <a:spLocks noChangeShapeType="1"/>
          </p:cNvSpPr>
          <p:nvPr/>
        </p:nvSpPr>
        <p:spPr bwMode="auto">
          <a:xfrm>
            <a:off x="8001000" y="5486400"/>
            <a:ext cx="304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36" name="Line 88"/>
          <p:cNvSpPr>
            <a:spLocks noChangeShapeType="1"/>
          </p:cNvSpPr>
          <p:nvPr/>
        </p:nvSpPr>
        <p:spPr bwMode="auto">
          <a:xfrm flipV="1">
            <a:off x="8305800" y="5181600"/>
            <a:ext cx="76200" cy="3048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37" name="Line 89"/>
          <p:cNvSpPr>
            <a:spLocks noChangeShapeType="1"/>
          </p:cNvSpPr>
          <p:nvPr/>
        </p:nvSpPr>
        <p:spPr bwMode="auto">
          <a:xfrm>
            <a:off x="8382000" y="5181600"/>
            <a:ext cx="228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590938" name="5A138CEF.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17">
            <a:extLst>
              <a:ext uri="{28A0092B-C50C-407E-A947-70E740481C1C}">
                <a14:useLocalDpi xmlns:a14="http://schemas.microsoft.com/office/drawing/2010/main" val="0"/>
              </a:ext>
            </a:extLst>
          </a:blip>
          <a:srcRect/>
          <a:stretch>
            <a:fillRect/>
          </a:stretch>
        </p:blipFill>
        <p:spPr bwMode="auto">
          <a:xfrm>
            <a:off x="5791200" y="20574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90939" name="5B03FBD1.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17">
            <a:extLst>
              <a:ext uri="{28A0092B-C50C-407E-A947-70E740481C1C}">
                <a14:useLocalDpi xmlns:a14="http://schemas.microsoft.com/office/drawing/2010/main" val="0"/>
              </a:ext>
            </a:extLst>
          </a:blip>
          <a:srcRect/>
          <a:stretch>
            <a:fillRect/>
          </a:stretch>
        </p:blipFill>
        <p:spPr bwMode="auto">
          <a:xfrm>
            <a:off x="7543800" y="20574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90940" name="5FD8ECF2.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17">
            <a:extLst>
              <a:ext uri="{28A0092B-C50C-407E-A947-70E740481C1C}">
                <a14:useLocalDpi xmlns:a14="http://schemas.microsoft.com/office/drawing/2010/main" val="0"/>
              </a:ext>
            </a:extLst>
          </a:blip>
          <a:srcRect/>
          <a:stretch>
            <a:fillRect/>
          </a:stretch>
        </p:blipFill>
        <p:spPr bwMode="auto">
          <a:xfrm>
            <a:off x="2362200" y="31242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90942" name="2EFF47C7.WAV">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17">
            <a:extLst>
              <a:ext uri="{28A0092B-C50C-407E-A947-70E740481C1C}">
                <a14:useLocalDpi xmlns:a14="http://schemas.microsoft.com/office/drawing/2010/main" val="0"/>
              </a:ext>
            </a:extLst>
          </a:blip>
          <a:srcRect/>
          <a:stretch>
            <a:fillRect/>
          </a:stretch>
        </p:blipFill>
        <p:spPr bwMode="auto">
          <a:xfrm>
            <a:off x="7239000" y="31242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90943" name="3EAC9812.WAV">
            <a:hlinkClick r:id="" action="ppaction://media"/>
          </p:cNvPr>
          <p:cNvPicPr>
            <a:picLocks noRot="1" noChangeAspect="1" noChangeArrowheads="1"/>
          </p:cNvPicPr>
          <p:nvPr>
            <a:audioFile r:link="rId10"/>
            <p:extLst>
              <p:ext uri="{DAA4B4D4-6D71-4841-9C94-3DE7FCFB9230}">
                <p14:media xmlns:p14="http://schemas.microsoft.com/office/powerpoint/2010/main" r:embed="rId9"/>
              </p:ext>
            </p:extLst>
          </p:nvPr>
        </p:nvPicPr>
        <p:blipFill>
          <a:blip r:embed="rId17">
            <a:extLst>
              <a:ext uri="{28A0092B-C50C-407E-A947-70E740481C1C}">
                <a14:useLocalDpi xmlns:a14="http://schemas.microsoft.com/office/drawing/2010/main" val="0"/>
              </a:ext>
            </a:extLst>
          </a:blip>
          <a:srcRect/>
          <a:stretch>
            <a:fillRect/>
          </a:stretch>
        </p:blipFill>
        <p:spPr bwMode="auto">
          <a:xfrm>
            <a:off x="2743200" y="46482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90944" name="57649BE9.WAV">
            <a:hlinkClick r:id="" action="ppaction://media"/>
          </p:cNvPr>
          <p:cNvPicPr>
            <a:picLocks noRot="1" noChangeAspect="1" noChangeArrowheads="1"/>
          </p:cNvPicPr>
          <p:nvPr>
            <a:audioFile r:link="rId12"/>
            <p:extLst>
              <p:ext uri="{DAA4B4D4-6D71-4841-9C94-3DE7FCFB9230}">
                <p14:media xmlns:p14="http://schemas.microsoft.com/office/powerpoint/2010/main" r:embed="rId11"/>
              </p:ext>
            </p:extLst>
          </p:nvPr>
        </p:nvPicPr>
        <p:blipFill>
          <a:blip r:embed="rId17">
            <a:extLst>
              <a:ext uri="{28A0092B-C50C-407E-A947-70E740481C1C}">
                <a14:useLocalDpi xmlns:a14="http://schemas.microsoft.com/office/drawing/2010/main" val="0"/>
              </a:ext>
            </a:extLst>
          </a:blip>
          <a:srcRect/>
          <a:stretch>
            <a:fillRect/>
          </a:stretch>
        </p:blipFill>
        <p:spPr bwMode="auto">
          <a:xfrm>
            <a:off x="4572000" y="47244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9520CE84.WAV">
            <a:hlinkClick r:id="" action="ppaction://media"/>
            <a:extLst>
              <a:ext uri="{FF2B5EF4-FFF2-40B4-BE49-F238E27FC236}">
                <a16:creationId xmlns:a16="http://schemas.microsoft.com/office/drawing/2014/main" id="{66939DA2-C675-18FA-0027-980E9849F4D7}"/>
              </a:ext>
            </a:extLst>
          </p:cNvPr>
          <p:cNvPicPr>
            <a:picLocks noRot="1" noChangeAspect="1" noChangeArrowheads="1"/>
          </p:cNvPicPr>
          <p:nvPr>
            <a:audioFile r:link="rId14"/>
            <p:extLst>
              <p:ext uri="{DAA4B4D4-6D71-4841-9C94-3DE7FCFB9230}">
                <p14:media xmlns:p14="http://schemas.microsoft.com/office/powerpoint/2010/main" r:embed="rId13"/>
              </p:ext>
            </p:extLst>
          </p:nvPr>
        </p:nvPicPr>
        <p:blipFill>
          <a:blip r:embed="rId17">
            <a:extLst>
              <a:ext uri="{28A0092B-C50C-407E-A947-70E740481C1C}">
                <a14:useLocalDpi xmlns:a14="http://schemas.microsoft.com/office/drawing/2010/main" val="0"/>
              </a:ext>
            </a:extLst>
          </a:blip>
          <a:srcRect/>
          <a:stretch>
            <a:fillRect/>
          </a:stretch>
        </p:blipFill>
        <p:spPr bwMode="auto">
          <a:xfrm>
            <a:off x="3962400" y="3124200"/>
            <a:ext cx="304800" cy="3048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9093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707" fill="hold"/>
                                        <p:tgtEl>
                                          <p:spTgt spid="590938"/>
                                        </p:tgtEl>
                                      </p:cBhvr>
                                    </p:cmd>
                                  </p:childTnLst>
                                </p:cTn>
                              </p:par>
                            </p:childTnLst>
                          </p:cTn>
                        </p:par>
                      </p:childTnLst>
                    </p:cTn>
                  </p:par>
                </p:childTnLst>
              </p:cTn>
              <p:nextCondLst>
                <p:cond evt="onClick" delay="0">
                  <p:tgtEl>
                    <p:spTgt spid="59093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90938"/>
                </p:tgtEl>
              </p:cMediaNode>
            </p:audio>
            <p:seq concurrent="1" nextAc="seek">
              <p:cTn id="8" restart="whenNotActive" fill="hold" evtFilter="cancelBubble" nodeType="interactiveSeq">
                <p:stCondLst>
                  <p:cond evt="onClick" delay="0">
                    <p:tgtEl>
                      <p:spTgt spid="59093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624" fill="hold"/>
                                        <p:tgtEl>
                                          <p:spTgt spid="590939"/>
                                        </p:tgtEl>
                                      </p:cBhvr>
                                    </p:cmd>
                                  </p:childTnLst>
                                </p:cTn>
                              </p:par>
                            </p:childTnLst>
                          </p:cTn>
                        </p:par>
                      </p:childTnLst>
                    </p:cTn>
                  </p:par>
                </p:childTnLst>
              </p:cTn>
              <p:nextCondLst>
                <p:cond evt="onClick" delay="0">
                  <p:tgtEl>
                    <p:spTgt spid="590939"/>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90939"/>
                </p:tgtEl>
              </p:cMediaNode>
            </p:audio>
            <p:seq concurrent="1" nextAc="seek">
              <p:cTn id="14" restart="whenNotActive" fill="hold" evtFilter="cancelBubble" nodeType="interactiveSeq">
                <p:stCondLst>
                  <p:cond evt="onClick" delay="0">
                    <p:tgtEl>
                      <p:spTgt spid="59094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543" fill="hold"/>
                                        <p:tgtEl>
                                          <p:spTgt spid="590940"/>
                                        </p:tgtEl>
                                      </p:cBhvr>
                                    </p:cmd>
                                  </p:childTnLst>
                                </p:cTn>
                              </p:par>
                            </p:childTnLst>
                          </p:cTn>
                        </p:par>
                      </p:childTnLst>
                    </p:cTn>
                  </p:par>
                </p:childTnLst>
              </p:cTn>
              <p:nextCondLst>
                <p:cond evt="onClick" delay="0">
                  <p:tgtEl>
                    <p:spTgt spid="590940"/>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590940"/>
                </p:tgtEl>
              </p:cMediaNode>
            </p:audio>
            <p:seq concurrent="1" nextAc="seek">
              <p:cTn id="20" restart="whenNotActive" fill="hold" evtFilter="cancelBubble" nodeType="interactiveSeq">
                <p:stCondLst>
                  <p:cond evt="onClick" delay="0">
                    <p:tgtEl>
                      <p:spTgt spid="590942"/>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mediacall" presetSubtype="0" fill="hold" nodeType="clickEffect">
                                  <p:stCondLst>
                                    <p:cond delay="0"/>
                                  </p:stCondLst>
                                  <p:childTnLst>
                                    <p:cmd type="call" cmd="playFrom(0.0)">
                                      <p:cBhvr>
                                        <p:cTn id="24" dur="637" fill="hold"/>
                                        <p:tgtEl>
                                          <p:spTgt spid="590942"/>
                                        </p:tgtEl>
                                      </p:cBhvr>
                                    </p:cmd>
                                  </p:childTnLst>
                                </p:cTn>
                              </p:par>
                            </p:childTnLst>
                          </p:cTn>
                        </p:par>
                      </p:childTnLst>
                    </p:cTn>
                  </p:par>
                </p:childTnLst>
              </p:cTn>
              <p:nextCondLst>
                <p:cond evt="onClick" delay="0">
                  <p:tgtEl>
                    <p:spTgt spid="590942"/>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590942"/>
                </p:tgtEl>
              </p:cMediaNode>
            </p:audio>
            <p:seq concurrent="1" nextAc="seek">
              <p:cTn id="26" restart="whenNotActive" fill="hold" evtFilter="cancelBubble" nodeType="interactiveSeq">
                <p:stCondLst>
                  <p:cond evt="onClick" delay="0">
                    <p:tgtEl>
                      <p:spTgt spid="590943"/>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 presetClass="mediacall" presetSubtype="0" fill="hold" nodeType="clickEffect">
                                  <p:stCondLst>
                                    <p:cond delay="0"/>
                                  </p:stCondLst>
                                  <p:childTnLst>
                                    <p:cmd type="call" cmd="playFrom(0.0)">
                                      <p:cBhvr>
                                        <p:cTn id="30" dur="653" fill="hold"/>
                                        <p:tgtEl>
                                          <p:spTgt spid="590943"/>
                                        </p:tgtEl>
                                      </p:cBhvr>
                                    </p:cmd>
                                  </p:childTnLst>
                                </p:cTn>
                              </p:par>
                            </p:childTnLst>
                          </p:cTn>
                        </p:par>
                      </p:childTnLst>
                    </p:cTn>
                  </p:par>
                </p:childTnLst>
              </p:cTn>
              <p:nextCondLst>
                <p:cond evt="onClick" delay="0">
                  <p:tgtEl>
                    <p:spTgt spid="590943"/>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590943"/>
                </p:tgtEl>
              </p:cMediaNode>
            </p:audio>
            <p:seq concurrent="1" nextAc="seek">
              <p:cTn id="32" restart="whenNotActive" fill="hold" evtFilter="cancelBubble" nodeType="interactiveSeq">
                <p:stCondLst>
                  <p:cond evt="onClick" delay="0">
                    <p:tgtEl>
                      <p:spTgt spid="590944"/>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mediacall" presetSubtype="0" fill="hold" nodeType="clickEffect">
                                  <p:stCondLst>
                                    <p:cond delay="0"/>
                                  </p:stCondLst>
                                  <p:childTnLst>
                                    <p:cmd type="call" cmd="playFrom(0.0)">
                                      <p:cBhvr>
                                        <p:cTn id="36" dur="1078" fill="hold"/>
                                        <p:tgtEl>
                                          <p:spTgt spid="590944"/>
                                        </p:tgtEl>
                                      </p:cBhvr>
                                    </p:cmd>
                                  </p:childTnLst>
                                </p:cTn>
                              </p:par>
                            </p:childTnLst>
                          </p:cTn>
                        </p:par>
                      </p:childTnLst>
                    </p:cTn>
                  </p:par>
                </p:childTnLst>
              </p:cTn>
              <p:nextCondLst>
                <p:cond evt="onClick" delay="0">
                  <p:tgtEl>
                    <p:spTgt spid="590944"/>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590944"/>
                </p:tgtEl>
              </p:cMediaNode>
            </p:audio>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673" fill="hold"/>
                                        <p:tgtEl>
                                          <p:spTgt spid="2"/>
                                        </p:tgtEl>
                                      </p:cBhvr>
                                    </p:cmd>
                                  </p:childTnLst>
                                </p:cTn>
                              </p:par>
                            </p:childTnLst>
                          </p:cTn>
                        </p:par>
                      </p:childTnLst>
                    </p:cTn>
                  </p:par>
                </p:childTnLst>
              </p:cTn>
              <p:nextCondLst>
                <p:cond evt="onClick" delay="0">
                  <p:tgtEl>
                    <p:spTgt spid="2"/>
                  </p:tgtEl>
                </p:cond>
              </p:nextCondLst>
            </p:seq>
            <p:audio>
              <p:cMediaNode>
                <p:cTn id="43"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Date Placeholder 1"/>
          <p:cNvSpPr>
            <a:spLocks noGrp="1"/>
          </p:cNvSpPr>
          <p:nvPr>
            <p:ph type="dt" sz="half" idx="10"/>
          </p:nvPr>
        </p:nvSpPr>
        <p:spPr/>
        <p:txBody>
          <a:bodyPr/>
          <a:lstStyle/>
          <a:p>
            <a:fld id="{D2947A67-D2BD-6F42-901B-B32898EA27FB}" type="datetime1">
              <a:rPr lang="en-US"/>
              <a:pPr/>
              <a:t>10/1/24</a:t>
            </a:fld>
            <a:endParaRPr lang="en-US"/>
          </a:p>
        </p:txBody>
      </p:sp>
      <p:sp>
        <p:nvSpPr>
          <p:cNvPr id="110" name="Slide Number Placeholder 3"/>
          <p:cNvSpPr>
            <a:spLocks noGrp="1"/>
          </p:cNvSpPr>
          <p:nvPr>
            <p:ph type="sldNum" sz="quarter" idx="12"/>
          </p:nvPr>
        </p:nvSpPr>
        <p:spPr/>
        <p:txBody>
          <a:bodyPr/>
          <a:lstStyle/>
          <a:p>
            <a:fld id="{FF353E1F-D07E-F94E-9F92-0A023F65BEBE}" type="slidenum">
              <a:rPr lang="en-US"/>
              <a:pPr/>
              <a:t>32</a:t>
            </a:fld>
            <a:endParaRPr lang="en-US"/>
          </a:p>
        </p:txBody>
      </p:sp>
      <p:grpSp>
        <p:nvGrpSpPr>
          <p:cNvPr id="591874" name="Group 2"/>
          <p:cNvGrpSpPr>
            <a:grpSpLocks/>
          </p:cNvGrpSpPr>
          <p:nvPr/>
        </p:nvGrpSpPr>
        <p:grpSpPr bwMode="auto">
          <a:xfrm>
            <a:off x="304800" y="457200"/>
            <a:ext cx="8458200" cy="5715000"/>
            <a:chOff x="192" y="288"/>
            <a:chExt cx="5328" cy="3600"/>
          </a:xfrm>
        </p:grpSpPr>
        <p:sp>
          <p:nvSpPr>
            <p:cNvPr id="591875" name="Rectangle 3"/>
            <p:cNvSpPr>
              <a:spLocks noChangeArrowheads="1"/>
            </p:cNvSpPr>
            <p:nvPr/>
          </p:nvSpPr>
          <p:spPr bwMode="auto">
            <a:xfrm>
              <a:off x="4320" y="2832"/>
              <a:ext cx="1200" cy="1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76" name="Rectangle 4"/>
            <p:cNvSpPr>
              <a:spLocks noChangeArrowheads="1"/>
            </p:cNvSpPr>
            <p:nvPr/>
          </p:nvSpPr>
          <p:spPr bwMode="auto">
            <a:xfrm>
              <a:off x="3216" y="2832"/>
              <a:ext cx="1104" cy="1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77" name="Rectangle 5"/>
            <p:cNvSpPr>
              <a:spLocks noChangeArrowheads="1"/>
            </p:cNvSpPr>
            <p:nvPr/>
          </p:nvSpPr>
          <p:spPr bwMode="auto">
            <a:xfrm>
              <a:off x="2112" y="2832"/>
              <a:ext cx="1104" cy="1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78" name="Rectangle 6"/>
            <p:cNvSpPr>
              <a:spLocks noChangeArrowheads="1"/>
            </p:cNvSpPr>
            <p:nvPr/>
          </p:nvSpPr>
          <p:spPr bwMode="auto">
            <a:xfrm>
              <a:off x="1008" y="2832"/>
              <a:ext cx="1104" cy="1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79" name="Rectangle 7"/>
            <p:cNvSpPr>
              <a:spLocks noChangeArrowheads="1"/>
            </p:cNvSpPr>
            <p:nvPr/>
          </p:nvSpPr>
          <p:spPr bwMode="auto">
            <a:xfrm>
              <a:off x="192" y="2832"/>
              <a:ext cx="816" cy="1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 !H*</a:t>
              </a:r>
            </a:p>
          </p:txBody>
        </p:sp>
        <p:sp>
          <p:nvSpPr>
            <p:cNvPr id="591880" name="Rectangle 8"/>
            <p:cNvSpPr>
              <a:spLocks noChangeArrowheads="1"/>
            </p:cNvSpPr>
            <p:nvPr/>
          </p:nvSpPr>
          <p:spPr bwMode="auto">
            <a:xfrm>
              <a:off x="4320" y="1728"/>
              <a:ext cx="1200" cy="1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1" name="Rectangle 9"/>
            <p:cNvSpPr>
              <a:spLocks noChangeArrowheads="1"/>
            </p:cNvSpPr>
            <p:nvPr/>
          </p:nvSpPr>
          <p:spPr bwMode="auto">
            <a:xfrm>
              <a:off x="3216" y="1728"/>
              <a:ext cx="1104" cy="1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2" name="Rectangle 10"/>
            <p:cNvSpPr>
              <a:spLocks noChangeArrowheads="1"/>
            </p:cNvSpPr>
            <p:nvPr/>
          </p:nvSpPr>
          <p:spPr bwMode="auto">
            <a:xfrm>
              <a:off x="2112" y="1728"/>
              <a:ext cx="1104" cy="1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3" name="Rectangle 11"/>
            <p:cNvSpPr>
              <a:spLocks noChangeArrowheads="1"/>
            </p:cNvSpPr>
            <p:nvPr/>
          </p:nvSpPr>
          <p:spPr bwMode="auto">
            <a:xfrm>
              <a:off x="1008" y="1728"/>
              <a:ext cx="1104" cy="1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4" name="Rectangle 12"/>
            <p:cNvSpPr>
              <a:spLocks noChangeArrowheads="1"/>
            </p:cNvSpPr>
            <p:nvPr/>
          </p:nvSpPr>
          <p:spPr bwMode="auto">
            <a:xfrm>
              <a:off x="192" y="1728"/>
              <a:ext cx="816" cy="1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H+!H*</a:t>
              </a:r>
            </a:p>
          </p:txBody>
        </p:sp>
        <p:sp>
          <p:nvSpPr>
            <p:cNvPr id="591885" name="Rectangle 13"/>
            <p:cNvSpPr>
              <a:spLocks noChangeArrowheads="1"/>
            </p:cNvSpPr>
            <p:nvPr/>
          </p:nvSpPr>
          <p:spPr bwMode="auto">
            <a:xfrm>
              <a:off x="4320" y="768"/>
              <a:ext cx="1200" cy="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6" name="Rectangle 14"/>
            <p:cNvSpPr>
              <a:spLocks noChangeArrowheads="1"/>
            </p:cNvSpPr>
            <p:nvPr/>
          </p:nvSpPr>
          <p:spPr bwMode="auto">
            <a:xfrm>
              <a:off x="3216" y="768"/>
              <a:ext cx="1104" cy="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7" name="Rectangle 15"/>
            <p:cNvSpPr>
              <a:spLocks noChangeArrowheads="1"/>
            </p:cNvSpPr>
            <p:nvPr/>
          </p:nvSpPr>
          <p:spPr bwMode="auto">
            <a:xfrm>
              <a:off x="2112" y="768"/>
              <a:ext cx="1104" cy="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8" name="Rectangle 16"/>
            <p:cNvSpPr>
              <a:spLocks noChangeArrowheads="1"/>
            </p:cNvSpPr>
            <p:nvPr/>
          </p:nvSpPr>
          <p:spPr bwMode="auto">
            <a:xfrm>
              <a:off x="1008" y="768"/>
              <a:ext cx="1104" cy="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9" name="Rectangle 17"/>
            <p:cNvSpPr>
              <a:spLocks noChangeArrowheads="1"/>
            </p:cNvSpPr>
            <p:nvPr/>
          </p:nvSpPr>
          <p:spPr bwMode="auto">
            <a:xfrm>
              <a:off x="192" y="768"/>
              <a:ext cx="816" cy="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L+H*</a:t>
              </a:r>
            </a:p>
          </p:txBody>
        </p:sp>
        <p:sp>
          <p:nvSpPr>
            <p:cNvPr id="591890" name="Rectangle 18"/>
            <p:cNvSpPr>
              <a:spLocks noChangeArrowheads="1"/>
            </p:cNvSpPr>
            <p:nvPr/>
          </p:nvSpPr>
          <p:spPr bwMode="auto">
            <a:xfrm>
              <a:off x="4320" y="288"/>
              <a:ext cx="1200" cy="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H-H%</a:t>
              </a:r>
            </a:p>
          </p:txBody>
        </p:sp>
        <p:sp>
          <p:nvSpPr>
            <p:cNvPr id="591891" name="Rectangle 19"/>
            <p:cNvSpPr>
              <a:spLocks noChangeArrowheads="1"/>
            </p:cNvSpPr>
            <p:nvPr/>
          </p:nvSpPr>
          <p:spPr bwMode="auto">
            <a:xfrm>
              <a:off x="3216" y="288"/>
              <a:ext cx="1104" cy="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H-L%</a:t>
              </a:r>
            </a:p>
          </p:txBody>
        </p:sp>
        <p:sp>
          <p:nvSpPr>
            <p:cNvPr id="591892" name="Rectangle 20"/>
            <p:cNvSpPr>
              <a:spLocks noChangeArrowheads="1"/>
            </p:cNvSpPr>
            <p:nvPr/>
          </p:nvSpPr>
          <p:spPr bwMode="auto">
            <a:xfrm>
              <a:off x="2112" y="288"/>
              <a:ext cx="1104" cy="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L-H%</a:t>
              </a:r>
            </a:p>
          </p:txBody>
        </p:sp>
        <p:sp>
          <p:nvSpPr>
            <p:cNvPr id="591893" name="Rectangle 21"/>
            <p:cNvSpPr>
              <a:spLocks noChangeArrowheads="1"/>
            </p:cNvSpPr>
            <p:nvPr/>
          </p:nvSpPr>
          <p:spPr bwMode="auto">
            <a:xfrm>
              <a:off x="1008" y="288"/>
              <a:ext cx="1104" cy="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L-L%</a:t>
              </a:r>
            </a:p>
          </p:txBody>
        </p:sp>
        <p:sp>
          <p:nvSpPr>
            <p:cNvPr id="591894" name="Rectangle 22"/>
            <p:cNvSpPr>
              <a:spLocks noChangeArrowheads="1"/>
            </p:cNvSpPr>
            <p:nvPr/>
          </p:nvSpPr>
          <p:spPr bwMode="auto">
            <a:xfrm>
              <a:off x="192" y="288"/>
              <a:ext cx="816" cy="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95" name="Line 23"/>
            <p:cNvSpPr>
              <a:spLocks noChangeShapeType="1"/>
            </p:cNvSpPr>
            <p:nvPr/>
          </p:nvSpPr>
          <p:spPr bwMode="auto">
            <a:xfrm>
              <a:off x="192" y="288"/>
              <a:ext cx="5328"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896" name="Line 24"/>
            <p:cNvSpPr>
              <a:spLocks noChangeShapeType="1"/>
            </p:cNvSpPr>
            <p:nvPr/>
          </p:nvSpPr>
          <p:spPr bwMode="auto">
            <a:xfrm>
              <a:off x="192" y="768"/>
              <a:ext cx="5328"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897" name="Line 25"/>
            <p:cNvSpPr>
              <a:spLocks noChangeShapeType="1"/>
            </p:cNvSpPr>
            <p:nvPr/>
          </p:nvSpPr>
          <p:spPr bwMode="auto">
            <a:xfrm>
              <a:off x="192" y="1728"/>
              <a:ext cx="5328"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898" name="Line 26"/>
            <p:cNvSpPr>
              <a:spLocks noChangeShapeType="1"/>
            </p:cNvSpPr>
            <p:nvPr/>
          </p:nvSpPr>
          <p:spPr bwMode="auto">
            <a:xfrm>
              <a:off x="192" y="2832"/>
              <a:ext cx="5328"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899" name="Line 27"/>
            <p:cNvSpPr>
              <a:spLocks noChangeShapeType="1"/>
            </p:cNvSpPr>
            <p:nvPr/>
          </p:nvSpPr>
          <p:spPr bwMode="auto">
            <a:xfrm>
              <a:off x="192" y="3888"/>
              <a:ext cx="5328"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00" name="Line 28"/>
            <p:cNvSpPr>
              <a:spLocks noChangeShapeType="1"/>
            </p:cNvSpPr>
            <p:nvPr/>
          </p:nvSpPr>
          <p:spPr bwMode="auto">
            <a:xfrm>
              <a:off x="192" y="288"/>
              <a:ext cx="0" cy="360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01" name="Line 29"/>
            <p:cNvSpPr>
              <a:spLocks noChangeShapeType="1"/>
            </p:cNvSpPr>
            <p:nvPr/>
          </p:nvSpPr>
          <p:spPr bwMode="auto">
            <a:xfrm>
              <a:off x="1008" y="288"/>
              <a:ext cx="0" cy="36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02" name="Line 30"/>
            <p:cNvSpPr>
              <a:spLocks noChangeShapeType="1"/>
            </p:cNvSpPr>
            <p:nvPr/>
          </p:nvSpPr>
          <p:spPr bwMode="auto">
            <a:xfrm>
              <a:off x="2112" y="288"/>
              <a:ext cx="0" cy="36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03" name="Line 31"/>
            <p:cNvSpPr>
              <a:spLocks noChangeShapeType="1"/>
            </p:cNvSpPr>
            <p:nvPr/>
          </p:nvSpPr>
          <p:spPr bwMode="auto">
            <a:xfrm>
              <a:off x="3216" y="288"/>
              <a:ext cx="0" cy="36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04" name="Line 32"/>
            <p:cNvSpPr>
              <a:spLocks noChangeShapeType="1"/>
            </p:cNvSpPr>
            <p:nvPr/>
          </p:nvSpPr>
          <p:spPr bwMode="auto">
            <a:xfrm>
              <a:off x="4320" y="288"/>
              <a:ext cx="0" cy="36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05" name="Line 33"/>
            <p:cNvSpPr>
              <a:spLocks noChangeShapeType="1"/>
            </p:cNvSpPr>
            <p:nvPr/>
          </p:nvSpPr>
          <p:spPr bwMode="auto">
            <a:xfrm>
              <a:off x="5520" y="288"/>
              <a:ext cx="0" cy="360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591906" name="Line 34"/>
          <p:cNvSpPr>
            <a:spLocks noChangeShapeType="1"/>
          </p:cNvSpPr>
          <p:nvPr/>
        </p:nvSpPr>
        <p:spPr bwMode="auto">
          <a:xfrm>
            <a:off x="1676400" y="2438400"/>
            <a:ext cx="228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07" name="Line 35"/>
          <p:cNvSpPr>
            <a:spLocks noChangeShapeType="1"/>
          </p:cNvSpPr>
          <p:nvPr/>
        </p:nvSpPr>
        <p:spPr bwMode="auto">
          <a:xfrm flipV="1">
            <a:off x="1905000" y="1600200"/>
            <a:ext cx="152400" cy="838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08" name="Line 36"/>
          <p:cNvSpPr>
            <a:spLocks noChangeShapeType="1"/>
          </p:cNvSpPr>
          <p:nvPr/>
        </p:nvSpPr>
        <p:spPr bwMode="auto">
          <a:xfrm>
            <a:off x="2057400" y="1600200"/>
            <a:ext cx="3810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09" name="Line 37"/>
          <p:cNvSpPr>
            <a:spLocks noChangeShapeType="1"/>
          </p:cNvSpPr>
          <p:nvPr/>
        </p:nvSpPr>
        <p:spPr bwMode="auto">
          <a:xfrm>
            <a:off x="2438400" y="1600200"/>
            <a:ext cx="152400" cy="838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10" name="Line 38"/>
          <p:cNvSpPr>
            <a:spLocks noChangeShapeType="1"/>
          </p:cNvSpPr>
          <p:nvPr/>
        </p:nvSpPr>
        <p:spPr bwMode="auto">
          <a:xfrm>
            <a:off x="2590800" y="2438400"/>
            <a:ext cx="5334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11" name="Line 39"/>
          <p:cNvSpPr>
            <a:spLocks noChangeShapeType="1"/>
          </p:cNvSpPr>
          <p:nvPr/>
        </p:nvSpPr>
        <p:spPr bwMode="auto">
          <a:xfrm>
            <a:off x="3429000" y="2438400"/>
            <a:ext cx="228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12" name="Line 40"/>
          <p:cNvSpPr>
            <a:spLocks noChangeShapeType="1"/>
          </p:cNvSpPr>
          <p:nvPr/>
        </p:nvSpPr>
        <p:spPr bwMode="auto">
          <a:xfrm flipV="1">
            <a:off x="3657600" y="1600200"/>
            <a:ext cx="152400" cy="838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13" name="Line 41"/>
          <p:cNvSpPr>
            <a:spLocks noChangeShapeType="1"/>
          </p:cNvSpPr>
          <p:nvPr/>
        </p:nvSpPr>
        <p:spPr bwMode="auto">
          <a:xfrm>
            <a:off x="3810000" y="1600200"/>
            <a:ext cx="3810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14" name="Line 42"/>
          <p:cNvSpPr>
            <a:spLocks noChangeShapeType="1"/>
          </p:cNvSpPr>
          <p:nvPr/>
        </p:nvSpPr>
        <p:spPr bwMode="auto">
          <a:xfrm>
            <a:off x="4191000" y="1600200"/>
            <a:ext cx="152400" cy="838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15" name="Line 43"/>
          <p:cNvSpPr>
            <a:spLocks noChangeShapeType="1"/>
          </p:cNvSpPr>
          <p:nvPr/>
        </p:nvSpPr>
        <p:spPr bwMode="auto">
          <a:xfrm>
            <a:off x="5181600" y="2438400"/>
            <a:ext cx="228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16" name="Line 44"/>
          <p:cNvSpPr>
            <a:spLocks noChangeShapeType="1"/>
          </p:cNvSpPr>
          <p:nvPr/>
        </p:nvSpPr>
        <p:spPr bwMode="auto">
          <a:xfrm flipV="1">
            <a:off x="5410200" y="1600200"/>
            <a:ext cx="152400" cy="838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17" name="Line 45"/>
          <p:cNvSpPr>
            <a:spLocks noChangeShapeType="1"/>
          </p:cNvSpPr>
          <p:nvPr/>
        </p:nvSpPr>
        <p:spPr bwMode="auto">
          <a:xfrm>
            <a:off x="5562600" y="1600200"/>
            <a:ext cx="3810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18" name="Line 46"/>
          <p:cNvSpPr>
            <a:spLocks noChangeShapeType="1"/>
          </p:cNvSpPr>
          <p:nvPr/>
        </p:nvSpPr>
        <p:spPr bwMode="auto">
          <a:xfrm>
            <a:off x="5943600" y="1600200"/>
            <a:ext cx="7620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19" name="Line 47"/>
          <p:cNvSpPr>
            <a:spLocks noChangeShapeType="1"/>
          </p:cNvSpPr>
          <p:nvPr/>
        </p:nvSpPr>
        <p:spPr bwMode="auto">
          <a:xfrm>
            <a:off x="6934200" y="2438400"/>
            <a:ext cx="228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20" name="Line 48"/>
          <p:cNvSpPr>
            <a:spLocks noChangeShapeType="1"/>
          </p:cNvSpPr>
          <p:nvPr/>
        </p:nvSpPr>
        <p:spPr bwMode="auto">
          <a:xfrm flipV="1">
            <a:off x="7162800" y="1600200"/>
            <a:ext cx="152400" cy="838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21" name="Line 49"/>
          <p:cNvSpPr>
            <a:spLocks noChangeShapeType="1"/>
          </p:cNvSpPr>
          <p:nvPr/>
        </p:nvSpPr>
        <p:spPr bwMode="auto">
          <a:xfrm>
            <a:off x="7315200" y="1600200"/>
            <a:ext cx="3810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22" name="Line 50"/>
          <p:cNvSpPr>
            <a:spLocks noChangeShapeType="1"/>
          </p:cNvSpPr>
          <p:nvPr/>
        </p:nvSpPr>
        <p:spPr bwMode="auto">
          <a:xfrm>
            <a:off x="7696200" y="1600200"/>
            <a:ext cx="7620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23" name="Line 51"/>
          <p:cNvSpPr>
            <a:spLocks noChangeShapeType="1"/>
          </p:cNvSpPr>
          <p:nvPr/>
        </p:nvSpPr>
        <p:spPr bwMode="auto">
          <a:xfrm>
            <a:off x="4343400" y="2438400"/>
            <a:ext cx="228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24" name="Line 52"/>
          <p:cNvSpPr>
            <a:spLocks noChangeShapeType="1"/>
          </p:cNvSpPr>
          <p:nvPr/>
        </p:nvSpPr>
        <p:spPr bwMode="auto">
          <a:xfrm flipV="1">
            <a:off x="4572000" y="1981200"/>
            <a:ext cx="15240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25" name="Line 53"/>
          <p:cNvSpPr>
            <a:spLocks noChangeShapeType="1"/>
          </p:cNvSpPr>
          <p:nvPr/>
        </p:nvSpPr>
        <p:spPr bwMode="auto">
          <a:xfrm>
            <a:off x="4724400" y="1981200"/>
            <a:ext cx="1524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26" name="Line 54"/>
          <p:cNvSpPr>
            <a:spLocks noChangeShapeType="1"/>
          </p:cNvSpPr>
          <p:nvPr/>
        </p:nvSpPr>
        <p:spPr bwMode="auto">
          <a:xfrm>
            <a:off x="6019800" y="2057400"/>
            <a:ext cx="609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27" name="Line 55"/>
          <p:cNvSpPr>
            <a:spLocks noChangeShapeType="1"/>
          </p:cNvSpPr>
          <p:nvPr/>
        </p:nvSpPr>
        <p:spPr bwMode="auto">
          <a:xfrm>
            <a:off x="7772400" y="2057400"/>
            <a:ext cx="304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28" name="Line 56"/>
          <p:cNvSpPr>
            <a:spLocks noChangeShapeType="1"/>
          </p:cNvSpPr>
          <p:nvPr/>
        </p:nvSpPr>
        <p:spPr bwMode="auto">
          <a:xfrm flipV="1">
            <a:off x="8077200" y="1752600"/>
            <a:ext cx="76200" cy="3048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29" name="Line 57"/>
          <p:cNvSpPr>
            <a:spLocks noChangeShapeType="1"/>
          </p:cNvSpPr>
          <p:nvPr/>
        </p:nvSpPr>
        <p:spPr bwMode="auto">
          <a:xfrm>
            <a:off x="8153400" y="1752600"/>
            <a:ext cx="381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591930" name="Group 58"/>
          <p:cNvGrpSpPr>
            <a:grpSpLocks/>
          </p:cNvGrpSpPr>
          <p:nvPr/>
        </p:nvGrpSpPr>
        <p:grpSpPr bwMode="auto">
          <a:xfrm>
            <a:off x="1752600" y="3124200"/>
            <a:ext cx="1371600" cy="1143000"/>
            <a:chOff x="1056" y="1872"/>
            <a:chExt cx="864" cy="720"/>
          </a:xfrm>
        </p:grpSpPr>
        <p:sp>
          <p:nvSpPr>
            <p:cNvPr id="591931" name="Line 59"/>
            <p:cNvSpPr>
              <a:spLocks noChangeShapeType="1"/>
            </p:cNvSpPr>
            <p:nvPr/>
          </p:nvSpPr>
          <p:spPr bwMode="auto">
            <a:xfrm>
              <a:off x="1056" y="1872"/>
              <a:ext cx="144"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32" name="Line 60"/>
            <p:cNvSpPr>
              <a:spLocks noChangeShapeType="1"/>
            </p:cNvSpPr>
            <p:nvPr/>
          </p:nvSpPr>
          <p:spPr bwMode="auto">
            <a:xfrm>
              <a:off x="1200" y="1872"/>
              <a:ext cx="96" cy="33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33" name="Line 61"/>
            <p:cNvSpPr>
              <a:spLocks noChangeShapeType="1"/>
            </p:cNvSpPr>
            <p:nvPr/>
          </p:nvSpPr>
          <p:spPr bwMode="auto">
            <a:xfrm>
              <a:off x="1296" y="2208"/>
              <a:ext cx="192"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34" name="Line 62"/>
            <p:cNvSpPr>
              <a:spLocks noChangeShapeType="1"/>
            </p:cNvSpPr>
            <p:nvPr/>
          </p:nvSpPr>
          <p:spPr bwMode="auto">
            <a:xfrm>
              <a:off x="1488" y="2208"/>
              <a:ext cx="144" cy="38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35" name="Line 63"/>
            <p:cNvSpPr>
              <a:spLocks noChangeShapeType="1"/>
            </p:cNvSpPr>
            <p:nvPr/>
          </p:nvSpPr>
          <p:spPr bwMode="auto">
            <a:xfrm>
              <a:off x="1632" y="2592"/>
              <a:ext cx="288"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1936" name="Group 64"/>
          <p:cNvGrpSpPr>
            <a:grpSpLocks/>
          </p:cNvGrpSpPr>
          <p:nvPr/>
        </p:nvGrpSpPr>
        <p:grpSpPr bwMode="auto">
          <a:xfrm>
            <a:off x="3429000" y="3124200"/>
            <a:ext cx="1524000" cy="1143000"/>
            <a:chOff x="2160" y="1968"/>
            <a:chExt cx="960" cy="720"/>
          </a:xfrm>
        </p:grpSpPr>
        <p:sp>
          <p:nvSpPr>
            <p:cNvPr id="591937" name="Line 65"/>
            <p:cNvSpPr>
              <a:spLocks noChangeShapeType="1"/>
            </p:cNvSpPr>
            <p:nvPr/>
          </p:nvSpPr>
          <p:spPr bwMode="auto">
            <a:xfrm>
              <a:off x="2160" y="1968"/>
              <a:ext cx="144"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38" name="Line 66"/>
            <p:cNvSpPr>
              <a:spLocks noChangeShapeType="1"/>
            </p:cNvSpPr>
            <p:nvPr/>
          </p:nvSpPr>
          <p:spPr bwMode="auto">
            <a:xfrm>
              <a:off x="2304" y="1968"/>
              <a:ext cx="96" cy="33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39" name="Line 67"/>
            <p:cNvSpPr>
              <a:spLocks noChangeShapeType="1"/>
            </p:cNvSpPr>
            <p:nvPr/>
          </p:nvSpPr>
          <p:spPr bwMode="auto">
            <a:xfrm>
              <a:off x="2400" y="2304"/>
              <a:ext cx="192"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40" name="Line 68"/>
            <p:cNvSpPr>
              <a:spLocks noChangeShapeType="1"/>
            </p:cNvSpPr>
            <p:nvPr/>
          </p:nvSpPr>
          <p:spPr bwMode="auto">
            <a:xfrm>
              <a:off x="2592" y="2304"/>
              <a:ext cx="144" cy="38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41" name="Line 69"/>
            <p:cNvSpPr>
              <a:spLocks noChangeShapeType="1"/>
            </p:cNvSpPr>
            <p:nvPr/>
          </p:nvSpPr>
          <p:spPr bwMode="auto">
            <a:xfrm>
              <a:off x="2736" y="2688"/>
              <a:ext cx="192"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42" name="Line 70"/>
            <p:cNvSpPr>
              <a:spLocks noChangeShapeType="1"/>
            </p:cNvSpPr>
            <p:nvPr/>
          </p:nvSpPr>
          <p:spPr bwMode="auto">
            <a:xfrm flipV="1">
              <a:off x="2928" y="2304"/>
              <a:ext cx="96" cy="38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43" name="Line 71"/>
            <p:cNvSpPr>
              <a:spLocks noChangeShapeType="1"/>
            </p:cNvSpPr>
            <p:nvPr/>
          </p:nvSpPr>
          <p:spPr bwMode="auto">
            <a:xfrm>
              <a:off x="3024" y="2304"/>
              <a:ext cx="96"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1944" name="Group 72"/>
          <p:cNvGrpSpPr>
            <a:grpSpLocks/>
          </p:cNvGrpSpPr>
          <p:nvPr/>
        </p:nvGrpSpPr>
        <p:grpSpPr bwMode="auto">
          <a:xfrm>
            <a:off x="5181600" y="3124200"/>
            <a:ext cx="1447800" cy="533400"/>
            <a:chOff x="3264" y="1968"/>
            <a:chExt cx="912" cy="336"/>
          </a:xfrm>
        </p:grpSpPr>
        <p:sp>
          <p:nvSpPr>
            <p:cNvPr id="591945" name="Line 73"/>
            <p:cNvSpPr>
              <a:spLocks noChangeShapeType="1"/>
            </p:cNvSpPr>
            <p:nvPr/>
          </p:nvSpPr>
          <p:spPr bwMode="auto">
            <a:xfrm>
              <a:off x="3264" y="1968"/>
              <a:ext cx="144"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46" name="Line 74"/>
            <p:cNvSpPr>
              <a:spLocks noChangeShapeType="1"/>
            </p:cNvSpPr>
            <p:nvPr/>
          </p:nvSpPr>
          <p:spPr bwMode="auto">
            <a:xfrm>
              <a:off x="3408" y="1968"/>
              <a:ext cx="96" cy="33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47" name="Line 75"/>
            <p:cNvSpPr>
              <a:spLocks noChangeShapeType="1"/>
            </p:cNvSpPr>
            <p:nvPr/>
          </p:nvSpPr>
          <p:spPr bwMode="auto">
            <a:xfrm>
              <a:off x="3504" y="2304"/>
              <a:ext cx="192"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48" name="Line 76"/>
            <p:cNvSpPr>
              <a:spLocks noChangeShapeType="1"/>
            </p:cNvSpPr>
            <p:nvPr/>
          </p:nvSpPr>
          <p:spPr bwMode="auto">
            <a:xfrm>
              <a:off x="3696" y="2304"/>
              <a:ext cx="48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1949" name="Group 77"/>
          <p:cNvGrpSpPr>
            <a:grpSpLocks/>
          </p:cNvGrpSpPr>
          <p:nvPr/>
        </p:nvGrpSpPr>
        <p:grpSpPr bwMode="auto">
          <a:xfrm>
            <a:off x="6934200" y="3124200"/>
            <a:ext cx="1676400" cy="533400"/>
            <a:chOff x="4368" y="1968"/>
            <a:chExt cx="1056" cy="336"/>
          </a:xfrm>
        </p:grpSpPr>
        <p:sp>
          <p:nvSpPr>
            <p:cNvPr id="591950" name="Line 78"/>
            <p:cNvSpPr>
              <a:spLocks noChangeShapeType="1"/>
            </p:cNvSpPr>
            <p:nvPr/>
          </p:nvSpPr>
          <p:spPr bwMode="auto">
            <a:xfrm>
              <a:off x="4368" y="1968"/>
              <a:ext cx="144"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51" name="Line 79"/>
            <p:cNvSpPr>
              <a:spLocks noChangeShapeType="1"/>
            </p:cNvSpPr>
            <p:nvPr/>
          </p:nvSpPr>
          <p:spPr bwMode="auto">
            <a:xfrm>
              <a:off x="4512" y="1968"/>
              <a:ext cx="96" cy="33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52" name="Line 80"/>
            <p:cNvSpPr>
              <a:spLocks noChangeShapeType="1"/>
            </p:cNvSpPr>
            <p:nvPr/>
          </p:nvSpPr>
          <p:spPr bwMode="auto">
            <a:xfrm>
              <a:off x="4608" y="2304"/>
              <a:ext cx="192"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53" name="Line 81"/>
            <p:cNvSpPr>
              <a:spLocks noChangeShapeType="1"/>
            </p:cNvSpPr>
            <p:nvPr/>
          </p:nvSpPr>
          <p:spPr bwMode="auto">
            <a:xfrm>
              <a:off x="4800" y="2304"/>
              <a:ext cx="24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54" name="Line 82"/>
            <p:cNvSpPr>
              <a:spLocks noChangeShapeType="1"/>
            </p:cNvSpPr>
            <p:nvPr/>
          </p:nvSpPr>
          <p:spPr bwMode="auto">
            <a:xfrm flipV="1">
              <a:off x="5040" y="2016"/>
              <a:ext cx="96" cy="288"/>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55" name="Line 83"/>
            <p:cNvSpPr>
              <a:spLocks noChangeShapeType="1"/>
            </p:cNvSpPr>
            <p:nvPr/>
          </p:nvSpPr>
          <p:spPr bwMode="auto">
            <a:xfrm>
              <a:off x="5136" y="2016"/>
              <a:ext cx="288"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591956" name="Line 84"/>
          <p:cNvSpPr>
            <a:spLocks noChangeShapeType="1"/>
          </p:cNvSpPr>
          <p:nvPr/>
        </p:nvSpPr>
        <p:spPr bwMode="auto">
          <a:xfrm>
            <a:off x="1752600" y="4648200"/>
            <a:ext cx="3048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57" name="Line 85"/>
          <p:cNvSpPr>
            <a:spLocks noChangeShapeType="1"/>
          </p:cNvSpPr>
          <p:nvPr/>
        </p:nvSpPr>
        <p:spPr bwMode="auto">
          <a:xfrm>
            <a:off x="2057400" y="4648200"/>
            <a:ext cx="15240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58" name="Line 86"/>
          <p:cNvSpPr>
            <a:spLocks noChangeShapeType="1"/>
          </p:cNvSpPr>
          <p:nvPr/>
        </p:nvSpPr>
        <p:spPr bwMode="auto">
          <a:xfrm>
            <a:off x="2209800" y="5181600"/>
            <a:ext cx="3048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59" name="Line 87"/>
          <p:cNvSpPr>
            <a:spLocks noChangeShapeType="1"/>
          </p:cNvSpPr>
          <p:nvPr/>
        </p:nvSpPr>
        <p:spPr bwMode="auto">
          <a:xfrm>
            <a:off x="2514600" y="5181600"/>
            <a:ext cx="228600" cy="609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60" name="Line 88"/>
          <p:cNvSpPr>
            <a:spLocks noChangeShapeType="1"/>
          </p:cNvSpPr>
          <p:nvPr/>
        </p:nvSpPr>
        <p:spPr bwMode="auto">
          <a:xfrm>
            <a:off x="2743200" y="5791200"/>
            <a:ext cx="4572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61" name="Line 89"/>
          <p:cNvSpPr>
            <a:spLocks noChangeShapeType="1"/>
          </p:cNvSpPr>
          <p:nvPr/>
        </p:nvSpPr>
        <p:spPr bwMode="auto">
          <a:xfrm>
            <a:off x="3429000" y="4648200"/>
            <a:ext cx="3048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62" name="Line 90"/>
          <p:cNvSpPr>
            <a:spLocks noChangeShapeType="1"/>
          </p:cNvSpPr>
          <p:nvPr/>
        </p:nvSpPr>
        <p:spPr bwMode="auto">
          <a:xfrm>
            <a:off x="3733800" y="4648200"/>
            <a:ext cx="15240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63" name="Line 91"/>
          <p:cNvSpPr>
            <a:spLocks noChangeShapeType="1"/>
          </p:cNvSpPr>
          <p:nvPr/>
        </p:nvSpPr>
        <p:spPr bwMode="auto">
          <a:xfrm>
            <a:off x="3886200" y="5181600"/>
            <a:ext cx="3048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64" name="Line 92"/>
          <p:cNvSpPr>
            <a:spLocks noChangeShapeType="1"/>
          </p:cNvSpPr>
          <p:nvPr/>
        </p:nvSpPr>
        <p:spPr bwMode="auto">
          <a:xfrm>
            <a:off x="4191000" y="5181600"/>
            <a:ext cx="228600" cy="609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65" name="Line 93"/>
          <p:cNvSpPr>
            <a:spLocks noChangeShapeType="1"/>
          </p:cNvSpPr>
          <p:nvPr/>
        </p:nvSpPr>
        <p:spPr bwMode="auto">
          <a:xfrm>
            <a:off x="4419600" y="5791200"/>
            <a:ext cx="304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66" name="Line 94"/>
          <p:cNvSpPr>
            <a:spLocks noChangeShapeType="1"/>
          </p:cNvSpPr>
          <p:nvPr/>
        </p:nvSpPr>
        <p:spPr bwMode="auto">
          <a:xfrm flipV="1">
            <a:off x="4724400" y="5181600"/>
            <a:ext cx="152400" cy="609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67" name="Line 95"/>
          <p:cNvSpPr>
            <a:spLocks noChangeShapeType="1"/>
          </p:cNvSpPr>
          <p:nvPr/>
        </p:nvSpPr>
        <p:spPr bwMode="auto">
          <a:xfrm>
            <a:off x="4876800" y="5181600"/>
            <a:ext cx="1524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68" name="Line 96"/>
          <p:cNvSpPr>
            <a:spLocks noChangeShapeType="1"/>
          </p:cNvSpPr>
          <p:nvPr/>
        </p:nvSpPr>
        <p:spPr bwMode="auto">
          <a:xfrm>
            <a:off x="5181600" y="4724400"/>
            <a:ext cx="3048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69" name="Line 97"/>
          <p:cNvSpPr>
            <a:spLocks noChangeShapeType="1"/>
          </p:cNvSpPr>
          <p:nvPr/>
        </p:nvSpPr>
        <p:spPr bwMode="auto">
          <a:xfrm>
            <a:off x="5486400" y="4724400"/>
            <a:ext cx="15240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70" name="Line 98"/>
          <p:cNvSpPr>
            <a:spLocks noChangeShapeType="1"/>
          </p:cNvSpPr>
          <p:nvPr/>
        </p:nvSpPr>
        <p:spPr bwMode="auto">
          <a:xfrm>
            <a:off x="5638800" y="5257800"/>
            <a:ext cx="3048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71" name="Line 99"/>
          <p:cNvSpPr>
            <a:spLocks noChangeShapeType="1"/>
          </p:cNvSpPr>
          <p:nvPr/>
        </p:nvSpPr>
        <p:spPr bwMode="auto">
          <a:xfrm>
            <a:off x="5943600" y="5257800"/>
            <a:ext cx="76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591972" name="Group 100"/>
          <p:cNvGrpSpPr>
            <a:grpSpLocks/>
          </p:cNvGrpSpPr>
          <p:nvPr/>
        </p:nvGrpSpPr>
        <p:grpSpPr bwMode="auto">
          <a:xfrm>
            <a:off x="6934200" y="4724400"/>
            <a:ext cx="1752600" cy="533400"/>
            <a:chOff x="4320" y="2976"/>
            <a:chExt cx="1104" cy="336"/>
          </a:xfrm>
        </p:grpSpPr>
        <p:sp>
          <p:nvSpPr>
            <p:cNvPr id="591973" name="Line 101"/>
            <p:cNvSpPr>
              <a:spLocks noChangeShapeType="1"/>
            </p:cNvSpPr>
            <p:nvPr/>
          </p:nvSpPr>
          <p:spPr bwMode="auto">
            <a:xfrm>
              <a:off x="4512" y="2976"/>
              <a:ext cx="96" cy="33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74" name="Line 102"/>
            <p:cNvSpPr>
              <a:spLocks noChangeShapeType="1"/>
            </p:cNvSpPr>
            <p:nvPr/>
          </p:nvSpPr>
          <p:spPr bwMode="auto">
            <a:xfrm>
              <a:off x="4608" y="3312"/>
              <a:ext cx="192"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75" name="Line 103"/>
            <p:cNvSpPr>
              <a:spLocks noChangeShapeType="1"/>
            </p:cNvSpPr>
            <p:nvPr/>
          </p:nvSpPr>
          <p:spPr bwMode="auto">
            <a:xfrm>
              <a:off x="4320" y="2976"/>
              <a:ext cx="192"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76" name="Line 104"/>
            <p:cNvSpPr>
              <a:spLocks noChangeShapeType="1"/>
            </p:cNvSpPr>
            <p:nvPr/>
          </p:nvSpPr>
          <p:spPr bwMode="auto">
            <a:xfrm>
              <a:off x="4800" y="3312"/>
              <a:ext cx="24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77" name="Line 105"/>
            <p:cNvSpPr>
              <a:spLocks noChangeShapeType="1"/>
            </p:cNvSpPr>
            <p:nvPr/>
          </p:nvSpPr>
          <p:spPr bwMode="auto">
            <a:xfrm flipV="1">
              <a:off x="5040" y="3024"/>
              <a:ext cx="96" cy="288"/>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78" name="Line 106"/>
            <p:cNvSpPr>
              <a:spLocks noChangeShapeType="1"/>
            </p:cNvSpPr>
            <p:nvPr/>
          </p:nvSpPr>
          <p:spPr bwMode="auto">
            <a:xfrm>
              <a:off x="5136" y="3024"/>
              <a:ext cx="288"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pic>
        <p:nvPicPr>
          <p:cNvPr id="591979" name="C4701A6B.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2819400" y="16002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91980" name="250310AD.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7">
            <a:extLst>
              <a:ext uri="{28A0092B-C50C-407E-A947-70E740481C1C}">
                <a14:useLocalDpi xmlns:a14="http://schemas.microsoft.com/office/drawing/2010/main" val="0"/>
              </a:ext>
            </a:extLst>
          </a:blip>
          <a:srcRect/>
          <a:stretch>
            <a:fillRect/>
          </a:stretch>
        </p:blipFill>
        <p:spPr bwMode="auto">
          <a:xfrm>
            <a:off x="4572000" y="1524000"/>
            <a:ext cx="304800" cy="3048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9197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05" fill="hold"/>
                                        <p:tgtEl>
                                          <p:spTgt spid="591979"/>
                                        </p:tgtEl>
                                      </p:cBhvr>
                                    </p:cmd>
                                  </p:childTnLst>
                                </p:cTn>
                              </p:par>
                            </p:childTnLst>
                          </p:cTn>
                        </p:par>
                      </p:childTnLst>
                    </p:cTn>
                  </p:par>
                </p:childTnLst>
              </p:cTn>
              <p:nextCondLst>
                <p:cond evt="onClick" delay="0">
                  <p:tgtEl>
                    <p:spTgt spid="59197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91979"/>
                </p:tgtEl>
              </p:cMediaNode>
            </p:audio>
            <p:seq concurrent="1" nextAc="seek">
              <p:cTn id="8" restart="whenNotActive" fill="hold" evtFilter="cancelBubble" nodeType="interactiveSeq">
                <p:stCondLst>
                  <p:cond evt="onClick" delay="0">
                    <p:tgtEl>
                      <p:spTgt spid="59198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912" fill="hold"/>
                                        <p:tgtEl>
                                          <p:spTgt spid="591980"/>
                                        </p:tgtEl>
                                      </p:cBhvr>
                                    </p:cmd>
                                  </p:childTnLst>
                                </p:cTn>
                              </p:par>
                            </p:childTnLst>
                          </p:cTn>
                        </p:par>
                      </p:childTnLst>
                    </p:cTn>
                  </p:par>
                </p:childTnLst>
              </p:cTn>
              <p:nextCondLst>
                <p:cond evt="onClick" delay="0">
                  <p:tgtEl>
                    <p:spTgt spid="591980"/>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91980"/>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1E821D26-4A48-804D-94F4-6880162E84FB}" type="datetime1">
              <a:rPr lang="en-US"/>
              <a:pPr/>
              <a:t>10/1/24</a:t>
            </a:fld>
            <a:endParaRPr lang="en-US"/>
          </a:p>
        </p:txBody>
      </p:sp>
      <p:sp>
        <p:nvSpPr>
          <p:cNvPr id="6" name="Slide Number Placeholder 5"/>
          <p:cNvSpPr>
            <a:spLocks noGrp="1"/>
          </p:cNvSpPr>
          <p:nvPr>
            <p:ph type="sldNum" sz="quarter" idx="12"/>
          </p:nvPr>
        </p:nvSpPr>
        <p:spPr/>
        <p:txBody>
          <a:bodyPr/>
          <a:lstStyle/>
          <a:p>
            <a:fld id="{353D2CDC-672D-7C46-8B84-0171E3801C97}" type="slidenum">
              <a:rPr lang="en-US"/>
              <a:pPr/>
              <a:t>33</a:t>
            </a:fld>
            <a:endParaRPr lang="en-US"/>
          </a:p>
        </p:txBody>
      </p:sp>
      <p:pic>
        <p:nvPicPr>
          <p:cNvPr id="584706" name="Picture 2"/>
          <p:cNvPicPr>
            <a:picLocks noGrp="1" noChangeAspect="1" noChangeArrowheads="1"/>
          </p:cNvPicPr>
          <p:nvPr>
            <p:ph type="body" idx="1"/>
          </p:nvPr>
        </p:nvPicPr>
        <p:blipFill>
          <a:blip r:embed="rId5">
            <a:extLst>
              <a:ext uri="{28A0092B-C50C-407E-A947-70E740481C1C}">
                <a14:useLocalDpi xmlns:a14="http://schemas.microsoft.com/office/drawing/2010/main" val="0"/>
              </a:ext>
            </a:extLst>
          </a:blip>
          <a:srcRect/>
          <a:stretch>
            <a:fillRect/>
          </a:stretch>
        </p:blipFill>
        <p:spPr>
          <a:xfrm>
            <a:off x="533400" y="1447800"/>
            <a:ext cx="7772400" cy="4876800"/>
          </a:xfrm>
        </p:spPr>
      </p:pic>
      <p:pic>
        <p:nvPicPr>
          <p:cNvPr id="584707" name="7252AE4B.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7467600" y="990600"/>
            <a:ext cx="304800" cy="304800"/>
          </a:xfrm>
          <a:prstGeom prst="rect">
            <a:avLst/>
          </a:prstGeom>
          <a:noFill/>
          <a:extLst>
            <a:ext uri="{909E8E84-426E-40dd-AFC4-6F175D3DCCD1}">
              <a14:hiddenFill xmlns="" xmlns:a14="http://schemas.microsoft.com/office/drawing/2010/main">
                <a:solidFill>
                  <a:srgbClr val="FFFFFF"/>
                </a:solidFill>
              </a14:hiddenFill>
            </a:ext>
          </a:extLst>
        </p:spPr>
      </p:pic>
      <p:sp>
        <p:nvSpPr>
          <p:cNvPr id="584708" name="Text Box 4"/>
          <p:cNvSpPr txBox="1">
            <a:spLocks noChangeArrowheads="1"/>
          </p:cNvSpPr>
          <p:nvPr/>
        </p:nvSpPr>
        <p:spPr bwMode="auto">
          <a:xfrm>
            <a:off x="2057400" y="533400"/>
            <a:ext cx="48006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1">
            <a:spAutoFit/>
          </a:bodyPr>
          <a:lstStyle/>
          <a:p>
            <a:pPr>
              <a:spcBef>
                <a:spcPct val="50000"/>
              </a:spcBef>
            </a:pPr>
            <a:r>
              <a:rPr lang="en-US" sz="3600" b="1">
                <a:solidFill>
                  <a:schemeClr val="accent2"/>
                </a:solidFill>
                <a:latin typeface="Times New Roman" charset="0"/>
              </a:rPr>
              <a:t>Sample ToBI Labeling</a:t>
            </a:r>
          </a:p>
        </p:txBody>
      </p:sp>
      <p:sp>
        <p:nvSpPr>
          <p:cNvPr id="2" name="TextBox 1"/>
          <p:cNvSpPr txBox="1"/>
          <p:nvPr/>
        </p:nvSpPr>
        <p:spPr>
          <a:xfrm>
            <a:off x="990600" y="2895600"/>
            <a:ext cx="7315200" cy="4572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1581891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470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462" fill="hold"/>
                                        <p:tgtEl>
                                          <p:spTgt spid="584707"/>
                                        </p:tgtEl>
                                      </p:cBhvr>
                                    </p:cmd>
                                  </p:childTnLst>
                                </p:cTn>
                              </p:par>
                            </p:childTnLst>
                          </p:cTn>
                        </p:par>
                      </p:childTnLst>
                    </p:cTn>
                  </p:par>
                </p:childTnLst>
              </p:cTn>
              <p:nextCondLst>
                <p:cond evt="onClick" delay="0">
                  <p:tgtEl>
                    <p:spTgt spid="58470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8470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1E821D26-4A48-804D-94F4-6880162E84FB}" type="datetime1">
              <a:rPr lang="en-US"/>
              <a:pPr/>
              <a:t>10/1/24</a:t>
            </a:fld>
            <a:endParaRPr lang="en-US"/>
          </a:p>
        </p:txBody>
      </p:sp>
      <p:sp>
        <p:nvSpPr>
          <p:cNvPr id="6" name="Slide Number Placeholder 5"/>
          <p:cNvSpPr>
            <a:spLocks noGrp="1"/>
          </p:cNvSpPr>
          <p:nvPr>
            <p:ph type="sldNum" sz="quarter" idx="12"/>
          </p:nvPr>
        </p:nvSpPr>
        <p:spPr/>
        <p:txBody>
          <a:bodyPr/>
          <a:lstStyle/>
          <a:p>
            <a:fld id="{353D2CDC-672D-7C46-8B84-0171E3801C97}" type="slidenum">
              <a:rPr lang="en-US"/>
              <a:pPr/>
              <a:t>34</a:t>
            </a:fld>
            <a:endParaRPr lang="en-US"/>
          </a:p>
        </p:txBody>
      </p:sp>
      <p:pic>
        <p:nvPicPr>
          <p:cNvPr id="584706" name="Picture 2"/>
          <p:cNvPicPr>
            <a:picLocks noGrp="1" noChangeAspect="1" noChangeArrowheads="1"/>
          </p:cNvPicPr>
          <p:nvPr>
            <p:ph type="body" idx="1"/>
          </p:nvPr>
        </p:nvPicPr>
        <p:blipFill>
          <a:blip r:embed="rId5">
            <a:extLst>
              <a:ext uri="{28A0092B-C50C-407E-A947-70E740481C1C}">
                <a14:useLocalDpi xmlns:a14="http://schemas.microsoft.com/office/drawing/2010/main" val="0"/>
              </a:ext>
            </a:extLst>
          </a:blip>
          <a:srcRect/>
          <a:stretch>
            <a:fillRect/>
          </a:stretch>
        </p:blipFill>
        <p:spPr>
          <a:xfrm>
            <a:off x="533400" y="1447800"/>
            <a:ext cx="7772400" cy="4876800"/>
          </a:xfrm>
        </p:spPr>
      </p:pic>
      <p:pic>
        <p:nvPicPr>
          <p:cNvPr id="584707" name="7252AE4B.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7467600" y="990600"/>
            <a:ext cx="304800" cy="304800"/>
          </a:xfrm>
          <a:prstGeom prst="rect">
            <a:avLst/>
          </a:prstGeom>
          <a:noFill/>
          <a:extLst>
            <a:ext uri="{909E8E84-426E-40dd-AFC4-6F175D3DCCD1}">
              <a14:hiddenFill xmlns="" xmlns:a14="http://schemas.microsoft.com/office/drawing/2010/main">
                <a:solidFill>
                  <a:srgbClr val="FFFFFF"/>
                </a:solidFill>
              </a14:hiddenFill>
            </a:ext>
          </a:extLst>
        </p:spPr>
      </p:pic>
      <p:sp>
        <p:nvSpPr>
          <p:cNvPr id="584708" name="Text Box 4"/>
          <p:cNvSpPr txBox="1">
            <a:spLocks noChangeArrowheads="1"/>
          </p:cNvSpPr>
          <p:nvPr/>
        </p:nvSpPr>
        <p:spPr bwMode="auto">
          <a:xfrm>
            <a:off x="2057400" y="533400"/>
            <a:ext cx="48006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1">
            <a:spAutoFit/>
          </a:bodyPr>
          <a:lstStyle/>
          <a:p>
            <a:pPr>
              <a:spcBef>
                <a:spcPct val="50000"/>
              </a:spcBef>
            </a:pPr>
            <a:r>
              <a:rPr lang="en-US" sz="3600" b="1">
                <a:solidFill>
                  <a:schemeClr val="accent2"/>
                </a:solidFill>
                <a:latin typeface="Times New Roman" charset="0"/>
              </a:rPr>
              <a:t>Sample ToBI Labeling</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470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462" fill="hold"/>
                                        <p:tgtEl>
                                          <p:spTgt spid="584707"/>
                                        </p:tgtEl>
                                      </p:cBhvr>
                                    </p:cmd>
                                  </p:childTnLst>
                                </p:cTn>
                              </p:par>
                            </p:childTnLst>
                          </p:cTn>
                        </p:par>
                      </p:childTnLst>
                    </p:cTn>
                  </p:par>
                </p:childTnLst>
              </p:cTn>
              <p:nextCondLst>
                <p:cond evt="onClick" delay="0">
                  <p:tgtEl>
                    <p:spTgt spid="58470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8470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ToBI</a:t>
            </a:r>
            <a:r>
              <a:rPr lang="en-US" dirty="0"/>
              <a:t> Example (in </a:t>
            </a:r>
            <a:r>
              <a:rPr lang="en-US" dirty="0" err="1"/>
              <a:t>Praat</a:t>
            </a:r>
            <a:r>
              <a:rPr lang="en-US" dirty="0"/>
              <a:t>)</a:t>
            </a:r>
          </a:p>
        </p:txBody>
      </p:sp>
      <p:pic>
        <p:nvPicPr>
          <p:cNvPr id="6" name="Content Placeholder 5"/>
          <p:cNvPicPr>
            <a:picLocks noGrp="1" noChangeAspect="1"/>
          </p:cNvPicPr>
          <p:nvPr>
            <p:ph idx="1"/>
          </p:nvPr>
        </p:nvPicPr>
        <p:blipFill>
          <a:blip r:embed="rId5"/>
          <a:srcRect t="2013" b="2013"/>
          <a:stretch>
            <a:fillRect/>
          </a:stretch>
        </p:blipFill>
        <p:spPr/>
      </p:pic>
      <p:sp>
        <p:nvSpPr>
          <p:cNvPr id="5" name="Slide Number Placeholder 4"/>
          <p:cNvSpPr>
            <a:spLocks noGrp="1"/>
          </p:cNvSpPr>
          <p:nvPr>
            <p:ph type="sldNum" sz="quarter" idx="12"/>
          </p:nvPr>
        </p:nvSpPr>
        <p:spPr/>
        <p:txBody>
          <a:bodyPr/>
          <a:lstStyle/>
          <a:p>
            <a:fld id="{6DC54031-3823-C645-9013-F4752712CF15}" type="slidenum">
              <a:rPr lang="en-US" smtClean="0"/>
              <a:t>35</a:t>
            </a:fld>
            <a:endParaRPr lang="en-US"/>
          </a:p>
        </p:txBody>
      </p:sp>
      <p:pic>
        <p:nvPicPr>
          <p:cNvPr id="4" name="h1s9-exampl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69908" y="203200"/>
            <a:ext cx="812800" cy="812800"/>
          </a:xfrm>
          <a:prstGeom prst="rect">
            <a:avLst/>
          </a:prstGeom>
        </p:spPr>
      </p:pic>
      <p:sp>
        <p:nvSpPr>
          <p:cNvPr id="3" name="Footer Placeholder 2"/>
          <p:cNvSpPr>
            <a:spLocks noGrp="1"/>
          </p:cNvSpPr>
          <p:nvPr>
            <p:ph type="ftr" sz="quarter" idx="11"/>
          </p:nvPr>
        </p:nvSpPr>
        <p:spPr/>
        <p:txBody>
          <a:bodyPr/>
          <a:lstStyle/>
          <a:p>
            <a:r>
              <a:rPr lang="en-US"/>
              <a:t>Interspeech 2011 Tutorial M1 - More Than Words Can Say</a:t>
            </a:r>
          </a:p>
        </p:txBody>
      </p:sp>
    </p:spTree>
    <p:extLst>
      <p:ext uri="{BB962C8B-B14F-4D97-AF65-F5344CB8AC3E}">
        <p14:creationId xmlns:p14="http://schemas.microsoft.com/office/powerpoint/2010/main" val="27488744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p>
            <a:fld id="{8A13D879-44CB-A941-8AEE-DA919831597D}" type="datetime1">
              <a:rPr lang="en-US"/>
              <a:pPr/>
              <a:t>10/1/24</a:t>
            </a:fld>
            <a:endParaRPr lang="en-US"/>
          </a:p>
        </p:txBody>
      </p:sp>
      <p:sp>
        <p:nvSpPr>
          <p:cNvPr id="4" name="Slide Number Placeholder 5"/>
          <p:cNvSpPr>
            <a:spLocks noGrp="1"/>
          </p:cNvSpPr>
          <p:nvPr>
            <p:ph type="sldNum" sz="quarter" idx="12"/>
          </p:nvPr>
        </p:nvSpPr>
        <p:spPr/>
        <p:txBody>
          <a:bodyPr/>
          <a:lstStyle/>
          <a:p>
            <a:fld id="{5F071DDF-F321-414C-8292-1F31423FD887}" type="slidenum">
              <a:rPr lang="en-US"/>
              <a:pPr/>
              <a:t>36</a:t>
            </a:fld>
            <a:endParaRPr lang="en-US"/>
          </a:p>
        </p:txBody>
      </p:sp>
      <p:sp>
        <p:nvSpPr>
          <p:cNvPr id="585730" name="Rectangle 2"/>
          <p:cNvSpPr>
            <a:spLocks noGrp="1" noChangeArrowheads="1"/>
          </p:cNvSpPr>
          <p:nvPr>
            <p:ph type="body" idx="1"/>
          </p:nvPr>
        </p:nvSpPr>
        <p:spPr>
          <a:xfrm>
            <a:off x="715963" y="762000"/>
            <a:ext cx="7562850" cy="5216525"/>
          </a:xfrm>
        </p:spPr>
        <p:txBody>
          <a:bodyPr/>
          <a:lstStyle/>
          <a:p>
            <a:r>
              <a:rPr lang="en-US" dirty="0" err="1"/>
              <a:t>ToBI</a:t>
            </a:r>
            <a:r>
              <a:rPr lang="en-US" dirty="0"/>
              <a:t> Conventions for English</a:t>
            </a:r>
          </a:p>
          <a:p>
            <a:pPr lvl="1"/>
            <a:r>
              <a:rPr lang="en-US" dirty="0">
                <a:solidFill>
                  <a:srgbClr val="0066FF"/>
                </a:solidFill>
                <a:hlinkClick r:id="rId3">
                  <a:extLst>
                    <a:ext uri="{A12FA001-AC4F-418D-AE19-62706E023703}">
                      <ahyp:hlinkClr xmlns:ahyp="http://schemas.microsoft.com/office/drawing/2018/hyperlinkcolor" val="tx"/>
                    </a:ext>
                  </a:extLst>
                </a:hlinkClick>
              </a:rPr>
              <a:t>http://www.cs.columbia.edu/~julia/papers/conv.pdf</a:t>
            </a:r>
            <a:endParaRPr lang="en-US" sz="2400" dirty="0">
              <a:solidFill>
                <a:srgbClr val="0066FF"/>
              </a:solidFill>
            </a:endParaRPr>
          </a:p>
          <a:p>
            <a:r>
              <a:rPr lang="en-US" dirty="0"/>
              <a:t>More guidelines here:</a:t>
            </a:r>
          </a:p>
          <a:p>
            <a:pPr lvl="1"/>
            <a:r>
              <a:rPr lang="en-US" sz="2400" dirty="0">
                <a:solidFill>
                  <a:srgbClr val="0066FF"/>
                </a:solidFill>
                <a:hlinkClick r:id="rId4">
                  <a:extLst>
                    <a:ext uri="{A12FA001-AC4F-418D-AE19-62706E023703}">
                      <ahyp:hlinkClr xmlns:ahyp="http://schemas.microsoft.com/office/drawing/2018/hyperlinkcolor" val="tx"/>
                    </a:ext>
                  </a:extLst>
                </a:hlinkClick>
              </a:rPr>
              <a:t>https://web.archive.org/web/20200220084533/http:/www.speech.cs.cmu.edu/tobi/ToBI.1.html</a:t>
            </a:r>
            <a:endParaRPr lang="en-US" sz="2400" dirty="0">
              <a:solidFill>
                <a:srgbClr val="0066FF"/>
              </a:solidFill>
            </a:endParaRPr>
          </a:p>
          <a:p>
            <a:pPr lvl="1"/>
            <a:r>
              <a:rPr lang="en-US" sz="2400" dirty="0">
                <a:solidFill>
                  <a:srgbClr val="0066FF"/>
                </a:solidFill>
                <a:hlinkClick r:id="rId5">
                  <a:extLst>
                    <a:ext uri="{A12FA001-AC4F-418D-AE19-62706E023703}">
                      <ahyp:hlinkClr xmlns:ahyp="http://schemas.microsoft.com/office/drawing/2018/hyperlinkcolor" val="tx"/>
                    </a:ext>
                  </a:extLst>
                </a:hlinkClick>
              </a:rPr>
              <a:t>https://www.ling.ohio-state.edu/research/phonetics/E_ToBI/</a:t>
            </a:r>
            <a:endParaRPr lang="en-US" sz="2400" dirty="0">
              <a:solidFill>
                <a:srgbClr val="0066FF"/>
              </a:solidFill>
            </a:endParaRPr>
          </a:p>
          <a:p>
            <a:r>
              <a:rPr lang="en-US" sz="2400" dirty="0"/>
              <a:t>Guidelines for </a:t>
            </a:r>
            <a:r>
              <a:rPr lang="en-US" sz="2400" dirty="0" err="1"/>
              <a:t>ToBI</a:t>
            </a:r>
            <a:r>
              <a:rPr lang="en-US" sz="2400" dirty="0"/>
              <a:t> labeling in Spanish and other languages</a:t>
            </a:r>
          </a:p>
          <a:p>
            <a:pPr lvl="1"/>
            <a:r>
              <a:rPr lang="en-US" sz="2400" dirty="0">
                <a:solidFill>
                  <a:srgbClr val="0066FF"/>
                </a:solidFill>
                <a:hlinkClick r:id="rId6">
                  <a:extLst>
                    <a:ext uri="{A12FA001-AC4F-418D-AE19-62706E023703}">
                      <ahyp:hlinkClr xmlns:ahyp="http://schemas.microsoft.com/office/drawing/2018/hyperlinkcolor" val="tx"/>
                    </a:ext>
                  </a:extLst>
                </a:hlinkClick>
              </a:rPr>
              <a:t>http://prosodia.upf.edu/sp_tobi/en/references/Sp_ToBI_references.html</a:t>
            </a:r>
            <a:r>
              <a:rPr lang="en-US" sz="2400" dirty="0">
                <a:solidFill>
                  <a:srgbClr val="0066FF"/>
                </a:solidFill>
              </a:rPr>
              <a:t> </a:t>
            </a:r>
            <a:r>
              <a:rPr lang="en-US" sz="2400" dirty="0"/>
              <a:t>(not all links work)</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ToBI</a:t>
            </a:r>
            <a:r>
              <a:rPr lang="en-US" dirty="0"/>
              <a:t> Evaluation</a:t>
            </a:r>
          </a:p>
        </p:txBody>
      </p:sp>
      <p:sp>
        <p:nvSpPr>
          <p:cNvPr id="3" name="Content Placeholder 2"/>
          <p:cNvSpPr>
            <a:spLocks noGrp="1"/>
          </p:cNvSpPr>
          <p:nvPr>
            <p:ph idx="1"/>
          </p:nvPr>
        </p:nvSpPr>
        <p:spPr>
          <a:xfrm>
            <a:off x="457200" y="990600"/>
            <a:ext cx="8229600" cy="5592762"/>
          </a:xfrm>
        </p:spPr>
        <p:txBody>
          <a:bodyPr/>
          <a:lstStyle/>
          <a:p>
            <a:r>
              <a:rPr lang="en-US" dirty="0"/>
              <a:t>Good </a:t>
            </a:r>
            <a:r>
              <a:rPr lang="en-US" dirty="0">
                <a:solidFill>
                  <a:srgbClr val="0066FF"/>
                </a:solidFill>
              </a:rPr>
              <a:t>inter-labeler reliability </a:t>
            </a:r>
            <a:r>
              <a:rPr lang="en-US" dirty="0"/>
              <a:t>for expert and naive labelers</a:t>
            </a:r>
          </a:p>
          <a:p>
            <a:pPr lvl="1"/>
            <a:r>
              <a:rPr lang="en-US" sz="2400" dirty="0"/>
              <a:t>88% agreement on </a:t>
            </a:r>
            <a:r>
              <a:rPr lang="en-US" sz="2400" dirty="0">
                <a:solidFill>
                  <a:srgbClr val="FF0000"/>
                </a:solidFill>
              </a:rPr>
              <a:t>presence/absence of tonal category</a:t>
            </a:r>
            <a:r>
              <a:rPr lang="en-US" sz="2400" dirty="0"/>
              <a:t>, 81% agreement on </a:t>
            </a:r>
            <a:r>
              <a:rPr lang="en-US" sz="2400" dirty="0">
                <a:solidFill>
                  <a:srgbClr val="FF0000"/>
                </a:solidFill>
              </a:rPr>
              <a:t>category label</a:t>
            </a:r>
            <a:r>
              <a:rPr lang="en-US" sz="2400" dirty="0"/>
              <a:t>, 91% agreement on </a:t>
            </a:r>
            <a:r>
              <a:rPr lang="en-US" sz="2400" dirty="0">
                <a:solidFill>
                  <a:srgbClr val="FF0000"/>
                </a:solidFill>
              </a:rPr>
              <a:t>break indices </a:t>
            </a:r>
            <a:r>
              <a:rPr lang="en-US" sz="2400" dirty="0"/>
              <a:t>to within 1 level (Silverman et al. </a:t>
            </a:r>
            <a:r>
              <a:rPr lang="ja-JP" altLang="en-US" sz="2400" dirty="0"/>
              <a:t>‘</a:t>
            </a:r>
            <a:r>
              <a:rPr lang="en-US" sz="2400" dirty="0"/>
              <a:t>92,Pitrelli et al </a:t>
            </a:r>
            <a:r>
              <a:rPr lang="ja-JP" altLang="en-US" sz="2400" dirty="0"/>
              <a:t>‘</a:t>
            </a:r>
            <a:r>
              <a:rPr lang="en-US" sz="2400" dirty="0"/>
              <a:t>94) but</a:t>
            </a:r>
            <a:r>
              <a:rPr lang="mr-IN" sz="2400" dirty="0"/>
              <a:t>…</a:t>
            </a:r>
            <a:endParaRPr lang="en-US" sz="2400" dirty="0"/>
          </a:p>
          <a:p>
            <a:r>
              <a:rPr lang="en-US" dirty="0" err="1">
                <a:solidFill>
                  <a:srgbClr val="0066FF"/>
                </a:solidFill>
              </a:rPr>
              <a:t>ToBI</a:t>
            </a:r>
            <a:r>
              <a:rPr lang="en-US" dirty="0">
                <a:solidFill>
                  <a:srgbClr val="0066FF"/>
                </a:solidFill>
              </a:rPr>
              <a:t> Lite </a:t>
            </a:r>
            <a:r>
              <a:rPr lang="en-US" dirty="0"/>
              <a:t>and other simpler schemes created for English (e.g. </a:t>
            </a:r>
            <a:r>
              <a:rPr lang="en-US" dirty="0">
                <a:solidFill>
                  <a:srgbClr val="0066FF"/>
                </a:solidFill>
                <a:hlinkClick r:id="rId2">
                  <a:extLst>
                    <a:ext uri="{A12FA001-AC4F-418D-AE19-62706E023703}">
                      <ahyp:hlinkClr xmlns:ahyp="http://schemas.microsoft.com/office/drawing/2018/hyperlinkcolor" val="tx"/>
                    </a:ext>
                  </a:extLst>
                </a:hlinkClick>
              </a:rPr>
              <a:t>Yoon et al 2004</a:t>
            </a:r>
            <a:r>
              <a:rPr lang="en-US" dirty="0"/>
              <a:t>)</a:t>
            </a:r>
          </a:p>
          <a:p>
            <a:pPr lvl="1"/>
            <a:r>
              <a:rPr lang="en-US" sz="2400" dirty="0"/>
              <a:t>E.g. </a:t>
            </a:r>
            <a:r>
              <a:rPr lang="en-US" sz="2400" dirty="0">
                <a:solidFill>
                  <a:srgbClr val="FF0000"/>
                </a:solidFill>
              </a:rPr>
              <a:t>Binary classification </a:t>
            </a:r>
            <a:r>
              <a:rPr lang="en-US" sz="2400" dirty="0"/>
              <a:t>of 2 pitch accents (L*, H*) phrase accents (H-, L-) and boundary tones (H%, L%)</a:t>
            </a:r>
          </a:p>
          <a:p>
            <a:pPr lvl="1"/>
            <a:r>
              <a:rPr lang="en-US" sz="2400" dirty="0">
                <a:solidFill>
                  <a:srgbClr val="FF0000"/>
                </a:solidFill>
              </a:rPr>
              <a:t>Agreement</a:t>
            </a:r>
            <a:r>
              <a:rPr lang="en-US" sz="2400" dirty="0"/>
              <a:t> on presence or absence and choice of </a:t>
            </a:r>
          </a:p>
          <a:p>
            <a:pPr lvl="2"/>
            <a:r>
              <a:rPr lang="en-US" sz="2000" dirty="0"/>
              <a:t>pitch accents, 86.57%, phrase accents 85.63%, boundary tones 89.33%</a:t>
            </a:r>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10/1/24</a:t>
            </a:fld>
            <a:endParaRPr lang="en-US" dirty="0"/>
          </a:p>
        </p:txBody>
      </p:sp>
      <p:sp>
        <p:nvSpPr>
          <p:cNvPr id="5" name="Slide Number Placeholder 4"/>
          <p:cNvSpPr>
            <a:spLocks noGrp="1"/>
          </p:cNvSpPr>
          <p:nvPr>
            <p:ph type="sldNum" sz="quarter" idx="12"/>
          </p:nvPr>
        </p:nvSpPr>
        <p:spPr/>
        <p:txBody>
          <a:bodyPr/>
          <a:lstStyle/>
          <a:p>
            <a:fld id="{6C249F2B-E833-7C4B-8512-E970305C1E58}" type="slidenum">
              <a:rPr lang="en-US" smtClean="0"/>
              <a:pPr/>
              <a:t>37</a:t>
            </a:fld>
            <a:endParaRPr lang="en-US"/>
          </a:p>
        </p:txBody>
      </p:sp>
    </p:spTree>
    <p:extLst>
      <p:ext uri="{BB962C8B-B14F-4D97-AF65-F5344CB8AC3E}">
        <p14:creationId xmlns:p14="http://schemas.microsoft.com/office/powerpoint/2010/main" val="10446878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ToBI</a:t>
            </a:r>
            <a:r>
              <a:rPr lang="en-US" dirty="0"/>
              <a:t> Conventions in Many Languages</a:t>
            </a:r>
          </a:p>
        </p:txBody>
      </p:sp>
      <p:sp>
        <p:nvSpPr>
          <p:cNvPr id="6" name="Content Placeholder 5"/>
          <p:cNvSpPr>
            <a:spLocks noGrp="1"/>
          </p:cNvSpPr>
          <p:nvPr>
            <p:ph sz="half" idx="1"/>
          </p:nvPr>
        </p:nvSpPr>
        <p:spPr/>
        <p:txBody>
          <a:bodyPr/>
          <a:lstStyle/>
          <a:p>
            <a:r>
              <a:rPr lang="en-US" dirty="0"/>
              <a:t>Mandarin, Taiwanese, Cantonese</a:t>
            </a:r>
          </a:p>
          <a:p>
            <a:r>
              <a:rPr lang="en-US" dirty="0"/>
              <a:t>Korean</a:t>
            </a:r>
          </a:p>
          <a:p>
            <a:r>
              <a:rPr lang="en-US" dirty="0"/>
              <a:t>Japanese</a:t>
            </a:r>
          </a:p>
          <a:p>
            <a:r>
              <a:rPr lang="en-US" dirty="0"/>
              <a:t>Spanish (many)</a:t>
            </a:r>
          </a:p>
          <a:p>
            <a:r>
              <a:rPr lang="en-US" dirty="0"/>
              <a:t>Catalan</a:t>
            </a:r>
          </a:p>
          <a:p>
            <a:r>
              <a:rPr lang="en-US" dirty="0"/>
              <a:t>Basque</a:t>
            </a:r>
          </a:p>
          <a:p>
            <a:r>
              <a:rPr lang="en-US" dirty="0"/>
              <a:t>Portuguese</a:t>
            </a:r>
          </a:p>
          <a:p>
            <a:r>
              <a:rPr lang="en-US" dirty="0"/>
              <a:t>Greek</a:t>
            </a:r>
          </a:p>
        </p:txBody>
      </p:sp>
      <p:sp>
        <p:nvSpPr>
          <p:cNvPr id="7" name="Content Placeholder 6"/>
          <p:cNvSpPr>
            <a:spLocks noGrp="1"/>
          </p:cNvSpPr>
          <p:nvPr>
            <p:ph sz="half" idx="2"/>
          </p:nvPr>
        </p:nvSpPr>
        <p:spPr/>
        <p:txBody>
          <a:bodyPr/>
          <a:lstStyle/>
          <a:p>
            <a:r>
              <a:rPr lang="en-US" dirty="0"/>
              <a:t>Australian, British, Glasgow English</a:t>
            </a:r>
          </a:p>
          <a:p>
            <a:r>
              <a:rPr lang="en-US" dirty="0"/>
              <a:t>Serbian</a:t>
            </a:r>
          </a:p>
          <a:p>
            <a:r>
              <a:rPr lang="en-US" dirty="0"/>
              <a:t>Slovak</a:t>
            </a:r>
          </a:p>
          <a:p>
            <a:r>
              <a:rPr lang="en-US" dirty="0"/>
              <a:t>Italian (many)</a:t>
            </a:r>
          </a:p>
          <a:p>
            <a:r>
              <a:rPr lang="en-US" dirty="0" err="1"/>
              <a:t>Chicasaw</a:t>
            </a:r>
            <a:endParaRPr lang="en-US" dirty="0"/>
          </a:p>
          <a:p>
            <a:r>
              <a:rPr lang="en-US" dirty="0"/>
              <a:t>Bengali</a:t>
            </a:r>
          </a:p>
          <a:p>
            <a:r>
              <a:rPr lang="en-US" dirty="0"/>
              <a:t>Dutch</a:t>
            </a:r>
          </a:p>
          <a:p>
            <a:r>
              <a:rPr lang="en-US" dirty="0"/>
              <a:t>German (many)</a:t>
            </a:r>
          </a:p>
          <a:p>
            <a:endParaRPr lang="en-US" dirty="0"/>
          </a:p>
          <a:p>
            <a:endParaRPr lang="en-US" dirty="0"/>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10/1/24</a:t>
            </a:fld>
            <a:endParaRPr lang="en-US" dirty="0"/>
          </a:p>
        </p:txBody>
      </p:sp>
      <p:sp>
        <p:nvSpPr>
          <p:cNvPr id="5" name="Slide Number Placeholder 4"/>
          <p:cNvSpPr>
            <a:spLocks noGrp="1"/>
          </p:cNvSpPr>
          <p:nvPr>
            <p:ph type="sldNum" sz="quarter" idx="12"/>
          </p:nvPr>
        </p:nvSpPr>
        <p:spPr/>
        <p:txBody>
          <a:bodyPr/>
          <a:lstStyle/>
          <a:p>
            <a:fld id="{6C249F2B-E833-7C4B-8512-E970305C1E58}" type="slidenum">
              <a:rPr lang="en-US" smtClean="0"/>
              <a:pPr/>
              <a:t>38</a:t>
            </a:fld>
            <a:endParaRPr lang="en-US"/>
          </a:p>
        </p:txBody>
      </p:sp>
    </p:spTree>
    <p:extLst>
      <p:ext uri="{BB962C8B-B14F-4D97-AF65-F5344CB8AC3E}">
        <p14:creationId xmlns:p14="http://schemas.microsoft.com/office/powerpoint/2010/main" val="1746007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AuToBI</a:t>
            </a:r>
            <a:r>
              <a:rPr lang="en-US" dirty="0"/>
              <a:t> (Rosenberg 2010)</a:t>
            </a:r>
          </a:p>
        </p:txBody>
      </p:sp>
      <p:sp>
        <p:nvSpPr>
          <p:cNvPr id="3" name="Content Placeholder 2"/>
          <p:cNvSpPr>
            <a:spLocks noGrp="1"/>
          </p:cNvSpPr>
          <p:nvPr>
            <p:ph idx="1"/>
          </p:nvPr>
        </p:nvSpPr>
        <p:spPr>
          <a:xfrm>
            <a:off x="457200" y="1066800"/>
            <a:ext cx="8229600" cy="5486400"/>
          </a:xfrm>
        </p:spPr>
        <p:txBody>
          <a:bodyPr/>
          <a:lstStyle/>
          <a:p>
            <a:r>
              <a:rPr lang="en-US" dirty="0">
                <a:solidFill>
                  <a:srgbClr val="0066FF"/>
                </a:solidFill>
              </a:rPr>
              <a:t>Automatic </a:t>
            </a:r>
            <a:r>
              <a:rPr lang="en-US" dirty="0" err="1">
                <a:solidFill>
                  <a:srgbClr val="0066FF"/>
                </a:solidFill>
              </a:rPr>
              <a:t>ToBI</a:t>
            </a:r>
            <a:r>
              <a:rPr lang="en-US" dirty="0">
                <a:solidFill>
                  <a:srgbClr val="0066FF"/>
                </a:solidFill>
              </a:rPr>
              <a:t> labels </a:t>
            </a:r>
            <a:r>
              <a:rPr lang="en-US" dirty="0"/>
              <a:t>for multiple languages:</a:t>
            </a:r>
          </a:p>
          <a:p>
            <a:pPr lvl="1"/>
            <a:r>
              <a:rPr lang="en-US" sz="2400" dirty="0">
                <a:solidFill>
                  <a:srgbClr val="0066FF"/>
                </a:solidFill>
                <a:hlinkClick r:id="rId3">
                  <a:extLst>
                    <a:ext uri="{A12FA001-AC4F-418D-AE19-62706E023703}">
                      <ahyp:hlinkClr xmlns:ahyp="http://schemas.microsoft.com/office/drawing/2018/hyperlinkcolor" val="tx"/>
                    </a:ext>
                  </a:extLst>
                </a:hlinkClick>
              </a:rPr>
              <a:t>https://github.com/AndrewRosenberg/AuToBI</a:t>
            </a:r>
            <a:endParaRPr lang="en-US" sz="2400" dirty="0">
              <a:solidFill>
                <a:srgbClr val="0066FF"/>
              </a:solidFill>
            </a:endParaRPr>
          </a:p>
          <a:p>
            <a:pPr lvl="1"/>
            <a:r>
              <a:rPr lang="en-US" sz="2400" dirty="0"/>
              <a:t>Rosenberg </a:t>
            </a:r>
            <a:r>
              <a:rPr lang="en-US" sz="2400" dirty="0">
                <a:solidFill>
                  <a:srgbClr val="0066FF"/>
                </a:solidFill>
                <a:hlinkClick r:id="rId4">
                  <a:extLst>
                    <a:ext uri="{A12FA001-AC4F-418D-AE19-62706E023703}">
                      <ahyp:hlinkClr xmlns:ahyp="http://schemas.microsoft.com/office/drawing/2018/hyperlinkcolor" val="tx"/>
                    </a:ext>
                  </a:extLst>
                </a:hlinkClick>
              </a:rPr>
              <a:t>video</a:t>
            </a:r>
            <a:r>
              <a:rPr lang="en-US" sz="2400" dirty="0"/>
              <a:t> on “talking”</a:t>
            </a:r>
          </a:p>
          <a:p>
            <a:r>
              <a:rPr lang="en-US" dirty="0">
                <a:solidFill>
                  <a:srgbClr val="0066FF"/>
                </a:solidFill>
              </a:rPr>
              <a:t>Identifies pitch accents and boundaries </a:t>
            </a:r>
            <a:r>
              <a:rPr lang="en-US" dirty="0"/>
              <a:t>with high accuracy using many acoustic-prosodic features</a:t>
            </a:r>
          </a:p>
          <a:p>
            <a:r>
              <a:rPr lang="en-US" dirty="0">
                <a:solidFill>
                  <a:srgbClr val="0066FF"/>
                </a:solidFill>
              </a:rPr>
              <a:t>Input</a:t>
            </a:r>
            <a:r>
              <a:rPr lang="en-US" dirty="0"/>
              <a:t>: </a:t>
            </a:r>
          </a:p>
          <a:p>
            <a:pPr lvl="1"/>
            <a:r>
              <a:rPr lang="en-US" sz="2400" dirty="0">
                <a:solidFill>
                  <a:srgbClr val="FF0000"/>
                </a:solidFill>
              </a:rPr>
              <a:t>Time-aligned word boundaries </a:t>
            </a:r>
            <a:r>
              <a:rPr lang="en-US" sz="2400" dirty="0"/>
              <a:t>(human or automatic)</a:t>
            </a:r>
          </a:p>
          <a:p>
            <a:pPr lvl="2"/>
            <a:r>
              <a:rPr lang="en-US" dirty="0" err="1"/>
              <a:t>TextGrid</a:t>
            </a:r>
            <a:r>
              <a:rPr lang="en-US" dirty="0"/>
              <a:t>, CPROM, BURNC forced alignment (.ala) for text</a:t>
            </a:r>
          </a:p>
          <a:p>
            <a:pPr lvl="1"/>
            <a:r>
              <a:rPr lang="en-US" sz="2400" dirty="0">
                <a:solidFill>
                  <a:srgbClr val="FF0000"/>
                </a:solidFill>
              </a:rPr>
              <a:t>Wav</a:t>
            </a:r>
            <a:r>
              <a:rPr lang="en-US" sz="2400" dirty="0"/>
              <a:t> file</a:t>
            </a:r>
          </a:p>
          <a:p>
            <a:pPr lvl="1"/>
            <a:r>
              <a:rPr lang="en-US" sz="2400" dirty="0"/>
              <a:t>Previously trained </a:t>
            </a:r>
            <a:r>
              <a:rPr lang="en-US" sz="2400" dirty="0" err="1">
                <a:solidFill>
                  <a:srgbClr val="FF0000"/>
                </a:solidFill>
              </a:rPr>
              <a:t>AuToBI</a:t>
            </a:r>
            <a:r>
              <a:rPr lang="en-US" sz="2400" dirty="0">
                <a:solidFill>
                  <a:srgbClr val="FF0000"/>
                </a:solidFill>
              </a:rPr>
              <a:t> models </a:t>
            </a:r>
            <a:r>
              <a:rPr lang="en-US" sz="2400" dirty="0"/>
              <a:t>(available from </a:t>
            </a:r>
            <a:r>
              <a:rPr lang="en-US" sz="2400" dirty="0" err="1"/>
              <a:t>AuToBI</a:t>
            </a:r>
            <a:r>
              <a:rPr lang="en-US" sz="2400" dirty="0"/>
              <a:t> website)</a:t>
            </a:r>
          </a:p>
        </p:txBody>
      </p:sp>
      <p:sp>
        <p:nvSpPr>
          <p:cNvPr id="4" name="Date Placeholder 3"/>
          <p:cNvSpPr>
            <a:spLocks noGrp="1"/>
          </p:cNvSpPr>
          <p:nvPr>
            <p:ph type="dt" sz="half" idx="10"/>
          </p:nvPr>
        </p:nvSpPr>
        <p:spPr/>
        <p:txBody>
          <a:bodyPr/>
          <a:lstStyle/>
          <a:p>
            <a:fld id="{EB0F70CC-2360-6E47-8D15-BD3ECE1CDD1B}" type="datetime1">
              <a:rPr lang="en-US" smtClean="0"/>
              <a:pPr/>
              <a:t>10/1/24</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39</a:t>
            </a:fld>
            <a:endParaRPr lang="en-US"/>
          </a:p>
        </p:txBody>
      </p:sp>
    </p:spTree>
    <p:extLst>
      <p:ext uri="{BB962C8B-B14F-4D97-AF65-F5344CB8AC3E}">
        <p14:creationId xmlns:p14="http://schemas.microsoft.com/office/powerpoint/2010/main" val="2131469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fld id="{07A66873-7EEE-9940-BFFB-89EE4842F591}" type="datetime1">
              <a:rPr lang="en-US"/>
              <a:pPr/>
              <a:t>10/1/24</a:t>
            </a:fld>
            <a:endParaRPr lang="en-US"/>
          </a:p>
        </p:txBody>
      </p:sp>
      <p:sp>
        <p:nvSpPr>
          <p:cNvPr id="5" name="Slide Number Placeholder 4"/>
          <p:cNvSpPr>
            <a:spLocks noGrp="1"/>
          </p:cNvSpPr>
          <p:nvPr>
            <p:ph type="sldNum" sz="quarter" idx="12"/>
          </p:nvPr>
        </p:nvSpPr>
        <p:spPr/>
        <p:txBody>
          <a:bodyPr/>
          <a:lstStyle/>
          <a:p>
            <a:fld id="{40BA43DA-B06A-924E-B161-815CB6605721}" type="slidenum">
              <a:rPr lang="en-US"/>
              <a:pPr/>
              <a:t>4</a:t>
            </a:fld>
            <a:endParaRPr lang="en-US"/>
          </a:p>
        </p:txBody>
      </p:sp>
      <p:sp>
        <p:nvSpPr>
          <p:cNvPr id="604164" name="Rectangle 4"/>
          <p:cNvSpPr>
            <a:spLocks noGrp="1" noChangeArrowheads="1"/>
          </p:cNvSpPr>
          <p:nvPr>
            <p:ph type="title"/>
          </p:nvPr>
        </p:nvSpPr>
        <p:spPr/>
        <p:txBody>
          <a:bodyPr/>
          <a:lstStyle/>
          <a:p>
            <a:r>
              <a:rPr lang="en-US" dirty="0"/>
              <a:t>Joshua Steele’s </a:t>
            </a:r>
            <a:r>
              <a:rPr lang="en-US" i="1" dirty="0" err="1"/>
              <a:t>Prosodia</a:t>
            </a:r>
            <a:r>
              <a:rPr lang="en-US" i="1" dirty="0"/>
              <a:t> </a:t>
            </a:r>
            <a:r>
              <a:rPr lang="en-US" i="1" dirty="0" err="1"/>
              <a:t>Rationalis</a:t>
            </a:r>
            <a:r>
              <a:rPr lang="en-US" dirty="0"/>
              <a:t> (1779) </a:t>
            </a:r>
          </a:p>
        </p:txBody>
      </p:sp>
      <p:pic>
        <p:nvPicPr>
          <p:cNvPr id="6041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267018"/>
            <a:ext cx="8458200" cy="47450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838200"/>
            <a:ext cx="8229600" cy="5287963"/>
          </a:xfrm>
        </p:spPr>
        <p:txBody>
          <a:bodyPr/>
          <a:lstStyle/>
          <a:p>
            <a:r>
              <a:rPr lang="en-US" dirty="0">
                <a:solidFill>
                  <a:srgbClr val="0066FF"/>
                </a:solidFill>
              </a:rPr>
              <a:t>Output:</a:t>
            </a:r>
          </a:p>
          <a:p>
            <a:pPr lvl="1"/>
            <a:r>
              <a:rPr lang="en-US" sz="2400" dirty="0">
                <a:solidFill>
                  <a:srgbClr val="FF0000"/>
                </a:solidFill>
              </a:rPr>
              <a:t>Hypothesized</a:t>
            </a:r>
            <a:r>
              <a:rPr lang="en-US" sz="2400" dirty="0"/>
              <a:t> </a:t>
            </a:r>
            <a:r>
              <a:rPr lang="en-US" sz="2400" dirty="0" err="1">
                <a:solidFill>
                  <a:srgbClr val="FF0000"/>
                </a:solidFill>
              </a:rPr>
              <a:t>ToBI</a:t>
            </a:r>
            <a:r>
              <a:rPr lang="en-US" sz="2400" dirty="0"/>
              <a:t> </a:t>
            </a:r>
            <a:r>
              <a:rPr lang="en-US" sz="2400" dirty="0">
                <a:solidFill>
                  <a:srgbClr val="FF0000"/>
                </a:solidFill>
              </a:rPr>
              <a:t>tones</a:t>
            </a:r>
            <a:r>
              <a:rPr lang="en-US" sz="2400" dirty="0"/>
              <a:t> (with confidence scores) and </a:t>
            </a:r>
            <a:r>
              <a:rPr lang="en-US" sz="2400" dirty="0">
                <a:solidFill>
                  <a:srgbClr val="FF0000"/>
                </a:solidFill>
              </a:rPr>
              <a:t>break indices</a:t>
            </a:r>
          </a:p>
          <a:p>
            <a:pPr lvl="1"/>
            <a:r>
              <a:rPr lang="en-US" sz="2400" dirty="0" err="1"/>
              <a:t>Praat</a:t>
            </a:r>
            <a:r>
              <a:rPr lang="en-US" sz="2400" dirty="0"/>
              <a:t> </a:t>
            </a:r>
            <a:r>
              <a:rPr lang="en-US" sz="2400" dirty="0" err="1"/>
              <a:t>TextGrid</a:t>
            </a:r>
            <a:r>
              <a:rPr lang="en-US" sz="2400" dirty="0"/>
              <a:t> format</a:t>
            </a:r>
          </a:p>
          <a:p>
            <a:r>
              <a:rPr lang="en-US" dirty="0">
                <a:solidFill>
                  <a:srgbClr val="0066FF"/>
                </a:solidFill>
              </a:rPr>
              <a:t>Languages</a:t>
            </a:r>
            <a:r>
              <a:rPr lang="en-US" dirty="0"/>
              <a:t> employed to date</a:t>
            </a:r>
          </a:p>
          <a:p>
            <a:pPr lvl="1"/>
            <a:r>
              <a:rPr lang="en-US" sz="2400" dirty="0"/>
              <a:t>Developed for English and adapted for Mandarin, German, Italian, Portuguese and French, with small amounts of labeled data</a:t>
            </a:r>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10/1/24</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40</a:t>
            </a:fld>
            <a:endParaRPr lang="en-US"/>
          </a:p>
        </p:txBody>
      </p:sp>
    </p:spTree>
    <p:extLst>
      <p:ext uri="{BB962C8B-B14F-4D97-AF65-F5344CB8AC3E}">
        <p14:creationId xmlns:p14="http://schemas.microsoft.com/office/powerpoint/2010/main" val="7021367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AuToBI</a:t>
            </a:r>
            <a:r>
              <a:rPr lang="en-US" dirty="0"/>
              <a:t> Command Line Example</a:t>
            </a:r>
          </a:p>
        </p:txBody>
      </p:sp>
      <p:sp>
        <p:nvSpPr>
          <p:cNvPr id="3" name="Content Placeholder 2"/>
          <p:cNvSpPr>
            <a:spLocks noGrp="1"/>
          </p:cNvSpPr>
          <p:nvPr>
            <p:ph idx="1"/>
          </p:nvPr>
        </p:nvSpPr>
        <p:spPr>
          <a:ln>
            <a:solidFill>
              <a:schemeClr val="tx1"/>
            </a:solidFill>
          </a:ln>
        </p:spPr>
        <p:txBody>
          <a:bodyPr>
            <a:normAutofit/>
          </a:bodyPr>
          <a:lstStyle/>
          <a:p>
            <a:pPr marL="0" indent="0">
              <a:buNone/>
            </a:pPr>
            <a:r>
              <a:rPr lang="en-US" sz="2200" dirty="0">
                <a:latin typeface="Courier"/>
                <a:cs typeface="Courier"/>
              </a:rPr>
              <a:t>java –jar </a:t>
            </a:r>
            <a:r>
              <a:rPr lang="en-US" sz="2200" dirty="0" err="1">
                <a:latin typeface="Courier"/>
                <a:cs typeface="Courier"/>
              </a:rPr>
              <a:t>AuToBI.jar</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text_grid_file</a:t>
            </a:r>
            <a:r>
              <a:rPr lang="en-US" sz="2200" dirty="0">
                <a:latin typeface="Courier"/>
                <a:cs typeface="Courier"/>
              </a:rPr>
              <a:t>=</a:t>
            </a:r>
            <a:r>
              <a:rPr lang="en-US" sz="2200" dirty="0" err="1">
                <a:latin typeface="Courier"/>
                <a:cs typeface="Courier"/>
              </a:rPr>
              <a:t>in.TextGrid</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wav_file</a:t>
            </a:r>
            <a:r>
              <a:rPr lang="en-US" sz="2200" dirty="0">
                <a:latin typeface="Courier"/>
                <a:cs typeface="Courier"/>
              </a:rPr>
              <a:t>=</a:t>
            </a:r>
            <a:r>
              <a:rPr lang="en-US" sz="2200" dirty="0" err="1">
                <a:latin typeface="Courier"/>
                <a:cs typeface="Courier"/>
              </a:rPr>
              <a:t>in.wav</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out_file</a:t>
            </a:r>
            <a:r>
              <a:rPr lang="en-US" sz="2200" dirty="0">
                <a:latin typeface="Courier"/>
                <a:cs typeface="Courier"/>
              </a:rPr>
              <a:t>=</a:t>
            </a:r>
            <a:r>
              <a:rPr lang="en-US" sz="2200" dirty="0" err="1">
                <a:latin typeface="Courier"/>
                <a:cs typeface="Courier"/>
              </a:rPr>
              <a:t>out.TextGrid</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pitch_accent_detector</a:t>
            </a:r>
            <a:r>
              <a:rPr lang="en-US" sz="2200" dirty="0">
                <a:latin typeface="Courier"/>
                <a:cs typeface="Courier"/>
              </a:rPr>
              <a:t>=</a:t>
            </a:r>
            <a:r>
              <a:rPr lang="en-US" sz="2200" dirty="0" err="1">
                <a:latin typeface="Courier"/>
                <a:cs typeface="Courier"/>
              </a:rPr>
              <a:t>accent.model</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pitch_accent_classifier</a:t>
            </a:r>
            <a:r>
              <a:rPr lang="en-US" sz="2200" dirty="0">
                <a:latin typeface="Courier"/>
                <a:cs typeface="Courier"/>
              </a:rPr>
              <a:t>=</a:t>
            </a:r>
            <a:r>
              <a:rPr lang="en-US" sz="2200" dirty="0" err="1">
                <a:latin typeface="Courier"/>
                <a:cs typeface="Courier"/>
              </a:rPr>
              <a:t>pa_type.model</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intonational_phrase_detector</a:t>
            </a:r>
            <a:r>
              <a:rPr lang="en-US" sz="2200" dirty="0">
                <a:latin typeface="Courier"/>
                <a:cs typeface="Courier"/>
              </a:rPr>
              <a:t>=</a:t>
            </a:r>
            <a:r>
              <a:rPr lang="en-US" sz="2200" dirty="0" err="1">
                <a:latin typeface="Courier"/>
                <a:cs typeface="Courier"/>
              </a:rPr>
              <a:t>ip.model</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intermediate_phrase_detector</a:t>
            </a:r>
            <a:r>
              <a:rPr lang="en-US" sz="2200" dirty="0">
                <a:latin typeface="Courier"/>
                <a:cs typeface="Courier"/>
              </a:rPr>
              <a:t>=</a:t>
            </a:r>
            <a:r>
              <a:rPr lang="en-US" sz="2200" dirty="0" err="1">
                <a:latin typeface="Courier"/>
                <a:cs typeface="Courier"/>
              </a:rPr>
              <a:t>interp.model</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phrase_accent_classifier</a:t>
            </a:r>
            <a:r>
              <a:rPr lang="en-US" sz="2200" dirty="0">
                <a:latin typeface="Courier"/>
                <a:cs typeface="Courier"/>
              </a:rPr>
              <a:t>=</a:t>
            </a:r>
            <a:r>
              <a:rPr lang="en-US" sz="2200" dirty="0" err="1">
                <a:latin typeface="Courier"/>
                <a:cs typeface="Courier"/>
              </a:rPr>
              <a:t>phraseac.model</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boundary_tone_classifier</a:t>
            </a:r>
            <a:r>
              <a:rPr lang="en-US" sz="2200" dirty="0">
                <a:latin typeface="Courier"/>
                <a:cs typeface="Courier"/>
              </a:rPr>
              <a:t>=</a:t>
            </a:r>
            <a:r>
              <a:rPr lang="en-US" sz="2200" dirty="0" err="1">
                <a:latin typeface="Courier"/>
                <a:cs typeface="Courier"/>
              </a:rPr>
              <a:t>bt.model</a:t>
            </a:r>
            <a:endParaRPr lang="en-US" sz="2200" dirty="0">
              <a:latin typeface="Courier"/>
              <a:cs typeface="Courier"/>
            </a:endParaRPr>
          </a:p>
        </p:txBody>
      </p:sp>
      <p:sp>
        <p:nvSpPr>
          <p:cNvPr id="5" name="Slide Number Placeholder 4"/>
          <p:cNvSpPr>
            <a:spLocks noGrp="1"/>
          </p:cNvSpPr>
          <p:nvPr>
            <p:ph type="sldNum" sz="quarter" idx="12"/>
          </p:nvPr>
        </p:nvSpPr>
        <p:spPr/>
        <p:txBody>
          <a:bodyPr/>
          <a:lstStyle/>
          <a:p>
            <a:fld id="{6DC54031-3823-C645-9013-F4752712CF15}" type="slidenum">
              <a:rPr lang="en-US" smtClean="0"/>
              <a:t>41</a:t>
            </a:fld>
            <a:endParaRPr lang="en-US"/>
          </a:p>
        </p:txBody>
      </p:sp>
    </p:spTree>
    <p:extLst>
      <p:ext uri="{BB962C8B-B14F-4D97-AF65-F5344CB8AC3E}">
        <p14:creationId xmlns:p14="http://schemas.microsoft.com/office/powerpoint/2010/main" val="6189623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AuToBI</a:t>
            </a:r>
            <a:r>
              <a:rPr lang="en-US" dirty="0"/>
              <a:t> Schematic</a:t>
            </a:r>
          </a:p>
        </p:txBody>
      </p:sp>
      <p:sp>
        <p:nvSpPr>
          <p:cNvPr id="5" name="Slide Number Placeholder 4"/>
          <p:cNvSpPr>
            <a:spLocks noGrp="1"/>
          </p:cNvSpPr>
          <p:nvPr>
            <p:ph type="sldNum" sz="quarter" idx="12"/>
          </p:nvPr>
        </p:nvSpPr>
        <p:spPr/>
        <p:txBody>
          <a:bodyPr/>
          <a:lstStyle/>
          <a:p>
            <a:fld id="{6DC54031-3823-C645-9013-F4752712CF15}" type="slidenum">
              <a:rPr lang="en-US" smtClean="0"/>
              <a:t>42</a:t>
            </a:fld>
            <a:endParaRPr lang="en-US"/>
          </a:p>
        </p:txBody>
      </p:sp>
      <p:sp>
        <p:nvSpPr>
          <p:cNvPr id="9" name="Rectangle 8"/>
          <p:cNvSpPr/>
          <p:nvPr/>
        </p:nvSpPr>
        <p:spPr>
          <a:xfrm>
            <a:off x="886889" y="2369078"/>
            <a:ext cx="1809419" cy="797461"/>
          </a:xfrm>
          <a:prstGeom prst="rect">
            <a:avLst/>
          </a:prstGeom>
          <a:solidFill>
            <a:srgbClr val="BFBFB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Segmentation</a:t>
            </a:r>
            <a:br>
              <a:rPr lang="en-US" sz="2000" dirty="0">
                <a:solidFill>
                  <a:schemeClr val="tx1"/>
                </a:solidFill>
              </a:rPr>
            </a:br>
            <a:r>
              <a:rPr lang="en-US" sz="2000" dirty="0">
                <a:solidFill>
                  <a:schemeClr val="tx1"/>
                </a:solidFill>
              </a:rPr>
              <a:t>(</a:t>
            </a:r>
            <a:r>
              <a:rPr lang="en-US" sz="2000" dirty="0" err="1">
                <a:solidFill>
                  <a:schemeClr val="tx1"/>
                </a:solidFill>
              </a:rPr>
              <a:t>TextGrid</a:t>
            </a:r>
            <a:r>
              <a:rPr lang="en-US" sz="2000" dirty="0">
                <a:solidFill>
                  <a:schemeClr val="tx1"/>
                </a:solidFill>
              </a:rPr>
              <a:t>)</a:t>
            </a:r>
          </a:p>
        </p:txBody>
      </p:sp>
      <p:sp>
        <p:nvSpPr>
          <p:cNvPr id="10" name="Rectangle 9"/>
          <p:cNvSpPr/>
          <p:nvPr/>
        </p:nvSpPr>
        <p:spPr>
          <a:xfrm>
            <a:off x="3854302" y="1254950"/>
            <a:ext cx="1449393" cy="720680"/>
          </a:xfrm>
          <a:prstGeom prst="rect">
            <a:avLst/>
          </a:prstGeom>
          <a:solidFill>
            <a:schemeClr val="bg1">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Audio (wav)</a:t>
            </a:r>
          </a:p>
        </p:txBody>
      </p:sp>
      <p:sp>
        <p:nvSpPr>
          <p:cNvPr id="11" name="Rectangle 10"/>
          <p:cNvSpPr/>
          <p:nvPr/>
        </p:nvSpPr>
        <p:spPr>
          <a:xfrm>
            <a:off x="6553200" y="1992924"/>
            <a:ext cx="2133600" cy="755678"/>
          </a:xfrm>
          <a:prstGeom prst="rect">
            <a:avLst/>
          </a:prstGeom>
          <a:solidFill>
            <a:srgbClr val="BFBFB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Normalization Parameters</a:t>
            </a:r>
          </a:p>
        </p:txBody>
      </p:sp>
      <p:sp>
        <p:nvSpPr>
          <p:cNvPr id="15" name="Rectangle 14"/>
          <p:cNvSpPr/>
          <p:nvPr/>
        </p:nvSpPr>
        <p:spPr>
          <a:xfrm>
            <a:off x="3498666" y="2315096"/>
            <a:ext cx="2204975" cy="910056"/>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chemeClr val="tx1"/>
                </a:solidFill>
              </a:rPr>
              <a:t>ToBI</a:t>
            </a:r>
            <a:r>
              <a:rPr lang="en-US" sz="2000" dirty="0">
                <a:solidFill>
                  <a:schemeClr val="tx1"/>
                </a:solidFill>
              </a:rPr>
              <a:t> Annotation Specific Feature Extraction</a:t>
            </a:r>
          </a:p>
        </p:txBody>
      </p:sp>
      <p:sp>
        <p:nvSpPr>
          <p:cNvPr id="21" name="Rectangle 20"/>
          <p:cNvSpPr/>
          <p:nvPr/>
        </p:nvSpPr>
        <p:spPr>
          <a:xfrm>
            <a:off x="3370871" y="4806462"/>
            <a:ext cx="2460565" cy="710310"/>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1"/>
                </a:solidFill>
              </a:rPr>
              <a:t>Hypothesized Prosodic Events</a:t>
            </a:r>
          </a:p>
        </p:txBody>
      </p:sp>
      <p:sp>
        <p:nvSpPr>
          <p:cNvPr id="22" name="Rectangle 21"/>
          <p:cNvSpPr/>
          <p:nvPr/>
        </p:nvSpPr>
        <p:spPr>
          <a:xfrm>
            <a:off x="3733705" y="5723027"/>
            <a:ext cx="1734898" cy="445078"/>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FFFFFF"/>
                </a:solidFill>
              </a:rPr>
              <a:t>Evaluation</a:t>
            </a:r>
          </a:p>
        </p:txBody>
      </p:sp>
      <p:cxnSp>
        <p:nvCxnSpPr>
          <p:cNvPr id="23" name="Straight Arrow Connector 22"/>
          <p:cNvCxnSpPr>
            <a:stCxn id="9" idx="3"/>
            <a:endCxn id="15" idx="1"/>
          </p:cNvCxnSpPr>
          <p:nvPr/>
        </p:nvCxnSpPr>
        <p:spPr>
          <a:xfrm>
            <a:off x="2696308" y="2767809"/>
            <a:ext cx="802358" cy="231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0" idx="2"/>
            <a:endCxn id="15" idx="0"/>
          </p:cNvCxnSpPr>
          <p:nvPr/>
        </p:nvCxnSpPr>
        <p:spPr>
          <a:xfrm>
            <a:off x="4578999" y="1975630"/>
            <a:ext cx="22155" cy="339466"/>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1" idx="1"/>
            <a:endCxn id="15" idx="3"/>
          </p:cNvCxnSpPr>
          <p:nvPr/>
        </p:nvCxnSpPr>
        <p:spPr>
          <a:xfrm flipH="1">
            <a:off x="5703641" y="2370763"/>
            <a:ext cx="849559" cy="39936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5" idx="2"/>
            <a:endCxn id="43" idx="0"/>
          </p:cNvCxnSpPr>
          <p:nvPr/>
        </p:nvCxnSpPr>
        <p:spPr>
          <a:xfrm>
            <a:off x="4601154" y="3225152"/>
            <a:ext cx="0" cy="27227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43" idx="2"/>
            <a:endCxn id="21" idx="0"/>
          </p:cNvCxnSpPr>
          <p:nvPr/>
        </p:nvCxnSpPr>
        <p:spPr>
          <a:xfrm>
            <a:off x="4601154" y="4532923"/>
            <a:ext cx="0" cy="27353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21" idx="2"/>
            <a:endCxn id="22" idx="0"/>
          </p:cNvCxnSpPr>
          <p:nvPr/>
        </p:nvCxnSpPr>
        <p:spPr>
          <a:xfrm>
            <a:off x="4601154" y="5516772"/>
            <a:ext cx="0" cy="20625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hape 60"/>
          <p:cNvCxnSpPr>
            <a:stCxn id="9" idx="2"/>
            <a:endCxn id="22" idx="1"/>
          </p:cNvCxnSpPr>
          <p:nvPr/>
        </p:nvCxnSpPr>
        <p:spPr>
          <a:xfrm rot="16200000" flipH="1">
            <a:off x="1373139" y="3584999"/>
            <a:ext cx="2779027" cy="1942106"/>
          </a:xfrm>
          <a:prstGeom prst="bentConnector2">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3498666" y="3497425"/>
            <a:ext cx="2204975" cy="1035498"/>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chemeClr val="tx1"/>
                </a:solidFill>
              </a:rPr>
              <a:t>ToBI</a:t>
            </a:r>
            <a:r>
              <a:rPr lang="en-US" sz="2000" dirty="0">
                <a:solidFill>
                  <a:schemeClr val="tx1"/>
                </a:solidFill>
              </a:rPr>
              <a:t> Annotation Specific Classifier</a:t>
            </a:r>
          </a:p>
        </p:txBody>
      </p:sp>
      <p:cxnSp>
        <p:nvCxnSpPr>
          <p:cNvPr id="102" name="Elbow Connector 101"/>
          <p:cNvCxnSpPr>
            <a:stCxn id="10" idx="3"/>
            <a:endCxn id="11" idx="0"/>
          </p:cNvCxnSpPr>
          <p:nvPr/>
        </p:nvCxnSpPr>
        <p:spPr>
          <a:xfrm>
            <a:off x="5303695" y="1615290"/>
            <a:ext cx="2316305" cy="377634"/>
          </a:xfrm>
          <a:prstGeom prst="bentConnector2">
            <a:avLst/>
          </a:prstGeom>
          <a:ln>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79723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AuToBI</a:t>
            </a:r>
            <a:r>
              <a:rPr lang="en-US" dirty="0"/>
              <a:t> Performance</a:t>
            </a:r>
          </a:p>
        </p:txBody>
      </p:sp>
      <p:sp>
        <p:nvSpPr>
          <p:cNvPr id="3" name="Content Placeholder 2"/>
          <p:cNvSpPr>
            <a:spLocks noGrp="1"/>
          </p:cNvSpPr>
          <p:nvPr>
            <p:ph idx="1"/>
          </p:nvPr>
        </p:nvSpPr>
        <p:spPr>
          <a:xfrm>
            <a:off x="457200" y="1285875"/>
            <a:ext cx="8229600" cy="5070476"/>
          </a:xfrm>
        </p:spPr>
        <p:txBody>
          <a:bodyPr>
            <a:normAutofit fontScale="70000" lnSpcReduction="20000"/>
          </a:bodyPr>
          <a:lstStyle/>
          <a:p>
            <a:r>
              <a:rPr lang="en-US" dirty="0">
                <a:solidFill>
                  <a:srgbClr val="0066FF"/>
                </a:solidFill>
              </a:rPr>
              <a:t>Cross-Corpus Performance: </a:t>
            </a:r>
            <a:r>
              <a:rPr lang="en-US" dirty="0"/>
              <a:t>BURNC → Columbia Games</a:t>
            </a:r>
          </a:p>
          <a:p>
            <a:pPr lvl="1"/>
            <a:endParaRPr lang="en-US" dirty="0"/>
          </a:p>
          <a:p>
            <a:pPr lvl="1"/>
            <a:endParaRPr lang="en-US" dirty="0"/>
          </a:p>
          <a:p>
            <a:pPr lvl="1"/>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Available </a:t>
            </a:r>
            <a:r>
              <a:rPr lang="en-US" dirty="0">
                <a:solidFill>
                  <a:srgbClr val="0066FF"/>
                </a:solidFill>
              </a:rPr>
              <a:t>models</a:t>
            </a:r>
          </a:p>
          <a:p>
            <a:pPr lvl="1"/>
            <a:r>
              <a:rPr lang="en-US" dirty="0">
                <a:solidFill>
                  <a:srgbClr val="FF0000"/>
                </a:solidFill>
              </a:rPr>
              <a:t>Boston Directions Corpus</a:t>
            </a:r>
          </a:p>
          <a:p>
            <a:pPr lvl="2"/>
            <a:r>
              <a:rPr lang="en-US" dirty="0"/>
              <a:t>Read, Spontaneous, Combined</a:t>
            </a:r>
          </a:p>
          <a:p>
            <a:pPr lvl="1"/>
            <a:r>
              <a:rPr lang="en-US" dirty="0">
                <a:solidFill>
                  <a:srgbClr val="FF0000"/>
                </a:solidFill>
              </a:rPr>
              <a:t>Boston Radio News Corpus</a:t>
            </a:r>
          </a:p>
          <a:p>
            <a:r>
              <a:rPr lang="en-US" dirty="0"/>
              <a:t>Also models for French, Italian, European and Brazilian Portuguese</a:t>
            </a:r>
          </a:p>
        </p:txBody>
      </p:sp>
      <p:sp>
        <p:nvSpPr>
          <p:cNvPr id="5" name="Slide Number Placeholder 4"/>
          <p:cNvSpPr>
            <a:spLocks noGrp="1"/>
          </p:cNvSpPr>
          <p:nvPr>
            <p:ph type="sldNum" sz="quarter" idx="12"/>
          </p:nvPr>
        </p:nvSpPr>
        <p:spPr/>
        <p:txBody>
          <a:bodyPr/>
          <a:lstStyle/>
          <a:p>
            <a:fld id="{6DC54031-3823-C645-9013-F4752712CF15}" type="slidenum">
              <a:rPr lang="en-US" smtClean="0"/>
              <a:t>43</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526961035"/>
              </p:ext>
            </p:extLst>
          </p:nvPr>
        </p:nvGraphicFramePr>
        <p:xfrm>
          <a:off x="1250464" y="1758461"/>
          <a:ext cx="6506308" cy="2560320"/>
        </p:xfrm>
        <a:graphic>
          <a:graphicData uri="http://schemas.openxmlformats.org/drawingml/2006/table">
            <a:tbl>
              <a:tblPr firstRow="1" bandRow="1">
                <a:tableStyleId>{2D5ABB26-0587-4C30-8999-92F81FD0307C}</a:tableStyleId>
              </a:tblPr>
              <a:tblGrid>
                <a:gridCol w="4357074">
                  <a:extLst>
                    <a:ext uri="{9D8B030D-6E8A-4147-A177-3AD203B41FA5}">
                      <a16:colId xmlns:a16="http://schemas.microsoft.com/office/drawing/2014/main" val="20000"/>
                    </a:ext>
                  </a:extLst>
                </a:gridCol>
                <a:gridCol w="2149234">
                  <a:extLst>
                    <a:ext uri="{9D8B030D-6E8A-4147-A177-3AD203B41FA5}">
                      <a16:colId xmlns:a16="http://schemas.microsoft.com/office/drawing/2014/main" val="20001"/>
                    </a:ext>
                  </a:extLst>
                </a:gridCol>
              </a:tblGrid>
              <a:tr h="309824">
                <a:tc>
                  <a:txBody>
                    <a:bodyPr/>
                    <a:lstStyle/>
                    <a:p>
                      <a:r>
                        <a:rPr lang="en-US" dirty="0">
                          <a:solidFill>
                            <a:srgbClr val="000000"/>
                          </a:solidFill>
                        </a:rPr>
                        <a:t>Task</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tc>
                  <a:txBody>
                    <a:bodyPr/>
                    <a:lstStyle/>
                    <a:p>
                      <a:r>
                        <a:rPr lang="en-US" dirty="0">
                          <a:solidFill>
                            <a:srgbClr val="000000"/>
                          </a:solidFill>
                        </a:rPr>
                        <a:t>Accuracy</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309824">
                <a:tc>
                  <a:txBody>
                    <a:bodyPr/>
                    <a:lstStyle/>
                    <a:p>
                      <a:r>
                        <a:rPr lang="en-US" dirty="0">
                          <a:solidFill>
                            <a:srgbClr val="000000"/>
                          </a:solidFill>
                        </a:rPr>
                        <a:t>Pitch Accent Detection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solidFill>
                            <a:srgbClr val="000000"/>
                          </a:solidFill>
                        </a:rPr>
                        <a:t>73.5%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09824">
                <a:tc>
                  <a:txBody>
                    <a:bodyPr/>
                    <a:lstStyle/>
                    <a:p>
                      <a:r>
                        <a:rPr lang="en-US" dirty="0">
                          <a:solidFill>
                            <a:srgbClr val="000000"/>
                          </a:solidFill>
                        </a:rPr>
                        <a:t>Pitch Accent Classification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solidFill>
                            <a:srgbClr val="000000"/>
                          </a:solidFill>
                        </a:rPr>
                        <a:t>69.78%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309824">
                <a:tc>
                  <a:txBody>
                    <a:bodyPr/>
                    <a:lstStyle/>
                    <a:p>
                      <a:r>
                        <a:rPr lang="en-US" dirty="0" err="1">
                          <a:solidFill>
                            <a:srgbClr val="000000"/>
                          </a:solidFill>
                        </a:rPr>
                        <a:t>Intonational</a:t>
                      </a:r>
                      <a:r>
                        <a:rPr lang="en-US" dirty="0">
                          <a:solidFill>
                            <a:srgbClr val="000000"/>
                          </a:solidFill>
                        </a:rPr>
                        <a:t> Phrase Boundary Detection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solidFill>
                            <a:srgbClr val="000000"/>
                          </a:solidFill>
                        </a:rPr>
                        <a:t>90.8% (0.812 F1)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09824">
                <a:tc>
                  <a:txBody>
                    <a:bodyPr/>
                    <a:lstStyle/>
                    <a:p>
                      <a:r>
                        <a:rPr lang="en-US" dirty="0">
                          <a:solidFill>
                            <a:srgbClr val="000000"/>
                          </a:solidFill>
                        </a:rPr>
                        <a:t>Phrase</a:t>
                      </a:r>
                      <a:r>
                        <a:rPr lang="en-US" baseline="0" dirty="0">
                          <a:solidFill>
                            <a:srgbClr val="000000"/>
                          </a:solidFill>
                        </a:rPr>
                        <a:t> Accent/Boundary Tones </a:t>
                      </a:r>
                      <a:r>
                        <a:rPr lang="en-US" baseline="0" dirty="0" err="1">
                          <a:solidFill>
                            <a:srgbClr val="000000"/>
                          </a:solidFill>
                        </a:rPr>
                        <a:t>Classif</a:t>
                      </a:r>
                      <a:r>
                        <a:rPr lang="en-US" baseline="0" dirty="0">
                          <a:solidFill>
                            <a:srgbClr val="000000"/>
                          </a:solidFill>
                        </a:rPr>
                        <a:t>.</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solidFill>
                            <a:srgbClr val="000000"/>
                          </a:solidFill>
                        </a:rPr>
                        <a:t>35.34%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309824">
                <a:tc>
                  <a:txBody>
                    <a:bodyPr/>
                    <a:lstStyle/>
                    <a:p>
                      <a:r>
                        <a:rPr lang="en-US" dirty="0">
                          <a:solidFill>
                            <a:srgbClr val="000000"/>
                          </a:solidFill>
                        </a:rPr>
                        <a:t>Intermediate Phrase Boundary Detection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solidFill>
                            <a:srgbClr val="000000"/>
                          </a:solidFill>
                        </a:rPr>
                        <a:t>86.33%</a:t>
                      </a:r>
                      <a:r>
                        <a:rPr lang="en-US" baseline="0" dirty="0">
                          <a:solidFill>
                            <a:srgbClr val="000000"/>
                          </a:solidFill>
                        </a:rPr>
                        <a:t> (0.181 F1)</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309824">
                <a:tc>
                  <a:txBody>
                    <a:bodyPr/>
                    <a:lstStyle/>
                    <a:p>
                      <a:r>
                        <a:rPr lang="en-US" dirty="0">
                          <a:solidFill>
                            <a:srgbClr val="000000"/>
                          </a:solidFill>
                        </a:rPr>
                        <a:t>Phrase</a:t>
                      </a:r>
                      <a:r>
                        <a:rPr lang="en-US" baseline="0" dirty="0">
                          <a:solidFill>
                            <a:srgbClr val="000000"/>
                          </a:solidFill>
                        </a:rPr>
                        <a:t> Accent Classification</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solidFill>
                            <a:srgbClr val="000000"/>
                          </a:solidFill>
                        </a:rPr>
                        <a:t>62.21%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594896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Available </a:t>
            </a:r>
            <a:r>
              <a:rPr lang="en-US" dirty="0" err="1"/>
              <a:t>ToBI</a:t>
            </a:r>
            <a:r>
              <a:rPr lang="en-US" dirty="0"/>
              <a:t> Labeled Corpora</a:t>
            </a:r>
          </a:p>
        </p:txBody>
      </p:sp>
      <p:sp>
        <p:nvSpPr>
          <p:cNvPr id="3" name="Content Placeholder 2"/>
          <p:cNvSpPr>
            <a:spLocks noGrp="1"/>
          </p:cNvSpPr>
          <p:nvPr>
            <p:ph idx="1"/>
          </p:nvPr>
        </p:nvSpPr>
        <p:spPr>
          <a:xfrm>
            <a:off x="457200" y="1066800"/>
            <a:ext cx="8229600" cy="5059363"/>
          </a:xfrm>
        </p:spPr>
        <p:txBody>
          <a:bodyPr>
            <a:normAutofit fontScale="62500" lnSpcReduction="20000"/>
          </a:bodyPr>
          <a:lstStyle/>
          <a:p>
            <a:r>
              <a:rPr lang="en-US" sz="3800" dirty="0">
                <a:solidFill>
                  <a:srgbClr val="0066FF"/>
                </a:solidFill>
                <a:hlinkClick r:id="rId3">
                  <a:extLst>
                    <a:ext uri="{A12FA001-AC4F-418D-AE19-62706E023703}">
                      <ahyp:hlinkClr xmlns:ahyp="http://schemas.microsoft.com/office/drawing/2018/hyperlinkcolor" val="tx"/>
                    </a:ext>
                  </a:extLst>
                </a:hlinkClick>
              </a:rPr>
              <a:t>Boston University Radio News Corpus</a:t>
            </a:r>
            <a:endParaRPr lang="en-US" sz="3800" dirty="0">
              <a:solidFill>
                <a:srgbClr val="0066FF"/>
              </a:solidFill>
            </a:endParaRPr>
          </a:p>
          <a:p>
            <a:pPr lvl="1"/>
            <a:r>
              <a:rPr lang="en-US" sz="3800" dirty="0"/>
              <a:t>Available from LDC</a:t>
            </a:r>
          </a:p>
          <a:p>
            <a:pPr lvl="1"/>
            <a:r>
              <a:rPr lang="en-US" sz="3800" dirty="0"/>
              <a:t>6 speakers (3M, 3F)</a:t>
            </a:r>
          </a:p>
          <a:p>
            <a:pPr lvl="1"/>
            <a:r>
              <a:rPr lang="en-US" sz="3800" dirty="0"/>
              <a:t>Professional News Readers (Broadcast News)</a:t>
            </a:r>
          </a:p>
          <a:p>
            <a:pPr lvl="1"/>
            <a:r>
              <a:rPr lang="en-US" sz="3800" dirty="0"/>
              <a:t>Reading the same news stories</a:t>
            </a:r>
          </a:p>
          <a:p>
            <a:r>
              <a:rPr lang="en-US" sz="3800" dirty="0">
                <a:solidFill>
                  <a:srgbClr val="0066FF"/>
                </a:solidFill>
                <a:hlinkClick r:id="rId4">
                  <a:extLst>
                    <a:ext uri="{A12FA001-AC4F-418D-AE19-62706E023703}">
                      <ahyp:hlinkClr xmlns:ahyp="http://schemas.microsoft.com/office/drawing/2018/hyperlinkcolor" val="tx"/>
                    </a:ext>
                  </a:extLst>
                </a:hlinkClick>
              </a:rPr>
              <a:t>Boston Directions Corpus</a:t>
            </a:r>
            <a:endParaRPr lang="en-US" sz="3800" dirty="0">
              <a:solidFill>
                <a:srgbClr val="0066FF"/>
              </a:solidFill>
            </a:endParaRPr>
          </a:p>
          <a:p>
            <a:pPr lvl="1"/>
            <a:r>
              <a:rPr lang="en-US" sz="3800" dirty="0"/>
              <a:t>Available from the Speech Lab or from </a:t>
            </a:r>
            <a:r>
              <a:rPr lang="en-US" sz="3800" dirty="0">
                <a:hlinkClick r:id="rId5"/>
              </a:rPr>
              <a:t>ELRA</a:t>
            </a:r>
            <a:endParaRPr lang="en-US" sz="3800" dirty="0"/>
          </a:p>
          <a:p>
            <a:pPr lvl="1"/>
            <a:r>
              <a:rPr lang="en-US" sz="3800" dirty="0"/>
              <a:t>Read and Spontaneous Speech</a:t>
            </a:r>
          </a:p>
          <a:p>
            <a:pPr lvl="1"/>
            <a:r>
              <a:rPr lang="en-US" sz="3800" dirty="0"/>
              <a:t>4 non-professional speakers (3M, 1F)</a:t>
            </a:r>
          </a:p>
          <a:p>
            <a:pPr lvl="1"/>
            <a:r>
              <a:rPr lang="en-US" sz="3800" dirty="0"/>
              <a:t>Speakers perform a direction giving task (spontaneous)</a:t>
            </a:r>
          </a:p>
          <a:p>
            <a:pPr lvl="1"/>
            <a:r>
              <a:rPr lang="en-US" sz="3800" dirty="0"/>
              <a:t>~2 weeks later, speakers read a transcript of their speech with </a:t>
            </a:r>
            <a:r>
              <a:rPr lang="en-US" sz="3800" dirty="0" err="1"/>
              <a:t>disfluencies</a:t>
            </a:r>
            <a:r>
              <a:rPr lang="en-US" sz="3800" dirty="0"/>
              <a:t> removed.</a:t>
            </a:r>
          </a:p>
          <a:p>
            <a:pPr lvl="1"/>
            <a:endParaRPr lang="en-US" dirty="0"/>
          </a:p>
        </p:txBody>
      </p:sp>
      <p:sp>
        <p:nvSpPr>
          <p:cNvPr id="4" name="Slide Number Placeholder 3"/>
          <p:cNvSpPr>
            <a:spLocks noGrp="1"/>
          </p:cNvSpPr>
          <p:nvPr>
            <p:ph type="sldNum" sz="quarter" idx="12"/>
          </p:nvPr>
        </p:nvSpPr>
        <p:spPr/>
        <p:txBody>
          <a:bodyPr/>
          <a:lstStyle/>
          <a:p>
            <a:fld id="{6DC54031-3823-C645-9013-F4752712CF15}" type="slidenum">
              <a:rPr lang="en-US" smtClean="0"/>
              <a:t>44</a:t>
            </a:fld>
            <a:endParaRPr lang="en-US"/>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24984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853687-B864-CB42-8ABF-ADE7D5415287}"/>
              </a:ext>
            </a:extLst>
          </p:cNvPr>
          <p:cNvSpPr>
            <a:spLocks noGrp="1"/>
          </p:cNvSpPr>
          <p:nvPr>
            <p:ph idx="1"/>
          </p:nvPr>
        </p:nvSpPr>
        <p:spPr>
          <a:xfrm>
            <a:off x="457200" y="304800"/>
            <a:ext cx="8229600" cy="5821363"/>
          </a:xfrm>
        </p:spPr>
        <p:txBody>
          <a:bodyPr/>
          <a:lstStyle/>
          <a:p>
            <a:r>
              <a:rPr lang="en-US" sz="2400" dirty="0">
                <a:solidFill>
                  <a:srgbClr val="0066FF"/>
                </a:solidFill>
                <a:hlinkClick r:id="rId3">
                  <a:extLst>
                    <a:ext uri="{A12FA001-AC4F-418D-AE19-62706E023703}">
                      <ahyp:hlinkClr xmlns:ahyp="http://schemas.microsoft.com/office/drawing/2018/hyperlinkcolor" val="tx"/>
                    </a:ext>
                  </a:extLst>
                </a:hlinkClick>
              </a:rPr>
              <a:t>Columbia Games Corpus</a:t>
            </a:r>
            <a:endParaRPr lang="en-US" sz="2400" dirty="0">
              <a:solidFill>
                <a:srgbClr val="0066FF"/>
              </a:solidFill>
            </a:endParaRPr>
          </a:p>
          <a:p>
            <a:pPr lvl="1"/>
            <a:r>
              <a:rPr lang="en-US" sz="2400" dirty="0"/>
              <a:t>13 subjects (6 female, 7 male) each doing 2 conversations with different partners</a:t>
            </a:r>
          </a:p>
          <a:p>
            <a:pPr lvl="1"/>
            <a:r>
              <a:rPr lang="en-US" sz="2400" dirty="0"/>
              <a:t>10h of speech, averaging 45m per dialogue</a:t>
            </a:r>
          </a:p>
          <a:p>
            <a:pPr lvl="1"/>
            <a:r>
              <a:rPr lang="en-US" sz="2400" dirty="0"/>
              <a:t>Manually transcribed and aligned</a:t>
            </a:r>
          </a:p>
          <a:p>
            <a:pPr lvl="1"/>
            <a:r>
              <a:rPr lang="en-US" sz="2400" dirty="0"/>
              <a:t>Annotated also for affirmative cue words, turn-taking</a:t>
            </a:r>
          </a:p>
          <a:p>
            <a:r>
              <a:rPr lang="en-US" sz="2400" dirty="0">
                <a:solidFill>
                  <a:srgbClr val="0066FF"/>
                </a:solidFill>
                <a:hlinkClick r:id="rId4">
                  <a:extLst>
                    <a:ext uri="{A12FA001-AC4F-418D-AE19-62706E023703}">
                      <ahyp:hlinkClr xmlns:ahyp="http://schemas.microsoft.com/office/drawing/2018/hyperlinkcolor" val="tx"/>
                    </a:ext>
                  </a:extLst>
                </a:hlinkClick>
              </a:rPr>
              <a:t>Switchboard Corpu</a:t>
            </a:r>
            <a:r>
              <a:rPr lang="en-US" sz="2400" dirty="0">
                <a:solidFill>
                  <a:srgbClr val="0066FF"/>
                </a:solidFill>
              </a:rPr>
              <a:t>s </a:t>
            </a:r>
            <a:r>
              <a:rPr lang="en-US" sz="2400" dirty="0"/>
              <a:t>(SWBD-1 Release 2 of many)</a:t>
            </a:r>
          </a:p>
          <a:p>
            <a:pPr lvl="1"/>
            <a:r>
              <a:rPr lang="en-US" sz="2400" dirty="0"/>
              <a:t>Available from LDC:  Spontaneous phone conversations on different topics</a:t>
            </a:r>
          </a:p>
          <a:p>
            <a:pPr lvl="1"/>
            <a:r>
              <a:rPr lang="en-US" sz="2400" dirty="0"/>
              <a:t>543 U. S. speakers from different regions (302 male, 241 female) recorded in early 1990s</a:t>
            </a:r>
          </a:p>
          <a:p>
            <a:pPr lvl="1"/>
            <a:r>
              <a:rPr lang="en-US" sz="2400" dirty="0"/>
              <a:t>2400 conversations in 70 topics</a:t>
            </a:r>
          </a:p>
          <a:p>
            <a:pPr lvl="1"/>
            <a:r>
              <a:rPr lang="en-US" sz="2400" dirty="0"/>
              <a:t>Subset annotated with </a:t>
            </a:r>
            <a:r>
              <a:rPr lang="en-US" sz="2400" dirty="0" err="1"/>
              <a:t>ToBI</a:t>
            </a:r>
            <a:r>
              <a:rPr lang="en-US" sz="2400" dirty="0"/>
              <a:t> labels and other </a:t>
            </a:r>
            <a:r>
              <a:rPr lang="en-US" sz="2400" dirty="0">
                <a:solidFill>
                  <a:srgbClr val="0066FF"/>
                </a:solidFill>
                <a:hlinkClick r:id="rId5">
                  <a:extLst>
                    <a:ext uri="{A12FA001-AC4F-418D-AE19-62706E023703}">
                      <ahyp:hlinkClr xmlns:ahyp="http://schemas.microsoft.com/office/drawing/2018/hyperlinkcolor" val="tx"/>
                    </a:ext>
                  </a:extLst>
                </a:hlinkClick>
              </a:rPr>
              <a:t>NXT features</a:t>
            </a:r>
            <a:endParaRPr lang="en-US" sz="2400" dirty="0">
              <a:solidFill>
                <a:srgbClr val="0066FF"/>
              </a:solidFill>
            </a:endParaRPr>
          </a:p>
          <a:p>
            <a:pPr lvl="1"/>
            <a:endParaRPr lang="en-US" dirty="0"/>
          </a:p>
        </p:txBody>
      </p:sp>
      <p:sp>
        <p:nvSpPr>
          <p:cNvPr id="4" name="Date Placeholder 3">
            <a:extLst>
              <a:ext uri="{FF2B5EF4-FFF2-40B4-BE49-F238E27FC236}">
                <a16:creationId xmlns:a16="http://schemas.microsoft.com/office/drawing/2014/main" id="{3DA07D44-93D1-EC41-AD09-7C39F9010D12}"/>
              </a:ext>
            </a:extLst>
          </p:cNvPr>
          <p:cNvSpPr>
            <a:spLocks noGrp="1"/>
          </p:cNvSpPr>
          <p:nvPr>
            <p:ph type="dt" sz="half" idx="10"/>
          </p:nvPr>
        </p:nvSpPr>
        <p:spPr/>
        <p:txBody>
          <a:bodyPr/>
          <a:lstStyle/>
          <a:p>
            <a:fld id="{EB0F70CC-2360-6E47-8D15-BD3ECE1CDD1B}" type="datetime1">
              <a:rPr lang="en-US" smtClean="0"/>
              <a:pPr/>
              <a:t>10/1/24</a:t>
            </a:fld>
            <a:endParaRPr lang="en-US"/>
          </a:p>
        </p:txBody>
      </p:sp>
      <p:sp>
        <p:nvSpPr>
          <p:cNvPr id="5" name="Slide Number Placeholder 4">
            <a:extLst>
              <a:ext uri="{FF2B5EF4-FFF2-40B4-BE49-F238E27FC236}">
                <a16:creationId xmlns:a16="http://schemas.microsoft.com/office/drawing/2014/main" id="{A713AB81-B10E-744C-8EFB-D652C3534001}"/>
              </a:ext>
            </a:extLst>
          </p:cNvPr>
          <p:cNvSpPr>
            <a:spLocks noGrp="1"/>
          </p:cNvSpPr>
          <p:nvPr>
            <p:ph type="sldNum" sz="quarter" idx="12"/>
          </p:nvPr>
        </p:nvSpPr>
        <p:spPr/>
        <p:txBody>
          <a:bodyPr/>
          <a:lstStyle/>
          <a:p>
            <a:fld id="{6C249F2B-E833-7C4B-8512-E970305C1E58}" type="slidenum">
              <a:rPr lang="en-US" smtClean="0"/>
              <a:pPr/>
              <a:t>45</a:t>
            </a:fld>
            <a:endParaRPr lang="en-US"/>
          </a:p>
        </p:txBody>
      </p:sp>
    </p:spTree>
    <p:extLst>
      <p:ext uri="{BB962C8B-B14F-4D97-AF65-F5344CB8AC3E}">
        <p14:creationId xmlns:p14="http://schemas.microsoft.com/office/powerpoint/2010/main" val="9286683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6544E-7A48-DB8A-B877-932983305D37}"/>
              </a:ext>
            </a:extLst>
          </p:cNvPr>
          <p:cNvSpPr>
            <a:spLocks noGrp="1"/>
          </p:cNvSpPr>
          <p:nvPr>
            <p:ph type="title"/>
          </p:nvPr>
        </p:nvSpPr>
        <p:spPr/>
        <p:txBody>
          <a:bodyPr/>
          <a:lstStyle/>
          <a:p>
            <a:r>
              <a:rPr lang="en-US" dirty="0"/>
              <a:t>Current Work on SWDA Corpus</a:t>
            </a:r>
          </a:p>
        </p:txBody>
      </p:sp>
      <p:sp>
        <p:nvSpPr>
          <p:cNvPr id="3" name="Content Placeholder 2">
            <a:extLst>
              <a:ext uri="{FF2B5EF4-FFF2-40B4-BE49-F238E27FC236}">
                <a16:creationId xmlns:a16="http://schemas.microsoft.com/office/drawing/2014/main" id="{9E8924CA-D021-854B-4296-B6B26D4A8CD3}"/>
              </a:ext>
            </a:extLst>
          </p:cNvPr>
          <p:cNvSpPr>
            <a:spLocks noGrp="1"/>
          </p:cNvSpPr>
          <p:nvPr>
            <p:ph idx="1"/>
          </p:nvPr>
        </p:nvSpPr>
        <p:spPr/>
        <p:txBody>
          <a:bodyPr/>
          <a:lstStyle/>
          <a:p>
            <a:r>
              <a:rPr lang="en-US" sz="2400" dirty="0">
                <a:solidFill>
                  <a:srgbClr val="0066FF"/>
                </a:solidFill>
              </a:rPr>
              <a:t>Switchboard Dialog Act Cor</a:t>
            </a:r>
            <a:r>
              <a:rPr lang="en-US" sz="2400" dirty="0"/>
              <a:t>pus is a portion (1155 conversations) of the original Switchboard Corpus</a:t>
            </a:r>
          </a:p>
          <a:p>
            <a:pPr lvl="1"/>
            <a:r>
              <a:rPr lang="en-US" sz="2400" dirty="0">
                <a:solidFill>
                  <a:srgbClr val="FF0000"/>
                </a:solidFill>
              </a:rPr>
              <a:t>Transcribed</a:t>
            </a:r>
          </a:p>
          <a:p>
            <a:pPr lvl="1"/>
            <a:r>
              <a:rPr lang="en-US" sz="2400" dirty="0">
                <a:solidFill>
                  <a:srgbClr val="FF0000"/>
                </a:solidFill>
              </a:rPr>
              <a:t>Aligned</a:t>
            </a:r>
            <a:r>
              <a:rPr lang="en-US" sz="2400" dirty="0"/>
              <a:t> using old ASR methods which did not work well </a:t>
            </a:r>
          </a:p>
          <a:p>
            <a:pPr lvl="1"/>
            <a:r>
              <a:rPr lang="en-US" sz="2400" dirty="0">
                <a:solidFill>
                  <a:srgbClr val="FF0000"/>
                </a:solidFill>
              </a:rPr>
              <a:t>43 DAs </a:t>
            </a:r>
            <a:r>
              <a:rPr lang="en-US" sz="2400" dirty="0"/>
              <a:t>annotated</a:t>
            </a:r>
          </a:p>
          <a:p>
            <a:pPr lvl="1"/>
            <a:r>
              <a:rPr lang="en-US" sz="2400" dirty="0"/>
              <a:t>Much other work on annotation but </a:t>
            </a:r>
            <a:r>
              <a:rPr lang="en-US" sz="2400" dirty="0">
                <a:solidFill>
                  <a:srgbClr val="FF0000"/>
                </a:solidFill>
              </a:rPr>
              <a:t>no alignment correction</a:t>
            </a:r>
            <a:r>
              <a:rPr lang="en-US" sz="2400" dirty="0"/>
              <a:t> which is what we are doing now to see if acoustic-prosodic features help with DA identification</a:t>
            </a:r>
          </a:p>
          <a:p>
            <a:pPr lvl="1"/>
            <a:r>
              <a:rPr lang="en-US" sz="2400" dirty="0">
                <a:solidFill>
                  <a:srgbClr val="FF0000"/>
                </a:solidFill>
              </a:rPr>
              <a:t>About 3/4 re-aligned</a:t>
            </a:r>
            <a:r>
              <a:rPr lang="en-US" sz="2400" dirty="0"/>
              <a:t>, building </a:t>
            </a:r>
            <a:r>
              <a:rPr lang="en-US" sz="2400" dirty="0">
                <a:solidFill>
                  <a:srgbClr val="FF0000"/>
                </a:solidFill>
              </a:rPr>
              <a:t>ML models </a:t>
            </a:r>
            <a:r>
              <a:rPr lang="en-US" sz="2400" dirty="0"/>
              <a:t>on them</a:t>
            </a:r>
          </a:p>
          <a:p>
            <a:pPr lvl="1"/>
            <a:r>
              <a:rPr lang="en-US" sz="2400" dirty="0"/>
              <a:t>More on this in a few weeks…</a:t>
            </a:r>
          </a:p>
        </p:txBody>
      </p:sp>
      <p:sp>
        <p:nvSpPr>
          <p:cNvPr id="4" name="Date Placeholder 3">
            <a:extLst>
              <a:ext uri="{FF2B5EF4-FFF2-40B4-BE49-F238E27FC236}">
                <a16:creationId xmlns:a16="http://schemas.microsoft.com/office/drawing/2014/main" id="{6E843BD5-0234-A2B7-16F0-DA99DAAA4CC5}"/>
              </a:ext>
            </a:extLst>
          </p:cNvPr>
          <p:cNvSpPr>
            <a:spLocks noGrp="1"/>
          </p:cNvSpPr>
          <p:nvPr>
            <p:ph type="dt" sz="half" idx="10"/>
          </p:nvPr>
        </p:nvSpPr>
        <p:spPr/>
        <p:txBody>
          <a:bodyPr/>
          <a:lstStyle/>
          <a:p>
            <a:fld id="{EB0F70CC-2360-6E47-8D15-BD3ECE1CDD1B}" type="datetime1">
              <a:rPr lang="en-US" smtClean="0"/>
              <a:pPr/>
              <a:t>10/1/24</a:t>
            </a:fld>
            <a:endParaRPr lang="en-US"/>
          </a:p>
        </p:txBody>
      </p:sp>
      <p:sp>
        <p:nvSpPr>
          <p:cNvPr id="5" name="Slide Number Placeholder 4">
            <a:extLst>
              <a:ext uri="{FF2B5EF4-FFF2-40B4-BE49-F238E27FC236}">
                <a16:creationId xmlns:a16="http://schemas.microsoft.com/office/drawing/2014/main" id="{F8227283-1FF2-4111-2E4C-2DCADDB5A33F}"/>
              </a:ext>
            </a:extLst>
          </p:cNvPr>
          <p:cNvSpPr>
            <a:spLocks noGrp="1"/>
          </p:cNvSpPr>
          <p:nvPr>
            <p:ph type="sldNum" sz="quarter" idx="12"/>
          </p:nvPr>
        </p:nvSpPr>
        <p:spPr/>
        <p:txBody>
          <a:bodyPr/>
          <a:lstStyle/>
          <a:p>
            <a:fld id="{6C249F2B-E833-7C4B-8512-E970305C1E58}" type="slidenum">
              <a:rPr lang="en-US" smtClean="0"/>
              <a:pPr/>
              <a:t>46</a:t>
            </a:fld>
            <a:endParaRPr lang="en-US"/>
          </a:p>
        </p:txBody>
      </p:sp>
    </p:spTree>
    <p:extLst>
      <p:ext uri="{BB962C8B-B14F-4D97-AF65-F5344CB8AC3E}">
        <p14:creationId xmlns:p14="http://schemas.microsoft.com/office/powerpoint/2010/main" val="5557470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54100"/>
          </a:xfrm>
        </p:spPr>
        <p:txBody>
          <a:bodyPr/>
          <a:lstStyle/>
          <a:p>
            <a:r>
              <a:rPr lang="en-US" dirty="0">
                <a:hlinkClick r:id="rId2"/>
              </a:rPr>
              <a:t>ASCCD-Annotated Speech Corpus of Chinese Discourse</a:t>
            </a:r>
            <a:endParaRPr lang="en-US" dirty="0"/>
          </a:p>
        </p:txBody>
      </p:sp>
      <p:sp>
        <p:nvSpPr>
          <p:cNvPr id="3" name="Content Placeholder 2"/>
          <p:cNvSpPr>
            <a:spLocks noGrp="1"/>
          </p:cNvSpPr>
          <p:nvPr>
            <p:ph idx="1"/>
          </p:nvPr>
        </p:nvSpPr>
        <p:spPr/>
        <p:txBody>
          <a:bodyPr/>
          <a:lstStyle/>
          <a:p>
            <a:r>
              <a:rPr lang="en-US" sz="2400" dirty="0"/>
              <a:t>Created by the </a:t>
            </a:r>
            <a:r>
              <a:rPr lang="en-US" sz="2400" dirty="0">
                <a:solidFill>
                  <a:srgbClr val="FF0000"/>
                </a:solidFill>
              </a:rPr>
              <a:t>Institute of Linguistics Chinese Academy of Social Sciences</a:t>
            </a:r>
          </a:p>
          <a:p>
            <a:pPr lvl="1"/>
            <a:r>
              <a:rPr lang="en-US" sz="2400" dirty="0"/>
              <a:t>ASCCD includes</a:t>
            </a:r>
          </a:p>
          <a:p>
            <a:pPr lvl="2"/>
            <a:r>
              <a:rPr lang="en-US" dirty="0"/>
              <a:t>A </a:t>
            </a:r>
            <a:r>
              <a:rPr lang="en-US" dirty="0">
                <a:solidFill>
                  <a:srgbClr val="FF0000"/>
                </a:solidFill>
              </a:rPr>
              <a:t>text corpus</a:t>
            </a:r>
          </a:p>
          <a:p>
            <a:pPr lvl="2"/>
            <a:r>
              <a:rPr lang="en-US" dirty="0">
                <a:solidFill>
                  <a:srgbClr val="FF0000"/>
                </a:solidFill>
              </a:rPr>
              <a:t>wav</a:t>
            </a:r>
            <a:r>
              <a:rPr lang="en-US" dirty="0"/>
              <a:t> data</a:t>
            </a:r>
          </a:p>
          <a:p>
            <a:pPr lvl="2"/>
            <a:r>
              <a:rPr lang="en-US" dirty="0">
                <a:solidFill>
                  <a:srgbClr val="FF0000"/>
                </a:solidFill>
              </a:rPr>
              <a:t>Labeling</a:t>
            </a:r>
            <a:r>
              <a:rPr lang="en-US" dirty="0"/>
              <a:t> information</a:t>
            </a:r>
          </a:p>
          <a:p>
            <a:pPr lvl="1"/>
            <a:r>
              <a:rPr lang="en-US" sz="2400" dirty="0"/>
              <a:t>Useful for </a:t>
            </a:r>
            <a:r>
              <a:rPr lang="en-US" sz="2400" dirty="0">
                <a:solidFill>
                  <a:srgbClr val="FF0000"/>
                </a:solidFill>
              </a:rPr>
              <a:t>research</a:t>
            </a:r>
            <a:r>
              <a:rPr lang="en-US" sz="2400" dirty="0"/>
              <a:t> in speech and language, the development of </a:t>
            </a:r>
            <a:r>
              <a:rPr lang="en-US" sz="2400" dirty="0">
                <a:solidFill>
                  <a:srgbClr val="FF0000"/>
                </a:solidFill>
              </a:rPr>
              <a:t>speech software </a:t>
            </a:r>
            <a:r>
              <a:rPr lang="en-US" sz="2400" dirty="0"/>
              <a:t>and the foundational </a:t>
            </a:r>
            <a:r>
              <a:rPr lang="en-US" sz="2400" dirty="0">
                <a:solidFill>
                  <a:srgbClr val="FF0000"/>
                </a:solidFill>
              </a:rPr>
              <a:t>teaching</a:t>
            </a:r>
            <a:r>
              <a:rPr lang="en-US" sz="2400" dirty="0"/>
              <a:t> of Mandarin</a:t>
            </a:r>
            <a:br>
              <a:rPr lang="en-US" sz="2400" dirty="0"/>
            </a:br>
            <a:endParaRPr lang="en-US" sz="2400" dirty="0"/>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10/1/24</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47</a:t>
            </a:fld>
            <a:endParaRPr lang="en-US"/>
          </a:p>
        </p:txBody>
      </p:sp>
    </p:spTree>
    <p:extLst>
      <p:ext uri="{BB962C8B-B14F-4D97-AF65-F5344CB8AC3E}">
        <p14:creationId xmlns:p14="http://schemas.microsoft.com/office/powerpoint/2010/main" val="1649518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dirty="0" err="1"/>
              <a:t>ToBI</a:t>
            </a:r>
            <a:r>
              <a:rPr lang="en-US" dirty="0"/>
              <a:t> Labels for Mandarin</a:t>
            </a:r>
          </a:p>
        </p:txBody>
      </p:sp>
      <p:sp>
        <p:nvSpPr>
          <p:cNvPr id="3" name="Content Placeholder 2"/>
          <p:cNvSpPr>
            <a:spLocks noGrp="1"/>
          </p:cNvSpPr>
          <p:nvPr>
            <p:ph idx="1"/>
          </p:nvPr>
        </p:nvSpPr>
        <p:spPr>
          <a:xfrm>
            <a:off x="457200" y="1447800"/>
            <a:ext cx="8229600" cy="4678363"/>
          </a:xfrm>
        </p:spPr>
        <p:txBody>
          <a:bodyPr/>
          <a:lstStyle/>
          <a:p>
            <a:r>
              <a:rPr lang="en-US" sz="2400" dirty="0">
                <a:solidFill>
                  <a:srgbClr val="0066FF"/>
                </a:solidFill>
              </a:rPr>
              <a:t>Pinyin tier </a:t>
            </a:r>
            <a:r>
              <a:rPr lang="en-US" sz="2400" dirty="0"/>
              <a:t>with tones</a:t>
            </a:r>
          </a:p>
          <a:p>
            <a:r>
              <a:rPr lang="en-US" sz="2400" dirty="0">
                <a:solidFill>
                  <a:srgbClr val="0066FF"/>
                </a:solidFill>
              </a:rPr>
              <a:t>Syllable initial </a:t>
            </a:r>
            <a:r>
              <a:rPr lang="en-US" sz="2400" dirty="0"/>
              <a:t>labels tier</a:t>
            </a:r>
          </a:p>
          <a:p>
            <a:r>
              <a:rPr lang="en-US" sz="2400" dirty="0">
                <a:solidFill>
                  <a:srgbClr val="0066FF"/>
                </a:solidFill>
              </a:rPr>
              <a:t>Tone</a:t>
            </a:r>
            <a:r>
              <a:rPr lang="en-US" sz="2400" dirty="0"/>
              <a:t> and </a:t>
            </a:r>
            <a:r>
              <a:rPr lang="en-US" sz="2400" dirty="0">
                <a:solidFill>
                  <a:srgbClr val="0066FF"/>
                </a:solidFill>
              </a:rPr>
              <a:t>intonation</a:t>
            </a:r>
            <a:r>
              <a:rPr lang="en-US" sz="2400" dirty="0"/>
              <a:t> tier</a:t>
            </a:r>
          </a:p>
          <a:p>
            <a:r>
              <a:rPr lang="en-US" sz="2400" dirty="0">
                <a:solidFill>
                  <a:srgbClr val="0066FF"/>
                </a:solidFill>
              </a:rPr>
              <a:t>Break index </a:t>
            </a:r>
            <a:r>
              <a:rPr lang="en-US" sz="2400" dirty="0"/>
              <a:t>tier (0-4)</a:t>
            </a:r>
          </a:p>
          <a:p>
            <a:r>
              <a:rPr lang="en-US" sz="2400" dirty="0">
                <a:solidFill>
                  <a:srgbClr val="0066FF"/>
                </a:solidFill>
              </a:rPr>
              <a:t>Stress index </a:t>
            </a:r>
            <a:r>
              <a:rPr lang="en-US" sz="2400" dirty="0"/>
              <a:t>tier (1-4): @ indicates contrastive stress</a:t>
            </a:r>
          </a:p>
          <a:p>
            <a:r>
              <a:rPr lang="en-US" sz="2400" dirty="0">
                <a:solidFill>
                  <a:srgbClr val="0066FF"/>
                </a:solidFill>
              </a:rPr>
              <a:t>Sentence function </a:t>
            </a:r>
            <a:r>
              <a:rPr lang="en-US" sz="2400" dirty="0"/>
              <a:t>tier:  interrogative, imperative, declarative, exclamation</a:t>
            </a:r>
          </a:p>
          <a:p>
            <a:r>
              <a:rPr lang="en-US" sz="2400" dirty="0">
                <a:solidFill>
                  <a:srgbClr val="0066FF"/>
                </a:solidFill>
              </a:rPr>
              <a:t>Regional accent </a:t>
            </a:r>
            <a:r>
              <a:rPr lang="en-US" sz="2400" dirty="0"/>
              <a:t>tier for dialect/accent</a:t>
            </a:r>
          </a:p>
          <a:p>
            <a:r>
              <a:rPr lang="en-US" sz="2400" dirty="0">
                <a:solidFill>
                  <a:srgbClr val="0066FF"/>
                </a:solidFill>
              </a:rPr>
              <a:t>Turn-taking</a:t>
            </a:r>
            <a:r>
              <a:rPr lang="en-US" sz="2400" dirty="0"/>
              <a:t> tier: start and end of each tier</a:t>
            </a:r>
          </a:p>
          <a:p>
            <a:r>
              <a:rPr lang="en-US" sz="2400" dirty="0">
                <a:solidFill>
                  <a:srgbClr val="0066FF"/>
                </a:solidFill>
              </a:rPr>
              <a:t>Miscellaneous</a:t>
            </a:r>
            <a:r>
              <a:rPr lang="en-US" sz="2400" dirty="0"/>
              <a:t> tier:  </a:t>
            </a:r>
            <a:r>
              <a:rPr lang="en-US" sz="2400" dirty="0" err="1"/>
              <a:t>paralinguistics</a:t>
            </a:r>
            <a:r>
              <a:rPr lang="en-US" sz="2400" dirty="0"/>
              <a:t> (e.g. laughter)</a:t>
            </a:r>
          </a:p>
        </p:txBody>
      </p:sp>
      <p:sp>
        <p:nvSpPr>
          <p:cNvPr id="4" name="Date Placeholder 3"/>
          <p:cNvSpPr>
            <a:spLocks noGrp="1"/>
          </p:cNvSpPr>
          <p:nvPr>
            <p:ph type="dt" sz="half" idx="10"/>
          </p:nvPr>
        </p:nvSpPr>
        <p:spPr/>
        <p:txBody>
          <a:bodyPr/>
          <a:lstStyle/>
          <a:p>
            <a:fld id="{EB0F70CC-2360-6E47-8D15-BD3ECE1CDD1B}" type="datetime1">
              <a:rPr lang="en-US" smtClean="0"/>
              <a:pPr/>
              <a:t>10/1/24</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48</a:t>
            </a:fld>
            <a:endParaRPr lang="en-US"/>
          </a:p>
        </p:txBody>
      </p:sp>
    </p:spTree>
    <p:extLst>
      <p:ext uri="{BB962C8B-B14F-4D97-AF65-F5344CB8AC3E}">
        <p14:creationId xmlns:p14="http://schemas.microsoft.com/office/powerpoint/2010/main" val="1645718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dirty="0" err="1"/>
              <a:t>ToBI</a:t>
            </a:r>
            <a:r>
              <a:rPr lang="en-US" dirty="0"/>
              <a:t> Corpora</a:t>
            </a:r>
          </a:p>
        </p:txBody>
      </p:sp>
      <p:sp>
        <p:nvSpPr>
          <p:cNvPr id="3" name="Date Placeholder 2"/>
          <p:cNvSpPr>
            <a:spLocks noGrp="1"/>
          </p:cNvSpPr>
          <p:nvPr>
            <p:ph type="dt" sz="half" idx="10"/>
          </p:nvPr>
        </p:nvSpPr>
        <p:spPr/>
        <p:txBody>
          <a:bodyPr/>
          <a:lstStyle/>
          <a:p>
            <a:fld id="{724FF392-6DD0-1C42-9EB9-D001C148B05C}" type="datetime1">
              <a:rPr lang="en-US" smtClean="0"/>
              <a:pPr/>
              <a:t>10/1/24</a:t>
            </a:fld>
            <a:endParaRPr lang="en-US"/>
          </a:p>
        </p:txBody>
      </p:sp>
      <p:sp>
        <p:nvSpPr>
          <p:cNvPr id="4" name="Slide Number Placeholder 3"/>
          <p:cNvSpPr>
            <a:spLocks noGrp="1"/>
          </p:cNvSpPr>
          <p:nvPr>
            <p:ph type="sldNum" sz="quarter" idx="12"/>
          </p:nvPr>
        </p:nvSpPr>
        <p:spPr/>
        <p:txBody>
          <a:bodyPr/>
          <a:lstStyle/>
          <a:p>
            <a:fld id="{E5B8A67F-5990-024C-872C-7C8382FBBFD9}" type="slidenum">
              <a:rPr lang="en-US" smtClean="0"/>
              <a:pPr/>
              <a:t>49</a:t>
            </a:fld>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76300"/>
            <a:ext cx="9144000" cy="5100595"/>
          </a:xfrm>
          <a:prstGeom prst="rect">
            <a:avLst/>
          </a:prstGeom>
        </p:spPr>
      </p:pic>
      <p:pic>
        <p:nvPicPr>
          <p:cNvPr id="6" name="f001002_0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6">
                <a:tint val="45000"/>
                <a:satMod val="400000"/>
              </a:schemeClr>
            </a:duotone>
          </a:blip>
          <a:stretch>
            <a:fillRect/>
          </a:stretch>
        </p:blipFill>
        <p:spPr>
          <a:xfrm>
            <a:off x="6146800" y="183335"/>
            <a:ext cx="558800" cy="558800"/>
          </a:xfrm>
          <a:prstGeom prst="rect">
            <a:avLst/>
          </a:prstGeom>
        </p:spPr>
      </p:pic>
    </p:spTree>
    <p:extLst>
      <p:ext uri="{BB962C8B-B14F-4D97-AF65-F5344CB8AC3E}">
        <p14:creationId xmlns:p14="http://schemas.microsoft.com/office/powerpoint/2010/main" val="9973205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1"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Limitations of Music Representations</a:t>
            </a:r>
          </a:p>
        </p:txBody>
      </p:sp>
      <p:sp>
        <p:nvSpPr>
          <p:cNvPr id="6" name="Content Placeholder 5"/>
          <p:cNvSpPr>
            <a:spLocks noGrp="1"/>
          </p:cNvSpPr>
          <p:nvPr>
            <p:ph idx="1"/>
          </p:nvPr>
        </p:nvSpPr>
        <p:spPr/>
        <p:txBody>
          <a:bodyPr/>
          <a:lstStyle/>
          <a:p>
            <a:r>
              <a:rPr lang="en-US" dirty="0"/>
              <a:t>Difficult to represent similarities between contours</a:t>
            </a:r>
          </a:p>
          <a:p>
            <a:pPr lvl="1"/>
            <a:r>
              <a:rPr lang="en-US" dirty="0"/>
              <a:t>E.g. these contours are the same </a:t>
            </a:r>
          </a:p>
          <a:p>
            <a:pPr lvl="1"/>
            <a:r>
              <a:rPr lang="en-US" dirty="0"/>
              <a:t>but in a </a:t>
            </a:r>
            <a:r>
              <a:rPr lang="en-US" dirty="0">
                <a:solidFill>
                  <a:srgbClr val="0066FF"/>
                </a:solidFill>
              </a:rPr>
              <a:t>different pitch range</a:t>
            </a:r>
          </a:p>
          <a:p>
            <a:r>
              <a:rPr lang="en-US" dirty="0"/>
              <a:t>A good start for intonation analysis but too tied to particular instances </a:t>
            </a:r>
            <a:r>
              <a:rPr lang="mr-IN" dirty="0"/>
              <a:t>–</a:t>
            </a:r>
            <a:r>
              <a:rPr lang="en-US" dirty="0"/>
              <a:t> hard to generalize</a:t>
            </a:r>
          </a:p>
        </p:txBody>
      </p:sp>
      <p:sp>
        <p:nvSpPr>
          <p:cNvPr id="3" name="Date Placeholder 2"/>
          <p:cNvSpPr>
            <a:spLocks noGrp="1"/>
          </p:cNvSpPr>
          <p:nvPr>
            <p:ph type="dt" sz="half" idx="10"/>
          </p:nvPr>
        </p:nvSpPr>
        <p:spPr/>
        <p:txBody>
          <a:bodyPr/>
          <a:lstStyle/>
          <a:p>
            <a:fld id="{724FF392-6DD0-1C42-9EB9-D001C148B05C}" type="datetime1">
              <a:rPr lang="en-US" smtClean="0"/>
              <a:pPr/>
              <a:t>10/1/24</a:t>
            </a:fld>
            <a:endParaRPr lang="en-US"/>
          </a:p>
        </p:txBody>
      </p:sp>
      <p:sp>
        <p:nvSpPr>
          <p:cNvPr id="4" name="Slide Number Placeholder 3"/>
          <p:cNvSpPr>
            <a:spLocks noGrp="1"/>
          </p:cNvSpPr>
          <p:nvPr>
            <p:ph type="sldNum" sz="quarter" idx="12"/>
          </p:nvPr>
        </p:nvSpPr>
        <p:spPr/>
        <p:txBody>
          <a:bodyPr/>
          <a:lstStyle/>
          <a:p>
            <a:fld id="{E5B8A67F-5990-024C-872C-7C8382FBBFD9}" type="slidenum">
              <a:rPr lang="en-US" smtClean="0"/>
              <a:pPr/>
              <a:t>5</a:t>
            </a:fld>
            <a:endParaRPr lang="en-US"/>
          </a:p>
        </p:txBody>
      </p:sp>
      <p:pic>
        <p:nvPicPr>
          <p:cNvPr id="2" name="hyrax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6">
                <a:tint val="45000"/>
                <a:satMod val="400000"/>
              </a:schemeClr>
            </a:duotone>
          </a:blip>
          <a:stretch>
            <a:fillRect/>
          </a:stretch>
        </p:blipFill>
        <p:spPr>
          <a:xfrm flipH="1">
            <a:off x="6589643" y="1828800"/>
            <a:ext cx="660400" cy="812800"/>
          </a:xfrm>
          <a:prstGeom prst="rect">
            <a:avLst/>
          </a:prstGeom>
        </p:spPr>
      </p:pic>
      <p:pic>
        <p:nvPicPr>
          <p:cNvPr id="7" name="hyrax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duotone>
              <a:prstClr val="black"/>
              <a:schemeClr val="accent6">
                <a:tint val="45000"/>
                <a:satMod val="400000"/>
              </a:schemeClr>
            </a:duotone>
          </a:blip>
          <a:stretch>
            <a:fillRect/>
          </a:stretch>
        </p:blipFill>
        <p:spPr>
          <a:xfrm>
            <a:off x="7562021" y="1828800"/>
            <a:ext cx="812800" cy="812800"/>
          </a:xfrm>
          <a:prstGeom prst="rect">
            <a:avLst/>
          </a:prstGeom>
        </p:spPr>
      </p:pic>
    </p:spTree>
    <p:extLst>
      <p:ext uri="{BB962C8B-B14F-4D97-AF65-F5344CB8AC3E}">
        <p14:creationId xmlns:p14="http://schemas.microsoft.com/office/powerpoint/2010/main" val="8243881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10"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Weizmann Institute Prosody Quantification Project </a:t>
            </a:r>
            <a:r>
              <a:rPr lang="en-US" sz="2000" dirty="0"/>
              <a:t>(</a:t>
            </a:r>
            <a:r>
              <a:rPr lang="en-US" sz="2000" dirty="0" err="1"/>
              <a:t>Tirza</a:t>
            </a:r>
            <a:r>
              <a:rPr lang="en-US" sz="2000" dirty="0"/>
              <a:t> Biron et al)</a:t>
            </a:r>
          </a:p>
        </p:txBody>
      </p:sp>
      <p:sp>
        <p:nvSpPr>
          <p:cNvPr id="3" name="Content Placeholder 2"/>
          <p:cNvSpPr>
            <a:spLocks noGrp="1"/>
          </p:cNvSpPr>
          <p:nvPr>
            <p:ph idx="1"/>
          </p:nvPr>
        </p:nvSpPr>
        <p:spPr/>
        <p:txBody>
          <a:bodyPr/>
          <a:lstStyle/>
          <a:p>
            <a:r>
              <a:rPr lang="en-US" dirty="0">
                <a:solidFill>
                  <a:srgbClr val="0066FF"/>
                </a:solidFill>
                <a:hlinkClick r:id="rId2">
                  <a:extLst>
                    <a:ext uri="{A12FA001-AC4F-418D-AE19-62706E023703}">
                      <ahyp:hlinkClr xmlns:ahyp="http://schemas.microsoft.com/office/drawing/2018/hyperlinkcolor" val="tx"/>
                    </a:ext>
                  </a:extLst>
                </a:hlinkClick>
              </a:rPr>
              <a:t>An</a:t>
            </a:r>
            <a:r>
              <a:rPr lang="en-US" dirty="0">
                <a:solidFill>
                  <a:srgbClr val="009999"/>
                </a:solidFill>
                <a:hlinkClick r:id="rId2">
                  <a:extLst>
                    <a:ext uri="{A12FA001-AC4F-418D-AE19-62706E023703}">
                      <ahyp:hlinkClr xmlns:ahyp="http://schemas.microsoft.com/office/drawing/2018/hyperlinkcolor" val="tx"/>
                    </a:ext>
                  </a:extLst>
                </a:hlinkClick>
              </a:rPr>
              <a:t> </a:t>
            </a:r>
            <a:r>
              <a:rPr lang="en-US" dirty="0">
                <a:solidFill>
                  <a:srgbClr val="0066FF"/>
                </a:solidFill>
                <a:hlinkClick r:id="rId2">
                  <a:extLst>
                    <a:ext uri="{A12FA001-AC4F-418D-AE19-62706E023703}">
                      <ahyp:hlinkClr xmlns:ahyp="http://schemas.microsoft.com/office/drawing/2018/hyperlinkcolor" val="tx"/>
                    </a:ext>
                  </a:extLst>
                </a:hlinkClick>
              </a:rPr>
              <a:t>integrative theory </a:t>
            </a:r>
            <a:r>
              <a:rPr lang="en-US" dirty="0"/>
              <a:t>for prosody analysis combining:</a:t>
            </a:r>
          </a:p>
          <a:p>
            <a:pPr lvl="1"/>
            <a:r>
              <a:rPr lang="en-US" dirty="0"/>
              <a:t>Para-syntactic </a:t>
            </a:r>
            <a:r>
              <a:rPr lang="en-US" dirty="0">
                <a:solidFill>
                  <a:srgbClr val="FF0000"/>
                </a:solidFill>
              </a:rPr>
              <a:t>Prototype</a:t>
            </a:r>
            <a:r>
              <a:rPr lang="en-US" dirty="0"/>
              <a:t>: Dialogue Act</a:t>
            </a:r>
          </a:p>
          <a:p>
            <a:pPr lvl="1"/>
            <a:r>
              <a:rPr lang="en-US" dirty="0">
                <a:solidFill>
                  <a:srgbClr val="FF0000"/>
                </a:solidFill>
              </a:rPr>
              <a:t>Discourse functions</a:t>
            </a:r>
            <a:r>
              <a:rPr lang="en-US" dirty="0"/>
              <a:t>: e.g. rhetorical question, item in a list, parenthetical phrase</a:t>
            </a:r>
          </a:p>
          <a:p>
            <a:pPr lvl="1"/>
            <a:r>
              <a:rPr lang="en-US" dirty="0">
                <a:solidFill>
                  <a:srgbClr val="FF0000"/>
                </a:solidFill>
              </a:rPr>
              <a:t>Information structure</a:t>
            </a:r>
            <a:r>
              <a:rPr lang="en-US" dirty="0"/>
              <a:t>: e.g. marking focus</a:t>
            </a:r>
            <a:endParaRPr lang="en-US" i="1" dirty="0"/>
          </a:p>
          <a:p>
            <a:pPr lvl="1"/>
            <a:r>
              <a:rPr lang="en-US" dirty="0">
                <a:solidFill>
                  <a:srgbClr val="FF0000"/>
                </a:solidFill>
              </a:rPr>
              <a:t>Attitude/sentiment</a:t>
            </a:r>
            <a:r>
              <a:rPr lang="en-US" dirty="0"/>
              <a:t>:  identifying both</a:t>
            </a:r>
          </a:p>
          <a:p>
            <a:r>
              <a:rPr lang="en-US" dirty="0"/>
              <a:t>Here’s an </a:t>
            </a:r>
            <a:r>
              <a:rPr lang="en-US" dirty="0">
                <a:solidFill>
                  <a:srgbClr val="0066FF"/>
                </a:solidFill>
              </a:rPr>
              <a:t>example</a:t>
            </a:r>
          </a:p>
          <a:p>
            <a:endParaRPr lang="en-US" dirty="0"/>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10/1/24</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50</a:t>
            </a:fld>
            <a:endParaRPr lang="en-US"/>
          </a:p>
        </p:txBody>
      </p:sp>
    </p:spTree>
    <p:extLst>
      <p:ext uri="{BB962C8B-B14F-4D97-AF65-F5344CB8AC3E}">
        <p14:creationId xmlns:p14="http://schemas.microsoft.com/office/powerpoint/2010/main" val="2429411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[If you’re poorly educated,] Why </a:t>
            </a:r>
            <a:r>
              <a:rPr lang="en-US" b="1" i="1" dirty="0"/>
              <a:t>shouldn’t</a:t>
            </a:r>
            <a:r>
              <a:rPr lang="en-US" i="1" dirty="0"/>
              <a:t> you</a:t>
            </a:r>
            <a:r>
              <a:rPr lang="he-IL" i="1" dirty="0"/>
              <a:t> </a:t>
            </a:r>
            <a:r>
              <a:rPr lang="en-US" i="1" dirty="0"/>
              <a:t>steal/shoot/go to prison</a:t>
            </a:r>
          </a:p>
        </p:txBody>
      </p:sp>
      <p:sp>
        <p:nvSpPr>
          <p:cNvPr id="3" name="Content Placeholder 2"/>
          <p:cNvSpPr>
            <a:spLocks noGrp="1"/>
          </p:cNvSpPr>
          <p:nvPr>
            <p:ph idx="1"/>
          </p:nvPr>
        </p:nvSpPr>
        <p:spPr/>
        <p:txBody>
          <a:bodyPr/>
          <a:lstStyle/>
          <a:p>
            <a:pPr marL="0" indent="0">
              <a:buNone/>
            </a:pPr>
            <a:r>
              <a:rPr lang="en-US" dirty="0"/>
              <a:t>Three segments</a:t>
            </a:r>
          </a:p>
          <a:p>
            <a:r>
              <a:rPr lang="en-US" dirty="0">
                <a:solidFill>
                  <a:srgbClr val="0066FF"/>
                </a:solidFill>
              </a:rPr>
              <a:t>Para-syntactic</a:t>
            </a:r>
            <a:r>
              <a:rPr lang="en-US" dirty="0"/>
              <a:t> Prototype: </a:t>
            </a:r>
            <a:r>
              <a:rPr lang="en-US" dirty="0" err="1"/>
              <a:t>Wh</a:t>
            </a:r>
            <a:r>
              <a:rPr lang="en-US" dirty="0"/>
              <a:t>-question</a:t>
            </a:r>
          </a:p>
          <a:p>
            <a:r>
              <a:rPr lang="en-US" dirty="0">
                <a:solidFill>
                  <a:srgbClr val="0066FF"/>
                </a:solidFill>
              </a:rPr>
              <a:t>Discourse function I</a:t>
            </a:r>
            <a:r>
              <a:rPr lang="en-US" dirty="0"/>
              <a:t>: Rhetorical question</a:t>
            </a:r>
          </a:p>
          <a:p>
            <a:r>
              <a:rPr lang="en-US" dirty="0">
                <a:solidFill>
                  <a:srgbClr val="0066FF"/>
                </a:solidFill>
              </a:rPr>
              <a:t>Discourse function II</a:t>
            </a:r>
            <a:r>
              <a:rPr lang="en-US" dirty="0"/>
              <a:t>: Item in a list </a:t>
            </a:r>
          </a:p>
          <a:p>
            <a:r>
              <a:rPr lang="en-US" dirty="0">
                <a:solidFill>
                  <a:srgbClr val="0066FF"/>
                </a:solidFill>
              </a:rPr>
              <a:t>Discourse function III</a:t>
            </a:r>
            <a:r>
              <a:rPr lang="en-US" dirty="0"/>
              <a:t>: </a:t>
            </a:r>
            <a:r>
              <a:rPr lang="en-US" i="1" dirty="0"/>
              <a:t>Apodosis</a:t>
            </a:r>
            <a:r>
              <a:rPr lang="en-US" dirty="0"/>
              <a:t> (the clause expressing the consequence of a conditional sentence – “Why shouldn’t you…”)</a:t>
            </a:r>
          </a:p>
          <a:p>
            <a:r>
              <a:rPr lang="en-US" dirty="0">
                <a:solidFill>
                  <a:srgbClr val="0066FF"/>
                </a:solidFill>
              </a:rPr>
              <a:t>Information structure</a:t>
            </a:r>
            <a:r>
              <a:rPr lang="en-US" dirty="0"/>
              <a:t>: marked focus on </a:t>
            </a:r>
            <a:r>
              <a:rPr lang="en-US" i="1" dirty="0">
                <a:solidFill>
                  <a:srgbClr val="FF0000"/>
                </a:solidFill>
              </a:rPr>
              <a:t>shouldn’t</a:t>
            </a:r>
          </a:p>
          <a:p>
            <a:r>
              <a:rPr lang="en-US" dirty="0">
                <a:solidFill>
                  <a:srgbClr val="0066FF"/>
                </a:solidFill>
              </a:rPr>
              <a:t>Attitude/sentiment:</a:t>
            </a:r>
            <a:r>
              <a:rPr lang="en-US" dirty="0"/>
              <a:t> Insistent reprimand</a:t>
            </a:r>
          </a:p>
          <a:p>
            <a:pPr marL="0" indent="0">
              <a:buNone/>
            </a:pPr>
            <a:endParaRPr lang="en-US" dirty="0"/>
          </a:p>
        </p:txBody>
      </p:sp>
      <p:pic>
        <p:nvPicPr>
          <p:cNvPr id="4" name="SBC055_list_demagogic">
            <a:hlinkClick r:id="" action="ppaction://media"/>
            <a:extLst>
              <a:ext uri="{FF2B5EF4-FFF2-40B4-BE49-F238E27FC236}">
                <a16:creationId xmlns:a16="http://schemas.microsoft.com/office/drawing/2014/main" id="{CA247BA8-EE98-4BAF-8707-5689ADD192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89272" y="2226469"/>
            <a:ext cx="304800" cy="304800"/>
          </a:xfrm>
          <a:prstGeom prst="rect">
            <a:avLst/>
          </a:prstGeom>
        </p:spPr>
      </p:pic>
    </p:spTree>
    <p:extLst>
      <p:ext uri="{BB962C8B-B14F-4D97-AF65-F5344CB8AC3E}">
        <p14:creationId xmlns:p14="http://schemas.microsoft.com/office/powerpoint/2010/main" val="4805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23308" y="1917563"/>
            <a:ext cx="3221182" cy="616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0070C0"/>
                </a:solidFill>
              </a:rPr>
              <a:t>Para-syntactic prototype</a:t>
            </a:r>
          </a:p>
          <a:p>
            <a:pPr algn="ctr"/>
            <a:r>
              <a:rPr lang="en-US" sz="2100" b="1" dirty="0">
                <a:solidFill>
                  <a:srgbClr val="0070C0"/>
                </a:solidFill>
              </a:rPr>
              <a:t>WH question</a:t>
            </a:r>
          </a:p>
        </p:txBody>
      </p:sp>
      <p:sp>
        <p:nvSpPr>
          <p:cNvPr id="4" name="Rectangle 3"/>
          <p:cNvSpPr/>
          <p:nvPr/>
        </p:nvSpPr>
        <p:spPr>
          <a:xfrm>
            <a:off x="2951017" y="2870601"/>
            <a:ext cx="3165763" cy="602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00B050"/>
                </a:solidFill>
              </a:rPr>
              <a:t>Discourse functions</a:t>
            </a:r>
          </a:p>
          <a:p>
            <a:pPr algn="ctr"/>
            <a:r>
              <a:rPr lang="en-US" sz="2100" b="1" dirty="0">
                <a:solidFill>
                  <a:srgbClr val="00B050"/>
                </a:solidFill>
              </a:rPr>
              <a:t>Rhetorical; list; apodosis</a:t>
            </a:r>
          </a:p>
        </p:txBody>
      </p:sp>
      <p:sp>
        <p:nvSpPr>
          <p:cNvPr id="5" name="Rectangle 4"/>
          <p:cNvSpPr/>
          <p:nvPr/>
        </p:nvSpPr>
        <p:spPr>
          <a:xfrm>
            <a:off x="3325088" y="3757625"/>
            <a:ext cx="2417618" cy="692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C00000"/>
                </a:solidFill>
              </a:rPr>
              <a:t>Information structure</a:t>
            </a:r>
          </a:p>
          <a:p>
            <a:pPr algn="ctr"/>
            <a:r>
              <a:rPr lang="en-US" sz="2100" b="1" dirty="0">
                <a:solidFill>
                  <a:srgbClr val="C00000"/>
                </a:solidFill>
              </a:rPr>
              <a:t>Contrastive </a:t>
            </a:r>
            <a:r>
              <a:rPr lang="en-US" sz="2100" b="1" i="1" dirty="0">
                <a:solidFill>
                  <a:srgbClr val="C00000"/>
                </a:solidFill>
              </a:rPr>
              <a:t>shouldn’t</a:t>
            </a:r>
          </a:p>
        </p:txBody>
      </p:sp>
      <p:sp>
        <p:nvSpPr>
          <p:cNvPr id="6" name="Rectangle 5"/>
          <p:cNvSpPr/>
          <p:nvPr/>
        </p:nvSpPr>
        <p:spPr>
          <a:xfrm>
            <a:off x="3231572" y="4871429"/>
            <a:ext cx="2847110" cy="692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C000"/>
                </a:solidFill>
              </a:rPr>
              <a:t>Sentiment/Attitude</a:t>
            </a:r>
          </a:p>
          <a:p>
            <a:pPr algn="ctr"/>
            <a:r>
              <a:rPr lang="en-US" sz="2100" b="1" dirty="0">
                <a:solidFill>
                  <a:srgbClr val="FFC000"/>
                </a:solidFill>
              </a:rPr>
              <a:t>Insistent reprimand</a:t>
            </a:r>
          </a:p>
        </p:txBody>
      </p:sp>
      <p:sp>
        <p:nvSpPr>
          <p:cNvPr id="2" name="TextBox 1"/>
          <p:cNvSpPr txBox="1"/>
          <p:nvPr/>
        </p:nvSpPr>
        <p:spPr>
          <a:xfrm>
            <a:off x="917863" y="1243452"/>
            <a:ext cx="6570519" cy="415498"/>
          </a:xfrm>
          <a:prstGeom prst="rect">
            <a:avLst/>
          </a:prstGeom>
          <a:noFill/>
        </p:spPr>
        <p:txBody>
          <a:bodyPr wrap="square" rtlCol="0">
            <a:spAutoFit/>
          </a:bodyPr>
          <a:lstStyle/>
          <a:p>
            <a:r>
              <a:rPr lang="en-US" sz="2100" dirty="0"/>
              <a:t>“[If you’re poorly educated,] Why </a:t>
            </a:r>
            <a:r>
              <a:rPr lang="en-US" sz="2100" i="1" dirty="0"/>
              <a:t>shouldn’t</a:t>
            </a:r>
            <a:r>
              <a:rPr lang="en-US" sz="2100" dirty="0"/>
              <a:t> you steal?”</a:t>
            </a:r>
          </a:p>
        </p:txBody>
      </p:sp>
      <p:sp>
        <p:nvSpPr>
          <p:cNvPr id="13" name="Down Arrow 12"/>
          <p:cNvSpPr/>
          <p:nvPr/>
        </p:nvSpPr>
        <p:spPr>
          <a:xfrm>
            <a:off x="4447309" y="2534090"/>
            <a:ext cx="214746" cy="336510"/>
          </a:xfrm>
          <a:prstGeom prst="down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Down Arrow 13"/>
          <p:cNvSpPr/>
          <p:nvPr/>
        </p:nvSpPr>
        <p:spPr>
          <a:xfrm>
            <a:off x="4454236" y="3490104"/>
            <a:ext cx="200891" cy="256309"/>
          </a:xfrm>
          <a:prstGeom prst="down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Down Arrow 14"/>
          <p:cNvSpPr/>
          <p:nvPr/>
        </p:nvSpPr>
        <p:spPr>
          <a:xfrm>
            <a:off x="4414405" y="4566450"/>
            <a:ext cx="280553" cy="336510"/>
          </a:xfrm>
          <a:prstGeom prst="down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SBC055_list_demagogic">
            <a:hlinkClick r:id="" action="ppaction://media"/>
            <a:extLst>
              <a:ext uri="{FF2B5EF4-FFF2-40B4-BE49-F238E27FC236}">
                <a16:creationId xmlns:a16="http://schemas.microsoft.com/office/drawing/2014/main" id="{CA247BA8-EE98-4BAF-8707-5689ADD192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34745" y="1670998"/>
            <a:ext cx="304800" cy="304800"/>
          </a:xfrm>
          <a:prstGeom prst="rect">
            <a:avLst/>
          </a:prstGeom>
        </p:spPr>
      </p:pic>
    </p:spTree>
    <p:extLst>
      <p:ext uri="{BB962C8B-B14F-4D97-AF65-F5344CB8AC3E}">
        <p14:creationId xmlns:p14="http://schemas.microsoft.com/office/powerpoint/2010/main" val="136476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Prosodic Models</a:t>
            </a:r>
          </a:p>
        </p:txBody>
      </p:sp>
      <p:sp>
        <p:nvSpPr>
          <p:cNvPr id="3" name="Content Placeholder 2"/>
          <p:cNvSpPr>
            <a:spLocks noGrp="1"/>
          </p:cNvSpPr>
          <p:nvPr>
            <p:ph idx="1"/>
          </p:nvPr>
        </p:nvSpPr>
        <p:spPr/>
        <p:txBody>
          <a:bodyPr/>
          <a:lstStyle/>
          <a:p>
            <a:r>
              <a:rPr lang="en-US" dirty="0"/>
              <a:t>Developed for </a:t>
            </a:r>
            <a:r>
              <a:rPr lang="en-US" dirty="0">
                <a:solidFill>
                  <a:srgbClr val="0066FF"/>
                </a:solidFill>
              </a:rPr>
              <a:t>database retrieval</a:t>
            </a:r>
            <a:r>
              <a:rPr lang="en-US" dirty="0"/>
              <a:t>, </a:t>
            </a:r>
            <a:r>
              <a:rPr lang="en-US" dirty="0">
                <a:solidFill>
                  <a:srgbClr val="0066FF"/>
                </a:solidFill>
              </a:rPr>
              <a:t>phonological analysis</a:t>
            </a:r>
            <a:r>
              <a:rPr lang="en-US" dirty="0"/>
              <a:t> and </a:t>
            </a:r>
            <a:r>
              <a:rPr lang="en-US" dirty="0">
                <a:solidFill>
                  <a:srgbClr val="0066FF"/>
                </a:solidFill>
              </a:rPr>
              <a:t>text-to-speech synthesis</a:t>
            </a:r>
          </a:p>
          <a:p>
            <a:pPr lvl="1"/>
            <a:r>
              <a:rPr lang="en-US" dirty="0"/>
              <a:t>How can we extract information from large speech corpora that go </a:t>
            </a:r>
            <a:r>
              <a:rPr lang="en-US" dirty="0">
                <a:solidFill>
                  <a:srgbClr val="FF0000"/>
                </a:solidFill>
              </a:rPr>
              <a:t>beyond pitch, intensity, speaking rate</a:t>
            </a:r>
            <a:r>
              <a:rPr lang="en-US" dirty="0"/>
              <a:t>?</a:t>
            </a:r>
          </a:p>
          <a:p>
            <a:pPr lvl="1"/>
            <a:r>
              <a:rPr lang="en-US" dirty="0"/>
              <a:t>How can we analyze the </a:t>
            </a:r>
            <a:r>
              <a:rPr lang="en-US" dirty="0">
                <a:solidFill>
                  <a:srgbClr val="FF0000"/>
                </a:solidFill>
              </a:rPr>
              <a:t>way subjects convey different kinds of information</a:t>
            </a:r>
            <a:r>
              <a:rPr lang="en-US" dirty="0"/>
              <a:t>?</a:t>
            </a:r>
          </a:p>
          <a:p>
            <a:pPr lvl="1"/>
            <a:r>
              <a:rPr lang="en-US" dirty="0"/>
              <a:t>How can we </a:t>
            </a:r>
            <a:r>
              <a:rPr lang="en-US" dirty="0">
                <a:solidFill>
                  <a:srgbClr val="FF0000"/>
                </a:solidFill>
              </a:rPr>
              <a:t>generate synthetic speech </a:t>
            </a:r>
            <a:r>
              <a:rPr lang="en-US" dirty="0"/>
              <a:t>that sounds like a human being?</a:t>
            </a:r>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10/1/24</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53</a:t>
            </a:fld>
            <a:endParaRPr lang="en-US"/>
          </a:p>
        </p:txBody>
      </p:sp>
    </p:spTree>
    <p:extLst>
      <p:ext uri="{BB962C8B-B14F-4D97-AF65-F5344CB8AC3E}">
        <p14:creationId xmlns:p14="http://schemas.microsoft.com/office/powerpoint/2010/main" val="21170911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F0 Modeling for Research and for TTS</a:t>
            </a:r>
          </a:p>
        </p:txBody>
      </p:sp>
      <p:sp>
        <p:nvSpPr>
          <p:cNvPr id="3" name="Content Placeholder 2"/>
          <p:cNvSpPr>
            <a:spLocks noGrp="1"/>
          </p:cNvSpPr>
          <p:nvPr>
            <p:ph idx="1"/>
          </p:nvPr>
        </p:nvSpPr>
        <p:spPr/>
        <p:txBody>
          <a:bodyPr>
            <a:normAutofit/>
          </a:bodyPr>
          <a:lstStyle/>
          <a:p>
            <a:r>
              <a:rPr lang="en-US" dirty="0"/>
              <a:t>Generation or Event Detection</a:t>
            </a:r>
          </a:p>
          <a:p>
            <a:pPr lvl="1"/>
            <a:r>
              <a:rPr lang="en-US" dirty="0" err="1">
                <a:solidFill>
                  <a:srgbClr val="0066FF"/>
                </a:solidFill>
              </a:rPr>
              <a:t>ToBI</a:t>
            </a:r>
            <a:r>
              <a:rPr lang="en-US" dirty="0"/>
              <a:t>: event detection and TTS</a:t>
            </a:r>
          </a:p>
          <a:p>
            <a:pPr lvl="1"/>
            <a:r>
              <a:rPr lang="en-US" dirty="0">
                <a:solidFill>
                  <a:srgbClr val="0066FF"/>
                </a:solidFill>
                <a:hlinkClick r:id="rId3">
                  <a:extLst>
                    <a:ext uri="{A12FA001-AC4F-418D-AE19-62706E023703}">
                      <ahyp:hlinkClr xmlns:ahyp="http://schemas.microsoft.com/office/drawing/2018/hyperlinkcolor" val="tx"/>
                    </a:ext>
                  </a:extLst>
                </a:hlinkClick>
              </a:rPr>
              <a:t>Fujisaki model</a:t>
            </a:r>
            <a:r>
              <a:rPr lang="en-US" dirty="0"/>
              <a:t>: Japanese TTS</a:t>
            </a:r>
          </a:p>
          <a:p>
            <a:pPr lvl="1"/>
            <a:r>
              <a:rPr lang="en-US" dirty="0">
                <a:solidFill>
                  <a:srgbClr val="0066FF"/>
                </a:solidFill>
                <a:hlinkClick r:id="rId4">
                  <a:extLst>
                    <a:ext uri="{A12FA001-AC4F-418D-AE19-62706E023703}">
                      <ahyp:hlinkClr xmlns:ahyp="http://schemas.microsoft.com/office/drawing/2018/hyperlinkcolor" val="tx"/>
                    </a:ext>
                  </a:extLst>
                </a:hlinkClick>
              </a:rPr>
              <a:t>TILT</a:t>
            </a:r>
            <a:r>
              <a:rPr lang="en-US" dirty="0"/>
              <a:t>: developed for </a:t>
            </a:r>
            <a:r>
              <a:rPr lang="en-US" dirty="0" err="1"/>
              <a:t>Festvox</a:t>
            </a:r>
            <a:r>
              <a:rPr lang="en-US" dirty="0"/>
              <a:t> TTS</a:t>
            </a:r>
          </a:p>
          <a:p>
            <a:pPr lvl="1"/>
            <a:r>
              <a:rPr lang="en-US" b="1" dirty="0">
                <a:solidFill>
                  <a:srgbClr val="0066FF"/>
                </a:solidFill>
                <a:latin typeface="Helvetica Neue "/>
                <a:cs typeface="Helvetica Neue "/>
                <a:hlinkClick r:id="rId5"/>
              </a:rPr>
              <a:t>T</a:t>
            </a:r>
            <a:r>
              <a:rPr lang="en-US" dirty="0">
                <a:solidFill>
                  <a:srgbClr val="0066FF"/>
                </a:solidFill>
                <a:hlinkClick r:id="rId5"/>
              </a:rPr>
              <a:t>onal </a:t>
            </a:r>
            <a:r>
              <a:rPr lang="en-US" b="1" dirty="0">
                <a:solidFill>
                  <a:srgbClr val="0066FF"/>
                </a:solidFill>
                <a:latin typeface="Helvetica Neue "/>
                <a:cs typeface="Helvetica Neue "/>
                <a:hlinkClick r:id="rId5"/>
              </a:rPr>
              <a:t>C</a:t>
            </a:r>
            <a:r>
              <a:rPr lang="en-US" dirty="0">
                <a:solidFill>
                  <a:srgbClr val="0066FF"/>
                </a:solidFill>
                <a:hlinkClick r:id="rId5"/>
              </a:rPr>
              <a:t>enter </a:t>
            </a:r>
            <a:r>
              <a:rPr lang="en-US" b="1" dirty="0">
                <a:solidFill>
                  <a:srgbClr val="0066FF"/>
                </a:solidFill>
                <a:latin typeface="Helvetica Neue "/>
                <a:cs typeface="Helvetica Neue "/>
                <a:hlinkClick r:id="rId5"/>
              </a:rPr>
              <a:t>o</a:t>
            </a:r>
            <a:r>
              <a:rPr lang="en-US" dirty="0">
                <a:solidFill>
                  <a:srgbClr val="0066FF"/>
                </a:solidFill>
                <a:hlinkClick r:id="rId5"/>
              </a:rPr>
              <a:t>f </a:t>
            </a:r>
            <a:r>
              <a:rPr lang="en-US" b="1" dirty="0">
                <a:solidFill>
                  <a:srgbClr val="0066FF"/>
                </a:solidFill>
                <a:latin typeface="Helvetica Neue"/>
                <a:cs typeface="Helvetica Neue"/>
                <a:hlinkClick r:id="rId5"/>
              </a:rPr>
              <a:t>G</a:t>
            </a:r>
            <a:r>
              <a:rPr lang="en-US" dirty="0">
                <a:solidFill>
                  <a:srgbClr val="0066FF"/>
                </a:solidFill>
                <a:hlinkClick r:id="rId5"/>
              </a:rPr>
              <a:t>ravity</a:t>
            </a:r>
            <a:r>
              <a:rPr lang="en-US" dirty="0"/>
              <a:t>: developed for linguistic analysis</a:t>
            </a:r>
          </a:p>
          <a:p>
            <a:pPr lvl="1"/>
            <a:r>
              <a:rPr lang="en-US" dirty="0">
                <a:solidFill>
                  <a:srgbClr val="0066FF"/>
                </a:solidFill>
                <a:hlinkClick r:id="rId6">
                  <a:extLst>
                    <a:ext uri="{A12FA001-AC4F-418D-AE19-62706E023703}">
                      <ahyp:hlinkClr xmlns:ahyp="http://schemas.microsoft.com/office/drawing/2018/hyperlinkcolor" val="tx"/>
                    </a:ext>
                  </a:extLst>
                </a:hlinkClick>
              </a:rPr>
              <a:t>Quantized Contour Modeling</a:t>
            </a:r>
            <a:r>
              <a:rPr lang="en-US" dirty="0"/>
              <a:t>: Pitch Accent Detection (Rosenberg)</a:t>
            </a:r>
          </a:p>
          <a:p>
            <a:pPr lvl="1"/>
            <a:r>
              <a:rPr lang="en-US" dirty="0"/>
              <a:t>And many more…</a:t>
            </a:r>
          </a:p>
        </p:txBody>
      </p:sp>
      <p:sp>
        <p:nvSpPr>
          <p:cNvPr id="5" name="Slide Number Placeholder 4"/>
          <p:cNvSpPr>
            <a:spLocks noGrp="1"/>
          </p:cNvSpPr>
          <p:nvPr>
            <p:ph type="sldNum" sz="quarter" idx="12"/>
          </p:nvPr>
        </p:nvSpPr>
        <p:spPr/>
        <p:txBody>
          <a:bodyPr/>
          <a:lstStyle/>
          <a:p>
            <a:fld id="{6DC54031-3823-C645-9013-F4752712CF15}" type="slidenum">
              <a:rPr lang="en-US" smtClean="0"/>
              <a:t>54</a:t>
            </a:fld>
            <a:endParaRPr lang="en-US"/>
          </a:p>
        </p:txBody>
      </p:sp>
    </p:spTree>
    <p:extLst>
      <p:ext uri="{BB962C8B-B14F-4D97-AF65-F5344CB8AC3E}">
        <p14:creationId xmlns:p14="http://schemas.microsoft.com/office/powerpoint/2010/main" val="33346591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e Placeholder 3"/>
          <p:cNvSpPr>
            <a:spLocks noGrp="1"/>
          </p:cNvSpPr>
          <p:nvPr>
            <p:ph type="dt" sz="half" idx="10"/>
          </p:nvPr>
        </p:nvSpPr>
        <p:spPr/>
        <p:txBody>
          <a:bodyPr/>
          <a:lstStyle/>
          <a:p>
            <a:fld id="{4597919D-D4F9-434E-81F5-4223128A0DC7}" type="datetime1">
              <a:rPr lang="en-US"/>
              <a:pPr/>
              <a:t>10/1/24</a:t>
            </a:fld>
            <a:endParaRPr lang="en-US"/>
          </a:p>
        </p:txBody>
      </p:sp>
      <p:sp>
        <p:nvSpPr>
          <p:cNvPr id="27" name="Slide Number Placeholder 5"/>
          <p:cNvSpPr>
            <a:spLocks noGrp="1"/>
          </p:cNvSpPr>
          <p:nvPr>
            <p:ph type="sldNum" sz="quarter" idx="12"/>
          </p:nvPr>
        </p:nvSpPr>
        <p:spPr/>
        <p:txBody>
          <a:bodyPr/>
          <a:lstStyle/>
          <a:p>
            <a:fld id="{86936069-09BA-CE4C-A467-D9A155990F9E}" type="slidenum">
              <a:rPr lang="en-US"/>
              <a:pPr/>
              <a:t>55</a:t>
            </a:fld>
            <a:endParaRPr lang="en-US"/>
          </a:p>
        </p:txBody>
      </p:sp>
      <p:sp>
        <p:nvSpPr>
          <p:cNvPr id="530434" name="Rectangle 2"/>
          <p:cNvSpPr>
            <a:spLocks noGrp="1" noChangeArrowheads="1"/>
          </p:cNvSpPr>
          <p:nvPr>
            <p:ph type="title"/>
          </p:nvPr>
        </p:nvSpPr>
        <p:spPr/>
        <p:txBody>
          <a:bodyPr/>
          <a:lstStyle/>
          <a:p>
            <a:r>
              <a:rPr lang="en-GB" dirty="0"/>
              <a:t>Fujisaki’s </a:t>
            </a:r>
            <a:r>
              <a:rPr lang="en-GB" dirty="0" err="1"/>
              <a:t>Superpositional</a:t>
            </a:r>
            <a:r>
              <a:rPr lang="en-GB" dirty="0"/>
              <a:t> Models for Speech Generation</a:t>
            </a:r>
          </a:p>
        </p:txBody>
      </p:sp>
      <p:sp>
        <p:nvSpPr>
          <p:cNvPr id="530435" name="Rectangle 3"/>
          <p:cNvSpPr>
            <a:spLocks noGrp="1" noChangeArrowheads="1"/>
          </p:cNvSpPr>
          <p:nvPr>
            <p:ph type="body" idx="1"/>
          </p:nvPr>
        </p:nvSpPr>
        <p:spPr>
          <a:xfrm>
            <a:off x="685800" y="1371600"/>
            <a:ext cx="7772400" cy="4724400"/>
          </a:xfrm>
        </p:spPr>
        <p:txBody>
          <a:bodyPr/>
          <a:lstStyle/>
          <a:p>
            <a:pPr algn="just">
              <a:spcAft>
                <a:spcPts val="600"/>
              </a:spcAft>
            </a:pPr>
            <a:r>
              <a:rPr lang="en-GB" dirty="0"/>
              <a:t>Pitch pattern of intonation </a:t>
            </a:r>
            <a:r>
              <a:rPr lang="en-GB" dirty="0" err="1"/>
              <a:t>modeled</a:t>
            </a:r>
            <a:r>
              <a:rPr lang="en-GB" dirty="0"/>
              <a:t> with two components: </a:t>
            </a:r>
            <a:r>
              <a:rPr lang="en-GB" dirty="0">
                <a:solidFill>
                  <a:srgbClr val="0070C0"/>
                </a:solidFill>
              </a:rPr>
              <a:t>phrase component </a:t>
            </a:r>
            <a:r>
              <a:rPr lang="en-GB" dirty="0"/>
              <a:t>and </a:t>
            </a:r>
            <a:r>
              <a:rPr lang="en-GB" dirty="0">
                <a:solidFill>
                  <a:srgbClr val="0066FF"/>
                </a:solidFill>
              </a:rPr>
              <a:t>accent component. </a:t>
            </a:r>
          </a:p>
          <a:p>
            <a:pPr>
              <a:spcAft>
                <a:spcPts val="600"/>
              </a:spcAft>
            </a:pPr>
            <a:r>
              <a:rPr lang="en-GB" dirty="0"/>
              <a:t>Phrase has </a:t>
            </a:r>
            <a:r>
              <a:rPr lang="en-GB" dirty="0">
                <a:solidFill>
                  <a:srgbClr val="0066FF"/>
                </a:solidFill>
              </a:rPr>
              <a:t>basic shape</a:t>
            </a:r>
            <a:r>
              <a:rPr lang="en-GB" dirty="0"/>
              <a:t>, and pitch movements for individual accents are superimposed over basic shape:</a:t>
            </a:r>
          </a:p>
          <a:p>
            <a:pPr algn="just">
              <a:spcAft>
                <a:spcPts val="600"/>
              </a:spcAft>
            </a:pPr>
            <a:endParaRPr lang="en-GB" b="1" dirty="0"/>
          </a:p>
          <a:p>
            <a:pPr>
              <a:buFontTx/>
              <a:buNone/>
            </a:pPr>
            <a:endParaRPr lang="en-GB" dirty="0"/>
          </a:p>
        </p:txBody>
      </p:sp>
      <p:sp>
        <p:nvSpPr>
          <p:cNvPr id="530436" name="Line 4"/>
          <p:cNvSpPr>
            <a:spLocks noChangeShapeType="1"/>
          </p:cNvSpPr>
          <p:nvPr/>
        </p:nvSpPr>
        <p:spPr bwMode="auto">
          <a:xfrm>
            <a:off x="1336675" y="4162425"/>
            <a:ext cx="1744663" cy="796925"/>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30437" name="Group 5"/>
          <p:cNvGrpSpPr>
            <a:grpSpLocks/>
          </p:cNvGrpSpPr>
          <p:nvPr/>
        </p:nvGrpSpPr>
        <p:grpSpPr bwMode="auto">
          <a:xfrm>
            <a:off x="4689475" y="4383088"/>
            <a:ext cx="779463" cy="422275"/>
            <a:chOff x="2165" y="2763"/>
            <a:chExt cx="491" cy="266"/>
          </a:xfrm>
        </p:grpSpPr>
        <p:sp>
          <p:nvSpPr>
            <p:cNvPr id="530438" name="Line 6"/>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39" name="Line 7"/>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40" name="Group 8"/>
          <p:cNvGrpSpPr>
            <a:grpSpLocks/>
          </p:cNvGrpSpPr>
          <p:nvPr/>
        </p:nvGrpSpPr>
        <p:grpSpPr bwMode="auto">
          <a:xfrm>
            <a:off x="5580063" y="4383088"/>
            <a:ext cx="779462" cy="422275"/>
            <a:chOff x="2165" y="2763"/>
            <a:chExt cx="491" cy="266"/>
          </a:xfrm>
        </p:grpSpPr>
        <p:sp>
          <p:nvSpPr>
            <p:cNvPr id="530441" name="Line 9"/>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42" name="Line 10"/>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43" name="Group 11"/>
          <p:cNvGrpSpPr>
            <a:grpSpLocks/>
          </p:cNvGrpSpPr>
          <p:nvPr/>
        </p:nvGrpSpPr>
        <p:grpSpPr bwMode="auto">
          <a:xfrm>
            <a:off x="6491288" y="4383088"/>
            <a:ext cx="779462" cy="422275"/>
            <a:chOff x="2165" y="2763"/>
            <a:chExt cx="491" cy="266"/>
          </a:xfrm>
        </p:grpSpPr>
        <p:sp>
          <p:nvSpPr>
            <p:cNvPr id="530444" name="Line 12"/>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45" name="Line 13"/>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46" name="Group 14"/>
          <p:cNvGrpSpPr>
            <a:grpSpLocks/>
          </p:cNvGrpSpPr>
          <p:nvPr/>
        </p:nvGrpSpPr>
        <p:grpSpPr bwMode="auto">
          <a:xfrm>
            <a:off x="4840288" y="5343525"/>
            <a:ext cx="779462" cy="422275"/>
            <a:chOff x="2165" y="2763"/>
            <a:chExt cx="491" cy="266"/>
          </a:xfrm>
        </p:grpSpPr>
        <p:sp>
          <p:nvSpPr>
            <p:cNvPr id="530447" name="Line 15"/>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48" name="Line 16"/>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49" name="Group 17"/>
          <p:cNvGrpSpPr>
            <a:grpSpLocks/>
          </p:cNvGrpSpPr>
          <p:nvPr/>
        </p:nvGrpSpPr>
        <p:grpSpPr bwMode="auto">
          <a:xfrm>
            <a:off x="5643563" y="5546725"/>
            <a:ext cx="779462" cy="422275"/>
            <a:chOff x="2165" y="2763"/>
            <a:chExt cx="491" cy="266"/>
          </a:xfrm>
        </p:grpSpPr>
        <p:sp>
          <p:nvSpPr>
            <p:cNvPr id="530450" name="Line 18"/>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51" name="Line 19"/>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52" name="Group 20"/>
          <p:cNvGrpSpPr>
            <a:grpSpLocks/>
          </p:cNvGrpSpPr>
          <p:nvPr/>
        </p:nvGrpSpPr>
        <p:grpSpPr bwMode="auto">
          <a:xfrm>
            <a:off x="6432550" y="5737225"/>
            <a:ext cx="779463" cy="422275"/>
            <a:chOff x="2165" y="2763"/>
            <a:chExt cx="491" cy="266"/>
          </a:xfrm>
        </p:grpSpPr>
        <p:sp>
          <p:nvSpPr>
            <p:cNvPr id="530453" name="Line 21"/>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54" name="Line 22"/>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30455" name="Text Box 23"/>
          <p:cNvSpPr txBox="1">
            <a:spLocks noChangeArrowheads="1"/>
          </p:cNvSpPr>
          <p:nvPr/>
        </p:nvSpPr>
        <p:spPr bwMode="auto">
          <a:xfrm>
            <a:off x="3532188" y="4333875"/>
            <a:ext cx="692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plus</a:t>
            </a:r>
          </a:p>
        </p:txBody>
      </p:sp>
      <p:sp>
        <p:nvSpPr>
          <p:cNvPr id="530456" name="Text Box 24"/>
          <p:cNvSpPr txBox="1">
            <a:spLocks noChangeArrowheads="1"/>
          </p:cNvSpPr>
          <p:nvPr/>
        </p:nvSpPr>
        <p:spPr bwMode="auto">
          <a:xfrm>
            <a:off x="3684588" y="5357813"/>
            <a:ext cx="4445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3600" b="1"/>
              <a:t>=</a:t>
            </a:r>
          </a:p>
        </p:txBody>
      </p:sp>
      <p:sp>
        <p:nvSpPr>
          <p:cNvPr id="530457" name="Text Box 25"/>
          <p:cNvSpPr txBox="1">
            <a:spLocks noChangeArrowheads="1"/>
          </p:cNvSpPr>
          <p:nvPr/>
        </p:nvSpPr>
        <p:spPr bwMode="auto">
          <a:xfrm>
            <a:off x="4581525" y="6178550"/>
            <a:ext cx="32829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800" i="1">
                <a:latin typeface="Arial" charset="0"/>
              </a:rPr>
              <a:t>Apples, oranges and tomatoes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Fujisaki Model</a:t>
            </a:r>
          </a:p>
        </p:txBody>
      </p:sp>
      <p:sp>
        <p:nvSpPr>
          <p:cNvPr id="3" name="Content Placeholder 2"/>
          <p:cNvSpPr>
            <a:spLocks noGrp="1"/>
          </p:cNvSpPr>
          <p:nvPr>
            <p:ph idx="1"/>
          </p:nvPr>
        </p:nvSpPr>
        <p:spPr>
          <a:xfrm>
            <a:off x="457200" y="1600201"/>
            <a:ext cx="8229600" cy="1733550"/>
          </a:xfrm>
        </p:spPr>
        <p:txBody>
          <a:bodyPr>
            <a:normAutofit fontScale="77500" lnSpcReduction="20000"/>
          </a:bodyPr>
          <a:lstStyle/>
          <a:p>
            <a:r>
              <a:rPr lang="en-US" dirty="0" err="1"/>
              <a:t>Superpositional</a:t>
            </a:r>
            <a:r>
              <a:rPr lang="en-US" dirty="0"/>
              <a:t> view of intonation </a:t>
            </a:r>
            <a:r>
              <a:rPr lang="en-US" sz="3100" b="1" dirty="0">
                <a:latin typeface="Garamond"/>
                <a:cs typeface="Garamond"/>
              </a:rPr>
              <a:t>Fujisaki &amp; Hirose 1982</a:t>
            </a:r>
          </a:p>
          <a:p>
            <a:r>
              <a:rPr lang="en-US" dirty="0"/>
              <a:t>Prosody is described by a phrase command which is modified by accent commands.</a:t>
            </a:r>
          </a:p>
          <a:p>
            <a:r>
              <a:rPr lang="en-US" dirty="0"/>
              <a:t>In the Fujisaki model, this is an additive process in log Hz space.</a:t>
            </a:r>
          </a:p>
          <a:p>
            <a:endParaRPr lang="en-US" dirty="0"/>
          </a:p>
          <a:p>
            <a:endParaRPr lang="en-US" dirty="0"/>
          </a:p>
        </p:txBody>
      </p:sp>
      <p:sp>
        <p:nvSpPr>
          <p:cNvPr id="5" name="Slide Number Placeholder 4"/>
          <p:cNvSpPr>
            <a:spLocks noGrp="1"/>
          </p:cNvSpPr>
          <p:nvPr>
            <p:ph type="sldNum" sz="quarter" idx="12"/>
          </p:nvPr>
        </p:nvSpPr>
        <p:spPr/>
        <p:txBody>
          <a:bodyPr/>
          <a:lstStyle/>
          <a:p>
            <a:fld id="{6DC54031-3823-C645-9013-F4752712CF15}" type="slidenum">
              <a:rPr lang="en-US" smtClean="0"/>
              <a:t>56</a:t>
            </a:fld>
            <a:endParaRPr lang="en-US"/>
          </a:p>
        </p:txBody>
      </p:sp>
      <p:pic>
        <p:nvPicPr>
          <p:cNvPr id="4" name="Picture 3"/>
          <p:cNvPicPr>
            <a:picLocks noChangeAspect="1"/>
          </p:cNvPicPr>
          <p:nvPr/>
        </p:nvPicPr>
        <p:blipFill>
          <a:blip r:embed="rId2"/>
          <a:stretch>
            <a:fillRect/>
          </a:stretch>
        </p:blipFill>
        <p:spPr>
          <a:xfrm>
            <a:off x="-367217" y="2991747"/>
            <a:ext cx="9450892" cy="3364603"/>
          </a:xfrm>
          <a:prstGeom prst="rect">
            <a:avLst/>
          </a:prstGeom>
        </p:spPr>
      </p:pic>
    </p:spTree>
    <p:extLst>
      <p:ext uri="{BB962C8B-B14F-4D97-AF65-F5344CB8AC3E}">
        <p14:creationId xmlns:p14="http://schemas.microsoft.com/office/powerpoint/2010/main" val="14755067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Fujisaki model</a:t>
            </a:r>
          </a:p>
        </p:txBody>
      </p:sp>
      <p:sp>
        <p:nvSpPr>
          <p:cNvPr id="5" name="Slide Number Placeholder 4"/>
          <p:cNvSpPr>
            <a:spLocks noGrp="1"/>
          </p:cNvSpPr>
          <p:nvPr>
            <p:ph type="sldNum" sz="quarter" idx="12"/>
          </p:nvPr>
        </p:nvSpPr>
        <p:spPr/>
        <p:txBody>
          <a:bodyPr/>
          <a:lstStyle/>
          <a:p>
            <a:fld id="{6DC54031-3823-C645-9013-F4752712CF15}" type="slidenum">
              <a:rPr lang="en-US" smtClean="0"/>
              <a:t>57</a:t>
            </a:fld>
            <a:endParaRPr lang="en-US"/>
          </a:p>
        </p:txBody>
      </p:sp>
      <p:pic>
        <p:nvPicPr>
          <p:cNvPr id="4" name="Picture 3"/>
          <p:cNvPicPr>
            <a:picLocks noChangeAspect="1"/>
          </p:cNvPicPr>
          <p:nvPr/>
        </p:nvPicPr>
        <p:blipFill>
          <a:blip r:embed="rId2"/>
          <a:stretch>
            <a:fillRect/>
          </a:stretch>
        </p:blipFill>
        <p:spPr>
          <a:xfrm>
            <a:off x="3961210" y="3668364"/>
            <a:ext cx="4952206" cy="1763030"/>
          </a:xfrm>
          <a:prstGeom prst="rect">
            <a:avLst/>
          </a:prstGeom>
        </p:spPr>
      </p:pic>
      <p:pic>
        <p:nvPicPr>
          <p:cNvPr id="8" name="Pictur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60" y="1470454"/>
            <a:ext cx="8567340" cy="784686"/>
          </a:xfrm>
          <a:prstGeom prst="rect">
            <a:avLst/>
          </a:prstGeom>
        </p:spPr>
      </p:pic>
      <p:pic>
        <p:nvPicPr>
          <p:cNvPr id="11" name="Picture 10"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6104" y="2382489"/>
            <a:ext cx="3238500" cy="266700"/>
          </a:xfrm>
          <a:prstGeom prst="rect">
            <a:avLst/>
          </a:prstGeom>
        </p:spPr>
      </p:pic>
      <p:pic>
        <p:nvPicPr>
          <p:cNvPr id="12" name="Picture 1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241" y="2382489"/>
            <a:ext cx="2298700" cy="317500"/>
          </a:xfrm>
          <a:prstGeom prst="rect">
            <a:avLst/>
          </a:prstGeom>
        </p:spPr>
      </p:pic>
      <p:pic>
        <p:nvPicPr>
          <p:cNvPr id="14" name="Picture 1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411" y="3014314"/>
            <a:ext cx="5851059" cy="2780061"/>
          </a:xfrm>
          <a:prstGeom prst="rect">
            <a:avLst/>
          </a:prstGeom>
        </p:spPr>
      </p:pic>
      <p:sp>
        <p:nvSpPr>
          <p:cNvPr id="3" name="Footer Placeholder 2"/>
          <p:cNvSpPr>
            <a:spLocks noGrp="1"/>
          </p:cNvSpPr>
          <p:nvPr>
            <p:ph type="ftr" sz="quarter" idx="11"/>
          </p:nvPr>
        </p:nvSpPr>
        <p:spPr/>
        <p:txBody>
          <a:bodyPr/>
          <a:lstStyle/>
          <a:p>
            <a:r>
              <a:rPr lang="en-US"/>
              <a:t>Interspeech 2011 Tutorial M1 - More Than Words Can Say</a:t>
            </a:r>
          </a:p>
        </p:txBody>
      </p:sp>
    </p:spTree>
    <p:extLst>
      <p:ext uri="{BB962C8B-B14F-4D97-AF65-F5344CB8AC3E}">
        <p14:creationId xmlns:p14="http://schemas.microsoft.com/office/powerpoint/2010/main" val="20562271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fld id="{6452310C-95A1-4F43-A727-1BE7274BE22C}" type="datetime1">
              <a:rPr lang="en-US"/>
              <a:pPr/>
              <a:t>10/1/24</a:t>
            </a:fld>
            <a:endParaRPr lang="en-US"/>
          </a:p>
        </p:txBody>
      </p:sp>
      <p:sp>
        <p:nvSpPr>
          <p:cNvPr id="14" name="Slide Number Placeholder 5"/>
          <p:cNvSpPr>
            <a:spLocks noGrp="1"/>
          </p:cNvSpPr>
          <p:nvPr>
            <p:ph type="sldNum" sz="quarter" idx="12"/>
          </p:nvPr>
        </p:nvSpPr>
        <p:spPr/>
        <p:txBody>
          <a:bodyPr/>
          <a:lstStyle/>
          <a:p>
            <a:fld id="{4DD857FE-4527-3346-9B7F-A8502E7DB376}" type="slidenum">
              <a:rPr lang="en-US"/>
              <a:pPr/>
              <a:t>58</a:t>
            </a:fld>
            <a:endParaRPr lang="en-US"/>
          </a:p>
        </p:txBody>
      </p:sp>
      <p:sp>
        <p:nvSpPr>
          <p:cNvPr id="531458" name="Text Box 2"/>
          <p:cNvSpPr txBox="1">
            <a:spLocks noChangeArrowheads="1"/>
          </p:cNvSpPr>
          <p:nvPr/>
        </p:nvSpPr>
        <p:spPr bwMode="auto">
          <a:xfrm>
            <a:off x="1822450" y="4471988"/>
            <a:ext cx="4878388" cy="1552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GB"/>
              <a:t>Lily and Rosa thought this was divine.</a:t>
            </a:r>
          </a:p>
          <a:p>
            <a:pPr algn="ctr"/>
            <a:r>
              <a:rPr lang="en-GB"/>
              <a:t>Prince William was gorgeous </a:t>
            </a:r>
          </a:p>
          <a:p>
            <a:pPr algn="ctr"/>
            <a:r>
              <a:rPr lang="en-GB"/>
              <a:t>and he was looking for a bride.</a:t>
            </a:r>
          </a:p>
          <a:p>
            <a:pPr algn="ctr"/>
            <a:r>
              <a:rPr lang="en-GB"/>
              <a:t>They dreamed of wedding bells.</a:t>
            </a:r>
          </a:p>
        </p:txBody>
      </p:sp>
      <p:sp>
        <p:nvSpPr>
          <p:cNvPr id="531459" name="Rectangle 3"/>
          <p:cNvSpPr>
            <a:spLocks noGrp="1" noChangeArrowheads="1"/>
          </p:cNvSpPr>
          <p:nvPr>
            <p:ph type="body" idx="1"/>
          </p:nvPr>
        </p:nvSpPr>
        <p:spPr>
          <a:xfrm>
            <a:off x="685800" y="1143000"/>
            <a:ext cx="7772400" cy="4953000"/>
          </a:xfrm>
        </p:spPr>
        <p:txBody>
          <a:bodyPr/>
          <a:lstStyle/>
          <a:p>
            <a:r>
              <a:rPr lang="en-GB" dirty="0">
                <a:solidFill>
                  <a:srgbClr val="0066FF"/>
                </a:solidFill>
              </a:rPr>
              <a:t>Declination</a:t>
            </a:r>
            <a:r>
              <a:rPr lang="en-GB" dirty="0"/>
              <a:t>: downtrend in f0 over the course of an utterance</a:t>
            </a:r>
          </a:p>
          <a:p>
            <a:pPr algn="just">
              <a:spcAft>
                <a:spcPts val="600"/>
              </a:spcAft>
            </a:pPr>
            <a:r>
              <a:rPr lang="en-GB" dirty="0"/>
              <a:t>Successful in </a:t>
            </a:r>
            <a:r>
              <a:rPr lang="en-GB" dirty="0">
                <a:solidFill>
                  <a:srgbClr val="0066FF"/>
                </a:solidFill>
              </a:rPr>
              <a:t>speech synthesis </a:t>
            </a:r>
            <a:r>
              <a:rPr lang="en-GB" dirty="0"/>
              <a:t>for languages like Japanese (little variation in accent type, e.g.)</a:t>
            </a:r>
          </a:p>
        </p:txBody>
      </p:sp>
      <p:sp>
        <p:nvSpPr>
          <p:cNvPr id="531460" name="Rectangle 4"/>
          <p:cNvSpPr>
            <a:spLocks noGrp="1" noChangeArrowheads="1"/>
          </p:cNvSpPr>
          <p:nvPr>
            <p:ph type="title"/>
          </p:nvPr>
        </p:nvSpPr>
        <p:spPr/>
        <p:txBody>
          <a:bodyPr/>
          <a:lstStyle/>
          <a:p>
            <a:r>
              <a:rPr lang="en-GB" dirty="0"/>
              <a:t>Useful for </a:t>
            </a:r>
            <a:r>
              <a:rPr lang="en-GB" dirty="0" err="1"/>
              <a:t>Modeling</a:t>
            </a:r>
            <a:r>
              <a:rPr lang="en-GB" dirty="0"/>
              <a:t> </a:t>
            </a:r>
            <a:r>
              <a:rPr lang="en-GB" dirty="0">
                <a:solidFill>
                  <a:schemeClr val="tx1"/>
                </a:solidFill>
              </a:rPr>
              <a:t>Utterance-level Trends</a:t>
            </a:r>
          </a:p>
        </p:txBody>
      </p:sp>
      <p:grpSp>
        <p:nvGrpSpPr>
          <p:cNvPr id="531462" name="Group 6"/>
          <p:cNvGrpSpPr>
            <a:grpSpLocks/>
          </p:cNvGrpSpPr>
          <p:nvPr/>
        </p:nvGrpSpPr>
        <p:grpSpPr bwMode="auto">
          <a:xfrm>
            <a:off x="1250950" y="3860800"/>
            <a:ext cx="6438900" cy="2593975"/>
            <a:chOff x="788" y="2432"/>
            <a:chExt cx="4056" cy="1634"/>
          </a:xfrm>
        </p:grpSpPr>
        <p:pic>
          <p:nvPicPr>
            <p:cNvPr id="53146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 y="2450"/>
              <a:ext cx="4056" cy="1616"/>
            </a:xfrm>
            <a:prstGeom prst="rect">
              <a:avLst/>
            </a:prstGeom>
            <a:noFill/>
            <a:extLst>
              <a:ext uri="{909E8E84-426E-40dd-AFC4-6F175D3DCCD1}">
                <a14:hiddenFill xmlns="" xmlns:a14="http://schemas.microsoft.com/office/drawing/2010/main">
                  <a:solidFill>
                    <a:srgbClr val="FFFFFF"/>
                  </a:solidFill>
                </a14:hiddenFill>
              </a:ext>
            </a:extLst>
          </p:spPr>
        </p:pic>
        <p:grpSp>
          <p:nvGrpSpPr>
            <p:cNvPr id="531464" name="Group 8"/>
            <p:cNvGrpSpPr>
              <a:grpSpLocks/>
            </p:cNvGrpSpPr>
            <p:nvPr/>
          </p:nvGrpSpPr>
          <p:grpSpPr bwMode="auto">
            <a:xfrm>
              <a:off x="789" y="2432"/>
              <a:ext cx="4043" cy="1621"/>
              <a:chOff x="789" y="2432"/>
              <a:chExt cx="4043" cy="1621"/>
            </a:xfrm>
          </p:grpSpPr>
          <p:sp>
            <p:nvSpPr>
              <p:cNvPr id="531465" name="Rectangle 9"/>
              <p:cNvSpPr>
                <a:spLocks noChangeArrowheads="1"/>
              </p:cNvSpPr>
              <p:nvPr/>
            </p:nvSpPr>
            <p:spPr bwMode="auto">
              <a:xfrm>
                <a:off x="789" y="2432"/>
                <a:ext cx="4043" cy="1621"/>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466" name="Line 10"/>
              <p:cNvSpPr>
                <a:spLocks noChangeShapeType="1"/>
              </p:cNvSpPr>
              <p:nvPr/>
            </p:nvSpPr>
            <p:spPr bwMode="auto">
              <a:xfrm>
                <a:off x="1109" y="2592"/>
                <a:ext cx="1206" cy="768"/>
              </a:xfrm>
              <a:prstGeom prst="line">
                <a:avLst/>
              </a:prstGeom>
              <a:noFill/>
              <a:ln w="38100">
                <a:solidFill>
                  <a:srgbClr val="CC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467" name="Line 11"/>
              <p:cNvSpPr>
                <a:spLocks noChangeShapeType="1"/>
              </p:cNvSpPr>
              <p:nvPr/>
            </p:nvSpPr>
            <p:spPr bwMode="auto">
              <a:xfrm>
                <a:off x="2315" y="2752"/>
                <a:ext cx="757" cy="501"/>
              </a:xfrm>
              <a:prstGeom prst="line">
                <a:avLst/>
              </a:prstGeom>
              <a:noFill/>
              <a:ln w="38100">
                <a:solidFill>
                  <a:srgbClr val="CC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468" name="Line 12"/>
              <p:cNvSpPr>
                <a:spLocks noChangeShapeType="1"/>
              </p:cNvSpPr>
              <p:nvPr/>
            </p:nvSpPr>
            <p:spPr bwMode="auto">
              <a:xfrm>
                <a:off x="3200" y="2816"/>
                <a:ext cx="704" cy="523"/>
              </a:xfrm>
              <a:prstGeom prst="line">
                <a:avLst/>
              </a:prstGeom>
              <a:noFill/>
              <a:ln w="38100">
                <a:solidFill>
                  <a:srgbClr val="CC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469" name="Line 13"/>
              <p:cNvSpPr>
                <a:spLocks noChangeShapeType="1"/>
              </p:cNvSpPr>
              <p:nvPr/>
            </p:nvSpPr>
            <p:spPr bwMode="auto">
              <a:xfrm>
                <a:off x="3936" y="2965"/>
                <a:ext cx="811" cy="299"/>
              </a:xfrm>
              <a:prstGeom prst="line">
                <a:avLst/>
              </a:prstGeom>
              <a:noFill/>
              <a:ln w="38100">
                <a:solidFill>
                  <a:srgbClr val="CC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14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31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458"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Superpositional</a:t>
            </a:r>
            <a:r>
              <a:rPr lang="en-US" dirty="0"/>
              <a:t> vs. Sequential</a:t>
            </a:r>
          </a:p>
        </p:txBody>
      </p:sp>
      <p:sp>
        <p:nvSpPr>
          <p:cNvPr id="3" name="Content Placeholder 2"/>
          <p:cNvSpPr>
            <a:spLocks noGrp="1"/>
          </p:cNvSpPr>
          <p:nvPr>
            <p:ph idx="1"/>
          </p:nvPr>
        </p:nvSpPr>
        <p:spPr/>
        <p:txBody>
          <a:bodyPr>
            <a:normAutofit fontScale="92500" lnSpcReduction="20000"/>
          </a:bodyPr>
          <a:lstStyle/>
          <a:p>
            <a:r>
              <a:rPr lang="en-US" dirty="0" err="1">
                <a:solidFill>
                  <a:srgbClr val="0066FF"/>
                </a:solidFill>
              </a:rPr>
              <a:t>Superpositional</a:t>
            </a:r>
            <a:r>
              <a:rPr lang="en-US" dirty="0">
                <a:solidFill>
                  <a:srgbClr val="0066FF"/>
                </a:solidFill>
              </a:rPr>
              <a:t> models </a:t>
            </a:r>
            <a:r>
              <a:rPr lang="en-US" dirty="0"/>
              <a:t>require identification of an overall phrase signal</a:t>
            </a:r>
          </a:p>
          <a:p>
            <a:r>
              <a:rPr lang="en-US" dirty="0">
                <a:solidFill>
                  <a:srgbClr val="0066FF"/>
                </a:solidFill>
              </a:rPr>
              <a:t>Sequential models </a:t>
            </a:r>
            <a:r>
              <a:rPr lang="en-US" dirty="0"/>
              <a:t>describe one prosodic event – phrasing or prominence – at a time</a:t>
            </a:r>
          </a:p>
          <a:p>
            <a:r>
              <a:rPr lang="en-US" dirty="0">
                <a:solidFill>
                  <a:srgbClr val="FF0000"/>
                </a:solidFill>
              </a:rPr>
              <a:t>Similarities</a:t>
            </a:r>
          </a:p>
          <a:p>
            <a:pPr lvl="1"/>
            <a:r>
              <a:rPr lang="en-US" dirty="0"/>
              <a:t>Both describe phrasing and accenting</a:t>
            </a:r>
          </a:p>
          <a:p>
            <a:pPr lvl="1"/>
            <a:r>
              <a:rPr lang="en-US" dirty="0"/>
              <a:t>If the phrasal context can be accommodated by a sequential model, there are no analytical reasons to do otherwise </a:t>
            </a:r>
          </a:p>
          <a:p>
            <a:r>
              <a:rPr lang="en-US" dirty="0">
                <a:solidFill>
                  <a:srgbClr val="FF0000"/>
                </a:solidFill>
              </a:rPr>
              <a:t>Differences</a:t>
            </a:r>
          </a:p>
          <a:p>
            <a:pPr lvl="1"/>
            <a:r>
              <a:rPr lang="en-US" dirty="0">
                <a:solidFill>
                  <a:srgbClr val="FF0000"/>
                </a:solidFill>
              </a:rPr>
              <a:t>Categorical </a:t>
            </a:r>
            <a:r>
              <a:rPr lang="en-US" dirty="0"/>
              <a:t>vs. </a:t>
            </a:r>
            <a:r>
              <a:rPr lang="en-US" dirty="0">
                <a:solidFill>
                  <a:srgbClr val="FF0000"/>
                </a:solidFill>
              </a:rPr>
              <a:t>continuous accent </a:t>
            </a:r>
            <a:r>
              <a:rPr lang="en-US" dirty="0"/>
              <a:t>types</a:t>
            </a:r>
          </a:p>
          <a:p>
            <a:pPr lvl="1"/>
            <a:r>
              <a:rPr lang="en-US" dirty="0" err="1"/>
              <a:t>Superpositional</a:t>
            </a:r>
            <a:r>
              <a:rPr lang="en-US" dirty="0"/>
              <a:t> model is </a:t>
            </a:r>
            <a:r>
              <a:rPr lang="en-US" dirty="0">
                <a:solidFill>
                  <a:srgbClr val="FF0000"/>
                </a:solidFill>
              </a:rPr>
              <a:t>tightly coupled with pitch</a:t>
            </a:r>
          </a:p>
        </p:txBody>
      </p:sp>
      <p:sp>
        <p:nvSpPr>
          <p:cNvPr id="5" name="Slide Number Placeholder 4"/>
          <p:cNvSpPr>
            <a:spLocks noGrp="1"/>
          </p:cNvSpPr>
          <p:nvPr>
            <p:ph type="sldNum" sz="quarter" idx="12"/>
          </p:nvPr>
        </p:nvSpPr>
        <p:spPr/>
        <p:txBody>
          <a:bodyPr/>
          <a:lstStyle/>
          <a:p>
            <a:fld id="{6DC54031-3823-C645-9013-F4752712CF15}" type="slidenum">
              <a:rPr lang="en-US" smtClean="0"/>
              <a:t>59</a:t>
            </a:fld>
            <a:endParaRPr lang="en-US"/>
          </a:p>
        </p:txBody>
      </p:sp>
    </p:spTree>
    <p:extLst>
      <p:ext uri="{BB962C8B-B14F-4D97-AF65-F5344CB8AC3E}">
        <p14:creationId xmlns:p14="http://schemas.microsoft.com/office/powerpoint/2010/main" val="2986197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fld id="{B55A50CB-2A04-574B-8E2B-10A6ACA85D97}" type="datetime1">
              <a:rPr lang="en-US"/>
              <a:pPr/>
              <a:t>10/1/24</a:t>
            </a:fld>
            <a:endParaRPr lang="en-US"/>
          </a:p>
        </p:txBody>
      </p:sp>
      <p:sp>
        <p:nvSpPr>
          <p:cNvPr id="12" name="Slide Number Placeholder 5"/>
          <p:cNvSpPr>
            <a:spLocks noGrp="1"/>
          </p:cNvSpPr>
          <p:nvPr>
            <p:ph type="sldNum" sz="quarter" idx="12"/>
          </p:nvPr>
        </p:nvSpPr>
        <p:spPr/>
        <p:txBody>
          <a:bodyPr/>
          <a:lstStyle/>
          <a:p>
            <a:fld id="{23020351-5C29-624C-8138-1DE19F35DC5C}" type="slidenum">
              <a:rPr lang="en-US"/>
              <a:pPr/>
              <a:t>6</a:t>
            </a:fld>
            <a:endParaRPr lang="en-US"/>
          </a:p>
        </p:txBody>
      </p:sp>
      <p:sp>
        <p:nvSpPr>
          <p:cNvPr id="516098" name="Rectangle 2"/>
          <p:cNvSpPr>
            <a:spLocks noGrp="1" noChangeArrowheads="1"/>
          </p:cNvSpPr>
          <p:nvPr>
            <p:ph type="title"/>
          </p:nvPr>
        </p:nvSpPr>
        <p:spPr>
          <a:xfrm>
            <a:off x="457200" y="274638"/>
            <a:ext cx="8229600" cy="1096962"/>
          </a:xfrm>
        </p:spPr>
        <p:txBody>
          <a:bodyPr/>
          <a:lstStyle/>
          <a:p>
            <a:r>
              <a:rPr lang="en-US" dirty="0"/>
              <a:t>Language Training Approaches</a:t>
            </a:r>
          </a:p>
        </p:txBody>
      </p:sp>
      <p:sp>
        <p:nvSpPr>
          <p:cNvPr id="516099" name="Rectangle 3"/>
          <p:cNvSpPr>
            <a:spLocks noGrp="1" noChangeArrowheads="1"/>
          </p:cNvSpPr>
          <p:nvPr>
            <p:ph type="body" idx="1"/>
          </p:nvPr>
        </p:nvSpPr>
        <p:spPr>
          <a:xfrm>
            <a:off x="457200" y="1524000"/>
            <a:ext cx="8229600" cy="4602163"/>
          </a:xfrm>
          <a:ln>
            <a:solidFill>
              <a:schemeClr val="tx1"/>
            </a:solidFill>
            <a:miter lim="800000"/>
            <a:headEnd/>
            <a:tailEnd/>
          </a:ln>
        </p:spPr>
        <p:txBody>
          <a:bodyPr/>
          <a:lstStyle/>
          <a:p>
            <a:r>
              <a:rPr lang="en-US" dirty="0"/>
              <a:t>A </a:t>
            </a:r>
            <a:r>
              <a:rPr lang="en-US" dirty="0">
                <a:solidFill>
                  <a:srgbClr val="0066FF"/>
                </a:solidFill>
              </a:rPr>
              <a:t>simpler approach </a:t>
            </a:r>
            <a:r>
              <a:rPr lang="en-US" dirty="0"/>
              <a:t>with </a:t>
            </a:r>
            <a:r>
              <a:rPr lang="en-US" dirty="0">
                <a:solidFill>
                  <a:srgbClr val="CC3300"/>
                </a:solidFill>
              </a:rPr>
              <a:t>arrows</a:t>
            </a:r>
            <a:r>
              <a:rPr lang="en-US" dirty="0"/>
              <a:t> and </a:t>
            </a:r>
            <a:r>
              <a:rPr lang="en-US" dirty="0">
                <a:solidFill>
                  <a:srgbClr val="CC3300"/>
                </a:solidFill>
              </a:rPr>
              <a:t>capital letters</a:t>
            </a:r>
          </a:p>
          <a:p>
            <a:pPr lvl="1"/>
            <a:r>
              <a:rPr lang="en-US" dirty="0"/>
              <a:t>/ IS it     </a:t>
            </a:r>
            <a:r>
              <a:rPr lang="en-US" dirty="0" err="1"/>
              <a:t>INteresting</a:t>
            </a:r>
            <a:r>
              <a:rPr lang="en-US" dirty="0"/>
              <a:t> /</a:t>
            </a:r>
          </a:p>
          <a:p>
            <a:pPr lvl="1"/>
            <a:r>
              <a:rPr lang="en-US" dirty="0"/>
              <a:t>/ d</a:t>
            </a:r>
            <a:r>
              <a:rPr lang="ja-JP" altLang="en-US" dirty="0">
                <a:latin typeface="Arial"/>
              </a:rPr>
              <a:t>’</a:t>
            </a:r>
            <a:r>
              <a:rPr lang="en-US" dirty="0"/>
              <a:t>you feel   </a:t>
            </a:r>
            <a:r>
              <a:rPr lang="en-US" dirty="0" err="1"/>
              <a:t>ANGry</a:t>
            </a:r>
            <a:r>
              <a:rPr lang="en-US" dirty="0"/>
              <a:t>? /</a:t>
            </a:r>
          </a:p>
          <a:p>
            <a:pPr lvl="1"/>
            <a:r>
              <a:rPr lang="en-US" dirty="0"/>
              <a:t>/ WHAT</a:t>
            </a:r>
            <a:r>
              <a:rPr lang="ja-JP" altLang="en-US" dirty="0">
                <a:latin typeface="Arial"/>
              </a:rPr>
              <a:t>’</a:t>
            </a:r>
            <a:r>
              <a:rPr lang="en-US" dirty="0"/>
              <a:t>S the   </a:t>
            </a:r>
            <a:r>
              <a:rPr lang="en-US" dirty="0" err="1"/>
              <a:t>PROBlem</a:t>
            </a:r>
            <a:r>
              <a:rPr lang="en-US" dirty="0"/>
              <a:t>? / (</a:t>
            </a:r>
            <a:r>
              <a:rPr lang="en-US" dirty="0">
                <a:hlinkClick r:id="rId3"/>
              </a:rPr>
              <a:t>McCarthy, 1991</a:t>
            </a:r>
            <a:r>
              <a:rPr lang="en-US" dirty="0"/>
              <a:t>:106)</a:t>
            </a:r>
          </a:p>
          <a:p>
            <a:r>
              <a:rPr lang="en-US" dirty="0"/>
              <a:t>Too </a:t>
            </a:r>
            <a:r>
              <a:rPr lang="en-US" dirty="0">
                <a:solidFill>
                  <a:srgbClr val="0066FF"/>
                </a:solidFill>
              </a:rPr>
              <a:t>general</a:t>
            </a:r>
          </a:p>
          <a:p>
            <a:pPr lvl="1"/>
            <a:r>
              <a:rPr lang="en-US" dirty="0"/>
              <a:t>Doesn’t capture full contours or type of pitch accents or phrase boundaries</a:t>
            </a:r>
          </a:p>
        </p:txBody>
      </p:sp>
      <p:sp>
        <p:nvSpPr>
          <p:cNvPr id="516104" name="Line 8"/>
          <p:cNvSpPr>
            <a:spLocks noChangeShapeType="1"/>
          </p:cNvSpPr>
          <p:nvPr/>
        </p:nvSpPr>
        <p:spPr bwMode="auto">
          <a:xfrm>
            <a:off x="2057400" y="2590800"/>
            <a:ext cx="152400" cy="15240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chemeClr val="tx1"/>
                </a:solidFill>
                <a:round/>
                <a:headEnd/>
                <a:tailEnd type="triangl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516105" name="Line 9"/>
          <p:cNvSpPr>
            <a:spLocks noChangeShapeType="1"/>
          </p:cNvSpPr>
          <p:nvPr/>
        </p:nvSpPr>
        <p:spPr bwMode="auto">
          <a:xfrm>
            <a:off x="2133600" y="2514600"/>
            <a:ext cx="76200" cy="22860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chemeClr val="tx1"/>
                </a:solidFill>
                <a:round/>
                <a:headEnd/>
                <a:tailEnd type="triangl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grpSp>
        <p:nvGrpSpPr>
          <p:cNvPr id="516111" name="Group 15"/>
          <p:cNvGrpSpPr>
            <a:grpSpLocks/>
          </p:cNvGrpSpPr>
          <p:nvPr/>
        </p:nvGrpSpPr>
        <p:grpSpPr bwMode="auto">
          <a:xfrm>
            <a:off x="2209800" y="2743200"/>
            <a:ext cx="304800" cy="152400"/>
            <a:chOff x="1440" y="1728"/>
            <a:chExt cx="192" cy="96"/>
          </a:xfrm>
        </p:grpSpPr>
        <p:sp>
          <p:nvSpPr>
            <p:cNvPr id="516106" name="Line 10"/>
            <p:cNvSpPr>
              <a:spLocks noChangeShapeType="1"/>
            </p:cNvSpPr>
            <p:nvPr/>
          </p:nvSpPr>
          <p:spPr bwMode="auto">
            <a:xfrm>
              <a:off x="1440" y="1728"/>
              <a:ext cx="96" cy="96"/>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516107" name="Line 11"/>
            <p:cNvSpPr>
              <a:spLocks noChangeShapeType="1"/>
            </p:cNvSpPr>
            <p:nvPr/>
          </p:nvSpPr>
          <p:spPr bwMode="auto">
            <a:xfrm flipV="1">
              <a:off x="1536" y="1728"/>
              <a:ext cx="96" cy="96"/>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grpSp>
      <p:sp>
        <p:nvSpPr>
          <p:cNvPr id="516108" name="Line 12"/>
          <p:cNvSpPr>
            <a:spLocks noChangeShapeType="1"/>
          </p:cNvSpPr>
          <p:nvPr/>
        </p:nvSpPr>
        <p:spPr bwMode="auto">
          <a:xfrm flipV="1">
            <a:off x="3124200" y="2743200"/>
            <a:ext cx="152400" cy="15240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516109" name="Line 13"/>
          <p:cNvSpPr>
            <a:spLocks noChangeShapeType="1"/>
          </p:cNvSpPr>
          <p:nvPr/>
        </p:nvSpPr>
        <p:spPr bwMode="auto">
          <a:xfrm>
            <a:off x="3505200" y="3276600"/>
            <a:ext cx="152400" cy="15240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FestTILT</a:t>
            </a:r>
            <a:r>
              <a:rPr lang="en-US" dirty="0"/>
              <a:t> Model</a:t>
            </a:r>
          </a:p>
        </p:txBody>
      </p:sp>
      <p:sp>
        <p:nvSpPr>
          <p:cNvPr id="3" name="Content Placeholder 2"/>
          <p:cNvSpPr>
            <a:spLocks noGrp="1"/>
          </p:cNvSpPr>
          <p:nvPr>
            <p:ph idx="1"/>
          </p:nvPr>
        </p:nvSpPr>
        <p:spPr>
          <a:xfrm>
            <a:off x="457200" y="1285875"/>
            <a:ext cx="8229600" cy="1840280"/>
          </a:xfrm>
        </p:spPr>
        <p:txBody>
          <a:bodyPr>
            <a:normAutofit lnSpcReduction="10000"/>
          </a:bodyPr>
          <a:lstStyle/>
          <a:p>
            <a:r>
              <a:rPr lang="en-US" dirty="0"/>
              <a:t>Describes an </a:t>
            </a:r>
            <a:r>
              <a:rPr lang="en-US" dirty="0">
                <a:solidFill>
                  <a:srgbClr val="0066FF"/>
                </a:solidFill>
              </a:rPr>
              <a:t>F0 excursion </a:t>
            </a:r>
            <a:r>
              <a:rPr lang="en-US" dirty="0"/>
              <a:t>based as a single parameter (</a:t>
            </a:r>
            <a:r>
              <a:rPr lang="en-US" sz="2200" b="1" dirty="0">
                <a:latin typeface="Garamond"/>
                <a:cs typeface="Garamond"/>
              </a:rPr>
              <a:t>Taylor 1998)</a:t>
            </a:r>
          </a:p>
          <a:p>
            <a:r>
              <a:rPr lang="en-US" dirty="0">
                <a:solidFill>
                  <a:srgbClr val="0066FF"/>
                </a:solidFill>
              </a:rPr>
              <a:t>Compact representation</a:t>
            </a:r>
            <a:r>
              <a:rPr lang="en-US" dirty="0"/>
              <a:t>: TILT parameters allow generation/</a:t>
            </a:r>
            <a:r>
              <a:rPr lang="en-US" dirty="0" err="1"/>
              <a:t>db</a:t>
            </a:r>
            <a:r>
              <a:rPr lang="en-US" dirty="0"/>
              <a:t> retrieval</a:t>
            </a:r>
          </a:p>
        </p:txBody>
      </p:sp>
      <p:sp>
        <p:nvSpPr>
          <p:cNvPr id="5" name="Slide Number Placeholder 4"/>
          <p:cNvSpPr>
            <a:spLocks noGrp="1"/>
          </p:cNvSpPr>
          <p:nvPr>
            <p:ph type="sldNum" sz="quarter" idx="12"/>
          </p:nvPr>
        </p:nvSpPr>
        <p:spPr/>
        <p:txBody>
          <a:bodyPr/>
          <a:lstStyle/>
          <a:p>
            <a:fld id="{6DC54031-3823-C645-9013-F4752712CF15}" type="slidenum">
              <a:rPr lang="en-US" smtClean="0"/>
              <a:t>60</a:t>
            </a:fld>
            <a:endParaRPr lang="en-US"/>
          </a:p>
        </p:txBody>
      </p:sp>
      <p:pic>
        <p:nvPicPr>
          <p:cNvPr id="7" name="Picture 6"/>
          <p:cNvPicPr>
            <a:picLocks noChangeAspect="1"/>
          </p:cNvPicPr>
          <p:nvPr/>
        </p:nvPicPr>
        <p:blipFill>
          <a:blip r:embed="rId3"/>
          <a:stretch>
            <a:fillRect/>
          </a:stretch>
        </p:blipFill>
        <p:spPr>
          <a:xfrm>
            <a:off x="203200" y="3105150"/>
            <a:ext cx="4559300" cy="3251200"/>
          </a:xfrm>
          <a:prstGeom prst="rect">
            <a:avLst/>
          </a:prstGeom>
        </p:spPr>
      </p:pic>
      <p:pic>
        <p:nvPicPr>
          <p:cNvPr id="9" name="Picture 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7588" y="3202837"/>
            <a:ext cx="3429000" cy="622300"/>
          </a:xfrm>
          <a:prstGeom prst="rect">
            <a:avLst/>
          </a:prstGeom>
        </p:spPr>
      </p:pic>
      <p:pic>
        <p:nvPicPr>
          <p:cNvPr id="10" name="Picture 9"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0363" y="4157783"/>
            <a:ext cx="2895600" cy="609600"/>
          </a:xfrm>
          <a:prstGeom prst="rect">
            <a:avLst/>
          </a:prstGeom>
        </p:spPr>
      </p:pic>
      <p:pic>
        <p:nvPicPr>
          <p:cNvPr id="12" name="Picture 1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7339" y="5299808"/>
            <a:ext cx="2971800" cy="635000"/>
          </a:xfrm>
          <a:prstGeom prst="rect">
            <a:avLst/>
          </a:prstGeom>
        </p:spPr>
      </p:pic>
    </p:spTree>
    <p:extLst>
      <p:ext uri="{BB962C8B-B14F-4D97-AF65-F5344CB8AC3E}">
        <p14:creationId xmlns:p14="http://schemas.microsoft.com/office/powerpoint/2010/main" val="15104533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Festvox</a:t>
            </a:r>
            <a:r>
              <a:rPr lang="en-US" dirty="0"/>
              <a:t> TILT Model</a:t>
            </a:r>
          </a:p>
        </p:txBody>
      </p:sp>
      <p:sp>
        <p:nvSpPr>
          <p:cNvPr id="3" name="Content Placeholder 2"/>
          <p:cNvSpPr>
            <a:spLocks noGrp="1"/>
          </p:cNvSpPr>
          <p:nvPr>
            <p:ph idx="1"/>
          </p:nvPr>
        </p:nvSpPr>
        <p:spPr>
          <a:xfrm>
            <a:off x="457200" y="1285874"/>
            <a:ext cx="8229600" cy="4549166"/>
          </a:xfrm>
        </p:spPr>
        <p:txBody>
          <a:bodyPr>
            <a:normAutofit/>
          </a:bodyPr>
          <a:lstStyle/>
          <a:p>
            <a:r>
              <a:rPr lang="en-US" dirty="0">
                <a:solidFill>
                  <a:srgbClr val="0066FF"/>
                </a:solidFill>
              </a:rPr>
              <a:t>Basic unit</a:t>
            </a:r>
            <a:r>
              <a:rPr lang="en-US" dirty="0"/>
              <a:t>: the </a:t>
            </a:r>
            <a:r>
              <a:rPr lang="en-US" dirty="0">
                <a:solidFill>
                  <a:srgbClr val="0066FF"/>
                </a:solidFill>
              </a:rPr>
              <a:t>intonational event </a:t>
            </a:r>
            <a:r>
              <a:rPr lang="en-US" dirty="0"/>
              <a:t>which changes TTS over time </a:t>
            </a:r>
          </a:p>
          <a:p>
            <a:pPr lvl="1"/>
            <a:r>
              <a:rPr lang="en-US" sz="2400" dirty="0">
                <a:latin typeface="Calibri" panose="020F0502020204030204" pitchFamily="34" charset="0"/>
                <a:cs typeface="Calibri" panose="020F0502020204030204" pitchFamily="34" charset="0"/>
              </a:rPr>
              <a:t>Types are </a:t>
            </a:r>
            <a:r>
              <a:rPr lang="en-US" sz="2400" dirty="0">
                <a:solidFill>
                  <a:srgbClr val="FF0000"/>
                </a:solidFill>
                <a:latin typeface="Calibri" panose="020F0502020204030204" pitchFamily="34" charset="0"/>
                <a:cs typeface="Calibri" panose="020F0502020204030204" pitchFamily="34" charset="0"/>
              </a:rPr>
              <a:t>pitch accents </a:t>
            </a:r>
            <a:r>
              <a:rPr lang="en-US" sz="2400" dirty="0">
                <a:latin typeface="Calibri" panose="020F0502020204030204" pitchFamily="34" charset="0"/>
                <a:cs typeface="Calibri" panose="020F0502020204030204" pitchFamily="34" charset="0"/>
              </a:rPr>
              <a:t>and </a:t>
            </a:r>
            <a:r>
              <a:rPr lang="en-US" sz="2400" dirty="0">
                <a:solidFill>
                  <a:srgbClr val="FF0000"/>
                </a:solidFill>
                <a:latin typeface="Calibri" panose="020F0502020204030204" pitchFamily="34" charset="0"/>
                <a:cs typeface="Calibri" panose="020F0502020204030204" pitchFamily="34" charset="0"/>
              </a:rPr>
              <a:t>boundary tones </a:t>
            </a:r>
            <a:r>
              <a:rPr lang="en-US" sz="2400" dirty="0">
                <a:latin typeface="Calibri" panose="020F0502020204030204" pitchFamily="34" charset="0"/>
                <a:cs typeface="Calibri" panose="020F0502020204030204" pitchFamily="34" charset="0"/>
              </a:rPr>
              <a:t>which provide continuously varying shapes in terms of pitch, amplitude and duration</a:t>
            </a:r>
          </a:p>
          <a:p>
            <a:pPr lvl="1"/>
            <a:r>
              <a:rPr lang="en-US" sz="2400" dirty="0">
                <a:latin typeface="Calibri" panose="020F0502020204030204" pitchFamily="34" charset="0"/>
                <a:cs typeface="Calibri" panose="020F0502020204030204" pitchFamily="34" charset="0"/>
              </a:rPr>
              <a:t>Useful for </a:t>
            </a:r>
            <a:r>
              <a:rPr lang="en-US" sz="2400" dirty="0">
                <a:solidFill>
                  <a:srgbClr val="FF0000"/>
                </a:solidFill>
                <a:latin typeface="Calibri" panose="020F0502020204030204" pitchFamily="34" charset="0"/>
                <a:cs typeface="Calibri" panose="020F0502020204030204" pitchFamily="34" charset="0"/>
              </a:rPr>
              <a:t>modeling</a:t>
            </a:r>
            <a:r>
              <a:rPr lang="en-US" sz="2400" dirty="0">
                <a:latin typeface="Calibri" panose="020F0502020204030204" pitchFamily="34" charset="0"/>
                <a:cs typeface="Calibri" panose="020F0502020204030204" pitchFamily="34" charset="0"/>
              </a:rPr>
              <a:t>:</a:t>
            </a:r>
          </a:p>
          <a:p>
            <a:pPr lvl="2"/>
            <a:r>
              <a:rPr lang="en-US" dirty="0">
                <a:latin typeface="Calibri" panose="020F0502020204030204" pitchFamily="34" charset="0"/>
                <a:cs typeface="Calibri" panose="020F0502020204030204" pitchFamily="34" charset="0"/>
              </a:rPr>
              <a:t>Questions</a:t>
            </a:r>
          </a:p>
          <a:p>
            <a:pPr lvl="2"/>
            <a:r>
              <a:rPr lang="en-US" dirty="0">
                <a:latin typeface="Calibri" panose="020F0502020204030204" pitchFamily="34" charset="0"/>
                <a:cs typeface="Calibri" panose="020F0502020204030204" pitchFamily="34" charset="0"/>
              </a:rPr>
              <a:t>Statements</a:t>
            </a:r>
          </a:p>
          <a:p>
            <a:pPr lvl="2"/>
            <a:r>
              <a:rPr lang="en-US" dirty="0">
                <a:latin typeface="Calibri" panose="020F0502020204030204" pitchFamily="34" charset="0"/>
                <a:cs typeface="Calibri" panose="020F0502020204030204" pitchFamily="34" charset="0"/>
              </a:rPr>
              <a:t>Even moods</a:t>
            </a:r>
          </a:p>
          <a:p>
            <a:endParaRPr lang="en-US" dirty="0"/>
          </a:p>
        </p:txBody>
      </p:sp>
      <p:sp>
        <p:nvSpPr>
          <p:cNvPr id="5" name="Slide Number Placeholder 4"/>
          <p:cNvSpPr>
            <a:spLocks noGrp="1"/>
          </p:cNvSpPr>
          <p:nvPr>
            <p:ph type="sldNum" sz="quarter" idx="12"/>
          </p:nvPr>
        </p:nvSpPr>
        <p:spPr/>
        <p:txBody>
          <a:bodyPr/>
          <a:lstStyle/>
          <a:p>
            <a:fld id="{6DC54031-3823-C645-9013-F4752712CF15}" type="slidenum">
              <a:rPr lang="en-US" smtClean="0"/>
              <a:t>61</a:t>
            </a:fld>
            <a:endParaRPr lang="en-US"/>
          </a:p>
        </p:txBody>
      </p:sp>
      <p:pic>
        <p:nvPicPr>
          <p:cNvPr id="7" name="Picture 6"/>
          <p:cNvPicPr>
            <a:picLocks noChangeAspect="1"/>
          </p:cNvPicPr>
          <p:nvPr/>
        </p:nvPicPr>
        <p:blipFill>
          <a:blip r:embed="rId3"/>
          <a:stretch>
            <a:fillRect/>
          </a:stretch>
        </p:blipFill>
        <p:spPr>
          <a:xfrm>
            <a:off x="4538871" y="3060090"/>
            <a:ext cx="4559300" cy="3251200"/>
          </a:xfrm>
          <a:prstGeom prst="rect">
            <a:avLst/>
          </a:prstGeom>
        </p:spPr>
      </p:pic>
    </p:spTree>
    <p:extLst>
      <p:ext uri="{BB962C8B-B14F-4D97-AF65-F5344CB8AC3E}">
        <p14:creationId xmlns:p14="http://schemas.microsoft.com/office/powerpoint/2010/main" val="35776385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Tonal Center of Gravity (</a:t>
            </a:r>
            <a:r>
              <a:rPr lang="en-US" dirty="0" err="1"/>
              <a:t>ToG</a:t>
            </a:r>
            <a:r>
              <a:rPr lang="en-US" dirty="0"/>
              <a:t>)</a:t>
            </a:r>
          </a:p>
        </p:txBody>
      </p:sp>
      <p:sp>
        <p:nvSpPr>
          <p:cNvPr id="3" name="Content Placeholder 2"/>
          <p:cNvSpPr>
            <a:spLocks noGrp="1"/>
          </p:cNvSpPr>
          <p:nvPr>
            <p:ph idx="1"/>
          </p:nvPr>
        </p:nvSpPr>
        <p:spPr>
          <a:xfrm>
            <a:off x="457200" y="1285874"/>
            <a:ext cx="8229600" cy="2465511"/>
          </a:xfrm>
        </p:spPr>
        <p:txBody>
          <a:bodyPr>
            <a:normAutofit fontScale="92500" lnSpcReduction="10000"/>
          </a:bodyPr>
          <a:lstStyle/>
          <a:p>
            <a:r>
              <a:rPr lang="en-US" sz="3000" dirty="0"/>
              <a:t>Measures the distribution of the </a:t>
            </a:r>
            <a:r>
              <a:rPr lang="en-US" sz="3000" dirty="0">
                <a:solidFill>
                  <a:srgbClr val="0066FF"/>
                </a:solidFill>
              </a:rPr>
              <a:t>area under the F0 curve</a:t>
            </a:r>
            <a:r>
              <a:rPr lang="en-US" sz="3000" dirty="0"/>
              <a:t> within a region</a:t>
            </a:r>
          </a:p>
          <a:p>
            <a:pPr lvl="1"/>
            <a:r>
              <a:rPr lang="en-US" sz="2600" dirty="0"/>
              <a:t>Perceptually </a:t>
            </a:r>
            <a:r>
              <a:rPr lang="en-US" sz="2600" dirty="0">
                <a:solidFill>
                  <a:srgbClr val="FF0000"/>
                </a:solidFill>
              </a:rPr>
              <a:t>robust</a:t>
            </a:r>
          </a:p>
          <a:p>
            <a:pPr lvl="1"/>
            <a:r>
              <a:rPr lang="en-US" sz="2600" dirty="0"/>
              <a:t>Better classification of </a:t>
            </a:r>
            <a:r>
              <a:rPr lang="en-US" sz="2600" dirty="0">
                <a:solidFill>
                  <a:srgbClr val="FF0000"/>
                </a:solidFill>
              </a:rPr>
              <a:t>pitch accent types </a:t>
            </a:r>
            <a:r>
              <a:rPr lang="en-US" sz="2600" dirty="0"/>
              <a:t>than peak timing measures </a:t>
            </a:r>
            <a:r>
              <a:rPr lang="en-US" sz="2600" b="1" dirty="0">
                <a:latin typeface="Garamond"/>
                <a:cs typeface="Garamond"/>
              </a:rPr>
              <a:t>(Veilleux et al. 2009, Barnes et al. 2010)</a:t>
            </a:r>
          </a:p>
        </p:txBody>
      </p:sp>
      <p:sp>
        <p:nvSpPr>
          <p:cNvPr id="5" name="Slide Number Placeholder 4"/>
          <p:cNvSpPr>
            <a:spLocks noGrp="1"/>
          </p:cNvSpPr>
          <p:nvPr>
            <p:ph type="sldNum" sz="quarter" idx="12"/>
          </p:nvPr>
        </p:nvSpPr>
        <p:spPr/>
        <p:txBody>
          <a:bodyPr/>
          <a:lstStyle/>
          <a:p>
            <a:fld id="{6DC54031-3823-C645-9013-F4752712CF15}" type="slidenum">
              <a:rPr lang="en-US" smtClean="0"/>
              <a:t>62</a:t>
            </a:fld>
            <a:endParaRPr lang="en-US"/>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24" y="4142154"/>
            <a:ext cx="3645877" cy="1155700"/>
          </a:xfrm>
          <a:prstGeom prst="rect">
            <a:avLst/>
          </a:prstGeom>
        </p:spPr>
      </p:pic>
      <p:pic>
        <p:nvPicPr>
          <p:cNvPr id="8" name="Picture 7"/>
          <p:cNvPicPr>
            <a:picLocks noChangeAspect="1"/>
          </p:cNvPicPr>
          <p:nvPr/>
        </p:nvPicPr>
        <p:blipFill>
          <a:blip r:embed="rId4"/>
          <a:stretch>
            <a:fillRect/>
          </a:stretch>
        </p:blipFill>
        <p:spPr>
          <a:xfrm>
            <a:off x="4279900" y="3537514"/>
            <a:ext cx="4558160" cy="2734896"/>
          </a:xfrm>
          <a:prstGeom prst="rect">
            <a:avLst/>
          </a:prstGeom>
        </p:spPr>
      </p:pic>
    </p:spTree>
    <p:extLst>
      <p:ext uri="{BB962C8B-B14F-4D97-AF65-F5344CB8AC3E}">
        <p14:creationId xmlns:p14="http://schemas.microsoft.com/office/powerpoint/2010/main" val="37086977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Quantized Contour Modeling</a:t>
            </a:r>
          </a:p>
        </p:txBody>
      </p:sp>
      <p:sp>
        <p:nvSpPr>
          <p:cNvPr id="3" name="Content Placeholder 2"/>
          <p:cNvSpPr>
            <a:spLocks noGrp="1"/>
          </p:cNvSpPr>
          <p:nvPr>
            <p:ph idx="1"/>
          </p:nvPr>
        </p:nvSpPr>
        <p:spPr>
          <a:xfrm>
            <a:off x="457200" y="1285875"/>
            <a:ext cx="8229600" cy="3012588"/>
          </a:xfrm>
        </p:spPr>
        <p:txBody>
          <a:bodyPr>
            <a:normAutofit fontScale="85000" lnSpcReduction="10000"/>
          </a:bodyPr>
          <a:lstStyle/>
          <a:p>
            <a:r>
              <a:rPr lang="en-US" sz="3000" dirty="0"/>
              <a:t>A Bayesian approach to simultaneously </a:t>
            </a:r>
            <a:r>
              <a:rPr lang="en-US" sz="3000" dirty="0">
                <a:solidFill>
                  <a:srgbClr val="0066FF"/>
                </a:solidFill>
              </a:rPr>
              <a:t>modeling contour shape</a:t>
            </a:r>
            <a:r>
              <a:rPr lang="en-US" sz="3000" dirty="0"/>
              <a:t> and </a:t>
            </a:r>
            <a:r>
              <a:rPr lang="en-US" sz="3000" dirty="0">
                <a:solidFill>
                  <a:srgbClr val="0066FF"/>
                </a:solidFill>
              </a:rPr>
              <a:t>classifying prosodic events</a:t>
            </a:r>
            <a:br>
              <a:rPr lang="en-US" sz="3000" dirty="0"/>
            </a:br>
            <a:r>
              <a:rPr lang="en-US" sz="3000" dirty="0"/>
              <a:t>(</a:t>
            </a:r>
            <a:r>
              <a:rPr lang="en-US" sz="3000" b="1" dirty="0">
                <a:latin typeface="Garamond"/>
                <a:cs typeface="Garamond"/>
              </a:rPr>
              <a:t>Rosenberg 2010)</a:t>
            </a:r>
          </a:p>
          <a:p>
            <a:pPr lvl="1"/>
            <a:r>
              <a:rPr lang="en-US" sz="2600" dirty="0"/>
              <a:t>Specify a number of </a:t>
            </a:r>
            <a:r>
              <a:rPr lang="en-US" sz="2600" dirty="0">
                <a:solidFill>
                  <a:srgbClr val="FF0000"/>
                </a:solidFill>
              </a:rPr>
              <a:t>time</a:t>
            </a:r>
            <a:r>
              <a:rPr lang="en-US" sz="2600" dirty="0"/>
              <a:t> (M) and </a:t>
            </a:r>
            <a:r>
              <a:rPr lang="en-US" sz="2600" dirty="0">
                <a:solidFill>
                  <a:srgbClr val="FF0000"/>
                </a:solidFill>
              </a:rPr>
              <a:t>value</a:t>
            </a:r>
            <a:r>
              <a:rPr lang="en-US" sz="2600" dirty="0"/>
              <a:t> (N) bins</a:t>
            </a:r>
          </a:p>
          <a:p>
            <a:pPr lvl="1"/>
            <a:r>
              <a:rPr lang="en-US" sz="2600" dirty="0"/>
              <a:t>Represent a </a:t>
            </a:r>
            <a:r>
              <a:rPr lang="en-US" sz="2600" dirty="0">
                <a:solidFill>
                  <a:srgbClr val="FF0000"/>
                </a:solidFill>
              </a:rPr>
              <a:t>contour</a:t>
            </a:r>
            <a:r>
              <a:rPr lang="en-US" sz="2600" dirty="0"/>
              <a:t> as an M dimensional vector where each entry can take one of N values.</a:t>
            </a:r>
          </a:p>
          <a:p>
            <a:pPr lvl="1"/>
            <a:r>
              <a:rPr lang="en-US" sz="2600" dirty="0"/>
              <a:t>For extension to higher dimensions, allow values to be multidimensional vectors </a:t>
            </a:r>
          </a:p>
        </p:txBody>
      </p:sp>
      <p:sp>
        <p:nvSpPr>
          <p:cNvPr id="5" name="Slide Number Placeholder 4"/>
          <p:cNvSpPr>
            <a:spLocks noGrp="1"/>
          </p:cNvSpPr>
          <p:nvPr>
            <p:ph type="sldNum" sz="quarter" idx="12"/>
          </p:nvPr>
        </p:nvSpPr>
        <p:spPr/>
        <p:txBody>
          <a:bodyPr/>
          <a:lstStyle/>
          <a:p>
            <a:fld id="{6DC54031-3823-C645-9013-F4752712CF15}" type="slidenum">
              <a:rPr lang="en-US" smtClean="0"/>
              <a:t>63</a:t>
            </a:fld>
            <a:endParaRPr lang="en-US"/>
          </a:p>
        </p:txBody>
      </p:sp>
      <p:pic>
        <p:nvPicPr>
          <p:cNvPr id="8" name="Picture 7"/>
          <p:cNvPicPr>
            <a:picLocks noChangeAspect="1"/>
          </p:cNvPicPr>
          <p:nvPr/>
        </p:nvPicPr>
        <p:blipFill>
          <a:blip r:embed="rId2"/>
          <a:stretch>
            <a:fillRect/>
          </a:stretch>
        </p:blipFill>
        <p:spPr>
          <a:xfrm>
            <a:off x="4489448" y="4037436"/>
            <a:ext cx="3990242" cy="229764"/>
          </a:xfrm>
          <a:prstGeom prst="rect">
            <a:avLst/>
          </a:prstGeom>
        </p:spPr>
      </p:pic>
      <p:pic>
        <p:nvPicPr>
          <p:cNvPr id="9" name="Picture 8"/>
          <p:cNvPicPr>
            <a:picLocks noChangeAspect="1"/>
          </p:cNvPicPr>
          <p:nvPr/>
        </p:nvPicPr>
        <p:blipFill>
          <a:blip r:embed="rId3"/>
          <a:stretch>
            <a:fillRect/>
          </a:stretch>
        </p:blipFill>
        <p:spPr>
          <a:xfrm>
            <a:off x="2934067" y="4356100"/>
            <a:ext cx="3590192" cy="2000250"/>
          </a:xfrm>
          <a:prstGeom prst="rect">
            <a:avLst/>
          </a:prstGeom>
        </p:spPr>
      </p:pic>
    </p:spTree>
    <p:extLst>
      <p:ext uri="{BB962C8B-B14F-4D97-AF65-F5344CB8AC3E}">
        <p14:creationId xmlns:p14="http://schemas.microsoft.com/office/powerpoint/2010/main" val="24642788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327C9-EC77-DE9D-4364-AAAE38A7C92C}"/>
              </a:ext>
            </a:extLst>
          </p:cNvPr>
          <p:cNvSpPr>
            <a:spLocks noGrp="1"/>
          </p:cNvSpPr>
          <p:nvPr>
            <p:ph type="title"/>
          </p:nvPr>
        </p:nvSpPr>
        <p:spPr/>
        <p:txBody>
          <a:bodyPr/>
          <a:lstStyle/>
          <a:p>
            <a:r>
              <a:rPr lang="en-US" dirty="0"/>
              <a:t>Current Prosodic Contour Modeling</a:t>
            </a:r>
          </a:p>
        </p:txBody>
      </p:sp>
      <p:sp>
        <p:nvSpPr>
          <p:cNvPr id="3" name="Content Placeholder 2">
            <a:extLst>
              <a:ext uri="{FF2B5EF4-FFF2-40B4-BE49-F238E27FC236}">
                <a16:creationId xmlns:a16="http://schemas.microsoft.com/office/drawing/2014/main" id="{304936AF-B595-4556-B4EE-86A9C1D0A226}"/>
              </a:ext>
            </a:extLst>
          </p:cNvPr>
          <p:cNvSpPr>
            <a:spLocks noGrp="1"/>
          </p:cNvSpPr>
          <p:nvPr>
            <p:ph idx="1"/>
          </p:nvPr>
        </p:nvSpPr>
        <p:spPr/>
        <p:txBody>
          <a:bodyPr/>
          <a:lstStyle/>
          <a:p>
            <a:r>
              <a:rPr lang="en-US" sz="1800" b="0" dirty="0">
                <a:effectLst/>
                <a:hlinkClick r:id="rId2"/>
              </a:rPr>
              <a:t>Prosody Contour Prediction with Long Short-Term Memory, Bi-Directional, Deep Recurrent Neural Networks </a:t>
            </a:r>
            <a:r>
              <a:rPr lang="en-US" sz="1800" b="0" dirty="0">
                <a:effectLst/>
              </a:rPr>
              <a:t>(Fernandez et al 2014)</a:t>
            </a:r>
          </a:p>
          <a:p>
            <a:r>
              <a:rPr lang="en-US" sz="1800" dirty="0">
                <a:solidFill>
                  <a:srgbClr val="303030"/>
                </a:solidFill>
                <a:hlinkClick r:id="rId3"/>
              </a:rPr>
              <a:t>CHiVE:  Varying Prosody in Speech Synthesis with a Linguistically Driven Dynamic Hierarchical Conditional Variational Network </a:t>
            </a:r>
            <a:r>
              <a:rPr lang="en-US" sz="1800" dirty="0">
                <a:solidFill>
                  <a:srgbClr val="303030"/>
                </a:solidFill>
              </a:rPr>
              <a:t>(</a:t>
            </a:r>
            <a:r>
              <a:rPr lang="en-US" sz="1800" dirty="0" err="1">
                <a:solidFill>
                  <a:srgbClr val="303030"/>
                </a:solidFill>
              </a:rPr>
              <a:t>Kenter</a:t>
            </a:r>
            <a:r>
              <a:rPr lang="en-US" sz="1800" dirty="0">
                <a:solidFill>
                  <a:srgbClr val="303030"/>
                </a:solidFill>
              </a:rPr>
              <a:t> et al 2019)</a:t>
            </a:r>
          </a:p>
          <a:p>
            <a:r>
              <a:rPr lang="en-US" sz="1800" i="0" u="none" strike="noStrike" dirty="0">
                <a:solidFill>
                  <a:srgbClr val="333333"/>
                </a:solidFill>
                <a:effectLst/>
                <a:hlinkClick r:id="rId4"/>
              </a:rPr>
              <a:t>Hierarchical Prosody Modeling for Non-Autoregressive Speech Synthesis</a:t>
            </a:r>
            <a:r>
              <a:rPr lang="en-US" sz="1800" b="1" i="0" u="none" strike="noStrike" dirty="0">
                <a:solidFill>
                  <a:srgbClr val="333333"/>
                </a:solidFill>
                <a:effectLst/>
              </a:rPr>
              <a:t> </a:t>
            </a:r>
            <a:r>
              <a:rPr lang="en-US" sz="1800" i="0" u="none" strike="noStrike" dirty="0">
                <a:solidFill>
                  <a:srgbClr val="333333"/>
                </a:solidFill>
                <a:effectLst/>
              </a:rPr>
              <a:t>(</a:t>
            </a:r>
            <a:r>
              <a:rPr lang="en-US" sz="1800" i="0" u="none" strike="noStrike" dirty="0" err="1">
                <a:solidFill>
                  <a:srgbClr val="333333"/>
                </a:solidFill>
                <a:effectLst/>
              </a:rPr>
              <a:t>Chien</a:t>
            </a:r>
            <a:r>
              <a:rPr lang="en-US" sz="1800" i="0" u="none" strike="noStrike" dirty="0">
                <a:solidFill>
                  <a:srgbClr val="333333"/>
                </a:solidFill>
                <a:effectLst/>
              </a:rPr>
              <a:t> and Lee 2021)</a:t>
            </a:r>
          </a:p>
          <a:p>
            <a:r>
              <a:rPr lang="en-US" sz="1800" dirty="0">
                <a:hlinkClick r:id="rId5"/>
              </a:rPr>
              <a:t>Contour clustering:  A field-data-driven approach for documenting and analysing prototypical f0 contours </a:t>
            </a:r>
            <a:r>
              <a:rPr lang="en-US" sz="1800" dirty="0"/>
              <a:t>(</a:t>
            </a:r>
            <a:r>
              <a:rPr lang="en-US" sz="1800" dirty="0" err="1"/>
              <a:t>Kaland</a:t>
            </a:r>
            <a:r>
              <a:rPr lang="en-US" sz="1800" dirty="0"/>
              <a:t> 2021)</a:t>
            </a:r>
            <a:endParaRPr lang="en-US" sz="1800" i="0" u="none" strike="noStrike" dirty="0">
              <a:solidFill>
                <a:srgbClr val="333333"/>
              </a:solidFill>
              <a:effectLst/>
            </a:endParaRPr>
          </a:p>
          <a:p>
            <a:r>
              <a:rPr lang="en-US" sz="1800" b="0" i="0" u="none" strike="noStrike" dirty="0">
                <a:solidFill>
                  <a:srgbClr val="660099"/>
                </a:solidFill>
                <a:effectLst/>
                <a:latin typeface="Arial" panose="020B0604020202020204" pitchFamily="34" charset="0"/>
                <a:hlinkClick r:id="rId6"/>
              </a:rPr>
              <a:t>Pmvc: Data augmentation-based </a:t>
            </a:r>
            <a:r>
              <a:rPr lang="en-US" sz="1800" b="1" i="0" u="none" strike="noStrike" dirty="0">
                <a:solidFill>
                  <a:srgbClr val="660099"/>
                </a:solidFill>
                <a:effectLst/>
                <a:latin typeface="Arial" panose="020B0604020202020204" pitchFamily="34" charset="0"/>
                <a:hlinkClick r:id="rId6"/>
              </a:rPr>
              <a:t>prosody modeling </a:t>
            </a:r>
            <a:r>
              <a:rPr lang="en-US" sz="1800" b="0" i="0" u="none" strike="noStrike" dirty="0">
                <a:solidFill>
                  <a:srgbClr val="660099"/>
                </a:solidFill>
                <a:effectLst/>
                <a:latin typeface="Arial" panose="020B0604020202020204" pitchFamily="34" charset="0"/>
                <a:hlinkClick r:id="rId6"/>
              </a:rPr>
              <a:t>for expressive voice conversion</a:t>
            </a:r>
            <a:r>
              <a:rPr lang="en-US" sz="1800" b="0" i="0" u="none" strike="noStrike" dirty="0">
                <a:solidFill>
                  <a:srgbClr val="660099"/>
                </a:solidFill>
                <a:effectLst/>
                <a:latin typeface="Arial" panose="020B0604020202020204" pitchFamily="34" charset="0"/>
              </a:rPr>
              <a:t> (Deng et al 2023)</a:t>
            </a:r>
          </a:p>
          <a:p>
            <a:r>
              <a:rPr lang="en-US" sz="1800" dirty="0">
                <a:solidFill>
                  <a:srgbClr val="660099"/>
                </a:solidFill>
                <a:latin typeface="Arial" panose="020B0604020202020204" pitchFamily="34" charset="0"/>
                <a:hlinkClick r:id="rId7"/>
              </a:rPr>
              <a:t>Prosodic boundary phenomena</a:t>
            </a:r>
            <a:r>
              <a:rPr lang="en-US" sz="1800" dirty="0">
                <a:solidFill>
                  <a:srgbClr val="660099"/>
                </a:solidFill>
                <a:latin typeface="Arial" panose="020B0604020202020204" pitchFamily="34" charset="0"/>
              </a:rPr>
              <a:t> (</a:t>
            </a:r>
            <a:r>
              <a:rPr lang="en-US" sz="1800" dirty="0" err="1">
                <a:solidFill>
                  <a:srgbClr val="660099"/>
                </a:solidFill>
                <a:latin typeface="Arial" panose="020B0604020202020204" pitchFamily="34" charset="0"/>
              </a:rPr>
              <a:t>Schubö</a:t>
            </a:r>
            <a:r>
              <a:rPr lang="en-US" sz="1800" dirty="0">
                <a:solidFill>
                  <a:srgbClr val="660099"/>
                </a:solidFill>
                <a:latin typeface="Arial" panose="020B0604020202020204" pitchFamily="34" charset="0"/>
              </a:rPr>
              <a:t> et al 2023)</a:t>
            </a:r>
          </a:p>
          <a:p>
            <a:r>
              <a:rPr lang="en-US" sz="1800" b="0" i="0" u="none" strike="noStrike" dirty="0">
                <a:solidFill>
                  <a:srgbClr val="660099"/>
                </a:solidFill>
                <a:effectLst/>
                <a:latin typeface="Arial" panose="020B0604020202020204" pitchFamily="34" charset="0"/>
                <a:hlinkClick r:id="rId8"/>
              </a:rPr>
              <a:t>Is Pitch Contour Sufficient to Encode Prosody in Neural Text-to-Speech?</a:t>
            </a:r>
            <a:r>
              <a:rPr lang="en-US" sz="1800" b="0" i="0" u="none" strike="noStrike" dirty="0">
                <a:solidFill>
                  <a:srgbClr val="660099"/>
                </a:solidFill>
                <a:effectLst/>
                <a:latin typeface="Arial" panose="020B0604020202020204" pitchFamily="34" charset="0"/>
              </a:rPr>
              <a:t> (</a:t>
            </a:r>
            <a:r>
              <a:rPr lang="en-US" sz="1800" b="0" i="0" u="none" strike="noStrike" dirty="0" err="1">
                <a:solidFill>
                  <a:srgbClr val="660099"/>
                </a:solidFill>
                <a:effectLst/>
                <a:latin typeface="Arial" panose="020B0604020202020204" pitchFamily="34" charset="0"/>
              </a:rPr>
              <a:t>Peiró-Lilja</a:t>
            </a:r>
            <a:r>
              <a:rPr lang="en-US" sz="1800" b="0" i="0" u="none" strike="noStrike" dirty="0">
                <a:solidFill>
                  <a:srgbClr val="660099"/>
                </a:solidFill>
                <a:effectLst/>
                <a:latin typeface="Arial" panose="020B0604020202020204" pitchFamily="34" charset="0"/>
              </a:rPr>
              <a:t> and </a:t>
            </a:r>
            <a:r>
              <a:rPr lang="en-US" sz="1800" b="0" i="0" u="none" strike="noStrike" dirty="0" err="1">
                <a:solidFill>
                  <a:srgbClr val="660099"/>
                </a:solidFill>
                <a:effectLst/>
                <a:latin typeface="Arial" panose="020B0604020202020204" pitchFamily="34" charset="0"/>
              </a:rPr>
              <a:t>Farrüs</a:t>
            </a:r>
            <a:r>
              <a:rPr lang="en-US" sz="1800" b="0" i="0" u="none" strike="noStrike" dirty="0">
                <a:solidFill>
                  <a:srgbClr val="660099"/>
                </a:solidFill>
                <a:effectLst/>
                <a:latin typeface="Arial" panose="020B0604020202020204" pitchFamily="34" charset="0"/>
              </a:rPr>
              <a:t> 2024)</a:t>
            </a:r>
          </a:p>
          <a:p>
            <a:r>
              <a:rPr lang="en-US" sz="1800" b="0" i="0" u="none" strike="noStrike" dirty="0">
                <a:solidFill>
                  <a:srgbClr val="660099"/>
                </a:solidFill>
                <a:effectLst/>
                <a:latin typeface="Arial" panose="020B0604020202020204" pitchFamily="34" charset="0"/>
                <a:hlinkClick r:id="rId9"/>
              </a:rPr>
              <a:t>Which </a:t>
            </a:r>
            <a:r>
              <a:rPr lang="en-US" sz="1800" b="1" i="0" u="none" strike="noStrike" dirty="0">
                <a:solidFill>
                  <a:srgbClr val="660099"/>
                </a:solidFill>
                <a:effectLst/>
                <a:latin typeface="Arial" panose="020B0604020202020204" pitchFamily="34" charset="0"/>
                <a:hlinkClick r:id="rId9"/>
              </a:rPr>
              <a:t>prosodic </a:t>
            </a:r>
            <a:r>
              <a:rPr lang="en-US" sz="1800" b="0" i="0" u="none" strike="noStrike" dirty="0">
                <a:solidFill>
                  <a:srgbClr val="660099"/>
                </a:solidFill>
                <a:effectLst/>
                <a:latin typeface="Arial" panose="020B0604020202020204" pitchFamily="34" charset="0"/>
                <a:hlinkClick r:id="rId9"/>
              </a:rPr>
              <a:t>features matter most for pragmatics? </a:t>
            </a:r>
            <a:r>
              <a:rPr lang="en-US" sz="1800" b="0" i="0" u="none" strike="noStrike" dirty="0">
                <a:solidFill>
                  <a:srgbClr val="660099"/>
                </a:solidFill>
                <a:effectLst/>
                <a:latin typeface="Arial" panose="020B0604020202020204" pitchFamily="34" charset="0"/>
              </a:rPr>
              <a:t>(Ward et al 2024)</a:t>
            </a:r>
            <a:endParaRPr lang="en-US" sz="1800" b="0" i="0" u="none" strike="noStrike" dirty="0">
              <a:solidFill>
                <a:srgbClr val="222222"/>
              </a:solidFill>
              <a:effectLst/>
              <a:latin typeface="Arial" panose="020B0604020202020204" pitchFamily="34" charset="0"/>
            </a:endParaRPr>
          </a:p>
          <a:p>
            <a:endParaRPr lang="en-US" sz="1800" b="0" i="0" u="none" strike="noStrike" dirty="0">
              <a:solidFill>
                <a:srgbClr val="222222"/>
              </a:solidFill>
              <a:effectLst/>
              <a:latin typeface="Arial" panose="020B0604020202020204" pitchFamily="34" charset="0"/>
            </a:endParaRPr>
          </a:p>
        </p:txBody>
      </p:sp>
      <p:sp>
        <p:nvSpPr>
          <p:cNvPr id="4" name="Date Placeholder 3">
            <a:extLst>
              <a:ext uri="{FF2B5EF4-FFF2-40B4-BE49-F238E27FC236}">
                <a16:creationId xmlns:a16="http://schemas.microsoft.com/office/drawing/2014/main" id="{DC66646C-EEBF-5820-F698-2E98A490EE69}"/>
              </a:ext>
            </a:extLst>
          </p:cNvPr>
          <p:cNvSpPr>
            <a:spLocks noGrp="1"/>
          </p:cNvSpPr>
          <p:nvPr>
            <p:ph type="dt" sz="half" idx="10"/>
          </p:nvPr>
        </p:nvSpPr>
        <p:spPr/>
        <p:txBody>
          <a:bodyPr/>
          <a:lstStyle/>
          <a:p>
            <a:fld id="{EB0F70CC-2360-6E47-8D15-BD3ECE1CDD1B}" type="datetime1">
              <a:rPr lang="en-US" smtClean="0"/>
              <a:pPr/>
              <a:t>10/1/24</a:t>
            </a:fld>
            <a:endParaRPr lang="en-US"/>
          </a:p>
        </p:txBody>
      </p:sp>
      <p:sp>
        <p:nvSpPr>
          <p:cNvPr id="5" name="Slide Number Placeholder 4">
            <a:extLst>
              <a:ext uri="{FF2B5EF4-FFF2-40B4-BE49-F238E27FC236}">
                <a16:creationId xmlns:a16="http://schemas.microsoft.com/office/drawing/2014/main" id="{3A3DF30F-CCC7-B0B0-4FC6-38EFE1ECBB61}"/>
              </a:ext>
            </a:extLst>
          </p:cNvPr>
          <p:cNvSpPr>
            <a:spLocks noGrp="1"/>
          </p:cNvSpPr>
          <p:nvPr>
            <p:ph type="sldNum" sz="quarter" idx="12"/>
          </p:nvPr>
        </p:nvSpPr>
        <p:spPr/>
        <p:txBody>
          <a:bodyPr/>
          <a:lstStyle/>
          <a:p>
            <a:fld id="{6C249F2B-E833-7C4B-8512-E970305C1E58}" type="slidenum">
              <a:rPr lang="en-US" smtClean="0"/>
              <a:pPr/>
              <a:t>64</a:t>
            </a:fld>
            <a:endParaRPr lang="en-US"/>
          </a:p>
        </p:txBody>
      </p:sp>
    </p:spTree>
    <p:extLst>
      <p:ext uri="{BB962C8B-B14F-4D97-AF65-F5344CB8AC3E}">
        <p14:creationId xmlns:p14="http://schemas.microsoft.com/office/powerpoint/2010/main" val="14678206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0C24C-0147-174A-AB83-842F9511A76A}"/>
              </a:ext>
            </a:extLst>
          </p:cNvPr>
          <p:cNvSpPr>
            <a:spLocks noGrp="1"/>
          </p:cNvSpPr>
          <p:nvPr>
            <p:ph type="title"/>
          </p:nvPr>
        </p:nvSpPr>
        <p:spPr/>
        <p:txBody>
          <a:bodyPr/>
          <a:lstStyle/>
          <a:p>
            <a:r>
              <a:rPr lang="en-US" dirty="0"/>
              <a:t>Variety of Methods for Modeling Intonation</a:t>
            </a:r>
          </a:p>
        </p:txBody>
      </p:sp>
      <p:sp>
        <p:nvSpPr>
          <p:cNvPr id="3" name="Content Placeholder 2">
            <a:extLst>
              <a:ext uri="{FF2B5EF4-FFF2-40B4-BE49-F238E27FC236}">
                <a16:creationId xmlns:a16="http://schemas.microsoft.com/office/drawing/2014/main" id="{7976A34E-5288-B346-8911-011CCDE74D03}"/>
              </a:ext>
            </a:extLst>
          </p:cNvPr>
          <p:cNvSpPr>
            <a:spLocks noGrp="1"/>
          </p:cNvSpPr>
          <p:nvPr>
            <p:ph idx="1"/>
          </p:nvPr>
        </p:nvSpPr>
        <p:spPr>
          <a:xfrm>
            <a:off x="457200" y="1219200"/>
            <a:ext cx="8229600" cy="4906963"/>
          </a:xfrm>
        </p:spPr>
        <p:txBody>
          <a:bodyPr/>
          <a:lstStyle/>
          <a:p>
            <a:r>
              <a:rPr lang="en-US" dirty="0"/>
              <a:t>All these models can be used to </a:t>
            </a:r>
            <a:r>
              <a:rPr lang="en-US" dirty="0">
                <a:solidFill>
                  <a:srgbClr val="0066FF"/>
                </a:solidFill>
              </a:rPr>
              <a:t>identify or produce some forms of intonational variation</a:t>
            </a:r>
            <a:r>
              <a:rPr lang="en-US" dirty="0">
                <a:solidFill>
                  <a:srgbClr val="0070C0"/>
                </a:solidFill>
              </a:rPr>
              <a:t> </a:t>
            </a:r>
            <a:r>
              <a:rPr lang="en-US" dirty="0"/>
              <a:t>in speech</a:t>
            </a:r>
          </a:p>
          <a:p>
            <a:pPr lvl="1"/>
            <a:r>
              <a:rPr lang="en-US" sz="2400" dirty="0"/>
              <a:t>Improve </a:t>
            </a:r>
            <a:r>
              <a:rPr lang="en-US" sz="2400" dirty="0">
                <a:solidFill>
                  <a:srgbClr val="FF0000"/>
                </a:solidFill>
              </a:rPr>
              <a:t>Text-to-Speech Synthesis and ASR</a:t>
            </a:r>
          </a:p>
          <a:p>
            <a:pPr lvl="1"/>
            <a:r>
              <a:rPr lang="en-US" sz="2400" dirty="0"/>
              <a:t>Improve </a:t>
            </a:r>
            <a:r>
              <a:rPr lang="en-US" sz="2400" dirty="0">
                <a:solidFill>
                  <a:srgbClr val="FF0000"/>
                </a:solidFill>
              </a:rPr>
              <a:t>speech understanding and interpretation</a:t>
            </a:r>
          </a:p>
          <a:p>
            <a:pPr lvl="1"/>
            <a:r>
              <a:rPr lang="en-US" sz="2400" dirty="0">
                <a:solidFill>
                  <a:srgbClr val="FF0000"/>
                </a:solidFill>
              </a:rPr>
              <a:t>Dialogue modeling </a:t>
            </a:r>
            <a:r>
              <a:rPr lang="en-US" sz="2400" dirty="0"/>
              <a:t>understanding and production</a:t>
            </a:r>
          </a:p>
          <a:p>
            <a:pPr lvl="1"/>
            <a:r>
              <a:rPr lang="en-US" sz="2400" dirty="0">
                <a:solidFill>
                  <a:srgbClr val="FF0000"/>
                </a:solidFill>
              </a:rPr>
              <a:t>Machine translation</a:t>
            </a:r>
          </a:p>
          <a:p>
            <a:r>
              <a:rPr lang="en-US" dirty="0"/>
              <a:t>However, the </a:t>
            </a:r>
            <a:r>
              <a:rPr lang="en-US" dirty="0" err="1">
                <a:solidFill>
                  <a:srgbClr val="0066FF"/>
                </a:solidFill>
              </a:rPr>
              <a:t>ToBI</a:t>
            </a:r>
            <a:r>
              <a:rPr lang="en-US" dirty="0">
                <a:solidFill>
                  <a:srgbClr val="0066FF"/>
                </a:solidFill>
              </a:rPr>
              <a:t> model </a:t>
            </a:r>
            <a:r>
              <a:rPr lang="en-US" dirty="0"/>
              <a:t>has been used most widely for </a:t>
            </a:r>
            <a:r>
              <a:rPr lang="en-US" dirty="0">
                <a:solidFill>
                  <a:srgbClr val="0066FF"/>
                </a:solidFill>
              </a:rPr>
              <a:t>many languages </a:t>
            </a:r>
            <a:r>
              <a:rPr lang="en-US" dirty="0"/>
              <a:t>and is often </a:t>
            </a:r>
            <a:r>
              <a:rPr lang="en-US" dirty="0">
                <a:solidFill>
                  <a:srgbClr val="0066FF"/>
                </a:solidFill>
              </a:rPr>
              <a:t>modified</a:t>
            </a:r>
            <a:r>
              <a:rPr lang="en-US" dirty="0"/>
              <a:t> to represent that language more correctly</a:t>
            </a:r>
          </a:p>
          <a:p>
            <a:pPr lvl="1"/>
            <a:r>
              <a:rPr lang="en-US" dirty="0"/>
              <a:t>Also a useful way to </a:t>
            </a:r>
            <a:r>
              <a:rPr lang="en-US" dirty="0">
                <a:solidFill>
                  <a:srgbClr val="FF0000"/>
                </a:solidFill>
              </a:rPr>
              <a:t>learn about intonation</a:t>
            </a:r>
          </a:p>
          <a:p>
            <a:pPr lvl="1"/>
            <a:endParaRPr lang="en-US" dirty="0"/>
          </a:p>
          <a:p>
            <a:pPr lvl="1"/>
            <a:endParaRPr lang="en-US" dirty="0"/>
          </a:p>
          <a:p>
            <a:pPr lvl="1"/>
            <a:endParaRPr lang="en-US" dirty="0"/>
          </a:p>
        </p:txBody>
      </p:sp>
      <p:sp>
        <p:nvSpPr>
          <p:cNvPr id="4" name="Date Placeholder 3">
            <a:extLst>
              <a:ext uri="{FF2B5EF4-FFF2-40B4-BE49-F238E27FC236}">
                <a16:creationId xmlns:a16="http://schemas.microsoft.com/office/drawing/2014/main" id="{5AF1BC06-98AE-B549-8C08-2C10654DA3BF}"/>
              </a:ext>
            </a:extLst>
          </p:cNvPr>
          <p:cNvSpPr>
            <a:spLocks noGrp="1"/>
          </p:cNvSpPr>
          <p:nvPr>
            <p:ph type="dt" sz="half" idx="10"/>
          </p:nvPr>
        </p:nvSpPr>
        <p:spPr/>
        <p:txBody>
          <a:bodyPr/>
          <a:lstStyle/>
          <a:p>
            <a:fld id="{EB0F70CC-2360-6E47-8D15-BD3ECE1CDD1B}" type="datetime1">
              <a:rPr lang="en-US" smtClean="0"/>
              <a:pPr/>
              <a:t>10/1/24</a:t>
            </a:fld>
            <a:endParaRPr lang="en-US"/>
          </a:p>
        </p:txBody>
      </p:sp>
      <p:sp>
        <p:nvSpPr>
          <p:cNvPr id="5" name="Slide Number Placeholder 4">
            <a:extLst>
              <a:ext uri="{FF2B5EF4-FFF2-40B4-BE49-F238E27FC236}">
                <a16:creationId xmlns:a16="http://schemas.microsoft.com/office/drawing/2014/main" id="{2C436D34-2E20-FC4F-A505-93A9F3958BF0}"/>
              </a:ext>
            </a:extLst>
          </p:cNvPr>
          <p:cNvSpPr>
            <a:spLocks noGrp="1"/>
          </p:cNvSpPr>
          <p:nvPr>
            <p:ph type="sldNum" sz="quarter" idx="12"/>
          </p:nvPr>
        </p:nvSpPr>
        <p:spPr/>
        <p:txBody>
          <a:bodyPr/>
          <a:lstStyle/>
          <a:p>
            <a:fld id="{6C249F2B-E833-7C4B-8512-E970305C1E58}" type="slidenum">
              <a:rPr lang="en-US" smtClean="0"/>
              <a:pPr/>
              <a:t>65</a:t>
            </a:fld>
            <a:endParaRPr lang="en-US"/>
          </a:p>
        </p:txBody>
      </p:sp>
    </p:spTree>
    <p:extLst>
      <p:ext uri="{BB962C8B-B14F-4D97-AF65-F5344CB8AC3E}">
        <p14:creationId xmlns:p14="http://schemas.microsoft.com/office/powerpoint/2010/main" val="22517042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1E821D26-4A48-804D-94F4-6880162E84FB}" type="datetime1">
              <a:rPr lang="en-US"/>
              <a:pPr/>
              <a:t>10/1/24</a:t>
            </a:fld>
            <a:endParaRPr lang="en-US"/>
          </a:p>
        </p:txBody>
      </p:sp>
      <p:sp>
        <p:nvSpPr>
          <p:cNvPr id="6" name="Slide Number Placeholder 5"/>
          <p:cNvSpPr>
            <a:spLocks noGrp="1"/>
          </p:cNvSpPr>
          <p:nvPr>
            <p:ph type="sldNum" sz="quarter" idx="12"/>
          </p:nvPr>
        </p:nvSpPr>
        <p:spPr/>
        <p:txBody>
          <a:bodyPr/>
          <a:lstStyle/>
          <a:p>
            <a:fld id="{353D2CDC-672D-7C46-8B84-0171E3801C97}" type="slidenum">
              <a:rPr lang="en-US"/>
              <a:pPr/>
              <a:t>66</a:t>
            </a:fld>
            <a:endParaRPr lang="en-US"/>
          </a:p>
        </p:txBody>
      </p:sp>
      <p:pic>
        <p:nvPicPr>
          <p:cNvPr id="584706" name="Picture 2"/>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533400" y="1447800"/>
            <a:ext cx="7772400" cy="4876800"/>
          </a:xfrm>
        </p:spPr>
      </p:pic>
      <p:pic>
        <p:nvPicPr>
          <p:cNvPr id="584707" name="7252AE4B.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7467600" y="990600"/>
            <a:ext cx="304800" cy="304800"/>
          </a:xfrm>
          <a:prstGeom prst="rect">
            <a:avLst/>
          </a:prstGeom>
          <a:noFill/>
          <a:extLst>
            <a:ext uri="{909E8E84-426E-40dd-AFC4-6F175D3DCCD1}">
              <a14:hiddenFill xmlns="" xmlns:a14="http://schemas.microsoft.com/office/drawing/2010/main">
                <a:solidFill>
                  <a:srgbClr val="FFFFFF"/>
                </a:solidFill>
              </a14:hiddenFill>
            </a:ext>
          </a:extLst>
        </p:spPr>
      </p:pic>
      <p:sp>
        <p:nvSpPr>
          <p:cNvPr id="584708" name="Text Box 4"/>
          <p:cNvSpPr txBox="1">
            <a:spLocks noChangeArrowheads="1"/>
          </p:cNvSpPr>
          <p:nvPr/>
        </p:nvSpPr>
        <p:spPr bwMode="auto">
          <a:xfrm>
            <a:off x="2057400" y="533400"/>
            <a:ext cx="48006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1">
            <a:spAutoFit/>
          </a:bodyPr>
          <a:lstStyle/>
          <a:p>
            <a:pPr>
              <a:spcBef>
                <a:spcPct val="50000"/>
              </a:spcBef>
            </a:pPr>
            <a:r>
              <a:rPr lang="en-US" sz="3600" b="1">
                <a:solidFill>
                  <a:schemeClr val="accent2"/>
                </a:solidFill>
                <a:latin typeface="Times New Roman" charset="0"/>
              </a:rPr>
              <a:t>Sample ToBI Labeling</a:t>
            </a:r>
          </a:p>
        </p:txBody>
      </p:sp>
    </p:spTree>
    <p:extLst>
      <p:ext uri="{BB962C8B-B14F-4D97-AF65-F5344CB8AC3E}">
        <p14:creationId xmlns:p14="http://schemas.microsoft.com/office/powerpoint/2010/main" val="723803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470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462" fill="hold"/>
                                        <p:tgtEl>
                                          <p:spTgt spid="584707"/>
                                        </p:tgtEl>
                                      </p:cBhvr>
                                    </p:cmd>
                                  </p:childTnLst>
                                </p:cTn>
                              </p:par>
                            </p:childTnLst>
                          </p:cTn>
                        </p:par>
                      </p:childTnLst>
                    </p:cTn>
                  </p:par>
                </p:childTnLst>
              </p:cTn>
              <p:nextCondLst>
                <p:cond evt="onClick" delay="0">
                  <p:tgtEl>
                    <p:spTgt spid="58470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84707"/>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91FFD14-3090-5940-876A-599CD5AFDB1F}" type="datetime1">
              <a:rPr lang="en-US"/>
              <a:pPr/>
              <a:t>10/1/24</a:t>
            </a:fld>
            <a:endParaRPr lang="en-US"/>
          </a:p>
        </p:txBody>
      </p:sp>
      <p:sp>
        <p:nvSpPr>
          <p:cNvPr id="5" name="Slide Number Placeholder 5"/>
          <p:cNvSpPr>
            <a:spLocks noGrp="1"/>
          </p:cNvSpPr>
          <p:nvPr>
            <p:ph type="sldNum" sz="quarter" idx="12"/>
          </p:nvPr>
        </p:nvSpPr>
        <p:spPr/>
        <p:txBody>
          <a:bodyPr/>
          <a:lstStyle/>
          <a:p>
            <a:fld id="{7E3E6897-6F12-CA42-9590-BAD9D236530B}" type="slidenum">
              <a:rPr lang="en-US"/>
              <a:pPr/>
              <a:t>67</a:t>
            </a:fld>
            <a:endParaRPr lang="en-US"/>
          </a:p>
        </p:txBody>
      </p:sp>
      <p:sp>
        <p:nvSpPr>
          <p:cNvPr id="601090" name="Rectangle 2"/>
          <p:cNvSpPr>
            <a:spLocks noGrp="1" noChangeArrowheads="1"/>
          </p:cNvSpPr>
          <p:nvPr>
            <p:ph type="title"/>
          </p:nvPr>
        </p:nvSpPr>
        <p:spPr/>
        <p:txBody>
          <a:bodyPr/>
          <a:lstStyle/>
          <a:p>
            <a:r>
              <a:rPr lang="en-US"/>
              <a:t>Next Class</a:t>
            </a:r>
          </a:p>
        </p:txBody>
      </p:sp>
      <p:sp>
        <p:nvSpPr>
          <p:cNvPr id="601091" name="Rectangle 3"/>
          <p:cNvSpPr>
            <a:spLocks noGrp="1" noChangeArrowheads="1"/>
          </p:cNvSpPr>
          <p:nvPr>
            <p:ph type="body" idx="1"/>
          </p:nvPr>
        </p:nvSpPr>
        <p:spPr/>
        <p:txBody>
          <a:bodyPr/>
          <a:lstStyle/>
          <a:p>
            <a:r>
              <a:rPr lang="en-US" dirty="0"/>
              <a:t>Topic: Text-to-Speech Synthesis </a:t>
            </a:r>
          </a:p>
          <a:p>
            <a:r>
              <a:rPr lang="en-US" dirty="0"/>
              <a:t>HW1 due by 4:10pm on 10/8/24</a:t>
            </a:r>
          </a:p>
          <a:p>
            <a:r>
              <a:rPr lang="en-US" dirty="0"/>
              <a:t>Any questions?</a:t>
            </a:r>
          </a:p>
          <a:p>
            <a:r>
              <a:rPr lang="en-US" dirty="0"/>
              <a:t>And please remember to confirm your attendance with our TAs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We Really Need?</a:t>
            </a:r>
          </a:p>
        </p:txBody>
      </p:sp>
      <p:sp>
        <p:nvSpPr>
          <p:cNvPr id="3" name="Content Placeholder 2"/>
          <p:cNvSpPr>
            <a:spLocks noGrp="1"/>
          </p:cNvSpPr>
          <p:nvPr>
            <p:ph idx="1"/>
          </p:nvPr>
        </p:nvSpPr>
        <p:spPr/>
        <p:txBody>
          <a:bodyPr/>
          <a:lstStyle/>
          <a:p>
            <a:r>
              <a:rPr lang="en-US" dirty="0">
                <a:solidFill>
                  <a:srgbClr val="0066FF"/>
                </a:solidFill>
              </a:rPr>
              <a:t>Capture sufficient variation </a:t>
            </a:r>
            <a:r>
              <a:rPr lang="en-US" dirty="0"/>
              <a:t>to </a:t>
            </a:r>
          </a:p>
          <a:p>
            <a:pPr lvl="1"/>
            <a:r>
              <a:rPr lang="en-US" dirty="0"/>
              <a:t>Explain both similarities and differences in prosodic meaning in a language</a:t>
            </a:r>
          </a:p>
          <a:p>
            <a:pPr lvl="1"/>
            <a:r>
              <a:rPr lang="en-US" dirty="0"/>
              <a:t>Compare prosody across languages</a:t>
            </a:r>
          </a:p>
          <a:p>
            <a:r>
              <a:rPr lang="en-US" dirty="0"/>
              <a:t>How much </a:t>
            </a:r>
            <a:r>
              <a:rPr lang="en-US" dirty="0">
                <a:solidFill>
                  <a:srgbClr val="0066FF"/>
                </a:solidFill>
              </a:rPr>
              <a:t>detail</a:t>
            </a:r>
            <a:r>
              <a:rPr lang="en-US" dirty="0"/>
              <a:t> do we need to capture?  </a:t>
            </a:r>
          </a:p>
          <a:p>
            <a:pPr lvl="1"/>
            <a:r>
              <a:rPr lang="en-US" dirty="0"/>
              <a:t>How do we do this?</a:t>
            </a:r>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10/1/24</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7</a:t>
            </a:fld>
            <a:endParaRPr lang="en-US"/>
          </a:p>
        </p:txBody>
      </p:sp>
    </p:spTree>
    <p:extLst>
      <p:ext uri="{BB962C8B-B14F-4D97-AF65-F5344CB8AC3E}">
        <p14:creationId xmlns:p14="http://schemas.microsoft.com/office/powerpoint/2010/main" val="3425341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Prosodic Prominence</a:t>
            </a:r>
          </a:p>
        </p:txBody>
      </p:sp>
      <p:sp>
        <p:nvSpPr>
          <p:cNvPr id="3" name="Content Placeholder 2"/>
          <p:cNvSpPr>
            <a:spLocks noGrp="1"/>
          </p:cNvSpPr>
          <p:nvPr>
            <p:ph idx="1"/>
          </p:nvPr>
        </p:nvSpPr>
        <p:spPr/>
        <p:txBody>
          <a:bodyPr/>
          <a:lstStyle/>
          <a:p>
            <a:r>
              <a:rPr lang="en-US" b="1" dirty="0">
                <a:solidFill>
                  <a:srgbClr val="0066FF"/>
                </a:solidFill>
              </a:rPr>
              <a:t>Terms</a:t>
            </a:r>
            <a:r>
              <a:rPr lang="en-US" dirty="0"/>
              <a:t>: </a:t>
            </a:r>
            <a:r>
              <a:rPr lang="en-US" dirty="0">
                <a:solidFill>
                  <a:srgbClr val="FF0000"/>
                </a:solidFill>
              </a:rPr>
              <a:t>Prominence, emphasis</a:t>
            </a:r>
            <a:r>
              <a:rPr lang="en-US" dirty="0"/>
              <a:t>, [pitch] </a:t>
            </a:r>
            <a:r>
              <a:rPr lang="en-US" dirty="0">
                <a:solidFill>
                  <a:srgbClr val="FF0000"/>
                </a:solidFill>
              </a:rPr>
              <a:t>accent, stress</a:t>
            </a:r>
          </a:p>
          <a:p>
            <a:pPr lvl="1"/>
            <a:r>
              <a:rPr lang="en-US" dirty="0">
                <a:solidFill>
                  <a:srgbClr val="FF0000"/>
                </a:solidFill>
              </a:rPr>
              <a:t>Prominence</a:t>
            </a:r>
            <a:r>
              <a:rPr lang="en-US" dirty="0"/>
              <a:t> is an acoustic excursion use to make a word or syllable “stand out” from the rest</a:t>
            </a:r>
          </a:p>
          <a:p>
            <a:pPr lvl="1"/>
            <a:r>
              <a:rPr lang="en-US" dirty="0"/>
              <a:t>Used to draw a listeners attention to some quality of an utterance: </a:t>
            </a:r>
            <a:r>
              <a:rPr lang="en-US" dirty="0">
                <a:solidFill>
                  <a:srgbClr val="FF0000"/>
                </a:solidFill>
              </a:rPr>
              <a:t>Topic, Contrast, Focus, Information Status</a:t>
            </a:r>
          </a:p>
        </p:txBody>
      </p:sp>
      <p:sp>
        <p:nvSpPr>
          <p:cNvPr id="4" name="Date Placeholder 3"/>
          <p:cNvSpPr>
            <a:spLocks noGrp="1"/>
          </p:cNvSpPr>
          <p:nvPr>
            <p:ph type="dt" sz="half" idx="10"/>
          </p:nvPr>
        </p:nvSpPr>
        <p:spPr/>
        <p:txBody>
          <a:bodyPr/>
          <a:lstStyle/>
          <a:p>
            <a:fld id="{EB0F70CC-2360-6E47-8D15-BD3ECE1CDD1B}" type="datetime1">
              <a:rPr lang="en-US" smtClean="0"/>
              <a:pPr/>
              <a:t>10/1/24</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8</a:t>
            </a:fld>
            <a:endParaRPr lang="en-US"/>
          </a:p>
        </p:txBody>
      </p:sp>
      <p:sp>
        <p:nvSpPr>
          <p:cNvPr id="6" name="TextBox 5"/>
          <p:cNvSpPr txBox="1"/>
          <p:nvPr/>
        </p:nvSpPr>
        <p:spPr>
          <a:xfrm>
            <a:off x="1600200" y="5388114"/>
            <a:ext cx="5197475" cy="707886"/>
          </a:xfrm>
          <a:prstGeom prst="rect">
            <a:avLst/>
          </a:prstGeom>
          <a:noFill/>
          <a:ln>
            <a:solidFill>
              <a:schemeClr val="tx1"/>
            </a:solidFill>
          </a:ln>
        </p:spPr>
        <p:txBody>
          <a:bodyPr wrap="square" rtlCol="0">
            <a:spAutoFit/>
          </a:bodyPr>
          <a:lstStyle/>
          <a:p>
            <a:pPr algn="ctr"/>
            <a:r>
              <a:rPr lang="en-US" dirty="0"/>
              <a:t>there’s ALSO some SHOPPING</a:t>
            </a:r>
          </a:p>
          <a:p>
            <a:pPr algn="ctr"/>
            <a:r>
              <a:rPr lang="en-US" sz="1600" dirty="0">
                <a:solidFill>
                  <a:schemeClr val="tx1">
                    <a:lumMod val="50000"/>
                    <a:lumOff val="50000"/>
                  </a:schemeClr>
                </a:solidFill>
              </a:rPr>
              <a:t>BDC h1s9</a:t>
            </a:r>
          </a:p>
        </p:txBody>
      </p:sp>
      <p:pic>
        <p:nvPicPr>
          <p:cNvPr id="7" name="h1s9-prom.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32979" y="5318579"/>
            <a:ext cx="320221" cy="396421"/>
          </a:xfrm>
          <a:prstGeom prst="rect">
            <a:avLst/>
          </a:prstGeom>
        </p:spPr>
      </p:pic>
    </p:spTree>
    <p:extLst>
      <p:ext uri="{BB962C8B-B14F-4D97-AF65-F5344CB8AC3E}">
        <p14:creationId xmlns:p14="http://schemas.microsoft.com/office/powerpoint/2010/main" val="4165419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Prosodic Prominence</a:t>
            </a:r>
          </a:p>
        </p:txBody>
      </p:sp>
      <p:sp>
        <p:nvSpPr>
          <p:cNvPr id="3" name="Content Placeholder 2"/>
          <p:cNvSpPr>
            <a:spLocks noGrp="1"/>
          </p:cNvSpPr>
          <p:nvPr>
            <p:ph idx="1"/>
          </p:nvPr>
        </p:nvSpPr>
        <p:spPr/>
        <p:txBody>
          <a:bodyPr/>
          <a:lstStyle/>
          <a:p>
            <a:r>
              <a:rPr lang="en-US" b="1" dirty="0"/>
              <a:t>Terms</a:t>
            </a:r>
            <a:r>
              <a:rPr lang="en-US" dirty="0"/>
              <a:t>: Prominence, emphasis, [pitch] accent, stress</a:t>
            </a:r>
          </a:p>
          <a:p>
            <a:r>
              <a:rPr lang="en-US" dirty="0"/>
              <a:t>Prominence is an acoustic excursion use to make a word or syllable “stand out” from the rest</a:t>
            </a:r>
          </a:p>
          <a:p>
            <a:r>
              <a:rPr lang="en-US" dirty="0"/>
              <a:t>Used to draw a listeners attention to some quality of an utterance: Topic, Contrast, Focus, Information Status</a:t>
            </a:r>
          </a:p>
        </p:txBody>
      </p:sp>
      <p:sp>
        <p:nvSpPr>
          <p:cNvPr id="4" name="Date Placeholder 3"/>
          <p:cNvSpPr>
            <a:spLocks noGrp="1"/>
          </p:cNvSpPr>
          <p:nvPr>
            <p:ph type="dt" sz="half" idx="10"/>
          </p:nvPr>
        </p:nvSpPr>
        <p:spPr/>
        <p:txBody>
          <a:bodyPr/>
          <a:lstStyle/>
          <a:p>
            <a:fld id="{EB0F70CC-2360-6E47-8D15-BD3ECE1CDD1B}" type="datetime1">
              <a:rPr lang="en-US" smtClean="0"/>
              <a:pPr/>
              <a:t>10/1/24</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9</a:t>
            </a:fld>
            <a:endParaRPr lang="en-US"/>
          </a:p>
        </p:txBody>
      </p:sp>
      <p:sp>
        <p:nvSpPr>
          <p:cNvPr id="6" name="TextBox 5"/>
          <p:cNvSpPr txBox="1"/>
          <p:nvPr/>
        </p:nvSpPr>
        <p:spPr>
          <a:xfrm>
            <a:off x="1600200" y="5464314"/>
            <a:ext cx="5197475" cy="707886"/>
          </a:xfrm>
          <a:prstGeom prst="rect">
            <a:avLst/>
          </a:prstGeom>
          <a:noFill/>
          <a:ln>
            <a:solidFill>
              <a:schemeClr val="tx1"/>
            </a:solidFill>
          </a:ln>
        </p:spPr>
        <p:txBody>
          <a:bodyPr wrap="square" rtlCol="0">
            <a:spAutoFit/>
          </a:bodyPr>
          <a:lstStyle/>
          <a:p>
            <a:pPr algn="ctr"/>
            <a:r>
              <a:rPr lang="en-US" dirty="0"/>
              <a:t>there’s ALSO some SHOPPING</a:t>
            </a:r>
          </a:p>
          <a:p>
            <a:pPr algn="ctr"/>
            <a:r>
              <a:rPr lang="en-US" sz="1600" dirty="0">
                <a:solidFill>
                  <a:schemeClr val="tx1">
                    <a:lumMod val="50000"/>
                    <a:lumOff val="50000"/>
                  </a:schemeClr>
                </a:solidFill>
              </a:rPr>
              <a:t>BDC h1s9</a:t>
            </a:r>
          </a:p>
        </p:txBody>
      </p:sp>
      <p:pic>
        <p:nvPicPr>
          <p:cNvPr id="7" name="h1s9-prom.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32979" y="5318579"/>
            <a:ext cx="320221" cy="396421"/>
          </a:xfrm>
          <a:prstGeom prst="rect">
            <a:avLst/>
          </a:prstGeom>
        </p:spPr>
      </p:pic>
      <p:pic>
        <p:nvPicPr>
          <p:cNvPr id="8" name="Picture 7" descr="h1s9-prom.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0163" y="1870022"/>
            <a:ext cx="6203837" cy="3540178"/>
          </a:xfrm>
          <a:prstGeom prst="rect">
            <a:avLst/>
          </a:prstGeom>
        </p:spPr>
      </p:pic>
    </p:spTree>
    <p:extLst>
      <p:ext uri="{BB962C8B-B14F-4D97-AF65-F5344CB8AC3E}">
        <p14:creationId xmlns:p14="http://schemas.microsoft.com/office/powerpoint/2010/main" val="4742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79" fill="hold"/>
                                        <p:tgtEl>
                                          <p:spTgt spid="7"/>
                                        </p:tgtEl>
                                      </p:cBhvr>
                                    </p:cmd>
                                  </p:childTnLst>
                                </p:cTn>
                              </p:par>
                            </p:childTnLst>
                          </p:cTn>
                        </p:par>
                      </p:childTnLst>
                    </p:cTn>
                  </p:par>
                </p:childTnLst>
              </p:cTn>
              <p:nextCondLst>
                <p:cond evt="onClick" delay="0">
                  <p:tgtEl>
                    <p:spTgt spid="7"/>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13909</TotalTime>
  <Words>4451</Words>
  <Application>Microsoft Macintosh PowerPoint</Application>
  <PresentationFormat>On-screen Show (4:3)</PresentationFormat>
  <Paragraphs>736</Paragraphs>
  <Slides>67</Slides>
  <Notes>35</Notes>
  <HiddenSlides>2</HiddenSlides>
  <MMClips>42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67</vt:i4>
      </vt:variant>
    </vt:vector>
  </HeadingPairs>
  <TitlesOfParts>
    <vt:vector size="79" baseType="lpstr">
      <vt:lpstr>Arial</vt:lpstr>
      <vt:lpstr>Arial Rounded MT Bold</vt:lpstr>
      <vt:lpstr>Calibri</vt:lpstr>
      <vt:lpstr>Courier</vt:lpstr>
      <vt:lpstr>Garamond</vt:lpstr>
      <vt:lpstr>Helvetica Neue</vt:lpstr>
      <vt:lpstr>Helvetica Neue </vt:lpstr>
      <vt:lpstr>NewCenturySchlbk</vt:lpstr>
      <vt:lpstr>Times</vt:lpstr>
      <vt:lpstr>Times New Roman</vt:lpstr>
      <vt:lpstr>Wingdings</vt:lpstr>
      <vt:lpstr>Default Design</vt:lpstr>
      <vt:lpstr>Analyzing Speech Prosody</vt:lpstr>
      <vt:lpstr>Today</vt:lpstr>
      <vt:lpstr>Why are Prosodic Models Important?</vt:lpstr>
      <vt:lpstr>Joshua Steele’s Prosodia Rationalis (1779) </vt:lpstr>
      <vt:lpstr>Limitations of Music Representations</vt:lpstr>
      <vt:lpstr>Language Training Approaches</vt:lpstr>
      <vt:lpstr>What Do We Really Need?</vt:lpstr>
      <vt:lpstr>Prosodic Prominence</vt:lpstr>
      <vt:lpstr>Prosodic Prominence</vt:lpstr>
      <vt:lpstr>Prosodic Phrasing</vt:lpstr>
      <vt:lpstr>Prosodic Phrasing</vt:lpstr>
      <vt:lpstr>Pitch Contour Example</vt:lpstr>
      <vt:lpstr>Tone Sequence Models</vt:lpstr>
      <vt:lpstr>Types of Tone-sequence Models</vt:lpstr>
      <vt:lpstr>Note the Pitch Accent Location</vt:lpstr>
      <vt:lpstr>British School </vt:lpstr>
      <vt:lpstr>Six nuclear choices in English</vt:lpstr>
      <vt:lpstr>The American School</vt:lpstr>
      <vt:lpstr>Price, Ostendorf et al</vt:lpstr>
      <vt:lpstr>Pierrehumbert 1980 Put Phrases and Accents Together</vt:lpstr>
      <vt:lpstr>To(nes and)B(reak)I(ndices)</vt:lpstr>
      <vt:lpstr>PowerPoint Presentation</vt:lpstr>
      <vt:lpstr>Minimal ToBI Transcription</vt:lpstr>
      <vt:lpstr>ToBI Pitch Accent Types in Standard American English</vt:lpstr>
      <vt:lpstr>PowerPoint Presentation</vt:lpstr>
      <vt:lpstr>PowerPoint Presentation</vt:lpstr>
      <vt:lpstr>Today….</vt:lpstr>
      <vt:lpstr>Prosodic Phrasing in ToBI</vt:lpstr>
      <vt:lpstr>PowerPoint Presentation</vt:lpstr>
      <vt:lpstr>ToBI Phrase Endings in Natural Speech</vt:lpstr>
      <vt:lpstr>PowerPoint Presentation</vt:lpstr>
      <vt:lpstr>PowerPoint Presentation</vt:lpstr>
      <vt:lpstr>PowerPoint Presentation</vt:lpstr>
      <vt:lpstr>PowerPoint Presentation</vt:lpstr>
      <vt:lpstr>ToBI Example (in Praat)</vt:lpstr>
      <vt:lpstr>PowerPoint Presentation</vt:lpstr>
      <vt:lpstr>ToBI Evaluation</vt:lpstr>
      <vt:lpstr>ToBI Conventions in Many Languages</vt:lpstr>
      <vt:lpstr>AuToBI (Rosenberg 2010)</vt:lpstr>
      <vt:lpstr>PowerPoint Presentation</vt:lpstr>
      <vt:lpstr>AuToBI Command Line Example</vt:lpstr>
      <vt:lpstr>AuToBI Schematic</vt:lpstr>
      <vt:lpstr>AuToBI Performance</vt:lpstr>
      <vt:lpstr>Available ToBI Labeled Corpora</vt:lpstr>
      <vt:lpstr>PowerPoint Presentation</vt:lpstr>
      <vt:lpstr>Current Work on SWDA Corpus</vt:lpstr>
      <vt:lpstr>ASCCD-Annotated Speech Corpus of Chinese Discourse</vt:lpstr>
      <vt:lpstr>C-ToBI Labels for Mandarin</vt:lpstr>
      <vt:lpstr>C-ToBI Corpora</vt:lpstr>
      <vt:lpstr>Weizmann Institute Prosody Quantification Project (Tirza Biron et al)</vt:lpstr>
      <vt:lpstr>[If you’re poorly educated,] Why shouldn’t you steal/shoot/go to prison</vt:lpstr>
      <vt:lpstr>PowerPoint Presentation</vt:lpstr>
      <vt:lpstr>Other Prosodic Models</vt:lpstr>
      <vt:lpstr>F0 Modeling for Research and for TTS</vt:lpstr>
      <vt:lpstr>Fujisaki’s Superpositional Models for Speech Generation</vt:lpstr>
      <vt:lpstr>Fujisaki Model</vt:lpstr>
      <vt:lpstr>Fujisaki model</vt:lpstr>
      <vt:lpstr>Useful for Modeling Utterance-level Trends</vt:lpstr>
      <vt:lpstr>Superpositional vs. Sequential</vt:lpstr>
      <vt:lpstr>FestTILT Model</vt:lpstr>
      <vt:lpstr>Festvox TILT Model</vt:lpstr>
      <vt:lpstr>Tonal Center of Gravity (ToG)</vt:lpstr>
      <vt:lpstr>Quantized Contour Modeling</vt:lpstr>
      <vt:lpstr>Current Prosodic Contour Modeling</vt:lpstr>
      <vt:lpstr>Variety of Methods for Modeling Intonation</vt:lpstr>
      <vt:lpstr>PowerPoint Presentation</vt:lpstr>
      <vt:lpstr>Next Class</vt:lpstr>
    </vt:vector>
  </TitlesOfParts>
  <Company>AT&amp;T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
  <dc:creator>Julia Hirschberg</dc:creator>
  <dc:description/>
  <cp:lastModifiedBy>Julia H</cp:lastModifiedBy>
  <cp:revision>756</cp:revision>
  <cp:lastPrinted>1999-05-22T22:06:30Z</cp:lastPrinted>
  <dcterms:created xsi:type="dcterms:W3CDTF">1997-02-17T17:52:10Z</dcterms:created>
  <dcterms:modified xsi:type="dcterms:W3CDTF">2024-10-01T22:01:23Z</dcterms:modified>
</cp:coreProperties>
</file>