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76"/>
  </p:notesMasterIdLst>
  <p:handoutMasterIdLst>
    <p:handoutMasterId r:id="rId77"/>
  </p:handoutMasterIdLst>
  <p:sldIdLst>
    <p:sldId id="257" r:id="rId2"/>
    <p:sldId id="604" r:id="rId3"/>
    <p:sldId id="605" r:id="rId4"/>
    <p:sldId id="528" r:id="rId5"/>
    <p:sldId id="515" r:id="rId6"/>
    <p:sldId id="588" r:id="rId7"/>
    <p:sldId id="589" r:id="rId8"/>
    <p:sldId id="601" r:id="rId9"/>
    <p:sldId id="590" r:id="rId10"/>
    <p:sldId id="591" r:id="rId11"/>
    <p:sldId id="516" r:id="rId12"/>
    <p:sldId id="517" r:id="rId13"/>
    <p:sldId id="514" r:id="rId14"/>
    <p:sldId id="481" r:id="rId15"/>
    <p:sldId id="602" r:id="rId16"/>
    <p:sldId id="592" r:id="rId17"/>
    <p:sldId id="467" r:id="rId18"/>
    <p:sldId id="595" r:id="rId19"/>
    <p:sldId id="596" r:id="rId20"/>
    <p:sldId id="597" r:id="rId21"/>
    <p:sldId id="468" r:id="rId22"/>
    <p:sldId id="577" r:id="rId23"/>
    <p:sldId id="598" r:id="rId24"/>
    <p:sldId id="603" r:id="rId25"/>
    <p:sldId id="578" r:id="rId26"/>
    <p:sldId id="523" r:id="rId27"/>
    <p:sldId id="568" r:id="rId28"/>
    <p:sldId id="524" r:id="rId29"/>
    <p:sldId id="582" r:id="rId30"/>
    <p:sldId id="583" r:id="rId31"/>
    <p:sldId id="525" r:id="rId32"/>
    <p:sldId id="526" r:id="rId33"/>
    <p:sldId id="527" r:id="rId34"/>
    <p:sldId id="567" r:id="rId35"/>
    <p:sldId id="593" r:id="rId36"/>
    <p:sldId id="469" r:id="rId37"/>
    <p:sldId id="543" r:id="rId38"/>
    <p:sldId id="544" r:id="rId39"/>
    <p:sldId id="550" r:id="rId40"/>
    <p:sldId id="548" r:id="rId41"/>
    <p:sldId id="545" r:id="rId42"/>
    <p:sldId id="546" r:id="rId43"/>
    <p:sldId id="531" r:id="rId44"/>
    <p:sldId id="532" r:id="rId45"/>
    <p:sldId id="594" r:id="rId46"/>
    <p:sldId id="470" r:id="rId47"/>
    <p:sldId id="534" r:id="rId48"/>
    <p:sldId id="587" r:id="rId49"/>
    <p:sldId id="533" r:id="rId50"/>
    <p:sldId id="536" r:id="rId51"/>
    <p:sldId id="600" r:id="rId52"/>
    <p:sldId id="538" r:id="rId53"/>
    <p:sldId id="584" r:id="rId54"/>
    <p:sldId id="552" r:id="rId55"/>
    <p:sldId id="553" r:id="rId56"/>
    <p:sldId id="555" r:id="rId57"/>
    <p:sldId id="561" r:id="rId58"/>
    <p:sldId id="559" r:id="rId59"/>
    <p:sldId id="563" r:id="rId60"/>
    <p:sldId id="565" r:id="rId61"/>
    <p:sldId id="606" r:id="rId62"/>
    <p:sldId id="571" r:id="rId63"/>
    <p:sldId id="530" r:id="rId64"/>
    <p:sldId id="473" r:id="rId65"/>
    <p:sldId id="485" r:id="rId66"/>
    <p:sldId id="486" r:id="rId67"/>
    <p:sldId id="574" r:id="rId68"/>
    <p:sldId id="474" r:id="rId69"/>
    <p:sldId id="575" r:id="rId70"/>
    <p:sldId id="478" r:id="rId71"/>
    <p:sldId id="585" r:id="rId72"/>
    <p:sldId id="586" r:id="rId73"/>
    <p:sldId id="599" r:id="rId74"/>
    <p:sldId id="466" r:id="rId7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1056">
          <p15:clr>
            <a:srgbClr val="A4A3A4"/>
          </p15:clr>
        </p15:guide>
      </p15:sldGuideLst>
    </p:ext>
    <p:ext uri="{2D200454-40CA-4A62-9FC3-DE9A4176ACB9}">
      <p15:notesGuideLst xmlns:p15="http://schemas.microsoft.com/office/powerpoint/2012/main">
        <p15:guide id="1" orient="horz" pos="2260">
          <p15:clr>
            <a:srgbClr val="A4A3A4"/>
          </p15:clr>
        </p15:guide>
        <p15:guide id="2" pos="3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CC3300"/>
    <a:srgbClr val="5EB54B"/>
    <a:srgbClr val="FF9900"/>
    <a:srgbClr val="66CCFF"/>
    <a:srgbClr val="000066"/>
    <a:srgbClr val="FF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46" autoAdjust="0"/>
    <p:restoredTop sz="75091" autoAdjust="0"/>
  </p:normalViewPr>
  <p:slideViewPr>
    <p:cSldViewPr>
      <p:cViewPr varScale="1">
        <p:scale>
          <a:sx n="107" d="100"/>
          <a:sy n="107" d="100"/>
        </p:scale>
        <p:origin x="1432" y="168"/>
      </p:cViewPr>
      <p:guideLst>
        <p:guide orient="horz" pos="2160"/>
        <p:guide pos="10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76"/>
    </p:cViewPr>
  </p:sorterViewPr>
  <p:notesViewPr>
    <p:cSldViewPr>
      <p:cViewPr>
        <p:scale>
          <a:sx n="100" d="100"/>
          <a:sy n="100" d="100"/>
        </p:scale>
        <p:origin x="1944" y="-512"/>
      </p:cViewPr>
      <p:guideLst>
        <p:guide orient="horz" pos="2260"/>
        <p:guide pos="309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4099" name="Rectangle 3"/>
          <p:cNvSpPr>
            <a:spLocks noGrp="1" noChangeArrowheads="1"/>
          </p:cNvSpPr>
          <p:nvPr>
            <p:ph type="dt" sz="quarter" idx="1"/>
          </p:nvPr>
        </p:nvSpPr>
        <p:spPr bwMode="auto">
          <a:xfrm>
            <a:off x="4144963" y="-1588"/>
            <a:ext cx="3171825"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4100" name="Rectangle 4"/>
          <p:cNvSpPr>
            <a:spLocks noGrp="1" noChangeArrowheads="1"/>
          </p:cNvSpPr>
          <p:nvPr>
            <p:ph type="ftr" sz="quarter" idx="2"/>
          </p:nvPr>
        </p:nvSpPr>
        <p:spPr bwMode="auto">
          <a:xfrm>
            <a:off x="-1588" y="9120188"/>
            <a:ext cx="3171826"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4101" name="Rectangle 5"/>
          <p:cNvSpPr>
            <a:spLocks noGrp="1" noChangeArrowheads="1"/>
          </p:cNvSpPr>
          <p:nvPr>
            <p:ph type="sldNum" sz="quarter" idx="3"/>
          </p:nvPr>
        </p:nvSpPr>
        <p:spPr bwMode="auto">
          <a:xfrm>
            <a:off x="4144963" y="9120188"/>
            <a:ext cx="3171825" cy="48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3B479036-66C9-1142-BF7F-CCC5BA1BDEC5}" type="slidenum">
              <a:rPr lang="en-US"/>
              <a:pPr/>
              <a:t>‹#›</a:t>
            </a:fld>
            <a:endParaRPr lang="en-US"/>
          </a:p>
        </p:txBody>
      </p:sp>
    </p:spTree>
    <p:extLst>
      <p:ext uri="{BB962C8B-B14F-4D97-AF65-F5344CB8AC3E}">
        <p14:creationId xmlns:p14="http://schemas.microsoft.com/office/powerpoint/2010/main" val="28780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1826"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defTabSz="933450" eaLnBrk="0" hangingPunct="0">
              <a:defRPr sz="1300"/>
            </a:lvl1pPr>
          </a:lstStyle>
          <a:p>
            <a:endParaRPr lang="en-US"/>
          </a:p>
        </p:txBody>
      </p:sp>
      <p:sp>
        <p:nvSpPr>
          <p:cNvPr id="2051" name="Rectangle 3"/>
          <p:cNvSpPr>
            <a:spLocks noGrp="1" noChangeArrowheads="1"/>
          </p:cNvSpPr>
          <p:nvPr>
            <p:ph type="dt" idx="1"/>
          </p:nvPr>
        </p:nvSpPr>
        <p:spPr bwMode="auto">
          <a:xfrm>
            <a:off x="4144963" y="-1588"/>
            <a:ext cx="3171825" cy="47942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lvl1pPr algn="r" defTabSz="933450" eaLnBrk="0" hangingPunct="0">
              <a:defRPr sz="1300"/>
            </a:lvl1pPr>
          </a:lstStyle>
          <a:p>
            <a:endParaRPr lang="en-US"/>
          </a:p>
        </p:txBody>
      </p:sp>
      <p:sp>
        <p:nvSpPr>
          <p:cNvPr id="27652" name="Rectangle 4"/>
          <p:cNvSpPr>
            <a:spLocks noGrp="1" noRot="1" noChangeAspect="1" noChangeArrowheads="1" noTextEdit="1"/>
          </p:cNvSpPr>
          <p:nvPr>
            <p:ph type="sldImg" idx="2"/>
          </p:nvPr>
        </p:nvSpPr>
        <p:spPr bwMode="auto">
          <a:xfrm>
            <a:off x="1262063" y="720725"/>
            <a:ext cx="4794250" cy="3595688"/>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9488" y="4560888"/>
            <a:ext cx="5356225" cy="43195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0188"/>
            <a:ext cx="3171826"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defTabSz="933450" eaLnBrk="0" hangingPunct="0">
              <a:defRPr sz="1300"/>
            </a:lvl1pPr>
          </a:lstStyle>
          <a:p>
            <a:endParaRPr lang="en-US"/>
          </a:p>
        </p:txBody>
      </p:sp>
      <p:sp>
        <p:nvSpPr>
          <p:cNvPr id="2055" name="Rectangle 7"/>
          <p:cNvSpPr>
            <a:spLocks noGrp="1" noChangeArrowheads="1"/>
          </p:cNvSpPr>
          <p:nvPr>
            <p:ph type="sldNum" sz="quarter" idx="5"/>
          </p:nvPr>
        </p:nvSpPr>
        <p:spPr bwMode="auto">
          <a:xfrm>
            <a:off x="4144963" y="9120188"/>
            <a:ext cx="3171825" cy="481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5938" tIns="47127" rIns="95938" bIns="47127" numCol="1" anchor="b" anchorCtr="0" compatLnSpc="1">
            <a:prstTxWarp prst="textNoShape">
              <a:avLst/>
            </a:prstTxWarp>
          </a:bodyPr>
          <a:lstStyle>
            <a:lvl1pPr algn="r" defTabSz="933450" eaLnBrk="0" hangingPunct="0">
              <a:defRPr sz="1300"/>
            </a:lvl1pPr>
          </a:lstStyle>
          <a:p>
            <a:fld id="{E0D37E8C-A7ED-114C-8072-02C918A57C5D}" type="slidenum">
              <a:rPr lang="en-US"/>
              <a:pPr/>
              <a:t>‹#›</a:t>
            </a:fld>
            <a:endParaRPr lang="en-US"/>
          </a:p>
        </p:txBody>
      </p:sp>
    </p:spTree>
    <p:extLst>
      <p:ext uri="{BB962C8B-B14F-4D97-AF65-F5344CB8AC3E}">
        <p14:creationId xmlns:p14="http://schemas.microsoft.com/office/powerpoint/2010/main" val="1723140051"/>
      </p:ext>
    </p:extLst>
  </p:cSld>
  <p:clrMap bg1="lt1" tx1="dk1" bg2="lt2" tx2="dk2" accent1="accent1" accent2="accent2" accent3="accent3" accent4="accent4" accent5="accent5" accent6="accent6" hlink="hlink" folHlink="folHlink"/>
  <p:notesStyle>
    <a:lvl1pPr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49263"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896938"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46200"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793875" algn="l" defTabSz="879475"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Presbycusis" TargetMode="External"/><Relationship Id="rId13" Type="http://schemas.openxmlformats.org/officeDocument/2006/relationships/hyperlink" Target="https://en.wikipedia.org/wiki/The_Mosquito#cite_note-16" TargetMode="External"/><Relationship Id="rId3" Type="http://schemas.openxmlformats.org/officeDocument/2006/relationships/hyperlink" Target="https://en.wikipedia.org/wiki/Hertz" TargetMode="External"/><Relationship Id="rId7" Type="http://schemas.openxmlformats.org/officeDocument/2006/relationships/hyperlink" Target="https://en.wikipedia.org/wiki/The_Mosquito#cite_note-MK4-1" TargetMode="External"/><Relationship Id="rId12" Type="http://schemas.openxmlformats.org/officeDocument/2006/relationships/hyperlink" Target="https://en.wikipedia.org/wiki/The_Mosquito#cite_note-1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en.wikipedia.org/wiki/Decibel" TargetMode="External"/><Relationship Id="rId11" Type="http://schemas.openxmlformats.org/officeDocument/2006/relationships/hyperlink" Target="https://en.wikipedia.org/wiki/The_Mosquito#cite_note-GadgetSpy-14" TargetMode="External"/><Relationship Id="rId5" Type="http://schemas.openxmlformats.org/officeDocument/2006/relationships/hyperlink" Target="https://en.wikipedia.org/wiki/Sound_pressure#Sound_pressure_level" TargetMode="External"/><Relationship Id="rId10" Type="http://schemas.openxmlformats.org/officeDocument/2006/relationships/hyperlink" Target="https://en.wikipedia.org/wiki/Ringtone" TargetMode="External"/><Relationship Id="rId4" Type="http://schemas.openxmlformats.org/officeDocument/2006/relationships/hyperlink" Target="https://en.wikipedia.org/wiki/The_Mosquito#cite_note-4" TargetMode="External"/><Relationship Id="rId9" Type="http://schemas.openxmlformats.org/officeDocument/2006/relationships/hyperlink" Target="https://en.wikipedia.org/wiki/The_Mosquito#cite_note-5"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Sampling_(signal_processing)"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en.wikipedia.org/wiki/Artifact_(error)" TargetMode="External"/><Relationship Id="rId4" Type="http://schemas.openxmlformats.org/officeDocument/2006/relationships/hyperlink" Target="https://en.wikipedia.org/wiki/Distortio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a:t>
            </a:fld>
            <a:endParaRPr lang="en-US"/>
          </a:p>
        </p:txBody>
      </p:sp>
    </p:spTree>
    <p:extLst>
      <p:ext uri="{BB962C8B-B14F-4D97-AF65-F5344CB8AC3E}">
        <p14:creationId xmlns:p14="http://schemas.microsoft.com/office/powerpoint/2010/main" val="20230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13</a:t>
            </a:fld>
            <a:endParaRPr lang="en-US"/>
          </a:p>
        </p:txBody>
      </p:sp>
    </p:spTree>
    <p:extLst>
      <p:ext uri="{BB962C8B-B14F-4D97-AF65-F5344CB8AC3E}">
        <p14:creationId xmlns:p14="http://schemas.microsoft.com/office/powerpoint/2010/main" val="86550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SNR: compares signal power to background noise, expressed in decibels – ratio higher that 1:1 indicates more signal than noise</a:t>
            </a:r>
          </a:p>
          <a:p>
            <a:r>
              <a:rPr lang="en-US" baseline="0" dirty="0"/>
              <a:t>HNR: measures ratio between periodic and non-periodic speech, important in measuring pathologic voices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14</a:t>
            </a:fld>
            <a:endParaRPr lang="en-US"/>
          </a:p>
        </p:txBody>
      </p:sp>
    </p:spTree>
    <p:extLst>
      <p:ext uri="{BB962C8B-B14F-4D97-AF65-F5344CB8AC3E}">
        <p14:creationId xmlns:p14="http://schemas.microsoft.com/office/powerpoint/2010/main" val="209793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15</a:t>
            </a:fld>
            <a:endParaRPr lang="en-US"/>
          </a:p>
        </p:txBody>
      </p:sp>
    </p:spTree>
    <p:extLst>
      <p:ext uri="{BB962C8B-B14F-4D97-AF65-F5344CB8AC3E}">
        <p14:creationId xmlns:p14="http://schemas.microsoft.com/office/powerpoint/2010/main" val="93967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Frequency = 5 </a:t>
            </a:r>
            <a:r>
              <a:rPr lang="en-US" baseline="0" dirty="0" err="1"/>
              <a:t>cyles</a:t>
            </a:r>
            <a:r>
              <a:rPr lang="en-US" baseline="0" dirty="0"/>
              <a:t> /.5 sec = 10 Hz  </a:t>
            </a:r>
          </a:p>
          <a:p>
            <a:r>
              <a:rPr lang="en-US" baseline="0" dirty="0"/>
              <a:t>Amplitude = 1</a:t>
            </a:r>
          </a:p>
          <a:p>
            <a:r>
              <a:rPr lang="en-US" baseline="0" dirty="0"/>
              <a:t>Period (T) = .1 sec</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16</a:t>
            </a:fld>
            <a:endParaRPr lang="en-US"/>
          </a:p>
        </p:txBody>
      </p:sp>
    </p:spTree>
    <p:extLst>
      <p:ext uri="{BB962C8B-B14F-4D97-AF65-F5344CB8AC3E}">
        <p14:creationId xmlns:p14="http://schemas.microsoft.com/office/powerpoint/2010/main" val="26018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x axis provides the length of a period and the number of periods in time</a:t>
            </a:r>
          </a:p>
          <a:p>
            <a:r>
              <a:rPr lang="en-US" baseline="0" dirty="0"/>
              <a:t>The y axis provides the amplitude of the sound</a:t>
            </a:r>
          </a:p>
          <a:p>
            <a:r>
              <a:rPr lang="en-US" baseline="0" dirty="0"/>
              <a:t>How high is our voice (frequency) and how loud is it (amplitude)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17</a:t>
            </a:fld>
            <a:endParaRPr lang="en-US"/>
          </a:p>
        </p:txBody>
      </p:sp>
    </p:spTree>
    <p:extLst>
      <p:ext uri="{BB962C8B-B14F-4D97-AF65-F5344CB8AC3E}">
        <p14:creationId xmlns:p14="http://schemas.microsoft.com/office/powerpoint/2010/main" val="77589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Heinrich Hertz, a German physicist who studied electromagnetic waves in the 1880s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18</a:t>
            </a:fld>
            <a:endParaRPr lang="en-US"/>
          </a:p>
        </p:txBody>
      </p:sp>
    </p:spTree>
    <p:extLst>
      <p:ext uri="{BB962C8B-B14F-4D97-AF65-F5344CB8AC3E}">
        <p14:creationId xmlns:p14="http://schemas.microsoft.com/office/powerpoint/2010/main" val="260362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very simple complex periodic wave form.  We can see the F0 or first harmonic by tracing over one repetition of the form with fewest repetitions and the second harmonic by tracing over a repetition of the one with more repetitions</a:t>
            </a:r>
          </a:p>
        </p:txBody>
      </p:sp>
      <p:sp>
        <p:nvSpPr>
          <p:cNvPr id="4" name="Slide Number Placeholder 3"/>
          <p:cNvSpPr>
            <a:spLocks noGrp="1"/>
          </p:cNvSpPr>
          <p:nvPr>
            <p:ph type="sldNum" sz="quarter" idx="5"/>
          </p:nvPr>
        </p:nvSpPr>
        <p:spPr/>
        <p:txBody>
          <a:bodyPr/>
          <a:lstStyle/>
          <a:p>
            <a:fld id="{E0D37E8C-A7ED-114C-8072-02C918A57C5D}" type="slidenum">
              <a:rPr lang="en-US" smtClean="0"/>
              <a:pPr/>
              <a:t>19</a:t>
            </a:fld>
            <a:endParaRPr lang="en-US"/>
          </a:p>
        </p:txBody>
      </p:sp>
    </p:spTree>
    <p:extLst>
      <p:ext uri="{BB962C8B-B14F-4D97-AF65-F5344CB8AC3E}">
        <p14:creationId xmlns:p14="http://schemas.microsoft.com/office/powerpoint/2010/main" val="152721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more “normal” complex periodic wave showing each of the sine waves separately and together.  Note from their y axes that each does have different amplitudes too from the top (highest, 1) to the bottom (.25)</a:t>
            </a:r>
          </a:p>
        </p:txBody>
      </p:sp>
      <p:sp>
        <p:nvSpPr>
          <p:cNvPr id="4" name="Slide Number Placeholder 3"/>
          <p:cNvSpPr>
            <a:spLocks noGrp="1"/>
          </p:cNvSpPr>
          <p:nvPr>
            <p:ph type="sldNum" sz="quarter" idx="5"/>
          </p:nvPr>
        </p:nvSpPr>
        <p:spPr/>
        <p:txBody>
          <a:bodyPr/>
          <a:lstStyle/>
          <a:p>
            <a:fld id="{E0D37E8C-A7ED-114C-8072-02C918A57C5D}" type="slidenum">
              <a:rPr lang="en-US" smtClean="0"/>
              <a:pPr/>
              <a:t>20</a:t>
            </a:fld>
            <a:endParaRPr lang="en-US"/>
          </a:p>
        </p:txBody>
      </p:sp>
    </p:spTree>
    <p:extLst>
      <p:ext uri="{BB962C8B-B14F-4D97-AF65-F5344CB8AC3E}">
        <p14:creationId xmlns:p14="http://schemas.microsoft.com/office/powerpoint/2010/main" val="2382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Here you can see that it’s easiest to identify the F0 (first harmonic) but you can also see that there are other sine waves which continue throughout.</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21</a:t>
            </a:fld>
            <a:endParaRPr lang="en-US"/>
          </a:p>
        </p:txBody>
      </p:sp>
    </p:spTree>
    <p:extLst>
      <p:ext uri="{BB962C8B-B14F-4D97-AF65-F5344CB8AC3E}">
        <p14:creationId xmlns:p14="http://schemas.microsoft.com/office/powerpoint/2010/main" val="175985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22</a:t>
            </a:fld>
            <a:endParaRPr lang="en-US"/>
          </a:p>
        </p:txBody>
      </p:sp>
    </p:spTree>
    <p:extLst>
      <p:ext uri="{BB962C8B-B14F-4D97-AF65-F5344CB8AC3E}">
        <p14:creationId xmlns:p14="http://schemas.microsoft.com/office/powerpoint/2010/main" val="3189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ATIS corpus for ASR: dialogue system for travel arrangements: record something not so clear about N*</a:t>
            </a:r>
          </a:p>
          <a:p>
            <a:r>
              <a:rPr lang="en-US" dirty="0"/>
              <a:t>Record bill and kill?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a:t>
            </a:fld>
            <a:endParaRPr lang="en-US"/>
          </a:p>
        </p:txBody>
      </p:sp>
    </p:spTree>
    <p:extLst>
      <p:ext uri="{BB962C8B-B14F-4D97-AF65-F5344CB8AC3E}">
        <p14:creationId xmlns:p14="http://schemas.microsoft.com/office/powerpoint/2010/main" val="53152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one larger than this at Bell Labs but typically used smaller ones to record speech we needed to train our TTS systems.</a:t>
            </a:r>
          </a:p>
        </p:txBody>
      </p:sp>
      <p:sp>
        <p:nvSpPr>
          <p:cNvPr id="4" name="Slide Number Placeholder 3"/>
          <p:cNvSpPr>
            <a:spLocks noGrp="1"/>
          </p:cNvSpPr>
          <p:nvPr>
            <p:ph type="sldNum" sz="quarter" idx="5"/>
          </p:nvPr>
        </p:nvSpPr>
        <p:spPr/>
        <p:txBody>
          <a:bodyPr/>
          <a:lstStyle/>
          <a:p>
            <a:fld id="{E0D37E8C-A7ED-114C-8072-02C918A57C5D}" type="slidenum">
              <a:rPr lang="en-US" smtClean="0"/>
              <a:pPr/>
              <a:t>23</a:t>
            </a:fld>
            <a:endParaRPr lang="en-US"/>
          </a:p>
        </p:txBody>
      </p:sp>
    </p:spTree>
    <p:extLst>
      <p:ext uri="{BB962C8B-B14F-4D97-AF65-F5344CB8AC3E}">
        <p14:creationId xmlns:p14="http://schemas.microsoft.com/office/powerpoint/2010/main" val="295110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x 8.51 and 8.4’ high</a:t>
            </a:r>
          </a:p>
          <a:p>
            <a:r>
              <a:rPr lang="en-US" dirty="0"/>
              <a:t>This is one we used at Bell Labs which I was given when I came to Columbia and they created my Speech Lab, CEPSR 7LW3 now.</a:t>
            </a:r>
          </a:p>
        </p:txBody>
      </p:sp>
      <p:sp>
        <p:nvSpPr>
          <p:cNvPr id="4" name="Slide Number Placeholder 3"/>
          <p:cNvSpPr>
            <a:spLocks noGrp="1"/>
          </p:cNvSpPr>
          <p:nvPr>
            <p:ph type="sldNum" sz="quarter" idx="5"/>
          </p:nvPr>
        </p:nvSpPr>
        <p:spPr/>
        <p:txBody>
          <a:bodyPr/>
          <a:lstStyle/>
          <a:p>
            <a:fld id="{E0D37E8C-A7ED-114C-8072-02C918A57C5D}" type="slidenum">
              <a:rPr lang="en-US" smtClean="0"/>
              <a:pPr/>
              <a:t>24</a:t>
            </a:fld>
            <a:endParaRPr lang="en-US"/>
          </a:p>
        </p:txBody>
      </p:sp>
    </p:spTree>
    <p:extLst>
      <p:ext uri="{BB962C8B-B14F-4D97-AF65-F5344CB8AC3E}">
        <p14:creationId xmlns:p14="http://schemas.microsoft.com/office/powerpoint/2010/main" val="81207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systems were developed by Sony in 1980s.  There was much pushback in the U.S. by the Recording Industry Association of America (RIAA) because of their ability to copy LPs, CDs, and pre-recorded cassettes.  Sony released its last DAT in 1995 and continued to produce these until 2005.</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25</a:t>
            </a:fld>
            <a:endParaRPr lang="en-US"/>
          </a:p>
        </p:txBody>
      </p:sp>
    </p:spTree>
    <p:extLst>
      <p:ext uri="{BB962C8B-B14F-4D97-AF65-F5344CB8AC3E}">
        <p14:creationId xmlns:p14="http://schemas.microsoft.com/office/powerpoint/2010/main" val="168183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need the positive and negative wav components – the up and the down – most phones do not record all your voice correctly because of their 8K sampling rate.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26</a:t>
            </a:fld>
            <a:endParaRPr lang="en-US"/>
          </a:p>
        </p:txBody>
      </p:sp>
    </p:spTree>
    <p:extLst>
      <p:ext uri="{BB962C8B-B14F-4D97-AF65-F5344CB8AC3E}">
        <p14:creationId xmlns:p14="http://schemas.microsoft.com/office/powerpoint/2010/main" val="172121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1BB7E4E5-0E8B-2240-AE47-FA09C9E1BEF0}" type="slidenum">
              <a:rPr lang="en-US" sz="1200"/>
              <a:pPr eaLnBrk="1" hangingPunct="1"/>
              <a:t>27</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Take the speech signal shown at the top and sample  the</a:t>
            </a:r>
            <a:r>
              <a:rPr lang="en-US" baseline="0" dirty="0">
                <a:ea typeface="ＭＳ Ｐゴシック" charset="0"/>
                <a:cs typeface="ＭＳ Ｐゴシック" charset="0"/>
              </a:rPr>
              <a:t> min and max of the sound wave over a longer segment to get a reasonable estimation of the signal.</a:t>
            </a:r>
          </a:p>
          <a:p>
            <a:pPr eaLnBrk="1" hangingPunct="1"/>
            <a:endParaRPr lang="en-US" baseline="0" dirty="0">
              <a:ea typeface="ＭＳ Ｐゴシック" charset="0"/>
              <a:cs typeface="ＭＳ Ｐゴシック" charset="0"/>
            </a:endParaRPr>
          </a:p>
          <a:p>
            <a:pPr eaLnBrk="1" hangingPunct="1"/>
            <a:r>
              <a:rPr lang="en-US" dirty="0">
                <a:ea typeface="ＭＳ Ｐゴシック" charset="0"/>
                <a:cs typeface="ＭＳ Ｐゴシック" charset="0"/>
              </a:rPr>
              <a:t>F = 32 cycles / 1 sec</a:t>
            </a:r>
          </a:p>
        </p:txBody>
      </p:sp>
    </p:spTree>
    <p:extLst>
      <p:ext uri="{BB962C8B-B14F-4D97-AF65-F5344CB8AC3E}">
        <p14:creationId xmlns:p14="http://schemas.microsoft.com/office/powerpoint/2010/main" val="668561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Golden Ears: Steve </a:t>
            </a:r>
            <a:r>
              <a:rPr lang="en-US" baseline="0" dirty="0" err="1"/>
              <a:t>crandall</a:t>
            </a:r>
            <a:r>
              <a:rPr lang="en-US" baseline="0" dirty="0"/>
              <a:t>:  </a:t>
            </a:r>
            <a:r>
              <a:rPr lang="en-US" dirty="0"/>
              <a:t>It was at Oberlin College, The Cleveland Orchestra (we learned a lot from the concertmaster) and Telarc Records in Cleveland. TCO and </a:t>
            </a:r>
            <a:r>
              <a:rPr lang="en-US" dirty="0" err="1"/>
              <a:t>Telarc</a:t>
            </a:r>
            <a:r>
              <a:rPr lang="en-US" dirty="0"/>
              <a:t> had certified Tone Masters. What we learned was hearing is much better if you’re under 30 and you can train students in a few hours to be as good as a tone master. We used students from the music conservatory and tried some from other departments. The best two or three (out of the dozen we trained for the tests) weren’t in music:) One was an art major — I can’t remember the others. A very strange finding was asking people to list music genres. Most people can do six to eight. Music students up to 20 with a few outliers. Niki Fallen was the statistical sport with over 150… that’s where I first learned about Calgary (Canada) Sugar Pop. The mind wobbles.</a:t>
            </a: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28</a:t>
            </a:fld>
            <a:endParaRPr lang="en-US"/>
          </a:p>
        </p:txBody>
      </p:sp>
    </p:spTree>
    <p:extLst>
      <p:ext uri="{BB962C8B-B14F-4D97-AF65-F5344CB8AC3E}">
        <p14:creationId xmlns:p14="http://schemas.microsoft.com/office/powerpoint/2010/main" val="1118937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Listen to </a:t>
            </a:r>
            <a:r>
              <a:rPr lang="en-US" sz="1200" b="0" i="1" u="none" strike="noStrike" kern="1200" dirty="0">
                <a:solidFill>
                  <a:schemeClr val="tx1"/>
                </a:solidFill>
                <a:effectLst/>
                <a:latin typeface="Times New Roman" pitchFamily="18" charset="0"/>
                <a:ea typeface="ＭＳ Ｐゴシック" charset="0"/>
                <a:cs typeface="+mn-cs"/>
              </a:rPr>
              <a:t>only</a:t>
            </a:r>
            <a:r>
              <a:rPr lang="en-US" sz="1200" b="0" i="0" u="none" strike="noStrike" kern="1200" dirty="0">
                <a:solidFill>
                  <a:schemeClr val="tx1"/>
                </a:solidFill>
                <a:effectLst/>
                <a:latin typeface="Times New Roman" pitchFamily="18" charset="0"/>
                <a:ea typeface="ＭＳ Ｐゴシック" charset="0"/>
                <a:cs typeface="+mn-cs"/>
              </a:rPr>
              <a:t> the high frequencies and report what you hear. We can do this using conventional signal processing methods: cut out everything </a:t>
            </a:r>
            <a:r>
              <a:rPr lang="en-US" sz="1200" b="0" i="1" u="none" strike="noStrike" kern="1200" dirty="0">
                <a:solidFill>
                  <a:schemeClr val="tx1"/>
                </a:solidFill>
                <a:effectLst/>
                <a:latin typeface="Times New Roman" pitchFamily="18" charset="0"/>
                <a:ea typeface="ＭＳ Ｐゴシック" charset="0"/>
                <a:cs typeface="+mn-cs"/>
              </a:rPr>
              <a:t>below</a:t>
            </a:r>
            <a:r>
              <a:rPr lang="en-US" sz="1200" b="0" i="0" u="none" strike="noStrike" kern="1200" dirty="0">
                <a:solidFill>
                  <a:schemeClr val="tx1"/>
                </a:solidFill>
                <a:effectLst/>
                <a:latin typeface="Times New Roman" pitchFamily="18" charset="0"/>
                <a:ea typeface="ＭＳ Ｐゴシック" charset="0"/>
                <a:cs typeface="+mn-cs"/>
              </a:rPr>
              <a:t> 6,000 Hz thereby only transmitting sounds above 6,000 Hz to the ear of the listener. When we do this, some listeners only hear chirps and whistles, but most normal-hearing listeners report hearing voices in the high frequencies. Strangely, some voices are very easy to hear out in the high frequencies, while others are quite difficult. The reason for this difference is not yet clear. You might experience this phenomenon if you listen to the following clips of high frequencies from several different voices. You’ll need a good set of high-fidelity headphones or speakers to ensure you’re getting the high frequencies.  The closes to intelligible is the last one in the list.  Cell phones now trying to include high frequency transmission…</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29</a:t>
            </a:fld>
            <a:endParaRPr lang="en-US"/>
          </a:p>
        </p:txBody>
      </p:sp>
    </p:spTree>
    <p:extLst>
      <p:ext uri="{BB962C8B-B14F-4D97-AF65-F5344CB8AC3E}">
        <p14:creationId xmlns:p14="http://schemas.microsoft.com/office/powerpoint/2010/main" val="486663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Play from Listen (title goes to Mosquito company)</a:t>
            </a:r>
          </a:p>
          <a:p>
            <a:r>
              <a:rPr lang="en-US" sz="1200" b="0" i="0" u="none" strike="noStrike" kern="1200" dirty="0">
                <a:solidFill>
                  <a:schemeClr val="tx1"/>
                </a:solidFill>
                <a:effectLst/>
                <a:latin typeface="Times New Roman" pitchFamily="18" charset="0"/>
                <a:ea typeface="ＭＳ Ｐゴシック" charset="0"/>
                <a:cs typeface="+mn-cs"/>
              </a:rPr>
              <a:t>The newest version of the device, launched late in 2008, has two frequency settings, one of approximately 17.4 </a:t>
            </a:r>
            <a:r>
              <a:rPr lang="en-US" sz="1200" b="0" i="0" u="none" strike="noStrike" kern="1200" dirty="0">
                <a:solidFill>
                  <a:schemeClr val="tx1"/>
                </a:solidFill>
                <a:effectLst/>
                <a:latin typeface="Times New Roman" pitchFamily="18" charset="0"/>
                <a:ea typeface="ＭＳ Ｐゴシック" charset="0"/>
                <a:cs typeface="+mn-cs"/>
                <a:hlinkClick r:id="rId3" tooltip="Hertz"/>
              </a:rPr>
              <a:t>kHz</a:t>
            </a:r>
            <a:r>
              <a:rPr lang="en-US" sz="1200" b="0" i="0" u="none" strike="noStrike" kern="1200" baseline="30000" dirty="0">
                <a:solidFill>
                  <a:schemeClr val="tx1"/>
                </a:solidFill>
                <a:effectLst/>
                <a:latin typeface="Times New Roman" pitchFamily="18" charset="0"/>
                <a:ea typeface="ＭＳ Ｐゴシック" charset="0"/>
                <a:cs typeface="+mn-cs"/>
                <a:hlinkClick r:id="rId4"/>
              </a:rPr>
              <a:t>[4]</a:t>
            </a:r>
            <a:r>
              <a:rPr lang="en-US" sz="1200" b="0" i="0" u="none" strike="noStrike" kern="1200" dirty="0">
                <a:solidFill>
                  <a:schemeClr val="tx1"/>
                </a:solidFill>
                <a:effectLst/>
                <a:latin typeface="Times New Roman" pitchFamily="18" charset="0"/>
                <a:ea typeface="ＭＳ Ｐゴシック" charset="0"/>
                <a:cs typeface="+mn-cs"/>
              </a:rPr>
              <a:t> that can generally be heard only by young people, and another at 8 kHz that can be heard by most people. The maximum potential output </a:t>
            </a:r>
            <a:r>
              <a:rPr lang="en-US" sz="1200" b="0" i="0" u="none" strike="noStrike" kern="1200" dirty="0">
                <a:solidFill>
                  <a:schemeClr val="tx1"/>
                </a:solidFill>
                <a:effectLst/>
                <a:latin typeface="Times New Roman" pitchFamily="18" charset="0"/>
                <a:ea typeface="ＭＳ Ｐゴシック" charset="0"/>
                <a:cs typeface="+mn-cs"/>
                <a:hlinkClick r:id="rId5" tooltip="Sound pressure"/>
              </a:rPr>
              <a:t>sound pressure level</a:t>
            </a:r>
            <a:r>
              <a:rPr lang="en-US" sz="1200" b="0" i="0" u="none" strike="noStrike" kern="1200" dirty="0">
                <a:solidFill>
                  <a:schemeClr val="tx1"/>
                </a:solidFill>
                <a:effectLst/>
                <a:latin typeface="Times New Roman" pitchFamily="18" charset="0"/>
                <a:ea typeface="ＭＳ Ｐゴシック" charset="0"/>
                <a:cs typeface="+mn-cs"/>
              </a:rPr>
              <a:t> is stated by the manufacturer to be 108 dB </a:t>
            </a:r>
            <a:r>
              <a:rPr lang="en-US" sz="1200" b="0" i="0" u="none" strike="noStrike" kern="1200" dirty="0">
                <a:solidFill>
                  <a:schemeClr val="tx1"/>
                </a:solidFill>
                <a:effectLst/>
                <a:latin typeface="Times New Roman" pitchFamily="18" charset="0"/>
                <a:ea typeface="ＭＳ Ｐゴシック" charset="0"/>
                <a:cs typeface="+mn-cs"/>
                <a:hlinkClick r:id="rId6" tooltip="Decibel"/>
              </a:rPr>
              <a:t>decibels (dB)</a:t>
            </a:r>
            <a:r>
              <a:rPr lang="en-US" sz="1200" b="0" i="0" u="none" strike="noStrike" kern="1200" dirty="0">
                <a:solidFill>
                  <a:schemeClr val="tx1"/>
                </a:solidFill>
                <a:effectLst/>
                <a:latin typeface="Times New Roman" pitchFamily="18" charset="0"/>
                <a:ea typeface="ＭＳ Ｐゴシック" charset="0"/>
                <a:cs typeface="+mn-cs"/>
              </a:rPr>
              <a:t>, and the manufacturer's product specification furthermore states that the sound can typically be heard by people below 25 years of age.</a:t>
            </a:r>
            <a:r>
              <a:rPr lang="en-US" sz="1200" b="0" i="0" u="none" strike="noStrike" kern="1200" baseline="30000" dirty="0">
                <a:solidFill>
                  <a:schemeClr val="tx1"/>
                </a:solidFill>
                <a:effectLst/>
                <a:latin typeface="Times New Roman" pitchFamily="18" charset="0"/>
                <a:ea typeface="ＭＳ Ｐゴシック" charset="0"/>
                <a:cs typeface="+mn-cs"/>
                <a:hlinkClick r:id="rId7"/>
              </a:rPr>
              <a:t>[1]</a:t>
            </a:r>
            <a:r>
              <a:rPr lang="en-US" sz="1200" b="0" i="0" u="none" strike="noStrike" kern="1200" dirty="0">
                <a:solidFill>
                  <a:schemeClr val="tx1"/>
                </a:solidFill>
                <a:effectLst/>
                <a:latin typeface="Times New Roman" pitchFamily="18" charset="0"/>
                <a:ea typeface="ＭＳ Ｐゴシック" charset="0"/>
                <a:cs typeface="+mn-cs"/>
              </a:rPr>
              <a:t> The ability to hear high frequencies deteriorates in most humans with age (a condition known as </a:t>
            </a:r>
            <a:r>
              <a:rPr lang="en-US" sz="1200" b="0" i="0" u="none" strike="noStrike" kern="1200" dirty="0">
                <a:solidFill>
                  <a:schemeClr val="tx1"/>
                </a:solidFill>
                <a:effectLst/>
                <a:latin typeface="Times New Roman" pitchFamily="18" charset="0"/>
                <a:ea typeface="ＭＳ Ｐゴシック" charset="0"/>
                <a:cs typeface="+mn-cs"/>
                <a:hlinkClick r:id="rId8" tooltip="Presbycusis"/>
              </a:rPr>
              <a:t>presbycusis</a:t>
            </a:r>
            <a:r>
              <a:rPr lang="en-US" sz="1200" b="0" i="0" u="none" strike="noStrike" kern="1200" dirty="0">
                <a:solidFill>
                  <a:schemeClr val="tx1"/>
                </a:solidFill>
                <a:effectLst/>
                <a:latin typeface="Times New Roman" pitchFamily="18" charset="0"/>
                <a:ea typeface="ＭＳ Ｐゴシック" charset="0"/>
                <a:cs typeface="+mn-cs"/>
              </a:rPr>
              <a:t>), typically observable by the age of 18.</a:t>
            </a:r>
            <a:r>
              <a:rPr lang="en-US" sz="1200" b="0" i="0" u="none" strike="noStrike" kern="1200" baseline="30000" dirty="0">
                <a:solidFill>
                  <a:schemeClr val="tx1"/>
                </a:solidFill>
                <a:effectLst/>
                <a:latin typeface="Times New Roman" pitchFamily="18" charset="0"/>
                <a:ea typeface="ＭＳ Ｐゴシック" charset="0"/>
                <a:cs typeface="+mn-cs"/>
                <a:hlinkClick r:id="rId9"/>
              </a:rPr>
              <a:t>[5]</a:t>
            </a:r>
            <a:endParaRPr lang="en-US" dirty="0"/>
          </a:p>
          <a:p>
            <a:r>
              <a:rPr lang="en-US" dirty="0"/>
              <a:t>Can you hear this?</a:t>
            </a:r>
          </a:p>
          <a:p>
            <a:r>
              <a:rPr lang="en-US" sz="1200" b="1" i="0" u="none" strike="noStrike" kern="1200" dirty="0">
                <a:solidFill>
                  <a:schemeClr val="tx1"/>
                </a:solidFill>
                <a:effectLst/>
                <a:latin typeface="Times New Roman" pitchFamily="18" charset="0"/>
                <a:ea typeface="ＭＳ Ｐゴシック" charset="0"/>
                <a:cs typeface="+mn-cs"/>
              </a:rPr>
              <a:t>Teen Buzz ringtone</a:t>
            </a:r>
            <a:r>
              <a:rPr lang="en-US" sz="1200" b="0" i="0" u="none" strike="noStrike" kern="1200" dirty="0">
                <a:solidFill>
                  <a:schemeClr val="tx1"/>
                </a:solidFill>
                <a:effectLst/>
                <a:latin typeface="Times New Roman" pitchFamily="18" charset="0"/>
                <a:ea typeface="ＭＳ Ｐゴシック" charset="0"/>
                <a:cs typeface="+mn-cs"/>
              </a:rPr>
              <a:t>:  The sound was made into a mobile phone </a:t>
            </a:r>
            <a:r>
              <a:rPr lang="en-US" sz="1200" b="0" i="0" u="none" strike="noStrike" kern="1200" dirty="0">
                <a:solidFill>
                  <a:schemeClr val="tx1"/>
                </a:solidFill>
                <a:effectLst/>
                <a:latin typeface="Times New Roman" pitchFamily="18" charset="0"/>
                <a:ea typeface="ＭＳ Ｐゴシック" charset="0"/>
                <a:cs typeface="+mn-cs"/>
                <a:hlinkClick r:id="rId10" tooltip="Ringtone"/>
              </a:rPr>
              <a:t>ringtone</a:t>
            </a:r>
            <a:r>
              <a:rPr lang="en-US" sz="1200" b="0" i="0" u="none" strike="noStrike" kern="1200" dirty="0">
                <a:solidFill>
                  <a:schemeClr val="tx1"/>
                </a:solidFill>
                <a:effectLst/>
                <a:latin typeface="Times New Roman" pitchFamily="18" charset="0"/>
                <a:ea typeface="ＭＳ Ｐゴシック" charset="0"/>
                <a:cs typeface="+mn-cs"/>
              </a:rPr>
              <a:t>, which could not be heard by teachers if the phone rang during a class.</a:t>
            </a:r>
            <a:r>
              <a:rPr lang="en-US" sz="1200" b="0" i="0" u="none" strike="noStrike" kern="1200" baseline="30000" dirty="0">
                <a:solidFill>
                  <a:schemeClr val="tx1"/>
                </a:solidFill>
                <a:effectLst/>
                <a:latin typeface="Times New Roman" pitchFamily="18" charset="0"/>
                <a:ea typeface="ＭＳ Ｐゴシック" charset="0"/>
                <a:cs typeface="+mn-cs"/>
                <a:hlinkClick r:id="rId11"/>
              </a:rPr>
              <a:t>[14]</a:t>
            </a:r>
            <a:r>
              <a:rPr lang="en-US" sz="1200" b="0" i="0" u="none" strike="noStrike" kern="1200" dirty="0">
                <a:solidFill>
                  <a:schemeClr val="tx1"/>
                </a:solidFill>
                <a:effectLst/>
                <a:latin typeface="Times New Roman" pitchFamily="18" charset="0"/>
                <a:ea typeface="ＭＳ Ｐゴシック" charset="0"/>
                <a:cs typeface="+mn-cs"/>
              </a:rPr>
              <a:t> Mobile phone speakers are capable of producing frequencies above 20 kHz.</a:t>
            </a:r>
            <a:r>
              <a:rPr lang="en-US" sz="1200" b="0" i="0" u="none" strike="noStrike" kern="1200" baseline="30000" dirty="0">
                <a:solidFill>
                  <a:schemeClr val="tx1"/>
                </a:solidFill>
                <a:effectLst/>
                <a:latin typeface="Times New Roman" pitchFamily="18" charset="0"/>
                <a:ea typeface="ＭＳ Ｐゴシック" charset="0"/>
                <a:cs typeface="+mn-cs"/>
                <a:hlinkClick r:id="rId12"/>
              </a:rPr>
              <a:t>[15]</a:t>
            </a:r>
            <a:r>
              <a:rPr lang="en-US" sz="1200" b="0" i="0" u="none" strike="noStrike" kern="1200" dirty="0">
                <a:solidFill>
                  <a:schemeClr val="tx1"/>
                </a:solidFill>
                <a:effectLst/>
                <a:latin typeface="Times New Roman" pitchFamily="18" charset="0"/>
                <a:ea typeface="ＭＳ Ｐゴシック" charset="0"/>
                <a:cs typeface="+mn-cs"/>
              </a:rPr>
              <a:t> This ringtone became informally known as "Teen Buzz"</a:t>
            </a:r>
            <a:r>
              <a:rPr lang="en-US" sz="1200" b="0" i="0" u="none" strike="noStrike" kern="1200" baseline="30000" dirty="0">
                <a:solidFill>
                  <a:schemeClr val="tx1"/>
                </a:solidFill>
                <a:effectLst/>
                <a:latin typeface="Times New Roman" pitchFamily="18" charset="0"/>
                <a:ea typeface="ＭＳ Ｐゴシック" charset="0"/>
                <a:cs typeface="+mn-cs"/>
                <a:hlinkClick r:id="rId13"/>
              </a:rPr>
              <a:t>[16]</a:t>
            </a:r>
            <a:r>
              <a:rPr lang="en-US" sz="1200" b="0" i="0" u="none" strike="noStrike" kern="1200" dirty="0">
                <a:solidFill>
                  <a:schemeClr val="tx1"/>
                </a:solidFill>
                <a:effectLst/>
                <a:latin typeface="Times New Roman" pitchFamily="18" charset="0"/>
                <a:ea typeface="ＭＳ Ｐゴシック" charset="0"/>
                <a:cs typeface="+mn-cs"/>
              </a:rPr>
              <a:t> or "the Mosquito ringtone" and has since been sold commercially.</a:t>
            </a:r>
          </a:p>
          <a:p>
            <a:endParaRPr lang="en-US" dirty="0"/>
          </a:p>
          <a:p>
            <a:pPr rtl="0"/>
            <a:r>
              <a:rPr lang="en-US" b="0" dirty="0">
                <a:solidFill>
                  <a:schemeClr val="tx1"/>
                </a:solidFill>
              </a:rPr>
              <a:t>machine used to deter loitering by young people by emitting sound at high frequency</a:t>
            </a:r>
            <a:r>
              <a:rPr lang="en-US" b="0" baseline="0" dirty="0">
                <a:solidFill>
                  <a:schemeClr val="tx1"/>
                </a:solidFill>
              </a:rPr>
              <a:t> so that it can be heard mostly by young people  -- human rights concerns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30</a:t>
            </a:fld>
            <a:endParaRPr lang="en-US"/>
          </a:p>
        </p:txBody>
      </p:sp>
    </p:spTree>
    <p:extLst>
      <p:ext uri="{BB962C8B-B14F-4D97-AF65-F5344CB8AC3E}">
        <p14:creationId xmlns:p14="http://schemas.microsoft.com/office/powerpoint/2010/main" val="100325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itchFamily="18" charset="0"/>
                <a:ea typeface="ＭＳ Ｐゴシック" charset="0"/>
                <a:cs typeface="+mn-cs"/>
              </a:rPr>
              <a:t>Aliasing causes different signals to become indistinguishable (or </a:t>
            </a:r>
            <a:r>
              <a:rPr lang="en-US" sz="1200" b="0" i="1" u="none" strike="noStrike" kern="1200" dirty="0">
                <a:solidFill>
                  <a:schemeClr val="tx1"/>
                </a:solidFill>
                <a:effectLst/>
                <a:latin typeface="Times New Roman" pitchFamily="18" charset="0"/>
                <a:ea typeface="ＭＳ Ｐゴシック" charset="0"/>
                <a:cs typeface="+mn-cs"/>
              </a:rPr>
              <a:t>aliases</a:t>
            </a:r>
            <a:r>
              <a:rPr lang="en-US" sz="1200" b="0" i="0" u="none" strike="noStrike" kern="1200" dirty="0">
                <a:solidFill>
                  <a:schemeClr val="tx1"/>
                </a:solidFill>
                <a:effectLst/>
                <a:latin typeface="Times New Roman" pitchFamily="18" charset="0"/>
                <a:ea typeface="ＭＳ Ｐゴシック" charset="0"/>
                <a:cs typeface="+mn-cs"/>
              </a:rPr>
              <a:t> of one another) when </a:t>
            </a:r>
            <a:r>
              <a:rPr lang="en-US" sz="1200" b="0" i="0" u="none" strike="noStrike" kern="1200" dirty="0">
                <a:solidFill>
                  <a:schemeClr val="tx1"/>
                </a:solidFill>
                <a:effectLst/>
                <a:latin typeface="Times New Roman" pitchFamily="18" charset="0"/>
                <a:ea typeface="ＭＳ Ｐゴシック" charset="0"/>
                <a:cs typeface="+mn-cs"/>
                <a:hlinkClick r:id="rId3" tooltip="Sampling (signal processing)">
                  <a:extLst>
                    <a:ext uri="{A12FA001-AC4F-418D-AE19-62706E023703}">
                      <ahyp:hlinkClr xmlns:ahyp="http://schemas.microsoft.com/office/drawing/2018/hyperlinkcolor" val="tx"/>
                    </a:ext>
                  </a:extLst>
                </a:hlinkClick>
              </a:rPr>
              <a:t>sampled</a:t>
            </a:r>
            <a:r>
              <a:rPr lang="en-US" sz="1200" b="0" i="0" u="none" strike="noStrike" kern="1200" dirty="0">
                <a:solidFill>
                  <a:schemeClr val="tx1"/>
                </a:solidFill>
                <a:effectLst/>
                <a:latin typeface="Times New Roman" pitchFamily="18" charset="0"/>
                <a:ea typeface="ＭＳ Ｐゴシック" charset="0"/>
                <a:cs typeface="+mn-cs"/>
              </a:rPr>
              <a:t>. It also often refers to the </a:t>
            </a:r>
            <a:r>
              <a:rPr lang="en-US" sz="1200" b="0" i="0" u="none" strike="noStrike" kern="1200" dirty="0">
                <a:solidFill>
                  <a:schemeClr val="tx1"/>
                </a:solidFill>
                <a:effectLst/>
                <a:latin typeface="Times New Roman" pitchFamily="18" charset="0"/>
                <a:ea typeface="ＭＳ Ｐゴシック" charset="0"/>
                <a:cs typeface="+mn-cs"/>
                <a:hlinkClick r:id="rId4" tooltip="Distortion">
                  <a:extLst>
                    <a:ext uri="{A12FA001-AC4F-418D-AE19-62706E023703}">
                      <ahyp:hlinkClr xmlns:ahyp="http://schemas.microsoft.com/office/drawing/2018/hyperlinkcolor" val="tx"/>
                    </a:ext>
                  </a:extLst>
                </a:hlinkClick>
              </a:rPr>
              <a:t>distortion</a:t>
            </a:r>
            <a:r>
              <a:rPr lang="en-US" sz="1200" b="0" i="0" u="none" strike="noStrike" kern="1200" dirty="0">
                <a:solidFill>
                  <a:schemeClr val="tx1"/>
                </a:solidFill>
                <a:effectLst/>
                <a:latin typeface="Times New Roman" pitchFamily="18" charset="0"/>
                <a:ea typeface="ＭＳ Ｐゴシック" charset="0"/>
                <a:cs typeface="+mn-cs"/>
              </a:rPr>
              <a:t> or </a:t>
            </a:r>
            <a:r>
              <a:rPr lang="en-US" sz="1200" b="0" i="0" u="none" strike="noStrike" kern="1200" dirty="0">
                <a:solidFill>
                  <a:schemeClr val="tx1"/>
                </a:solidFill>
                <a:effectLst/>
                <a:latin typeface="Times New Roman" pitchFamily="18" charset="0"/>
                <a:ea typeface="ＭＳ Ｐゴシック" charset="0"/>
                <a:cs typeface="+mn-cs"/>
                <a:hlinkClick r:id="rId5" tooltip="Artifact (error)">
                  <a:extLst>
                    <a:ext uri="{A12FA001-AC4F-418D-AE19-62706E023703}">
                      <ahyp:hlinkClr xmlns:ahyp="http://schemas.microsoft.com/office/drawing/2018/hyperlinkcolor" val="tx"/>
                    </a:ext>
                  </a:extLst>
                </a:hlinkClick>
              </a:rPr>
              <a:t>artifact</a:t>
            </a:r>
            <a:r>
              <a:rPr lang="en-US" sz="1200" b="0" i="0" u="none" strike="noStrike" kern="1200" dirty="0">
                <a:solidFill>
                  <a:schemeClr val="tx1"/>
                </a:solidFill>
                <a:effectLst/>
                <a:latin typeface="Times New Roman" pitchFamily="18" charset="0"/>
                <a:ea typeface="ＭＳ Ｐゴシック" charset="0"/>
                <a:cs typeface="+mn-cs"/>
              </a:rPr>
              <a:t> that results when a signal reconstructed from samples is different from the original continuous signal.</a:t>
            </a:r>
          </a:p>
          <a:p>
            <a:r>
              <a:rPr lang="en-US" b="0" i="0" u="none" strike="noStrike" dirty="0">
                <a:solidFill>
                  <a:srgbClr val="202124"/>
                </a:solidFill>
                <a:effectLst/>
                <a:latin typeface="arial" panose="020B0604020202020204" pitchFamily="34" charset="0"/>
              </a:rPr>
              <a:t>Aliasing is </a:t>
            </a:r>
            <a:r>
              <a:rPr lang="en-US" b="1" i="0" u="none" strike="noStrike" dirty="0">
                <a:solidFill>
                  <a:srgbClr val="202124"/>
                </a:solidFill>
                <a:effectLst/>
                <a:latin typeface="arial" panose="020B0604020202020204" pitchFamily="34" charset="0"/>
              </a:rPr>
              <a:t>the effect of new frequencies appearing in the sampled signal after reconstruction, that were not present in the original signal</a:t>
            </a:r>
            <a:r>
              <a:rPr lang="en-US" b="0" i="0" u="none" strike="noStrike" dirty="0">
                <a:solidFill>
                  <a:srgbClr val="202124"/>
                </a:solidFill>
                <a:effectLst/>
                <a:latin typeface="arial" panose="020B0604020202020204" pitchFamily="34" charset="0"/>
              </a:rPr>
              <a:t>. It is caused by too low sample rate for sampling a particular signal or too high frequencies present in the signal for a particular sample rate.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0D37E8C-A7ED-114C-8072-02C918A57C5D}" type="slidenum">
              <a:rPr lang="en-US" smtClean="0"/>
              <a:pPr/>
              <a:t>31</a:t>
            </a:fld>
            <a:endParaRPr lang="en-US"/>
          </a:p>
        </p:txBody>
      </p:sp>
    </p:spTree>
    <p:extLst>
      <p:ext uri="{BB962C8B-B14F-4D97-AF65-F5344CB8AC3E}">
        <p14:creationId xmlns:p14="http://schemas.microsoft.com/office/powerpoint/2010/main" val="1962364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32</a:t>
            </a:fld>
            <a:endParaRPr lang="en-US"/>
          </a:p>
        </p:txBody>
      </p:sp>
    </p:spTree>
    <p:extLst>
      <p:ext uri="{BB962C8B-B14F-4D97-AF65-F5344CB8AC3E}">
        <p14:creationId xmlns:p14="http://schemas.microsoft.com/office/powerpoint/2010/main" val="6760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a:t>
            </a:r>
            <a:r>
              <a:rPr lang="en-US" b="1" i="1" dirty="0"/>
              <a:t>Newark</a:t>
            </a:r>
            <a:r>
              <a:rPr lang="en-US" dirty="0"/>
              <a:t>: waveform at the top and spectrogram at the bottom.  The spectrogram also has information here on pitch (blue) and intensity (yellow)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a:t>
            </a:fld>
            <a:endParaRPr lang="en-US"/>
          </a:p>
        </p:txBody>
      </p:sp>
    </p:spTree>
    <p:extLst>
      <p:ext uri="{BB962C8B-B14F-4D97-AF65-F5344CB8AC3E}">
        <p14:creationId xmlns:p14="http://schemas.microsoft.com/office/powerpoint/2010/main" val="37477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 devices will usually show you if clipping is likely </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33</a:t>
            </a:fld>
            <a:endParaRPr lang="en-US"/>
          </a:p>
        </p:txBody>
      </p:sp>
    </p:spTree>
    <p:extLst>
      <p:ext uri="{BB962C8B-B14F-4D97-AF65-F5344CB8AC3E}">
        <p14:creationId xmlns:p14="http://schemas.microsoft.com/office/powerpoint/2010/main" val="1117118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34</a:t>
            </a:fld>
            <a:endParaRPr lang="en-US"/>
          </a:p>
        </p:txBody>
      </p:sp>
    </p:spTree>
    <p:extLst>
      <p:ext uri="{BB962C8B-B14F-4D97-AF65-F5344CB8AC3E}">
        <p14:creationId xmlns:p14="http://schemas.microsoft.com/office/powerpoint/2010/main" val="886095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a:t>
            </a:r>
            <a:r>
              <a:rPr lang="en-US" baseline="0" dirty="0"/>
              <a:t> Interchange File Format: RIFF file: </a:t>
            </a:r>
            <a:r>
              <a:rPr lang="en-US" dirty="0"/>
              <a:t>M$ wave file format with header and data.</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35</a:t>
            </a:fld>
            <a:endParaRPr lang="en-US"/>
          </a:p>
        </p:txBody>
      </p:sp>
    </p:spTree>
    <p:extLst>
      <p:ext uri="{BB962C8B-B14F-4D97-AF65-F5344CB8AC3E}">
        <p14:creationId xmlns:p14="http://schemas.microsoft.com/office/powerpoint/2010/main" val="1375155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36</a:t>
            </a:fld>
            <a:endParaRPr lang="en-US"/>
          </a:p>
        </p:txBody>
      </p:sp>
    </p:spTree>
    <p:extLst>
      <p:ext uri="{BB962C8B-B14F-4D97-AF65-F5344CB8AC3E}">
        <p14:creationId xmlns:p14="http://schemas.microsoft.com/office/powerpoint/2010/main" val="529399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just count pos2neg or neg2pos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37</a:t>
            </a:fld>
            <a:endParaRPr lang="en-US"/>
          </a:p>
        </p:txBody>
      </p:sp>
    </p:spTree>
    <p:extLst>
      <p:ext uri="{BB962C8B-B14F-4D97-AF65-F5344CB8AC3E}">
        <p14:creationId xmlns:p14="http://schemas.microsoft.com/office/powerpoint/2010/main" val="1854153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previous slide to show how to do</a:t>
            </a:r>
          </a:p>
        </p:txBody>
      </p:sp>
      <p:sp>
        <p:nvSpPr>
          <p:cNvPr id="4" name="Slide Number Placeholder 3"/>
          <p:cNvSpPr>
            <a:spLocks noGrp="1"/>
          </p:cNvSpPr>
          <p:nvPr>
            <p:ph type="sldNum" sz="quarter" idx="10"/>
          </p:nvPr>
        </p:nvSpPr>
        <p:spPr/>
        <p:txBody>
          <a:bodyPr/>
          <a:lstStyle/>
          <a:p>
            <a:fld id="{E0D37E8C-A7ED-114C-8072-02C918A57C5D}" type="slidenum">
              <a:rPr lang="en-US" smtClean="0"/>
              <a:pPr/>
              <a:t>38</a:t>
            </a:fld>
            <a:endParaRPr lang="en-US"/>
          </a:p>
        </p:txBody>
      </p:sp>
    </p:spTree>
    <p:extLst>
      <p:ext uri="{BB962C8B-B14F-4D97-AF65-F5344CB8AC3E}">
        <p14:creationId xmlns:p14="http://schemas.microsoft.com/office/powerpoint/2010/main" val="75339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39</a:t>
            </a:fld>
            <a:endParaRPr lang="en-US"/>
          </a:p>
        </p:txBody>
      </p:sp>
    </p:spTree>
    <p:extLst>
      <p:ext uri="{BB962C8B-B14F-4D97-AF65-F5344CB8AC3E}">
        <p14:creationId xmlns:p14="http://schemas.microsoft.com/office/powerpoint/2010/main" val="1959577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link for </a:t>
            </a:r>
            <a:r>
              <a:rPr lang="en-US" dirty="0" err="1"/>
              <a:t>microprosody</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40</a:t>
            </a:fld>
            <a:endParaRPr lang="en-US"/>
          </a:p>
        </p:txBody>
      </p:sp>
    </p:spTree>
    <p:extLst>
      <p:ext uri="{BB962C8B-B14F-4D97-AF65-F5344CB8AC3E}">
        <p14:creationId xmlns:p14="http://schemas.microsoft.com/office/powerpoint/2010/main" val="1924946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C5F95AE9-A410-C540-A363-24ACF57B4610}" type="slidenum">
              <a:rPr lang="en-US" altLang="en-US" sz="1200"/>
              <a:pPr/>
              <a:t>41</a:t>
            </a:fld>
            <a:endParaRPr lang="en-US" alt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If you double the pitch, you’ll see if is a better match for the preceding pitch</a:t>
            </a:r>
          </a:p>
        </p:txBody>
      </p:sp>
    </p:spTree>
    <p:extLst>
      <p:ext uri="{BB962C8B-B14F-4D97-AF65-F5344CB8AC3E}">
        <p14:creationId xmlns:p14="http://schemas.microsoft.com/office/powerpoint/2010/main" val="1934189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fld id="{DC549370-BC99-B14F-B194-DA98E31B75C1}" type="slidenum">
              <a:rPr lang="en-US" altLang="en-US" sz="1200"/>
              <a:pPr/>
              <a:t>42</a:t>
            </a:fld>
            <a:endParaRPr lang="en-US" altLang="en-US" sz="1200"/>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Times" charset="0"/>
                <a:ea typeface="ＭＳ Ｐゴシック" charset="-128"/>
              </a:rPr>
              <a:t>Now halve the pitch and you’ll see a better match.  When you see and listen to pitch in the pitch track (e.g. in </a:t>
            </a:r>
            <a:r>
              <a:rPr lang="en-US" altLang="en-US" dirty="0" err="1">
                <a:latin typeface="Times" charset="0"/>
                <a:ea typeface="ＭＳ Ｐゴシック" charset="-128"/>
              </a:rPr>
              <a:t>Praat</a:t>
            </a:r>
            <a:r>
              <a:rPr lang="en-US" altLang="en-US" dirty="0">
                <a:latin typeface="Times" charset="0"/>
                <a:ea typeface="ＭＳ Ｐゴシック" charset="-128"/>
              </a:rPr>
              <a:t>) which seems not to be coordinated with the previous and following pitch, check by looking at half that pitch (does that coordinate better) or twice that pitch</a:t>
            </a:r>
          </a:p>
        </p:txBody>
      </p:sp>
    </p:spTree>
    <p:extLst>
      <p:ext uri="{BB962C8B-B14F-4D97-AF65-F5344CB8AC3E}">
        <p14:creationId xmlns:p14="http://schemas.microsoft.com/office/powerpoint/2010/main" val="181778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fly to </a:t>
            </a:r>
            <a:r>
              <a:rPr lang="en-US" b="1" i="1" dirty="0"/>
              <a:t>New  York</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a:t>
            </a:fld>
            <a:endParaRPr lang="en-US"/>
          </a:p>
        </p:txBody>
      </p:sp>
    </p:spTree>
    <p:extLst>
      <p:ext uri="{BB962C8B-B14F-4D97-AF65-F5344CB8AC3E}">
        <p14:creationId xmlns:p14="http://schemas.microsoft.com/office/powerpoint/2010/main" val="1821667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2AC07E83-ABBB-6B4B-B7FC-E9450C962862}" type="slidenum">
              <a:rPr lang="en-US" sz="1200"/>
              <a:pPr eaLnBrk="1" hangingPunct="1"/>
              <a:t>43</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Smooth</a:t>
            </a:r>
          </a:p>
        </p:txBody>
      </p:sp>
    </p:spTree>
    <p:extLst>
      <p:ext uri="{BB962C8B-B14F-4D97-AF65-F5344CB8AC3E}">
        <p14:creationId xmlns:p14="http://schemas.microsoft.com/office/powerpoint/2010/main" val="1625949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6543634E-1B7B-B646-8B7B-B96E8F92157A}" type="slidenum">
              <a:rPr lang="en-US" sz="1200"/>
              <a:pPr eaLnBrk="1" hangingPunct="1"/>
              <a:t>44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594924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log to the base e (~2.718281828459)</a:t>
            </a:r>
          </a:p>
          <a:p>
            <a:r>
              <a:rPr lang="en-US" sz="1200" b="0" i="0" u="none" strike="noStrike" kern="1200" dirty="0">
                <a:solidFill>
                  <a:schemeClr val="tx1"/>
                </a:solidFill>
                <a:effectLst/>
                <a:latin typeface="Times New Roman" pitchFamily="18" charset="0"/>
                <a:ea typeface="ＭＳ Ｐゴシック" charset="0"/>
                <a:cs typeface="+mn-cs"/>
              </a:rPr>
              <a:t>The reference point between this scale and normal frequency measurement is defined by assigning a perceptual pitch of 1000 </a:t>
            </a:r>
            <a:r>
              <a:rPr lang="en-US" sz="1200" b="0" i="0" u="none" strike="noStrike" kern="1200" dirty="0" err="1">
                <a:solidFill>
                  <a:schemeClr val="tx1"/>
                </a:solidFill>
                <a:effectLst/>
                <a:latin typeface="Times New Roman" pitchFamily="18" charset="0"/>
                <a:ea typeface="ＭＳ Ｐゴシック" charset="0"/>
                <a:cs typeface="+mn-cs"/>
              </a:rPr>
              <a:t>mels</a:t>
            </a:r>
            <a:r>
              <a:rPr lang="en-US" sz="1200" b="0" i="0" u="none" strike="noStrike" kern="1200" dirty="0">
                <a:solidFill>
                  <a:schemeClr val="tx1"/>
                </a:solidFill>
                <a:effectLst/>
                <a:latin typeface="Times New Roman" pitchFamily="18" charset="0"/>
                <a:ea typeface="ＭＳ Ｐゴシック" charset="0"/>
                <a:cs typeface="+mn-cs"/>
              </a:rPr>
              <a:t> to a 1000 Hz tone, 40 </a:t>
            </a:r>
            <a:r>
              <a:rPr lang="en-US" sz="1200" b="0" i="0" u="none" strike="noStrike" kern="1200" dirty="0" err="1">
                <a:solidFill>
                  <a:schemeClr val="tx1"/>
                </a:solidFill>
                <a:effectLst/>
                <a:latin typeface="Times New Roman" pitchFamily="18" charset="0"/>
                <a:ea typeface="ＭＳ Ｐゴシック" charset="0"/>
                <a:cs typeface="+mn-cs"/>
              </a:rPr>
              <a:t>db</a:t>
            </a:r>
            <a:r>
              <a:rPr lang="en-US" sz="1200" b="0" i="0" u="none" strike="noStrike" kern="1200" dirty="0">
                <a:solidFill>
                  <a:schemeClr val="tx1"/>
                </a:solidFill>
                <a:effectLst/>
                <a:latin typeface="Times New Roman" pitchFamily="18" charset="0"/>
                <a:ea typeface="ＭＳ Ｐゴシック" charset="0"/>
                <a:cs typeface="+mn-cs"/>
              </a:rPr>
              <a:t> above the listener's threshold. Above about 500 Hz, increasingly large intervals are judged by listeners to produce equal pitch increments.</a:t>
            </a:r>
            <a:endParaRPr lang="en-US" dirty="0"/>
          </a:p>
        </p:txBody>
      </p:sp>
      <p:sp>
        <p:nvSpPr>
          <p:cNvPr id="4" name="Slide Number Placeholder 3"/>
          <p:cNvSpPr>
            <a:spLocks noGrp="1"/>
          </p:cNvSpPr>
          <p:nvPr>
            <p:ph type="sldNum" sz="quarter" idx="5"/>
          </p:nvPr>
        </p:nvSpPr>
        <p:spPr/>
        <p:txBody>
          <a:bodyPr/>
          <a:lstStyle/>
          <a:p>
            <a:fld id="{E0D37E8C-A7ED-114C-8072-02C918A57C5D}" type="slidenum">
              <a:rPr lang="en-US" smtClean="0"/>
              <a:pPr/>
              <a:t>45</a:t>
            </a:fld>
            <a:endParaRPr lang="en-US"/>
          </a:p>
        </p:txBody>
      </p:sp>
    </p:spTree>
    <p:extLst>
      <p:ext uri="{BB962C8B-B14F-4D97-AF65-F5344CB8AC3E}">
        <p14:creationId xmlns:p14="http://schemas.microsoft.com/office/powerpoint/2010/main" val="3764591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46</a:t>
            </a:fld>
            <a:endParaRPr lang="en-US"/>
          </a:p>
        </p:txBody>
      </p:sp>
    </p:spTree>
    <p:extLst>
      <p:ext uri="{BB962C8B-B14F-4D97-AF65-F5344CB8AC3E}">
        <p14:creationId xmlns:p14="http://schemas.microsoft.com/office/powerpoint/2010/main" val="288667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 = Pascal = unit of pressure named after </a:t>
            </a:r>
            <a:r>
              <a:rPr lang="en-US" baseline="0" dirty="0" err="1"/>
              <a:t>Blais</a:t>
            </a:r>
            <a:r>
              <a:rPr lang="en-US" baseline="0" dirty="0"/>
              <a:t> Pascal </a:t>
            </a:r>
            <a:r>
              <a:rPr lang="mr-IN" baseline="0" dirty="0"/>
              <a:t>–</a:t>
            </a:r>
            <a:r>
              <a:rPr lang="en-US" baseline="0" dirty="0"/>
              <a:t> used to measure pressure of sound on an object (like an eardrum)</a:t>
            </a:r>
          </a:p>
          <a:p>
            <a:endParaRPr lang="en-US" baseline="0" dirty="0"/>
          </a:p>
          <a:p>
            <a:r>
              <a:rPr lang="en-US" baseline="0" dirty="0"/>
              <a:t>https://</a:t>
            </a:r>
            <a:r>
              <a:rPr lang="en-US" baseline="0" dirty="0" err="1"/>
              <a:t>en.wikipedia.org</a:t>
            </a:r>
            <a:r>
              <a:rPr lang="en-US" baseline="0" dirty="0"/>
              <a:t>/wiki/Decibel</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47</a:t>
            </a:fld>
            <a:endParaRPr lang="en-US"/>
          </a:p>
        </p:txBody>
      </p:sp>
    </p:spTree>
    <p:extLst>
      <p:ext uri="{BB962C8B-B14F-4D97-AF65-F5344CB8AC3E}">
        <p14:creationId xmlns:p14="http://schemas.microsoft.com/office/powerpoint/2010/main" val="335922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larger the pressure max and min, the more intense the sound</a:t>
            </a:r>
          </a:p>
        </p:txBody>
      </p:sp>
      <p:sp>
        <p:nvSpPr>
          <p:cNvPr id="4" name="Slide Number Placeholder 3"/>
          <p:cNvSpPr>
            <a:spLocks noGrp="1"/>
          </p:cNvSpPr>
          <p:nvPr>
            <p:ph type="sldNum" sz="quarter" idx="10"/>
          </p:nvPr>
        </p:nvSpPr>
        <p:spPr/>
        <p:txBody>
          <a:bodyPr/>
          <a:lstStyle/>
          <a:p>
            <a:fld id="{E0D37E8C-A7ED-114C-8072-02C918A57C5D}" type="slidenum">
              <a:rPr lang="en-US" smtClean="0"/>
              <a:pPr/>
              <a:t>48</a:t>
            </a:fld>
            <a:endParaRPr lang="en-US"/>
          </a:p>
        </p:txBody>
      </p:sp>
    </p:spTree>
    <p:extLst>
      <p:ext uri="{BB962C8B-B14F-4D97-AF65-F5344CB8AC3E}">
        <p14:creationId xmlns:p14="http://schemas.microsoft.com/office/powerpoint/2010/main" val="1456274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914ED75E-5280-9B47-8358-C13A6BFADFB1}" type="slidenum">
              <a:rPr lang="en-US" sz="1200"/>
              <a:pPr eaLnBrk="1" hangingPunct="1"/>
              <a:t>49</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The speaker emphasizes </a:t>
            </a:r>
            <a:r>
              <a:rPr lang="en-US" i="1" dirty="0">
                <a:ea typeface="ＭＳ Ｐゴシック" charset="0"/>
                <a:cs typeface="ＭＳ Ｐゴシック" charset="0"/>
              </a:rPr>
              <a:t>long</a:t>
            </a:r>
            <a:r>
              <a:rPr lang="en-US" dirty="0">
                <a:ea typeface="ＭＳ Ｐゴシック" charset="0"/>
                <a:cs typeface="ＭＳ Ｐゴシック" charset="0"/>
              </a:rPr>
              <a:t>, which gives it more sound pressure or amplitude</a:t>
            </a:r>
          </a:p>
        </p:txBody>
      </p:sp>
    </p:spTree>
    <p:extLst>
      <p:ext uri="{BB962C8B-B14F-4D97-AF65-F5344CB8AC3E}">
        <p14:creationId xmlns:p14="http://schemas.microsoft.com/office/powerpoint/2010/main" val="160902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defTabSz="933450" eaLnBrk="0" hangingPunct="0">
              <a:defRPr>
                <a:solidFill>
                  <a:schemeClr val="tx1"/>
                </a:solidFill>
                <a:latin typeface="Arial" charset="0"/>
                <a:ea typeface="ＭＳ Ｐゴシック" charset="0"/>
              </a:defRPr>
            </a:lvl1pPr>
            <a:lvl2pPr marL="785813" indent="-303213" defTabSz="933450" eaLnBrk="0" hangingPunct="0">
              <a:defRPr>
                <a:solidFill>
                  <a:schemeClr val="tx1"/>
                </a:solidFill>
                <a:latin typeface="Arial" charset="0"/>
                <a:ea typeface="ＭＳ Ｐゴシック" charset="0"/>
              </a:defRPr>
            </a:lvl2pPr>
            <a:lvl3pPr marL="1208088" indent="-241300" defTabSz="933450" eaLnBrk="0" hangingPunct="0">
              <a:defRPr>
                <a:solidFill>
                  <a:schemeClr val="tx1"/>
                </a:solidFill>
                <a:latin typeface="Arial" charset="0"/>
                <a:ea typeface="ＭＳ Ｐゴシック" charset="0"/>
              </a:defRPr>
            </a:lvl3pPr>
            <a:lvl4pPr marL="1692275" indent="-242888" defTabSz="933450" eaLnBrk="0" hangingPunct="0">
              <a:defRPr>
                <a:solidFill>
                  <a:schemeClr val="tx1"/>
                </a:solidFill>
                <a:latin typeface="Arial" charset="0"/>
                <a:ea typeface="ＭＳ Ｐゴシック" charset="0"/>
              </a:defRPr>
            </a:lvl4pPr>
            <a:lvl5pPr marL="2174875" indent="-241300" defTabSz="933450" eaLnBrk="0" hangingPunct="0">
              <a:defRPr>
                <a:solidFill>
                  <a:schemeClr val="tx1"/>
                </a:solidFill>
                <a:latin typeface="Arial" charset="0"/>
                <a:ea typeface="ＭＳ Ｐゴシック" charset="0"/>
              </a:defRPr>
            </a:lvl5pPr>
            <a:lvl6pPr marL="2632075" indent="-241300" defTabSz="933450" eaLnBrk="0" fontAlgn="base" hangingPunct="0">
              <a:spcBef>
                <a:spcPct val="0"/>
              </a:spcBef>
              <a:spcAft>
                <a:spcPct val="0"/>
              </a:spcAft>
              <a:defRPr>
                <a:solidFill>
                  <a:schemeClr val="tx1"/>
                </a:solidFill>
                <a:latin typeface="Arial" charset="0"/>
                <a:ea typeface="ＭＳ Ｐゴシック" charset="0"/>
              </a:defRPr>
            </a:lvl6pPr>
            <a:lvl7pPr marL="3089275" indent="-241300" defTabSz="933450" eaLnBrk="0" fontAlgn="base" hangingPunct="0">
              <a:spcBef>
                <a:spcPct val="0"/>
              </a:spcBef>
              <a:spcAft>
                <a:spcPct val="0"/>
              </a:spcAft>
              <a:defRPr>
                <a:solidFill>
                  <a:schemeClr val="tx1"/>
                </a:solidFill>
                <a:latin typeface="Arial" charset="0"/>
                <a:ea typeface="ＭＳ Ｐゴシック" charset="0"/>
              </a:defRPr>
            </a:lvl7pPr>
            <a:lvl8pPr marL="3546475" indent="-241300" defTabSz="933450" eaLnBrk="0" fontAlgn="base" hangingPunct="0">
              <a:spcBef>
                <a:spcPct val="0"/>
              </a:spcBef>
              <a:spcAft>
                <a:spcPct val="0"/>
              </a:spcAft>
              <a:defRPr>
                <a:solidFill>
                  <a:schemeClr val="tx1"/>
                </a:solidFill>
                <a:latin typeface="Arial" charset="0"/>
                <a:ea typeface="ＭＳ Ｐゴシック" charset="0"/>
              </a:defRPr>
            </a:lvl8pPr>
            <a:lvl9pPr marL="4003675" indent="-241300" defTabSz="933450" eaLnBrk="0" fontAlgn="base" hangingPunct="0">
              <a:spcBef>
                <a:spcPct val="0"/>
              </a:spcBef>
              <a:spcAft>
                <a:spcPct val="0"/>
              </a:spcAft>
              <a:defRPr>
                <a:solidFill>
                  <a:schemeClr val="tx1"/>
                </a:solidFill>
                <a:latin typeface="Arial" charset="0"/>
                <a:ea typeface="ＭＳ Ｐゴシック" charset="0"/>
              </a:defRPr>
            </a:lvl9pPr>
          </a:lstStyle>
          <a:p>
            <a:fld id="{B78FED60-EDEA-6540-A6F6-ED64906C760D}" type="slidenum">
              <a:rPr lang="en-US"/>
              <a:pPr/>
              <a:t>50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pPr eaLnBrk="1" hangingPunct="1"/>
            <a:r>
              <a:rPr lang="en-US" dirty="0">
                <a:latin typeface="Times New Roman" charset="0"/>
              </a:rPr>
              <a:t>Pa = Pascal pressure metric</a:t>
            </a:r>
          </a:p>
          <a:p>
            <a:pPr eaLnBrk="1" hangingPunct="1"/>
            <a:r>
              <a:rPr lang="en-US" dirty="0">
                <a:latin typeface="Times New Roman" charset="0"/>
              </a:rPr>
              <a:t>Db = Decibel</a:t>
            </a:r>
          </a:p>
          <a:p>
            <a:pPr eaLnBrk="1" hangingPunct="1"/>
            <a:r>
              <a:rPr lang="en-US" dirty="0">
                <a:latin typeface="Times New Roman" charset="0"/>
              </a:rPr>
              <a:t>You can measure </a:t>
            </a:r>
            <a:r>
              <a:rPr lang="en-US" dirty="0" err="1">
                <a:latin typeface="Times New Roman" charset="0"/>
              </a:rPr>
              <a:t>dbs</a:t>
            </a:r>
            <a:r>
              <a:rPr lang="en-US" dirty="0">
                <a:latin typeface="Times New Roman" charset="0"/>
              </a:rPr>
              <a:t> on your phone:  Decibel X et al</a:t>
            </a:r>
          </a:p>
          <a:p>
            <a:pPr eaLnBrk="1" hangingPunct="1"/>
            <a:endParaRPr lang="en-US" dirty="0">
              <a:latin typeface="Times New Roman" charset="0"/>
            </a:endParaRPr>
          </a:p>
        </p:txBody>
      </p:sp>
    </p:spTree>
    <p:extLst>
      <p:ext uri="{BB962C8B-B14F-4D97-AF65-F5344CB8AC3E}">
        <p14:creationId xmlns:p14="http://schemas.microsoft.com/office/powerpoint/2010/main" val="436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52</a:t>
            </a:fld>
            <a:endParaRPr lang="en-US"/>
          </a:p>
        </p:txBody>
      </p:sp>
    </p:spTree>
    <p:extLst>
      <p:ext uri="{BB962C8B-B14F-4D97-AF65-F5344CB8AC3E}">
        <p14:creationId xmlns:p14="http://schemas.microsoft.com/office/powerpoint/2010/main" val="411255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53</a:t>
            </a:fld>
            <a:endParaRPr lang="en-US"/>
          </a:p>
        </p:txBody>
      </p:sp>
    </p:spTree>
    <p:extLst>
      <p:ext uri="{BB962C8B-B14F-4D97-AF65-F5344CB8AC3E}">
        <p14:creationId xmlns:p14="http://schemas.microsoft.com/office/powerpoint/2010/main" val="161427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compare the 2:  where do you see the differences?  I want to fly to Newark/New York.</a:t>
            </a:r>
          </a:p>
        </p:txBody>
      </p:sp>
      <p:sp>
        <p:nvSpPr>
          <p:cNvPr id="4" name="Slide Number Placeholder 3"/>
          <p:cNvSpPr>
            <a:spLocks noGrp="1"/>
          </p:cNvSpPr>
          <p:nvPr>
            <p:ph type="sldNum" sz="quarter" idx="5"/>
          </p:nvPr>
        </p:nvSpPr>
        <p:spPr/>
        <p:txBody>
          <a:bodyPr/>
          <a:lstStyle/>
          <a:p>
            <a:fld id="{E0D37E8C-A7ED-114C-8072-02C918A57C5D}" type="slidenum">
              <a:rPr lang="en-US" smtClean="0"/>
              <a:pPr/>
              <a:t>8</a:t>
            </a:fld>
            <a:endParaRPr lang="en-US"/>
          </a:p>
        </p:txBody>
      </p:sp>
    </p:spTree>
    <p:extLst>
      <p:ext uri="{BB962C8B-B14F-4D97-AF65-F5344CB8AC3E}">
        <p14:creationId xmlns:p14="http://schemas.microsoft.com/office/powerpoint/2010/main" val="774538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54</a:t>
            </a:fld>
            <a:endParaRPr lang="en-US"/>
          </a:p>
        </p:txBody>
      </p:sp>
    </p:spTree>
    <p:extLst>
      <p:ext uri="{BB962C8B-B14F-4D97-AF65-F5344CB8AC3E}">
        <p14:creationId xmlns:p14="http://schemas.microsoft.com/office/powerpoint/2010/main" val="717223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55</a:t>
            </a:fld>
            <a:endParaRPr lang="en-US"/>
          </a:p>
        </p:txBody>
      </p:sp>
    </p:spTree>
    <p:extLst>
      <p:ext uri="{BB962C8B-B14F-4D97-AF65-F5344CB8AC3E}">
        <p14:creationId xmlns:p14="http://schemas.microsoft.com/office/powerpoint/2010/main" val="15894679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Pitch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56</a:t>
            </a:fld>
            <a:endParaRPr lang="en-US"/>
          </a:p>
        </p:txBody>
      </p:sp>
    </p:spTree>
    <p:extLst>
      <p:ext uri="{BB962C8B-B14F-4D97-AF65-F5344CB8AC3E}">
        <p14:creationId xmlns:p14="http://schemas.microsoft.com/office/powerpoint/2010/main" val="102321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57</a:t>
            </a:fld>
            <a:endParaRPr lang="en-US"/>
          </a:p>
        </p:txBody>
      </p:sp>
    </p:spTree>
    <p:extLst>
      <p:ext uri="{BB962C8B-B14F-4D97-AF65-F5344CB8AC3E}">
        <p14:creationId xmlns:p14="http://schemas.microsoft.com/office/powerpoint/2010/main" val="73128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r>
              <a:rPr lang="en-US" dirty="0"/>
              <a:t>Amplitude irregularity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58</a:t>
            </a:fld>
            <a:endParaRPr lang="en-US"/>
          </a:p>
        </p:txBody>
      </p:sp>
    </p:spTree>
    <p:extLst>
      <p:ext uri="{BB962C8B-B14F-4D97-AF65-F5344CB8AC3E}">
        <p14:creationId xmlns:p14="http://schemas.microsoft.com/office/powerpoint/2010/main" val="3709807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59</a:t>
            </a:fld>
            <a:endParaRPr lang="en-US"/>
          </a:p>
        </p:txBody>
      </p:sp>
    </p:spTree>
    <p:extLst>
      <p:ext uri="{BB962C8B-B14F-4D97-AF65-F5344CB8AC3E}">
        <p14:creationId xmlns:p14="http://schemas.microsoft.com/office/powerpoint/2010/main" val="944817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Harmonics:  good; Noise: not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60</a:t>
            </a:fld>
            <a:endParaRPr lang="en-US"/>
          </a:p>
        </p:txBody>
      </p:sp>
    </p:spTree>
    <p:extLst>
      <p:ext uri="{BB962C8B-B14F-4D97-AF65-F5344CB8AC3E}">
        <p14:creationId xmlns:p14="http://schemas.microsoft.com/office/powerpoint/2010/main" val="866966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kottke.org</a:t>
            </a:r>
            <a:r>
              <a:rPr lang="en-US"/>
              <a:t>/11/09/the-speed-and-density-of-language</a:t>
            </a:r>
          </a:p>
        </p:txBody>
      </p:sp>
      <p:sp>
        <p:nvSpPr>
          <p:cNvPr id="4" name="Slide Number Placeholder 3"/>
          <p:cNvSpPr>
            <a:spLocks noGrp="1"/>
          </p:cNvSpPr>
          <p:nvPr>
            <p:ph type="sldNum" sz="quarter" idx="5"/>
          </p:nvPr>
        </p:nvSpPr>
        <p:spPr/>
        <p:txBody>
          <a:bodyPr/>
          <a:lstStyle/>
          <a:p>
            <a:fld id="{E0D37E8C-A7ED-114C-8072-02C918A57C5D}" type="slidenum">
              <a:rPr lang="en-US" smtClean="0"/>
              <a:pPr/>
              <a:t>61</a:t>
            </a:fld>
            <a:endParaRPr lang="en-US"/>
          </a:p>
        </p:txBody>
      </p:sp>
    </p:spTree>
    <p:extLst>
      <p:ext uri="{BB962C8B-B14F-4D97-AF65-F5344CB8AC3E}">
        <p14:creationId xmlns:p14="http://schemas.microsoft.com/office/powerpoint/2010/main" val="2064283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79475"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62</a:t>
            </a:fld>
            <a:endParaRPr lang="en-US"/>
          </a:p>
        </p:txBody>
      </p:sp>
    </p:spTree>
    <p:extLst>
      <p:ext uri="{BB962C8B-B14F-4D97-AF65-F5344CB8AC3E}">
        <p14:creationId xmlns:p14="http://schemas.microsoft.com/office/powerpoint/2010/main" val="8899256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t>
            </a:r>
            <a:r>
              <a:rPr lang="en-US" dirty="0"/>
              <a:t> in she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63</a:t>
            </a:fld>
            <a:endParaRPr lang="en-US"/>
          </a:p>
        </p:txBody>
      </p:sp>
    </p:spTree>
    <p:extLst>
      <p:ext uri="{BB962C8B-B14F-4D97-AF65-F5344CB8AC3E}">
        <p14:creationId xmlns:p14="http://schemas.microsoft.com/office/powerpoint/2010/main" val="187065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wav form and spectrogram.  Kill </a:t>
            </a:r>
            <a:r>
              <a:rPr lang="mr-IN" dirty="0"/>
              <a:t>–</a:t>
            </a:r>
            <a:r>
              <a:rPr lang="en-US" dirty="0"/>
              <a:t> voiceless</a:t>
            </a:r>
            <a:r>
              <a:rPr lang="en-US" baseline="0" dirty="0"/>
              <a:t> stop with VOT (voice onset time) from the beginning of “k”</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9</a:t>
            </a:fld>
            <a:endParaRPr lang="en-US"/>
          </a:p>
        </p:txBody>
      </p:sp>
    </p:spTree>
    <p:extLst>
      <p:ext uri="{BB962C8B-B14F-4D97-AF65-F5344CB8AC3E}">
        <p14:creationId xmlns:p14="http://schemas.microsoft.com/office/powerpoint/2010/main" val="17906548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Change loudness, the amplitude gets bigger</a:t>
            </a:r>
          </a:p>
          <a:p>
            <a:r>
              <a:rPr lang="en-US" baseline="0" dirty="0"/>
              <a:t>Change the </a:t>
            </a:r>
            <a:r>
              <a:rPr lang="en-US" baseline="0" dirty="0" err="1"/>
              <a:t>pich</a:t>
            </a:r>
            <a:r>
              <a:rPr lang="en-US" baseline="0" dirty="0"/>
              <a:t>, the frequency of all components increases</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64</a:t>
            </a:fld>
            <a:endParaRPr lang="en-US"/>
          </a:p>
        </p:txBody>
      </p:sp>
    </p:spTree>
    <p:extLst>
      <p:ext uri="{BB962C8B-B14F-4D97-AF65-F5344CB8AC3E}">
        <p14:creationId xmlns:p14="http://schemas.microsoft.com/office/powerpoint/2010/main" val="5624403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65</a:t>
            </a:fld>
            <a:endParaRPr lang="en-US"/>
          </a:p>
        </p:txBody>
      </p:sp>
    </p:spTree>
    <p:extLst>
      <p:ext uri="{BB962C8B-B14F-4D97-AF65-F5344CB8AC3E}">
        <p14:creationId xmlns:p14="http://schemas.microsoft.com/office/powerpoint/2010/main" val="986025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 from had in “She had a baby.”</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66</a:t>
            </a:fld>
            <a:endParaRPr lang="en-US"/>
          </a:p>
        </p:txBody>
      </p:sp>
    </p:spTree>
    <p:extLst>
      <p:ext uri="{BB962C8B-B14F-4D97-AF65-F5344CB8AC3E}">
        <p14:creationId xmlns:p14="http://schemas.microsoft.com/office/powerpoint/2010/main" val="503535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Spectrogram shows frequencies over time with intensity identifying amplitude – what you can see in </a:t>
            </a:r>
            <a:r>
              <a:rPr lang="en-US" dirty="0" err="1"/>
              <a:t>Praat</a:t>
            </a:r>
            <a:endParaRPr lang="en-US" dirty="0"/>
          </a:p>
          <a:p>
            <a:r>
              <a:rPr lang="en-US" dirty="0"/>
              <a:t>For vowels in particular you can see spectral formants which relate to the different positions of the articulators discussed last week.</a:t>
            </a:r>
          </a:p>
          <a:p>
            <a:r>
              <a:rPr lang="en-US" dirty="0"/>
              <a:t>Note that </a:t>
            </a:r>
            <a:r>
              <a:rPr lang="en-US" dirty="0" err="1"/>
              <a:t>iy</a:t>
            </a:r>
            <a:r>
              <a:rPr lang="en-US" dirty="0"/>
              <a:t> is a high front vowel, ax is a middle vowel, ae is low front, and </a:t>
            </a:r>
            <a:r>
              <a:rPr lang="en-US" dirty="0" err="1"/>
              <a:t>ey</a:t>
            </a:r>
            <a:r>
              <a:rPr lang="en-US" dirty="0"/>
              <a:t> is mid and front</a:t>
            </a:r>
          </a:p>
          <a:p>
            <a:r>
              <a:rPr lang="en-US" dirty="0" err="1"/>
              <a:t>Iy</a:t>
            </a:r>
            <a:r>
              <a:rPr lang="en-US" dirty="0"/>
              <a:t> for she and baby look fairly similar although different lengths because of pitch accent</a:t>
            </a:r>
          </a:p>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67</a:t>
            </a:fld>
            <a:endParaRPr lang="en-US"/>
          </a:p>
        </p:txBody>
      </p:sp>
    </p:spTree>
    <p:extLst>
      <p:ext uri="{BB962C8B-B14F-4D97-AF65-F5344CB8AC3E}">
        <p14:creationId xmlns:p14="http://schemas.microsoft.com/office/powerpoint/2010/main" val="12116991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err="1"/>
              <a:t>i</a:t>
            </a:r>
            <a:r>
              <a:rPr lang="en-US" dirty="0"/>
              <a:t> </a:t>
            </a:r>
            <a:r>
              <a:rPr lang="en-US" dirty="0" err="1"/>
              <a:t>ee</a:t>
            </a:r>
            <a:endParaRPr lang="en-US" dirty="0"/>
          </a:p>
          <a:p>
            <a:pPr marL="228600" indent="-228600">
              <a:buAutoNum type="arabicParenR"/>
            </a:pPr>
            <a:r>
              <a:rPr lang="en-US" dirty="0"/>
              <a:t>I </a:t>
            </a:r>
            <a:r>
              <a:rPr lang="en-US" dirty="0" err="1"/>
              <a:t>ih</a:t>
            </a:r>
            <a:endParaRPr lang="en-US" dirty="0"/>
          </a:p>
          <a:p>
            <a:pPr marL="228600" indent="-228600">
              <a:buAutoNum type="arabicParenR"/>
            </a:pPr>
            <a:r>
              <a:rPr lang="en-US" dirty="0"/>
              <a:t>e eh</a:t>
            </a:r>
          </a:p>
          <a:p>
            <a:pPr marL="228600" indent="-228600">
              <a:buAutoNum type="arabicParenR"/>
            </a:pPr>
            <a:r>
              <a:rPr lang="en-US" dirty="0"/>
              <a:t>ae ae</a:t>
            </a:r>
          </a:p>
          <a:p>
            <a:pPr marL="228600" indent="-228600">
              <a:buAutoNum type="arabicParenR"/>
            </a:pPr>
            <a:r>
              <a:rPr lang="en-US" dirty="0"/>
              <a:t>a ah</a:t>
            </a:r>
          </a:p>
          <a:p>
            <a:pPr marL="228600" indent="-228600">
              <a:buAutoNum type="arabicParenR"/>
            </a:pPr>
            <a:r>
              <a:rPr lang="en-US" dirty="0"/>
              <a:t>c </a:t>
            </a:r>
            <a:r>
              <a:rPr lang="en-US" dirty="0" err="1"/>
              <a:t>ao</a:t>
            </a:r>
            <a:endParaRPr lang="en-US" dirty="0"/>
          </a:p>
          <a:p>
            <a:pPr marL="228600" indent="-228600">
              <a:buAutoNum type="arabicParenR"/>
            </a:pPr>
            <a:r>
              <a:rPr lang="en-US" dirty="0"/>
              <a:t>u </a:t>
            </a:r>
            <a:r>
              <a:rPr lang="en-US" dirty="0" err="1"/>
              <a:t>oo</a:t>
            </a:r>
            <a:r>
              <a:rPr lang="en-US" dirty="0"/>
              <a:t> (wood)</a:t>
            </a:r>
          </a:p>
          <a:p>
            <a:pPr marL="228600" indent="-228600">
              <a:buAutoNum type="arabicParenR"/>
            </a:pPr>
            <a:r>
              <a:rPr lang="en-US" dirty="0"/>
              <a:t>u </a:t>
            </a:r>
            <a:r>
              <a:rPr lang="en-US" dirty="0" err="1"/>
              <a:t>oo</a:t>
            </a:r>
            <a:r>
              <a:rPr lang="en-US" dirty="0"/>
              <a:t> (tulip)</a:t>
            </a:r>
          </a:p>
        </p:txBody>
      </p:sp>
      <p:sp>
        <p:nvSpPr>
          <p:cNvPr id="4" name="Slide Number Placeholder 3"/>
          <p:cNvSpPr>
            <a:spLocks noGrp="1"/>
          </p:cNvSpPr>
          <p:nvPr>
            <p:ph type="sldNum" sz="quarter" idx="10"/>
          </p:nvPr>
        </p:nvSpPr>
        <p:spPr/>
        <p:txBody>
          <a:bodyPr/>
          <a:lstStyle/>
          <a:p>
            <a:fld id="{E0D37E8C-A7ED-114C-8072-02C918A57C5D}" type="slidenum">
              <a:rPr lang="en-US" smtClean="0"/>
              <a:pPr/>
              <a:t>68</a:t>
            </a:fld>
            <a:endParaRPr lang="en-US"/>
          </a:p>
        </p:txBody>
      </p:sp>
    </p:spTree>
    <p:extLst>
      <p:ext uri="{BB962C8B-B14F-4D97-AF65-F5344CB8AC3E}">
        <p14:creationId xmlns:p14="http://schemas.microsoft.com/office/powerpoint/2010/main" val="439685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69</a:t>
            </a:fld>
            <a:endParaRPr lang="en-US"/>
          </a:p>
        </p:txBody>
      </p:sp>
    </p:spTree>
    <p:extLst>
      <p:ext uri="{BB962C8B-B14F-4D97-AF65-F5344CB8AC3E}">
        <p14:creationId xmlns:p14="http://schemas.microsoft.com/office/powerpoint/2010/main" val="1547062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uhbab</a:t>
            </a:r>
            <a:r>
              <a:rPr lang="en-US" dirty="0"/>
              <a:t>, </a:t>
            </a:r>
            <a:r>
              <a:rPr lang="en-US" dirty="0" err="1"/>
              <a:t>uhdad</a:t>
            </a:r>
            <a:r>
              <a:rPr lang="en-US" dirty="0"/>
              <a:t>, </a:t>
            </a:r>
            <a:r>
              <a:rPr lang="en-US" dirty="0" err="1"/>
              <a:t>uhgag</a:t>
            </a:r>
            <a:r>
              <a:rPr lang="mr-IN" dirty="0"/>
              <a:t>…</a:t>
            </a:r>
            <a:r>
              <a:rPr lang="en-US" dirty="0"/>
              <a:t>”uh” before  “b”, “d”, “g”</a:t>
            </a:r>
          </a:p>
        </p:txBody>
      </p:sp>
      <p:sp>
        <p:nvSpPr>
          <p:cNvPr id="4" name="Slide Number Placeholder 3"/>
          <p:cNvSpPr>
            <a:spLocks noGrp="1"/>
          </p:cNvSpPr>
          <p:nvPr>
            <p:ph type="sldNum" sz="quarter" idx="10"/>
          </p:nvPr>
        </p:nvSpPr>
        <p:spPr/>
        <p:txBody>
          <a:bodyPr/>
          <a:lstStyle/>
          <a:p>
            <a:fld id="{E0D37E8C-A7ED-114C-8072-02C918A57C5D}" type="slidenum">
              <a:rPr lang="en-US" smtClean="0"/>
              <a:pPr/>
              <a:t>70</a:t>
            </a:fld>
            <a:endParaRPr lang="en-US"/>
          </a:p>
        </p:txBody>
      </p:sp>
    </p:spTree>
    <p:extLst>
      <p:ext uri="{BB962C8B-B14F-4D97-AF65-F5344CB8AC3E}">
        <p14:creationId xmlns:p14="http://schemas.microsoft.com/office/powerpoint/2010/main" val="20852887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D37E8C-A7ED-114C-8072-02C918A57C5D}" type="slidenum">
              <a:rPr lang="en-US" smtClean="0"/>
              <a:pPr/>
              <a:t>71</a:t>
            </a:fld>
            <a:endParaRPr lang="en-US"/>
          </a:p>
        </p:txBody>
      </p:sp>
    </p:spTree>
    <p:extLst>
      <p:ext uri="{BB962C8B-B14F-4D97-AF65-F5344CB8AC3E}">
        <p14:creationId xmlns:p14="http://schemas.microsoft.com/office/powerpoint/2010/main" val="3741647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72</a:t>
            </a:fld>
            <a:endParaRPr lang="en-US"/>
          </a:p>
        </p:txBody>
      </p:sp>
    </p:spTree>
    <p:extLst>
      <p:ext uri="{BB962C8B-B14F-4D97-AF65-F5344CB8AC3E}">
        <p14:creationId xmlns:p14="http://schemas.microsoft.com/office/powerpoint/2010/main" val="8671612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you can figure this out on your own </a:t>
            </a:r>
            <a:r>
              <a:rPr lang="en-US"/>
              <a:t>after class without </a:t>
            </a:r>
            <a:r>
              <a:rPr lang="en-US" dirty="0"/>
              <a:t>listening to the speech wav file </a:t>
            </a:r>
            <a:r>
              <a:rPr lang="en-US" dirty="0">
                <a:sym typeface="Wingdings" pitchFamily="2" charset="2"/>
              </a:rPr>
              <a:t></a:t>
            </a:r>
          </a:p>
          <a:p>
            <a:r>
              <a:rPr lang="en-US" dirty="0">
                <a:sym typeface="Wingdings" pitchFamily="2" charset="2"/>
              </a:rPr>
              <a:t>Then you can listen and see how well you did!</a:t>
            </a:r>
          </a:p>
        </p:txBody>
      </p:sp>
      <p:sp>
        <p:nvSpPr>
          <p:cNvPr id="4" name="Slide Number Placeholder 3"/>
          <p:cNvSpPr>
            <a:spLocks noGrp="1"/>
          </p:cNvSpPr>
          <p:nvPr>
            <p:ph type="sldNum" sz="quarter" idx="5"/>
          </p:nvPr>
        </p:nvSpPr>
        <p:spPr/>
        <p:txBody>
          <a:bodyPr/>
          <a:lstStyle/>
          <a:p>
            <a:fld id="{E0D37E8C-A7ED-114C-8072-02C918A57C5D}" type="slidenum">
              <a:rPr lang="en-US" smtClean="0"/>
              <a:pPr/>
              <a:t>73</a:t>
            </a:fld>
            <a:endParaRPr lang="en-US"/>
          </a:p>
        </p:txBody>
      </p:sp>
    </p:spTree>
    <p:extLst>
      <p:ext uri="{BB962C8B-B14F-4D97-AF65-F5344CB8AC3E}">
        <p14:creationId xmlns:p14="http://schemas.microsoft.com/office/powerpoint/2010/main" val="69899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him </a:t>
            </a:r>
            <a:r>
              <a:rPr lang="mr-IN" dirty="0"/>
              <a:t>–</a:t>
            </a:r>
            <a:r>
              <a:rPr lang="en-US" dirty="0"/>
              <a:t> voiced consonant, no VOT (voice onset time)</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10</a:t>
            </a:fld>
            <a:endParaRPr lang="en-US"/>
          </a:p>
        </p:txBody>
      </p:sp>
    </p:spTree>
    <p:extLst>
      <p:ext uri="{BB962C8B-B14F-4D97-AF65-F5344CB8AC3E}">
        <p14:creationId xmlns:p14="http://schemas.microsoft.com/office/powerpoint/2010/main" val="4915502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74</a:t>
            </a:fld>
            <a:endParaRPr lang="en-US"/>
          </a:p>
        </p:txBody>
      </p:sp>
    </p:spTree>
    <p:extLst>
      <p:ext uri="{BB962C8B-B14F-4D97-AF65-F5344CB8AC3E}">
        <p14:creationId xmlns:p14="http://schemas.microsoft.com/office/powerpoint/2010/main" val="158303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  For kill:  “I’m telling you what to do” “I’m asking if you want to do it” “I’m surprised that you want to kill this particular person”</a:t>
            </a:r>
          </a:p>
          <a:p>
            <a:r>
              <a:rPr lang="en-US" dirty="0"/>
              <a:t>For leaving: ”I’m pretty sure you are leaving tomorrow” “I don’t know if you’re leaving tomorrow”</a:t>
            </a:r>
          </a:p>
        </p:txBody>
      </p:sp>
      <p:sp>
        <p:nvSpPr>
          <p:cNvPr id="4" name="Slide Number Placeholder 3"/>
          <p:cNvSpPr>
            <a:spLocks noGrp="1"/>
          </p:cNvSpPr>
          <p:nvPr>
            <p:ph type="sldNum" sz="quarter" idx="10"/>
          </p:nvPr>
        </p:nvSpPr>
        <p:spPr/>
        <p:txBody>
          <a:bodyPr/>
          <a:lstStyle/>
          <a:p>
            <a:fld id="{E0D37E8C-A7ED-114C-8072-02C918A57C5D}" type="slidenum">
              <a:rPr lang="en-US" smtClean="0"/>
              <a:pPr/>
              <a:t>11</a:t>
            </a:fld>
            <a:endParaRPr lang="en-US"/>
          </a:p>
        </p:txBody>
      </p:sp>
    </p:spTree>
    <p:extLst>
      <p:ext uri="{BB962C8B-B14F-4D97-AF65-F5344CB8AC3E}">
        <p14:creationId xmlns:p14="http://schemas.microsoft.com/office/powerpoint/2010/main" val="199469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Formant frequencies correspond</a:t>
            </a:r>
            <a:r>
              <a:rPr lang="en-US" baseline="0" dirty="0"/>
              <a:t> to resonances in the vocal tract</a:t>
            </a:r>
            <a:endParaRPr lang="en-US" dirty="0"/>
          </a:p>
        </p:txBody>
      </p:sp>
      <p:sp>
        <p:nvSpPr>
          <p:cNvPr id="4" name="Slide Number Placeholder 3"/>
          <p:cNvSpPr>
            <a:spLocks noGrp="1"/>
          </p:cNvSpPr>
          <p:nvPr>
            <p:ph type="sldNum" sz="quarter" idx="10"/>
          </p:nvPr>
        </p:nvSpPr>
        <p:spPr/>
        <p:txBody>
          <a:bodyPr/>
          <a:lstStyle/>
          <a:p>
            <a:fld id="{E0D37E8C-A7ED-114C-8072-02C918A57C5D}" type="slidenum">
              <a:rPr lang="en-US" smtClean="0"/>
              <a:pPr/>
              <a:t>12</a:t>
            </a:fld>
            <a:endParaRPr lang="en-US"/>
          </a:p>
        </p:txBody>
      </p:sp>
    </p:spTree>
    <p:extLst>
      <p:ext uri="{BB962C8B-B14F-4D97-AF65-F5344CB8AC3E}">
        <p14:creationId xmlns:p14="http://schemas.microsoft.com/office/powerpoint/2010/main" val="42062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7F75518-C18A-F84A-BAA1-2F90FCF3E78D}" type="datetime1">
              <a:rPr lang="en-US"/>
              <a:pPr/>
              <a:t>1/30/24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74474DA-D26E-5C4A-8A38-1BC4186CF7DC}" type="slidenum">
              <a:rPr lang="en-US"/>
              <a:pPr/>
              <a:t>‹#›</a:t>
            </a:fld>
            <a:endParaRPr lang="en-US"/>
          </a:p>
        </p:txBody>
      </p:sp>
    </p:spTree>
    <p:extLst>
      <p:ext uri="{BB962C8B-B14F-4D97-AF65-F5344CB8AC3E}">
        <p14:creationId xmlns:p14="http://schemas.microsoft.com/office/powerpoint/2010/main" val="140093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9565F30-FF52-F047-B530-1207B611B30B}" type="datetime1">
              <a:rPr lang="en-US"/>
              <a:pPr/>
              <a:t>1/30/24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064B7174-ACE2-E94B-8313-4A992299DF35}" type="slidenum">
              <a:rPr lang="en-US"/>
              <a:pPr/>
              <a:t>‹#›</a:t>
            </a:fld>
            <a:endParaRPr lang="en-US"/>
          </a:p>
        </p:txBody>
      </p:sp>
    </p:spTree>
    <p:extLst>
      <p:ext uri="{BB962C8B-B14F-4D97-AF65-F5344CB8AC3E}">
        <p14:creationId xmlns:p14="http://schemas.microsoft.com/office/powerpoint/2010/main" val="231876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56DF5CE-5430-904F-82E6-A8BE23BB30C0}" type="datetime1">
              <a:rPr lang="en-US"/>
              <a:pPr/>
              <a:t>1/30/24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B77610E0-58A5-EF49-BA98-E9C8E40333CA}" type="slidenum">
              <a:rPr lang="en-US"/>
              <a:pPr/>
              <a:t>‹#›</a:t>
            </a:fld>
            <a:endParaRPr lang="en-US"/>
          </a:p>
        </p:txBody>
      </p:sp>
    </p:spTree>
    <p:extLst>
      <p:ext uri="{BB962C8B-B14F-4D97-AF65-F5344CB8AC3E}">
        <p14:creationId xmlns:p14="http://schemas.microsoft.com/office/powerpoint/2010/main" val="385567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3519FEC-92F3-A74C-B9AB-603DF42357EA}" type="datetime1">
              <a:rPr lang="en-US"/>
              <a:pPr/>
              <a:t>1/30/24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40FA6DB1-B1F2-1B4A-9951-FCE71E2559EA}" type="slidenum">
              <a:rPr lang="en-US"/>
              <a:pPr/>
              <a:t>‹#›</a:t>
            </a:fld>
            <a:endParaRPr lang="en-US"/>
          </a:p>
        </p:txBody>
      </p:sp>
    </p:spTree>
    <p:extLst>
      <p:ext uri="{BB962C8B-B14F-4D97-AF65-F5344CB8AC3E}">
        <p14:creationId xmlns:p14="http://schemas.microsoft.com/office/powerpoint/2010/main" val="345107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9BE73C1-75AF-4243-A075-5D6273BC5BD7}" type="datetime1">
              <a:rPr lang="en-US"/>
              <a:pPr/>
              <a:t>1/30/24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6" name="Rectangle 6"/>
          <p:cNvSpPr>
            <a:spLocks noGrp="1" noChangeArrowheads="1"/>
          </p:cNvSpPr>
          <p:nvPr>
            <p:ph type="sldNum" sz="quarter" idx="12"/>
          </p:nvPr>
        </p:nvSpPr>
        <p:spPr>
          <a:ln/>
        </p:spPr>
        <p:txBody>
          <a:bodyPr/>
          <a:lstStyle>
            <a:lvl1pPr>
              <a:defRPr/>
            </a:lvl1pPr>
          </a:lstStyle>
          <a:p>
            <a:fld id="{1A738FB7-5314-7149-8321-604F678783CF}" type="slidenum">
              <a:rPr lang="en-US"/>
              <a:pPr/>
              <a:t>‹#›</a:t>
            </a:fld>
            <a:endParaRPr lang="en-US"/>
          </a:p>
        </p:txBody>
      </p:sp>
    </p:spTree>
    <p:extLst>
      <p:ext uri="{BB962C8B-B14F-4D97-AF65-F5344CB8AC3E}">
        <p14:creationId xmlns:p14="http://schemas.microsoft.com/office/powerpoint/2010/main" val="24380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5692E31-3FF7-2E46-8FF6-107A49C89462}" type="datetime1">
              <a:rPr lang="en-US"/>
              <a:pPr/>
              <a:t>1/30/24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45940BAC-7EF3-D94B-A1B9-6D88446E6EB8}" type="slidenum">
              <a:rPr lang="en-US"/>
              <a:pPr/>
              <a:t>‹#›</a:t>
            </a:fld>
            <a:endParaRPr lang="en-US"/>
          </a:p>
        </p:txBody>
      </p:sp>
    </p:spTree>
    <p:extLst>
      <p:ext uri="{BB962C8B-B14F-4D97-AF65-F5344CB8AC3E}">
        <p14:creationId xmlns:p14="http://schemas.microsoft.com/office/powerpoint/2010/main" val="490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BA0D313-6B5A-1645-98D8-C164FCFF6D10}" type="datetime1">
              <a:rPr lang="en-US"/>
              <a:pPr/>
              <a:t>1/30/24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9" name="Rectangle 6"/>
          <p:cNvSpPr>
            <a:spLocks noGrp="1" noChangeArrowheads="1"/>
          </p:cNvSpPr>
          <p:nvPr>
            <p:ph type="sldNum" sz="quarter" idx="12"/>
          </p:nvPr>
        </p:nvSpPr>
        <p:spPr>
          <a:ln/>
        </p:spPr>
        <p:txBody>
          <a:bodyPr/>
          <a:lstStyle>
            <a:lvl1pPr>
              <a:defRPr/>
            </a:lvl1pPr>
          </a:lstStyle>
          <a:p>
            <a:fld id="{3906840A-3E3C-D940-9D65-B0CE2384E9FE}" type="slidenum">
              <a:rPr lang="en-US"/>
              <a:pPr/>
              <a:t>‹#›</a:t>
            </a:fld>
            <a:endParaRPr lang="en-US"/>
          </a:p>
        </p:txBody>
      </p:sp>
    </p:spTree>
    <p:extLst>
      <p:ext uri="{BB962C8B-B14F-4D97-AF65-F5344CB8AC3E}">
        <p14:creationId xmlns:p14="http://schemas.microsoft.com/office/powerpoint/2010/main" val="168140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E9181AD6-520E-A54B-8C0B-058E0792936E}" type="datetime1">
              <a:rPr lang="en-US"/>
              <a:pPr/>
              <a:t>1/30/24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5" name="Rectangle 6"/>
          <p:cNvSpPr>
            <a:spLocks noGrp="1" noChangeArrowheads="1"/>
          </p:cNvSpPr>
          <p:nvPr>
            <p:ph type="sldNum" sz="quarter" idx="12"/>
          </p:nvPr>
        </p:nvSpPr>
        <p:spPr>
          <a:ln/>
        </p:spPr>
        <p:txBody>
          <a:bodyPr/>
          <a:lstStyle>
            <a:lvl1pPr>
              <a:defRPr/>
            </a:lvl1pPr>
          </a:lstStyle>
          <a:p>
            <a:fld id="{20B5CFCE-FD0F-5248-9D2E-CD3FD1FB15AC}" type="slidenum">
              <a:rPr lang="en-US"/>
              <a:pPr/>
              <a:t>‹#›</a:t>
            </a:fld>
            <a:endParaRPr lang="en-US"/>
          </a:p>
        </p:txBody>
      </p:sp>
    </p:spTree>
    <p:extLst>
      <p:ext uri="{BB962C8B-B14F-4D97-AF65-F5344CB8AC3E}">
        <p14:creationId xmlns:p14="http://schemas.microsoft.com/office/powerpoint/2010/main" val="120198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FCF163A-1A8D-BA4C-B835-0CB5D2C32C01}" type="datetime1">
              <a:rPr lang="en-US"/>
              <a:pPr/>
              <a:t>1/30/24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4" name="Rectangle 6"/>
          <p:cNvSpPr>
            <a:spLocks noGrp="1" noChangeArrowheads="1"/>
          </p:cNvSpPr>
          <p:nvPr>
            <p:ph type="sldNum" sz="quarter" idx="12"/>
          </p:nvPr>
        </p:nvSpPr>
        <p:spPr>
          <a:ln/>
        </p:spPr>
        <p:txBody>
          <a:bodyPr/>
          <a:lstStyle>
            <a:lvl1pPr>
              <a:defRPr/>
            </a:lvl1pPr>
          </a:lstStyle>
          <a:p>
            <a:fld id="{0D788D0B-C800-2741-ABB4-42BB4AD2CAC1}" type="slidenum">
              <a:rPr lang="en-US"/>
              <a:pPr/>
              <a:t>‹#›</a:t>
            </a:fld>
            <a:endParaRPr lang="en-US"/>
          </a:p>
        </p:txBody>
      </p:sp>
    </p:spTree>
    <p:extLst>
      <p:ext uri="{BB962C8B-B14F-4D97-AF65-F5344CB8AC3E}">
        <p14:creationId xmlns:p14="http://schemas.microsoft.com/office/powerpoint/2010/main" val="279249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27F023-214F-324E-8F48-3A98A1851318}" type="datetime1">
              <a:rPr lang="en-US"/>
              <a:pPr/>
              <a:t>1/30/24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FC82A252-5AEF-E348-8D60-46D29F026D42}" type="slidenum">
              <a:rPr lang="en-US"/>
              <a:pPr/>
              <a:t>‹#›</a:t>
            </a:fld>
            <a:endParaRPr lang="en-US"/>
          </a:p>
        </p:txBody>
      </p:sp>
    </p:spTree>
    <p:extLst>
      <p:ext uri="{BB962C8B-B14F-4D97-AF65-F5344CB8AC3E}">
        <p14:creationId xmlns:p14="http://schemas.microsoft.com/office/powerpoint/2010/main" val="171112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2145FE3-C5D0-A04D-AEEC-1BD1E7B65C0E}" type="datetime1">
              <a:rPr lang="en-US"/>
              <a:pPr/>
              <a:t>1/30/24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AT&amp;T Proprietary</a:t>
            </a:r>
          </a:p>
        </p:txBody>
      </p:sp>
      <p:sp>
        <p:nvSpPr>
          <p:cNvPr id="7" name="Rectangle 6"/>
          <p:cNvSpPr>
            <a:spLocks noGrp="1" noChangeArrowheads="1"/>
          </p:cNvSpPr>
          <p:nvPr>
            <p:ph type="sldNum" sz="quarter" idx="12"/>
          </p:nvPr>
        </p:nvSpPr>
        <p:spPr>
          <a:ln/>
        </p:spPr>
        <p:txBody>
          <a:bodyPr/>
          <a:lstStyle>
            <a:lvl1pPr>
              <a:defRPr/>
            </a:lvl1pPr>
          </a:lstStyle>
          <a:p>
            <a:fld id="{DCAA37C6-B50E-C64B-9F9E-72390311B99E}" type="slidenum">
              <a:rPr lang="en-US"/>
              <a:pPr/>
              <a:t>‹#›</a:t>
            </a:fld>
            <a:endParaRPr lang="en-US"/>
          </a:p>
        </p:txBody>
      </p:sp>
    </p:spTree>
    <p:extLst>
      <p:ext uri="{BB962C8B-B14F-4D97-AF65-F5344CB8AC3E}">
        <p14:creationId xmlns:p14="http://schemas.microsoft.com/office/powerpoint/2010/main" val="13040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6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5F7E6F-D634-9344-90BB-B296AF66AC5D}" type="datetime1">
              <a:rPr lang="en-US"/>
              <a:pPr/>
              <a:t>1/30/24</a:t>
            </a:fld>
            <a:endParaRPr lang="en-US"/>
          </a:p>
        </p:txBody>
      </p:sp>
      <p:sp>
        <p:nvSpPr>
          <p:cNvPr id="416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r>
              <a:rPr lang="en-US"/>
              <a:t>AT&amp;T Proprietary</a:t>
            </a:r>
          </a:p>
        </p:txBody>
      </p:sp>
      <p:sp>
        <p:nvSpPr>
          <p:cNvPr id="416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DAEC3B2-BF8D-6A4D-9083-0714261DE2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image" Target="../media/image1.png"/><Relationship Id="rId3" Type="http://schemas.microsoft.com/office/2007/relationships/media" Target="../media/media5.wav"/><Relationship Id="rId7" Type="http://schemas.microsoft.com/office/2007/relationships/media" Target="../media/media7.wav"/><Relationship Id="rId12" Type="http://schemas.openxmlformats.org/officeDocument/2006/relationships/notesSlide" Target="../notesSlides/notesSlide8.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6.wav"/><Relationship Id="rId11" Type="http://schemas.openxmlformats.org/officeDocument/2006/relationships/slideLayout" Target="../slideLayouts/slideLayout2.xml"/><Relationship Id="rId5" Type="http://schemas.microsoft.com/office/2007/relationships/media" Target="../media/media6.wav"/><Relationship Id="rId10" Type="http://schemas.openxmlformats.org/officeDocument/2006/relationships/audio" Target="../media/media8.wav"/><Relationship Id="rId4" Type="http://schemas.openxmlformats.org/officeDocument/2006/relationships/audio" Target="../media/media5.wav"/><Relationship Id="rId9" Type="http://schemas.microsoft.com/office/2007/relationships/media" Target="../media/media8.wav"/></Relationships>
</file>

<file path=ppt/slides/_rels/slide12.xml.rels><?xml version="1.0" encoding="UTF-8" standalone="yes"?>
<Relationships xmlns="http://schemas.openxmlformats.org/package/2006/relationships"><Relationship Id="rId3" Type="http://schemas.openxmlformats.org/officeDocument/2006/relationships/hyperlink" Target="https://www.fon.hum.uva.nl/praa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ibrosa.org/" TargetMode="External"/><Relationship Id="rId5" Type="http://schemas.openxmlformats.org/officeDocument/2006/relationships/hyperlink" Target="https://www.audeering.com/research/opensmile/" TargetMode="External"/><Relationship Id="rId4" Type="http://schemas.openxmlformats.org/officeDocument/2006/relationships/hyperlink" Target="https://parselmouth.readthedocs.io/en/stabl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peechpathologygraduateprograms.org/2018/01/10-most-common-speech-language-disor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fu.ca/sonic-studio-webdav/handbook/Fourier_Analysi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Digital_Audio_Tap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echopedia.com/definition/21075/nyquist-frequenc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acoustics.org/hearing-voices-in-the-high-frequencies-what-your-cell-phone-isnt-telling-you-brian-b-mons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osquitoloiteringsolution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IrewnzQYrPI" TargetMode="External"/><Relationship Id="rId5" Type="http://schemas.openxmlformats.org/officeDocument/2006/relationships/hyperlink" Target="https://en.wikipedia.org/wiki/File:17.4_kHz_sound.ogg" TargetMode="Externa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8.png"/><Relationship Id="rId4"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hyperlink" Target="http://sox.sourceforge.ne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fon.hum.uva.nl/praat/manual/Sound__Autocorrelate___.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kteTGErw5J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Mel_scal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en.wikipedia.org/wiki/Pitch_(music)" TargetMode="External"/><Relationship Id="rId4" Type="http://schemas.openxmlformats.org/officeDocument/2006/relationships/hyperlink" Target="https://en.wikipedia.org/wiki/Scale_(musi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hyperlink" Target="https://www.animations.physics.unsw.edu.au/jw/dB.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britannica.com/technology/log-nautical-instrumen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1.png"/><Relationship Id="rId5" Type="http://schemas.microsoft.com/office/2007/relationships/media" Target="../media/media3.wav"/><Relationship Id="rId10" Type="http://schemas.openxmlformats.org/officeDocument/2006/relationships/notesSlide" Target="../notesSlides/notesSlide2.xml"/><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blog.echobarrier.com/blog/6-best-ios-apps-to-measure-noise-level-decibel-meter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audio" Target="../media/media18.wav"/><Relationship Id="rId13" Type="http://schemas.microsoft.com/office/2007/relationships/media" Target="../media/media21.wav"/><Relationship Id="rId18" Type="http://schemas.openxmlformats.org/officeDocument/2006/relationships/audio" Target="../media/media23.wav"/><Relationship Id="rId26" Type="http://schemas.openxmlformats.org/officeDocument/2006/relationships/audio" Target="../media/media27.wav"/><Relationship Id="rId3" Type="http://schemas.microsoft.com/office/2007/relationships/media" Target="../media/media16.wav"/><Relationship Id="rId21" Type="http://schemas.microsoft.com/office/2007/relationships/media" Target="../media/media25.wav"/><Relationship Id="rId7" Type="http://schemas.microsoft.com/office/2007/relationships/media" Target="../media/media18.wav"/><Relationship Id="rId12" Type="http://schemas.openxmlformats.org/officeDocument/2006/relationships/audio" Target="../media/media20.wav"/><Relationship Id="rId17" Type="http://schemas.microsoft.com/office/2007/relationships/media" Target="../media/media23.wav"/><Relationship Id="rId25" Type="http://schemas.microsoft.com/office/2007/relationships/media" Target="../media/media27.wav"/><Relationship Id="rId2" Type="http://schemas.openxmlformats.org/officeDocument/2006/relationships/audio" Target="../media/media15.wav"/><Relationship Id="rId16" Type="http://schemas.openxmlformats.org/officeDocument/2006/relationships/audio" Target="../media/media22.wav"/><Relationship Id="rId20" Type="http://schemas.openxmlformats.org/officeDocument/2006/relationships/audio" Target="../media/media24.wav"/><Relationship Id="rId29" Type="http://schemas.openxmlformats.org/officeDocument/2006/relationships/image" Target="../media/image20.png"/><Relationship Id="rId1" Type="http://schemas.microsoft.com/office/2007/relationships/media" Target="../media/media15.wav"/><Relationship Id="rId6" Type="http://schemas.openxmlformats.org/officeDocument/2006/relationships/audio" Target="../media/media17.wav"/><Relationship Id="rId11" Type="http://schemas.microsoft.com/office/2007/relationships/media" Target="../media/media20.wav"/><Relationship Id="rId24" Type="http://schemas.openxmlformats.org/officeDocument/2006/relationships/audio" Target="../media/media26.wav"/><Relationship Id="rId5" Type="http://schemas.microsoft.com/office/2007/relationships/media" Target="../media/media17.wav"/><Relationship Id="rId15" Type="http://schemas.microsoft.com/office/2007/relationships/media" Target="../media/media22.wav"/><Relationship Id="rId23" Type="http://schemas.microsoft.com/office/2007/relationships/media" Target="../media/media26.wav"/><Relationship Id="rId28" Type="http://schemas.openxmlformats.org/officeDocument/2006/relationships/notesSlide" Target="../notesSlides/notesSlide53.xml"/><Relationship Id="rId10" Type="http://schemas.openxmlformats.org/officeDocument/2006/relationships/audio" Target="../media/media19.wav"/><Relationship Id="rId19" Type="http://schemas.microsoft.com/office/2007/relationships/media" Target="../media/media24.wav"/><Relationship Id="rId4" Type="http://schemas.openxmlformats.org/officeDocument/2006/relationships/audio" Target="../media/media16.wav"/><Relationship Id="rId9" Type="http://schemas.microsoft.com/office/2007/relationships/media" Target="../media/media19.wav"/><Relationship Id="rId14" Type="http://schemas.openxmlformats.org/officeDocument/2006/relationships/audio" Target="../media/media21.wav"/><Relationship Id="rId22" Type="http://schemas.openxmlformats.org/officeDocument/2006/relationships/audio" Target="../media/media25.wav"/><Relationship Id="rId27"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3" Type="http://schemas.microsoft.com/office/2007/relationships/media" Target="../media/media34.wav"/><Relationship Id="rId18" Type="http://schemas.openxmlformats.org/officeDocument/2006/relationships/audio" Target="../media/media36.wav"/><Relationship Id="rId26" Type="http://schemas.openxmlformats.org/officeDocument/2006/relationships/audio" Target="../media/media40.wav"/><Relationship Id="rId3" Type="http://schemas.microsoft.com/office/2007/relationships/media" Target="../media/media29.wav"/><Relationship Id="rId21" Type="http://schemas.microsoft.com/office/2007/relationships/media" Target="../media/media38.wav"/><Relationship Id="rId7" Type="http://schemas.microsoft.com/office/2007/relationships/media" Target="../media/media31.wav"/><Relationship Id="rId12" Type="http://schemas.openxmlformats.org/officeDocument/2006/relationships/audio" Target="../media/media33.wav"/><Relationship Id="rId17" Type="http://schemas.microsoft.com/office/2007/relationships/media" Target="../media/media36.wav"/><Relationship Id="rId25" Type="http://schemas.microsoft.com/office/2007/relationships/media" Target="../media/media40.wav"/><Relationship Id="rId33" Type="http://schemas.openxmlformats.org/officeDocument/2006/relationships/image" Target="../media/image20.png"/><Relationship Id="rId2" Type="http://schemas.openxmlformats.org/officeDocument/2006/relationships/audio" Target="../media/media28.wav"/><Relationship Id="rId16" Type="http://schemas.openxmlformats.org/officeDocument/2006/relationships/audio" Target="../media/media35.wav"/><Relationship Id="rId20" Type="http://schemas.openxmlformats.org/officeDocument/2006/relationships/audio" Target="../media/media37.wav"/><Relationship Id="rId29" Type="http://schemas.microsoft.com/office/2007/relationships/media" Target="../media/media42.wav"/><Relationship Id="rId1" Type="http://schemas.microsoft.com/office/2007/relationships/media" Target="../media/media28.wav"/><Relationship Id="rId6" Type="http://schemas.openxmlformats.org/officeDocument/2006/relationships/audio" Target="../media/media30.wav"/><Relationship Id="rId11" Type="http://schemas.microsoft.com/office/2007/relationships/media" Target="../media/media33.wav"/><Relationship Id="rId24" Type="http://schemas.openxmlformats.org/officeDocument/2006/relationships/audio" Target="../media/media39.wav"/><Relationship Id="rId32" Type="http://schemas.openxmlformats.org/officeDocument/2006/relationships/notesSlide" Target="../notesSlides/notesSlide55.xml"/><Relationship Id="rId5" Type="http://schemas.microsoft.com/office/2007/relationships/media" Target="../media/media30.wav"/><Relationship Id="rId15" Type="http://schemas.microsoft.com/office/2007/relationships/media" Target="../media/media35.wav"/><Relationship Id="rId23" Type="http://schemas.microsoft.com/office/2007/relationships/media" Target="../media/media39.wav"/><Relationship Id="rId28" Type="http://schemas.openxmlformats.org/officeDocument/2006/relationships/audio" Target="../media/media41.wav"/><Relationship Id="rId10" Type="http://schemas.openxmlformats.org/officeDocument/2006/relationships/audio" Target="../media/media32.wav"/><Relationship Id="rId19" Type="http://schemas.microsoft.com/office/2007/relationships/media" Target="../media/media37.wav"/><Relationship Id="rId31" Type="http://schemas.openxmlformats.org/officeDocument/2006/relationships/slideLayout" Target="../slideLayouts/slideLayout2.xml"/><Relationship Id="rId4" Type="http://schemas.openxmlformats.org/officeDocument/2006/relationships/audio" Target="../media/media29.wav"/><Relationship Id="rId9" Type="http://schemas.microsoft.com/office/2007/relationships/media" Target="../media/media32.wav"/><Relationship Id="rId14" Type="http://schemas.openxmlformats.org/officeDocument/2006/relationships/audio" Target="../media/media34.wav"/><Relationship Id="rId22" Type="http://schemas.openxmlformats.org/officeDocument/2006/relationships/audio" Target="../media/media38.wav"/><Relationship Id="rId27" Type="http://schemas.microsoft.com/office/2007/relationships/media" Target="../media/media41.wav"/><Relationship Id="rId30" Type="http://schemas.openxmlformats.org/officeDocument/2006/relationships/audio" Target="../media/media42.wav"/><Relationship Id="rId8" Type="http://schemas.openxmlformats.org/officeDocument/2006/relationships/audio" Target="../media/media3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hyperlink" Target="https://ieeexplore.ieee.org/stamp/stamp.jsp?tp=&amp;arnumber=446209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time.com/time/health/article/0,8599,2091477,00.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36.png"/><Relationship Id="rId4"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Fourier_transfor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kuniga.me/blog/2021/05/13/lpc-in-python.html" TargetMode="External"/><Relationship Id="rId4" Type="http://schemas.openxmlformats.org/officeDocument/2006/relationships/hyperlink" Target="https://towardsdatascience.com/understanding-audio-data-fourier-transform-fft-spectrogram-and-speech-recognition-a4072d228520"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AV"/><Relationship Id="rId1" Type="http://schemas.microsoft.com/office/2007/relationships/media" Target="../media/media43.WAV"/><Relationship Id="rId6" Type="http://schemas.openxmlformats.org/officeDocument/2006/relationships/image" Target="../media/image23.png"/><Relationship Id="rId5" Type="http://schemas.openxmlformats.org/officeDocument/2006/relationships/image" Target="../media/image40.png"/><Relationship Id="rId4" Type="http://schemas.openxmlformats.org/officeDocument/2006/relationships/notesSlide" Target="../notesSlides/notesSlide63.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python-speech-features.readthedocs.io/en/lates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av"/><Relationship Id="rId1" Type="http://schemas.microsoft.com/office/2007/relationships/media" Target="../media/media44.wav"/><Relationship Id="rId6" Type="http://schemas.openxmlformats.org/officeDocument/2006/relationships/image" Target="../media/image1.png"/><Relationship Id="rId5" Type="http://schemas.openxmlformats.org/officeDocument/2006/relationships/image" Target="../media/image43.png"/><Relationship Id="rId4"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3" Type="http://schemas.openxmlformats.org/officeDocument/2006/relationships/hyperlink" Target="http://www.cs.columbia.edu/~julia/courses/CS6998-24/Slides/what2Record.pdf"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wav"/><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1.wav"/><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p:txBody>
          <a:bodyPr/>
          <a:lstStyle/>
          <a:p>
            <a:r>
              <a:rPr lang="en-US"/>
              <a:t>Acoustics of Speech</a:t>
            </a:r>
          </a:p>
        </p:txBody>
      </p:sp>
      <p:sp>
        <p:nvSpPr>
          <p:cNvPr id="3077" name="Rectangle 3"/>
          <p:cNvSpPr>
            <a:spLocks noGrp="1" noChangeArrowheads="1"/>
          </p:cNvSpPr>
          <p:nvPr>
            <p:ph type="subTitle" idx="1"/>
          </p:nvPr>
        </p:nvSpPr>
        <p:spPr/>
        <p:txBody>
          <a:bodyPr/>
          <a:lstStyle/>
          <a:p>
            <a:r>
              <a:rPr lang="en-US" dirty="0"/>
              <a:t>Julia Hirschberg</a:t>
            </a:r>
          </a:p>
          <a:p>
            <a:r>
              <a:rPr lang="en-US" dirty="0"/>
              <a:t>CS 6998</a:t>
            </a:r>
          </a:p>
        </p:txBody>
      </p:sp>
      <p:sp>
        <p:nvSpPr>
          <p:cNvPr id="3074" name="Date Placeholder 3"/>
          <p:cNvSpPr>
            <a:spLocks noGrp="1"/>
          </p:cNvSpPr>
          <p:nvPr>
            <p:ph type="dt" sz="quarter"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8CC3B08-A723-314A-B5E2-17F6915FCBA8}" type="datetime1">
              <a:rPr lang="en-US" smtClean="0"/>
              <a:pPr/>
              <a:t>1/30/24</a:t>
            </a:fld>
            <a:endParaRPr lang="en-US"/>
          </a:p>
        </p:txBody>
      </p:sp>
      <p:sp>
        <p:nvSpPr>
          <p:cNvPr id="3075"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7B2D6D49-48F0-CA40-8C00-E7C67E65EF6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10</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605670" cy="6858000"/>
          </a:xfrm>
          <a:prstGeom prst="rect">
            <a:avLst/>
          </a:prstGeom>
        </p:spPr>
      </p:pic>
      <p:pic>
        <p:nvPicPr>
          <p:cNvPr id="5" name="b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533400"/>
            <a:ext cx="812800" cy="812800"/>
          </a:xfrm>
          <a:prstGeom prst="rect">
            <a:avLst/>
          </a:prstGeom>
        </p:spPr>
      </p:pic>
    </p:spTree>
    <p:extLst>
      <p:ext uri="{BB962C8B-B14F-4D97-AF65-F5344CB8AC3E}">
        <p14:creationId xmlns:p14="http://schemas.microsoft.com/office/powerpoint/2010/main" val="1469332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72895A-C4DD-DA43-8F0E-3C47CE03B3CC}" type="datetime1">
              <a:rPr lang="en-US"/>
              <a:pPr eaLnBrk="1" hangingPunct="1"/>
              <a:t>1/30/24</a:t>
            </a:fld>
            <a:endParaRPr lang="en-US"/>
          </a:p>
        </p:txBody>
      </p:sp>
      <p:sp>
        <p:nvSpPr>
          <p:cNvPr id="512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BAB9ED5-28F8-AE4E-92E9-AC7C15008107}" type="slidenum">
              <a:rPr lang="en-US"/>
              <a:pPr eaLnBrk="1" hangingPunct="1"/>
              <a:t>11</a:t>
            </a:fld>
            <a:endParaRPr lang="en-US"/>
          </a:p>
        </p:txBody>
      </p:sp>
      <p:sp>
        <p:nvSpPr>
          <p:cNvPr id="5124" name="Rectangle 2"/>
          <p:cNvSpPr>
            <a:spLocks noGrp="1" noChangeArrowheads="1"/>
          </p:cNvSpPr>
          <p:nvPr>
            <p:ph type="title"/>
          </p:nvPr>
        </p:nvSpPr>
        <p:spPr>
          <a:xfrm>
            <a:off x="457200" y="274638"/>
            <a:ext cx="8229600" cy="1206500"/>
          </a:xfrm>
        </p:spPr>
        <p:txBody>
          <a:bodyPr/>
          <a:lstStyle/>
          <a:p>
            <a:pPr eaLnBrk="1" hangingPunct="1"/>
            <a:r>
              <a:rPr lang="en-US" dirty="0">
                <a:latin typeface="Arial" charset="0"/>
              </a:rPr>
              <a:t>Goal 2: Determining </a:t>
            </a:r>
            <a:r>
              <a:rPr lang="en-US" b="1" i="1" dirty="0">
                <a:latin typeface="Arial" charset="0"/>
              </a:rPr>
              <a:t>How</a:t>
            </a:r>
            <a:r>
              <a:rPr lang="en-US" dirty="0">
                <a:latin typeface="Arial" charset="0"/>
              </a:rPr>
              <a:t> things are said is sometimes critical to understanding what is intended by the speaker</a:t>
            </a:r>
          </a:p>
        </p:txBody>
      </p:sp>
      <p:sp>
        <p:nvSpPr>
          <p:cNvPr id="5125" name="Rectangle 3"/>
          <p:cNvSpPr>
            <a:spLocks noGrp="1" noChangeArrowheads="1"/>
          </p:cNvSpPr>
          <p:nvPr>
            <p:ph type="body" idx="1"/>
          </p:nvPr>
        </p:nvSpPr>
        <p:spPr/>
        <p:txBody>
          <a:bodyPr/>
          <a:lstStyle/>
          <a:p>
            <a:pPr eaLnBrk="1" hangingPunct="1"/>
            <a:r>
              <a:rPr lang="en-US" dirty="0">
                <a:latin typeface="Arial" charset="0"/>
              </a:rPr>
              <a:t>Intonation</a:t>
            </a:r>
          </a:p>
          <a:p>
            <a:pPr lvl="1" eaLnBrk="1" hangingPunct="1"/>
            <a:r>
              <a:rPr lang="en-US" dirty="0">
                <a:latin typeface="Arial" charset="0"/>
              </a:rPr>
              <a:t>Forensic Linguistics: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solidFill>
                  <a:srgbClr val="FF0000"/>
                </a:solidFill>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TTS: </a:t>
            </a:r>
            <a:r>
              <a:rPr lang="ja-JP" altLang="en-US" dirty="0">
                <a:solidFill>
                  <a:srgbClr val="FF0000"/>
                </a:solidFill>
                <a:latin typeface="Arial" charset="0"/>
              </a:rPr>
              <a:t>‘</a:t>
            </a:r>
            <a:r>
              <a:rPr lang="en-US" dirty="0">
                <a:solidFill>
                  <a:srgbClr val="FF0000"/>
                </a:solidFill>
                <a:latin typeface="Arial" charset="0"/>
              </a:rPr>
              <a:t>Are you leaving tomorrow./?</a:t>
            </a:r>
            <a:r>
              <a:rPr lang="ja-JP" altLang="en-US" dirty="0">
                <a:solidFill>
                  <a:srgbClr val="FF0000"/>
                </a:solidFill>
                <a:latin typeface="Arial" charset="0"/>
              </a:rPr>
              <a:t>’</a:t>
            </a:r>
            <a:endParaRPr lang="en-US" altLang="ja-JP" dirty="0">
              <a:solidFill>
                <a:srgbClr val="FF0000"/>
              </a:solidFill>
              <a:latin typeface="Arial" charset="0"/>
            </a:endParaRPr>
          </a:p>
          <a:p>
            <a:pPr marL="457200" lvl="1" indent="0" eaLnBrk="1" hangingPunct="1">
              <a:buNone/>
            </a:pPr>
            <a:endParaRPr lang="en-US" dirty="0">
              <a:solidFill>
                <a:srgbClr val="FF0000"/>
              </a:solidFill>
              <a:latin typeface="Arial" charset="0"/>
            </a:endParaRPr>
          </a:p>
          <a:p>
            <a:pPr lvl="1" eaLnBrk="1" hangingPunct="1"/>
            <a:r>
              <a:rPr lang="en-US" dirty="0">
                <a:latin typeface="Arial" charset="0"/>
              </a:rPr>
              <a:t>What information do we need to extract from or generate in the speech signal? </a:t>
            </a:r>
          </a:p>
          <a:p>
            <a:pPr lvl="1" eaLnBrk="1" hangingPunct="1"/>
            <a:r>
              <a:rPr lang="en-US" dirty="0">
                <a:latin typeface="Arial" charset="0"/>
              </a:rPr>
              <a:t>What tools do we have to do this?</a:t>
            </a:r>
          </a:p>
          <a:p>
            <a:pPr eaLnBrk="1" hangingPunct="1"/>
            <a:endParaRPr lang="en-US" dirty="0">
              <a:latin typeface="Arial" charset="0"/>
            </a:endParaRPr>
          </a:p>
        </p:txBody>
      </p:sp>
      <p:pic>
        <p:nvPicPr>
          <p:cNvPr id="2"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duotone>
              <a:prstClr val="black"/>
              <a:schemeClr val="accent6">
                <a:tint val="45000"/>
                <a:satMod val="400000"/>
              </a:schemeClr>
            </a:duotone>
          </a:blip>
          <a:stretch>
            <a:fillRect/>
          </a:stretch>
        </p:blipFill>
        <p:spPr>
          <a:xfrm>
            <a:off x="2311400" y="2514600"/>
            <a:ext cx="558800" cy="558800"/>
          </a:xfrm>
          <a:prstGeom prst="rect">
            <a:avLst/>
          </a:prstGeom>
        </p:spPr>
      </p:pic>
      <p:pic>
        <p:nvPicPr>
          <p:cNvPr id="3" name="killQ.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duotone>
              <a:prstClr val="black"/>
              <a:schemeClr val="accent6">
                <a:tint val="45000"/>
                <a:satMod val="400000"/>
              </a:schemeClr>
            </a:duotone>
          </a:blip>
          <a:stretch>
            <a:fillRect/>
          </a:stretch>
        </p:blipFill>
        <p:spPr>
          <a:xfrm>
            <a:off x="4140200" y="2514600"/>
            <a:ext cx="660400" cy="660400"/>
          </a:xfrm>
          <a:prstGeom prst="rect">
            <a:avLst/>
          </a:prstGeom>
        </p:spPr>
      </p:pic>
      <p:pic>
        <p:nvPicPr>
          <p:cNvPr id="4" name="killQ2.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duotone>
              <a:prstClr val="black"/>
              <a:schemeClr val="accent6">
                <a:tint val="45000"/>
                <a:satMod val="400000"/>
              </a:schemeClr>
            </a:duotone>
          </a:blip>
          <a:stretch>
            <a:fillRect/>
          </a:stretch>
        </p:blipFill>
        <p:spPr>
          <a:xfrm>
            <a:off x="6155267" y="2438400"/>
            <a:ext cx="702733" cy="702733"/>
          </a:xfrm>
          <a:prstGeom prst="rect">
            <a:avLst/>
          </a:prstGeom>
        </p:spPr>
      </p:pic>
      <p:pic>
        <p:nvPicPr>
          <p:cNvPr id="5" name="leaving.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3">
            <a:duotone>
              <a:prstClr val="black"/>
              <a:schemeClr val="accent6">
                <a:tint val="45000"/>
                <a:satMod val="400000"/>
              </a:schemeClr>
            </a:duotone>
          </a:blip>
          <a:stretch>
            <a:fillRect/>
          </a:stretch>
        </p:blipFill>
        <p:spPr>
          <a:xfrm>
            <a:off x="2057400" y="3657600"/>
            <a:ext cx="660400" cy="660400"/>
          </a:xfrm>
          <a:prstGeom prst="rect">
            <a:avLst/>
          </a:prstGeom>
        </p:spPr>
      </p:pic>
      <p:pic>
        <p:nvPicPr>
          <p:cNvPr id="6" name="leavingQ.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3">
            <a:duotone>
              <a:prstClr val="black"/>
              <a:schemeClr val="accent6">
                <a:tint val="45000"/>
                <a:satMod val="400000"/>
              </a:schemeClr>
            </a:duotone>
          </a:blip>
          <a:stretch>
            <a:fillRect/>
          </a:stretch>
        </p:blipFill>
        <p:spPr>
          <a:xfrm>
            <a:off x="4165600" y="3657600"/>
            <a:ext cx="635000" cy="635000"/>
          </a:xfrm>
          <a:prstGeom prst="rect">
            <a:avLst/>
          </a:prstGeom>
        </p:spPr>
      </p:pic>
    </p:spTree>
    <p:extLst>
      <p:ext uri="{BB962C8B-B14F-4D97-AF65-F5344CB8AC3E}">
        <p14:creationId xmlns:p14="http://schemas.microsoft.com/office/powerpoint/2010/main" val="242355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4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63"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24"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661"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EB019C-5BF8-F841-AC2C-DE415168474E}" type="datetime1">
              <a:rPr lang="en-US"/>
              <a:pPr eaLnBrk="1" hangingPunct="1"/>
              <a:t>1/30/24</a:t>
            </a:fld>
            <a:endParaRPr lang="en-US"/>
          </a:p>
        </p:txBody>
      </p:sp>
      <p:sp>
        <p:nvSpPr>
          <p:cNvPr id="614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2B3C19-A9EF-9A43-AFEC-3F29F5FBDFC5}" type="slidenum">
              <a:rPr lang="en-US"/>
              <a:pPr eaLnBrk="1" hangingPunct="1"/>
              <a:t>12</a:t>
            </a:fld>
            <a:endParaRPr lang="en-US"/>
          </a:p>
        </p:txBody>
      </p:sp>
      <p:sp>
        <p:nvSpPr>
          <p:cNvPr id="6148" name="Rectangle 2"/>
          <p:cNvSpPr>
            <a:spLocks noGrp="1" noChangeArrowheads="1"/>
          </p:cNvSpPr>
          <p:nvPr>
            <p:ph type="title"/>
          </p:nvPr>
        </p:nvSpPr>
        <p:spPr/>
        <p:txBody>
          <a:bodyPr/>
          <a:lstStyle/>
          <a:p>
            <a:pPr eaLnBrk="1" hangingPunct="1"/>
            <a:r>
              <a:rPr lang="en-US">
                <a:latin typeface="Arial" charset="0"/>
              </a:rPr>
              <a:t>Today and Next Class</a:t>
            </a:r>
          </a:p>
        </p:txBody>
      </p:sp>
      <p:sp>
        <p:nvSpPr>
          <p:cNvPr id="6149" name="Rectangle 3"/>
          <p:cNvSpPr>
            <a:spLocks noGrp="1" noChangeArrowheads="1"/>
          </p:cNvSpPr>
          <p:nvPr>
            <p:ph type="body" idx="1"/>
          </p:nvPr>
        </p:nvSpPr>
        <p:spPr/>
        <p:txBody>
          <a:bodyPr/>
          <a:lstStyle/>
          <a:p>
            <a:pPr eaLnBrk="1" hangingPunct="1"/>
            <a:r>
              <a:rPr lang="en-US" sz="2400" dirty="0">
                <a:latin typeface="Arial" charset="0"/>
              </a:rPr>
              <a:t>How do we define cues to segments and intonation?</a:t>
            </a:r>
          </a:p>
          <a:p>
            <a:pPr lvl="1" eaLnBrk="1" hangingPunct="1"/>
            <a:r>
              <a:rPr lang="en-US" sz="2400" dirty="0">
                <a:solidFill>
                  <a:srgbClr val="0066FF"/>
                </a:solidFill>
                <a:latin typeface="Arial" charset="0"/>
              </a:rPr>
              <a:t>Fundamental frequency</a:t>
            </a:r>
            <a:r>
              <a:rPr lang="en-US" sz="2400" dirty="0">
                <a:latin typeface="Arial" charset="0"/>
              </a:rPr>
              <a:t> (pitch)</a:t>
            </a:r>
          </a:p>
          <a:p>
            <a:pPr lvl="1" eaLnBrk="1" hangingPunct="1"/>
            <a:r>
              <a:rPr lang="en-US" sz="2400" dirty="0">
                <a:solidFill>
                  <a:srgbClr val="0066FF"/>
                </a:solidFill>
                <a:latin typeface="Arial" charset="0"/>
              </a:rPr>
              <a:t>Amplitude/energy</a:t>
            </a:r>
            <a:r>
              <a:rPr lang="en-US" sz="2400" dirty="0">
                <a:latin typeface="Arial" charset="0"/>
              </a:rPr>
              <a:t> (loudness/intensity)</a:t>
            </a:r>
          </a:p>
          <a:p>
            <a:pPr lvl="1" eaLnBrk="1" hangingPunct="1"/>
            <a:r>
              <a:rPr lang="en-US" sz="2400" dirty="0">
                <a:solidFill>
                  <a:srgbClr val="0066FF"/>
                </a:solidFill>
                <a:latin typeface="Arial" charset="0"/>
              </a:rPr>
              <a:t>Spectral features </a:t>
            </a:r>
            <a:r>
              <a:rPr lang="en-US" sz="2400" dirty="0">
                <a:latin typeface="Arial" charset="0"/>
              </a:rPr>
              <a:t>(formant frequencies)</a:t>
            </a:r>
            <a:endParaRPr lang="en-US" sz="2400" dirty="0">
              <a:solidFill>
                <a:srgbClr val="0066FF"/>
              </a:solidFill>
              <a:latin typeface="Arial" charset="0"/>
            </a:endParaRPr>
          </a:p>
          <a:p>
            <a:pPr lvl="1" eaLnBrk="1" hangingPunct="1"/>
            <a:r>
              <a:rPr lang="en-US" sz="2400" dirty="0">
                <a:solidFill>
                  <a:srgbClr val="0066FF"/>
                </a:solidFill>
                <a:latin typeface="Arial" charset="0"/>
              </a:rPr>
              <a:t>Timing</a:t>
            </a:r>
            <a:r>
              <a:rPr lang="en-US" sz="2400" dirty="0">
                <a:latin typeface="Arial" charset="0"/>
              </a:rPr>
              <a:t> (pausing, speaking rate)</a:t>
            </a:r>
          </a:p>
          <a:p>
            <a:pPr lvl="1" eaLnBrk="1" hangingPunct="1"/>
            <a:r>
              <a:rPr lang="en-US" sz="2400" dirty="0">
                <a:solidFill>
                  <a:srgbClr val="0066FF"/>
                </a:solidFill>
                <a:latin typeface="Arial" charset="0"/>
              </a:rPr>
              <a:t>Voice Quality </a:t>
            </a:r>
            <a:r>
              <a:rPr lang="en-US" sz="2400" dirty="0">
                <a:latin typeface="Arial" charset="0"/>
              </a:rPr>
              <a:t>(jitter, shimmer, HNR)</a:t>
            </a:r>
            <a:endParaRPr lang="en-US" sz="2400" dirty="0">
              <a:solidFill>
                <a:srgbClr val="0066FF"/>
              </a:solidFill>
              <a:latin typeface="Arial" charset="0"/>
            </a:endParaRPr>
          </a:p>
          <a:p>
            <a:pPr eaLnBrk="1" hangingPunct="1"/>
            <a:r>
              <a:rPr lang="en-US" sz="2400" dirty="0">
                <a:latin typeface="Arial" charset="0"/>
              </a:rPr>
              <a:t>How do we extract them?</a:t>
            </a:r>
          </a:p>
          <a:p>
            <a:pPr lvl="1" eaLnBrk="1" hangingPunct="1"/>
            <a:r>
              <a:rPr lang="en-US" sz="2400" b="1" i="1" dirty="0" err="1">
                <a:solidFill>
                  <a:srgbClr val="0066FF"/>
                </a:solidFill>
                <a:latin typeface="Arial" charset="0"/>
                <a:hlinkClick r:id="rId3"/>
              </a:rPr>
              <a:t>Praat</a:t>
            </a:r>
            <a:r>
              <a:rPr lang="en-US" sz="2400" b="1" i="1" dirty="0">
                <a:solidFill>
                  <a:srgbClr val="0066FF"/>
                </a:solidFill>
                <a:latin typeface="Arial" charset="0"/>
              </a:rPr>
              <a:t> </a:t>
            </a:r>
            <a:r>
              <a:rPr lang="en-US" sz="2400" b="1" i="1" dirty="0">
                <a:latin typeface="Arial" charset="0"/>
              </a:rPr>
              <a:t>(or </a:t>
            </a:r>
            <a:r>
              <a:rPr lang="en-US" sz="2400" b="1" i="1" dirty="0" err="1">
                <a:solidFill>
                  <a:srgbClr val="0066FF"/>
                </a:solidFill>
                <a:latin typeface="Arial" charset="0"/>
                <a:hlinkClick r:id="rId4"/>
              </a:rPr>
              <a:t>parselmouth</a:t>
            </a:r>
            <a:r>
              <a:rPr lang="en-US" sz="2400" b="1" i="1" dirty="0">
                <a:latin typeface="Arial" charset="0"/>
              </a:rPr>
              <a:t>)</a:t>
            </a:r>
          </a:p>
          <a:p>
            <a:pPr lvl="1" eaLnBrk="1" hangingPunct="1"/>
            <a:r>
              <a:rPr lang="en-US" sz="2400" b="1" i="1" dirty="0" err="1">
                <a:solidFill>
                  <a:srgbClr val="0066FF"/>
                </a:solidFill>
                <a:latin typeface="Arial" charset="0"/>
                <a:hlinkClick r:id="rId5"/>
              </a:rPr>
              <a:t>openSMILE</a:t>
            </a:r>
            <a:endParaRPr lang="en-US" sz="2400" b="1" i="1" dirty="0">
              <a:solidFill>
                <a:srgbClr val="0066FF"/>
              </a:solidFill>
              <a:latin typeface="Arial" charset="0"/>
            </a:endParaRPr>
          </a:p>
          <a:p>
            <a:pPr lvl="1" eaLnBrk="1" hangingPunct="1"/>
            <a:r>
              <a:rPr lang="en-US" sz="2400" b="1" i="1" dirty="0" err="1">
                <a:solidFill>
                  <a:srgbClr val="0066FF"/>
                </a:solidFill>
                <a:latin typeface="Arial" charset="0"/>
                <a:hlinkClick r:id="rId6"/>
              </a:rPr>
              <a:t>libROSA</a:t>
            </a:r>
            <a:r>
              <a:rPr lang="mr-IN" sz="2400" dirty="0">
                <a:latin typeface="Arial" charset="0"/>
              </a:rPr>
              <a:t>…</a:t>
            </a:r>
            <a:endParaRPr lang="en-US" sz="2400" dirty="0">
              <a:latin typeface="Arial" charset="0"/>
            </a:endParaRPr>
          </a:p>
        </p:txBody>
      </p:sp>
    </p:spTree>
    <p:extLst>
      <p:ext uri="{BB962C8B-B14F-4D97-AF65-F5344CB8AC3E}">
        <p14:creationId xmlns:p14="http://schemas.microsoft.com/office/powerpoint/2010/main" val="164554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Sound production</a:t>
            </a:r>
          </a:p>
          <a:p>
            <a:r>
              <a:rPr lang="en-US" dirty="0"/>
              <a:t>Capturing speech for analysis</a:t>
            </a:r>
          </a:p>
          <a:p>
            <a:r>
              <a:rPr lang="en-US" dirty="0"/>
              <a:t>Feature extraction</a:t>
            </a:r>
          </a:p>
          <a:p>
            <a:r>
              <a:rPr lang="en-US" dirty="0"/>
              <a:t>Spectrograms</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13</a:t>
            </a:fld>
            <a:endParaRPr lang="en-US"/>
          </a:p>
        </p:txBody>
      </p:sp>
    </p:spTree>
    <p:extLst>
      <p:ext uri="{BB962C8B-B14F-4D97-AF65-F5344CB8AC3E}">
        <p14:creationId xmlns:p14="http://schemas.microsoft.com/office/powerpoint/2010/main" val="204872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C855D4-CD48-8540-A1E4-67467432309A}" type="datetime1">
              <a:rPr lang="en-US"/>
              <a:pPr eaLnBrk="1" hangingPunct="1"/>
              <a:t>1/30/24</a:t>
            </a:fld>
            <a:endParaRPr lang="en-US"/>
          </a:p>
        </p:txBody>
      </p:sp>
      <p:sp>
        <p:nvSpPr>
          <p:cNvPr id="717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B5D6EF9-F4C7-8847-A055-82294F27FAE7}" type="slidenum">
              <a:rPr lang="en-US"/>
              <a:pPr eaLnBrk="1" hangingPunct="1"/>
              <a:t>14</a:t>
            </a:fld>
            <a:endParaRPr lang="en-US"/>
          </a:p>
        </p:txBody>
      </p:sp>
      <p:sp>
        <p:nvSpPr>
          <p:cNvPr id="7172" name="Rectangle 2"/>
          <p:cNvSpPr>
            <a:spLocks noGrp="1" noChangeArrowheads="1"/>
          </p:cNvSpPr>
          <p:nvPr>
            <p:ph type="title"/>
          </p:nvPr>
        </p:nvSpPr>
        <p:spPr/>
        <p:txBody>
          <a:bodyPr/>
          <a:lstStyle/>
          <a:p>
            <a:pPr eaLnBrk="1" hangingPunct="1"/>
            <a:r>
              <a:rPr lang="en-US">
                <a:latin typeface="Arial" charset="0"/>
              </a:rPr>
              <a:t>Sound Production</a:t>
            </a:r>
          </a:p>
        </p:txBody>
      </p:sp>
      <p:sp>
        <p:nvSpPr>
          <p:cNvPr id="7173" name="Rectangle 3"/>
          <p:cNvSpPr>
            <a:spLocks noGrp="1" noChangeArrowheads="1"/>
          </p:cNvSpPr>
          <p:nvPr>
            <p:ph type="body" idx="1"/>
          </p:nvPr>
        </p:nvSpPr>
        <p:spPr>
          <a:xfrm>
            <a:off x="457200" y="1219200"/>
            <a:ext cx="8178800" cy="5105400"/>
          </a:xfrm>
        </p:spPr>
        <p:txBody>
          <a:bodyPr/>
          <a:lstStyle/>
          <a:p>
            <a:pPr eaLnBrk="1" hangingPunct="1">
              <a:lnSpc>
                <a:spcPct val="90000"/>
              </a:lnSpc>
            </a:pPr>
            <a:r>
              <a:rPr lang="en-US" sz="2400" dirty="0">
                <a:solidFill>
                  <a:srgbClr val="0066FF"/>
                </a:solidFill>
                <a:latin typeface="Arial" charset="0"/>
              </a:rPr>
              <a:t>Pressure fluctuations </a:t>
            </a:r>
            <a:r>
              <a:rPr lang="en-US" sz="2400" dirty="0">
                <a:latin typeface="Arial" charset="0"/>
              </a:rPr>
              <a:t>in the air can be caused by a musical instrument, a car horn, a voice…</a:t>
            </a:r>
          </a:p>
          <a:p>
            <a:pPr lvl="1" eaLnBrk="1" hangingPunct="1">
              <a:lnSpc>
                <a:spcPct val="90000"/>
              </a:lnSpc>
            </a:pPr>
            <a:r>
              <a:rPr lang="en-US" sz="2400" dirty="0">
                <a:solidFill>
                  <a:srgbClr val="0066FF"/>
                </a:solidFill>
                <a:latin typeface="Arial" charset="0"/>
              </a:rPr>
              <a:t>Sound waves propagate</a:t>
            </a:r>
            <a:r>
              <a:rPr lang="en-US" sz="2400" dirty="0">
                <a:latin typeface="Arial" charset="0"/>
              </a:rPr>
              <a:t> thru the air like </a:t>
            </a:r>
            <a:r>
              <a:rPr lang="en-US" sz="2400" dirty="0">
                <a:solidFill>
                  <a:srgbClr val="FF0000"/>
                </a:solidFill>
                <a:latin typeface="Arial" charset="0"/>
              </a:rPr>
              <a:t>marbles </a:t>
            </a:r>
            <a:r>
              <a:rPr lang="en-US" sz="2400" dirty="0">
                <a:latin typeface="Arial" charset="0"/>
              </a:rPr>
              <a:t>thrown in a lake</a:t>
            </a:r>
            <a:r>
              <a:rPr lang="en-US" sz="2400" dirty="0">
                <a:solidFill>
                  <a:srgbClr val="FF0000"/>
                </a:solidFill>
                <a:latin typeface="Arial" charset="0"/>
              </a:rPr>
              <a:t>: slow, stone-in-lake ripples</a:t>
            </a:r>
            <a:endParaRPr lang="en-US" sz="2400" dirty="0">
              <a:latin typeface="Arial" charset="0"/>
            </a:endParaRPr>
          </a:p>
          <a:p>
            <a:pPr lvl="1" eaLnBrk="1" hangingPunct="1">
              <a:lnSpc>
                <a:spcPct val="90000"/>
              </a:lnSpc>
            </a:pPr>
            <a:r>
              <a:rPr lang="en-US" sz="2400" dirty="0">
                <a:latin typeface="Arial" charset="0"/>
              </a:rPr>
              <a:t>Cause our </a:t>
            </a:r>
            <a:r>
              <a:rPr lang="en-US" sz="2400" dirty="0">
                <a:solidFill>
                  <a:srgbClr val="0066FF"/>
                </a:solidFill>
                <a:latin typeface="Arial" charset="0"/>
              </a:rPr>
              <a:t>eardrums (</a:t>
            </a:r>
            <a:r>
              <a:rPr lang="en-US" sz="2400" i="1" dirty="0">
                <a:solidFill>
                  <a:srgbClr val="0066FF"/>
                </a:solidFill>
                <a:latin typeface="Arial" charset="0"/>
              </a:rPr>
              <a:t>tympanum</a:t>
            </a:r>
            <a:r>
              <a:rPr lang="en-US" sz="2400" dirty="0">
                <a:solidFill>
                  <a:srgbClr val="0066FF"/>
                </a:solidFill>
                <a:latin typeface="Arial" charset="0"/>
              </a:rPr>
              <a:t>)</a:t>
            </a:r>
            <a:r>
              <a:rPr lang="en-US" sz="2400" dirty="0">
                <a:latin typeface="Arial" charset="0"/>
              </a:rPr>
              <a:t> to vibrate</a:t>
            </a:r>
          </a:p>
          <a:p>
            <a:pPr lvl="1" eaLnBrk="1" hangingPunct="1">
              <a:lnSpc>
                <a:spcPct val="90000"/>
              </a:lnSpc>
            </a:pPr>
            <a:r>
              <a:rPr lang="en-US" sz="2400" dirty="0">
                <a:latin typeface="Arial" charset="0"/>
              </a:rPr>
              <a:t>Our auditory system translates these into </a:t>
            </a:r>
            <a:r>
              <a:rPr lang="en-US" sz="2400" dirty="0">
                <a:solidFill>
                  <a:srgbClr val="0066FF"/>
                </a:solidFill>
                <a:latin typeface="Arial" charset="0"/>
              </a:rPr>
              <a:t>neural impulses</a:t>
            </a:r>
          </a:p>
          <a:p>
            <a:pPr lvl="1" eaLnBrk="1" hangingPunct="1">
              <a:lnSpc>
                <a:spcPct val="90000"/>
              </a:lnSpc>
            </a:pPr>
            <a:r>
              <a:rPr lang="en-US" sz="2400" dirty="0">
                <a:latin typeface="Arial" charset="0"/>
              </a:rPr>
              <a:t>Our</a:t>
            </a:r>
            <a:r>
              <a:rPr lang="en-US" sz="2400" dirty="0">
                <a:solidFill>
                  <a:srgbClr val="0066FF"/>
                </a:solidFill>
                <a:latin typeface="Arial" charset="0"/>
              </a:rPr>
              <a:t> brain</a:t>
            </a:r>
            <a:r>
              <a:rPr lang="en-US" sz="2400" dirty="0">
                <a:latin typeface="Arial" charset="0"/>
              </a:rPr>
              <a:t> then interprets these as sounds</a:t>
            </a:r>
          </a:p>
          <a:p>
            <a:pPr lvl="1" eaLnBrk="1" hangingPunct="1">
              <a:lnSpc>
                <a:spcPct val="90000"/>
              </a:lnSpc>
            </a:pPr>
            <a:r>
              <a:rPr lang="en-US" sz="2400" dirty="0">
                <a:latin typeface="Arial" charset="0"/>
              </a:rPr>
              <a:t>We can plot these sounds as </a:t>
            </a:r>
            <a:r>
              <a:rPr lang="en-US" sz="2400" dirty="0">
                <a:solidFill>
                  <a:srgbClr val="0066FF"/>
                </a:solidFill>
                <a:latin typeface="Arial" charset="0"/>
              </a:rPr>
              <a:t>changes in air pressure over time</a:t>
            </a:r>
          </a:p>
          <a:p>
            <a:pPr eaLnBrk="1" hangingPunct="1">
              <a:lnSpc>
                <a:spcPct val="90000"/>
              </a:lnSpc>
            </a:pPr>
            <a:r>
              <a:rPr lang="en-US" sz="2400" dirty="0">
                <a:latin typeface="Arial" charset="0"/>
              </a:rPr>
              <a:t>From a speech-centric point of view, sound </a:t>
            </a:r>
            <a:r>
              <a:rPr lang="en-US" sz="2400" b="1" i="1" dirty="0">
                <a:solidFill>
                  <a:srgbClr val="0066FF"/>
                </a:solidFill>
                <a:latin typeface="Arial" charset="0"/>
              </a:rPr>
              <a:t>not</a:t>
            </a:r>
            <a:r>
              <a:rPr lang="en-US" sz="2400" dirty="0">
                <a:latin typeface="Arial" charset="0"/>
              </a:rPr>
              <a:t> produced by the human voice is </a:t>
            </a:r>
            <a:r>
              <a:rPr lang="en-US" sz="2400" dirty="0">
                <a:solidFill>
                  <a:srgbClr val="0066FF"/>
                </a:solidFill>
                <a:latin typeface="Arial" charset="0"/>
              </a:rPr>
              <a:t>noise</a:t>
            </a:r>
          </a:p>
          <a:p>
            <a:pPr lvl="1" eaLnBrk="1" hangingPunct="1">
              <a:lnSpc>
                <a:spcPct val="90000"/>
              </a:lnSpc>
            </a:pPr>
            <a:r>
              <a:rPr lang="en-US" sz="2400" dirty="0">
                <a:latin typeface="Arial" charset="0"/>
              </a:rPr>
              <a:t>Ratio of speech-generated sounds to other simultaneous sounds: </a:t>
            </a:r>
            <a:r>
              <a:rPr lang="en-US" sz="2400" dirty="0">
                <a:solidFill>
                  <a:srgbClr val="0066FF"/>
                </a:solidFill>
                <a:latin typeface="Arial" charset="0"/>
              </a:rPr>
              <a:t> Signal-to-Noise Ratio (SNR)</a:t>
            </a:r>
          </a:p>
        </p:txBody>
      </p:sp>
    </p:spTree>
    <p:extLst>
      <p:ext uri="{BB962C8B-B14F-4D97-AF65-F5344CB8AC3E}">
        <p14:creationId xmlns:p14="http://schemas.microsoft.com/office/powerpoint/2010/main" val="199211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9104-085B-69EC-9287-1830EFEE6C61}"/>
              </a:ext>
            </a:extLst>
          </p:cNvPr>
          <p:cNvSpPr>
            <a:spLocks noGrp="1"/>
          </p:cNvSpPr>
          <p:nvPr>
            <p:ph idx="1"/>
          </p:nvPr>
        </p:nvSpPr>
        <p:spPr>
          <a:xfrm>
            <a:off x="457200" y="762000"/>
            <a:ext cx="8229600" cy="5364163"/>
          </a:xfrm>
        </p:spPr>
        <p:txBody>
          <a:bodyPr/>
          <a:lstStyle/>
          <a:p>
            <a:pPr lvl="2"/>
            <a:r>
              <a:rPr lang="en-US" sz="2000" dirty="0"/>
              <a:t>For example, when people are speaking while </a:t>
            </a:r>
            <a:r>
              <a:rPr lang="en-US" sz="2000" dirty="0">
                <a:solidFill>
                  <a:srgbClr val="0066FF"/>
                </a:solidFill>
              </a:rPr>
              <a:t>music</a:t>
            </a:r>
            <a:r>
              <a:rPr lang="en-US" sz="2000" dirty="0"/>
              <a:t> is playing or </a:t>
            </a:r>
            <a:r>
              <a:rPr lang="en-US" sz="2000" dirty="0">
                <a:solidFill>
                  <a:srgbClr val="0066FF"/>
                </a:solidFill>
              </a:rPr>
              <a:t>cars</a:t>
            </a:r>
            <a:r>
              <a:rPr lang="en-US" sz="2000" dirty="0"/>
              <a:t> are running by or a </a:t>
            </a:r>
            <a:r>
              <a:rPr lang="en-US" sz="2000" dirty="0">
                <a:solidFill>
                  <a:srgbClr val="0066FF"/>
                </a:solidFill>
              </a:rPr>
              <a:t>tea kettle </a:t>
            </a:r>
            <a:r>
              <a:rPr lang="en-US" sz="2000" dirty="0"/>
              <a:t>is brewing or a </a:t>
            </a:r>
            <a:r>
              <a:rPr lang="en-US" sz="2000" dirty="0">
                <a:solidFill>
                  <a:srgbClr val="0066FF"/>
                </a:solidFill>
              </a:rPr>
              <a:t>dog</a:t>
            </a:r>
            <a:r>
              <a:rPr lang="en-US" sz="2000" dirty="0"/>
              <a:t> is barking or </a:t>
            </a:r>
            <a:r>
              <a:rPr lang="en-US" sz="2000" dirty="0">
                <a:solidFill>
                  <a:srgbClr val="0066FF"/>
                </a:solidFill>
              </a:rPr>
              <a:t>any sort of non-speech noise</a:t>
            </a:r>
            <a:r>
              <a:rPr lang="en-US" sz="2000" dirty="0"/>
              <a:t> is in the background of a phone call we examine the SNR</a:t>
            </a:r>
          </a:p>
          <a:p>
            <a:pPr lvl="2"/>
            <a:r>
              <a:rPr lang="en-US" sz="2000" dirty="0"/>
              <a:t>If this ratio is </a:t>
            </a:r>
            <a:r>
              <a:rPr lang="en-US" sz="2000" dirty="0">
                <a:solidFill>
                  <a:srgbClr val="0066FF"/>
                </a:solidFill>
              </a:rPr>
              <a:t>high</a:t>
            </a:r>
            <a:r>
              <a:rPr lang="en-US" sz="2000" dirty="0"/>
              <a:t> then there is a stronger speech signal and the speech itself can be analyzed more accurately</a:t>
            </a:r>
          </a:p>
          <a:p>
            <a:pPr marL="857250" lvl="1" indent="-342900"/>
            <a:r>
              <a:rPr lang="en-US" sz="2400" dirty="0"/>
              <a:t>Harmonic to Noise Ratio (HNR) measures the ratio between periodic and a-periodic speech components (speech waveforms that show repeating patterns over time vs. those that do not) in distorted or unnatural speech</a:t>
            </a:r>
          </a:p>
          <a:p>
            <a:pPr marL="1257300" lvl="2" indent="-342900"/>
            <a:r>
              <a:rPr lang="en-US" sz="2000" dirty="0"/>
              <a:t>For example, when people with </a:t>
            </a:r>
            <a:r>
              <a:rPr lang="en-US" sz="2000" i="1" dirty="0"/>
              <a:t>dysarthria, apraxia, aphasia, autism, stuttering</a:t>
            </a:r>
            <a:r>
              <a:rPr lang="en-US" sz="2000" dirty="0"/>
              <a:t> try to speak but </a:t>
            </a:r>
            <a:r>
              <a:rPr lang="en-US" sz="2000" dirty="0">
                <a:hlinkClick r:id="rId3"/>
              </a:rPr>
              <a:t>have trouble speaking clearly</a:t>
            </a:r>
            <a:endParaRPr lang="en-US" sz="2000" i="1" dirty="0"/>
          </a:p>
          <a:p>
            <a:pPr lvl="1"/>
            <a:r>
              <a:rPr lang="en-US" sz="2400" dirty="0"/>
              <a:t>What do we do to </a:t>
            </a:r>
            <a:r>
              <a:rPr lang="en-US" sz="2400" dirty="0">
                <a:solidFill>
                  <a:srgbClr val="0066FF"/>
                </a:solidFill>
              </a:rPr>
              <a:t>measure speech</a:t>
            </a:r>
            <a:r>
              <a:rPr lang="en-US" sz="2400" dirty="0"/>
              <a:t>?</a:t>
            </a:r>
          </a:p>
        </p:txBody>
      </p:sp>
      <p:sp>
        <p:nvSpPr>
          <p:cNvPr id="4" name="Date Placeholder 3">
            <a:extLst>
              <a:ext uri="{FF2B5EF4-FFF2-40B4-BE49-F238E27FC236}">
                <a16:creationId xmlns:a16="http://schemas.microsoft.com/office/drawing/2014/main" id="{5E0E081F-72C5-5D6F-A606-FA1194672365}"/>
              </a:ext>
            </a:extLst>
          </p:cNvPr>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a:extLst>
              <a:ext uri="{FF2B5EF4-FFF2-40B4-BE49-F238E27FC236}">
                <a16:creationId xmlns:a16="http://schemas.microsoft.com/office/drawing/2014/main" id="{34117C67-2ED0-FFFD-9B1E-ECE4270B8B21}"/>
              </a:ext>
            </a:extLst>
          </p:cNvPr>
          <p:cNvSpPr>
            <a:spLocks noGrp="1"/>
          </p:cNvSpPr>
          <p:nvPr>
            <p:ph type="sldNum" sz="quarter" idx="12"/>
          </p:nvPr>
        </p:nvSpPr>
        <p:spPr/>
        <p:txBody>
          <a:bodyPr/>
          <a:lstStyle/>
          <a:p>
            <a:fld id="{40FA6DB1-B1F2-1B4A-9951-FCE71E2559EA}" type="slidenum">
              <a:rPr lang="en-US" smtClean="0"/>
              <a:pPr/>
              <a:t>15</a:t>
            </a:fld>
            <a:endParaRPr lang="en-US"/>
          </a:p>
        </p:txBody>
      </p:sp>
    </p:spTree>
    <p:extLst>
      <p:ext uri="{BB962C8B-B14F-4D97-AF65-F5344CB8AC3E}">
        <p14:creationId xmlns:p14="http://schemas.microsoft.com/office/powerpoint/2010/main" val="351894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Periodic Speech Waves</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16</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364455"/>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3960018"/>
            <a:ext cx="8229600" cy="216614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their </a:t>
            </a:r>
            <a:r>
              <a:rPr lang="en-US" sz="2400" b="1" kern="0" dirty="0">
                <a:solidFill>
                  <a:srgbClr val="0066FF"/>
                </a:solidFill>
              </a:rPr>
              <a:t>frequency </a:t>
            </a:r>
            <a:r>
              <a:rPr lang="en-US" sz="2400" kern="0" dirty="0"/>
              <a:t>(x-axis)  and </a:t>
            </a:r>
            <a:r>
              <a:rPr lang="en-US" sz="2400" b="1" kern="0" dirty="0">
                <a:solidFill>
                  <a:srgbClr val="0066FF"/>
                </a:solidFill>
              </a:rPr>
              <a:t>amplitude </a:t>
            </a:r>
            <a:r>
              <a:rPr lang="en-US" sz="2400" kern="0" dirty="0"/>
              <a:t>(y-axis)</a:t>
            </a:r>
          </a:p>
          <a:p>
            <a:r>
              <a:rPr lang="en-US" sz="2400" b="1" kern="0" dirty="0">
                <a:solidFill>
                  <a:srgbClr val="0066FF"/>
                </a:solidFill>
              </a:rPr>
              <a:t>Frequency</a:t>
            </a:r>
            <a:r>
              <a:rPr lang="en-US" sz="2400" kern="0" dirty="0"/>
              <a:t> (f) </a:t>
            </a:r>
            <a:r>
              <a:rPr lang="mr-IN" sz="2400" kern="0" dirty="0"/>
              <a:t>–</a:t>
            </a:r>
            <a:r>
              <a:rPr lang="en-US" sz="2400" kern="0" dirty="0"/>
              <a:t> # of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(.1) </a:t>
            </a:r>
            <a:endParaRPr lang="en-US" sz="2400" b="1" kern="0" dirty="0"/>
          </a:p>
        </p:txBody>
      </p:sp>
    </p:spTree>
    <p:extLst>
      <p:ext uri="{BB962C8B-B14F-4D97-AF65-F5344CB8AC3E}">
        <p14:creationId xmlns:p14="http://schemas.microsoft.com/office/powerpoint/2010/main" val="89544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Period</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17</a:t>
            </a:fld>
            <a:endParaRPr lang="en-US"/>
          </a:p>
        </p:txBody>
      </p:sp>
      <p:pic>
        <p:nvPicPr>
          <p:cNvPr id="6" name="Picture 8" descr="10h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600200"/>
            <a:ext cx="7454900" cy="259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4195763"/>
            <a:ext cx="8229600" cy="1930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Characterized by both </a:t>
            </a:r>
            <a:r>
              <a:rPr lang="en-US" sz="2400" b="1" kern="0" dirty="0">
                <a:solidFill>
                  <a:srgbClr val="0066FF"/>
                </a:solidFill>
              </a:rPr>
              <a:t>frequency</a:t>
            </a:r>
            <a:r>
              <a:rPr lang="en-US" sz="2400" b="1" kern="0" dirty="0"/>
              <a:t> </a:t>
            </a:r>
            <a:r>
              <a:rPr lang="en-US" sz="2400" kern="0" dirty="0">
                <a:solidFill>
                  <a:srgbClr val="0066FF"/>
                </a:solidFill>
              </a:rPr>
              <a:t> </a:t>
            </a:r>
            <a:r>
              <a:rPr lang="en-US" sz="2400" kern="0" dirty="0"/>
              <a:t>and </a:t>
            </a:r>
            <a:r>
              <a:rPr lang="en-US" sz="2400" b="1" kern="0" dirty="0">
                <a:solidFill>
                  <a:srgbClr val="0066FF"/>
                </a:solidFill>
              </a:rPr>
              <a:t>amplitude</a:t>
            </a:r>
          </a:p>
          <a:p>
            <a:r>
              <a:rPr lang="en-US" sz="2400" b="1" kern="0" dirty="0">
                <a:solidFill>
                  <a:srgbClr val="0066FF"/>
                </a:solidFill>
              </a:rPr>
              <a:t>Frequency</a:t>
            </a:r>
            <a:r>
              <a:rPr lang="en-US" sz="2400" kern="0" dirty="0"/>
              <a:t> (f) </a:t>
            </a:r>
            <a:r>
              <a:rPr lang="mr-IN" sz="2400" kern="0" dirty="0"/>
              <a:t>–</a:t>
            </a:r>
            <a:r>
              <a:rPr lang="en-US" sz="2400" kern="0" dirty="0"/>
              <a:t> cycles per second </a:t>
            </a:r>
          </a:p>
          <a:p>
            <a:r>
              <a:rPr lang="en-US" sz="2400" b="1" kern="0" dirty="0">
                <a:solidFill>
                  <a:srgbClr val="0066FF"/>
                </a:solidFill>
              </a:rPr>
              <a:t>Amplitude</a:t>
            </a:r>
            <a:r>
              <a:rPr lang="en-US" sz="2400" kern="0" dirty="0"/>
              <a:t> </a:t>
            </a:r>
            <a:r>
              <a:rPr lang="mr-IN" sz="2400" kern="0" dirty="0"/>
              <a:t>–</a:t>
            </a:r>
            <a:r>
              <a:rPr lang="en-US" sz="2400" kern="0" dirty="0"/>
              <a:t> maximum value in y axis</a:t>
            </a:r>
          </a:p>
          <a:p>
            <a:r>
              <a:rPr lang="en-US" sz="2400" b="1" kern="0" dirty="0">
                <a:solidFill>
                  <a:srgbClr val="0066FF"/>
                </a:solidFill>
              </a:rPr>
              <a:t>Period</a:t>
            </a:r>
            <a:r>
              <a:rPr lang="en-US" sz="2400" b="1" kern="0" dirty="0"/>
              <a:t> </a:t>
            </a:r>
            <a:r>
              <a:rPr lang="en-US" sz="2400" kern="0" dirty="0"/>
              <a:t>(T) </a:t>
            </a:r>
            <a:r>
              <a:rPr lang="mr-IN" sz="2400" kern="0" dirty="0"/>
              <a:t>–</a:t>
            </a:r>
            <a:r>
              <a:rPr lang="en-US" sz="2400" kern="0" dirty="0"/>
              <a:t> time it takes for one cycle to complete  </a:t>
            </a:r>
            <a:endParaRPr lang="en-US" sz="2400" b="1" kern="0" dirty="0"/>
          </a:p>
        </p:txBody>
      </p:sp>
      <p:sp>
        <p:nvSpPr>
          <p:cNvPr id="3" name="Rectangle 2"/>
          <p:cNvSpPr/>
          <p:nvPr/>
        </p:nvSpPr>
        <p:spPr bwMode="auto">
          <a:xfrm>
            <a:off x="1219200" y="1905000"/>
            <a:ext cx="1371600" cy="1752600"/>
          </a:xfrm>
          <a:prstGeom prst="rect">
            <a:avLst/>
          </a:prstGeom>
          <a:solidFill>
            <a:srgbClr val="0066FF">
              <a:alpha val="19000"/>
            </a:srgb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403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81F292-D3C2-EB4B-9C9C-63396A097E68}" type="datetime1">
              <a:rPr lang="en-US"/>
              <a:pPr eaLnBrk="1" hangingPunct="1"/>
              <a:t>1/30/24</a:t>
            </a:fld>
            <a:endParaRPr lang="en-US"/>
          </a:p>
        </p:txBody>
      </p:sp>
      <p:sp>
        <p:nvSpPr>
          <p:cNvPr id="1229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0A74D2-8EDB-C140-96FE-EDA058FFAF9B}" type="slidenum">
              <a:rPr lang="en-US"/>
              <a:pPr eaLnBrk="1" hangingPunct="1"/>
              <a:t>18</a:t>
            </a:fld>
            <a:endParaRPr lang="en-US"/>
          </a:p>
        </p:txBody>
      </p:sp>
      <p:sp>
        <p:nvSpPr>
          <p:cNvPr id="12292" name="Rectangle 2"/>
          <p:cNvSpPr>
            <a:spLocks noGrp="1" noChangeArrowheads="1"/>
          </p:cNvSpPr>
          <p:nvPr>
            <p:ph type="title"/>
          </p:nvPr>
        </p:nvSpPr>
        <p:spPr/>
        <p:txBody>
          <a:bodyPr/>
          <a:lstStyle/>
          <a:p>
            <a:pPr eaLnBrk="1" hangingPunct="1"/>
            <a:r>
              <a:rPr lang="en-US" dirty="0">
                <a:solidFill>
                  <a:schemeClr val="tx1"/>
                </a:solidFill>
                <a:latin typeface="Arial" charset="0"/>
              </a:rPr>
              <a:t>Speech is Composed of </a:t>
            </a:r>
            <a:r>
              <a:rPr lang="en-US" i="1" dirty="0">
                <a:solidFill>
                  <a:schemeClr val="tx1"/>
                </a:solidFill>
                <a:latin typeface="Arial" charset="0"/>
              </a:rPr>
              <a:t>Complex</a:t>
            </a:r>
            <a:r>
              <a:rPr lang="en-US" dirty="0">
                <a:solidFill>
                  <a:schemeClr val="tx1"/>
                </a:solidFill>
                <a:latin typeface="Arial" charset="0"/>
              </a:rPr>
              <a:t> Periodic Waves</a:t>
            </a:r>
          </a:p>
        </p:txBody>
      </p:sp>
      <p:sp>
        <p:nvSpPr>
          <p:cNvPr id="12293" name="Rectangle 3"/>
          <p:cNvSpPr>
            <a:spLocks noGrp="1" noChangeArrowheads="1"/>
          </p:cNvSpPr>
          <p:nvPr>
            <p:ph type="body" idx="1"/>
          </p:nvPr>
        </p:nvSpPr>
        <p:spPr>
          <a:xfrm>
            <a:off x="685800" y="1166018"/>
            <a:ext cx="8229600" cy="4525963"/>
          </a:xfrm>
        </p:spPr>
        <p:txBody>
          <a:bodyPr/>
          <a:lstStyle/>
          <a:p>
            <a:pPr eaLnBrk="1" hangingPunct="1"/>
            <a:r>
              <a:rPr lang="en-US" sz="2400" dirty="0">
                <a:latin typeface="Arial" charset="0"/>
              </a:rPr>
              <a:t>Cyclic but composed of </a:t>
            </a:r>
            <a:r>
              <a:rPr lang="en-US" sz="2400" b="1" i="1" dirty="0">
                <a:latin typeface="Arial" charset="0"/>
              </a:rPr>
              <a:t>multiple</a:t>
            </a:r>
            <a:r>
              <a:rPr lang="en-US" sz="2400" dirty="0">
                <a:latin typeface="Arial" charset="0"/>
              </a:rPr>
              <a:t> sine waves</a:t>
            </a:r>
          </a:p>
          <a:p>
            <a:pPr lvl="1" eaLnBrk="1" hangingPunct="1"/>
            <a:r>
              <a:rPr lang="en-US" sz="2400" dirty="0">
                <a:solidFill>
                  <a:srgbClr val="0066FF"/>
                </a:solidFill>
              </a:rPr>
              <a:t>Fundamental frequency (F0):</a:t>
            </a:r>
            <a:r>
              <a:rPr lang="en-US" sz="2400" dirty="0"/>
              <a:t> rate at which largest sine wave pattern </a:t>
            </a:r>
            <a:r>
              <a:rPr lang="en-US" sz="2400" dirty="0">
                <a:solidFill>
                  <a:srgbClr val="660066"/>
                </a:solidFill>
              </a:rPr>
              <a:t>repeats</a:t>
            </a:r>
            <a:r>
              <a:rPr lang="en-US" sz="2400" dirty="0"/>
              <a:t> (also called </a:t>
            </a:r>
            <a:r>
              <a:rPr lang="en-US" sz="2400" dirty="0">
                <a:solidFill>
                  <a:srgbClr val="0066FF"/>
                </a:solidFill>
              </a:rPr>
              <a:t>Hertz</a:t>
            </a:r>
            <a:r>
              <a:rPr lang="en-US" sz="2400" dirty="0"/>
              <a:t> or </a:t>
            </a:r>
            <a:r>
              <a:rPr lang="en-US" sz="2400" dirty="0">
                <a:solidFill>
                  <a:srgbClr val="0066FF"/>
                </a:solidFill>
              </a:rPr>
              <a:t>Hz</a:t>
            </a:r>
            <a:r>
              <a:rPr lang="en-US" sz="2400" dirty="0"/>
              <a:t>) </a:t>
            </a:r>
          </a:p>
          <a:p>
            <a:pPr lvl="1" eaLnBrk="1" hangingPunct="1"/>
            <a:r>
              <a:rPr lang="en-US" sz="2400" dirty="0">
                <a:solidFill>
                  <a:srgbClr val="0066FF"/>
                </a:solidFill>
              </a:rPr>
              <a:t>Harmonics: </a:t>
            </a:r>
            <a:r>
              <a:rPr lang="en-US" sz="2400" dirty="0"/>
              <a:t>waves with a frequency that is a positive integer multiple of the frequency of the F0, which is typically called the </a:t>
            </a:r>
            <a:r>
              <a:rPr lang="en-US" sz="2400" dirty="0">
                <a:solidFill>
                  <a:srgbClr val="FF0000"/>
                </a:solidFill>
              </a:rPr>
              <a:t>first harmonic</a:t>
            </a:r>
          </a:p>
          <a:p>
            <a:pPr eaLnBrk="1" hangingPunct="1"/>
            <a:r>
              <a:rPr lang="en-US" sz="2400" dirty="0">
                <a:latin typeface="Arial" charset="0"/>
              </a:rPr>
              <a:t>Any </a:t>
            </a:r>
            <a:r>
              <a:rPr lang="en-US" sz="2400" dirty="0">
                <a:solidFill>
                  <a:srgbClr val="0066FF"/>
                </a:solidFill>
                <a:latin typeface="Arial" charset="0"/>
              </a:rPr>
              <a:t>complex waveform </a:t>
            </a:r>
            <a:r>
              <a:rPr lang="en-US" sz="2400" dirty="0">
                <a:latin typeface="Arial" charset="0"/>
              </a:rPr>
              <a:t>can be analyzed into its component sine waves with their frequencies, amplitudes, and phases using the </a:t>
            </a:r>
            <a:r>
              <a:rPr lang="en-US" sz="2400" dirty="0">
                <a:solidFill>
                  <a:srgbClr val="0066FF"/>
                </a:solidFill>
                <a:latin typeface="Arial" charset="0"/>
                <a:hlinkClick r:id="rId3"/>
              </a:rPr>
              <a:t>Fourier Transform</a:t>
            </a:r>
            <a:endParaRPr lang="en-US" sz="2400" dirty="0">
              <a:solidFill>
                <a:srgbClr val="0066FF"/>
              </a:solidFill>
              <a:latin typeface="Arial" charset="0"/>
            </a:endParaRPr>
          </a:p>
          <a:p>
            <a:pPr lvl="1" eaLnBrk="1" hangingPunct="1"/>
            <a:r>
              <a:rPr lang="en-US" dirty="0">
                <a:solidFill>
                  <a:srgbClr val="0066FF"/>
                </a:solidFill>
                <a:latin typeface="Arial" charset="0"/>
              </a:rPr>
              <a:t> </a:t>
            </a:r>
            <a:r>
              <a:rPr lang="en-US" sz="2400" dirty="0">
                <a:solidFill>
                  <a:srgbClr val="0066FF"/>
                </a:solidFill>
                <a:latin typeface="Arial" charset="0"/>
              </a:rPr>
              <a:t>Fourier analysis </a:t>
            </a:r>
            <a:r>
              <a:rPr lang="en-US" sz="2400" dirty="0">
                <a:latin typeface="Arial" charset="0"/>
              </a:rPr>
              <a:t>allows us to evaluate amplitude, phases, and frequencies of data</a:t>
            </a:r>
          </a:p>
        </p:txBody>
      </p:sp>
    </p:spTree>
    <p:extLst>
      <p:ext uri="{BB962C8B-B14F-4D97-AF65-F5344CB8AC3E}">
        <p14:creationId xmlns:p14="http://schemas.microsoft.com/office/powerpoint/2010/main" val="12938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2D4C27-92D4-1C48-8B04-96E0F4BD5991}" type="datetime1">
              <a:rPr lang="en-US"/>
              <a:pPr eaLnBrk="1" hangingPunct="1"/>
              <a:t>1/30/24</a:t>
            </a:fld>
            <a:endParaRPr lang="en-US"/>
          </a:p>
        </p:txBody>
      </p:sp>
      <p:sp>
        <p:nvSpPr>
          <p:cNvPr id="1331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E53526F-0B19-4949-85FC-5B60E9A17052}" type="slidenum">
              <a:rPr lang="en-US"/>
              <a:pPr eaLnBrk="1" hangingPunct="1"/>
              <a:t>19</a:t>
            </a:fld>
            <a:endParaRPr lang="en-US"/>
          </a:p>
        </p:txBody>
      </p:sp>
      <p:pic>
        <p:nvPicPr>
          <p:cNvPr id="133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473" t="56815" r="3505" b="7030"/>
          <a:stretch>
            <a:fillRect/>
          </a:stretch>
        </p:blipFill>
        <p:spPr bwMode="auto">
          <a:xfrm>
            <a:off x="1447800" y="1676400"/>
            <a:ext cx="5791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7" name="Rectangle 6"/>
          <p:cNvSpPr>
            <a:spLocks noGrp="1" noChangeArrowheads="1"/>
          </p:cNvSpPr>
          <p:nvPr>
            <p:ph type="title" idx="4294967295"/>
          </p:nvPr>
        </p:nvSpPr>
        <p:spPr/>
        <p:txBody>
          <a:bodyPr/>
          <a:lstStyle/>
          <a:p>
            <a:r>
              <a:rPr lang="en-US" dirty="0">
                <a:latin typeface="Arial" charset="0"/>
              </a:rPr>
              <a:t>2 Sine Waves Combining to Form </a:t>
            </a:r>
            <a:r>
              <a:rPr lang="en-US" dirty="0">
                <a:latin typeface="Arial" charset="0"/>
                <a:sym typeface="Wingdings" charset="0"/>
              </a:rPr>
              <a:t>1 Complex Periodic Wave</a:t>
            </a:r>
            <a:endParaRPr lang="en-US" dirty="0">
              <a:latin typeface="Arial" charset="0"/>
            </a:endParaRPr>
          </a:p>
        </p:txBody>
      </p:sp>
    </p:spTree>
    <p:extLst>
      <p:ext uri="{BB962C8B-B14F-4D97-AF65-F5344CB8AC3E}">
        <p14:creationId xmlns:p14="http://schemas.microsoft.com/office/powerpoint/2010/main" val="132496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20BC-FDF4-818C-9B20-8FFED500C676}"/>
              </a:ext>
            </a:extLst>
          </p:cNvPr>
          <p:cNvSpPr>
            <a:spLocks noGrp="1"/>
          </p:cNvSpPr>
          <p:nvPr>
            <p:ph type="title"/>
          </p:nvPr>
        </p:nvSpPr>
        <p:spPr/>
        <p:txBody>
          <a:bodyPr/>
          <a:lstStyle/>
          <a:p>
            <a:r>
              <a:rPr lang="en-US" dirty="0"/>
              <a:t>Assignments</a:t>
            </a:r>
          </a:p>
        </p:txBody>
      </p:sp>
      <p:sp>
        <p:nvSpPr>
          <p:cNvPr id="3" name="Content Placeholder 2">
            <a:extLst>
              <a:ext uri="{FF2B5EF4-FFF2-40B4-BE49-F238E27FC236}">
                <a16:creationId xmlns:a16="http://schemas.microsoft.com/office/drawing/2014/main" id="{D155F61E-3423-1A6A-28A6-744B8AFDE36A}"/>
              </a:ext>
            </a:extLst>
          </p:cNvPr>
          <p:cNvSpPr>
            <a:spLocks noGrp="1"/>
          </p:cNvSpPr>
          <p:nvPr>
            <p:ph idx="1"/>
          </p:nvPr>
        </p:nvSpPr>
        <p:spPr>
          <a:xfrm>
            <a:off x="457200" y="1219200"/>
            <a:ext cx="8229600" cy="4906963"/>
          </a:xfrm>
        </p:spPr>
        <p:txBody>
          <a:bodyPr/>
          <a:lstStyle/>
          <a:p>
            <a:r>
              <a:rPr lang="en-US" sz="2400" dirty="0"/>
              <a:t>If you were unable to do the Week 2 assignment last week for any reason, please do the Week 2 (late for students signing up late) asap  -- how many of you does this include?</a:t>
            </a:r>
          </a:p>
          <a:p>
            <a:r>
              <a:rPr lang="en-US" sz="2400" dirty="0"/>
              <a:t>Please do remember to provide 100 words each for positive and also for each negative responses for each assigned Chapter/subchapter or paper</a:t>
            </a:r>
          </a:p>
          <a:p>
            <a:r>
              <a:rPr lang="en-US" sz="2400" dirty="0"/>
              <a:t>If you have any questions about an Assignment or a Homework or anything else involving this course, please first look at the threads on Ed Discussion. </a:t>
            </a:r>
          </a:p>
          <a:p>
            <a:pPr lvl="1"/>
            <a:r>
              <a:rPr lang="en-US" sz="2400" dirty="0"/>
              <a:t> If you don’t see an answer to your question then do post on Ed Discussion and we’ll respond promptly</a:t>
            </a:r>
          </a:p>
        </p:txBody>
      </p:sp>
      <p:sp>
        <p:nvSpPr>
          <p:cNvPr id="4" name="Date Placeholder 3">
            <a:extLst>
              <a:ext uri="{FF2B5EF4-FFF2-40B4-BE49-F238E27FC236}">
                <a16:creationId xmlns:a16="http://schemas.microsoft.com/office/drawing/2014/main" id="{47ABC686-31B8-CE36-8294-964CEBDFBA38}"/>
              </a:ext>
            </a:extLst>
          </p:cNvPr>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a:extLst>
              <a:ext uri="{FF2B5EF4-FFF2-40B4-BE49-F238E27FC236}">
                <a16:creationId xmlns:a16="http://schemas.microsoft.com/office/drawing/2014/main" id="{0BE050D2-609B-7629-355E-62D88562B2E2}"/>
              </a:ext>
            </a:extLst>
          </p:cNvPr>
          <p:cNvSpPr>
            <a:spLocks noGrp="1"/>
          </p:cNvSpPr>
          <p:nvPr>
            <p:ph type="sldNum" sz="quarter" idx="12"/>
          </p:nvPr>
        </p:nvSpPr>
        <p:spPr/>
        <p:txBody>
          <a:bodyPr/>
          <a:lstStyle/>
          <a:p>
            <a:fld id="{40FA6DB1-B1F2-1B4A-9951-FCE71E2559EA}" type="slidenum">
              <a:rPr lang="en-US" smtClean="0"/>
              <a:pPr/>
              <a:t>2</a:t>
            </a:fld>
            <a:endParaRPr lang="en-US"/>
          </a:p>
        </p:txBody>
      </p:sp>
    </p:spTree>
    <p:extLst>
      <p:ext uri="{BB962C8B-B14F-4D97-AF65-F5344CB8AC3E}">
        <p14:creationId xmlns:p14="http://schemas.microsoft.com/office/powerpoint/2010/main" val="32220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54DE22-BB09-8A4A-9C8E-85A72F87BE57}" type="datetime1">
              <a:rPr lang="en-US"/>
              <a:pPr eaLnBrk="1" hangingPunct="1"/>
              <a:t>1/30/24</a:t>
            </a:fld>
            <a:endParaRPr lang="en-US"/>
          </a:p>
        </p:txBody>
      </p:sp>
      <p:sp>
        <p:nvSpPr>
          <p:cNvPr id="1433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85793FA-91FA-C442-8093-CC72F296F962}" type="slidenum">
              <a:rPr lang="en-US"/>
              <a:pPr eaLnBrk="1" hangingPunct="1"/>
              <a:t>20</a:t>
            </a:fld>
            <a:endParaRPr lang="en-US"/>
          </a:p>
        </p:txBody>
      </p:sp>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6886" r="15877" b="31134"/>
          <a:stretch>
            <a:fillRect/>
          </a:stretch>
        </p:blipFill>
        <p:spPr bwMode="auto">
          <a:xfrm>
            <a:off x="2057400" y="1295400"/>
            <a:ext cx="4892675"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Rectangle 11"/>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endParaRPr lang="en-US"/>
          </a:p>
        </p:txBody>
      </p:sp>
      <p:sp>
        <p:nvSpPr>
          <p:cNvPr id="14342" name="Rectangle 12"/>
          <p:cNvSpPr>
            <a:spLocks noChangeArrowheads="1"/>
          </p:cNvSpPr>
          <p:nvPr/>
        </p:nvSpPr>
        <p:spPr bwMode="auto">
          <a:xfrm>
            <a:off x="0" y="42291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3" name="Rectangle 13"/>
          <p:cNvSpPr>
            <a:spLocks noChangeArrowheads="1"/>
          </p:cNvSpPr>
          <p:nvPr/>
        </p:nvSpPr>
        <p:spPr bwMode="auto">
          <a:xfrm>
            <a:off x="0" y="8458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4" name="Rectangle 14"/>
          <p:cNvSpPr>
            <a:spLocks noChangeArrowheads="1"/>
          </p:cNvSpPr>
          <p:nvPr/>
        </p:nvSpPr>
        <p:spPr bwMode="auto">
          <a:xfrm>
            <a:off x="0" y="193262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indent="457200" eaLnBrk="0" hangingPunct="0"/>
            <a:endParaRPr lang="en-US" sz="2400">
              <a:latin typeface="Times New Roman" charset="0"/>
            </a:endParaRPr>
          </a:p>
        </p:txBody>
      </p:sp>
      <p:sp>
        <p:nvSpPr>
          <p:cNvPr id="14345" name="Rectangle 15"/>
          <p:cNvSpPr>
            <a:spLocks noChangeArrowheads="1"/>
          </p:cNvSpPr>
          <p:nvPr/>
        </p:nvSpPr>
        <p:spPr bwMode="auto">
          <a:xfrm>
            <a:off x="0" y="235553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spAutoFit/>
          </a:bodyPr>
          <a:lstStyle/>
          <a:p>
            <a:pPr eaLnBrk="0" hangingPunct="0"/>
            <a:endParaRPr lang="en-US" sz="2400">
              <a:latin typeface="Times New Roman" charset="0"/>
            </a:endParaRPr>
          </a:p>
        </p:txBody>
      </p:sp>
      <p:sp>
        <p:nvSpPr>
          <p:cNvPr id="14346" name="Rectangle 11"/>
          <p:cNvSpPr>
            <a:spLocks noGrp="1" noChangeArrowheads="1"/>
          </p:cNvSpPr>
          <p:nvPr>
            <p:ph type="title" idx="4294967295"/>
          </p:nvPr>
        </p:nvSpPr>
        <p:spPr/>
        <p:txBody>
          <a:bodyPr/>
          <a:lstStyle/>
          <a:p>
            <a:r>
              <a:rPr lang="en-US" dirty="0">
                <a:latin typeface="Arial" charset="0"/>
              </a:rPr>
              <a:t>4 Sine Waves</a:t>
            </a:r>
            <a:r>
              <a:rPr lang="en-US" dirty="0">
                <a:latin typeface="Arial" charset="0"/>
                <a:sym typeface="Wingdings" charset="0"/>
              </a:rPr>
              <a:t> 1 Complex Periodic Wave</a:t>
            </a:r>
            <a:endParaRPr lang="en-US" dirty="0">
              <a:latin typeface="Arial" charset="0"/>
            </a:endParaRPr>
          </a:p>
        </p:txBody>
      </p:sp>
    </p:spTree>
    <p:extLst>
      <p:ext uri="{BB962C8B-B14F-4D97-AF65-F5344CB8AC3E}">
        <p14:creationId xmlns:p14="http://schemas.microsoft.com/office/powerpoint/2010/main" val="146248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Sound Waves:  /</a:t>
            </a:r>
            <a:r>
              <a:rPr lang="en-US" dirty="0" err="1"/>
              <a:t>iy</a:t>
            </a:r>
            <a:r>
              <a:rPr lang="en-US" dirty="0"/>
              <a:t>/</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21</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57200" y="3779544"/>
            <a:ext cx="8229600" cy="224025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X-axis: </a:t>
            </a:r>
            <a:r>
              <a:rPr lang="en-US" sz="2400" kern="0" dirty="0">
                <a:solidFill>
                  <a:srgbClr val="0066FF"/>
                </a:solidFill>
              </a:rPr>
              <a:t>time</a:t>
            </a:r>
          </a:p>
          <a:p>
            <a:r>
              <a:rPr lang="en-US" sz="2400" kern="0" dirty="0"/>
              <a:t>Y-axis: </a:t>
            </a:r>
            <a:r>
              <a:rPr lang="en-US" sz="2400" kern="0" dirty="0">
                <a:solidFill>
                  <a:srgbClr val="0066FF"/>
                </a:solidFill>
              </a:rPr>
              <a:t>air pressure </a:t>
            </a:r>
            <a:r>
              <a:rPr lang="en-US" sz="2400" kern="0" dirty="0"/>
              <a:t>above (+ </a:t>
            </a:r>
            <a:r>
              <a:rPr lang="en-US" sz="2400" kern="0" dirty="0">
                <a:solidFill>
                  <a:srgbClr val="0066FF"/>
                </a:solidFill>
              </a:rPr>
              <a:t>Compression), </a:t>
            </a:r>
            <a:r>
              <a:rPr lang="en-US" sz="2400" kern="0" dirty="0"/>
              <a:t>at (0 Normal air pressure) and below (- </a:t>
            </a:r>
            <a:r>
              <a:rPr lang="en-US" sz="2400" kern="0" dirty="0">
                <a:solidFill>
                  <a:srgbClr val="0066FF"/>
                </a:solidFill>
              </a:rPr>
              <a:t>Rarefaction</a:t>
            </a:r>
            <a:r>
              <a:rPr lang="en-US" sz="2400" kern="0" dirty="0"/>
              <a:t> (</a:t>
            </a:r>
            <a:r>
              <a:rPr lang="en-US" sz="2400" kern="0" dirty="0">
                <a:solidFill>
                  <a:srgbClr val="0066FF"/>
                </a:solidFill>
              </a:rPr>
              <a:t>decompression</a:t>
            </a:r>
            <a:r>
              <a:rPr lang="en-US" sz="2400" kern="0" dirty="0"/>
              <a:t>)) normal air pressure</a:t>
            </a:r>
          </a:p>
          <a:p>
            <a:r>
              <a:rPr lang="en-US" sz="2400" kern="0" dirty="0"/>
              <a:t>Combined sound waves of different frequencies</a:t>
            </a:r>
          </a:p>
        </p:txBody>
      </p:sp>
    </p:spTree>
    <p:extLst>
      <p:ext uri="{BB962C8B-B14F-4D97-AF65-F5344CB8AC3E}">
        <p14:creationId xmlns:p14="http://schemas.microsoft.com/office/powerpoint/2010/main" val="27798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Capture Speech for Analysis?</a:t>
            </a:r>
          </a:p>
        </p:txBody>
      </p:sp>
      <p:sp>
        <p:nvSpPr>
          <p:cNvPr id="3" name="Content Placeholder 2"/>
          <p:cNvSpPr>
            <a:spLocks noGrp="1"/>
          </p:cNvSpPr>
          <p:nvPr>
            <p:ph idx="1"/>
          </p:nvPr>
        </p:nvSpPr>
        <p:spPr/>
        <p:txBody>
          <a:bodyPr/>
          <a:lstStyle/>
          <a:p>
            <a:r>
              <a:rPr lang="en-US" dirty="0"/>
              <a:t>Recording conditions: Quiet office, head-mounted mic, sound booth, or </a:t>
            </a:r>
            <a:r>
              <a:rPr lang="en-US" dirty="0">
                <a:solidFill>
                  <a:srgbClr val="0066FF"/>
                </a:solidFill>
              </a:rPr>
              <a:t>anechoic chamber </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819400"/>
            <a:ext cx="5061238" cy="3154363"/>
          </a:xfrm>
          <a:prstGeom prst="rect">
            <a:avLst/>
          </a:prstGeom>
        </p:spPr>
      </p:pic>
    </p:spTree>
    <p:extLst>
      <p:ext uri="{BB962C8B-B14F-4D97-AF65-F5344CB8AC3E}">
        <p14:creationId xmlns:p14="http://schemas.microsoft.com/office/powerpoint/2010/main" val="164509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23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586" y="1066800"/>
            <a:ext cx="6123214" cy="4114800"/>
          </a:xfrm>
          <a:prstGeom prst="rect">
            <a:avLst/>
          </a:prstGeom>
        </p:spPr>
      </p:pic>
    </p:spTree>
    <p:extLst>
      <p:ext uri="{BB962C8B-B14F-4D97-AF65-F5344CB8AC3E}">
        <p14:creationId xmlns:p14="http://schemas.microsoft.com/office/powerpoint/2010/main" val="36397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9DED-2ED5-35FC-7C0F-7F58941B652C}"/>
              </a:ext>
            </a:extLst>
          </p:cNvPr>
          <p:cNvSpPr>
            <a:spLocks noGrp="1"/>
          </p:cNvSpPr>
          <p:nvPr>
            <p:ph type="title"/>
          </p:nvPr>
        </p:nvSpPr>
        <p:spPr/>
        <p:txBody>
          <a:bodyPr/>
          <a:lstStyle/>
          <a:p>
            <a:r>
              <a:rPr lang="en-US" dirty="0"/>
              <a:t>A Smaller Sound Booth in our Speech Lab</a:t>
            </a:r>
          </a:p>
        </p:txBody>
      </p:sp>
      <p:sp>
        <p:nvSpPr>
          <p:cNvPr id="3" name="Date Placeholder 2">
            <a:extLst>
              <a:ext uri="{FF2B5EF4-FFF2-40B4-BE49-F238E27FC236}">
                <a16:creationId xmlns:a16="http://schemas.microsoft.com/office/drawing/2014/main" id="{96B091D5-6D4F-FF1E-4A6F-CF49BA9DB918}"/>
              </a:ext>
            </a:extLst>
          </p:cNvPr>
          <p:cNvSpPr>
            <a:spLocks noGrp="1"/>
          </p:cNvSpPr>
          <p:nvPr>
            <p:ph type="dt" sz="half" idx="10"/>
          </p:nvPr>
        </p:nvSpPr>
        <p:spPr/>
        <p:txBody>
          <a:bodyPr/>
          <a:lstStyle/>
          <a:p>
            <a:fld id="{E9181AD6-520E-A54B-8C0B-058E0792936E}" type="datetime1">
              <a:rPr lang="en-US" smtClean="0"/>
              <a:pPr/>
              <a:t>1/30/24</a:t>
            </a:fld>
            <a:endParaRPr lang="en-US"/>
          </a:p>
        </p:txBody>
      </p:sp>
      <p:sp>
        <p:nvSpPr>
          <p:cNvPr id="4" name="Slide Number Placeholder 3">
            <a:extLst>
              <a:ext uri="{FF2B5EF4-FFF2-40B4-BE49-F238E27FC236}">
                <a16:creationId xmlns:a16="http://schemas.microsoft.com/office/drawing/2014/main" id="{C9F3E476-4F61-342F-FFB5-E9ECA57C3D2C}"/>
              </a:ext>
            </a:extLst>
          </p:cNvPr>
          <p:cNvSpPr>
            <a:spLocks noGrp="1"/>
          </p:cNvSpPr>
          <p:nvPr>
            <p:ph type="sldNum" sz="quarter" idx="12"/>
          </p:nvPr>
        </p:nvSpPr>
        <p:spPr/>
        <p:txBody>
          <a:bodyPr/>
          <a:lstStyle/>
          <a:p>
            <a:fld id="{20B5CFCE-FD0F-5248-9D2E-CD3FD1FB15AC}" type="slidenum">
              <a:rPr lang="en-US" smtClean="0"/>
              <a:pPr/>
              <a:t>24</a:t>
            </a:fld>
            <a:endParaRPr lang="en-US"/>
          </a:p>
        </p:txBody>
      </p:sp>
      <p:pic>
        <p:nvPicPr>
          <p:cNvPr id="6" name="Picture 5">
            <a:extLst>
              <a:ext uri="{FF2B5EF4-FFF2-40B4-BE49-F238E27FC236}">
                <a16:creationId xmlns:a16="http://schemas.microsoft.com/office/drawing/2014/main" id="{0BB07F5F-CECB-DCE1-A3EF-4C95933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714" y="1905000"/>
            <a:ext cx="5456571" cy="3721100"/>
          </a:xfrm>
          <a:prstGeom prst="rect">
            <a:avLst/>
          </a:prstGeom>
        </p:spPr>
      </p:pic>
    </p:spTree>
    <p:extLst>
      <p:ext uri="{BB962C8B-B14F-4D97-AF65-F5344CB8AC3E}">
        <p14:creationId xmlns:p14="http://schemas.microsoft.com/office/powerpoint/2010/main" val="151006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Capture Speech Well?</a:t>
            </a:r>
          </a:p>
        </p:txBody>
      </p:sp>
      <p:sp>
        <p:nvSpPr>
          <p:cNvPr id="3" name="Content Placeholder 2"/>
          <p:cNvSpPr>
            <a:spLocks noGrp="1"/>
          </p:cNvSpPr>
          <p:nvPr>
            <p:ph idx="1"/>
          </p:nvPr>
        </p:nvSpPr>
        <p:spPr>
          <a:xfrm>
            <a:off x="457200" y="1295400"/>
            <a:ext cx="8229600" cy="4830763"/>
          </a:xfrm>
        </p:spPr>
        <p:txBody>
          <a:bodyPr/>
          <a:lstStyle/>
          <a:p>
            <a:pPr eaLnBrk="1" hangingPunct="1">
              <a:lnSpc>
                <a:spcPct val="90000"/>
              </a:lnSpc>
            </a:pPr>
            <a:r>
              <a:rPr lang="en-US" dirty="0"/>
              <a:t>Good </a:t>
            </a:r>
            <a:r>
              <a:rPr lang="en-US" dirty="0">
                <a:solidFill>
                  <a:srgbClr val="0066FF"/>
                </a:solidFill>
              </a:rPr>
              <a:t>recording conditions (quiet space, close-talking microphone)</a:t>
            </a:r>
            <a:r>
              <a:rPr lang="en-US" dirty="0"/>
              <a:t>:  </a:t>
            </a:r>
            <a:r>
              <a:rPr lang="en-US" b="1" i="1" dirty="0"/>
              <a:t>please remember this when recording your own voice!</a:t>
            </a:r>
          </a:p>
          <a:p>
            <a:pPr eaLnBrk="1" hangingPunct="1">
              <a:lnSpc>
                <a:spcPct val="90000"/>
              </a:lnSpc>
            </a:pPr>
            <a:r>
              <a:rPr lang="en-US" dirty="0">
                <a:solidFill>
                  <a:srgbClr val="0066FF"/>
                </a:solidFill>
                <a:latin typeface="Arial" charset="0"/>
              </a:rPr>
              <a:t>Microphones </a:t>
            </a:r>
            <a:r>
              <a:rPr lang="en-US" dirty="0">
                <a:latin typeface="Arial" charset="0"/>
              </a:rPr>
              <a:t>convert sounds into electrical current:  oscillations of air pressure become oscillations of voltage in an electric circuit</a:t>
            </a:r>
          </a:p>
          <a:p>
            <a:pPr lvl="1" eaLnBrk="1" hangingPunct="1">
              <a:lnSpc>
                <a:spcPct val="90000"/>
              </a:lnSpc>
            </a:pPr>
            <a:r>
              <a:rPr lang="en-US" sz="2400" dirty="0">
                <a:solidFill>
                  <a:srgbClr val="0066FF"/>
                </a:solidFill>
                <a:latin typeface="Arial" charset="0"/>
              </a:rPr>
              <a:t>Analog devices</a:t>
            </a:r>
            <a:r>
              <a:rPr lang="en-US" sz="2400" dirty="0">
                <a:latin typeface="Arial" charset="0"/>
              </a:rPr>
              <a:t> (e.g. tape recorders) store these as a continuous signal</a:t>
            </a:r>
          </a:p>
          <a:p>
            <a:pPr lvl="1" eaLnBrk="1" hangingPunct="1">
              <a:lnSpc>
                <a:spcPct val="90000"/>
              </a:lnSpc>
            </a:pPr>
            <a:r>
              <a:rPr lang="en-US" sz="2400" dirty="0">
                <a:solidFill>
                  <a:srgbClr val="0066FF"/>
                </a:solidFill>
                <a:latin typeface="Arial" charset="0"/>
              </a:rPr>
              <a:t>Digital devices</a:t>
            </a:r>
            <a:r>
              <a:rPr lang="en-US" sz="2400" dirty="0">
                <a:latin typeface="Arial" charset="0"/>
              </a:rPr>
              <a:t> (e.g. computers, </a:t>
            </a:r>
            <a:r>
              <a:rPr lang="en-US" sz="2400" dirty="0">
                <a:latin typeface="Arial" charset="0"/>
                <a:hlinkClick r:id="rId3"/>
              </a:rPr>
              <a:t>Digital Audio Tape </a:t>
            </a:r>
            <a:r>
              <a:rPr lang="en-US" sz="2400" dirty="0">
                <a:latin typeface="Arial" charset="0"/>
              </a:rPr>
              <a:t>(</a:t>
            </a:r>
            <a:r>
              <a:rPr lang="en-US" sz="2400" dirty="0">
                <a:solidFill>
                  <a:srgbClr val="0066FF"/>
                </a:solidFill>
                <a:latin typeface="Arial" charset="0"/>
              </a:rPr>
              <a:t>DAT</a:t>
            </a:r>
            <a:r>
              <a:rPr lang="en-US" sz="2400" dirty="0">
                <a:latin typeface="Arial" charset="0"/>
              </a:rPr>
              <a:t>) systems) first convert continuous signals into discrete signals (</a:t>
            </a:r>
            <a:r>
              <a:rPr lang="en-US" sz="2400" dirty="0">
                <a:solidFill>
                  <a:srgbClr val="0066FF"/>
                </a:solidFill>
                <a:latin typeface="Arial" charset="0"/>
              </a:rPr>
              <a:t>digitizing</a:t>
            </a:r>
            <a:r>
              <a:rPr lang="en-US" sz="2400" dirty="0">
                <a:latin typeface="Arial" charset="0"/>
              </a:rPr>
              <a:t>)</a:t>
            </a:r>
          </a:p>
          <a:p>
            <a:pPr lvl="2" eaLnBrk="1" hangingPunct="1">
              <a:lnSpc>
                <a:spcPct val="90000"/>
              </a:lnSpc>
            </a:pPr>
            <a:r>
              <a:rPr lang="en-US" sz="2000" dirty="0">
                <a:latin typeface="Arial" charset="0"/>
              </a:rPr>
              <a:t>Now … </a:t>
            </a:r>
            <a:r>
              <a:rPr lang="en-US" sz="2000" dirty="0">
                <a:solidFill>
                  <a:srgbClr val="0066FF"/>
                </a:solidFill>
                <a:latin typeface="Arial" charset="0"/>
              </a:rPr>
              <a:t>cell phones </a:t>
            </a:r>
            <a:r>
              <a:rPr lang="en-US" sz="2000" dirty="0">
                <a:latin typeface="Arial" charset="0"/>
              </a:rPr>
              <a:t>and</a:t>
            </a:r>
            <a:r>
              <a:rPr lang="en-US" sz="2000" dirty="0">
                <a:solidFill>
                  <a:srgbClr val="0066FF"/>
                </a:solidFill>
                <a:latin typeface="Arial" charset="0"/>
              </a:rPr>
              <a:t> head-mounted microphones… </a:t>
            </a:r>
            <a:r>
              <a:rPr lang="en-US" sz="2000" dirty="0">
                <a:latin typeface="Arial" charset="0"/>
              </a:rPr>
              <a:t>as well</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25</a:t>
            </a:fld>
            <a:endParaRPr lang="en-US"/>
          </a:p>
        </p:txBody>
      </p:sp>
    </p:spTree>
    <p:extLst>
      <p:ext uri="{BB962C8B-B14F-4D97-AF65-F5344CB8AC3E}">
        <p14:creationId xmlns:p14="http://schemas.microsoft.com/office/powerpoint/2010/main" val="121042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46E291-C836-524E-B968-B902A6DE995F}" type="datetime1">
              <a:rPr lang="en-US"/>
              <a:pPr eaLnBrk="1" hangingPunct="1"/>
              <a:t>1/30/24</a:t>
            </a:fld>
            <a:endParaRPr lang="en-US"/>
          </a:p>
        </p:txBody>
      </p:sp>
      <p:sp>
        <p:nvSpPr>
          <p:cNvPr id="1945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353E1A-BD08-6742-AF6C-26B103B52E82}" type="slidenum">
              <a:rPr lang="en-US"/>
              <a:pPr eaLnBrk="1" hangingPunct="1"/>
              <a:t>26</a:t>
            </a:fld>
            <a:endParaRPr lang="en-US"/>
          </a:p>
        </p:txBody>
      </p:sp>
      <p:sp>
        <p:nvSpPr>
          <p:cNvPr id="19460" name="Rectangle 2"/>
          <p:cNvSpPr>
            <a:spLocks noGrp="1" noChangeArrowheads="1"/>
          </p:cNvSpPr>
          <p:nvPr>
            <p:ph type="title"/>
          </p:nvPr>
        </p:nvSpPr>
        <p:spPr/>
        <p:txBody>
          <a:bodyPr/>
          <a:lstStyle/>
          <a:p>
            <a:pPr eaLnBrk="1" hangingPunct="1"/>
            <a:r>
              <a:rPr lang="en-US" dirty="0">
                <a:latin typeface="Arial" charset="0"/>
              </a:rPr>
              <a:t>Speech Sampling</a:t>
            </a:r>
          </a:p>
        </p:txBody>
      </p:sp>
      <p:sp>
        <p:nvSpPr>
          <p:cNvPr id="19461" name="Rectangle 3"/>
          <p:cNvSpPr>
            <a:spLocks noGrp="1" noChangeArrowheads="1"/>
          </p:cNvSpPr>
          <p:nvPr>
            <p:ph type="body" idx="1"/>
          </p:nvPr>
        </p:nvSpPr>
        <p:spPr>
          <a:xfrm>
            <a:off x="457200" y="1447800"/>
            <a:ext cx="8178800" cy="4800600"/>
          </a:xfrm>
        </p:spPr>
        <p:txBody>
          <a:bodyPr/>
          <a:lstStyle/>
          <a:p>
            <a:pPr eaLnBrk="1" hangingPunct="1"/>
            <a:r>
              <a:rPr lang="en-US" dirty="0">
                <a:solidFill>
                  <a:srgbClr val="0066FF"/>
                </a:solidFill>
                <a:latin typeface="Arial" charset="0"/>
              </a:rPr>
              <a:t>Sampling rate</a:t>
            </a:r>
            <a:r>
              <a:rPr lang="en-US" dirty="0">
                <a:latin typeface="Arial" charset="0"/>
              </a:rPr>
              <a:t>: how often do we need to sample?</a:t>
            </a:r>
          </a:p>
          <a:p>
            <a:pPr lvl="1" eaLnBrk="1" hangingPunct="1"/>
            <a:r>
              <a:rPr lang="en-US" sz="2400" dirty="0">
                <a:latin typeface="Arial" charset="0"/>
              </a:rPr>
              <a:t>At least </a:t>
            </a:r>
            <a:r>
              <a:rPr lang="en-US" sz="2400" dirty="0">
                <a:solidFill>
                  <a:srgbClr val="0066FF"/>
                </a:solidFill>
                <a:latin typeface="Arial" charset="0"/>
              </a:rPr>
              <a:t>2 samples per c</a:t>
            </a:r>
            <a:r>
              <a:rPr lang="en-US" sz="2400" dirty="0">
                <a:latin typeface="Arial" charset="0"/>
              </a:rPr>
              <a:t>ycle to capture periodicity of a waveform component at a given frequency </a:t>
            </a:r>
            <a:r>
              <a:rPr lang="mr-IN" sz="2400" dirty="0">
                <a:latin typeface="Arial" charset="0"/>
              </a:rPr>
              <a:t>–</a:t>
            </a:r>
            <a:r>
              <a:rPr lang="en-US" sz="2400" dirty="0">
                <a:latin typeface="Arial" charset="0"/>
              </a:rPr>
              <a:t> why?</a:t>
            </a:r>
          </a:p>
          <a:p>
            <a:pPr lvl="2" eaLnBrk="1" hangingPunct="1"/>
            <a:r>
              <a:rPr lang="en-US" sz="2200" dirty="0">
                <a:latin typeface="Arial" charset="0"/>
              </a:rPr>
              <a:t>Need to </a:t>
            </a:r>
            <a:r>
              <a:rPr lang="en-US" sz="2200" dirty="0">
                <a:solidFill>
                  <a:srgbClr val="0066FF"/>
                </a:solidFill>
                <a:latin typeface="Arial" charset="0"/>
              </a:rPr>
              <a:t>identify positive and negative wav components</a:t>
            </a:r>
          </a:p>
          <a:p>
            <a:pPr lvl="2" eaLnBrk="1" hangingPunct="1"/>
            <a:r>
              <a:rPr lang="en-US" sz="2200" dirty="0">
                <a:latin typeface="Arial" charset="0"/>
              </a:rPr>
              <a:t>So a 100 Hz waveform needs 200 samples per sec</a:t>
            </a:r>
          </a:p>
          <a:p>
            <a:pPr lvl="1" eaLnBrk="1" hangingPunct="1"/>
            <a:r>
              <a:rPr lang="en-US" sz="2400" b="1" i="1" dirty="0">
                <a:solidFill>
                  <a:srgbClr val="0066FF"/>
                </a:solidFill>
                <a:latin typeface="Arial" charset="0"/>
                <a:hlinkClick r:id="rId3"/>
              </a:rPr>
              <a:t>Nyquist frequency</a:t>
            </a:r>
            <a:r>
              <a:rPr lang="en-US" sz="2400" dirty="0">
                <a:latin typeface="Arial" charset="0"/>
              </a:rPr>
              <a:t>: </a:t>
            </a:r>
          </a:p>
          <a:p>
            <a:pPr lvl="2" eaLnBrk="1" hangingPunct="1"/>
            <a:r>
              <a:rPr lang="en-US" sz="2000" dirty="0">
                <a:solidFill>
                  <a:srgbClr val="0066FF"/>
                </a:solidFill>
                <a:latin typeface="Arial" charset="0"/>
              </a:rPr>
              <a:t>highest-frequency component </a:t>
            </a:r>
            <a:r>
              <a:rPr lang="en-US" sz="2000" dirty="0">
                <a:latin typeface="Arial" charset="0"/>
              </a:rPr>
              <a:t>that can be </a:t>
            </a:r>
            <a:r>
              <a:rPr lang="en-US" sz="2000" dirty="0">
                <a:solidFill>
                  <a:srgbClr val="0066FF"/>
                </a:solidFill>
                <a:latin typeface="Arial" charset="0"/>
              </a:rPr>
              <a:t>captured</a:t>
            </a:r>
            <a:r>
              <a:rPr lang="en-US" sz="2000" dirty="0">
                <a:latin typeface="Arial" charset="0"/>
              </a:rPr>
              <a:t> for a given sampling rate (half the sampling rate) – e.g. an </a:t>
            </a:r>
            <a:r>
              <a:rPr lang="en-US" sz="2000" dirty="0">
                <a:solidFill>
                  <a:srgbClr val="0066FF"/>
                </a:solidFill>
                <a:latin typeface="Arial" charset="0"/>
              </a:rPr>
              <a:t>8K Hz sampling rate </a:t>
            </a:r>
            <a:r>
              <a:rPr lang="en-US" sz="2000" dirty="0">
                <a:latin typeface="Arial" charset="0"/>
              </a:rPr>
              <a:t>(the speech that most phones use) captures frequencies only </a:t>
            </a:r>
            <a:r>
              <a:rPr lang="en-US" sz="2000" dirty="0">
                <a:solidFill>
                  <a:srgbClr val="0066FF"/>
                </a:solidFill>
                <a:latin typeface="Arial" charset="0"/>
              </a:rPr>
              <a:t>up to 4K Hz </a:t>
            </a:r>
            <a:r>
              <a:rPr lang="en-US" sz="2000" dirty="0">
                <a:latin typeface="Arial" charset="0"/>
              </a:rPr>
              <a:t>– which then is the highest frequency rate that allows a signal to be </a:t>
            </a:r>
            <a:r>
              <a:rPr lang="en-US" sz="2000" dirty="0">
                <a:solidFill>
                  <a:srgbClr val="0066FF"/>
                </a:solidFill>
                <a:latin typeface="Arial" charset="0"/>
              </a:rPr>
              <a:t>reconstructed</a:t>
            </a:r>
          </a:p>
        </p:txBody>
      </p:sp>
    </p:spTree>
    <p:extLst>
      <p:ext uri="{BB962C8B-B14F-4D97-AF65-F5344CB8AC3E}">
        <p14:creationId xmlns:p14="http://schemas.microsoft.com/office/powerpoint/2010/main" val="1489889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p:txBody>
          <a:bodyPr/>
          <a:lstStyle/>
          <a:p>
            <a:pPr eaLnBrk="1" hangingPunct="1"/>
            <a:r>
              <a:rPr lang="en-US" dirty="0">
                <a:latin typeface="Verdana" charset="0"/>
                <a:ea typeface="ＭＳ Ｐゴシック" charset="0"/>
                <a:cs typeface="ＭＳ Ｐゴシック" charset="0"/>
              </a:rPr>
              <a:t>Ideal Sampling</a:t>
            </a:r>
          </a:p>
        </p:txBody>
      </p:sp>
      <p:pic>
        <p:nvPicPr>
          <p:cNvPr id="36869" name="Picture 4" descr="nyq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562600" cy="4392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62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409EAD-DBF5-9B43-BAC0-F33C1D99D7E8}" type="datetime1">
              <a:rPr lang="en-US"/>
              <a:pPr eaLnBrk="1" hangingPunct="1"/>
              <a:t>1/30/24</a:t>
            </a:fld>
            <a:endParaRPr lang="en-US"/>
          </a:p>
        </p:txBody>
      </p:sp>
      <p:sp>
        <p:nvSpPr>
          <p:cNvPr id="2048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863F66-3B8B-9048-93AB-6B469E88DF5C}" type="slidenum">
              <a:rPr lang="en-US"/>
              <a:pPr eaLnBrk="1" hangingPunct="1"/>
              <a:t>28</a:t>
            </a:fld>
            <a:endParaRPr lang="en-US"/>
          </a:p>
        </p:txBody>
      </p:sp>
      <p:sp>
        <p:nvSpPr>
          <p:cNvPr id="20484" name="Rectangle 2"/>
          <p:cNvSpPr>
            <a:spLocks noGrp="1" noChangeArrowheads="1"/>
          </p:cNvSpPr>
          <p:nvPr>
            <p:ph type="title"/>
          </p:nvPr>
        </p:nvSpPr>
        <p:spPr/>
        <p:txBody>
          <a:bodyPr/>
          <a:lstStyle/>
          <a:p>
            <a:pPr eaLnBrk="1" hangingPunct="1"/>
            <a:r>
              <a:rPr lang="en-US" dirty="0">
                <a:latin typeface="Arial" charset="0"/>
              </a:rPr>
              <a:t>Sampling/Storage Tradeoff</a:t>
            </a:r>
          </a:p>
        </p:txBody>
      </p:sp>
      <p:sp>
        <p:nvSpPr>
          <p:cNvPr id="20485" name="Rectangle 3"/>
          <p:cNvSpPr>
            <a:spLocks noGrp="1" noChangeArrowheads="1"/>
          </p:cNvSpPr>
          <p:nvPr>
            <p:ph type="body" idx="1"/>
          </p:nvPr>
        </p:nvSpPr>
        <p:spPr/>
        <p:txBody>
          <a:bodyPr/>
          <a:lstStyle/>
          <a:p>
            <a:pPr eaLnBrk="1" hangingPunct="1"/>
            <a:r>
              <a:rPr lang="en-US" dirty="0">
                <a:solidFill>
                  <a:srgbClr val="0066FF"/>
                </a:solidFill>
                <a:latin typeface="Arial" charset="0"/>
              </a:rPr>
              <a:t>Human hearing</a:t>
            </a:r>
            <a:r>
              <a:rPr lang="en-US" dirty="0">
                <a:latin typeface="Arial" charset="0"/>
              </a:rPr>
              <a:t>: ~20K Hz top frequency </a:t>
            </a:r>
          </a:p>
          <a:p>
            <a:pPr lvl="1" eaLnBrk="1" hangingPunct="1"/>
            <a:r>
              <a:rPr lang="en-US" sz="2400" dirty="0">
                <a:latin typeface="Arial" charset="0"/>
              </a:rPr>
              <a:t>Do we really need to store 40K samples per second of speech?</a:t>
            </a:r>
          </a:p>
          <a:p>
            <a:pPr eaLnBrk="1" hangingPunct="1"/>
            <a:r>
              <a:rPr lang="en-US" dirty="0">
                <a:solidFill>
                  <a:srgbClr val="0066FF"/>
                </a:solidFill>
                <a:latin typeface="Arial" charset="0"/>
              </a:rPr>
              <a:t>Telephone spee</a:t>
            </a:r>
            <a:r>
              <a:rPr lang="en-US" dirty="0">
                <a:latin typeface="Arial" charset="0"/>
              </a:rPr>
              <a:t>ch: 300-4K Hz (8K sampling)</a:t>
            </a:r>
          </a:p>
          <a:p>
            <a:pPr lvl="1" eaLnBrk="1" hangingPunct="1"/>
            <a:r>
              <a:rPr lang="en-US" sz="2400" dirty="0">
                <a:latin typeface="Arial" charset="0"/>
              </a:rPr>
              <a:t>But some speech sounds (e.g. </a:t>
            </a:r>
            <a:r>
              <a:rPr lang="en-US" sz="2400" i="1" dirty="0">
                <a:latin typeface="Arial" charset="0"/>
              </a:rPr>
              <a:t>fricatives, stops)</a:t>
            </a:r>
            <a:r>
              <a:rPr lang="en-US" sz="2400" dirty="0">
                <a:latin typeface="Arial" charset="0"/>
              </a:rPr>
              <a:t> have energy above 4K…so these may be hard to hear</a:t>
            </a:r>
          </a:p>
          <a:p>
            <a:pPr eaLnBrk="1" hangingPunct="1"/>
            <a:r>
              <a:rPr lang="en-US" dirty="0">
                <a:latin typeface="Arial" charset="0"/>
              </a:rPr>
              <a:t>44K (</a:t>
            </a:r>
            <a:r>
              <a:rPr lang="en-US" dirty="0">
                <a:solidFill>
                  <a:srgbClr val="0066FF"/>
                </a:solidFill>
                <a:latin typeface="Arial" charset="0"/>
              </a:rPr>
              <a:t>CD quality audio</a:t>
            </a:r>
            <a:r>
              <a:rPr lang="en-US" dirty="0">
                <a:latin typeface="Arial" charset="0"/>
              </a:rPr>
              <a:t>) vs.</a:t>
            </a:r>
            <a:r>
              <a:rPr lang="en-US" dirty="0">
                <a:solidFill>
                  <a:srgbClr val="0066FF"/>
                </a:solidFill>
                <a:latin typeface="Arial" charset="0"/>
              </a:rPr>
              <a:t>16-22K</a:t>
            </a:r>
            <a:r>
              <a:rPr lang="en-US" dirty="0">
                <a:latin typeface="Arial" charset="0"/>
              </a:rPr>
              <a:t> (usually good enough to study pitch, amplitude, duration, …)</a:t>
            </a:r>
          </a:p>
          <a:p>
            <a:pPr eaLnBrk="1" hangingPunct="1"/>
            <a:r>
              <a:rPr lang="en-US" dirty="0">
                <a:solidFill>
                  <a:srgbClr val="0066FF"/>
                </a:solidFill>
                <a:latin typeface="Arial" charset="0"/>
              </a:rPr>
              <a:t>Golden Ears</a:t>
            </a:r>
            <a:r>
              <a:rPr lang="en-US" dirty="0">
                <a:latin typeface="Arial" charset="0"/>
              </a:rPr>
              <a:t>…an experience of a Bell Labs colleague, Steve Crandall, at Oberlin College</a:t>
            </a:r>
          </a:p>
        </p:txBody>
      </p:sp>
    </p:spTree>
    <p:extLst>
      <p:ext uri="{BB962C8B-B14F-4D97-AF65-F5344CB8AC3E}">
        <p14:creationId xmlns:p14="http://schemas.microsoft.com/office/powerpoint/2010/main" val="921569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your Phone is not Telling You</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29</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099"/>
          <a:stretch/>
        </p:blipFill>
        <p:spPr>
          <a:xfrm>
            <a:off x="1219200" y="1417638"/>
            <a:ext cx="6223000" cy="3875265"/>
          </a:xfrm>
          <a:prstGeom prst="rect">
            <a:avLst/>
          </a:prstGeom>
        </p:spPr>
      </p:pic>
      <p:sp>
        <p:nvSpPr>
          <p:cNvPr id="8" name="Rectangle 7"/>
          <p:cNvSpPr/>
          <p:nvPr/>
        </p:nvSpPr>
        <p:spPr>
          <a:xfrm>
            <a:off x="2133600" y="5507454"/>
            <a:ext cx="4044697" cy="523220"/>
          </a:xfrm>
          <a:prstGeom prst="rect">
            <a:avLst/>
          </a:prstGeom>
        </p:spPr>
        <p:txBody>
          <a:bodyPr wrap="none">
            <a:spAutoFit/>
          </a:bodyPr>
          <a:lstStyle/>
          <a:p>
            <a:pPr eaLnBrk="1" hangingPunct="1"/>
            <a:r>
              <a:rPr lang="en-US" sz="2800" dirty="0">
                <a:hlinkClick r:id="rId4"/>
              </a:rPr>
              <a:t>High frequency samples</a:t>
            </a:r>
            <a:endParaRPr lang="en-US" sz="2800" dirty="0"/>
          </a:p>
        </p:txBody>
      </p:sp>
    </p:spTree>
    <p:extLst>
      <p:ext uri="{BB962C8B-B14F-4D97-AF65-F5344CB8AC3E}">
        <p14:creationId xmlns:p14="http://schemas.microsoft.com/office/powerpoint/2010/main" val="61793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D51159-94AE-4841-85B3-BAFAFE36C5F4}"/>
              </a:ext>
            </a:extLst>
          </p:cNvPr>
          <p:cNvSpPr>
            <a:spLocks noGrp="1"/>
          </p:cNvSpPr>
          <p:nvPr>
            <p:ph type="title"/>
          </p:nvPr>
        </p:nvSpPr>
        <p:spPr/>
        <p:txBody>
          <a:bodyPr/>
          <a:lstStyle/>
          <a:p>
            <a:r>
              <a:rPr lang="en-US" dirty="0"/>
              <a:t>Reminder: Sample Assignment from an earlier course for </a:t>
            </a:r>
            <a:r>
              <a:rPr lang="en-US" dirty="0" err="1"/>
              <a:t>Jurafsky</a:t>
            </a:r>
            <a:r>
              <a:rPr lang="en-US" dirty="0"/>
              <a:t> &amp; Martin on Dialogue</a:t>
            </a:r>
          </a:p>
        </p:txBody>
      </p:sp>
      <p:sp>
        <p:nvSpPr>
          <p:cNvPr id="6" name="Content Placeholder 5">
            <a:extLst>
              <a:ext uri="{FF2B5EF4-FFF2-40B4-BE49-F238E27FC236}">
                <a16:creationId xmlns:a16="http://schemas.microsoft.com/office/drawing/2014/main" id="{14268CF7-6C92-BF4A-8A3E-6154CB3D3740}"/>
              </a:ext>
            </a:extLst>
          </p:cNvPr>
          <p:cNvSpPr>
            <a:spLocks noGrp="1"/>
          </p:cNvSpPr>
          <p:nvPr>
            <p:ph idx="1"/>
          </p:nvPr>
        </p:nvSpPr>
        <p:spPr>
          <a:xfrm>
            <a:off x="609600" y="1421757"/>
            <a:ext cx="8229600" cy="4525963"/>
          </a:xfrm>
        </p:spPr>
        <p:txBody>
          <a:bodyPr/>
          <a:lstStyle/>
          <a:p>
            <a:pPr marL="0" indent="0">
              <a:buNone/>
            </a:pPr>
            <a:r>
              <a:rPr lang="en-US" sz="2400" b="1" dirty="0"/>
              <a:t>Positive aspects</a:t>
            </a:r>
            <a:r>
              <a:rPr lang="en-US" sz="2400" dirty="0"/>
              <a:t>:</a:t>
            </a:r>
          </a:p>
          <a:p>
            <a:pPr marL="0" indent="0">
              <a:buNone/>
            </a:pPr>
            <a:r>
              <a:rPr lang="en-US" sz="2000" dirty="0"/>
              <a:t>I found this chapter interesting and enjoyed learning about the various </a:t>
            </a:r>
            <a:br>
              <a:rPr lang="en-US" sz="2000" dirty="0"/>
            </a:br>
            <a:r>
              <a:rPr lang="en-US" sz="2000" dirty="0"/>
              <a:t>approaches of building dialogues systems: rule based, corpus-based, sequence to sequence Chatbot and more. One of the things I appreciated the author including were ethical issues concerned with building dialog systems. They were very important issues raised such as the tendency for agents to have female names, biases in the training data and even more fascinating how users can corrupt an agents’ knowledge as in the case of Microsoft Tau making reinforcement learning a double edge-sword. In other words, while reinforcement learning can help chat-bots better personalize to a user it can also be trained to reflect discriminative opinions of the user. </a:t>
            </a:r>
          </a:p>
        </p:txBody>
      </p:sp>
      <p:sp>
        <p:nvSpPr>
          <p:cNvPr id="2" name="Date Placeholder 1">
            <a:extLst>
              <a:ext uri="{FF2B5EF4-FFF2-40B4-BE49-F238E27FC236}">
                <a16:creationId xmlns:a16="http://schemas.microsoft.com/office/drawing/2014/main" id="{E9D10FEF-D78D-8340-94AD-63C93F5CA375}"/>
              </a:ext>
            </a:extLst>
          </p:cNvPr>
          <p:cNvSpPr>
            <a:spLocks noGrp="1"/>
          </p:cNvSpPr>
          <p:nvPr>
            <p:ph type="dt" sz="half" idx="10"/>
          </p:nvPr>
        </p:nvSpPr>
        <p:spPr/>
        <p:txBody>
          <a:bodyPr/>
          <a:lstStyle/>
          <a:p>
            <a:pPr>
              <a:defRPr/>
            </a:pPr>
            <a:fld id="{A72A9A24-9A30-C048-AE2C-4C1D9F7306D4}" type="datetime1">
              <a:rPr lang="en-US" smtClean="0"/>
              <a:t>1/30/24</a:t>
            </a:fld>
            <a:endParaRPr lang="en-US"/>
          </a:p>
        </p:txBody>
      </p:sp>
      <p:sp>
        <p:nvSpPr>
          <p:cNvPr id="3" name="Slide Number Placeholder 2">
            <a:extLst>
              <a:ext uri="{FF2B5EF4-FFF2-40B4-BE49-F238E27FC236}">
                <a16:creationId xmlns:a16="http://schemas.microsoft.com/office/drawing/2014/main" id="{3D0D2C19-C85C-CF40-A22C-E5AE21E3253E}"/>
              </a:ext>
            </a:extLst>
          </p:cNvPr>
          <p:cNvSpPr>
            <a:spLocks noGrp="1"/>
          </p:cNvSpPr>
          <p:nvPr>
            <p:ph type="sldNum" sz="quarter" idx="12"/>
          </p:nvPr>
        </p:nvSpPr>
        <p:spPr/>
        <p:txBody>
          <a:bodyPr/>
          <a:lstStyle/>
          <a:p>
            <a:pPr>
              <a:defRPr/>
            </a:pPr>
            <a:fld id="{7D3579D8-E43B-EA45-91D7-3A4D69D213B7}" type="slidenum">
              <a:rPr lang="en-US" smtClean="0"/>
              <a:pPr>
                <a:defRPr/>
              </a:pPr>
              <a:t>3</a:t>
            </a:fld>
            <a:endParaRPr lang="en-US"/>
          </a:p>
        </p:txBody>
      </p:sp>
    </p:spTree>
    <p:extLst>
      <p:ext uri="{BB962C8B-B14F-4D97-AF65-F5344CB8AC3E}">
        <p14:creationId xmlns:p14="http://schemas.microsoft.com/office/powerpoint/2010/main" val="1251143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The Mosquito Alarm</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30</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4267200" cy="3598672"/>
          </a:xfrm>
          <a:prstGeom prst="rect">
            <a:avLst/>
          </a:prstGeom>
        </p:spPr>
      </p:pic>
      <p:sp>
        <p:nvSpPr>
          <p:cNvPr id="7" name="Rectangle 6"/>
          <p:cNvSpPr/>
          <p:nvPr/>
        </p:nvSpPr>
        <p:spPr>
          <a:xfrm>
            <a:off x="1896533" y="5494306"/>
            <a:ext cx="5952067" cy="954107"/>
          </a:xfrm>
          <a:prstGeom prst="rect">
            <a:avLst/>
          </a:prstGeom>
        </p:spPr>
        <p:txBody>
          <a:bodyPr wrap="square">
            <a:spAutoFit/>
          </a:bodyPr>
          <a:lstStyle/>
          <a:p>
            <a:pPr eaLnBrk="1" hangingPunct="1"/>
            <a:r>
              <a:rPr lang="en-US" sz="2800" dirty="0">
                <a:hlinkClick r:id="rId5"/>
              </a:rPr>
              <a:t>Listen</a:t>
            </a:r>
            <a:r>
              <a:rPr lang="en-US" sz="2800" dirty="0"/>
              <a:t> (at your own risk)</a:t>
            </a:r>
          </a:p>
          <a:p>
            <a:pPr eaLnBrk="1" hangingPunct="1"/>
            <a:r>
              <a:rPr lang="en-US" sz="2800" dirty="0">
                <a:hlinkClick r:id="rId6"/>
              </a:rPr>
              <a:t>Teen Buzz ringtone</a:t>
            </a:r>
            <a:r>
              <a:rPr lang="en-US" sz="2800" dirty="0"/>
              <a:t> (for class </a:t>
            </a:r>
            <a:r>
              <a:rPr lang="en-US" sz="2800" dirty="0">
                <a:sym typeface="Wingdings" pitchFamily="2" charset="2"/>
              </a:rPr>
              <a:t>)</a:t>
            </a:r>
            <a:endParaRPr lang="en-US" sz="2800" dirty="0"/>
          </a:p>
        </p:txBody>
      </p:sp>
    </p:spTree>
    <p:extLst>
      <p:ext uri="{BB962C8B-B14F-4D97-AF65-F5344CB8AC3E}">
        <p14:creationId xmlns:p14="http://schemas.microsoft.com/office/powerpoint/2010/main" val="160166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137E33-AFB0-6E4B-A76E-1A55D6552CF9}" type="datetime1">
              <a:rPr lang="en-US"/>
              <a:pPr eaLnBrk="1" hangingPunct="1"/>
              <a:t>1/30/24</a:t>
            </a:fld>
            <a:endParaRPr lang="en-US"/>
          </a:p>
        </p:txBody>
      </p:sp>
      <p:sp>
        <p:nvSpPr>
          <p:cNvPr id="215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3D46CF-D0AF-EE42-A52F-63D999F7E232}" type="slidenum">
              <a:rPr lang="en-US"/>
              <a:pPr eaLnBrk="1" hangingPunct="1"/>
              <a:t>31</a:t>
            </a:fld>
            <a:endParaRPr lang="en-US"/>
          </a:p>
        </p:txBody>
      </p:sp>
      <p:sp>
        <p:nvSpPr>
          <p:cNvPr id="21508" name="Rectangle 2"/>
          <p:cNvSpPr>
            <a:spLocks noGrp="1" noChangeArrowheads="1"/>
          </p:cNvSpPr>
          <p:nvPr>
            <p:ph type="title"/>
          </p:nvPr>
        </p:nvSpPr>
        <p:spPr/>
        <p:txBody>
          <a:bodyPr/>
          <a:lstStyle/>
          <a:p>
            <a:pPr eaLnBrk="1" hangingPunct="1"/>
            <a:r>
              <a:rPr lang="en-US">
                <a:latin typeface="Arial" charset="0"/>
              </a:rPr>
              <a:t>Sampling Errors</a:t>
            </a:r>
          </a:p>
        </p:txBody>
      </p:sp>
      <p:sp>
        <p:nvSpPr>
          <p:cNvPr id="21509" name="Rectangle 3"/>
          <p:cNvSpPr>
            <a:spLocks noGrp="1" noChangeArrowheads="1"/>
          </p:cNvSpPr>
          <p:nvPr>
            <p:ph type="body" idx="1"/>
          </p:nvPr>
        </p:nvSpPr>
        <p:spPr/>
        <p:txBody>
          <a:bodyPr/>
          <a:lstStyle/>
          <a:p>
            <a:pPr eaLnBrk="1" hangingPunct="1"/>
            <a:r>
              <a:rPr lang="en-US" dirty="0">
                <a:solidFill>
                  <a:srgbClr val="0066FF"/>
                </a:solidFill>
                <a:latin typeface="Arial" charset="0"/>
              </a:rPr>
              <a:t>Aliasing: </a:t>
            </a:r>
          </a:p>
          <a:p>
            <a:pPr lvl="1" eaLnBrk="1" hangingPunct="1"/>
            <a:r>
              <a:rPr lang="en-US" dirty="0">
                <a:latin typeface="Arial" charset="0"/>
              </a:rPr>
              <a:t>Different signals can become indistinguishable (</a:t>
            </a:r>
            <a:r>
              <a:rPr lang="en-US" dirty="0">
                <a:solidFill>
                  <a:srgbClr val="0066FF"/>
                </a:solidFill>
                <a:latin typeface="Arial" charset="0"/>
              </a:rPr>
              <a:t>aliases</a:t>
            </a:r>
            <a:r>
              <a:rPr lang="en-US" dirty="0">
                <a:latin typeface="Arial" charset="0"/>
              </a:rPr>
              <a:t>) from one another when they are sampled</a:t>
            </a:r>
          </a:p>
          <a:p>
            <a:pPr lvl="1" eaLnBrk="1" hangingPunct="1"/>
            <a:r>
              <a:rPr lang="en-US" dirty="0">
                <a:latin typeface="Arial" charset="0"/>
              </a:rPr>
              <a:t>E.g. Signals with frequency higher than the Nyquist frequency</a:t>
            </a:r>
          </a:p>
          <a:p>
            <a:pPr lvl="1" eaLnBrk="1" hangingPunct="1"/>
            <a:r>
              <a:rPr lang="en-US" dirty="0">
                <a:latin typeface="Arial" charset="0"/>
              </a:rPr>
              <a:t>Solutions for analysis:</a:t>
            </a:r>
          </a:p>
          <a:p>
            <a:pPr lvl="2" eaLnBrk="1" hangingPunct="1"/>
            <a:r>
              <a:rPr lang="en-US" dirty="0">
                <a:latin typeface="Arial" charset="0"/>
              </a:rPr>
              <a:t>Increase the sampling rate</a:t>
            </a:r>
          </a:p>
          <a:p>
            <a:pPr lvl="2" eaLnBrk="1" hangingPunct="1"/>
            <a:r>
              <a:rPr lang="en-US" dirty="0">
                <a:latin typeface="Arial" charset="0"/>
              </a:rPr>
              <a:t>Filter out frequencies above half the sampling rate (</a:t>
            </a:r>
            <a:r>
              <a:rPr lang="en-US" dirty="0">
                <a:solidFill>
                  <a:srgbClr val="0066FF"/>
                </a:solidFill>
                <a:latin typeface="Arial" charset="0"/>
              </a:rPr>
              <a:t>anti-aliasing filter</a:t>
            </a:r>
            <a:r>
              <a:rPr lang="en-US" dirty="0">
                <a:latin typeface="Arial" charset="0"/>
              </a:rPr>
              <a:t>)</a:t>
            </a:r>
          </a:p>
        </p:txBody>
      </p:sp>
    </p:spTree>
    <p:extLst>
      <p:ext uri="{BB962C8B-B14F-4D97-AF65-F5344CB8AC3E}">
        <p14:creationId xmlns:p14="http://schemas.microsoft.com/office/powerpoint/2010/main" val="1172238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3E9D43-BA4C-3C4A-A482-3953C5FB2AB6}" type="datetime1">
              <a:rPr lang="en-US"/>
              <a:pPr eaLnBrk="1" hangingPunct="1"/>
              <a:t>1/30/24</a:t>
            </a:fld>
            <a:endParaRPr lang="en-US"/>
          </a:p>
        </p:txBody>
      </p:sp>
      <p:sp>
        <p:nvSpPr>
          <p:cNvPr id="2253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C3B2EC-4D51-CF47-9EA3-3089AF85DFD1}" type="slidenum">
              <a:rPr lang="en-US"/>
              <a:pPr eaLnBrk="1" hangingPunct="1"/>
              <a:t>32</a:t>
            </a:fld>
            <a:endParaRPr lang="en-US"/>
          </a:p>
        </p:txBody>
      </p:sp>
      <p:sp>
        <p:nvSpPr>
          <p:cNvPr id="22532" name="Rectangle 2"/>
          <p:cNvSpPr>
            <a:spLocks noGrp="1" noChangeArrowheads="1"/>
          </p:cNvSpPr>
          <p:nvPr>
            <p:ph type="title"/>
          </p:nvPr>
        </p:nvSpPr>
        <p:spPr/>
        <p:txBody>
          <a:bodyPr/>
          <a:lstStyle/>
          <a:p>
            <a:pPr eaLnBrk="1" hangingPunct="1"/>
            <a:r>
              <a:rPr lang="en-US" dirty="0">
                <a:latin typeface="Arial" charset="0"/>
              </a:rPr>
              <a:t>Quantization Issues: Representing the Signal in Digital Form</a:t>
            </a:r>
          </a:p>
        </p:txBody>
      </p:sp>
      <p:sp>
        <p:nvSpPr>
          <p:cNvPr id="22533" name="Rectangle 3"/>
          <p:cNvSpPr>
            <a:spLocks noGrp="1" noChangeArrowheads="1"/>
          </p:cNvSpPr>
          <p:nvPr>
            <p:ph type="body" idx="1"/>
          </p:nvPr>
        </p:nvSpPr>
        <p:spPr>
          <a:xfrm>
            <a:off x="457200" y="1600200"/>
            <a:ext cx="8178800" cy="4800600"/>
          </a:xfrm>
        </p:spPr>
        <p:txBody>
          <a:bodyPr/>
          <a:lstStyle/>
          <a:p>
            <a:pPr eaLnBrk="1" hangingPunct="1"/>
            <a:r>
              <a:rPr lang="en-US" sz="2400" dirty="0">
                <a:latin typeface="Arial" charset="0"/>
              </a:rPr>
              <a:t>How do we measure the </a:t>
            </a:r>
            <a:r>
              <a:rPr lang="en-US" sz="2400" dirty="0">
                <a:solidFill>
                  <a:srgbClr val="0066FF"/>
                </a:solidFill>
                <a:latin typeface="Arial" charset="0"/>
              </a:rPr>
              <a:t>amplitude </a:t>
            </a:r>
            <a:r>
              <a:rPr lang="en-US" sz="2400" dirty="0">
                <a:latin typeface="Arial" charset="0"/>
              </a:rPr>
              <a:t>(sound pressure) of speech?</a:t>
            </a:r>
          </a:p>
          <a:p>
            <a:pPr lvl="1" eaLnBrk="1" hangingPunct="1"/>
            <a:r>
              <a:rPr lang="en-US" sz="2400" dirty="0">
                <a:latin typeface="Arial" charset="0"/>
              </a:rPr>
              <a:t>Choose sampling points:  what resolution should you choose?</a:t>
            </a:r>
          </a:p>
          <a:p>
            <a:pPr lvl="1" eaLnBrk="1" hangingPunct="1"/>
            <a:r>
              <a:rPr lang="en-US" sz="2400" dirty="0">
                <a:latin typeface="Arial" charset="0"/>
              </a:rPr>
              <a:t>Integer representation: 8, 12 or 16 bits per sample</a:t>
            </a:r>
          </a:p>
          <a:p>
            <a:pPr eaLnBrk="1" hangingPunct="1"/>
            <a:r>
              <a:rPr lang="en-US" sz="2400" dirty="0">
                <a:latin typeface="Arial" charset="0"/>
              </a:rPr>
              <a:t>Noise due to less useful </a:t>
            </a:r>
            <a:r>
              <a:rPr lang="en-US" sz="2400" dirty="0">
                <a:solidFill>
                  <a:srgbClr val="0066FF"/>
                </a:solidFill>
                <a:latin typeface="Arial" charset="0"/>
              </a:rPr>
              <a:t>quantization steps </a:t>
            </a:r>
            <a:r>
              <a:rPr lang="en-US" sz="2400" dirty="0">
                <a:latin typeface="Arial" charset="0"/>
              </a:rPr>
              <a:t>can be avoided by higher resolution -- but requires more storage</a:t>
            </a:r>
          </a:p>
          <a:p>
            <a:pPr lvl="1" eaLnBrk="1" hangingPunct="1"/>
            <a:r>
              <a:rPr lang="en-US" sz="2400" dirty="0">
                <a:latin typeface="Arial" charset="0"/>
              </a:rPr>
              <a:t>How many </a:t>
            </a:r>
            <a:r>
              <a:rPr lang="en-US" sz="2400" dirty="0">
                <a:solidFill>
                  <a:srgbClr val="0066FF"/>
                </a:solidFill>
                <a:latin typeface="Arial" charset="0"/>
              </a:rPr>
              <a:t>different amplitude levels </a:t>
            </a:r>
            <a:r>
              <a:rPr lang="en-US" sz="2400" dirty="0">
                <a:latin typeface="Arial" charset="0"/>
              </a:rPr>
              <a:t>do we need to distinguish?</a:t>
            </a:r>
          </a:p>
          <a:p>
            <a:pPr lvl="1" eaLnBrk="1" hangingPunct="1"/>
            <a:r>
              <a:rPr lang="en-US" sz="2400" dirty="0">
                <a:latin typeface="Arial" charset="0"/>
              </a:rPr>
              <a:t>Choice depends on data and application (44K 16bit stereo requires ~10Mb storage): music vs. speech</a:t>
            </a:r>
          </a:p>
        </p:txBody>
      </p:sp>
    </p:spTree>
    <p:extLst>
      <p:ext uri="{BB962C8B-B14F-4D97-AF65-F5344CB8AC3E}">
        <p14:creationId xmlns:p14="http://schemas.microsoft.com/office/powerpoint/2010/main" val="801122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C194DCA-9BBE-474D-B647-C96B55019697}" type="datetime1">
              <a:rPr lang="en-US"/>
              <a:pPr eaLnBrk="1" hangingPunct="1"/>
              <a:t>1/30/24</a:t>
            </a:fld>
            <a:endParaRPr lang="en-US"/>
          </a:p>
        </p:txBody>
      </p:sp>
      <p:sp>
        <p:nvSpPr>
          <p:cNvPr id="2355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814A80-5AE9-7D49-BAD2-E79957BDE656}" type="slidenum">
              <a:rPr lang="en-US"/>
              <a:pPr eaLnBrk="1" hangingPunct="1"/>
              <a:t>33</a:t>
            </a:fld>
            <a:endParaRPr lang="en-US"/>
          </a:p>
        </p:txBody>
      </p:sp>
      <p:sp>
        <p:nvSpPr>
          <p:cNvPr id="23556" name="Rectangle 3"/>
          <p:cNvSpPr>
            <a:spLocks noGrp="1" noChangeArrowheads="1"/>
          </p:cNvSpPr>
          <p:nvPr>
            <p:ph type="body" idx="1"/>
          </p:nvPr>
        </p:nvSpPr>
        <p:spPr>
          <a:xfrm>
            <a:off x="457200" y="762000"/>
            <a:ext cx="8229600" cy="5364163"/>
          </a:xfrm>
        </p:spPr>
        <p:txBody>
          <a:bodyPr/>
          <a:lstStyle/>
          <a:p>
            <a:pPr lvl="1" eaLnBrk="1" hangingPunct="1"/>
            <a:r>
              <a:rPr lang="en-US" sz="2400" dirty="0">
                <a:latin typeface="Arial" charset="0"/>
              </a:rPr>
              <a:t>But </a:t>
            </a:r>
            <a:r>
              <a:rPr lang="en-US" sz="2400" b="1" i="1" dirty="0">
                <a:solidFill>
                  <a:srgbClr val="0066FF"/>
                </a:solidFill>
                <a:latin typeface="Arial" charset="0"/>
              </a:rPr>
              <a:t>clipping</a:t>
            </a:r>
            <a:r>
              <a:rPr lang="en-US" sz="2400" dirty="0">
                <a:latin typeface="Arial" charset="0"/>
              </a:rPr>
              <a:t> occurs when the input volume (i.e. the amplitude of a signal) is greater than the range that can be represented</a:t>
            </a:r>
          </a:p>
          <a:p>
            <a:pPr lvl="1" eaLnBrk="1" hangingPunct="1"/>
            <a:r>
              <a:rPr lang="en-US" sz="2400" dirty="0">
                <a:latin typeface="Arial" charset="0"/>
              </a:rPr>
              <a:t>Watch for this when you are recording</a:t>
            </a:r>
            <a:r>
              <a:rPr lang="mr-IN" sz="2400" dirty="0">
                <a:latin typeface="Arial" charset="0"/>
              </a:rPr>
              <a:t>…</a:t>
            </a:r>
            <a:endParaRPr lang="en-GB" sz="2400" dirty="0">
              <a:latin typeface="Arial" charset="0"/>
            </a:endParaRPr>
          </a:p>
          <a:p>
            <a:pPr lvl="1" eaLnBrk="1" hangingPunct="1"/>
            <a:r>
              <a:rPr lang="en-GB" sz="2400" dirty="0">
                <a:latin typeface="Arial" charset="0"/>
              </a:rPr>
              <a:t>Most recorders (including </a:t>
            </a:r>
            <a:r>
              <a:rPr lang="en-GB" sz="2400" dirty="0" err="1">
                <a:latin typeface="Arial" charset="0"/>
              </a:rPr>
              <a:t>Praat</a:t>
            </a:r>
            <a:r>
              <a:rPr lang="en-GB" sz="2400" dirty="0">
                <a:latin typeface="Arial" charset="0"/>
              </a:rPr>
              <a:t>) will give you a signal when you are above the sound range</a:t>
            </a:r>
            <a:endParaRPr lang="en-US" sz="2400" dirty="0">
              <a:latin typeface="Arial" charset="0"/>
            </a:endParaRPr>
          </a:p>
          <a:p>
            <a:pPr lvl="1" eaLnBrk="1" hangingPunct="1"/>
            <a:r>
              <a:rPr lang="en-US" sz="2400" dirty="0">
                <a:latin typeface="Arial" charset="0"/>
              </a:rPr>
              <a:t>Solutions</a:t>
            </a:r>
          </a:p>
          <a:p>
            <a:pPr lvl="2" eaLnBrk="1" hangingPunct="1"/>
            <a:endParaRPr lang="en-US" dirty="0">
              <a:latin typeface="Arial" charset="0"/>
            </a:endParaRPr>
          </a:p>
          <a:p>
            <a:pPr lvl="2" eaLnBrk="1" hangingPunct="1"/>
            <a:r>
              <a:rPr lang="en-US" dirty="0">
                <a:latin typeface="Arial" charset="0"/>
              </a:rPr>
              <a:t>Increase the </a:t>
            </a:r>
            <a:r>
              <a:rPr lang="en-US" dirty="0">
                <a:solidFill>
                  <a:srgbClr val="0066FF"/>
                </a:solidFill>
                <a:latin typeface="Arial" charset="0"/>
              </a:rPr>
              <a:t>resolution (sampling rate)</a:t>
            </a:r>
          </a:p>
          <a:p>
            <a:pPr lvl="2" eaLnBrk="1" hangingPunct="1"/>
            <a:r>
              <a:rPr lang="en-US" dirty="0">
                <a:latin typeface="Arial" charset="0"/>
              </a:rPr>
              <a:t>Decrease the </a:t>
            </a:r>
            <a:r>
              <a:rPr lang="en-US" dirty="0">
                <a:solidFill>
                  <a:srgbClr val="0066FF"/>
                </a:solidFill>
                <a:latin typeface="Arial" charset="0"/>
              </a:rPr>
              <a:t>amplitude </a:t>
            </a:r>
            <a:r>
              <a:rPr lang="en-US" dirty="0">
                <a:latin typeface="Arial" charset="0"/>
              </a:rPr>
              <a:t>of the recording</a:t>
            </a:r>
          </a:p>
          <a:p>
            <a:pPr lvl="2" eaLnBrk="1" hangingPunct="1"/>
            <a:r>
              <a:rPr lang="en-US" dirty="0">
                <a:latin typeface="Arial" charset="0"/>
              </a:rPr>
              <a:t>Important to check the right amplitude before you start recording</a:t>
            </a:r>
          </a:p>
        </p:txBody>
      </p:sp>
      <p:pic>
        <p:nvPicPr>
          <p:cNvPr id="2" name="clipping-jh3.wav" descr="clipping-jh3.wav">
            <a:hlinkClick r:id="" action="ppaction://media"/>
            <a:extLst>
              <a:ext uri="{FF2B5EF4-FFF2-40B4-BE49-F238E27FC236}">
                <a16:creationId xmlns:a16="http://schemas.microsoft.com/office/drawing/2014/main" id="{D2757DEA-44C4-2F4A-AE44-C04606550E84}"/>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0070C0">
                <a:tint val="45000"/>
                <a:satMod val="400000"/>
              </a:srgbClr>
            </a:duotone>
          </a:blip>
          <a:stretch>
            <a:fillRect/>
          </a:stretch>
        </p:blipFill>
        <p:spPr>
          <a:xfrm>
            <a:off x="6546742" y="3200400"/>
            <a:ext cx="812800" cy="812800"/>
          </a:xfrm>
          <a:prstGeom prst="rect">
            <a:avLst/>
          </a:prstGeom>
        </p:spPr>
      </p:pic>
    </p:spTree>
    <p:extLst>
      <p:ext uri="{BB962C8B-B14F-4D97-AF65-F5344CB8AC3E}">
        <p14:creationId xmlns:p14="http://schemas.microsoft.com/office/powerpoint/2010/main" val="18864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dirty="0">
                <a:latin typeface="Arial" charset="0"/>
                <a:ea typeface="ＭＳ Ｐゴシック" charset="-128"/>
              </a:rPr>
              <a:t>An Example of Clipping</a:t>
            </a:r>
            <a:endParaRPr lang="en-US" altLang="en-US" dirty="0">
              <a:ea typeface="ＭＳ Ｐゴシック" charset="-128"/>
            </a:endParaRPr>
          </a:p>
        </p:txBody>
      </p:sp>
      <p:pic>
        <p:nvPicPr>
          <p:cNvPr id="175108" name="Picture 4" descr="e0007_clip_wa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31" y="2590800"/>
            <a:ext cx="5791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75109"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467600" y="3886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49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51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270" fill="hold"/>
                                        <p:tgtEl>
                                          <p:spTgt spid="175109"/>
                                        </p:tgtEl>
                                      </p:cBhvr>
                                    </p:cmd>
                                  </p:childTnLst>
                                </p:cTn>
                              </p:par>
                            </p:childTnLst>
                          </p:cTn>
                        </p:par>
                      </p:childTnLst>
                    </p:cTn>
                  </p:par>
                </p:childTnLst>
              </p:cTn>
              <p:nextCondLst>
                <p:cond evt="onClick" delay="0">
                  <p:tgtEl>
                    <p:spTgt spid="175109"/>
                  </p:tgtEl>
                </p:cond>
              </p:nextCondLst>
            </p:seq>
            <p:audio>
              <p:cMediaNode vol="80000">
                <p:cTn id="7" fill="hold" display="0">
                  <p:stCondLst>
                    <p:cond delay="indefinite"/>
                  </p:stCondLst>
                  <p:endCondLst>
                    <p:cond evt="onStopAudio" delay="0">
                      <p:tgtEl>
                        <p:sldTgt/>
                      </p:tgtEl>
                    </p:cond>
                  </p:endCondLst>
                </p:cTn>
                <p:tgtEl>
                  <p:spTgt spid="175109"/>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File Formats:  WAV and Many More</a:t>
            </a:r>
          </a:p>
        </p:txBody>
      </p:sp>
      <p:sp>
        <p:nvSpPr>
          <p:cNvPr id="3" name="Content Placeholder 2"/>
          <p:cNvSpPr>
            <a:spLocks noGrp="1"/>
          </p:cNvSpPr>
          <p:nvPr>
            <p:ph idx="1"/>
          </p:nvPr>
        </p:nvSpPr>
        <p:spPr/>
        <p:txBody>
          <a:bodyPr/>
          <a:lstStyle/>
          <a:p>
            <a:r>
              <a:rPr lang="en-GB" dirty="0">
                <a:latin typeface="Calibri" charset="0"/>
                <a:ea typeface="Calibri" charset="0"/>
                <a:cs typeface="Calibri" charset="0"/>
              </a:rPr>
              <a:t>Many formats, trade-offs in compression, quality</a:t>
            </a:r>
          </a:p>
          <a:p>
            <a:r>
              <a:rPr lang="en-GB" dirty="0">
                <a:latin typeface="Calibri" charset="0"/>
                <a:ea typeface="Calibri" charset="0"/>
                <a:cs typeface="Calibri" charset="0"/>
                <a:hlinkClick r:id="rId3"/>
              </a:rPr>
              <a:t>SoX </a:t>
            </a:r>
            <a:r>
              <a:rPr lang="en-GB" dirty="0">
                <a:latin typeface="Calibri" charset="0"/>
                <a:ea typeface="Calibri" charset="0"/>
                <a:cs typeface="Calibri" charset="0"/>
              </a:rPr>
              <a:t>(</a:t>
            </a:r>
            <a:r>
              <a:rPr lang="en-GB" dirty="0">
                <a:solidFill>
                  <a:srgbClr val="0066FF"/>
                </a:solidFill>
                <a:latin typeface="Calibri" charset="0"/>
                <a:ea typeface="Calibri" charset="0"/>
                <a:cs typeface="Calibri" charset="0"/>
              </a:rPr>
              <a:t>Sound </a:t>
            </a:r>
            <a:r>
              <a:rPr lang="en-GB" dirty="0" err="1">
                <a:solidFill>
                  <a:srgbClr val="0066FF"/>
                </a:solidFill>
                <a:latin typeface="Calibri" charset="0"/>
                <a:ea typeface="Calibri" charset="0"/>
                <a:cs typeface="Calibri" charset="0"/>
              </a:rPr>
              <a:t>eXchange</a:t>
            </a:r>
            <a:r>
              <a:rPr lang="en-GB" dirty="0">
                <a:latin typeface="Calibri" charset="0"/>
                <a:ea typeface="Calibri" charset="0"/>
                <a:cs typeface="Calibri" charset="0"/>
              </a:rPr>
              <a:t>) can be used to convert speech formats from one to another:</a:t>
            </a:r>
          </a:p>
          <a:p>
            <a:pPr lvl="1"/>
            <a:r>
              <a:rPr lang="en-GB" dirty="0">
                <a:latin typeface="Calibri" charset="0"/>
                <a:ea typeface="Calibri" charset="0"/>
                <a:cs typeface="Calibri" charset="0"/>
              </a:rPr>
              <a:t>.WAV, AIFF, HTK, MP2/MP3/MP4, MPEG, SPHERE, </a:t>
            </a:r>
            <a:r>
              <a:rPr lang="en-GB" dirty="0" err="1">
                <a:latin typeface="Calibri" charset="0"/>
                <a:ea typeface="Calibri" charset="0"/>
                <a:cs typeface="Calibri" charset="0"/>
              </a:rPr>
              <a:t>Ogg</a:t>
            </a:r>
            <a:r>
              <a:rPr lang="en-GB" dirty="0">
                <a:latin typeface="Calibri" charset="0"/>
                <a:ea typeface="Calibri" charset="0"/>
                <a:cs typeface="Calibri" charset="0"/>
              </a:rPr>
              <a:t> </a:t>
            </a:r>
            <a:r>
              <a:rPr lang="en-GB" dirty="0" err="1">
                <a:latin typeface="Calibri" charset="0"/>
                <a:ea typeface="Calibri" charset="0"/>
                <a:cs typeface="Calibri" charset="0"/>
              </a:rPr>
              <a:t>Vorbis</a:t>
            </a:r>
            <a:r>
              <a:rPr lang="en-GB" dirty="0">
                <a:latin typeface="Calibri" charset="0"/>
                <a:ea typeface="Calibri" charset="0"/>
                <a:cs typeface="Calibri" charset="0"/>
              </a:rPr>
              <a:t>, u-law, .VOX, .VOC, RIFF</a:t>
            </a:r>
          </a:p>
          <a:p>
            <a:endParaRPr lang="en-GB" dirty="0">
              <a:latin typeface="Calibri" charset="0"/>
              <a:ea typeface="Calibri" charset="0"/>
              <a:cs typeface="Calibri" charset="0"/>
            </a:endParaRPr>
          </a:p>
          <a:p>
            <a:endParaRPr lang="en-US"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35</a:t>
            </a:fld>
            <a:endParaRPr lang="en-US"/>
          </a:p>
        </p:txBody>
      </p:sp>
      <p:pic>
        <p:nvPicPr>
          <p:cNvPr id="6" name="Picture 5" descr="wav"/>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4004873"/>
            <a:ext cx="8229600" cy="209112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650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p:txBody>
          <a:bodyPr/>
          <a:lstStyle/>
          <a:p>
            <a:r>
              <a:rPr lang="en-US" dirty="0"/>
              <a:t>How fast are the </a:t>
            </a:r>
            <a:r>
              <a:rPr lang="en-US" dirty="0">
                <a:solidFill>
                  <a:srgbClr val="0066FF"/>
                </a:solidFill>
              </a:rPr>
              <a:t>vocal folds vibrating</a:t>
            </a:r>
            <a:r>
              <a:rPr lang="en-US" dirty="0"/>
              <a:t>?</a:t>
            </a:r>
          </a:p>
          <a:p>
            <a:pPr lvl="1"/>
            <a:r>
              <a:rPr lang="en-US" dirty="0"/>
              <a:t>Vocal folds vibrate for </a:t>
            </a:r>
            <a:r>
              <a:rPr lang="en-US" b="1" dirty="0"/>
              <a:t>voiced</a:t>
            </a:r>
            <a:r>
              <a:rPr lang="en-US" dirty="0"/>
              <a:t> sounds, causing regular peaks in </a:t>
            </a:r>
            <a:r>
              <a:rPr lang="en-US" dirty="0">
                <a:solidFill>
                  <a:srgbClr val="0066FF"/>
                </a:solidFill>
              </a:rPr>
              <a:t>amplitude</a:t>
            </a:r>
          </a:p>
          <a:p>
            <a:r>
              <a:rPr lang="en-US" dirty="0"/>
              <a:t>As discussed earlier</a:t>
            </a:r>
            <a:r>
              <a:rPr lang="en-US" dirty="0">
                <a:solidFill>
                  <a:srgbClr val="0066FF"/>
                </a:solidFill>
              </a:rPr>
              <a:t>: F</a:t>
            </a:r>
            <a:r>
              <a:rPr lang="en-US" baseline="-25000" dirty="0">
                <a:solidFill>
                  <a:srgbClr val="0066FF"/>
                </a:solidFill>
              </a:rPr>
              <a:t>0</a:t>
            </a:r>
            <a:r>
              <a:rPr lang="en-US" dirty="0"/>
              <a:t> </a:t>
            </a:r>
            <a:r>
              <a:rPr lang="mr-IN" dirty="0"/>
              <a:t>–</a:t>
            </a:r>
            <a:r>
              <a:rPr lang="en-US" dirty="0"/>
              <a:t> is the Fundamental Frequency of the periodic waveform</a:t>
            </a:r>
          </a:p>
          <a:p>
            <a:pPr lvl="1"/>
            <a:r>
              <a:rPr lang="en-US" dirty="0"/>
              <a:t>Lowest frequency of the waveform</a:t>
            </a:r>
          </a:p>
          <a:p>
            <a:r>
              <a:rPr lang="en-US" dirty="0">
                <a:solidFill>
                  <a:srgbClr val="0066FF"/>
                </a:solidFill>
              </a:rPr>
              <a:t>Pitch track </a:t>
            </a:r>
            <a:r>
              <a:rPr lang="mr-IN" dirty="0"/>
              <a:t>–</a:t>
            </a:r>
            <a:r>
              <a:rPr lang="en-US" dirty="0"/>
              <a:t> plot of F</a:t>
            </a:r>
            <a:r>
              <a:rPr lang="en-US" baseline="-25000" dirty="0"/>
              <a:t>0</a:t>
            </a:r>
            <a:r>
              <a:rPr lang="en-US" dirty="0"/>
              <a:t> over time</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36</a:t>
            </a:fld>
            <a:endParaRPr lang="en-US"/>
          </a:p>
        </p:txBody>
      </p:sp>
    </p:spTree>
    <p:extLst>
      <p:ext uri="{BB962C8B-B14F-4D97-AF65-F5344CB8AC3E}">
        <p14:creationId xmlns:p14="http://schemas.microsoft.com/office/powerpoint/2010/main" val="203310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Pitch</a:t>
            </a:r>
          </a:p>
        </p:txBody>
      </p:sp>
      <p:sp>
        <p:nvSpPr>
          <p:cNvPr id="3" name="Content Placeholder 2"/>
          <p:cNvSpPr>
            <a:spLocks noGrp="1"/>
          </p:cNvSpPr>
          <p:nvPr>
            <p:ph idx="1"/>
          </p:nvPr>
        </p:nvSpPr>
        <p:spPr/>
        <p:txBody>
          <a:bodyPr/>
          <a:lstStyle/>
          <a:p>
            <a:r>
              <a:rPr lang="en-US" dirty="0">
                <a:solidFill>
                  <a:srgbClr val="0066FF"/>
                </a:solidFill>
              </a:rPr>
              <a:t>Frequency</a:t>
            </a:r>
            <a:r>
              <a:rPr lang="en-US" dirty="0"/>
              <a:t> = cycles per second</a:t>
            </a:r>
          </a:p>
          <a:p>
            <a:pPr lvl="1"/>
            <a:r>
              <a:rPr lang="en-US" sz="2400" dirty="0"/>
              <a:t>Simple approach to calculating cycles: count the </a:t>
            </a:r>
            <a:r>
              <a:rPr lang="en-US" sz="2400" dirty="0">
                <a:solidFill>
                  <a:srgbClr val="0066FF"/>
                </a:solidFill>
              </a:rPr>
              <a:t>zero crossings </a:t>
            </a:r>
            <a:r>
              <a:rPr lang="en-US" sz="2400" dirty="0"/>
              <a:t>in a time range -- changes in signal from pos2neg and neg2pos -- and divide by 2</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37</a:t>
            </a:fld>
            <a:endParaRPr lang="en-US"/>
          </a:p>
        </p:txBody>
      </p:sp>
      <p:pic>
        <p:nvPicPr>
          <p:cNvPr id="6" name="Picture 6" descr="i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3709987"/>
            <a:ext cx="9144000" cy="154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784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F0 Measure: Autocorrelation Process</a:t>
            </a:r>
          </a:p>
        </p:txBody>
      </p:sp>
      <p:sp>
        <p:nvSpPr>
          <p:cNvPr id="3" name="Content Placeholder 2"/>
          <p:cNvSpPr>
            <a:spLocks noGrp="1"/>
          </p:cNvSpPr>
          <p:nvPr>
            <p:ph idx="1"/>
          </p:nvPr>
        </p:nvSpPr>
        <p:spPr>
          <a:xfrm>
            <a:off x="457200" y="1600200"/>
            <a:ext cx="8229600" cy="4645025"/>
          </a:xfrm>
        </p:spPr>
        <p:txBody>
          <a:bodyPr/>
          <a:lstStyle/>
          <a:p>
            <a:r>
              <a:rPr lang="en-US" dirty="0"/>
              <a:t>Idea: Identify the </a:t>
            </a:r>
            <a:r>
              <a:rPr lang="en-US" b="1" i="1" dirty="0">
                <a:solidFill>
                  <a:srgbClr val="0066FF"/>
                </a:solidFill>
              </a:rPr>
              <a:t>period</a:t>
            </a:r>
            <a:r>
              <a:rPr lang="en-US" dirty="0">
                <a:solidFill>
                  <a:srgbClr val="0066FF"/>
                </a:solidFill>
              </a:rPr>
              <a:t> between successive cycles</a:t>
            </a:r>
            <a:r>
              <a:rPr lang="en-US" dirty="0"/>
              <a:t> of the wave</a:t>
            </a:r>
          </a:p>
          <a:p>
            <a:pPr lvl="1"/>
            <a:r>
              <a:rPr lang="en-US" sz="2400" dirty="0"/>
              <a:t>F</a:t>
            </a:r>
            <a:r>
              <a:rPr lang="en-US" sz="2400" baseline="-25000" dirty="0"/>
              <a:t>0</a:t>
            </a:r>
            <a:r>
              <a:rPr lang="en-US" sz="2400" dirty="0"/>
              <a:t> = 1/period length</a:t>
            </a:r>
          </a:p>
          <a:p>
            <a:r>
              <a:rPr lang="en-US" dirty="0"/>
              <a:t>Where does one cycle end and another begin?</a:t>
            </a:r>
          </a:p>
          <a:p>
            <a:pPr lvl="1"/>
            <a:r>
              <a:rPr lang="en-US" sz="2400" dirty="0"/>
              <a:t>Find the </a:t>
            </a:r>
            <a:r>
              <a:rPr lang="en-US" sz="2400" b="1" i="1" dirty="0">
                <a:solidFill>
                  <a:srgbClr val="0066FF"/>
                </a:solidFill>
              </a:rPr>
              <a:t>similarity</a:t>
            </a:r>
            <a:r>
              <a:rPr lang="en-US" sz="2400" dirty="0"/>
              <a:t> between one piece of the signal and the next -- a shifted version of itself</a:t>
            </a:r>
          </a:p>
          <a:p>
            <a:pPr lvl="1"/>
            <a:r>
              <a:rPr lang="en-US" sz="2400" dirty="0">
                <a:solidFill>
                  <a:srgbClr val="0066FF"/>
                </a:solidFill>
              </a:rPr>
              <a:t> </a:t>
            </a:r>
            <a:r>
              <a:rPr lang="en-US" sz="2400" dirty="0"/>
              <a:t>The</a:t>
            </a:r>
            <a:r>
              <a:rPr lang="en-US" sz="2400" dirty="0">
                <a:solidFill>
                  <a:srgbClr val="0066FF"/>
                </a:solidFill>
              </a:rPr>
              <a:t> </a:t>
            </a:r>
            <a:r>
              <a:rPr lang="en-US" sz="2400" b="1" i="1" dirty="0">
                <a:solidFill>
                  <a:srgbClr val="0066FF"/>
                </a:solidFill>
              </a:rPr>
              <a:t>period</a:t>
            </a:r>
            <a:r>
              <a:rPr lang="en-US" sz="2400" dirty="0"/>
              <a:t> is the chunk of the segment that matches best with the next chunk</a:t>
            </a:r>
          </a:p>
          <a:p>
            <a:pPr lvl="1"/>
            <a:r>
              <a:rPr lang="en-US" sz="2400" dirty="0"/>
              <a:t>Systems were developed to do just this, e.g. </a:t>
            </a:r>
            <a:r>
              <a:rPr lang="en-US" sz="2400" dirty="0" err="1">
                <a:hlinkClick r:id="rId3"/>
              </a:rPr>
              <a:t>Praat</a:t>
            </a:r>
            <a:endParaRPr lang="en-US" sz="2400"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38</a:t>
            </a:fld>
            <a:endParaRPr lang="en-US"/>
          </a:p>
        </p:txBody>
      </p:sp>
    </p:spTree>
    <p:extLst>
      <p:ext uri="{BB962C8B-B14F-4D97-AF65-F5344CB8AC3E}">
        <p14:creationId xmlns:p14="http://schemas.microsoft.com/office/powerpoint/2010/main" val="88937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solidFill>
                  <a:srgbClr val="0066FF"/>
                </a:solidFill>
              </a:rPr>
              <a:t>Parameters </a:t>
            </a:r>
            <a:r>
              <a:rPr lang="en-US" dirty="0"/>
              <a:t>considered</a:t>
            </a:r>
          </a:p>
          <a:p>
            <a:pPr lvl="2"/>
            <a:r>
              <a:rPr lang="en-US" sz="2000" dirty="0"/>
              <a:t>Window size (chunk size)</a:t>
            </a:r>
          </a:p>
          <a:p>
            <a:pPr lvl="2"/>
            <a:r>
              <a:rPr lang="en-US" sz="2000" dirty="0"/>
              <a:t>Step size (how quickly the next chunk appears)</a:t>
            </a:r>
          </a:p>
          <a:p>
            <a:pPr lvl="2"/>
            <a:r>
              <a:rPr lang="en-US" sz="2000" dirty="0"/>
              <a:t>Frequency range </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39</a:t>
            </a:fld>
            <a:endParaRPr lang="en-US"/>
          </a:p>
        </p:txBody>
      </p:sp>
    </p:spTree>
    <p:extLst>
      <p:ext uri="{BB962C8B-B14F-4D97-AF65-F5344CB8AC3E}">
        <p14:creationId xmlns:p14="http://schemas.microsoft.com/office/powerpoint/2010/main" val="104642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5561C-65C9-9D46-BBD1-C1FCFCC6AA31}"/>
              </a:ext>
            </a:extLst>
          </p:cNvPr>
          <p:cNvSpPr>
            <a:spLocks noGrp="1"/>
          </p:cNvSpPr>
          <p:nvPr>
            <p:ph idx="1"/>
          </p:nvPr>
        </p:nvSpPr>
        <p:spPr>
          <a:xfrm>
            <a:off x="457200" y="762000"/>
            <a:ext cx="8229600" cy="5364163"/>
          </a:xfrm>
        </p:spPr>
        <p:txBody>
          <a:bodyPr/>
          <a:lstStyle/>
          <a:p>
            <a:pPr marL="0" indent="0">
              <a:buNone/>
            </a:pPr>
            <a:r>
              <a:rPr lang="en-US" sz="2400" b="1" dirty="0"/>
              <a:t>Negative aspects:</a:t>
            </a:r>
          </a:p>
          <a:p>
            <a:pPr marL="0" marR="0" indent="0">
              <a:spcBef>
                <a:spcPts val="0"/>
              </a:spcBef>
              <a:spcAft>
                <a:spcPts val="0"/>
              </a:spcAft>
              <a:buNone/>
            </a:pPr>
            <a:r>
              <a:rPr lang="en-US" sz="2000" dirty="0">
                <a:effectLst/>
                <a:ea typeface="Calibri" panose="020F0502020204030204" pitchFamily="34" charset="0"/>
                <a:cs typeface="Times New Roman" panose="02020603050405020304" pitchFamily="18" charset="0"/>
              </a:rPr>
              <a:t>One of the things that I felt was incomplete was in understanding turn-taking. How can the system know when the user is done speaking? Are there prosodic cues such as the F0 contour that can help the system to avoid overlapping speech with the user, causing the agent to miss out on important information? On the note of prosody, in most conversations the emotional state and the intent of a speaker can inform the type of response that is desired. How can a system deal with a situation when a user is sarcastic of frustrated in a conversation?   How can it detect this and how should it respond?</a:t>
            </a:r>
            <a:endParaRPr lang="en-US" sz="2000" b="1" dirty="0"/>
          </a:p>
          <a:p>
            <a:pPr marL="0" indent="0">
              <a:buNone/>
            </a:pPr>
            <a:r>
              <a:rPr lang="en-US" sz="2400" b="1" i="1" dirty="0">
                <a:solidFill>
                  <a:srgbClr val="0066FF"/>
                </a:solidFill>
              </a:rPr>
              <a:t>Challenge Question</a:t>
            </a:r>
            <a:r>
              <a:rPr lang="en-US" sz="2000" b="1" dirty="0"/>
              <a:t>: </a:t>
            </a:r>
            <a:r>
              <a:rPr lang="en-US" sz="2000" dirty="0"/>
              <a:t>Are there cues besides F0 contour that can help the system avoid overlapping speech with the user, which might cause the agent to miss out on important information?</a:t>
            </a:r>
          </a:p>
          <a:p>
            <a:r>
              <a:rPr lang="en-US" sz="2000" dirty="0"/>
              <a:t>Please do present your assignments in this form for each reading assigned, although the Challenge Question is assigned only for some</a:t>
            </a:r>
          </a:p>
        </p:txBody>
      </p:sp>
      <p:sp>
        <p:nvSpPr>
          <p:cNvPr id="4" name="Date Placeholder 3">
            <a:extLst>
              <a:ext uri="{FF2B5EF4-FFF2-40B4-BE49-F238E27FC236}">
                <a16:creationId xmlns:a16="http://schemas.microsoft.com/office/drawing/2014/main" id="{6C24D1BD-9A46-CC4A-98C5-8FD633E11406}"/>
              </a:ext>
            </a:extLst>
          </p:cNvPr>
          <p:cNvSpPr>
            <a:spLocks noGrp="1"/>
          </p:cNvSpPr>
          <p:nvPr>
            <p:ph type="dt" sz="half" idx="10"/>
          </p:nvPr>
        </p:nvSpPr>
        <p:spPr/>
        <p:txBody>
          <a:bodyPr/>
          <a:lstStyle/>
          <a:p>
            <a:pPr>
              <a:defRPr/>
            </a:pPr>
            <a:fld id="{18EB9DF1-D2A0-EB4D-8662-4BD3FED2F505}" type="datetime1">
              <a:rPr lang="en-US" smtClean="0"/>
              <a:t>1/30/24</a:t>
            </a:fld>
            <a:endParaRPr lang="en-US"/>
          </a:p>
        </p:txBody>
      </p:sp>
      <p:sp>
        <p:nvSpPr>
          <p:cNvPr id="5" name="Slide Number Placeholder 4">
            <a:extLst>
              <a:ext uri="{FF2B5EF4-FFF2-40B4-BE49-F238E27FC236}">
                <a16:creationId xmlns:a16="http://schemas.microsoft.com/office/drawing/2014/main" id="{3F1DAB49-5195-1641-B8B0-9749406DC80D}"/>
              </a:ext>
            </a:extLst>
          </p:cNvPr>
          <p:cNvSpPr>
            <a:spLocks noGrp="1"/>
          </p:cNvSpPr>
          <p:nvPr>
            <p:ph type="sldNum" sz="quarter" idx="12"/>
          </p:nvPr>
        </p:nvSpPr>
        <p:spPr/>
        <p:txBody>
          <a:bodyPr/>
          <a:lstStyle/>
          <a:p>
            <a:pPr>
              <a:defRPr/>
            </a:pPr>
            <a:fld id="{21716159-5324-1C48-9D26-9FD1A507DCF9}" type="slidenum">
              <a:rPr lang="en-US" smtClean="0"/>
              <a:pPr>
                <a:defRPr/>
              </a:pPr>
              <a:t>4</a:t>
            </a:fld>
            <a:endParaRPr lang="en-US"/>
          </a:p>
        </p:txBody>
      </p:sp>
    </p:spTree>
    <p:extLst>
      <p:ext uri="{BB962C8B-B14F-4D97-AF65-F5344CB8AC3E}">
        <p14:creationId xmlns:p14="http://schemas.microsoft.com/office/powerpoint/2010/main" val="2966738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Common Problems in Pitch Tracking</a:t>
            </a:r>
            <a:endParaRPr lang="en-US" dirty="0"/>
          </a:p>
        </p:txBody>
      </p:sp>
      <p:sp>
        <p:nvSpPr>
          <p:cNvPr id="43011" name="Rectangle 3"/>
          <p:cNvSpPr>
            <a:spLocks noGrp="1" noChangeArrowheads="1"/>
          </p:cNvSpPr>
          <p:nvPr>
            <p:ph type="body" idx="1"/>
          </p:nvPr>
        </p:nvSpPr>
        <p:spPr>
          <a:xfrm>
            <a:off x="457200" y="1600200"/>
            <a:ext cx="8229600" cy="4648200"/>
          </a:xfrm>
        </p:spPr>
        <p:txBody>
          <a:bodyPr/>
          <a:lstStyle/>
          <a:p>
            <a:r>
              <a:rPr lang="en-US" dirty="0">
                <a:solidFill>
                  <a:srgbClr val="0066FF"/>
                </a:solidFill>
                <a:hlinkClick r:id="rId3"/>
              </a:rPr>
              <a:t>Microprosody effects </a:t>
            </a:r>
            <a:r>
              <a:rPr lang="en-US" dirty="0"/>
              <a:t>of consonants (e.g. /v/, /m/) on following vowels’ f0</a:t>
            </a:r>
          </a:p>
          <a:p>
            <a:r>
              <a:rPr lang="en-US" dirty="0">
                <a:solidFill>
                  <a:srgbClr val="0066FF"/>
                </a:solidFill>
              </a:rPr>
              <a:t>Creaky voice </a:t>
            </a:r>
            <a:r>
              <a:rPr lang="en-US" dirty="0">
                <a:sym typeface="Wingdings" charset="0"/>
              </a:rPr>
              <a:t> no pitch track</a:t>
            </a:r>
            <a:endParaRPr lang="en-US" dirty="0"/>
          </a:p>
          <a:p>
            <a:r>
              <a:rPr lang="en-US" dirty="0"/>
              <a:t>System errors to watch for in reading pitch tracks:</a:t>
            </a:r>
          </a:p>
          <a:p>
            <a:pPr lvl="1"/>
            <a:r>
              <a:rPr lang="en-US" sz="2400" dirty="0">
                <a:solidFill>
                  <a:srgbClr val="0066FF"/>
                </a:solidFill>
              </a:rPr>
              <a:t>Halving</a:t>
            </a:r>
            <a:r>
              <a:rPr lang="en-US" sz="2400" dirty="0"/>
              <a:t>: shortest lag calculated is too long </a:t>
            </a:r>
            <a:r>
              <a:rPr lang="en-US" sz="2400" dirty="0">
                <a:sym typeface="Wingdings" charset="0"/>
              </a:rPr>
              <a:t> estimated cycle too long</a:t>
            </a:r>
            <a:r>
              <a:rPr lang="en-US" sz="2400" dirty="0"/>
              <a:t>, too few cycles per sec (</a:t>
            </a:r>
            <a:r>
              <a:rPr lang="en-US" sz="2400" dirty="0">
                <a:solidFill>
                  <a:srgbClr val="FF0000"/>
                </a:solidFill>
              </a:rPr>
              <a:t>under-estimate pitch</a:t>
            </a:r>
            <a:r>
              <a:rPr lang="en-US" sz="2400" dirty="0"/>
              <a:t>) </a:t>
            </a:r>
          </a:p>
          <a:p>
            <a:pPr lvl="1"/>
            <a:r>
              <a:rPr lang="en-US" sz="2400" dirty="0">
                <a:solidFill>
                  <a:srgbClr val="0066FF"/>
                </a:solidFill>
              </a:rPr>
              <a:t>Doubling</a:t>
            </a:r>
            <a:r>
              <a:rPr lang="en-US" sz="2400" dirty="0"/>
              <a:t>: shortest lag too short and second half of cycle similar to first </a:t>
            </a:r>
            <a:r>
              <a:rPr lang="en-US" sz="2400" dirty="0">
                <a:sym typeface="Wingdings" charset="0"/>
              </a:rPr>
              <a:t> cycle too short, too many cycles per sec </a:t>
            </a:r>
            <a:r>
              <a:rPr lang="en-US" sz="2400" dirty="0"/>
              <a:t>(</a:t>
            </a:r>
            <a:r>
              <a:rPr lang="en-US" sz="2400" dirty="0">
                <a:solidFill>
                  <a:srgbClr val="FF0000"/>
                </a:solidFill>
              </a:rPr>
              <a:t>over-estimate pitch</a:t>
            </a:r>
            <a:r>
              <a:rPr lang="en-US" sz="2400" dirty="0"/>
              <a:t>)</a:t>
            </a:r>
          </a:p>
        </p:txBody>
      </p:sp>
    </p:spTree>
    <p:extLst>
      <p:ext uri="{BB962C8B-B14F-4D97-AF65-F5344CB8AC3E}">
        <p14:creationId xmlns:p14="http://schemas.microsoft.com/office/powerpoint/2010/main" val="168633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1143000"/>
          </a:xfrm>
        </p:spPr>
        <p:txBody>
          <a:bodyPr/>
          <a:lstStyle/>
          <a:p>
            <a:pPr eaLnBrk="1" hangingPunct="1"/>
            <a:r>
              <a:rPr lang="en-US" altLang="en-US">
                <a:latin typeface="Arial" charset="0"/>
                <a:ea typeface="ＭＳ Ｐゴシック" charset="-128"/>
              </a:rPr>
              <a:t>Pitch Halving</a:t>
            </a:r>
            <a:endParaRPr lang="en-US" altLang="en-US">
              <a:ea typeface="ＭＳ Ｐゴシック" charset="-128"/>
            </a:endParaRPr>
          </a:p>
        </p:txBody>
      </p:sp>
      <p:pic>
        <p:nvPicPr>
          <p:cNvPr id="69635" name="Picture 3" descr="pitchhal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85344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4"/>
          <p:cNvSpPr>
            <a:spLocks noChangeShapeType="1"/>
          </p:cNvSpPr>
          <p:nvPr/>
        </p:nvSpPr>
        <p:spPr bwMode="auto">
          <a:xfrm>
            <a:off x="4343400" y="4495800"/>
            <a:ext cx="533400" cy="12954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Line 5"/>
          <p:cNvSpPr>
            <a:spLocks noChangeShapeType="1"/>
          </p:cNvSpPr>
          <p:nvPr/>
        </p:nvSpPr>
        <p:spPr bwMode="auto">
          <a:xfrm flipH="1">
            <a:off x="5638800" y="4648200"/>
            <a:ext cx="457200" cy="11430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8" name="Text Box 6"/>
          <p:cNvSpPr txBox="1">
            <a:spLocks noChangeArrowheads="1"/>
          </p:cNvSpPr>
          <p:nvPr/>
        </p:nvSpPr>
        <p:spPr bwMode="auto">
          <a:xfrm>
            <a:off x="4114800" y="5791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halved</a:t>
            </a:r>
            <a:endParaRPr lang="en-US" altLang="en-US" dirty="0">
              <a:latin typeface="SILDoulos IPA93" charset="0"/>
            </a:endParaRPr>
          </a:p>
        </p:txBody>
      </p:sp>
      <p:pic>
        <p:nvPicPr>
          <p:cNvPr id="136201"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8800" y="5410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8566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62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59" fill="hold"/>
                                        <p:tgtEl>
                                          <p:spTgt spid="136201"/>
                                        </p:tgtEl>
                                      </p:cBhvr>
                                    </p:cmd>
                                  </p:childTnLst>
                                </p:cTn>
                              </p:par>
                            </p:childTnLst>
                          </p:cTn>
                        </p:par>
                      </p:childTnLst>
                    </p:cTn>
                  </p:par>
                </p:childTnLst>
              </p:cTn>
              <p:nextCondLst>
                <p:cond evt="onClick" delay="0">
                  <p:tgtEl>
                    <p:spTgt spid="136201"/>
                  </p:tgtEl>
                </p:cond>
              </p:nextCondLst>
            </p:seq>
            <p:audio>
              <p:cMediaNode vol="40909">
                <p:cTn id="7" fill="hold" display="0">
                  <p:stCondLst>
                    <p:cond delay="indefinite"/>
                  </p:stCondLst>
                  <p:endCondLst>
                    <p:cond evt="onStopAudio" delay="0">
                      <p:tgtEl>
                        <p:sldTgt/>
                      </p:tgtEl>
                    </p:cond>
                  </p:endCondLst>
                </p:cTn>
                <p:tgtEl>
                  <p:spTgt spid="136201"/>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0"/>
            <a:ext cx="7772400" cy="1143000"/>
          </a:xfrm>
        </p:spPr>
        <p:txBody>
          <a:bodyPr/>
          <a:lstStyle/>
          <a:p>
            <a:pPr eaLnBrk="1" hangingPunct="1"/>
            <a:r>
              <a:rPr lang="en-US" altLang="en-US">
                <a:latin typeface="Arial" charset="0"/>
                <a:ea typeface="ＭＳ Ｐゴシック" charset="-128"/>
              </a:rPr>
              <a:t>Pitch Doubling</a:t>
            </a:r>
            <a:endParaRPr lang="en-US" altLang="en-US">
              <a:ea typeface="ＭＳ Ｐゴシック" charset="-128"/>
            </a:endParaRPr>
          </a:p>
        </p:txBody>
      </p:sp>
      <p:pic>
        <p:nvPicPr>
          <p:cNvPr id="73731" name="Picture 3" descr="pitchdoub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Line 4"/>
          <p:cNvSpPr>
            <a:spLocks noChangeShapeType="1"/>
          </p:cNvSpPr>
          <p:nvPr/>
        </p:nvSpPr>
        <p:spPr bwMode="auto">
          <a:xfrm flipH="1">
            <a:off x="4724400" y="4267200"/>
            <a:ext cx="304800" cy="16002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3" name="Text Box 5"/>
          <p:cNvSpPr txBox="1">
            <a:spLocks noChangeArrowheads="1"/>
          </p:cNvSpPr>
          <p:nvPr/>
        </p:nvSpPr>
        <p:spPr bwMode="auto">
          <a:xfrm>
            <a:off x="3657600" y="59436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37931725" indent="-37474525">
              <a:defRPr sz="2400">
                <a:solidFill>
                  <a:schemeClr val="tx1"/>
                </a:solidFill>
                <a:latin typeface="Times" charset="0"/>
                <a:ea typeface="ＭＳ Ｐゴシック" charset="-128"/>
              </a:defRPr>
            </a:lvl2pPr>
            <a:lvl3pPr>
              <a:defRPr sz="2400">
                <a:solidFill>
                  <a:schemeClr val="tx1"/>
                </a:solidFill>
                <a:latin typeface="Times" charset="0"/>
                <a:ea typeface="ＭＳ Ｐゴシック" charset="-128"/>
              </a:defRPr>
            </a:lvl3pPr>
            <a:lvl4pPr>
              <a:defRPr sz="2400">
                <a:solidFill>
                  <a:schemeClr val="tx1"/>
                </a:solidFill>
                <a:latin typeface="Times" charset="0"/>
                <a:ea typeface="ＭＳ Ｐゴシック" charset="-128"/>
              </a:defRPr>
            </a:lvl4pPr>
            <a:lvl5pPr>
              <a:defRPr sz="2400">
                <a:solidFill>
                  <a:schemeClr val="tx1"/>
                </a:solidFill>
                <a:latin typeface="Times" charset="0"/>
                <a:ea typeface="ＭＳ Ｐゴシック" charset="-128"/>
              </a:defRPr>
            </a:lvl5pPr>
            <a:lvl6pPr marL="457200" eaLnBrk="0" fontAlgn="base" hangingPunct="0">
              <a:spcBef>
                <a:spcPct val="0"/>
              </a:spcBef>
              <a:spcAft>
                <a:spcPct val="0"/>
              </a:spcAft>
              <a:defRPr sz="2400">
                <a:solidFill>
                  <a:schemeClr val="tx1"/>
                </a:solidFill>
                <a:latin typeface="Times" charset="0"/>
                <a:ea typeface="ＭＳ Ｐゴシック" charset="-128"/>
              </a:defRPr>
            </a:lvl6pPr>
            <a:lvl7pPr marL="914400" eaLnBrk="0" fontAlgn="base" hangingPunct="0">
              <a:spcBef>
                <a:spcPct val="0"/>
              </a:spcBef>
              <a:spcAft>
                <a:spcPct val="0"/>
              </a:spcAft>
              <a:defRPr sz="2400">
                <a:solidFill>
                  <a:schemeClr val="tx1"/>
                </a:solidFill>
                <a:latin typeface="Times" charset="0"/>
                <a:ea typeface="ＭＳ Ｐゴシック" charset="-128"/>
              </a:defRPr>
            </a:lvl7pPr>
            <a:lvl8pPr marL="1371600" eaLnBrk="0" fontAlgn="base" hangingPunct="0">
              <a:spcBef>
                <a:spcPct val="0"/>
              </a:spcBef>
              <a:spcAft>
                <a:spcPct val="0"/>
              </a:spcAft>
              <a:defRPr sz="2400">
                <a:solidFill>
                  <a:schemeClr val="tx1"/>
                </a:solidFill>
                <a:latin typeface="Times" charset="0"/>
                <a:ea typeface="ＭＳ Ｐゴシック" charset="-128"/>
              </a:defRPr>
            </a:lvl8pPr>
            <a:lvl9pPr marL="18288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altLang="en-US" dirty="0">
                <a:latin typeface="Arial" charset="0"/>
              </a:rPr>
              <a:t>Pitch is doubled</a:t>
            </a:r>
            <a:endParaRPr lang="en-US" altLang="en-US" dirty="0">
              <a:latin typeface="SILDoulos IPA93" charset="0"/>
            </a:endParaRPr>
          </a:p>
        </p:txBody>
      </p:sp>
      <p:pic>
        <p:nvPicPr>
          <p:cNvPr id="140295" name="Picture 7">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1676400" y="57150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922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029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70" fill="hold"/>
                                        <p:tgtEl>
                                          <p:spTgt spid="140295"/>
                                        </p:tgtEl>
                                      </p:cBhvr>
                                    </p:cmd>
                                  </p:childTnLst>
                                </p:cTn>
                              </p:par>
                            </p:childTnLst>
                          </p:cTn>
                        </p:par>
                      </p:childTnLst>
                    </p:cTn>
                  </p:par>
                </p:childTnLst>
              </p:cTn>
              <p:nextCondLst>
                <p:cond evt="onClick" delay="0">
                  <p:tgtEl>
                    <p:spTgt spid="140295"/>
                  </p:tgtEl>
                </p:cond>
              </p:nextCondLst>
            </p:seq>
            <p:audio>
              <p:cMediaNode vol="80000">
                <p:cTn id="7" fill="hold" display="0">
                  <p:stCondLst>
                    <p:cond delay="indefinite"/>
                  </p:stCondLst>
                  <p:endCondLst>
                    <p:cond evt="onStopAudio" delay="0">
                      <p:tgtEl>
                        <p:sldTgt/>
                      </p:tgtEl>
                    </p:cond>
                  </p:endCondLst>
                </p:cTn>
                <p:tgtEl>
                  <p:spTgt spid="14029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Better Pitch Track</a:t>
            </a:r>
          </a:p>
        </p:txBody>
      </p:sp>
      <p:sp>
        <p:nvSpPr>
          <p:cNvPr id="47107" name="Rectangle 3"/>
          <p:cNvSpPr>
            <a:spLocks noGrp="1" noChangeArrowheads="1"/>
          </p:cNvSpPr>
          <p:nvPr>
            <p:ph sz="quarter" idx="1"/>
          </p:nvPr>
        </p:nvSpPr>
        <p:spPr/>
        <p:txBody>
          <a:bodyPr/>
          <a:lstStyle/>
          <a:p>
            <a:endParaRPr lang="en-US"/>
          </a:p>
          <a:p>
            <a:endParaRPr lang="en-US"/>
          </a:p>
          <a:p>
            <a:endParaRPr lang="en-US"/>
          </a:p>
          <a:p>
            <a:endParaRPr lang="en-US"/>
          </a:p>
          <a:p>
            <a:endParaRPr lang="en-US"/>
          </a:p>
          <a:p>
            <a:r>
              <a:rPr lang="en-US"/>
              <a:t> </a:t>
            </a:r>
          </a:p>
        </p:txBody>
      </p:sp>
      <p:pic>
        <p:nvPicPr>
          <p:cNvPr id="47109" name="Picture 6" descr="pitchtr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49" y="1879600"/>
            <a:ext cx="8906901" cy="424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2679" name="4461DF85.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248400" y="457200"/>
            <a:ext cx="7366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202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267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4" fill="hold"/>
                                        <p:tgtEl>
                                          <p:spTgt spid="412679"/>
                                        </p:tgtEl>
                                      </p:cBhvr>
                                    </p:cmd>
                                  </p:childTnLst>
                                </p:cTn>
                              </p:par>
                            </p:childTnLst>
                          </p:cTn>
                        </p:par>
                      </p:childTnLst>
                    </p:cTn>
                  </p:par>
                </p:childTnLst>
              </p:cTn>
              <p:nextCondLst>
                <p:cond evt="onClick" delay="0">
                  <p:tgtEl>
                    <p:spTgt spid="412679"/>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12679"/>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Pitch vs. f0</a:t>
            </a:r>
          </a:p>
        </p:txBody>
      </p:sp>
      <p:sp>
        <p:nvSpPr>
          <p:cNvPr id="55299" name="Rectangle 3"/>
          <p:cNvSpPr>
            <a:spLocks noGrp="1" noChangeArrowheads="1"/>
          </p:cNvSpPr>
          <p:nvPr>
            <p:ph sz="quarter" idx="1"/>
          </p:nvPr>
        </p:nvSpPr>
        <p:spPr>
          <a:xfrm>
            <a:off x="457200" y="1417638"/>
            <a:ext cx="8229600" cy="4708525"/>
          </a:xfrm>
        </p:spPr>
        <p:txBody>
          <a:bodyPr/>
          <a:lstStyle/>
          <a:p>
            <a:r>
              <a:rPr lang="en-US" dirty="0">
                <a:solidFill>
                  <a:srgbClr val="0066FF"/>
                </a:solidFill>
              </a:rPr>
              <a:t>Pitch</a:t>
            </a:r>
            <a:r>
              <a:rPr lang="en-US" dirty="0"/>
              <a:t> is the </a:t>
            </a:r>
            <a:r>
              <a:rPr lang="en-US" dirty="0">
                <a:solidFill>
                  <a:srgbClr val="CC3300"/>
                </a:solidFill>
              </a:rPr>
              <a:t>perceptual correlate </a:t>
            </a:r>
            <a:r>
              <a:rPr lang="en-US" dirty="0"/>
              <a:t>of </a:t>
            </a:r>
            <a:r>
              <a:rPr lang="en-US" dirty="0">
                <a:solidFill>
                  <a:srgbClr val="0066FF"/>
                </a:solidFill>
              </a:rPr>
              <a:t>f0</a:t>
            </a:r>
          </a:p>
          <a:p>
            <a:pPr lvl="1"/>
            <a:r>
              <a:rPr lang="en-GB" sz="2400" dirty="0"/>
              <a:t>Human hearing is not equally sensitive to all frequency bands; </a:t>
            </a:r>
          </a:p>
          <a:p>
            <a:pPr lvl="2"/>
            <a:r>
              <a:rPr lang="en-US" sz="2000" dirty="0"/>
              <a:t>Most accurate between 100Hz and 1000Hz</a:t>
            </a:r>
          </a:p>
          <a:p>
            <a:pPr lvl="2"/>
            <a:r>
              <a:rPr lang="en-GB" sz="2000" dirty="0"/>
              <a:t>Less sensitive at higher frequencies, roughly &gt; 1000 Hz</a:t>
            </a:r>
          </a:p>
          <a:p>
            <a:pPr lvl="1"/>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05764"/>
            <a:ext cx="3354388" cy="2788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7680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solidFill>
                  <a:srgbClr val="0066FF"/>
                </a:solidFill>
                <a:hlinkClick r:id="rId3"/>
              </a:rPr>
              <a:t>Mel scale</a:t>
            </a:r>
            <a:endParaRPr lang="en-US" dirty="0">
              <a:solidFill>
                <a:srgbClr val="0066FF"/>
              </a:solidFill>
            </a:endParaRPr>
          </a:p>
          <a:p>
            <a:pPr lvl="1"/>
            <a:r>
              <a:rPr lang="en-US" sz="2400" dirty="0">
                <a:solidFill>
                  <a:srgbClr val="0066FF"/>
                </a:solidFill>
              </a:rPr>
              <a:t>Mel</a:t>
            </a:r>
            <a:r>
              <a:rPr lang="en-US" sz="2400" dirty="0"/>
              <a:t>: A perceptual </a:t>
            </a:r>
            <a:r>
              <a:rPr lang="en-US" sz="2400" dirty="0">
                <a:hlinkClick r:id="rId4" tooltip="Scale (music)"/>
              </a:rPr>
              <a:t>scale</a:t>
            </a:r>
            <a:r>
              <a:rPr lang="en-US" sz="2400" dirty="0"/>
              <a:t> of </a:t>
            </a:r>
            <a:r>
              <a:rPr lang="en-US" sz="2400" dirty="0">
                <a:hlinkClick r:id="rId5" tooltip="Pitch (music)"/>
              </a:rPr>
              <a:t>pitches</a:t>
            </a:r>
            <a:r>
              <a:rPr lang="en-US" sz="2400" dirty="0"/>
              <a:t> judged by listeners to be equal in distance from one another: above 500 Hz though, increasingly large intervals are judged to produce equal pitch increments</a:t>
            </a:r>
            <a:endParaRPr lang="en-US" sz="2400" dirty="0">
              <a:solidFill>
                <a:srgbClr val="0066FF"/>
              </a:solidFill>
            </a:endParaRPr>
          </a:p>
          <a:p>
            <a:pPr lvl="1"/>
            <a:r>
              <a:rPr lang="en-US" sz="2400" dirty="0">
                <a:solidFill>
                  <a:srgbClr val="FF0000"/>
                </a:solidFill>
              </a:rPr>
              <a:t>Psycho-acoustic model </a:t>
            </a:r>
            <a:r>
              <a:rPr lang="en-US" sz="2400" dirty="0"/>
              <a:t>of pitch</a:t>
            </a:r>
          </a:p>
          <a:p>
            <a:pPr lvl="1"/>
            <a:r>
              <a:rPr lang="en-US" dirty="0"/>
              <a:t>Can convert f0 Hz into Mel scale to understand typical listener identification of pitch using this equation:</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45</a:t>
            </a:fld>
            <a:endParaRPr lang="en-US"/>
          </a:p>
        </p:txBody>
      </p:sp>
      <p:pic>
        <p:nvPicPr>
          <p:cNvPr id="6" name="Picture 5">
            <a:extLst>
              <a:ext uri="{FF2B5EF4-FFF2-40B4-BE49-F238E27FC236}">
                <a16:creationId xmlns:a16="http://schemas.microsoft.com/office/drawing/2014/main" id="{22621395-A82D-2AE4-35EB-85FF46B50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4508500"/>
            <a:ext cx="3022600" cy="825500"/>
          </a:xfrm>
          <a:prstGeom prst="rect">
            <a:avLst/>
          </a:prstGeom>
        </p:spPr>
      </p:pic>
    </p:spTree>
    <p:extLst>
      <p:ext uri="{BB962C8B-B14F-4D97-AF65-F5344CB8AC3E}">
        <p14:creationId xmlns:p14="http://schemas.microsoft.com/office/powerpoint/2010/main" val="1622039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Amplitude</a:t>
            </a:r>
          </a:p>
        </p:txBody>
      </p:sp>
      <p:sp>
        <p:nvSpPr>
          <p:cNvPr id="3" name="Content Placeholder 2"/>
          <p:cNvSpPr>
            <a:spLocks noGrp="1"/>
          </p:cNvSpPr>
          <p:nvPr>
            <p:ph idx="1"/>
          </p:nvPr>
        </p:nvSpPr>
        <p:spPr>
          <a:xfrm>
            <a:off x="457200" y="1417638"/>
            <a:ext cx="8229600" cy="4708525"/>
          </a:xfrm>
        </p:spPr>
        <p:txBody>
          <a:bodyPr/>
          <a:lstStyle/>
          <a:p>
            <a:r>
              <a:rPr lang="en-US" dirty="0"/>
              <a:t>Measuring amplitude over a speech segment</a:t>
            </a:r>
          </a:p>
          <a:p>
            <a:pPr lvl="1"/>
            <a:r>
              <a:rPr lang="en-US" sz="2400" b="1" dirty="0">
                <a:solidFill>
                  <a:srgbClr val="0066FF"/>
                </a:solidFill>
              </a:rPr>
              <a:t>Root Mean Squared (RMS): </a:t>
            </a:r>
            <a:r>
              <a:rPr lang="en-US" sz="2400" dirty="0"/>
              <a:t>Square each peak value of speech units x on the y axis over a speech segment and take the average</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570990"/>
            <a:ext cx="5289550" cy="1296410"/>
          </a:xfrm>
          <a:prstGeom prst="rect">
            <a:avLst/>
          </a:prstGeom>
        </p:spPr>
      </p:pic>
      <p:pic>
        <p:nvPicPr>
          <p:cNvPr id="8" name="Picture 6" descr="i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3123075"/>
            <a:ext cx="8559800" cy="144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50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a:t>
            </a:r>
          </a:p>
        </p:txBody>
      </p:sp>
      <p:sp>
        <p:nvSpPr>
          <p:cNvPr id="3" name="Content Placeholder 2"/>
          <p:cNvSpPr>
            <a:spLocks noGrp="1"/>
          </p:cNvSpPr>
          <p:nvPr>
            <p:ph idx="1"/>
          </p:nvPr>
        </p:nvSpPr>
        <p:spPr/>
        <p:txBody>
          <a:bodyPr/>
          <a:lstStyle/>
          <a:p>
            <a:r>
              <a:rPr lang="en-US" dirty="0"/>
              <a:t>Human-perceived loudness is measured in </a:t>
            </a:r>
            <a:r>
              <a:rPr lang="en-US" b="1" i="1" dirty="0">
                <a:solidFill>
                  <a:srgbClr val="0066FF"/>
                </a:solidFill>
                <a:hlinkClick r:id="rId3"/>
              </a:rPr>
              <a:t>decibels</a:t>
            </a:r>
            <a:r>
              <a:rPr lang="en-US" dirty="0"/>
              <a:t> (dB) on a logarithmic scale comparing 2 sounds to one another</a:t>
            </a:r>
          </a:p>
          <a:p>
            <a:r>
              <a:rPr lang="en-US" dirty="0"/>
              <a:t>10 </a:t>
            </a:r>
            <a:r>
              <a:rPr lang="en-US" u="sng" dirty="0">
                <a:hlinkClick r:id="rId4"/>
              </a:rPr>
              <a:t>log</a:t>
            </a:r>
            <a:r>
              <a:rPr lang="en-US" baseline="-25000" dirty="0"/>
              <a:t>10</a:t>
            </a:r>
            <a:r>
              <a:rPr lang="en-US" dirty="0"/>
              <a:t> (</a:t>
            </a:r>
            <a:r>
              <a:rPr lang="en-US" i="1" dirty="0"/>
              <a:t>P</a:t>
            </a:r>
            <a:r>
              <a:rPr lang="en-US" i="1" baseline="-25000" dirty="0"/>
              <a:t>2</a:t>
            </a:r>
            <a:r>
              <a:rPr lang="en-US" dirty="0"/>
              <a:t>/</a:t>
            </a:r>
            <a:r>
              <a:rPr lang="en-US" i="1" dirty="0"/>
              <a:t>P</a:t>
            </a:r>
            <a:r>
              <a:rPr lang="en-US" i="1" baseline="-25000" dirty="0"/>
              <a:t>1</a:t>
            </a:r>
            <a:r>
              <a:rPr lang="en-US" dirty="0"/>
              <a:t>), where </a:t>
            </a:r>
            <a:r>
              <a:rPr lang="en-US" i="1" dirty="0"/>
              <a:t>P</a:t>
            </a:r>
            <a:r>
              <a:rPr lang="en-US" baseline="-25000" dirty="0"/>
              <a:t>1</a:t>
            </a:r>
            <a:r>
              <a:rPr lang="en-US" dirty="0"/>
              <a:t> represents the human threshold of hearing and </a:t>
            </a:r>
            <a:r>
              <a:rPr lang="en-US" i="1" dirty="0"/>
              <a:t>P</a:t>
            </a:r>
            <a:r>
              <a:rPr lang="en-US" baseline="-25000" dirty="0"/>
              <a:t>2 </a:t>
            </a:r>
            <a:r>
              <a:rPr lang="en-US" dirty="0"/>
              <a:t> represents the loudness to be measured to identify speech </a:t>
            </a:r>
            <a:r>
              <a:rPr lang="en-US" i="1" dirty="0">
                <a:solidFill>
                  <a:srgbClr val="0066FF"/>
                </a:solidFill>
              </a:rPr>
              <a:t>intensity</a:t>
            </a:r>
            <a:r>
              <a:rPr lang="en-US" dirty="0"/>
              <a:t> or </a:t>
            </a:r>
            <a:r>
              <a:rPr lang="en-US" i="1" dirty="0">
                <a:solidFill>
                  <a:srgbClr val="0066FF"/>
                </a:solidFill>
              </a:rPr>
              <a:t>amplitude</a:t>
            </a:r>
            <a:r>
              <a:rPr lang="en-US" b="1" i="1" dirty="0">
                <a:solidFill>
                  <a:srgbClr val="0066FF"/>
                </a:solidFill>
              </a:rPr>
              <a:t>:</a:t>
            </a:r>
            <a:r>
              <a:rPr lang="en-US" dirty="0"/>
              <a:t> the power of 10 of the sound intensity, expressed as a multiple of the threshold of hearing intensity</a:t>
            </a:r>
            <a:endParaRPr lang="en-US" b="1" i="1" dirty="0">
              <a:solidFill>
                <a:srgbClr val="0066FF"/>
              </a:solidFill>
            </a:endParaRPr>
          </a:p>
          <a:p>
            <a:endParaRPr lang="en-US" dirty="0"/>
          </a:p>
          <a:p>
            <a:endParaRPr lang="en-US" b="1" i="1" dirty="0"/>
          </a:p>
          <a:p>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47</a:t>
            </a:fld>
            <a:endParaRPr lang="en-US"/>
          </a:p>
        </p:txBody>
      </p:sp>
    </p:spTree>
    <p:extLst>
      <p:ext uri="{BB962C8B-B14F-4D97-AF65-F5344CB8AC3E}">
        <p14:creationId xmlns:p14="http://schemas.microsoft.com/office/powerpoint/2010/main" val="119973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181AD6-520E-A54B-8C0B-058E0792936E}" type="datetime1">
              <a:rPr lang="en-US" smtClean="0"/>
              <a:pPr/>
              <a:t>1/30/24</a:t>
            </a:fld>
            <a:endParaRPr lang="en-US"/>
          </a:p>
        </p:txBody>
      </p:sp>
      <p:sp>
        <p:nvSpPr>
          <p:cNvPr id="4" name="Slide Number Placeholder 3"/>
          <p:cNvSpPr>
            <a:spLocks noGrp="1"/>
          </p:cNvSpPr>
          <p:nvPr>
            <p:ph type="sldNum" sz="quarter" idx="12"/>
          </p:nvPr>
        </p:nvSpPr>
        <p:spPr/>
        <p:txBody>
          <a:bodyPr/>
          <a:lstStyle/>
          <a:p>
            <a:fld id="{20B5CFCE-FD0F-5248-9D2E-CD3FD1FB15AC}" type="slidenum">
              <a:rPr lang="en-US" smtClean="0"/>
              <a:pPr/>
              <a:t>48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1676"/>
            <a:ext cx="5638800" cy="6686324"/>
          </a:xfrm>
          <a:prstGeom prst="rect">
            <a:avLst/>
          </a:prstGeom>
        </p:spPr>
      </p:pic>
    </p:spTree>
    <p:extLst>
      <p:ext uri="{BB962C8B-B14F-4D97-AF65-F5344CB8AC3E}">
        <p14:creationId xmlns:p14="http://schemas.microsoft.com/office/powerpoint/2010/main" val="26182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Plot of Intensity</a:t>
            </a:r>
          </a:p>
        </p:txBody>
      </p:sp>
      <p:sp>
        <p:nvSpPr>
          <p:cNvPr id="4" name="Content Placeholder 3"/>
          <p:cNvSpPr>
            <a:spLocks noGrp="1"/>
          </p:cNvSpPr>
          <p:nvPr>
            <p:ph sz="quarter" idx="1"/>
          </p:nvPr>
        </p:nvSpPr>
        <p:spPr/>
        <p:txBody>
          <a:bodyPr/>
          <a:lstStyle/>
          <a:p>
            <a:endParaRPr lang="en-US"/>
          </a:p>
        </p:txBody>
      </p:sp>
      <p:pic>
        <p:nvPicPr>
          <p:cNvPr id="53253" name="Picture 4" descr="longmov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676400"/>
            <a:ext cx="8909050" cy="455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077" name="63FBA5AB.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400800" y="228600"/>
            <a:ext cx="7874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92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50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67" fill="hold"/>
                                        <p:tgtEl>
                                          <p:spTgt spid="515077"/>
                                        </p:tgtEl>
                                      </p:cBhvr>
                                    </p:cmd>
                                  </p:childTnLst>
                                </p:cTn>
                              </p:par>
                            </p:childTnLst>
                          </p:cTn>
                        </p:par>
                      </p:childTnLst>
                    </p:cTn>
                  </p:par>
                </p:childTnLst>
              </p:cTn>
              <p:nextCondLst>
                <p:cond evt="onClick" delay="0">
                  <p:tgtEl>
                    <p:spTgt spid="515077"/>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1507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763D01-58BE-0A42-984D-316F0D1B4A8F}" type="datetime1">
              <a:rPr lang="en-US"/>
              <a:pPr eaLnBrk="1" hangingPunct="1"/>
              <a:t>1/30/24</a:t>
            </a:fld>
            <a:endParaRPr lang="en-US"/>
          </a:p>
        </p:txBody>
      </p:sp>
      <p:sp>
        <p:nvSpPr>
          <p:cNvPr id="409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5D564C-85FF-004F-8380-858CC7558012}" type="slidenum">
              <a:rPr lang="en-US"/>
              <a:pPr eaLnBrk="1" hangingPunct="1"/>
              <a:t>5</a:t>
            </a:fld>
            <a:endParaRPr lang="en-US"/>
          </a:p>
        </p:txBody>
      </p:sp>
      <p:sp>
        <p:nvSpPr>
          <p:cNvPr id="4100" name="Rectangle 2"/>
          <p:cNvSpPr>
            <a:spLocks noGrp="1" noChangeArrowheads="1"/>
          </p:cNvSpPr>
          <p:nvPr>
            <p:ph type="title"/>
          </p:nvPr>
        </p:nvSpPr>
        <p:spPr/>
        <p:txBody>
          <a:bodyPr/>
          <a:lstStyle/>
          <a:p>
            <a:pPr eaLnBrk="1" hangingPunct="1"/>
            <a:r>
              <a:rPr lang="en-US">
                <a:latin typeface="Arial" charset="0"/>
              </a:rPr>
              <a:t>Goal 1: Distinguishing One Phoneme from Another, Automatically</a:t>
            </a:r>
          </a:p>
        </p:txBody>
      </p:sp>
      <p:sp>
        <p:nvSpPr>
          <p:cNvPr id="4101" name="Rectangle 3"/>
          <p:cNvSpPr>
            <a:spLocks noGrp="1" noChangeArrowheads="1"/>
          </p:cNvSpPr>
          <p:nvPr>
            <p:ph type="body" idx="1"/>
          </p:nvPr>
        </p:nvSpPr>
        <p:spPr/>
        <p:txBody>
          <a:bodyPr/>
          <a:lstStyle/>
          <a:p>
            <a:pPr eaLnBrk="1" hangingPunct="1"/>
            <a:r>
              <a:rPr lang="en-US" dirty="0">
                <a:latin typeface="Arial" charset="0"/>
              </a:rPr>
              <a:t>ASR: Did the caller say </a:t>
            </a:r>
            <a:r>
              <a:rPr lang="ja-JP" altLang="en-US" dirty="0">
                <a:latin typeface="Arial" charset="0"/>
              </a:rPr>
              <a:t>‘</a:t>
            </a:r>
            <a:r>
              <a:rPr lang="en-US" dirty="0">
                <a:solidFill>
                  <a:srgbClr val="FF0000"/>
                </a:solidFill>
                <a:latin typeface="Arial" charset="0"/>
              </a:rPr>
              <a:t>I want to fly to Newark</a:t>
            </a:r>
            <a:r>
              <a:rPr lang="ja-JP" altLang="en-US" dirty="0">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I want to fly to New York</a:t>
            </a:r>
            <a:r>
              <a:rPr lang="ja-JP" altLang="en-US" dirty="0">
                <a:latin typeface="Arial" charset="0"/>
              </a:rPr>
              <a:t>’</a:t>
            </a:r>
            <a:r>
              <a:rPr lang="en-US" dirty="0">
                <a:latin typeface="Arial" charset="0"/>
              </a:rPr>
              <a:t>?</a:t>
            </a:r>
          </a:p>
          <a:p>
            <a:pPr eaLnBrk="1" hangingPunct="1"/>
            <a:endParaRPr lang="en-US" dirty="0">
              <a:latin typeface="Arial" charset="0"/>
            </a:endParaRPr>
          </a:p>
          <a:p>
            <a:pPr eaLnBrk="1" hangingPunct="1"/>
            <a:r>
              <a:rPr lang="en-US" dirty="0">
                <a:latin typeface="Arial" charset="0"/>
              </a:rPr>
              <a:t>Forensic Linguistics: Did the accused say </a:t>
            </a:r>
            <a:r>
              <a:rPr lang="ja-JP" altLang="en-US" dirty="0">
                <a:latin typeface="Arial" charset="0"/>
              </a:rPr>
              <a:t>‘</a:t>
            </a:r>
            <a:r>
              <a:rPr lang="en-US" dirty="0">
                <a:solidFill>
                  <a:srgbClr val="FF0000"/>
                </a:solidFill>
                <a:latin typeface="Arial" charset="0"/>
              </a:rPr>
              <a:t>Kill him</a:t>
            </a:r>
            <a:r>
              <a:rPr lang="ja-JP" altLang="en-US" dirty="0">
                <a:solidFill>
                  <a:srgbClr val="FF0000"/>
                </a:solidFill>
                <a:latin typeface="Arial" charset="0"/>
              </a:rPr>
              <a:t>’</a:t>
            </a:r>
            <a:r>
              <a:rPr lang="en-US" dirty="0">
                <a:latin typeface="Arial" charset="0"/>
              </a:rPr>
              <a:t> or </a:t>
            </a:r>
            <a:r>
              <a:rPr lang="ja-JP" altLang="en-US" dirty="0">
                <a:latin typeface="Arial" charset="0"/>
              </a:rPr>
              <a:t>‘</a:t>
            </a:r>
            <a:r>
              <a:rPr lang="en-US" dirty="0">
                <a:solidFill>
                  <a:srgbClr val="FF0000"/>
                </a:solidFill>
                <a:latin typeface="Arial" charset="0"/>
              </a:rPr>
              <a:t>Bill him</a:t>
            </a:r>
            <a:r>
              <a:rPr lang="ja-JP" altLang="en-US">
                <a:solidFill>
                  <a:srgbClr val="FF0000"/>
                </a:solidFill>
                <a:latin typeface="Arial" charset="0"/>
              </a:rPr>
              <a:t>’</a:t>
            </a:r>
            <a:r>
              <a:rPr lang="en-US" dirty="0">
                <a:latin typeface="Arial" charset="0"/>
              </a:rPr>
              <a:t>?  </a:t>
            </a:r>
          </a:p>
          <a:p>
            <a:pPr eaLnBrk="1" hangingPunct="1"/>
            <a:endParaRPr lang="en-US" dirty="0">
              <a:latin typeface="Arial" charset="0"/>
            </a:endParaRPr>
          </a:p>
          <a:p>
            <a:pPr eaLnBrk="1" hangingPunct="1"/>
            <a:r>
              <a:rPr lang="en-US" dirty="0">
                <a:latin typeface="Arial" charset="0"/>
              </a:rPr>
              <a:t>What </a:t>
            </a:r>
            <a:r>
              <a:rPr lang="en-US" dirty="0">
                <a:solidFill>
                  <a:srgbClr val="0066FF"/>
                </a:solidFill>
                <a:latin typeface="Arial" charset="0"/>
              </a:rPr>
              <a:t>evidence</a:t>
            </a:r>
            <a:r>
              <a:rPr lang="en-US" dirty="0">
                <a:latin typeface="Arial" charset="0"/>
              </a:rPr>
              <a:t> is there in the speech signal?</a:t>
            </a:r>
          </a:p>
          <a:p>
            <a:pPr lvl="1" eaLnBrk="1" hangingPunct="1"/>
            <a:r>
              <a:rPr lang="en-US" dirty="0">
                <a:latin typeface="Arial" charset="0"/>
              </a:rPr>
              <a:t>How accurately and reliably can we </a:t>
            </a:r>
            <a:r>
              <a:rPr lang="en-US" dirty="0">
                <a:solidFill>
                  <a:srgbClr val="0066FF"/>
                </a:solidFill>
                <a:latin typeface="Arial" charset="0"/>
              </a:rPr>
              <a:t>extract</a:t>
            </a:r>
            <a:r>
              <a:rPr lang="en-US" dirty="0">
                <a:latin typeface="Arial" charset="0"/>
              </a:rPr>
              <a:t> it?</a:t>
            </a:r>
          </a:p>
          <a:p>
            <a:pPr lvl="1" eaLnBrk="1" hangingPunct="1"/>
            <a:r>
              <a:rPr lang="en-US" dirty="0">
                <a:latin typeface="Arial" charset="0"/>
              </a:rPr>
              <a:t>Let’s look at the waveform and spectrogram</a:t>
            </a:r>
          </a:p>
        </p:txBody>
      </p:sp>
      <p:pic>
        <p:nvPicPr>
          <p:cNvPr id="2"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accent2">
                <a:tint val="45000"/>
                <a:satMod val="400000"/>
              </a:schemeClr>
            </a:duotone>
          </a:blip>
          <a:stretch>
            <a:fillRect/>
          </a:stretch>
        </p:blipFill>
        <p:spPr>
          <a:xfrm>
            <a:off x="6438900" y="2513308"/>
            <a:ext cx="635000" cy="635000"/>
          </a:xfrm>
          <a:prstGeom prst="rect">
            <a:avLst/>
          </a:prstGeom>
        </p:spPr>
      </p:pic>
      <p:pic>
        <p:nvPicPr>
          <p:cNvPr id="3" name="Newark.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accent2">
                <a:tint val="45000"/>
                <a:satMod val="400000"/>
              </a:schemeClr>
            </a:duotone>
          </a:blip>
          <a:stretch>
            <a:fillRect/>
          </a:stretch>
        </p:blipFill>
        <p:spPr>
          <a:xfrm>
            <a:off x="4165600" y="2514600"/>
            <a:ext cx="660400" cy="660400"/>
          </a:xfrm>
          <a:prstGeom prst="rect">
            <a:avLst/>
          </a:prstGeom>
        </p:spPr>
      </p:pic>
      <p:pic>
        <p:nvPicPr>
          <p:cNvPr id="4" name="kill.wav">
            <a:hlinkClick r:id="" action="ppaction://media"/>
            <a:extLst>
              <a:ext uri="{FF2B5EF4-FFF2-40B4-BE49-F238E27FC236}">
                <a16:creationId xmlns:a16="http://schemas.microsoft.com/office/drawing/2014/main" id="{E86451A4-26B9-A74F-8164-D76232F62517}"/>
              </a:ext>
            </a:extLst>
          </p:cNvPr>
          <p:cNvPicPr>
            <a:picLocks noChangeAspect="1"/>
          </p:cNvPicPr>
          <p:nvPr>
            <a:audioFile r:link="rId6"/>
            <p:extLst>
              <p:ext uri="{DAA4B4D4-6D71-4841-9C94-3DE7FCFB9230}">
                <p14:media xmlns:p14="http://schemas.microsoft.com/office/powerpoint/2010/main" r:embed="rId5"/>
              </p:ext>
            </p:extLst>
          </p:nvPr>
        </p:nvPicPr>
        <p:blipFill>
          <a:blip r:embed="rId11">
            <a:duotone>
              <a:prstClr val="black"/>
              <a:schemeClr val="accent2">
                <a:tint val="45000"/>
                <a:satMod val="400000"/>
              </a:schemeClr>
            </a:duotone>
          </a:blip>
          <a:stretch>
            <a:fillRect/>
          </a:stretch>
        </p:blipFill>
        <p:spPr>
          <a:xfrm>
            <a:off x="3661044" y="3863181"/>
            <a:ext cx="812800" cy="812800"/>
          </a:xfrm>
          <a:prstGeom prst="rect">
            <a:avLst/>
          </a:prstGeom>
        </p:spPr>
      </p:pic>
      <p:pic>
        <p:nvPicPr>
          <p:cNvPr id="5" name="bill.wav">
            <a:hlinkClick r:id="" action="ppaction://media"/>
            <a:extLst>
              <a:ext uri="{FF2B5EF4-FFF2-40B4-BE49-F238E27FC236}">
                <a16:creationId xmlns:a16="http://schemas.microsoft.com/office/drawing/2014/main" id="{8644D12D-C614-8007-584A-7AC36A8A1777}"/>
              </a:ext>
            </a:extLst>
          </p:cNvPr>
          <p:cNvPicPr>
            <a:picLocks noChangeAspect="1"/>
          </p:cNvPicPr>
          <p:nvPr>
            <a:audioFile r:link="rId8"/>
            <p:extLst>
              <p:ext uri="{DAA4B4D4-6D71-4841-9C94-3DE7FCFB9230}">
                <p14:media xmlns:p14="http://schemas.microsoft.com/office/powerpoint/2010/main" r:embed="rId7"/>
              </p:ext>
            </p:extLst>
          </p:nvPr>
        </p:nvPicPr>
        <p:blipFill>
          <a:blip r:embed="rId11">
            <a:duotone>
              <a:prstClr val="black"/>
              <a:schemeClr val="accent2">
                <a:tint val="45000"/>
                <a:satMod val="400000"/>
              </a:schemeClr>
            </a:duotone>
          </a:blip>
          <a:stretch>
            <a:fillRect/>
          </a:stretch>
        </p:blipFill>
        <p:spPr>
          <a:xfrm>
            <a:off x="6032500" y="3911600"/>
            <a:ext cx="812800" cy="812800"/>
          </a:xfrm>
          <a:prstGeom prst="rect">
            <a:avLst/>
          </a:prstGeom>
        </p:spPr>
      </p:pic>
    </p:spTree>
    <p:extLst>
      <p:ext uri="{BB962C8B-B14F-4D97-AF65-F5344CB8AC3E}">
        <p14:creationId xmlns:p14="http://schemas.microsoft.com/office/powerpoint/2010/main" val="702766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0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9"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77"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a:latin typeface="Arial" charset="0"/>
              </a:rPr>
              <a:t>How </a:t>
            </a:r>
            <a:r>
              <a:rPr lang="en-US" i="1" dirty="0">
                <a:latin typeface="Arial" charset="0"/>
              </a:rPr>
              <a:t>Loud</a:t>
            </a:r>
            <a:r>
              <a:rPr lang="en-US" dirty="0">
                <a:latin typeface="Arial" charset="0"/>
              </a:rPr>
              <a:t> are Common Sounds – How Much Pressure is Generated?</a:t>
            </a:r>
          </a:p>
        </p:txBody>
      </p:sp>
      <p:sp>
        <p:nvSpPr>
          <p:cNvPr id="8197" name="Rectangle 3"/>
          <p:cNvSpPr>
            <a:spLocks noGrp="1" noChangeArrowheads="1"/>
          </p:cNvSpPr>
          <p:nvPr>
            <p:ph idx="1"/>
          </p:nvPr>
        </p:nvSpPr>
        <p:spPr>
          <a:xfrm>
            <a:off x="457200" y="1600201"/>
            <a:ext cx="8229600" cy="4495800"/>
          </a:xfrm>
        </p:spPr>
        <p:txBody>
          <a:bodyPr/>
          <a:lstStyle/>
          <a:p>
            <a:pPr marL="3206750" indent="-3206750" defTabSz="911225" eaLnBrk="1" hangingPunct="1">
              <a:lnSpc>
                <a:spcPct val="90000"/>
              </a:lnSpc>
              <a:buFontTx/>
              <a:buNone/>
              <a:tabLst>
                <a:tab pos="6396038" algn="l"/>
              </a:tabLst>
            </a:pPr>
            <a:r>
              <a:rPr lang="en-US" b="1" dirty="0">
                <a:solidFill>
                  <a:srgbClr val="990099"/>
                </a:solidFill>
                <a:latin typeface="Arial" charset="0"/>
              </a:rPr>
              <a:t>Event	Pressure (Pa)	Db</a:t>
            </a:r>
          </a:p>
          <a:p>
            <a:pPr marL="3206750" indent="-3206750" defTabSz="911225" eaLnBrk="1" hangingPunct="1">
              <a:lnSpc>
                <a:spcPct val="90000"/>
              </a:lnSpc>
              <a:buFontTx/>
              <a:buNone/>
              <a:tabLst>
                <a:tab pos="6396038" algn="l"/>
              </a:tabLst>
            </a:pPr>
            <a:r>
              <a:rPr lang="en-US" sz="2400" dirty="0">
                <a:latin typeface="Arial" charset="0"/>
              </a:rPr>
              <a:t>Absolute	20	0	</a:t>
            </a:r>
          </a:p>
          <a:p>
            <a:pPr marL="3206750" indent="-3206750" defTabSz="911225" eaLnBrk="1" hangingPunct="1">
              <a:lnSpc>
                <a:spcPct val="90000"/>
              </a:lnSpc>
              <a:buFontTx/>
              <a:buNone/>
              <a:tabLst>
                <a:tab pos="6396038" algn="l"/>
              </a:tabLst>
            </a:pPr>
            <a:r>
              <a:rPr lang="en-US" sz="2400" dirty="0">
                <a:latin typeface="Arial" charset="0"/>
              </a:rPr>
              <a:t>Whisper	200	20</a:t>
            </a:r>
          </a:p>
          <a:p>
            <a:pPr marL="3206750" indent="-3206750" defTabSz="911225" eaLnBrk="1" hangingPunct="1">
              <a:lnSpc>
                <a:spcPct val="90000"/>
              </a:lnSpc>
              <a:buFontTx/>
              <a:buNone/>
              <a:tabLst>
                <a:tab pos="6396038" algn="l"/>
              </a:tabLst>
            </a:pPr>
            <a:r>
              <a:rPr lang="en-US" sz="2400" dirty="0">
                <a:latin typeface="Arial" charset="0"/>
              </a:rPr>
              <a:t>Quiet office	2K	40</a:t>
            </a:r>
          </a:p>
          <a:p>
            <a:pPr marL="3206750" indent="-3206750" defTabSz="911225" eaLnBrk="1" hangingPunct="1">
              <a:lnSpc>
                <a:spcPct val="90000"/>
              </a:lnSpc>
              <a:buFontTx/>
              <a:buNone/>
              <a:tabLst>
                <a:tab pos="6396038" algn="l"/>
              </a:tabLst>
            </a:pPr>
            <a:r>
              <a:rPr lang="en-US" sz="2400" dirty="0">
                <a:latin typeface="Arial" charset="0"/>
              </a:rPr>
              <a:t>Conversation	20K	60</a:t>
            </a:r>
          </a:p>
          <a:p>
            <a:pPr marL="3206750" indent="-3206750" defTabSz="911225" eaLnBrk="1" hangingPunct="1">
              <a:lnSpc>
                <a:spcPct val="90000"/>
              </a:lnSpc>
              <a:buFontTx/>
              <a:buNone/>
              <a:tabLst>
                <a:tab pos="6396038" algn="l"/>
              </a:tabLst>
            </a:pPr>
            <a:r>
              <a:rPr lang="en-US" sz="2400" dirty="0">
                <a:latin typeface="Arial" charset="0"/>
              </a:rPr>
              <a:t>Bus	200K	80</a:t>
            </a:r>
          </a:p>
          <a:p>
            <a:pPr marL="3206750" indent="-3206750" defTabSz="911225" eaLnBrk="1" hangingPunct="1">
              <a:lnSpc>
                <a:spcPct val="90000"/>
              </a:lnSpc>
              <a:buFontTx/>
              <a:buNone/>
              <a:tabLst>
                <a:tab pos="6396038" algn="l"/>
              </a:tabLst>
            </a:pPr>
            <a:r>
              <a:rPr lang="en-US" sz="2400" dirty="0">
                <a:latin typeface="Arial" charset="0"/>
              </a:rPr>
              <a:t>Subway	2M	100</a:t>
            </a:r>
          </a:p>
          <a:p>
            <a:pPr marL="3206750" indent="-3206750" defTabSz="911225" eaLnBrk="1" hangingPunct="1">
              <a:lnSpc>
                <a:spcPct val="90000"/>
              </a:lnSpc>
              <a:buFontTx/>
              <a:buNone/>
              <a:tabLst>
                <a:tab pos="6396038" algn="l"/>
              </a:tabLst>
            </a:pPr>
            <a:r>
              <a:rPr lang="en-US" sz="2400" dirty="0">
                <a:latin typeface="Arial" charset="0"/>
              </a:rPr>
              <a:t>Thunder	20M	120</a:t>
            </a:r>
          </a:p>
          <a:p>
            <a:pPr marL="3206750" indent="-3206750" defTabSz="911225" eaLnBrk="1" hangingPunct="1">
              <a:lnSpc>
                <a:spcPct val="90000"/>
              </a:lnSpc>
              <a:buFontTx/>
              <a:buNone/>
              <a:tabLst>
                <a:tab pos="6396038" algn="l"/>
              </a:tabLst>
            </a:pPr>
            <a:r>
              <a:rPr lang="en-US" sz="2400" dirty="0">
                <a:latin typeface="Arial" charset="0"/>
              </a:rPr>
              <a:t>*DAMAGE*	200M	140</a:t>
            </a:r>
            <a:r>
              <a:rPr lang="en-US" dirty="0">
                <a:latin typeface="Arial" charset="0"/>
              </a:rPr>
              <a:t>	</a:t>
            </a:r>
          </a:p>
        </p:txBody>
      </p:sp>
      <p:sp>
        <p:nvSpPr>
          <p:cNvPr id="8194" name="Date Placeholder 3"/>
          <p:cNvSpPr>
            <a:spLocks noGrp="1"/>
          </p:cNvSpPr>
          <p:nvPr>
            <p:ph type="dt" sz="half"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3330A10-12F6-3347-B462-648503CF3E50}" type="datetime1">
              <a:rPr lang="en-US"/>
              <a:pPr eaLnBrk="1" hangingPunct="1"/>
              <a:t>1/30/24</a:t>
            </a:fld>
            <a:endParaRPr lang="en-US"/>
          </a:p>
        </p:txBody>
      </p:sp>
      <p:sp>
        <p:nvSpPr>
          <p:cNvPr id="819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CF447A-64AA-F847-A18A-517B528CCBD4}" type="slidenum">
              <a:rPr lang="en-US"/>
              <a:pPr eaLnBrk="1" hangingPunct="1"/>
              <a:t>50</a:t>
            </a:fld>
            <a:endParaRPr lang="en-US"/>
          </a:p>
        </p:txBody>
      </p:sp>
      <p:sp>
        <p:nvSpPr>
          <p:cNvPr id="2" name="TextBox 1">
            <a:extLst>
              <a:ext uri="{FF2B5EF4-FFF2-40B4-BE49-F238E27FC236}">
                <a16:creationId xmlns:a16="http://schemas.microsoft.com/office/drawing/2014/main" id="{D52FE53A-68C1-A537-4C92-46E96D7A0B33}"/>
              </a:ext>
            </a:extLst>
          </p:cNvPr>
          <p:cNvSpPr txBox="1"/>
          <p:nvPr/>
        </p:nvSpPr>
        <p:spPr>
          <a:xfrm>
            <a:off x="2133600" y="5410200"/>
            <a:ext cx="5334000" cy="430887"/>
          </a:xfrm>
          <a:prstGeom prst="rect">
            <a:avLst/>
          </a:prstGeom>
          <a:noFill/>
        </p:spPr>
        <p:txBody>
          <a:bodyPr wrap="square" rtlCol="0">
            <a:spAutoFit/>
          </a:bodyPr>
          <a:lstStyle/>
          <a:p>
            <a:r>
              <a:rPr lang="en-US" sz="2200" dirty="0">
                <a:hlinkClick r:id="rId3"/>
              </a:rPr>
              <a:t>Best decibel meters</a:t>
            </a:r>
            <a:endParaRPr lang="en-US" sz="2200" dirty="0"/>
          </a:p>
        </p:txBody>
      </p:sp>
    </p:spTree>
    <p:extLst>
      <p:ext uri="{BB962C8B-B14F-4D97-AF65-F5344CB8AC3E}">
        <p14:creationId xmlns:p14="http://schemas.microsoft.com/office/powerpoint/2010/main" val="1328202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65627-AA10-704B-8A42-8D83CA6CBF59}"/>
              </a:ext>
            </a:extLst>
          </p:cNvPr>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a:extLst>
              <a:ext uri="{FF2B5EF4-FFF2-40B4-BE49-F238E27FC236}">
                <a16:creationId xmlns:a16="http://schemas.microsoft.com/office/drawing/2014/main" id="{22838CDD-C344-4647-B3DA-A0051B3CBE09}"/>
              </a:ext>
            </a:extLst>
          </p:cNvPr>
          <p:cNvSpPr>
            <a:spLocks noGrp="1"/>
          </p:cNvSpPr>
          <p:nvPr>
            <p:ph type="sldNum" sz="quarter" idx="12"/>
          </p:nvPr>
        </p:nvSpPr>
        <p:spPr/>
        <p:txBody>
          <a:bodyPr/>
          <a:lstStyle/>
          <a:p>
            <a:fld id="{0D788D0B-C800-2741-ABB4-42BB4AD2CAC1}" type="slidenum">
              <a:rPr lang="en-US" smtClean="0"/>
              <a:pPr/>
              <a:t>51</a:t>
            </a:fld>
            <a:endParaRPr lang="en-US"/>
          </a:p>
        </p:txBody>
      </p:sp>
      <p:pic>
        <p:nvPicPr>
          <p:cNvPr id="5" name="Picture 4">
            <a:extLst>
              <a:ext uri="{FF2B5EF4-FFF2-40B4-BE49-F238E27FC236}">
                <a16:creationId xmlns:a16="http://schemas.microsoft.com/office/drawing/2014/main" id="{409EE801-D60F-6642-B701-A2B7A591C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1"/>
            <a:ext cx="9144000" cy="4800600"/>
          </a:xfrm>
          <a:prstGeom prst="rect">
            <a:avLst/>
          </a:prstGeom>
        </p:spPr>
      </p:pic>
    </p:spTree>
    <p:extLst>
      <p:ext uri="{BB962C8B-B14F-4D97-AF65-F5344CB8AC3E}">
        <p14:creationId xmlns:p14="http://schemas.microsoft.com/office/powerpoint/2010/main" val="4092165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584200"/>
            <a:ext cx="8242300" cy="5676900"/>
          </a:xfrm>
          <a:prstGeom prst="rect">
            <a:avLst/>
          </a:prstGeom>
        </p:spPr>
      </p:pic>
    </p:spTree>
    <p:extLst>
      <p:ext uri="{BB962C8B-B14F-4D97-AF65-F5344CB8AC3E}">
        <p14:creationId xmlns:p14="http://schemas.microsoft.com/office/powerpoint/2010/main" val="1794432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0"/>
            <a:ext cx="6447486" cy="6858000"/>
          </a:xfrm>
          <a:prstGeom prst="rect">
            <a:avLst/>
          </a:prstGeom>
        </p:spPr>
      </p:pic>
    </p:spTree>
    <p:extLst>
      <p:ext uri="{BB962C8B-B14F-4D97-AF65-F5344CB8AC3E}">
        <p14:creationId xmlns:p14="http://schemas.microsoft.com/office/powerpoint/2010/main" val="563064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r>
              <a:rPr lang="en-US" dirty="0">
                <a:solidFill>
                  <a:srgbClr val="0066FF"/>
                </a:solidFill>
              </a:rPr>
              <a:t>Shimmer</a:t>
            </a:r>
          </a:p>
          <a:p>
            <a:r>
              <a:rPr lang="en-US" dirty="0">
                <a:solidFill>
                  <a:srgbClr val="0066FF"/>
                </a:solidFill>
              </a:rPr>
              <a:t>Harmonics to Noise Ratio </a:t>
            </a:r>
            <a:r>
              <a:rPr lang="en-US" dirty="0"/>
              <a:t>(HNR)</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54</a:t>
            </a:fld>
            <a:endParaRPr lang="en-US"/>
          </a:p>
        </p:txBody>
      </p:sp>
    </p:spTree>
    <p:extLst>
      <p:ext uri="{BB962C8B-B14F-4D97-AF65-F5344CB8AC3E}">
        <p14:creationId xmlns:p14="http://schemas.microsoft.com/office/powerpoint/2010/main" val="626124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quality</a:t>
            </a:r>
          </a:p>
        </p:txBody>
      </p:sp>
      <p:sp>
        <p:nvSpPr>
          <p:cNvPr id="3" name="Content Placeholder 2"/>
          <p:cNvSpPr>
            <a:spLocks noGrp="1"/>
          </p:cNvSpPr>
          <p:nvPr>
            <p:ph idx="1"/>
          </p:nvPr>
        </p:nvSpPr>
        <p:spPr/>
        <p:txBody>
          <a:bodyPr/>
          <a:lstStyle/>
          <a:p>
            <a:r>
              <a:rPr lang="en-US" dirty="0">
                <a:solidFill>
                  <a:srgbClr val="0066FF"/>
                </a:solidFill>
              </a:rPr>
              <a:t>Jitter</a:t>
            </a:r>
          </a:p>
          <a:p>
            <a:pPr lvl="1"/>
            <a:r>
              <a:rPr lang="en-US" dirty="0"/>
              <a:t>Random cycle-to-cycle variability in F</a:t>
            </a:r>
            <a:r>
              <a:rPr lang="en-US" baseline="-25000" dirty="0"/>
              <a:t>0</a:t>
            </a:r>
          </a:p>
          <a:p>
            <a:pPr lvl="1"/>
            <a:r>
              <a:rPr lang="en-US" dirty="0">
                <a:solidFill>
                  <a:srgbClr val="CC3300"/>
                </a:solidFill>
              </a:rPr>
              <a:t>Pitch</a:t>
            </a:r>
            <a:r>
              <a:rPr lang="en-US" dirty="0"/>
              <a:t> perturbation/irregularity</a:t>
            </a:r>
          </a:p>
          <a:p>
            <a:r>
              <a:rPr lang="en-US" dirty="0">
                <a:solidFill>
                  <a:srgbClr val="0066FF"/>
                </a:solidFill>
              </a:rPr>
              <a:t>Shimmer</a:t>
            </a:r>
          </a:p>
          <a:p>
            <a:pPr lvl="1"/>
            <a:r>
              <a:rPr lang="en-US" dirty="0"/>
              <a:t>Random cycle-to-cycle variability in amplitude</a:t>
            </a:r>
            <a:endParaRPr lang="en-US" baseline="-25000" dirty="0"/>
          </a:p>
          <a:p>
            <a:pPr lvl="1"/>
            <a:r>
              <a:rPr lang="en-US" dirty="0">
                <a:solidFill>
                  <a:srgbClr val="CC3300"/>
                </a:solidFill>
              </a:rPr>
              <a:t>Amplitude</a:t>
            </a:r>
            <a:r>
              <a:rPr lang="en-US" dirty="0"/>
              <a:t> perturbation/irregularity</a:t>
            </a:r>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55</a:t>
            </a:fld>
            <a:endParaRPr lang="en-US"/>
          </a:p>
        </p:txBody>
      </p:sp>
    </p:spTree>
    <p:extLst>
      <p:ext uri="{BB962C8B-B14F-4D97-AF65-F5344CB8AC3E}">
        <p14:creationId xmlns:p14="http://schemas.microsoft.com/office/powerpoint/2010/main" val="59922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l="10413" t="5939" r="6471" b="16270"/>
          <a:stretch>
            <a:fillRect/>
          </a:stretch>
        </p:blipFill>
        <p:spPr bwMode="auto">
          <a:xfrm>
            <a:off x="533400" y="2209800"/>
            <a:ext cx="760095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2209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62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914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668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743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196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172200" y="2971800"/>
            <a:ext cx="3048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Jitter (Pitch Irregularity)</a:t>
            </a:r>
          </a:p>
        </p:txBody>
      </p:sp>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1626636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76200"/>
            <a:ext cx="6019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Jitter (Pitch)</a:t>
            </a:r>
          </a:p>
        </p:txBody>
      </p:sp>
      <p:sp>
        <p:nvSpPr>
          <p:cNvPr id="9219" name="Text Box 5"/>
          <p:cNvSpPr txBox="1">
            <a:spLocks noChangeArrowheads="1"/>
          </p:cNvSpPr>
          <p:nvPr/>
        </p:nvSpPr>
        <p:spPr bwMode="auto">
          <a:xfrm>
            <a:off x="609600" y="1785938"/>
            <a:ext cx="7696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b="1" dirty="0">
                <a:solidFill>
                  <a:srgbClr val="0000FF"/>
                </a:solidFill>
              </a:rPr>
              <a:t>		</a:t>
            </a:r>
            <a:r>
              <a:rPr lang="en-US" altLang="en-US" sz="2400" dirty="0"/>
              <a:t>0.0%			2.0%</a:t>
            </a:r>
          </a:p>
          <a:p>
            <a:pPr eaLnBrk="1" hangingPunct="1">
              <a:spcBef>
                <a:spcPct val="50000"/>
              </a:spcBef>
              <a:buFontTx/>
              <a:buNone/>
            </a:pPr>
            <a:r>
              <a:rPr lang="en-US" altLang="en-US" sz="2400" dirty="0"/>
              <a:t>		0.2%			2.5%</a:t>
            </a:r>
          </a:p>
          <a:p>
            <a:pPr eaLnBrk="1" hangingPunct="1">
              <a:spcBef>
                <a:spcPct val="50000"/>
              </a:spcBef>
              <a:buFontTx/>
              <a:buNone/>
            </a:pPr>
            <a:r>
              <a:rPr lang="en-US" altLang="en-US" sz="2400" dirty="0"/>
              <a:t>		0.4%			3.0%</a:t>
            </a:r>
          </a:p>
          <a:p>
            <a:pPr eaLnBrk="1" hangingPunct="1">
              <a:spcBef>
                <a:spcPct val="50000"/>
              </a:spcBef>
              <a:buFontTx/>
              <a:buNone/>
            </a:pPr>
            <a:r>
              <a:rPr lang="en-US" altLang="en-US" sz="2400" dirty="0"/>
              <a:t>		0.6%			4.0%</a:t>
            </a:r>
          </a:p>
          <a:p>
            <a:pPr eaLnBrk="1" hangingPunct="1">
              <a:spcBef>
                <a:spcPct val="50000"/>
              </a:spcBef>
              <a:buFontTx/>
              <a:buNone/>
            </a:pPr>
            <a:r>
              <a:rPr lang="en-US" altLang="en-US" sz="2400" dirty="0"/>
              <a:t>		0.8%			5.0%</a:t>
            </a:r>
          </a:p>
          <a:p>
            <a:pPr eaLnBrk="1" hangingPunct="1">
              <a:spcBef>
                <a:spcPct val="50000"/>
              </a:spcBef>
              <a:buFontTx/>
              <a:buNone/>
            </a:pPr>
            <a:r>
              <a:rPr lang="en-US" altLang="en-US" sz="2400" dirty="0"/>
              <a:t>		1.0%			6.0%</a:t>
            </a:r>
          </a:p>
          <a:p>
            <a:pPr eaLnBrk="1" hangingPunct="1">
              <a:spcBef>
                <a:spcPct val="50000"/>
              </a:spcBef>
              <a:buFontTx/>
              <a:buNone/>
            </a:pPr>
            <a:r>
              <a:rPr lang="en-US" altLang="en-US" sz="2400" dirty="0"/>
              <a:t>		1.5%</a:t>
            </a:r>
          </a:p>
        </p:txBody>
      </p:sp>
      <p:pic>
        <p:nvPicPr>
          <p:cNvPr id="2054" name="jitt3726.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jitt3727.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jitt3728.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jitt3729.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jitt3730.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3995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jitt3731.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4529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jitt3732.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29">
            <a:extLst>
              <a:ext uri="{28A0092B-C50C-407E-A947-70E740481C1C}">
                <a14:useLocalDpi xmlns:a14="http://schemas.microsoft.com/office/drawing/2010/main" val="0"/>
              </a:ext>
            </a:extLst>
          </a:blip>
          <a:srcRect/>
          <a:stretch>
            <a:fillRect/>
          </a:stretch>
        </p:blipFill>
        <p:spPr bwMode="auto">
          <a:xfrm>
            <a:off x="3581400" y="5062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jitt3733.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1862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jitt3741.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395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jitt3742.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2928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jitt3743.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346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jitt3744.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071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jitt3745.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29">
            <a:extLst>
              <a:ext uri="{28A0092B-C50C-407E-A947-70E740481C1C}">
                <a14:useLocalDpi xmlns:a14="http://schemas.microsoft.com/office/drawing/2010/main" val="0"/>
              </a:ext>
            </a:extLst>
          </a:blip>
          <a:srcRect/>
          <a:stretch>
            <a:fillRect/>
          </a:stretch>
        </p:blipFill>
        <p:spPr bwMode="auto">
          <a:xfrm>
            <a:off x="6324600" y="4605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4891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1" fill="hold"/>
                                        <p:tgtEl>
                                          <p:spTgt spid="2054"/>
                                        </p:tgtEl>
                                      </p:cBhvr>
                                    </p:cmd>
                                  </p:childTnLst>
                                </p:cTn>
                              </p:par>
                            </p:childTnLst>
                          </p:cTn>
                        </p:par>
                      </p:childTnLst>
                    </p:cTn>
                  </p:par>
                </p:childTnLst>
              </p:cTn>
              <p:nextCondLst>
                <p:cond evt="onClick" delay="0">
                  <p:tgtEl>
                    <p:spTgt spid="2054"/>
                  </p:tgtEl>
                </p:cond>
              </p:nextCondLst>
            </p:seq>
            <p:audio>
              <p:cMediaNode vol="51515">
                <p:cTn id="7" fill="hold" display="0">
                  <p:stCondLst>
                    <p:cond delay="indefinite"/>
                  </p:stCondLst>
                  <p:endCondLst>
                    <p:cond evt="onStopAudio" delay="0">
                      <p:tgtEl>
                        <p:sldTgt/>
                      </p:tgtEl>
                    </p:cond>
                  </p:endCondLst>
                </p:cTn>
                <p:tgtEl>
                  <p:spTgt spid="2054"/>
                </p:tgtEl>
              </p:cMediaNode>
            </p:audio>
            <p:seq concurrent="1" nextAc="seek">
              <p:cTn id="8" restart="whenNotActive" fill="hold" evtFilter="cancelBubble" nodeType="interactiveSeq">
                <p:stCondLst>
                  <p:cond evt="onClick" delay="0">
                    <p:tgtEl>
                      <p:spTgt spid="20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2055"/>
                                        </p:tgtEl>
                                      </p:cBhvr>
                                    </p:cmd>
                                  </p:childTnLst>
                                </p:cTn>
                              </p:par>
                            </p:childTnLst>
                          </p:cTn>
                        </p:par>
                      </p:childTnLst>
                    </p:cTn>
                  </p:par>
                </p:childTnLst>
              </p:cTn>
              <p:nextCondLst>
                <p:cond evt="onClick" delay="0">
                  <p:tgtEl>
                    <p:spTgt spid="2055"/>
                  </p:tgtEl>
                </p:cond>
              </p:nextCondLst>
            </p:seq>
            <p:audio>
              <p:cMediaNode vol="80000">
                <p:cTn id="13" fill="hold" display="0">
                  <p:stCondLst>
                    <p:cond delay="indefinite"/>
                  </p:stCondLst>
                  <p:endCondLst>
                    <p:cond evt="onStopAudio" delay="0">
                      <p:tgtEl>
                        <p:sldTgt/>
                      </p:tgtEl>
                    </p:cond>
                  </p:endCondLst>
                </p:cTn>
                <p:tgtEl>
                  <p:spTgt spid="2055"/>
                </p:tgtEl>
              </p:cMediaNode>
            </p:audio>
            <p:seq concurrent="1" nextAc="seek">
              <p:cTn id="14" restart="whenNotActive" fill="hold" evtFilter="cancelBubble" nodeType="interactiveSeq">
                <p:stCondLst>
                  <p:cond evt="onClick" delay="0">
                    <p:tgtEl>
                      <p:spTgt spid="205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003" fill="hold"/>
                                        <p:tgtEl>
                                          <p:spTgt spid="2056"/>
                                        </p:tgtEl>
                                      </p:cBhvr>
                                    </p:cmd>
                                  </p:childTnLst>
                                </p:cTn>
                              </p:par>
                            </p:childTnLst>
                          </p:cTn>
                        </p:par>
                      </p:childTnLst>
                    </p:cTn>
                  </p:par>
                </p:childTnLst>
              </p:cTn>
              <p:nextCondLst>
                <p:cond evt="onClick" delay="0">
                  <p:tgtEl>
                    <p:spTgt spid="2056"/>
                  </p:tgtEl>
                </p:cond>
              </p:nextCondLst>
            </p:seq>
            <p:audio>
              <p:cMediaNode vol="80000">
                <p:cTn id="19" fill="hold" display="0">
                  <p:stCondLst>
                    <p:cond delay="indefinite"/>
                  </p:stCondLst>
                  <p:endCondLst>
                    <p:cond evt="onStopAudio" delay="0">
                      <p:tgtEl>
                        <p:sldTgt/>
                      </p:tgtEl>
                    </p:cond>
                  </p:endCondLst>
                </p:cTn>
                <p:tgtEl>
                  <p:spTgt spid="2056"/>
                </p:tgtEl>
              </p:cMediaNode>
            </p:audio>
            <p:seq concurrent="1" nextAc="seek">
              <p:cTn id="20" restart="whenNotActive" fill="hold" evtFilter="cancelBubble" nodeType="interactiveSeq">
                <p:stCondLst>
                  <p:cond evt="onClick" delay="0">
                    <p:tgtEl>
                      <p:spTgt spid="205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2057"/>
                                        </p:tgtEl>
                                      </p:cBhvr>
                                    </p:cmd>
                                  </p:childTnLst>
                                </p:cTn>
                              </p:par>
                            </p:childTnLst>
                          </p:cTn>
                        </p:par>
                      </p:childTnLst>
                    </p:cTn>
                  </p:par>
                </p:childTnLst>
              </p:cTn>
              <p:nextCondLst>
                <p:cond evt="onClick" delay="0">
                  <p:tgtEl>
                    <p:spTgt spid="2057"/>
                  </p:tgtEl>
                </p:cond>
              </p:nextCondLst>
            </p:seq>
            <p:audio>
              <p:cMediaNode vol="80000">
                <p:cTn id="25" fill="hold" display="0">
                  <p:stCondLst>
                    <p:cond delay="indefinite"/>
                  </p:stCondLst>
                  <p:endCondLst>
                    <p:cond evt="onStopAudio" delay="0">
                      <p:tgtEl>
                        <p:sldTgt/>
                      </p:tgtEl>
                    </p:cond>
                  </p:endCondLst>
                </p:cTn>
                <p:tgtEl>
                  <p:spTgt spid="2057"/>
                </p:tgtEl>
              </p:cMediaNode>
            </p:audio>
            <p:seq concurrent="1" nextAc="seek">
              <p:cTn id="26" restart="whenNotActive" fill="hold" evtFilter="cancelBubble" nodeType="interactiveSeq">
                <p:stCondLst>
                  <p:cond evt="onClick" delay="0">
                    <p:tgtEl>
                      <p:spTgt spid="205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2058"/>
                                        </p:tgtEl>
                                      </p:cBhvr>
                                    </p:cmd>
                                  </p:childTnLst>
                                </p:cTn>
                              </p:par>
                            </p:childTnLst>
                          </p:cTn>
                        </p:par>
                      </p:childTnLst>
                    </p:cTn>
                  </p:par>
                </p:childTnLst>
              </p:cTn>
              <p:nextCondLst>
                <p:cond evt="onClick" delay="0">
                  <p:tgtEl>
                    <p:spTgt spid="2058"/>
                  </p:tgtEl>
                </p:cond>
              </p:nextCondLst>
            </p:seq>
            <p:audio>
              <p:cMediaNode vol="80000">
                <p:cTn id="31" fill="hold" display="0">
                  <p:stCondLst>
                    <p:cond delay="indefinite"/>
                  </p:stCondLst>
                  <p:endCondLst>
                    <p:cond evt="onStopAudio" delay="0">
                      <p:tgtEl>
                        <p:sldTgt/>
                      </p:tgtEl>
                    </p:cond>
                  </p:endCondLst>
                </p:cTn>
                <p:tgtEl>
                  <p:spTgt spid="2058"/>
                </p:tgtEl>
              </p:cMediaNode>
            </p:audio>
            <p:seq concurrent="1" nextAc="seek">
              <p:cTn id="32" restart="whenNotActive" fill="hold" evtFilter="cancelBubble" nodeType="interactiveSeq">
                <p:stCondLst>
                  <p:cond evt="onClick" delay="0">
                    <p:tgtEl>
                      <p:spTgt spid="205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003" fill="hold"/>
                                        <p:tgtEl>
                                          <p:spTgt spid="2059"/>
                                        </p:tgtEl>
                                      </p:cBhvr>
                                    </p:cmd>
                                  </p:childTnLst>
                                </p:cTn>
                              </p:par>
                            </p:childTnLst>
                          </p:cTn>
                        </p:par>
                      </p:childTnLst>
                    </p:cTn>
                  </p:par>
                </p:childTnLst>
              </p:cTn>
              <p:nextCondLst>
                <p:cond evt="onClick" delay="0">
                  <p:tgtEl>
                    <p:spTgt spid="2059"/>
                  </p:tgtEl>
                </p:cond>
              </p:nextCondLst>
            </p:seq>
            <p:audio>
              <p:cMediaNode vol="80000">
                <p:cTn id="37" fill="hold" display="0">
                  <p:stCondLst>
                    <p:cond delay="indefinite"/>
                  </p:stCondLst>
                  <p:endCondLst>
                    <p:cond evt="onStopAudio" delay="0">
                      <p:tgtEl>
                        <p:sldTgt/>
                      </p:tgtEl>
                    </p:cond>
                  </p:endCondLst>
                </p:cTn>
                <p:tgtEl>
                  <p:spTgt spid="2059"/>
                </p:tgtEl>
              </p:cMediaNode>
            </p:audio>
            <p:seq concurrent="1" nextAc="seek">
              <p:cTn id="38" restart="whenNotActive" fill="hold" evtFilter="cancelBubble" nodeType="interactiveSeq">
                <p:stCondLst>
                  <p:cond evt="onClick" delay="0">
                    <p:tgtEl>
                      <p:spTgt spid="2060"/>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003" fill="hold"/>
                                        <p:tgtEl>
                                          <p:spTgt spid="2060"/>
                                        </p:tgtEl>
                                      </p:cBhvr>
                                    </p:cmd>
                                  </p:childTnLst>
                                </p:cTn>
                              </p:par>
                            </p:childTnLst>
                          </p:cTn>
                        </p:par>
                      </p:childTnLst>
                    </p:cTn>
                  </p:par>
                </p:childTnLst>
              </p:cTn>
              <p:nextCondLst>
                <p:cond evt="onClick" delay="0">
                  <p:tgtEl>
                    <p:spTgt spid="2060"/>
                  </p:tgtEl>
                </p:cond>
              </p:nextCondLst>
            </p:seq>
            <p:audio>
              <p:cMediaNode vol="80000">
                <p:cTn id="43" fill="hold" display="0">
                  <p:stCondLst>
                    <p:cond delay="indefinite"/>
                  </p:stCondLst>
                  <p:endCondLst>
                    <p:cond evt="onStopAudio" delay="0">
                      <p:tgtEl>
                        <p:sldTgt/>
                      </p:tgtEl>
                    </p:cond>
                  </p:endCondLst>
                </p:cTn>
                <p:tgtEl>
                  <p:spTgt spid="2060"/>
                </p:tgtEl>
              </p:cMediaNode>
            </p:audio>
            <p:seq concurrent="1" nextAc="seek">
              <p:cTn id="44" restart="whenNotActive" fill="hold" evtFilter="cancelBubble" nodeType="interactiveSeq">
                <p:stCondLst>
                  <p:cond evt="onClick" delay="0">
                    <p:tgtEl>
                      <p:spTgt spid="206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2061"/>
                                        </p:tgtEl>
                                      </p:cBhvr>
                                    </p:cmd>
                                  </p:childTnLst>
                                </p:cTn>
                              </p:par>
                            </p:childTnLst>
                          </p:cTn>
                        </p:par>
                      </p:childTnLst>
                    </p:cTn>
                  </p:par>
                </p:childTnLst>
              </p:cTn>
              <p:nextCondLst>
                <p:cond evt="onClick" delay="0">
                  <p:tgtEl>
                    <p:spTgt spid="2061"/>
                  </p:tgtEl>
                </p:cond>
              </p:nextCondLst>
            </p:seq>
            <p:audio>
              <p:cMediaNode vol="80000">
                <p:cTn id="49" fill="hold" display="0">
                  <p:stCondLst>
                    <p:cond delay="indefinite"/>
                  </p:stCondLst>
                  <p:endCondLst>
                    <p:cond evt="onStopAudio" delay="0">
                      <p:tgtEl>
                        <p:sldTgt/>
                      </p:tgtEl>
                    </p:cond>
                  </p:endCondLst>
                </p:cTn>
                <p:tgtEl>
                  <p:spTgt spid="2061"/>
                </p:tgtEl>
              </p:cMediaNode>
            </p:audio>
            <p:seq concurrent="1" nextAc="seek">
              <p:cTn id="50" restart="whenNotActive" fill="hold" evtFilter="cancelBubble" nodeType="interactiveSeq">
                <p:stCondLst>
                  <p:cond evt="onClick" delay="0">
                    <p:tgtEl>
                      <p:spTgt spid="206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2062"/>
                                        </p:tgtEl>
                                      </p:cBhvr>
                                    </p:cmd>
                                  </p:childTnLst>
                                </p:cTn>
                              </p:par>
                            </p:childTnLst>
                          </p:cTn>
                        </p:par>
                      </p:childTnLst>
                    </p:cTn>
                  </p:par>
                </p:childTnLst>
              </p:cTn>
              <p:nextCondLst>
                <p:cond evt="onClick" delay="0">
                  <p:tgtEl>
                    <p:spTgt spid="2062"/>
                  </p:tgtEl>
                </p:cond>
              </p:nextCondLst>
            </p:seq>
            <p:audio>
              <p:cMediaNode vol="80000">
                <p:cTn id="55" fill="hold" display="0">
                  <p:stCondLst>
                    <p:cond delay="indefinite"/>
                  </p:stCondLst>
                  <p:endCondLst>
                    <p:cond evt="onStopAudio" delay="0">
                      <p:tgtEl>
                        <p:sldTgt/>
                      </p:tgtEl>
                    </p:cond>
                  </p:endCondLst>
                </p:cTn>
                <p:tgtEl>
                  <p:spTgt spid="2062"/>
                </p:tgtEl>
              </p:cMediaNode>
            </p:audio>
            <p:seq concurrent="1" nextAc="seek">
              <p:cTn id="56" restart="whenNotActive" fill="hold" evtFilter="cancelBubble" nodeType="interactiveSeq">
                <p:stCondLst>
                  <p:cond evt="onClick" delay="0">
                    <p:tgtEl>
                      <p:spTgt spid="206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2063"/>
                                        </p:tgtEl>
                                      </p:cBhvr>
                                    </p:cmd>
                                  </p:childTnLst>
                                </p:cTn>
                              </p:par>
                            </p:childTnLst>
                          </p:cTn>
                        </p:par>
                      </p:childTnLst>
                    </p:cTn>
                  </p:par>
                </p:childTnLst>
              </p:cTn>
              <p:nextCondLst>
                <p:cond evt="onClick" delay="0">
                  <p:tgtEl>
                    <p:spTgt spid="2063"/>
                  </p:tgtEl>
                </p:cond>
              </p:nextCondLst>
            </p:seq>
            <p:audio>
              <p:cMediaNode vol="80000">
                <p:cTn id="61" fill="hold" display="0">
                  <p:stCondLst>
                    <p:cond delay="indefinite"/>
                  </p:stCondLst>
                  <p:endCondLst>
                    <p:cond evt="onStopAudio" delay="0">
                      <p:tgtEl>
                        <p:sldTgt/>
                      </p:tgtEl>
                    </p:cond>
                  </p:endCondLst>
                </p:cTn>
                <p:tgtEl>
                  <p:spTgt spid="2063"/>
                </p:tgtEl>
              </p:cMediaNode>
            </p:audio>
            <p:seq concurrent="1" nextAc="seek">
              <p:cTn id="62" restart="whenNotActive" fill="hold" evtFilter="cancelBubble" nodeType="interactiveSeq">
                <p:stCondLst>
                  <p:cond evt="onClick" delay="0">
                    <p:tgtEl>
                      <p:spTgt spid="206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2065"/>
                                        </p:tgtEl>
                                      </p:cBhvr>
                                    </p:cmd>
                                  </p:childTnLst>
                                </p:cTn>
                              </p:par>
                            </p:childTnLst>
                          </p:cTn>
                        </p:par>
                      </p:childTnLst>
                    </p:cTn>
                  </p:par>
                </p:childTnLst>
              </p:cTn>
              <p:nextCondLst>
                <p:cond evt="onClick" delay="0">
                  <p:tgtEl>
                    <p:spTgt spid="2065"/>
                  </p:tgtEl>
                </p:cond>
              </p:nextCondLst>
            </p:seq>
            <p:audio>
              <p:cMediaNode vol="80000">
                <p:cTn id="67" fill="hold" display="0">
                  <p:stCondLst>
                    <p:cond delay="indefinite"/>
                  </p:stCondLst>
                  <p:endCondLst>
                    <p:cond evt="onStopAudio" delay="0">
                      <p:tgtEl>
                        <p:sldTgt/>
                      </p:tgtEl>
                    </p:cond>
                  </p:endCondLst>
                </p:cTn>
                <p:tgtEl>
                  <p:spTgt spid="2065"/>
                </p:tgtEl>
              </p:cMediaNode>
            </p:audio>
            <p:seq concurrent="1" nextAc="seek">
              <p:cTn id="68" restart="whenNotActive" fill="hold" evtFilter="cancelBubble" nodeType="interactiveSeq">
                <p:stCondLst>
                  <p:cond evt="onClick" delay="0">
                    <p:tgtEl>
                      <p:spTgt spid="206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2066"/>
                                        </p:tgtEl>
                                      </p:cBhvr>
                                    </p:cmd>
                                  </p:childTnLst>
                                </p:cTn>
                              </p:par>
                            </p:childTnLst>
                          </p:cTn>
                        </p:par>
                      </p:childTnLst>
                    </p:cTn>
                  </p:par>
                </p:childTnLst>
              </p:cTn>
              <p:nextCondLst>
                <p:cond evt="onClick" delay="0">
                  <p:tgtEl>
                    <p:spTgt spid="2066"/>
                  </p:tgtEl>
                </p:cond>
              </p:nextCondLst>
            </p:seq>
            <p:audio>
              <p:cMediaNode vol="80000">
                <p:cTn id="73" fill="hold" display="0">
                  <p:stCondLst>
                    <p:cond delay="indefinite"/>
                  </p:stCondLst>
                  <p:endCondLst>
                    <p:cond evt="onStopAudio" delay="0">
                      <p:tgtEl>
                        <p:sldTgt/>
                      </p:tgtEl>
                    </p:cond>
                  </p:endCondLst>
                </p:cTn>
                <p:tgtEl>
                  <p:spTgt spid="2066"/>
                </p:tgtEl>
              </p:cMediaNode>
            </p:audio>
            <p:seq concurrent="1" nextAc="seek">
              <p:cTn id="74" restart="whenNotActive" fill="hold" evtFilter="cancelBubble" nodeType="interactiveSeq">
                <p:stCondLst>
                  <p:cond evt="onClick" delay="0">
                    <p:tgtEl>
                      <p:spTgt spid="206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003" fill="hold"/>
                                        <p:tgtEl>
                                          <p:spTgt spid="2067"/>
                                        </p:tgtEl>
                                      </p:cBhvr>
                                    </p:cmd>
                                  </p:childTnLst>
                                </p:cTn>
                              </p:par>
                            </p:childTnLst>
                          </p:cTn>
                        </p:par>
                      </p:childTnLst>
                    </p:cTn>
                  </p:par>
                </p:childTnLst>
              </p:cTn>
              <p:nextCondLst>
                <p:cond evt="onClick" delay="0">
                  <p:tgtEl>
                    <p:spTgt spid="2067"/>
                  </p:tgtEl>
                </p:cond>
              </p:nextCondLst>
            </p:seq>
            <p:audio>
              <p:cMediaNode vol="80000">
                <p:cTn id="79" fill="hold" display="0">
                  <p:stCondLst>
                    <p:cond delay="indefinite"/>
                  </p:stCondLst>
                  <p:endCondLst>
                    <p:cond evt="onStopAudio" delay="0">
                      <p:tgtEl>
                        <p:sldTgt/>
                      </p:tgtEl>
                    </p:cond>
                  </p:endCondLst>
                </p:cTn>
                <p:tgtEl>
                  <p:spTgt spid="2067"/>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9119" t="6178" r="7079" b="17281"/>
          <a:stretch>
            <a:fillRect/>
          </a:stretch>
        </p:blipFill>
        <p:spPr bwMode="auto">
          <a:xfrm>
            <a:off x="876300" y="1487488"/>
            <a:ext cx="766286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1676400" y="2133600"/>
            <a:ext cx="3030538"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68663" y="2133600"/>
            <a:ext cx="1438275" cy="3048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06938" y="2133600"/>
            <a:ext cx="17462" cy="2286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06938" y="2133600"/>
            <a:ext cx="1617662" cy="4572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a:lstStyle>
          <a:p>
            <a:r>
              <a:rPr lang="en-US" kern="0" dirty="0"/>
              <a:t>Shimmer (Amplitude Irregularity)</a:t>
            </a:r>
          </a:p>
        </p:txBody>
      </p:sp>
      <p:sp>
        <p:nvSpPr>
          <p:cNvPr id="10" name="TextBox 9"/>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386779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914400" y="369888"/>
            <a:ext cx="7010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pPr>
            <a:r>
              <a:rPr lang="en-US" altLang="en-US" dirty="0">
                <a:latin typeface="Arial" charset="0"/>
                <a:ea typeface="Arial" charset="0"/>
                <a:cs typeface="Arial" charset="0"/>
              </a:rPr>
              <a:t>Synthetic Continuum Varying in Shimmer (Amplitude)</a:t>
            </a:r>
          </a:p>
        </p:txBody>
      </p:sp>
      <p:sp>
        <p:nvSpPr>
          <p:cNvPr id="11267" name="Text Box 6"/>
          <p:cNvSpPr txBox="1">
            <a:spLocks noChangeArrowheads="1"/>
          </p:cNvSpPr>
          <p:nvPr/>
        </p:nvSpPr>
        <p:spPr bwMode="auto">
          <a:xfrm>
            <a:off x="1219200" y="1752600"/>
            <a:ext cx="6400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dirty="0">
                <a:solidFill>
                  <a:srgbClr val="0000FF"/>
                </a:solidFill>
              </a:rPr>
              <a:t>	</a:t>
            </a:r>
            <a:r>
              <a:rPr lang="en-US" altLang="en-US" sz="2400" dirty="0"/>
              <a:t>0.00 dB		1.60 dB	</a:t>
            </a:r>
          </a:p>
          <a:p>
            <a:pPr eaLnBrk="1" hangingPunct="1">
              <a:spcBef>
                <a:spcPct val="50000"/>
              </a:spcBef>
              <a:buFontTx/>
              <a:buNone/>
            </a:pPr>
            <a:r>
              <a:rPr lang="en-US" altLang="en-US" sz="2400" dirty="0"/>
              <a:t>	0.20 dB		1.80 dB</a:t>
            </a:r>
          </a:p>
          <a:p>
            <a:pPr eaLnBrk="1" hangingPunct="1">
              <a:spcBef>
                <a:spcPct val="50000"/>
              </a:spcBef>
              <a:buFontTx/>
              <a:buNone/>
            </a:pPr>
            <a:r>
              <a:rPr lang="en-US" altLang="en-US" sz="2400" dirty="0"/>
              <a:t>	0.40 dB		2.00 dB</a:t>
            </a:r>
          </a:p>
          <a:p>
            <a:pPr eaLnBrk="1" hangingPunct="1">
              <a:spcBef>
                <a:spcPct val="50000"/>
              </a:spcBef>
              <a:buFontTx/>
              <a:buNone/>
            </a:pPr>
            <a:r>
              <a:rPr lang="en-US" altLang="en-US" sz="2400" dirty="0"/>
              <a:t>	0.60 dB		2.25 dB</a:t>
            </a:r>
          </a:p>
          <a:p>
            <a:pPr eaLnBrk="1" hangingPunct="1">
              <a:spcBef>
                <a:spcPct val="50000"/>
              </a:spcBef>
              <a:buFontTx/>
              <a:buNone/>
            </a:pPr>
            <a:r>
              <a:rPr lang="en-US" altLang="en-US" sz="2400" dirty="0"/>
              <a:t>	0.80 dB		2.50 dB</a:t>
            </a:r>
          </a:p>
          <a:p>
            <a:pPr eaLnBrk="1" hangingPunct="1">
              <a:spcBef>
                <a:spcPct val="50000"/>
              </a:spcBef>
              <a:buFontTx/>
              <a:buNone/>
            </a:pPr>
            <a:r>
              <a:rPr lang="en-US" altLang="en-US" sz="2400" dirty="0"/>
              <a:t>	1.00 dB		2.75 dB</a:t>
            </a:r>
          </a:p>
          <a:p>
            <a:pPr eaLnBrk="1" hangingPunct="1">
              <a:spcBef>
                <a:spcPct val="50000"/>
              </a:spcBef>
              <a:buFontTx/>
              <a:buNone/>
            </a:pPr>
            <a:r>
              <a:rPr lang="en-US" altLang="en-US" sz="2400" dirty="0"/>
              <a:t>	1.20 dB		3.00 dB</a:t>
            </a:r>
          </a:p>
          <a:p>
            <a:pPr eaLnBrk="1" hangingPunct="1">
              <a:spcBef>
                <a:spcPct val="50000"/>
              </a:spcBef>
              <a:buFontTx/>
              <a:buNone/>
            </a:pPr>
            <a:r>
              <a:rPr lang="en-US" altLang="en-US" sz="2400" dirty="0"/>
              <a:t>	1.40 dB</a:t>
            </a:r>
          </a:p>
        </p:txBody>
      </p:sp>
      <p:pic>
        <p:nvPicPr>
          <p:cNvPr id="4103" name="shim375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shim3758.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shim3759.wav">
            <a:hlinkClick r:id="" action="ppaction://media"/>
          </p:cNvPr>
          <p:cNvPicPr>
            <a:picLocks noChangeAspect="1" noChangeArrowheads="1"/>
          </p:cNvPicPr>
          <p:nvPr>
            <a:audioFile r:link="rId6"/>
            <p:extLst>
              <p:ext uri="{DAA4B4D4-6D71-4841-9C94-3DE7FCFB9230}">
                <p14:media xmlns:p14="http://schemas.microsoft.com/office/powerpoint/2010/main" r:embed="rId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shim3760.wav">
            <a:hlinkClick r:id="" action="ppaction://media"/>
          </p:cNvPr>
          <p:cNvPicPr>
            <a:picLocks noChangeAspect="1" noChangeArrowheads="1"/>
          </p:cNvPicPr>
          <p:nvPr>
            <a:audioFile r:link="rId8"/>
            <p:extLst>
              <p:ext uri="{DAA4B4D4-6D71-4841-9C94-3DE7FCFB9230}">
                <p14:media xmlns:p14="http://schemas.microsoft.com/office/powerpoint/2010/main" r:embed="rId7"/>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shim3761.wav">
            <a:hlinkClick r:id="" action="ppaction://media"/>
          </p:cNvPr>
          <p:cNvPicPr>
            <a:picLocks noChangeAspect="1" noChangeArrowheads="1"/>
          </p:cNvPicPr>
          <p:nvPr>
            <a:audioFile r:link="rId10"/>
            <p:extLst>
              <p:ext uri="{DAA4B4D4-6D71-4841-9C94-3DE7FCFB9230}">
                <p14:media xmlns:p14="http://schemas.microsoft.com/office/powerpoint/2010/main" r:embed="rId9"/>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03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shim3762.wav">
            <a:hlinkClick r:id="" action="ppaction://media"/>
          </p:cNvPr>
          <p:cNvPicPr>
            <a:picLocks noChangeAspect="1" noChangeArrowheads="1"/>
          </p:cNvPicPr>
          <p:nvPr>
            <a:audioFile r:link="rId12"/>
            <p:extLst>
              <p:ext uri="{DAA4B4D4-6D71-4841-9C94-3DE7FCFB9230}">
                <p14:media xmlns:p14="http://schemas.microsoft.com/office/powerpoint/2010/main" r:embed="rId11"/>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shim3763.wav">
            <a:hlinkClick r:id="" action="ppaction://media"/>
          </p:cNvPr>
          <p:cNvPicPr>
            <a:picLocks noChangeAspect="1" noChangeArrowheads="1"/>
          </p:cNvPicPr>
          <p:nvPr>
            <a:audioFile r:link="rId14"/>
            <p:extLst>
              <p:ext uri="{DAA4B4D4-6D71-4841-9C94-3DE7FCFB9230}">
                <p14:media xmlns:p14="http://schemas.microsoft.com/office/powerpoint/2010/main" r:embed="rId13"/>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shim3764.wav">
            <a:hlinkClick r:id="" action="ppaction://media"/>
          </p:cNvPr>
          <p:cNvPicPr>
            <a:picLocks noChangeAspect="1" noChangeArrowheads="1"/>
          </p:cNvPicPr>
          <p:nvPr>
            <a:audioFile r:link="rId16"/>
            <p:extLst>
              <p:ext uri="{DAA4B4D4-6D71-4841-9C94-3DE7FCFB9230}">
                <p14:media xmlns:p14="http://schemas.microsoft.com/office/powerpoint/2010/main" r:embed="rId15"/>
              </p:ext>
            </p:extLst>
          </p:nvPr>
        </p:nvPicPr>
        <p:blipFill>
          <a:blip r:embed="rId33">
            <a:extLst>
              <a:ext uri="{28A0092B-C50C-407E-A947-70E740481C1C}">
                <a14:useLocalDpi xmlns:a14="http://schemas.microsoft.com/office/drawing/2010/main" val="0"/>
              </a:ext>
            </a:extLst>
          </a:blip>
          <a:srcRect/>
          <a:stretch>
            <a:fillRect/>
          </a:stretch>
        </p:blipFill>
        <p:spPr bwMode="auto">
          <a:xfrm>
            <a:off x="3581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shim3765.wav">
            <a:hlinkClick r:id="" action="ppaction://media"/>
          </p:cNvPr>
          <p:cNvPicPr>
            <a:picLocks noChangeAspect="1" noChangeArrowheads="1"/>
          </p:cNvPicPr>
          <p:nvPr>
            <a:audioFile r:link="rId18"/>
            <p:extLst>
              <p:ext uri="{DAA4B4D4-6D71-4841-9C94-3DE7FCFB9230}">
                <p14:media xmlns:p14="http://schemas.microsoft.com/office/powerpoint/2010/main" r:embed="rId1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shim3773.wav">
            <a:hlinkClick r:id="" action="ppaction://media"/>
          </p:cNvPr>
          <p:cNvPicPr>
            <a:picLocks noChangeAspect="1" noChangeArrowheads="1"/>
          </p:cNvPicPr>
          <p:nvPr>
            <a:audioFile r:link="rId20"/>
            <p:extLst>
              <p:ext uri="{DAA4B4D4-6D71-4841-9C94-3DE7FCFB9230}">
                <p14:media xmlns:p14="http://schemas.microsoft.com/office/powerpoint/2010/main" r:embed="rId1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shim3774.wav">
            <a:hlinkClick r:id="" action="ppaction://media"/>
          </p:cNvPr>
          <p:cNvPicPr>
            <a:picLocks noChangeAspect="1" noChangeArrowheads="1"/>
          </p:cNvPicPr>
          <p:nvPr>
            <a:audioFile r:link="rId22"/>
            <p:extLst>
              <p:ext uri="{DAA4B4D4-6D71-4841-9C94-3DE7FCFB9230}">
                <p14:media xmlns:p14="http://schemas.microsoft.com/office/powerpoint/2010/main" r:embed="rId21"/>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shim3775.wav">
            <a:hlinkClick r:id="" action="ppaction://media"/>
          </p:cNvPr>
          <p:cNvPicPr>
            <a:picLocks noChangeAspect="1" noChangeArrowheads="1"/>
          </p:cNvPicPr>
          <p:nvPr>
            <a:audioFile r:link="rId24"/>
            <p:extLst>
              <p:ext uri="{DAA4B4D4-6D71-4841-9C94-3DE7FCFB9230}">
                <p14:media xmlns:p14="http://schemas.microsoft.com/office/powerpoint/2010/main" r:embed="rId23"/>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shim3776.wav">
            <a:hlinkClick r:id="" action="ppaction://media"/>
          </p:cNvPr>
          <p:cNvPicPr>
            <a:picLocks noChangeAspect="1" noChangeArrowheads="1"/>
          </p:cNvPicPr>
          <p:nvPr>
            <a:audioFile r:link="rId26"/>
            <p:extLst>
              <p:ext uri="{DAA4B4D4-6D71-4841-9C94-3DE7FCFB9230}">
                <p14:media xmlns:p14="http://schemas.microsoft.com/office/powerpoint/2010/main" r:embed="rId25"/>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shim3777.wav">
            <a:hlinkClick r:id="" action="ppaction://media"/>
          </p:cNvPr>
          <p:cNvPicPr>
            <a:picLocks noChangeAspect="1" noChangeArrowheads="1"/>
          </p:cNvPicPr>
          <p:nvPr>
            <a:audioFile r:link="rId28"/>
            <p:extLst>
              <p:ext uri="{DAA4B4D4-6D71-4841-9C94-3DE7FCFB9230}">
                <p14:media xmlns:p14="http://schemas.microsoft.com/office/powerpoint/2010/main" r:embed="rId27"/>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4572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shim3778.wav">
            <a:hlinkClick r:id="" action="ppaction://media"/>
          </p:cNvPr>
          <p:cNvPicPr>
            <a:picLocks noChangeAspect="1" noChangeArrowheads="1"/>
          </p:cNvPicPr>
          <p:nvPr>
            <a:audioFile r:link="rId30"/>
            <p:extLst>
              <p:ext uri="{DAA4B4D4-6D71-4841-9C94-3DE7FCFB9230}">
                <p14:media xmlns:p14="http://schemas.microsoft.com/office/powerpoint/2010/main" r:embed="rId29"/>
              </p:ext>
            </p:extLst>
          </p:nvPr>
        </p:nvPicPr>
        <p:blipFill>
          <a:blip r:embed="rId33">
            <a:extLst>
              <a:ext uri="{28A0092B-C50C-407E-A947-70E740481C1C}">
                <a14:useLocalDpi xmlns:a14="http://schemas.microsoft.com/office/drawing/2010/main" val="0"/>
              </a:ext>
            </a:extLst>
          </a:blip>
          <a:srcRect/>
          <a:stretch>
            <a:fillRect/>
          </a:stretch>
        </p:blipFill>
        <p:spPr bwMode="auto">
          <a:xfrm>
            <a:off x="62484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71500" y="6203415"/>
            <a:ext cx="6629400" cy="369332"/>
          </a:xfrm>
          <a:prstGeom prst="rect">
            <a:avLst/>
          </a:prstGeom>
          <a:noFill/>
        </p:spPr>
        <p:txBody>
          <a:bodyPr wrap="square" rtlCol="0">
            <a:spAutoFit/>
          </a:bodyPr>
          <a:lstStyle/>
          <a:p>
            <a:r>
              <a:rPr lang="en-US" dirty="0"/>
              <a:t>https://</a:t>
            </a:r>
            <a:r>
              <a:rPr lang="en-US" dirty="0" err="1"/>
              <a:t>homepages.wmich.edu</a:t>
            </a:r>
            <a:r>
              <a:rPr lang="en-US" dirty="0"/>
              <a:t>/~</a:t>
            </a:r>
            <a:r>
              <a:rPr lang="en-US" dirty="0" err="1"/>
              <a:t>hillenbr</a:t>
            </a:r>
            <a:r>
              <a:rPr lang="en-US" dirty="0"/>
              <a:t>/501.html</a:t>
            </a:r>
          </a:p>
        </p:txBody>
      </p:sp>
    </p:spTree>
    <p:extLst>
      <p:ext uri="{BB962C8B-B14F-4D97-AF65-F5344CB8AC3E}">
        <p14:creationId xmlns:p14="http://schemas.microsoft.com/office/powerpoint/2010/main" val="85089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08" fill="hold"/>
                                        <p:tgtEl>
                                          <p:spTgt spid="4103"/>
                                        </p:tgtEl>
                                      </p:cBhvr>
                                    </p:cmd>
                                  </p:childTnLst>
                                </p:cTn>
                              </p:par>
                            </p:childTnLst>
                          </p:cTn>
                        </p:par>
                      </p:childTnLst>
                    </p:cTn>
                  </p:par>
                </p:childTnLst>
              </p:cTn>
              <p:nextCondLst>
                <p:cond evt="onClick" delay="0">
                  <p:tgtEl>
                    <p:spTgt spid="4103"/>
                  </p:tgtEl>
                </p:cond>
              </p:nextCondLst>
            </p:seq>
            <p:audio>
              <p:cMediaNode vol="65152">
                <p:cTn id="7" fill="hold" display="0">
                  <p:stCondLst>
                    <p:cond delay="indefinite"/>
                  </p:stCondLst>
                  <p:endCondLst>
                    <p:cond evt="onStopAudio" delay="0">
                      <p:tgtEl>
                        <p:sldTgt/>
                      </p:tgtEl>
                    </p:cond>
                  </p:endCondLst>
                </p:cTn>
                <p:tgtEl>
                  <p:spTgt spid="4103"/>
                </p:tgtEl>
              </p:cMediaNode>
            </p:audio>
            <p:seq concurrent="1" nextAc="seek">
              <p:cTn id="8" restart="whenNotActive" fill="hold" evtFilter="cancelBubble" nodeType="interactiveSeq">
                <p:stCondLst>
                  <p:cond evt="onClick" delay="0">
                    <p:tgtEl>
                      <p:spTgt spid="410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104"/>
                                        </p:tgtEl>
                                      </p:cBhvr>
                                    </p:cmd>
                                  </p:childTnLst>
                                </p:cTn>
                              </p:par>
                            </p:childTnLst>
                          </p:cTn>
                        </p:par>
                      </p:childTnLst>
                    </p:cTn>
                  </p:par>
                </p:childTnLst>
              </p:cTn>
              <p:nextCondLst>
                <p:cond evt="onClick" delay="0">
                  <p:tgtEl>
                    <p:spTgt spid="4104"/>
                  </p:tgtEl>
                </p:cond>
              </p:nextCondLst>
            </p:seq>
            <p:audio>
              <p:cMediaNode vol="80000">
                <p:cTn id="13" fill="hold" display="0">
                  <p:stCondLst>
                    <p:cond delay="indefinite"/>
                  </p:stCondLst>
                  <p:endCondLst>
                    <p:cond evt="onStopAudio" delay="0">
                      <p:tgtEl>
                        <p:sldTgt/>
                      </p:tgtEl>
                    </p:cond>
                  </p:endCondLst>
                </p:cTn>
                <p:tgtEl>
                  <p:spTgt spid="4104"/>
                </p:tgtEl>
              </p:cMediaNode>
            </p:audio>
            <p:seq concurrent="1" nextAc="seek">
              <p:cTn id="14" restart="whenNotActive" fill="hold" evtFilter="cancelBubble" nodeType="interactiveSeq">
                <p:stCondLst>
                  <p:cond evt="onClick" delay="0">
                    <p:tgtEl>
                      <p:spTgt spid="410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 fill="hold"/>
                                        <p:tgtEl>
                                          <p:spTgt spid="4105"/>
                                        </p:tgtEl>
                                      </p:cBhvr>
                                    </p:cmd>
                                  </p:childTnLst>
                                </p:cTn>
                              </p:par>
                            </p:childTnLst>
                          </p:cTn>
                        </p:par>
                      </p:childTnLst>
                    </p:cTn>
                  </p:par>
                </p:childTnLst>
              </p:cTn>
              <p:nextCondLst>
                <p:cond evt="onClick" delay="0">
                  <p:tgtEl>
                    <p:spTgt spid="4105"/>
                  </p:tgtEl>
                </p:cond>
              </p:nextCondLst>
            </p:seq>
            <p:audio>
              <p:cMediaNode vol="80000">
                <p:cTn id="19" fill="hold" display="0">
                  <p:stCondLst>
                    <p:cond delay="indefinite"/>
                  </p:stCondLst>
                  <p:endCondLst>
                    <p:cond evt="onStopAudio" delay="0">
                      <p:tgtEl>
                        <p:sldTgt/>
                      </p:tgtEl>
                    </p:cond>
                  </p:endCondLst>
                </p:cTn>
                <p:tgtEl>
                  <p:spTgt spid="4105"/>
                </p:tgtEl>
              </p:cMediaNode>
            </p:audio>
            <p:seq concurrent="1" nextAc="seek">
              <p:cTn id="20" restart="whenNotActive" fill="hold" evtFilter="cancelBubble" nodeType="interactiveSeq">
                <p:stCondLst>
                  <p:cond evt="onClick" delay="0">
                    <p:tgtEl>
                      <p:spTgt spid="410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 fill="hold"/>
                                        <p:tgtEl>
                                          <p:spTgt spid="4106"/>
                                        </p:tgtEl>
                                      </p:cBhvr>
                                    </p:cmd>
                                  </p:childTnLst>
                                </p:cTn>
                              </p:par>
                            </p:childTnLst>
                          </p:cTn>
                        </p:par>
                      </p:childTnLst>
                    </p:cTn>
                  </p:par>
                </p:childTnLst>
              </p:cTn>
              <p:nextCondLst>
                <p:cond evt="onClick" delay="0">
                  <p:tgtEl>
                    <p:spTgt spid="4106"/>
                  </p:tgtEl>
                </p:cond>
              </p:nextCondLst>
            </p:seq>
            <p:audio>
              <p:cMediaNode vol="80000">
                <p:cTn id="25" fill="hold" display="0">
                  <p:stCondLst>
                    <p:cond delay="indefinite"/>
                  </p:stCondLst>
                  <p:endCondLst>
                    <p:cond evt="onStopAudio" delay="0">
                      <p:tgtEl>
                        <p:sldTgt/>
                      </p:tgtEl>
                    </p:cond>
                  </p:endCondLst>
                </p:cTn>
                <p:tgtEl>
                  <p:spTgt spid="4106"/>
                </p:tgtEl>
              </p:cMediaNode>
            </p:audio>
            <p:seq concurrent="1" nextAc="seek">
              <p:cTn id="26" restart="whenNotActive" fill="hold" evtFilter="cancelBubble" nodeType="interactiveSeq">
                <p:stCondLst>
                  <p:cond evt="onClick" delay="0">
                    <p:tgtEl>
                      <p:spTgt spid="410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 fill="hold"/>
                                        <p:tgtEl>
                                          <p:spTgt spid="4107"/>
                                        </p:tgtEl>
                                      </p:cBhvr>
                                    </p:cmd>
                                  </p:childTnLst>
                                </p:cTn>
                              </p:par>
                            </p:childTnLst>
                          </p:cTn>
                        </p:par>
                      </p:childTnLst>
                    </p:cTn>
                  </p:par>
                </p:childTnLst>
              </p:cTn>
              <p:nextCondLst>
                <p:cond evt="onClick" delay="0">
                  <p:tgtEl>
                    <p:spTgt spid="4107"/>
                  </p:tgtEl>
                </p:cond>
              </p:nextCondLst>
            </p:seq>
            <p:audio>
              <p:cMediaNode vol="80000">
                <p:cTn id="31" fill="hold" display="0">
                  <p:stCondLst>
                    <p:cond delay="indefinite"/>
                  </p:stCondLst>
                  <p:endCondLst>
                    <p:cond evt="onStopAudio" delay="0">
                      <p:tgtEl>
                        <p:sldTgt/>
                      </p:tgtEl>
                    </p:cond>
                  </p:endCondLst>
                </p:cTn>
                <p:tgtEl>
                  <p:spTgt spid="4107"/>
                </p:tgtEl>
              </p:cMediaNode>
            </p:audio>
            <p:seq concurrent="1" nextAc="seek">
              <p:cTn id="32" restart="whenNotActive" fill="hold" evtFilter="cancelBubble" nodeType="interactiveSeq">
                <p:stCondLst>
                  <p:cond evt="onClick" delay="0">
                    <p:tgtEl>
                      <p:spTgt spid="4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 fill="hold"/>
                                        <p:tgtEl>
                                          <p:spTgt spid="4108"/>
                                        </p:tgtEl>
                                      </p:cBhvr>
                                    </p:cmd>
                                  </p:childTnLst>
                                </p:cTn>
                              </p:par>
                            </p:childTnLst>
                          </p:cTn>
                        </p:par>
                      </p:childTnLst>
                    </p:cTn>
                  </p:par>
                </p:childTnLst>
              </p:cTn>
              <p:nextCondLst>
                <p:cond evt="onClick" delay="0">
                  <p:tgtEl>
                    <p:spTgt spid="4108"/>
                  </p:tgtEl>
                </p:cond>
              </p:nextCondLst>
            </p:seq>
            <p:audio>
              <p:cMediaNode vol="80000">
                <p:cTn id="37" fill="hold" display="0">
                  <p:stCondLst>
                    <p:cond delay="indefinite"/>
                  </p:stCondLst>
                  <p:endCondLst>
                    <p:cond evt="onStopAudio" delay="0">
                      <p:tgtEl>
                        <p:sldTgt/>
                      </p:tgtEl>
                    </p:cond>
                  </p:endCondLst>
                </p:cTn>
                <p:tgtEl>
                  <p:spTgt spid="4108"/>
                </p:tgtEl>
              </p:cMediaNode>
            </p:audio>
            <p:seq concurrent="1" nextAc="seek">
              <p:cTn id="38" restart="whenNotActive" fill="hold" evtFilter="cancelBubble" nodeType="interactiveSeq">
                <p:stCondLst>
                  <p:cond evt="onClick" delay="0">
                    <p:tgtEl>
                      <p:spTgt spid="4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 fill="hold"/>
                                        <p:tgtEl>
                                          <p:spTgt spid="4109"/>
                                        </p:tgtEl>
                                      </p:cBhvr>
                                    </p:cmd>
                                  </p:childTnLst>
                                </p:cTn>
                              </p:par>
                            </p:childTnLst>
                          </p:cTn>
                        </p:par>
                      </p:childTnLst>
                    </p:cTn>
                  </p:par>
                </p:childTnLst>
              </p:cTn>
              <p:nextCondLst>
                <p:cond evt="onClick" delay="0">
                  <p:tgtEl>
                    <p:spTgt spid="4109"/>
                  </p:tgtEl>
                </p:cond>
              </p:nextCondLst>
            </p:seq>
            <p:audio>
              <p:cMediaNode vol="80000">
                <p:cTn id="43" fill="hold" display="0">
                  <p:stCondLst>
                    <p:cond delay="indefinite"/>
                  </p:stCondLst>
                  <p:endCondLst>
                    <p:cond evt="onStopAudio" delay="0">
                      <p:tgtEl>
                        <p:sldTgt/>
                      </p:tgtEl>
                    </p:cond>
                  </p:endCondLst>
                </p:cTn>
                <p:tgtEl>
                  <p:spTgt spid="4109"/>
                </p:tgtEl>
              </p:cMediaNode>
            </p:audio>
            <p:seq concurrent="1" nextAc="seek">
              <p:cTn id="44" restart="whenNotActive" fill="hold" evtFilter="cancelBubble" nodeType="interactiveSeq">
                <p:stCondLst>
                  <p:cond evt="onClick" delay="0">
                    <p:tgtEl>
                      <p:spTgt spid="4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 fill="hold"/>
                                        <p:tgtEl>
                                          <p:spTgt spid="4110"/>
                                        </p:tgtEl>
                                      </p:cBhvr>
                                    </p:cmd>
                                  </p:childTnLst>
                                </p:cTn>
                              </p:par>
                            </p:childTnLst>
                          </p:cTn>
                        </p:par>
                      </p:childTnLst>
                    </p:cTn>
                  </p:par>
                </p:childTnLst>
              </p:cTn>
              <p:nextCondLst>
                <p:cond evt="onClick" delay="0">
                  <p:tgtEl>
                    <p:spTgt spid="4110"/>
                  </p:tgtEl>
                </p:cond>
              </p:nextCondLst>
            </p:seq>
            <p:audio>
              <p:cMediaNode vol="80000">
                <p:cTn id="49" fill="hold" display="0">
                  <p:stCondLst>
                    <p:cond delay="indefinite"/>
                  </p:stCondLst>
                  <p:endCondLst>
                    <p:cond evt="onStopAudio" delay="0">
                      <p:tgtEl>
                        <p:sldTgt/>
                      </p:tgtEl>
                    </p:cond>
                  </p:endCondLst>
                </p:cTn>
                <p:tgtEl>
                  <p:spTgt spid="4110"/>
                </p:tgtEl>
              </p:cMediaNode>
            </p:audio>
            <p:seq concurrent="1" nextAc="seek">
              <p:cTn id="50" restart="whenNotActive" fill="hold" evtFilter="cancelBubble" nodeType="interactiveSeq">
                <p:stCondLst>
                  <p:cond evt="onClick" delay="0">
                    <p:tgtEl>
                      <p:spTgt spid="4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 fill="hold"/>
                                        <p:tgtEl>
                                          <p:spTgt spid="4111"/>
                                        </p:tgtEl>
                                      </p:cBhvr>
                                    </p:cmd>
                                  </p:childTnLst>
                                </p:cTn>
                              </p:par>
                            </p:childTnLst>
                          </p:cTn>
                        </p:par>
                      </p:childTnLst>
                    </p:cTn>
                  </p:par>
                </p:childTnLst>
              </p:cTn>
              <p:nextCondLst>
                <p:cond evt="onClick" delay="0">
                  <p:tgtEl>
                    <p:spTgt spid="4111"/>
                  </p:tgtEl>
                </p:cond>
              </p:nextCondLst>
            </p:seq>
            <p:audio>
              <p:cMediaNode vol="80000">
                <p:cTn id="55" fill="hold" display="0">
                  <p:stCondLst>
                    <p:cond delay="indefinite"/>
                  </p:stCondLst>
                  <p:endCondLst>
                    <p:cond evt="onStopAudio" delay="0">
                      <p:tgtEl>
                        <p:sldTgt/>
                      </p:tgtEl>
                    </p:cond>
                  </p:endCondLst>
                </p:cTn>
                <p:tgtEl>
                  <p:spTgt spid="4111"/>
                </p:tgtEl>
              </p:cMediaNode>
            </p:audio>
            <p:seq concurrent="1" nextAc="seek">
              <p:cTn id="56" restart="whenNotActive" fill="hold" evtFilter="cancelBubble" nodeType="interactiveSeq">
                <p:stCondLst>
                  <p:cond evt="onClick" delay="0">
                    <p:tgtEl>
                      <p:spTgt spid="4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 fill="hold"/>
                                        <p:tgtEl>
                                          <p:spTgt spid="4112"/>
                                        </p:tgtEl>
                                      </p:cBhvr>
                                    </p:cmd>
                                  </p:childTnLst>
                                </p:cTn>
                              </p:par>
                            </p:childTnLst>
                          </p:cTn>
                        </p:par>
                      </p:childTnLst>
                    </p:cTn>
                  </p:par>
                </p:childTnLst>
              </p:cTn>
              <p:nextCondLst>
                <p:cond evt="onClick" delay="0">
                  <p:tgtEl>
                    <p:spTgt spid="4112"/>
                  </p:tgtEl>
                </p:cond>
              </p:nextCondLst>
            </p:seq>
            <p:audio>
              <p:cMediaNode vol="80000">
                <p:cTn id="61" fill="hold" display="0">
                  <p:stCondLst>
                    <p:cond delay="indefinite"/>
                  </p:stCondLst>
                  <p:endCondLst>
                    <p:cond evt="onStopAudio" delay="0">
                      <p:tgtEl>
                        <p:sldTgt/>
                      </p:tgtEl>
                    </p:cond>
                  </p:endCondLst>
                </p:cTn>
                <p:tgtEl>
                  <p:spTgt spid="4112"/>
                </p:tgtEl>
              </p:cMediaNode>
            </p:audio>
            <p:seq concurrent="1" nextAc="seek">
              <p:cTn id="62" restart="whenNotActive" fill="hold" evtFilter="cancelBubble" nodeType="interactiveSeq">
                <p:stCondLst>
                  <p:cond evt="onClick" delay="0">
                    <p:tgtEl>
                      <p:spTgt spid="4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 fill="hold"/>
                                        <p:tgtEl>
                                          <p:spTgt spid="4113"/>
                                        </p:tgtEl>
                                      </p:cBhvr>
                                    </p:cmd>
                                  </p:childTnLst>
                                </p:cTn>
                              </p:par>
                            </p:childTnLst>
                          </p:cTn>
                        </p:par>
                      </p:childTnLst>
                    </p:cTn>
                  </p:par>
                </p:childTnLst>
              </p:cTn>
              <p:nextCondLst>
                <p:cond evt="onClick" delay="0">
                  <p:tgtEl>
                    <p:spTgt spid="4113"/>
                  </p:tgtEl>
                </p:cond>
              </p:nextCondLst>
            </p:seq>
            <p:audio>
              <p:cMediaNode vol="80000">
                <p:cTn id="67" fill="hold" display="0">
                  <p:stCondLst>
                    <p:cond delay="indefinite"/>
                  </p:stCondLst>
                  <p:endCondLst>
                    <p:cond evt="onStopAudio" delay="0">
                      <p:tgtEl>
                        <p:sldTgt/>
                      </p:tgtEl>
                    </p:cond>
                  </p:endCondLst>
                </p:cTn>
                <p:tgtEl>
                  <p:spTgt spid="4113"/>
                </p:tgtEl>
              </p:cMediaNode>
            </p:audio>
            <p:seq concurrent="1" nextAc="seek">
              <p:cTn id="68" restart="whenNotActive" fill="hold" evtFilter="cancelBubble" nodeType="interactiveSeq">
                <p:stCondLst>
                  <p:cond evt="onClick" delay="0">
                    <p:tgtEl>
                      <p:spTgt spid="411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mediacall" presetSubtype="0" fill="hold" nodeType="clickEffect">
                                  <p:stCondLst>
                                    <p:cond delay="0"/>
                                  </p:stCondLst>
                                  <p:childTnLst>
                                    <p:cmd type="call" cmd="playFrom(0.0)">
                                      <p:cBhvr>
                                        <p:cTn id="72" dur="1" fill="hold"/>
                                        <p:tgtEl>
                                          <p:spTgt spid="4114"/>
                                        </p:tgtEl>
                                      </p:cBhvr>
                                    </p:cmd>
                                  </p:childTnLst>
                                </p:cTn>
                              </p:par>
                            </p:childTnLst>
                          </p:cTn>
                        </p:par>
                      </p:childTnLst>
                    </p:cTn>
                  </p:par>
                </p:childTnLst>
              </p:cTn>
              <p:nextCondLst>
                <p:cond evt="onClick" delay="0">
                  <p:tgtEl>
                    <p:spTgt spid="4114"/>
                  </p:tgtEl>
                </p:cond>
              </p:nextCondLst>
            </p:seq>
            <p:audio>
              <p:cMediaNode vol="80000">
                <p:cTn id="73" fill="hold" display="0">
                  <p:stCondLst>
                    <p:cond delay="indefinite"/>
                  </p:stCondLst>
                  <p:endCondLst>
                    <p:cond evt="onStopAudio" delay="0">
                      <p:tgtEl>
                        <p:sldTgt/>
                      </p:tgtEl>
                    </p:cond>
                  </p:endCondLst>
                </p:cTn>
                <p:tgtEl>
                  <p:spTgt spid="4114"/>
                </p:tgtEl>
              </p:cMediaNode>
            </p:audio>
            <p:seq concurrent="1" nextAc="seek">
              <p:cTn id="74" restart="whenNotActive" fill="hold" evtFilter="cancelBubble" nodeType="interactiveSeq">
                <p:stCondLst>
                  <p:cond evt="onClick" delay="0">
                    <p:tgtEl>
                      <p:spTgt spid="411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mediacall" presetSubtype="0" fill="hold" nodeType="clickEffect">
                                  <p:stCondLst>
                                    <p:cond delay="0"/>
                                  </p:stCondLst>
                                  <p:childTnLst>
                                    <p:cmd type="call" cmd="playFrom(0.0)">
                                      <p:cBhvr>
                                        <p:cTn id="78" dur="1" fill="hold"/>
                                        <p:tgtEl>
                                          <p:spTgt spid="4115"/>
                                        </p:tgtEl>
                                      </p:cBhvr>
                                    </p:cmd>
                                  </p:childTnLst>
                                </p:cTn>
                              </p:par>
                            </p:childTnLst>
                          </p:cTn>
                        </p:par>
                      </p:childTnLst>
                    </p:cTn>
                  </p:par>
                </p:childTnLst>
              </p:cTn>
              <p:nextCondLst>
                <p:cond evt="onClick" delay="0">
                  <p:tgtEl>
                    <p:spTgt spid="4115"/>
                  </p:tgtEl>
                </p:cond>
              </p:nextCondLst>
            </p:seq>
            <p:audio>
              <p:cMediaNode vol="80000">
                <p:cTn id="79" fill="hold" display="0">
                  <p:stCondLst>
                    <p:cond delay="indefinite"/>
                  </p:stCondLst>
                  <p:endCondLst>
                    <p:cond evt="onStopAudio" delay="0">
                      <p:tgtEl>
                        <p:sldTgt/>
                      </p:tgtEl>
                    </p:cond>
                  </p:endCondLst>
                </p:cTn>
                <p:tgtEl>
                  <p:spTgt spid="4115"/>
                </p:tgtEl>
              </p:cMediaNode>
            </p:audio>
            <p:seq concurrent="1" nextAc="seek">
              <p:cTn id="80" restart="whenNotActive" fill="hold" evtFilter="cancelBubble" nodeType="interactiveSeq">
                <p:stCondLst>
                  <p:cond evt="onClick" delay="0">
                    <p:tgtEl>
                      <p:spTgt spid="41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 presetClass="mediacall" presetSubtype="0" fill="hold" nodeType="clickEffect">
                                  <p:stCondLst>
                                    <p:cond delay="0"/>
                                  </p:stCondLst>
                                  <p:childTnLst>
                                    <p:cmd type="call" cmd="playFrom(0.0)">
                                      <p:cBhvr>
                                        <p:cTn id="84" dur="1" fill="hold"/>
                                        <p:tgtEl>
                                          <p:spTgt spid="4116"/>
                                        </p:tgtEl>
                                      </p:cBhvr>
                                    </p:cmd>
                                  </p:childTnLst>
                                </p:cTn>
                              </p:par>
                            </p:childTnLst>
                          </p:cTn>
                        </p:par>
                      </p:childTnLst>
                    </p:cTn>
                  </p:par>
                </p:childTnLst>
              </p:cTn>
              <p:nextCondLst>
                <p:cond evt="onClick" delay="0">
                  <p:tgtEl>
                    <p:spTgt spid="4116"/>
                  </p:tgtEl>
                </p:cond>
              </p:nextCondLst>
            </p:seq>
            <p:audio>
              <p:cMediaNode vol="80000">
                <p:cTn id="85" fill="hold" display="0">
                  <p:stCondLst>
                    <p:cond delay="indefinite"/>
                  </p:stCondLst>
                  <p:endCondLst>
                    <p:cond evt="onStopAudio" delay="0">
                      <p:tgtEl>
                        <p:sldTgt/>
                      </p:tgtEl>
                    </p:cond>
                  </p:endCondLst>
                </p:cTn>
                <p:tgtEl>
                  <p:spTgt spid="4116"/>
                </p:tgtEl>
              </p:cMediaNode>
            </p:audio>
            <p:seq concurrent="1" nextAc="seek">
              <p:cTn id="86" restart="whenNotActive" fill="hold" evtFilter="cancelBubble" nodeType="interactiveSeq">
                <p:stCondLst>
                  <p:cond evt="onClick" delay="0">
                    <p:tgtEl>
                      <p:spTgt spid="411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mediacall" presetSubtype="0" fill="hold" nodeType="clickEffect">
                                  <p:stCondLst>
                                    <p:cond delay="0"/>
                                  </p:stCondLst>
                                  <p:childTnLst>
                                    <p:cmd type="call" cmd="playFrom(0.0)">
                                      <p:cBhvr>
                                        <p:cTn id="90" dur="1008" fill="hold"/>
                                        <p:tgtEl>
                                          <p:spTgt spid="4117"/>
                                        </p:tgtEl>
                                      </p:cBhvr>
                                    </p:cmd>
                                  </p:childTnLst>
                                </p:cTn>
                              </p:par>
                            </p:childTnLst>
                          </p:cTn>
                        </p:par>
                      </p:childTnLst>
                    </p:cTn>
                  </p:par>
                </p:childTnLst>
              </p:cTn>
              <p:nextCondLst>
                <p:cond evt="onClick" delay="0">
                  <p:tgtEl>
                    <p:spTgt spid="4117"/>
                  </p:tgtEl>
                </p:cond>
              </p:nextCondLst>
            </p:seq>
            <p:audio>
              <p:cMediaNode vol="80000">
                <p:cTn id="91" fill="hold" display="0">
                  <p:stCondLst>
                    <p:cond delay="indefinite"/>
                  </p:stCondLst>
                  <p:endCondLst>
                    <p:cond evt="onStopAudio" delay="0">
                      <p:tgtEl>
                        <p:sldTgt/>
                      </p:tgtEl>
                    </p:cond>
                  </p:endCondLst>
                </p:cTn>
                <p:tgtEl>
                  <p:spTgt spid="41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6</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04732"/>
            <a:ext cx="9144000" cy="5443668"/>
          </a:xfrm>
          <a:prstGeom prst="rect">
            <a:avLst/>
          </a:prstGeom>
        </p:spPr>
      </p:pic>
      <p:pic>
        <p:nvPicPr>
          <p:cNvPr id="5" name="Newa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20000" y="144332"/>
            <a:ext cx="660400" cy="660400"/>
          </a:xfrm>
          <a:prstGeom prst="rect">
            <a:avLst/>
          </a:prstGeom>
        </p:spPr>
      </p:pic>
    </p:spTree>
    <p:extLst>
      <p:ext uri="{BB962C8B-B14F-4D97-AF65-F5344CB8AC3E}">
        <p14:creationId xmlns:p14="http://schemas.microsoft.com/office/powerpoint/2010/main" val="2100560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HNR</a:t>
            </a:r>
          </a:p>
        </p:txBody>
      </p:sp>
      <p:sp>
        <p:nvSpPr>
          <p:cNvPr id="3" name="Content Placeholder 2"/>
          <p:cNvSpPr>
            <a:spLocks noGrp="1"/>
          </p:cNvSpPr>
          <p:nvPr>
            <p:ph idx="1"/>
          </p:nvPr>
        </p:nvSpPr>
        <p:spPr>
          <a:xfrm>
            <a:off x="457200" y="1219200"/>
            <a:ext cx="8229600" cy="4906963"/>
          </a:xfrm>
        </p:spPr>
        <p:txBody>
          <a:bodyPr/>
          <a:lstStyle/>
          <a:p>
            <a:r>
              <a:rPr lang="en-US" sz="2400" dirty="0">
                <a:solidFill>
                  <a:srgbClr val="0066FF"/>
                </a:solidFill>
              </a:rPr>
              <a:t>Harmonics to Noise Ratio</a:t>
            </a:r>
          </a:p>
          <a:p>
            <a:pPr lvl="1"/>
            <a:r>
              <a:rPr lang="en-US" sz="2400" dirty="0"/>
              <a:t>Ratio between periodic and aperiodic components of a voiced speech segment</a:t>
            </a:r>
          </a:p>
          <a:p>
            <a:r>
              <a:rPr lang="en-US" sz="2400" dirty="0">
                <a:solidFill>
                  <a:srgbClr val="0066FF"/>
                </a:solidFill>
              </a:rPr>
              <a:t>Periodic</a:t>
            </a:r>
            <a:r>
              <a:rPr lang="en-US" sz="2400" dirty="0"/>
              <a:t>: </a:t>
            </a:r>
            <a:r>
              <a:rPr lang="en-US" sz="2400" dirty="0">
                <a:solidFill>
                  <a:srgbClr val="FF0000"/>
                </a:solidFill>
              </a:rPr>
              <a:t>vocal fold vibration</a:t>
            </a:r>
          </a:p>
          <a:p>
            <a:r>
              <a:rPr lang="en-US" sz="2400" dirty="0">
                <a:solidFill>
                  <a:srgbClr val="0066FF"/>
                </a:solidFill>
              </a:rPr>
              <a:t>Non-periodic</a:t>
            </a:r>
            <a:r>
              <a:rPr lang="en-US" sz="2400" dirty="0"/>
              <a:t>: </a:t>
            </a:r>
            <a:r>
              <a:rPr lang="en-US" sz="2400" dirty="0">
                <a:solidFill>
                  <a:srgbClr val="FF0000"/>
                </a:solidFill>
              </a:rPr>
              <a:t>glottal noise</a:t>
            </a:r>
          </a:p>
          <a:p>
            <a:r>
              <a:rPr lang="en-US" sz="2400" dirty="0">
                <a:solidFill>
                  <a:srgbClr val="0066FF"/>
                </a:solidFill>
              </a:rPr>
              <a:t>Lower HNR </a:t>
            </a:r>
            <a:r>
              <a:rPr lang="en-US" sz="2400" dirty="0"/>
              <a:t>-&gt; more noise in signal, perceived as </a:t>
            </a:r>
            <a:r>
              <a:rPr lang="en-US" sz="2400" dirty="0">
                <a:solidFill>
                  <a:srgbClr val="FF0000"/>
                </a:solidFill>
              </a:rPr>
              <a:t>hoarseness, breathiness, roughness</a:t>
            </a:r>
          </a:p>
          <a:p>
            <a:r>
              <a:rPr lang="en-US" sz="2400" dirty="0">
                <a:solidFill>
                  <a:srgbClr val="C00000"/>
                </a:solidFill>
                <a:hlinkClick r:id="rId3"/>
              </a:rPr>
              <a:t>Pathologic voice </a:t>
            </a:r>
            <a:r>
              <a:rPr lang="en-US" sz="2400" dirty="0">
                <a:hlinkClick r:id="rId3"/>
              </a:rPr>
              <a:t>disorders</a:t>
            </a:r>
            <a:endParaRPr lang="en-US" sz="2400" dirty="0"/>
          </a:p>
          <a:p>
            <a:pPr lvl="1"/>
            <a:r>
              <a:rPr lang="en-US" sz="2200" dirty="0">
                <a:solidFill>
                  <a:srgbClr val="FF0000"/>
                </a:solidFill>
              </a:rPr>
              <a:t>Vocal fatigue, muscle tension, dysphonia </a:t>
            </a:r>
            <a:r>
              <a:rPr lang="en-US" sz="2200" dirty="0"/>
              <a:t>(nerve causes vocal cords to spasm)</a:t>
            </a:r>
            <a:r>
              <a:rPr lang="en-US" sz="2200" dirty="0">
                <a:solidFill>
                  <a:srgbClr val="FF0000"/>
                </a:solidFill>
              </a:rPr>
              <a:t>, </a:t>
            </a:r>
            <a:r>
              <a:rPr lang="en-US" sz="2200" dirty="0" err="1">
                <a:solidFill>
                  <a:srgbClr val="FF0000"/>
                </a:solidFill>
              </a:rPr>
              <a:t>diplophonia</a:t>
            </a:r>
            <a:r>
              <a:rPr lang="en-US" sz="2200" dirty="0"/>
              <a:t>, (voice perceived as having 2 concurrent pitches), </a:t>
            </a:r>
            <a:r>
              <a:rPr lang="en-US" sz="2200" dirty="0">
                <a:solidFill>
                  <a:srgbClr val="FF0000"/>
                </a:solidFill>
              </a:rPr>
              <a:t>ventricular phonation </a:t>
            </a:r>
            <a:r>
              <a:rPr lang="en-US" sz="2200" dirty="0"/>
              <a:t>(false vocal folds squeeze true folds),</a:t>
            </a:r>
            <a:r>
              <a:rPr lang="en-US" sz="2200" dirty="0">
                <a:solidFill>
                  <a:srgbClr val="FF0000"/>
                </a:solidFill>
              </a:rPr>
              <a:t> laryngitis </a:t>
            </a:r>
            <a:r>
              <a:rPr lang="en-US" sz="2200" dirty="0"/>
              <a:t>(vocal cord swelling),</a:t>
            </a:r>
            <a:r>
              <a:rPr lang="en-US" sz="2200" dirty="0">
                <a:solidFill>
                  <a:srgbClr val="FF0000"/>
                </a:solidFill>
              </a:rPr>
              <a:t> vocal cord paralysis</a:t>
            </a:r>
          </a:p>
          <a:p>
            <a:pPr lvl="1"/>
            <a:endParaRPr lang="en-US" sz="2400" dirty="0"/>
          </a:p>
          <a:p>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60</a:t>
            </a:fld>
            <a:endParaRPr lang="en-US"/>
          </a:p>
        </p:txBody>
      </p:sp>
    </p:spTree>
    <p:extLst>
      <p:ext uri="{BB962C8B-B14F-4D97-AF65-F5344CB8AC3E}">
        <p14:creationId xmlns:p14="http://schemas.microsoft.com/office/powerpoint/2010/main" val="762090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F400-5964-7C32-11FA-E227626ECB16}"/>
              </a:ext>
            </a:extLst>
          </p:cNvPr>
          <p:cNvSpPr>
            <a:spLocks noGrp="1"/>
          </p:cNvSpPr>
          <p:nvPr>
            <p:ph type="title"/>
          </p:nvPr>
        </p:nvSpPr>
        <p:spPr/>
        <p:txBody>
          <a:bodyPr/>
          <a:lstStyle/>
          <a:p>
            <a:r>
              <a:rPr lang="en-US" dirty="0"/>
              <a:t>Speaking Rate (Jason </a:t>
            </a:r>
            <a:r>
              <a:rPr lang="en-US" dirty="0" err="1"/>
              <a:t>Kottke</a:t>
            </a:r>
            <a:r>
              <a:rPr lang="en-US" dirty="0"/>
              <a:t>)</a:t>
            </a:r>
          </a:p>
        </p:txBody>
      </p:sp>
      <p:sp>
        <p:nvSpPr>
          <p:cNvPr id="3" name="Content Placeholder 2">
            <a:extLst>
              <a:ext uri="{FF2B5EF4-FFF2-40B4-BE49-F238E27FC236}">
                <a16:creationId xmlns:a16="http://schemas.microsoft.com/office/drawing/2014/main" id="{EF9E14BC-F3E6-8A22-CFB7-CF403696752A}"/>
              </a:ext>
            </a:extLst>
          </p:cNvPr>
          <p:cNvSpPr>
            <a:spLocks noGrp="1"/>
          </p:cNvSpPr>
          <p:nvPr>
            <p:ph idx="1"/>
          </p:nvPr>
        </p:nvSpPr>
        <p:spPr/>
        <p:txBody>
          <a:bodyPr/>
          <a:lstStyle/>
          <a:p>
            <a:pPr algn="l"/>
            <a:r>
              <a:rPr lang="en-US" sz="2000" b="0" i="0" u="none" strike="noStrike" dirty="0">
                <a:solidFill>
                  <a:srgbClr val="000000"/>
                </a:solidFill>
                <a:effectLst/>
                <a:latin typeface="Calibri" panose="020F0502020204030204" pitchFamily="34" charset="0"/>
                <a:cs typeface="Calibri" panose="020F0502020204030204" pitchFamily="34" charset="0"/>
              </a:rPr>
              <a:t>Different languages are spoken at varying speeds but thanks to correlated differences in data-density, </a:t>
            </a:r>
            <a:r>
              <a:rPr lang="en-US" sz="2000" b="0" i="0" u="none" strike="noStrike" dirty="0">
                <a:solidFill>
                  <a:srgbClr val="000000"/>
                </a:solidFill>
                <a:effectLst/>
                <a:latin typeface="Calibri" panose="020F0502020204030204" pitchFamily="34" charset="0"/>
                <a:cs typeface="Calibri" panose="020F0502020204030204" pitchFamily="34" charset="0"/>
                <a:hlinkClick r:id="rId3"/>
              </a:rPr>
              <a:t>the same amount of information is conveyed within a given time period</a:t>
            </a:r>
            <a:r>
              <a:rPr lang="en-US" sz="2000" b="0" i="0" u="none" strike="noStrike" dirty="0">
                <a:solidFill>
                  <a:srgbClr val="000000"/>
                </a:solidFill>
                <a:effectLst/>
                <a:latin typeface="Calibri" panose="020F0502020204030204" pitchFamily="34" charset="0"/>
                <a:cs typeface="Calibri" panose="020F0502020204030204" pitchFamily="34" charset="0"/>
              </a:rPr>
              <a:t>.</a:t>
            </a:r>
          </a:p>
          <a:p>
            <a:r>
              <a:rPr lang="en-US" sz="2000" dirty="0">
                <a:effectLst/>
                <a:latin typeface="Calibri" panose="020F0502020204030204" pitchFamily="34" charset="0"/>
                <a:cs typeface="Calibri" panose="020F0502020204030204" pitchFamily="34" charset="0"/>
              </a:rPr>
              <a:t>For all of the other languages, the researchers discovered, the more data-dense the average syllable is, the fewer of those syllables had to be spoken per second — and the slower the speech thus was. </a:t>
            </a:r>
            <a:r>
              <a:rPr lang="en-US" sz="2000" dirty="0">
                <a:solidFill>
                  <a:srgbClr val="FF0000"/>
                </a:solidFill>
                <a:effectLst/>
                <a:latin typeface="Calibri" panose="020F0502020204030204" pitchFamily="34" charset="0"/>
                <a:cs typeface="Calibri" panose="020F0502020204030204" pitchFamily="34" charset="0"/>
              </a:rPr>
              <a:t>English</a:t>
            </a:r>
            <a:r>
              <a:rPr lang="en-US" sz="2000" dirty="0">
                <a:effectLst/>
                <a:latin typeface="Calibri" panose="020F0502020204030204" pitchFamily="34" charset="0"/>
                <a:cs typeface="Calibri" panose="020F0502020204030204" pitchFamily="34" charset="0"/>
              </a:rPr>
              <a:t>, with a high information density of .91, is spoken at an average rate of 6.19 syllables per second. </a:t>
            </a:r>
            <a:r>
              <a:rPr lang="en-US" sz="2000" dirty="0">
                <a:solidFill>
                  <a:srgbClr val="FF0000"/>
                </a:solidFill>
                <a:effectLst/>
                <a:latin typeface="Calibri" panose="020F0502020204030204" pitchFamily="34" charset="0"/>
                <a:cs typeface="Calibri" panose="020F0502020204030204" pitchFamily="34" charset="0"/>
              </a:rPr>
              <a:t>Mandarin</a:t>
            </a:r>
            <a:r>
              <a:rPr lang="en-US" sz="2000" dirty="0">
                <a:effectLst/>
                <a:latin typeface="Calibri" panose="020F0502020204030204" pitchFamily="34" charset="0"/>
                <a:cs typeface="Calibri" panose="020F0502020204030204" pitchFamily="34" charset="0"/>
              </a:rPr>
              <a:t>, which topped the density list at .94, was the spoken slowpoke at 5.18 syllables per second. </a:t>
            </a:r>
            <a:r>
              <a:rPr lang="en-US" sz="2000" dirty="0">
                <a:solidFill>
                  <a:srgbClr val="FF0000"/>
                </a:solidFill>
                <a:effectLst/>
                <a:latin typeface="Calibri" panose="020F0502020204030204" pitchFamily="34" charset="0"/>
                <a:cs typeface="Calibri" panose="020F0502020204030204" pitchFamily="34" charset="0"/>
              </a:rPr>
              <a:t>Spanish</a:t>
            </a:r>
            <a:r>
              <a:rPr lang="en-US" sz="2000" dirty="0">
                <a:effectLst/>
                <a:latin typeface="Calibri" panose="020F0502020204030204" pitchFamily="34" charset="0"/>
                <a:cs typeface="Calibri" panose="020F0502020204030204" pitchFamily="34" charset="0"/>
              </a:rPr>
              <a:t>, with a low-density .63, rips along at a syllable-per-second velocity of 7.82. The true speed demon of the group, however, was </a:t>
            </a:r>
            <a:r>
              <a:rPr lang="en-US" sz="2000" dirty="0">
                <a:solidFill>
                  <a:srgbClr val="FF0000"/>
                </a:solidFill>
                <a:effectLst/>
                <a:latin typeface="Calibri" panose="020F0502020204030204" pitchFamily="34" charset="0"/>
                <a:cs typeface="Calibri" panose="020F0502020204030204" pitchFamily="34" charset="0"/>
              </a:rPr>
              <a:t>Japanese</a:t>
            </a:r>
            <a:r>
              <a:rPr lang="en-US" sz="2000" dirty="0">
                <a:effectLst/>
                <a:latin typeface="Calibri" panose="020F0502020204030204" pitchFamily="34" charset="0"/>
                <a:cs typeface="Calibri" panose="020F0502020204030204" pitchFamily="34" charset="0"/>
              </a:rPr>
              <a:t>, which edges past Spanish at 7.84, thanks to its low density of .49. Despite those differences, at the end of, say, a minute of speech, all of the languages would have conveyed more or less identical amounts of information.</a:t>
            </a:r>
          </a:p>
          <a:p>
            <a:endParaRPr lang="en-US" dirty="0"/>
          </a:p>
        </p:txBody>
      </p:sp>
      <p:sp>
        <p:nvSpPr>
          <p:cNvPr id="4" name="Date Placeholder 3">
            <a:extLst>
              <a:ext uri="{FF2B5EF4-FFF2-40B4-BE49-F238E27FC236}">
                <a16:creationId xmlns:a16="http://schemas.microsoft.com/office/drawing/2014/main" id="{6B7F80E9-569C-1C9F-7220-0AA29C434AD3}"/>
              </a:ext>
            </a:extLst>
          </p:cNvPr>
          <p:cNvSpPr>
            <a:spLocks noGrp="1"/>
          </p:cNvSpPr>
          <p:nvPr>
            <p:ph type="dt" sz="half" idx="10"/>
          </p:nvPr>
        </p:nvSpPr>
        <p:spPr/>
        <p:txBody>
          <a:bodyPr/>
          <a:lstStyle/>
          <a:p>
            <a:fld id="{63519FEC-92F3-A74C-B9AB-603DF42357EA}" type="datetime1">
              <a:rPr lang="en-US" smtClean="0"/>
              <a:pPr/>
              <a:t>1/30/24</a:t>
            </a:fld>
            <a:endParaRPr lang="en-US" dirty="0"/>
          </a:p>
        </p:txBody>
      </p:sp>
      <p:sp>
        <p:nvSpPr>
          <p:cNvPr id="5" name="Slide Number Placeholder 4">
            <a:extLst>
              <a:ext uri="{FF2B5EF4-FFF2-40B4-BE49-F238E27FC236}">
                <a16:creationId xmlns:a16="http://schemas.microsoft.com/office/drawing/2014/main" id="{4A4FC325-519B-A553-3D9D-4A3997DECC03}"/>
              </a:ext>
            </a:extLst>
          </p:cNvPr>
          <p:cNvSpPr>
            <a:spLocks noGrp="1"/>
          </p:cNvSpPr>
          <p:nvPr>
            <p:ph type="sldNum" sz="quarter" idx="12"/>
          </p:nvPr>
        </p:nvSpPr>
        <p:spPr/>
        <p:txBody>
          <a:bodyPr/>
          <a:lstStyle/>
          <a:p>
            <a:fld id="{40FA6DB1-B1F2-1B4A-9951-FCE71E2559EA}" type="slidenum">
              <a:rPr lang="en-US" smtClean="0"/>
              <a:pPr/>
              <a:t>61</a:t>
            </a:fld>
            <a:endParaRPr lang="en-US"/>
          </a:p>
        </p:txBody>
      </p:sp>
    </p:spTree>
    <p:extLst>
      <p:ext uri="{BB962C8B-B14F-4D97-AF65-F5344CB8AC3E}">
        <p14:creationId xmlns:p14="http://schemas.microsoft.com/office/powerpoint/2010/main" val="1311205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Waveforms</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62</a:t>
            </a:fld>
            <a:endParaRPr lang="en-US"/>
          </a:p>
        </p:txBody>
      </p:sp>
      <p:pic>
        <p:nvPicPr>
          <p:cNvPr id="6" name="Picture 4" descr="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89156"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B80D9917.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4419600"/>
            <a:ext cx="8636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513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Fricative vs. Vowel</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63</a:t>
            </a:fld>
            <a:endParaRPr lang="en-US"/>
          </a:p>
        </p:txBody>
      </p:sp>
      <p:pic>
        <p:nvPicPr>
          <p:cNvPr id="6" name="Picture 4" descr="fric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5938"/>
            <a:ext cx="9144000" cy="225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187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a:t>
            </a:r>
          </a:p>
        </p:txBody>
      </p:sp>
      <p:sp>
        <p:nvSpPr>
          <p:cNvPr id="3" name="Content Placeholder 2"/>
          <p:cNvSpPr>
            <a:spLocks noGrp="1"/>
          </p:cNvSpPr>
          <p:nvPr>
            <p:ph idx="1"/>
          </p:nvPr>
        </p:nvSpPr>
        <p:spPr/>
        <p:txBody>
          <a:bodyPr/>
          <a:lstStyle/>
          <a:p>
            <a:r>
              <a:rPr lang="en-US" dirty="0"/>
              <a:t>Representation of the </a:t>
            </a:r>
            <a:r>
              <a:rPr lang="en-US" b="1" i="1" dirty="0">
                <a:solidFill>
                  <a:srgbClr val="0066FF"/>
                </a:solidFill>
              </a:rPr>
              <a:t>different frequency components </a:t>
            </a:r>
            <a:r>
              <a:rPr lang="en-US" dirty="0"/>
              <a:t>of a waveform: amount of power (</a:t>
            </a:r>
            <a:r>
              <a:rPr lang="en-US" dirty="0" err="1"/>
              <a:t>dbs</a:t>
            </a:r>
            <a:r>
              <a:rPr lang="en-US" dirty="0"/>
              <a:t>) as a function of frequency (Hz)</a:t>
            </a:r>
          </a:p>
          <a:p>
            <a:pPr lvl="1"/>
            <a:r>
              <a:rPr lang="en-US" dirty="0"/>
              <a:t>Computed by a </a:t>
            </a:r>
            <a:r>
              <a:rPr lang="en-US" dirty="0">
                <a:solidFill>
                  <a:srgbClr val="0066FF"/>
                </a:solidFill>
                <a:hlinkClick r:id="rId3"/>
              </a:rPr>
              <a:t>Fourier Transform</a:t>
            </a:r>
            <a:endParaRPr lang="en-US" dirty="0">
              <a:solidFill>
                <a:srgbClr val="0066FF"/>
              </a:solidFill>
            </a:endParaRPr>
          </a:p>
          <a:p>
            <a:pPr lvl="2"/>
            <a:r>
              <a:rPr lang="en-US" dirty="0">
                <a:solidFill>
                  <a:srgbClr val="0066FF"/>
                </a:solidFill>
              </a:rPr>
              <a:t>FTs </a:t>
            </a:r>
            <a:r>
              <a:rPr lang="en-US" dirty="0"/>
              <a:t>can take a complex waveform and decompose it into its constituent frequencies</a:t>
            </a:r>
          </a:p>
          <a:p>
            <a:pPr lvl="2"/>
            <a:r>
              <a:rPr lang="en-US" dirty="0"/>
              <a:t>Here are some useful tools for computing spectra and also spectrograms using </a:t>
            </a:r>
            <a:r>
              <a:rPr lang="en-US" dirty="0" err="1">
                <a:solidFill>
                  <a:srgbClr val="0066FF"/>
                </a:solidFill>
                <a:hlinkClick r:id="rId4"/>
              </a:rPr>
              <a:t>LibROSA</a:t>
            </a:r>
            <a:endParaRPr lang="en-US" dirty="0">
              <a:solidFill>
                <a:srgbClr val="0066FF"/>
              </a:solidFill>
            </a:endParaRPr>
          </a:p>
          <a:p>
            <a:pPr lvl="1"/>
            <a:r>
              <a:rPr lang="en-US" dirty="0">
                <a:solidFill>
                  <a:srgbClr val="0066FF"/>
                </a:solidFill>
              </a:rPr>
              <a:t>Linear Predictive Coding </a:t>
            </a:r>
            <a:r>
              <a:rPr lang="en-US" dirty="0"/>
              <a:t>(LPC) spectrum </a:t>
            </a:r>
            <a:r>
              <a:rPr lang="mr-IN" dirty="0"/>
              <a:t>–</a:t>
            </a:r>
            <a:r>
              <a:rPr lang="en-US" dirty="0"/>
              <a:t> smoothed version</a:t>
            </a:r>
          </a:p>
          <a:p>
            <a:pPr lvl="2"/>
            <a:r>
              <a:rPr lang="en-US" dirty="0"/>
              <a:t>Here are more </a:t>
            </a:r>
            <a:r>
              <a:rPr lang="en-US" dirty="0">
                <a:hlinkClick r:id="rId5"/>
              </a:rPr>
              <a:t>python tools</a:t>
            </a:r>
            <a:r>
              <a:rPr lang="en-US" dirty="0"/>
              <a:t> for LPC</a:t>
            </a:r>
          </a:p>
          <a:p>
            <a:pPr lvl="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64</a:t>
            </a:fld>
            <a:endParaRPr lang="en-US"/>
          </a:p>
        </p:txBody>
      </p:sp>
    </p:spTree>
    <p:extLst>
      <p:ext uri="{BB962C8B-B14F-4D97-AF65-F5344CB8AC3E}">
        <p14:creationId xmlns:p14="http://schemas.microsoft.com/office/powerpoint/2010/main" val="87027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of [ae] Waveform from “had”</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65</a:t>
            </a:fld>
            <a:endParaRPr lang="en-US"/>
          </a:p>
        </p:txBody>
      </p:sp>
      <p:sp>
        <p:nvSpPr>
          <p:cNvPr id="8" name="Content Placeholder 2"/>
          <p:cNvSpPr txBox="1">
            <a:spLocks/>
          </p:cNvSpPr>
          <p:nvPr/>
        </p:nvSpPr>
        <p:spPr bwMode="auto">
          <a:xfrm>
            <a:off x="457200" y="3352800"/>
            <a:ext cx="8229600" cy="27733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t>Complex wave repeated 10 times (~234 Hz)</a:t>
            </a:r>
          </a:p>
          <a:p>
            <a:r>
              <a:rPr lang="en-US" sz="2400" kern="0" dirty="0"/>
              <a:t>Smaller waves repeated 4 times per large (~936 Hz)</a:t>
            </a:r>
          </a:p>
          <a:p>
            <a:r>
              <a:rPr lang="en-US" sz="2400" kern="0" dirty="0"/>
              <a:t>Two tiny waves on the peak of 936 Hz waves (~1872 Hz)</a:t>
            </a:r>
            <a:endParaRPr lang="en-US" kern="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34269"/>
            <a:ext cx="8928100" cy="2159000"/>
          </a:xfrm>
          <a:prstGeom prst="rect">
            <a:avLst/>
          </a:prstGeom>
        </p:spPr>
      </p:pic>
    </p:spTree>
    <p:extLst>
      <p:ext uri="{BB962C8B-B14F-4D97-AF65-F5344CB8AC3E}">
        <p14:creationId xmlns:p14="http://schemas.microsoft.com/office/powerpoint/2010/main" val="1088349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“Slice”</a:t>
            </a:r>
          </a:p>
        </p:txBody>
      </p:sp>
      <p:sp>
        <p:nvSpPr>
          <p:cNvPr id="3" name="Content Placeholder 2"/>
          <p:cNvSpPr>
            <a:spLocks noGrp="1"/>
          </p:cNvSpPr>
          <p:nvPr>
            <p:ph idx="1"/>
          </p:nvPr>
        </p:nvSpPr>
        <p:spPr/>
        <p:txBody>
          <a:bodyPr/>
          <a:lstStyle/>
          <a:p>
            <a:r>
              <a:rPr lang="en-US" dirty="0"/>
              <a:t>Represents frequency components: </a:t>
            </a:r>
            <a:r>
              <a:rPr lang="en-US" b="1" i="1" dirty="0">
                <a:solidFill>
                  <a:srgbClr val="0066FF"/>
                </a:solidFill>
              </a:rPr>
              <a:t>Sound pressure at different frequencies</a:t>
            </a:r>
          </a:p>
          <a:p>
            <a:pPr lvl="1"/>
            <a:r>
              <a:rPr lang="en-US" sz="2400" dirty="0"/>
              <a:t>Computed by the Fourier Transform</a:t>
            </a: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pPr lvl="1"/>
            <a:r>
              <a:rPr lang="en-US" sz="2400" dirty="0">
                <a:solidFill>
                  <a:srgbClr val="000000"/>
                </a:solidFill>
              </a:rPr>
              <a:t>Peaks at 930 Hz, 1860 Hz, and 3020 Hz</a:t>
            </a:r>
          </a:p>
          <a:p>
            <a:pPr marL="0" indent="0">
              <a:buNone/>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88738"/>
            <a:ext cx="4940300" cy="2321462"/>
          </a:xfrm>
          <a:prstGeom prst="rect">
            <a:avLst/>
          </a:prstGeom>
        </p:spPr>
      </p:pic>
    </p:spTree>
    <p:extLst>
      <p:ext uri="{BB962C8B-B14F-4D97-AF65-F5344CB8AC3E}">
        <p14:creationId xmlns:p14="http://schemas.microsoft.com/office/powerpoint/2010/main" val="1413784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Spectrogram:  Many Spectra “Slices”</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67</a:t>
            </a:fld>
            <a:endParaRPr lang="en-US"/>
          </a:p>
        </p:txBody>
      </p:sp>
      <p:pic>
        <p:nvPicPr>
          <p:cNvPr id="6" name="Picture 4" descr="spec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3113"/>
            <a:ext cx="9144000" cy="307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B80D9917.WAV">
            <a:hlinkClick r:id="" action="ppaction://media"/>
            <a:extLst>
              <a:ext uri="{FF2B5EF4-FFF2-40B4-BE49-F238E27FC236}">
                <a16:creationId xmlns:a16="http://schemas.microsoft.com/office/drawing/2014/main" id="{2DB10F22-48E2-A6F5-D9AC-A68D70E26EC4}"/>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5114925"/>
            <a:ext cx="8636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59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Formants for English Vowels</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68</a:t>
            </a:fld>
            <a:endParaRPr lang="en-US"/>
          </a:p>
        </p:txBody>
      </p:sp>
      <p:pic>
        <p:nvPicPr>
          <p:cNvPr id="6" name="Picture 3"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818" y="1535906"/>
            <a:ext cx="6456363"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947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Source-filter Model</a:t>
            </a:r>
          </a:p>
        </p:txBody>
      </p:sp>
      <p:sp>
        <p:nvSpPr>
          <p:cNvPr id="3" name="Content Placeholder 2"/>
          <p:cNvSpPr>
            <a:spLocks noGrp="1"/>
          </p:cNvSpPr>
          <p:nvPr>
            <p:ph idx="1"/>
          </p:nvPr>
        </p:nvSpPr>
        <p:spPr/>
        <p:txBody>
          <a:bodyPr/>
          <a:lstStyle/>
          <a:p>
            <a:r>
              <a:rPr lang="en-US" dirty="0"/>
              <a:t>Why do different vowels have different spectral signatures?</a:t>
            </a:r>
          </a:p>
          <a:p>
            <a:pPr lvl="1"/>
            <a:r>
              <a:rPr lang="en-US" dirty="0"/>
              <a:t>Source = glottis</a:t>
            </a:r>
          </a:p>
          <a:p>
            <a:pPr lvl="1"/>
            <a:r>
              <a:rPr lang="en-US" dirty="0"/>
              <a:t>Filter = vocal tract</a:t>
            </a:r>
          </a:p>
          <a:p>
            <a:r>
              <a:rPr lang="en-US" dirty="0"/>
              <a:t>When we produce vowels, we change the shape of the vocal tract cavity by placing articulators in particular positions</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69</a:t>
            </a:fld>
            <a:endParaRPr lang="en-US"/>
          </a:p>
        </p:txBody>
      </p:sp>
    </p:spTree>
    <p:extLst>
      <p:ext uri="{BB962C8B-B14F-4D97-AF65-F5344CB8AC3E}">
        <p14:creationId xmlns:p14="http://schemas.microsoft.com/office/powerpoint/2010/main" val="107072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7</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39800"/>
            <a:ext cx="9144000" cy="4976037"/>
          </a:xfrm>
          <a:prstGeom prst="rect">
            <a:avLst/>
          </a:prstGeom>
        </p:spPr>
      </p:pic>
      <p:pic>
        <p:nvPicPr>
          <p:cNvPr id="5" name="NewYor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289800" y="140106"/>
            <a:ext cx="635000" cy="635000"/>
          </a:xfrm>
          <a:prstGeom prst="rect">
            <a:avLst/>
          </a:prstGeom>
        </p:spPr>
      </p:pic>
    </p:spTree>
    <p:extLst>
      <p:ext uri="{BB962C8B-B14F-4D97-AF65-F5344CB8AC3E}">
        <p14:creationId xmlns:p14="http://schemas.microsoft.com/office/powerpoint/2010/main" val="1631759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Spectrograms: Changes in Vowels Based on Different Consonant Contexts</a:t>
            </a:r>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70</a:t>
            </a:fld>
            <a:endParaRPr lang="en-US"/>
          </a:p>
        </p:txBody>
      </p:sp>
      <p:pic>
        <p:nvPicPr>
          <p:cNvPr id="6" name="Picture 4" descr="Lad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313786"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489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for Analysis: MFCCs</a:t>
            </a:r>
          </a:p>
        </p:txBody>
      </p:sp>
      <p:sp>
        <p:nvSpPr>
          <p:cNvPr id="3" name="Content Placeholder 2"/>
          <p:cNvSpPr>
            <a:spLocks noGrp="1"/>
          </p:cNvSpPr>
          <p:nvPr>
            <p:ph idx="1"/>
          </p:nvPr>
        </p:nvSpPr>
        <p:spPr/>
        <p:txBody>
          <a:bodyPr/>
          <a:lstStyle/>
          <a:p>
            <a:r>
              <a:rPr lang="en-US" dirty="0"/>
              <a:t>Sounds that we generate are filtered by the </a:t>
            </a:r>
            <a:r>
              <a:rPr lang="en-US" dirty="0">
                <a:solidFill>
                  <a:srgbClr val="0066FF"/>
                </a:solidFill>
              </a:rPr>
              <a:t>shape</a:t>
            </a:r>
            <a:r>
              <a:rPr lang="en-US" dirty="0"/>
              <a:t> of the vocal tract (tongue, teeth etc.)</a:t>
            </a:r>
          </a:p>
          <a:p>
            <a:r>
              <a:rPr lang="en-US" dirty="0"/>
              <a:t>If we can determine the shape, we can identify the </a:t>
            </a:r>
            <a:r>
              <a:rPr lang="en-US" dirty="0">
                <a:solidFill>
                  <a:srgbClr val="0066FF"/>
                </a:solidFill>
              </a:rPr>
              <a:t>phoneme</a:t>
            </a:r>
            <a:r>
              <a:rPr lang="en-US" dirty="0"/>
              <a:t> being produced</a:t>
            </a:r>
          </a:p>
          <a:p>
            <a:r>
              <a:rPr lang="en-US" dirty="0">
                <a:solidFill>
                  <a:srgbClr val="0066FF"/>
                </a:solidFill>
              </a:rPr>
              <a:t>Mel Frequency Cepstral Coefficients  </a:t>
            </a:r>
            <a:r>
              <a:rPr lang="en-US" dirty="0"/>
              <a:t>are widely used features in speech recognition to approximate these shapes</a:t>
            </a:r>
          </a:p>
          <a:p>
            <a:r>
              <a:rPr lang="en-US" dirty="0"/>
              <a:t>Can be calculated using this </a:t>
            </a:r>
            <a:r>
              <a:rPr lang="en-US" dirty="0">
                <a:hlinkClick r:id="rId3"/>
              </a:rPr>
              <a:t>python library </a:t>
            </a: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71</a:t>
            </a:fld>
            <a:endParaRPr lang="en-US"/>
          </a:p>
        </p:txBody>
      </p:sp>
    </p:spTree>
    <p:extLst>
      <p:ext uri="{BB962C8B-B14F-4D97-AF65-F5344CB8AC3E}">
        <p14:creationId xmlns:p14="http://schemas.microsoft.com/office/powerpoint/2010/main" val="1041629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MFCC Calculation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Frame the signal into short frames</a:t>
            </a:r>
          </a:p>
          <a:p>
            <a:pPr marL="514350" indent="-514350">
              <a:buFont typeface="+mj-lt"/>
              <a:buAutoNum type="arabicPeriod"/>
            </a:pPr>
            <a:r>
              <a:rPr lang="en-US" dirty="0"/>
              <a:t>Take the Fourier transform of the signal</a:t>
            </a:r>
          </a:p>
          <a:p>
            <a:pPr marL="514350" indent="-514350">
              <a:buFont typeface="+mj-lt"/>
              <a:buAutoNum type="arabicPeriod"/>
            </a:pPr>
            <a:r>
              <a:rPr lang="en-US" dirty="0"/>
              <a:t>Apply </a:t>
            </a:r>
            <a:r>
              <a:rPr lang="en-US" dirty="0" err="1"/>
              <a:t>mel</a:t>
            </a:r>
            <a:r>
              <a:rPr lang="en-US" dirty="0"/>
              <a:t> </a:t>
            </a:r>
            <a:r>
              <a:rPr lang="en-US" dirty="0" err="1"/>
              <a:t>filterbank</a:t>
            </a:r>
            <a:r>
              <a:rPr lang="en-US" dirty="0"/>
              <a:t> to power spectra, sum up energy in each filter</a:t>
            </a:r>
          </a:p>
          <a:p>
            <a:pPr marL="514350" indent="-514350">
              <a:buFont typeface="+mj-lt"/>
              <a:buAutoNum type="arabicPeriod"/>
            </a:pPr>
            <a:r>
              <a:rPr lang="en-US" dirty="0"/>
              <a:t>Take the log of all </a:t>
            </a:r>
            <a:r>
              <a:rPr lang="en-US" dirty="0" err="1"/>
              <a:t>filterbank</a:t>
            </a:r>
            <a:r>
              <a:rPr lang="en-US" dirty="0"/>
              <a:t> energies</a:t>
            </a:r>
          </a:p>
          <a:p>
            <a:pPr marL="514350" indent="-514350">
              <a:buFont typeface="+mj-lt"/>
              <a:buAutoNum type="arabicPeriod"/>
            </a:pPr>
            <a:r>
              <a:rPr lang="en-US" dirty="0"/>
              <a:t>Take the Discrete Cosine Transform (DCT) of the log </a:t>
            </a:r>
            <a:r>
              <a:rPr lang="en-US" dirty="0" err="1"/>
              <a:t>filterbank</a:t>
            </a:r>
            <a:r>
              <a:rPr lang="en-US" dirty="0"/>
              <a:t> energies</a:t>
            </a:r>
          </a:p>
          <a:p>
            <a:pPr marL="514350" indent="-514350">
              <a:buFont typeface="+mj-lt"/>
              <a:buAutoNum type="arabicPeriod"/>
            </a:pPr>
            <a:r>
              <a:rPr lang="en-US" dirty="0"/>
              <a:t>Keep DCT coefficients 2-13</a:t>
            </a:r>
          </a:p>
          <a:p>
            <a:pPr marL="514350" indent="-514350">
              <a:buFont typeface="+mj-lt"/>
              <a:buAutoNum type="arabicPeriod"/>
            </a:pPr>
            <a:r>
              <a:rPr lang="en-US" dirty="0"/>
              <a:t>Or… use this </a:t>
            </a:r>
            <a:r>
              <a:rPr lang="en-US" dirty="0">
                <a:hlinkClick r:id="rId3"/>
              </a:rPr>
              <a:t>python library </a:t>
            </a:r>
            <a:r>
              <a:rPr lang="en-US" dirty="0">
                <a:sym typeface="Wingdings" pitchFamily="2" charset="2"/>
              </a:rPr>
              <a:t></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72</a:t>
            </a:fld>
            <a:endParaRPr lang="en-US"/>
          </a:p>
        </p:txBody>
      </p:sp>
    </p:spTree>
    <p:extLst>
      <p:ext uri="{BB962C8B-B14F-4D97-AF65-F5344CB8AC3E}">
        <p14:creationId xmlns:p14="http://schemas.microsoft.com/office/powerpoint/2010/main" val="7555743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Mystery Spectrogram</a:t>
            </a:r>
          </a:p>
        </p:txBody>
      </p:sp>
      <p:sp>
        <p:nvSpPr>
          <p:cNvPr id="2" name="Date Placeholder 1"/>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73</a:t>
            </a:fld>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2917"/>
            <a:ext cx="9144000" cy="2957029"/>
          </a:xfrm>
          <a:prstGeom prst="rect">
            <a:avLst/>
          </a:prstGeom>
        </p:spPr>
      </p:pic>
      <p:pic>
        <p:nvPicPr>
          <p:cNvPr id="10" name="rain2.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163329" y="457200"/>
            <a:ext cx="795338" cy="795338"/>
          </a:xfrm>
        </p:spPr>
      </p:pic>
    </p:spTree>
    <p:extLst>
      <p:ext uri="{BB962C8B-B14F-4D97-AF65-F5344CB8AC3E}">
        <p14:creationId xmlns:p14="http://schemas.microsoft.com/office/powerpoint/2010/main" val="464335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Class</a:t>
            </a:r>
          </a:p>
        </p:txBody>
      </p:sp>
      <p:sp>
        <p:nvSpPr>
          <p:cNvPr id="3" name="Content Placeholder 2"/>
          <p:cNvSpPr>
            <a:spLocks noGrp="1"/>
          </p:cNvSpPr>
          <p:nvPr>
            <p:ph idx="1"/>
          </p:nvPr>
        </p:nvSpPr>
        <p:spPr>
          <a:xfrm>
            <a:off x="457200" y="1417638"/>
            <a:ext cx="8229600" cy="4708525"/>
          </a:xfrm>
        </p:spPr>
        <p:txBody>
          <a:bodyPr/>
          <a:lstStyle/>
          <a:p>
            <a:pPr eaLnBrk="1" hangingPunct="1"/>
            <a:r>
              <a:rPr lang="en-US" dirty="0">
                <a:solidFill>
                  <a:srgbClr val="0066FF"/>
                </a:solidFill>
                <a:latin typeface="Arial" charset="0"/>
              </a:rPr>
              <a:t>Download the latest version of </a:t>
            </a:r>
            <a:r>
              <a:rPr lang="en-US" dirty="0" err="1">
                <a:solidFill>
                  <a:srgbClr val="0066FF"/>
                </a:solidFill>
                <a:latin typeface="Arial" charset="0"/>
              </a:rPr>
              <a:t>Praat</a:t>
            </a:r>
            <a:r>
              <a:rPr lang="en-US" dirty="0">
                <a:solidFill>
                  <a:srgbClr val="0066FF"/>
                </a:solidFill>
                <a:latin typeface="Arial" charset="0"/>
              </a:rPr>
              <a:t> </a:t>
            </a:r>
            <a:r>
              <a:rPr lang="en-US" dirty="0">
                <a:latin typeface="Arial" charset="0"/>
              </a:rPr>
              <a:t>from the link on the  course syllabus page</a:t>
            </a:r>
          </a:p>
          <a:p>
            <a:pPr eaLnBrk="1" hangingPunct="1"/>
            <a:r>
              <a:rPr lang="en-US" dirty="0">
                <a:latin typeface="Arial" charset="0"/>
              </a:rPr>
              <a:t>View all the </a:t>
            </a:r>
            <a:r>
              <a:rPr lang="en-US" dirty="0" err="1">
                <a:latin typeface="Arial" charset="0"/>
              </a:rPr>
              <a:t>Praat</a:t>
            </a:r>
            <a:r>
              <a:rPr lang="en-US" dirty="0">
                <a:latin typeface="Arial" charset="0"/>
              </a:rPr>
              <a:t> video tutorials also linked from the syllabus</a:t>
            </a:r>
          </a:p>
          <a:p>
            <a:pPr eaLnBrk="1" hangingPunct="1"/>
            <a:r>
              <a:rPr lang="en-US" dirty="0">
                <a:solidFill>
                  <a:srgbClr val="0066FF"/>
                </a:solidFill>
                <a:latin typeface="Arial" charset="0"/>
              </a:rPr>
              <a:t>Record yourself </a:t>
            </a:r>
            <a:r>
              <a:rPr lang="en-US" dirty="0">
                <a:latin typeface="Arial" charset="0"/>
              </a:rPr>
              <a:t>in a quiet room saying the utterances requested </a:t>
            </a:r>
            <a:r>
              <a:rPr lang="en-US" dirty="0">
                <a:latin typeface="Arial" charset="0"/>
                <a:hlinkClick r:id="rId3"/>
              </a:rPr>
              <a:t>here</a:t>
            </a:r>
            <a:r>
              <a:rPr lang="en-US" dirty="0">
                <a:latin typeface="Arial" charset="0"/>
              </a:rPr>
              <a:t> (link also provided in the syllabus)</a:t>
            </a:r>
          </a:p>
          <a:p>
            <a:pPr eaLnBrk="1" hangingPunct="1"/>
            <a:r>
              <a:rPr lang="en-US" dirty="0">
                <a:latin typeface="Arial" charset="0"/>
              </a:rPr>
              <a:t>Bring a </a:t>
            </a:r>
            <a:r>
              <a:rPr lang="en-US" dirty="0">
                <a:solidFill>
                  <a:srgbClr val="0066FF"/>
                </a:solidFill>
                <a:latin typeface="Arial" charset="0"/>
              </a:rPr>
              <a:t>laptop and headphones with a close-talking mic </a:t>
            </a:r>
            <a:r>
              <a:rPr lang="en-US" dirty="0">
                <a:latin typeface="Arial" charset="0"/>
              </a:rPr>
              <a:t>to class if possible </a:t>
            </a:r>
          </a:p>
          <a:p>
            <a:pPr eaLnBrk="1" hangingPunct="1"/>
            <a:r>
              <a:rPr lang="en-US" dirty="0">
                <a:latin typeface="Arial" charset="0"/>
              </a:rPr>
              <a:t>Any questions?</a:t>
            </a:r>
          </a:p>
          <a:p>
            <a:pPr eaLnBrk="1" hangingPunct="1"/>
            <a:endParaRPr lang="en-US" dirty="0"/>
          </a:p>
        </p:txBody>
      </p:sp>
      <p:sp>
        <p:nvSpPr>
          <p:cNvPr id="4" name="Date Placeholder 3"/>
          <p:cNvSpPr>
            <a:spLocks noGrp="1"/>
          </p:cNvSpPr>
          <p:nvPr>
            <p:ph type="dt" sz="half" idx="10"/>
          </p:nvPr>
        </p:nvSpPr>
        <p:spPr/>
        <p:txBody>
          <a:bodyPr/>
          <a:lstStyle/>
          <a:p>
            <a:fld id="{63519FEC-92F3-A74C-B9AB-603DF42357EA}" type="datetime1">
              <a:rPr lang="en-US" smtClean="0"/>
              <a:pPr/>
              <a:t>1/30/24</a:t>
            </a:fld>
            <a:endParaRPr lang="en-US"/>
          </a:p>
        </p:txBody>
      </p:sp>
      <p:sp>
        <p:nvSpPr>
          <p:cNvPr id="5" name="Slide Number Placeholder 4"/>
          <p:cNvSpPr>
            <a:spLocks noGrp="1"/>
          </p:cNvSpPr>
          <p:nvPr>
            <p:ph type="sldNum" sz="quarter" idx="12"/>
          </p:nvPr>
        </p:nvSpPr>
        <p:spPr/>
        <p:txBody>
          <a:bodyPr/>
          <a:lstStyle/>
          <a:p>
            <a:fld id="{40FA6DB1-B1F2-1B4A-9951-FCE71E2559EA}" type="slidenum">
              <a:rPr lang="en-US" smtClean="0"/>
              <a:pPr/>
              <a:t>74</a:t>
            </a:fld>
            <a:endParaRPr lang="en-US"/>
          </a:p>
        </p:txBody>
      </p:sp>
    </p:spTree>
    <p:extLst>
      <p:ext uri="{BB962C8B-B14F-4D97-AF65-F5344CB8AC3E}">
        <p14:creationId xmlns:p14="http://schemas.microsoft.com/office/powerpoint/2010/main" val="158342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85DAF-3F42-2473-C821-AAA48C29211A}"/>
              </a:ext>
            </a:extLst>
          </p:cNvPr>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a:extLst>
              <a:ext uri="{FF2B5EF4-FFF2-40B4-BE49-F238E27FC236}">
                <a16:creationId xmlns:a16="http://schemas.microsoft.com/office/drawing/2014/main" id="{5E4C9AEB-6A75-68AC-4F14-CE4E8E007403}"/>
              </a:ext>
            </a:extLst>
          </p:cNvPr>
          <p:cNvSpPr>
            <a:spLocks noGrp="1"/>
          </p:cNvSpPr>
          <p:nvPr>
            <p:ph type="sldNum" sz="quarter" idx="12"/>
          </p:nvPr>
        </p:nvSpPr>
        <p:spPr/>
        <p:txBody>
          <a:bodyPr/>
          <a:lstStyle/>
          <a:p>
            <a:fld id="{0D788D0B-C800-2741-ABB4-42BB4AD2CAC1}" type="slidenum">
              <a:rPr lang="en-US" smtClean="0"/>
              <a:pPr/>
              <a:t>8</a:t>
            </a:fld>
            <a:endParaRPr lang="en-US"/>
          </a:p>
        </p:txBody>
      </p:sp>
      <p:pic>
        <p:nvPicPr>
          <p:cNvPr id="5" name="Picture 4">
            <a:extLst>
              <a:ext uri="{FF2B5EF4-FFF2-40B4-BE49-F238E27FC236}">
                <a16:creationId xmlns:a16="http://schemas.microsoft.com/office/drawing/2014/main" id="{92EFC261-65B5-CF39-8D47-A99675306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6400" y="3340418"/>
            <a:ext cx="6692900" cy="3301682"/>
          </a:xfrm>
          <a:prstGeom prst="rect">
            <a:avLst/>
          </a:prstGeom>
        </p:spPr>
      </p:pic>
      <p:pic>
        <p:nvPicPr>
          <p:cNvPr id="7" name="Picture 6">
            <a:extLst>
              <a:ext uri="{FF2B5EF4-FFF2-40B4-BE49-F238E27FC236}">
                <a16:creationId xmlns:a16="http://schemas.microsoft.com/office/drawing/2014/main" id="{B3BC30F1-1CF0-B9B9-7581-0280880A77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0"/>
            <a:ext cx="6769100" cy="3565663"/>
          </a:xfrm>
          <a:prstGeom prst="rect">
            <a:avLst/>
          </a:prstGeom>
        </p:spPr>
      </p:pic>
      <p:pic>
        <p:nvPicPr>
          <p:cNvPr id="8" name="Newark.wav">
            <a:hlinkClick r:id="" action="ppaction://media"/>
            <a:extLst>
              <a:ext uri="{FF2B5EF4-FFF2-40B4-BE49-F238E27FC236}">
                <a16:creationId xmlns:a16="http://schemas.microsoft.com/office/drawing/2014/main" id="{652FDC8A-43AC-75B4-C94B-10342EAD5C47}"/>
              </a:ext>
            </a:extLst>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2">
                <a:tint val="45000"/>
                <a:satMod val="400000"/>
              </a:schemeClr>
            </a:duotone>
          </a:blip>
          <a:stretch>
            <a:fillRect/>
          </a:stretch>
        </p:blipFill>
        <p:spPr>
          <a:xfrm>
            <a:off x="7620000" y="144332"/>
            <a:ext cx="660400" cy="660400"/>
          </a:xfrm>
          <a:prstGeom prst="rect">
            <a:avLst/>
          </a:prstGeom>
        </p:spPr>
      </p:pic>
      <p:pic>
        <p:nvPicPr>
          <p:cNvPr id="9" name="NewYork.wav">
            <a:hlinkClick r:id="" action="ppaction://media"/>
            <a:extLst>
              <a:ext uri="{FF2B5EF4-FFF2-40B4-BE49-F238E27FC236}">
                <a16:creationId xmlns:a16="http://schemas.microsoft.com/office/drawing/2014/main" id="{55374827-EA17-152D-4FE6-E132D6E5461A}"/>
              </a:ext>
            </a:extLst>
          </p:cNvPr>
          <p:cNvPicPr>
            <a:picLocks noChangeAspect="1"/>
          </p:cNvPicPr>
          <p:nvPr>
            <a:audioFile r:link="rId4"/>
            <p:extLst>
              <p:ext uri="{DAA4B4D4-6D71-4841-9C94-3DE7FCFB9230}">
                <p14:media xmlns:p14="http://schemas.microsoft.com/office/powerpoint/2010/main" r:embed="rId3"/>
              </p:ext>
            </p:extLst>
          </p:nvPr>
        </p:nvPicPr>
        <p:blipFill>
          <a:blip r:embed="rId9">
            <a:duotone>
              <a:prstClr val="black"/>
              <a:schemeClr val="accent2">
                <a:tint val="45000"/>
                <a:satMod val="400000"/>
              </a:schemeClr>
            </a:duotone>
          </a:blip>
          <a:stretch>
            <a:fillRect/>
          </a:stretch>
        </p:blipFill>
        <p:spPr>
          <a:xfrm>
            <a:off x="7820493" y="3510150"/>
            <a:ext cx="635000" cy="635000"/>
          </a:xfrm>
          <a:prstGeom prst="rect">
            <a:avLst/>
          </a:prstGeom>
        </p:spPr>
      </p:pic>
    </p:spTree>
    <p:extLst>
      <p:ext uri="{BB962C8B-B14F-4D97-AF65-F5344CB8AC3E}">
        <p14:creationId xmlns:p14="http://schemas.microsoft.com/office/powerpoint/2010/main" val="3273157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26"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163A-1A8D-BA4C-B835-0CB5D2C32C01}" type="datetime1">
              <a:rPr lang="en-US" smtClean="0"/>
              <a:pPr/>
              <a:t>1/30/24</a:t>
            </a:fld>
            <a:endParaRPr lang="en-US"/>
          </a:p>
        </p:txBody>
      </p:sp>
      <p:sp>
        <p:nvSpPr>
          <p:cNvPr id="3" name="Slide Number Placeholder 2"/>
          <p:cNvSpPr>
            <a:spLocks noGrp="1"/>
          </p:cNvSpPr>
          <p:nvPr>
            <p:ph type="sldNum" sz="quarter" idx="12"/>
          </p:nvPr>
        </p:nvSpPr>
        <p:spPr/>
        <p:txBody>
          <a:bodyPr/>
          <a:lstStyle/>
          <a:p>
            <a:fld id="{0D788D0B-C800-2741-ABB4-42BB4AD2CAC1}" type="slidenum">
              <a:rPr lang="en-US" smtClean="0"/>
              <a:pPr/>
              <a:t>9</a:t>
            </a:fld>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300" y="0"/>
            <a:ext cx="5596637" cy="6858000"/>
          </a:xfrm>
          <a:prstGeom prst="rect">
            <a:avLst/>
          </a:prstGeom>
        </p:spPr>
      </p:pic>
      <p:pic>
        <p:nvPicPr>
          <p:cNvPr id="5" name="kill.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2">
                <a:tint val="45000"/>
                <a:satMod val="400000"/>
              </a:schemeClr>
            </a:duotone>
          </a:blip>
          <a:stretch>
            <a:fillRect/>
          </a:stretch>
        </p:blipFill>
        <p:spPr>
          <a:xfrm>
            <a:off x="7617968" y="609600"/>
            <a:ext cx="812800" cy="812800"/>
          </a:xfrm>
          <a:prstGeom prst="rect">
            <a:avLst/>
          </a:prstGeom>
        </p:spPr>
      </p:pic>
    </p:spTree>
    <p:extLst>
      <p:ext uri="{BB962C8B-B14F-4D97-AF65-F5344CB8AC3E}">
        <p14:creationId xmlns:p14="http://schemas.microsoft.com/office/powerpoint/2010/main" val="480789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29945</TotalTime>
  <Words>5180</Words>
  <Application>Microsoft Macintosh PowerPoint</Application>
  <PresentationFormat>On-screen Show (4:3)</PresentationFormat>
  <Paragraphs>577</Paragraphs>
  <Slides>74</Slides>
  <Notes>70</Notes>
  <HiddenSlides>4</HiddenSlides>
  <MMClips>52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Arial</vt:lpstr>
      <vt:lpstr>Calibri</vt:lpstr>
      <vt:lpstr>SILDoulos IPA93</vt:lpstr>
      <vt:lpstr>Times</vt:lpstr>
      <vt:lpstr>Times New Roman</vt:lpstr>
      <vt:lpstr>Verdana</vt:lpstr>
      <vt:lpstr>Default Design</vt:lpstr>
      <vt:lpstr>Acoustics of Speech</vt:lpstr>
      <vt:lpstr>Assignments</vt:lpstr>
      <vt:lpstr>Reminder: Sample Assignment from an earlier course for Jurafsky &amp; Martin on Dialogue</vt:lpstr>
      <vt:lpstr>PowerPoint Presentation</vt:lpstr>
      <vt:lpstr>Goal 1: Distinguishing One Phoneme from Another, Automatically</vt:lpstr>
      <vt:lpstr>PowerPoint Presentation</vt:lpstr>
      <vt:lpstr>PowerPoint Presentation</vt:lpstr>
      <vt:lpstr>PowerPoint Presentation</vt:lpstr>
      <vt:lpstr>PowerPoint Presentation</vt:lpstr>
      <vt:lpstr>PowerPoint Presentation</vt:lpstr>
      <vt:lpstr>Goal 2: Determining How things are said is sometimes critical to understanding what is intended by the speaker</vt:lpstr>
      <vt:lpstr>Today and Next Class</vt:lpstr>
      <vt:lpstr>Today</vt:lpstr>
      <vt:lpstr>Sound Production</vt:lpstr>
      <vt:lpstr>PowerPoint Presentation</vt:lpstr>
      <vt:lpstr>Simple Periodic Speech Waves</vt:lpstr>
      <vt:lpstr>One Period</vt:lpstr>
      <vt:lpstr>Speech is Composed of Complex Periodic Waves</vt:lpstr>
      <vt:lpstr>2 Sine Waves Combining to Form 1 Complex Periodic Wave</vt:lpstr>
      <vt:lpstr>4 Sine Waves 1 Complex Periodic Wave</vt:lpstr>
      <vt:lpstr>Speech Sound Waves:  /iy/</vt:lpstr>
      <vt:lpstr>How do we Capture Speech for Analysis?</vt:lpstr>
      <vt:lpstr>PowerPoint Presentation</vt:lpstr>
      <vt:lpstr>A Smaller Sound Booth in our Speech Lab</vt:lpstr>
      <vt:lpstr>What do we need to Capture Speech Well?</vt:lpstr>
      <vt:lpstr>Speech Sampling</vt:lpstr>
      <vt:lpstr>Ideal Sampling</vt:lpstr>
      <vt:lpstr>Sampling/Storage Tradeoff</vt:lpstr>
      <vt:lpstr>What your Phone is not Telling You</vt:lpstr>
      <vt:lpstr>The Mosquito Alarm</vt:lpstr>
      <vt:lpstr>Sampling Errors</vt:lpstr>
      <vt:lpstr>Quantization Issues: Representing the Signal in Digital Form</vt:lpstr>
      <vt:lpstr>PowerPoint Presentation</vt:lpstr>
      <vt:lpstr>An Example of Clipping</vt:lpstr>
      <vt:lpstr>Speech File Formats:  WAV and Many More</vt:lpstr>
      <vt:lpstr>Frequency</vt:lpstr>
      <vt:lpstr>Estimating Pitch</vt:lpstr>
      <vt:lpstr>F0 Measure: Autocorrelation Process</vt:lpstr>
      <vt:lpstr>PowerPoint Presentation</vt:lpstr>
      <vt:lpstr>Common Problems in Pitch Tracking</vt:lpstr>
      <vt:lpstr>Pitch Halving</vt:lpstr>
      <vt:lpstr>Pitch Doubling</vt:lpstr>
      <vt:lpstr>Better Pitch Track</vt:lpstr>
      <vt:lpstr>Pitch vs. f0</vt:lpstr>
      <vt:lpstr>PowerPoint Presentation</vt:lpstr>
      <vt:lpstr>Amplitude</vt:lpstr>
      <vt:lpstr>Intensity</vt:lpstr>
      <vt:lpstr>PowerPoint Presentation</vt:lpstr>
      <vt:lpstr>Plot of Intensity</vt:lpstr>
      <vt:lpstr>How Loud are Common Sounds – How Much Pressure is Generated?</vt:lpstr>
      <vt:lpstr>PowerPoint Presentation</vt:lpstr>
      <vt:lpstr>PowerPoint Presentation</vt:lpstr>
      <vt:lpstr>PowerPoint Presentation</vt:lpstr>
      <vt:lpstr>Voice quality</vt:lpstr>
      <vt:lpstr>Voice quality</vt:lpstr>
      <vt:lpstr>PowerPoint Presentation</vt:lpstr>
      <vt:lpstr>PowerPoint Presentation</vt:lpstr>
      <vt:lpstr>PowerPoint Presentation</vt:lpstr>
      <vt:lpstr>PowerPoint Presentation</vt:lpstr>
      <vt:lpstr>HNR</vt:lpstr>
      <vt:lpstr>Speaking Rate (Jason Kottke)</vt:lpstr>
      <vt:lpstr>Reading Waveforms</vt:lpstr>
      <vt:lpstr>Fricative vs. Vowel</vt:lpstr>
      <vt:lpstr>Spectrum</vt:lpstr>
      <vt:lpstr>Part of [ae] Waveform from “had”</vt:lpstr>
      <vt:lpstr>Spectrum “Slice”</vt:lpstr>
      <vt:lpstr>Spectrogram:  Many Spectra “Slices”</vt:lpstr>
      <vt:lpstr>Formants for English Vowels</vt:lpstr>
      <vt:lpstr>Source-filter Model</vt:lpstr>
      <vt:lpstr>Reading Spectrograms: Changes in Vowels Based on Different Consonant Contexts</vt:lpstr>
      <vt:lpstr>Other Useful Features for Analysis: MFCCs</vt:lpstr>
      <vt:lpstr>MFCC Calculation</vt:lpstr>
      <vt:lpstr>Mystery Spectrogram</vt:lpstr>
      <vt:lpstr>Next Class</vt:lpstr>
    </vt:vector>
  </TitlesOfParts>
  <Company>AT&amp;T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Julia Hirschberg</dc:creator>
  <dc:description/>
  <cp:lastModifiedBy>Julia H</cp:lastModifiedBy>
  <cp:revision>1022</cp:revision>
  <cp:lastPrinted>2019-02-07T18:26:39Z</cp:lastPrinted>
  <dcterms:created xsi:type="dcterms:W3CDTF">1997-02-17T17:52:10Z</dcterms:created>
  <dcterms:modified xsi:type="dcterms:W3CDTF">2024-01-30T16:35:26Z</dcterms:modified>
</cp:coreProperties>
</file>