
<file path=[Content_Types].xml><?xml version="1.0" encoding="utf-8"?>
<Types xmlns="http://schemas.openxmlformats.org/package/2006/content-types">
  <Default Extension="gif" ContentType="image/gif"/>
  <Default Extension="jpeg" ContentType="image/jpeg"/>
  <Default Extension="jpg" ContentType="image/jpeg"/>
  <Default Extension="MOV" ContentType="video/quicktime"/>
  <Default Extension="png" ContentType="image/png"/>
  <Default Extension="rels" ContentType="application/vnd.openxmlformats-package.relationships+xml"/>
  <Default Extension="tiff" ContentType="image/tiff"/>
  <Default Extension="WAV" ContentType="audio/x-wav"/>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omments/comment1.xml" ContentType="application/vnd.openxmlformats-officedocument.presentationml.comments+xml"/>
  <Override PartName="/ppt/notesSlides/notesSlide2.xml" ContentType="application/vnd.openxmlformats-officedocument.presentationml.notesSlide+xml"/>
  <Override PartName="/ppt/comments/comment2.xml" ContentType="application/vnd.openxmlformats-officedocument.presentationml.comments+xml"/>
  <Override PartName="/ppt/notesSlides/notesSlide3.xml" ContentType="application/vnd.openxmlformats-officedocument.presentationml.notesSlide+xml"/>
  <Override PartName="/ppt/comments/comment3.xml" ContentType="application/vnd.openxmlformats-officedocument.presentationml.comment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1" r:id="rId1"/>
  </p:sldMasterIdLst>
  <p:notesMasterIdLst>
    <p:notesMasterId r:id="rId62"/>
  </p:notesMasterIdLst>
  <p:handoutMasterIdLst>
    <p:handoutMasterId r:id="rId63"/>
  </p:handoutMasterIdLst>
  <p:sldIdLst>
    <p:sldId id="317" r:id="rId2"/>
    <p:sldId id="521" r:id="rId3"/>
    <p:sldId id="530" r:id="rId4"/>
    <p:sldId id="497" r:id="rId5"/>
    <p:sldId id="498" r:id="rId6"/>
    <p:sldId id="469" r:id="rId7"/>
    <p:sldId id="499" r:id="rId8"/>
    <p:sldId id="482" r:id="rId9"/>
    <p:sldId id="480" r:id="rId10"/>
    <p:sldId id="500" r:id="rId11"/>
    <p:sldId id="501" r:id="rId12"/>
    <p:sldId id="502" r:id="rId13"/>
    <p:sldId id="528" r:id="rId14"/>
    <p:sldId id="467" r:id="rId15"/>
    <p:sldId id="412" r:id="rId16"/>
    <p:sldId id="471" r:id="rId17"/>
    <p:sldId id="440" r:id="rId18"/>
    <p:sldId id="518" r:id="rId19"/>
    <p:sldId id="494" r:id="rId20"/>
    <p:sldId id="470" r:id="rId21"/>
    <p:sldId id="529" r:id="rId22"/>
    <p:sldId id="422" r:id="rId23"/>
    <p:sldId id="485" r:id="rId24"/>
    <p:sldId id="476" r:id="rId25"/>
    <p:sldId id="453" r:id="rId26"/>
    <p:sldId id="524" r:id="rId27"/>
    <p:sldId id="508" r:id="rId28"/>
    <p:sldId id="454" r:id="rId29"/>
    <p:sldId id="455" r:id="rId30"/>
    <p:sldId id="481" r:id="rId31"/>
    <p:sldId id="489" r:id="rId32"/>
    <p:sldId id="507" r:id="rId33"/>
    <p:sldId id="511" r:id="rId34"/>
    <p:sldId id="473" r:id="rId35"/>
    <p:sldId id="474" r:id="rId36"/>
    <p:sldId id="475" r:id="rId37"/>
    <p:sldId id="452" r:id="rId38"/>
    <p:sldId id="512" r:id="rId39"/>
    <p:sldId id="479" r:id="rId40"/>
    <p:sldId id="519" r:id="rId41"/>
    <p:sldId id="444" r:id="rId42"/>
    <p:sldId id="333" r:id="rId43"/>
    <p:sldId id="487" r:id="rId44"/>
    <p:sldId id="443" r:id="rId45"/>
    <p:sldId id="515" r:id="rId46"/>
    <p:sldId id="526" r:id="rId47"/>
    <p:sldId id="516" r:id="rId48"/>
    <p:sldId id="527" r:id="rId49"/>
    <p:sldId id="517" r:id="rId50"/>
    <p:sldId id="483" r:id="rId51"/>
    <p:sldId id="525" r:id="rId52"/>
    <p:sldId id="478" r:id="rId53"/>
    <p:sldId id="490" r:id="rId54"/>
    <p:sldId id="456" r:id="rId55"/>
    <p:sldId id="531" r:id="rId56"/>
    <p:sldId id="513" r:id="rId57"/>
    <p:sldId id="492" r:id="rId58"/>
    <p:sldId id="491" r:id="rId59"/>
    <p:sldId id="520" r:id="rId60"/>
    <p:sldId id="477" r:id="rId61"/>
  </p:sldIdLst>
  <p:sldSz cx="9144000" cy="6858000" type="screen4x3"/>
  <p:notesSz cx="7315200" cy="9601200"/>
  <p:defaultTextStyle>
    <a:defPPr>
      <a:defRPr lang="en-US"/>
    </a:defPPr>
    <a:lvl1pPr algn="l" rtl="0" fontAlgn="base">
      <a:spcBef>
        <a:spcPct val="0"/>
      </a:spcBef>
      <a:spcAft>
        <a:spcPct val="0"/>
      </a:spcAft>
      <a:defRPr kern="1200">
        <a:solidFill>
          <a:schemeClr val="tx1"/>
        </a:solidFill>
        <a:latin typeface="Arial" charset="0"/>
        <a:ea typeface="ＭＳ Ｐゴシック" charset="0"/>
        <a:cs typeface="+mn-cs"/>
      </a:defRPr>
    </a:lvl1pPr>
    <a:lvl2pPr marL="457200" algn="l" rtl="0" fontAlgn="base">
      <a:spcBef>
        <a:spcPct val="0"/>
      </a:spcBef>
      <a:spcAft>
        <a:spcPct val="0"/>
      </a:spcAft>
      <a:defRPr kern="1200">
        <a:solidFill>
          <a:schemeClr val="tx1"/>
        </a:solidFill>
        <a:latin typeface="Arial" charset="0"/>
        <a:ea typeface="ＭＳ Ｐゴシック" charset="0"/>
        <a:cs typeface="+mn-cs"/>
      </a:defRPr>
    </a:lvl2pPr>
    <a:lvl3pPr marL="914400" algn="l" rtl="0" fontAlgn="base">
      <a:spcBef>
        <a:spcPct val="0"/>
      </a:spcBef>
      <a:spcAft>
        <a:spcPct val="0"/>
      </a:spcAft>
      <a:defRPr kern="1200">
        <a:solidFill>
          <a:schemeClr val="tx1"/>
        </a:solidFill>
        <a:latin typeface="Arial" charset="0"/>
        <a:ea typeface="ＭＳ Ｐゴシック" charset="0"/>
        <a:cs typeface="+mn-cs"/>
      </a:defRPr>
    </a:lvl3pPr>
    <a:lvl4pPr marL="1371600" algn="l" rtl="0" fontAlgn="base">
      <a:spcBef>
        <a:spcPct val="0"/>
      </a:spcBef>
      <a:spcAft>
        <a:spcPct val="0"/>
      </a:spcAft>
      <a:defRPr kern="1200">
        <a:solidFill>
          <a:schemeClr val="tx1"/>
        </a:solidFill>
        <a:latin typeface="Arial" charset="0"/>
        <a:ea typeface="ＭＳ Ｐゴシック" charset="0"/>
        <a:cs typeface="+mn-cs"/>
      </a:defRPr>
    </a:lvl4pPr>
    <a:lvl5pPr marL="1828800" algn="l" rtl="0" fontAlgn="base">
      <a:spcBef>
        <a:spcPct val="0"/>
      </a:spcBef>
      <a:spcAft>
        <a:spcPct val="0"/>
      </a:spcAft>
      <a:defRPr kern="1200">
        <a:solidFill>
          <a:schemeClr val="tx1"/>
        </a:solidFill>
        <a:latin typeface="Arial" charset="0"/>
        <a:ea typeface="ＭＳ Ｐゴシック" charset="0"/>
        <a:cs typeface="+mn-cs"/>
      </a:defRPr>
    </a:lvl5pPr>
    <a:lvl6pPr marL="2286000" algn="l" defTabSz="457200" rtl="0" eaLnBrk="1" latinLnBrk="0" hangingPunct="1">
      <a:defRPr kern="1200">
        <a:solidFill>
          <a:schemeClr val="tx1"/>
        </a:solidFill>
        <a:latin typeface="Arial" charset="0"/>
        <a:ea typeface="ＭＳ Ｐゴシック" charset="0"/>
        <a:cs typeface="+mn-cs"/>
      </a:defRPr>
    </a:lvl6pPr>
    <a:lvl7pPr marL="2743200" algn="l" defTabSz="457200" rtl="0" eaLnBrk="1" latinLnBrk="0" hangingPunct="1">
      <a:defRPr kern="1200">
        <a:solidFill>
          <a:schemeClr val="tx1"/>
        </a:solidFill>
        <a:latin typeface="Arial" charset="0"/>
        <a:ea typeface="ＭＳ Ｐゴシック" charset="0"/>
        <a:cs typeface="+mn-cs"/>
      </a:defRPr>
    </a:lvl7pPr>
    <a:lvl8pPr marL="3200400" algn="l" defTabSz="457200" rtl="0" eaLnBrk="1" latinLnBrk="0" hangingPunct="1">
      <a:defRPr kern="1200">
        <a:solidFill>
          <a:schemeClr val="tx1"/>
        </a:solidFill>
        <a:latin typeface="Arial" charset="0"/>
        <a:ea typeface="ＭＳ Ｐゴシック" charset="0"/>
        <a:cs typeface="+mn-cs"/>
      </a:defRPr>
    </a:lvl8pPr>
    <a:lvl9pPr marL="3657600" algn="l" defTabSz="457200" rtl="0" eaLnBrk="1" latinLnBrk="0" hangingPunct="1">
      <a:defRPr kern="1200">
        <a:solidFill>
          <a:schemeClr val="tx1"/>
        </a:solidFill>
        <a:latin typeface="Arial" charset="0"/>
        <a:ea typeface="ＭＳ Ｐゴシック" charset="0"/>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023">
          <p15:clr>
            <a:srgbClr val="A4A3A4"/>
          </p15:clr>
        </p15:guide>
        <p15:guide id="2" pos="2304">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ulia H" initials="JH" lastIdx="7" clrIdx="0">
    <p:extLst>
      <p:ext uri="{19B8F6BF-5375-455C-9EA6-DF929625EA0E}">
        <p15:presenceInfo xmlns:p15="http://schemas.microsoft.com/office/powerpoint/2012/main" userId="Julia H"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0000FF"/>
    <a:srgbClr val="9933FF"/>
    <a:srgbClr val="CC00FF"/>
    <a:srgbClr val="FF9933"/>
    <a:srgbClr val="33CCFF"/>
    <a:srgbClr val="FF33CC"/>
    <a:srgbClr val="00CC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4843" autoAdjust="0"/>
    <p:restoredTop sz="95024" autoAdjust="0"/>
  </p:normalViewPr>
  <p:slideViewPr>
    <p:cSldViewPr>
      <p:cViewPr varScale="1">
        <p:scale>
          <a:sx n="125" d="100"/>
          <a:sy n="125" d="100"/>
        </p:scale>
        <p:origin x="184" y="432"/>
      </p:cViewPr>
      <p:guideLst>
        <p:guide orient="horz" pos="2160"/>
        <p:guide pos="2880"/>
      </p:guideLst>
    </p:cSldViewPr>
  </p:slideViewPr>
  <p:outlineViewPr>
    <p:cViewPr>
      <p:scale>
        <a:sx n="33" d="100"/>
        <a:sy n="33" d="100"/>
      </p:scale>
      <p:origin x="0" y="-4104"/>
    </p:cViewPr>
    <p:sldLst>
      <p:sld r:id="rId1" collapse="1"/>
    </p:sldLst>
  </p:outlineViewPr>
  <p:notesTextViewPr>
    <p:cViewPr>
      <p:scale>
        <a:sx n="75" d="100"/>
        <a:sy n="75" d="100"/>
      </p:scale>
      <p:origin x="0" y="0"/>
    </p:cViewPr>
  </p:notesTextViewPr>
  <p:sorterViewPr>
    <p:cViewPr>
      <p:scale>
        <a:sx n="100" d="100"/>
        <a:sy n="100" d="100"/>
      </p:scale>
      <p:origin x="0" y="8272"/>
    </p:cViewPr>
  </p:sorterViewPr>
  <p:notesViewPr>
    <p:cSldViewPr>
      <p:cViewPr varScale="1">
        <p:scale>
          <a:sx n="104" d="100"/>
          <a:sy n="104" d="100"/>
        </p:scale>
        <p:origin x="3432" y="208"/>
      </p:cViewPr>
      <p:guideLst>
        <p:guide orient="horz" pos="3023"/>
        <p:guide pos="2304"/>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handoutMaster" Target="handoutMasters/handoutMaster1.xml"/><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commentAuthors" Target="commentAuthor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_rels/viewProps.xml.rels><?xml version="1.0" encoding="UTF-8" standalone="yes"?>
<Relationships xmlns="http://schemas.openxmlformats.org/package/2006/relationships"><Relationship Id="rId1" Type="http://schemas.openxmlformats.org/officeDocument/2006/relationships/slide" Target="slides/slide1.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4-09-06T16:42:01.785" idx="7">
    <p:pos x="10" y="10"/>
    <p:text/>
    <p:extLst>
      <p:ext uri="{C676402C-5697-4E1C-873F-D02D1690AC5C}">
        <p15:threadingInfo xmlns:p15="http://schemas.microsoft.com/office/powerpoint/2012/main" timeZoneBias="-18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1" dt="2024-09-06T16:26:08.062" idx="5">
    <p:pos x="10" y="10"/>
    <p:text/>
    <p:extLst>
      <p:ext uri="{C676402C-5697-4E1C-873F-D02D1690AC5C}">
        <p15:threadingInfo xmlns:p15="http://schemas.microsoft.com/office/powerpoint/2012/main" timeZoneBias="-180"/>
      </p:ext>
    </p:extLst>
  </p:cm>
  <p:cm authorId="1" dt="2024-09-06T16:27:45.782" idx="6">
    <p:pos x="106" y="106"/>
    <p:text/>
    <p:extLst>
      <p:ext uri="{C676402C-5697-4E1C-873F-D02D1690AC5C}">
        <p15:threadingInfo xmlns:p15="http://schemas.microsoft.com/office/powerpoint/2012/main" timeZoneBias="-180"/>
      </p:ext>
    </p:extLst>
  </p:cm>
</p:cmLst>
</file>

<file path=ppt/comments/comment3.xml><?xml version="1.0" encoding="utf-8"?>
<p:cmLst xmlns:a="http://schemas.openxmlformats.org/drawingml/2006/main" xmlns:r="http://schemas.openxmlformats.org/officeDocument/2006/relationships" xmlns:p="http://schemas.openxmlformats.org/presentationml/2006/main">
  <p:cm authorId="1" dt="2024-09-06T16:05:49.665" idx="1">
    <p:pos x="10" y="10"/>
    <p:text/>
    <p:extLst>
      <p:ext uri="{C676402C-5697-4E1C-873F-D02D1690AC5C}">
        <p15:threadingInfo xmlns:p15="http://schemas.microsoft.com/office/powerpoint/2012/main" timeZoneBias="-180"/>
      </p:ext>
    </p:extLst>
  </p:cm>
  <p:cm authorId="1" dt="2024-09-06T16:06:06.494" idx="2">
    <p:pos x="106" y="106"/>
    <p:text/>
    <p:extLst>
      <p:ext uri="{C676402C-5697-4E1C-873F-D02D1690AC5C}">
        <p15:threadingInfo xmlns:p15="http://schemas.microsoft.com/office/powerpoint/2012/main" timeZoneBias="-180"/>
      </p:ext>
    </p:extLs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5538" name="Rectangle 2"/>
          <p:cNvSpPr>
            <a:spLocks noGrp="1" noChangeArrowheads="1"/>
          </p:cNvSpPr>
          <p:nvPr>
            <p:ph type="hdr" sz="quarter"/>
          </p:nvPr>
        </p:nvSpPr>
        <p:spPr bwMode="auto">
          <a:xfrm>
            <a:off x="0" y="0"/>
            <a:ext cx="3170238" cy="479425"/>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6651" tIns="48326" rIns="96651" bIns="48326" numCol="1" anchor="t" anchorCtr="0" compatLnSpc="1">
            <a:prstTxWarp prst="textNoShape">
              <a:avLst/>
            </a:prstTxWarp>
          </a:bodyPr>
          <a:lstStyle>
            <a:lvl1pPr defTabSz="965200" eaLnBrk="0" hangingPunct="0">
              <a:defRPr sz="1200" i="1">
                <a:latin typeface="Times New Roman" charset="0"/>
              </a:defRPr>
            </a:lvl1pPr>
          </a:lstStyle>
          <a:p>
            <a:endParaRPr lang="en-US"/>
          </a:p>
        </p:txBody>
      </p:sp>
      <p:sp>
        <p:nvSpPr>
          <p:cNvPr id="65539" name="Rectangle 3"/>
          <p:cNvSpPr>
            <a:spLocks noGrp="1" noChangeArrowheads="1"/>
          </p:cNvSpPr>
          <p:nvPr>
            <p:ph type="dt" sz="quarter" idx="1"/>
          </p:nvPr>
        </p:nvSpPr>
        <p:spPr bwMode="auto">
          <a:xfrm>
            <a:off x="4144963" y="0"/>
            <a:ext cx="3170237" cy="479425"/>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6651" tIns="48326" rIns="96651" bIns="48326" numCol="1" anchor="t" anchorCtr="0" compatLnSpc="1">
            <a:prstTxWarp prst="textNoShape">
              <a:avLst/>
            </a:prstTxWarp>
          </a:bodyPr>
          <a:lstStyle>
            <a:lvl1pPr algn="r" defTabSz="965200" eaLnBrk="0" hangingPunct="0">
              <a:defRPr sz="1200" i="1">
                <a:latin typeface="Times New Roman" charset="0"/>
              </a:defRPr>
            </a:lvl1pPr>
          </a:lstStyle>
          <a:p>
            <a:endParaRPr lang="en-US"/>
          </a:p>
        </p:txBody>
      </p:sp>
      <p:sp>
        <p:nvSpPr>
          <p:cNvPr id="65540" name="Rectangle 4"/>
          <p:cNvSpPr>
            <a:spLocks noGrp="1" noChangeArrowheads="1"/>
          </p:cNvSpPr>
          <p:nvPr>
            <p:ph type="ftr" sz="quarter" idx="2"/>
          </p:nvPr>
        </p:nvSpPr>
        <p:spPr bwMode="auto">
          <a:xfrm>
            <a:off x="0" y="9121775"/>
            <a:ext cx="3170238" cy="479425"/>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6651" tIns="48326" rIns="96651" bIns="48326" numCol="1" anchor="b" anchorCtr="0" compatLnSpc="1">
            <a:prstTxWarp prst="textNoShape">
              <a:avLst/>
            </a:prstTxWarp>
          </a:bodyPr>
          <a:lstStyle>
            <a:lvl1pPr defTabSz="965200" eaLnBrk="0" hangingPunct="0">
              <a:defRPr sz="1200" i="1">
                <a:latin typeface="Times New Roman" charset="0"/>
              </a:defRPr>
            </a:lvl1pPr>
          </a:lstStyle>
          <a:p>
            <a:endParaRPr lang="en-US"/>
          </a:p>
        </p:txBody>
      </p:sp>
      <p:sp>
        <p:nvSpPr>
          <p:cNvPr id="65541" name="Rectangle 5"/>
          <p:cNvSpPr>
            <a:spLocks noGrp="1" noChangeArrowheads="1"/>
          </p:cNvSpPr>
          <p:nvPr>
            <p:ph type="sldNum" sz="quarter" idx="3"/>
          </p:nvPr>
        </p:nvSpPr>
        <p:spPr bwMode="auto">
          <a:xfrm>
            <a:off x="4144963" y="9121775"/>
            <a:ext cx="3170237" cy="479425"/>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6651" tIns="48326" rIns="96651" bIns="48326" numCol="1" anchor="b" anchorCtr="0" compatLnSpc="1">
            <a:prstTxWarp prst="textNoShape">
              <a:avLst/>
            </a:prstTxWarp>
          </a:bodyPr>
          <a:lstStyle>
            <a:lvl1pPr algn="r" defTabSz="965200" eaLnBrk="0" hangingPunct="0">
              <a:defRPr sz="1200" i="1">
                <a:latin typeface="Times New Roman" charset="0"/>
              </a:defRPr>
            </a:lvl1pPr>
          </a:lstStyle>
          <a:p>
            <a:fld id="{6D3E7AE6-C99B-F24B-9DBD-842D3E85CDD9}" type="slidenum">
              <a:rPr lang="en-US"/>
              <a:pPr/>
              <a:t>‹#›</a:t>
            </a:fld>
            <a:endParaRPr lang="en-US"/>
          </a:p>
        </p:txBody>
      </p:sp>
    </p:spTree>
    <p:extLst>
      <p:ext uri="{BB962C8B-B14F-4D97-AF65-F5344CB8AC3E}">
        <p14:creationId xmlns:p14="http://schemas.microsoft.com/office/powerpoint/2010/main" val="79294311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22" name="Rectangle 2"/>
          <p:cNvSpPr>
            <a:spLocks noGrp="1" noChangeArrowheads="1"/>
          </p:cNvSpPr>
          <p:nvPr>
            <p:ph type="hdr" sz="quarter"/>
          </p:nvPr>
        </p:nvSpPr>
        <p:spPr bwMode="auto">
          <a:xfrm>
            <a:off x="0" y="0"/>
            <a:ext cx="3170238" cy="479425"/>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6651" tIns="48326" rIns="96651" bIns="48326" numCol="1" anchor="t" anchorCtr="0" compatLnSpc="1">
            <a:prstTxWarp prst="textNoShape">
              <a:avLst/>
            </a:prstTxWarp>
          </a:bodyPr>
          <a:lstStyle>
            <a:lvl1pPr defTabSz="965200" eaLnBrk="0" hangingPunct="0">
              <a:defRPr sz="1200">
                <a:latin typeface="Times New Roman" charset="0"/>
              </a:defRPr>
            </a:lvl1pPr>
          </a:lstStyle>
          <a:p>
            <a:endParaRPr lang="en-US"/>
          </a:p>
        </p:txBody>
      </p:sp>
      <p:sp>
        <p:nvSpPr>
          <p:cNvPr id="30723" name="Rectangle 3"/>
          <p:cNvSpPr>
            <a:spLocks noGrp="1" noChangeArrowheads="1"/>
          </p:cNvSpPr>
          <p:nvPr>
            <p:ph type="dt" idx="1"/>
          </p:nvPr>
        </p:nvSpPr>
        <p:spPr bwMode="auto">
          <a:xfrm>
            <a:off x="4144963" y="0"/>
            <a:ext cx="3170237" cy="479425"/>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6651" tIns="48326" rIns="96651" bIns="48326" numCol="1" anchor="t" anchorCtr="0" compatLnSpc="1">
            <a:prstTxWarp prst="textNoShape">
              <a:avLst/>
            </a:prstTxWarp>
          </a:bodyPr>
          <a:lstStyle>
            <a:lvl1pPr algn="r" defTabSz="965200" eaLnBrk="0" hangingPunct="0">
              <a:defRPr sz="1200">
                <a:latin typeface="Times New Roman" charset="0"/>
              </a:defRPr>
            </a:lvl1pPr>
          </a:lstStyle>
          <a:p>
            <a:endParaRPr lang="en-US"/>
          </a:p>
        </p:txBody>
      </p:sp>
      <p:sp>
        <p:nvSpPr>
          <p:cNvPr id="30724" name="Rectangle 4"/>
          <p:cNvSpPr>
            <a:spLocks noGrp="1" noRot="1" noChangeAspect="1" noChangeArrowheads="1" noTextEdit="1"/>
          </p:cNvSpPr>
          <p:nvPr>
            <p:ph type="sldImg" idx="2"/>
          </p:nvPr>
        </p:nvSpPr>
        <p:spPr bwMode="auto">
          <a:xfrm>
            <a:off x="1257300" y="720725"/>
            <a:ext cx="4800600" cy="3600450"/>
          </a:xfrm>
          <a:prstGeom prst="rect">
            <a:avLst/>
          </a:prstGeom>
          <a:noFill/>
          <a:ln w="9525">
            <a:solidFill>
              <a:srgbClr val="000000"/>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53640926-AAD7-44d8-BBD7-CCE9431645EC}">
              <a14:shadowObscured xmlns:a14="http://schemas.microsoft.com/office/drawing/2010/main" xmlns="" val="1"/>
            </a:ext>
          </a:extLst>
        </p:spPr>
      </p:sp>
      <p:sp>
        <p:nvSpPr>
          <p:cNvPr id="30725" name="Rectangle 5"/>
          <p:cNvSpPr>
            <a:spLocks noGrp="1" noChangeArrowheads="1"/>
          </p:cNvSpPr>
          <p:nvPr>
            <p:ph type="body" sz="quarter" idx="3"/>
          </p:nvPr>
        </p:nvSpPr>
        <p:spPr bwMode="auto">
          <a:xfrm>
            <a:off x="976313" y="4560888"/>
            <a:ext cx="5362575" cy="4319587"/>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6651" tIns="48326" rIns="96651" bIns="48326"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26" name="Rectangle 6"/>
          <p:cNvSpPr>
            <a:spLocks noGrp="1" noChangeArrowheads="1"/>
          </p:cNvSpPr>
          <p:nvPr>
            <p:ph type="ftr" sz="quarter" idx="4"/>
          </p:nvPr>
        </p:nvSpPr>
        <p:spPr bwMode="auto">
          <a:xfrm>
            <a:off x="0" y="9121775"/>
            <a:ext cx="3170238" cy="479425"/>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6651" tIns="48326" rIns="96651" bIns="48326" numCol="1" anchor="b" anchorCtr="0" compatLnSpc="1">
            <a:prstTxWarp prst="textNoShape">
              <a:avLst/>
            </a:prstTxWarp>
          </a:bodyPr>
          <a:lstStyle>
            <a:lvl1pPr defTabSz="965200" eaLnBrk="0" hangingPunct="0">
              <a:defRPr sz="1200">
                <a:latin typeface="Times New Roman" charset="0"/>
              </a:defRPr>
            </a:lvl1pPr>
          </a:lstStyle>
          <a:p>
            <a:endParaRPr lang="en-US"/>
          </a:p>
        </p:txBody>
      </p:sp>
      <p:sp>
        <p:nvSpPr>
          <p:cNvPr id="30727" name="Rectangle 7"/>
          <p:cNvSpPr>
            <a:spLocks noGrp="1" noChangeArrowheads="1"/>
          </p:cNvSpPr>
          <p:nvPr>
            <p:ph type="sldNum" sz="quarter" idx="5"/>
          </p:nvPr>
        </p:nvSpPr>
        <p:spPr bwMode="auto">
          <a:xfrm>
            <a:off x="4144963" y="9121775"/>
            <a:ext cx="3170237" cy="479425"/>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6651" tIns="48326" rIns="96651" bIns="48326" numCol="1" anchor="b" anchorCtr="0" compatLnSpc="1">
            <a:prstTxWarp prst="textNoShape">
              <a:avLst/>
            </a:prstTxWarp>
          </a:bodyPr>
          <a:lstStyle>
            <a:lvl1pPr algn="r" defTabSz="965200" eaLnBrk="0" hangingPunct="0">
              <a:defRPr sz="1200">
                <a:latin typeface="Times New Roman" charset="0"/>
              </a:defRPr>
            </a:lvl1pPr>
          </a:lstStyle>
          <a:p>
            <a:fld id="{43225562-106F-B44B-B3C7-A5D6BD81982E}" type="slidenum">
              <a:rPr lang="en-US"/>
              <a:pPr/>
              <a:t>‹#›</a:t>
            </a:fld>
            <a:endParaRPr lang="en-US"/>
          </a:p>
        </p:txBody>
      </p:sp>
    </p:spTree>
    <p:extLst>
      <p:ext uri="{BB962C8B-B14F-4D97-AF65-F5344CB8AC3E}">
        <p14:creationId xmlns:p14="http://schemas.microsoft.com/office/powerpoint/2010/main" val="340705952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Times New Roman" charset="0"/>
        <a:ea typeface="ＭＳ Ｐゴシック" charset="0"/>
        <a:cs typeface="+mn-cs"/>
      </a:defRPr>
    </a:lvl1pPr>
    <a:lvl2pPr marL="457200" algn="l" rtl="0" eaLnBrk="0" fontAlgn="base" hangingPunct="0">
      <a:spcBef>
        <a:spcPct val="30000"/>
      </a:spcBef>
      <a:spcAft>
        <a:spcPct val="0"/>
      </a:spcAft>
      <a:defRPr kumimoji="1" sz="1200" kern="1200">
        <a:solidFill>
          <a:schemeClr val="tx1"/>
        </a:solidFill>
        <a:latin typeface="Times New Roman" charset="0"/>
        <a:ea typeface="ＭＳ Ｐゴシック" charset="0"/>
        <a:cs typeface="+mn-cs"/>
      </a:defRPr>
    </a:lvl2pPr>
    <a:lvl3pPr marL="914400" algn="l" rtl="0" eaLnBrk="0" fontAlgn="base" hangingPunct="0">
      <a:spcBef>
        <a:spcPct val="30000"/>
      </a:spcBef>
      <a:spcAft>
        <a:spcPct val="0"/>
      </a:spcAft>
      <a:defRPr kumimoji="1" sz="1200" kern="1200">
        <a:solidFill>
          <a:schemeClr val="tx1"/>
        </a:solidFill>
        <a:latin typeface="Times New Roman" charset="0"/>
        <a:ea typeface="ＭＳ Ｐゴシック" charset="0"/>
        <a:cs typeface="+mn-cs"/>
      </a:defRPr>
    </a:lvl3pPr>
    <a:lvl4pPr marL="1371600" algn="l" rtl="0" eaLnBrk="0" fontAlgn="base" hangingPunct="0">
      <a:spcBef>
        <a:spcPct val="30000"/>
      </a:spcBef>
      <a:spcAft>
        <a:spcPct val="0"/>
      </a:spcAft>
      <a:defRPr kumimoji="1" sz="1200" kern="1200">
        <a:solidFill>
          <a:schemeClr val="tx1"/>
        </a:solidFill>
        <a:latin typeface="Times New Roman" charset="0"/>
        <a:ea typeface="ＭＳ Ｐゴシック" charset="0"/>
        <a:cs typeface="+mn-cs"/>
      </a:defRPr>
    </a:lvl4pPr>
    <a:lvl5pPr marL="1828800" algn="l" rtl="0" eaLnBrk="0" fontAlgn="base" hangingPunct="0">
      <a:spcBef>
        <a:spcPct val="30000"/>
      </a:spcBef>
      <a:spcAft>
        <a:spcPct val="0"/>
      </a:spcAft>
      <a:defRPr kumimoji="1" sz="1200" kern="1200">
        <a:solidFill>
          <a:schemeClr val="tx1"/>
        </a:solidFill>
        <a:latin typeface="Times New Roman" charset="0"/>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3225562-106F-B44B-B3C7-A5D6BD81982E}" type="slidenum">
              <a:rPr lang="en-US" smtClean="0"/>
              <a:pPr/>
              <a:t>1</a:t>
            </a:fld>
            <a:endParaRPr lang="en-US"/>
          </a:p>
        </p:txBody>
      </p:sp>
    </p:spTree>
    <p:extLst>
      <p:ext uri="{BB962C8B-B14F-4D97-AF65-F5344CB8AC3E}">
        <p14:creationId xmlns:p14="http://schemas.microsoft.com/office/powerpoint/2010/main" val="9232325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ASCII: : American Standard Code for Information Interchange: created for computer exchanges on the internet</a:t>
            </a:r>
          </a:p>
          <a:p>
            <a:r>
              <a:rPr lang="en-US" dirty="0"/>
              <a:t>From IPA play clicks and others</a:t>
            </a:r>
          </a:p>
          <a:p>
            <a:endParaRPr lang="en-US" dirty="0"/>
          </a:p>
          <a:p>
            <a:r>
              <a:rPr lang="en-US" dirty="0"/>
              <a:t>-added by </a:t>
            </a:r>
            <a:r>
              <a:rPr lang="en-US" dirty="0" err="1"/>
              <a:t>Jiyoung</a:t>
            </a:r>
            <a:r>
              <a:rPr lang="en-US" dirty="0"/>
              <a:t> Choi-</a:t>
            </a:r>
          </a:p>
          <a:p>
            <a:r>
              <a:rPr kumimoji="1" lang="en-US" altLang="ko-KR" dirty="0">
                <a:latin typeface="Calibri" charset="0"/>
                <a:ea typeface="Calibri" charset="0"/>
                <a:cs typeface="Calibri" charset="0"/>
              </a:rPr>
              <a:t>In 1886, a group of phoneticians from France, Germany, Britain and Denmark met to discuss the adoption of a universal system of pronunciation and formed the IPA in 1897.</a:t>
            </a:r>
          </a:p>
          <a:p>
            <a:r>
              <a:rPr kumimoji="1" lang="en-US" altLang="ko-KR" dirty="0">
                <a:latin typeface="Calibri" charset="0"/>
                <a:ea typeface="Calibri" charset="0"/>
                <a:cs typeface="Calibri" charset="0"/>
              </a:rPr>
              <a:t>The IPA is  based on an alphabet written by British phonetician, Henry Sweet, represented the first successful effort for the pronunciation of speech sounds across most languages systematically in the late 19</a:t>
            </a:r>
            <a:r>
              <a:rPr kumimoji="1" lang="en-US" altLang="ko-KR" baseline="30000" dirty="0">
                <a:latin typeface="Calibri" charset="0"/>
                <a:ea typeface="Calibri" charset="0"/>
                <a:cs typeface="Calibri" charset="0"/>
              </a:rPr>
              <a:t>th</a:t>
            </a:r>
            <a:r>
              <a:rPr kumimoji="1" lang="en-US" altLang="ko-KR" dirty="0">
                <a:latin typeface="Calibri" charset="0"/>
                <a:ea typeface="Calibri" charset="0"/>
                <a:cs typeface="Calibri" charset="0"/>
              </a:rPr>
              <a:t> century.</a:t>
            </a:r>
          </a:p>
          <a:p>
            <a:r>
              <a:rPr kumimoji="1" lang="en-US" altLang="ko-KR" dirty="0">
                <a:latin typeface="Calibri" charset="0"/>
                <a:ea typeface="Calibri" charset="0"/>
                <a:cs typeface="Calibri" charset="0"/>
              </a:rPr>
              <a:t>Reference: </a:t>
            </a:r>
            <a:r>
              <a:rPr kumimoji="1" lang="en-US" sz="1200" b="1" i="1" kern="1200" dirty="0">
                <a:solidFill>
                  <a:schemeClr val="tx1"/>
                </a:solidFill>
                <a:effectLst/>
                <a:latin typeface="Times New Roman" charset="0"/>
                <a:ea typeface="ＭＳ Ｐゴシック" charset="0"/>
                <a:cs typeface="+mn-cs"/>
              </a:rPr>
              <a:t>Fundamentals of Phonetics: A Practical Guide for Students (4</a:t>
            </a:r>
            <a:r>
              <a:rPr kumimoji="1" lang="en-US" sz="1200" b="1" i="1" kern="1200" baseline="30000" dirty="0">
                <a:solidFill>
                  <a:schemeClr val="tx1"/>
                </a:solidFill>
                <a:effectLst/>
                <a:latin typeface="Times New Roman" charset="0"/>
                <a:ea typeface="ＭＳ Ｐゴシック" charset="0"/>
                <a:cs typeface="+mn-cs"/>
              </a:rPr>
              <a:t>th</a:t>
            </a:r>
            <a:r>
              <a:rPr kumimoji="1" lang="en-US" sz="1200" b="1" i="1" kern="1200" dirty="0">
                <a:solidFill>
                  <a:schemeClr val="tx1"/>
                </a:solidFill>
                <a:effectLst/>
                <a:latin typeface="Times New Roman" charset="0"/>
                <a:ea typeface="ＭＳ Ｐゴシック" charset="0"/>
                <a:cs typeface="+mn-cs"/>
              </a:rPr>
              <a:t> Edition)</a:t>
            </a:r>
            <a:r>
              <a:rPr kumimoji="1" lang="en-US" sz="1200" kern="1200" dirty="0">
                <a:solidFill>
                  <a:schemeClr val="tx1"/>
                </a:solidFill>
                <a:effectLst/>
                <a:latin typeface="Times New Roman" charset="0"/>
                <a:ea typeface="ＭＳ Ｐゴシック" charset="0"/>
                <a:cs typeface="+mn-cs"/>
              </a:rPr>
              <a:t>, by Larry H. Small. Pearson, 2016. ISBN-13: 978-0133895728, ISBN-10: 0133895726.</a:t>
            </a:r>
            <a:r>
              <a:rPr lang="en-US" dirty="0">
                <a:effectLst/>
              </a:rPr>
              <a:t> </a:t>
            </a:r>
            <a:endParaRPr kumimoji="1" lang="ko-KR" altLang="en-US" dirty="0">
              <a:latin typeface="Calibri" charset="0"/>
              <a:ea typeface="Calibri" charset="0"/>
              <a:cs typeface="Calibri" charset="0"/>
            </a:endParaRPr>
          </a:p>
          <a:p>
            <a:endParaRPr lang="en-US" dirty="0"/>
          </a:p>
        </p:txBody>
      </p:sp>
      <p:sp>
        <p:nvSpPr>
          <p:cNvPr id="4" name="Slide Number Placeholder 3"/>
          <p:cNvSpPr>
            <a:spLocks noGrp="1"/>
          </p:cNvSpPr>
          <p:nvPr>
            <p:ph type="sldNum" sz="quarter" idx="10"/>
          </p:nvPr>
        </p:nvSpPr>
        <p:spPr/>
        <p:txBody>
          <a:bodyPr/>
          <a:lstStyle/>
          <a:p>
            <a:fld id="{43225562-106F-B44B-B3C7-A5D6BD81982E}" type="slidenum">
              <a:rPr lang="en-US" smtClean="0"/>
              <a:pPr/>
              <a:t>16</a:t>
            </a:fld>
            <a:endParaRPr lang="en-US"/>
          </a:p>
        </p:txBody>
      </p:sp>
    </p:spTree>
    <p:extLst>
      <p:ext uri="{BB962C8B-B14F-4D97-AF65-F5344CB8AC3E}">
        <p14:creationId xmlns:p14="http://schemas.microsoft.com/office/powerpoint/2010/main" val="7616525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err="1"/>
              <a:t>Ix</a:t>
            </a:r>
            <a:r>
              <a:rPr lang="en-US" sz="1200" dirty="0"/>
              <a:t> is I in </a:t>
            </a:r>
            <a:r>
              <a:rPr lang="en-US" sz="1200" dirty="0" err="1"/>
              <a:t>tuplip</a:t>
            </a:r>
            <a:r>
              <a:rPr lang="en-US" sz="1200" dirty="0"/>
              <a:t> – a reduced  version of </a:t>
            </a:r>
            <a:r>
              <a:rPr lang="en-US" sz="1200" dirty="0" err="1"/>
              <a:t>ih</a:t>
            </a:r>
            <a:endParaRPr lang="en-US" sz="1200" dirty="0"/>
          </a:p>
          <a:p>
            <a:r>
              <a:rPr lang="en-US" sz="1200" dirty="0"/>
              <a:t>Julia</a:t>
            </a:r>
            <a:r>
              <a:rPr lang="en-US" sz="1200" baseline="0" dirty="0"/>
              <a:t> </a:t>
            </a:r>
          </a:p>
          <a:p>
            <a:r>
              <a:rPr lang="en-US" sz="1200" dirty="0" err="1"/>
              <a:t>jh</a:t>
            </a:r>
            <a:r>
              <a:rPr lang="en-US" sz="1200" dirty="0"/>
              <a:t> </a:t>
            </a:r>
            <a:r>
              <a:rPr lang="en-US" sz="1200" dirty="0" err="1"/>
              <a:t>uw</a:t>
            </a:r>
            <a:r>
              <a:rPr lang="en-US" sz="1200" dirty="0"/>
              <a:t> l </a:t>
            </a:r>
            <a:r>
              <a:rPr lang="en-US" sz="1200" dirty="0" err="1"/>
              <a:t>iy</a:t>
            </a:r>
            <a:r>
              <a:rPr lang="en-US" sz="1200" dirty="0"/>
              <a:t> uh</a:t>
            </a:r>
          </a:p>
          <a:p>
            <a:r>
              <a:rPr lang="en-US" dirty="0"/>
              <a:t>ˈ</a:t>
            </a:r>
            <a:r>
              <a:rPr lang="en-US" dirty="0" err="1"/>
              <a:t>ʤuljə</a:t>
            </a:r>
            <a:endParaRPr lang="en-US" sz="1200" dirty="0"/>
          </a:p>
          <a:p>
            <a:r>
              <a:rPr lang="en-US" dirty="0"/>
              <a:t>What are the differences?</a:t>
            </a:r>
          </a:p>
        </p:txBody>
      </p:sp>
      <p:sp>
        <p:nvSpPr>
          <p:cNvPr id="4" name="Slide Number Placeholder 3"/>
          <p:cNvSpPr>
            <a:spLocks noGrp="1"/>
          </p:cNvSpPr>
          <p:nvPr>
            <p:ph type="sldNum" sz="quarter" idx="10"/>
          </p:nvPr>
        </p:nvSpPr>
        <p:spPr/>
        <p:txBody>
          <a:bodyPr/>
          <a:lstStyle/>
          <a:p>
            <a:fld id="{43225562-106F-B44B-B3C7-A5D6BD81982E}" type="slidenum">
              <a:rPr lang="en-US" smtClean="0"/>
              <a:pPr/>
              <a:t>17</a:t>
            </a:fld>
            <a:endParaRPr lang="en-US"/>
          </a:p>
        </p:txBody>
      </p:sp>
    </p:spTree>
    <p:extLst>
      <p:ext uri="{BB962C8B-B14F-4D97-AF65-F5344CB8AC3E}">
        <p14:creationId xmlns:p14="http://schemas.microsoft.com/office/powerpoint/2010/main" val="3924152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to convert text to more useful input  for speech system-building</a:t>
            </a:r>
          </a:p>
        </p:txBody>
      </p:sp>
      <p:sp>
        <p:nvSpPr>
          <p:cNvPr id="4" name="Slide Number Placeholder 3"/>
          <p:cNvSpPr>
            <a:spLocks noGrp="1"/>
          </p:cNvSpPr>
          <p:nvPr>
            <p:ph type="sldNum" sz="quarter" idx="5"/>
          </p:nvPr>
        </p:nvSpPr>
        <p:spPr/>
        <p:txBody>
          <a:bodyPr/>
          <a:lstStyle/>
          <a:p>
            <a:fld id="{43225562-106F-B44B-B3C7-A5D6BD81982E}" type="slidenum">
              <a:rPr lang="en-US" smtClean="0"/>
              <a:pPr/>
              <a:t>18</a:t>
            </a:fld>
            <a:endParaRPr lang="en-US"/>
          </a:p>
        </p:txBody>
      </p:sp>
    </p:spTree>
    <p:extLst>
      <p:ext uri="{BB962C8B-B14F-4D97-AF65-F5344CB8AC3E}">
        <p14:creationId xmlns:p14="http://schemas.microsoft.com/office/powerpoint/2010/main" val="14481148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225562-106F-B44B-B3C7-A5D6BD81982E}" type="slidenum">
              <a:rPr lang="en-US" smtClean="0"/>
              <a:pPr/>
              <a:t>19</a:t>
            </a:fld>
            <a:endParaRPr lang="en-US"/>
          </a:p>
        </p:txBody>
      </p:sp>
    </p:spTree>
    <p:extLst>
      <p:ext uri="{BB962C8B-B14F-4D97-AF65-F5344CB8AC3E}">
        <p14:creationId xmlns:p14="http://schemas.microsoft.com/office/powerpoint/2010/main" val="1626033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Say puff; say mama</a:t>
            </a:r>
          </a:p>
          <a:p>
            <a:r>
              <a:rPr lang="en-US" dirty="0"/>
              <a:t>Say </a:t>
            </a:r>
            <a:r>
              <a:rPr lang="en-US" dirty="0" err="1"/>
              <a:t>vam</a:t>
            </a:r>
            <a:r>
              <a:rPr lang="en-US" dirty="0"/>
              <a:t>. Fam</a:t>
            </a:r>
          </a:p>
          <a:p>
            <a:endParaRPr lang="en-US" dirty="0"/>
          </a:p>
          <a:p>
            <a:r>
              <a:rPr lang="en-US" dirty="0"/>
              <a:t>-subsystems added by </a:t>
            </a:r>
            <a:r>
              <a:rPr lang="en-US" dirty="0" err="1"/>
              <a:t>Jiyoung</a:t>
            </a:r>
            <a:r>
              <a:rPr lang="en-US" dirty="0"/>
              <a:t> Choi-</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ko-KR" dirty="0">
                <a:latin typeface="Calibri" charset="0"/>
                <a:ea typeface="Calibri" charset="0"/>
                <a:cs typeface="Calibri" charset="0"/>
              </a:rPr>
              <a:t>Reference: </a:t>
            </a:r>
            <a:r>
              <a:rPr lang="en-US" altLang="ko-KR" dirty="0" err="1">
                <a:latin typeface="Calibri" charset="0"/>
                <a:ea typeface="Calibri" charset="0"/>
                <a:cs typeface="Calibri" charset="0"/>
              </a:rPr>
              <a:t>Ladefoged</a:t>
            </a:r>
            <a:r>
              <a:rPr lang="en-US" altLang="ko-KR" dirty="0">
                <a:latin typeface="Calibri" charset="0"/>
                <a:ea typeface="Calibri" charset="0"/>
                <a:cs typeface="Calibri" charset="0"/>
              </a:rPr>
              <a:t>, P., &amp; Johnson, K. (2014). </a:t>
            </a:r>
            <a:r>
              <a:rPr lang="en-US" altLang="ko-KR" i="1" dirty="0">
                <a:latin typeface="Calibri" charset="0"/>
                <a:ea typeface="Calibri" charset="0"/>
                <a:cs typeface="Calibri" charset="0"/>
              </a:rPr>
              <a:t>A course in phonetics</a:t>
            </a:r>
            <a:r>
              <a:rPr lang="en-US" altLang="ko-KR" dirty="0">
                <a:latin typeface="Calibri" charset="0"/>
                <a:ea typeface="Calibri" charset="0"/>
                <a:cs typeface="Calibri" charset="0"/>
              </a:rPr>
              <a:t>. Nelson Education.</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ko-KR" dirty="0">
              <a:latin typeface="Calibri" charset="0"/>
              <a:ea typeface="Calibri" charset="0"/>
              <a:cs typeface="Calibri"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ko-KR" dirty="0">
                <a:latin typeface="Calibri" charset="0"/>
                <a:ea typeface="Calibri" charset="0"/>
                <a:cs typeface="Calibri" charset="0"/>
              </a:rPr>
              <a:t>414 language have only pulmonic consonants</a:t>
            </a:r>
          </a:p>
          <a:p>
            <a:endParaRPr lang="en-US" dirty="0"/>
          </a:p>
        </p:txBody>
      </p:sp>
      <p:sp>
        <p:nvSpPr>
          <p:cNvPr id="4" name="Slide Number Placeholder 3"/>
          <p:cNvSpPr>
            <a:spLocks noGrp="1"/>
          </p:cNvSpPr>
          <p:nvPr>
            <p:ph type="sldNum" sz="quarter" idx="10"/>
          </p:nvPr>
        </p:nvSpPr>
        <p:spPr/>
        <p:txBody>
          <a:bodyPr/>
          <a:lstStyle/>
          <a:p>
            <a:fld id="{43225562-106F-B44B-B3C7-A5D6BD81982E}" type="slidenum">
              <a:rPr lang="en-US" smtClean="0"/>
              <a:pPr/>
              <a:t>20</a:t>
            </a:fld>
            <a:endParaRPr lang="en-US"/>
          </a:p>
        </p:txBody>
      </p:sp>
    </p:spTree>
    <p:extLst>
      <p:ext uri="{BB962C8B-B14F-4D97-AF65-F5344CB8AC3E}">
        <p14:creationId xmlns:p14="http://schemas.microsoft.com/office/powerpoint/2010/main" val="19067630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152 of 566 language have non-pulmonic consonants</a:t>
            </a:r>
          </a:p>
        </p:txBody>
      </p:sp>
      <p:sp>
        <p:nvSpPr>
          <p:cNvPr id="4" name="Slide Number Placeholder 3"/>
          <p:cNvSpPr>
            <a:spLocks noGrp="1"/>
          </p:cNvSpPr>
          <p:nvPr>
            <p:ph type="sldNum" sz="quarter" idx="5"/>
          </p:nvPr>
        </p:nvSpPr>
        <p:spPr/>
        <p:txBody>
          <a:bodyPr/>
          <a:lstStyle/>
          <a:p>
            <a:fld id="{43225562-106F-B44B-B3C7-A5D6BD81982E}" type="slidenum">
              <a:rPr lang="en-US" smtClean="0"/>
              <a:pPr/>
              <a:t>21</a:t>
            </a:fld>
            <a:endParaRPr lang="en-US"/>
          </a:p>
        </p:txBody>
      </p:sp>
    </p:spTree>
    <p:extLst>
      <p:ext uri="{BB962C8B-B14F-4D97-AF65-F5344CB8AC3E}">
        <p14:creationId xmlns:p14="http://schemas.microsoft.com/office/powerpoint/2010/main" val="137603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Try these out:</a:t>
            </a:r>
          </a:p>
          <a:p>
            <a:r>
              <a:rPr lang="en-US" dirty="0"/>
              <a:t>Labial: p, b, m, w (lips)</a:t>
            </a:r>
          </a:p>
          <a:p>
            <a:r>
              <a:rPr lang="en-US" dirty="0"/>
              <a:t>Dental:</a:t>
            </a:r>
            <a:r>
              <a:rPr lang="en-US" baseline="0" dirty="0"/>
              <a:t> f, v (teeth)</a:t>
            </a:r>
            <a:endParaRPr lang="en-US" dirty="0"/>
          </a:p>
          <a:p>
            <a:r>
              <a:rPr lang="en-US" dirty="0"/>
              <a:t>Alveolar: t, d, s,</a:t>
            </a:r>
            <a:r>
              <a:rPr lang="en-US" baseline="0" dirty="0"/>
              <a:t> z, n, l, r (front of mouth)</a:t>
            </a:r>
          </a:p>
          <a:p>
            <a:r>
              <a:rPr lang="en-US" baseline="0" dirty="0"/>
              <a:t>Palatal: </a:t>
            </a:r>
            <a:r>
              <a:rPr lang="en-US" baseline="0" dirty="0" err="1"/>
              <a:t>sh</a:t>
            </a:r>
            <a:r>
              <a:rPr lang="en-US" baseline="0" dirty="0"/>
              <a:t>, </a:t>
            </a:r>
            <a:r>
              <a:rPr lang="en-US" baseline="0" dirty="0" err="1"/>
              <a:t>zh</a:t>
            </a:r>
            <a:r>
              <a:rPr lang="en-US" baseline="0" dirty="0"/>
              <a:t>, </a:t>
            </a:r>
            <a:r>
              <a:rPr lang="en-US" baseline="0" dirty="0" err="1"/>
              <a:t>ch</a:t>
            </a:r>
            <a:r>
              <a:rPr lang="en-US" baseline="0" dirty="0"/>
              <a:t>, </a:t>
            </a:r>
            <a:r>
              <a:rPr lang="en-US" baseline="0" dirty="0" err="1"/>
              <a:t>jh</a:t>
            </a:r>
            <a:r>
              <a:rPr lang="en-US" baseline="0" dirty="0"/>
              <a:t>, y (mid top of mouth)</a:t>
            </a:r>
          </a:p>
          <a:p>
            <a:r>
              <a:rPr lang="en-US" baseline="0" dirty="0"/>
              <a:t>Velar: k, g, ng (back of mouth)</a:t>
            </a:r>
          </a:p>
          <a:p>
            <a:r>
              <a:rPr lang="en-US" baseline="0" dirty="0"/>
              <a:t>Glottal-uvular: (further back of mount)</a:t>
            </a:r>
          </a:p>
          <a:p>
            <a:r>
              <a:rPr lang="en-US" baseline="0" dirty="0"/>
              <a:t>Pharyngeal: hollow tube from nose leading down to trachea (windpipe)</a:t>
            </a:r>
          </a:p>
          <a:p>
            <a:endParaRPr lang="en-US" baseline="0" dirty="0"/>
          </a:p>
          <a:p>
            <a:pPr lvl="1">
              <a:lnSpc>
                <a:spcPct val="90000"/>
              </a:lnSpc>
            </a:pPr>
            <a:r>
              <a:rPr lang="en-US" dirty="0">
                <a:solidFill>
                  <a:srgbClr val="0000FF"/>
                </a:solidFill>
              </a:rPr>
              <a:t>Air</a:t>
            </a:r>
            <a:r>
              <a:rPr lang="en-US" dirty="0"/>
              <a:t> passes from </a:t>
            </a:r>
            <a:r>
              <a:rPr lang="en-US" dirty="0">
                <a:solidFill>
                  <a:srgbClr val="0000FF"/>
                </a:solidFill>
              </a:rPr>
              <a:t>lungs</a:t>
            </a:r>
            <a:r>
              <a:rPr lang="en-US" dirty="0"/>
              <a:t> –</a:t>
            </a:r>
            <a:r>
              <a:rPr lang="en-US" i="1" dirty="0"/>
              <a:t>respiration</a:t>
            </a:r>
            <a:r>
              <a:rPr lang="en-US" dirty="0"/>
              <a:t>- through </a:t>
            </a:r>
            <a:r>
              <a:rPr lang="en-US" dirty="0">
                <a:solidFill>
                  <a:srgbClr val="0000FF"/>
                </a:solidFill>
              </a:rPr>
              <a:t>windpipe</a:t>
            </a:r>
            <a:r>
              <a:rPr lang="en-US" dirty="0"/>
              <a:t> (</a:t>
            </a:r>
            <a:r>
              <a:rPr lang="en-US" dirty="0">
                <a:solidFill>
                  <a:srgbClr val="FF0000"/>
                </a:solidFill>
              </a:rPr>
              <a:t>trachea</a:t>
            </a:r>
            <a:r>
              <a:rPr lang="en-US" dirty="0"/>
              <a:t>) –as </a:t>
            </a:r>
            <a:r>
              <a:rPr lang="en-US" i="1" dirty="0">
                <a:solidFill>
                  <a:srgbClr val="0000FF"/>
                </a:solidFill>
              </a:rPr>
              <a:t>phonation</a:t>
            </a:r>
            <a:r>
              <a:rPr lang="en-US" dirty="0">
                <a:solidFill>
                  <a:srgbClr val="0000FF"/>
                </a:solidFill>
              </a:rPr>
              <a:t>--</a:t>
            </a:r>
            <a:r>
              <a:rPr lang="en-US" dirty="0"/>
              <a:t> leaving via </a:t>
            </a:r>
            <a:r>
              <a:rPr lang="en-US" dirty="0">
                <a:solidFill>
                  <a:srgbClr val="0000FF"/>
                </a:solidFill>
              </a:rPr>
              <a:t>mouth </a:t>
            </a:r>
            <a:r>
              <a:rPr lang="en-US" dirty="0"/>
              <a:t>(mostly) and </a:t>
            </a:r>
            <a:r>
              <a:rPr lang="en-US" dirty="0">
                <a:solidFill>
                  <a:srgbClr val="0000FF"/>
                </a:solidFill>
              </a:rPr>
              <a:t>nose</a:t>
            </a:r>
            <a:r>
              <a:rPr lang="en-US" dirty="0"/>
              <a:t> (</a:t>
            </a:r>
            <a:r>
              <a:rPr lang="en-US" dirty="0">
                <a:solidFill>
                  <a:srgbClr val="FF0000"/>
                </a:solidFill>
              </a:rPr>
              <a:t>nasals</a:t>
            </a:r>
            <a:r>
              <a:rPr lang="en-US" dirty="0"/>
              <a:t>) –</a:t>
            </a:r>
            <a:r>
              <a:rPr lang="en-US" i="1" dirty="0"/>
              <a:t>articulation</a:t>
            </a:r>
            <a:r>
              <a:rPr lang="en-US" dirty="0"/>
              <a:t>- (e.g. [m], [n])</a:t>
            </a:r>
          </a:p>
          <a:p>
            <a:pPr lvl="1">
              <a:lnSpc>
                <a:spcPct val="90000"/>
              </a:lnSpc>
            </a:pPr>
            <a:r>
              <a:rPr lang="en-US" dirty="0"/>
              <a:t>Air passing thru the </a:t>
            </a:r>
            <a:r>
              <a:rPr lang="en-US" dirty="0">
                <a:solidFill>
                  <a:srgbClr val="FF0000"/>
                </a:solidFill>
              </a:rPr>
              <a:t>trachea </a:t>
            </a:r>
            <a:r>
              <a:rPr lang="en-US" dirty="0"/>
              <a:t>goes thru </a:t>
            </a:r>
            <a:r>
              <a:rPr lang="en-US" dirty="0">
                <a:solidFill>
                  <a:srgbClr val="FF0000"/>
                </a:solidFill>
              </a:rPr>
              <a:t>larynx</a:t>
            </a:r>
            <a:r>
              <a:rPr lang="en-US" dirty="0"/>
              <a:t>, which contains </a:t>
            </a:r>
            <a:r>
              <a:rPr lang="en-US" dirty="0">
                <a:solidFill>
                  <a:srgbClr val="0000FF"/>
                </a:solidFill>
              </a:rPr>
              <a:t>vocal folds</a:t>
            </a:r>
            <a:r>
              <a:rPr lang="en-US" dirty="0"/>
              <a:t> – space between them is the </a:t>
            </a:r>
            <a:r>
              <a:rPr lang="en-US" dirty="0">
                <a:solidFill>
                  <a:srgbClr val="FF0000"/>
                </a:solidFill>
              </a:rPr>
              <a:t>glottis</a:t>
            </a:r>
          </a:p>
          <a:p>
            <a:pPr lvl="1">
              <a:lnSpc>
                <a:spcPct val="90000"/>
              </a:lnSpc>
            </a:pPr>
            <a:r>
              <a:rPr lang="en-US" dirty="0"/>
              <a:t>When vocal folds vibrate, we get </a:t>
            </a:r>
            <a:r>
              <a:rPr lang="en-US" dirty="0">
                <a:solidFill>
                  <a:srgbClr val="0000FF"/>
                </a:solidFill>
              </a:rPr>
              <a:t>voiced</a:t>
            </a:r>
            <a:r>
              <a:rPr lang="en-US" dirty="0"/>
              <a:t> sounds (e.g. [v]); </a:t>
            </a:r>
            <a:r>
              <a:rPr lang="en-US" dirty="0" err="1"/>
              <a:t>o.w</a:t>
            </a:r>
            <a:r>
              <a:rPr lang="en-US" dirty="0"/>
              <a:t>. we get </a:t>
            </a:r>
            <a:r>
              <a:rPr lang="en-US" dirty="0">
                <a:solidFill>
                  <a:srgbClr val="0000FF"/>
                </a:solidFill>
              </a:rPr>
              <a:t>voiceless </a:t>
            </a:r>
            <a:r>
              <a:rPr lang="en-US" dirty="0"/>
              <a:t>sounds (e.g. [f])</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43225562-106F-B44B-B3C7-A5D6BD81982E}" type="slidenum">
              <a:rPr lang="en-US" smtClean="0"/>
              <a:pPr/>
              <a:t>22</a:t>
            </a:fld>
            <a:endParaRPr lang="en-US"/>
          </a:p>
        </p:txBody>
      </p:sp>
    </p:spTree>
    <p:extLst>
      <p:ext uri="{BB962C8B-B14F-4D97-AF65-F5344CB8AC3E}">
        <p14:creationId xmlns:p14="http://schemas.microsoft.com/office/powerpoint/2010/main" val="146657894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Say s,</a:t>
            </a:r>
            <a:r>
              <a:rPr lang="en-US" baseline="0" dirty="0"/>
              <a:t> z, f, g, b</a:t>
            </a:r>
            <a:endParaRPr lang="en-US" dirty="0"/>
          </a:p>
        </p:txBody>
      </p:sp>
      <p:sp>
        <p:nvSpPr>
          <p:cNvPr id="4" name="Slide Number Placeholder 3"/>
          <p:cNvSpPr>
            <a:spLocks noGrp="1"/>
          </p:cNvSpPr>
          <p:nvPr>
            <p:ph type="sldNum" sz="quarter" idx="10"/>
          </p:nvPr>
        </p:nvSpPr>
        <p:spPr/>
        <p:txBody>
          <a:bodyPr/>
          <a:lstStyle/>
          <a:p>
            <a:fld id="{43225562-106F-B44B-B3C7-A5D6BD81982E}" type="slidenum">
              <a:rPr lang="en-US" smtClean="0"/>
              <a:pPr/>
              <a:t>23</a:t>
            </a:fld>
            <a:endParaRPr lang="en-US"/>
          </a:p>
        </p:txBody>
      </p:sp>
    </p:spTree>
    <p:extLst>
      <p:ext uri="{BB962C8B-B14F-4D97-AF65-F5344CB8AC3E}">
        <p14:creationId xmlns:p14="http://schemas.microsoft.com/office/powerpoint/2010/main" val="10155819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ffectLst/>
              </a:rPr>
              <a:t>/</a:t>
            </a:r>
            <a:r>
              <a:rPr lang="en-US" dirty="0" err="1">
                <a:effectLst/>
              </a:rPr>
              <a:t>aɪ</a:t>
            </a:r>
            <a:r>
              <a:rPr lang="en-US" dirty="0">
                <a:effectLst/>
              </a:rPr>
              <a:t>/  Cry, My, Like, Bright, Lime</a:t>
            </a:r>
          </a:p>
          <a:p>
            <a:r>
              <a:rPr lang="en-US" dirty="0">
                <a:effectLst/>
              </a:rPr>
              <a:t>/</a:t>
            </a:r>
            <a:r>
              <a:rPr lang="en-US" dirty="0" err="1">
                <a:effectLst/>
              </a:rPr>
              <a:t>eɪ</a:t>
            </a:r>
            <a:r>
              <a:rPr lang="en-US" dirty="0">
                <a:effectLst/>
              </a:rPr>
              <a:t>/  Bake, rain, lay, eight, break</a:t>
            </a:r>
          </a:p>
          <a:p>
            <a:r>
              <a:rPr lang="en-US" dirty="0">
                <a:effectLst/>
              </a:rPr>
              <a:t>/</a:t>
            </a:r>
            <a:r>
              <a:rPr lang="en-US" dirty="0" err="1">
                <a:effectLst/>
              </a:rPr>
              <a:t>əʊ</a:t>
            </a:r>
            <a:r>
              <a:rPr lang="en-US" dirty="0">
                <a:effectLst/>
              </a:rPr>
              <a:t>/  Go, oh, slow, loan, though</a:t>
            </a:r>
          </a:p>
          <a:p>
            <a:r>
              <a:rPr lang="en-US" dirty="0">
                <a:effectLst/>
              </a:rPr>
              <a:t>/</a:t>
            </a:r>
            <a:r>
              <a:rPr lang="en-US" dirty="0" err="1">
                <a:effectLst/>
              </a:rPr>
              <a:t>aʊ</a:t>
            </a:r>
            <a:r>
              <a:rPr lang="en-US" dirty="0">
                <a:effectLst/>
              </a:rPr>
              <a:t>/  Bound, house</a:t>
            </a:r>
          </a:p>
          <a:p>
            <a:r>
              <a:rPr lang="en-US" dirty="0">
                <a:effectLst/>
              </a:rPr>
              <a:t>/</a:t>
            </a:r>
            <a:r>
              <a:rPr lang="en-US" dirty="0" err="1">
                <a:effectLst/>
              </a:rPr>
              <a:t>eə</a:t>
            </a:r>
            <a:r>
              <a:rPr lang="en-US" dirty="0">
                <a:effectLst/>
              </a:rPr>
              <a:t>/  Pair, lair, chai</a:t>
            </a:r>
          </a:p>
          <a:p>
            <a:r>
              <a:rPr lang="en-US" dirty="0">
                <a:effectLst/>
              </a:rPr>
              <a:t>r/</a:t>
            </a:r>
            <a:r>
              <a:rPr lang="en-US" dirty="0" err="1">
                <a:effectLst/>
              </a:rPr>
              <a:t>ɪə</a:t>
            </a:r>
            <a:r>
              <a:rPr lang="en-US" dirty="0">
                <a:effectLst/>
              </a:rPr>
              <a:t>/  Career, fear/</a:t>
            </a:r>
            <a:r>
              <a:rPr lang="en-US" dirty="0" err="1">
                <a:effectLst/>
              </a:rPr>
              <a:t>ɔɪ</a:t>
            </a:r>
            <a:r>
              <a:rPr lang="en-US" dirty="0">
                <a:effectLst/>
              </a:rPr>
              <a:t>/Boy, coy, toy</a:t>
            </a:r>
          </a:p>
          <a:p>
            <a:r>
              <a:rPr lang="en-US" dirty="0">
                <a:effectLst/>
              </a:rPr>
              <a:t>/</a:t>
            </a:r>
            <a:r>
              <a:rPr lang="en-US" dirty="0" err="1">
                <a:effectLst/>
              </a:rPr>
              <a:t>ʊə</a:t>
            </a:r>
            <a:r>
              <a:rPr lang="en-US" dirty="0">
                <a:effectLst/>
              </a:rPr>
              <a:t>/  Fur, sure</a:t>
            </a:r>
            <a:endParaRPr lang="en-US" dirty="0"/>
          </a:p>
        </p:txBody>
      </p:sp>
      <p:sp>
        <p:nvSpPr>
          <p:cNvPr id="4" name="Slide Number Placeholder 3"/>
          <p:cNvSpPr>
            <a:spLocks noGrp="1"/>
          </p:cNvSpPr>
          <p:nvPr>
            <p:ph type="sldNum" sz="quarter" idx="5"/>
          </p:nvPr>
        </p:nvSpPr>
        <p:spPr/>
        <p:txBody>
          <a:bodyPr/>
          <a:lstStyle/>
          <a:p>
            <a:fld id="{43225562-106F-B44B-B3C7-A5D6BD81982E}" type="slidenum">
              <a:rPr lang="en-US" smtClean="0"/>
              <a:pPr/>
              <a:t>24</a:t>
            </a:fld>
            <a:endParaRPr lang="en-US"/>
          </a:p>
        </p:txBody>
      </p:sp>
    </p:spTree>
    <p:extLst>
      <p:ext uri="{BB962C8B-B14F-4D97-AF65-F5344CB8AC3E}">
        <p14:creationId xmlns:p14="http://schemas.microsoft.com/office/powerpoint/2010/main" val="131324139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Touch your tongue when you say </a:t>
            </a:r>
            <a:r>
              <a:rPr lang="en-US" dirty="0" err="1"/>
              <a:t>iy</a:t>
            </a:r>
            <a:r>
              <a:rPr lang="en-US" dirty="0"/>
              <a:t>, </a:t>
            </a:r>
            <a:r>
              <a:rPr lang="en-US" dirty="0" err="1"/>
              <a:t>uw</a:t>
            </a:r>
            <a:r>
              <a:rPr lang="en-US" dirty="0"/>
              <a:t>, ae, aa</a:t>
            </a:r>
          </a:p>
          <a:p>
            <a:r>
              <a:rPr lang="en-US" dirty="0" err="1"/>
              <a:t>Iy</a:t>
            </a:r>
            <a:r>
              <a:rPr lang="en-US" dirty="0"/>
              <a:t>: beat</a:t>
            </a:r>
          </a:p>
          <a:p>
            <a:r>
              <a:rPr lang="en-US" dirty="0" err="1"/>
              <a:t>Ih</a:t>
            </a:r>
            <a:r>
              <a:rPr lang="en-US" dirty="0"/>
              <a:t>: bit</a:t>
            </a:r>
          </a:p>
          <a:p>
            <a:r>
              <a:rPr lang="en-US" dirty="0"/>
              <a:t>eh: bet</a:t>
            </a:r>
          </a:p>
          <a:p>
            <a:r>
              <a:rPr lang="en-US" dirty="0"/>
              <a:t>Ae: bat</a:t>
            </a:r>
          </a:p>
          <a:p>
            <a:r>
              <a:rPr lang="en-US" dirty="0" err="1"/>
              <a:t>Ix</a:t>
            </a:r>
            <a:r>
              <a:rPr lang="en-US" dirty="0"/>
              <a:t>: </a:t>
            </a:r>
            <a:r>
              <a:rPr lang="en-US" dirty="0" err="1"/>
              <a:t>tuplip</a:t>
            </a:r>
            <a:endParaRPr lang="en-US" dirty="0"/>
          </a:p>
          <a:p>
            <a:r>
              <a:rPr lang="en-US" dirty="0" err="1"/>
              <a:t>Ux</a:t>
            </a:r>
            <a:r>
              <a:rPr lang="en-US" dirty="0"/>
              <a:t>: </a:t>
            </a:r>
          </a:p>
          <a:p>
            <a:r>
              <a:rPr lang="en-US" dirty="0" err="1"/>
              <a:t>Ao</a:t>
            </a:r>
            <a:r>
              <a:rPr lang="en-US" dirty="0"/>
              <a:t>: short o</a:t>
            </a:r>
          </a:p>
          <a:p>
            <a:r>
              <a:rPr lang="en-US" dirty="0"/>
              <a:t>Aw: au</a:t>
            </a:r>
          </a:p>
          <a:p>
            <a:r>
              <a:rPr lang="en-US" dirty="0"/>
              <a:t>Ax	eh?</a:t>
            </a:r>
          </a:p>
          <a:p>
            <a:r>
              <a:rPr lang="en-US" dirty="0" err="1"/>
              <a:t>Axr</a:t>
            </a:r>
            <a:r>
              <a:rPr lang="en-US" dirty="0"/>
              <a:t> er</a:t>
            </a:r>
          </a:p>
        </p:txBody>
      </p:sp>
      <p:sp>
        <p:nvSpPr>
          <p:cNvPr id="4" name="Slide Number Placeholder 3"/>
          <p:cNvSpPr>
            <a:spLocks noGrp="1"/>
          </p:cNvSpPr>
          <p:nvPr>
            <p:ph type="sldNum" sz="quarter" idx="10"/>
          </p:nvPr>
        </p:nvSpPr>
        <p:spPr/>
        <p:txBody>
          <a:bodyPr/>
          <a:lstStyle/>
          <a:p>
            <a:fld id="{43225562-106F-B44B-B3C7-A5D6BD81982E}" type="slidenum">
              <a:rPr lang="en-US" smtClean="0"/>
              <a:pPr/>
              <a:t>25</a:t>
            </a:fld>
            <a:endParaRPr lang="en-US"/>
          </a:p>
        </p:txBody>
      </p:sp>
    </p:spTree>
    <p:extLst>
      <p:ext uri="{BB962C8B-B14F-4D97-AF65-F5344CB8AC3E}">
        <p14:creationId xmlns:p14="http://schemas.microsoft.com/office/powerpoint/2010/main" val="8456782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a:t>
            </a:r>
          </a:p>
        </p:txBody>
      </p:sp>
      <p:sp>
        <p:nvSpPr>
          <p:cNvPr id="4" name="Slide Number Placeholder 3"/>
          <p:cNvSpPr>
            <a:spLocks noGrp="1"/>
          </p:cNvSpPr>
          <p:nvPr>
            <p:ph type="sldNum" sz="quarter" idx="5"/>
          </p:nvPr>
        </p:nvSpPr>
        <p:spPr/>
        <p:txBody>
          <a:bodyPr/>
          <a:lstStyle/>
          <a:p>
            <a:fld id="{43225562-106F-B44B-B3C7-A5D6BD81982E}" type="slidenum">
              <a:rPr lang="en-US" smtClean="0"/>
              <a:pPr/>
              <a:t>4</a:t>
            </a:fld>
            <a:endParaRPr lang="en-US"/>
          </a:p>
        </p:txBody>
      </p:sp>
    </p:spTree>
    <p:extLst>
      <p:ext uri="{BB962C8B-B14F-4D97-AF65-F5344CB8AC3E}">
        <p14:creationId xmlns:p14="http://schemas.microsoft.com/office/powerpoint/2010/main" val="231466954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Iy</a:t>
            </a:r>
            <a:r>
              <a:rPr lang="en-US" dirty="0"/>
              <a:t>: beat</a:t>
            </a:r>
          </a:p>
          <a:p>
            <a:r>
              <a:rPr lang="en-US" dirty="0" err="1"/>
              <a:t>Ih</a:t>
            </a:r>
            <a:r>
              <a:rPr lang="en-US" dirty="0"/>
              <a:t>  bit</a:t>
            </a:r>
          </a:p>
          <a:p>
            <a:r>
              <a:rPr lang="en-US" dirty="0"/>
              <a:t>Eh: bet</a:t>
            </a:r>
          </a:p>
          <a:p>
            <a:r>
              <a:rPr lang="en-US" dirty="0"/>
              <a:t>Ae:: bat</a:t>
            </a:r>
          </a:p>
          <a:p>
            <a:r>
              <a:rPr lang="en-US" dirty="0"/>
              <a:t>Ax: “a” in comma</a:t>
            </a:r>
          </a:p>
          <a:p>
            <a:r>
              <a:rPr lang="en-US" dirty="0"/>
              <a:t>Ah:  butter</a:t>
            </a:r>
          </a:p>
          <a:p>
            <a:r>
              <a:rPr lang="en-US" dirty="0" err="1"/>
              <a:t>Uw</a:t>
            </a:r>
            <a:r>
              <a:rPr lang="en-US" dirty="0"/>
              <a:t>: boot</a:t>
            </a:r>
          </a:p>
          <a:p>
            <a:r>
              <a:rPr lang="en-US" dirty="0"/>
              <a:t>Uh: book</a:t>
            </a:r>
          </a:p>
          <a:p>
            <a:r>
              <a:rPr lang="en-US" dirty="0" err="1"/>
              <a:t>Ao</a:t>
            </a:r>
            <a:r>
              <a:rPr lang="en-US" dirty="0"/>
              <a:t>: caught</a:t>
            </a:r>
          </a:p>
          <a:p>
            <a:r>
              <a:rPr lang="en-US" dirty="0"/>
              <a:t>Aa: balm</a:t>
            </a:r>
          </a:p>
          <a:p>
            <a:r>
              <a:rPr lang="en-US" dirty="0"/>
              <a:t>Y </a:t>
            </a:r>
            <a:r>
              <a:rPr lang="en-US" dirty="0" err="1"/>
              <a:t>uw</a:t>
            </a:r>
            <a:r>
              <a:rPr lang="en-US" dirty="0"/>
              <a:t>: few</a:t>
            </a:r>
          </a:p>
          <a:p>
            <a:r>
              <a:rPr lang="en-US" dirty="0" err="1"/>
              <a:t>Ey</a:t>
            </a:r>
            <a:r>
              <a:rPr lang="en-US" dirty="0"/>
              <a:t>: bait</a:t>
            </a:r>
          </a:p>
          <a:p>
            <a:r>
              <a:rPr lang="en-US" dirty="0"/>
              <a:t>Ay: bite</a:t>
            </a:r>
          </a:p>
          <a:p>
            <a:r>
              <a:rPr lang="en-US" dirty="0"/>
              <a:t>Aw::bout</a:t>
            </a:r>
          </a:p>
          <a:p>
            <a:r>
              <a:rPr lang="en-US" dirty="0"/>
              <a:t>Ow: boat</a:t>
            </a:r>
          </a:p>
          <a:p>
            <a:r>
              <a:rPr lang="en-US" dirty="0"/>
              <a:t>Oy: boy</a:t>
            </a:r>
          </a:p>
          <a:p>
            <a:endParaRPr lang="en-US" dirty="0"/>
          </a:p>
          <a:p>
            <a:r>
              <a:rPr lang="en-US" dirty="0" err="1"/>
              <a:t>Axr</a:t>
            </a:r>
            <a:r>
              <a:rPr lang="en-US" dirty="0"/>
              <a:t>: er in letter</a:t>
            </a:r>
          </a:p>
          <a:p>
            <a:r>
              <a:rPr lang="en-US" dirty="0" err="1"/>
              <a:t>Ux</a:t>
            </a:r>
            <a:r>
              <a:rPr lang="en-US" dirty="0"/>
              <a:t>: in dude</a:t>
            </a:r>
          </a:p>
          <a:p>
            <a:r>
              <a:rPr lang="en-US" dirty="0"/>
              <a:t>Er: in bird</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43225562-106F-B44B-B3C7-A5D6BD81982E}" type="slidenum">
              <a:rPr lang="en-US" smtClean="0"/>
              <a:pPr/>
              <a:t>26</a:t>
            </a:fld>
            <a:endParaRPr lang="en-US"/>
          </a:p>
        </p:txBody>
      </p:sp>
    </p:spTree>
    <p:extLst>
      <p:ext uri="{BB962C8B-B14F-4D97-AF65-F5344CB8AC3E}">
        <p14:creationId xmlns:p14="http://schemas.microsoft.com/office/powerpoint/2010/main" val="328332717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Labial: p, b, m, w</a:t>
            </a:r>
          </a:p>
          <a:p>
            <a:r>
              <a:rPr lang="en-US" dirty="0"/>
              <a:t>Dental:</a:t>
            </a:r>
            <a:r>
              <a:rPr lang="en-US" baseline="0" dirty="0"/>
              <a:t> f, v</a:t>
            </a:r>
            <a:endParaRPr lang="en-US" dirty="0"/>
          </a:p>
          <a:p>
            <a:r>
              <a:rPr lang="en-US" dirty="0"/>
              <a:t>Alveolar: t, d, s,</a:t>
            </a:r>
            <a:r>
              <a:rPr lang="en-US" baseline="0" dirty="0"/>
              <a:t> z, n, l, r</a:t>
            </a:r>
          </a:p>
          <a:p>
            <a:r>
              <a:rPr lang="en-US" baseline="0" dirty="0"/>
              <a:t>Palatal: </a:t>
            </a:r>
            <a:r>
              <a:rPr lang="en-US" baseline="0" dirty="0" err="1"/>
              <a:t>sh</a:t>
            </a:r>
            <a:r>
              <a:rPr lang="en-US" baseline="0" dirty="0"/>
              <a:t>, </a:t>
            </a:r>
            <a:r>
              <a:rPr lang="en-US" baseline="0" dirty="0" err="1"/>
              <a:t>zh</a:t>
            </a:r>
            <a:r>
              <a:rPr lang="en-US" baseline="0" dirty="0"/>
              <a:t>, </a:t>
            </a:r>
            <a:r>
              <a:rPr lang="en-US" baseline="0" dirty="0" err="1"/>
              <a:t>ch</a:t>
            </a:r>
            <a:r>
              <a:rPr lang="en-US" baseline="0" dirty="0"/>
              <a:t>, </a:t>
            </a:r>
            <a:r>
              <a:rPr lang="en-US" baseline="0" dirty="0" err="1"/>
              <a:t>jh</a:t>
            </a:r>
            <a:r>
              <a:rPr lang="en-US" baseline="0" dirty="0"/>
              <a:t>, y</a:t>
            </a:r>
          </a:p>
          <a:p>
            <a:r>
              <a:rPr lang="en-US" baseline="0" dirty="0"/>
              <a:t>Velar: k, g, ng</a:t>
            </a:r>
          </a:p>
          <a:p>
            <a:r>
              <a:rPr lang="en-US" baseline="0" dirty="0"/>
              <a:t>Glottal: q, h</a:t>
            </a:r>
          </a:p>
          <a:p>
            <a:r>
              <a:rPr lang="en-US" baseline="0" dirty="0"/>
              <a:t>Use the link to change the positions of different articulators</a:t>
            </a:r>
          </a:p>
          <a:p>
            <a:endParaRPr lang="en-US" dirty="0"/>
          </a:p>
        </p:txBody>
      </p:sp>
      <p:sp>
        <p:nvSpPr>
          <p:cNvPr id="4" name="Slide Number Placeholder 3"/>
          <p:cNvSpPr>
            <a:spLocks noGrp="1"/>
          </p:cNvSpPr>
          <p:nvPr>
            <p:ph type="sldNum" sz="quarter" idx="10"/>
          </p:nvPr>
        </p:nvSpPr>
        <p:spPr/>
        <p:txBody>
          <a:bodyPr/>
          <a:lstStyle/>
          <a:p>
            <a:fld id="{43225562-106F-B44B-B3C7-A5D6BD81982E}" type="slidenum">
              <a:rPr lang="en-US" smtClean="0"/>
              <a:pPr/>
              <a:t>27</a:t>
            </a:fld>
            <a:endParaRPr lang="en-US"/>
          </a:p>
        </p:txBody>
      </p:sp>
    </p:spTree>
    <p:extLst>
      <p:ext uri="{BB962C8B-B14F-4D97-AF65-F5344CB8AC3E}">
        <p14:creationId xmlns:p14="http://schemas.microsoft.com/office/powerpoint/2010/main" val="48005358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Say </a:t>
            </a:r>
            <a:r>
              <a:rPr lang="en-US" dirty="0" err="1"/>
              <a:t>iy</a:t>
            </a:r>
            <a:r>
              <a:rPr lang="en-US" dirty="0"/>
              <a:t> and  </a:t>
            </a:r>
            <a:r>
              <a:rPr lang="en-US" dirty="0" err="1"/>
              <a:t>uw</a:t>
            </a:r>
            <a:endParaRPr lang="en-US" dirty="0"/>
          </a:p>
        </p:txBody>
      </p:sp>
      <p:sp>
        <p:nvSpPr>
          <p:cNvPr id="4" name="Slide Number Placeholder 3"/>
          <p:cNvSpPr>
            <a:spLocks noGrp="1"/>
          </p:cNvSpPr>
          <p:nvPr>
            <p:ph type="sldNum" sz="quarter" idx="5"/>
          </p:nvPr>
        </p:nvSpPr>
        <p:spPr/>
        <p:txBody>
          <a:bodyPr/>
          <a:lstStyle/>
          <a:p>
            <a:fld id="{43225562-106F-B44B-B3C7-A5D6BD81982E}" type="slidenum">
              <a:rPr lang="en-US" smtClean="0"/>
              <a:pPr/>
              <a:t>28</a:t>
            </a:fld>
            <a:endParaRPr lang="en-US"/>
          </a:p>
        </p:txBody>
      </p:sp>
    </p:spTree>
    <p:extLst>
      <p:ext uri="{BB962C8B-B14F-4D97-AF65-F5344CB8AC3E}">
        <p14:creationId xmlns:p14="http://schemas.microsoft.com/office/powerpoint/2010/main" val="294103654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Say ae and aa</a:t>
            </a:r>
          </a:p>
        </p:txBody>
      </p:sp>
      <p:sp>
        <p:nvSpPr>
          <p:cNvPr id="4" name="Slide Number Placeholder 3"/>
          <p:cNvSpPr>
            <a:spLocks noGrp="1"/>
          </p:cNvSpPr>
          <p:nvPr>
            <p:ph type="sldNum" sz="quarter" idx="5"/>
          </p:nvPr>
        </p:nvSpPr>
        <p:spPr/>
        <p:txBody>
          <a:bodyPr/>
          <a:lstStyle/>
          <a:p>
            <a:fld id="{43225562-106F-B44B-B3C7-A5D6BD81982E}" type="slidenum">
              <a:rPr lang="en-US" smtClean="0"/>
              <a:pPr/>
              <a:t>29</a:t>
            </a:fld>
            <a:endParaRPr lang="en-US"/>
          </a:p>
        </p:txBody>
      </p:sp>
    </p:spTree>
    <p:extLst>
      <p:ext uri="{BB962C8B-B14F-4D97-AF65-F5344CB8AC3E}">
        <p14:creationId xmlns:p14="http://schemas.microsoft.com/office/powerpoint/2010/main" val="412519232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many of you have noticed this?</a:t>
            </a:r>
          </a:p>
        </p:txBody>
      </p:sp>
      <p:sp>
        <p:nvSpPr>
          <p:cNvPr id="4" name="Slide Number Placeholder 3"/>
          <p:cNvSpPr>
            <a:spLocks noGrp="1"/>
          </p:cNvSpPr>
          <p:nvPr>
            <p:ph type="sldNum" sz="quarter" idx="5"/>
          </p:nvPr>
        </p:nvSpPr>
        <p:spPr/>
        <p:txBody>
          <a:bodyPr/>
          <a:lstStyle/>
          <a:p>
            <a:fld id="{43225562-106F-B44B-B3C7-A5D6BD81982E}" type="slidenum">
              <a:rPr lang="en-US" smtClean="0"/>
              <a:pPr/>
              <a:t>30</a:t>
            </a:fld>
            <a:endParaRPr lang="en-US"/>
          </a:p>
        </p:txBody>
      </p:sp>
    </p:spTree>
    <p:extLst>
      <p:ext uri="{BB962C8B-B14F-4D97-AF65-F5344CB8AC3E}">
        <p14:creationId xmlns:p14="http://schemas.microsoft.com/office/powerpoint/2010/main" val="296871752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click on  go to Slide Show and select Japanese Vowel, play, </a:t>
            </a:r>
            <a:r>
              <a:rPr lang="en-US" dirty="0" err="1"/>
              <a:t>andd</a:t>
            </a:r>
            <a:r>
              <a:rPr lang="en-US" dirty="0"/>
              <a:t> then go back to Presenter View</a:t>
            </a:r>
          </a:p>
          <a:p>
            <a:r>
              <a:rPr lang="en-US" dirty="0"/>
              <a:t>Much simpler than English but there are differences but there are short and long versions of each of these vowels</a:t>
            </a:r>
          </a:p>
          <a:p>
            <a:r>
              <a:rPr lang="en-US" dirty="0"/>
              <a:t>I : short  </a:t>
            </a:r>
            <a:r>
              <a:rPr lang="en-US" dirty="0" err="1"/>
              <a:t>ee</a:t>
            </a:r>
            <a:endParaRPr lang="en-US" dirty="0"/>
          </a:p>
          <a:p>
            <a:r>
              <a:rPr lang="en-US" dirty="0"/>
              <a:t>E: eh</a:t>
            </a:r>
          </a:p>
          <a:p>
            <a:r>
              <a:rPr lang="en-US" dirty="0"/>
              <a:t>A: ah</a:t>
            </a:r>
          </a:p>
          <a:p>
            <a:r>
              <a:rPr lang="en-US" dirty="0"/>
              <a:t>U: short “</a:t>
            </a:r>
            <a:r>
              <a:rPr lang="en-US" dirty="0" err="1"/>
              <a:t>oo</a:t>
            </a:r>
            <a:r>
              <a:rPr lang="en-US" dirty="0"/>
              <a:t>”.</a:t>
            </a:r>
          </a:p>
          <a:p>
            <a:r>
              <a:rPr lang="en-US" dirty="0"/>
              <a:t>O:: short “oh”</a:t>
            </a:r>
          </a:p>
        </p:txBody>
      </p:sp>
      <p:sp>
        <p:nvSpPr>
          <p:cNvPr id="4" name="Slide Number Placeholder 3"/>
          <p:cNvSpPr>
            <a:spLocks noGrp="1"/>
          </p:cNvSpPr>
          <p:nvPr>
            <p:ph type="sldNum" sz="quarter" idx="5"/>
          </p:nvPr>
        </p:nvSpPr>
        <p:spPr/>
        <p:txBody>
          <a:bodyPr/>
          <a:lstStyle/>
          <a:p>
            <a:fld id="{43225562-106F-B44B-B3C7-A5D6BD81982E}" type="slidenum">
              <a:rPr lang="en-US" smtClean="0"/>
              <a:pPr/>
              <a:t>31</a:t>
            </a:fld>
            <a:endParaRPr lang="en-US"/>
          </a:p>
        </p:txBody>
      </p:sp>
    </p:spTree>
    <p:extLst>
      <p:ext uri="{BB962C8B-B14F-4D97-AF65-F5344CB8AC3E}">
        <p14:creationId xmlns:p14="http://schemas.microsoft.com/office/powerpoint/2010/main" val="201612172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 short </a:t>
            </a:r>
            <a:r>
              <a:rPr lang="en-US" dirty="0" err="1"/>
              <a:t>ee</a:t>
            </a:r>
            <a:endParaRPr lang="en-US" dirty="0"/>
          </a:p>
          <a:p>
            <a:r>
              <a:rPr lang="en-US" dirty="0"/>
              <a:t>E = eh</a:t>
            </a:r>
          </a:p>
          <a:p>
            <a:r>
              <a:rPr lang="en-US" dirty="0"/>
              <a:t>A = ah</a:t>
            </a:r>
          </a:p>
          <a:p>
            <a:endParaRPr lang="en-US" dirty="0"/>
          </a:p>
          <a:p>
            <a:r>
              <a:rPr lang="en-US" dirty="0"/>
              <a:t>U = short </a:t>
            </a:r>
            <a:r>
              <a:rPr lang="en-US" dirty="0" err="1"/>
              <a:t>uw</a:t>
            </a: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O = short oh</a:t>
            </a:r>
          </a:p>
          <a:p>
            <a:endParaRPr lang="en-US" dirty="0"/>
          </a:p>
        </p:txBody>
      </p:sp>
      <p:sp>
        <p:nvSpPr>
          <p:cNvPr id="4" name="Slide Number Placeholder 3"/>
          <p:cNvSpPr>
            <a:spLocks noGrp="1"/>
          </p:cNvSpPr>
          <p:nvPr>
            <p:ph type="sldNum" sz="quarter" idx="5"/>
          </p:nvPr>
        </p:nvSpPr>
        <p:spPr/>
        <p:txBody>
          <a:bodyPr/>
          <a:lstStyle/>
          <a:p>
            <a:fld id="{43225562-106F-B44B-B3C7-A5D6BD81982E}" type="slidenum">
              <a:rPr lang="en-US" smtClean="0"/>
              <a:pPr/>
              <a:t>32</a:t>
            </a:fld>
            <a:endParaRPr lang="en-US"/>
          </a:p>
        </p:txBody>
      </p:sp>
    </p:spTree>
    <p:extLst>
      <p:ext uri="{BB962C8B-B14F-4D97-AF65-F5344CB8AC3E}">
        <p14:creationId xmlns:p14="http://schemas.microsoft.com/office/powerpoint/2010/main" val="373892924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From a colleague</a:t>
            </a:r>
          </a:p>
          <a:p>
            <a:r>
              <a:rPr lang="en-US" dirty="0"/>
              <a:t>Scored a goal</a:t>
            </a:r>
          </a:p>
        </p:txBody>
      </p:sp>
      <p:sp>
        <p:nvSpPr>
          <p:cNvPr id="4" name="Slide Number Placeholder 3"/>
          <p:cNvSpPr>
            <a:spLocks noGrp="1"/>
          </p:cNvSpPr>
          <p:nvPr>
            <p:ph type="sldNum" sz="quarter" idx="5"/>
          </p:nvPr>
        </p:nvSpPr>
        <p:spPr/>
        <p:txBody>
          <a:bodyPr/>
          <a:lstStyle/>
          <a:p>
            <a:fld id="{43225562-106F-B44B-B3C7-A5D6BD81982E}" type="slidenum">
              <a:rPr lang="en-US" smtClean="0"/>
              <a:pPr/>
              <a:t>33</a:t>
            </a:fld>
            <a:endParaRPr lang="en-US"/>
          </a:p>
        </p:txBody>
      </p:sp>
    </p:spTree>
    <p:extLst>
      <p:ext uri="{BB962C8B-B14F-4D97-AF65-F5344CB8AC3E}">
        <p14:creationId xmlns:p14="http://schemas.microsoft.com/office/powerpoint/2010/main" val="89859970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Two things are used to define consonant</a:t>
            </a:r>
            <a:r>
              <a:rPr lang="en-US" baseline="0" dirty="0"/>
              <a:t> types:  place of articulation and manner of articulation</a:t>
            </a:r>
            <a:endParaRPr lang="en-US" dirty="0"/>
          </a:p>
        </p:txBody>
      </p:sp>
      <p:sp>
        <p:nvSpPr>
          <p:cNvPr id="4" name="Slide Number Placeholder 3"/>
          <p:cNvSpPr>
            <a:spLocks noGrp="1"/>
          </p:cNvSpPr>
          <p:nvPr>
            <p:ph type="sldNum" sz="quarter" idx="10"/>
          </p:nvPr>
        </p:nvSpPr>
        <p:spPr/>
        <p:txBody>
          <a:bodyPr/>
          <a:lstStyle/>
          <a:p>
            <a:fld id="{43225562-106F-B44B-B3C7-A5D6BD81982E}" type="slidenum">
              <a:rPr lang="en-US" smtClean="0"/>
              <a:pPr/>
              <a:t>34</a:t>
            </a:fld>
            <a:endParaRPr lang="en-US"/>
          </a:p>
        </p:txBody>
      </p:sp>
    </p:spTree>
    <p:extLst>
      <p:ext uri="{BB962C8B-B14F-4D97-AF65-F5344CB8AC3E}">
        <p14:creationId xmlns:p14="http://schemas.microsoft.com/office/powerpoint/2010/main" val="138702035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Putting your hand on the appropriate airflow location:</a:t>
            </a:r>
          </a:p>
          <a:p>
            <a:r>
              <a:rPr lang="en-US" dirty="0"/>
              <a:t>Say pat, extra, mama, sue, jar</a:t>
            </a:r>
          </a:p>
        </p:txBody>
      </p:sp>
      <p:sp>
        <p:nvSpPr>
          <p:cNvPr id="4" name="Slide Number Placeholder 3"/>
          <p:cNvSpPr>
            <a:spLocks noGrp="1"/>
          </p:cNvSpPr>
          <p:nvPr>
            <p:ph type="sldNum" sz="quarter" idx="10"/>
          </p:nvPr>
        </p:nvSpPr>
        <p:spPr/>
        <p:txBody>
          <a:bodyPr/>
          <a:lstStyle/>
          <a:p>
            <a:fld id="{43225562-106F-B44B-B3C7-A5D6BD81982E}" type="slidenum">
              <a:rPr lang="en-US" smtClean="0"/>
              <a:pPr/>
              <a:t>35</a:t>
            </a:fld>
            <a:endParaRPr lang="en-US"/>
          </a:p>
        </p:txBody>
      </p:sp>
    </p:spTree>
    <p:extLst>
      <p:ext uri="{BB962C8B-B14F-4D97-AF65-F5344CB8AC3E}">
        <p14:creationId xmlns:p14="http://schemas.microsoft.com/office/powerpoint/2010/main" val="13134208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t>Saving</a:t>
            </a:r>
            <a:r>
              <a:rPr lang="en-US" sz="1800" baseline="0" dirty="0"/>
              <a:t> 2.26 (49%) for the burger vs. saving 2.31 (51%) for the taco – taco is a better deal but the “</a:t>
            </a:r>
            <a:r>
              <a:rPr lang="en-US" sz="1800" baseline="0" dirty="0" err="1"/>
              <a:t>oo</a:t>
            </a:r>
            <a:r>
              <a:rPr lang="en-US" sz="1800" baseline="0" dirty="0"/>
              <a:t>” in the sale price of the taco ($2.22)  makes the sale price of the taco sound worse than the $2.33 sale price of the burger</a:t>
            </a:r>
            <a:endParaRPr lang="en-US" sz="1800" dirty="0"/>
          </a:p>
        </p:txBody>
      </p:sp>
      <p:sp>
        <p:nvSpPr>
          <p:cNvPr id="4" name="Slide Number Placeholder 3"/>
          <p:cNvSpPr>
            <a:spLocks noGrp="1"/>
          </p:cNvSpPr>
          <p:nvPr>
            <p:ph type="sldNum" sz="quarter" idx="10"/>
          </p:nvPr>
        </p:nvSpPr>
        <p:spPr/>
        <p:txBody>
          <a:bodyPr/>
          <a:lstStyle/>
          <a:p>
            <a:fld id="{43225562-106F-B44B-B3C7-A5D6BD81982E}" type="slidenum">
              <a:rPr lang="en-US" smtClean="0"/>
              <a:pPr/>
              <a:t>8</a:t>
            </a:fld>
            <a:endParaRPr lang="en-US"/>
          </a:p>
        </p:txBody>
      </p:sp>
    </p:spTree>
    <p:extLst>
      <p:ext uri="{BB962C8B-B14F-4D97-AF65-F5344CB8AC3E}">
        <p14:creationId xmlns:p14="http://schemas.microsoft.com/office/powerpoint/2010/main" val="120711699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Say you, why with your hand touching your lips</a:t>
            </a:r>
          </a:p>
          <a:p>
            <a:r>
              <a:rPr lang="en-US" dirty="0"/>
              <a:t>Say lab</a:t>
            </a:r>
          </a:p>
          <a:p>
            <a:r>
              <a:rPr lang="en-US" dirty="0"/>
              <a:t>Say butter</a:t>
            </a:r>
          </a:p>
        </p:txBody>
      </p:sp>
      <p:sp>
        <p:nvSpPr>
          <p:cNvPr id="4" name="Slide Number Placeholder 3"/>
          <p:cNvSpPr>
            <a:spLocks noGrp="1"/>
          </p:cNvSpPr>
          <p:nvPr>
            <p:ph type="sldNum" sz="quarter" idx="10"/>
          </p:nvPr>
        </p:nvSpPr>
        <p:spPr/>
        <p:txBody>
          <a:bodyPr/>
          <a:lstStyle/>
          <a:p>
            <a:fld id="{43225562-106F-B44B-B3C7-A5D6BD81982E}" type="slidenum">
              <a:rPr lang="en-US" smtClean="0"/>
              <a:pPr/>
              <a:t>36</a:t>
            </a:fld>
            <a:endParaRPr lang="en-US"/>
          </a:p>
        </p:txBody>
      </p:sp>
    </p:spTree>
    <p:extLst>
      <p:ext uri="{BB962C8B-B14F-4D97-AF65-F5344CB8AC3E}">
        <p14:creationId xmlns:p14="http://schemas.microsoft.com/office/powerpoint/2010/main" val="189317355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dirty="0">
                <a:solidFill>
                  <a:srgbClr val="FF0000"/>
                </a:solidFill>
              </a:rPr>
              <a:t>My mama married Manny </a:t>
            </a:r>
            <a:r>
              <a:rPr lang="en-US" baseline="0" dirty="0"/>
              <a:t>often used for voice analysis for medical reasons, voice improvement, hiring speakers</a:t>
            </a:r>
          </a:p>
          <a:p>
            <a:r>
              <a:rPr lang="en-US" baseline="0" dirty="0"/>
              <a:t>The words are fully voiced and sonorant.</a:t>
            </a:r>
          </a:p>
          <a:p>
            <a:r>
              <a:rPr lang="en-US" b="1" baseline="0" dirty="0"/>
              <a:t>Think of a sentence in any language which is fully voiced and sonorant.</a:t>
            </a:r>
            <a:endParaRPr lang="en-US" b="1" dirty="0"/>
          </a:p>
        </p:txBody>
      </p:sp>
      <p:sp>
        <p:nvSpPr>
          <p:cNvPr id="4" name="Slide Number Placeholder 3"/>
          <p:cNvSpPr>
            <a:spLocks noGrp="1"/>
          </p:cNvSpPr>
          <p:nvPr>
            <p:ph type="sldNum" sz="quarter" idx="10"/>
          </p:nvPr>
        </p:nvSpPr>
        <p:spPr/>
        <p:txBody>
          <a:bodyPr/>
          <a:lstStyle/>
          <a:p>
            <a:fld id="{43225562-106F-B44B-B3C7-A5D6BD81982E}" type="slidenum">
              <a:rPr lang="en-US" smtClean="0"/>
              <a:pPr/>
              <a:t>37</a:t>
            </a:fld>
            <a:endParaRPr lang="en-US"/>
          </a:p>
        </p:txBody>
      </p:sp>
    </p:spTree>
    <p:extLst>
      <p:ext uri="{BB962C8B-B14F-4D97-AF65-F5344CB8AC3E}">
        <p14:creationId xmlns:p14="http://schemas.microsoft.com/office/powerpoint/2010/main" val="98411217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Labial: p, b, m, w</a:t>
            </a:r>
          </a:p>
          <a:p>
            <a:r>
              <a:rPr lang="en-US" dirty="0"/>
              <a:t>Dental:</a:t>
            </a:r>
            <a:r>
              <a:rPr lang="en-US" baseline="0" dirty="0"/>
              <a:t> f, v</a:t>
            </a:r>
            <a:endParaRPr lang="en-US" dirty="0"/>
          </a:p>
          <a:p>
            <a:r>
              <a:rPr lang="en-US" dirty="0"/>
              <a:t>Alveolar: t, d, s,</a:t>
            </a:r>
            <a:r>
              <a:rPr lang="en-US" baseline="0" dirty="0"/>
              <a:t> z, n, l, r</a:t>
            </a:r>
          </a:p>
          <a:p>
            <a:r>
              <a:rPr lang="en-US" baseline="0" dirty="0"/>
              <a:t>Palatal: </a:t>
            </a:r>
            <a:r>
              <a:rPr lang="en-US" baseline="0" dirty="0" err="1"/>
              <a:t>sh</a:t>
            </a:r>
            <a:r>
              <a:rPr lang="en-US" baseline="0" dirty="0"/>
              <a:t>, </a:t>
            </a:r>
            <a:r>
              <a:rPr lang="en-US" baseline="0" dirty="0" err="1"/>
              <a:t>zh</a:t>
            </a:r>
            <a:r>
              <a:rPr lang="en-US" baseline="0" dirty="0"/>
              <a:t>, </a:t>
            </a:r>
            <a:r>
              <a:rPr lang="en-US" baseline="0" dirty="0" err="1"/>
              <a:t>ch</a:t>
            </a:r>
            <a:r>
              <a:rPr lang="en-US" baseline="0" dirty="0"/>
              <a:t>, </a:t>
            </a:r>
            <a:r>
              <a:rPr lang="en-US" baseline="0" dirty="0" err="1"/>
              <a:t>jh</a:t>
            </a:r>
            <a:r>
              <a:rPr lang="en-US" baseline="0" dirty="0"/>
              <a:t>, y</a:t>
            </a:r>
          </a:p>
          <a:p>
            <a:r>
              <a:rPr lang="en-US" baseline="0" dirty="0"/>
              <a:t>Velar: k, g, ng</a:t>
            </a:r>
          </a:p>
          <a:p>
            <a:r>
              <a:rPr lang="en-US" baseline="0" dirty="0"/>
              <a:t>Glottal: q, h</a:t>
            </a:r>
            <a:endParaRPr lang="en-US" dirty="0"/>
          </a:p>
        </p:txBody>
      </p:sp>
      <p:sp>
        <p:nvSpPr>
          <p:cNvPr id="4" name="Slide Number Placeholder 3"/>
          <p:cNvSpPr>
            <a:spLocks noGrp="1"/>
          </p:cNvSpPr>
          <p:nvPr>
            <p:ph type="sldNum" sz="quarter" idx="10"/>
          </p:nvPr>
        </p:nvSpPr>
        <p:spPr/>
        <p:txBody>
          <a:bodyPr/>
          <a:lstStyle/>
          <a:p>
            <a:fld id="{43225562-106F-B44B-B3C7-A5D6BD81982E}" type="slidenum">
              <a:rPr lang="en-US" smtClean="0"/>
              <a:pPr/>
              <a:t>38</a:t>
            </a:fld>
            <a:endParaRPr lang="en-US"/>
          </a:p>
        </p:txBody>
      </p:sp>
    </p:spTree>
    <p:extLst>
      <p:ext uri="{BB962C8B-B14F-4D97-AF65-F5344CB8AC3E}">
        <p14:creationId xmlns:p14="http://schemas.microsoft.com/office/powerpoint/2010/main" val="35653306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major issue in speech recognition!!</a:t>
            </a:r>
          </a:p>
        </p:txBody>
      </p:sp>
      <p:sp>
        <p:nvSpPr>
          <p:cNvPr id="4" name="Slide Number Placeholder 3"/>
          <p:cNvSpPr>
            <a:spLocks noGrp="1"/>
          </p:cNvSpPr>
          <p:nvPr>
            <p:ph type="sldNum" sz="quarter" idx="10"/>
          </p:nvPr>
        </p:nvSpPr>
        <p:spPr/>
        <p:txBody>
          <a:bodyPr/>
          <a:lstStyle/>
          <a:p>
            <a:fld id="{43225562-106F-B44B-B3C7-A5D6BD81982E}" type="slidenum">
              <a:rPr lang="en-US" smtClean="0"/>
              <a:pPr/>
              <a:t>39</a:t>
            </a:fld>
            <a:endParaRPr lang="en-US"/>
          </a:p>
        </p:txBody>
      </p:sp>
    </p:spTree>
    <p:extLst>
      <p:ext uri="{BB962C8B-B14F-4D97-AF65-F5344CB8AC3E}">
        <p14:creationId xmlns:p14="http://schemas.microsoft.com/office/powerpoint/2010/main" val="21431669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Labial: p, b, m, w (lips)</a:t>
            </a:r>
          </a:p>
          <a:p>
            <a:r>
              <a:rPr lang="en-US" dirty="0"/>
              <a:t>Dental:</a:t>
            </a:r>
            <a:r>
              <a:rPr lang="en-US" baseline="0" dirty="0"/>
              <a:t> f, v (teeth)</a:t>
            </a:r>
            <a:endParaRPr lang="en-US" dirty="0"/>
          </a:p>
          <a:p>
            <a:r>
              <a:rPr lang="en-US" dirty="0"/>
              <a:t>Alveolar: t, d, s,</a:t>
            </a:r>
            <a:r>
              <a:rPr lang="en-US" baseline="0" dirty="0"/>
              <a:t> z, n, l, r (front of mouth)</a:t>
            </a:r>
          </a:p>
          <a:p>
            <a:r>
              <a:rPr lang="en-US" baseline="0" dirty="0"/>
              <a:t>Palatal: </a:t>
            </a:r>
            <a:r>
              <a:rPr lang="en-US" baseline="0" dirty="0" err="1"/>
              <a:t>sh</a:t>
            </a:r>
            <a:r>
              <a:rPr lang="en-US" baseline="0" dirty="0"/>
              <a:t>, </a:t>
            </a:r>
            <a:r>
              <a:rPr lang="en-US" baseline="0" dirty="0" err="1"/>
              <a:t>zh</a:t>
            </a:r>
            <a:r>
              <a:rPr lang="en-US" baseline="0" dirty="0"/>
              <a:t>, </a:t>
            </a:r>
            <a:r>
              <a:rPr lang="en-US" baseline="0" dirty="0" err="1"/>
              <a:t>ch</a:t>
            </a:r>
            <a:r>
              <a:rPr lang="en-US" baseline="0" dirty="0"/>
              <a:t>, </a:t>
            </a:r>
            <a:r>
              <a:rPr lang="en-US" baseline="0" dirty="0" err="1"/>
              <a:t>jh</a:t>
            </a:r>
            <a:r>
              <a:rPr lang="en-US" baseline="0" dirty="0"/>
              <a:t>, y (mid top of mouth)</a:t>
            </a:r>
          </a:p>
          <a:p>
            <a:r>
              <a:rPr lang="en-US" baseline="0" dirty="0"/>
              <a:t>Velar: k, g, ng (back of mouth)</a:t>
            </a:r>
          </a:p>
          <a:p>
            <a:r>
              <a:rPr lang="en-US" baseline="0" dirty="0"/>
              <a:t>Glottal-uvular: q, h (vocal folds)</a:t>
            </a:r>
          </a:p>
          <a:p>
            <a:endParaRPr lang="en-US" dirty="0"/>
          </a:p>
        </p:txBody>
      </p:sp>
      <p:sp>
        <p:nvSpPr>
          <p:cNvPr id="4" name="Slide Number Placeholder 3"/>
          <p:cNvSpPr>
            <a:spLocks noGrp="1"/>
          </p:cNvSpPr>
          <p:nvPr>
            <p:ph type="sldNum" sz="quarter" idx="10"/>
          </p:nvPr>
        </p:nvSpPr>
        <p:spPr/>
        <p:txBody>
          <a:bodyPr/>
          <a:lstStyle/>
          <a:p>
            <a:fld id="{43225562-106F-B44B-B3C7-A5D6BD81982E}" type="slidenum">
              <a:rPr lang="en-US" smtClean="0"/>
              <a:pPr/>
              <a:t>40</a:t>
            </a:fld>
            <a:endParaRPr lang="en-US"/>
          </a:p>
        </p:txBody>
      </p:sp>
    </p:spTree>
    <p:extLst>
      <p:ext uri="{BB962C8B-B14F-4D97-AF65-F5344CB8AC3E}">
        <p14:creationId xmlns:p14="http://schemas.microsoft.com/office/powerpoint/2010/main" val="405586824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59DD48A-13BE-EE4E-BF45-4854906C5D1A}" type="slidenum">
              <a:rPr lang="en-US"/>
              <a:pPr/>
              <a:t>41</a:t>
            </a:fld>
            <a:endParaRPr lang="en-US"/>
          </a:p>
        </p:txBody>
      </p:sp>
      <p:sp>
        <p:nvSpPr>
          <p:cNvPr id="349186"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349187" name="Rectangle 3"/>
          <p:cNvSpPr>
            <a:spLocks noGrp="1" noChangeArrowheads="1"/>
          </p:cNvSpPr>
          <p:nvPr>
            <p:ph type="body" idx="1"/>
          </p:nvPr>
        </p:nvSpPr>
        <p:spPr/>
        <p:txBody>
          <a:bodyPr/>
          <a:lstStyle/>
          <a:p>
            <a:r>
              <a:rPr lang="en-US" dirty="0"/>
              <a:t>click on  go to Slide Show and select More Examples then go back to Presenter View</a:t>
            </a:r>
          </a:p>
          <a:p>
            <a:r>
              <a:rPr lang="en-US" dirty="0"/>
              <a:t>French Canadian subjects from the early 1970s</a:t>
            </a:r>
          </a:p>
          <a:p>
            <a:r>
              <a:rPr lang="en-US" dirty="0"/>
              <a:t>Play 1, 3, 4</a:t>
            </a:r>
          </a:p>
          <a:p>
            <a:r>
              <a:rPr kumimoji="1" lang="en-US" sz="1200" b="0" i="0" u="none" strike="noStrike" kern="1200" dirty="0">
                <a:solidFill>
                  <a:schemeClr val="tx1"/>
                </a:solidFill>
                <a:effectLst/>
                <a:latin typeface="Times New Roman" charset="0"/>
                <a:ea typeface="ＭＳ Ｐゴシック" charset="0"/>
                <a:cs typeface="+mn-cs"/>
              </a:rPr>
              <a:t>Due to ethical concerns about the high radiation dosages necessary, x-ray imaging technology using normal subjects is no longer practiced and it has become imperative to preserve those films which were originally captured on the fragile medium of 35 mm film.</a:t>
            </a:r>
            <a:endParaRPr lang="en-US"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faster the vibration, the higher the pitch.  </a:t>
            </a:r>
          </a:p>
          <a:p>
            <a:r>
              <a:rPr lang="en-US" dirty="0"/>
              <a:t>Usually vibrate over 100 times per second.</a:t>
            </a:r>
          </a:p>
        </p:txBody>
      </p:sp>
      <p:sp>
        <p:nvSpPr>
          <p:cNvPr id="4" name="Slide Number Placeholder 3"/>
          <p:cNvSpPr>
            <a:spLocks noGrp="1"/>
          </p:cNvSpPr>
          <p:nvPr>
            <p:ph type="sldNum" sz="quarter" idx="5"/>
          </p:nvPr>
        </p:nvSpPr>
        <p:spPr/>
        <p:txBody>
          <a:bodyPr/>
          <a:lstStyle/>
          <a:p>
            <a:fld id="{43225562-106F-B44B-B3C7-A5D6BD81982E}" type="slidenum">
              <a:rPr lang="en-US" smtClean="0"/>
              <a:pPr/>
              <a:t>42</a:t>
            </a:fld>
            <a:endParaRPr lang="en-US"/>
          </a:p>
        </p:txBody>
      </p:sp>
    </p:spTree>
    <p:extLst>
      <p:ext uri="{BB962C8B-B14F-4D97-AF65-F5344CB8AC3E}">
        <p14:creationId xmlns:p14="http://schemas.microsoft.com/office/powerpoint/2010/main" val="198285295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latin typeface="+mn-lt"/>
              </a:rPr>
              <a:t>Dr. </a:t>
            </a:r>
            <a:r>
              <a:rPr lang="en-US" sz="1400" dirty="0" err="1">
                <a:latin typeface="+mn-lt"/>
              </a:rPr>
              <a:t>michael</a:t>
            </a:r>
            <a:r>
              <a:rPr lang="en-US" sz="1400" dirty="0">
                <a:latin typeface="+mn-lt"/>
              </a:rPr>
              <a:t> </a:t>
            </a:r>
            <a:r>
              <a:rPr lang="en-US" sz="1400" dirty="0" err="1">
                <a:latin typeface="+mn-lt"/>
              </a:rPr>
              <a:t>pittman</a:t>
            </a:r>
            <a:r>
              <a:rPr lang="en-US" sz="1400" dirty="0">
                <a:latin typeface="+mn-lt"/>
              </a:rPr>
              <a:t> (</a:t>
            </a:r>
            <a:r>
              <a:rPr lang="en-US" sz="1400" dirty="0" err="1">
                <a:latin typeface="+mn-lt"/>
              </a:rPr>
              <a:t>columbia</a:t>
            </a:r>
            <a:r>
              <a:rPr lang="en-US" sz="1400" dirty="0">
                <a:latin typeface="+mn-lt"/>
              </a:rPr>
              <a:t> doctors’ otolaryngologist </a:t>
            </a:r>
            <a:r>
              <a:rPr lang="mr-IN" sz="1400" dirty="0">
                <a:latin typeface="+mn-lt"/>
              </a:rPr>
              <a:t>–</a:t>
            </a:r>
            <a:r>
              <a:rPr lang="en-US" sz="1400" dirty="0">
                <a:latin typeface="+mn-lt"/>
              </a:rPr>
              <a:t> treated Hamilton start </a:t>
            </a:r>
            <a:r>
              <a:rPr kumimoji="1" lang="en-US" sz="1400" b="0" i="0" u="none" strike="noStrike" kern="1200" dirty="0">
                <a:solidFill>
                  <a:schemeClr val="tx1"/>
                </a:solidFill>
                <a:effectLst/>
                <a:latin typeface="+mn-lt"/>
                <a:ea typeface="ＭＳ Ｐゴシック" charset="0"/>
                <a:cs typeface="+mn-cs"/>
              </a:rPr>
              <a:t>Lin-Manuel Miranda</a:t>
            </a:r>
            <a:r>
              <a:rPr lang="en-US" sz="1400" dirty="0">
                <a:latin typeface="+mn-lt"/>
              </a:rPr>
              <a:t>)/ Kim Duncan, therapist</a:t>
            </a:r>
          </a:p>
        </p:txBody>
      </p:sp>
      <p:sp>
        <p:nvSpPr>
          <p:cNvPr id="4" name="Slide Number Placeholder 3"/>
          <p:cNvSpPr>
            <a:spLocks noGrp="1"/>
          </p:cNvSpPr>
          <p:nvPr>
            <p:ph type="sldNum" sz="quarter" idx="10"/>
          </p:nvPr>
        </p:nvSpPr>
        <p:spPr/>
        <p:txBody>
          <a:bodyPr/>
          <a:lstStyle/>
          <a:p>
            <a:fld id="{43225562-106F-B44B-B3C7-A5D6BD81982E}" type="slidenum">
              <a:rPr lang="en-US" smtClean="0"/>
              <a:pPr/>
              <a:t>43</a:t>
            </a:fld>
            <a:endParaRPr lang="en-US"/>
          </a:p>
        </p:txBody>
      </p:sp>
    </p:spTree>
    <p:extLst>
      <p:ext uri="{BB962C8B-B14F-4D97-AF65-F5344CB8AC3E}">
        <p14:creationId xmlns:p14="http://schemas.microsoft.com/office/powerpoint/2010/main" val="95867787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kumimoji="1" lang="en-US" sz="2400" kern="1200" dirty="0">
                <a:latin typeface="Times New Roman" charset="0"/>
                <a:ea typeface="ＭＳ Ｐゴシック" charset="0"/>
              </a:rPr>
              <a:t>The data we saw from Slide 42 was collected by this team</a:t>
            </a:r>
          </a:p>
          <a:p>
            <a:pPr lvl="1"/>
            <a:r>
              <a:rPr kumimoji="1" lang="en-US" sz="2400" kern="1200" dirty="0">
                <a:latin typeface="Times New Roman" charset="0"/>
                <a:ea typeface="ＭＳ Ｐゴシック" charset="0"/>
              </a:rPr>
              <a:t>Collaborative project by Dr. Kevin Munhall of Queen's University and Drs. Eric </a:t>
            </a:r>
            <a:r>
              <a:rPr kumimoji="1" lang="en-US" sz="2400" kern="1200" dirty="0" err="1">
                <a:latin typeface="Times New Roman" charset="0"/>
                <a:ea typeface="ＭＳ Ｐゴシック" charset="0"/>
              </a:rPr>
              <a:t>Vatikiotis</a:t>
            </a:r>
            <a:r>
              <a:rPr kumimoji="1" lang="en-US" sz="2400" kern="1200" dirty="0">
                <a:latin typeface="Times New Roman" charset="0"/>
                <a:ea typeface="ＭＳ Ｐゴシック" charset="0"/>
              </a:rPr>
              <a:t>-Bateson and </a:t>
            </a:r>
            <a:r>
              <a:rPr kumimoji="1" lang="en-US" sz="2400" kern="1200" dirty="0" err="1">
                <a:latin typeface="Times New Roman" charset="0"/>
                <a:ea typeface="ＭＳ Ｐゴシック" charset="0"/>
              </a:rPr>
              <a:t>Yoh'ichi</a:t>
            </a:r>
            <a:r>
              <a:rPr kumimoji="1" lang="en-US" sz="2400" kern="1200" dirty="0">
                <a:latin typeface="Times New Roman" charset="0"/>
                <a:ea typeface="ＭＳ Ｐゴシック" charset="0"/>
              </a:rPr>
              <a:t> </a:t>
            </a:r>
            <a:r>
              <a:rPr kumimoji="1" lang="en-US" sz="2400" kern="1200" dirty="0" err="1">
                <a:latin typeface="Times New Roman" charset="0"/>
                <a:ea typeface="ＭＳ Ｐゴシック" charset="0"/>
              </a:rPr>
              <a:t>Tohkura</a:t>
            </a:r>
            <a:r>
              <a:rPr kumimoji="1" lang="en-US" sz="2400" kern="1200" dirty="0">
                <a:latin typeface="Times New Roman" charset="0"/>
                <a:ea typeface="ＭＳ Ｐゴシック" charset="0"/>
              </a:rPr>
              <a:t> of ATR Human Information Processing Research Laboratories, Kyoto, started in 1960s</a:t>
            </a:r>
          </a:p>
          <a:p>
            <a:pPr lvl="1"/>
            <a:r>
              <a:rPr lang="en-US" sz="2400" dirty="0"/>
              <a:t>Preserves </a:t>
            </a:r>
            <a:r>
              <a:rPr kumimoji="1" lang="en-US" sz="2400" kern="1200" dirty="0">
                <a:latin typeface="Times New Roman" charset="0"/>
                <a:ea typeface="ＭＳ Ｐゴシック" charset="0"/>
              </a:rPr>
              <a:t>cine-radiographic vocal tract footage to make the images available to the speech research community and to develop techniques for the automated digital processing of the images.</a:t>
            </a:r>
          </a:p>
          <a:p>
            <a:pPr lvl="1"/>
            <a:r>
              <a:rPr kumimoji="1" lang="en-US" sz="2400" kern="1200" dirty="0">
                <a:latin typeface="Times New Roman" charset="0"/>
                <a:ea typeface="ＭＳ Ｐゴシック" charset="0"/>
              </a:rPr>
              <a:t>High speed x-ray films yield some of the best dynamic view of the entire vocal tract and provide important information about its time-varying properties. In particular, they accurately depict the complex movements of the tongue.</a:t>
            </a:r>
          </a:p>
          <a:p>
            <a:r>
              <a:rPr kumimoji="1" lang="en-US" sz="2400" kern="1200" dirty="0">
                <a:latin typeface="Times New Roman" charset="0"/>
                <a:ea typeface="ＭＳ Ｐゴシック" charset="0"/>
              </a:rPr>
              <a:t>Due to ethical concerns about the high radiation dosages necessary, x-ray imaging technology using normal subjects is no longer practiced and it has become imperative to preserve those films which were originally captured on the fragile medium of 35 mm film.</a:t>
            </a:r>
          </a:p>
          <a:p>
            <a:r>
              <a:rPr lang="en-US" sz="1400" dirty="0"/>
              <a:t>	</a:t>
            </a:r>
          </a:p>
        </p:txBody>
      </p:sp>
      <p:sp>
        <p:nvSpPr>
          <p:cNvPr id="4" name="Slide Number Placeholder 3"/>
          <p:cNvSpPr>
            <a:spLocks noGrp="1"/>
          </p:cNvSpPr>
          <p:nvPr>
            <p:ph type="sldNum" sz="quarter" idx="10"/>
          </p:nvPr>
        </p:nvSpPr>
        <p:spPr/>
        <p:txBody>
          <a:bodyPr/>
          <a:lstStyle/>
          <a:p>
            <a:fld id="{43225562-106F-B44B-B3C7-A5D6BD81982E}" type="slidenum">
              <a:rPr lang="en-US" smtClean="0"/>
              <a:pPr/>
              <a:t>44</a:t>
            </a:fld>
            <a:endParaRPr lang="en-US"/>
          </a:p>
        </p:txBody>
      </p:sp>
    </p:spTree>
    <p:extLst>
      <p:ext uri="{BB962C8B-B14F-4D97-AF65-F5344CB8AC3E}">
        <p14:creationId xmlns:p14="http://schemas.microsoft.com/office/powerpoint/2010/main" val="122146103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Select </a:t>
            </a:r>
            <a:r>
              <a:rPr lang="en-US" dirty="0" err="1"/>
              <a:t>buttoms</a:t>
            </a:r>
            <a:r>
              <a:rPr lang="en-US" dirty="0"/>
              <a:t> on the </a:t>
            </a:r>
            <a:r>
              <a:rPr lang="en-US" dirty="0" err="1"/>
              <a:t>rright</a:t>
            </a:r>
            <a:r>
              <a:rPr lang="en-US" dirty="0"/>
              <a:t> to see slides</a:t>
            </a:r>
          </a:p>
        </p:txBody>
      </p:sp>
      <p:sp>
        <p:nvSpPr>
          <p:cNvPr id="4" name="Slide Number Placeholder 3"/>
          <p:cNvSpPr>
            <a:spLocks noGrp="1"/>
          </p:cNvSpPr>
          <p:nvPr>
            <p:ph type="sldNum" sz="quarter" idx="5"/>
          </p:nvPr>
        </p:nvSpPr>
        <p:spPr/>
        <p:txBody>
          <a:bodyPr/>
          <a:lstStyle/>
          <a:p>
            <a:fld id="{43225562-106F-B44B-B3C7-A5D6BD81982E}" type="slidenum">
              <a:rPr lang="en-US" smtClean="0"/>
              <a:pPr/>
              <a:t>45</a:t>
            </a:fld>
            <a:endParaRPr lang="en-US"/>
          </a:p>
        </p:txBody>
      </p:sp>
    </p:spTree>
    <p:extLst>
      <p:ext uri="{BB962C8B-B14F-4D97-AF65-F5344CB8AC3E}">
        <p14:creationId xmlns:p14="http://schemas.microsoft.com/office/powerpoint/2010/main" val="13608792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Sounds produced in the back of the mouth (“</a:t>
            </a:r>
            <a:r>
              <a:rPr lang="en-US" dirty="0" err="1"/>
              <a:t>uw</a:t>
            </a:r>
            <a:r>
              <a:rPr lang="en-US" dirty="0"/>
              <a:t>”) (2) seem</a:t>
            </a:r>
            <a:r>
              <a:rPr lang="en-US" baseline="0" dirty="0"/>
              <a:t> larger than sounds produced at the front (“</a:t>
            </a:r>
            <a:r>
              <a:rPr lang="en-US" baseline="0" dirty="0" err="1"/>
              <a:t>ee</a:t>
            </a:r>
            <a:r>
              <a:rPr lang="en-US" baseline="0" dirty="0"/>
              <a:t>”) (3)</a:t>
            </a:r>
          </a:p>
          <a:p>
            <a:r>
              <a:rPr lang="en-US" baseline="0" dirty="0"/>
              <a:t>Comparing two languages:  </a:t>
            </a:r>
            <a:r>
              <a:rPr lang="en-US" b="1" i="1" baseline="0" dirty="0"/>
              <a:t>but</a:t>
            </a:r>
            <a:r>
              <a:rPr lang="en-US" baseline="0" dirty="0"/>
              <a:t> the opposite is true in Chinese; and Coulter and Coulter found that English speakers and Chinese speakers had opposite opinions of the two prices.  Is this true?  Does $2.33 sound smaller than $2.22?</a:t>
            </a:r>
          </a:p>
          <a:p>
            <a:r>
              <a:rPr lang="en-US" baseline="0" dirty="0"/>
              <a:t>So this is why we need to understand the sounds of different languages</a:t>
            </a:r>
            <a:endParaRPr lang="en-US" dirty="0"/>
          </a:p>
        </p:txBody>
      </p:sp>
      <p:sp>
        <p:nvSpPr>
          <p:cNvPr id="4" name="Slide Number Placeholder 3"/>
          <p:cNvSpPr>
            <a:spLocks noGrp="1"/>
          </p:cNvSpPr>
          <p:nvPr>
            <p:ph type="sldNum" sz="quarter" idx="10"/>
          </p:nvPr>
        </p:nvSpPr>
        <p:spPr/>
        <p:txBody>
          <a:bodyPr/>
          <a:lstStyle/>
          <a:p>
            <a:fld id="{43225562-106F-B44B-B3C7-A5D6BD81982E}" type="slidenum">
              <a:rPr lang="en-US" smtClean="0"/>
              <a:pPr/>
              <a:t>9</a:t>
            </a:fld>
            <a:endParaRPr lang="en-US"/>
          </a:p>
        </p:txBody>
      </p:sp>
    </p:spTree>
    <p:extLst>
      <p:ext uri="{BB962C8B-B14F-4D97-AF65-F5344CB8AC3E}">
        <p14:creationId xmlns:p14="http://schemas.microsoft.com/office/powerpoint/2010/main" val="73374430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Here’s one of the 2 </a:t>
            </a:r>
            <a:r>
              <a:rPr lang="en-US" dirty="0" err="1"/>
              <a:t>machinew</a:t>
            </a:r>
            <a:endParaRPr lang="en-US" dirty="0"/>
          </a:p>
        </p:txBody>
      </p:sp>
      <p:sp>
        <p:nvSpPr>
          <p:cNvPr id="4" name="Slide Number Placeholder 3"/>
          <p:cNvSpPr>
            <a:spLocks noGrp="1"/>
          </p:cNvSpPr>
          <p:nvPr>
            <p:ph type="sldNum" sz="quarter" idx="5"/>
          </p:nvPr>
        </p:nvSpPr>
        <p:spPr/>
        <p:txBody>
          <a:bodyPr/>
          <a:lstStyle/>
          <a:p>
            <a:fld id="{43225562-106F-B44B-B3C7-A5D6BD81982E}" type="slidenum">
              <a:rPr lang="en-US" smtClean="0"/>
              <a:pPr/>
              <a:t>46</a:t>
            </a:fld>
            <a:endParaRPr lang="en-US"/>
          </a:p>
        </p:txBody>
      </p:sp>
    </p:spTree>
    <p:extLst>
      <p:ext uri="{BB962C8B-B14F-4D97-AF65-F5344CB8AC3E}">
        <p14:creationId xmlns:p14="http://schemas.microsoft.com/office/powerpoint/2010/main" val="186257142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Change to Slide Show and Play links for all for pictures  or just got to pictures on the next slide</a:t>
            </a:r>
          </a:p>
        </p:txBody>
      </p:sp>
      <p:sp>
        <p:nvSpPr>
          <p:cNvPr id="4" name="Slide Number Placeholder 3"/>
          <p:cNvSpPr>
            <a:spLocks noGrp="1"/>
          </p:cNvSpPr>
          <p:nvPr>
            <p:ph type="sldNum" sz="quarter" idx="5"/>
          </p:nvPr>
        </p:nvSpPr>
        <p:spPr/>
        <p:txBody>
          <a:bodyPr/>
          <a:lstStyle/>
          <a:p>
            <a:fld id="{43225562-106F-B44B-B3C7-A5D6BD81982E}" type="slidenum">
              <a:rPr lang="en-US" smtClean="0"/>
              <a:pPr/>
              <a:t>47</a:t>
            </a:fld>
            <a:endParaRPr lang="en-US"/>
          </a:p>
        </p:txBody>
      </p:sp>
    </p:spTree>
    <p:extLst>
      <p:ext uri="{BB962C8B-B14F-4D97-AF65-F5344CB8AC3E}">
        <p14:creationId xmlns:p14="http://schemas.microsoft.com/office/powerpoint/2010/main" val="184115152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Top: </a:t>
            </a:r>
          </a:p>
          <a:p>
            <a:r>
              <a:rPr lang="en-US" dirty="0"/>
              <a:t>Left: electroglottography</a:t>
            </a:r>
          </a:p>
          <a:p>
            <a:r>
              <a:rPr lang="en-US" dirty="0"/>
              <a:t>Right: </a:t>
            </a:r>
            <a:r>
              <a:rPr lang="en-US" dirty="0" err="1"/>
              <a:t>Videostroboscopy</a:t>
            </a:r>
            <a:endParaRPr lang="en-US" dirty="0"/>
          </a:p>
          <a:p>
            <a:r>
              <a:rPr lang="en-US" dirty="0"/>
              <a:t>Bottom: Computed Tomography and MRI</a:t>
            </a:r>
          </a:p>
        </p:txBody>
      </p:sp>
      <p:sp>
        <p:nvSpPr>
          <p:cNvPr id="4" name="Slide Number Placeholder 3"/>
          <p:cNvSpPr>
            <a:spLocks noGrp="1"/>
          </p:cNvSpPr>
          <p:nvPr>
            <p:ph type="sldNum" sz="quarter" idx="5"/>
          </p:nvPr>
        </p:nvSpPr>
        <p:spPr/>
        <p:txBody>
          <a:bodyPr/>
          <a:lstStyle/>
          <a:p>
            <a:fld id="{43225562-106F-B44B-B3C7-A5D6BD81982E}" type="slidenum">
              <a:rPr lang="en-US" smtClean="0"/>
              <a:pPr/>
              <a:t>48</a:t>
            </a:fld>
            <a:endParaRPr lang="en-US"/>
          </a:p>
        </p:txBody>
      </p:sp>
    </p:spTree>
    <p:extLst>
      <p:ext uri="{BB962C8B-B14F-4D97-AF65-F5344CB8AC3E}">
        <p14:creationId xmlns:p14="http://schemas.microsoft.com/office/powerpoint/2010/main" val="65955957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Move to Slide Show</a:t>
            </a:r>
          </a:p>
        </p:txBody>
      </p:sp>
      <p:sp>
        <p:nvSpPr>
          <p:cNvPr id="4" name="Slide Number Placeholder 3"/>
          <p:cNvSpPr>
            <a:spLocks noGrp="1"/>
          </p:cNvSpPr>
          <p:nvPr>
            <p:ph type="sldNum" sz="quarter" idx="5"/>
          </p:nvPr>
        </p:nvSpPr>
        <p:spPr/>
        <p:txBody>
          <a:bodyPr/>
          <a:lstStyle/>
          <a:p>
            <a:fld id="{43225562-106F-B44B-B3C7-A5D6BD81982E}" type="slidenum">
              <a:rPr lang="en-US" smtClean="0"/>
              <a:pPr/>
              <a:t>49</a:t>
            </a:fld>
            <a:endParaRPr lang="en-US"/>
          </a:p>
        </p:txBody>
      </p:sp>
    </p:spTree>
    <p:extLst>
      <p:ext uri="{BB962C8B-B14F-4D97-AF65-F5344CB8AC3E}">
        <p14:creationId xmlns:p14="http://schemas.microsoft.com/office/powerpoint/2010/main" val="214093772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Top:</a:t>
            </a:r>
          </a:p>
          <a:p>
            <a:r>
              <a:rPr lang="en-US" dirty="0"/>
              <a:t>Left: Oral/nasal mask</a:t>
            </a:r>
          </a:p>
          <a:p>
            <a:r>
              <a:rPr lang="en-US" dirty="0"/>
              <a:t>Right: electro-palate</a:t>
            </a:r>
          </a:p>
          <a:p>
            <a:r>
              <a:rPr lang="en-US" dirty="0"/>
              <a:t>Bottom:</a:t>
            </a:r>
          </a:p>
          <a:p>
            <a:r>
              <a:rPr lang="en-US" dirty="0"/>
              <a:t>Left: EMA</a:t>
            </a:r>
          </a:p>
          <a:p>
            <a:endParaRPr lang="en-US" dirty="0"/>
          </a:p>
        </p:txBody>
      </p:sp>
      <p:sp>
        <p:nvSpPr>
          <p:cNvPr id="4" name="Slide Number Placeholder 3"/>
          <p:cNvSpPr>
            <a:spLocks noGrp="1"/>
          </p:cNvSpPr>
          <p:nvPr>
            <p:ph type="sldNum" sz="quarter" idx="5"/>
          </p:nvPr>
        </p:nvSpPr>
        <p:spPr/>
        <p:txBody>
          <a:bodyPr/>
          <a:lstStyle/>
          <a:p>
            <a:fld id="{43225562-106F-B44B-B3C7-A5D6BD81982E}" type="slidenum">
              <a:rPr lang="en-US" smtClean="0"/>
              <a:pPr/>
              <a:t>50</a:t>
            </a:fld>
            <a:endParaRPr lang="en-US"/>
          </a:p>
        </p:txBody>
      </p:sp>
    </p:spTree>
    <p:extLst>
      <p:ext uri="{BB962C8B-B14F-4D97-AF65-F5344CB8AC3E}">
        <p14:creationId xmlns:p14="http://schemas.microsoft.com/office/powerpoint/2010/main" val="226123209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https://</a:t>
            </a:r>
            <a:r>
              <a:rPr lang="en-US" dirty="0" err="1"/>
              <a:t>seeingspeech.ac.uk</a:t>
            </a:r>
            <a:r>
              <a:rPr lang="en-US" dirty="0"/>
              <a:t>/how-</a:t>
            </a:r>
            <a:r>
              <a:rPr lang="en-US" dirty="0" err="1"/>
              <a:t>uti</a:t>
            </a:r>
            <a:r>
              <a:rPr lang="en-US" dirty="0"/>
              <a:t>-works/</a:t>
            </a:r>
          </a:p>
        </p:txBody>
      </p:sp>
      <p:sp>
        <p:nvSpPr>
          <p:cNvPr id="4" name="Slide Number Placeholder 3"/>
          <p:cNvSpPr>
            <a:spLocks noGrp="1"/>
          </p:cNvSpPr>
          <p:nvPr>
            <p:ph type="sldNum" sz="quarter" idx="5"/>
          </p:nvPr>
        </p:nvSpPr>
        <p:spPr/>
        <p:txBody>
          <a:bodyPr/>
          <a:lstStyle/>
          <a:p>
            <a:fld id="{43225562-106F-B44B-B3C7-A5D6BD81982E}" type="slidenum">
              <a:rPr lang="en-US" smtClean="0"/>
              <a:pPr/>
              <a:t>51</a:t>
            </a:fld>
            <a:endParaRPr lang="en-US"/>
          </a:p>
        </p:txBody>
      </p:sp>
    </p:spTree>
    <p:extLst>
      <p:ext uri="{BB962C8B-B14F-4D97-AF65-F5344CB8AC3E}">
        <p14:creationId xmlns:p14="http://schemas.microsoft.com/office/powerpoint/2010/main" val="251169372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Could you recognize such patterns automatically</a:t>
            </a:r>
          </a:p>
        </p:txBody>
      </p:sp>
      <p:sp>
        <p:nvSpPr>
          <p:cNvPr id="4" name="Slide Number Placeholder 3"/>
          <p:cNvSpPr>
            <a:spLocks noGrp="1"/>
          </p:cNvSpPr>
          <p:nvPr>
            <p:ph type="sldNum" sz="quarter" idx="10"/>
          </p:nvPr>
        </p:nvSpPr>
        <p:spPr/>
        <p:txBody>
          <a:bodyPr/>
          <a:lstStyle/>
          <a:p>
            <a:fld id="{43225562-106F-B44B-B3C7-A5D6BD81982E}" type="slidenum">
              <a:rPr lang="en-US" smtClean="0"/>
              <a:pPr/>
              <a:t>54</a:t>
            </a:fld>
            <a:endParaRPr lang="en-US"/>
          </a:p>
        </p:txBody>
      </p:sp>
    </p:spTree>
    <p:extLst>
      <p:ext uri="{BB962C8B-B14F-4D97-AF65-F5344CB8AC3E}">
        <p14:creationId xmlns:p14="http://schemas.microsoft.com/office/powerpoint/2010/main" val="95504819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Could you recognize such patterns automatically</a:t>
            </a:r>
          </a:p>
        </p:txBody>
      </p:sp>
      <p:sp>
        <p:nvSpPr>
          <p:cNvPr id="4" name="Slide Number Placeholder 3"/>
          <p:cNvSpPr>
            <a:spLocks noGrp="1"/>
          </p:cNvSpPr>
          <p:nvPr>
            <p:ph type="sldNum" sz="quarter" idx="10"/>
          </p:nvPr>
        </p:nvSpPr>
        <p:spPr/>
        <p:txBody>
          <a:bodyPr/>
          <a:lstStyle/>
          <a:p>
            <a:fld id="{43225562-106F-B44B-B3C7-A5D6BD81982E}" type="slidenum">
              <a:rPr lang="en-US" smtClean="0"/>
              <a:pPr/>
              <a:t>55</a:t>
            </a:fld>
            <a:endParaRPr lang="en-US"/>
          </a:p>
        </p:txBody>
      </p:sp>
    </p:spTree>
    <p:extLst>
      <p:ext uri="{BB962C8B-B14F-4D97-AF65-F5344CB8AC3E}">
        <p14:creationId xmlns:p14="http://schemas.microsoft.com/office/powerpoint/2010/main" val="14903944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the features we can identify by eye, or, much quicker if not quite so accurate by machine.</a:t>
            </a:r>
          </a:p>
        </p:txBody>
      </p:sp>
      <p:sp>
        <p:nvSpPr>
          <p:cNvPr id="4" name="Slide Number Placeholder 3"/>
          <p:cNvSpPr>
            <a:spLocks noGrp="1"/>
          </p:cNvSpPr>
          <p:nvPr>
            <p:ph type="sldNum" sz="quarter" idx="5"/>
          </p:nvPr>
        </p:nvSpPr>
        <p:spPr/>
        <p:txBody>
          <a:bodyPr/>
          <a:lstStyle/>
          <a:p>
            <a:fld id="{43225562-106F-B44B-B3C7-A5D6BD81982E}" type="slidenum">
              <a:rPr lang="en-US" smtClean="0"/>
              <a:pPr/>
              <a:t>56</a:t>
            </a:fld>
            <a:endParaRPr lang="en-US"/>
          </a:p>
        </p:txBody>
      </p:sp>
    </p:spTree>
    <p:extLst>
      <p:ext uri="{BB962C8B-B14F-4D97-AF65-F5344CB8AC3E}">
        <p14:creationId xmlns:p14="http://schemas.microsoft.com/office/powerpoint/2010/main" val="50418958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end presentation:  move to Slide Show and click “End show” in bottom left</a:t>
            </a:r>
          </a:p>
        </p:txBody>
      </p:sp>
      <p:sp>
        <p:nvSpPr>
          <p:cNvPr id="4" name="Slide Number Placeholder 3"/>
          <p:cNvSpPr>
            <a:spLocks noGrp="1"/>
          </p:cNvSpPr>
          <p:nvPr>
            <p:ph type="sldNum" sz="quarter" idx="5"/>
          </p:nvPr>
        </p:nvSpPr>
        <p:spPr/>
        <p:txBody>
          <a:bodyPr/>
          <a:lstStyle/>
          <a:p>
            <a:fld id="{43225562-106F-B44B-B3C7-A5D6BD81982E}" type="slidenum">
              <a:rPr lang="en-US" smtClean="0"/>
              <a:pPr/>
              <a:t>60</a:t>
            </a:fld>
            <a:endParaRPr lang="en-US"/>
          </a:p>
        </p:txBody>
      </p:sp>
    </p:spTree>
    <p:extLst>
      <p:ext uri="{BB962C8B-B14F-4D97-AF65-F5344CB8AC3E}">
        <p14:creationId xmlns:p14="http://schemas.microsoft.com/office/powerpoint/2010/main" val="12275625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Are you going to buy these</a:t>
            </a:r>
            <a:r>
              <a:rPr lang="en-US" baseline="0" dirty="0"/>
              <a:t> avocados?  9 is pronounced “n ah-</a:t>
            </a:r>
            <a:r>
              <a:rPr lang="en-US" baseline="0" dirty="0" err="1"/>
              <a:t>ee</a:t>
            </a:r>
            <a:r>
              <a:rPr lang="en-US" baseline="0" dirty="0"/>
              <a:t> n” in </a:t>
            </a:r>
            <a:r>
              <a:rPr lang="en-US" baseline="0" dirty="0" err="1"/>
              <a:t>english</a:t>
            </a:r>
            <a:r>
              <a:rPr lang="en-US" baseline="0" dirty="0"/>
              <a:t> </a:t>
            </a:r>
            <a:r>
              <a:rPr lang="mr-IN" baseline="0" dirty="0"/>
              <a:t>–</a:t>
            </a:r>
            <a:r>
              <a:rPr lang="en-US" baseline="0" dirty="0"/>
              <a:t> does it sound small or large?  How many think smaller?  How many think larger?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Sounds produced in the back of the mouth (“ah”) seem</a:t>
            </a:r>
            <a:r>
              <a:rPr lang="en-US" baseline="0" dirty="0"/>
              <a:t> larger than sounds produced at the front (“</a:t>
            </a:r>
            <a:r>
              <a:rPr lang="en-US" baseline="0" dirty="0" err="1"/>
              <a:t>ee</a:t>
            </a:r>
            <a:r>
              <a:rPr lang="en-US" baseline="0" dirty="0"/>
              <a:t>”) so what about sounds that combine both?</a:t>
            </a:r>
          </a:p>
          <a:p>
            <a:r>
              <a:rPr lang="en-US" baseline="0" dirty="0"/>
              <a:t>Since it’s 2 sounds (one back “ah” and one front “</a:t>
            </a:r>
            <a:r>
              <a:rPr lang="en-US" baseline="0" dirty="0" err="1"/>
              <a:t>ee</a:t>
            </a:r>
            <a:r>
              <a:rPr lang="en-US" baseline="0" dirty="0"/>
              <a:t>”) which works?</a:t>
            </a:r>
            <a:endParaRPr lang="en-US" dirty="0"/>
          </a:p>
        </p:txBody>
      </p:sp>
      <p:sp>
        <p:nvSpPr>
          <p:cNvPr id="4" name="Slide Number Placeholder 3"/>
          <p:cNvSpPr>
            <a:spLocks noGrp="1"/>
          </p:cNvSpPr>
          <p:nvPr>
            <p:ph type="sldNum" sz="quarter" idx="10"/>
          </p:nvPr>
        </p:nvSpPr>
        <p:spPr/>
        <p:txBody>
          <a:bodyPr/>
          <a:lstStyle/>
          <a:p>
            <a:fld id="{43225562-106F-B44B-B3C7-A5D6BD81982E}" type="slidenum">
              <a:rPr lang="en-US" smtClean="0"/>
              <a:pPr/>
              <a:t>10</a:t>
            </a:fld>
            <a:endParaRPr lang="en-US"/>
          </a:p>
        </p:txBody>
      </p:sp>
    </p:spTree>
    <p:extLst>
      <p:ext uri="{BB962C8B-B14F-4D97-AF65-F5344CB8AC3E}">
        <p14:creationId xmlns:p14="http://schemas.microsoft.com/office/powerpoint/2010/main" val="10048533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1" lang="en-US" sz="1200" b="0" i="0" u="none" strike="noStrike" kern="1200" dirty="0">
                <a:solidFill>
                  <a:schemeClr val="tx1"/>
                </a:solidFill>
                <a:effectLst/>
                <a:latin typeface="Times New Roman" charset="0"/>
                <a:ea typeface="ＭＳ Ｐゴシック" charset="0"/>
                <a:cs typeface="+mn-cs"/>
              </a:rPr>
              <a:t>https://</a:t>
            </a:r>
            <a:r>
              <a:rPr kumimoji="1" lang="en-US" sz="1200" b="0" i="0" u="none" strike="noStrike" kern="1200" dirty="0" err="1">
                <a:solidFill>
                  <a:schemeClr val="tx1"/>
                </a:solidFill>
                <a:effectLst/>
                <a:latin typeface="Times New Roman" charset="0"/>
                <a:ea typeface="ＭＳ Ｐゴシック" charset="0"/>
                <a:cs typeface="+mn-cs"/>
              </a:rPr>
              <a:t>www.youtube.com</a:t>
            </a:r>
            <a:r>
              <a:rPr kumimoji="1" lang="en-US" sz="1200" b="0" i="0" u="none" strike="noStrike" kern="1200" dirty="0">
                <a:solidFill>
                  <a:schemeClr val="tx1"/>
                </a:solidFill>
                <a:effectLst/>
                <a:latin typeface="Times New Roman" charset="0"/>
                <a:ea typeface="ＭＳ Ｐゴシック" charset="0"/>
                <a:cs typeface="+mn-cs"/>
              </a:rPr>
              <a:t>/</a:t>
            </a:r>
            <a:r>
              <a:rPr kumimoji="1" lang="en-US" sz="1200" b="0" i="0" u="none" strike="noStrike" kern="1200" dirty="0" err="1">
                <a:solidFill>
                  <a:schemeClr val="tx1"/>
                </a:solidFill>
                <a:effectLst/>
                <a:latin typeface="Times New Roman" charset="0"/>
                <a:ea typeface="ＭＳ Ｐゴシック" charset="0"/>
                <a:cs typeface="+mn-cs"/>
              </a:rPr>
              <a:t>watch?v</a:t>
            </a:r>
            <a:r>
              <a:rPr kumimoji="1" lang="en-US" sz="1200" b="0" i="0" u="none" strike="noStrike" kern="1200" dirty="0">
                <a:solidFill>
                  <a:schemeClr val="tx1"/>
                </a:solidFill>
                <a:effectLst/>
                <a:latin typeface="Times New Roman" charset="0"/>
                <a:ea typeface="ＭＳ Ｐゴシック" charset="0"/>
                <a:cs typeface="+mn-cs"/>
              </a:rPr>
              <a:t>=</a:t>
            </a:r>
            <a:r>
              <a:rPr kumimoji="1" lang="en-US" sz="1200" b="0" i="0" u="none" strike="noStrike" kern="1200" dirty="0" err="1">
                <a:solidFill>
                  <a:schemeClr val="tx1"/>
                </a:solidFill>
                <a:effectLst/>
                <a:latin typeface="Times New Roman" charset="0"/>
                <a:ea typeface="ＭＳ Ｐゴシック" charset="0"/>
                <a:cs typeface="+mn-cs"/>
              </a:rPr>
              <a:t>PWGeUztTkRA</a:t>
            </a:r>
            <a:r>
              <a:rPr kumimoji="1" lang="en-US" sz="1200" b="0" i="0" u="none" strike="noStrike" kern="1200" dirty="0">
                <a:solidFill>
                  <a:schemeClr val="tx1"/>
                </a:solidFill>
                <a:effectLst/>
                <a:latin typeface="Times New Roman" charset="0"/>
                <a:ea typeface="ＭＳ Ｐゴシック" charset="0"/>
                <a:cs typeface="+mn-cs"/>
              </a:rPr>
              <a:t> (</a:t>
            </a:r>
            <a:r>
              <a:rPr kumimoji="1" lang="en-US" sz="1200" b="1" i="0" u="none" strike="noStrike" kern="1200" dirty="0">
                <a:solidFill>
                  <a:schemeClr val="tx1"/>
                </a:solidFill>
                <a:effectLst/>
                <a:latin typeface="Times New Roman" charset="0"/>
                <a:ea typeface="ＭＳ Ｐゴシック" charset="0"/>
                <a:cs typeface="+mn-cs"/>
              </a:rPr>
              <a:t>move to Slide Show, </a:t>
            </a:r>
            <a:r>
              <a:rPr kumimoji="1" lang="en-US" sz="1400" b="1" i="0" u="none" strike="noStrike" kern="1200" dirty="0">
                <a:solidFill>
                  <a:schemeClr val="tx1"/>
                </a:solidFill>
                <a:effectLst/>
                <a:latin typeface="Times New Roman" charset="0"/>
                <a:ea typeface="ＭＳ Ｐゴシック" charset="0"/>
                <a:cs typeface="+mn-cs"/>
              </a:rPr>
              <a:t>use link on title</a:t>
            </a:r>
            <a:r>
              <a:rPr kumimoji="1" lang="en-US" sz="1200" b="1" i="0" u="none" strike="noStrike" kern="1200" dirty="0">
                <a:solidFill>
                  <a:schemeClr val="tx1"/>
                </a:solidFill>
                <a:effectLst/>
                <a:latin typeface="Times New Roman" charset="0"/>
                <a:ea typeface="ＭＳ Ｐゴシック" charset="0"/>
                <a:cs typeface="+mn-cs"/>
              </a:rPr>
              <a:t> and then choose play in bottom left).  Ask students to watch the first speech and then close their eyes for the second (stopping after 1 and after 2 to ask what they thought was being spoken:  </a:t>
            </a:r>
            <a:r>
              <a:rPr kumimoji="1" lang="en-US" sz="1200" b="1" i="0" u="none" strike="noStrike" kern="1200" dirty="0" err="1">
                <a:solidFill>
                  <a:schemeClr val="tx1"/>
                </a:solidFill>
                <a:effectLst/>
                <a:latin typeface="Times New Roman" charset="0"/>
                <a:ea typeface="ＭＳ Ｐゴシック" charset="0"/>
                <a:cs typeface="+mn-cs"/>
              </a:rPr>
              <a:t>Va</a:t>
            </a:r>
            <a:r>
              <a:rPr kumimoji="1" lang="en-US" sz="1200" b="1" i="0" u="none" strike="noStrike" kern="1200" dirty="0">
                <a:solidFill>
                  <a:schemeClr val="tx1"/>
                </a:solidFill>
                <a:effectLst/>
                <a:latin typeface="Times New Roman" charset="0"/>
                <a:ea typeface="ＭＳ Ｐゴシック" charset="0"/>
                <a:cs typeface="+mn-cs"/>
              </a:rPr>
              <a:t> Da Ba is correct….</a:t>
            </a:r>
          </a:p>
          <a:p>
            <a:endParaRPr kumimoji="1" lang="en-US" sz="1200" b="1" i="0" u="none" strike="noStrike" kern="1200" dirty="0">
              <a:solidFill>
                <a:schemeClr val="tx1"/>
              </a:solidFill>
              <a:effectLst/>
              <a:latin typeface="Times New Roman" charset="0"/>
              <a:ea typeface="ＭＳ Ｐゴシック" charset="0"/>
              <a:cs typeface="+mn-cs"/>
            </a:endParaRPr>
          </a:p>
          <a:p>
            <a:r>
              <a:rPr kumimoji="1" lang="en-US" sz="1200" b="0" i="0" u="none" strike="noStrike" kern="1200" dirty="0">
                <a:solidFill>
                  <a:schemeClr val="tx1"/>
                </a:solidFill>
                <a:effectLst/>
                <a:latin typeface="Times New Roman" charset="0"/>
                <a:ea typeface="ＭＳ Ｐゴシック" charset="0"/>
                <a:cs typeface="+mn-cs"/>
              </a:rPr>
              <a:t>The McGurk effect is a perceptual phenomenon that demonstrates an interaction between hearing and vision in speech perception. </a:t>
            </a:r>
          </a:p>
          <a:p>
            <a:r>
              <a:rPr kumimoji="1" lang="en-US" sz="1200" b="0" i="0" u="none" strike="noStrike" kern="1200" dirty="0">
                <a:solidFill>
                  <a:schemeClr val="tx1"/>
                </a:solidFill>
                <a:effectLst/>
                <a:latin typeface="Times New Roman" charset="0"/>
                <a:ea typeface="ＭＳ Ｐゴシック" charset="0"/>
                <a:cs typeface="+mn-cs"/>
              </a:rPr>
              <a:t>The illusion occurs when the auditory component of one sound is paired with the visual component of another sound, leading to the perception of a third sound.</a:t>
            </a:r>
          </a:p>
          <a:p>
            <a:r>
              <a:rPr kumimoji="1" lang="en-US" sz="1200" b="0" i="0" u="none" strike="noStrike" kern="1200" dirty="0">
                <a:solidFill>
                  <a:schemeClr val="tx1"/>
                </a:solidFill>
                <a:effectLst/>
                <a:latin typeface="Times New Roman" charset="0"/>
                <a:ea typeface="ＭＳ Ｐゴシック" charset="0"/>
                <a:cs typeface="+mn-cs"/>
              </a:rPr>
              <a:t>Here:  what consonant is the speaker producing when you watch?  When you close your eyes?</a:t>
            </a:r>
          </a:p>
          <a:p>
            <a:endParaRPr kumimoji="1" lang="en-US" sz="1200" b="0" i="0" u="none" strike="noStrike" kern="1200" dirty="0">
              <a:solidFill>
                <a:schemeClr val="tx1"/>
              </a:solidFill>
              <a:effectLst/>
              <a:latin typeface="Times New Roman" charset="0"/>
              <a:ea typeface="ＭＳ Ｐゴシック" charset="0"/>
              <a:cs typeface="+mn-cs"/>
            </a:endParaRPr>
          </a:p>
          <a:p>
            <a:r>
              <a:rPr kumimoji="1" lang="en-US" sz="1200" b="0" i="0" u="none" strike="noStrike" kern="1200" dirty="0">
                <a:solidFill>
                  <a:schemeClr val="tx1"/>
                </a:solidFill>
                <a:effectLst/>
                <a:latin typeface="Times New Roman" charset="0"/>
                <a:ea typeface="ＭＳ Ｐゴシック" charset="0"/>
                <a:cs typeface="+mn-cs"/>
              </a:rPr>
              <a:t>So, he repeats the phonemes in three sets of two, then has a small pause</a:t>
            </a:r>
            <a:r>
              <a:rPr kumimoji="1" lang="en-US" sz="1200" b="0" i="0" u="none" strike="noStrike" kern="1200">
                <a:solidFill>
                  <a:schemeClr val="tx1"/>
                </a:solidFill>
                <a:effectLst/>
                <a:latin typeface="Times New Roman" charset="0"/>
                <a:ea typeface="ＭＳ Ｐゴシック" charset="0"/>
                <a:cs typeface="+mn-cs"/>
              </a:rPr>
              <a:t>. </a:t>
            </a:r>
            <a:endParaRPr lang="en-US" dirty="0"/>
          </a:p>
        </p:txBody>
      </p:sp>
      <p:sp>
        <p:nvSpPr>
          <p:cNvPr id="4" name="Slide Number Placeholder 3"/>
          <p:cNvSpPr>
            <a:spLocks noGrp="1"/>
          </p:cNvSpPr>
          <p:nvPr>
            <p:ph type="sldNum" sz="quarter" idx="5"/>
          </p:nvPr>
        </p:nvSpPr>
        <p:spPr/>
        <p:txBody>
          <a:bodyPr/>
          <a:lstStyle/>
          <a:p>
            <a:fld id="{43225562-106F-B44B-B3C7-A5D6BD81982E}" type="slidenum">
              <a:rPr lang="en-US" smtClean="0"/>
              <a:pPr/>
              <a:t>12</a:t>
            </a:fld>
            <a:endParaRPr lang="en-US"/>
          </a:p>
        </p:txBody>
      </p:sp>
    </p:spTree>
    <p:extLst>
      <p:ext uri="{BB962C8B-B14F-4D97-AF65-F5344CB8AC3E}">
        <p14:creationId xmlns:p14="http://schemas.microsoft.com/office/powerpoint/2010/main" val="15677748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linguisticsstudyguide.com</a:t>
            </a:r>
            <a:r>
              <a:rPr lang="en-US" dirty="0"/>
              <a:t>/difference-between-phoneme-phone-allophone/</a:t>
            </a:r>
          </a:p>
        </p:txBody>
      </p:sp>
      <p:sp>
        <p:nvSpPr>
          <p:cNvPr id="4" name="Slide Number Placeholder 3"/>
          <p:cNvSpPr>
            <a:spLocks noGrp="1"/>
          </p:cNvSpPr>
          <p:nvPr>
            <p:ph type="sldNum" sz="quarter" idx="5"/>
          </p:nvPr>
        </p:nvSpPr>
        <p:spPr/>
        <p:txBody>
          <a:bodyPr/>
          <a:lstStyle/>
          <a:p>
            <a:fld id="{43225562-106F-B44B-B3C7-A5D6BD81982E}" type="slidenum">
              <a:rPr lang="en-US" smtClean="0"/>
              <a:pPr/>
              <a:t>13</a:t>
            </a:fld>
            <a:endParaRPr lang="en-US"/>
          </a:p>
        </p:txBody>
      </p:sp>
    </p:spTree>
    <p:extLst>
      <p:ext uri="{BB962C8B-B14F-4D97-AF65-F5344CB8AC3E}">
        <p14:creationId xmlns:p14="http://schemas.microsoft.com/office/powerpoint/2010/main" val="20866441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many of you have used </a:t>
            </a:r>
            <a:r>
              <a:rPr lang="en-US" dirty="0" err="1"/>
              <a:t>Duolingo</a:t>
            </a:r>
            <a:r>
              <a:rPr lang="en-US" dirty="0"/>
              <a:t>?</a:t>
            </a:r>
          </a:p>
        </p:txBody>
      </p:sp>
      <p:sp>
        <p:nvSpPr>
          <p:cNvPr id="4" name="Slide Number Placeholder 3"/>
          <p:cNvSpPr>
            <a:spLocks noGrp="1"/>
          </p:cNvSpPr>
          <p:nvPr>
            <p:ph type="sldNum" sz="quarter" idx="10"/>
          </p:nvPr>
        </p:nvSpPr>
        <p:spPr/>
        <p:txBody>
          <a:bodyPr/>
          <a:lstStyle/>
          <a:p>
            <a:fld id="{43225562-106F-B44B-B3C7-A5D6BD81982E}" type="slidenum">
              <a:rPr lang="en-US" smtClean="0"/>
              <a:pPr/>
              <a:t>14</a:t>
            </a:fld>
            <a:endParaRPr lang="en-US"/>
          </a:p>
        </p:txBody>
      </p:sp>
    </p:spTree>
    <p:extLst>
      <p:ext uri="{BB962C8B-B14F-4D97-AF65-F5344CB8AC3E}">
        <p14:creationId xmlns:p14="http://schemas.microsoft.com/office/powerpoint/2010/main" val="106797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depends on how many sounds are associated with each orthographic symbol/letter and how many symbols/letters</a:t>
            </a:r>
            <a:r>
              <a:rPr lang="en-US" baseline="0" dirty="0"/>
              <a:t> can convey the same sound</a:t>
            </a:r>
            <a:endParaRPr lang="en-US" dirty="0"/>
          </a:p>
        </p:txBody>
      </p:sp>
      <p:sp>
        <p:nvSpPr>
          <p:cNvPr id="4" name="Slide Number Placeholder 3"/>
          <p:cNvSpPr>
            <a:spLocks noGrp="1"/>
          </p:cNvSpPr>
          <p:nvPr>
            <p:ph type="sldNum" sz="quarter" idx="10"/>
          </p:nvPr>
        </p:nvSpPr>
        <p:spPr/>
        <p:txBody>
          <a:bodyPr/>
          <a:lstStyle/>
          <a:p>
            <a:fld id="{43225562-106F-B44B-B3C7-A5D6BD81982E}" type="slidenum">
              <a:rPr lang="en-US" smtClean="0"/>
              <a:pPr/>
              <a:t>15</a:t>
            </a:fld>
            <a:endParaRPr lang="en-US"/>
          </a:p>
        </p:txBody>
      </p:sp>
    </p:spTree>
    <p:extLst>
      <p:ext uri="{BB962C8B-B14F-4D97-AF65-F5344CB8AC3E}">
        <p14:creationId xmlns:p14="http://schemas.microsoft.com/office/powerpoint/2010/main" val="15930398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2E2B226C-E354-F843-ABE1-493B816D91CF}" type="slidenum">
              <a:rPr lang="en-US"/>
              <a:pPr/>
              <a:t>‹#›</a:t>
            </a:fld>
            <a:endParaRPr lang="en-US"/>
          </a:p>
        </p:txBody>
      </p:sp>
    </p:spTree>
    <p:extLst>
      <p:ext uri="{BB962C8B-B14F-4D97-AF65-F5344CB8AC3E}">
        <p14:creationId xmlns:p14="http://schemas.microsoft.com/office/powerpoint/2010/main" val="28088368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CEDB4131-3C8B-1844-903B-95490551ECBD}" type="slidenum">
              <a:rPr lang="en-US"/>
              <a:pPr/>
              <a:t>‹#›</a:t>
            </a:fld>
            <a:endParaRPr lang="en-US"/>
          </a:p>
        </p:txBody>
      </p:sp>
    </p:spTree>
    <p:extLst>
      <p:ext uri="{BB962C8B-B14F-4D97-AF65-F5344CB8AC3E}">
        <p14:creationId xmlns:p14="http://schemas.microsoft.com/office/powerpoint/2010/main" val="29729011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5F2A76F4-B5C2-B844-973C-08FAD021861B}" type="slidenum">
              <a:rPr lang="en-US"/>
              <a:pPr/>
              <a:t>‹#›</a:t>
            </a:fld>
            <a:endParaRPr lang="en-US"/>
          </a:p>
        </p:txBody>
      </p:sp>
    </p:spTree>
    <p:extLst>
      <p:ext uri="{BB962C8B-B14F-4D97-AF65-F5344CB8AC3E}">
        <p14:creationId xmlns:p14="http://schemas.microsoft.com/office/powerpoint/2010/main" val="41750258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0DDA1AEC-6E18-CE49-BA7D-A1EE70BF52F2}" type="slidenum">
              <a:rPr lang="en-US"/>
              <a:pPr/>
              <a:t>‹#›</a:t>
            </a:fld>
            <a:endParaRPr lang="en-US"/>
          </a:p>
        </p:txBody>
      </p:sp>
    </p:spTree>
    <p:extLst>
      <p:ext uri="{BB962C8B-B14F-4D97-AF65-F5344CB8AC3E}">
        <p14:creationId xmlns:p14="http://schemas.microsoft.com/office/powerpoint/2010/main" val="27064570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5A927B16-CF33-CA4E-8395-1BB996DDC151}" type="slidenum">
              <a:rPr lang="en-US"/>
              <a:pPr/>
              <a:t>‹#›</a:t>
            </a:fld>
            <a:endParaRPr lang="en-US"/>
          </a:p>
        </p:txBody>
      </p:sp>
    </p:spTree>
    <p:extLst>
      <p:ext uri="{BB962C8B-B14F-4D97-AF65-F5344CB8AC3E}">
        <p14:creationId xmlns:p14="http://schemas.microsoft.com/office/powerpoint/2010/main" val="34884164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39657C8D-625F-FF4F-B74C-ABF67C7A0594}" type="slidenum">
              <a:rPr lang="en-US"/>
              <a:pPr/>
              <a:t>‹#›</a:t>
            </a:fld>
            <a:endParaRPr lang="en-US"/>
          </a:p>
        </p:txBody>
      </p:sp>
    </p:spTree>
    <p:extLst>
      <p:ext uri="{BB962C8B-B14F-4D97-AF65-F5344CB8AC3E}">
        <p14:creationId xmlns:p14="http://schemas.microsoft.com/office/powerpoint/2010/main" val="33415430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09AFD458-321D-7744-9A90-49E273BAFFF1}" type="slidenum">
              <a:rPr lang="en-US"/>
              <a:pPr/>
              <a:t>‹#›</a:t>
            </a:fld>
            <a:endParaRPr lang="en-US"/>
          </a:p>
        </p:txBody>
      </p:sp>
    </p:spTree>
    <p:extLst>
      <p:ext uri="{BB962C8B-B14F-4D97-AF65-F5344CB8AC3E}">
        <p14:creationId xmlns:p14="http://schemas.microsoft.com/office/powerpoint/2010/main" val="25864401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7B69B6F9-E001-3F44-A8D1-4FDE89C11F10}" type="slidenum">
              <a:rPr lang="en-US"/>
              <a:pPr/>
              <a:t>‹#›</a:t>
            </a:fld>
            <a:endParaRPr lang="en-US"/>
          </a:p>
        </p:txBody>
      </p:sp>
    </p:spTree>
    <p:extLst>
      <p:ext uri="{BB962C8B-B14F-4D97-AF65-F5344CB8AC3E}">
        <p14:creationId xmlns:p14="http://schemas.microsoft.com/office/powerpoint/2010/main" val="16823068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CB597078-06DD-0D40-B7A5-2DF1FE3931E4}" type="slidenum">
              <a:rPr lang="en-US"/>
              <a:pPr/>
              <a:t>‹#›</a:t>
            </a:fld>
            <a:endParaRPr lang="en-US"/>
          </a:p>
        </p:txBody>
      </p:sp>
    </p:spTree>
    <p:extLst>
      <p:ext uri="{BB962C8B-B14F-4D97-AF65-F5344CB8AC3E}">
        <p14:creationId xmlns:p14="http://schemas.microsoft.com/office/powerpoint/2010/main" val="455463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D999D15D-E8C9-A24D-9BE9-DCE6B4558923}" type="slidenum">
              <a:rPr lang="en-US"/>
              <a:pPr/>
              <a:t>‹#›</a:t>
            </a:fld>
            <a:endParaRPr lang="en-US"/>
          </a:p>
        </p:txBody>
      </p:sp>
    </p:spTree>
    <p:extLst>
      <p:ext uri="{BB962C8B-B14F-4D97-AF65-F5344CB8AC3E}">
        <p14:creationId xmlns:p14="http://schemas.microsoft.com/office/powerpoint/2010/main" val="9729379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C0307808-9CE2-5E45-8E9F-6FC2F12589DB}" type="slidenum">
              <a:rPr lang="en-US"/>
              <a:pPr/>
              <a:t>‹#›</a:t>
            </a:fld>
            <a:endParaRPr lang="en-US"/>
          </a:p>
        </p:txBody>
      </p:sp>
    </p:spTree>
    <p:extLst>
      <p:ext uri="{BB962C8B-B14F-4D97-AF65-F5344CB8AC3E}">
        <p14:creationId xmlns:p14="http://schemas.microsoft.com/office/powerpoint/2010/main" val="33104415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5698" name="Rectangle 2"/>
          <p:cNvSpPr>
            <a:spLocks noGrp="1" noChangeArrowheads="1"/>
          </p:cNvSpPr>
          <p:nvPr>
            <p:ph type="title"/>
          </p:nvPr>
        </p:nvSpPr>
        <p:spPr bwMode="auto">
          <a:xfrm>
            <a:off x="457200" y="274638"/>
            <a:ext cx="8229600" cy="944562"/>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85699" name="Rectangle 3"/>
          <p:cNvSpPr>
            <a:spLocks noGrp="1" noChangeArrowheads="1"/>
          </p:cNvSpPr>
          <p:nvPr>
            <p:ph type="body" idx="1"/>
          </p:nvPr>
        </p:nvSpPr>
        <p:spPr bwMode="auto">
          <a:xfrm>
            <a:off x="457200" y="1600200"/>
            <a:ext cx="8229600" cy="4525963"/>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5700" name="Rectangle 4"/>
          <p:cNvSpPr>
            <a:spLocks noGrp="1" noChangeArrowheads="1"/>
          </p:cNvSpPr>
          <p:nvPr>
            <p:ph type="dt" sz="half" idx="2"/>
          </p:nvPr>
        </p:nvSpPr>
        <p:spPr bwMode="auto">
          <a:xfrm>
            <a:off x="457200" y="6245225"/>
            <a:ext cx="2133600" cy="476250"/>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a:p>
        </p:txBody>
      </p:sp>
      <p:sp>
        <p:nvSpPr>
          <p:cNvPr id="285701"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a:p>
        </p:txBody>
      </p:sp>
      <p:sp>
        <p:nvSpPr>
          <p:cNvPr id="285702"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122CF5A5-62F2-A74F-ABF9-B4731917787D}"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52" r:id="rId1"/>
    <p:sldLayoutId id="2147483653" r:id="rId2"/>
    <p:sldLayoutId id="2147483654" r:id="rId3"/>
    <p:sldLayoutId id="2147483655" r:id="rId4"/>
    <p:sldLayoutId id="2147483656" r:id="rId5"/>
    <p:sldLayoutId id="2147483657" r:id="rId6"/>
    <p:sldLayoutId id="2147483658" r:id="rId7"/>
    <p:sldLayoutId id="2147483659" r:id="rId8"/>
    <p:sldLayoutId id="2147483660" r:id="rId9"/>
    <p:sldLayoutId id="2147483661" r:id="rId10"/>
    <p:sldLayoutId id="2147483662" r:id="rId11"/>
  </p:sldLayoutIdLst>
  <p:txStyles>
    <p:titleStyle>
      <a:lvl1pPr algn="ctr" rtl="0" fontAlgn="base">
        <a:spcBef>
          <a:spcPct val="0"/>
        </a:spcBef>
        <a:spcAft>
          <a:spcPct val="0"/>
        </a:spcAft>
        <a:defRPr sz="3200">
          <a:solidFill>
            <a:schemeClr val="tx2"/>
          </a:solidFill>
          <a:latin typeface="+mj-lt"/>
          <a:ea typeface="+mj-ea"/>
          <a:cs typeface="+mj-cs"/>
        </a:defRPr>
      </a:lvl1pPr>
      <a:lvl2pPr algn="ctr" rtl="0" fontAlgn="base">
        <a:spcBef>
          <a:spcPct val="0"/>
        </a:spcBef>
        <a:spcAft>
          <a:spcPct val="0"/>
        </a:spcAft>
        <a:defRPr sz="3200">
          <a:solidFill>
            <a:schemeClr val="tx2"/>
          </a:solidFill>
          <a:latin typeface="Arial" charset="0"/>
          <a:ea typeface="ＭＳ Ｐゴシック" charset="0"/>
        </a:defRPr>
      </a:lvl2pPr>
      <a:lvl3pPr algn="ctr" rtl="0" fontAlgn="base">
        <a:spcBef>
          <a:spcPct val="0"/>
        </a:spcBef>
        <a:spcAft>
          <a:spcPct val="0"/>
        </a:spcAft>
        <a:defRPr sz="3200">
          <a:solidFill>
            <a:schemeClr val="tx2"/>
          </a:solidFill>
          <a:latin typeface="Arial" charset="0"/>
          <a:ea typeface="ＭＳ Ｐゴシック" charset="0"/>
        </a:defRPr>
      </a:lvl3pPr>
      <a:lvl4pPr algn="ctr" rtl="0" fontAlgn="base">
        <a:spcBef>
          <a:spcPct val="0"/>
        </a:spcBef>
        <a:spcAft>
          <a:spcPct val="0"/>
        </a:spcAft>
        <a:defRPr sz="3200">
          <a:solidFill>
            <a:schemeClr val="tx2"/>
          </a:solidFill>
          <a:latin typeface="Arial" charset="0"/>
          <a:ea typeface="ＭＳ Ｐゴシック" charset="0"/>
        </a:defRPr>
      </a:lvl4pPr>
      <a:lvl5pPr algn="ctr" rtl="0" fontAlgn="base">
        <a:spcBef>
          <a:spcPct val="0"/>
        </a:spcBef>
        <a:spcAft>
          <a:spcPct val="0"/>
        </a:spcAft>
        <a:defRPr sz="3200">
          <a:solidFill>
            <a:schemeClr val="tx2"/>
          </a:solidFill>
          <a:latin typeface="Arial" charset="0"/>
          <a:ea typeface="ＭＳ Ｐゴシック" charset="0"/>
        </a:defRPr>
      </a:lvl5pPr>
      <a:lvl6pPr marL="457200" algn="ctr" rtl="0" fontAlgn="base">
        <a:spcBef>
          <a:spcPct val="0"/>
        </a:spcBef>
        <a:spcAft>
          <a:spcPct val="0"/>
        </a:spcAft>
        <a:defRPr sz="3200">
          <a:solidFill>
            <a:schemeClr val="tx2"/>
          </a:solidFill>
          <a:latin typeface="Arial" charset="0"/>
          <a:ea typeface="ＭＳ Ｐゴシック" charset="0"/>
        </a:defRPr>
      </a:lvl6pPr>
      <a:lvl7pPr marL="914400" algn="ctr" rtl="0" fontAlgn="base">
        <a:spcBef>
          <a:spcPct val="0"/>
        </a:spcBef>
        <a:spcAft>
          <a:spcPct val="0"/>
        </a:spcAft>
        <a:defRPr sz="3200">
          <a:solidFill>
            <a:schemeClr val="tx2"/>
          </a:solidFill>
          <a:latin typeface="Arial" charset="0"/>
          <a:ea typeface="ＭＳ Ｐゴシック" charset="0"/>
        </a:defRPr>
      </a:lvl7pPr>
      <a:lvl8pPr marL="1371600" algn="ctr" rtl="0" fontAlgn="base">
        <a:spcBef>
          <a:spcPct val="0"/>
        </a:spcBef>
        <a:spcAft>
          <a:spcPct val="0"/>
        </a:spcAft>
        <a:defRPr sz="3200">
          <a:solidFill>
            <a:schemeClr val="tx2"/>
          </a:solidFill>
          <a:latin typeface="Arial" charset="0"/>
          <a:ea typeface="ＭＳ Ｐゴシック" charset="0"/>
        </a:defRPr>
      </a:lvl8pPr>
      <a:lvl9pPr marL="1828800" algn="ctr" rtl="0" fontAlgn="base">
        <a:spcBef>
          <a:spcPct val="0"/>
        </a:spcBef>
        <a:spcAft>
          <a:spcPct val="0"/>
        </a:spcAft>
        <a:defRPr sz="3200">
          <a:solidFill>
            <a:schemeClr val="tx2"/>
          </a:solidFill>
          <a:latin typeface="Arial" charset="0"/>
          <a:ea typeface="ＭＳ Ｐゴシック" charset="0"/>
        </a:defRPr>
      </a:lvl9pPr>
    </p:titleStyle>
    <p:bodyStyle>
      <a:lvl1pPr marL="342900" indent="-342900" algn="l" rtl="0" fontAlgn="base">
        <a:spcBef>
          <a:spcPct val="20000"/>
        </a:spcBef>
        <a:spcAft>
          <a:spcPct val="0"/>
        </a:spcAft>
        <a:buChar char="•"/>
        <a:defRPr sz="28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mn-ea"/>
        </a:defRPr>
      </a:lvl2pPr>
      <a:lvl3pPr marL="1143000" indent="-228600" algn="l" rtl="0" fontAlgn="base">
        <a:spcBef>
          <a:spcPct val="20000"/>
        </a:spcBef>
        <a:spcAft>
          <a:spcPct val="0"/>
        </a:spcAft>
        <a:buChar char="•"/>
        <a:defRPr sz="2400">
          <a:solidFill>
            <a:schemeClr val="tx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s://www.youtube.com/watch?v=PWGeUztTkRA" TargetMode="External"/><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http://www.speech.cs.cmu.edu/cgi-bin/cmudict"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hyperlink" Target="http://www.ipachart.com/" TargetMode="External"/><Relationship Id="rId5" Type="http://schemas.openxmlformats.org/officeDocument/2006/relationships/hyperlink" Target="http://www.phonetics.ucla.edu/course/chapter1/chapter1.html" TargetMode="External"/><Relationship Id="rId4" Type="http://schemas.openxmlformats.org/officeDocument/2006/relationships/hyperlink" Target="https://nvlpubs.nist.gov/nistpubs/Legacy/IR/nistir4930.pdf"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8.xml.rels><?xml version="1.0" encoding="UTF-8" standalone="yes"?>
<Relationships xmlns="http://schemas.openxmlformats.org/package/2006/relationships"><Relationship Id="rId3" Type="http://schemas.openxmlformats.org/officeDocument/2006/relationships/hyperlink" Target="https://tophonetics.com/"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hyperlink" Target="https://en.wikipedia.org/wiki/Help:IPA/Persian" TargetMode="External"/><Relationship Id="rId13" Type="http://schemas.openxmlformats.org/officeDocument/2006/relationships/hyperlink" Target="https://en.wikipedia.org/wiki/Help:IPA/Hebrew" TargetMode="External"/><Relationship Id="rId18" Type="http://schemas.openxmlformats.org/officeDocument/2006/relationships/hyperlink" Target="https://resources.allsetlearning.com/chinese/pronunciation/IPA" TargetMode="External"/><Relationship Id="rId3" Type="http://schemas.openxmlformats.org/officeDocument/2006/relationships/hyperlink" Target="https://en.wikipedia.org/wiki/Help:IPA/Albanian" TargetMode="External"/><Relationship Id="rId21" Type="http://schemas.openxmlformats.org/officeDocument/2006/relationships/hyperlink" Target="https://en.wikipedia.org/wiki/Help:IPA/Portuguese" TargetMode="External"/><Relationship Id="rId7" Type="http://schemas.openxmlformats.org/officeDocument/2006/relationships/hyperlink" Target="https://en.wikipedia.org/wiki/Help:IPA/Catalan" TargetMode="External"/><Relationship Id="rId12" Type="http://schemas.openxmlformats.org/officeDocument/2006/relationships/hyperlink" Target="https://en.wikipedia.org/wiki/Help:IPA/Gujarati" TargetMode="External"/><Relationship Id="rId17" Type="http://schemas.openxmlformats.org/officeDocument/2006/relationships/hyperlink" Target="https://en.wikipedia.org/wiki/Help:IPA/Malayalam" TargetMode="External"/><Relationship Id="rId25" Type="http://schemas.openxmlformats.org/officeDocument/2006/relationships/hyperlink" Target="https://en.wikipedia.org/wiki/Help:IPA/Thai_and_Lao" TargetMode="External"/><Relationship Id="rId2" Type="http://schemas.openxmlformats.org/officeDocument/2006/relationships/notesSlide" Target="../notesSlides/notesSlide13.xml"/><Relationship Id="rId16" Type="http://schemas.openxmlformats.org/officeDocument/2006/relationships/hyperlink" Target="https://en.wikipedia.org/wiki/Help:IPA/Korean" TargetMode="External"/><Relationship Id="rId20" Type="http://schemas.openxmlformats.org/officeDocument/2006/relationships/hyperlink" Target="https://en.wikipedia.org/wiki/Help:IPA/Punjabi" TargetMode="External"/><Relationship Id="rId1" Type="http://schemas.openxmlformats.org/officeDocument/2006/relationships/slideLayout" Target="../slideLayouts/slideLayout4.xml"/><Relationship Id="rId6" Type="http://schemas.openxmlformats.org/officeDocument/2006/relationships/hyperlink" Target="https://en.wikipedia.org/wiki/Help:IPA/Cantonese" TargetMode="External"/><Relationship Id="rId11" Type="http://schemas.openxmlformats.org/officeDocument/2006/relationships/hyperlink" Target="https://en.wikipedia.org/wiki/Help:IPA/Standard_German" TargetMode="External"/><Relationship Id="rId24" Type="http://schemas.openxmlformats.org/officeDocument/2006/relationships/hyperlink" Target="https://en.wikipedia.org/wiki/Help:IPA/Tamil" TargetMode="External"/><Relationship Id="rId5" Type="http://schemas.openxmlformats.org/officeDocument/2006/relationships/hyperlink" Target="https://en.wikipedia.org/wiki/Help:IPA/Bengali" TargetMode="External"/><Relationship Id="rId15" Type="http://schemas.openxmlformats.org/officeDocument/2006/relationships/hyperlink" Target="https://en.wikipedia.org/wiki/Help:IPA/Japanese" TargetMode="External"/><Relationship Id="rId23" Type="http://schemas.openxmlformats.org/officeDocument/2006/relationships/hyperlink" Target="https://en.wikipedia.org/wiki/Help:IPA/Spanish" TargetMode="External"/><Relationship Id="rId10" Type="http://schemas.openxmlformats.org/officeDocument/2006/relationships/hyperlink" Target="https://en.wikipedia.org/wiki/Help:IPA/French" TargetMode="External"/><Relationship Id="rId19" Type="http://schemas.openxmlformats.org/officeDocument/2006/relationships/hyperlink" Target="https://en.wikipedia.org/wiki/Marathi_phonology" TargetMode="External"/><Relationship Id="rId4" Type="http://schemas.openxmlformats.org/officeDocument/2006/relationships/hyperlink" Target="https://en.wikipedia.org/wiki/Help:IPA/Amharic" TargetMode="External"/><Relationship Id="rId9" Type="http://schemas.openxmlformats.org/officeDocument/2006/relationships/hyperlink" Target="https://en.wikipedia.org/wiki/Help:IPA/Finnish" TargetMode="External"/><Relationship Id="rId14" Type="http://schemas.openxmlformats.org/officeDocument/2006/relationships/hyperlink" Target="https://en.wikipedia.org/wiki/Help:IPA/Hindi_and_Urdu" TargetMode="External"/><Relationship Id="rId22" Type="http://schemas.openxmlformats.org/officeDocument/2006/relationships/hyperlink" Target="https://en.wikipedia.org/wiki/Help:IPA/Russian"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6.xml"/><Relationship Id="rId1" Type="http://schemas.openxmlformats.org/officeDocument/2006/relationships/slideLayout" Target="../slideLayouts/slideLayout6.xml"/><Relationship Id="rId4" Type="http://schemas.openxmlformats.org/officeDocument/2006/relationships/hyperlink" Target="https://incl.pl/sammy/" TargetMode="Externa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hyperlink" Target="https://en.wikipedia.org/wiki/ARPABET" TargetMode="External"/><Relationship Id="rId2" Type="http://schemas.openxmlformats.org/officeDocument/2006/relationships/notesSlide" Target="../notesSlides/notesSlide20.xml"/><Relationship Id="rId1" Type="http://schemas.openxmlformats.org/officeDocument/2006/relationships/slideLayout" Target="../slideLayouts/slideLayout6.xml"/><Relationship Id="rId4" Type="http://schemas.openxmlformats.org/officeDocument/2006/relationships/image" Target="../media/image7.png"/></Relationships>
</file>

<file path=ppt/slides/_rels/slide2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1.xml"/><Relationship Id="rId1" Type="http://schemas.openxmlformats.org/officeDocument/2006/relationships/slideLayout" Target="../slideLayouts/slideLayout6.xml"/><Relationship Id="rId4" Type="http://schemas.openxmlformats.org/officeDocument/2006/relationships/hyperlink" Target="https://incl.pl/sammy/"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hyperlink" Target="https://www.youtube.com/watch?v=VPJIwff3w0I" TargetMode="External"/><Relationship Id="rId2" Type="http://schemas.openxmlformats.org/officeDocument/2006/relationships/notesSlide" Target="../notesSlides/notesSlide25.xml"/><Relationship Id="rId1" Type="http://schemas.openxmlformats.org/officeDocument/2006/relationships/slideLayout" Target="../slideLayouts/slideLayout6.xml"/><Relationship Id="rId4" Type="http://schemas.openxmlformats.org/officeDocument/2006/relationships/image" Target="../media/image10.png"/></Relationships>
</file>

<file path=ppt/slides/_rels/slide32.xml.rels><?xml version="1.0" encoding="UTF-8" standalone="yes"?>
<Relationships xmlns="http://schemas.openxmlformats.org/package/2006/relationships"><Relationship Id="rId3" Type="http://schemas.openxmlformats.org/officeDocument/2006/relationships/hyperlink" Target="https://youtu.be/VPJIwff3w0I" TargetMode="External"/><Relationship Id="rId2" Type="http://schemas.openxmlformats.org/officeDocument/2006/relationships/notesSlide" Target="../notesSlides/notesSlide26.xml"/><Relationship Id="rId1" Type="http://schemas.openxmlformats.org/officeDocument/2006/relationships/slideLayout" Target="../slideLayouts/slideLayout6.xml"/><Relationship Id="rId5" Type="http://schemas.openxmlformats.org/officeDocument/2006/relationships/image" Target="../media/image11.png"/><Relationship Id="rId4" Type="http://schemas.openxmlformats.org/officeDocument/2006/relationships/image" Target="../media/image10.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2.xml"/><Relationship Id="rId1" Type="http://schemas.openxmlformats.org/officeDocument/2006/relationships/slideLayout" Target="../slideLayouts/slideLayout6.xml"/><Relationship Id="rId4" Type="http://schemas.openxmlformats.org/officeDocument/2006/relationships/hyperlink" Target="https://incl.pl/sammy/" TargetMode="Externa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s://www.gradescope.com/"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hyperlink" Target="mailto:UNI@columbia.edu" TargetMode="External"/></Relationships>
</file>

<file path=ppt/slides/_rels/slide4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4.xml"/><Relationship Id="rId1" Type="http://schemas.openxmlformats.org/officeDocument/2006/relationships/slideLayout" Target="../slideLayouts/slideLayout6.xml"/><Relationship Id="rId4" Type="http://schemas.openxmlformats.org/officeDocument/2006/relationships/hyperlink" Target="http://smu-facweb.smu.ca/~s0949176/sammy/" TargetMode="Externa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12.png"/><Relationship Id="rId2" Type="http://schemas.openxmlformats.org/officeDocument/2006/relationships/video" Target="file:///C:\WINDOWS\Desktop\05_why_did_ken.mov" TargetMode="External"/><Relationship Id="rId1" Type="http://schemas.microsoft.com/office/2007/relationships/media" Target="file:///C:\WINDOWS\Desktop\05_why_did_ken.mov" TargetMode="External"/><Relationship Id="rId6" Type="http://schemas.openxmlformats.org/officeDocument/2006/relationships/hyperlink" Target="https://www.queensu.ca/psychology/speech-perception-and-production-lab/x-ray-database" TargetMode="External"/><Relationship Id="rId5" Type="http://schemas.openxmlformats.org/officeDocument/2006/relationships/hyperlink" Target="https://youtu.be/RbzBQshJLbg" TargetMode="External"/><Relationship Id="rId4" Type="http://schemas.openxmlformats.org/officeDocument/2006/relationships/notesSlide" Target="../notesSlides/notesSlide35.xml"/></Relationships>
</file>

<file path=ppt/slides/_rels/slide42.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OV"/><Relationship Id="rId1" Type="http://schemas.microsoft.com/office/2007/relationships/media" Target="../media/media1.MOV"/><Relationship Id="rId5" Type="http://schemas.openxmlformats.org/officeDocument/2006/relationships/image" Target="../media/image14.png"/><Relationship Id="rId4" Type="http://schemas.openxmlformats.org/officeDocument/2006/relationships/notesSlide" Target="../notesSlides/notesSlide37.xml"/></Relationships>
</file>

<file path=ppt/slides/_rels/slide44.xml.rels><?xml version="1.0" encoding="UTF-8" standalone="yes"?>
<Relationships xmlns="http://schemas.openxmlformats.org/package/2006/relationships"><Relationship Id="rId3" Type="http://schemas.openxmlformats.org/officeDocument/2006/relationships/hyperlink" Target="https://www.queensu.ca/psychology/speech-perception-and-production-lab/x-ray-database" TargetMode="External"/><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hyperlink" Target="http://www.psl.wisc.edu/projects/large/microbeam" TargetMode="External"/></Relationships>
</file>

<file path=ppt/slides/_rels/slide45.xml.rels><?xml version="1.0" encoding="UTF-8" standalone="yes"?>
<Relationships xmlns="http://schemas.openxmlformats.org/package/2006/relationships"><Relationship Id="rId3" Type="http://schemas.openxmlformats.org/officeDocument/2006/relationships/hyperlink" Target="https://grantome.com/grant/NIH/R01-DC000820-04" TargetMode="External"/><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hyperlink" Target="https://cs.nyu.edu/~roweis/thesis_defense/sld011.htm" TargetMode="External"/></Relationships>
</file>

<file path=ppt/slides/_rels/slide4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hyperlink" Target="http://phonetics.linguistics.ucla.edu/facilities/physiology/EGG.htm" TargetMode="External"/><Relationship Id="rId7" Type="http://schemas.openxmlformats.org/officeDocument/2006/relationships/hyperlink" Target="http://www.articulograph.de/" TargetMode="External"/><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hyperlink" Target="http://www.michaelsetzen.com/wp-content/uploads/2016/06/Videostroboscopy_brochure.pdf" TargetMode="External"/><Relationship Id="rId5" Type="http://schemas.openxmlformats.org/officeDocument/2006/relationships/hyperlink" Target="https://www.mayoclinic.org/tests-procedures/mri/about/pac-20384768" TargetMode="External"/><Relationship Id="rId4" Type="http://schemas.openxmlformats.org/officeDocument/2006/relationships/hyperlink" Target="https://www.mayoclinic.org/tests-procedures/ct-scan/about/pac-20393675" TargetMode="External"/></Relationships>
</file>

<file path=ppt/slides/_rels/slide4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2.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49.xml.rels><?xml version="1.0" encoding="UTF-8" standalone="yes"?>
<Relationships xmlns="http://schemas.openxmlformats.org/package/2006/relationships"><Relationship Id="rId3" Type="http://schemas.openxmlformats.org/officeDocument/2006/relationships/hyperlink" Target="http://www.cstr.ed.ac.uk/research/projects/artic/mocha.html" TargetMode="External"/><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hyperlink" Target="https://seeingspeech.ac.uk/how-uti-works/" TargetMode="External"/></Relationships>
</file>

<file path=ppt/slides/_rels/slide5.xml.rels><?xml version="1.0" encoding="UTF-8" standalone="yes"?>
<Relationships xmlns="http://schemas.openxmlformats.org/package/2006/relationships"><Relationship Id="rId2" Type="http://schemas.openxmlformats.org/officeDocument/2006/relationships/comments" Target="../comments/comment2.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5.xml"/><Relationship Id="rId1" Type="http://schemas.openxmlformats.org/officeDocument/2006/relationships/slideLayout" Target="../slideLayouts/slideLayout7.xml"/><Relationship Id="rId5" Type="http://schemas.openxmlformats.org/officeDocument/2006/relationships/image" Target="../media/image22.jpg"/><Relationship Id="rId4" Type="http://schemas.openxmlformats.org/officeDocument/2006/relationships/image" Target="../media/image21.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25.png"/><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notesSlide" Target="../notesSlides/notesSlide46.xml"/></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25.png"/><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notesSlide" Target="../notesSlides/notesSlide47.xml"/></Relationships>
</file>

<file path=ppt/slides/_rels/slide5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2" Type="http://schemas.openxmlformats.org/officeDocument/2006/relationships/hyperlink" Target="https://zuckermaninstitute.columbia.edu/columbia-engineers-translate-brain-signals-directly-speech" TargetMode="Externa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hyperlink" Target="mailto:UNI@columbia.edu)--" TargetMode="External"/><Relationship Id="rId2" Type="http://schemas.openxmlformats.org/officeDocument/2006/relationships/hyperlink" Target="https://www.gradescope.com/"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hyperlink" Target="http://www.cs.columbia.edu/~julia/courses/CS6998-24/syllabus24.html" TargetMode="External"/><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comments" Target="../comments/comment3.xml"/><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2"/>
          <p:cNvSpPr>
            <a:spLocks noGrp="1" noChangeArrowheads="1"/>
          </p:cNvSpPr>
          <p:nvPr>
            <p:ph type="ctrTitle"/>
          </p:nvPr>
        </p:nvSpPr>
        <p:spPr/>
        <p:txBody>
          <a:bodyPr/>
          <a:lstStyle/>
          <a:p>
            <a:r>
              <a:rPr lang="en-US" dirty="0"/>
              <a:t>From Sounds to Language</a:t>
            </a:r>
            <a:br>
              <a:rPr lang="en-US" dirty="0"/>
            </a:br>
            <a:endParaRPr lang="en-US" dirty="0"/>
          </a:p>
        </p:txBody>
      </p:sp>
      <p:sp>
        <p:nvSpPr>
          <p:cNvPr id="136195" name="Rectangle 3"/>
          <p:cNvSpPr>
            <a:spLocks noGrp="1" noChangeArrowheads="1"/>
          </p:cNvSpPr>
          <p:nvPr>
            <p:ph type="subTitle" idx="1"/>
          </p:nvPr>
        </p:nvSpPr>
        <p:spPr/>
        <p:txBody>
          <a:bodyPr/>
          <a:lstStyle/>
          <a:p>
            <a:r>
              <a:rPr lang="en-US" dirty="0"/>
              <a:t>Julia Hirschberg</a:t>
            </a:r>
          </a:p>
          <a:p>
            <a:r>
              <a:rPr lang="en-US" dirty="0"/>
              <a:t>CS 6998</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367927" y="0"/>
            <a:ext cx="6408145" cy="6858000"/>
          </a:xfrm>
          <a:prstGeom prst="rect">
            <a:avLst/>
          </a:prstGeom>
        </p:spPr>
      </p:pic>
    </p:spTree>
    <p:extLst>
      <p:ext uri="{BB962C8B-B14F-4D97-AF65-F5344CB8AC3E}">
        <p14:creationId xmlns:p14="http://schemas.microsoft.com/office/powerpoint/2010/main" val="11330244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Phonetics:  Studying and Classifying Speech Sounds</a:t>
            </a:r>
          </a:p>
        </p:txBody>
      </p:sp>
      <p:sp>
        <p:nvSpPr>
          <p:cNvPr id="3" name="Content Placeholder 2"/>
          <p:cNvSpPr>
            <a:spLocks noGrp="1"/>
          </p:cNvSpPr>
          <p:nvPr>
            <p:ph idx="1"/>
          </p:nvPr>
        </p:nvSpPr>
        <p:spPr/>
        <p:txBody>
          <a:bodyPr/>
          <a:lstStyle/>
          <a:p>
            <a:r>
              <a:rPr lang="en-US" dirty="0">
                <a:solidFill>
                  <a:srgbClr val="0000FF"/>
                </a:solidFill>
              </a:rPr>
              <a:t>Production</a:t>
            </a:r>
            <a:r>
              <a:rPr lang="en-US" dirty="0"/>
              <a:t> and </a:t>
            </a:r>
            <a:r>
              <a:rPr lang="en-US" dirty="0">
                <a:solidFill>
                  <a:srgbClr val="0000FF"/>
                </a:solidFill>
              </a:rPr>
              <a:t>Perception</a:t>
            </a:r>
          </a:p>
          <a:p>
            <a:pPr lvl="1"/>
            <a:r>
              <a:rPr lang="en-US" dirty="0">
                <a:solidFill>
                  <a:srgbClr val="0000FF"/>
                </a:solidFill>
              </a:rPr>
              <a:t>Auditory phonetics</a:t>
            </a:r>
            <a:r>
              <a:rPr lang="en-US" dirty="0"/>
              <a:t>:  the </a:t>
            </a:r>
            <a:r>
              <a:rPr lang="en-US" dirty="0">
                <a:solidFill>
                  <a:srgbClr val="FF0000"/>
                </a:solidFill>
              </a:rPr>
              <a:t>perception</a:t>
            </a:r>
            <a:r>
              <a:rPr lang="en-US" dirty="0"/>
              <a:t> of speech sounds</a:t>
            </a:r>
          </a:p>
          <a:p>
            <a:pPr lvl="1"/>
            <a:r>
              <a:rPr lang="en-US" dirty="0">
                <a:solidFill>
                  <a:srgbClr val="0000FF"/>
                </a:solidFill>
              </a:rPr>
              <a:t>Articulatory phonetics</a:t>
            </a:r>
            <a:r>
              <a:rPr lang="en-US" dirty="0"/>
              <a:t>:  the </a:t>
            </a:r>
            <a:r>
              <a:rPr lang="en-US" dirty="0">
                <a:solidFill>
                  <a:srgbClr val="FF0000"/>
                </a:solidFill>
              </a:rPr>
              <a:t>articulation</a:t>
            </a:r>
            <a:r>
              <a:rPr lang="en-US" dirty="0"/>
              <a:t> of speech sounds</a:t>
            </a:r>
          </a:p>
          <a:p>
            <a:pPr lvl="1"/>
            <a:r>
              <a:rPr lang="en-US" dirty="0">
                <a:solidFill>
                  <a:srgbClr val="0000FF"/>
                </a:solidFill>
              </a:rPr>
              <a:t>Acoustic phonetics</a:t>
            </a:r>
            <a:r>
              <a:rPr lang="en-US" dirty="0"/>
              <a:t>: the </a:t>
            </a:r>
            <a:r>
              <a:rPr lang="en-US" dirty="0">
                <a:solidFill>
                  <a:srgbClr val="FF0000"/>
                </a:solidFill>
              </a:rPr>
              <a:t>acoustic features </a:t>
            </a:r>
            <a:r>
              <a:rPr lang="en-US" dirty="0"/>
              <a:t>of speech sounds</a:t>
            </a:r>
          </a:p>
        </p:txBody>
      </p:sp>
    </p:spTree>
    <p:extLst>
      <p:ext uri="{BB962C8B-B14F-4D97-AF65-F5344CB8AC3E}">
        <p14:creationId xmlns:p14="http://schemas.microsoft.com/office/powerpoint/2010/main" val="5080882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hlinkClick r:id="rId3"/>
              </a:rPr>
              <a:t>The McGurk Effect</a:t>
            </a:r>
            <a:endParaRPr lang="en-US" dirty="0"/>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066800"/>
            <a:ext cx="9144000" cy="5144713"/>
          </a:xfrm>
          <a:prstGeom prst="rect">
            <a:avLst/>
          </a:prstGeom>
        </p:spPr>
      </p:pic>
    </p:spTree>
    <p:extLst>
      <p:ext uri="{BB962C8B-B14F-4D97-AF65-F5344CB8AC3E}">
        <p14:creationId xmlns:p14="http://schemas.microsoft.com/office/powerpoint/2010/main" val="3263663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C5AEEF-638E-D585-65AB-A835F0E8ED55}"/>
              </a:ext>
            </a:extLst>
          </p:cNvPr>
          <p:cNvSpPr>
            <a:spLocks noGrp="1"/>
          </p:cNvSpPr>
          <p:nvPr>
            <p:ph type="title"/>
          </p:nvPr>
        </p:nvSpPr>
        <p:spPr/>
        <p:txBody>
          <a:bodyPr/>
          <a:lstStyle/>
          <a:p>
            <a:r>
              <a:rPr lang="en-US" dirty="0">
                <a:solidFill>
                  <a:srgbClr val="0000FF"/>
                </a:solidFill>
              </a:rPr>
              <a:t>Sounds in Language: Phonemes, Phones and Allophones</a:t>
            </a:r>
            <a:endParaRPr lang="en-US" dirty="0"/>
          </a:p>
        </p:txBody>
      </p:sp>
      <p:sp>
        <p:nvSpPr>
          <p:cNvPr id="3" name="Content Placeholder 2">
            <a:extLst>
              <a:ext uri="{FF2B5EF4-FFF2-40B4-BE49-F238E27FC236}">
                <a16:creationId xmlns:a16="http://schemas.microsoft.com/office/drawing/2014/main" id="{5D2E8857-3D79-E05C-A930-C59A882083C8}"/>
              </a:ext>
            </a:extLst>
          </p:cNvPr>
          <p:cNvSpPr>
            <a:spLocks noGrp="1"/>
          </p:cNvSpPr>
          <p:nvPr>
            <p:ph idx="1"/>
          </p:nvPr>
        </p:nvSpPr>
        <p:spPr/>
        <p:txBody>
          <a:bodyPr/>
          <a:lstStyle/>
          <a:p>
            <a:r>
              <a:rPr lang="en-US" sz="2400" dirty="0">
                <a:solidFill>
                  <a:srgbClr val="0000FF"/>
                </a:solidFill>
              </a:rPr>
              <a:t>Phonemes: </a:t>
            </a:r>
            <a:r>
              <a:rPr lang="en-US" sz="2400" dirty="0"/>
              <a:t>perceptually distinct units of sound in a language that distinguish one word from another</a:t>
            </a:r>
          </a:p>
          <a:p>
            <a:pPr lvl="1"/>
            <a:r>
              <a:rPr lang="en-US" sz="2200" i="1" dirty="0">
                <a:solidFill>
                  <a:srgbClr val="FF0000"/>
                </a:solidFill>
              </a:rPr>
              <a:t>/k/</a:t>
            </a:r>
            <a:r>
              <a:rPr lang="en-US" sz="2200" i="1" dirty="0"/>
              <a:t> </a:t>
            </a:r>
            <a:r>
              <a:rPr lang="en-US" sz="2200" dirty="0"/>
              <a:t>in </a:t>
            </a:r>
            <a:r>
              <a:rPr lang="en-US" sz="2200" dirty="0">
                <a:solidFill>
                  <a:srgbClr val="FF0000"/>
                </a:solidFill>
              </a:rPr>
              <a:t>kitty</a:t>
            </a:r>
            <a:r>
              <a:rPr lang="en-US" sz="2200" dirty="0"/>
              <a:t> vs</a:t>
            </a:r>
            <a:r>
              <a:rPr lang="en-US" sz="2200" i="1" dirty="0"/>
              <a:t>. </a:t>
            </a:r>
            <a:r>
              <a:rPr lang="en-US" sz="2200" i="1" dirty="0">
                <a:solidFill>
                  <a:srgbClr val="FF0000"/>
                </a:solidFill>
              </a:rPr>
              <a:t>/w/</a:t>
            </a:r>
            <a:r>
              <a:rPr lang="en-US" sz="2200" i="1" dirty="0"/>
              <a:t> </a:t>
            </a:r>
            <a:r>
              <a:rPr lang="en-US" sz="2200" dirty="0"/>
              <a:t>in </a:t>
            </a:r>
            <a:r>
              <a:rPr lang="en-US" sz="2200" dirty="0">
                <a:solidFill>
                  <a:srgbClr val="FF0000"/>
                </a:solidFill>
              </a:rPr>
              <a:t>witty</a:t>
            </a:r>
          </a:p>
          <a:p>
            <a:pPr lvl="1"/>
            <a:r>
              <a:rPr lang="en-US" sz="2200" dirty="0"/>
              <a:t>Our </a:t>
            </a:r>
            <a:r>
              <a:rPr lang="en-US" sz="2200" dirty="0">
                <a:solidFill>
                  <a:srgbClr val="0000FF"/>
                </a:solidFill>
              </a:rPr>
              <a:t>mental representation </a:t>
            </a:r>
            <a:r>
              <a:rPr lang="en-US" sz="2200" dirty="0"/>
              <a:t>of sounds, not the  sounds themselves, e.g</a:t>
            </a:r>
            <a:r>
              <a:rPr lang="en-US" sz="2200" dirty="0">
                <a:solidFill>
                  <a:srgbClr val="FF0000"/>
                </a:solidFill>
              </a:rPr>
              <a:t>. </a:t>
            </a:r>
            <a:r>
              <a:rPr lang="en-US" sz="2200" i="1" dirty="0">
                <a:solidFill>
                  <a:srgbClr val="FF0000"/>
                </a:solidFill>
              </a:rPr>
              <a:t>/</a:t>
            </a:r>
            <a:r>
              <a:rPr lang="en-US" sz="2200" i="1" dirty="0" err="1">
                <a:solidFill>
                  <a:srgbClr val="FF0000"/>
                </a:solidFill>
              </a:rPr>
              <a:t>kitee</a:t>
            </a:r>
            <a:r>
              <a:rPr lang="en-US" sz="2200" i="1" dirty="0">
                <a:solidFill>
                  <a:srgbClr val="FF0000"/>
                </a:solidFill>
              </a:rPr>
              <a:t>/ </a:t>
            </a:r>
            <a:r>
              <a:rPr lang="en-US" sz="2200" dirty="0"/>
              <a:t>in </a:t>
            </a:r>
            <a:r>
              <a:rPr lang="en-US" sz="2200" dirty="0">
                <a:solidFill>
                  <a:srgbClr val="0000FF"/>
                </a:solidFill>
              </a:rPr>
              <a:t>broad phonemic transcription</a:t>
            </a:r>
          </a:p>
          <a:p>
            <a:r>
              <a:rPr lang="en-US" sz="2400" dirty="0">
                <a:solidFill>
                  <a:srgbClr val="0000FF"/>
                </a:solidFill>
              </a:rPr>
              <a:t>Phones</a:t>
            </a:r>
            <a:r>
              <a:rPr lang="en-US" sz="2400" dirty="0"/>
              <a:t>: the </a:t>
            </a:r>
            <a:r>
              <a:rPr lang="en-US" sz="2400" dirty="0">
                <a:solidFill>
                  <a:srgbClr val="0000FF"/>
                </a:solidFill>
              </a:rPr>
              <a:t>phonetic representation </a:t>
            </a:r>
            <a:r>
              <a:rPr lang="en-US" sz="2400" dirty="0"/>
              <a:t>of the phoneme we produce when we speak </a:t>
            </a:r>
          </a:p>
          <a:p>
            <a:pPr lvl="1"/>
            <a:r>
              <a:rPr lang="en-US" sz="2200" dirty="0">
                <a:solidFill>
                  <a:srgbClr val="FF0000"/>
                </a:solidFill>
              </a:rPr>
              <a:t>[k] [I] [t] [</a:t>
            </a:r>
            <a:r>
              <a:rPr lang="en-US" sz="2200" dirty="0" err="1">
                <a:solidFill>
                  <a:srgbClr val="FF0000"/>
                </a:solidFill>
              </a:rPr>
              <a:t>i</a:t>
            </a:r>
            <a:r>
              <a:rPr lang="en-US" sz="2200" dirty="0">
                <a:solidFill>
                  <a:srgbClr val="FF0000"/>
                </a:solidFill>
              </a:rPr>
              <a:t>] </a:t>
            </a:r>
            <a:r>
              <a:rPr lang="en-US" sz="2200" dirty="0"/>
              <a:t>in</a:t>
            </a:r>
            <a:r>
              <a:rPr lang="en-US" sz="2200" dirty="0">
                <a:solidFill>
                  <a:srgbClr val="FF0000"/>
                </a:solidFill>
              </a:rPr>
              <a:t> </a:t>
            </a:r>
            <a:r>
              <a:rPr lang="en-US" sz="2200" dirty="0">
                <a:solidFill>
                  <a:srgbClr val="0000FF"/>
                </a:solidFill>
              </a:rPr>
              <a:t>narrow phonemic transcription</a:t>
            </a:r>
          </a:p>
          <a:p>
            <a:r>
              <a:rPr lang="en-US" sz="2400" dirty="0">
                <a:solidFill>
                  <a:srgbClr val="0000FF"/>
                </a:solidFill>
              </a:rPr>
              <a:t>Allophones: </a:t>
            </a:r>
            <a:r>
              <a:rPr lang="en-US" sz="2400" dirty="0"/>
              <a:t>the different ways we can pronounce the same phoneme without changing their meaning</a:t>
            </a:r>
          </a:p>
          <a:p>
            <a:pPr lvl="1"/>
            <a:r>
              <a:rPr lang="en-US" sz="2400" dirty="0"/>
              <a:t>E.g. </a:t>
            </a:r>
            <a:r>
              <a:rPr lang="en-US" sz="2400" dirty="0">
                <a:solidFill>
                  <a:srgbClr val="FF0000"/>
                </a:solidFill>
              </a:rPr>
              <a:t>[k] [I] [t] [</a:t>
            </a:r>
            <a:r>
              <a:rPr lang="en-US" sz="2400" dirty="0" err="1">
                <a:solidFill>
                  <a:srgbClr val="FF0000"/>
                </a:solidFill>
              </a:rPr>
              <a:t>i</a:t>
            </a:r>
            <a:r>
              <a:rPr lang="en-US" sz="2400" dirty="0">
                <a:solidFill>
                  <a:srgbClr val="FF0000"/>
                </a:solidFill>
              </a:rPr>
              <a:t>] vs. [k] [I] [d] [</a:t>
            </a:r>
            <a:r>
              <a:rPr lang="en-US" sz="2400" dirty="0" err="1">
                <a:solidFill>
                  <a:srgbClr val="FF0000"/>
                </a:solidFill>
              </a:rPr>
              <a:t>i</a:t>
            </a:r>
            <a:r>
              <a:rPr lang="en-US" sz="2400" dirty="0">
                <a:solidFill>
                  <a:srgbClr val="FF0000"/>
                </a:solidFill>
              </a:rPr>
              <a:t>] </a:t>
            </a:r>
            <a:endParaRPr lang="en-US" sz="2400" dirty="0"/>
          </a:p>
          <a:p>
            <a:pPr marL="457200" lvl="1" indent="0">
              <a:buNone/>
            </a:pPr>
            <a:r>
              <a:rPr lang="en-US" dirty="0"/>
              <a:t> </a:t>
            </a:r>
          </a:p>
        </p:txBody>
      </p:sp>
    </p:spTree>
    <p:extLst>
      <p:ext uri="{BB962C8B-B14F-4D97-AF65-F5344CB8AC3E}">
        <p14:creationId xmlns:p14="http://schemas.microsoft.com/office/powerpoint/2010/main" val="3755647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802" name="Rectangle 2"/>
          <p:cNvSpPr>
            <a:spLocks noGrp="1" noChangeArrowheads="1"/>
          </p:cNvSpPr>
          <p:nvPr>
            <p:ph type="title"/>
          </p:nvPr>
        </p:nvSpPr>
        <p:spPr/>
        <p:txBody>
          <a:bodyPr/>
          <a:lstStyle/>
          <a:p>
            <a:r>
              <a:rPr lang="en-US" dirty="0"/>
              <a:t>How should we Represent Speech Sounds?</a:t>
            </a:r>
          </a:p>
        </p:txBody>
      </p:sp>
      <p:sp>
        <p:nvSpPr>
          <p:cNvPr id="332803" name="Rectangle 3"/>
          <p:cNvSpPr>
            <a:spLocks noGrp="1" noChangeArrowheads="1"/>
          </p:cNvSpPr>
          <p:nvPr>
            <p:ph type="body" idx="1"/>
          </p:nvPr>
        </p:nvSpPr>
        <p:spPr>
          <a:xfrm>
            <a:off x="457200" y="1371600"/>
            <a:ext cx="8229600" cy="4754563"/>
          </a:xfrm>
        </p:spPr>
        <p:txBody>
          <a:bodyPr/>
          <a:lstStyle/>
          <a:p>
            <a:r>
              <a:rPr lang="en-US" dirty="0"/>
              <a:t>Why do we need to?</a:t>
            </a:r>
          </a:p>
          <a:p>
            <a:pPr lvl="1"/>
            <a:r>
              <a:rPr lang="en-US" dirty="0"/>
              <a:t> </a:t>
            </a:r>
            <a:r>
              <a:rPr lang="en-US" sz="2400" dirty="0"/>
              <a:t>How do we </a:t>
            </a:r>
            <a:r>
              <a:rPr lang="en-US" sz="2400" dirty="0">
                <a:solidFill>
                  <a:srgbClr val="0000FF"/>
                </a:solidFill>
              </a:rPr>
              <a:t>translate</a:t>
            </a:r>
            <a:r>
              <a:rPr lang="en-US" sz="2400" dirty="0"/>
              <a:t> between sounds and words (</a:t>
            </a:r>
            <a:r>
              <a:rPr lang="en-US" sz="2400" dirty="0">
                <a:solidFill>
                  <a:srgbClr val="FF0000"/>
                </a:solidFill>
              </a:rPr>
              <a:t>ASR, TTS, MT, dialogue systems, keyword search</a:t>
            </a:r>
            <a:r>
              <a:rPr lang="en-US" sz="2400" dirty="0"/>
              <a:t>), </a:t>
            </a:r>
            <a:r>
              <a:rPr lang="en-US" sz="2400" dirty="0">
                <a:solidFill>
                  <a:srgbClr val="0000FF"/>
                </a:solidFill>
              </a:rPr>
              <a:t>learn pronunciations of </a:t>
            </a:r>
            <a:r>
              <a:rPr lang="en-US" sz="2400" dirty="0"/>
              <a:t>new languages, </a:t>
            </a:r>
            <a:r>
              <a:rPr lang="en-US" sz="2400" dirty="0">
                <a:solidFill>
                  <a:srgbClr val="0000FF"/>
                </a:solidFill>
              </a:rPr>
              <a:t>compare</a:t>
            </a:r>
            <a:r>
              <a:rPr lang="en-US" sz="2400" dirty="0"/>
              <a:t> language similarities and differences?</a:t>
            </a:r>
          </a:p>
          <a:p>
            <a:r>
              <a:rPr lang="en-US" dirty="0"/>
              <a:t>So</a:t>
            </a:r>
            <a:r>
              <a:rPr lang="mr-IN" dirty="0"/>
              <a:t>…</a:t>
            </a:r>
            <a:r>
              <a:rPr lang="en-US" dirty="0"/>
              <a:t>how should we represent sounds?</a:t>
            </a:r>
          </a:p>
          <a:p>
            <a:pPr lvl="1"/>
            <a:r>
              <a:rPr lang="en-US" sz="2400" dirty="0">
                <a:solidFill>
                  <a:srgbClr val="0000FF"/>
                </a:solidFill>
              </a:rPr>
              <a:t>Regular</a:t>
            </a:r>
            <a:r>
              <a:rPr lang="en-US" sz="2400" dirty="0"/>
              <a:t> </a:t>
            </a:r>
            <a:r>
              <a:rPr lang="en-US" sz="2400" dirty="0">
                <a:solidFill>
                  <a:srgbClr val="0000FF"/>
                </a:solidFill>
              </a:rPr>
              <a:t>orthography</a:t>
            </a:r>
            <a:r>
              <a:rPr lang="en-US" sz="2400" dirty="0"/>
              <a:t>: </a:t>
            </a:r>
            <a:r>
              <a:rPr lang="en-US" sz="2400" b="1" dirty="0">
                <a:solidFill>
                  <a:srgbClr val="FF0000"/>
                </a:solidFill>
              </a:rPr>
              <a:t>jump</a:t>
            </a:r>
          </a:p>
          <a:p>
            <a:pPr lvl="1"/>
            <a:r>
              <a:rPr lang="en-US" sz="2400" dirty="0">
                <a:solidFill>
                  <a:srgbClr val="0000FF"/>
                </a:solidFill>
              </a:rPr>
              <a:t>Special-purpose symbol sets </a:t>
            </a:r>
            <a:r>
              <a:rPr lang="en-US" sz="2400" dirty="0"/>
              <a:t>(usually created for one language only): /</a:t>
            </a:r>
            <a:r>
              <a:rPr lang="en-US" sz="2400" b="1" dirty="0" err="1">
                <a:solidFill>
                  <a:srgbClr val="FF0000"/>
                </a:solidFill>
              </a:rPr>
              <a:t>jh</a:t>
            </a:r>
            <a:r>
              <a:rPr lang="en-US" sz="2400" b="1" dirty="0">
                <a:solidFill>
                  <a:srgbClr val="FF0000"/>
                </a:solidFill>
              </a:rPr>
              <a:t> uh m p</a:t>
            </a:r>
            <a:r>
              <a:rPr lang="en-US" sz="2400" b="1" dirty="0"/>
              <a:t>/</a:t>
            </a:r>
          </a:p>
          <a:p>
            <a:pPr lvl="1"/>
            <a:r>
              <a:rPr lang="en-US" sz="2400" dirty="0">
                <a:solidFill>
                  <a:srgbClr val="0000FF"/>
                </a:solidFill>
              </a:rPr>
              <a:t>Abstract sound classes </a:t>
            </a:r>
            <a:r>
              <a:rPr lang="en-US" sz="2400" dirty="0"/>
              <a:t>based upon sound similarities across languages: /</a:t>
            </a:r>
            <a:r>
              <a:rPr lang="pl-PL" sz="2400" b="1" dirty="0" err="1">
                <a:solidFill>
                  <a:srgbClr val="FF0000"/>
                </a:solidFill>
              </a:rPr>
              <a:t>dz</a:t>
            </a:r>
            <a:r>
              <a:rPr lang="pl-PL" sz="2400" b="1" dirty="0">
                <a:solidFill>
                  <a:srgbClr val="FF0000"/>
                </a:solidFill>
              </a:rPr>
              <a:t> </a:t>
            </a:r>
            <a:r>
              <a:rPr lang="pl-PL" sz="2400" b="1" dirty="0" err="1">
                <a:solidFill>
                  <a:srgbClr val="FF0000"/>
                </a:solidFill>
              </a:rPr>
              <a:t>ʌ</a:t>
            </a:r>
            <a:r>
              <a:rPr lang="pl-PL" sz="2400" b="1" dirty="0">
                <a:solidFill>
                  <a:srgbClr val="FF0000"/>
                </a:solidFill>
              </a:rPr>
              <a:t> m p</a:t>
            </a:r>
            <a:r>
              <a:rPr lang="pl-PL" sz="2400" b="1" dirty="0"/>
              <a:t>/</a:t>
            </a:r>
            <a:endParaRPr lang="en-US" sz="2400" b="1"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46786" name="Rectangle 2"/>
          <p:cNvSpPr>
            <a:spLocks noGrp="1" noChangeArrowheads="1"/>
          </p:cNvSpPr>
          <p:nvPr>
            <p:ph type="title"/>
          </p:nvPr>
        </p:nvSpPr>
        <p:spPr>
          <a:xfrm>
            <a:off x="457200" y="274638"/>
            <a:ext cx="8229600" cy="792162"/>
          </a:xfrm>
        </p:spPr>
        <p:txBody>
          <a:bodyPr/>
          <a:lstStyle/>
          <a:p>
            <a:r>
              <a:rPr lang="en-US" dirty="0"/>
              <a:t>Orthographic Representation?</a:t>
            </a:r>
          </a:p>
        </p:txBody>
      </p:sp>
      <p:sp>
        <p:nvSpPr>
          <p:cNvPr id="246787" name="Rectangle 3"/>
          <p:cNvSpPr>
            <a:spLocks noGrp="1" noChangeArrowheads="1"/>
          </p:cNvSpPr>
          <p:nvPr>
            <p:ph type="body" idx="1"/>
          </p:nvPr>
        </p:nvSpPr>
        <p:spPr>
          <a:xfrm>
            <a:off x="457200" y="1295400"/>
            <a:ext cx="8229600" cy="5181600"/>
          </a:xfrm>
        </p:spPr>
        <p:txBody>
          <a:bodyPr/>
          <a:lstStyle/>
          <a:p>
            <a:r>
              <a:rPr lang="en-US" dirty="0"/>
              <a:t>As we know</a:t>
            </a:r>
            <a:r>
              <a:rPr lang="mr-IN" dirty="0"/>
              <a:t>…</a:t>
            </a:r>
            <a:r>
              <a:rPr lang="en-US" dirty="0"/>
              <a:t>a single letter may have many </a:t>
            </a:r>
            <a:r>
              <a:rPr lang="en-US" dirty="0">
                <a:solidFill>
                  <a:srgbClr val="0000FF"/>
                </a:solidFill>
              </a:rPr>
              <a:t>different acoustic realizations</a:t>
            </a:r>
            <a:r>
              <a:rPr lang="en-US" dirty="0"/>
              <a:t>, e.g., in English</a:t>
            </a:r>
          </a:p>
          <a:p>
            <a:pPr lvl="1">
              <a:buFontTx/>
              <a:buNone/>
            </a:pPr>
            <a:r>
              <a:rPr lang="en-US" sz="2400" dirty="0">
                <a:solidFill>
                  <a:srgbClr val="FF0000"/>
                </a:solidFill>
              </a:rPr>
              <a:t>o</a:t>
            </a:r>
            <a:r>
              <a:rPr lang="en-US" sz="2400" dirty="0"/>
              <a:t>  comb, tomb, bomb		</a:t>
            </a:r>
            <a:r>
              <a:rPr lang="en-US" sz="2400" dirty="0" err="1">
                <a:solidFill>
                  <a:srgbClr val="FF0000"/>
                </a:solidFill>
              </a:rPr>
              <a:t>oo</a:t>
            </a:r>
            <a:r>
              <a:rPr lang="en-US" sz="2400" dirty="0">
                <a:solidFill>
                  <a:srgbClr val="FF0000"/>
                </a:solidFill>
              </a:rPr>
              <a:t>  </a:t>
            </a:r>
            <a:r>
              <a:rPr lang="en-US" sz="2400" dirty="0"/>
              <a:t>blood, food, good</a:t>
            </a:r>
          </a:p>
          <a:p>
            <a:pPr lvl="1">
              <a:buFontTx/>
              <a:buNone/>
            </a:pPr>
            <a:r>
              <a:rPr lang="en-US" sz="2400" dirty="0">
                <a:solidFill>
                  <a:srgbClr val="FF0000"/>
                </a:solidFill>
              </a:rPr>
              <a:t>c</a:t>
            </a:r>
            <a:r>
              <a:rPr lang="en-US" sz="2400" dirty="0"/>
              <a:t>  court, center, cheese		</a:t>
            </a:r>
            <a:r>
              <a:rPr lang="en-US" sz="2400" dirty="0">
                <a:solidFill>
                  <a:srgbClr val="FF0000"/>
                </a:solidFill>
              </a:rPr>
              <a:t>s</a:t>
            </a:r>
            <a:r>
              <a:rPr lang="en-US" sz="2400" dirty="0"/>
              <a:t>    reason, surreal, shy</a:t>
            </a:r>
          </a:p>
          <a:p>
            <a:r>
              <a:rPr lang="en-US" dirty="0"/>
              <a:t>And</a:t>
            </a:r>
            <a:r>
              <a:rPr lang="mr-IN" dirty="0"/>
              <a:t>…</a:t>
            </a:r>
            <a:r>
              <a:rPr lang="en-US" dirty="0"/>
              <a:t>a single sound may be </a:t>
            </a:r>
            <a:r>
              <a:rPr lang="en-US" dirty="0">
                <a:solidFill>
                  <a:srgbClr val="0000FF"/>
                </a:solidFill>
              </a:rPr>
              <a:t>represented differently</a:t>
            </a:r>
            <a:r>
              <a:rPr lang="en-US" dirty="0"/>
              <a:t> in orthography</a:t>
            </a:r>
          </a:p>
          <a:p>
            <a:pPr lvl="1">
              <a:buFontTx/>
              <a:buNone/>
            </a:pPr>
            <a:r>
              <a:rPr lang="en-US" sz="2400" dirty="0">
                <a:solidFill>
                  <a:srgbClr val="FF0000"/>
                </a:solidFill>
              </a:rPr>
              <a:t>[</a:t>
            </a:r>
            <a:r>
              <a:rPr lang="en-US" sz="2400" dirty="0" err="1">
                <a:solidFill>
                  <a:srgbClr val="FF0000"/>
                </a:solidFill>
              </a:rPr>
              <a:t>i</a:t>
            </a:r>
            <a:r>
              <a:rPr lang="en-US" sz="2400" dirty="0">
                <a:solidFill>
                  <a:srgbClr val="FF0000"/>
                </a:solidFill>
              </a:rPr>
              <a:t>]</a:t>
            </a:r>
            <a:r>
              <a:rPr lang="en-US" sz="2400" dirty="0"/>
              <a:t>	  sea, see, scene, receive, thief; </a:t>
            </a:r>
            <a:r>
              <a:rPr lang="en-US" sz="2400" dirty="0">
                <a:solidFill>
                  <a:srgbClr val="FF0000"/>
                </a:solidFill>
              </a:rPr>
              <a:t>[s]</a:t>
            </a:r>
            <a:r>
              <a:rPr lang="en-US" sz="2400" dirty="0"/>
              <a:t>  cereal, same</a:t>
            </a:r>
          </a:p>
          <a:p>
            <a:pPr lvl="1">
              <a:buFontTx/>
              <a:buNone/>
            </a:pPr>
            <a:r>
              <a:rPr lang="en-US" sz="2400" dirty="0">
                <a:solidFill>
                  <a:srgbClr val="FF0000"/>
                </a:solidFill>
              </a:rPr>
              <a:t>[u] </a:t>
            </a:r>
            <a:r>
              <a:rPr lang="en-US" sz="2400" dirty="0"/>
              <a:t>true, few, choose, lieu, do;	</a:t>
            </a:r>
            <a:r>
              <a:rPr lang="en-US" sz="2400" dirty="0">
                <a:solidFill>
                  <a:srgbClr val="FF0000"/>
                </a:solidFill>
              </a:rPr>
              <a:t>[ay]  </a:t>
            </a:r>
            <a:r>
              <a:rPr lang="en-US" sz="2400" dirty="0"/>
              <a:t>prime, buy, rhyme</a:t>
            </a:r>
          </a:p>
          <a:p>
            <a:r>
              <a:rPr lang="en-US" i="1" dirty="0">
                <a:solidFill>
                  <a:srgbClr val="0000FF"/>
                </a:solidFill>
              </a:rPr>
              <a:t>Is orthography a good choice for English?</a:t>
            </a:r>
          </a:p>
          <a:p>
            <a:r>
              <a:rPr lang="en-US" i="1" dirty="0">
                <a:solidFill>
                  <a:srgbClr val="0000FF"/>
                </a:solidFill>
              </a:rPr>
              <a:t>For Japanese? Spanish? Chinese?</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994" name="Rectangle 2"/>
          <p:cNvSpPr>
            <a:spLocks noGrp="1" noChangeArrowheads="1"/>
          </p:cNvSpPr>
          <p:nvPr>
            <p:ph type="title"/>
          </p:nvPr>
        </p:nvSpPr>
        <p:spPr/>
        <p:txBody>
          <a:bodyPr/>
          <a:lstStyle/>
          <a:p>
            <a:r>
              <a:rPr lang="en-US" dirty="0"/>
              <a:t>Phonetic Symbol Sets</a:t>
            </a:r>
          </a:p>
        </p:txBody>
      </p:sp>
      <p:sp>
        <p:nvSpPr>
          <p:cNvPr id="340995" name="Rectangle 3"/>
          <p:cNvSpPr>
            <a:spLocks noGrp="1" noChangeArrowheads="1"/>
          </p:cNvSpPr>
          <p:nvPr>
            <p:ph type="body" idx="1"/>
          </p:nvPr>
        </p:nvSpPr>
        <p:spPr>
          <a:xfrm>
            <a:off x="457200" y="1219200"/>
            <a:ext cx="8229600" cy="4906963"/>
          </a:xfrm>
        </p:spPr>
        <p:txBody>
          <a:bodyPr/>
          <a:lstStyle/>
          <a:p>
            <a:r>
              <a:rPr lang="en-US" sz="2400" dirty="0"/>
              <a:t>Special Purpose: </a:t>
            </a:r>
            <a:r>
              <a:rPr lang="en-US" sz="2400" dirty="0">
                <a:solidFill>
                  <a:srgbClr val="0000FF"/>
                </a:solidFill>
                <a:hlinkClick r:id="rId3"/>
              </a:rPr>
              <a:t>ARPAbet</a:t>
            </a:r>
            <a:r>
              <a:rPr lang="en-US" sz="2400" dirty="0">
                <a:solidFill>
                  <a:srgbClr val="0000FF"/>
                </a:solidFill>
              </a:rPr>
              <a:t>, </a:t>
            </a:r>
            <a:r>
              <a:rPr lang="en-US" sz="2400" dirty="0">
                <a:solidFill>
                  <a:srgbClr val="0000FF"/>
                </a:solidFill>
                <a:hlinkClick r:id="rId4"/>
              </a:rPr>
              <a:t>TIMIT</a:t>
            </a:r>
            <a:r>
              <a:rPr lang="en-US" sz="2400" dirty="0">
                <a:solidFill>
                  <a:srgbClr val="0000FF"/>
                </a:solidFill>
              </a:rPr>
              <a:t>, …</a:t>
            </a:r>
          </a:p>
          <a:p>
            <a:pPr lvl="1"/>
            <a:r>
              <a:rPr lang="en-US" sz="2400" dirty="0">
                <a:solidFill>
                  <a:srgbClr val="0000FF"/>
                </a:solidFill>
              </a:rPr>
              <a:t>Ascii characters only </a:t>
            </a:r>
            <a:r>
              <a:rPr lang="en-US" sz="2400" dirty="0"/>
              <a:t>but must </a:t>
            </a:r>
            <a:r>
              <a:rPr lang="en-US" sz="2400" dirty="0">
                <a:solidFill>
                  <a:srgbClr val="0000FF"/>
                </a:solidFill>
              </a:rPr>
              <a:t>use </a:t>
            </a:r>
            <a:r>
              <a:rPr lang="en-US" sz="2400" i="1" dirty="0">
                <a:solidFill>
                  <a:srgbClr val="0000FF"/>
                </a:solidFill>
              </a:rPr>
              <a:t>multiple characters </a:t>
            </a:r>
            <a:r>
              <a:rPr lang="en-US" sz="2400" dirty="0"/>
              <a:t>to represent different sounds</a:t>
            </a:r>
          </a:p>
          <a:p>
            <a:pPr lvl="1"/>
            <a:r>
              <a:rPr lang="en-US" sz="2400" dirty="0"/>
              <a:t>English-specific, so new symbol sets are required for each new language to be represented</a:t>
            </a:r>
            <a:endParaRPr lang="en-US" sz="2400" dirty="0">
              <a:solidFill>
                <a:srgbClr val="0000FF"/>
              </a:solidFill>
            </a:endParaRPr>
          </a:p>
          <a:p>
            <a:r>
              <a:rPr lang="en-US" sz="2400" dirty="0"/>
              <a:t>Abstract: </a:t>
            </a:r>
            <a:r>
              <a:rPr lang="en-US" sz="2400" dirty="0">
                <a:solidFill>
                  <a:srgbClr val="0000FF"/>
                </a:solidFill>
              </a:rPr>
              <a:t>International Phonetic Alphabet (</a:t>
            </a:r>
            <a:r>
              <a:rPr lang="en-US" sz="2400" dirty="0">
                <a:solidFill>
                  <a:srgbClr val="0000FF"/>
                </a:solidFill>
                <a:hlinkClick r:id="rId5"/>
              </a:rPr>
              <a:t>IPA</a:t>
            </a:r>
            <a:r>
              <a:rPr lang="en-US" sz="2400" dirty="0">
                <a:solidFill>
                  <a:srgbClr val="0000FF"/>
                </a:solidFill>
              </a:rPr>
              <a:t>)</a:t>
            </a:r>
          </a:p>
          <a:p>
            <a:pPr lvl="1"/>
            <a:r>
              <a:rPr lang="en-US" sz="2400" i="1" dirty="0">
                <a:solidFill>
                  <a:srgbClr val="0000FF"/>
                </a:solidFill>
              </a:rPr>
              <a:t>Single character</a:t>
            </a:r>
            <a:r>
              <a:rPr lang="en-US" sz="2400" i="1" dirty="0"/>
              <a:t> </a:t>
            </a:r>
            <a:r>
              <a:rPr lang="en-US" sz="2400" dirty="0"/>
              <a:t>for each sound</a:t>
            </a:r>
          </a:p>
          <a:p>
            <a:pPr lvl="1"/>
            <a:r>
              <a:rPr lang="en-US" sz="2400" dirty="0">
                <a:solidFill>
                  <a:srgbClr val="0000FF"/>
                </a:solidFill>
              </a:rPr>
              <a:t>Represents all the sounds of the world</a:t>
            </a:r>
            <a:r>
              <a:rPr lang="en-US" sz="2400" dirty="0">
                <a:solidFill>
                  <a:srgbClr val="0000FF"/>
                </a:solidFill>
                <a:latin typeface="Arial"/>
              </a:rPr>
              <a:t>’</a:t>
            </a:r>
            <a:r>
              <a:rPr lang="en-US" sz="2400" dirty="0">
                <a:solidFill>
                  <a:srgbClr val="0000FF"/>
                </a:solidFill>
              </a:rPr>
              <a:t>s languages</a:t>
            </a:r>
            <a:r>
              <a:rPr lang="en-US" sz="2400" dirty="0"/>
              <a:t> but  is quite large and requires special fonts</a:t>
            </a:r>
          </a:p>
          <a:p>
            <a:pPr lvl="1"/>
            <a:r>
              <a:rPr lang="en-US" sz="2400" dirty="0"/>
              <a:t>Interactive IPA chart: </a:t>
            </a:r>
            <a:r>
              <a:rPr lang="en-US" sz="2400" dirty="0">
                <a:solidFill>
                  <a:srgbClr val="FF0000"/>
                </a:solidFill>
                <a:hlinkClick r:id="rId6"/>
              </a:rPr>
              <a:t>http://www.ipachart.com</a:t>
            </a:r>
            <a:endParaRPr lang="en-US" sz="2400" dirty="0">
              <a:solidFill>
                <a:srgbClr val="FF0000"/>
              </a:solidFill>
            </a:endParaRPr>
          </a:p>
          <a:p>
            <a:r>
              <a:rPr lang="en-US" sz="2400" dirty="0"/>
              <a:t>Let’s take a look at both </a:t>
            </a:r>
            <a:r>
              <a:rPr lang="en-US" sz="2400" dirty="0" err="1"/>
              <a:t>ARPAbet</a:t>
            </a:r>
            <a:r>
              <a:rPr lang="en-US" sz="2400" dirty="0"/>
              <a:t> and TIMIT in comparison with the IPA</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8530" name="Picture 2"/>
          <p:cNvPicPr>
            <a:picLocks noChangeAspect="1" noChangeArrowheads="1"/>
          </p:cNvPicPr>
          <p:nvPr/>
        </p:nvPicPr>
        <p:blipFill>
          <a:blip r:embed="rId3">
            <a:extLst>
              <a:ext uri="{28A0092B-C50C-407E-A947-70E740481C1C}">
                <a14:useLocalDpi xmlns:a14="http://schemas.microsoft.com/office/drawing/2010/main" val="0"/>
              </a:ext>
            </a:extLst>
          </a:blip>
          <a:srcRect l="17717" t="21371" r="22762" b="27338"/>
          <a:stretch>
            <a:fillRect/>
          </a:stretch>
        </p:blipFill>
        <p:spPr bwMode="auto">
          <a:xfrm>
            <a:off x="228600" y="609600"/>
            <a:ext cx="4495800" cy="54864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278531" name="Picture 3"/>
          <p:cNvPicPr>
            <a:picLocks noChangeAspect="1" noChangeArrowheads="1"/>
          </p:cNvPicPr>
          <p:nvPr/>
        </p:nvPicPr>
        <p:blipFill>
          <a:blip r:embed="rId4">
            <a:extLst>
              <a:ext uri="{28A0092B-C50C-407E-A947-70E740481C1C}">
                <a14:useLocalDpi xmlns:a14="http://schemas.microsoft.com/office/drawing/2010/main" val="0"/>
              </a:ext>
            </a:extLst>
          </a:blip>
          <a:srcRect l="17717" t="21371" r="23770" b="40872"/>
          <a:stretch>
            <a:fillRect/>
          </a:stretch>
        </p:blipFill>
        <p:spPr bwMode="auto">
          <a:xfrm>
            <a:off x="4572000" y="609600"/>
            <a:ext cx="4419600" cy="4038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278532" name="Text Box 4"/>
          <p:cNvSpPr txBox="1">
            <a:spLocks noChangeArrowheads="1"/>
          </p:cNvSpPr>
          <p:nvPr/>
        </p:nvSpPr>
        <p:spPr bwMode="auto">
          <a:xfrm>
            <a:off x="4784725" y="4689475"/>
            <a:ext cx="2252663" cy="6413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a:latin typeface="Comic Sans MS" charset="0"/>
              </a:rPr>
              <a:t>Figures 7.1 and 7.2:</a:t>
            </a:r>
          </a:p>
          <a:p>
            <a:pPr eaLnBrk="0" hangingPunct="0"/>
            <a:r>
              <a:rPr lang="en-US">
                <a:latin typeface="Comic Sans MS" charset="0"/>
              </a:rPr>
              <a:t>Jurafsky &amp; Martin</a:t>
            </a:r>
          </a:p>
        </p:txBody>
      </p:sp>
      <p:sp>
        <p:nvSpPr>
          <p:cNvPr id="278533" name="AutoShape 5"/>
          <p:cNvSpPr>
            <a:spLocks noChangeArrowheads="1"/>
          </p:cNvSpPr>
          <p:nvPr/>
        </p:nvSpPr>
        <p:spPr bwMode="auto">
          <a:xfrm>
            <a:off x="4724400" y="4724400"/>
            <a:ext cx="3962400" cy="1371600"/>
          </a:xfrm>
          <a:prstGeom prst="roundRect">
            <a:avLst>
              <a:gd name="adj" fmla="val 16667"/>
            </a:avLst>
          </a:prstGeom>
          <a:solidFill>
            <a:schemeClr val="accent1"/>
          </a:solidFill>
          <a:ln w="12700" cap="sq">
            <a:solidFill>
              <a:schemeClr val="tx1"/>
            </a:solidFill>
            <a:round/>
            <a:headEnd type="none" w="sm" len="sm"/>
            <a:tailEnd type="none" w="sm" len="sm"/>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a:r>
              <a:rPr lang="en-US" dirty="0"/>
              <a:t>Exercise:</a:t>
            </a:r>
          </a:p>
          <a:p>
            <a:pPr algn="ctr"/>
            <a:r>
              <a:rPr lang="en-US" dirty="0"/>
              <a:t>Write your first name in English </a:t>
            </a:r>
          </a:p>
          <a:p>
            <a:pPr algn="ctr"/>
            <a:r>
              <a:rPr lang="en-US" dirty="0"/>
              <a:t>Orthography, in </a:t>
            </a:r>
            <a:r>
              <a:rPr lang="en-US" dirty="0" err="1"/>
              <a:t>ARPAbet</a:t>
            </a:r>
            <a:r>
              <a:rPr lang="en-US" dirty="0"/>
              <a:t>, and in IPA.</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85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853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7716D6-7FC0-774D-8DE1-38870B0997E0}"/>
              </a:ext>
            </a:extLst>
          </p:cNvPr>
          <p:cNvSpPr>
            <a:spLocks noGrp="1"/>
          </p:cNvSpPr>
          <p:nvPr>
            <p:ph type="title"/>
          </p:nvPr>
        </p:nvSpPr>
        <p:spPr/>
        <p:txBody>
          <a:bodyPr/>
          <a:lstStyle/>
          <a:p>
            <a:r>
              <a:rPr lang="en-US" dirty="0"/>
              <a:t>Mine</a:t>
            </a:r>
          </a:p>
        </p:txBody>
      </p:sp>
      <p:sp>
        <p:nvSpPr>
          <p:cNvPr id="3" name="Content Placeholder 2">
            <a:extLst>
              <a:ext uri="{FF2B5EF4-FFF2-40B4-BE49-F238E27FC236}">
                <a16:creationId xmlns:a16="http://schemas.microsoft.com/office/drawing/2014/main" id="{4F8B981D-A9C7-964E-B5F2-D2182E80B88D}"/>
              </a:ext>
            </a:extLst>
          </p:cNvPr>
          <p:cNvSpPr>
            <a:spLocks noGrp="1"/>
          </p:cNvSpPr>
          <p:nvPr>
            <p:ph idx="1"/>
          </p:nvPr>
        </p:nvSpPr>
        <p:spPr/>
        <p:txBody>
          <a:bodyPr/>
          <a:lstStyle/>
          <a:p>
            <a:r>
              <a:rPr lang="es-US" dirty="0"/>
              <a:t>Julia : </a:t>
            </a:r>
            <a:r>
              <a:rPr lang="es-US" dirty="0" err="1"/>
              <a:t>orthography</a:t>
            </a:r>
            <a:endParaRPr lang="en-US" dirty="0"/>
          </a:p>
          <a:p>
            <a:r>
              <a:rPr lang="es-US" dirty="0" err="1"/>
              <a:t>jh</a:t>
            </a:r>
            <a:r>
              <a:rPr lang="es-US" dirty="0"/>
              <a:t> </a:t>
            </a:r>
            <a:r>
              <a:rPr lang="es-US" dirty="0" err="1"/>
              <a:t>uw</a:t>
            </a:r>
            <a:r>
              <a:rPr lang="es-US" dirty="0"/>
              <a:t> l </a:t>
            </a:r>
            <a:r>
              <a:rPr lang="es-US" dirty="0" err="1"/>
              <a:t>iy</a:t>
            </a:r>
            <a:r>
              <a:rPr lang="es-US" dirty="0"/>
              <a:t> uh : </a:t>
            </a:r>
            <a:r>
              <a:rPr lang="es-US" dirty="0" err="1"/>
              <a:t>ARPAbet</a:t>
            </a:r>
            <a:endParaRPr lang="en-US" dirty="0"/>
          </a:p>
          <a:p>
            <a:r>
              <a:rPr lang="en-US" dirty="0"/>
              <a:t>ˈ</a:t>
            </a:r>
            <a:r>
              <a:rPr lang="en-US" dirty="0" err="1"/>
              <a:t>ʤuljə</a:t>
            </a:r>
            <a:r>
              <a:rPr lang="en-US" dirty="0"/>
              <a:t> or ˈ</a:t>
            </a:r>
            <a:r>
              <a:rPr lang="en-US" dirty="0" err="1"/>
              <a:t>ʤuliə</a:t>
            </a:r>
            <a:r>
              <a:rPr lang="en-US" dirty="0"/>
              <a:t>: IPA</a:t>
            </a:r>
          </a:p>
          <a:p>
            <a:r>
              <a:rPr lang="en-US" dirty="0"/>
              <a:t>What are the differences? More or less specific</a:t>
            </a:r>
          </a:p>
          <a:p>
            <a:r>
              <a:rPr lang="en-US" dirty="0"/>
              <a:t>What did we learn from this? </a:t>
            </a:r>
          </a:p>
          <a:p>
            <a:r>
              <a:rPr lang="en-US" dirty="0"/>
              <a:t>Here’s where you can translate from English text to IPA: </a:t>
            </a:r>
            <a:r>
              <a:rPr lang="en-US" dirty="0">
                <a:hlinkClick r:id="rId3"/>
              </a:rPr>
              <a:t>https://tophonetics.com</a:t>
            </a:r>
            <a:endParaRPr lang="en-US" dirty="0"/>
          </a:p>
          <a:p>
            <a:endParaRPr lang="en-US" dirty="0"/>
          </a:p>
        </p:txBody>
      </p:sp>
    </p:spTree>
    <p:extLst>
      <p:ext uri="{BB962C8B-B14F-4D97-AF65-F5344CB8AC3E}">
        <p14:creationId xmlns:p14="http://schemas.microsoft.com/office/powerpoint/2010/main" val="32651693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Other IPA Charts</a:t>
            </a:r>
          </a:p>
        </p:txBody>
      </p:sp>
      <p:sp>
        <p:nvSpPr>
          <p:cNvPr id="3" name="Content Placeholder 2"/>
          <p:cNvSpPr>
            <a:spLocks noGrp="1"/>
          </p:cNvSpPr>
          <p:nvPr>
            <p:ph sz="half" idx="1"/>
          </p:nvPr>
        </p:nvSpPr>
        <p:spPr>
          <a:xfrm>
            <a:off x="457200" y="1219200"/>
            <a:ext cx="4038600" cy="4906963"/>
          </a:xfrm>
        </p:spPr>
        <p:txBody>
          <a:bodyPr/>
          <a:lstStyle/>
          <a:p>
            <a:r>
              <a:rPr lang="en-US" sz="2400" dirty="0">
                <a:hlinkClick r:id="rId3"/>
              </a:rPr>
              <a:t>Albanian</a:t>
            </a:r>
            <a:endParaRPr lang="en-US" sz="2400" dirty="0">
              <a:hlinkClick r:id="rId4"/>
            </a:endParaRPr>
          </a:p>
          <a:p>
            <a:r>
              <a:rPr lang="en-US" sz="2400" dirty="0">
                <a:hlinkClick r:id="rId4"/>
              </a:rPr>
              <a:t>Amharic</a:t>
            </a:r>
            <a:endParaRPr lang="en-US" sz="2400" dirty="0"/>
          </a:p>
          <a:p>
            <a:r>
              <a:rPr lang="en-US" sz="2400" dirty="0">
                <a:hlinkClick r:id="rId5"/>
              </a:rPr>
              <a:t>Bengali</a:t>
            </a:r>
            <a:endParaRPr lang="en-US" sz="2400" dirty="0"/>
          </a:p>
          <a:p>
            <a:r>
              <a:rPr lang="en-US" sz="2400" dirty="0">
                <a:hlinkClick r:id="rId6"/>
              </a:rPr>
              <a:t>Cantonese</a:t>
            </a:r>
            <a:endParaRPr lang="en-US" sz="2400" dirty="0"/>
          </a:p>
          <a:p>
            <a:r>
              <a:rPr lang="en-US" sz="2400" dirty="0">
                <a:hlinkClick r:id="rId7"/>
              </a:rPr>
              <a:t>Catalan</a:t>
            </a:r>
            <a:endParaRPr lang="en-US" sz="2400" dirty="0"/>
          </a:p>
          <a:p>
            <a:r>
              <a:rPr lang="en-US" sz="2400" dirty="0">
                <a:hlinkClick r:id="rId8"/>
              </a:rPr>
              <a:t>Farsi</a:t>
            </a:r>
            <a:endParaRPr lang="en-US" sz="2400" dirty="0"/>
          </a:p>
          <a:p>
            <a:r>
              <a:rPr lang="en-US" sz="2400" dirty="0">
                <a:hlinkClick r:id="rId9"/>
              </a:rPr>
              <a:t>Finnish</a:t>
            </a:r>
            <a:endParaRPr lang="en-US" sz="2400" dirty="0"/>
          </a:p>
          <a:p>
            <a:r>
              <a:rPr lang="en-US" sz="2400" dirty="0">
                <a:hlinkClick r:id="rId10"/>
              </a:rPr>
              <a:t>French</a:t>
            </a:r>
            <a:endParaRPr lang="en-US" sz="2400" dirty="0"/>
          </a:p>
          <a:p>
            <a:r>
              <a:rPr lang="en-US" sz="2400" dirty="0">
                <a:hlinkClick r:id="rId11"/>
              </a:rPr>
              <a:t>German</a:t>
            </a:r>
            <a:endParaRPr lang="en-US" sz="2400" dirty="0"/>
          </a:p>
          <a:p>
            <a:r>
              <a:rPr lang="en-US" sz="2400" dirty="0">
                <a:hlinkClick r:id="rId12"/>
              </a:rPr>
              <a:t>Gujarati</a:t>
            </a:r>
            <a:endParaRPr lang="en-US" sz="2400" dirty="0"/>
          </a:p>
          <a:p>
            <a:r>
              <a:rPr lang="en-US" sz="2400" dirty="0">
                <a:hlinkClick r:id="rId13"/>
              </a:rPr>
              <a:t>Hebrew</a:t>
            </a:r>
            <a:endParaRPr lang="en-US" sz="2400" dirty="0">
              <a:hlinkClick r:id="rId14"/>
            </a:endParaRPr>
          </a:p>
          <a:p>
            <a:endParaRPr lang="en-US" sz="2400" dirty="0"/>
          </a:p>
        </p:txBody>
      </p:sp>
      <p:sp>
        <p:nvSpPr>
          <p:cNvPr id="4" name="Content Placeholder 3"/>
          <p:cNvSpPr>
            <a:spLocks noGrp="1"/>
          </p:cNvSpPr>
          <p:nvPr>
            <p:ph sz="half" idx="2"/>
          </p:nvPr>
        </p:nvSpPr>
        <p:spPr>
          <a:xfrm>
            <a:off x="4648200" y="1219200"/>
            <a:ext cx="4038600" cy="5181600"/>
          </a:xfrm>
        </p:spPr>
        <p:txBody>
          <a:bodyPr/>
          <a:lstStyle/>
          <a:p>
            <a:r>
              <a:rPr lang="en-US" sz="2400" dirty="0">
                <a:hlinkClick r:id="rId14"/>
              </a:rPr>
              <a:t>Hindi and Urdu</a:t>
            </a:r>
            <a:endParaRPr lang="en-US" sz="2400" dirty="0"/>
          </a:p>
          <a:p>
            <a:r>
              <a:rPr lang="en-US" sz="2400" dirty="0">
                <a:hlinkClick r:id="rId15"/>
              </a:rPr>
              <a:t>Japanese</a:t>
            </a:r>
            <a:endParaRPr lang="en-US" sz="2400" dirty="0"/>
          </a:p>
          <a:p>
            <a:r>
              <a:rPr lang="en-US" sz="2400" dirty="0">
                <a:hlinkClick r:id="rId16"/>
              </a:rPr>
              <a:t>Korean</a:t>
            </a:r>
            <a:endParaRPr lang="en-US" sz="2400" dirty="0"/>
          </a:p>
          <a:p>
            <a:r>
              <a:rPr lang="en-US" sz="2400" dirty="0">
                <a:hlinkClick r:id="rId17"/>
              </a:rPr>
              <a:t>Malayalam</a:t>
            </a:r>
            <a:endParaRPr lang="en-US" sz="2400" dirty="0"/>
          </a:p>
          <a:p>
            <a:r>
              <a:rPr lang="en-US" sz="2400" dirty="0">
                <a:hlinkClick r:id="rId18"/>
              </a:rPr>
              <a:t>Mandarin</a:t>
            </a:r>
            <a:endParaRPr lang="en-US" sz="2400" dirty="0"/>
          </a:p>
          <a:p>
            <a:r>
              <a:rPr lang="en-US" sz="2400" dirty="0">
                <a:hlinkClick r:id="rId19"/>
              </a:rPr>
              <a:t>Marathi</a:t>
            </a:r>
            <a:endParaRPr lang="en-US" sz="2400" dirty="0"/>
          </a:p>
          <a:p>
            <a:r>
              <a:rPr lang="en-US" sz="2400" dirty="0">
                <a:hlinkClick r:id="rId20"/>
              </a:rPr>
              <a:t>Punjabi</a:t>
            </a:r>
            <a:endParaRPr lang="en-US" sz="2400" dirty="0"/>
          </a:p>
          <a:p>
            <a:r>
              <a:rPr lang="en-US" sz="2400" dirty="0">
                <a:hlinkClick r:id="rId21"/>
              </a:rPr>
              <a:t>Portuguese</a:t>
            </a:r>
            <a:endParaRPr lang="en-US" sz="2400" dirty="0"/>
          </a:p>
          <a:p>
            <a:r>
              <a:rPr lang="en-US" sz="2400" dirty="0">
                <a:hlinkClick r:id="rId22"/>
              </a:rPr>
              <a:t>Russian</a:t>
            </a:r>
            <a:endParaRPr lang="en-US" sz="2400" dirty="0"/>
          </a:p>
          <a:p>
            <a:r>
              <a:rPr lang="en-US" sz="2400" dirty="0">
                <a:hlinkClick r:id="rId23"/>
              </a:rPr>
              <a:t>Spanish</a:t>
            </a:r>
            <a:endParaRPr lang="en-US" sz="2400" dirty="0"/>
          </a:p>
          <a:p>
            <a:r>
              <a:rPr lang="en-US" sz="2400" dirty="0">
                <a:hlinkClick r:id="rId24"/>
              </a:rPr>
              <a:t>Tamil</a:t>
            </a:r>
            <a:endParaRPr lang="en-US" sz="2400" dirty="0"/>
          </a:p>
          <a:p>
            <a:r>
              <a:rPr lang="en-US" sz="2400" dirty="0">
                <a:hlinkClick r:id="rId25"/>
              </a:rPr>
              <a:t>Thai</a:t>
            </a:r>
            <a:endParaRPr lang="en-US" sz="2400" dirty="0"/>
          </a:p>
          <a:p>
            <a:endParaRPr lang="en-US" sz="2400" dirty="0"/>
          </a:p>
          <a:p>
            <a:endParaRPr lang="en-US" dirty="0"/>
          </a:p>
        </p:txBody>
      </p:sp>
    </p:spTree>
    <p:extLst>
      <p:ext uri="{BB962C8B-B14F-4D97-AF65-F5344CB8AC3E}">
        <p14:creationId xmlns:p14="http://schemas.microsoft.com/office/powerpoint/2010/main" val="1575884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777AAB-4622-9A47-B1E8-9CF149BC3F6D}"/>
              </a:ext>
            </a:extLst>
          </p:cNvPr>
          <p:cNvSpPr>
            <a:spLocks noGrp="1"/>
          </p:cNvSpPr>
          <p:nvPr>
            <p:ph type="title"/>
          </p:nvPr>
        </p:nvSpPr>
        <p:spPr/>
        <p:txBody>
          <a:bodyPr/>
          <a:lstStyle/>
          <a:p>
            <a:r>
              <a:rPr lang="en-US" dirty="0"/>
              <a:t>TA Information</a:t>
            </a:r>
          </a:p>
        </p:txBody>
      </p:sp>
      <p:sp>
        <p:nvSpPr>
          <p:cNvPr id="3" name="Content Placeholder 2">
            <a:extLst>
              <a:ext uri="{FF2B5EF4-FFF2-40B4-BE49-F238E27FC236}">
                <a16:creationId xmlns:a16="http://schemas.microsoft.com/office/drawing/2014/main" id="{2D64E307-384E-724D-9372-7AA8B559A2E7}"/>
              </a:ext>
            </a:extLst>
          </p:cNvPr>
          <p:cNvSpPr>
            <a:spLocks noGrp="1"/>
          </p:cNvSpPr>
          <p:nvPr>
            <p:ph idx="1"/>
          </p:nvPr>
        </p:nvSpPr>
        <p:spPr/>
        <p:txBody>
          <a:bodyPr/>
          <a:lstStyle/>
          <a:p>
            <a:pPr lvl="1" indent="-342900">
              <a:spcBef>
                <a:spcPts val="0"/>
              </a:spcBef>
              <a:spcAft>
                <a:spcPts val="0"/>
              </a:spcAft>
              <a:buClr>
                <a:schemeClr val="dk1"/>
              </a:buClr>
              <a:buSzPts val="2800"/>
              <a:buFont typeface="Arial"/>
              <a:buChar char="•"/>
            </a:pPr>
            <a:r>
              <a:rPr lang="en-US" dirty="0"/>
              <a:t>Lin Ai: F 2-4pm</a:t>
            </a:r>
          </a:p>
          <a:p>
            <a:pPr lvl="1" indent="-342900">
              <a:spcBef>
                <a:spcPts val="0"/>
              </a:spcBef>
              <a:spcAft>
                <a:spcPts val="0"/>
              </a:spcAft>
              <a:buClr>
                <a:schemeClr val="dk1"/>
              </a:buClr>
              <a:buSzPts val="2800"/>
              <a:buFont typeface="Arial"/>
              <a:buChar char="•"/>
            </a:pPr>
            <a:r>
              <a:rPr lang="en-US" dirty="0" err="1"/>
              <a:t>Debasmita</a:t>
            </a:r>
            <a:r>
              <a:rPr lang="en-US" dirty="0"/>
              <a:t> Bhattacharya: Th 2:30-4:30pm</a:t>
            </a:r>
          </a:p>
          <a:p>
            <a:pPr lvl="1" indent="-342900">
              <a:spcBef>
                <a:spcPts val="0"/>
              </a:spcBef>
              <a:spcAft>
                <a:spcPts val="0"/>
              </a:spcAft>
              <a:buClr>
                <a:schemeClr val="dk1"/>
              </a:buClr>
              <a:buSzPts val="2800"/>
              <a:buFont typeface="Arial"/>
              <a:buChar char="•"/>
            </a:pPr>
            <a:r>
              <a:rPr lang="en-US" dirty="0"/>
              <a:t>Julia Hirschberg: W 2-3:30pm</a:t>
            </a:r>
          </a:p>
          <a:p>
            <a:pPr lvl="1" indent="-342900">
              <a:spcBef>
                <a:spcPts val="0"/>
              </a:spcBef>
              <a:spcAft>
                <a:spcPts val="0"/>
              </a:spcAft>
              <a:buClr>
                <a:schemeClr val="dk1"/>
              </a:buClr>
              <a:buSzPts val="2800"/>
              <a:buFont typeface="Arial"/>
              <a:buChar char="•"/>
            </a:pPr>
            <a:r>
              <a:rPr lang="en-US" dirty="0" err="1"/>
              <a:t>Navya</a:t>
            </a:r>
            <a:r>
              <a:rPr lang="en-US"/>
              <a:t> Jain: </a:t>
            </a:r>
            <a:r>
              <a:rPr lang="en-US" dirty="0"/>
              <a:t>Tu 10:30-12</a:t>
            </a:r>
          </a:p>
          <a:p>
            <a:pPr lvl="1" indent="-342900">
              <a:spcBef>
                <a:spcPts val="0"/>
              </a:spcBef>
              <a:spcAft>
                <a:spcPts val="0"/>
              </a:spcAft>
              <a:buClr>
                <a:schemeClr val="dk1"/>
              </a:buClr>
              <a:buSzPts val="2800"/>
              <a:buFont typeface="Arial"/>
              <a:buChar char="•"/>
            </a:pPr>
            <a:r>
              <a:rPr lang="en-US" dirty="0"/>
              <a:t>Harsh Srivastava: M 9-11am</a:t>
            </a:r>
          </a:p>
          <a:p>
            <a:pPr lvl="1" indent="-342900">
              <a:spcBef>
                <a:spcPts val="0"/>
              </a:spcBef>
              <a:spcAft>
                <a:spcPts val="0"/>
              </a:spcAft>
              <a:buClr>
                <a:schemeClr val="dk1"/>
              </a:buClr>
              <a:buSzPts val="2800"/>
              <a:buFont typeface="Arial"/>
              <a:buChar char="•"/>
            </a:pPr>
            <a:r>
              <a:rPr lang="en-US" dirty="0"/>
              <a:t>Zoom links are all available in </a:t>
            </a:r>
            <a:r>
              <a:rPr lang="en-US" dirty="0" err="1"/>
              <a:t>Courseworks</a:t>
            </a:r>
            <a:r>
              <a:rPr lang="en-US" dirty="0"/>
              <a:t> </a:t>
            </a:r>
            <a:r>
              <a:rPr lang="en-US" dirty="0">
                <a:sym typeface="Wingdings" pitchFamily="2" charset="2"/>
              </a:rPr>
              <a:t> Course info</a:t>
            </a:r>
            <a:endParaRPr lang="en-US" dirty="0"/>
          </a:p>
        </p:txBody>
      </p:sp>
    </p:spTree>
    <p:extLst>
      <p:ext uri="{BB962C8B-B14F-4D97-AF65-F5344CB8AC3E}">
        <p14:creationId xmlns:p14="http://schemas.microsoft.com/office/powerpoint/2010/main" val="413749321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874" name="Rectangle 2"/>
          <p:cNvSpPr>
            <a:spLocks noGrp="1" noChangeArrowheads="1"/>
          </p:cNvSpPr>
          <p:nvPr>
            <p:ph type="title"/>
          </p:nvPr>
        </p:nvSpPr>
        <p:spPr>
          <a:xfrm>
            <a:off x="457200" y="274638"/>
            <a:ext cx="8229600" cy="1096962"/>
          </a:xfrm>
        </p:spPr>
        <p:txBody>
          <a:bodyPr/>
          <a:lstStyle/>
          <a:p>
            <a:r>
              <a:rPr lang="en-US" dirty="0">
                <a:solidFill>
                  <a:schemeClr val="tx1"/>
                </a:solidFill>
              </a:rPr>
              <a:t>Articulatory Phonetics:  </a:t>
            </a:r>
            <a:r>
              <a:rPr lang="en-US" dirty="0"/>
              <a:t>How do we produce speech?</a:t>
            </a:r>
          </a:p>
        </p:txBody>
      </p:sp>
      <p:sp>
        <p:nvSpPr>
          <p:cNvPr id="335875" name="Rectangle 3"/>
          <p:cNvSpPr>
            <a:spLocks noGrp="1" noChangeArrowheads="1"/>
          </p:cNvSpPr>
          <p:nvPr>
            <p:ph type="body" idx="1"/>
          </p:nvPr>
        </p:nvSpPr>
        <p:spPr/>
        <p:txBody>
          <a:bodyPr/>
          <a:lstStyle/>
          <a:p>
            <a:pPr>
              <a:lnSpc>
                <a:spcPct val="90000"/>
              </a:lnSpc>
            </a:pPr>
            <a:r>
              <a:rPr lang="en-US" dirty="0"/>
              <a:t>How </a:t>
            </a:r>
            <a:r>
              <a:rPr lang="en-US" dirty="0">
                <a:solidFill>
                  <a:srgbClr val="0000FF"/>
                </a:solidFill>
              </a:rPr>
              <a:t>speech production</a:t>
            </a:r>
            <a:r>
              <a:rPr lang="en-US" dirty="0"/>
              <a:t> works for some languages (e.g. most languages):</a:t>
            </a:r>
          </a:p>
          <a:p>
            <a:pPr lvl="1">
              <a:lnSpc>
                <a:spcPct val="90000"/>
              </a:lnSpc>
            </a:pPr>
            <a:r>
              <a:rPr lang="en-US" sz="2400" dirty="0">
                <a:solidFill>
                  <a:srgbClr val="0000FF"/>
                </a:solidFill>
              </a:rPr>
              <a:t>Air</a:t>
            </a:r>
            <a:r>
              <a:rPr lang="en-US" sz="2400" dirty="0"/>
              <a:t> passes from </a:t>
            </a:r>
            <a:r>
              <a:rPr lang="en-US" sz="2400" dirty="0">
                <a:solidFill>
                  <a:srgbClr val="0000FF"/>
                </a:solidFill>
              </a:rPr>
              <a:t>lungs</a:t>
            </a:r>
            <a:r>
              <a:rPr lang="en-US" sz="2400" dirty="0"/>
              <a:t> – called </a:t>
            </a:r>
            <a:r>
              <a:rPr lang="en-US" sz="2400" b="1" i="1" dirty="0"/>
              <a:t>respiration</a:t>
            </a:r>
            <a:r>
              <a:rPr lang="en-US" sz="2400" i="1" dirty="0"/>
              <a:t> or </a:t>
            </a:r>
            <a:r>
              <a:rPr lang="en-US" sz="2400" b="1" i="1" dirty="0"/>
              <a:t>pulmonic</a:t>
            </a:r>
            <a:r>
              <a:rPr lang="en-US" sz="2400" i="1" dirty="0"/>
              <a:t> sounds </a:t>
            </a:r>
            <a:r>
              <a:rPr lang="en-US" sz="2400" dirty="0"/>
              <a:t>-- then through our </a:t>
            </a:r>
            <a:r>
              <a:rPr lang="en-US" sz="2400" dirty="0">
                <a:solidFill>
                  <a:srgbClr val="0000FF"/>
                </a:solidFill>
              </a:rPr>
              <a:t>windpipe</a:t>
            </a:r>
            <a:r>
              <a:rPr lang="en-US" sz="2400" dirty="0"/>
              <a:t> (</a:t>
            </a:r>
            <a:r>
              <a:rPr lang="en-US" sz="2400" dirty="0">
                <a:solidFill>
                  <a:srgbClr val="FF0000"/>
                </a:solidFill>
              </a:rPr>
              <a:t>trachea</a:t>
            </a:r>
            <a:r>
              <a:rPr lang="en-US" sz="2400" dirty="0"/>
              <a:t>) – called </a:t>
            </a:r>
            <a:r>
              <a:rPr lang="en-US" sz="2400" b="1" i="1" dirty="0"/>
              <a:t>phonation</a:t>
            </a:r>
            <a:r>
              <a:rPr lang="en-US" sz="2400" i="1" dirty="0">
                <a:solidFill>
                  <a:srgbClr val="0000FF"/>
                </a:solidFill>
              </a:rPr>
              <a:t> </a:t>
            </a:r>
            <a:r>
              <a:rPr lang="en-US" sz="2400" dirty="0">
                <a:solidFill>
                  <a:srgbClr val="0000FF"/>
                </a:solidFill>
              </a:rPr>
              <a:t>--</a:t>
            </a:r>
            <a:r>
              <a:rPr lang="en-US" sz="2400" dirty="0"/>
              <a:t> leaving via </a:t>
            </a:r>
            <a:r>
              <a:rPr lang="en-US" sz="2400" dirty="0">
                <a:solidFill>
                  <a:srgbClr val="0000FF"/>
                </a:solidFill>
              </a:rPr>
              <a:t>mouth </a:t>
            </a:r>
            <a:r>
              <a:rPr lang="en-US" sz="2400" dirty="0"/>
              <a:t>(mostly) and </a:t>
            </a:r>
            <a:r>
              <a:rPr lang="en-US" sz="2400" dirty="0">
                <a:solidFill>
                  <a:srgbClr val="0000FF"/>
                </a:solidFill>
              </a:rPr>
              <a:t>nose</a:t>
            </a:r>
            <a:r>
              <a:rPr lang="en-US" sz="2400" dirty="0"/>
              <a:t> (</a:t>
            </a:r>
            <a:r>
              <a:rPr lang="en-US" sz="2400" dirty="0">
                <a:solidFill>
                  <a:srgbClr val="FF0000"/>
                </a:solidFill>
              </a:rPr>
              <a:t>nasals</a:t>
            </a:r>
            <a:r>
              <a:rPr lang="en-US" sz="2400" dirty="0"/>
              <a:t>) – called </a:t>
            </a:r>
            <a:r>
              <a:rPr lang="en-US" sz="2400" b="1" i="1" dirty="0"/>
              <a:t>articulation</a:t>
            </a:r>
            <a:r>
              <a:rPr lang="en-US" sz="2400" i="1" dirty="0"/>
              <a:t> </a:t>
            </a:r>
            <a:r>
              <a:rPr lang="en-US" sz="2400" dirty="0"/>
              <a:t>-- (e.g. [m], [n])</a:t>
            </a:r>
          </a:p>
          <a:p>
            <a:pPr lvl="1">
              <a:lnSpc>
                <a:spcPct val="90000"/>
              </a:lnSpc>
            </a:pPr>
            <a:r>
              <a:rPr lang="en-US" sz="2400" dirty="0"/>
              <a:t>Air passing thru the </a:t>
            </a:r>
            <a:r>
              <a:rPr lang="en-US" sz="2400" dirty="0">
                <a:solidFill>
                  <a:srgbClr val="FF0000"/>
                </a:solidFill>
              </a:rPr>
              <a:t>trachea </a:t>
            </a:r>
            <a:r>
              <a:rPr lang="en-US" sz="2400" dirty="0"/>
              <a:t>goes thru the </a:t>
            </a:r>
            <a:r>
              <a:rPr lang="en-US" sz="2400" dirty="0">
                <a:solidFill>
                  <a:srgbClr val="FF0000"/>
                </a:solidFill>
              </a:rPr>
              <a:t>larynx</a:t>
            </a:r>
            <a:r>
              <a:rPr lang="en-US" sz="2400" dirty="0"/>
              <a:t>, which contains </a:t>
            </a:r>
            <a:r>
              <a:rPr lang="en-US" sz="2400" dirty="0">
                <a:solidFill>
                  <a:srgbClr val="0000FF"/>
                </a:solidFill>
              </a:rPr>
              <a:t>vocal folds</a:t>
            </a:r>
            <a:r>
              <a:rPr lang="en-US" sz="2400" dirty="0"/>
              <a:t> – the space between them is the </a:t>
            </a:r>
            <a:r>
              <a:rPr lang="en-US" sz="2400" dirty="0">
                <a:solidFill>
                  <a:srgbClr val="FF0000"/>
                </a:solidFill>
              </a:rPr>
              <a:t>glottis</a:t>
            </a:r>
          </a:p>
          <a:p>
            <a:pPr lvl="1">
              <a:lnSpc>
                <a:spcPct val="90000"/>
              </a:lnSpc>
            </a:pPr>
            <a:r>
              <a:rPr lang="en-US" sz="2400" dirty="0"/>
              <a:t>When vocal folds vibrate, we get </a:t>
            </a:r>
            <a:r>
              <a:rPr lang="en-US" sz="2400" dirty="0">
                <a:solidFill>
                  <a:srgbClr val="0000FF"/>
                </a:solidFill>
              </a:rPr>
              <a:t>voiced</a:t>
            </a:r>
            <a:r>
              <a:rPr lang="en-US" sz="2400" dirty="0"/>
              <a:t> sounds (e.g. [v]); </a:t>
            </a:r>
            <a:r>
              <a:rPr lang="en-US" sz="2400" dirty="0" err="1"/>
              <a:t>o.w</a:t>
            </a:r>
            <a:r>
              <a:rPr lang="en-US" sz="2400" dirty="0"/>
              <a:t>. we get </a:t>
            </a:r>
            <a:r>
              <a:rPr lang="en-US" sz="2400" dirty="0">
                <a:solidFill>
                  <a:srgbClr val="0000FF"/>
                </a:solidFill>
              </a:rPr>
              <a:t>voiceless </a:t>
            </a:r>
            <a:r>
              <a:rPr lang="en-US" sz="2400" dirty="0"/>
              <a:t>sounds (e.g. [f])</a:t>
            </a:r>
          </a:p>
          <a:p>
            <a:pPr lvl="1">
              <a:lnSpc>
                <a:spcPct val="90000"/>
              </a:lnSpc>
            </a:pPr>
            <a:endParaRPr lang="en-US" sz="2400"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D6CACFC-B2B0-414E-16C8-41EC0DE13F5F}"/>
              </a:ext>
            </a:extLst>
          </p:cNvPr>
          <p:cNvSpPr>
            <a:spLocks noGrp="1"/>
          </p:cNvSpPr>
          <p:nvPr>
            <p:ph idx="1"/>
          </p:nvPr>
        </p:nvSpPr>
        <p:spPr>
          <a:xfrm>
            <a:off x="457200" y="685800"/>
            <a:ext cx="8229600" cy="5440363"/>
          </a:xfrm>
        </p:spPr>
        <p:txBody>
          <a:bodyPr/>
          <a:lstStyle/>
          <a:p>
            <a:r>
              <a:rPr lang="en-US" dirty="0"/>
              <a:t>For other languages there are </a:t>
            </a:r>
            <a:r>
              <a:rPr lang="en-US" dirty="0">
                <a:solidFill>
                  <a:srgbClr val="0000FF"/>
                </a:solidFill>
              </a:rPr>
              <a:t>non-pulmonic sounds</a:t>
            </a:r>
            <a:r>
              <a:rPr lang="en-US" dirty="0"/>
              <a:t> using different airstream mechanisms</a:t>
            </a:r>
          </a:p>
          <a:p>
            <a:pPr lvl="1"/>
            <a:r>
              <a:rPr lang="en-US" sz="2400" dirty="0">
                <a:solidFill>
                  <a:srgbClr val="FF0000"/>
                </a:solidFill>
              </a:rPr>
              <a:t>Clicks</a:t>
            </a:r>
            <a:r>
              <a:rPr lang="en-US" sz="2400" dirty="0"/>
              <a:t> (Khoisan, Bantu), </a:t>
            </a:r>
            <a:r>
              <a:rPr lang="en-US" sz="2400" dirty="0">
                <a:solidFill>
                  <a:srgbClr val="FF0000"/>
                </a:solidFill>
              </a:rPr>
              <a:t>ejectives</a:t>
            </a:r>
            <a:r>
              <a:rPr lang="en-US" sz="2400" dirty="0"/>
              <a:t> (Amerindian, Caucasian) and </a:t>
            </a:r>
            <a:r>
              <a:rPr lang="en-US" sz="2400" dirty="0">
                <a:solidFill>
                  <a:srgbClr val="FF0000"/>
                </a:solidFill>
              </a:rPr>
              <a:t>implosives</a:t>
            </a:r>
            <a:r>
              <a:rPr lang="en-US" sz="2400" dirty="0"/>
              <a:t> (Swahili, Sindhi, Hausa, Vietnamese) are stop consonants where the air direction is ingressive, going into the vocal tract</a:t>
            </a:r>
          </a:p>
          <a:p>
            <a:pPr lvl="1"/>
            <a:r>
              <a:rPr lang="en-US" sz="2400" dirty="0"/>
              <a:t>These begin at the </a:t>
            </a:r>
            <a:r>
              <a:rPr lang="en-US" sz="2400" b="1" i="1" dirty="0"/>
              <a:t>velum</a:t>
            </a:r>
            <a:r>
              <a:rPr lang="en-US" sz="2400" dirty="0"/>
              <a:t> for </a:t>
            </a:r>
            <a:r>
              <a:rPr lang="en-US" sz="2400" dirty="0">
                <a:solidFill>
                  <a:srgbClr val="FF0000"/>
                </a:solidFill>
              </a:rPr>
              <a:t>clicks</a:t>
            </a:r>
            <a:r>
              <a:rPr lang="en-US" sz="2400" dirty="0"/>
              <a:t> (velaric ingressive sounds) and at the </a:t>
            </a:r>
            <a:r>
              <a:rPr lang="en-US" sz="2400" b="1" i="1" dirty="0"/>
              <a:t>glottis</a:t>
            </a:r>
            <a:r>
              <a:rPr lang="en-US" sz="2400" dirty="0"/>
              <a:t> for </a:t>
            </a:r>
            <a:r>
              <a:rPr lang="en-US" sz="2400" dirty="0">
                <a:solidFill>
                  <a:srgbClr val="FF0000"/>
                </a:solidFill>
              </a:rPr>
              <a:t>implosives</a:t>
            </a:r>
            <a:r>
              <a:rPr lang="en-US" sz="2400" dirty="0"/>
              <a:t> (glottalic ingressive sounds) </a:t>
            </a:r>
          </a:p>
          <a:p>
            <a:pPr lvl="1"/>
            <a:r>
              <a:rPr lang="en-US" sz="2400" dirty="0">
                <a:solidFill>
                  <a:srgbClr val="FF0000"/>
                </a:solidFill>
              </a:rPr>
              <a:t>Ejectives</a:t>
            </a:r>
            <a:r>
              <a:rPr lang="en-US" sz="2400" dirty="0"/>
              <a:t> are glottalic </a:t>
            </a:r>
            <a:r>
              <a:rPr lang="en-US" sz="2400" dirty="0" err="1"/>
              <a:t>egressive</a:t>
            </a:r>
            <a:r>
              <a:rPr lang="en-US" sz="2400" dirty="0"/>
              <a:t> sounds where the air flows out from the vocal tract – they share air direction with pulmonic sounds and their airstream mechanics with implosives</a:t>
            </a:r>
          </a:p>
        </p:txBody>
      </p:sp>
    </p:spTree>
    <p:extLst>
      <p:ext uri="{BB962C8B-B14F-4D97-AF65-F5344CB8AC3E}">
        <p14:creationId xmlns:p14="http://schemas.microsoft.com/office/powerpoint/2010/main" val="67724966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Rectangle 2"/>
          <p:cNvSpPr>
            <a:spLocks noGrp="1" noChangeArrowheads="1"/>
          </p:cNvSpPr>
          <p:nvPr>
            <p:ph type="title"/>
          </p:nvPr>
        </p:nvSpPr>
        <p:spPr/>
        <p:txBody>
          <a:bodyPr/>
          <a:lstStyle/>
          <a:p>
            <a:r>
              <a:rPr lang="en-US" dirty="0"/>
              <a:t>Places of Articulation</a:t>
            </a:r>
          </a:p>
        </p:txBody>
      </p:sp>
      <p:pic>
        <p:nvPicPr>
          <p:cNvPr id="257027" name="Picture 3"/>
          <p:cNvPicPr>
            <a:picLocks noChangeAspect="1" noChangeArrowheads="1"/>
          </p:cNvPicPr>
          <p:nvPr/>
        </p:nvPicPr>
        <p:blipFill>
          <a:blip r:embed="rId3">
            <a:extLst>
              <a:ext uri="{28A0092B-C50C-407E-A947-70E740481C1C}">
                <a14:useLocalDpi xmlns:a14="http://schemas.microsoft.com/office/drawing/2010/main" val="0"/>
              </a:ext>
            </a:extLst>
          </a:blip>
          <a:srcRect l="2344" t="23119" r="67188" b="18817"/>
          <a:stretch>
            <a:fillRect/>
          </a:stretch>
        </p:blipFill>
        <p:spPr bwMode="auto">
          <a:xfrm>
            <a:off x="2463800" y="1143000"/>
            <a:ext cx="3632200" cy="5029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grpSp>
        <p:nvGrpSpPr>
          <p:cNvPr id="257047" name="Group 23"/>
          <p:cNvGrpSpPr>
            <a:grpSpLocks/>
          </p:cNvGrpSpPr>
          <p:nvPr/>
        </p:nvGrpSpPr>
        <p:grpSpPr bwMode="auto">
          <a:xfrm>
            <a:off x="1600200" y="2971800"/>
            <a:ext cx="1447800" cy="609600"/>
            <a:chOff x="1008" y="1872"/>
            <a:chExt cx="912" cy="384"/>
          </a:xfrm>
        </p:grpSpPr>
        <p:sp>
          <p:nvSpPr>
            <p:cNvPr id="257029" name="Text Box 5"/>
            <p:cNvSpPr txBox="1">
              <a:spLocks noChangeArrowheads="1"/>
            </p:cNvSpPr>
            <p:nvPr/>
          </p:nvSpPr>
          <p:spPr bwMode="auto">
            <a:xfrm>
              <a:off x="1008" y="1968"/>
              <a:ext cx="586" cy="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sz="2400">
                  <a:solidFill>
                    <a:srgbClr val="FF0000"/>
                  </a:solidFill>
                  <a:latin typeface="Comic Sans MS" charset="0"/>
                </a:rPr>
                <a:t>labial</a:t>
              </a:r>
            </a:p>
          </p:txBody>
        </p:sp>
        <p:sp>
          <p:nvSpPr>
            <p:cNvPr id="257038" name="Line 14"/>
            <p:cNvSpPr>
              <a:spLocks noChangeShapeType="1"/>
            </p:cNvSpPr>
            <p:nvPr/>
          </p:nvSpPr>
          <p:spPr bwMode="auto">
            <a:xfrm flipV="1">
              <a:off x="1584" y="1872"/>
              <a:ext cx="240" cy="240"/>
            </a:xfrm>
            <a:prstGeom prst="line">
              <a:avLst/>
            </a:prstGeom>
            <a:noFill/>
            <a:ln w="19050" cap="sq">
              <a:solidFill>
                <a:srgbClr val="FF0000"/>
              </a:solidFill>
              <a:round/>
              <a:headEnd type="none" w="sm" len="sm"/>
              <a:tailEnd type="stealth" w="med"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257039" name="Line 15"/>
            <p:cNvSpPr>
              <a:spLocks noChangeShapeType="1"/>
            </p:cNvSpPr>
            <p:nvPr/>
          </p:nvSpPr>
          <p:spPr bwMode="auto">
            <a:xfrm>
              <a:off x="1584" y="2112"/>
              <a:ext cx="336" cy="48"/>
            </a:xfrm>
            <a:prstGeom prst="line">
              <a:avLst/>
            </a:prstGeom>
            <a:noFill/>
            <a:ln w="19050" cap="sq">
              <a:solidFill>
                <a:srgbClr val="FF0000"/>
              </a:solidFill>
              <a:round/>
              <a:headEnd type="none" w="sm" len="sm"/>
              <a:tailEnd type="stealth" w="med"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grpSp>
      <p:grpSp>
        <p:nvGrpSpPr>
          <p:cNvPr id="257048" name="Group 24"/>
          <p:cNvGrpSpPr>
            <a:grpSpLocks/>
          </p:cNvGrpSpPr>
          <p:nvPr/>
        </p:nvGrpSpPr>
        <p:grpSpPr bwMode="auto">
          <a:xfrm>
            <a:off x="1828800" y="2057400"/>
            <a:ext cx="1447800" cy="914400"/>
            <a:chOff x="1152" y="1296"/>
            <a:chExt cx="912" cy="576"/>
          </a:xfrm>
        </p:grpSpPr>
        <p:sp>
          <p:nvSpPr>
            <p:cNvPr id="257030" name="Text Box 6"/>
            <p:cNvSpPr txBox="1">
              <a:spLocks noChangeArrowheads="1"/>
            </p:cNvSpPr>
            <p:nvPr/>
          </p:nvSpPr>
          <p:spPr bwMode="auto">
            <a:xfrm>
              <a:off x="1152" y="1296"/>
              <a:ext cx="676" cy="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sz="2400">
                  <a:solidFill>
                    <a:srgbClr val="FF0000"/>
                  </a:solidFill>
                  <a:latin typeface="Comic Sans MS" charset="0"/>
                </a:rPr>
                <a:t>dental</a:t>
              </a:r>
            </a:p>
          </p:txBody>
        </p:sp>
        <p:sp>
          <p:nvSpPr>
            <p:cNvPr id="257040" name="Line 16"/>
            <p:cNvSpPr>
              <a:spLocks noChangeShapeType="1"/>
            </p:cNvSpPr>
            <p:nvPr/>
          </p:nvSpPr>
          <p:spPr bwMode="auto">
            <a:xfrm>
              <a:off x="1488" y="1536"/>
              <a:ext cx="576" cy="336"/>
            </a:xfrm>
            <a:prstGeom prst="line">
              <a:avLst/>
            </a:prstGeom>
            <a:noFill/>
            <a:ln w="19050" cap="sq">
              <a:solidFill>
                <a:srgbClr val="FF0000"/>
              </a:solidFill>
              <a:round/>
              <a:headEnd type="none" w="sm" len="sm"/>
              <a:tailEnd type="stealth" w="med"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grpSp>
      <p:grpSp>
        <p:nvGrpSpPr>
          <p:cNvPr id="257049" name="Group 25"/>
          <p:cNvGrpSpPr>
            <a:grpSpLocks/>
          </p:cNvGrpSpPr>
          <p:nvPr/>
        </p:nvGrpSpPr>
        <p:grpSpPr bwMode="auto">
          <a:xfrm>
            <a:off x="3048000" y="1676400"/>
            <a:ext cx="1284288" cy="1219200"/>
            <a:chOff x="1920" y="1056"/>
            <a:chExt cx="809" cy="768"/>
          </a:xfrm>
        </p:grpSpPr>
        <p:sp>
          <p:nvSpPr>
            <p:cNvPr id="257031" name="Text Box 7"/>
            <p:cNvSpPr txBox="1">
              <a:spLocks noChangeArrowheads="1"/>
            </p:cNvSpPr>
            <p:nvPr/>
          </p:nvSpPr>
          <p:spPr bwMode="auto">
            <a:xfrm>
              <a:off x="1920" y="1056"/>
              <a:ext cx="809" cy="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sz="2400">
                  <a:solidFill>
                    <a:srgbClr val="FF0000"/>
                  </a:solidFill>
                  <a:latin typeface="Comic Sans MS" charset="0"/>
                </a:rPr>
                <a:t>alveolar</a:t>
              </a:r>
            </a:p>
          </p:txBody>
        </p:sp>
        <p:sp>
          <p:nvSpPr>
            <p:cNvPr id="257041" name="Line 17"/>
            <p:cNvSpPr>
              <a:spLocks noChangeShapeType="1"/>
            </p:cNvSpPr>
            <p:nvPr/>
          </p:nvSpPr>
          <p:spPr bwMode="auto">
            <a:xfrm>
              <a:off x="2208" y="1296"/>
              <a:ext cx="0" cy="528"/>
            </a:xfrm>
            <a:prstGeom prst="line">
              <a:avLst/>
            </a:prstGeom>
            <a:noFill/>
            <a:ln w="19050" cap="sq">
              <a:solidFill>
                <a:srgbClr val="FF0000"/>
              </a:solidFill>
              <a:round/>
              <a:headEnd type="none" w="sm" len="sm"/>
              <a:tailEnd type="stealth" w="med"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grpSp>
      <p:grpSp>
        <p:nvGrpSpPr>
          <p:cNvPr id="257050" name="Group 26"/>
          <p:cNvGrpSpPr>
            <a:grpSpLocks/>
          </p:cNvGrpSpPr>
          <p:nvPr/>
        </p:nvGrpSpPr>
        <p:grpSpPr bwMode="auto">
          <a:xfrm>
            <a:off x="4038600" y="1828800"/>
            <a:ext cx="3503613" cy="762000"/>
            <a:chOff x="2544" y="1152"/>
            <a:chExt cx="2207" cy="480"/>
          </a:xfrm>
        </p:grpSpPr>
        <p:sp>
          <p:nvSpPr>
            <p:cNvPr id="257032" name="Text Box 8"/>
            <p:cNvSpPr txBox="1">
              <a:spLocks noChangeArrowheads="1"/>
            </p:cNvSpPr>
            <p:nvPr/>
          </p:nvSpPr>
          <p:spPr bwMode="auto">
            <a:xfrm>
              <a:off x="2784" y="1152"/>
              <a:ext cx="1967" cy="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sz="2400">
                  <a:solidFill>
                    <a:srgbClr val="FF0000"/>
                  </a:solidFill>
                  <a:latin typeface="Comic Sans MS" charset="0"/>
                </a:rPr>
                <a:t>post-alveolar/palatal</a:t>
              </a:r>
            </a:p>
          </p:txBody>
        </p:sp>
        <p:sp>
          <p:nvSpPr>
            <p:cNvPr id="257042" name="Line 18"/>
            <p:cNvSpPr>
              <a:spLocks noChangeShapeType="1"/>
            </p:cNvSpPr>
            <p:nvPr/>
          </p:nvSpPr>
          <p:spPr bwMode="auto">
            <a:xfrm flipH="1">
              <a:off x="2544" y="1392"/>
              <a:ext cx="912" cy="240"/>
            </a:xfrm>
            <a:prstGeom prst="line">
              <a:avLst/>
            </a:prstGeom>
            <a:noFill/>
            <a:ln w="19050" cap="sq">
              <a:solidFill>
                <a:srgbClr val="FF0000"/>
              </a:solidFill>
              <a:round/>
              <a:headEnd type="none" w="sm" len="sm"/>
              <a:tailEnd type="stealth" w="med"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grpSp>
      <p:grpSp>
        <p:nvGrpSpPr>
          <p:cNvPr id="257051" name="Group 27"/>
          <p:cNvGrpSpPr>
            <a:grpSpLocks/>
          </p:cNvGrpSpPr>
          <p:nvPr/>
        </p:nvGrpSpPr>
        <p:grpSpPr bwMode="auto">
          <a:xfrm>
            <a:off x="4953000" y="2362200"/>
            <a:ext cx="1570038" cy="457200"/>
            <a:chOff x="3120" y="1488"/>
            <a:chExt cx="989" cy="288"/>
          </a:xfrm>
        </p:grpSpPr>
        <p:sp>
          <p:nvSpPr>
            <p:cNvPr id="257033" name="Text Box 9"/>
            <p:cNvSpPr txBox="1">
              <a:spLocks noChangeArrowheads="1"/>
            </p:cNvSpPr>
            <p:nvPr/>
          </p:nvSpPr>
          <p:spPr bwMode="auto">
            <a:xfrm>
              <a:off x="3552" y="1488"/>
              <a:ext cx="557" cy="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sz="2400">
                  <a:solidFill>
                    <a:srgbClr val="FF0000"/>
                  </a:solidFill>
                  <a:latin typeface="Comic Sans MS" charset="0"/>
                </a:rPr>
                <a:t>velar</a:t>
              </a:r>
            </a:p>
          </p:txBody>
        </p:sp>
        <p:sp>
          <p:nvSpPr>
            <p:cNvPr id="257043" name="Line 19"/>
            <p:cNvSpPr>
              <a:spLocks noChangeShapeType="1"/>
            </p:cNvSpPr>
            <p:nvPr/>
          </p:nvSpPr>
          <p:spPr bwMode="auto">
            <a:xfrm flipH="1">
              <a:off x="3120" y="1632"/>
              <a:ext cx="432" cy="48"/>
            </a:xfrm>
            <a:prstGeom prst="line">
              <a:avLst/>
            </a:prstGeom>
            <a:noFill/>
            <a:ln w="19050" cap="sq">
              <a:solidFill>
                <a:srgbClr val="FF0000"/>
              </a:solidFill>
              <a:round/>
              <a:headEnd type="none" w="sm" len="sm"/>
              <a:tailEnd type="stealth" w="med"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grpSp>
      <p:grpSp>
        <p:nvGrpSpPr>
          <p:cNvPr id="257052" name="Group 28"/>
          <p:cNvGrpSpPr>
            <a:grpSpLocks/>
          </p:cNvGrpSpPr>
          <p:nvPr/>
        </p:nvGrpSpPr>
        <p:grpSpPr bwMode="auto">
          <a:xfrm>
            <a:off x="5334000" y="2819400"/>
            <a:ext cx="1676400" cy="457200"/>
            <a:chOff x="3360" y="1776"/>
            <a:chExt cx="1056" cy="288"/>
          </a:xfrm>
        </p:grpSpPr>
        <p:sp>
          <p:nvSpPr>
            <p:cNvPr id="257034" name="Text Box 10"/>
            <p:cNvSpPr txBox="1">
              <a:spLocks noChangeArrowheads="1"/>
            </p:cNvSpPr>
            <p:nvPr/>
          </p:nvSpPr>
          <p:spPr bwMode="auto">
            <a:xfrm>
              <a:off x="3764" y="1776"/>
              <a:ext cx="652" cy="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sz="2400">
                  <a:solidFill>
                    <a:srgbClr val="FF0000"/>
                  </a:solidFill>
                  <a:latin typeface="Comic Sans MS" charset="0"/>
                </a:rPr>
                <a:t>uvular</a:t>
              </a:r>
            </a:p>
          </p:txBody>
        </p:sp>
        <p:sp>
          <p:nvSpPr>
            <p:cNvPr id="257044" name="Line 20"/>
            <p:cNvSpPr>
              <a:spLocks noChangeShapeType="1"/>
            </p:cNvSpPr>
            <p:nvPr/>
          </p:nvSpPr>
          <p:spPr bwMode="auto">
            <a:xfrm flipH="1">
              <a:off x="3360" y="1920"/>
              <a:ext cx="432" cy="48"/>
            </a:xfrm>
            <a:prstGeom prst="line">
              <a:avLst/>
            </a:prstGeom>
            <a:noFill/>
            <a:ln w="19050" cap="sq">
              <a:solidFill>
                <a:srgbClr val="FF0000"/>
              </a:solidFill>
              <a:round/>
              <a:headEnd type="none" w="sm" len="sm"/>
              <a:tailEnd type="stealth" w="med"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grpSp>
      <p:grpSp>
        <p:nvGrpSpPr>
          <p:cNvPr id="257053" name="Group 29"/>
          <p:cNvGrpSpPr>
            <a:grpSpLocks/>
          </p:cNvGrpSpPr>
          <p:nvPr/>
        </p:nvGrpSpPr>
        <p:grpSpPr bwMode="auto">
          <a:xfrm>
            <a:off x="5486400" y="3429000"/>
            <a:ext cx="2170113" cy="457200"/>
            <a:chOff x="3456" y="2160"/>
            <a:chExt cx="1367" cy="288"/>
          </a:xfrm>
        </p:grpSpPr>
        <p:sp>
          <p:nvSpPr>
            <p:cNvPr id="257035" name="Text Box 11"/>
            <p:cNvSpPr txBox="1">
              <a:spLocks noChangeArrowheads="1"/>
            </p:cNvSpPr>
            <p:nvPr/>
          </p:nvSpPr>
          <p:spPr bwMode="auto">
            <a:xfrm>
              <a:off x="3744" y="2160"/>
              <a:ext cx="1079" cy="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sz="2400">
                  <a:solidFill>
                    <a:srgbClr val="FF0000"/>
                  </a:solidFill>
                  <a:latin typeface="Comic Sans MS" charset="0"/>
                </a:rPr>
                <a:t>pharyngeal</a:t>
              </a:r>
            </a:p>
          </p:txBody>
        </p:sp>
        <p:sp>
          <p:nvSpPr>
            <p:cNvPr id="257045" name="Line 21"/>
            <p:cNvSpPr>
              <a:spLocks noChangeShapeType="1"/>
            </p:cNvSpPr>
            <p:nvPr/>
          </p:nvSpPr>
          <p:spPr bwMode="auto">
            <a:xfrm flipH="1">
              <a:off x="3456" y="2304"/>
              <a:ext cx="288" cy="0"/>
            </a:xfrm>
            <a:prstGeom prst="line">
              <a:avLst/>
            </a:prstGeom>
            <a:noFill/>
            <a:ln w="19050" cap="sq">
              <a:solidFill>
                <a:srgbClr val="FF0000"/>
              </a:solidFill>
              <a:round/>
              <a:headEnd type="none" w="sm" len="sm"/>
              <a:tailEnd type="stealth" w="med"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grpSp>
      <p:grpSp>
        <p:nvGrpSpPr>
          <p:cNvPr id="257054" name="Group 30"/>
          <p:cNvGrpSpPr>
            <a:grpSpLocks/>
          </p:cNvGrpSpPr>
          <p:nvPr/>
        </p:nvGrpSpPr>
        <p:grpSpPr bwMode="auto">
          <a:xfrm>
            <a:off x="5257800" y="4267200"/>
            <a:ext cx="3352800" cy="1143000"/>
            <a:chOff x="3312" y="2688"/>
            <a:chExt cx="2112" cy="720"/>
          </a:xfrm>
        </p:grpSpPr>
        <p:sp>
          <p:nvSpPr>
            <p:cNvPr id="257036" name="Text Box 12"/>
            <p:cNvSpPr txBox="1">
              <a:spLocks noChangeArrowheads="1"/>
            </p:cNvSpPr>
            <p:nvPr/>
          </p:nvSpPr>
          <p:spPr bwMode="auto">
            <a:xfrm>
              <a:off x="3821" y="2688"/>
              <a:ext cx="1603" cy="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sz="2400">
                  <a:solidFill>
                    <a:srgbClr val="FF0000"/>
                  </a:solidFill>
                  <a:latin typeface="Comic Sans MS" charset="0"/>
                </a:rPr>
                <a:t>laryngeal/glottal</a:t>
              </a:r>
            </a:p>
          </p:txBody>
        </p:sp>
        <p:sp>
          <p:nvSpPr>
            <p:cNvPr id="257046" name="Line 22"/>
            <p:cNvSpPr>
              <a:spLocks noChangeShapeType="1"/>
            </p:cNvSpPr>
            <p:nvPr/>
          </p:nvSpPr>
          <p:spPr bwMode="auto">
            <a:xfrm flipH="1">
              <a:off x="3312" y="2832"/>
              <a:ext cx="528" cy="576"/>
            </a:xfrm>
            <a:prstGeom prst="line">
              <a:avLst/>
            </a:prstGeom>
            <a:noFill/>
            <a:ln w="19050" cap="sq">
              <a:solidFill>
                <a:srgbClr val="FF0000"/>
              </a:solidFill>
              <a:round/>
              <a:headEnd type="none" w="sm" len="sm"/>
              <a:tailEnd type="stealth" w="med"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grpSp>
      <p:sp>
        <p:nvSpPr>
          <p:cNvPr id="2" name="TextBox 1">
            <a:extLst>
              <a:ext uri="{FF2B5EF4-FFF2-40B4-BE49-F238E27FC236}">
                <a16:creationId xmlns:a16="http://schemas.microsoft.com/office/drawing/2014/main" id="{7DE9BBE4-C36F-459C-14D8-1ED109ED9F8C}"/>
              </a:ext>
            </a:extLst>
          </p:cNvPr>
          <p:cNvSpPr txBox="1"/>
          <p:nvPr/>
        </p:nvSpPr>
        <p:spPr>
          <a:xfrm>
            <a:off x="990600" y="6324600"/>
            <a:ext cx="2743200" cy="369332"/>
          </a:xfrm>
          <a:prstGeom prst="rect">
            <a:avLst/>
          </a:prstGeom>
          <a:noFill/>
        </p:spPr>
        <p:txBody>
          <a:bodyPr wrap="square" rtlCol="0">
            <a:spAutoFit/>
          </a:bodyPr>
          <a:lstStyle/>
          <a:p>
            <a:pPr eaLnBrk="0" hangingPunct="0"/>
            <a:r>
              <a:rPr lang="en-US" dirty="0">
                <a:latin typeface="Comic Sans MS" charset="0"/>
                <a:hlinkClick r:id="rId4"/>
              </a:rPr>
              <a:t>https://incl.pl/sammy/</a:t>
            </a:r>
            <a:endParaRPr lang="en-US" dirty="0">
              <a:latin typeface="Comic Sans MS"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25704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25704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499"/>
                                          </p:stCondLst>
                                        </p:cTn>
                                        <p:tgtEl>
                                          <p:spTgt spid="257049"/>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499"/>
                                          </p:stCondLst>
                                        </p:cTn>
                                        <p:tgtEl>
                                          <p:spTgt spid="257050"/>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499"/>
                                          </p:stCondLst>
                                        </p:cTn>
                                        <p:tgtEl>
                                          <p:spTgt spid="257051"/>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499"/>
                                          </p:stCondLst>
                                        </p:cTn>
                                        <p:tgtEl>
                                          <p:spTgt spid="257052"/>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499"/>
                                          </p:stCondLst>
                                        </p:cTn>
                                        <p:tgtEl>
                                          <p:spTgt spid="257053"/>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499"/>
                                          </p:stCondLst>
                                        </p:cTn>
                                        <p:tgtEl>
                                          <p:spTgt spid="2570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Consonants and Vowels</a:t>
            </a:r>
            <a:endParaRPr lang="en-US" dirty="0"/>
          </a:p>
        </p:txBody>
      </p:sp>
      <p:sp>
        <p:nvSpPr>
          <p:cNvPr id="3" name="Content Placeholder 2"/>
          <p:cNvSpPr>
            <a:spLocks noGrp="1"/>
          </p:cNvSpPr>
          <p:nvPr>
            <p:ph idx="1"/>
          </p:nvPr>
        </p:nvSpPr>
        <p:spPr>
          <a:xfrm>
            <a:off x="457200" y="1447800"/>
            <a:ext cx="8229600" cy="4678363"/>
          </a:xfrm>
        </p:spPr>
        <p:txBody>
          <a:bodyPr/>
          <a:lstStyle/>
          <a:p>
            <a:r>
              <a:rPr lang="en-US" sz="2400" dirty="0">
                <a:solidFill>
                  <a:srgbClr val="0000FF"/>
                </a:solidFill>
              </a:rPr>
              <a:t>Consonants</a:t>
            </a:r>
            <a:r>
              <a:rPr lang="en-US" sz="2400" dirty="0"/>
              <a:t>: </a:t>
            </a:r>
          </a:p>
          <a:p>
            <a:pPr lvl="1"/>
            <a:r>
              <a:rPr lang="en-US" sz="2200" dirty="0"/>
              <a:t>Restriction/blockage of air flow </a:t>
            </a:r>
          </a:p>
          <a:p>
            <a:pPr lvl="2"/>
            <a:r>
              <a:rPr lang="en-US" sz="2000" dirty="0"/>
              <a:t>e.g. </a:t>
            </a:r>
            <a:r>
              <a:rPr lang="en-US" sz="2000" dirty="0">
                <a:solidFill>
                  <a:srgbClr val="FF0000"/>
                </a:solidFill>
              </a:rPr>
              <a:t>[s] [p], sat, pat</a:t>
            </a:r>
            <a:endParaRPr lang="en-US" sz="2000" dirty="0"/>
          </a:p>
          <a:p>
            <a:pPr lvl="1"/>
            <a:r>
              <a:rPr lang="en-US" sz="2200" dirty="0">
                <a:solidFill>
                  <a:srgbClr val="0000FF"/>
                </a:solidFill>
              </a:rPr>
              <a:t>Voiced </a:t>
            </a:r>
            <a:r>
              <a:rPr lang="en-US" sz="2200" dirty="0"/>
              <a:t>or </a:t>
            </a:r>
            <a:r>
              <a:rPr lang="en-US" sz="2200" dirty="0">
                <a:solidFill>
                  <a:srgbClr val="0000FF"/>
                </a:solidFill>
              </a:rPr>
              <a:t>voiceless </a:t>
            </a:r>
          </a:p>
          <a:p>
            <a:pPr lvl="2"/>
            <a:r>
              <a:rPr lang="en-US" sz="2000" dirty="0"/>
              <a:t>e.g. </a:t>
            </a:r>
            <a:r>
              <a:rPr lang="en-US" sz="2000" dirty="0">
                <a:solidFill>
                  <a:srgbClr val="FF0000"/>
                </a:solidFill>
              </a:rPr>
              <a:t>[z] [s],  zip, sip</a:t>
            </a:r>
            <a:endParaRPr lang="en-US" sz="2000" dirty="0"/>
          </a:p>
          <a:p>
            <a:r>
              <a:rPr lang="en-US" sz="2400" dirty="0">
                <a:solidFill>
                  <a:srgbClr val="0000FF"/>
                </a:solidFill>
              </a:rPr>
              <a:t>Vowels</a:t>
            </a:r>
            <a:r>
              <a:rPr lang="en-US" sz="2400" dirty="0"/>
              <a:t>:</a:t>
            </a:r>
          </a:p>
          <a:p>
            <a:pPr lvl="1"/>
            <a:r>
              <a:rPr lang="en-US" sz="2200" dirty="0"/>
              <a:t>Generally voiced, less restriction </a:t>
            </a:r>
          </a:p>
          <a:p>
            <a:pPr lvl="2"/>
            <a:r>
              <a:rPr lang="en-US" sz="2000" dirty="0"/>
              <a:t>e.g</a:t>
            </a:r>
            <a:r>
              <a:rPr lang="en-US" sz="2000" dirty="0">
                <a:solidFill>
                  <a:srgbClr val="FF0000"/>
                </a:solidFill>
              </a:rPr>
              <a:t>. [u], tulip</a:t>
            </a:r>
          </a:p>
          <a:p>
            <a:r>
              <a:rPr lang="en-US" sz="2400" dirty="0">
                <a:solidFill>
                  <a:srgbClr val="0000FF"/>
                </a:solidFill>
              </a:rPr>
              <a:t>Semivowels</a:t>
            </a:r>
            <a:r>
              <a:rPr lang="en-US" sz="2400" dirty="0"/>
              <a:t> (</a:t>
            </a:r>
            <a:r>
              <a:rPr lang="en-US" sz="2400" i="1" dirty="0">
                <a:solidFill>
                  <a:srgbClr val="FF0000"/>
                </a:solidFill>
              </a:rPr>
              <a:t>glides</a:t>
            </a:r>
            <a:r>
              <a:rPr lang="en-US" sz="2400" dirty="0"/>
              <a:t>): </a:t>
            </a:r>
          </a:p>
          <a:p>
            <a:pPr lvl="1"/>
            <a:r>
              <a:rPr lang="en-US" sz="2200" dirty="0"/>
              <a:t>Speech sounds intermediate between vowels and consonants </a:t>
            </a:r>
          </a:p>
          <a:p>
            <a:pPr lvl="2"/>
            <a:r>
              <a:rPr lang="en-US" sz="2000" dirty="0"/>
              <a:t>e.g.</a:t>
            </a:r>
            <a:r>
              <a:rPr lang="en-US" sz="2000" dirty="0">
                <a:solidFill>
                  <a:srgbClr val="FF0000"/>
                </a:solidFill>
              </a:rPr>
              <a:t> [w]</a:t>
            </a:r>
            <a:r>
              <a:rPr lang="en-US" sz="2000" dirty="0"/>
              <a:t>, </a:t>
            </a:r>
            <a:r>
              <a:rPr lang="en-US" sz="2000" dirty="0">
                <a:solidFill>
                  <a:srgbClr val="FF0000"/>
                </a:solidFill>
              </a:rPr>
              <a:t>[y], we, ye</a:t>
            </a:r>
            <a:endParaRPr lang="en-US" sz="2000" dirty="0"/>
          </a:p>
          <a:p>
            <a:endParaRPr lang="en-US" dirty="0"/>
          </a:p>
        </p:txBody>
      </p:sp>
    </p:spTree>
    <p:extLst>
      <p:ext uri="{BB962C8B-B14F-4D97-AF65-F5344CB8AC3E}">
        <p14:creationId xmlns:p14="http://schemas.microsoft.com/office/powerpoint/2010/main" val="78796962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114" name="Rectangle 2"/>
          <p:cNvSpPr>
            <a:spLocks noGrp="1" noChangeArrowheads="1"/>
          </p:cNvSpPr>
          <p:nvPr>
            <p:ph type="title"/>
          </p:nvPr>
        </p:nvSpPr>
        <p:spPr>
          <a:xfrm>
            <a:off x="457200" y="274638"/>
            <a:ext cx="8229600" cy="792162"/>
          </a:xfrm>
        </p:spPr>
        <p:txBody>
          <a:bodyPr/>
          <a:lstStyle/>
          <a:p>
            <a:r>
              <a:rPr lang="en-US"/>
              <a:t>Vowels</a:t>
            </a:r>
          </a:p>
        </p:txBody>
      </p:sp>
      <p:sp>
        <p:nvSpPr>
          <p:cNvPr id="346115" name="Rectangle 3"/>
          <p:cNvSpPr>
            <a:spLocks noGrp="1" noChangeArrowheads="1"/>
          </p:cNvSpPr>
          <p:nvPr>
            <p:ph type="body" idx="1"/>
          </p:nvPr>
        </p:nvSpPr>
        <p:spPr>
          <a:xfrm>
            <a:off x="457200" y="1219200"/>
            <a:ext cx="8229600" cy="4906963"/>
          </a:xfrm>
        </p:spPr>
        <p:txBody>
          <a:bodyPr/>
          <a:lstStyle/>
          <a:p>
            <a:r>
              <a:rPr lang="en-US" dirty="0"/>
              <a:t>Mainly </a:t>
            </a:r>
            <a:r>
              <a:rPr lang="en-US" dirty="0">
                <a:solidFill>
                  <a:srgbClr val="0000FF"/>
                </a:solidFill>
              </a:rPr>
              <a:t>voiced </a:t>
            </a:r>
            <a:r>
              <a:rPr lang="en-US" dirty="0"/>
              <a:t>but there are</a:t>
            </a:r>
            <a:r>
              <a:rPr lang="en-US" dirty="0">
                <a:solidFill>
                  <a:srgbClr val="0000FF"/>
                </a:solidFill>
              </a:rPr>
              <a:t> multiple differences </a:t>
            </a:r>
            <a:r>
              <a:rPr lang="en-US" dirty="0"/>
              <a:t>in</a:t>
            </a:r>
            <a:r>
              <a:rPr lang="en-US" dirty="0">
                <a:solidFill>
                  <a:srgbClr val="0000FF"/>
                </a:solidFill>
              </a:rPr>
              <a:t> how </a:t>
            </a:r>
            <a:r>
              <a:rPr lang="en-US" dirty="0"/>
              <a:t>they are voiced</a:t>
            </a:r>
          </a:p>
          <a:p>
            <a:r>
              <a:rPr lang="en-US" dirty="0"/>
              <a:t>Vowel </a:t>
            </a:r>
            <a:r>
              <a:rPr lang="en-US" dirty="0">
                <a:solidFill>
                  <a:srgbClr val="0000FF"/>
                </a:solidFill>
              </a:rPr>
              <a:t>height</a:t>
            </a:r>
          </a:p>
          <a:p>
            <a:pPr lvl="1"/>
            <a:r>
              <a:rPr lang="en-US" sz="2400" dirty="0"/>
              <a:t>How </a:t>
            </a:r>
            <a:r>
              <a:rPr lang="en-US" sz="2400" i="1" dirty="0">
                <a:solidFill>
                  <a:srgbClr val="0000FF"/>
                </a:solidFill>
              </a:rPr>
              <a:t>high</a:t>
            </a:r>
            <a:r>
              <a:rPr lang="en-US" sz="2400" dirty="0">
                <a:solidFill>
                  <a:srgbClr val="0000FF"/>
                </a:solidFill>
              </a:rPr>
              <a:t> </a:t>
            </a:r>
            <a:r>
              <a:rPr lang="en-US" sz="2400" dirty="0"/>
              <a:t>is the </a:t>
            </a:r>
            <a:r>
              <a:rPr lang="en-US" sz="2400" i="1" dirty="0">
                <a:solidFill>
                  <a:srgbClr val="0000FF"/>
                </a:solidFill>
              </a:rPr>
              <a:t>tongue</a:t>
            </a:r>
            <a:r>
              <a:rPr lang="en-US" sz="2400" dirty="0"/>
              <a:t>? </a:t>
            </a:r>
            <a:r>
              <a:rPr lang="en-US" sz="2400" dirty="0">
                <a:solidFill>
                  <a:srgbClr val="FF0000"/>
                </a:solidFill>
              </a:rPr>
              <a:t>high </a:t>
            </a:r>
            <a:r>
              <a:rPr lang="en-US" sz="2400" dirty="0"/>
              <a:t>or </a:t>
            </a:r>
            <a:r>
              <a:rPr lang="en-US" sz="2400" dirty="0">
                <a:solidFill>
                  <a:srgbClr val="FF0000"/>
                </a:solidFill>
              </a:rPr>
              <a:t>low </a:t>
            </a:r>
            <a:r>
              <a:rPr lang="en-US" sz="2400" dirty="0"/>
              <a:t>vowel</a:t>
            </a:r>
          </a:p>
          <a:p>
            <a:pPr lvl="1"/>
            <a:r>
              <a:rPr lang="en-US" sz="2400" i="1" dirty="0">
                <a:solidFill>
                  <a:srgbClr val="0000FF"/>
                </a:solidFill>
              </a:rPr>
              <a:t>Where</a:t>
            </a:r>
            <a:r>
              <a:rPr lang="en-US" sz="2400" dirty="0">
                <a:solidFill>
                  <a:srgbClr val="0000FF"/>
                </a:solidFill>
              </a:rPr>
              <a:t> </a:t>
            </a:r>
            <a:r>
              <a:rPr lang="en-US" sz="2400" dirty="0"/>
              <a:t>is its highest point? </a:t>
            </a:r>
            <a:r>
              <a:rPr lang="en-US" sz="2400" dirty="0">
                <a:solidFill>
                  <a:srgbClr val="FF0000"/>
                </a:solidFill>
              </a:rPr>
              <a:t>front </a:t>
            </a:r>
            <a:r>
              <a:rPr lang="en-US" sz="2400" dirty="0"/>
              <a:t>or </a:t>
            </a:r>
            <a:r>
              <a:rPr lang="en-US" sz="2400" dirty="0">
                <a:solidFill>
                  <a:srgbClr val="FF0000"/>
                </a:solidFill>
              </a:rPr>
              <a:t>back </a:t>
            </a:r>
            <a:r>
              <a:rPr lang="en-US" sz="2400" dirty="0"/>
              <a:t>vowel</a:t>
            </a:r>
          </a:p>
          <a:p>
            <a:r>
              <a:rPr lang="en-US" dirty="0"/>
              <a:t>How </a:t>
            </a:r>
            <a:r>
              <a:rPr lang="en-US" i="1" dirty="0">
                <a:solidFill>
                  <a:srgbClr val="0000FF"/>
                </a:solidFill>
              </a:rPr>
              <a:t>rounded</a:t>
            </a:r>
            <a:r>
              <a:rPr lang="en-US" dirty="0">
                <a:solidFill>
                  <a:srgbClr val="0000FF"/>
                </a:solidFill>
              </a:rPr>
              <a:t> </a:t>
            </a:r>
            <a:r>
              <a:rPr lang="en-US" dirty="0"/>
              <a:t>are the </a:t>
            </a:r>
            <a:r>
              <a:rPr lang="en-US" i="1" dirty="0">
                <a:solidFill>
                  <a:srgbClr val="0000FF"/>
                </a:solidFill>
              </a:rPr>
              <a:t>lips</a:t>
            </a:r>
            <a:r>
              <a:rPr lang="en-US" dirty="0"/>
              <a:t>? </a:t>
            </a:r>
            <a:r>
              <a:rPr lang="en-US" dirty="0">
                <a:solidFill>
                  <a:srgbClr val="FF0000"/>
                </a:solidFill>
              </a:rPr>
              <a:t>[</a:t>
            </a:r>
            <a:r>
              <a:rPr lang="en-US" dirty="0" err="1">
                <a:solidFill>
                  <a:srgbClr val="FF0000"/>
                </a:solidFill>
              </a:rPr>
              <a:t>uw</a:t>
            </a:r>
            <a:r>
              <a:rPr lang="en-US" dirty="0">
                <a:solidFill>
                  <a:srgbClr val="FF0000"/>
                </a:solidFill>
              </a:rPr>
              <a:t>] </a:t>
            </a:r>
            <a:r>
              <a:rPr lang="en-US" dirty="0"/>
              <a:t>vs </a:t>
            </a:r>
            <a:r>
              <a:rPr lang="en-US" dirty="0">
                <a:solidFill>
                  <a:srgbClr val="FF0000"/>
                </a:solidFill>
              </a:rPr>
              <a:t>[</a:t>
            </a:r>
            <a:r>
              <a:rPr lang="en-US" dirty="0" err="1">
                <a:solidFill>
                  <a:srgbClr val="FF0000"/>
                </a:solidFill>
              </a:rPr>
              <a:t>iy</a:t>
            </a:r>
            <a:r>
              <a:rPr lang="en-US" dirty="0">
                <a:solidFill>
                  <a:srgbClr val="FF0000"/>
                </a:solidFill>
              </a:rPr>
              <a:t>]</a:t>
            </a:r>
          </a:p>
          <a:p>
            <a:pPr lvl="1"/>
            <a:r>
              <a:rPr lang="en-US" dirty="0">
                <a:solidFill>
                  <a:srgbClr val="FF0000"/>
                </a:solidFill>
              </a:rPr>
              <a:t>you vs. me</a:t>
            </a:r>
          </a:p>
          <a:p>
            <a:r>
              <a:rPr lang="en-US" dirty="0">
                <a:solidFill>
                  <a:srgbClr val="0000FF"/>
                </a:solidFill>
              </a:rPr>
              <a:t>Monophthong</a:t>
            </a:r>
            <a:r>
              <a:rPr lang="en-US" dirty="0"/>
              <a:t> </a:t>
            </a:r>
            <a:r>
              <a:rPr lang="en-US" dirty="0">
                <a:solidFill>
                  <a:srgbClr val="FF0000"/>
                </a:solidFill>
              </a:rPr>
              <a:t>[eh] </a:t>
            </a:r>
            <a:r>
              <a:rPr lang="en-US" dirty="0"/>
              <a:t>vs. </a:t>
            </a:r>
            <a:r>
              <a:rPr lang="en-US" dirty="0">
                <a:solidFill>
                  <a:srgbClr val="0000FF"/>
                </a:solidFill>
              </a:rPr>
              <a:t>diphthong </a:t>
            </a:r>
            <a:r>
              <a:rPr lang="en-US" dirty="0">
                <a:solidFill>
                  <a:srgbClr val="FF0000"/>
                </a:solidFill>
              </a:rPr>
              <a:t>[</a:t>
            </a:r>
            <a:r>
              <a:rPr lang="en-US" dirty="0" err="1">
                <a:solidFill>
                  <a:srgbClr val="FF0000"/>
                </a:solidFill>
              </a:rPr>
              <a:t>ey</a:t>
            </a:r>
            <a:r>
              <a:rPr lang="en-US" dirty="0">
                <a:solidFill>
                  <a:srgbClr val="FF0000"/>
                </a:solidFill>
              </a:rPr>
              <a:t>]</a:t>
            </a:r>
          </a:p>
          <a:p>
            <a:pPr lvl="1"/>
            <a:r>
              <a:rPr lang="en-US" sz="2400" dirty="0"/>
              <a:t>Monophthong: 1 vowel sound (</a:t>
            </a:r>
            <a:r>
              <a:rPr lang="en-US" sz="2400" dirty="0">
                <a:solidFill>
                  <a:srgbClr val="FF0000"/>
                </a:solidFill>
              </a:rPr>
              <a:t>con, sir, back</a:t>
            </a:r>
            <a:r>
              <a:rPr lang="en-US" sz="2400" dirty="0"/>
              <a:t>)</a:t>
            </a:r>
          </a:p>
          <a:p>
            <a:pPr lvl="1"/>
            <a:r>
              <a:rPr lang="en-US" sz="2400" dirty="0" err="1"/>
              <a:t>Dipthong</a:t>
            </a:r>
            <a:r>
              <a:rPr lang="en-US" sz="2400" dirty="0"/>
              <a:t>: 2 combined (</a:t>
            </a:r>
            <a:r>
              <a:rPr lang="en-US" sz="2400" dirty="0">
                <a:solidFill>
                  <a:srgbClr val="FF0000"/>
                </a:solidFill>
              </a:rPr>
              <a:t>coin, sure, bake, fear</a:t>
            </a:r>
            <a:r>
              <a:rPr lang="en-US" sz="2400" dirty="0"/>
              <a:t>)</a:t>
            </a:r>
          </a:p>
          <a:p>
            <a:endParaRPr lang="en-US"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01058" name="Rectangle 2"/>
          <p:cNvSpPr>
            <a:spLocks noGrp="1" noChangeArrowheads="1"/>
          </p:cNvSpPr>
          <p:nvPr>
            <p:ph type="title"/>
          </p:nvPr>
        </p:nvSpPr>
        <p:spPr/>
        <p:txBody>
          <a:bodyPr/>
          <a:lstStyle/>
          <a:p>
            <a:r>
              <a:rPr lang="en-US" dirty="0"/>
              <a:t>American English Vowel Space in </a:t>
            </a:r>
            <a:r>
              <a:rPr lang="en-US" dirty="0" err="1"/>
              <a:t>ARPAbet</a:t>
            </a:r>
            <a:endParaRPr lang="en-US" dirty="0"/>
          </a:p>
        </p:txBody>
      </p:sp>
      <p:grpSp>
        <p:nvGrpSpPr>
          <p:cNvPr id="301059" name="Group 3"/>
          <p:cNvGrpSpPr>
            <a:grpSpLocks/>
          </p:cNvGrpSpPr>
          <p:nvPr/>
        </p:nvGrpSpPr>
        <p:grpSpPr bwMode="auto">
          <a:xfrm>
            <a:off x="533400" y="1219200"/>
            <a:ext cx="7934325" cy="5029200"/>
            <a:chOff x="336" y="768"/>
            <a:chExt cx="4998" cy="3168"/>
          </a:xfrm>
        </p:grpSpPr>
        <p:grpSp>
          <p:nvGrpSpPr>
            <p:cNvPr id="301060" name="Group 4"/>
            <p:cNvGrpSpPr>
              <a:grpSpLocks/>
            </p:cNvGrpSpPr>
            <p:nvPr/>
          </p:nvGrpSpPr>
          <p:grpSpPr bwMode="auto">
            <a:xfrm>
              <a:off x="672" y="1042"/>
              <a:ext cx="3936" cy="2606"/>
              <a:chOff x="1200" y="1296"/>
              <a:chExt cx="3552" cy="2352"/>
            </a:xfrm>
          </p:grpSpPr>
          <p:sp>
            <p:nvSpPr>
              <p:cNvPr id="301061" name="Freeform 5"/>
              <p:cNvSpPr>
                <a:spLocks/>
              </p:cNvSpPr>
              <p:nvPr/>
            </p:nvSpPr>
            <p:spPr bwMode="auto">
              <a:xfrm>
                <a:off x="1200" y="1296"/>
                <a:ext cx="3552" cy="2352"/>
              </a:xfrm>
              <a:custGeom>
                <a:avLst/>
                <a:gdLst>
                  <a:gd name="T0" fmla="*/ 0 w 3552"/>
                  <a:gd name="T1" fmla="*/ 0 h 2352"/>
                  <a:gd name="T2" fmla="*/ 3552 w 3552"/>
                  <a:gd name="T3" fmla="*/ 0 h 2352"/>
                  <a:gd name="T4" fmla="*/ 3552 w 3552"/>
                  <a:gd name="T5" fmla="*/ 2352 h 2352"/>
                  <a:gd name="T6" fmla="*/ 1056 w 3552"/>
                  <a:gd name="T7" fmla="*/ 2352 h 2352"/>
                  <a:gd name="T8" fmla="*/ 0 w 3552"/>
                  <a:gd name="T9" fmla="*/ 0 h 2352"/>
                </a:gdLst>
                <a:ahLst/>
                <a:cxnLst>
                  <a:cxn ang="0">
                    <a:pos x="T0" y="T1"/>
                  </a:cxn>
                  <a:cxn ang="0">
                    <a:pos x="T2" y="T3"/>
                  </a:cxn>
                  <a:cxn ang="0">
                    <a:pos x="T4" y="T5"/>
                  </a:cxn>
                  <a:cxn ang="0">
                    <a:pos x="T6" y="T7"/>
                  </a:cxn>
                  <a:cxn ang="0">
                    <a:pos x="T8" y="T9"/>
                  </a:cxn>
                </a:cxnLst>
                <a:rect l="0" t="0" r="r" b="b"/>
                <a:pathLst>
                  <a:path w="3552" h="2352">
                    <a:moveTo>
                      <a:pt x="0" y="0"/>
                    </a:moveTo>
                    <a:lnTo>
                      <a:pt x="3552" y="0"/>
                    </a:lnTo>
                    <a:lnTo>
                      <a:pt x="3552" y="2352"/>
                    </a:lnTo>
                    <a:lnTo>
                      <a:pt x="1056" y="2352"/>
                    </a:lnTo>
                    <a:lnTo>
                      <a:pt x="0" y="0"/>
                    </a:lnTo>
                    <a:close/>
                  </a:path>
                </a:pathLst>
              </a:custGeom>
              <a:noFill/>
              <a:ln w="38100" cap="sq" cmpd="sng">
                <a:solidFill>
                  <a:schemeClr val="tx1"/>
                </a:solidFill>
                <a:prstDash val="solid"/>
                <a:round/>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301062" name="Line 6"/>
              <p:cNvSpPr>
                <a:spLocks noChangeShapeType="1"/>
              </p:cNvSpPr>
              <p:nvPr/>
            </p:nvSpPr>
            <p:spPr bwMode="auto">
              <a:xfrm>
                <a:off x="1584" y="2160"/>
                <a:ext cx="3168" cy="0"/>
              </a:xfrm>
              <a:prstGeom prst="line">
                <a:avLst/>
              </a:prstGeom>
              <a:noFill/>
              <a:ln w="38100" cap="sq">
                <a:solidFill>
                  <a:schemeClr val="tx1"/>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301063" name="Line 7"/>
              <p:cNvSpPr>
                <a:spLocks noChangeShapeType="1"/>
              </p:cNvSpPr>
              <p:nvPr/>
            </p:nvSpPr>
            <p:spPr bwMode="auto">
              <a:xfrm>
                <a:off x="1968" y="2976"/>
                <a:ext cx="2784" cy="0"/>
              </a:xfrm>
              <a:prstGeom prst="line">
                <a:avLst/>
              </a:prstGeom>
              <a:noFill/>
              <a:ln w="38100" cap="sq">
                <a:solidFill>
                  <a:schemeClr val="tx1"/>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301064" name="Line 8"/>
              <p:cNvSpPr>
                <a:spLocks noChangeShapeType="1"/>
              </p:cNvSpPr>
              <p:nvPr/>
            </p:nvSpPr>
            <p:spPr bwMode="auto">
              <a:xfrm flipH="1" flipV="1">
                <a:off x="2496" y="1296"/>
                <a:ext cx="528" cy="2352"/>
              </a:xfrm>
              <a:prstGeom prst="line">
                <a:avLst/>
              </a:prstGeom>
              <a:noFill/>
              <a:ln w="38100" cap="sq">
                <a:solidFill>
                  <a:schemeClr val="tx1"/>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301065" name="Line 9"/>
              <p:cNvSpPr>
                <a:spLocks noChangeShapeType="1"/>
              </p:cNvSpPr>
              <p:nvPr/>
            </p:nvSpPr>
            <p:spPr bwMode="auto">
              <a:xfrm flipH="1" flipV="1">
                <a:off x="3696" y="1296"/>
                <a:ext cx="144" cy="2352"/>
              </a:xfrm>
              <a:prstGeom prst="line">
                <a:avLst/>
              </a:prstGeom>
              <a:noFill/>
              <a:ln w="38100" cap="sq">
                <a:solidFill>
                  <a:schemeClr val="tx1"/>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grpSp>
        <p:sp>
          <p:nvSpPr>
            <p:cNvPr id="301066" name="Text Box 10"/>
            <p:cNvSpPr txBox="1">
              <a:spLocks noChangeArrowheads="1"/>
            </p:cNvSpPr>
            <p:nvPr/>
          </p:nvSpPr>
          <p:spPr bwMode="auto">
            <a:xfrm>
              <a:off x="336" y="2400"/>
              <a:ext cx="799" cy="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sz="2400" b="1">
                  <a:solidFill>
                    <a:schemeClr val="tx2"/>
                  </a:solidFill>
                  <a:latin typeface="Comic Sans MS" charset="0"/>
                </a:rPr>
                <a:t>FRONT</a:t>
              </a:r>
            </a:p>
          </p:txBody>
        </p:sp>
        <p:sp>
          <p:nvSpPr>
            <p:cNvPr id="301067" name="Text Box 11"/>
            <p:cNvSpPr txBox="1">
              <a:spLocks noChangeArrowheads="1"/>
            </p:cNvSpPr>
            <p:nvPr/>
          </p:nvSpPr>
          <p:spPr bwMode="auto">
            <a:xfrm>
              <a:off x="4721" y="2400"/>
              <a:ext cx="613" cy="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sz="2400" b="1">
                  <a:solidFill>
                    <a:schemeClr val="tx2"/>
                  </a:solidFill>
                  <a:latin typeface="Comic Sans MS" charset="0"/>
                </a:rPr>
                <a:t>BACK</a:t>
              </a:r>
            </a:p>
          </p:txBody>
        </p:sp>
        <p:sp>
          <p:nvSpPr>
            <p:cNvPr id="301068" name="Text Box 12"/>
            <p:cNvSpPr txBox="1">
              <a:spLocks noChangeArrowheads="1"/>
            </p:cNvSpPr>
            <p:nvPr/>
          </p:nvSpPr>
          <p:spPr bwMode="auto">
            <a:xfrm>
              <a:off x="2448" y="768"/>
              <a:ext cx="646" cy="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sz="2400" b="1">
                  <a:solidFill>
                    <a:schemeClr val="tx2"/>
                  </a:solidFill>
                  <a:latin typeface="Comic Sans MS" charset="0"/>
                </a:rPr>
                <a:t>HIGH</a:t>
              </a:r>
            </a:p>
          </p:txBody>
        </p:sp>
        <p:sp>
          <p:nvSpPr>
            <p:cNvPr id="301069" name="Text Box 13"/>
            <p:cNvSpPr txBox="1">
              <a:spLocks noChangeArrowheads="1"/>
            </p:cNvSpPr>
            <p:nvPr/>
          </p:nvSpPr>
          <p:spPr bwMode="auto">
            <a:xfrm>
              <a:off x="2881" y="3648"/>
              <a:ext cx="575" cy="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sz="2400" b="1">
                  <a:solidFill>
                    <a:schemeClr val="tx2"/>
                  </a:solidFill>
                  <a:latin typeface="Comic Sans MS" charset="0"/>
                </a:rPr>
                <a:t>LOW</a:t>
              </a:r>
            </a:p>
          </p:txBody>
        </p:sp>
      </p:grpSp>
      <p:grpSp>
        <p:nvGrpSpPr>
          <p:cNvPr id="301070" name="Group 14"/>
          <p:cNvGrpSpPr>
            <a:grpSpLocks/>
          </p:cNvGrpSpPr>
          <p:nvPr/>
        </p:nvGrpSpPr>
        <p:grpSpPr bwMode="auto">
          <a:xfrm>
            <a:off x="2286000" y="2590800"/>
            <a:ext cx="4876800" cy="2667000"/>
            <a:chOff x="1440" y="1632"/>
            <a:chExt cx="3072" cy="1680"/>
          </a:xfrm>
        </p:grpSpPr>
        <p:grpSp>
          <p:nvGrpSpPr>
            <p:cNvPr id="301071" name="Group 15"/>
            <p:cNvGrpSpPr>
              <a:grpSpLocks/>
            </p:cNvGrpSpPr>
            <p:nvPr/>
          </p:nvGrpSpPr>
          <p:grpSpPr bwMode="auto">
            <a:xfrm>
              <a:off x="1440" y="1824"/>
              <a:ext cx="384" cy="624"/>
              <a:chOff x="1440" y="1824"/>
              <a:chExt cx="384" cy="624"/>
            </a:xfrm>
          </p:grpSpPr>
          <p:sp>
            <p:nvSpPr>
              <p:cNvPr id="301072" name="Text Box 16"/>
              <p:cNvSpPr txBox="1">
                <a:spLocks noChangeArrowheads="1"/>
              </p:cNvSpPr>
              <p:nvPr/>
            </p:nvSpPr>
            <p:spPr bwMode="auto">
              <a:xfrm rot="3170656">
                <a:off x="1421" y="2064"/>
                <a:ext cx="365" cy="32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sz="2800" b="1">
                    <a:solidFill>
                      <a:srgbClr val="0000FF"/>
                    </a:solidFill>
                    <a:latin typeface="Comic Sans MS" charset="0"/>
                  </a:rPr>
                  <a:t>ey</a:t>
                </a:r>
              </a:p>
            </p:txBody>
          </p:sp>
          <p:sp>
            <p:nvSpPr>
              <p:cNvPr id="301073" name="Line 17"/>
              <p:cNvSpPr>
                <a:spLocks noChangeShapeType="1"/>
              </p:cNvSpPr>
              <p:nvPr/>
            </p:nvSpPr>
            <p:spPr bwMode="auto">
              <a:xfrm flipH="1" flipV="1">
                <a:off x="1488" y="1824"/>
                <a:ext cx="336" cy="624"/>
              </a:xfrm>
              <a:prstGeom prst="line">
                <a:avLst/>
              </a:prstGeom>
              <a:noFill/>
              <a:ln w="38100" cap="sq">
                <a:solidFill>
                  <a:srgbClr val="0000FF"/>
                </a:solidFill>
                <a:round/>
                <a:headEnd type="none" w="sm" len="sm"/>
                <a:tailEnd type="stealth" w="lg"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grpSp>
        <p:grpSp>
          <p:nvGrpSpPr>
            <p:cNvPr id="301074" name="Group 18"/>
            <p:cNvGrpSpPr>
              <a:grpSpLocks/>
            </p:cNvGrpSpPr>
            <p:nvPr/>
          </p:nvGrpSpPr>
          <p:grpSpPr bwMode="auto">
            <a:xfrm>
              <a:off x="4185" y="1728"/>
              <a:ext cx="327" cy="720"/>
              <a:chOff x="4185" y="1728"/>
              <a:chExt cx="327" cy="720"/>
            </a:xfrm>
          </p:grpSpPr>
          <p:sp>
            <p:nvSpPr>
              <p:cNvPr id="301075" name="Text Box 19"/>
              <p:cNvSpPr txBox="1">
                <a:spLocks noChangeArrowheads="1"/>
              </p:cNvSpPr>
              <p:nvPr/>
            </p:nvSpPr>
            <p:spPr bwMode="auto">
              <a:xfrm rot="-4548499">
                <a:off x="4155" y="2064"/>
                <a:ext cx="387" cy="32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sz="2800" b="1">
                    <a:solidFill>
                      <a:srgbClr val="0000FF"/>
                    </a:solidFill>
                    <a:latin typeface="Comic Sans MS" charset="0"/>
                  </a:rPr>
                  <a:t>ow</a:t>
                </a:r>
              </a:p>
            </p:txBody>
          </p:sp>
          <p:sp>
            <p:nvSpPr>
              <p:cNvPr id="301076" name="Line 20"/>
              <p:cNvSpPr>
                <a:spLocks noChangeShapeType="1"/>
              </p:cNvSpPr>
              <p:nvPr/>
            </p:nvSpPr>
            <p:spPr bwMode="auto">
              <a:xfrm flipV="1">
                <a:off x="4224" y="1728"/>
                <a:ext cx="144" cy="720"/>
              </a:xfrm>
              <a:prstGeom prst="line">
                <a:avLst/>
              </a:prstGeom>
              <a:noFill/>
              <a:ln w="38100" cap="sq">
                <a:solidFill>
                  <a:srgbClr val="0000FF"/>
                </a:solidFill>
                <a:round/>
                <a:headEnd type="none" w="sm" len="sm"/>
                <a:tailEnd type="stealth" w="lg"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grpSp>
        <p:grpSp>
          <p:nvGrpSpPr>
            <p:cNvPr id="301077" name="Group 21"/>
            <p:cNvGrpSpPr>
              <a:grpSpLocks/>
            </p:cNvGrpSpPr>
            <p:nvPr/>
          </p:nvGrpSpPr>
          <p:grpSpPr bwMode="auto">
            <a:xfrm>
              <a:off x="3744" y="1632"/>
              <a:ext cx="480" cy="1536"/>
              <a:chOff x="3744" y="1632"/>
              <a:chExt cx="480" cy="1536"/>
            </a:xfrm>
          </p:grpSpPr>
          <p:sp>
            <p:nvSpPr>
              <p:cNvPr id="301078" name="Line 22"/>
              <p:cNvSpPr>
                <a:spLocks noChangeShapeType="1"/>
              </p:cNvSpPr>
              <p:nvPr/>
            </p:nvSpPr>
            <p:spPr bwMode="auto">
              <a:xfrm flipV="1">
                <a:off x="3936" y="1632"/>
                <a:ext cx="288" cy="1536"/>
              </a:xfrm>
              <a:prstGeom prst="line">
                <a:avLst/>
              </a:prstGeom>
              <a:noFill/>
              <a:ln w="38100" cap="sq">
                <a:solidFill>
                  <a:srgbClr val="0000FF"/>
                </a:solidFill>
                <a:round/>
                <a:headEnd type="none" w="sm" len="sm"/>
                <a:tailEnd type="stealth" w="lg"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301079" name="Text Box 23"/>
              <p:cNvSpPr txBox="1">
                <a:spLocks noChangeArrowheads="1"/>
              </p:cNvSpPr>
              <p:nvPr/>
            </p:nvSpPr>
            <p:spPr bwMode="auto">
              <a:xfrm rot="-4755381">
                <a:off x="3711" y="2520"/>
                <a:ext cx="393" cy="32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sz="2800" b="1">
                    <a:solidFill>
                      <a:srgbClr val="0000FF"/>
                    </a:solidFill>
                    <a:latin typeface="Comic Sans MS" charset="0"/>
                  </a:rPr>
                  <a:t>aw</a:t>
                </a:r>
              </a:p>
            </p:txBody>
          </p:sp>
        </p:grpSp>
        <p:grpSp>
          <p:nvGrpSpPr>
            <p:cNvPr id="301080" name="Group 24"/>
            <p:cNvGrpSpPr>
              <a:grpSpLocks/>
            </p:cNvGrpSpPr>
            <p:nvPr/>
          </p:nvGrpSpPr>
          <p:grpSpPr bwMode="auto">
            <a:xfrm>
              <a:off x="1776" y="1776"/>
              <a:ext cx="2592" cy="768"/>
              <a:chOff x="1776" y="1776"/>
              <a:chExt cx="2592" cy="768"/>
            </a:xfrm>
          </p:grpSpPr>
          <p:sp>
            <p:nvSpPr>
              <p:cNvPr id="301081" name="Text Box 25"/>
              <p:cNvSpPr txBox="1">
                <a:spLocks noChangeArrowheads="1"/>
              </p:cNvSpPr>
              <p:nvPr/>
            </p:nvSpPr>
            <p:spPr bwMode="auto">
              <a:xfrm rot="916791">
                <a:off x="3050" y="1920"/>
                <a:ext cx="358" cy="32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sz="2800" b="1">
                    <a:solidFill>
                      <a:srgbClr val="0000FF"/>
                    </a:solidFill>
                    <a:latin typeface="Comic Sans MS" charset="0"/>
                  </a:rPr>
                  <a:t>oy</a:t>
                </a:r>
              </a:p>
            </p:txBody>
          </p:sp>
          <p:sp>
            <p:nvSpPr>
              <p:cNvPr id="301082" name="Line 26"/>
              <p:cNvSpPr>
                <a:spLocks noChangeShapeType="1"/>
              </p:cNvSpPr>
              <p:nvPr/>
            </p:nvSpPr>
            <p:spPr bwMode="auto">
              <a:xfrm flipH="1" flipV="1">
                <a:off x="1776" y="1776"/>
                <a:ext cx="2592" cy="768"/>
              </a:xfrm>
              <a:prstGeom prst="line">
                <a:avLst/>
              </a:prstGeom>
              <a:noFill/>
              <a:ln w="38100" cap="sq">
                <a:solidFill>
                  <a:srgbClr val="0000FF"/>
                </a:solidFill>
                <a:round/>
                <a:headEnd type="none" w="sm" len="sm"/>
                <a:tailEnd type="stealth" w="lg"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grpSp>
        <p:grpSp>
          <p:nvGrpSpPr>
            <p:cNvPr id="301083" name="Group 27"/>
            <p:cNvGrpSpPr>
              <a:grpSpLocks/>
            </p:cNvGrpSpPr>
            <p:nvPr/>
          </p:nvGrpSpPr>
          <p:grpSpPr bwMode="auto">
            <a:xfrm>
              <a:off x="1632" y="1824"/>
              <a:ext cx="2208" cy="1488"/>
              <a:chOff x="1632" y="1824"/>
              <a:chExt cx="2208" cy="1488"/>
            </a:xfrm>
          </p:grpSpPr>
          <p:sp>
            <p:nvSpPr>
              <p:cNvPr id="301084" name="Line 28"/>
              <p:cNvSpPr>
                <a:spLocks noChangeShapeType="1"/>
              </p:cNvSpPr>
              <p:nvPr/>
            </p:nvSpPr>
            <p:spPr bwMode="auto">
              <a:xfrm flipH="1" flipV="1">
                <a:off x="1632" y="1824"/>
                <a:ext cx="2208" cy="1488"/>
              </a:xfrm>
              <a:prstGeom prst="line">
                <a:avLst/>
              </a:prstGeom>
              <a:noFill/>
              <a:ln w="38100" cap="sq">
                <a:solidFill>
                  <a:srgbClr val="0000FF"/>
                </a:solidFill>
                <a:round/>
                <a:headEnd type="none" w="sm" len="sm"/>
                <a:tailEnd type="stealth" w="lg"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301085" name="Text Box 29"/>
              <p:cNvSpPr txBox="1">
                <a:spLocks noChangeArrowheads="1"/>
              </p:cNvSpPr>
              <p:nvPr/>
            </p:nvSpPr>
            <p:spPr bwMode="auto">
              <a:xfrm rot="1792561">
                <a:off x="3092" y="2889"/>
                <a:ext cx="364" cy="32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sz="2800" b="1">
                    <a:solidFill>
                      <a:srgbClr val="0000FF"/>
                    </a:solidFill>
                    <a:latin typeface="Comic Sans MS" charset="0"/>
                  </a:rPr>
                  <a:t>ay</a:t>
                </a:r>
              </a:p>
            </p:txBody>
          </p:sp>
        </p:grpSp>
      </p:grpSp>
      <p:grpSp>
        <p:nvGrpSpPr>
          <p:cNvPr id="301086" name="Group 30"/>
          <p:cNvGrpSpPr>
            <a:grpSpLocks/>
          </p:cNvGrpSpPr>
          <p:nvPr/>
        </p:nvGrpSpPr>
        <p:grpSpPr bwMode="auto">
          <a:xfrm>
            <a:off x="1447800" y="1703388"/>
            <a:ext cx="5749925" cy="4024312"/>
            <a:chOff x="912" y="1073"/>
            <a:chExt cx="3622" cy="2535"/>
          </a:xfrm>
        </p:grpSpPr>
        <p:sp>
          <p:nvSpPr>
            <p:cNvPr id="301087" name="Text Box 31"/>
            <p:cNvSpPr txBox="1">
              <a:spLocks noChangeArrowheads="1"/>
            </p:cNvSpPr>
            <p:nvPr/>
          </p:nvSpPr>
          <p:spPr bwMode="auto">
            <a:xfrm>
              <a:off x="912" y="1073"/>
              <a:ext cx="303" cy="32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sz="2800" b="1">
                  <a:solidFill>
                    <a:srgbClr val="FF0000"/>
                  </a:solidFill>
                  <a:latin typeface="Comic Sans MS" charset="0"/>
                </a:rPr>
                <a:t>iy</a:t>
              </a:r>
            </a:p>
          </p:txBody>
        </p:sp>
        <p:sp>
          <p:nvSpPr>
            <p:cNvPr id="301088" name="Text Box 32"/>
            <p:cNvSpPr txBox="1">
              <a:spLocks noChangeArrowheads="1"/>
            </p:cNvSpPr>
            <p:nvPr/>
          </p:nvSpPr>
          <p:spPr bwMode="auto">
            <a:xfrm>
              <a:off x="1200" y="1649"/>
              <a:ext cx="308" cy="32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sz="2800" b="1">
                  <a:solidFill>
                    <a:srgbClr val="FF0000"/>
                  </a:solidFill>
                  <a:latin typeface="Comic Sans MS" charset="0"/>
                </a:rPr>
                <a:t>ih</a:t>
              </a:r>
            </a:p>
          </p:txBody>
        </p:sp>
        <p:sp>
          <p:nvSpPr>
            <p:cNvPr id="301089" name="Text Box 33"/>
            <p:cNvSpPr txBox="1">
              <a:spLocks noChangeArrowheads="1"/>
            </p:cNvSpPr>
            <p:nvPr/>
          </p:nvSpPr>
          <p:spPr bwMode="auto">
            <a:xfrm>
              <a:off x="1584" y="2561"/>
              <a:ext cx="370" cy="32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sz="2800" b="1">
                  <a:solidFill>
                    <a:srgbClr val="FF0000"/>
                  </a:solidFill>
                  <a:latin typeface="Comic Sans MS" charset="0"/>
                </a:rPr>
                <a:t>eh</a:t>
              </a:r>
            </a:p>
          </p:txBody>
        </p:sp>
        <p:sp>
          <p:nvSpPr>
            <p:cNvPr id="301090" name="Text Box 34"/>
            <p:cNvSpPr txBox="1">
              <a:spLocks noChangeArrowheads="1"/>
            </p:cNvSpPr>
            <p:nvPr/>
          </p:nvSpPr>
          <p:spPr bwMode="auto">
            <a:xfrm>
              <a:off x="1872" y="3233"/>
              <a:ext cx="365" cy="32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sz="2800" b="1">
                  <a:solidFill>
                    <a:srgbClr val="FF0000"/>
                  </a:solidFill>
                  <a:latin typeface="Comic Sans MS" charset="0"/>
                </a:rPr>
                <a:t>ae</a:t>
              </a:r>
            </a:p>
          </p:txBody>
        </p:sp>
        <p:sp>
          <p:nvSpPr>
            <p:cNvPr id="301091" name="Text Box 35"/>
            <p:cNvSpPr txBox="1">
              <a:spLocks noChangeArrowheads="1"/>
            </p:cNvSpPr>
            <p:nvPr/>
          </p:nvSpPr>
          <p:spPr bwMode="auto">
            <a:xfrm>
              <a:off x="3936" y="3281"/>
              <a:ext cx="364" cy="32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sz="2800" b="1">
                  <a:solidFill>
                    <a:srgbClr val="FF0000"/>
                  </a:solidFill>
                  <a:latin typeface="Comic Sans MS" charset="0"/>
                </a:rPr>
                <a:t>aa</a:t>
              </a:r>
            </a:p>
          </p:txBody>
        </p:sp>
        <p:sp>
          <p:nvSpPr>
            <p:cNvPr id="301092" name="Text Box 36"/>
            <p:cNvSpPr txBox="1">
              <a:spLocks noChangeArrowheads="1"/>
            </p:cNvSpPr>
            <p:nvPr/>
          </p:nvSpPr>
          <p:spPr bwMode="auto">
            <a:xfrm>
              <a:off x="4176" y="2513"/>
              <a:ext cx="358" cy="32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sz="2800" b="1">
                  <a:solidFill>
                    <a:srgbClr val="FF0000"/>
                  </a:solidFill>
                  <a:latin typeface="Comic Sans MS" charset="0"/>
                </a:rPr>
                <a:t>ao</a:t>
              </a:r>
            </a:p>
          </p:txBody>
        </p:sp>
        <p:sp>
          <p:nvSpPr>
            <p:cNvPr id="301093" name="Text Box 37"/>
            <p:cNvSpPr txBox="1">
              <a:spLocks noChangeArrowheads="1"/>
            </p:cNvSpPr>
            <p:nvPr/>
          </p:nvSpPr>
          <p:spPr bwMode="auto">
            <a:xfrm>
              <a:off x="4032" y="1121"/>
              <a:ext cx="385" cy="32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sz="2800" b="1">
                  <a:solidFill>
                    <a:srgbClr val="FF0000"/>
                  </a:solidFill>
                  <a:latin typeface="Comic Sans MS" charset="0"/>
                </a:rPr>
                <a:t>uw</a:t>
              </a:r>
            </a:p>
          </p:txBody>
        </p:sp>
        <p:sp>
          <p:nvSpPr>
            <p:cNvPr id="301094" name="Text Box 38"/>
            <p:cNvSpPr txBox="1">
              <a:spLocks noChangeArrowheads="1"/>
            </p:cNvSpPr>
            <p:nvPr/>
          </p:nvSpPr>
          <p:spPr bwMode="auto">
            <a:xfrm>
              <a:off x="3801" y="1649"/>
              <a:ext cx="361" cy="32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sz="2800" b="1">
                  <a:solidFill>
                    <a:srgbClr val="FF0000"/>
                  </a:solidFill>
                  <a:latin typeface="Comic Sans MS" charset="0"/>
                </a:rPr>
                <a:t>uh</a:t>
              </a:r>
            </a:p>
          </p:txBody>
        </p:sp>
        <p:sp>
          <p:nvSpPr>
            <p:cNvPr id="301095" name="Text Box 39"/>
            <p:cNvSpPr txBox="1">
              <a:spLocks noChangeArrowheads="1"/>
            </p:cNvSpPr>
            <p:nvPr/>
          </p:nvSpPr>
          <p:spPr bwMode="auto">
            <a:xfrm>
              <a:off x="2832" y="2561"/>
              <a:ext cx="369" cy="32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sz="2800" b="1">
                  <a:solidFill>
                    <a:srgbClr val="FF0000"/>
                  </a:solidFill>
                  <a:latin typeface="Comic Sans MS" charset="0"/>
                </a:rPr>
                <a:t>ah</a:t>
              </a:r>
            </a:p>
          </p:txBody>
        </p:sp>
        <p:sp>
          <p:nvSpPr>
            <p:cNvPr id="301096" name="Text Box 40"/>
            <p:cNvSpPr txBox="1">
              <a:spLocks noChangeArrowheads="1"/>
            </p:cNvSpPr>
            <p:nvPr/>
          </p:nvSpPr>
          <p:spPr bwMode="auto">
            <a:xfrm>
              <a:off x="2784" y="2225"/>
              <a:ext cx="372" cy="32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sz="2800" b="1">
                  <a:solidFill>
                    <a:srgbClr val="FF0000"/>
                  </a:solidFill>
                  <a:latin typeface="Comic Sans MS" charset="0"/>
                </a:rPr>
                <a:t>ax</a:t>
              </a:r>
            </a:p>
          </p:txBody>
        </p:sp>
        <p:sp>
          <p:nvSpPr>
            <p:cNvPr id="301097" name="Text Box 41"/>
            <p:cNvSpPr txBox="1">
              <a:spLocks noChangeArrowheads="1"/>
            </p:cNvSpPr>
            <p:nvPr/>
          </p:nvSpPr>
          <p:spPr bwMode="auto">
            <a:xfrm>
              <a:off x="2385" y="1632"/>
              <a:ext cx="311" cy="32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sz="2800" b="1" dirty="0">
                  <a:solidFill>
                    <a:srgbClr val="FF0000"/>
                  </a:solidFill>
                  <a:latin typeface="Comic Sans MS" charset="0"/>
                </a:rPr>
                <a:t>ix</a:t>
              </a:r>
            </a:p>
          </p:txBody>
        </p:sp>
        <p:sp>
          <p:nvSpPr>
            <p:cNvPr id="301098" name="Text Box 42"/>
            <p:cNvSpPr txBox="1">
              <a:spLocks noChangeArrowheads="1"/>
            </p:cNvSpPr>
            <p:nvPr/>
          </p:nvSpPr>
          <p:spPr bwMode="auto">
            <a:xfrm>
              <a:off x="3001" y="1632"/>
              <a:ext cx="364" cy="32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sz="2800" b="1" dirty="0" err="1">
                  <a:solidFill>
                    <a:srgbClr val="FF0000"/>
                  </a:solidFill>
                  <a:latin typeface="Comic Sans MS" charset="0"/>
                </a:rPr>
                <a:t>ux</a:t>
              </a:r>
              <a:endParaRPr lang="en-US" sz="2800" b="1" dirty="0">
                <a:solidFill>
                  <a:srgbClr val="FF0000"/>
                </a:solidFill>
                <a:latin typeface="Comic Sans MS"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30105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30108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499"/>
                                          </p:stCondLst>
                                        </p:cTn>
                                        <p:tgtEl>
                                          <p:spTgt spid="3010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165005-6644-9147-9B92-1B371E32FAD5}"/>
              </a:ext>
            </a:extLst>
          </p:cNvPr>
          <p:cNvSpPr>
            <a:spLocks noGrp="1"/>
          </p:cNvSpPr>
          <p:nvPr>
            <p:ph type="title"/>
          </p:nvPr>
        </p:nvSpPr>
        <p:spPr/>
        <p:txBody>
          <a:bodyPr/>
          <a:lstStyle/>
          <a:p>
            <a:r>
              <a:rPr lang="en-US" dirty="0"/>
              <a:t>American English Vowel Space in </a:t>
            </a:r>
            <a:r>
              <a:rPr lang="en-US" dirty="0">
                <a:hlinkClick r:id="rId3"/>
              </a:rPr>
              <a:t>ARPAbet</a:t>
            </a:r>
            <a:endParaRPr lang="en-US" dirty="0"/>
          </a:p>
        </p:txBody>
      </p:sp>
      <p:pic>
        <p:nvPicPr>
          <p:cNvPr id="4" name="Picture 3">
            <a:extLst>
              <a:ext uri="{FF2B5EF4-FFF2-40B4-BE49-F238E27FC236}">
                <a16:creationId xmlns:a16="http://schemas.microsoft.com/office/drawing/2014/main" id="{784A6298-A37A-6040-8E91-99948A5496A7}"/>
              </a:ext>
            </a:extLst>
          </p:cNvPr>
          <p:cNvPicPr>
            <a:picLocks noChangeAspect="1"/>
          </p:cNvPicPr>
          <p:nvPr/>
        </p:nvPicPr>
        <p:blipFill>
          <a:blip r:embed="rId4"/>
          <a:stretch>
            <a:fillRect/>
          </a:stretch>
        </p:blipFill>
        <p:spPr>
          <a:xfrm>
            <a:off x="1143000" y="1657349"/>
            <a:ext cx="6629400" cy="4500249"/>
          </a:xfrm>
          <a:prstGeom prst="rect">
            <a:avLst/>
          </a:prstGeom>
        </p:spPr>
      </p:pic>
    </p:spTree>
    <p:extLst>
      <p:ext uri="{BB962C8B-B14F-4D97-AF65-F5344CB8AC3E}">
        <p14:creationId xmlns:p14="http://schemas.microsoft.com/office/powerpoint/2010/main" val="183272964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Rectangle 2"/>
          <p:cNvSpPr>
            <a:spLocks noGrp="1" noChangeArrowheads="1"/>
          </p:cNvSpPr>
          <p:nvPr>
            <p:ph type="title"/>
          </p:nvPr>
        </p:nvSpPr>
        <p:spPr/>
        <p:txBody>
          <a:bodyPr/>
          <a:lstStyle/>
          <a:p>
            <a:r>
              <a:rPr lang="en-US"/>
              <a:t>Vowels </a:t>
            </a:r>
            <a:r>
              <a:rPr lang="en-US" dirty="0"/>
              <a:t>and Places of Articulation</a:t>
            </a:r>
          </a:p>
        </p:txBody>
      </p:sp>
      <p:pic>
        <p:nvPicPr>
          <p:cNvPr id="257027" name="Picture 3"/>
          <p:cNvPicPr>
            <a:picLocks noChangeAspect="1" noChangeArrowheads="1"/>
          </p:cNvPicPr>
          <p:nvPr/>
        </p:nvPicPr>
        <p:blipFill>
          <a:blip r:embed="rId3">
            <a:extLst>
              <a:ext uri="{28A0092B-C50C-407E-A947-70E740481C1C}">
                <a14:useLocalDpi xmlns:a14="http://schemas.microsoft.com/office/drawing/2010/main" val="0"/>
              </a:ext>
            </a:extLst>
          </a:blip>
          <a:srcRect l="2344" t="23119" r="67188" b="18817"/>
          <a:stretch>
            <a:fillRect/>
          </a:stretch>
        </p:blipFill>
        <p:spPr bwMode="auto">
          <a:xfrm>
            <a:off x="2463800" y="1143000"/>
            <a:ext cx="3632200" cy="5029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257028" name="Text Box 4"/>
          <p:cNvSpPr txBox="1">
            <a:spLocks noChangeArrowheads="1"/>
          </p:cNvSpPr>
          <p:nvPr/>
        </p:nvSpPr>
        <p:spPr bwMode="auto">
          <a:xfrm>
            <a:off x="457200" y="6248400"/>
            <a:ext cx="2634054"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dirty="0">
                <a:latin typeface="Comic Sans MS" charset="0"/>
                <a:hlinkClick r:id="rId4"/>
              </a:rPr>
              <a:t>https://</a:t>
            </a:r>
            <a:r>
              <a:rPr lang="en-US" dirty="0" err="1">
                <a:latin typeface="Comic Sans MS" charset="0"/>
                <a:hlinkClick r:id="rId4"/>
              </a:rPr>
              <a:t>incl.pl</a:t>
            </a:r>
            <a:r>
              <a:rPr lang="en-US" dirty="0">
                <a:latin typeface="Comic Sans MS" charset="0"/>
                <a:hlinkClick r:id="rId4"/>
              </a:rPr>
              <a:t>/</a:t>
            </a:r>
            <a:r>
              <a:rPr lang="en-US" dirty="0" err="1">
                <a:latin typeface="Comic Sans MS" charset="0"/>
                <a:hlinkClick r:id="rId4"/>
              </a:rPr>
              <a:t>sammy</a:t>
            </a:r>
            <a:r>
              <a:rPr lang="en-US" dirty="0">
                <a:latin typeface="Comic Sans MS" charset="0"/>
                <a:hlinkClick r:id="rId4"/>
              </a:rPr>
              <a:t>/</a:t>
            </a:r>
            <a:endParaRPr lang="en-US" dirty="0">
              <a:latin typeface="Comic Sans MS" charset="0"/>
            </a:endParaRPr>
          </a:p>
        </p:txBody>
      </p:sp>
      <p:grpSp>
        <p:nvGrpSpPr>
          <p:cNvPr id="257047" name="Group 23"/>
          <p:cNvGrpSpPr>
            <a:grpSpLocks/>
          </p:cNvGrpSpPr>
          <p:nvPr/>
        </p:nvGrpSpPr>
        <p:grpSpPr bwMode="auto">
          <a:xfrm>
            <a:off x="1600200" y="2971800"/>
            <a:ext cx="1447800" cy="609600"/>
            <a:chOff x="1008" y="1872"/>
            <a:chExt cx="912" cy="384"/>
          </a:xfrm>
        </p:grpSpPr>
        <p:sp>
          <p:nvSpPr>
            <p:cNvPr id="257029" name="Text Box 5"/>
            <p:cNvSpPr txBox="1">
              <a:spLocks noChangeArrowheads="1"/>
            </p:cNvSpPr>
            <p:nvPr/>
          </p:nvSpPr>
          <p:spPr bwMode="auto">
            <a:xfrm>
              <a:off x="1008" y="1968"/>
              <a:ext cx="586" cy="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sz="2400">
                  <a:solidFill>
                    <a:srgbClr val="FF0000"/>
                  </a:solidFill>
                  <a:latin typeface="Comic Sans MS" charset="0"/>
                </a:rPr>
                <a:t>labial</a:t>
              </a:r>
            </a:p>
          </p:txBody>
        </p:sp>
        <p:sp>
          <p:nvSpPr>
            <p:cNvPr id="257038" name="Line 14"/>
            <p:cNvSpPr>
              <a:spLocks noChangeShapeType="1"/>
            </p:cNvSpPr>
            <p:nvPr/>
          </p:nvSpPr>
          <p:spPr bwMode="auto">
            <a:xfrm flipV="1">
              <a:off x="1584" y="1872"/>
              <a:ext cx="240" cy="240"/>
            </a:xfrm>
            <a:prstGeom prst="line">
              <a:avLst/>
            </a:prstGeom>
            <a:noFill/>
            <a:ln w="19050" cap="sq">
              <a:solidFill>
                <a:srgbClr val="FF0000"/>
              </a:solidFill>
              <a:round/>
              <a:headEnd type="none" w="sm" len="sm"/>
              <a:tailEnd type="stealth" w="med"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257039" name="Line 15"/>
            <p:cNvSpPr>
              <a:spLocks noChangeShapeType="1"/>
            </p:cNvSpPr>
            <p:nvPr/>
          </p:nvSpPr>
          <p:spPr bwMode="auto">
            <a:xfrm>
              <a:off x="1584" y="2112"/>
              <a:ext cx="336" cy="48"/>
            </a:xfrm>
            <a:prstGeom prst="line">
              <a:avLst/>
            </a:prstGeom>
            <a:noFill/>
            <a:ln w="19050" cap="sq">
              <a:solidFill>
                <a:srgbClr val="FF0000"/>
              </a:solidFill>
              <a:round/>
              <a:headEnd type="none" w="sm" len="sm"/>
              <a:tailEnd type="stealth" w="med"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grpSp>
      <p:grpSp>
        <p:nvGrpSpPr>
          <p:cNvPr id="257048" name="Group 24"/>
          <p:cNvGrpSpPr>
            <a:grpSpLocks/>
          </p:cNvGrpSpPr>
          <p:nvPr/>
        </p:nvGrpSpPr>
        <p:grpSpPr bwMode="auto">
          <a:xfrm>
            <a:off x="1828800" y="2057400"/>
            <a:ext cx="1447800" cy="914400"/>
            <a:chOff x="1152" y="1296"/>
            <a:chExt cx="912" cy="576"/>
          </a:xfrm>
        </p:grpSpPr>
        <p:sp>
          <p:nvSpPr>
            <p:cNvPr id="257030" name="Text Box 6"/>
            <p:cNvSpPr txBox="1">
              <a:spLocks noChangeArrowheads="1"/>
            </p:cNvSpPr>
            <p:nvPr/>
          </p:nvSpPr>
          <p:spPr bwMode="auto">
            <a:xfrm>
              <a:off x="1152" y="1296"/>
              <a:ext cx="676" cy="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sz="2400">
                  <a:solidFill>
                    <a:srgbClr val="FF0000"/>
                  </a:solidFill>
                  <a:latin typeface="Comic Sans MS" charset="0"/>
                </a:rPr>
                <a:t>dental</a:t>
              </a:r>
            </a:p>
          </p:txBody>
        </p:sp>
        <p:sp>
          <p:nvSpPr>
            <p:cNvPr id="257040" name="Line 16"/>
            <p:cNvSpPr>
              <a:spLocks noChangeShapeType="1"/>
            </p:cNvSpPr>
            <p:nvPr/>
          </p:nvSpPr>
          <p:spPr bwMode="auto">
            <a:xfrm>
              <a:off x="1488" y="1536"/>
              <a:ext cx="576" cy="336"/>
            </a:xfrm>
            <a:prstGeom prst="line">
              <a:avLst/>
            </a:prstGeom>
            <a:noFill/>
            <a:ln w="19050" cap="sq">
              <a:solidFill>
                <a:srgbClr val="FF0000"/>
              </a:solidFill>
              <a:round/>
              <a:headEnd type="none" w="sm" len="sm"/>
              <a:tailEnd type="stealth" w="med"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grpSp>
      <p:grpSp>
        <p:nvGrpSpPr>
          <p:cNvPr id="257049" name="Group 25"/>
          <p:cNvGrpSpPr>
            <a:grpSpLocks/>
          </p:cNvGrpSpPr>
          <p:nvPr/>
        </p:nvGrpSpPr>
        <p:grpSpPr bwMode="auto">
          <a:xfrm>
            <a:off x="3048000" y="1676400"/>
            <a:ext cx="1284288" cy="1219200"/>
            <a:chOff x="1920" y="1056"/>
            <a:chExt cx="809" cy="768"/>
          </a:xfrm>
        </p:grpSpPr>
        <p:sp>
          <p:nvSpPr>
            <p:cNvPr id="257031" name="Text Box 7"/>
            <p:cNvSpPr txBox="1">
              <a:spLocks noChangeArrowheads="1"/>
            </p:cNvSpPr>
            <p:nvPr/>
          </p:nvSpPr>
          <p:spPr bwMode="auto">
            <a:xfrm>
              <a:off x="1920" y="1056"/>
              <a:ext cx="809" cy="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sz="2400">
                  <a:solidFill>
                    <a:srgbClr val="FF0000"/>
                  </a:solidFill>
                  <a:latin typeface="Comic Sans MS" charset="0"/>
                </a:rPr>
                <a:t>alveolar</a:t>
              </a:r>
            </a:p>
          </p:txBody>
        </p:sp>
        <p:sp>
          <p:nvSpPr>
            <p:cNvPr id="257041" name="Line 17"/>
            <p:cNvSpPr>
              <a:spLocks noChangeShapeType="1"/>
            </p:cNvSpPr>
            <p:nvPr/>
          </p:nvSpPr>
          <p:spPr bwMode="auto">
            <a:xfrm>
              <a:off x="2208" y="1296"/>
              <a:ext cx="0" cy="528"/>
            </a:xfrm>
            <a:prstGeom prst="line">
              <a:avLst/>
            </a:prstGeom>
            <a:noFill/>
            <a:ln w="19050" cap="sq">
              <a:solidFill>
                <a:srgbClr val="FF0000"/>
              </a:solidFill>
              <a:round/>
              <a:headEnd type="none" w="sm" len="sm"/>
              <a:tailEnd type="stealth" w="med"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grpSp>
      <p:grpSp>
        <p:nvGrpSpPr>
          <p:cNvPr id="257050" name="Group 26"/>
          <p:cNvGrpSpPr>
            <a:grpSpLocks/>
          </p:cNvGrpSpPr>
          <p:nvPr/>
        </p:nvGrpSpPr>
        <p:grpSpPr bwMode="auto">
          <a:xfrm>
            <a:off x="4038600" y="1828800"/>
            <a:ext cx="3503613" cy="762000"/>
            <a:chOff x="2544" y="1152"/>
            <a:chExt cx="2207" cy="480"/>
          </a:xfrm>
        </p:grpSpPr>
        <p:sp>
          <p:nvSpPr>
            <p:cNvPr id="257032" name="Text Box 8"/>
            <p:cNvSpPr txBox="1">
              <a:spLocks noChangeArrowheads="1"/>
            </p:cNvSpPr>
            <p:nvPr/>
          </p:nvSpPr>
          <p:spPr bwMode="auto">
            <a:xfrm>
              <a:off x="2784" y="1152"/>
              <a:ext cx="1967" cy="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sz="2400">
                  <a:solidFill>
                    <a:srgbClr val="FF0000"/>
                  </a:solidFill>
                  <a:latin typeface="Comic Sans MS" charset="0"/>
                </a:rPr>
                <a:t>post-alveolar/palatal</a:t>
              </a:r>
            </a:p>
          </p:txBody>
        </p:sp>
        <p:sp>
          <p:nvSpPr>
            <p:cNvPr id="257042" name="Line 18"/>
            <p:cNvSpPr>
              <a:spLocks noChangeShapeType="1"/>
            </p:cNvSpPr>
            <p:nvPr/>
          </p:nvSpPr>
          <p:spPr bwMode="auto">
            <a:xfrm flipH="1">
              <a:off x="2544" y="1392"/>
              <a:ext cx="912" cy="240"/>
            </a:xfrm>
            <a:prstGeom prst="line">
              <a:avLst/>
            </a:prstGeom>
            <a:noFill/>
            <a:ln w="19050" cap="sq">
              <a:solidFill>
                <a:srgbClr val="FF0000"/>
              </a:solidFill>
              <a:round/>
              <a:headEnd type="none" w="sm" len="sm"/>
              <a:tailEnd type="stealth" w="med"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grpSp>
      <p:grpSp>
        <p:nvGrpSpPr>
          <p:cNvPr id="257051" name="Group 27"/>
          <p:cNvGrpSpPr>
            <a:grpSpLocks/>
          </p:cNvGrpSpPr>
          <p:nvPr/>
        </p:nvGrpSpPr>
        <p:grpSpPr bwMode="auto">
          <a:xfrm>
            <a:off x="4953000" y="2362200"/>
            <a:ext cx="1570038" cy="457200"/>
            <a:chOff x="3120" y="1488"/>
            <a:chExt cx="989" cy="288"/>
          </a:xfrm>
        </p:grpSpPr>
        <p:sp>
          <p:nvSpPr>
            <p:cNvPr id="257033" name="Text Box 9"/>
            <p:cNvSpPr txBox="1">
              <a:spLocks noChangeArrowheads="1"/>
            </p:cNvSpPr>
            <p:nvPr/>
          </p:nvSpPr>
          <p:spPr bwMode="auto">
            <a:xfrm>
              <a:off x="3552" y="1488"/>
              <a:ext cx="557" cy="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sz="2400">
                  <a:solidFill>
                    <a:srgbClr val="FF0000"/>
                  </a:solidFill>
                  <a:latin typeface="Comic Sans MS" charset="0"/>
                </a:rPr>
                <a:t>velar</a:t>
              </a:r>
            </a:p>
          </p:txBody>
        </p:sp>
        <p:sp>
          <p:nvSpPr>
            <p:cNvPr id="257043" name="Line 19"/>
            <p:cNvSpPr>
              <a:spLocks noChangeShapeType="1"/>
            </p:cNvSpPr>
            <p:nvPr/>
          </p:nvSpPr>
          <p:spPr bwMode="auto">
            <a:xfrm flipH="1">
              <a:off x="3120" y="1632"/>
              <a:ext cx="432" cy="48"/>
            </a:xfrm>
            <a:prstGeom prst="line">
              <a:avLst/>
            </a:prstGeom>
            <a:noFill/>
            <a:ln w="19050" cap="sq">
              <a:solidFill>
                <a:srgbClr val="FF0000"/>
              </a:solidFill>
              <a:round/>
              <a:headEnd type="none" w="sm" len="sm"/>
              <a:tailEnd type="stealth" w="med"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grpSp>
      <p:grpSp>
        <p:nvGrpSpPr>
          <p:cNvPr id="257052" name="Group 28"/>
          <p:cNvGrpSpPr>
            <a:grpSpLocks/>
          </p:cNvGrpSpPr>
          <p:nvPr/>
        </p:nvGrpSpPr>
        <p:grpSpPr bwMode="auto">
          <a:xfrm>
            <a:off x="5334000" y="2819400"/>
            <a:ext cx="1676400" cy="457200"/>
            <a:chOff x="3360" y="1776"/>
            <a:chExt cx="1056" cy="288"/>
          </a:xfrm>
        </p:grpSpPr>
        <p:sp>
          <p:nvSpPr>
            <p:cNvPr id="257034" name="Text Box 10"/>
            <p:cNvSpPr txBox="1">
              <a:spLocks noChangeArrowheads="1"/>
            </p:cNvSpPr>
            <p:nvPr/>
          </p:nvSpPr>
          <p:spPr bwMode="auto">
            <a:xfrm>
              <a:off x="3764" y="1776"/>
              <a:ext cx="652" cy="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sz="2400">
                  <a:solidFill>
                    <a:srgbClr val="FF0000"/>
                  </a:solidFill>
                  <a:latin typeface="Comic Sans MS" charset="0"/>
                </a:rPr>
                <a:t>uvular</a:t>
              </a:r>
            </a:p>
          </p:txBody>
        </p:sp>
        <p:sp>
          <p:nvSpPr>
            <p:cNvPr id="257044" name="Line 20"/>
            <p:cNvSpPr>
              <a:spLocks noChangeShapeType="1"/>
            </p:cNvSpPr>
            <p:nvPr/>
          </p:nvSpPr>
          <p:spPr bwMode="auto">
            <a:xfrm flipH="1">
              <a:off x="3360" y="1920"/>
              <a:ext cx="432" cy="48"/>
            </a:xfrm>
            <a:prstGeom prst="line">
              <a:avLst/>
            </a:prstGeom>
            <a:noFill/>
            <a:ln w="19050" cap="sq">
              <a:solidFill>
                <a:srgbClr val="FF0000"/>
              </a:solidFill>
              <a:round/>
              <a:headEnd type="none" w="sm" len="sm"/>
              <a:tailEnd type="stealth" w="med"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grpSp>
      <p:grpSp>
        <p:nvGrpSpPr>
          <p:cNvPr id="257053" name="Group 29"/>
          <p:cNvGrpSpPr>
            <a:grpSpLocks/>
          </p:cNvGrpSpPr>
          <p:nvPr/>
        </p:nvGrpSpPr>
        <p:grpSpPr bwMode="auto">
          <a:xfrm>
            <a:off x="5486400" y="3429000"/>
            <a:ext cx="2170113" cy="457200"/>
            <a:chOff x="3456" y="2160"/>
            <a:chExt cx="1367" cy="288"/>
          </a:xfrm>
        </p:grpSpPr>
        <p:sp>
          <p:nvSpPr>
            <p:cNvPr id="257035" name="Text Box 11"/>
            <p:cNvSpPr txBox="1">
              <a:spLocks noChangeArrowheads="1"/>
            </p:cNvSpPr>
            <p:nvPr/>
          </p:nvSpPr>
          <p:spPr bwMode="auto">
            <a:xfrm>
              <a:off x="3744" y="2160"/>
              <a:ext cx="1079" cy="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sz="2400">
                  <a:solidFill>
                    <a:srgbClr val="FF0000"/>
                  </a:solidFill>
                  <a:latin typeface="Comic Sans MS" charset="0"/>
                </a:rPr>
                <a:t>pharyngeal</a:t>
              </a:r>
            </a:p>
          </p:txBody>
        </p:sp>
        <p:sp>
          <p:nvSpPr>
            <p:cNvPr id="257045" name="Line 21"/>
            <p:cNvSpPr>
              <a:spLocks noChangeShapeType="1"/>
            </p:cNvSpPr>
            <p:nvPr/>
          </p:nvSpPr>
          <p:spPr bwMode="auto">
            <a:xfrm flipH="1">
              <a:off x="3456" y="2304"/>
              <a:ext cx="288" cy="0"/>
            </a:xfrm>
            <a:prstGeom prst="line">
              <a:avLst/>
            </a:prstGeom>
            <a:noFill/>
            <a:ln w="19050" cap="sq">
              <a:solidFill>
                <a:srgbClr val="FF0000"/>
              </a:solidFill>
              <a:round/>
              <a:headEnd type="none" w="sm" len="sm"/>
              <a:tailEnd type="stealth" w="med"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grpSp>
      <p:grpSp>
        <p:nvGrpSpPr>
          <p:cNvPr id="257054" name="Group 30"/>
          <p:cNvGrpSpPr>
            <a:grpSpLocks/>
          </p:cNvGrpSpPr>
          <p:nvPr/>
        </p:nvGrpSpPr>
        <p:grpSpPr bwMode="auto">
          <a:xfrm>
            <a:off x="5257800" y="4267200"/>
            <a:ext cx="3352800" cy="1143000"/>
            <a:chOff x="3312" y="2688"/>
            <a:chExt cx="2112" cy="720"/>
          </a:xfrm>
        </p:grpSpPr>
        <p:sp>
          <p:nvSpPr>
            <p:cNvPr id="257036" name="Text Box 12"/>
            <p:cNvSpPr txBox="1">
              <a:spLocks noChangeArrowheads="1"/>
            </p:cNvSpPr>
            <p:nvPr/>
          </p:nvSpPr>
          <p:spPr bwMode="auto">
            <a:xfrm>
              <a:off x="3821" y="2688"/>
              <a:ext cx="1603" cy="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sz="2400">
                  <a:solidFill>
                    <a:srgbClr val="FF0000"/>
                  </a:solidFill>
                  <a:latin typeface="Comic Sans MS" charset="0"/>
                </a:rPr>
                <a:t>laryngeal/glottal</a:t>
              </a:r>
            </a:p>
          </p:txBody>
        </p:sp>
        <p:sp>
          <p:nvSpPr>
            <p:cNvPr id="257046" name="Line 22"/>
            <p:cNvSpPr>
              <a:spLocks noChangeShapeType="1"/>
            </p:cNvSpPr>
            <p:nvPr/>
          </p:nvSpPr>
          <p:spPr bwMode="auto">
            <a:xfrm flipH="1">
              <a:off x="3312" y="2832"/>
              <a:ext cx="528" cy="576"/>
            </a:xfrm>
            <a:prstGeom prst="line">
              <a:avLst/>
            </a:prstGeom>
            <a:noFill/>
            <a:ln w="19050" cap="sq">
              <a:solidFill>
                <a:srgbClr val="FF0000"/>
              </a:solidFill>
              <a:round/>
              <a:headEnd type="none" w="sm" len="sm"/>
              <a:tailEnd type="stealth" w="med"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grpSp>
    </p:spTree>
    <p:extLst>
      <p:ext uri="{BB962C8B-B14F-4D97-AF65-F5344CB8AC3E}">
        <p14:creationId xmlns:p14="http://schemas.microsoft.com/office/powerpoint/2010/main" val="175397085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2" name="Rectangle 2"/>
          <p:cNvSpPr>
            <a:spLocks noGrp="1" noChangeArrowheads="1"/>
          </p:cNvSpPr>
          <p:nvPr>
            <p:ph type="title"/>
          </p:nvPr>
        </p:nvSpPr>
        <p:spPr/>
        <p:txBody>
          <a:bodyPr/>
          <a:lstStyle/>
          <a:p>
            <a:r>
              <a:rPr lang="en-US" dirty="0"/>
              <a:t>High Front or Back [</a:t>
            </a:r>
            <a:r>
              <a:rPr lang="en-US" dirty="0" err="1"/>
              <a:t>iy</a:t>
            </a:r>
            <a:r>
              <a:rPr lang="en-US" dirty="0"/>
              <a:t>] vs. [</a:t>
            </a:r>
            <a:r>
              <a:rPr lang="en-US" dirty="0" err="1"/>
              <a:t>uw</a:t>
            </a:r>
            <a:r>
              <a:rPr lang="en-US" dirty="0"/>
              <a:t>]</a:t>
            </a:r>
          </a:p>
        </p:txBody>
      </p:sp>
      <p:pic>
        <p:nvPicPr>
          <p:cNvPr id="302083" name="Picture 3"/>
          <p:cNvPicPr>
            <a:picLocks noChangeAspect="1" noChangeArrowheads="1"/>
          </p:cNvPicPr>
          <p:nvPr/>
        </p:nvPicPr>
        <p:blipFill>
          <a:blip r:embed="rId3">
            <a:extLst>
              <a:ext uri="{28A0092B-C50C-407E-A947-70E740481C1C}">
                <a14:useLocalDpi xmlns:a14="http://schemas.microsoft.com/office/drawing/2010/main" val="0"/>
              </a:ext>
            </a:extLst>
          </a:blip>
          <a:srcRect l="3125" t="15591" r="7031" b="6989"/>
          <a:stretch>
            <a:fillRect/>
          </a:stretch>
        </p:blipFill>
        <p:spPr bwMode="auto">
          <a:xfrm>
            <a:off x="838200" y="1447800"/>
            <a:ext cx="7543800" cy="47244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302084" name="Oval 4"/>
          <p:cNvSpPr>
            <a:spLocks noChangeArrowheads="1"/>
          </p:cNvSpPr>
          <p:nvPr/>
        </p:nvSpPr>
        <p:spPr bwMode="auto">
          <a:xfrm>
            <a:off x="2743200" y="3124200"/>
            <a:ext cx="76200" cy="76200"/>
          </a:xfrm>
          <a:prstGeom prst="ellipse">
            <a:avLst/>
          </a:prstGeom>
          <a:solidFill>
            <a:srgbClr val="FF0000"/>
          </a:solidFill>
          <a:ln>
            <a:noFill/>
          </a:ln>
          <a:effectLst/>
          <a:extLst>
            <a:ext uri="{91240B29-F687-4f45-9708-019B960494DF}">
              <a14:hiddenLine xmlns:a14="http://schemas.microsoft.com/office/drawing/2010/main" xmlns="" w="12700" cap="sq">
                <a:solidFill>
                  <a:schemeClr val="tx1"/>
                </a:solidFill>
                <a:round/>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02085" name="Oval 5"/>
          <p:cNvSpPr>
            <a:spLocks noChangeArrowheads="1"/>
          </p:cNvSpPr>
          <p:nvPr/>
        </p:nvSpPr>
        <p:spPr bwMode="auto">
          <a:xfrm>
            <a:off x="7315200" y="3048000"/>
            <a:ext cx="76200" cy="76200"/>
          </a:xfrm>
          <a:prstGeom prst="ellipse">
            <a:avLst/>
          </a:prstGeom>
          <a:solidFill>
            <a:srgbClr val="FF0000"/>
          </a:solidFill>
          <a:ln>
            <a:noFill/>
          </a:ln>
          <a:effectLst/>
          <a:extLst>
            <a:ext uri="{91240B29-F687-4f45-9708-019B960494DF}">
              <a14:hiddenLine xmlns:a14="http://schemas.microsoft.com/office/drawing/2010/main" xmlns="" w="12700" cap="sq">
                <a:solidFill>
                  <a:schemeClr val="tx1"/>
                </a:solidFill>
                <a:round/>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02086" name="Text Box 6"/>
          <p:cNvSpPr txBox="1">
            <a:spLocks noChangeArrowheads="1"/>
          </p:cNvSpPr>
          <p:nvPr/>
        </p:nvSpPr>
        <p:spPr bwMode="auto">
          <a:xfrm>
            <a:off x="457200" y="6237288"/>
            <a:ext cx="4246563" cy="3365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sz="1600">
                <a:latin typeface="Comic Sans MS" charset="0"/>
              </a:rPr>
              <a:t>(From a lecture given by Rochelle Newman)</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6" name="Rectangle 2"/>
          <p:cNvSpPr>
            <a:spLocks noGrp="1" noChangeArrowheads="1"/>
          </p:cNvSpPr>
          <p:nvPr>
            <p:ph type="title"/>
          </p:nvPr>
        </p:nvSpPr>
        <p:spPr/>
        <p:txBody>
          <a:bodyPr/>
          <a:lstStyle/>
          <a:p>
            <a:r>
              <a:rPr lang="en-US" dirty="0"/>
              <a:t>Low Front or Back [ae] vs. [aa]</a:t>
            </a:r>
          </a:p>
        </p:txBody>
      </p:sp>
      <p:pic>
        <p:nvPicPr>
          <p:cNvPr id="303107" name="Picture 3"/>
          <p:cNvPicPr>
            <a:picLocks noChangeAspect="1" noChangeArrowheads="1"/>
          </p:cNvPicPr>
          <p:nvPr/>
        </p:nvPicPr>
        <p:blipFill>
          <a:blip r:embed="rId3">
            <a:extLst>
              <a:ext uri="{28A0092B-C50C-407E-A947-70E740481C1C}">
                <a14:useLocalDpi xmlns:a14="http://schemas.microsoft.com/office/drawing/2010/main" val="0"/>
              </a:ext>
            </a:extLst>
          </a:blip>
          <a:srcRect l="3125" t="12366" r="8594" b="9138"/>
          <a:stretch>
            <a:fillRect/>
          </a:stretch>
        </p:blipFill>
        <p:spPr bwMode="auto">
          <a:xfrm>
            <a:off x="685800" y="1200150"/>
            <a:ext cx="7696200" cy="49720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303108" name="Oval 4"/>
          <p:cNvSpPr>
            <a:spLocks noChangeArrowheads="1"/>
          </p:cNvSpPr>
          <p:nvPr/>
        </p:nvSpPr>
        <p:spPr bwMode="auto">
          <a:xfrm>
            <a:off x="2819400" y="3276600"/>
            <a:ext cx="76200" cy="76200"/>
          </a:xfrm>
          <a:prstGeom prst="ellipse">
            <a:avLst/>
          </a:prstGeom>
          <a:solidFill>
            <a:srgbClr val="FF0000"/>
          </a:solidFill>
          <a:ln>
            <a:noFill/>
          </a:ln>
          <a:effectLst/>
          <a:extLst>
            <a:ext uri="{91240B29-F687-4f45-9708-019B960494DF}">
              <a14:hiddenLine xmlns:a14="http://schemas.microsoft.com/office/drawing/2010/main" xmlns="" w="12700" cap="sq">
                <a:solidFill>
                  <a:schemeClr val="tx1"/>
                </a:solidFill>
                <a:round/>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03109" name="Oval 5"/>
          <p:cNvSpPr>
            <a:spLocks noChangeArrowheads="1"/>
          </p:cNvSpPr>
          <p:nvPr/>
        </p:nvSpPr>
        <p:spPr bwMode="auto">
          <a:xfrm>
            <a:off x="7315200" y="3276600"/>
            <a:ext cx="76200" cy="76200"/>
          </a:xfrm>
          <a:prstGeom prst="ellipse">
            <a:avLst/>
          </a:prstGeom>
          <a:solidFill>
            <a:srgbClr val="FF0000"/>
          </a:solidFill>
          <a:ln>
            <a:noFill/>
          </a:ln>
          <a:effectLst/>
          <a:extLst>
            <a:ext uri="{91240B29-F687-4f45-9708-019B960494DF}">
              <a14:hiddenLine xmlns:a14="http://schemas.microsoft.com/office/drawing/2010/main" xmlns="" w="12700" cap="sq">
                <a:solidFill>
                  <a:schemeClr val="tx1"/>
                </a:solidFill>
                <a:round/>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03110" name="Text Box 6"/>
          <p:cNvSpPr txBox="1">
            <a:spLocks noChangeArrowheads="1"/>
          </p:cNvSpPr>
          <p:nvPr/>
        </p:nvSpPr>
        <p:spPr bwMode="auto">
          <a:xfrm>
            <a:off x="457200" y="6237288"/>
            <a:ext cx="4246563" cy="3365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sz="1600">
                <a:latin typeface="Comic Sans MS" charset="0"/>
              </a:rPr>
              <a:t>(From a lecture given by Rochelle Newman)</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CC313-0CA5-ACA1-7430-7C527B294C0F}"/>
              </a:ext>
            </a:extLst>
          </p:cNvPr>
          <p:cNvSpPr>
            <a:spLocks noGrp="1"/>
          </p:cNvSpPr>
          <p:nvPr>
            <p:ph type="title"/>
          </p:nvPr>
        </p:nvSpPr>
        <p:spPr/>
        <p:txBody>
          <a:bodyPr/>
          <a:lstStyle/>
          <a:p>
            <a:r>
              <a:rPr lang="en-US" dirty="0"/>
              <a:t>Attendance</a:t>
            </a:r>
          </a:p>
        </p:txBody>
      </p:sp>
      <p:sp>
        <p:nvSpPr>
          <p:cNvPr id="3" name="Content Placeholder 2">
            <a:extLst>
              <a:ext uri="{FF2B5EF4-FFF2-40B4-BE49-F238E27FC236}">
                <a16:creationId xmlns:a16="http://schemas.microsoft.com/office/drawing/2014/main" id="{E9FD7698-A1E9-1381-71EF-2B9CD6D05959}"/>
              </a:ext>
            </a:extLst>
          </p:cNvPr>
          <p:cNvSpPr>
            <a:spLocks noGrp="1"/>
          </p:cNvSpPr>
          <p:nvPr>
            <p:ph idx="1"/>
          </p:nvPr>
        </p:nvSpPr>
        <p:spPr/>
        <p:txBody>
          <a:bodyPr/>
          <a:lstStyle/>
          <a:p>
            <a:r>
              <a:rPr lang="en-US" dirty="0"/>
              <a:t>TAs will take attendance at the end of class</a:t>
            </a:r>
          </a:p>
          <a:p>
            <a:r>
              <a:rPr lang="en-US" dirty="0"/>
              <a:t>For in-person classes you can line up with any of our TAs at the end of class, show your Columbia ID, and they’ll mark you as present in </a:t>
            </a:r>
            <a:r>
              <a:rPr lang="en-US" dirty="0" err="1"/>
              <a:t>Courseworks</a:t>
            </a:r>
            <a:r>
              <a:rPr lang="en-US" dirty="0"/>
              <a:t> </a:t>
            </a:r>
            <a:r>
              <a:rPr lang="en-US" dirty="0">
                <a:sym typeface="Wingdings" pitchFamily="2" charset="2"/>
              </a:rPr>
              <a:t> Attendance</a:t>
            </a:r>
          </a:p>
          <a:p>
            <a:r>
              <a:rPr lang="en-US" dirty="0">
                <a:sym typeface="Wingdings" pitchFamily="2" charset="2"/>
              </a:rPr>
              <a:t>CVN class attendance will be taken from on line Video Library</a:t>
            </a:r>
            <a:endParaRPr lang="en-US" dirty="0"/>
          </a:p>
        </p:txBody>
      </p:sp>
    </p:spTree>
    <p:extLst>
      <p:ext uri="{BB962C8B-B14F-4D97-AF65-F5344CB8AC3E}">
        <p14:creationId xmlns:p14="http://schemas.microsoft.com/office/powerpoint/2010/main" val="109171160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3010" name="Rectangle 2"/>
          <p:cNvSpPr>
            <a:spLocks noGrp="1" noChangeArrowheads="1"/>
          </p:cNvSpPr>
          <p:nvPr>
            <p:ph type="title"/>
          </p:nvPr>
        </p:nvSpPr>
        <p:spPr/>
        <p:txBody>
          <a:bodyPr/>
          <a:lstStyle/>
          <a:p>
            <a:r>
              <a:rPr lang="en-US" dirty="0"/>
              <a:t>Many Differences in Vowels across Languages</a:t>
            </a:r>
          </a:p>
        </p:txBody>
      </p:sp>
      <p:sp>
        <p:nvSpPr>
          <p:cNvPr id="683011" name="Rectangle 3"/>
          <p:cNvSpPr>
            <a:spLocks noGrp="1" noChangeArrowheads="1"/>
          </p:cNvSpPr>
          <p:nvPr>
            <p:ph type="body" idx="1"/>
          </p:nvPr>
        </p:nvSpPr>
        <p:spPr/>
        <p:txBody>
          <a:bodyPr/>
          <a:lstStyle/>
          <a:p>
            <a:r>
              <a:rPr lang="en-US" dirty="0"/>
              <a:t>Compare to British English, Indian English, Swedish, Spanish, </a:t>
            </a:r>
            <a:r>
              <a:rPr lang="en-US" b="1" i="1" dirty="0"/>
              <a:t>Japanese</a:t>
            </a:r>
            <a:r>
              <a:rPr lang="en-US" dirty="0"/>
              <a:t>, Mandarin …</a:t>
            </a:r>
          </a:p>
          <a:p>
            <a:r>
              <a:rPr lang="en-US" dirty="0">
                <a:solidFill>
                  <a:srgbClr val="0000FF"/>
                </a:solidFill>
              </a:rPr>
              <a:t>Vowel differences </a:t>
            </a:r>
            <a:r>
              <a:rPr lang="en-US" dirty="0"/>
              <a:t>make it difficult to learn to </a:t>
            </a:r>
            <a:r>
              <a:rPr lang="en-US" dirty="0">
                <a:solidFill>
                  <a:srgbClr val="0000FF"/>
                </a:solidFill>
              </a:rPr>
              <a:t>produce new languages </a:t>
            </a:r>
            <a:r>
              <a:rPr lang="en-US" dirty="0"/>
              <a:t>effectively</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hlinkClick r:id="rId3"/>
              </a:rPr>
              <a:t>Japanese Vowel </a:t>
            </a:r>
            <a:r>
              <a:rPr lang="en-US" dirty="0"/>
              <a:t>Space</a:t>
            </a: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76400" y="1307034"/>
            <a:ext cx="6248400" cy="4636566"/>
          </a:xfrm>
          <a:prstGeom prst="rect">
            <a:avLst/>
          </a:prstGeom>
        </p:spPr>
      </p:pic>
    </p:spTree>
    <p:extLst>
      <p:ext uri="{BB962C8B-B14F-4D97-AF65-F5344CB8AC3E}">
        <p14:creationId xmlns:p14="http://schemas.microsoft.com/office/powerpoint/2010/main" val="45693252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Comparing English and </a:t>
            </a:r>
            <a:r>
              <a:rPr lang="en-US" dirty="0">
                <a:hlinkClick r:id="rId3"/>
              </a:rPr>
              <a:t>Japanese Vowels</a:t>
            </a:r>
            <a:endParaRPr lang="en-US" dirty="0"/>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44106" y="3886200"/>
            <a:ext cx="3080694" cy="2286000"/>
          </a:xfrm>
          <a:prstGeom prst="rect">
            <a:avLst/>
          </a:prstGeom>
        </p:spPr>
      </p:pic>
      <p:pic>
        <p:nvPicPr>
          <p:cNvPr id="15" name="Pictur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1000" y="1295400"/>
            <a:ext cx="4480470" cy="2895600"/>
          </a:xfrm>
          <a:prstGeom prst="rect">
            <a:avLst/>
          </a:prstGeom>
        </p:spPr>
      </p:pic>
    </p:spTree>
    <p:extLst>
      <p:ext uri="{BB962C8B-B14F-4D97-AF65-F5344CB8AC3E}">
        <p14:creationId xmlns:p14="http://schemas.microsoft.com/office/powerpoint/2010/main" val="88960525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Consonants:  A True Story about Noa</a:t>
            </a:r>
          </a:p>
        </p:txBody>
      </p:sp>
      <p:sp>
        <p:nvSpPr>
          <p:cNvPr id="3" name="Content Placeholder 2"/>
          <p:cNvSpPr>
            <a:spLocks noGrp="1"/>
          </p:cNvSpPr>
          <p:nvPr>
            <p:ph idx="1"/>
          </p:nvPr>
        </p:nvSpPr>
        <p:spPr/>
        <p:txBody>
          <a:bodyPr/>
          <a:lstStyle/>
          <a:p>
            <a:r>
              <a:rPr lang="en-US" sz="2400" dirty="0" err="1"/>
              <a:t>Noa’s</a:t>
            </a:r>
            <a:r>
              <a:rPr lang="en-US" sz="2400" dirty="0"/>
              <a:t> </a:t>
            </a:r>
            <a:r>
              <a:rPr lang="en-US" sz="2400" dirty="0">
                <a:solidFill>
                  <a:srgbClr val="0000FF"/>
                </a:solidFill>
              </a:rPr>
              <a:t>ability to communicate </a:t>
            </a:r>
            <a:r>
              <a:rPr lang="en-US" sz="2400" dirty="0"/>
              <a:t>is quite developed. But sometimes the fact that </a:t>
            </a:r>
            <a:r>
              <a:rPr lang="en-US" sz="2400" dirty="0">
                <a:solidFill>
                  <a:srgbClr val="FF0000"/>
                </a:solidFill>
              </a:rPr>
              <a:t>she</a:t>
            </a:r>
            <a:r>
              <a:rPr lang="en-US" sz="2400" dirty="0"/>
              <a:t> </a:t>
            </a:r>
            <a:r>
              <a:rPr lang="en-US" sz="2400" dirty="0">
                <a:solidFill>
                  <a:srgbClr val="FF0000"/>
                </a:solidFill>
              </a:rPr>
              <a:t>can’t make 3 consonant sounds -- K, L and G </a:t>
            </a:r>
            <a:r>
              <a:rPr lang="en-US" sz="2400" dirty="0"/>
              <a:t>-- gets in the way. Here she shares her success at </a:t>
            </a:r>
            <a:r>
              <a:rPr lang="en-US" sz="2400" dirty="0">
                <a:solidFill>
                  <a:srgbClr val="0000FF"/>
                </a:solidFill>
              </a:rPr>
              <a:t>Little Kickers </a:t>
            </a:r>
            <a:r>
              <a:rPr lang="en-US" sz="2400" dirty="0"/>
              <a:t>(soccer practice for kids 3 and under</a:t>
            </a:r>
            <a:r>
              <a:rPr lang="en-US" dirty="0"/>
              <a:t>) with her mother (“</a:t>
            </a:r>
            <a:r>
              <a:rPr lang="en-US" dirty="0" err="1"/>
              <a:t>ima</a:t>
            </a:r>
            <a:r>
              <a:rPr lang="en-US" dirty="0"/>
              <a:t>”) named Mir:</a:t>
            </a:r>
          </a:p>
          <a:p>
            <a:r>
              <a:rPr lang="en-US" sz="2000" dirty="0" err="1"/>
              <a:t>Noa</a:t>
            </a:r>
            <a:r>
              <a:rPr lang="en-US" sz="2000" dirty="0"/>
              <a:t> - </a:t>
            </a:r>
            <a:r>
              <a:rPr lang="en-US" sz="2000" i="1" dirty="0"/>
              <a:t>Ima, I stored a dole at </a:t>
            </a:r>
            <a:r>
              <a:rPr lang="en-US" sz="2000" i="1" dirty="0" err="1"/>
              <a:t>YittoTitters</a:t>
            </a:r>
            <a:r>
              <a:rPr lang="en-US" sz="2000" dirty="0"/>
              <a:t>.</a:t>
            </a:r>
          </a:p>
          <a:p>
            <a:r>
              <a:rPr lang="en-US" sz="2000" dirty="0"/>
              <a:t>Mir - </a:t>
            </a:r>
            <a:r>
              <a:rPr lang="en-US" sz="2000" i="1" dirty="0"/>
              <a:t>What?</a:t>
            </a:r>
          </a:p>
          <a:p>
            <a:r>
              <a:rPr lang="en-US" sz="2000" dirty="0" err="1"/>
              <a:t>Noa</a:t>
            </a:r>
            <a:r>
              <a:rPr lang="en-US" sz="2000" dirty="0"/>
              <a:t> - </a:t>
            </a:r>
            <a:r>
              <a:rPr lang="en-US" sz="2000" i="1" dirty="0"/>
              <a:t>I stored a dole.</a:t>
            </a:r>
          </a:p>
          <a:p>
            <a:r>
              <a:rPr lang="en-US" sz="2000" dirty="0"/>
              <a:t>Mir - </a:t>
            </a:r>
            <a:r>
              <a:rPr lang="en-US" sz="2000" i="1" dirty="0"/>
              <a:t>What sweetie? I didn’t understand you.</a:t>
            </a:r>
          </a:p>
          <a:p>
            <a:r>
              <a:rPr lang="en-US" sz="2000" dirty="0" err="1"/>
              <a:t>Noa</a:t>
            </a:r>
            <a:r>
              <a:rPr lang="en-US" sz="2000" dirty="0"/>
              <a:t> - </a:t>
            </a:r>
            <a:r>
              <a:rPr lang="en-US" sz="2000" i="1" dirty="0"/>
              <a:t>At </a:t>
            </a:r>
            <a:r>
              <a:rPr lang="en-US" sz="2000" i="1" dirty="0" err="1"/>
              <a:t>YittoTitters</a:t>
            </a:r>
            <a:r>
              <a:rPr lang="en-US" sz="2000" i="1" dirty="0"/>
              <a:t>! I stored a dole!!</a:t>
            </a:r>
          </a:p>
          <a:p>
            <a:r>
              <a:rPr lang="en-US" sz="2000" dirty="0"/>
              <a:t>Mir - </a:t>
            </a:r>
            <a:r>
              <a:rPr lang="en-US" sz="2000" i="1" dirty="0"/>
              <a:t>Oh. You scored a goal. That’s great!</a:t>
            </a:r>
          </a:p>
          <a:p>
            <a:r>
              <a:rPr lang="en-US" sz="2000" dirty="0" err="1"/>
              <a:t>Noa</a:t>
            </a:r>
            <a:r>
              <a:rPr lang="en-US" sz="2000" dirty="0"/>
              <a:t> - </a:t>
            </a:r>
            <a:r>
              <a:rPr lang="en-US" sz="2000" i="1" dirty="0"/>
              <a:t>Ima, what’s a dole?</a:t>
            </a:r>
          </a:p>
        </p:txBody>
      </p:sp>
    </p:spTree>
    <p:extLst>
      <p:ext uri="{BB962C8B-B14F-4D97-AF65-F5344CB8AC3E}">
        <p14:creationId xmlns:p14="http://schemas.microsoft.com/office/powerpoint/2010/main" val="1327007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2" name="Rectangle 2"/>
          <p:cNvSpPr>
            <a:spLocks noGrp="1" noChangeArrowheads="1"/>
          </p:cNvSpPr>
          <p:nvPr>
            <p:ph type="title"/>
          </p:nvPr>
        </p:nvSpPr>
        <p:spPr/>
        <p:txBody>
          <a:bodyPr/>
          <a:lstStyle/>
          <a:p>
            <a:r>
              <a:rPr lang="en-US"/>
              <a:t>Consonants: </a:t>
            </a:r>
            <a:r>
              <a:rPr lang="en-US" i="1">
                <a:solidFill>
                  <a:srgbClr val="0000FF"/>
                </a:solidFill>
              </a:rPr>
              <a:t>Place of Articulation</a:t>
            </a:r>
          </a:p>
        </p:txBody>
      </p:sp>
      <p:sp>
        <p:nvSpPr>
          <p:cNvPr id="343043" name="Rectangle 3"/>
          <p:cNvSpPr>
            <a:spLocks noGrp="1" noChangeArrowheads="1"/>
          </p:cNvSpPr>
          <p:nvPr>
            <p:ph type="body" idx="1"/>
          </p:nvPr>
        </p:nvSpPr>
        <p:spPr/>
        <p:txBody>
          <a:bodyPr/>
          <a:lstStyle/>
          <a:p>
            <a:r>
              <a:rPr lang="en-US" dirty="0"/>
              <a:t>Two things define consonant types:  </a:t>
            </a:r>
            <a:r>
              <a:rPr lang="en-US" dirty="0">
                <a:solidFill>
                  <a:srgbClr val="0000FF"/>
                </a:solidFill>
              </a:rPr>
              <a:t>place of articulation </a:t>
            </a:r>
            <a:r>
              <a:rPr lang="en-US" dirty="0"/>
              <a:t>and </a:t>
            </a:r>
            <a:r>
              <a:rPr lang="en-US" dirty="0">
                <a:solidFill>
                  <a:srgbClr val="0000FF"/>
                </a:solidFill>
              </a:rPr>
              <a:t>manner of articulation</a:t>
            </a:r>
          </a:p>
          <a:p>
            <a:r>
              <a:rPr lang="en-US" dirty="0"/>
              <a:t>Place of articulation is defined by consonants’ place of maximum air restriction</a:t>
            </a:r>
          </a:p>
          <a:p>
            <a:pPr lvl="1"/>
            <a:r>
              <a:rPr lang="en-US" sz="2400" dirty="0">
                <a:solidFill>
                  <a:srgbClr val="0000FF"/>
                </a:solidFill>
              </a:rPr>
              <a:t>Labial</a:t>
            </a:r>
            <a:r>
              <a:rPr lang="en-US" sz="2400" dirty="0"/>
              <a:t>: bilabial [b], [p]; </a:t>
            </a:r>
            <a:r>
              <a:rPr lang="en-US" sz="2400" dirty="0">
                <a:solidFill>
                  <a:srgbClr val="0000FF"/>
                </a:solidFill>
              </a:rPr>
              <a:t>labiodental</a:t>
            </a:r>
            <a:r>
              <a:rPr lang="en-US" sz="2400" dirty="0"/>
              <a:t> [v], [f]</a:t>
            </a:r>
          </a:p>
          <a:p>
            <a:pPr lvl="1"/>
            <a:r>
              <a:rPr lang="en-US" sz="2400" dirty="0">
                <a:solidFill>
                  <a:srgbClr val="0000FF"/>
                </a:solidFill>
              </a:rPr>
              <a:t>Dental</a:t>
            </a:r>
            <a:r>
              <a:rPr lang="en-US" sz="2400" dirty="0"/>
              <a:t>: [</a:t>
            </a:r>
            <a:r>
              <a:rPr lang="en-US" sz="2400" dirty="0">
                <a:sym typeface="Symbol" charset="0"/>
              </a:rPr>
              <a:t>], [] thief vs. them</a:t>
            </a:r>
          </a:p>
          <a:p>
            <a:pPr lvl="1"/>
            <a:r>
              <a:rPr lang="en-US" sz="2400" dirty="0">
                <a:solidFill>
                  <a:srgbClr val="0000FF"/>
                </a:solidFill>
                <a:sym typeface="Symbol" charset="0"/>
              </a:rPr>
              <a:t>Alveolar</a:t>
            </a:r>
            <a:r>
              <a:rPr lang="en-US" sz="2400" dirty="0">
                <a:sym typeface="Symbol" charset="0"/>
              </a:rPr>
              <a:t>: [t], [d], [s], [z]</a:t>
            </a:r>
          </a:p>
          <a:p>
            <a:pPr lvl="1"/>
            <a:r>
              <a:rPr lang="en-US" sz="2400" dirty="0">
                <a:solidFill>
                  <a:srgbClr val="0000FF"/>
                </a:solidFill>
                <a:sym typeface="Symbol" charset="0"/>
              </a:rPr>
              <a:t>Palatal</a:t>
            </a:r>
            <a:r>
              <a:rPr lang="en-US" sz="2400" dirty="0">
                <a:sym typeface="Symbol" charset="0"/>
              </a:rPr>
              <a:t>: [], [t] shrimp vs. chimp</a:t>
            </a:r>
          </a:p>
          <a:p>
            <a:pPr lvl="1"/>
            <a:r>
              <a:rPr lang="en-US" sz="2400" dirty="0">
                <a:solidFill>
                  <a:srgbClr val="0000FF"/>
                </a:solidFill>
                <a:sym typeface="Symbol" charset="0"/>
              </a:rPr>
              <a:t>Velar</a:t>
            </a:r>
            <a:r>
              <a:rPr lang="en-US" sz="2400" dirty="0">
                <a:sym typeface="Symbol" charset="0"/>
              </a:rPr>
              <a:t>: [k], [g]</a:t>
            </a:r>
          </a:p>
          <a:p>
            <a:pPr lvl="1"/>
            <a:r>
              <a:rPr lang="en-US" sz="2400" dirty="0">
                <a:solidFill>
                  <a:srgbClr val="0000FF"/>
                </a:solidFill>
                <a:sym typeface="Symbol" charset="0"/>
              </a:rPr>
              <a:t>Glottal</a:t>
            </a:r>
            <a:r>
              <a:rPr lang="en-US" sz="2400" dirty="0">
                <a:sym typeface="Symbol" charset="0"/>
              </a:rPr>
              <a:t>: [?] glottal stop (e.g. “</a:t>
            </a:r>
            <a:r>
              <a:rPr lang="en-US" sz="2400" dirty="0" err="1">
                <a:sym typeface="Symbol" charset="0"/>
              </a:rPr>
              <a:t>kit’n</a:t>
            </a:r>
            <a:r>
              <a:rPr lang="en-US" sz="2400" dirty="0">
                <a:sym typeface="Symbol" charset="0"/>
              </a:rPr>
              <a:t>”, “</a:t>
            </a:r>
            <a:r>
              <a:rPr lang="en-US" sz="2400" dirty="0" err="1">
                <a:sym typeface="Symbol" charset="0"/>
              </a:rPr>
              <a:t>cott’n</a:t>
            </a:r>
            <a:r>
              <a:rPr lang="en-US" sz="2400" dirty="0">
                <a:sym typeface="Symbol" charset="0"/>
              </a:rPr>
              <a:t>”)</a:t>
            </a:r>
          </a:p>
          <a:p>
            <a:endParaRPr lang="en-US" dirty="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066" name="Rectangle 2"/>
          <p:cNvSpPr>
            <a:spLocks noGrp="1" noChangeArrowheads="1"/>
          </p:cNvSpPr>
          <p:nvPr>
            <p:ph type="title"/>
          </p:nvPr>
        </p:nvSpPr>
        <p:spPr/>
        <p:txBody>
          <a:bodyPr/>
          <a:lstStyle/>
          <a:p>
            <a:r>
              <a:rPr lang="en-US"/>
              <a:t>Consonants: </a:t>
            </a:r>
            <a:r>
              <a:rPr lang="en-US" i="1">
                <a:solidFill>
                  <a:srgbClr val="0000FF"/>
                </a:solidFill>
              </a:rPr>
              <a:t>Manner of Articulation</a:t>
            </a:r>
          </a:p>
        </p:txBody>
      </p:sp>
      <p:sp>
        <p:nvSpPr>
          <p:cNvPr id="344067" name="Rectangle 3"/>
          <p:cNvSpPr>
            <a:spLocks noGrp="1" noChangeArrowheads="1"/>
          </p:cNvSpPr>
          <p:nvPr>
            <p:ph type="body" idx="1"/>
          </p:nvPr>
        </p:nvSpPr>
        <p:spPr>
          <a:xfrm>
            <a:off x="457200" y="1447800"/>
            <a:ext cx="8229600" cy="5105400"/>
          </a:xfrm>
        </p:spPr>
        <p:txBody>
          <a:bodyPr/>
          <a:lstStyle/>
          <a:p>
            <a:r>
              <a:rPr lang="en-US" b="1" i="1" dirty="0"/>
              <a:t>How</a:t>
            </a:r>
            <a:r>
              <a:rPr lang="en-US" dirty="0"/>
              <a:t> is the airflow restricted?</a:t>
            </a:r>
          </a:p>
          <a:p>
            <a:pPr lvl="1"/>
            <a:r>
              <a:rPr lang="en-US" dirty="0">
                <a:solidFill>
                  <a:srgbClr val="0000FF"/>
                </a:solidFill>
              </a:rPr>
              <a:t>Stop</a:t>
            </a:r>
            <a:r>
              <a:rPr lang="en-US" dirty="0"/>
              <a:t>: </a:t>
            </a:r>
            <a:r>
              <a:rPr lang="en-US" dirty="0">
                <a:solidFill>
                  <a:srgbClr val="FF0000"/>
                </a:solidFill>
              </a:rPr>
              <a:t>[p],[t],[g</a:t>
            </a:r>
            <a:r>
              <a:rPr lang="en-US" dirty="0"/>
              <a:t>] … aka </a:t>
            </a:r>
            <a:r>
              <a:rPr lang="en-US" dirty="0">
                <a:solidFill>
                  <a:srgbClr val="0000FF"/>
                </a:solidFill>
              </a:rPr>
              <a:t>plosive</a:t>
            </a:r>
          </a:p>
          <a:p>
            <a:pPr lvl="2"/>
            <a:r>
              <a:rPr lang="en-US" dirty="0"/>
              <a:t>Airflow completely blocked (</a:t>
            </a:r>
            <a:r>
              <a:rPr lang="en-US" dirty="0">
                <a:solidFill>
                  <a:srgbClr val="0000FF"/>
                </a:solidFill>
              </a:rPr>
              <a:t>closure</a:t>
            </a:r>
            <a:r>
              <a:rPr lang="en-US" dirty="0"/>
              <a:t>), then released (</a:t>
            </a:r>
            <a:r>
              <a:rPr lang="en-US" dirty="0">
                <a:solidFill>
                  <a:srgbClr val="0000FF"/>
                </a:solidFill>
              </a:rPr>
              <a:t>release</a:t>
            </a:r>
            <a:r>
              <a:rPr lang="en-US" dirty="0"/>
              <a:t>)</a:t>
            </a:r>
          </a:p>
          <a:p>
            <a:pPr lvl="2"/>
            <a:r>
              <a:rPr lang="en-US" dirty="0">
                <a:solidFill>
                  <a:srgbClr val="0000FF"/>
                </a:solidFill>
              </a:rPr>
              <a:t>Glottal stop</a:t>
            </a:r>
            <a:r>
              <a:rPr lang="en-US" dirty="0"/>
              <a:t>, e.g. before word-initial vowels in English after pause (</a:t>
            </a:r>
            <a:r>
              <a:rPr lang="en-US" i="1" dirty="0">
                <a:solidFill>
                  <a:srgbClr val="FF0000"/>
                </a:solidFill>
              </a:rPr>
              <a:t>extra</a:t>
            </a:r>
            <a:r>
              <a:rPr lang="en-US" dirty="0"/>
              <a:t>)</a:t>
            </a:r>
            <a:endParaRPr lang="en-US" dirty="0">
              <a:solidFill>
                <a:srgbClr val="0000FF"/>
              </a:solidFill>
            </a:endParaRPr>
          </a:p>
          <a:p>
            <a:pPr lvl="1"/>
            <a:r>
              <a:rPr lang="en-US" dirty="0">
                <a:solidFill>
                  <a:srgbClr val="0000FF"/>
                </a:solidFill>
              </a:rPr>
              <a:t>Nasal: </a:t>
            </a:r>
            <a:r>
              <a:rPr lang="en-US" dirty="0"/>
              <a:t>air released thru nose </a:t>
            </a:r>
            <a:r>
              <a:rPr lang="en-US" dirty="0">
                <a:solidFill>
                  <a:srgbClr val="FF0000"/>
                </a:solidFill>
              </a:rPr>
              <a:t>[m],[ng] </a:t>
            </a:r>
            <a:r>
              <a:rPr lang="en-US" dirty="0"/>
              <a:t>…</a:t>
            </a:r>
          </a:p>
          <a:p>
            <a:pPr lvl="1"/>
            <a:r>
              <a:rPr lang="en-US" dirty="0">
                <a:solidFill>
                  <a:srgbClr val="0000FF"/>
                </a:solidFill>
              </a:rPr>
              <a:t>Fricative</a:t>
            </a:r>
            <a:r>
              <a:rPr lang="en-US" dirty="0"/>
              <a:t>: </a:t>
            </a:r>
            <a:r>
              <a:rPr lang="en-US" dirty="0">
                <a:solidFill>
                  <a:srgbClr val="FF0000"/>
                </a:solidFill>
              </a:rPr>
              <a:t>[s], [z], [f] </a:t>
            </a:r>
            <a:r>
              <a:rPr lang="en-US" dirty="0"/>
              <a:t>air forced thru narrow channel</a:t>
            </a:r>
            <a:endParaRPr lang="en-US" dirty="0">
              <a:sym typeface="Wingdings" charset="0"/>
            </a:endParaRPr>
          </a:p>
          <a:p>
            <a:pPr lvl="1"/>
            <a:r>
              <a:rPr lang="en-US" dirty="0">
                <a:solidFill>
                  <a:srgbClr val="0000FF"/>
                </a:solidFill>
                <a:sym typeface="Wingdings" charset="0"/>
              </a:rPr>
              <a:t>Affricates</a:t>
            </a:r>
            <a:r>
              <a:rPr lang="en-US" dirty="0">
                <a:sym typeface="Wingdings" charset="0"/>
              </a:rPr>
              <a:t> </a:t>
            </a:r>
            <a:r>
              <a:rPr lang="en-US" dirty="0">
                <a:solidFill>
                  <a:srgbClr val="FF0000"/>
                </a:solidFill>
                <a:sym typeface="Wingdings" charset="0"/>
              </a:rPr>
              <a:t>[</a:t>
            </a:r>
            <a:r>
              <a:rPr lang="en-US" dirty="0">
                <a:solidFill>
                  <a:srgbClr val="FF0000"/>
                </a:solidFill>
                <a:sym typeface="Symbol" charset="0"/>
              </a:rPr>
              <a:t>t]</a:t>
            </a:r>
            <a:r>
              <a:rPr lang="en-US" dirty="0">
                <a:sym typeface="Symbol" charset="0"/>
              </a:rPr>
              <a:t> begin as stops and end as fricatives (</a:t>
            </a:r>
            <a:r>
              <a:rPr lang="en-US" dirty="0">
                <a:solidFill>
                  <a:srgbClr val="FF0000"/>
                </a:solidFill>
                <a:sym typeface="Symbol" charset="0"/>
              </a:rPr>
              <a:t>chimp, jar</a:t>
            </a:r>
            <a:r>
              <a:rPr lang="en-US" dirty="0">
                <a:sym typeface="Symbol" charset="0"/>
              </a:rPr>
              <a:t>)</a:t>
            </a:r>
            <a:endParaRPr lang="en-US" dirty="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091" name="Rectangle 3"/>
          <p:cNvSpPr>
            <a:spLocks noGrp="1" noChangeArrowheads="1"/>
          </p:cNvSpPr>
          <p:nvPr>
            <p:ph type="body" idx="1"/>
          </p:nvPr>
        </p:nvSpPr>
        <p:spPr>
          <a:xfrm>
            <a:off x="457200" y="762000"/>
            <a:ext cx="8229600" cy="5364163"/>
          </a:xfrm>
        </p:spPr>
        <p:txBody>
          <a:bodyPr/>
          <a:lstStyle/>
          <a:p>
            <a:pPr lvl="1"/>
            <a:r>
              <a:rPr lang="en-US" dirty="0">
                <a:solidFill>
                  <a:srgbClr val="0000FF"/>
                </a:solidFill>
              </a:rPr>
              <a:t>Approximant</a:t>
            </a:r>
            <a:r>
              <a:rPr lang="en-US" dirty="0"/>
              <a:t>: </a:t>
            </a:r>
            <a:r>
              <a:rPr lang="en-US" dirty="0">
                <a:solidFill>
                  <a:srgbClr val="FF0000"/>
                </a:solidFill>
              </a:rPr>
              <a:t>[w],[y]</a:t>
            </a:r>
          </a:p>
          <a:p>
            <a:pPr lvl="2"/>
            <a:r>
              <a:rPr lang="en-US" dirty="0"/>
              <a:t>2 articulators come close but don</a:t>
            </a:r>
            <a:r>
              <a:rPr lang="en-US" dirty="0">
                <a:latin typeface="Arial"/>
              </a:rPr>
              <a:t>’</a:t>
            </a:r>
            <a:r>
              <a:rPr lang="en-US" dirty="0"/>
              <a:t>t restrict much</a:t>
            </a:r>
          </a:p>
          <a:p>
            <a:pPr lvl="2"/>
            <a:r>
              <a:rPr lang="en-US" dirty="0"/>
              <a:t>Between vowels and consonants</a:t>
            </a:r>
          </a:p>
          <a:p>
            <a:pPr lvl="2"/>
            <a:r>
              <a:rPr lang="en-US" dirty="0">
                <a:solidFill>
                  <a:srgbClr val="0000FF"/>
                </a:solidFill>
              </a:rPr>
              <a:t>Lateral</a:t>
            </a:r>
            <a:r>
              <a:rPr lang="en-US" dirty="0"/>
              <a:t>: </a:t>
            </a:r>
            <a:r>
              <a:rPr lang="en-US" dirty="0">
                <a:solidFill>
                  <a:srgbClr val="FF0000"/>
                </a:solidFill>
              </a:rPr>
              <a:t>[l] </a:t>
            </a:r>
            <a:r>
              <a:rPr lang="en-US" dirty="0"/>
              <a:t>(</a:t>
            </a:r>
            <a:r>
              <a:rPr lang="en-US" dirty="0">
                <a:solidFill>
                  <a:srgbClr val="FF0000"/>
                </a:solidFill>
              </a:rPr>
              <a:t>lab</a:t>
            </a:r>
            <a:r>
              <a:rPr lang="en-US" dirty="0"/>
              <a:t>)</a:t>
            </a:r>
          </a:p>
          <a:p>
            <a:pPr lvl="1"/>
            <a:r>
              <a:rPr lang="en-US" dirty="0">
                <a:solidFill>
                  <a:srgbClr val="0000FF"/>
                </a:solidFill>
              </a:rPr>
              <a:t>Tap</a:t>
            </a:r>
            <a:r>
              <a:rPr lang="en-US" dirty="0"/>
              <a:t> or </a:t>
            </a:r>
            <a:r>
              <a:rPr lang="en-US" dirty="0">
                <a:solidFill>
                  <a:srgbClr val="0000FF"/>
                </a:solidFill>
              </a:rPr>
              <a:t>flap: </a:t>
            </a:r>
            <a:r>
              <a:rPr lang="en-US" dirty="0">
                <a:solidFill>
                  <a:srgbClr val="FF0000"/>
                </a:solidFill>
                <a:sym typeface="Symbol" charset="0"/>
              </a:rPr>
              <a:t>[  ]</a:t>
            </a:r>
            <a:r>
              <a:rPr lang="en-US" dirty="0">
                <a:sym typeface="Symbol" charset="0"/>
              </a:rPr>
              <a:t> e.g. </a:t>
            </a:r>
            <a:r>
              <a:rPr lang="en-US" i="1" dirty="0">
                <a:solidFill>
                  <a:srgbClr val="FF0000"/>
                </a:solidFill>
                <a:sym typeface="Symbol" charset="0"/>
              </a:rPr>
              <a:t>butter</a:t>
            </a:r>
            <a:endParaRPr lang="en-US" i="1" dirty="0">
              <a:solidFill>
                <a:srgbClr val="FF0000"/>
              </a:solidFill>
              <a:latin typeface="Vrinda" charset="0"/>
              <a:sym typeface="Symbol" charset="0"/>
            </a:endParaRPr>
          </a:p>
        </p:txBody>
      </p:sp>
      <p:sp>
        <p:nvSpPr>
          <p:cNvPr id="345094" name="Freeform 6"/>
          <p:cNvSpPr>
            <a:spLocks/>
          </p:cNvSpPr>
          <p:nvPr/>
        </p:nvSpPr>
        <p:spPr bwMode="auto">
          <a:xfrm>
            <a:off x="3352800" y="2819400"/>
            <a:ext cx="142875" cy="188913"/>
          </a:xfrm>
          <a:custGeom>
            <a:avLst/>
            <a:gdLst>
              <a:gd name="T0" fmla="*/ 90 w 90"/>
              <a:gd name="T1" fmla="*/ 0 h 119"/>
              <a:gd name="T2" fmla="*/ 17 w 90"/>
              <a:gd name="T3" fmla="*/ 119 h 119"/>
            </a:gdLst>
            <a:ahLst/>
            <a:cxnLst>
              <a:cxn ang="0">
                <a:pos x="T0" y="T1"/>
              </a:cxn>
              <a:cxn ang="0">
                <a:pos x="T2" y="T3"/>
              </a:cxn>
            </a:cxnLst>
            <a:rect l="0" t="0" r="r" b="b"/>
            <a:pathLst>
              <a:path w="90" h="119">
                <a:moveTo>
                  <a:pt x="90" y="0"/>
                </a:moveTo>
                <a:cubicBezTo>
                  <a:pt x="0" y="15"/>
                  <a:pt x="17" y="18"/>
                  <a:pt x="17" y="119"/>
                </a:cubicBezTo>
              </a:path>
            </a:pathLst>
          </a:custGeom>
          <a:noFill/>
          <a:ln w="12700" cap="sq" cmpd="sng">
            <a:solidFill>
              <a:schemeClr val="tx1"/>
            </a:solidFill>
            <a:prstDash val="solid"/>
            <a:round/>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00221" name="Group 189"/>
          <p:cNvGraphicFramePr>
            <a:graphicFrameLocks noGrp="1"/>
          </p:cNvGraphicFramePr>
          <p:nvPr>
            <p:extLst>
              <p:ext uri="{D42A27DB-BD31-4B8C-83A1-F6EECF244321}">
                <p14:modId xmlns:p14="http://schemas.microsoft.com/office/powerpoint/2010/main" val="1291595100"/>
              </p:ext>
            </p:extLst>
          </p:nvPr>
        </p:nvGraphicFramePr>
        <p:xfrm>
          <a:off x="0" y="228600"/>
          <a:ext cx="8839200" cy="5757864"/>
        </p:xfrm>
        <a:graphic>
          <a:graphicData uri="http://schemas.openxmlformats.org/drawingml/2006/table">
            <a:tbl>
              <a:tblPr/>
              <a:tblGrid>
                <a:gridCol w="533400">
                  <a:extLst>
                    <a:ext uri="{9D8B030D-6E8A-4147-A177-3AD203B41FA5}">
                      <a16:colId xmlns:a16="http://schemas.microsoft.com/office/drawing/2014/main" val="20000"/>
                    </a:ext>
                  </a:extLst>
                </a:gridCol>
                <a:gridCol w="838200">
                  <a:extLst>
                    <a:ext uri="{9D8B030D-6E8A-4147-A177-3AD203B41FA5}">
                      <a16:colId xmlns:a16="http://schemas.microsoft.com/office/drawing/2014/main" val="20001"/>
                    </a:ext>
                  </a:extLst>
                </a:gridCol>
                <a:gridCol w="533400">
                  <a:extLst>
                    <a:ext uri="{9D8B030D-6E8A-4147-A177-3AD203B41FA5}">
                      <a16:colId xmlns:a16="http://schemas.microsoft.com/office/drawing/2014/main" val="20002"/>
                    </a:ext>
                  </a:extLst>
                </a:gridCol>
                <a:gridCol w="533400">
                  <a:extLst>
                    <a:ext uri="{9D8B030D-6E8A-4147-A177-3AD203B41FA5}">
                      <a16:colId xmlns:a16="http://schemas.microsoft.com/office/drawing/2014/main" val="20003"/>
                    </a:ext>
                  </a:extLst>
                </a:gridCol>
                <a:gridCol w="631825">
                  <a:extLst>
                    <a:ext uri="{9D8B030D-6E8A-4147-A177-3AD203B41FA5}">
                      <a16:colId xmlns:a16="http://schemas.microsoft.com/office/drawing/2014/main" val="20004"/>
                    </a:ext>
                  </a:extLst>
                </a:gridCol>
                <a:gridCol w="523875">
                  <a:extLst>
                    <a:ext uri="{9D8B030D-6E8A-4147-A177-3AD203B41FA5}">
                      <a16:colId xmlns:a16="http://schemas.microsoft.com/office/drawing/2014/main" val="20005"/>
                    </a:ext>
                  </a:extLst>
                </a:gridCol>
                <a:gridCol w="444500">
                  <a:extLst>
                    <a:ext uri="{9D8B030D-6E8A-4147-A177-3AD203B41FA5}">
                      <a16:colId xmlns:a16="http://schemas.microsoft.com/office/drawing/2014/main" val="20006"/>
                    </a:ext>
                  </a:extLst>
                </a:gridCol>
                <a:gridCol w="533400">
                  <a:extLst>
                    <a:ext uri="{9D8B030D-6E8A-4147-A177-3AD203B41FA5}">
                      <a16:colId xmlns:a16="http://schemas.microsoft.com/office/drawing/2014/main" val="20007"/>
                    </a:ext>
                  </a:extLst>
                </a:gridCol>
                <a:gridCol w="596900">
                  <a:extLst>
                    <a:ext uri="{9D8B030D-6E8A-4147-A177-3AD203B41FA5}">
                      <a16:colId xmlns:a16="http://schemas.microsoft.com/office/drawing/2014/main" val="20008"/>
                    </a:ext>
                  </a:extLst>
                </a:gridCol>
                <a:gridCol w="622300">
                  <a:extLst>
                    <a:ext uri="{9D8B030D-6E8A-4147-A177-3AD203B41FA5}">
                      <a16:colId xmlns:a16="http://schemas.microsoft.com/office/drawing/2014/main" val="20009"/>
                    </a:ext>
                  </a:extLst>
                </a:gridCol>
                <a:gridCol w="609600">
                  <a:extLst>
                    <a:ext uri="{9D8B030D-6E8A-4147-A177-3AD203B41FA5}">
                      <a16:colId xmlns:a16="http://schemas.microsoft.com/office/drawing/2014/main" val="20010"/>
                    </a:ext>
                  </a:extLst>
                </a:gridCol>
                <a:gridCol w="533400">
                  <a:extLst>
                    <a:ext uri="{9D8B030D-6E8A-4147-A177-3AD203B41FA5}">
                      <a16:colId xmlns:a16="http://schemas.microsoft.com/office/drawing/2014/main" val="20011"/>
                    </a:ext>
                  </a:extLst>
                </a:gridCol>
                <a:gridCol w="457200">
                  <a:extLst>
                    <a:ext uri="{9D8B030D-6E8A-4147-A177-3AD203B41FA5}">
                      <a16:colId xmlns:a16="http://schemas.microsoft.com/office/drawing/2014/main" val="20012"/>
                    </a:ext>
                  </a:extLst>
                </a:gridCol>
                <a:gridCol w="533400">
                  <a:extLst>
                    <a:ext uri="{9D8B030D-6E8A-4147-A177-3AD203B41FA5}">
                      <a16:colId xmlns:a16="http://schemas.microsoft.com/office/drawing/2014/main" val="20013"/>
                    </a:ext>
                  </a:extLst>
                </a:gridCol>
                <a:gridCol w="609600">
                  <a:extLst>
                    <a:ext uri="{9D8B030D-6E8A-4147-A177-3AD203B41FA5}">
                      <a16:colId xmlns:a16="http://schemas.microsoft.com/office/drawing/2014/main" val="20014"/>
                    </a:ext>
                  </a:extLst>
                </a:gridCol>
                <a:gridCol w="304800">
                  <a:extLst>
                    <a:ext uri="{9D8B030D-6E8A-4147-A177-3AD203B41FA5}">
                      <a16:colId xmlns:a16="http://schemas.microsoft.com/office/drawing/2014/main" val="20015"/>
                    </a:ext>
                  </a:extLst>
                </a:gridCol>
              </a:tblGrid>
              <a:tr h="5238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0"/>
                      </a:endParaRP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gridSpan="15">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rgbClr val="FF0000"/>
                          </a:solidFill>
                          <a:effectLst/>
                          <a:latin typeface="Arial" charset="0"/>
                          <a:ea typeface="ＭＳ Ｐゴシック" charset="0"/>
                        </a:rPr>
                        <a:t>Standard American English PLACE </a:t>
                      </a:r>
                      <a:r>
                        <a:rPr kumimoji="0" lang="en-US" sz="2400" b="0" i="0" u="none" strike="noStrike" cap="none" normalizeH="0" baseline="0" dirty="0">
                          <a:ln>
                            <a:noFill/>
                          </a:ln>
                          <a:solidFill>
                            <a:schemeClr val="tx1"/>
                          </a:solidFill>
                          <a:effectLst/>
                          <a:latin typeface="Arial" charset="0"/>
                          <a:ea typeface="ＭＳ Ｐゴシック" charset="0"/>
                        </a:rPr>
                        <a:t>OF ARTICULATION</a:t>
                      </a: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525463">
                <a:tc rowSpan="7">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0"/>
                      </a:endParaRP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gridSpan="2">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Arial" charset="0"/>
                          <a:ea typeface="ＭＳ Ｐゴシック" charset="0"/>
                        </a:rPr>
                        <a:t>bilabial</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hMerge="1">
                  <a:txBody>
                    <a:bodyPr/>
                    <a:lstStyle/>
                    <a:p>
                      <a:endParaRPr lang="en-US"/>
                    </a:p>
                  </a:txBody>
                  <a:tcPr/>
                </a:tc>
                <a:tc gridSpan="2">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Arial" charset="0"/>
                          <a:ea typeface="ＭＳ Ｐゴシック" charset="0"/>
                        </a:rPr>
                        <a:t>labio-dental</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hMerge="1">
                  <a:txBody>
                    <a:bodyPr/>
                    <a:lstStyle/>
                    <a:p>
                      <a:endParaRPr lang="en-US"/>
                    </a:p>
                  </a:txBody>
                  <a:tcPr/>
                </a:tc>
                <a:tc gridSpan="2">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Arial" charset="0"/>
                          <a:ea typeface="ＭＳ Ｐゴシック" charset="0"/>
                        </a:rPr>
                        <a:t>inter-dental</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hMerge="1">
                  <a:txBody>
                    <a:bodyPr/>
                    <a:lstStyle/>
                    <a:p>
                      <a:endParaRPr lang="en-US"/>
                    </a:p>
                  </a:txBody>
                  <a:tcPr/>
                </a:tc>
                <a:tc gridSpan="2">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Arial" charset="0"/>
                          <a:ea typeface="ＭＳ Ｐゴシック" charset="0"/>
                        </a:rPr>
                        <a:t>alveolar</a:t>
                      </a:r>
                    </a:p>
                  </a:txBody>
                  <a:tcPr marL="45720" marR="4572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hMerge="1">
                  <a:txBody>
                    <a:bodyPr/>
                    <a:lstStyle/>
                    <a:p>
                      <a:endParaRPr lang="en-US"/>
                    </a:p>
                  </a:txBody>
                  <a:tcPr/>
                </a:tc>
                <a:tc gridSpan="2">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Arial" charset="0"/>
                          <a:ea typeface="ＭＳ Ｐゴシック" charset="0"/>
                        </a:rPr>
                        <a:t>palatal</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hMerge="1">
                  <a:txBody>
                    <a:bodyPr/>
                    <a:lstStyle/>
                    <a:p>
                      <a:endParaRPr lang="en-US"/>
                    </a:p>
                  </a:txBody>
                  <a:tcPr/>
                </a:tc>
                <a:tc gridSpan="2">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Arial" charset="0"/>
                          <a:ea typeface="ＭＳ Ｐゴシック" charset="0"/>
                        </a:rPr>
                        <a:t>velar</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hMerge="1">
                  <a:txBody>
                    <a:bodyPr/>
                    <a:lstStyle/>
                    <a:p>
                      <a:endParaRPr lang="en-US"/>
                    </a:p>
                  </a:txBody>
                  <a:tcPr/>
                </a:tc>
                <a:tc gridSpan="2">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Arial" charset="0"/>
                          <a:ea typeface="ＭＳ Ｐゴシック" charset="0"/>
                        </a:rPr>
                        <a:t>glottal</a:t>
                      </a: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1"/>
                  </a:ext>
                </a:extLst>
              </a:tr>
              <a:tr h="525463">
                <a:tc vMerge="1">
                  <a:txBody>
                    <a:bodyPr/>
                    <a:lstStyle/>
                    <a:p>
                      <a:endParaRPr lang="en-US"/>
                    </a:p>
                  </a:txBody>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Arial" charset="0"/>
                          <a:ea typeface="ＭＳ Ｐゴシック" charset="0"/>
                        </a:rPr>
                        <a:t>stop</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Arial" charset="0"/>
                          <a:ea typeface="ＭＳ Ｐゴシック" charset="0"/>
                        </a:rPr>
                        <a:t> p</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Arial" charset="0"/>
                          <a:ea typeface="ＭＳ Ｐゴシック" charset="0"/>
                        </a:rPr>
                        <a:t> b</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99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99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99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Arial" charset="0"/>
                          <a:ea typeface="ＭＳ Ｐゴシック" charset="0"/>
                        </a:rPr>
                        <a:t> t</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Arial" charset="0"/>
                          <a:ea typeface="ＭＳ Ｐゴシック" charset="0"/>
                        </a:rPr>
                        <a:t> d</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99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99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Arial" charset="0"/>
                          <a:ea typeface="ＭＳ Ｐゴシック" charset="0"/>
                        </a:rPr>
                        <a:t> k</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Arial" charset="0"/>
                          <a:ea typeface="ＭＳ Ｐゴシック" charset="0"/>
                        </a:rPr>
                        <a:t> g</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99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Arial" charset="0"/>
                          <a:ea typeface="ＭＳ Ｐゴシック" charset="0"/>
                          <a:sym typeface="SILDoulosIPA" charset="0"/>
                        </a:rPr>
                        <a:t> q</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0"/>
                      </a:endParaRP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w="12700" cap="flat" cmpd="sng" algn="ctr">
                      <a:solidFill>
                        <a:schemeClr val="tx1"/>
                      </a:solidFill>
                      <a:prstDash val="solid"/>
                      <a:round/>
                      <a:headEnd type="none" w="sm" len="sm"/>
                      <a:tailEnd type="none" w="sm" len="sm"/>
                    </a:lnTlToBr>
                    <a:lnBlToTr w="12700" cap="flat" cmpd="sng" algn="ctr">
                      <a:solidFill>
                        <a:schemeClr val="tx1"/>
                      </a:solidFill>
                      <a:prstDash val="solid"/>
                      <a:round/>
                      <a:headEnd type="none" w="sm" len="sm"/>
                      <a:tailEnd type="none" w="sm" len="sm"/>
                    </a:lnBlToTr>
                    <a:solidFill>
                      <a:srgbClr val="99CCFF"/>
                    </a:solidFill>
                  </a:tcPr>
                </a:tc>
                <a:extLst>
                  <a:ext uri="{0D108BD9-81ED-4DB2-BD59-A6C34878D82A}">
                    <a16:rowId xmlns:a16="http://schemas.microsoft.com/office/drawing/2014/main" val="10002"/>
                  </a:ext>
                </a:extLst>
              </a:tr>
              <a:tr h="525463">
                <a:tc vMerge="1">
                  <a:txBody>
                    <a:bodyPr/>
                    <a:lstStyle/>
                    <a:p>
                      <a:endParaRPr lang="en-US"/>
                    </a:p>
                  </a:txBody>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Arial" charset="0"/>
                          <a:ea typeface="ＭＳ Ｐゴシック" charset="0"/>
                        </a:rPr>
                        <a:t>fric.</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99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Arial" charset="0"/>
                          <a:ea typeface="ＭＳ Ｐゴシック" charset="0"/>
                        </a:rPr>
                        <a:t> f</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Arial" charset="0"/>
                          <a:ea typeface="ＭＳ Ｐゴシック" charset="0"/>
                        </a:rPr>
                        <a:t> v</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99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Arial" charset="0"/>
                          <a:ea typeface="ＭＳ Ｐゴシック" charset="0"/>
                          <a:sym typeface="SILDoulosIPA" charset="0"/>
                        </a:rPr>
                        <a:t>th</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Arial" charset="0"/>
                          <a:ea typeface="ＭＳ Ｐゴシック" charset="0"/>
                          <a:sym typeface="SILDoulosIPA" charset="0"/>
                        </a:rPr>
                        <a:t>dh</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99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Arial" charset="0"/>
                          <a:ea typeface="ＭＳ Ｐゴシック" charset="0"/>
                        </a:rPr>
                        <a:t> s</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Arial" charset="0"/>
                          <a:ea typeface="ＭＳ Ｐゴシック" charset="0"/>
                        </a:rPr>
                        <a:t> z</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99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Arial" charset="0"/>
                          <a:ea typeface="ＭＳ Ｐゴシック" charset="0"/>
                        </a:rPr>
                        <a:t>sh</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Arial" charset="0"/>
                          <a:ea typeface="ＭＳ Ｐゴシック" charset="0"/>
                        </a:rPr>
                        <a:t>zh</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99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99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Arial" charset="0"/>
                          <a:ea typeface="ＭＳ Ｐゴシック" charset="0"/>
                        </a:rPr>
                        <a:t> h</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0"/>
                      </a:endParaRP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99CCFF"/>
                    </a:solidFill>
                  </a:tcPr>
                </a:tc>
                <a:extLst>
                  <a:ext uri="{0D108BD9-81ED-4DB2-BD59-A6C34878D82A}">
                    <a16:rowId xmlns:a16="http://schemas.microsoft.com/office/drawing/2014/main" val="10003"/>
                  </a:ext>
                </a:extLst>
              </a:tr>
              <a:tr h="523875">
                <a:tc vMerge="1">
                  <a:txBody>
                    <a:bodyPr/>
                    <a:lstStyle/>
                    <a:p>
                      <a:endParaRPr lang="en-US"/>
                    </a:p>
                  </a:txBody>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Arial" charset="0"/>
                          <a:ea typeface="ＭＳ Ｐゴシック" charset="0"/>
                        </a:rPr>
                        <a:t>affric.</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99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99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99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99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Arial" charset="0"/>
                          <a:ea typeface="ＭＳ Ｐゴシック" charset="0"/>
                        </a:rPr>
                        <a:t>ch</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Arial" charset="0"/>
                          <a:ea typeface="ＭＳ Ｐゴシック" charset="0"/>
                        </a:rPr>
                        <a:t>jh</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99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99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0"/>
                      </a:endParaRP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99CCFF"/>
                    </a:solidFill>
                  </a:tcPr>
                </a:tc>
                <a:extLst>
                  <a:ext uri="{0D108BD9-81ED-4DB2-BD59-A6C34878D82A}">
                    <a16:rowId xmlns:a16="http://schemas.microsoft.com/office/drawing/2014/main" val="10004"/>
                  </a:ext>
                </a:extLst>
              </a:tr>
              <a:tr h="525463">
                <a:tc vMerge="1">
                  <a:txBody>
                    <a:bodyPr/>
                    <a:lstStyle/>
                    <a:p>
                      <a:endParaRPr lang="en-US"/>
                    </a:p>
                  </a:txBody>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Arial" charset="0"/>
                          <a:ea typeface="ＭＳ Ｐゴシック" charset="0"/>
                        </a:rPr>
                        <a:t>nasal</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Arial" charset="0"/>
                          <a:ea typeface="ＭＳ Ｐゴシック" charset="0"/>
                        </a:rPr>
                        <a:t> m</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99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99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99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Arial" charset="0"/>
                          <a:ea typeface="ＭＳ Ｐゴシック" charset="0"/>
                        </a:rPr>
                        <a:t> n</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99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99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Arial" charset="0"/>
                          <a:ea typeface="ＭＳ Ｐゴシック" charset="0"/>
                        </a:rPr>
                        <a:t>ng</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99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0"/>
                      </a:endParaRP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w="12700" cap="flat" cmpd="sng" algn="ctr">
                      <a:solidFill>
                        <a:schemeClr val="tx1"/>
                      </a:solidFill>
                      <a:prstDash val="solid"/>
                      <a:round/>
                      <a:headEnd type="none" w="sm" len="sm"/>
                      <a:tailEnd type="none" w="sm" len="sm"/>
                    </a:lnTlToBr>
                    <a:lnBlToTr w="12700" cap="flat" cmpd="sng" algn="ctr">
                      <a:solidFill>
                        <a:schemeClr val="tx1"/>
                      </a:solidFill>
                      <a:prstDash val="solid"/>
                      <a:round/>
                      <a:headEnd type="none" w="sm" len="sm"/>
                      <a:tailEnd type="none" w="sm" len="sm"/>
                    </a:lnBlToTr>
                    <a:solidFill>
                      <a:srgbClr val="99CCFF"/>
                    </a:solidFill>
                  </a:tcPr>
                </a:tc>
                <a:extLst>
                  <a:ext uri="{0D108BD9-81ED-4DB2-BD59-A6C34878D82A}">
                    <a16:rowId xmlns:a16="http://schemas.microsoft.com/office/drawing/2014/main" val="10005"/>
                  </a:ext>
                </a:extLst>
              </a:tr>
              <a:tr h="525463">
                <a:tc vMerge="1">
                  <a:txBody>
                    <a:bodyPr/>
                    <a:lstStyle/>
                    <a:p>
                      <a:endParaRPr lang="en-US"/>
                    </a:p>
                  </a:txBody>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Arial" charset="0"/>
                          <a:ea typeface="ＭＳ Ｐゴシック" charset="0"/>
                        </a:rPr>
                        <a:t>approx</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Arial" charset="0"/>
                          <a:ea typeface="ＭＳ Ｐゴシック" charset="0"/>
                        </a:rPr>
                        <a:t> w</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99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99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99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Arial" charset="0"/>
                          <a:ea typeface="ＭＳ Ｐゴシック" charset="0"/>
                        </a:rPr>
                        <a:t>l/r</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99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Arial" charset="0"/>
                          <a:ea typeface="ＭＳ Ｐゴシック" charset="0"/>
                        </a:rPr>
                        <a:t> y</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99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99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0"/>
                      </a:endParaRP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w="12700" cap="flat" cmpd="sng" algn="ctr">
                      <a:solidFill>
                        <a:schemeClr val="tx1"/>
                      </a:solidFill>
                      <a:prstDash val="solid"/>
                      <a:round/>
                      <a:headEnd type="none" w="sm" len="sm"/>
                      <a:tailEnd type="none" w="sm" len="sm"/>
                    </a:lnTlToBr>
                    <a:lnBlToTr w="12700" cap="flat" cmpd="sng" algn="ctr">
                      <a:solidFill>
                        <a:schemeClr val="tx1"/>
                      </a:solidFill>
                      <a:prstDash val="solid"/>
                      <a:round/>
                      <a:headEnd type="none" w="sm" len="sm"/>
                      <a:tailEnd type="none" w="sm" len="sm"/>
                    </a:lnBlToTr>
                    <a:solidFill>
                      <a:srgbClr val="99CCFF"/>
                    </a:solidFill>
                  </a:tcPr>
                </a:tc>
                <a:extLst>
                  <a:ext uri="{0D108BD9-81ED-4DB2-BD59-A6C34878D82A}">
                    <a16:rowId xmlns:a16="http://schemas.microsoft.com/office/drawing/2014/main" val="10006"/>
                  </a:ext>
                </a:extLst>
              </a:tr>
              <a:tr h="525463">
                <a:tc vMerge="1">
                  <a:txBody>
                    <a:bodyPr/>
                    <a:lstStyle/>
                    <a:p>
                      <a:endParaRPr lang="en-US"/>
                    </a:p>
                  </a:txBody>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Arial" charset="0"/>
                          <a:ea typeface="ＭＳ Ｐゴシック" charset="0"/>
                        </a:rPr>
                        <a:t>flap</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rgbClr val="99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rgbClr val="99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rgbClr val="99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Arial" charset="0"/>
                          <a:ea typeface="ＭＳ Ｐゴシック" charset="0"/>
                        </a:rPr>
                        <a:t>dx</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rgbClr val="99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rgbClr val="99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w="12700" cap="flat" cmpd="sng" algn="ctr">
                      <a:solidFill>
                        <a:schemeClr val="tx1"/>
                      </a:solidFill>
                      <a:prstDash val="solid"/>
                      <a:round/>
                      <a:headEnd type="none" w="sm" len="sm"/>
                      <a:tailEnd type="none" w="sm" len="sm"/>
                    </a:lnTlToBr>
                    <a:lnBlToTr w="12700" cap="flat" cmpd="sng" algn="ctr">
                      <a:solidFill>
                        <a:schemeClr val="tx1"/>
                      </a:solidFill>
                      <a:prstDash val="solid"/>
                      <a:round/>
                      <a:headEnd type="none" w="sm" len="sm"/>
                      <a:tailEnd type="none" w="sm" len="sm"/>
                    </a:lnBlToTr>
                    <a:solidFill>
                      <a:srgbClr val="99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dirty="0">
                        <a:ln>
                          <a:noFill/>
                        </a:ln>
                        <a:solidFill>
                          <a:schemeClr val="tx1"/>
                        </a:solidFill>
                        <a:effectLst/>
                        <a:latin typeface="Arial" charset="0"/>
                        <a:ea typeface="ＭＳ Ｐゴシック" charset="0"/>
                      </a:endParaRP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w="12700" cap="flat" cmpd="sng" algn="ctr">
                      <a:solidFill>
                        <a:schemeClr val="tx1"/>
                      </a:solidFill>
                      <a:prstDash val="solid"/>
                      <a:round/>
                      <a:headEnd type="none" w="sm" len="sm"/>
                      <a:tailEnd type="none" w="sm" len="sm"/>
                    </a:lnTlToBr>
                    <a:lnBlToTr w="12700" cap="flat" cmpd="sng" algn="ctr">
                      <a:solidFill>
                        <a:schemeClr val="tx1"/>
                      </a:solidFill>
                      <a:prstDash val="solid"/>
                      <a:round/>
                      <a:headEnd type="none" w="sm" len="sm"/>
                      <a:tailEnd type="none" w="sm" len="sm"/>
                    </a:lnBlToTr>
                    <a:solidFill>
                      <a:srgbClr val="99CCFF"/>
                    </a:solidFill>
                  </a:tcPr>
                </a:tc>
                <a:extLst>
                  <a:ext uri="{0D108BD9-81ED-4DB2-BD59-A6C34878D82A}">
                    <a16:rowId xmlns:a16="http://schemas.microsoft.com/office/drawing/2014/main" val="10007"/>
                  </a:ext>
                </a:extLst>
              </a:tr>
            </a:tbl>
          </a:graphicData>
        </a:graphic>
      </p:graphicFrame>
      <p:sp>
        <p:nvSpPr>
          <p:cNvPr id="300179" name="Text Box 147"/>
          <p:cNvSpPr txBox="1">
            <a:spLocks noChangeArrowheads="1"/>
          </p:cNvSpPr>
          <p:nvPr/>
        </p:nvSpPr>
        <p:spPr bwMode="auto">
          <a:xfrm rot="-5400000">
            <a:off x="-1507331" y="3640931"/>
            <a:ext cx="3868738" cy="396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sz="2000">
                <a:solidFill>
                  <a:srgbClr val="FF0000"/>
                </a:solidFill>
                <a:latin typeface="Comic Sans MS" charset="0"/>
              </a:rPr>
              <a:t>MANNER</a:t>
            </a:r>
            <a:r>
              <a:rPr lang="en-US" sz="2000">
                <a:latin typeface="Comic Sans MS" charset="0"/>
              </a:rPr>
              <a:t> OF ARTICULATION</a:t>
            </a:r>
          </a:p>
        </p:txBody>
      </p:sp>
      <p:sp>
        <p:nvSpPr>
          <p:cNvPr id="300180" name="Text Box 148"/>
          <p:cNvSpPr txBox="1">
            <a:spLocks noChangeArrowheads="1"/>
          </p:cNvSpPr>
          <p:nvPr/>
        </p:nvSpPr>
        <p:spPr bwMode="auto">
          <a:xfrm>
            <a:off x="4876800" y="6324600"/>
            <a:ext cx="1433513" cy="396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sz="2000">
                <a:solidFill>
                  <a:srgbClr val="FF0000"/>
                </a:solidFill>
                <a:latin typeface="Comic Sans MS" charset="0"/>
              </a:rPr>
              <a:t>VOICING</a:t>
            </a:r>
            <a:r>
              <a:rPr lang="en-US" sz="2000">
                <a:latin typeface="Comic Sans MS" charset="0"/>
              </a:rPr>
              <a:t>:</a:t>
            </a:r>
          </a:p>
        </p:txBody>
      </p:sp>
      <p:graphicFrame>
        <p:nvGraphicFramePr>
          <p:cNvPr id="300189" name="Group 157"/>
          <p:cNvGraphicFramePr>
            <a:graphicFrameLocks noGrp="1"/>
          </p:cNvGraphicFramePr>
          <p:nvPr/>
        </p:nvGraphicFramePr>
        <p:xfrm>
          <a:off x="6324600" y="6324600"/>
          <a:ext cx="2590800" cy="457200"/>
        </p:xfrm>
        <a:graphic>
          <a:graphicData uri="http://schemas.openxmlformats.org/drawingml/2006/table">
            <a:tbl>
              <a:tblPr/>
              <a:tblGrid>
                <a:gridCol w="1519238">
                  <a:extLst>
                    <a:ext uri="{9D8B030D-6E8A-4147-A177-3AD203B41FA5}">
                      <a16:colId xmlns:a16="http://schemas.microsoft.com/office/drawing/2014/main" val="20000"/>
                    </a:ext>
                  </a:extLst>
                </a:gridCol>
                <a:gridCol w="1071562">
                  <a:extLst>
                    <a:ext uri="{9D8B030D-6E8A-4147-A177-3AD203B41FA5}">
                      <a16:colId xmlns:a16="http://schemas.microsoft.com/office/drawing/2014/main" val="20001"/>
                    </a:ext>
                  </a:extLst>
                </a:gridCol>
              </a:tblGrid>
              <a:tr h="3810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Arial" charset="0"/>
                          <a:ea typeface="ＭＳ Ｐゴシック" charset="0"/>
                        </a:rPr>
                        <a:t>voiceless</a:t>
                      </a: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Arial" charset="0"/>
                          <a:ea typeface="ＭＳ Ｐゴシック" charset="0"/>
                        </a:rPr>
                        <a:t>voiced</a:t>
                      </a: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rgbClr val="99CCFF"/>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Rectangle 2"/>
          <p:cNvSpPr>
            <a:spLocks noGrp="1" noChangeArrowheads="1"/>
          </p:cNvSpPr>
          <p:nvPr>
            <p:ph type="title"/>
          </p:nvPr>
        </p:nvSpPr>
        <p:spPr/>
        <p:txBody>
          <a:bodyPr/>
          <a:lstStyle/>
          <a:p>
            <a:r>
              <a:rPr lang="en-US" dirty="0"/>
              <a:t>Places of Articulation</a:t>
            </a:r>
          </a:p>
        </p:txBody>
      </p:sp>
      <p:pic>
        <p:nvPicPr>
          <p:cNvPr id="257027" name="Picture 3"/>
          <p:cNvPicPr>
            <a:picLocks noChangeAspect="1" noChangeArrowheads="1"/>
          </p:cNvPicPr>
          <p:nvPr/>
        </p:nvPicPr>
        <p:blipFill>
          <a:blip r:embed="rId3">
            <a:extLst>
              <a:ext uri="{28A0092B-C50C-407E-A947-70E740481C1C}">
                <a14:useLocalDpi xmlns:a14="http://schemas.microsoft.com/office/drawing/2010/main" val="0"/>
              </a:ext>
            </a:extLst>
          </a:blip>
          <a:srcRect l="2344" t="23119" r="67188" b="18817"/>
          <a:stretch>
            <a:fillRect/>
          </a:stretch>
        </p:blipFill>
        <p:spPr bwMode="auto">
          <a:xfrm>
            <a:off x="2463800" y="1143000"/>
            <a:ext cx="3632200" cy="5029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257028" name="Text Box 4"/>
          <p:cNvSpPr txBox="1">
            <a:spLocks noChangeArrowheads="1"/>
          </p:cNvSpPr>
          <p:nvPr/>
        </p:nvSpPr>
        <p:spPr bwMode="auto">
          <a:xfrm>
            <a:off x="457200" y="6248400"/>
            <a:ext cx="2634054"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dirty="0">
                <a:latin typeface="Comic Sans MS" charset="0"/>
                <a:hlinkClick r:id="rId4"/>
              </a:rPr>
              <a:t>https://</a:t>
            </a:r>
            <a:r>
              <a:rPr lang="en-US" dirty="0" err="1">
                <a:latin typeface="Comic Sans MS" charset="0"/>
                <a:hlinkClick r:id="rId4"/>
              </a:rPr>
              <a:t>incl.pl</a:t>
            </a:r>
            <a:r>
              <a:rPr lang="en-US" dirty="0">
                <a:latin typeface="Comic Sans MS" charset="0"/>
                <a:hlinkClick r:id="rId4"/>
              </a:rPr>
              <a:t>/</a:t>
            </a:r>
            <a:r>
              <a:rPr lang="en-US" dirty="0" err="1">
                <a:latin typeface="Comic Sans MS" charset="0"/>
                <a:hlinkClick r:id="rId4"/>
              </a:rPr>
              <a:t>sammy</a:t>
            </a:r>
            <a:r>
              <a:rPr lang="en-US" dirty="0">
                <a:latin typeface="Comic Sans MS" charset="0"/>
                <a:hlinkClick r:id="rId4"/>
              </a:rPr>
              <a:t>/</a:t>
            </a:r>
            <a:endParaRPr lang="en-US" dirty="0">
              <a:latin typeface="Comic Sans MS" charset="0"/>
            </a:endParaRPr>
          </a:p>
        </p:txBody>
      </p:sp>
      <p:grpSp>
        <p:nvGrpSpPr>
          <p:cNvPr id="257047" name="Group 23"/>
          <p:cNvGrpSpPr>
            <a:grpSpLocks/>
          </p:cNvGrpSpPr>
          <p:nvPr/>
        </p:nvGrpSpPr>
        <p:grpSpPr bwMode="auto">
          <a:xfrm>
            <a:off x="1600200" y="2971800"/>
            <a:ext cx="1447800" cy="609600"/>
            <a:chOff x="1008" y="1872"/>
            <a:chExt cx="912" cy="384"/>
          </a:xfrm>
        </p:grpSpPr>
        <p:sp>
          <p:nvSpPr>
            <p:cNvPr id="257029" name="Text Box 5"/>
            <p:cNvSpPr txBox="1">
              <a:spLocks noChangeArrowheads="1"/>
            </p:cNvSpPr>
            <p:nvPr/>
          </p:nvSpPr>
          <p:spPr bwMode="auto">
            <a:xfrm>
              <a:off x="1008" y="1968"/>
              <a:ext cx="586" cy="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sz="2400">
                  <a:solidFill>
                    <a:srgbClr val="FF0000"/>
                  </a:solidFill>
                  <a:latin typeface="Comic Sans MS" charset="0"/>
                </a:rPr>
                <a:t>labial</a:t>
              </a:r>
            </a:p>
          </p:txBody>
        </p:sp>
        <p:sp>
          <p:nvSpPr>
            <p:cNvPr id="257038" name="Line 14"/>
            <p:cNvSpPr>
              <a:spLocks noChangeShapeType="1"/>
            </p:cNvSpPr>
            <p:nvPr/>
          </p:nvSpPr>
          <p:spPr bwMode="auto">
            <a:xfrm flipV="1">
              <a:off x="1584" y="1872"/>
              <a:ext cx="240" cy="240"/>
            </a:xfrm>
            <a:prstGeom prst="line">
              <a:avLst/>
            </a:prstGeom>
            <a:noFill/>
            <a:ln w="19050" cap="sq">
              <a:solidFill>
                <a:srgbClr val="FF0000"/>
              </a:solidFill>
              <a:round/>
              <a:headEnd type="none" w="sm" len="sm"/>
              <a:tailEnd type="stealth" w="med"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257039" name="Line 15"/>
            <p:cNvSpPr>
              <a:spLocks noChangeShapeType="1"/>
            </p:cNvSpPr>
            <p:nvPr/>
          </p:nvSpPr>
          <p:spPr bwMode="auto">
            <a:xfrm>
              <a:off x="1584" y="2112"/>
              <a:ext cx="336" cy="48"/>
            </a:xfrm>
            <a:prstGeom prst="line">
              <a:avLst/>
            </a:prstGeom>
            <a:noFill/>
            <a:ln w="19050" cap="sq">
              <a:solidFill>
                <a:srgbClr val="FF0000"/>
              </a:solidFill>
              <a:round/>
              <a:headEnd type="none" w="sm" len="sm"/>
              <a:tailEnd type="stealth" w="med"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grpSp>
      <p:grpSp>
        <p:nvGrpSpPr>
          <p:cNvPr id="257048" name="Group 24"/>
          <p:cNvGrpSpPr>
            <a:grpSpLocks/>
          </p:cNvGrpSpPr>
          <p:nvPr/>
        </p:nvGrpSpPr>
        <p:grpSpPr bwMode="auto">
          <a:xfrm>
            <a:off x="1828800" y="2057400"/>
            <a:ext cx="1447800" cy="914400"/>
            <a:chOff x="1152" y="1296"/>
            <a:chExt cx="912" cy="576"/>
          </a:xfrm>
        </p:grpSpPr>
        <p:sp>
          <p:nvSpPr>
            <p:cNvPr id="257030" name="Text Box 6"/>
            <p:cNvSpPr txBox="1">
              <a:spLocks noChangeArrowheads="1"/>
            </p:cNvSpPr>
            <p:nvPr/>
          </p:nvSpPr>
          <p:spPr bwMode="auto">
            <a:xfrm>
              <a:off x="1152" y="1296"/>
              <a:ext cx="676" cy="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sz="2400">
                  <a:solidFill>
                    <a:srgbClr val="FF0000"/>
                  </a:solidFill>
                  <a:latin typeface="Comic Sans MS" charset="0"/>
                </a:rPr>
                <a:t>dental</a:t>
              </a:r>
            </a:p>
          </p:txBody>
        </p:sp>
        <p:sp>
          <p:nvSpPr>
            <p:cNvPr id="257040" name="Line 16"/>
            <p:cNvSpPr>
              <a:spLocks noChangeShapeType="1"/>
            </p:cNvSpPr>
            <p:nvPr/>
          </p:nvSpPr>
          <p:spPr bwMode="auto">
            <a:xfrm>
              <a:off x="1488" y="1536"/>
              <a:ext cx="576" cy="336"/>
            </a:xfrm>
            <a:prstGeom prst="line">
              <a:avLst/>
            </a:prstGeom>
            <a:noFill/>
            <a:ln w="19050" cap="sq">
              <a:solidFill>
                <a:srgbClr val="FF0000"/>
              </a:solidFill>
              <a:round/>
              <a:headEnd type="none" w="sm" len="sm"/>
              <a:tailEnd type="stealth" w="med"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grpSp>
      <p:grpSp>
        <p:nvGrpSpPr>
          <p:cNvPr id="257049" name="Group 25"/>
          <p:cNvGrpSpPr>
            <a:grpSpLocks/>
          </p:cNvGrpSpPr>
          <p:nvPr/>
        </p:nvGrpSpPr>
        <p:grpSpPr bwMode="auto">
          <a:xfrm>
            <a:off x="3048000" y="1676400"/>
            <a:ext cx="1284288" cy="1219200"/>
            <a:chOff x="1920" y="1056"/>
            <a:chExt cx="809" cy="768"/>
          </a:xfrm>
        </p:grpSpPr>
        <p:sp>
          <p:nvSpPr>
            <p:cNvPr id="257031" name="Text Box 7"/>
            <p:cNvSpPr txBox="1">
              <a:spLocks noChangeArrowheads="1"/>
            </p:cNvSpPr>
            <p:nvPr/>
          </p:nvSpPr>
          <p:spPr bwMode="auto">
            <a:xfrm>
              <a:off x="1920" y="1056"/>
              <a:ext cx="809" cy="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sz="2400">
                  <a:solidFill>
                    <a:srgbClr val="FF0000"/>
                  </a:solidFill>
                  <a:latin typeface="Comic Sans MS" charset="0"/>
                </a:rPr>
                <a:t>alveolar</a:t>
              </a:r>
            </a:p>
          </p:txBody>
        </p:sp>
        <p:sp>
          <p:nvSpPr>
            <p:cNvPr id="257041" name="Line 17"/>
            <p:cNvSpPr>
              <a:spLocks noChangeShapeType="1"/>
            </p:cNvSpPr>
            <p:nvPr/>
          </p:nvSpPr>
          <p:spPr bwMode="auto">
            <a:xfrm>
              <a:off x="2208" y="1296"/>
              <a:ext cx="0" cy="528"/>
            </a:xfrm>
            <a:prstGeom prst="line">
              <a:avLst/>
            </a:prstGeom>
            <a:noFill/>
            <a:ln w="19050" cap="sq">
              <a:solidFill>
                <a:srgbClr val="FF0000"/>
              </a:solidFill>
              <a:round/>
              <a:headEnd type="none" w="sm" len="sm"/>
              <a:tailEnd type="stealth" w="med"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grpSp>
      <p:grpSp>
        <p:nvGrpSpPr>
          <p:cNvPr id="257050" name="Group 26"/>
          <p:cNvGrpSpPr>
            <a:grpSpLocks/>
          </p:cNvGrpSpPr>
          <p:nvPr/>
        </p:nvGrpSpPr>
        <p:grpSpPr bwMode="auto">
          <a:xfrm>
            <a:off x="4038600" y="1828800"/>
            <a:ext cx="3503613" cy="762000"/>
            <a:chOff x="2544" y="1152"/>
            <a:chExt cx="2207" cy="480"/>
          </a:xfrm>
        </p:grpSpPr>
        <p:sp>
          <p:nvSpPr>
            <p:cNvPr id="257032" name="Text Box 8"/>
            <p:cNvSpPr txBox="1">
              <a:spLocks noChangeArrowheads="1"/>
            </p:cNvSpPr>
            <p:nvPr/>
          </p:nvSpPr>
          <p:spPr bwMode="auto">
            <a:xfrm>
              <a:off x="2784" y="1152"/>
              <a:ext cx="1967" cy="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sz="2400">
                  <a:solidFill>
                    <a:srgbClr val="FF0000"/>
                  </a:solidFill>
                  <a:latin typeface="Comic Sans MS" charset="0"/>
                </a:rPr>
                <a:t>post-alveolar/palatal</a:t>
              </a:r>
            </a:p>
          </p:txBody>
        </p:sp>
        <p:sp>
          <p:nvSpPr>
            <p:cNvPr id="257042" name="Line 18"/>
            <p:cNvSpPr>
              <a:spLocks noChangeShapeType="1"/>
            </p:cNvSpPr>
            <p:nvPr/>
          </p:nvSpPr>
          <p:spPr bwMode="auto">
            <a:xfrm flipH="1">
              <a:off x="2544" y="1392"/>
              <a:ext cx="912" cy="240"/>
            </a:xfrm>
            <a:prstGeom prst="line">
              <a:avLst/>
            </a:prstGeom>
            <a:noFill/>
            <a:ln w="19050" cap="sq">
              <a:solidFill>
                <a:srgbClr val="FF0000"/>
              </a:solidFill>
              <a:round/>
              <a:headEnd type="none" w="sm" len="sm"/>
              <a:tailEnd type="stealth" w="med"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grpSp>
      <p:grpSp>
        <p:nvGrpSpPr>
          <p:cNvPr id="257051" name="Group 27"/>
          <p:cNvGrpSpPr>
            <a:grpSpLocks/>
          </p:cNvGrpSpPr>
          <p:nvPr/>
        </p:nvGrpSpPr>
        <p:grpSpPr bwMode="auto">
          <a:xfrm>
            <a:off x="4953000" y="2362200"/>
            <a:ext cx="1570038" cy="457200"/>
            <a:chOff x="3120" y="1488"/>
            <a:chExt cx="989" cy="288"/>
          </a:xfrm>
        </p:grpSpPr>
        <p:sp>
          <p:nvSpPr>
            <p:cNvPr id="257033" name="Text Box 9"/>
            <p:cNvSpPr txBox="1">
              <a:spLocks noChangeArrowheads="1"/>
            </p:cNvSpPr>
            <p:nvPr/>
          </p:nvSpPr>
          <p:spPr bwMode="auto">
            <a:xfrm>
              <a:off x="3552" y="1488"/>
              <a:ext cx="557" cy="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sz="2400">
                  <a:solidFill>
                    <a:srgbClr val="FF0000"/>
                  </a:solidFill>
                  <a:latin typeface="Comic Sans MS" charset="0"/>
                </a:rPr>
                <a:t>velar</a:t>
              </a:r>
            </a:p>
          </p:txBody>
        </p:sp>
        <p:sp>
          <p:nvSpPr>
            <p:cNvPr id="257043" name="Line 19"/>
            <p:cNvSpPr>
              <a:spLocks noChangeShapeType="1"/>
            </p:cNvSpPr>
            <p:nvPr/>
          </p:nvSpPr>
          <p:spPr bwMode="auto">
            <a:xfrm flipH="1">
              <a:off x="3120" y="1632"/>
              <a:ext cx="432" cy="48"/>
            </a:xfrm>
            <a:prstGeom prst="line">
              <a:avLst/>
            </a:prstGeom>
            <a:noFill/>
            <a:ln w="19050" cap="sq">
              <a:solidFill>
                <a:srgbClr val="FF0000"/>
              </a:solidFill>
              <a:round/>
              <a:headEnd type="none" w="sm" len="sm"/>
              <a:tailEnd type="stealth" w="med"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grpSp>
      <p:grpSp>
        <p:nvGrpSpPr>
          <p:cNvPr id="257052" name="Group 28"/>
          <p:cNvGrpSpPr>
            <a:grpSpLocks/>
          </p:cNvGrpSpPr>
          <p:nvPr/>
        </p:nvGrpSpPr>
        <p:grpSpPr bwMode="auto">
          <a:xfrm>
            <a:off x="5334000" y="2819400"/>
            <a:ext cx="1676400" cy="457200"/>
            <a:chOff x="3360" y="1776"/>
            <a:chExt cx="1056" cy="288"/>
          </a:xfrm>
        </p:grpSpPr>
        <p:sp>
          <p:nvSpPr>
            <p:cNvPr id="257034" name="Text Box 10"/>
            <p:cNvSpPr txBox="1">
              <a:spLocks noChangeArrowheads="1"/>
            </p:cNvSpPr>
            <p:nvPr/>
          </p:nvSpPr>
          <p:spPr bwMode="auto">
            <a:xfrm>
              <a:off x="3764" y="1776"/>
              <a:ext cx="652" cy="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sz="2400">
                  <a:solidFill>
                    <a:srgbClr val="FF0000"/>
                  </a:solidFill>
                  <a:latin typeface="Comic Sans MS" charset="0"/>
                </a:rPr>
                <a:t>uvular</a:t>
              </a:r>
            </a:p>
          </p:txBody>
        </p:sp>
        <p:sp>
          <p:nvSpPr>
            <p:cNvPr id="257044" name="Line 20"/>
            <p:cNvSpPr>
              <a:spLocks noChangeShapeType="1"/>
            </p:cNvSpPr>
            <p:nvPr/>
          </p:nvSpPr>
          <p:spPr bwMode="auto">
            <a:xfrm flipH="1">
              <a:off x="3360" y="1920"/>
              <a:ext cx="432" cy="48"/>
            </a:xfrm>
            <a:prstGeom prst="line">
              <a:avLst/>
            </a:prstGeom>
            <a:noFill/>
            <a:ln w="19050" cap="sq">
              <a:solidFill>
                <a:srgbClr val="FF0000"/>
              </a:solidFill>
              <a:round/>
              <a:headEnd type="none" w="sm" len="sm"/>
              <a:tailEnd type="stealth" w="med"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grpSp>
      <p:grpSp>
        <p:nvGrpSpPr>
          <p:cNvPr id="257053" name="Group 29"/>
          <p:cNvGrpSpPr>
            <a:grpSpLocks/>
          </p:cNvGrpSpPr>
          <p:nvPr/>
        </p:nvGrpSpPr>
        <p:grpSpPr bwMode="auto">
          <a:xfrm>
            <a:off x="5486400" y="3429000"/>
            <a:ext cx="2170113" cy="457200"/>
            <a:chOff x="3456" y="2160"/>
            <a:chExt cx="1367" cy="288"/>
          </a:xfrm>
        </p:grpSpPr>
        <p:sp>
          <p:nvSpPr>
            <p:cNvPr id="257035" name="Text Box 11"/>
            <p:cNvSpPr txBox="1">
              <a:spLocks noChangeArrowheads="1"/>
            </p:cNvSpPr>
            <p:nvPr/>
          </p:nvSpPr>
          <p:spPr bwMode="auto">
            <a:xfrm>
              <a:off x="3744" y="2160"/>
              <a:ext cx="1079" cy="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sz="2400">
                  <a:solidFill>
                    <a:srgbClr val="FF0000"/>
                  </a:solidFill>
                  <a:latin typeface="Comic Sans MS" charset="0"/>
                </a:rPr>
                <a:t>pharyngeal</a:t>
              </a:r>
            </a:p>
          </p:txBody>
        </p:sp>
        <p:sp>
          <p:nvSpPr>
            <p:cNvPr id="257045" name="Line 21"/>
            <p:cNvSpPr>
              <a:spLocks noChangeShapeType="1"/>
            </p:cNvSpPr>
            <p:nvPr/>
          </p:nvSpPr>
          <p:spPr bwMode="auto">
            <a:xfrm flipH="1">
              <a:off x="3456" y="2304"/>
              <a:ext cx="288" cy="0"/>
            </a:xfrm>
            <a:prstGeom prst="line">
              <a:avLst/>
            </a:prstGeom>
            <a:noFill/>
            <a:ln w="19050" cap="sq">
              <a:solidFill>
                <a:srgbClr val="FF0000"/>
              </a:solidFill>
              <a:round/>
              <a:headEnd type="none" w="sm" len="sm"/>
              <a:tailEnd type="stealth" w="med"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grpSp>
      <p:grpSp>
        <p:nvGrpSpPr>
          <p:cNvPr id="257054" name="Group 30"/>
          <p:cNvGrpSpPr>
            <a:grpSpLocks/>
          </p:cNvGrpSpPr>
          <p:nvPr/>
        </p:nvGrpSpPr>
        <p:grpSpPr bwMode="auto">
          <a:xfrm>
            <a:off x="5257800" y="4267200"/>
            <a:ext cx="3352800" cy="1143000"/>
            <a:chOff x="3312" y="2688"/>
            <a:chExt cx="2112" cy="720"/>
          </a:xfrm>
        </p:grpSpPr>
        <p:sp>
          <p:nvSpPr>
            <p:cNvPr id="257036" name="Text Box 12"/>
            <p:cNvSpPr txBox="1">
              <a:spLocks noChangeArrowheads="1"/>
            </p:cNvSpPr>
            <p:nvPr/>
          </p:nvSpPr>
          <p:spPr bwMode="auto">
            <a:xfrm>
              <a:off x="3821" y="2688"/>
              <a:ext cx="1603" cy="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sz="2400">
                  <a:solidFill>
                    <a:srgbClr val="FF0000"/>
                  </a:solidFill>
                  <a:latin typeface="Comic Sans MS" charset="0"/>
                </a:rPr>
                <a:t>laryngeal/glottal</a:t>
              </a:r>
            </a:p>
          </p:txBody>
        </p:sp>
        <p:sp>
          <p:nvSpPr>
            <p:cNvPr id="257046" name="Line 22"/>
            <p:cNvSpPr>
              <a:spLocks noChangeShapeType="1"/>
            </p:cNvSpPr>
            <p:nvPr/>
          </p:nvSpPr>
          <p:spPr bwMode="auto">
            <a:xfrm flipH="1">
              <a:off x="3312" y="2832"/>
              <a:ext cx="528" cy="576"/>
            </a:xfrm>
            <a:prstGeom prst="line">
              <a:avLst/>
            </a:prstGeom>
            <a:noFill/>
            <a:ln w="19050" cap="sq">
              <a:solidFill>
                <a:srgbClr val="FF0000"/>
              </a:solidFill>
              <a:round/>
              <a:headEnd type="none" w="sm" len="sm"/>
              <a:tailEnd type="stealth" w="med"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grpSp>
    </p:spTree>
    <p:extLst>
      <p:ext uri="{BB962C8B-B14F-4D97-AF65-F5344CB8AC3E}">
        <p14:creationId xmlns:p14="http://schemas.microsoft.com/office/powerpoint/2010/main" val="20343609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210" name="Rectangle 2"/>
          <p:cNvSpPr>
            <a:spLocks noGrp="1" noChangeArrowheads="1"/>
          </p:cNvSpPr>
          <p:nvPr>
            <p:ph type="title"/>
          </p:nvPr>
        </p:nvSpPr>
        <p:spPr/>
        <p:txBody>
          <a:bodyPr/>
          <a:lstStyle/>
          <a:p>
            <a:r>
              <a:rPr lang="en-US" dirty="0"/>
              <a:t>A Problem:  </a:t>
            </a:r>
            <a:r>
              <a:rPr lang="en-US" dirty="0" err="1">
                <a:solidFill>
                  <a:srgbClr val="0000FF"/>
                </a:solidFill>
              </a:rPr>
              <a:t>Coarticulation</a:t>
            </a:r>
            <a:endParaRPr lang="en-US" dirty="0">
              <a:solidFill>
                <a:srgbClr val="0000FF"/>
              </a:solidFill>
            </a:endParaRPr>
          </a:p>
        </p:txBody>
      </p:sp>
      <p:sp>
        <p:nvSpPr>
          <p:cNvPr id="350211" name="Rectangle 3"/>
          <p:cNvSpPr>
            <a:spLocks noGrp="1" noChangeArrowheads="1"/>
          </p:cNvSpPr>
          <p:nvPr>
            <p:ph type="body" idx="1"/>
          </p:nvPr>
        </p:nvSpPr>
        <p:spPr>
          <a:xfrm>
            <a:off x="457200" y="1600200"/>
            <a:ext cx="8229600" cy="4724400"/>
          </a:xfrm>
        </p:spPr>
        <p:txBody>
          <a:bodyPr/>
          <a:lstStyle/>
          <a:p>
            <a:pPr>
              <a:lnSpc>
                <a:spcPct val="90000"/>
              </a:lnSpc>
            </a:pPr>
            <a:r>
              <a:rPr lang="en-US" dirty="0"/>
              <a:t>The</a:t>
            </a:r>
            <a:r>
              <a:rPr lang="en-US" dirty="0">
                <a:solidFill>
                  <a:srgbClr val="0000FF"/>
                </a:solidFill>
              </a:rPr>
              <a:t> same phone </a:t>
            </a:r>
            <a:r>
              <a:rPr lang="en-US" dirty="0"/>
              <a:t>is usually </a:t>
            </a:r>
            <a:r>
              <a:rPr lang="en-US" dirty="0">
                <a:solidFill>
                  <a:srgbClr val="0000FF"/>
                </a:solidFill>
              </a:rPr>
              <a:t>produced differently </a:t>
            </a:r>
            <a:r>
              <a:rPr lang="en-US" dirty="0"/>
              <a:t>depending on its </a:t>
            </a:r>
            <a:r>
              <a:rPr lang="en-US" dirty="0">
                <a:solidFill>
                  <a:srgbClr val="0000FF"/>
                </a:solidFill>
              </a:rPr>
              <a:t>phonetic context – a major issue in ASR</a:t>
            </a:r>
          </a:p>
          <a:p>
            <a:pPr>
              <a:lnSpc>
                <a:spcPct val="90000"/>
              </a:lnSpc>
            </a:pPr>
            <a:r>
              <a:rPr lang="en-US" dirty="0"/>
              <a:t>Occurs when </a:t>
            </a:r>
            <a:r>
              <a:rPr lang="en-US" dirty="0">
                <a:solidFill>
                  <a:srgbClr val="0000FF"/>
                </a:solidFill>
              </a:rPr>
              <a:t>articulations</a:t>
            </a:r>
            <a:r>
              <a:rPr lang="en-US" dirty="0"/>
              <a:t> </a:t>
            </a:r>
            <a:r>
              <a:rPr lang="en-US" dirty="0">
                <a:solidFill>
                  <a:srgbClr val="0000FF"/>
                </a:solidFill>
              </a:rPr>
              <a:t>overlap</a:t>
            </a:r>
            <a:r>
              <a:rPr lang="en-US" dirty="0"/>
              <a:t> as </a:t>
            </a:r>
            <a:r>
              <a:rPr lang="en-US" dirty="0">
                <a:solidFill>
                  <a:srgbClr val="FF0000"/>
                </a:solidFill>
              </a:rPr>
              <a:t>articulators</a:t>
            </a:r>
            <a:r>
              <a:rPr lang="en-US" dirty="0"/>
              <a:t> are moving in different timing patterns to produce different adjacent sounds</a:t>
            </a:r>
          </a:p>
          <a:p>
            <a:pPr lvl="1">
              <a:lnSpc>
                <a:spcPct val="90000"/>
              </a:lnSpc>
            </a:pPr>
            <a:r>
              <a:rPr lang="en-US" sz="2400" dirty="0">
                <a:solidFill>
                  <a:srgbClr val="FF0000"/>
                </a:solidFill>
              </a:rPr>
              <a:t>Eight</a:t>
            </a:r>
            <a:r>
              <a:rPr lang="en-US" sz="2400" dirty="0"/>
              <a:t> vs. </a:t>
            </a:r>
            <a:r>
              <a:rPr lang="en-US" sz="2400" dirty="0">
                <a:solidFill>
                  <a:srgbClr val="FF0000"/>
                </a:solidFill>
              </a:rPr>
              <a:t>Eighth </a:t>
            </a:r>
          </a:p>
          <a:p>
            <a:pPr lvl="2">
              <a:lnSpc>
                <a:spcPct val="90000"/>
              </a:lnSpc>
            </a:pPr>
            <a:r>
              <a:rPr lang="en-US" sz="2200" dirty="0"/>
              <a:t>Place of articulation of /</a:t>
            </a:r>
            <a:r>
              <a:rPr lang="en-US" sz="2200" dirty="0" err="1"/>
              <a:t>ei</a:t>
            </a:r>
            <a:r>
              <a:rPr lang="en-US" sz="2200" dirty="0"/>
              <a:t>/ moves forward as /t/ </a:t>
            </a:r>
            <a:r>
              <a:rPr lang="en-US" sz="2200" dirty="0">
                <a:sym typeface="Wingdings" pitchFamily="2" charset="2"/>
              </a:rPr>
              <a:t> /</a:t>
            </a:r>
            <a:r>
              <a:rPr lang="en-US" sz="2200" dirty="0" err="1">
                <a:sym typeface="Wingdings" pitchFamily="2" charset="2"/>
              </a:rPr>
              <a:t>th</a:t>
            </a:r>
            <a:r>
              <a:rPr lang="en-US" sz="2200" dirty="0">
                <a:sym typeface="Wingdings" pitchFamily="2" charset="2"/>
              </a:rPr>
              <a:t>/ --</a:t>
            </a:r>
            <a:r>
              <a:rPr lang="en-US" sz="2200" dirty="0"/>
              <a:t> is </a:t>
            </a:r>
            <a:r>
              <a:rPr lang="en-US" sz="2200" dirty="0" err="1">
                <a:solidFill>
                  <a:srgbClr val="0000FF"/>
                </a:solidFill>
              </a:rPr>
              <a:t>dentalized</a:t>
            </a:r>
            <a:r>
              <a:rPr lang="en-US" sz="2200" dirty="0">
                <a:solidFill>
                  <a:srgbClr val="0000FF"/>
                </a:solidFill>
              </a:rPr>
              <a:t> </a:t>
            </a:r>
            <a:r>
              <a:rPr lang="en-US" sz="2200" dirty="0"/>
              <a:t>(the tongue moves to the teeth) for </a:t>
            </a:r>
            <a:r>
              <a:rPr lang="en-US" sz="2200" dirty="0">
                <a:solidFill>
                  <a:srgbClr val="FF0000"/>
                </a:solidFill>
              </a:rPr>
              <a:t>eighth</a:t>
            </a:r>
          </a:p>
          <a:p>
            <a:pPr lvl="1">
              <a:lnSpc>
                <a:spcPct val="90000"/>
              </a:lnSpc>
            </a:pPr>
            <a:r>
              <a:rPr lang="en-US" sz="2400" dirty="0">
                <a:solidFill>
                  <a:srgbClr val="FF0000"/>
                </a:solidFill>
              </a:rPr>
              <a:t>Met</a:t>
            </a:r>
            <a:r>
              <a:rPr lang="en-US" sz="2400" dirty="0"/>
              <a:t> vs. </a:t>
            </a:r>
            <a:r>
              <a:rPr lang="en-US" sz="2400" dirty="0">
                <a:solidFill>
                  <a:srgbClr val="FF0000"/>
                </a:solidFill>
              </a:rPr>
              <a:t>Men </a:t>
            </a:r>
          </a:p>
          <a:p>
            <a:pPr lvl="2">
              <a:lnSpc>
                <a:spcPct val="90000"/>
              </a:lnSpc>
            </a:pPr>
            <a:r>
              <a:rPr lang="en-US" dirty="0"/>
              <a:t>Vowel /</a:t>
            </a:r>
            <a:r>
              <a:rPr lang="en-US" dirty="0" err="1"/>
              <a:t>ɛ</a:t>
            </a:r>
            <a:r>
              <a:rPr lang="en-US" dirty="0"/>
              <a:t>/ is</a:t>
            </a:r>
            <a:r>
              <a:rPr lang="en-US" dirty="0">
                <a:solidFill>
                  <a:srgbClr val="FF0000"/>
                </a:solidFill>
              </a:rPr>
              <a:t> </a:t>
            </a:r>
            <a:r>
              <a:rPr lang="en-US" dirty="0">
                <a:solidFill>
                  <a:srgbClr val="0000FF"/>
                </a:solidFill>
              </a:rPr>
              <a:t>nasalized (the tongue moves to behind the teeth) </a:t>
            </a:r>
            <a:r>
              <a:rPr lang="en-US" dirty="0"/>
              <a:t>for</a:t>
            </a:r>
            <a:r>
              <a:rPr lang="en-US" dirty="0">
                <a:solidFill>
                  <a:srgbClr val="0000FF"/>
                </a:solidFill>
              </a:rPr>
              <a:t> </a:t>
            </a:r>
            <a:r>
              <a:rPr lang="en-US" dirty="0">
                <a:solidFill>
                  <a:srgbClr val="FF0000"/>
                </a:solidFill>
              </a:rPr>
              <a:t>men</a:t>
            </a:r>
          </a:p>
          <a:p>
            <a:pPr>
              <a:lnSpc>
                <a:spcPct val="90000"/>
              </a:lnSpc>
            </a:pPr>
            <a:endParaRPr lang="en-US" dirty="0">
              <a:solidFill>
                <a:srgbClr val="0000FF"/>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n-lt"/>
              </a:rPr>
              <a:t>Some</a:t>
            </a:r>
            <a:r>
              <a:rPr lang="en-US" dirty="0"/>
              <a:t> Findings and Some Important Tasks</a:t>
            </a:r>
          </a:p>
        </p:txBody>
      </p:sp>
      <p:sp>
        <p:nvSpPr>
          <p:cNvPr id="3" name="Content Placeholder 2"/>
          <p:cNvSpPr>
            <a:spLocks noGrp="1"/>
          </p:cNvSpPr>
          <p:nvPr>
            <p:ph idx="1"/>
          </p:nvPr>
        </p:nvSpPr>
        <p:spPr>
          <a:xfrm>
            <a:off x="457200" y="1066800"/>
            <a:ext cx="8229600" cy="5059363"/>
          </a:xfrm>
        </p:spPr>
        <p:txBody>
          <a:bodyPr/>
          <a:lstStyle/>
          <a:p>
            <a:r>
              <a:rPr lang="en-US" i="1" dirty="0">
                <a:solidFill>
                  <a:srgbClr val="0000FF"/>
                </a:solidFill>
              </a:rPr>
              <a:t>On Courseworks2:</a:t>
            </a:r>
          </a:p>
          <a:p>
            <a:pPr lvl="1"/>
            <a:r>
              <a:rPr lang="en-US" sz="2400" i="1" dirty="0"/>
              <a:t>Please</a:t>
            </a:r>
            <a:r>
              <a:rPr lang="en-US" sz="2400" dirty="0"/>
              <a:t> make sure you are </a:t>
            </a:r>
            <a:r>
              <a:rPr lang="en-US" sz="2400" dirty="0">
                <a:solidFill>
                  <a:srgbClr val="0000FF"/>
                </a:solidFill>
              </a:rPr>
              <a:t>enrolled</a:t>
            </a:r>
            <a:r>
              <a:rPr lang="en-US" sz="2400" dirty="0"/>
              <a:t> in Courseworks2 and in </a:t>
            </a:r>
            <a:r>
              <a:rPr lang="en-US" sz="2400" dirty="0" err="1"/>
              <a:t>Gradescope</a:t>
            </a:r>
            <a:endParaRPr lang="en-US" sz="2400" dirty="0"/>
          </a:p>
          <a:p>
            <a:pPr algn="l" fontAlgn="base"/>
            <a:r>
              <a:rPr lang="en-US" sz="2000" dirty="0"/>
              <a:t>If you are not, please sign up for </a:t>
            </a:r>
            <a:r>
              <a:rPr lang="en-US" sz="2000" dirty="0" err="1"/>
              <a:t>Gradescope</a:t>
            </a:r>
            <a:r>
              <a:rPr lang="en-US" sz="2000" dirty="0"/>
              <a:t> (</a:t>
            </a:r>
            <a:r>
              <a:rPr lang="en-US" sz="2000" dirty="0">
                <a:hlinkClick r:id="rId3"/>
              </a:rPr>
              <a:t>https://www.gradescope.com/</a:t>
            </a:r>
            <a:r>
              <a:rPr lang="en-US" sz="2000" dirty="0"/>
              <a:t>) using your Columbia email (</a:t>
            </a:r>
            <a:r>
              <a:rPr lang="en-US" sz="2000" dirty="0">
                <a:hlinkClick r:id="rId4"/>
              </a:rPr>
              <a:t>UNI@columbia.edu</a:t>
            </a:r>
            <a:r>
              <a:rPr lang="en-US" sz="2000" dirty="0"/>
              <a:t>) -- no other emails are accepted. Add this course to your dashboard using code </a:t>
            </a:r>
            <a:r>
              <a:rPr lang="en-US" sz="1600" i="0" u="none" strike="noStrike" dirty="0">
                <a:solidFill>
                  <a:srgbClr val="191919"/>
                </a:solidFill>
                <a:effectLst/>
              </a:rPr>
              <a:t>R75XNV</a:t>
            </a:r>
            <a:endParaRPr lang="en-US" sz="1600" b="1" i="0" u="none" strike="noStrike" dirty="0">
              <a:solidFill>
                <a:srgbClr val="191919"/>
              </a:solidFill>
              <a:effectLst/>
            </a:endParaRPr>
          </a:p>
          <a:p>
            <a:pPr lvl="1"/>
            <a:r>
              <a:rPr lang="en-US" sz="2400" dirty="0"/>
              <a:t>Check out </a:t>
            </a:r>
            <a:r>
              <a:rPr lang="en-US" sz="2400" i="1" dirty="0">
                <a:solidFill>
                  <a:srgbClr val="0000FF"/>
                </a:solidFill>
              </a:rPr>
              <a:t>Ed Discussion </a:t>
            </a:r>
            <a:r>
              <a:rPr lang="en-US" sz="2400" dirty="0"/>
              <a:t>there for questions you want to ask</a:t>
            </a:r>
          </a:p>
          <a:p>
            <a:pPr lvl="1"/>
            <a:r>
              <a:rPr lang="en-US" sz="2400" i="1" dirty="0"/>
              <a:t>Please</a:t>
            </a:r>
            <a:r>
              <a:rPr lang="en-US" sz="2400" dirty="0"/>
              <a:t> go to </a:t>
            </a:r>
            <a:r>
              <a:rPr lang="en-US" sz="2400" dirty="0" err="1"/>
              <a:t>You@Columbia</a:t>
            </a:r>
            <a:r>
              <a:rPr lang="en-US" sz="2400" dirty="0"/>
              <a:t> and record your name so we can pronounce it correctly, if you have not already done so</a:t>
            </a:r>
          </a:p>
          <a:p>
            <a:pPr lvl="1"/>
            <a:endParaRPr lang="en-US" sz="2400" dirty="0"/>
          </a:p>
        </p:txBody>
      </p:sp>
    </p:spTree>
    <p:extLst>
      <p:ext uri="{BB962C8B-B14F-4D97-AF65-F5344CB8AC3E}">
        <p14:creationId xmlns:p14="http://schemas.microsoft.com/office/powerpoint/2010/main" val="185526821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Rectangle 2"/>
          <p:cNvSpPr>
            <a:spLocks noGrp="1" noChangeArrowheads="1"/>
          </p:cNvSpPr>
          <p:nvPr>
            <p:ph type="title"/>
          </p:nvPr>
        </p:nvSpPr>
        <p:spPr/>
        <p:txBody>
          <a:bodyPr/>
          <a:lstStyle/>
          <a:p>
            <a:r>
              <a:rPr lang="en-US" dirty="0"/>
              <a:t>Places of Articulation</a:t>
            </a:r>
          </a:p>
        </p:txBody>
      </p:sp>
      <p:pic>
        <p:nvPicPr>
          <p:cNvPr id="257027" name="Picture 3"/>
          <p:cNvPicPr>
            <a:picLocks noChangeAspect="1" noChangeArrowheads="1"/>
          </p:cNvPicPr>
          <p:nvPr/>
        </p:nvPicPr>
        <p:blipFill>
          <a:blip r:embed="rId3">
            <a:extLst>
              <a:ext uri="{28A0092B-C50C-407E-A947-70E740481C1C}">
                <a14:useLocalDpi xmlns:a14="http://schemas.microsoft.com/office/drawing/2010/main" val="0"/>
              </a:ext>
            </a:extLst>
          </a:blip>
          <a:srcRect l="2344" t="23119" r="67188" b="18817"/>
          <a:stretch>
            <a:fillRect/>
          </a:stretch>
        </p:blipFill>
        <p:spPr bwMode="auto">
          <a:xfrm>
            <a:off x="2463800" y="1143000"/>
            <a:ext cx="3632200" cy="5029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257028" name="Text Box 4"/>
          <p:cNvSpPr txBox="1">
            <a:spLocks noChangeArrowheads="1"/>
          </p:cNvSpPr>
          <p:nvPr/>
        </p:nvSpPr>
        <p:spPr bwMode="auto">
          <a:xfrm>
            <a:off x="457200" y="6248400"/>
            <a:ext cx="5280613"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dirty="0">
                <a:latin typeface="Comic Sans MS" charset="0"/>
                <a:hlinkClick r:id="rId4"/>
              </a:rPr>
              <a:t>http://smu-facweb.smu.ca/~s0949176/sammy/</a:t>
            </a:r>
            <a:endParaRPr lang="en-US" dirty="0">
              <a:latin typeface="Comic Sans MS" charset="0"/>
            </a:endParaRPr>
          </a:p>
        </p:txBody>
      </p:sp>
      <p:grpSp>
        <p:nvGrpSpPr>
          <p:cNvPr id="257047" name="Group 23"/>
          <p:cNvGrpSpPr>
            <a:grpSpLocks/>
          </p:cNvGrpSpPr>
          <p:nvPr/>
        </p:nvGrpSpPr>
        <p:grpSpPr bwMode="auto">
          <a:xfrm>
            <a:off x="1600200" y="2971800"/>
            <a:ext cx="1447800" cy="609600"/>
            <a:chOff x="1008" y="1872"/>
            <a:chExt cx="912" cy="384"/>
          </a:xfrm>
        </p:grpSpPr>
        <p:sp>
          <p:nvSpPr>
            <p:cNvPr id="257029" name="Text Box 5"/>
            <p:cNvSpPr txBox="1">
              <a:spLocks noChangeArrowheads="1"/>
            </p:cNvSpPr>
            <p:nvPr/>
          </p:nvSpPr>
          <p:spPr bwMode="auto">
            <a:xfrm>
              <a:off x="1008" y="1968"/>
              <a:ext cx="586" cy="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sz="2400">
                  <a:solidFill>
                    <a:srgbClr val="FF0000"/>
                  </a:solidFill>
                  <a:latin typeface="Comic Sans MS" charset="0"/>
                </a:rPr>
                <a:t>labial</a:t>
              </a:r>
            </a:p>
          </p:txBody>
        </p:sp>
        <p:sp>
          <p:nvSpPr>
            <p:cNvPr id="257038" name="Line 14"/>
            <p:cNvSpPr>
              <a:spLocks noChangeShapeType="1"/>
            </p:cNvSpPr>
            <p:nvPr/>
          </p:nvSpPr>
          <p:spPr bwMode="auto">
            <a:xfrm flipV="1">
              <a:off x="1584" y="1872"/>
              <a:ext cx="240" cy="240"/>
            </a:xfrm>
            <a:prstGeom prst="line">
              <a:avLst/>
            </a:prstGeom>
            <a:noFill/>
            <a:ln w="19050" cap="sq">
              <a:solidFill>
                <a:srgbClr val="FF0000"/>
              </a:solidFill>
              <a:round/>
              <a:headEnd type="none" w="sm" len="sm"/>
              <a:tailEnd type="stealth" w="med"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257039" name="Line 15"/>
            <p:cNvSpPr>
              <a:spLocks noChangeShapeType="1"/>
            </p:cNvSpPr>
            <p:nvPr/>
          </p:nvSpPr>
          <p:spPr bwMode="auto">
            <a:xfrm>
              <a:off x="1584" y="2112"/>
              <a:ext cx="336" cy="48"/>
            </a:xfrm>
            <a:prstGeom prst="line">
              <a:avLst/>
            </a:prstGeom>
            <a:noFill/>
            <a:ln w="19050" cap="sq">
              <a:solidFill>
                <a:srgbClr val="FF0000"/>
              </a:solidFill>
              <a:round/>
              <a:headEnd type="none" w="sm" len="sm"/>
              <a:tailEnd type="stealth" w="med"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grpSp>
      <p:grpSp>
        <p:nvGrpSpPr>
          <p:cNvPr id="257048" name="Group 24"/>
          <p:cNvGrpSpPr>
            <a:grpSpLocks/>
          </p:cNvGrpSpPr>
          <p:nvPr/>
        </p:nvGrpSpPr>
        <p:grpSpPr bwMode="auto">
          <a:xfrm>
            <a:off x="1828800" y="2057400"/>
            <a:ext cx="1447800" cy="914400"/>
            <a:chOff x="1152" y="1296"/>
            <a:chExt cx="912" cy="576"/>
          </a:xfrm>
        </p:grpSpPr>
        <p:sp>
          <p:nvSpPr>
            <p:cNvPr id="257030" name="Text Box 6"/>
            <p:cNvSpPr txBox="1">
              <a:spLocks noChangeArrowheads="1"/>
            </p:cNvSpPr>
            <p:nvPr/>
          </p:nvSpPr>
          <p:spPr bwMode="auto">
            <a:xfrm>
              <a:off x="1152" y="1296"/>
              <a:ext cx="676" cy="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sz="2400">
                  <a:solidFill>
                    <a:srgbClr val="FF0000"/>
                  </a:solidFill>
                  <a:latin typeface="Comic Sans MS" charset="0"/>
                </a:rPr>
                <a:t>dental</a:t>
              </a:r>
            </a:p>
          </p:txBody>
        </p:sp>
        <p:sp>
          <p:nvSpPr>
            <p:cNvPr id="257040" name="Line 16"/>
            <p:cNvSpPr>
              <a:spLocks noChangeShapeType="1"/>
            </p:cNvSpPr>
            <p:nvPr/>
          </p:nvSpPr>
          <p:spPr bwMode="auto">
            <a:xfrm>
              <a:off x="1488" y="1536"/>
              <a:ext cx="576" cy="336"/>
            </a:xfrm>
            <a:prstGeom prst="line">
              <a:avLst/>
            </a:prstGeom>
            <a:noFill/>
            <a:ln w="19050" cap="sq">
              <a:solidFill>
                <a:srgbClr val="FF0000"/>
              </a:solidFill>
              <a:round/>
              <a:headEnd type="none" w="sm" len="sm"/>
              <a:tailEnd type="stealth" w="med"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grpSp>
      <p:grpSp>
        <p:nvGrpSpPr>
          <p:cNvPr id="257049" name="Group 25"/>
          <p:cNvGrpSpPr>
            <a:grpSpLocks/>
          </p:cNvGrpSpPr>
          <p:nvPr/>
        </p:nvGrpSpPr>
        <p:grpSpPr bwMode="auto">
          <a:xfrm>
            <a:off x="3048000" y="1676400"/>
            <a:ext cx="1284288" cy="1219200"/>
            <a:chOff x="1920" y="1056"/>
            <a:chExt cx="809" cy="768"/>
          </a:xfrm>
        </p:grpSpPr>
        <p:sp>
          <p:nvSpPr>
            <p:cNvPr id="257031" name="Text Box 7"/>
            <p:cNvSpPr txBox="1">
              <a:spLocks noChangeArrowheads="1"/>
            </p:cNvSpPr>
            <p:nvPr/>
          </p:nvSpPr>
          <p:spPr bwMode="auto">
            <a:xfrm>
              <a:off x="1920" y="1056"/>
              <a:ext cx="809" cy="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sz="2400">
                  <a:solidFill>
                    <a:srgbClr val="FF0000"/>
                  </a:solidFill>
                  <a:latin typeface="Comic Sans MS" charset="0"/>
                </a:rPr>
                <a:t>alveolar</a:t>
              </a:r>
            </a:p>
          </p:txBody>
        </p:sp>
        <p:sp>
          <p:nvSpPr>
            <p:cNvPr id="257041" name="Line 17"/>
            <p:cNvSpPr>
              <a:spLocks noChangeShapeType="1"/>
            </p:cNvSpPr>
            <p:nvPr/>
          </p:nvSpPr>
          <p:spPr bwMode="auto">
            <a:xfrm>
              <a:off x="2208" y="1296"/>
              <a:ext cx="0" cy="528"/>
            </a:xfrm>
            <a:prstGeom prst="line">
              <a:avLst/>
            </a:prstGeom>
            <a:noFill/>
            <a:ln w="19050" cap="sq">
              <a:solidFill>
                <a:srgbClr val="FF0000"/>
              </a:solidFill>
              <a:round/>
              <a:headEnd type="none" w="sm" len="sm"/>
              <a:tailEnd type="stealth" w="med"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grpSp>
      <p:grpSp>
        <p:nvGrpSpPr>
          <p:cNvPr id="257050" name="Group 26"/>
          <p:cNvGrpSpPr>
            <a:grpSpLocks/>
          </p:cNvGrpSpPr>
          <p:nvPr/>
        </p:nvGrpSpPr>
        <p:grpSpPr bwMode="auto">
          <a:xfrm>
            <a:off x="4038600" y="1828800"/>
            <a:ext cx="3503613" cy="762000"/>
            <a:chOff x="2544" y="1152"/>
            <a:chExt cx="2207" cy="480"/>
          </a:xfrm>
        </p:grpSpPr>
        <p:sp>
          <p:nvSpPr>
            <p:cNvPr id="257032" name="Text Box 8"/>
            <p:cNvSpPr txBox="1">
              <a:spLocks noChangeArrowheads="1"/>
            </p:cNvSpPr>
            <p:nvPr/>
          </p:nvSpPr>
          <p:spPr bwMode="auto">
            <a:xfrm>
              <a:off x="2784" y="1152"/>
              <a:ext cx="1967" cy="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sz="2400">
                  <a:solidFill>
                    <a:srgbClr val="FF0000"/>
                  </a:solidFill>
                  <a:latin typeface="Comic Sans MS" charset="0"/>
                </a:rPr>
                <a:t>post-alveolar/palatal</a:t>
              </a:r>
            </a:p>
          </p:txBody>
        </p:sp>
        <p:sp>
          <p:nvSpPr>
            <p:cNvPr id="257042" name="Line 18"/>
            <p:cNvSpPr>
              <a:spLocks noChangeShapeType="1"/>
            </p:cNvSpPr>
            <p:nvPr/>
          </p:nvSpPr>
          <p:spPr bwMode="auto">
            <a:xfrm flipH="1">
              <a:off x="2544" y="1392"/>
              <a:ext cx="912" cy="240"/>
            </a:xfrm>
            <a:prstGeom prst="line">
              <a:avLst/>
            </a:prstGeom>
            <a:noFill/>
            <a:ln w="19050" cap="sq">
              <a:solidFill>
                <a:srgbClr val="FF0000"/>
              </a:solidFill>
              <a:round/>
              <a:headEnd type="none" w="sm" len="sm"/>
              <a:tailEnd type="stealth" w="med"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grpSp>
      <p:grpSp>
        <p:nvGrpSpPr>
          <p:cNvPr id="257051" name="Group 27"/>
          <p:cNvGrpSpPr>
            <a:grpSpLocks/>
          </p:cNvGrpSpPr>
          <p:nvPr/>
        </p:nvGrpSpPr>
        <p:grpSpPr bwMode="auto">
          <a:xfrm>
            <a:off x="4953000" y="2362200"/>
            <a:ext cx="1570038" cy="457200"/>
            <a:chOff x="3120" y="1488"/>
            <a:chExt cx="989" cy="288"/>
          </a:xfrm>
        </p:grpSpPr>
        <p:sp>
          <p:nvSpPr>
            <p:cNvPr id="257033" name="Text Box 9"/>
            <p:cNvSpPr txBox="1">
              <a:spLocks noChangeArrowheads="1"/>
            </p:cNvSpPr>
            <p:nvPr/>
          </p:nvSpPr>
          <p:spPr bwMode="auto">
            <a:xfrm>
              <a:off x="3552" y="1488"/>
              <a:ext cx="557" cy="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sz="2400">
                  <a:solidFill>
                    <a:srgbClr val="FF0000"/>
                  </a:solidFill>
                  <a:latin typeface="Comic Sans MS" charset="0"/>
                </a:rPr>
                <a:t>velar</a:t>
              </a:r>
            </a:p>
          </p:txBody>
        </p:sp>
        <p:sp>
          <p:nvSpPr>
            <p:cNvPr id="257043" name="Line 19"/>
            <p:cNvSpPr>
              <a:spLocks noChangeShapeType="1"/>
            </p:cNvSpPr>
            <p:nvPr/>
          </p:nvSpPr>
          <p:spPr bwMode="auto">
            <a:xfrm flipH="1">
              <a:off x="3120" y="1632"/>
              <a:ext cx="432" cy="48"/>
            </a:xfrm>
            <a:prstGeom prst="line">
              <a:avLst/>
            </a:prstGeom>
            <a:noFill/>
            <a:ln w="19050" cap="sq">
              <a:solidFill>
                <a:srgbClr val="FF0000"/>
              </a:solidFill>
              <a:round/>
              <a:headEnd type="none" w="sm" len="sm"/>
              <a:tailEnd type="stealth" w="med"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grpSp>
      <p:grpSp>
        <p:nvGrpSpPr>
          <p:cNvPr id="257052" name="Group 28"/>
          <p:cNvGrpSpPr>
            <a:grpSpLocks/>
          </p:cNvGrpSpPr>
          <p:nvPr/>
        </p:nvGrpSpPr>
        <p:grpSpPr bwMode="auto">
          <a:xfrm>
            <a:off x="5334000" y="2819400"/>
            <a:ext cx="1676400" cy="457200"/>
            <a:chOff x="3360" y="1776"/>
            <a:chExt cx="1056" cy="288"/>
          </a:xfrm>
        </p:grpSpPr>
        <p:sp>
          <p:nvSpPr>
            <p:cNvPr id="257034" name="Text Box 10"/>
            <p:cNvSpPr txBox="1">
              <a:spLocks noChangeArrowheads="1"/>
            </p:cNvSpPr>
            <p:nvPr/>
          </p:nvSpPr>
          <p:spPr bwMode="auto">
            <a:xfrm>
              <a:off x="3764" y="1776"/>
              <a:ext cx="652" cy="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sz="2400">
                  <a:solidFill>
                    <a:srgbClr val="FF0000"/>
                  </a:solidFill>
                  <a:latin typeface="Comic Sans MS" charset="0"/>
                </a:rPr>
                <a:t>uvular</a:t>
              </a:r>
            </a:p>
          </p:txBody>
        </p:sp>
        <p:sp>
          <p:nvSpPr>
            <p:cNvPr id="257044" name="Line 20"/>
            <p:cNvSpPr>
              <a:spLocks noChangeShapeType="1"/>
            </p:cNvSpPr>
            <p:nvPr/>
          </p:nvSpPr>
          <p:spPr bwMode="auto">
            <a:xfrm flipH="1">
              <a:off x="3360" y="1920"/>
              <a:ext cx="432" cy="48"/>
            </a:xfrm>
            <a:prstGeom prst="line">
              <a:avLst/>
            </a:prstGeom>
            <a:noFill/>
            <a:ln w="19050" cap="sq">
              <a:solidFill>
                <a:srgbClr val="FF0000"/>
              </a:solidFill>
              <a:round/>
              <a:headEnd type="none" w="sm" len="sm"/>
              <a:tailEnd type="stealth" w="med"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grpSp>
      <p:grpSp>
        <p:nvGrpSpPr>
          <p:cNvPr id="257053" name="Group 29"/>
          <p:cNvGrpSpPr>
            <a:grpSpLocks/>
          </p:cNvGrpSpPr>
          <p:nvPr/>
        </p:nvGrpSpPr>
        <p:grpSpPr bwMode="auto">
          <a:xfrm>
            <a:off x="5486400" y="3429000"/>
            <a:ext cx="2170113" cy="457200"/>
            <a:chOff x="3456" y="2160"/>
            <a:chExt cx="1367" cy="288"/>
          </a:xfrm>
        </p:grpSpPr>
        <p:sp>
          <p:nvSpPr>
            <p:cNvPr id="257035" name="Text Box 11"/>
            <p:cNvSpPr txBox="1">
              <a:spLocks noChangeArrowheads="1"/>
            </p:cNvSpPr>
            <p:nvPr/>
          </p:nvSpPr>
          <p:spPr bwMode="auto">
            <a:xfrm>
              <a:off x="3744" y="2160"/>
              <a:ext cx="1079" cy="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sz="2400">
                  <a:solidFill>
                    <a:srgbClr val="FF0000"/>
                  </a:solidFill>
                  <a:latin typeface="Comic Sans MS" charset="0"/>
                </a:rPr>
                <a:t>pharyngeal</a:t>
              </a:r>
            </a:p>
          </p:txBody>
        </p:sp>
        <p:sp>
          <p:nvSpPr>
            <p:cNvPr id="257045" name="Line 21"/>
            <p:cNvSpPr>
              <a:spLocks noChangeShapeType="1"/>
            </p:cNvSpPr>
            <p:nvPr/>
          </p:nvSpPr>
          <p:spPr bwMode="auto">
            <a:xfrm flipH="1">
              <a:off x="3456" y="2304"/>
              <a:ext cx="288" cy="0"/>
            </a:xfrm>
            <a:prstGeom prst="line">
              <a:avLst/>
            </a:prstGeom>
            <a:noFill/>
            <a:ln w="19050" cap="sq">
              <a:solidFill>
                <a:srgbClr val="FF0000"/>
              </a:solidFill>
              <a:round/>
              <a:headEnd type="none" w="sm" len="sm"/>
              <a:tailEnd type="stealth" w="med"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grpSp>
      <p:grpSp>
        <p:nvGrpSpPr>
          <p:cNvPr id="257054" name="Group 30"/>
          <p:cNvGrpSpPr>
            <a:grpSpLocks/>
          </p:cNvGrpSpPr>
          <p:nvPr/>
        </p:nvGrpSpPr>
        <p:grpSpPr bwMode="auto">
          <a:xfrm>
            <a:off x="5257800" y="4267200"/>
            <a:ext cx="3352800" cy="1143000"/>
            <a:chOff x="3312" y="2688"/>
            <a:chExt cx="2112" cy="720"/>
          </a:xfrm>
        </p:grpSpPr>
        <p:sp>
          <p:nvSpPr>
            <p:cNvPr id="257036" name="Text Box 12"/>
            <p:cNvSpPr txBox="1">
              <a:spLocks noChangeArrowheads="1"/>
            </p:cNvSpPr>
            <p:nvPr/>
          </p:nvSpPr>
          <p:spPr bwMode="auto">
            <a:xfrm>
              <a:off x="3821" y="2688"/>
              <a:ext cx="1603" cy="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sz="2400">
                  <a:solidFill>
                    <a:srgbClr val="FF0000"/>
                  </a:solidFill>
                  <a:latin typeface="Comic Sans MS" charset="0"/>
                </a:rPr>
                <a:t>laryngeal/glottal</a:t>
              </a:r>
            </a:p>
          </p:txBody>
        </p:sp>
        <p:sp>
          <p:nvSpPr>
            <p:cNvPr id="257046" name="Line 22"/>
            <p:cNvSpPr>
              <a:spLocks noChangeShapeType="1"/>
            </p:cNvSpPr>
            <p:nvPr/>
          </p:nvSpPr>
          <p:spPr bwMode="auto">
            <a:xfrm flipH="1">
              <a:off x="3312" y="2832"/>
              <a:ext cx="528" cy="576"/>
            </a:xfrm>
            <a:prstGeom prst="line">
              <a:avLst/>
            </a:prstGeom>
            <a:noFill/>
            <a:ln w="19050" cap="sq">
              <a:solidFill>
                <a:srgbClr val="FF0000"/>
              </a:solidFill>
              <a:round/>
              <a:headEnd type="none" w="sm" len="sm"/>
              <a:tailEnd type="stealth" w="med"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grpSp>
    </p:spTree>
    <p:extLst>
      <p:ext uri="{BB962C8B-B14F-4D97-AF65-F5344CB8AC3E}">
        <p14:creationId xmlns:p14="http://schemas.microsoft.com/office/powerpoint/2010/main" val="248254669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25704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25704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499"/>
                                          </p:stCondLst>
                                        </p:cTn>
                                        <p:tgtEl>
                                          <p:spTgt spid="257049"/>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499"/>
                                          </p:stCondLst>
                                        </p:cTn>
                                        <p:tgtEl>
                                          <p:spTgt spid="257050"/>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499"/>
                                          </p:stCondLst>
                                        </p:cTn>
                                        <p:tgtEl>
                                          <p:spTgt spid="257051"/>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499"/>
                                          </p:stCondLst>
                                        </p:cTn>
                                        <p:tgtEl>
                                          <p:spTgt spid="257052"/>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499"/>
                                          </p:stCondLst>
                                        </p:cTn>
                                        <p:tgtEl>
                                          <p:spTgt spid="257053"/>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499"/>
                                          </p:stCondLst>
                                        </p:cTn>
                                        <p:tgtEl>
                                          <p:spTgt spid="2570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2" name="Rectangle 2"/>
          <p:cNvSpPr>
            <a:spLocks noGrp="1" noChangeArrowheads="1"/>
          </p:cNvSpPr>
          <p:nvPr>
            <p:ph type="title"/>
          </p:nvPr>
        </p:nvSpPr>
        <p:spPr/>
        <p:txBody>
          <a:bodyPr/>
          <a:lstStyle/>
          <a:p>
            <a:r>
              <a:rPr lang="en-US" dirty="0">
                <a:hlinkClick r:id="rId5"/>
              </a:rPr>
              <a:t>Articulators in action</a:t>
            </a:r>
            <a:endParaRPr lang="en-US" dirty="0"/>
          </a:p>
        </p:txBody>
      </p:sp>
      <p:sp>
        <p:nvSpPr>
          <p:cNvPr id="291843" name="Text Box 3"/>
          <p:cNvSpPr txBox="1">
            <a:spLocks noChangeArrowheads="1"/>
          </p:cNvSpPr>
          <p:nvPr/>
        </p:nvSpPr>
        <p:spPr bwMode="auto">
          <a:xfrm>
            <a:off x="838200" y="5257800"/>
            <a:ext cx="7575550"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eaLnBrk="0" hangingPunct="0"/>
            <a:r>
              <a:rPr lang="en-US" sz="2400" dirty="0">
                <a:latin typeface="Comic Sans MS" charset="0"/>
                <a:hlinkClick r:id="rId6"/>
              </a:rPr>
              <a:t>More Examples</a:t>
            </a:r>
            <a:endParaRPr lang="en-US" sz="2400" dirty="0">
              <a:latin typeface="Comic Sans MS" charset="0"/>
            </a:endParaRPr>
          </a:p>
        </p:txBody>
      </p:sp>
      <p:sp>
        <p:nvSpPr>
          <p:cNvPr id="291844" name="Text Box 4"/>
          <p:cNvSpPr txBox="1">
            <a:spLocks noChangeArrowheads="1"/>
          </p:cNvSpPr>
          <p:nvPr/>
        </p:nvSpPr>
        <p:spPr bwMode="auto">
          <a:xfrm>
            <a:off x="2408238" y="4572000"/>
            <a:ext cx="6463629" cy="30777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sz="1400" dirty="0">
                <a:latin typeface="Comic Sans MS" charset="0"/>
              </a:rPr>
              <a:t>Sample from the Queen’s University Speech Perception and Production Lab</a:t>
            </a:r>
          </a:p>
        </p:txBody>
      </p:sp>
      <p:pic>
        <p:nvPicPr>
          <p:cNvPr id="291845" name="05_why_did_ken.mov">
            <a:hlinkClick r:id="" action="ppaction://media"/>
          </p:cNvPr>
          <p:cNvPicPr>
            <a:picLocks noRot="1" noChangeAspect="1" noChangeArrowheads="1"/>
          </p:cNvPicPr>
          <p:nvPr>
            <a:videoFile r:link="rId2"/>
            <p:extLst>
              <p:ext uri="{DAA4B4D4-6D71-4841-9C94-3DE7FCFB9230}">
                <p14:media xmlns:p14="http://schemas.microsoft.com/office/powerpoint/2010/main" r:link="rId1"/>
              </p:ext>
            </p:extLst>
          </p:nvPr>
        </p:nvPicPr>
        <p:blipFill>
          <a:blip r:embed="rId7">
            <a:extLst>
              <a:ext uri="{28A0092B-C50C-407E-A947-70E740481C1C}">
                <a14:useLocalDpi xmlns:a14="http://schemas.microsoft.com/office/drawing/2010/main" val="0"/>
              </a:ext>
            </a:extLst>
          </a:blip>
          <a:srcRect/>
          <a:stretch>
            <a:fillRect/>
          </a:stretch>
        </p:blipFill>
        <p:spPr bwMode="auto">
          <a:xfrm>
            <a:off x="2362200" y="1524000"/>
            <a:ext cx="4038600" cy="2990850"/>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extBox 1"/>
          <p:cNvSpPr txBox="1"/>
          <p:nvPr/>
        </p:nvSpPr>
        <p:spPr>
          <a:xfrm>
            <a:off x="1905000" y="4775200"/>
            <a:ext cx="184666" cy="369332"/>
          </a:xfrm>
          <a:prstGeom prst="rect">
            <a:avLst/>
          </a:prstGeom>
          <a:noFill/>
        </p:spPr>
        <p:txBody>
          <a:bodyPr wrap="none" rtlCol="0">
            <a:spAutoFit/>
          </a:bodyPr>
          <a:lstStyle/>
          <a:p>
            <a:endParaRPr lang="en-US" dirty="0"/>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91845"/>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291845"/>
                                        </p:tgtEl>
                                      </p:cBhvr>
                                    </p:cmd>
                                  </p:childTnLst>
                                </p:cTn>
                              </p:par>
                            </p:childTnLst>
                          </p:cTn>
                        </p:par>
                      </p:childTnLst>
                    </p:cTn>
                  </p:par>
                </p:childTnLst>
              </p:cTn>
              <p:nextCondLst>
                <p:cond evt="onClick" delay="0">
                  <p:tgtEl>
                    <p:spTgt spid="291845"/>
                  </p:tgtEl>
                </p:cond>
              </p:nextCondLst>
            </p:seq>
            <p:video>
              <p:cMediaNode>
                <p:cTn id="7" fill="remove" display="0">
                  <p:stCondLst>
                    <p:cond delay="indefinite"/>
                  </p:stCondLst>
                  <p:endCondLst>
                    <p:cond evt="onNext" delay="0">
                      <p:tgtEl>
                        <p:sldTgt/>
                      </p:tgtEl>
                    </p:cond>
                    <p:cond evt="onPrev" delay="0">
                      <p:tgtEl>
                        <p:sldTgt/>
                      </p:tgtEl>
                    </p:cond>
                  </p:endCondLst>
                </p:cTn>
                <p:tgtEl>
                  <p:spTgt spid="291845"/>
                </p:tgtEl>
              </p:cMediaNode>
            </p:vide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2"/>
          <p:cNvSpPr>
            <a:spLocks noGrp="1" noChangeArrowheads="1"/>
          </p:cNvSpPr>
          <p:nvPr>
            <p:ph type="title"/>
          </p:nvPr>
        </p:nvSpPr>
        <p:spPr/>
        <p:txBody>
          <a:bodyPr/>
          <a:lstStyle/>
          <a:p>
            <a:r>
              <a:rPr lang="en-US" dirty="0"/>
              <a:t>How do we Produce Speech:  Vocal Fold Vibration</a:t>
            </a:r>
          </a:p>
        </p:txBody>
      </p:sp>
      <p:pic>
        <p:nvPicPr>
          <p:cNvPr id="154628" name="Picture 4" descr="uclacords"/>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309938" y="1676400"/>
            <a:ext cx="2128837" cy="3886200"/>
          </a:xfrm>
          <a:prstGeom prst="rect">
            <a:avLst/>
          </a:prstGeom>
          <a:noFill/>
          <a:extLst>
            <a:ext uri="{909E8E84-426E-40dd-AFC4-6F175D3DCCD1}">
              <a14:hiddenFill xmlns:a14="http://schemas.microsoft.com/office/drawing/2010/main" xmlns="">
                <a:solidFill>
                  <a:srgbClr val="FFFFFF"/>
                </a:solidFill>
              </a14:hiddenFill>
            </a:ext>
          </a:extLst>
        </p:spPr>
      </p:pic>
      <p:sp>
        <p:nvSpPr>
          <p:cNvPr id="154637" name="Text Box 13"/>
          <p:cNvSpPr txBox="1">
            <a:spLocks noChangeArrowheads="1"/>
          </p:cNvSpPr>
          <p:nvPr/>
        </p:nvSpPr>
        <p:spPr bwMode="auto">
          <a:xfrm>
            <a:off x="3005138" y="5562600"/>
            <a:ext cx="2786062" cy="3365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sz="1600">
                <a:latin typeface="Comic Sans MS" charset="0"/>
              </a:rPr>
              <a:t>[UCLA Phonetics Lab demo]</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Less Thank Perfect</a:t>
            </a:r>
          </a:p>
        </p:txBody>
      </p:sp>
      <p:pic>
        <p:nvPicPr>
          <p:cNvPr id="3" name="IMG_3363.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20133" y="1193800"/>
            <a:ext cx="8771467" cy="4933950"/>
          </a:xfrm>
          <a:prstGeom prst="rect">
            <a:avLst/>
          </a:prstGeom>
        </p:spPr>
      </p:pic>
    </p:spTree>
    <p:extLst>
      <p:ext uri="{BB962C8B-B14F-4D97-AF65-F5344CB8AC3E}">
        <p14:creationId xmlns:p14="http://schemas.microsoft.com/office/powerpoint/2010/main" val="198348263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0">
                <p:cTn id="7" fill="hold" display="0">
                  <p:stCondLst>
                    <p:cond delay="indefinite"/>
                  </p:stCondLst>
                </p:cTn>
                <p:tgtEl>
                  <p:spTgt spid="3"/>
                </p:tgtEl>
              </p:cMediaNode>
            </p:vide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8" name="Rectangle 2"/>
          <p:cNvSpPr>
            <a:spLocks noGrp="1" noChangeArrowheads="1"/>
          </p:cNvSpPr>
          <p:nvPr>
            <p:ph type="title"/>
          </p:nvPr>
        </p:nvSpPr>
        <p:spPr/>
        <p:txBody>
          <a:bodyPr/>
          <a:lstStyle/>
          <a:p>
            <a:r>
              <a:rPr lang="en-US" dirty="0"/>
              <a:t>How do we </a:t>
            </a:r>
            <a:r>
              <a:rPr lang="en-US"/>
              <a:t>Capture This Articulatory </a:t>
            </a:r>
            <a:r>
              <a:rPr lang="en-US" dirty="0"/>
              <a:t>Data?</a:t>
            </a:r>
          </a:p>
        </p:txBody>
      </p:sp>
      <p:sp>
        <p:nvSpPr>
          <p:cNvPr id="290819" name="Rectangle 3"/>
          <p:cNvSpPr>
            <a:spLocks noGrp="1" noChangeArrowheads="1"/>
          </p:cNvSpPr>
          <p:nvPr>
            <p:ph type="body" idx="1"/>
          </p:nvPr>
        </p:nvSpPr>
        <p:spPr>
          <a:xfrm>
            <a:off x="457200" y="1219200"/>
            <a:ext cx="8229600" cy="5029200"/>
          </a:xfrm>
        </p:spPr>
        <p:txBody>
          <a:bodyPr/>
          <a:lstStyle/>
          <a:p>
            <a:pPr>
              <a:lnSpc>
                <a:spcPct val="90000"/>
              </a:lnSpc>
            </a:pPr>
            <a:r>
              <a:rPr lang="en-US" sz="2400" dirty="0">
                <a:solidFill>
                  <a:srgbClr val="009999"/>
                </a:solidFill>
                <a:hlinkClick r:id="rId3">
                  <a:extLst>
                    <a:ext uri="{A12FA001-AC4F-418D-AE19-62706E023703}">
                      <ahyp:hlinkClr xmlns:ahyp="http://schemas.microsoft.com/office/drawing/2018/hyperlinkcolor" val="tx"/>
                    </a:ext>
                  </a:extLst>
                </a:hlinkClick>
              </a:rPr>
              <a:t>The X-ray Film archive </a:t>
            </a:r>
            <a:r>
              <a:rPr lang="en-US" sz="2400" dirty="0"/>
              <a:t>we saw was </a:t>
            </a:r>
            <a:r>
              <a:rPr kumimoji="1" lang="en-US" sz="2400" kern="1200" dirty="0">
                <a:latin typeface="Times New Roman" charset="0"/>
                <a:ea typeface="ＭＳ Ｐゴシック" charset="0"/>
              </a:rPr>
              <a:t>created by Kevin Munhall (Queen's University) and Eric </a:t>
            </a:r>
            <a:r>
              <a:rPr kumimoji="1" lang="en-US" sz="2400" kern="1200" dirty="0" err="1">
                <a:latin typeface="Times New Roman" charset="0"/>
                <a:ea typeface="ＭＳ Ｐゴシック" charset="0"/>
              </a:rPr>
              <a:t>Vatikiotis</a:t>
            </a:r>
            <a:r>
              <a:rPr kumimoji="1" lang="en-US" sz="2400" kern="1200" dirty="0">
                <a:latin typeface="Times New Roman" charset="0"/>
                <a:ea typeface="ＭＳ Ｐゴシック" charset="0"/>
              </a:rPr>
              <a:t>-Bateson and </a:t>
            </a:r>
            <a:r>
              <a:rPr kumimoji="1" lang="en-US" sz="2400" kern="1200" dirty="0" err="1">
                <a:latin typeface="Times New Roman" charset="0"/>
                <a:ea typeface="ＭＳ Ｐゴシック" charset="0"/>
              </a:rPr>
              <a:t>Yoh'ichi</a:t>
            </a:r>
            <a:r>
              <a:rPr kumimoji="1" lang="en-US" sz="2400" kern="1200" dirty="0">
                <a:latin typeface="Times New Roman" charset="0"/>
                <a:ea typeface="ＭＳ Ｐゴシック" charset="0"/>
              </a:rPr>
              <a:t> </a:t>
            </a:r>
            <a:r>
              <a:rPr kumimoji="1" lang="en-US" sz="2400" kern="1200" dirty="0" err="1">
                <a:latin typeface="Times New Roman" charset="0"/>
                <a:ea typeface="ＭＳ Ｐゴシック" charset="0"/>
              </a:rPr>
              <a:t>Tohkura</a:t>
            </a:r>
            <a:r>
              <a:rPr kumimoji="1" lang="en-US" sz="2400" kern="1200" dirty="0">
                <a:latin typeface="Times New Roman" charset="0"/>
                <a:ea typeface="ＭＳ Ｐゴシック" charset="0"/>
              </a:rPr>
              <a:t> (ATR Human Information Processing Research Laboratories, Kyoto) in 1960s</a:t>
            </a:r>
          </a:p>
          <a:p>
            <a:pPr lvl="1"/>
            <a:r>
              <a:rPr kumimoji="1" lang="en-US" sz="2400" kern="1200" dirty="0">
                <a:latin typeface="Times New Roman" charset="0"/>
                <a:ea typeface="ＭＳ Ｐゴシック" charset="0"/>
              </a:rPr>
              <a:t>Cine-radiographic </a:t>
            </a:r>
            <a:r>
              <a:rPr kumimoji="1" lang="en-US" sz="2400" kern="1200" dirty="0">
                <a:solidFill>
                  <a:srgbClr val="0000FF"/>
                </a:solidFill>
                <a:latin typeface="Times New Roman" charset="0"/>
                <a:ea typeface="ＭＳ Ｐゴシック" charset="0"/>
              </a:rPr>
              <a:t>vocal tract footage for the speech research community</a:t>
            </a:r>
            <a:r>
              <a:rPr kumimoji="1" lang="en-US" sz="2400" kern="1200" dirty="0">
                <a:latin typeface="Times New Roman" charset="0"/>
                <a:ea typeface="ＭＳ Ｐゴシック" charset="0"/>
              </a:rPr>
              <a:t> to help them develop techniques for automated digital processing of speech images</a:t>
            </a:r>
          </a:p>
          <a:p>
            <a:pPr lvl="1"/>
            <a:r>
              <a:rPr kumimoji="1" lang="en-US" sz="2400" kern="1200" dirty="0">
                <a:latin typeface="Times New Roman" charset="0"/>
                <a:ea typeface="ＭＳ Ｐゴシック" charset="0"/>
              </a:rPr>
              <a:t>Some of the </a:t>
            </a:r>
            <a:r>
              <a:rPr kumimoji="1" lang="en-US" sz="2400" kern="1200" dirty="0">
                <a:solidFill>
                  <a:srgbClr val="0000FF"/>
                </a:solidFill>
                <a:latin typeface="Times New Roman" charset="0"/>
                <a:ea typeface="ＭＳ Ｐゴシック" charset="0"/>
              </a:rPr>
              <a:t>best dynamic views of entire vocal tra</a:t>
            </a:r>
            <a:r>
              <a:rPr kumimoji="1" lang="en-US" sz="2400" kern="1200" dirty="0">
                <a:latin typeface="Times New Roman" charset="0"/>
                <a:ea typeface="ＭＳ Ｐゴシック" charset="0"/>
              </a:rPr>
              <a:t>cts provide important information about time-varying properties, especially of tongue movements</a:t>
            </a:r>
          </a:p>
          <a:p>
            <a:pPr lvl="1"/>
            <a:r>
              <a:rPr kumimoji="1" lang="en-US" sz="2400" kern="1200" dirty="0">
                <a:solidFill>
                  <a:srgbClr val="0000FF"/>
                </a:solidFill>
                <a:latin typeface="Times New Roman" charset="0"/>
                <a:ea typeface="ＭＳ Ｐゴシック" charset="0"/>
              </a:rPr>
              <a:t>There are Ethical concerns </a:t>
            </a:r>
            <a:r>
              <a:rPr kumimoji="1" lang="en-US" sz="2400" kern="1200" dirty="0">
                <a:latin typeface="Times New Roman" charset="0"/>
                <a:ea typeface="ＭＳ Ｐゴシック" charset="0"/>
              </a:rPr>
              <a:t>about the </a:t>
            </a:r>
            <a:r>
              <a:rPr kumimoji="1" lang="en-US" sz="2400" kern="1200" dirty="0">
                <a:solidFill>
                  <a:srgbClr val="0000FF"/>
                </a:solidFill>
                <a:latin typeface="Times New Roman" charset="0"/>
                <a:ea typeface="ＭＳ Ｐゴシック" charset="0"/>
              </a:rPr>
              <a:t>high radiation dosages </a:t>
            </a:r>
            <a:r>
              <a:rPr kumimoji="1" lang="en-US" sz="2400" kern="1200" dirty="0">
                <a:latin typeface="Times New Roman" charset="0"/>
                <a:ea typeface="ＭＳ Ｐゴシック" charset="0"/>
              </a:rPr>
              <a:t>necessary to collect this data, so imaging technology is no longer used on normal subjects, just for medical X-rays and CT scans</a:t>
            </a:r>
            <a:endParaRPr lang="en-US" sz="2400" dirty="0"/>
          </a:p>
          <a:p>
            <a:pPr>
              <a:lnSpc>
                <a:spcPct val="90000"/>
              </a:lnSpc>
            </a:pPr>
            <a:endParaRPr lang="en-US" sz="2400" dirty="0">
              <a:hlinkClick r:id="rId4"/>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85800"/>
            <a:ext cx="8229600" cy="5867400"/>
          </a:xfrm>
        </p:spPr>
        <p:txBody>
          <a:bodyPr/>
          <a:lstStyle/>
          <a:p>
            <a:pPr>
              <a:lnSpc>
                <a:spcPct val="90000"/>
              </a:lnSpc>
            </a:pPr>
            <a:r>
              <a:rPr lang="en-US" dirty="0">
                <a:hlinkClick r:id="rId3"/>
              </a:rPr>
              <a:t>X-Ray Microbeam Database</a:t>
            </a:r>
            <a:endParaRPr lang="en-US" dirty="0"/>
          </a:p>
          <a:p>
            <a:pPr lvl="1">
              <a:lnSpc>
                <a:spcPct val="90000"/>
              </a:lnSpc>
            </a:pPr>
            <a:r>
              <a:rPr lang="en-US" sz="2400" dirty="0">
                <a:hlinkClick r:id="rId4"/>
              </a:rPr>
              <a:t>Sample output </a:t>
            </a:r>
            <a:r>
              <a:rPr lang="en-US" sz="2400" dirty="0"/>
              <a:t>slides with more information</a:t>
            </a:r>
          </a:p>
          <a:p>
            <a:pPr lvl="1"/>
            <a:r>
              <a:rPr lang="en-US" sz="2400" dirty="0"/>
              <a:t>Wisconsin Physical Sciences Lab </a:t>
            </a:r>
          </a:p>
          <a:p>
            <a:pPr lvl="1"/>
            <a:r>
              <a:rPr lang="en-US" sz="2400" dirty="0"/>
              <a:t>One of only 2 machines of its type ever created</a:t>
            </a:r>
          </a:p>
          <a:p>
            <a:pPr lvl="1"/>
            <a:r>
              <a:rPr lang="en-US" sz="2400" dirty="0">
                <a:solidFill>
                  <a:srgbClr val="0000FF"/>
                </a:solidFill>
              </a:rPr>
              <a:t>Analyzed speech patterns </a:t>
            </a:r>
            <a:r>
              <a:rPr lang="en-US" sz="2400" dirty="0"/>
              <a:t>by </a:t>
            </a:r>
            <a:r>
              <a:rPr lang="en-US" sz="2400" dirty="0">
                <a:solidFill>
                  <a:srgbClr val="0000FF"/>
                </a:solidFill>
              </a:rPr>
              <a:t>tracking small pellets </a:t>
            </a:r>
            <a:r>
              <a:rPr lang="en-US" sz="2400" dirty="0"/>
              <a:t>placed on the subject’s tongue, teeth and nose using very narrow x-ray beam passing through the subject area and detected by a </a:t>
            </a:r>
            <a:r>
              <a:rPr lang="en-US" sz="2400" i="1" dirty="0">
                <a:solidFill>
                  <a:srgbClr val="9933FF"/>
                </a:solidFill>
              </a:rPr>
              <a:t>sodium iodide crystal </a:t>
            </a:r>
            <a:r>
              <a:rPr lang="en-US" sz="2400" dirty="0"/>
              <a:t>located behind the head. </a:t>
            </a:r>
          </a:p>
          <a:p>
            <a:pPr lvl="1"/>
            <a:r>
              <a:rPr lang="en-US" sz="2400" dirty="0"/>
              <a:t>Dense pellets block x-rays from reaching crystal</a:t>
            </a:r>
          </a:p>
          <a:p>
            <a:pPr lvl="1"/>
            <a:r>
              <a:rPr lang="en-US" sz="2400" dirty="0"/>
              <a:t>Allowed </a:t>
            </a:r>
            <a:r>
              <a:rPr lang="en-US" sz="2400" dirty="0">
                <a:solidFill>
                  <a:srgbClr val="0000FF"/>
                </a:solidFill>
              </a:rPr>
              <a:t>study of speech patterns in real time</a:t>
            </a:r>
            <a:br>
              <a:rPr lang="en-US" dirty="0"/>
            </a:br>
            <a:endParaRPr lang="en-US" sz="2400" dirty="0"/>
          </a:p>
          <a:p>
            <a:endParaRPr lang="en-US" dirty="0"/>
          </a:p>
        </p:txBody>
      </p:sp>
    </p:spTree>
    <p:extLst>
      <p:ext uri="{BB962C8B-B14F-4D97-AF65-F5344CB8AC3E}">
        <p14:creationId xmlns:p14="http://schemas.microsoft.com/office/powerpoint/2010/main" val="113283970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D4C720F-2857-E149-9611-DF548026CF3C}"/>
              </a:ext>
            </a:extLst>
          </p:cNvPr>
          <p:cNvPicPr>
            <a:picLocks noChangeAspect="1"/>
          </p:cNvPicPr>
          <p:nvPr/>
        </p:nvPicPr>
        <p:blipFill>
          <a:blip r:embed="rId3"/>
          <a:stretch>
            <a:fillRect/>
          </a:stretch>
        </p:blipFill>
        <p:spPr>
          <a:xfrm>
            <a:off x="2419350" y="1568450"/>
            <a:ext cx="4305300" cy="3721100"/>
          </a:xfrm>
          <a:prstGeom prst="rect">
            <a:avLst/>
          </a:prstGeom>
        </p:spPr>
      </p:pic>
    </p:spTree>
    <p:extLst>
      <p:ext uri="{BB962C8B-B14F-4D97-AF65-F5344CB8AC3E}">
        <p14:creationId xmlns:p14="http://schemas.microsoft.com/office/powerpoint/2010/main" val="314724958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81000"/>
            <a:ext cx="8229600" cy="5867400"/>
          </a:xfrm>
        </p:spPr>
        <p:txBody>
          <a:bodyPr/>
          <a:lstStyle/>
          <a:p>
            <a:pPr>
              <a:lnSpc>
                <a:spcPct val="90000"/>
              </a:lnSpc>
            </a:pPr>
            <a:r>
              <a:rPr lang="en-US" dirty="0">
                <a:hlinkClick r:id="rId3"/>
              </a:rPr>
              <a:t>Electroglottography</a:t>
            </a:r>
            <a:r>
              <a:rPr lang="en-US" dirty="0"/>
              <a:t> measures how tightly the vocal folds are touching together (tighter -&gt; louder) from disks placed on neck</a:t>
            </a:r>
          </a:p>
          <a:p>
            <a:pPr>
              <a:lnSpc>
                <a:spcPct val="90000"/>
              </a:lnSpc>
            </a:pPr>
            <a:r>
              <a:rPr lang="en-US" dirty="0">
                <a:solidFill>
                  <a:srgbClr val="0000FF"/>
                </a:solidFill>
              </a:rPr>
              <a:t>CT (</a:t>
            </a:r>
            <a:r>
              <a:rPr lang="en-US" dirty="0">
                <a:solidFill>
                  <a:srgbClr val="0000FF"/>
                </a:solidFill>
                <a:hlinkClick r:id="rId4"/>
              </a:rPr>
              <a:t>Computed Tomography</a:t>
            </a:r>
            <a:r>
              <a:rPr lang="en-US" dirty="0">
                <a:solidFill>
                  <a:srgbClr val="0000FF"/>
                </a:solidFill>
              </a:rPr>
              <a:t>) </a:t>
            </a:r>
            <a:r>
              <a:rPr lang="en-US" dirty="0"/>
              <a:t>and </a:t>
            </a:r>
            <a:r>
              <a:rPr lang="en-US" dirty="0">
                <a:solidFill>
                  <a:srgbClr val="0000FF"/>
                </a:solidFill>
              </a:rPr>
              <a:t>MRI (</a:t>
            </a:r>
            <a:r>
              <a:rPr lang="en-US" dirty="0">
                <a:solidFill>
                  <a:srgbClr val="0000FF"/>
                </a:solidFill>
                <a:hlinkClick r:id="rId5"/>
              </a:rPr>
              <a:t>Magnetic Resonance Imaging</a:t>
            </a:r>
            <a:r>
              <a:rPr lang="en-US" dirty="0">
                <a:solidFill>
                  <a:srgbClr val="0000FF"/>
                </a:solidFill>
              </a:rPr>
              <a:t>)</a:t>
            </a:r>
            <a:r>
              <a:rPr lang="en-US" dirty="0"/>
              <a:t> give us 3D pictures of vocal structures</a:t>
            </a:r>
          </a:p>
          <a:p>
            <a:pPr>
              <a:lnSpc>
                <a:spcPct val="90000"/>
              </a:lnSpc>
            </a:pPr>
            <a:r>
              <a:rPr lang="en-US" dirty="0">
                <a:solidFill>
                  <a:srgbClr val="0000FF"/>
                </a:solidFill>
                <a:hlinkClick r:id="rId6"/>
              </a:rPr>
              <a:t>Videostroboscopy</a:t>
            </a:r>
            <a:r>
              <a:rPr lang="en-US" dirty="0">
                <a:solidFill>
                  <a:srgbClr val="0000FF"/>
                </a:solidFill>
              </a:rPr>
              <a:t> </a:t>
            </a:r>
            <a:r>
              <a:rPr lang="en-US" dirty="0"/>
              <a:t>uses a tiny camera to record vocal fold activity</a:t>
            </a:r>
          </a:p>
          <a:p>
            <a:pPr>
              <a:lnSpc>
                <a:spcPct val="90000"/>
              </a:lnSpc>
            </a:pPr>
            <a:r>
              <a:rPr lang="en-US" dirty="0">
                <a:hlinkClick r:id="rId7"/>
              </a:rPr>
              <a:t>Electromagnetic articulography (EMA)</a:t>
            </a:r>
            <a:endParaRPr lang="en-US" dirty="0"/>
          </a:p>
          <a:p>
            <a:pPr marL="742950" lvl="2" indent="-342900">
              <a:lnSpc>
                <a:spcPct val="90000"/>
              </a:lnSpc>
            </a:pPr>
            <a:r>
              <a:rPr lang="en-US" sz="2400" dirty="0"/>
              <a:t>Recording of articulatory orofacial movements</a:t>
            </a:r>
          </a:p>
          <a:p>
            <a:pPr marL="742950" lvl="2" indent="-342900">
              <a:lnSpc>
                <a:spcPct val="90000"/>
              </a:lnSpc>
            </a:pPr>
            <a:r>
              <a:rPr lang="en-US" dirty="0"/>
              <a:t>3 </a:t>
            </a:r>
            <a:r>
              <a:rPr lang="en-US" dirty="0">
                <a:solidFill>
                  <a:srgbClr val="FF0000"/>
                </a:solidFill>
              </a:rPr>
              <a:t>transmitters</a:t>
            </a:r>
            <a:r>
              <a:rPr lang="en-US" dirty="0"/>
              <a:t> on helmet produce alternating magnetic fields at different frequencies, forming equilateral triangle</a:t>
            </a:r>
          </a:p>
          <a:p>
            <a:pPr marL="742950" lvl="2" indent="-342900">
              <a:lnSpc>
                <a:spcPct val="90000"/>
              </a:lnSpc>
            </a:pPr>
            <a:r>
              <a:rPr lang="en-US" dirty="0"/>
              <a:t>Creates </a:t>
            </a:r>
            <a:r>
              <a:rPr lang="en-US" dirty="0">
                <a:solidFill>
                  <a:srgbClr val="FF0000"/>
                </a:solidFill>
              </a:rPr>
              <a:t>alternating current </a:t>
            </a:r>
            <a:r>
              <a:rPr lang="en-US" dirty="0"/>
              <a:t>in 5-15 sensors to calculate sensor positions via XY coordinates</a:t>
            </a:r>
          </a:p>
          <a:p>
            <a:pPr marL="742950" lvl="2" indent="-342900">
              <a:lnSpc>
                <a:spcPct val="90000"/>
              </a:lnSpc>
            </a:pPr>
            <a:endParaRPr lang="en-US" dirty="0"/>
          </a:p>
          <a:p>
            <a:pPr>
              <a:lnSpc>
                <a:spcPct val="90000"/>
              </a:lnSpc>
            </a:pPr>
            <a:endParaRPr lang="en-US" dirty="0"/>
          </a:p>
          <a:p>
            <a:pPr lvl="1">
              <a:lnSpc>
                <a:spcPct val="90000"/>
              </a:lnSpc>
            </a:pPr>
            <a:endParaRPr lang="en-US" dirty="0">
              <a:solidFill>
                <a:srgbClr val="0000FF"/>
              </a:solidFill>
            </a:endParaRPr>
          </a:p>
          <a:p>
            <a:endParaRPr lang="en-US" dirty="0"/>
          </a:p>
        </p:txBody>
      </p:sp>
    </p:spTree>
    <p:extLst>
      <p:ext uri="{BB962C8B-B14F-4D97-AF65-F5344CB8AC3E}">
        <p14:creationId xmlns:p14="http://schemas.microsoft.com/office/powerpoint/2010/main" val="51508010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A0F1494-FCA0-7D41-89F2-51095ADDE0E3}"/>
              </a:ext>
            </a:extLst>
          </p:cNvPr>
          <p:cNvPicPr>
            <a:picLocks noChangeAspect="1"/>
          </p:cNvPicPr>
          <p:nvPr/>
        </p:nvPicPr>
        <p:blipFill>
          <a:blip r:embed="rId3"/>
          <a:stretch>
            <a:fillRect/>
          </a:stretch>
        </p:blipFill>
        <p:spPr>
          <a:xfrm>
            <a:off x="190500" y="150077"/>
            <a:ext cx="4381500" cy="3295650"/>
          </a:xfrm>
          <a:prstGeom prst="rect">
            <a:avLst/>
          </a:prstGeom>
        </p:spPr>
      </p:pic>
      <p:pic>
        <p:nvPicPr>
          <p:cNvPr id="6" name="Picture 5">
            <a:extLst>
              <a:ext uri="{FF2B5EF4-FFF2-40B4-BE49-F238E27FC236}">
                <a16:creationId xmlns:a16="http://schemas.microsoft.com/office/drawing/2014/main" id="{67E3B736-028D-0D4C-A7FF-45756677101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19200" y="3886200"/>
            <a:ext cx="5862558" cy="2603500"/>
          </a:xfrm>
          <a:prstGeom prst="rect">
            <a:avLst/>
          </a:prstGeom>
        </p:spPr>
      </p:pic>
      <p:pic>
        <p:nvPicPr>
          <p:cNvPr id="8" name="Picture 7">
            <a:extLst>
              <a:ext uri="{FF2B5EF4-FFF2-40B4-BE49-F238E27FC236}">
                <a16:creationId xmlns:a16="http://schemas.microsoft.com/office/drawing/2014/main" id="{9A016B91-FA38-B142-8A39-4F51518BA402}"/>
              </a:ext>
            </a:extLst>
          </p:cNvPr>
          <p:cNvPicPr>
            <a:picLocks noChangeAspect="1"/>
          </p:cNvPicPr>
          <p:nvPr/>
        </p:nvPicPr>
        <p:blipFill>
          <a:blip r:embed="rId5"/>
          <a:stretch>
            <a:fillRect/>
          </a:stretch>
        </p:blipFill>
        <p:spPr>
          <a:xfrm>
            <a:off x="4607415" y="150077"/>
            <a:ext cx="4056167" cy="3278923"/>
          </a:xfrm>
          <a:prstGeom prst="rect">
            <a:avLst/>
          </a:prstGeom>
        </p:spPr>
      </p:pic>
    </p:spTree>
    <p:extLst>
      <p:ext uri="{BB962C8B-B14F-4D97-AF65-F5344CB8AC3E}">
        <p14:creationId xmlns:p14="http://schemas.microsoft.com/office/powerpoint/2010/main" val="69061219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85800"/>
            <a:ext cx="8229600" cy="5440363"/>
          </a:xfrm>
        </p:spPr>
        <p:txBody>
          <a:bodyPr/>
          <a:lstStyle/>
          <a:p>
            <a:pPr>
              <a:lnSpc>
                <a:spcPct val="90000"/>
              </a:lnSpc>
            </a:pPr>
            <a:r>
              <a:rPr lang="en-US" dirty="0">
                <a:hlinkClick r:id="rId3"/>
              </a:rPr>
              <a:t>MOCHA-TIMIT corpus</a:t>
            </a:r>
            <a:endParaRPr lang="en-US" dirty="0"/>
          </a:p>
          <a:p>
            <a:pPr lvl="1">
              <a:lnSpc>
                <a:spcPct val="90000"/>
              </a:lnSpc>
            </a:pPr>
            <a:r>
              <a:rPr lang="en-US" sz="2400" dirty="0"/>
              <a:t>Created in Edinburgh in 1999</a:t>
            </a:r>
          </a:p>
          <a:p>
            <a:pPr lvl="1">
              <a:lnSpc>
                <a:spcPct val="90000"/>
              </a:lnSpc>
            </a:pPr>
            <a:r>
              <a:rPr lang="en-US" sz="2400" dirty="0"/>
              <a:t>460 English sentences, 1M 1F speaker</a:t>
            </a:r>
          </a:p>
          <a:p>
            <a:pPr lvl="1">
              <a:lnSpc>
                <a:spcPct val="90000"/>
              </a:lnSpc>
            </a:pPr>
            <a:r>
              <a:rPr lang="en-US" sz="2400" dirty="0">
                <a:solidFill>
                  <a:srgbClr val="0000FF"/>
                </a:solidFill>
              </a:rPr>
              <a:t>Microphone, Laryngograph </a:t>
            </a:r>
            <a:r>
              <a:rPr lang="en-US" sz="2400" dirty="0"/>
              <a:t>(measures vocal fold vibration) and electromagnetic </a:t>
            </a:r>
            <a:r>
              <a:rPr lang="en-US" sz="2400" dirty="0" err="1">
                <a:solidFill>
                  <a:srgbClr val="0000FF"/>
                </a:solidFill>
              </a:rPr>
              <a:t>articulograph</a:t>
            </a:r>
            <a:r>
              <a:rPr lang="en-US" sz="2400" dirty="0">
                <a:solidFill>
                  <a:srgbClr val="0000FF"/>
                </a:solidFill>
              </a:rPr>
              <a:t> </a:t>
            </a:r>
            <a:r>
              <a:rPr lang="en-US" sz="2400" dirty="0"/>
              <a:t>(measures movement in mouth) information</a:t>
            </a:r>
          </a:p>
          <a:p>
            <a:pPr>
              <a:lnSpc>
                <a:spcPct val="90000"/>
              </a:lnSpc>
            </a:pPr>
            <a:r>
              <a:rPr lang="en-US" dirty="0">
                <a:hlinkClick r:id="rId4"/>
              </a:rPr>
              <a:t>Ultrasound Tongue Imaging</a:t>
            </a:r>
            <a:endParaRPr lang="en-US" dirty="0"/>
          </a:p>
          <a:p>
            <a:pPr lvl="1">
              <a:lnSpc>
                <a:spcPct val="90000"/>
              </a:lnSpc>
            </a:pPr>
            <a:r>
              <a:rPr lang="en-US" sz="2400" dirty="0"/>
              <a:t>Uses ultrasound (5MHz) system’s sound waves using a probe with an array of piezoelectric ceramic elements that emit an electric current when they are deformed by sound pressure when place under the chin</a:t>
            </a:r>
          </a:p>
          <a:p>
            <a:pPr lvl="1">
              <a:lnSpc>
                <a:spcPct val="90000"/>
              </a:lnSpc>
            </a:pPr>
            <a:endParaRPr lang="en-US" dirty="0"/>
          </a:p>
          <a:p>
            <a:pPr lvl="1">
              <a:lnSpc>
                <a:spcPct val="90000"/>
              </a:lnSpc>
            </a:pPr>
            <a:endParaRPr lang="en-US" sz="2400" dirty="0"/>
          </a:p>
          <a:p>
            <a:endParaRPr lang="en-US" dirty="0"/>
          </a:p>
        </p:txBody>
      </p:sp>
    </p:spTree>
    <p:extLst>
      <p:ext uri="{BB962C8B-B14F-4D97-AF65-F5344CB8AC3E}">
        <p14:creationId xmlns:p14="http://schemas.microsoft.com/office/powerpoint/2010/main" val="20250015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81000"/>
            <a:ext cx="8229600" cy="5745163"/>
          </a:xfrm>
        </p:spPr>
        <p:txBody>
          <a:bodyPr/>
          <a:lstStyle/>
          <a:p>
            <a:pPr lvl="1"/>
            <a:r>
              <a:rPr lang="en-US" sz="2400" dirty="0"/>
              <a:t>Please remember:  </a:t>
            </a:r>
            <a:r>
              <a:rPr lang="en-US" sz="2400" dirty="0">
                <a:solidFill>
                  <a:srgbClr val="0000FF"/>
                </a:solidFill>
              </a:rPr>
              <a:t>Weekly posts </a:t>
            </a:r>
            <a:r>
              <a:rPr lang="en-US" sz="2400" dirty="0"/>
              <a:t>are due at </a:t>
            </a:r>
            <a:r>
              <a:rPr lang="en-US" sz="2400" b="1" i="1" dirty="0"/>
              <a:t>11:59</a:t>
            </a:r>
            <a:r>
              <a:rPr lang="en-US" sz="2400" dirty="0"/>
              <a:t> </a:t>
            </a:r>
            <a:r>
              <a:rPr lang="en-US" sz="2400" b="1" i="1" dirty="0"/>
              <a:t>pm </a:t>
            </a:r>
            <a:r>
              <a:rPr lang="en-US" sz="2400" dirty="0"/>
              <a:t>on the </a:t>
            </a:r>
            <a:r>
              <a:rPr lang="en-US" sz="2400" b="1" i="1" dirty="0"/>
              <a:t>Monday before </a:t>
            </a:r>
            <a:r>
              <a:rPr lang="en-US" sz="2400" dirty="0"/>
              <a:t>class -- Posting late removes 1pt (of the 4pts possible) and is only available until the next day (Tuesday) when class begins</a:t>
            </a:r>
          </a:p>
          <a:p>
            <a:pPr lvl="1"/>
            <a:r>
              <a:rPr lang="en-US" sz="2400" dirty="0"/>
              <a:t>For those who missed the first week of class:</a:t>
            </a:r>
          </a:p>
          <a:p>
            <a:pPr lvl="2"/>
            <a:r>
              <a:rPr lang="en-US" sz="2000" dirty="0">
                <a:solidFill>
                  <a:srgbClr val="0000FF"/>
                </a:solidFill>
              </a:rPr>
              <a:t>View the first class video in </a:t>
            </a:r>
            <a:r>
              <a:rPr lang="en-US" sz="2000" dirty="0" err="1">
                <a:solidFill>
                  <a:srgbClr val="0000FF"/>
                </a:solidFill>
              </a:rPr>
              <a:t>Courseworks</a:t>
            </a:r>
            <a:r>
              <a:rPr lang="en-US" sz="2000" dirty="0">
                <a:solidFill>
                  <a:srgbClr val="0000FF"/>
                </a:solidFill>
              </a:rPr>
              <a:t>: Video Library</a:t>
            </a:r>
          </a:p>
          <a:p>
            <a:pPr lvl="2"/>
            <a:r>
              <a:rPr lang="en-US" sz="2000" dirty="0">
                <a:solidFill>
                  <a:srgbClr val="0000FF"/>
                </a:solidFill>
              </a:rPr>
              <a:t>Submit your Second Week Assignment this week via the Week 2 (late for students signing up late) by next Monday at 11:59pm</a:t>
            </a:r>
          </a:p>
          <a:p>
            <a:pPr lvl="1"/>
            <a:r>
              <a:rPr lang="en-US" sz="2400" dirty="0"/>
              <a:t>Another request:  if anyone does test positive for COVID-19 please do </a:t>
            </a:r>
            <a:r>
              <a:rPr lang="en-US" sz="2400" dirty="0">
                <a:solidFill>
                  <a:srgbClr val="0000FF"/>
                </a:solidFill>
              </a:rPr>
              <a:t>notify us confidentially </a:t>
            </a:r>
            <a:r>
              <a:rPr lang="en-US" sz="2400" dirty="0"/>
              <a:t>for the benefit of all and do not return to class in person until your test is negative – you can view each class in Courseworks2 from the Video Library if necessary</a:t>
            </a:r>
          </a:p>
          <a:p>
            <a:pPr lvl="1"/>
            <a:endParaRPr lang="en-US" sz="2400" dirty="0"/>
          </a:p>
        </p:txBody>
      </p:sp>
    </p:spTree>
    <p:extLst>
      <p:ext uri="{BB962C8B-B14F-4D97-AF65-F5344CB8AC3E}">
        <p14:creationId xmlns:p14="http://schemas.microsoft.com/office/powerpoint/2010/main" val="162323096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3300" y="0"/>
            <a:ext cx="7114774" cy="6858000"/>
          </a:xfrm>
          <a:prstGeom prst="rect">
            <a:avLst/>
          </a:prstGeom>
        </p:spPr>
      </p:pic>
    </p:spTree>
    <p:extLst>
      <p:ext uri="{BB962C8B-B14F-4D97-AF65-F5344CB8AC3E}">
        <p14:creationId xmlns:p14="http://schemas.microsoft.com/office/powerpoint/2010/main" val="33494236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612D1C5-21B4-1B4F-B13A-2946E11685CC}"/>
              </a:ext>
            </a:extLst>
          </p:cNvPr>
          <p:cNvPicPr>
            <a:picLocks noChangeAspect="1"/>
          </p:cNvPicPr>
          <p:nvPr/>
        </p:nvPicPr>
        <p:blipFill>
          <a:blip r:embed="rId3"/>
          <a:stretch>
            <a:fillRect/>
          </a:stretch>
        </p:blipFill>
        <p:spPr>
          <a:xfrm>
            <a:off x="4940300" y="576766"/>
            <a:ext cx="3289300" cy="2844800"/>
          </a:xfrm>
          <a:prstGeom prst="rect">
            <a:avLst/>
          </a:prstGeom>
        </p:spPr>
      </p:pic>
      <p:pic>
        <p:nvPicPr>
          <p:cNvPr id="5" name="Picture 4">
            <a:extLst>
              <a:ext uri="{FF2B5EF4-FFF2-40B4-BE49-F238E27FC236}">
                <a16:creationId xmlns:a16="http://schemas.microsoft.com/office/drawing/2014/main" id="{9578D09D-9FA7-4341-8672-1D1A25BC4A9C}"/>
              </a:ext>
            </a:extLst>
          </p:cNvPr>
          <p:cNvPicPr>
            <a:picLocks noChangeAspect="1"/>
          </p:cNvPicPr>
          <p:nvPr/>
        </p:nvPicPr>
        <p:blipFill>
          <a:blip r:embed="rId4"/>
          <a:stretch>
            <a:fillRect/>
          </a:stretch>
        </p:blipFill>
        <p:spPr>
          <a:xfrm>
            <a:off x="1143000" y="381000"/>
            <a:ext cx="3581400" cy="3396554"/>
          </a:xfrm>
          <a:prstGeom prst="rect">
            <a:avLst/>
          </a:prstGeom>
        </p:spPr>
      </p:pic>
      <p:pic>
        <p:nvPicPr>
          <p:cNvPr id="4" name="Picture 3">
            <a:extLst>
              <a:ext uri="{FF2B5EF4-FFF2-40B4-BE49-F238E27FC236}">
                <a16:creationId xmlns:a16="http://schemas.microsoft.com/office/drawing/2014/main" id="{365A5164-35B9-4EA0-FBC5-5771C103FE40}"/>
              </a:ext>
            </a:extLst>
          </p:cNvPr>
          <p:cNvPicPr>
            <a:picLocks noChangeAspect="1"/>
          </p:cNvPicPr>
          <p:nvPr/>
        </p:nvPicPr>
        <p:blipFill>
          <a:blip r:embed="rId5"/>
          <a:stretch>
            <a:fillRect/>
          </a:stretch>
        </p:blipFill>
        <p:spPr>
          <a:xfrm>
            <a:off x="1828800" y="3777554"/>
            <a:ext cx="2592516" cy="2843881"/>
          </a:xfrm>
          <a:prstGeom prst="rect">
            <a:avLst/>
          </a:prstGeom>
        </p:spPr>
      </p:pic>
    </p:spTree>
    <p:extLst>
      <p:ext uri="{BB962C8B-B14F-4D97-AF65-F5344CB8AC3E}">
        <p14:creationId xmlns:p14="http://schemas.microsoft.com/office/powerpoint/2010/main" val="97646747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62" name="Rectangle 2"/>
          <p:cNvSpPr>
            <a:spLocks noGrp="1" noChangeArrowheads="1"/>
          </p:cNvSpPr>
          <p:nvPr>
            <p:ph type="title"/>
          </p:nvPr>
        </p:nvSpPr>
        <p:spPr/>
        <p:txBody>
          <a:bodyPr/>
          <a:lstStyle/>
          <a:p>
            <a:r>
              <a:rPr lang="en-US" dirty="0"/>
              <a:t>Representations for Sounds</a:t>
            </a:r>
          </a:p>
        </p:txBody>
      </p:sp>
      <p:sp>
        <p:nvSpPr>
          <p:cNvPr id="348163" name="Rectangle 3"/>
          <p:cNvSpPr>
            <a:spLocks noGrp="1" noChangeArrowheads="1"/>
          </p:cNvSpPr>
          <p:nvPr>
            <p:ph type="body" idx="1"/>
          </p:nvPr>
        </p:nvSpPr>
        <p:spPr>
          <a:xfrm>
            <a:off x="457200" y="1371600"/>
            <a:ext cx="8229600" cy="5105400"/>
          </a:xfrm>
        </p:spPr>
        <p:txBody>
          <a:bodyPr/>
          <a:lstStyle/>
          <a:p>
            <a:r>
              <a:rPr lang="en-US" sz="2400" dirty="0"/>
              <a:t>Now we have ways to </a:t>
            </a:r>
            <a:r>
              <a:rPr lang="en-US" sz="2400" dirty="0">
                <a:solidFill>
                  <a:srgbClr val="0000FF"/>
                </a:solidFill>
              </a:rPr>
              <a:t>represent </a:t>
            </a:r>
            <a:r>
              <a:rPr lang="en-US" sz="2400" dirty="0"/>
              <a:t>the sounds of a language (IPA, </a:t>
            </a:r>
            <a:r>
              <a:rPr lang="en-US" sz="2400" dirty="0" err="1"/>
              <a:t>Arpabet</a:t>
            </a:r>
            <a:r>
              <a:rPr lang="en-US" sz="2400" dirty="0"/>
              <a:t>…), to </a:t>
            </a:r>
            <a:r>
              <a:rPr lang="en-US" sz="2400" dirty="0">
                <a:solidFill>
                  <a:srgbClr val="0000FF"/>
                </a:solidFill>
              </a:rPr>
              <a:t>classify</a:t>
            </a:r>
            <a:r>
              <a:rPr lang="en-US" sz="2400" dirty="0"/>
              <a:t> similar sounds and to </a:t>
            </a:r>
            <a:r>
              <a:rPr lang="en-US" sz="2400" dirty="0">
                <a:solidFill>
                  <a:srgbClr val="0000FF"/>
                </a:solidFill>
              </a:rPr>
              <a:t>identify and compare </a:t>
            </a:r>
            <a:r>
              <a:rPr lang="en-US" sz="2400" dirty="0"/>
              <a:t>sounds in different languages</a:t>
            </a:r>
          </a:p>
          <a:p>
            <a:r>
              <a:rPr lang="en-US" sz="2400" dirty="0"/>
              <a:t>Why is this important?</a:t>
            </a:r>
          </a:p>
          <a:p>
            <a:pPr lvl="1"/>
            <a:r>
              <a:rPr lang="en-US" sz="2400" dirty="0">
                <a:solidFill>
                  <a:srgbClr val="FF0000"/>
                </a:solidFill>
              </a:rPr>
              <a:t>Automatic speech recognition (ASR)</a:t>
            </a:r>
          </a:p>
          <a:p>
            <a:pPr lvl="1"/>
            <a:r>
              <a:rPr lang="en-US" sz="2400" dirty="0">
                <a:solidFill>
                  <a:srgbClr val="FF0000"/>
                </a:solidFill>
              </a:rPr>
              <a:t>Speech synthesis (TTS)</a:t>
            </a:r>
          </a:p>
          <a:p>
            <a:pPr lvl="1"/>
            <a:r>
              <a:rPr lang="en-US" sz="2400" dirty="0">
                <a:solidFill>
                  <a:srgbClr val="FF0000"/>
                </a:solidFill>
              </a:rPr>
              <a:t>Machine translation (MT)</a:t>
            </a:r>
          </a:p>
          <a:p>
            <a:pPr lvl="1"/>
            <a:r>
              <a:rPr lang="en-US" sz="2400" dirty="0">
                <a:solidFill>
                  <a:srgbClr val="FF0000"/>
                </a:solidFill>
              </a:rPr>
              <a:t>Keyword search</a:t>
            </a:r>
          </a:p>
          <a:p>
            <a:pPr lvl="1"/>
            <a:r>
              <a:rPr lang="en-US" sz="2400" dirty="0">
                <a:solidFill>
                  <a:srgbClr val="FF0000"/>
                </a:solidFill>
              </a:rPr>
              <a:t>Speech pathology/ medical problems, language Id, speaker Id, charismatic speech, code-switching, entrainment and many more…</a:t>
            </a:r>
          </a:p>
          <a:p>
            <a:pPr lvl="1"/>
            <a:endParaRPr lang="en-US" sz="2400" dirty="0">
              <a:solidFill>
                <a:srgbClr val="FF0000"/>
              </a:solidFill>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85800"/>
            <a:ext cx="8229600" cy="5440363"/>
          </a:xfrm>
        </p:spPr>
        <p:txBody>
          <a:bodyPr/>
          <a:lstStyle/>
          <a:p>
            <a:pPr lvl="1"/>
            <a:r>
              <a:rPr lang="en-US" dirty="0">
                <a:solidFill>
                  <a:srgbClr val="0000FF"/>
                </a:solidFill>
              </a:rPr>
              <a:t>Basic representations are </a:t>
            </a:r>
            <a:r>
              <a:rPr lang="en-US" dirty="0"/>
              <a:t>critical for any speech research or application</a:t>
            </a:r>
          </a:p>
          <a:p>
            <a:r>
              <a:rPr lang="en-US" dirty="0"/>
              <a:t>But…how can we </a:t>
            </a:r>
            <a:r>
              <a:rPr lang="en-US" dirty="0">
                <a:solidFill>
                  <a:srgbClr val="0000FF"/>
                </a:solidFill>
              </a:rPr>
              <a:t>recognize</a:t>
            </a:r>
            <a:r>
              <a:rPr lang="en-US" dirty="0"/>
              <a:t> these sounds correctly and automatically?</a:t>
            </a:r>
          </a:p>
          <a:p>
            <a:pPr lvl="1"/>
            <a:r>
              <a:rPr lang="en-US" dirty="0"/>
              <a:t>What are the </a:t>
            </a:r>
            <a:r>
              <a:rPr lang="en-US" dirty="0">
                <a:solidFill>
                  <a:srgbClr val="0000FF"/>
                </a:solidFill>
              </a:rPr>
              <a:t>acoustic correlates </a:t>
            </a:r>
            <a:r>
              <a:rPr lang="en-US" dirty="0"/>
              <a:t>of these differences in sound that allow us to recognize them?</a:t>
            </a:r>
          </a:p>
          <a:p>
            <a:pPr lvl="1"/>
            <a:r>
              <a:rPr lang="en-US" i="1" dirty="0">
                <a:solidFill>
                  <a:srgbClr val="FF0000"/>
                </a:solidFill>
              </a:rPr>
              <a:t>How can we use the relationship between representation and acoustics to identify speech automatically?</a:t>
            </a:r>
          </a:p>
          <a:p>
            <a:pPr lvl="1"/>
            <a:r>
              <a:rPr lang="en-US" dirty="0">
                <a:solidFill>
                  <a:srgbClr val="0000FF"/>
                </a:solidFill>
              </a:rPr>
              <a:t>Can technology help? </a:t>
            </a:r>
          </a:p>
        </p:txBody>
      </p:sp>
    </p:spTree>
    <p:extLst>
      <p:ext uri="{BB962C8B-B14F-4D97-AF65-F5344CB8AC3E}">
        <p14:creationId xmlns:p14="http://schemas.microsoft.com/office/powerpoint/2010/main" val="111178944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30" name="Rectangle 2"/>
          <p:cNvSpPr>
            <a:spLocks noGrp="1" noChangeArrowheads="1"/>
          </p:cNvSpPr>
          <p:nvPr>
            <p:ph type="title"/>
          </p:nvPr>
        </p:nvSpPr>
        <p:spPr/>
        <p:txBody>
          <a:bodyPr/>
          <a:lstStyle/>
          <a:p>
            <a:r>
              <a:rPr lang="en-US" dirty="0"/>
              <a:t>Acoustic Landmarks in a .wav File</a:t>
            </a:r>
          </a:p>
        </p:txBody>
      </p:sp>
      <p:pic>
        <p:nvPicPr>
          <p:cNvPr id="304131" name="Picture 3"/>
          <p:cNvPicPr>
            <a:picLocks noChangeAspect="1" noChangeArrowheads="1"/>
          </p:cNvPicPr>
          <p:nvPr/>
        </p:nvPicPr>
        <p:blipFill>
          <a:blip r:embed="rId5">
            <a:extLst>
              <a:ext uri="{28A0092B-C50C-407E-A947-70E740481C1C}">
                <a14:useLocalDpi xmlns:a14="http://schemas.microsoft.com/office/drawing/2010/main" val="0"/>
              </a:ext>
            </a:extLst>
          </a:blip>
          <a:srcRect l="1817" t="28780" r="8463" b="33025"/>
          <a:stretch>
            <a:fillRect/>
          </a:stretch>
        </p:blipFill>
        <p:spPr bwMode="auto">
          <a:xfrm>
            <a:off x="381000" y="2057400"/>
            <a:ext cx="8229600" cy="1371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grpSp>
        <p:nvGrpSpPr>
          <p:cNvPr id="304132" name="Group 4"/>
          <p:cNvGrpSpPr>
            <a:grpSpLocks/>
          </p:cNvGrpSpPr>
          <p:nvPr/>
        </p:nvGrpSpPr>
        <p:grpSpPr bwMode="auto">
          <a:xfrm>
            <a:off x="381000" y="4114800"/>
            <a:ext cx="7848600" cy="1905000"/>
            <a:chOff x="240" y="2976"/>
            <a:chExt cx="4752" cy="768"/>
          </a:xfrm>
        </p:grpSpPr>
        <p:pic>
          <p:nvPicPr>
            <p:cNvPr id="304133" name="Picture 5"/>
            <p:cNvPicPr>
              <a:picLocks noChangeAspect="1" noChangeArrowheads="1"/>
            </p:cNvPicPr>
            <p:nvPr/>
          </p:nvPicPr>
          <p:blipFill>
            <a:blip r:embed="rId6">
              <a:extLst>
                <a:ext uri="{28A0092B-C50C-407E-A947-70E740481C1C}">
                  <a14:useLocalDpi xmlns:a14="http://schemas.microsoft.com/office/drawing/2010/main" val="0"/>
                </a:ext>
              </a:extLst>
            </a:blip>
            <a:srcRect l="11786" t="30902" r="5971" b="35146"/>
            <a:stretch>
              <a:fillRect/>
            </a:stretch>
          </p:blipFill>
          <p:spPr bwMode="auto">
            <a:xfrm>
              <a:off x="240" y="2976"/>
              <a:ext cx="4752" cy="768"/>
            </a:xfrm>
            <a:prstGeom prst="rect">
              <a:avLst/>
            </a:prstGeom>
            <a:noFill/>
            <a:ln w="12700" cap="sq">
              <a:solidFill>
                <a:schemeClr val="tx1"/>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304134" name="AutoShape 6"/>
            <p:cNvSpPr>
              <a:spLocks noChangeArrowheads="1"/>
            </p:cNvSpPr>
            <p:nvPr/>
          </p:nvSpPr>
          <p:spPr bwMode="auto">
            <a:xfrm flipV="1">
              <a:off x="240" y="2976"/>
              <a:ext cx="4752" cy="768"/>
            </a:xfrm>
            <a:prstGeom prst="wedgeRectCallout">
              <a:avLst>
                <a:gd name="adj1" fmla="val -37880"/>
                <a:gd name="adj2" fmla="val 132292"/>
              </a:avLst>
            </a:prstGeom>
            <a:noFill/>
            <a:ln w="12700" cap="sq">
              <a:solidFill>
                <a:schemeClr val="tx1"/>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rot="10800000"/>
            <a:lstStyle/>
            <a:p>
              <a:pPr algn="ctr" eaLnBrk="0" hangingPunct="0"/>
              <a:endParaRPr lang="en-US" sz="2400" dirty="0"/>
            </a:p>
          </p:txBody>
        </p:sp>
        <p:sp>
          <p:nvSpPr>
            <p:cNvPr id="304135" name="Line 7"/>
            <p:cNvSpPr>
              <a:spLocks noChangeShapeType="1"/>
            </p:cNvSpPr>
            <p:nvPr/>
          </p:nvSpPr>
          <p:spPr bwMode="auto">
            <a:xfrm>
              <a:off x="1056" y="2976"/>
              <a:ext cx="1152" cy="0"/>
            </a:xfrm>
            <a:prstGeom prst="line">
              <a:avLst/>
            </a:prstGeom>
            <a:noFill/>
            <a:ln w="76200" cap="sq">
              <a:solidFill>
                <a:schemeClr val="bg1"/>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grpSp>
      <p:sp>
        <p:nvSpPr>
          <p:cNvPr id="304136" name="Text Box 8"/>
          <p:cNvSpPr txBox="1">
            <a:spLocks noChangeArrowheads="1"/>
          </p:cNvSpPr>
          <p:nvPr/>
        </p:nvSpPr>
        <p:spPr bwMode="auto">
          <a:xfrm>
            <a:off x="4287838" y="3276600"/>
            <a:ext cx="4322762"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eaLnBrk="0" hangingPunct="0"/>
            <a:r>
              <a:rPr lang="ja-JP" altLang="en-US" sz="2400">
                <a:latin typeface="Arial"/>
              </a:rPr>
              <a:t>“</a:t>
            </a:r>
            <a:r>
              <a:rPr lang="en-US" sz="2400">
                <a:latin typeface="Comic Sans MS" charset="0"/>
              </a:rPr>
              <a:t>Patricia and Patsy and Sally</a:t>
            </a:r>
            <a:r>
              <a:rPr lang="ja-JP" altLang="en-US" sz="2400">
                <a:latin typeface="Arial"/>
              </a:rPr>
              <a:t>”</a:t>
            </a:r>
            <a:endParaRPr lang="en-US" sz="2400">
              <a:latin typeface="Comic Sans MS" charset="0"/>
            </a:endParaRPr>
          </a:p>
        </p:txBody>
      </p:sp>
      <p:grpSp>
        <p:nvGrpSpPr>
          <p:cNvPr id="304137" name="Group 9"/>
          <p:cNvGrpSpPr>
            <a:grpSpLocks/>
          </p:cNvGrpSpPr>
          <p:nvPr/>
        </p:nvGrpSpPr>
        <p:grpSpPr bwMode="auto">
          <a:xfrm>
            <a:off x="185738" y="1295400"/>
            <a:ext cx="4746625" cy="4724400"/>
            <a:chOff x="117" y="816"/>
            <a:chExt cx="2990" cy="2976"/>
          </a:xfrm>
        </p:grpSpPr>
        <p:sp>
          <p:nvSpPr>
            <p:cNvPr id="304138" name="Line 10"/>
            <p:cNvSpPr>
              <a:spLocks noChangeShapeType="1"/>
            </p:cNvSpPr>
            <p:nvPr/>
          </p:nvSpPr>
          <p:spPr bwMode="auto">
            <a:xfrm flipV="1">
              <a:off x="432" y="3120"/>
              <a:ext cx="0" cy="384"/>
            </a:xfrm>
            <a:prstGeom prst="line">
              <a:avLst/>
            </a:prstGeom>
            <a:noFill/>
            <a:ln w="38100" cap="sq">
              <a:solidFill>
                <a:srgbClr val="00CC00"/>
              </a:solidFill>
              <a:round/>
              <a:headEnd type="none" w="sm" len="sm"/>
              <a:tailEnd type="stealth" w="lg"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304139" name="Line 11"/>
            <p:cNvSpPr>
              <a:spLocks noChangeShapeType="1"/>
            </p:cNvSpPr>
            <p:nvPr/>
          </p:nvSpPr>
          <p:spPr bwMode="auto">
            <a:xfrm flipV="1">
              <a:off x="2688" y="3120"/>
              <a:ext cx="0" cy="384"/>
            </a:xfrm>
            <a:prstGeom prst="line">
              <a:avLst/>
            </a:prstGeom>
            <a:noFill/>
            <a:ln w="38100" cap="sq">
              <a:solidFill>
                <a:srgbClr val="00CC00"/>
              </a:solidFill>
              <a:round/>
              <a:headEnd type="none" w="sm" len="sm"/>
              <a:tailEnd type="stealth" w="lg"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grpSp>
          <p:nvGrpSpPr>
            <p:cNvPr id="304140" name="Group 12"/>
            <p:cNvGrpSpPr>
              <a:grpSpLocks/>
            </p:cNvGrpSpPr>
            <p:nvPr/>
          </p:nvGrpSpPr>
          <p:grpSpPr bwMode="auto">
            <a:xfrm>
              <a:off x="117" y="816"/>
              <a:ext cx="2990" cy="720"/>
              <a:chOff x="117" y="816"/>
              <a:chExt cx="2990" cy="720"/>
            </a:xfrm>
          </p:grpSpPr>
          <p:grpSp>
            <p:nvGrpSpPr>
              <p:cNvPr id="304141" name="Group 13"/>
              <p:cNvGrpSpPr>
                <a:grpSpLocks/>
              </p:cNvGrpSpPr>
              <p:nvPr/>
            </p:nvGrpSpPr>
            <p:grpSpPr bwMode="auto">
              <a:xfrm>
                <a:off x="288" y="1152"/>
                <a:ext cx="2640" cy="384"/>
                <a:chOff x="288" y="1152"/>
                <a:chExt cx="2640" cy="384"/>
              </a:xfrm>
            </p:grpSpPr>
            <p:sp>
              <p:nvSpPr>
                <p:cNvPr id="304142" name="Line 14"/>
                <p:cNvSpPr>
                  <a:spLocks noChangeShapeType="1"/>
                </p:cNvSpPr>
                <p:nvPr/>
              </p:nvSpPr>
              <p:spPr bwMode="auto">
                <a:xfrm>
                  <a:off x="288" y="1152"/>
                  <a:ext cx="0" cy="384"/>
                </a:xfrm>
                <a:prstGeom prst="line">
                  <a:avLst/>
                </a:prstGeom>
                <a:noFill/>
                <a:ln w="38100" cap="sq">
                  <a:solidFill>
                    <a:srgbClr val="00CC00"/>
                  </a:solidFill>
                  <a:round/>
                  <a:headEnd type="none" w="sm" len="sm"/>
                  <a:tailEnd type="stealth" w="lg"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304143" name="Line 15"/>
                <p:cNvSpPr>
                  <a:spLocks noChangeShapeType="1"/>
                </p:cNvSpPr>
                <p:nvPr/>
              </p:nvSpPr>
              <p:spPr bwMode="auto">
                <a:xfrm>
                  <a:off x="720" y="1152"/>
                  <a:ext cx="0" cy="384"/>
                </a:xfrm>
                <a:prstGeom prst="line">
                  <a:avLst/>
                </a:prstGeom>
                <a:noFill/>
                <a:ln w="38100" cap="sq">
                  <a:solidFill>
                    <a:srgbClr val="00CC00"/>
                  </a:solidFill>
                  <a:round/>
                  <a:headEnd type="none" w="sm" len="sm"/>
                  <a:tailEnd type="stealth" w="lg"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304144" name="Line 16"/>
                <p:cNvSpPr>
                  <a:spLocks noChangeShapeType="1"/>
                </p:cNvSpPr>
                <p:nvPr/>
              </p:nvSpPr>
              <p:spPr bwMode="auto">
                <a:xfrm>
                  <a:off x="2160" y="1152"/>
                  <a:ext cx="0" cy="384"/>
                </a:xfrm>
                <a:prstGeom prst="line">
                  <a:avLst/>
                </a:prstGeom>
                <a:noFill/>
                <a:ln w="38100" cap="sq">
                  <a:solidFill>
                    <a:srgbClr val="00CC00"/>
                  </a:solidFill>
                  <a:round/>
                  <a:headEnd type="none" w="sm" len="sm"/>
                  <a:tailEnd type="stealth" w="lg"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304145" name="Line 17"/>
                <p:cNvSpPr>
                  <a:spLocks noChangeShapeType="1"/>
                </p:cNvSpPr>
                <p:nvPr/>
              </p:nvSpPr>
              <p:spPr bwMode="auto">
                <a:xfrm>
                  <a:off x="2928" y="1152"/>
                  <a:ext cx="0" cy="384"/>
                </a:xfrm>
                <a:prstGeom prst="line">
                  <a:avLst/>
                </a:prstGeom>
                <a:noFill/>
                <a:ln w="38100" cap="sq">
                  <a:solidFill>
                    <a:srgbClr val="00CC00"/>
                  </a:solidFill>
                  <a:round/>
                  <a:headEnd type="none" w="sm" len="sm"/>
                  <a:tailEnd type="stealth" w="lg"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grpSp>
          <p:sp>
            <p:nvSpPr>
              <p:cNvPr id="304146" name="Text Box 18"/>
              <p:cNvSpPr txBox="1">
                <a:spLocks noChangeArrowheads="1"/>
              </p:cNvSpPr>
              <p:nvPr/>
            </p:nvSpPr>
            <p:spPr bwMode="auto">
              <a:xfrm>
                <a:off x="117" y="816"/>
                <a:ext cx="363" cy="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rgbClr val="00CC00"/>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sz="2400">
                    <a:solidFill>
                      <a:srgbClr val="00CC00"/>
                    </a:solidFill>
                    <a:latin typeface="Comic Sans MS" charset="0"/>
                  </a:rPr>
                  <a:t>[p]</a:t>
                </a:r>
              </a:p>
            </p:txBody>
          </p:sp>
          <p:sp>
            <p:nvSpPr>
              <p:cNvPr id="304147" name="Text Box 19"/>
              <p:cNvSpPr txBox="1">
                <a:spLocks noChangeArrowheads="1"/>
              </p:cNvSpPr>
              <p:nvPr/>
            </p:nvSpPr>
            <p:spPr bwMode="auto">
              <a:xfrm>
                <a:off x="549" y="816"/>
                <a:ext cx="350" cy="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rgbClr val="00CC00"/>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sz="2400">
                    <a:solidFill>
                      <a:srgbClr val="00CC00"/>
                    </a:solidFill>
                    <a:latin typeface="Comic Sans MS" charset="0"/>
                  </a:rPr>
                  <a:t>[t]</a:t>
                </a:r>
              </a:p>
            </p:txBody>
          </p:sp>
          <p:sp>
            <p:nvSpPr>
              <p:cNvPr id="304148" name="Text Box 20"/>
              <p:cNvSpPr txBox="1">
                <a:spLocks noChangeArrowheads="1"/>
              </p:cNvSpPr>
              <p:nvPr/>
            </p:nvSpPr>
            <p:spPr bwMode="auto">
              <a:xfrm>
                <a:off x="1989" y="816"/>
                <a:ext cx="363" cy="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rgbClr val="00CC00"/>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sz="2400">
                    <a:solidFill>
                      <a:srgbClr val="00CC00"/>
                    </a:solidFill>
                    <a:latin typeface="Comic Sans MS" charset="0"/>
                  </a:rPr>
                  <a:t>[p]</a:t>
                </a:r>
              </a:p>
            </p:txBody>
          </p:sp>
          <p:sp>
            <p:nvSpPr>
              <p:cNvPr id="304149" name="Text Box 21"/>
              <p:cNvSpPr txBox="1">
                <a:spLocks noChangeArrowheads="1"/>
              </p:cNvSpPr>
              <p:nvPr/>
            </p:nvSpPr>
            <p:spPr bwMode="auto">
              <a:xfrm>
                <a:off x="2757" y="816"/>
                <a:ext cx="350" cy="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rgbClr val="00CC00"/>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sz="2400">
                    <a:solidFill>
                      <a:srgbClr val="00CC00"/>
                    </a:solidFill>
                    <a:latin typeface="Comic Sans MS" charset="0"/>
                  </a:rPr>
                  <a:t>[t]</a:t>
                </a:r>
              </a:p>
            </p:txBody>
          </p:sp>
        </p:grpSp>
        <p:sp>
          <p:nvSpPr>
            <p:cNvPr id="304150" name="Text Box 22"/>
            <p:cNvSpPr txBox="1">
              <a:spLocks noChangeArrowheads="1"/>
            </p:cNvSpPr>
            <p:nvPr/>
          </p:nvSpPr>
          <p:spPr bwMode="auto">
            <a:xfrm>
              <a:off x="261" y="3504"/>
              <a:ext cx="363" cy="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sz="2400">
                  <a:solidFill>
                    <a:srgbClr val="00CC00"/>
                  </a:solidFill>
                  <a:latin typeface="Comic Sans MS" charset="0"/>
                </a:rPr>
                <a:t>[p]</a:t>
              </a:r>
            </a:p>
          </p:txBody>
        </p:sp>
        <p:sp>
          <p:nvSpPr>
            <p:cNvPr id="304151" name="Text Box 23"/>
            <p:cNvSpPr txBox="1">
              <a:spLocks noChangeArrowheads="1"/>
            </p:cNvSpPr>
            <p:nvPr/>
          </p:nvSpPr>
          <p:spPr bwMode="auto">
            <a:xfrm>
              <a:off x="2496" y="3504"/>
              <a:ext cx="350" cy="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sz="2400" dirty="0">
                  <a:solidFill>
                    <a:srgbClr val="00CC00"/>
                  </a:solidFill>
                  <a:latin typeface="Comic Sans MS" charset="0"/>
                </a:rPr>
                <a:t>[t]</a:t>
              </a:r>
            </a:p>
          </p:txBody>
        </p:sp>
      </p:grpSp>
      <p:grpSp>
        <p:nvGrpSpPr>
          <p:cNvPr id="304152" name="Group 24"/>
          <p:cNvGrpSpPr>
            <a:grpSpLocks/>
          </p:cNvGrpSpPr>
          <p:nvPr/>
        </p:nvGrpSpPr>
        <p:grpSpPr bwMode="auto">
          <a:xfrm>
            <a:off x="7196138" y="1295400"/>
            <a:ext cx="496887" cy="1143000"/>
            <a:chOff x="4533" y="816"/>
            <a:chExt cx="313" cy="720"/>
          </a:xfrm>
        </p:grpSpPr>
        <p:sp>
          <p:nvSpPr>
            <p:cNvPr id="304153" name="Line 25"/>
            <p:cNvSpPr>
              <a:spLocks noChangeShapeType="1"/>
            </p:cNvSpPr>
            <p:nvPr/>
          </p:nvSpPr>
          <p:spPr bwMode="auto">
            <a:xfrm>
              <a:off x="4704" y="1152"/>
              <a:ext cx="0" cy="384"/>
            </a:xfrm>
            <a:prstGeom prst="line">
              <a:avLst/>
            </a:prstGeom>
            <a:noFill/>
            <a:ln w="38100" cap="sq">
              <a:solidFill>
                <a:srgbClr val="FF9933"/>
              </a:solidFill>
              <a:round/>
              <a:headEnd type="none" w="sm" len="sm"/>
              <a:tailEnd type="stealth" w="lg"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304154" name="Text Box 26"/>
            <p:cNvSpPr txBox="1">
              <a:spLocks noChangeArrowheads="1"/>
            </p:cNvSpPr>
            <p:nvPr/>
          </p:nvSpPr>
          <p:spPr bwMode="auto">
            <a:xfrm>
              <a:off x="4533" y="816"/>
              <a:ext cx="313" cy="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sz="2400">
                  <a:solidFill>
                    <a:srgbClr val="FF9933"/>
                  </a:solidFill>
                  <a:latin typeface="Comic Sans MS" charset="0"/>
                </a:rPr>
                <a:t>[l]</a:t>
              </a:r>
            </a:p>
          </p:txBody>
        </p:sp>
      </p:grpSp>
      <p:grpSp>
        <p:nvGrpSpPr>
          <p:cNvPr id="304155" name="Group 27"/>
          <p:cNvGrpSpPr>
            <a:grpSpLocks/>
          </p:cNvGrpSpPr>
          <p:nvPr/>
        </p:nvGrpSpPr>
        <p:grpSpPr bwMode="auto">
          <a:xfrm>
            <a:off x="1371600" y="1295400"/>
            <a:ext cx="5165725" cy="4267200"/>
            <a:chOff x="864" y="816"/>
            <a:chExt cx="3254" cy="2688"/>
          </a:xfrm>
        </p:grpSpPr>
        <p:grpSp>
          <p:nvGrpSpPr>
            <p:cNvPr id="304156" name="Group 28"/>
            <p:cNvGrpSpPr>
              <a:grpSpLocks/>
            </p:cNvGrpSpPr>
            <p:nvPr/>
          </p:nvGrpSpPr>
          <p:grpSpPr bwMode="auto">
            <a:xfrm>
              <a:off x="864" y="1152"/>
              <a:ext cx="3072" cy="384"/>
              <a:chOff x="864" y="1152"/>
              <a:chExt cx="3072" cy="384"/>
            </a:xfrm>
          </p:grpSpPr>
          <p:sp>
            <p:nvSpPr>
              <p:cNvPr id="304157" name="Line 29"/>
              <p:cNvSpPr>
                <a:spLocks noChangeShapeType="1"/>
              </p:cNvSpPr>
              <p:nvPr/>
            </p:nvSpPr>
            <p:spPr bwMode="auto">
              <a:xfrm>
                <a:off x="864" y="1152"/>
                <a:ext cx="0" cy="384"/>
              </a:xfrm>
              <a:prstGeom prst="line">
                <a:avLst/>
              </a:prstGeom>
              <a:noFill/>
              <a:ln w="38100" cap="sq">
                <a:solidFill>
                  <a:srgbClr val="FF33CC"/>
                </a:solidFill>
                <a:round/>
                <a:headEnd type="none" w="sm" len="sm"/>
                <a:tailEnd type="stealth" w="lg"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304158" name="Line 30"/>
              <p:cNvSpPr>
                <a:spLocks noChangeShapeType="1"/>
              </p:cNvSpPr>
              <p:nvPr/>
            </p:nvSpPr>
            <p:spPr bwMode="auto">
              <a:xfrm>
                <a:off x="1392" y="1152"/>
                <a:ext cx="0" cy="384"/>
              </a:xfrm>
              <a:prstGeom prst="line">
                <a:avLst/>
              </a:prstGeom>
              <a:noFill/>
              <a:ln w="38100" cap="sq">
                <a:solidFill>
                  <a:srgbClr val="FF33CC"/>
                </a:solidFill>
                <a:round/>
                <a:headEnd type="none" w="sm" len="sm"/>
                <a:tailEnd type="stealth" w="lg"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304159" name="Line 31"/>
              <p:cNvSpPr>
                <a:spLocks noChangeShapeType="1"/>
              </p:cNvSpPr>
              <p:nvPr/>
            </p:nvSpPr>
            <p:spPr bwMode="auto">
              <a:xfrm>
                <a:off x="3120" y="1152"/>
                <a:ext cx="0" cy="384"/>
              </a:xfrm>
              <a:prstGeom prst="line">
                <a:avLst/>
              </a:prstGeom>
              <a:noFill/>
              <a:ln w="38100" cap="sq">
                <a:solidFill>
                  <a:srgbClr val="FF33CC"/>
                </a:solidFill>
                <a:round/>
                <a:headEnd type="none" w="sm" len="sm"/>
                <a:tailEnd type="stealth" w="lg"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304160" name="Line 32"/>
              <p:cNvSpPr>
                <a:spLocks noChangeShapeType="1"/>
              </p:cNvSpPr>
              <p:nvPr/>
            </p:nvSpPr>
            <p:spPr bwMode="auto">
              <a:xfrm>
                <a:off x="3936" y="1152"/>
                <a:ext cx="0" cy="384"/>
              </a:xfrm>
              <a:prstGeom prst="line">
                <a:avLst/>
              </a:prstGeom>
              <a:noFill/>
              <a:ln w="38100" cap="sq">
                <a:solidFill>
                  <a:srgbClr val="FF33CC"/>
                </a:solidFill>
                <a:round/>
                <a:headEnd type="none" w="sm" len="sm"/>
                <a:tailEnd type="stealth" w="lg"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grpSp>
        <p:sp>
          <p:nvSpPr>
            <p:cNvPr id="304161" name="Line 33"/>
            <p:cNvSpPr>
              <a:spLocks noChangeShapeType="1"/>
            </p:cNvSpPr>
            <p:nvPr/>
          </p:nvSpPr>
          <p:spPr bwMode="auto">
            <a:xfrm flipV="1">
              <a:off x="3456" y="3120"/>
              <a:ext cx="0" cy="384"/>
            </a:xfrm>
            <a:prstGeom prst="line">
              <a:avLst/>
            </a:prstGeom>
            <a:noFill/>
            <a:ln w="38100" cap="sq">
              <a:solidFill>
                <a:srgbClr val="FF33CC"/>
              </a:solidFill>
              <a:round/>
              <a:headEnd type="none" w="sm" len="sm"/>
              <a:tailEnd type="stealth" w="lg"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304162" name="Text Box 34"/>
            <p:cNvSpPr txBox="1">
              <a:spLocks noChangeArrowheads="1"/>
            </p:cNvSpPr>
            <p:nvPr/>
          </p:nvSpPr>
          <p:spPr bwMode="auto">
            <a:xfrm>
              <a:off x="1152" y="816"/>
              <a:ext cx="464" cy="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sz="2400">
                  <a:solidFill>
                    <a:srgbClr val="FF33CC"/>
                  </a:solidFill>
                  <a:latin typeface="Comic Sans MS" charset="0"/>
                </a:rPr>
                <a:t>[sh]</a:t>
              </a:r>
            </a:p>
          </p:txBody>
        </p:sp>
        <p:sp>
          <p:nvSpPr>
            <p:cNvPr id="304163" name="Text Box 35"/>
            <p:cNvSpPr txBox="1">
              <a:spLocks noChangeArrowheads="1"/>
            </p:cNvSpPr>
            <p:nvPr/>
          </p:nvSpPr>
          <p:spPr bwMode="auto">
            <a:xfrm>
              <a:off x="2949" y="816"/>
              <a:ext cx="353" cy="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sz="2400">
                  <a:solidFill>
                    <a:srgbClr val="FF33CC"/>
                  </a:solidFill>
                  <a:latin typeface="Comic Sans MS" charset="0"/>
                </a:rPr>
                <a:t>[s]</a:t>
              </a:r>
            </a:p>
          </p:txBody>
        </p:sp>
        <p:sp>
          <p:nvSpPr>
            <p:cNvPr id="304164" name="Text Box 36"/>
            <p:cNvSpPr txBox="1">
              <a:spLocks noChangeArrowheads="1"/>
            </p:cNvSpPr>
            <p:nvPr/>
          </p:nvSpPr>
          <p:spPr bwMode="auto">
            <a:xfrm>
              <a:off x="3765" y="816"/>
              <a:ext cx="353" cy="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sz="2400">
                  <a:solidFill>
                    <a:srgbClr val="FF33CC"/>
                  </a:solidFill>
                  <a:latin typeface="Comic Sans MS" charset="0"/>
                </a:rPr>
                <a:t>[s]</a:t>
              </a:r>
            </a:p>
          </p:txBody>
        </p:sp>
      </p:grpSp>
      <p:grpSp>
        <p:nvGrpSpPr>
          <p:cNvPr id="304165" name="Group 37"/>
          <p:cNvGrpSpPr>
            <a:grpSpLocks/>
          </p:cNvGrpSpPr>
          <p:nvPr/>
        </p:nvGrpSpPr>
        <p:grpSpPr bwMode="auto">
          <a:xfrm>
            <a:off x="2895600" y="1295400"/>
            <a:ext cx="3197225" cy="1143000"/>
            <a:chOff x="1824" y="816"/>
            <a:chExt cx="2014" cy="720"/>
          </a:xfrm>
        </p:grpSpPr>
        <p:grpSp>
          <p:nvGrpSpPr>
            <p:cNvPr id="304166" name="Group 38"/>
            <p:cNvGrpSpPr>
              <a:grpSpLocks/>
            </p:cNvGrpSpPr>
            <p:nvPr/>
          </p:nvGrpSpPr>
          <p:grpSpPr bwMode="auto">
            <a:xfrm>
              <a:off x="2016" y="1152"/>
              <a:ext cx="1632" cy="384"/>
              <a:chOff x="2016" y="1152"/>
              <a:chExt cx="1632" cy="384"/>
            </a:xfrm>
          </p:grpSpPr>
          <p:sp>
            <p:nvSpPr>
              <p:cNvPr id="304167" name="Line 39"/>
              <p:cNvSpPr>
                <a:spLocks noChangeShapeType="1"/>
              </p:cNvSpPr>
              <p:nvPr/>
            </p:nvSpPr>
            <p:spPr bwMode="auto">
              <a:xfrm>
                <a:off x="3648" y="1152"/>
                <a:ext cx="0" cy="384"/>
              </a:xfrm>
              <a:prstGeom prst="line">
                <a:avLst/>
              </a:prstGeom>
              <a:noFill/>
              <a:ln w="38100" cap="sq">
                <a:solidFill>
                  <a:srgbClr val="33CCFF"/>
                </a:solidFill>
                <a:round/>
                <a:headEnd type="none" w="sm" len="sm"/>
                <a:tailEnd type="stealth" w="lg"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304168" name="Line 40"/>
              <p:cNvSpPr>
                <a:spLocks noChangeShapeType="1"/>
              </p:cNvSpPr>
              <p:nvPr/>
            </p:nvSpPr>
            <p:spPr bwMode="auto">
              <a:xfrm>
                <a:off x="2016" y="1152"/>
                <a:ext cx="0" cy="384"/>
              </a:xfrm>
              <a:prstGeom prst="line">
                <a:avLst/>
              </a:prstGeom>
              <a:noFill/>
              <a:ln w="38100" cap="sq">
                <a:solidFill>
                  <a:srgbClr val="33CCFF"/>
                </a:solidFill>
                <a:round/>
                <a:headEnd type="none" w="sm" len="sm"/>
                <a:tailEnd type="stealth" w="lg"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grpSp>
        <p:sp>
          <p:nvSpPr>
            <p:cNvPr id="304169" name="Text Box 41"/>
            <p:cNvSpPr txBox="1">
              <a:spLocks noChangeArrowheads="1"/>
            </p:cNvSpPr>
            <p:nvPr/>
          </p:nvSpPr>
          <p:spPr bwMode="auto">
            <a:xfrm>
              <a:off x="1824" y="816"/>
              <a:ext cx="361" cy="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sz="2400">
                  <a:solidFill>
                    <a:srgbClr val="33CCFF"/>
                  </a:solidFill>
                  <a:latin typeface="Comic Sans MS" charset="0"/>
                </a:rPr>
                <a:t>[n]</a:t>
              </a:r>
            </a:p>
          </p:txBody>
        </p:sp>
        <p:sp>
          <p:nvSpPr>
            <p:cNvPr id="304170" name="Text Box 42"/>
            <p:cNvSpPr txBox="1">
              <a:spLocks noChangeArrowheads="1"/>
            </p:cNvSpPr>
            <p:nvPr/>
          </p:nvSpPr>
          <p:spPr bwMode="auto">
            <a:xfrm>
              <a:off x="3477" y="816"/>
              <a:ext cx="361" cy="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sz="2400">
                  <a:solidFill>
                    <a:srgbClr val="33CCFF"/>
                  </a:solidFill>
                  <a:latin typeface="Comic Sans MS" charset="0"/>
                </a:rPr>
                <a:t>[n]</a:t>
              </a:r>
            </a:p>
          </p:txBody>
        </p:sp>
      </p:grpSp>
      <p:grpSp>
        <p:nvGrpSpPr>
          <p:cNvPr id="304171" name="Group 43"/>
          <p:cNvGrpSpPr>
            <a:grpSpLocks/>
          </p:cNvGrpSpPr>
          <p:nvPr/>
        </p:nvGrpSpPr>
        <p:grpSpPr bwMode="auto">
          <a:xfrm>
            <a:off x="457200" y="1295400"/>
            <a:ext cx="7591425" cy="4729163"/>
            <a:chOff x="288" y="816"/>
            <a:chExt cx="4782" cy="2979"/>
          </a:xfrm>
        </p:grpSpPr>
        <p:grpSp>
          <p:nvGrpSpPr>
            <p:cNvPr id="304172" name="Group 44"/>
            <p:cNvGrpSpPr>
              <a:grpSpLocks/>
            </p:cNvGrpSpPr>
            <p:nvPr/>
          </p:nvGrpSpPr>
          <p:grpSpPr bwMode="auto">
            <a:xfrm>
              <a:off x="528" y="1152"/>
              <a:ext cx="4320" cy="384"/>
              <a:chOff x="528" y="1152"/>
              <a:chExt cx="4320" cy="384"/>
            </a:xfrm>
          </p:grpSpPr>
          <p:sp>
            <p:nvSpPr>
              <p:cNvPr id="304173" name="Line 45"/>
              <p:cNvSpPr>
                <a:spLocks noChangeShapeType="1"/>
              </p:cNvSpPr>
              <p:nvPr/>
            </p:nvSpPr>
            <p:spPr bwMode="auto">
              <a:xfrm>
                <a:off x="528" y="1152"/>
                <a:ext cx="0" cy="384"/>
              </a:xfrm>
              <a:prstGeom prst="line">
                <a:avLst/>
              </a:prstGeom>
              <a:noFill/>
              <a:ln w="38100" cap="sq">
                <a:solidFill>
                  <a:srgbClr val="CC00FF"/>
                </a:solidFill>
                <a:round/>
                <a:headEnd type="none" w="sm" len="sm"/>
                <a:tailEnd type="stealth" w="lg"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304174" name="Line 46"/>
              <p:cNvSpPr>
                <a:spLocks noChangeShapeType="1"/>
              </p:cNvSpPr>
              <p:nvPr/>
            </p:nvSpPr>
            <p:spPr bwMode="auto">
              <a:xfrm>
                <a:off x="1104" y="1152"/>
                <a:ext cx="0" cy="384"/>
              </a:xfrm>
              <a:prstGeom prst="line">
                <a:avLst/>
              </a:prstGeom>
              <a:noFill/>
              <a:ln w="38100" cap="sq">
                <a:solidFill>
                  <a:srgbClr val="CC00FF"/>
                </a:solidFill>
                <a:round/>
                <a:headEnd type="none" w="sm" len="sm"/>
                <a:tailEnd type="stealth" w="lg"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304175" name="Line 47"/>
              <p:cNvSpPr>
                <a:spLocks noChangeShapeType="1"/>
              </p:cNvSpPr>
              <p:nvPr/>
            </p:nvSpPr>
            <p:spPr bwMode="auto">
              <a:xfrm>
                <a:off x="1776" y="1152"/>
                <a:ext cx="0" cy="384"/>
              </a:xfrm>
              <a:prstGeom prst="line">
                <a:avLst/>
              </a:prstGeom>
              <a:noFill/>
              <a:ln w="38100" cap="sq">
                <a:solidFill>
                  <a:srgbClr val="CC00FF"/>
                </a:solidFill>
                <a:round/>
                <a:headEnd type="none" w="sm" len="sm"/>
                <a:tailEnd type="stealth" w="lg"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304176" name="Line 48"/>
              <p:cNvSpPr>
                <a:spLocks noChangeShapeType="1"/>
              </p:cNvSpPr>
              <p:nvPr/>
            </p:nvSpPr>
            <p:spPr bwMode="auto">
              <a:xfrm>
                <a:off x="2640" y="1152"/>
                <a:ext cx="0" cy="384"/>
              </a:xfrm>
              <a:prstGeom prst="line">
                <a:avLst/>
              </a:prstGeom>
              <a:noFill/>
              <a:ln w="38100" cap="sq">
                <a:solidFill>
                  <a:srgbClr val="CC00FF"/>
                </a:solidFill>
                <a:round/>
                <a:headEnd type="none" w="sm" len="sm"/>
                <a:tailEnd type="stealth" w="lg"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304177" name="Line 49"/>
              <p:cNvSpPr>
                <a:spLocks noChangeShapeType="1"/>
              </p:cNvSpPr>
              <p:nvPr/>
            </p:nvSpPr>
            <p:spPr bwMode="auto">
              <a:xfrm>
                <a:off x="3408" y="1152"/>
                <a:ext cx="0" cy="384"/>
              </a:xfrm>
              <a:prstGeom prst="line">
                <a:avLst/>
              </a:prstGeom>
              <a:noFill/>
              <a:ln w="38100" cap="sq">
                <a:solidFill>
                  <a:srgbClr val="CC00FF"/>
                </a:solidFill>
                <a:round/>
                <a:headEnd type="none" w="sm" len="sm"/>
                <a:tailEnd type="stealth" w="lg"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304178" name="Line 50"/>
              <p:cNvSpPr>
                <a:spLocks noChangeShapeType="1"/>
              </p:cNvSpPr>
              <p:nvPr/>
            </p:nvSpPr>
            <p:spPr bwMode="auto">
              <a:xfrm>
                <a:off x="4320" y="1152"/>
                <a:ext cx="0" cy="384"/>
              </a:xfrm>
              <a:prstGeom prst="line">
                <a:avLst/>
              </a:prstGeom>
              <a:noFill/>
              <a:ln w="38100" cap="sq">
                <a:solidFill>
                  <a:srgbClr val="CC00FF"/>
                </a:solidFill>
                <a:round/>
                <a:headEnd type="none" w="sm" len="sm"/>
                <a:tailEnd type="stealth" w="lg"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304179" name="Line 51"/>
              <p:cNvSpPr>
                <a:spLocks noChangeShapeType="1"/>
              </p:cNvSpPr>
              <p:nvPr/>
            </p:nvSpPr>
            <p:spPr bwMode="auto">
              <a:xfrm>
                <a:off x="4848" y="1152"/>
                <a:ext cx="0" cy="384"/>
              </a:xfrm>
              <a:prstGeom prst="line">
                <a:avLst/>
              </a:prstGeom>
              <a:noFill/>
              <a:ln w="38100" cap="sq">
                <a:solidFill>
                  <a:srgbClr val="CC00FF"/>
                </a:solidFill>
                <a:round/>
                <a:headEnd type="none" w="sm" len="sm"/>
                <a:tailEnd type="stealth" w="lg"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grpSp>
        <p:sp>
          <p:nvSpPr>
            <p:cNvPr id="304180" name="Line 52"/>
            <p:cNvSpPr>
              <a:spLocks noChangeShapeType="1"/>
            </p:cNvSpPr>
            <p:nvPr/>
          </p:nvSpPr>
          <p:spPr bwMode="auto">
            <a:xfrm flipV="1">
              <a:off x="4560" y="3120"/>
              <a:ext cx="0" cy="384"/>
            </a:xfrm>
            <a:prstGeom prst="line">
              <a:avLst/>
            </a:prstGeom>
            <a:noFill/>
            <a:ln w="38100" cap="sq">
              <a:solidFill>
                <a:srgbClr val="CC00FF"/>
              </a:solidFill>
              <a:round/>
              <a:headEnd type="none" w="sm" len="sm"/>
              <a:tailEnd type="stealth" w="lg"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304181" name="Line 53"/>
            <p:cNvSpPr>
              <a:spLocks noChangeShapeType="1"/>
            </p:cNvSpPr>
            <p:nvPr/>
          </p:nvSpPr>
          <p:spPr bwMode="auto">
            <a:xfrm flipV="1">
              <a:off x="1440" y="3120"/>
              <a:ext cx="0" cy="384"/>
            </a:xfrm>
            <a:prstGeom prst="line">
              <a:avLst/>
            </a:prstGeom>
            <a:noFill/>
            <a:ln w="38100" cap="sq">
              <a:solidFill>
                <a:srgbClr val="CC00FF"/>
              </a:solidFill>
              <a:round/>
              <a:headEnd type="none" w="sm" len="sm"/>
              <a:tailEnd type="stealth" w="lg"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304182" name="Text Box 54"/>
            <p:cNvSpPr txBox="1">
              <a:spLocks noChangeArrowheads="1"/>
            </p:cNvSpPr>
            <p:nvPr/>
          </p:nvSpPr>
          <p:spPr bwMode="auto">
            <a:xfrm>
              <a:off x="288" y="816"/>
              <a:ext cx="427" cy="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sz="2400">
                  <a:solidFill>
                    <a:srgbClr val="CC00FF"/>
                  </a:solidFill>
                  <a:latin typeface="Comic Sans MS" charset="0"/>
                </a:rPr>
                <a:t>[ix]</a:t>
              </a:r>
            </a:p>
          </p:txBody>
        </p:sp>
        <p:sp>
          <p:nvSpPr>
            <p:cNvPr id="304183" name="Text Box 55"/>
            <p:cNvSpPr txBox="1">
              <a:spLocks noChangeArrowheads="1"/>
            </p:cNvSpPr>
            <p:nvPr/>
          </p:nvSpPr>
          <p:spPr bwMode="auto">
            <a:xfrm>
              <a:off x="1200" y="3504"/>
              <a:ext cx="467" cy="29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sz="2400" dirty="0">
                  <a:solidFill>
                    <a:srgbClr val="CC00FF"/>
                  </a:solidFill>
                  <a:latin typeface="Comic Sans MS" charset="0"/>
                </a:rPr>
                <a:t>[ae]</a:t>
              </a:r>
            </a:p>
          </p:txBody>
        </p:sp>
        <p:sp>
          <p:nvSpPr>
            <p:cNvPr id="304184" name="Text Box 56"/>
            <p:cNvSpPr txBox="1">
              <a:spLocks noChangeArrowheads="1"/>
            </p:cNvSpPr>
            <p:nvPr/>
          </p:nvSpPr>
          <p:spPr bwMode="auto">
            <a:xfrm>
              <a:off x="4375" y="3504"/>
              <a:ext cx="425" cy="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sz="2400" dirty="0">
                  <a:solidFill>
                    <a:srgbClr val="CC00FF"/>
                  </a:solidFill>
                  <a:latin typeface="Comic Sans MS" charset="0"/>
                </a:rPr>
                <a:t>[</a:t>
              </a:r>
              <a:r>
                <a:rPr lang="en-US" sz="2400" dirty="0" err="1">
                  <a:solidFill>
                    <a:srgbClr val="CC00FF"/>
                  </a:solidFill>
                  <a:latin typeface="Comic Sans MS" charset="0"/>
                </a:rPr>
                <a:t>ih</a:t>
              </a:r>
              <a:r>
                <a:rPr lang="en-US" sz="2400" dirty="0">
                  <a:solidFill>
                    <a:srgbClr val="CC00FF"/>
                  </a:solidFill>
                  <a:latin typeface="Comic Sans MS" charset="0"/>
                </a:rPr>
                <a:t>]</a:t>
              </a:r>
            </a:p>
          </p:txBody>
        </p:sp>
        <p:sp>
          <p:nvSpPr>
            <p:cNvPr id="304185" name="Text Box 57"/>
            <p:cNvSpPr txBox="1">
              <a:spLocks noChangeArrowheads="1"/>
            </p:cNvSpPr>
            <p:nvPr/>
          </p:nvSpPr>
          <p:spPr bwMode="auto">
            <a:xfrm>
              <a:off x="912" y="816"/>
              <a:ext cx="425" cy="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sz="2400" dirty="0">
                  <a:solidFill>
                    <a:srgbClr val="CC00FF"/>
                  </a:solidFill>
                  <a:latin typeface="Comic Sans MS" charset="0"/>
                </a:rPr>
                <a:t>[</a:t>
              </a:r>
              <a:r>
                <a:rPr lang="en-US" sz="2400" dirty="0" err="1">
                  <a:solidFill>
                    <a:srgbClr val="CC00FF"/>
                  </a:solidFill>
                  <a:latin typeface="Comic Sans MS" charset="0"/>
                </a:rPr>
                <a:t>ih</a:t>
              </a:r>
              <a:r>
                <a:rPr lang="en-US" sz="2400" dirty="0">
                  <a:solidFill>
                    <a:srgbClr val="CC00FF"/>
                  </a:solidFill>
                  <a:latin typeface="Comic Sans MS" charset="0"/>
                </a:rPr>
                <a:t>]</a:t>
              </a:r>
            </a:p>
          </p:txBody>
        </p:sp>
        <p:sp>
          <p:nvSpPr>
            <p:cNvPr id="304186" name="Text Box 58"/>
            <p:cNvSpPr txBox="1">
              <a:spLocks noChangeArrowheads="1"/>
            </p:cNvSpPr>
            <p:nvPr/>
          </p:nvSpPr>
          <p:spPr bwMode="auto">
            <a:xfrm>
              <a:off x="1536" y="816"/>
              <a:ext cx="471" cy="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sz="2400">
                  <a:solidFill>
                    <a:srgbClr val="CC00FF"/>
                  </a:solidFill>
                  <a:latin typeface="Comic Sans MS" charset="0"/>
                </a:rPr>
                <a:t>[ax]</a:t>
              </a:r>
            </a:p>
          </p:txBody>
        </p:sp>
        <p:sp>
          <p:nvSpPr>
            <p:cNvPr id="304187" name="Text Box 59"/>
            <p:cNvSpPr txBox="1">
              <a:spLocks noChangeArrowheads="1"/>
            </p:cNvSpPr>
            <p:nvPr/>
          </p:nvSpPr>
          <p:spPr bwMode="auto">
            <a:xfrm>
              <a:off x="2400" y="816"/>
              <a:ext cx="463" cy="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sz="2400">
                  <a:solidFill>
                    <a:srgbClr val="CC00FF"/>
                  </a:solidFill>
                  <a:latin typeface="Comic Sans MS" charset="0"/>
                </a:rPr>
                <a:t>[ae]</a:t>
              </a:r>
            </a:p>
          </p:txBody>
        </p:sp>
        <p:sp>
          <p:nvSpPr>
            <p:cNvPr id="304188" name="Text Box 60"/>
            <p:cNvSpPr txBox="1">
              <a:spLocks noChangeArrowheads="1"/>
            </p:cNvSpPr>
            <p:nvPr/>
          </p:nvSpPr>
          <p:spPr bwMode="auto">
            <a:xfrm>
              <a:off x="3216" y="816"/>
              <a:ext cx="414" cy="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sz="2400">
                  <a:solidFill>
                    <a:srgbClr val="CC00FF"/>
                  </a:solidFill>
                  <a:latin typeface="Comic Sans MS" charset="0"/>
                </a:rPr>
                <a:t>[iy]</a:t>
              </a:r>
            </a:p>
          </p:txBody>
        </p:sp>
        <p:sp>
          <p:nvSpPr>
            <p:cNvPr id="304189" name="Text Box 61"/>
            <p:cNvSpPr txBox="1">
              <a:spLocks noChangeArrowheads="1"/>
            </p:cNvSpPr>
            <p:nvPr/>
          </p:nvSpPr>
          <p:spPr bwMode="auto">
            <a:xfrm>
              <a:off x="4656" y="816"/>
              <a:ext cx="414" cy="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sz="2400">
                  <a:solidFill>
                    <a:srgbClr val="CC00FF"/>
                  </a:solidFill>
                  <a:latin typeface="Comic Sans MS" charset="0"/>
                </a:rPr>
                <a:t>[iy]</a:t>
              </a:r>
            </a:p>
          </p:txBody>
        </p:sp>
        <p:sp>
          <p:nvSpPr>
            <p:cNvPr id="304190" name="Text Box 62"/>
            <p:cNvSpPr txBox="1">
              <a:spLocks noChangeArrowheads="1"/>
            </p:cNvSpPr>
            <p:nvPr/>
          </p:nvSpPr>
          <p:spPr bwMode="auto">
            <a:xfrm>
              <a:off x="4080" y="816"/>
              <a:ext cx="463" cy="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sz="2400">
                  <a:solidFill>
                    <a:srgbClr val="CC00FF"/>
                  </a:solidFill>
                  <a:latin typeface="Comic Sans MS" charset="0"/>
                </a:rPr>
                <a:t>[ae]</a:t>
              </a:r>
            </a:p>
          </p:txBody>
        </p:sp>
      </p:grpSp>
      <p:pic>
        <p:nvPicPr>
          <p:cNvPr id="304191" name="0A809BF4.WAV">
            <a:hlinkClick r:id="" action="ppaction://media"/>
          </p:cNvPr>
          <p:cNvPicPr>
            <a:picLocks noRot="1" noChangeAspect="1" noChangeArrowheads="1"/>
          </p:cNvPicPr>
          <p:nvPr>
            <a:audioFile r:link="rId2"/>
            <p:extLst>
              <p:ext uri="{DAA4B4D4-6D71-4841-9C94-3DE7FCFB9230}">
                <p14:media xmlns:p14="http://schemas.microsoft.com/office/powerpoint/2010/main" r:embed="rId1"/>
              </p:ext>
            </p:extLst>
          </p:nvPr>
        </p:nvPicPr>
        <p:blipFill>
          <a:blip r:embed="rId7">
            <a:extLst>
              <a:ext uri="{28A0092B-C50C-407E-A947-70E740481C1C}">
                <a14:useLocalDpi xmlns:a14="http://schemas.microsoft.com/office/drawing/2010/main" val="0"/>
              </a:ext>
            </a:extLst>
          </a:blip>
          <a:srcRect/>
          <a:stretch>
            <a:fillRect/>
          </a:stretch>
        </p:blipFill>
        <p:spPr bwMode="auto">
          <a:xfrm>
            <a:off x="8534400" y="2743200"/>
            <a:ext cx="304800" cy="304800"/>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extBox 1">
            <a:extLst>
              <a:ext uri="{FF2B5EF4-FFF2-40B4-BE49-F238E27FC236}">
                <a16:creationId xmlns:a16="http://schemas.microsoft.com/office/drawing/2014/main" id="{65736DD9-0149-FD53-8452-6846C5B11096}"/>
              </a:ext>
            </a:extLst>
          </p:cNvPr>
          <p:cNvSpPr txBox="1"/>
          <p:nvPr/>
        </p:nvSpPr>
        <p:spPr>
          <a:xfrm>
            <a:off x="5241926" y="5574268"/>
            <a:ext cx="389850" cy="369332"/>
          </a:xfrm>
          <a:prstGeom prst="rect">
            <a:avLst/>
          </a:prstGeom>
          <a:noFill/>
        </p:spPr>
        <p:txBody>
          <a:bodyPr wrap="none" rtlCol="0">
            <a:spAutoFit/>
          </a:bodyPr>
          <a:lstStyle/>
          <a:p>
            <a:r>
              <a:rPr lang="en-US" dirty="0">
                <a:solidFill>
                  <a:srgbClr val="FF0000"/>
                </a:solidFill>
              </a:rPr>
              <a:t>[r]</a:t>
            </a:r>
          </a:p>
        </p:txBody>
      </p:sp>
      <p:sp>
        <p:nvSpPr>
          <p:cNvPr id="3" name="TextBox 2">
            <a:extLst>
              <a:ext uri="{FF2B5EF4-FFF2-40B4-BE49-F238E27FC236}">
                <a16:creationId xmlns:a16="http://schemas.microsoft.com/office/drawing/2014/main" id="{D344BD44-966A-F7A6-9AF4-CC7A29A37FC0}"/>
              </a:ext>
            </a:extLst>
          </p:cNvPr>
          <p:cNvSpPr txBox="1"/>
          <p:nvPr/>
        </p:nvSpPr>
        <p:spPr>
          <a:xfrm>
            <a:off x="1286550" y="1295400"/>
            <a:ext cx="410690" cy="400110"/>
          </a:xfrm>
          <a:prstGeom prst="rect">
            <a:avLst/>
          </a:prstGeom>
          <a:noFill/>
        </p:spPr>
        <p:txBody>
          <a:bodyPr wrap="none" rtlCol="0">
            <a:spAutoFit/>
          </a:bodyPr>
          <a:lstStyle/>
          <a:p>
            <a:r>
              <a:rPr lang="en-US" sz="2000" dirty="0">
                <a:solidFill>
                  <a:srgbClr val="FF0000"/>
                </a:solidFill>
              </a:rPr>
              <a:t>[r]</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304137"/>
                                        </p:tgtEl>
                                        <p:attrNameLst>
                                          <p:attrName>style.visibility</p:attrName>
                                        </p:attrNameLst>
                                      </p:cBhvr>
                                      <p:to>
                                        <p:strVal val="visible"/>
                                      </p:to>
                                    </p:set>
                                  </p:childTnLst>
                                  <p:subTnLst>
                                    <p:set>
                                      <p:cBhvr override="childStyle">
                                        <p:cTn dur="1" fill="hold" display="0" masterRel="nextClick" afterEffect="1"/>
                                        <p:tgtEl>
                                          <p:spTgt spid="304137"/>
                                        </p:tgtEl>
                                        <p:attrNameLst>
                                          <p:attrName>style.visibility</p:attrName>
                                        </p:attrNameLst>
                                      </p:cBhvr>
                                      <p:to>
                                        <p:strVal val="hidden"/>
                                      </p:to>
                                    </p:set>
                                  </p:sub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304171"/>
                                        </p:tgtEl>
                                        <p:attrNameLst>
                                          <p:attrName>style.visibility</p:attrName>
                                        </p:attrNameLst>
                                      </p:cBhvr>
                                      <p:to>
                                        <p:strVal val="visible"/>
                                      </p:to>
                                    </p:set>
                                  </p:childTnLst>
                                  <p:subTnLst>
                                    <p:set>
                                      <p:cBhvr override="childStyle">
                                        <p:cTn dur="1" fill="hold" display="0" masterRel="nextClick" afterEffect="1"/>
                                        <p:tgtEl>
                                          <p:spTgt spid="304171"/>
                                        </p:tgtEl>
                                        <p:attrNameLst>
                                          <p:attrName>style.visibility</p:attrName>
                                        </p:attrNameLst>
                                      </p:cBhvr>
                                      <p:to>
                                        <p:strVal val="hidden"/>
                                      </p:to>
                                    </p:set>
                                  </p:sub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499"/>
                                          </p:stCondLst>
                                        </p:cTn>
                                        <p:tgtEl>
                                          <p:spTgt spid="304155"/>
                                        </p:tgtEl>
                                        <p:attrNameLst>
                                          <p:attrName>style.visibility</p:attrName>
                                        </p:attrNameLst>
                                      </p:cBhvr>
                                      <p:to>
                                        <p:strVal val="visible"/>
                                      </p:to>
                                    </p:set>
                                  </p:childTnLst>
                                  <p:subTnLst>
                                    <p:set>
                                      <p:cBhvr override="childStyle">
                                        <p:cTn dur="1" fill="hold" display="0" masterRel="nextClick" afterEffect="1"/>
                                        <p:tgtEl>
                                          <p:spTgt spid="304155"/>
                                        </p:tgtEl>
                                        <p:attrNameLst>
                                          <p:attrName>style.visibility</p:attrName>
                                        </p:attrNameLst>
                                      </p:cBhvr>
                                      <p:to>
                                        <p:strVal val="hidden"/>
                                      </p:to>
                                    </p:set>
                                  </p:sub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499"/>
                                          </p:stCondLst>
                                        </p:cTn>
                                        <p:tgtEl>
                                          <p:spTgt spid="304165"/>
                                        </p:tgtEl>
                                        <p:attrNameLst>
                                          <p:attrName>style.visibility</p:attrName>
                                        </p:attrNameLst>
                                      </p:cBhvr>
                                      <p:to>
                                        <p:strVal val="visible"/>
                                      </p:to>
                                    </p:set>
                                  </p:childTnLst>
                                  <p:subTnLst>
                                    <p:set>
                                      <p:cBhvr override="childStyle">
                                        <p:cTn dur="1" fill="hold" display="0" masterRel="nextClick" afterEffect="1"/>
                                        <p:tgtEl>
                                          <p:spTgt spid="304165"/>
                                        </p:tgtEl>
                                        <p:attrNameLst>
                                          <p:attrName>style.visibility</p:attrName>
                                        </p:attrNameLst>
                                      </p:cBhvr>
                                      <p:to>
                                        <p:strVal val="hidden"/>
                                      </p:to>
                                    </p:set>
                                  </p:sub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499"/>
                                          </p:stCondLst>
                                        </p:cTn>
                                        <p:tgtEl>
                                          <p:spTgt spid="3041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304191"/>
                    </p:tgtEl>
                  </p:cond>
                </p:stCondLst>
                <p:endSync evt="end" delay="0">
                  <p:rtn val="all"/>
                </p:endSync>
                <p:childTnLst>
                  <p:par>
                    <p:cTn id="24" fill="hold" nodeType="clickPar">
                      <p:stCondLst>
                        <p:cond delay="0"/>
                      </p:stCondLst>
                      <p:childTnLst>
                        <p:par>
                          <p:cTn id="25" fill="hold" nodeType="withGroup">
                            <p:stCondLst>
                              <p:cond delay="0"/>
                            </p:stCondLst>
                            <p:childTnLst>
                              <p:par>
                                <p:cTn id="26" presetID="1" presetClass="mediacall" presetSubtype="0" fill="hold" nodeType="clickEffect">
                                  <p:stCondLst>
                                    <p:cond delay="0"/>
                                  </p:stCondLst>
                                  <p:childTnLst>
                                    <p:cmd type="call" cmd="playFrom(0.0)">
                                      <p:cBhvr>
                                        <p:cTn id="27" dur="2033" fill="hold"/>
                                        <p:tgtEl>
                                          <p:spTgt spid="304191"/>
                                        </p:tgtEl>
                                      </p:cBhvr>
                                    </p:cmd>
                                  </p:childTnLst>
                                </p:cTn>
                              </p:par>
                            </p:childTnLst>
                          </p:cTn>
                        </p:par>
                      </p:childTnLst>
                    </p:cTn>
                  </p:par>
                </p:childTnLst>
              </p:cTn>
              <p:nextCondLst>
                <p:cond evt="onClick" delay="0">
                  <p:tgtEl>
                    <p:spTgt spid="304191"/>
                  </p:tgtEl>
                </p:cond>
              </p:nextCondLst>
            </p:seq>
            <p:audio>
              <p:cMediaNode>
                <p:cTn id="28" fill="hold" display="0">
                  <p:stCondLst>
                    <p:cond delay="indefinite"/>
                  </p:stCondLst>
                  <p:endCondLst>
                    <p:cond evt="onNext" delay="0">
                      <p:tgtEl>
                        <p:sldTgt/>
                      </p:tgtEl>
                    </p:cond>
                    <p:cond evt="onPrev" delay="0">
                      <p:tgtEl>
                        <p:sldTgt/>
                      </p:tgtEl>
                    </p:cond>
                    <p:cond evt="onStopAudio" delay="0">
                      <p:tgtEl>
                        <p:sldTgt/>
                      </p:tgtEl>
                    </p:cond>
                  </p:endCondLst>
                </p:cTn>
                <p:tgtEl>
                  <p:spTgt spid="304191"/>
                </p:tgtEl>
              </p:cMediaNode>
            </p:audio>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30" name="Rectangle 2"/>
          <p:cNvSpPr>
            <a:spLocks noGrp="1" noChangeArrowheads="1"/>
          </p:cNvSpPr>
          <p:nvPr>
            <p:ph type="title"/>
          </p:nvPr>
        </p:nvSpPr>
        <p:spPr/>
        <p:txBody>
          <a:bodyPr/>
          <a:lstStyle/>
          <a:p>
            <a:r>
              <a:rPr lang="en-US" dirty="0"/>
              <a:t>Acoustic Landmarks in a .wav File</a:t>
            </a:r>
          </a:p>
        </p:txBody>
      </p:sp>
      <p:pic>
        <p:nvPicPr>
          <p:cNvPr id="304131" name="Picture 3"/>
          <p:cNvPicPr>
            <a:picLocks noChangeAspect="1" noChangeArrowheads="1"/>
          </p:cNvPicPr>
          <p:nvPr/>
        </p:nvPicPr>
        <p:blipFill>
          <a:blip r:embed="rId5">
            <a:extLst>
              <a:ext uri="{28A0092B-C50C-407E-A947-70E740481C1C}">
                <a14:useLocalDpi xmlns:a14="http://schemas.microsoft.com/office/drawing/2010/main" val="0"/>
              </a:ext>
            </a:extLst>
          </a:blip>
          <a:srcRect l="1817" t="28780" r="8463" b="33025"/>
          <a:stretch>
            <a:fillRect/>
          </a:stretch>
        </p:blipFill>
        <p:spPr bwMode="auto">
          <a:xfrm>
            <a:off x="381000" y="2057400"/>
            <a:ext cx="8229600" cy="1371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grpSp>
        <p:nvGrpSpPr>
          <p:cNvPr id="304132" name="Group 4"/>
          <p:cNvGrpSpPr>
            <a:grpSpLocks/>
          </p:cNvGrpSpPr>
          <p:nvPr/>
        </p:nvGrpSpPr>
        <p:grpSpPr bwMode="auto">
          <a:xfrm>
            <a:off x="381000" y="4114800"/>
            <a:ext cx="7848600" cy="1905000"/>
            <a:chOff x="240" y="2976"/>
            <a:chExt cx="4752" cy="768"/>
          </a:xfrm>
        </p:grpSpPr>
        <p:pic>
          <p:nvPicPr>
            <p:cNvPr id="304133" name="Picture 5"/>
            <p:cNvPicPr>
              <a:picLocks noChangeAspect="1" noChangeArrowheads="1"/>
            </p:cNvPicPr>
            <p:nvPr/>
          </p:nvPicPr>
          <p:blipFill>
            <a:blip r:embed="rId6">
              <a:extLst>
                <a:ext uri="{28A0092B-C50C-407E-A947-70E740481C1C}">
                  <a14:useLocalDpi xmlns:a14="http://schemas.microsoft.com/office/drawing/2010/main" val="0"/>
                </a:ext>
              </a:extLst>
            </a:blip>
            <a:srcRect l="11786" t="30902" r="5971" b="35146"/>
            <a:stretch>
              <a:fillRect/>
            </a:stretch>
          </p:blipFill>
          <p:spPr bwMode="auto">
            <a:xfrm>
              <a:off x="240" y="2976"/>
              <a:ext cx="4752" cy="768"/>
            </a:xfrm>
            <a:prstGeom prst="rect">
              <a:avLst/>
            </a:prstGeom>
            <a:noFill/>
            <a:ln w="12700" cap="sq">
              <a:solidFill>
                <a:schemeClr val="tx1"/>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304134" name="AutoShape 6"/>
            <p:cNvSpPr>
              <a:spLocks noChangeArrowheads="1"/>
            </p:cNvSpPr>
            <p:nvPr/>
          </p:nvSpPr>
          <p:spPr bwMode="auto">
            <a:xfrm flipV="1">
              <a:off x="240" y="2976"/>
              <a:ext cx="4752" cy="768"/>
            </a:xfrm>
            <a:prstGeom prst="wedgeRectCallout">
              <a:avLst>
                <a:gd name="adj1" fmla="val -37880"/>
                <a:gd name="adj2" fmla="val 132292"/>
              </a:avLst>
            </a:prstGeom>
            <a:noFill/>
            <a:ln w="12700" cap="sq">
              <a:solidFill>
                <a:schemeClr val="tx1"/>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rot="10800000"/>
            <a:lstStyle/>
            <a:p>
              <a:pPr algn="ctr" eaLnBrk="0" hangingPunct="0"/>
              <a:endParaRPr lang="en-US" sz="2400" dirty="0"/>
            </a:p>
          </p:txBody>
        </p:sp>
        <p:sp>
          <p:nvSpPr>
            <p:cNvPr id="304135" name="Line 7"/>
            <p:cNvSpPr>
              <a:spLocks noChangeShapeType="1"/>
            </p:cNvSpPr>
            <p:nvPr/>
          </p:nvSpPr>
          <p:spPr bwMode="auto">
            <a:xfrm>
              <a:off x="1056" y="2976"/>
              <a:ext cx="1152" cy="0"/>
            </a:xfrm>
            <a:prstGeom prst="line">
              <a:avLst/>
            </a:prstGeom>
            <a:noFill/>
            <a:ln w="76200" cap="sq">
              <a:solidFill>
                <a:schemeClr val="bg1"/>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grpSp>
      <p:sp>
        <p:nvSpPr>
          <p:cNvPr id="304136" name="Text Box 8"/>
          <p:cNvSpPr txBox="1">
            <a:spLocks noChangeArrowheads="1"/>
          </p:cNvSpPr>
          <p:nvPr/>
        </p:nvSpPr>
        <p:spPr bwMode="auto">
          <a:xfrm>
            <a:off x="4287838" y="3276600"/>
            <a:ext cx="4322762"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eaLnBrk="0" hangingPunct="0"/>
            <a:r>
              <a:rPr lang="ja-JP" altLang="en-US" sz="2400">
                <a:latin typeface="Arial"/>
              </a:rPr>
              <a:t>“</a:t>
            </a:r>
            <a:r>
              <a:rPr lang="en-US" sz="2400">
                <a:latin typeface="Comic Sans MS" charset="0"/>
              </a:rPr>
              <a:t>Patricia and Patsy and Sally</a:t>
            </a:r>
            <a:r>
              <a:rPr lang="ja-JP" altLang="en-US" sz="2400">
                <a:latin typeface="Arial"/>
              </a:rPr>
              <a:t>”</a:t>
            </a:r>
            <a:endParaRPr lang="en-US" sz="2400">
              <a:latin typeface="Comic Sans MS" charset="0"/>
            </a:endParaRPr>
          </a:p>
        </p:txBody>
      </p:sp>
      <p:grpSp>
        <p:nvGrpSpPr>
          <p:cNvPr id="304137" name="Group 9"/>
          <p:cNvGrpSpPr>
            <a:grpSpLocks/>
          </p:cNvGrpSpPr>
          <p:nvPr/>
        </p:nvGrpSpPr>
        <p:grpSpPr bwMode="auto">
          <a:xfrm>
            <a:off x="185738" y="1295400"/>
            <a:ext cx="4746625" cy="4724400"/>
            <a:chOff x="117" y="816"/>
            <a:chExt cx="2990" cy="2976"/>
          </a:xfrm>
        </p:grpSpPr>
        <p:sp>
          <p:nvSpPr>
            <p:cNvPr id="304138" name="Line 10"/>
            <p:cNvSpPr>
              <a:spLocks noChangeShapeType="1"/>
            </p:cNvSpPr>
            <p:nvPr/>
          </p:nvSpPr>
          <p:spPr bwMode="auto">
            <a:xfrm flipV="1">
              <a:off x="432" y="3120"/>
              <a:ext cx="0" cy="384"/>
            </a:xfrm>
            <a:prstGeom prst="line">
              <a:avLst/>
            </a:prstGeom>
            <a:noFill/>
            <a:ln w="38100" cap="sq">
              <a:solidFill>
                <a:srgbClr val="00CC00"/>
              </a:solidFill>
              <a:round/>
              <a:headEnd type="none" w="sm" len="sm"/>
              <a:tailEnd type="stealth" w="lg"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304139" name="Line 11"/>
            <p:cNvSpPr>
              <a:spLocks noChangeShapeType="1"/>
            </p:cNvSpPr>
            <p:nvPr/>
          </p:nvSpPr>
          <p:spPr bwMode="auto">
            <a:xfrm flipV="1">
              <a:off x="2688" y="3120"/>
              <a:ext cx="0" cy="384"/>
            </a:xfrm>
            <a:prstGeom prst="line">
              <a:avLst/>
            </a:prstGeom>
            <a:noFill/>
            <a:ln w="38100" cap="sq">
              <a:solidFill>
                <a:srgbClr val="00CC00"/>
              </a:solidFill>
              <a:round/>
              <a:headEnd type="none" w="sm" len="sm"/>
              <a:tailEnd type="stealth" w="lg"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grpSp>
          <p:nvGrpSpPr>
            <p:cNvPr id="304140" name="Group 12"/>
            <p:cNvGrpSpPr>
              <a:grpSpLocks/>
            </p:cNvGrpSpPr>
            <p:nvPr/>
          </p:nvGrpSpPr>
          <p:grpSpPr bwMode="auto">
            <a:xfrm>
              <a:off x="117" y="816"/>
              <a:ext cx="2990" cy="720"/>
              <a:chOff x="117" y="816"/>
              <a:chExt cx="2990" cy="720"/>
            </a:xfrm>
          </p:grpSpPr>
          <p:grpSp>
            <p:nvGrpSpPr>
              <p:cNvPr id="304141" name="Group 13"/>
              <p:cNvGrpSpPr>
                <a:grpSpLocks/>
              </p:cNvGrpSpPr>
              <p:nvPr/>
            </p:nvGrpSpPr>
            <p:grpSpPr bwMode="auto">
              <a:xfrm>
                <a:off x="288" y="1152"/>
                <a:ext cx="2640" cy="384"/>
                <a:chOff x="288" y="1152"/>
                <a:chExt cx="2640" cy="384"/>
              </a:xfrm>
            </p:grpSpPr>
            <p:sp>
              <p:nvSpPr>
                <p:cNvPr id="304142" name="Line 14"/>
                <p:cNvSpPr>
                  <a:spLocks noChangeShapeType="1"/>
                </p:cNvSpPr>
                <p:nvPr/>
              </p:nvSpPr>
              <p:spPr bwMode="auto">
                <a:xfrm>
                  <a:off x="288" y="1152"/>
                  <a:ext cx="0" cy="384"/>
                </a:xfrm>
                <a:prstGeom prst="line">
                  <a:avLst/>
                </a:prstGeom>
                <a:noFill/>
                <a:ln w="38100" cap="sq">
                  <a:solidFill>
                    <a:srgbClr val="00CC00"/>
                  </a:solidFill>
                  <a:round/>
                  <a:headEnd type="none" w="sm" len="sm"/>
                  <a:tailEnd type="stealth" w="lg"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304143" name="Line 15"/>
                <p:cNvSpPr>
                  <a:spLocks noChangeShapeType="1"/>
                </p:cNvSpPr>
                <p:nvPr/>
              </p:nvSpPr>
              <p:spPr bwMode="auto">
                <a:xfrm>
                  <a:off x="720" y="1152"/>
                  <a:ext cx="0" cy="384"/>
                </a:xfrm>
                <a:prstGeom prst="line">
                  <a:avLst/>
                </a:prstGeom>
                <a:noFill/>
                <a:ln w="38100" cap="sq">
                  <a:solidFill>
                    <a:srgbClr val="00CC00"/>
                  </a:solidFill>
                  <a:round/>
                  <a:headEnd type="none" w="sm" len="sm"/>
                  <a:tailEnd type="stealth" w="lg"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304144" name="Line 16"/>
                <p:cNvSpPr>
                  <a:spLocks noChangeShapeType="1"/>
                </p:cNvSpPr>
                <p:nvPr/>
              </p:nvSpPr>
              <p:spPr bwMode="auto">
                <a:xfrm>
                  <a:off x="2160" y="1152"/>
                  <a:ext cx="0" cy="384"/>
                </a:xfrm>
                <a:prstGeom prst="line">
                  <a:avLst/>
                </a:prstGeom>
                <a:noFill/>
                <a:ln w="38100" cap="sq">
                  <a:solidFill>
                    <a:srgbClr val="00CC00"/>
                  </a:solidFill>
                  <a:round/>
                  <a:headEnd type="none" w="sm" len="sm"/>
                  <a:tailEnd type="stealth" w="lg"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304145" name="Line 17"/>
                <p:cNvSpPr>
                  <a:spLocks noChangeShapeType="1"/>
                </p:cNvSpPr>
                <p:nvPr/>
              </p:nvSpPr>
              <p:spPr bwMode="auto">
                <a:xfrm>
                  <a:off x="2928" y="1152"/>
                  <a:ext cx="0" cy="384"/>
                </a:xfrm>
                <a:prstGeom prst="line">
                  <a:avLst/>
                </a:prstGeom>
                <a:noFill/>
                <a:ln w="38100" cap="sq">
                  <a:solidFill>
                    <a:srgbClr val="00CC00"/>
                  </a:solidFill>
                  <a:round/>
                  <a:headEnd type="none" w="sm" len="sm"/>
                  <a:tailEnd type="stealth" w="lg"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grpSp>
          <p:sp>
            <p:nvSpPr>
              <p:cNvPr id="304146" name="Text Box 18"/>
              <p:cNvSpPr txBox="1">
                <a:spLocks noChangeArrowheads="1"/>
              </p:cNvSpPr>
              <p:nvPr/>
            </p:nvSpPr>
            <p:spPr bwMode="auto">
              <a:xfrm>
                <a:off x="117" y="816"/>
                <a:ext cx="363" cy="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rgbClr val="00CC00"/>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sz="2400">
                    <a:solidFill>
                      <a:srgbClr val="00CC00"/>
                    </a:solidFill>
                    <a:latin typeface="Comic Sans MS" charset="0"/>
                  </a:rPr>
                  <a:t>[p]</a:t>
                </a:r>
              </a:p>
            </p:txBody>
          </p:sp>
          <p:sp>
            <p:nvSpPr>
              <p:cNvPr id="304147" name="Text Box 19"/>
              <p:cNvSpPr txBox="1">
                <a:spLocks noChangeArrowheads="1"/>
              </p:cNvSpPr>
              <p:nvPr/>
            </p:nvSpPr>
            <p:spPr bwMode="auto">
              <a:xfrm>
                <a:off x="549" y="816"/>
                <a:ext cx="350" cy="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rgbClr val="00CC00"/>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sz="2400">
                    <a:solidFill>
                      <a:srgbClr val="00CC00"/>
                    </a:solidFill>
                    <a:latin typeface="Comic Sans MS" charset="0"/>
                  </a:rPr>
                  <a:t>[t]</a:t>
                </a:r>
              </a:p>
            </p:txBody>
          </p:sp>
          <p:sp>
            <p:nvSpPr>
              <p:cNvPr id="304148" name="Text Box 20"/>
              <p:cNvSpPr txBox="1">
                <a:spLocks noChangeArrowheads="1"/>
              </p:cNvSpPr>
              <p:nvPr/>
            </p:nvSpPr>
            <p:spPr bwMode="auto">
              <a:xfrm>
                <a:off x="1989" y="816"/>
                <a:ext cx="363" cy="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rgbClr val="00CC00"/>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sz="2400">
                    <a:solidFill>
                      <a:srgbClr val="00CC00"/>
                    </a:solidFill>
                    <a:latin typeface="Comic Sans MS" charset="0"/>
                  </a:rPr>
                  <a:t>[p]</a:t>
                </a:r>
              </a:p>
            </p:txBody>
          </p:sp>
          <p:sp>
            <p:nvSpPr>
              <p:cNvPr id="304149" name="Text Box 21"/>
              <p:cNvSpPr txBox="1">
                <a:spLocks noChangeArrowheads="1"/>
              </p:cNvSpPr>
              <p:nvPr/>
            </p:nvSpPr>
            <p:spPr bwMode="auto">
              <a:xfrm>
                <a:off x="2757" y="816"/>
                <a:ext cx="350" cy="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rgbClr val="00CC00"/>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sz="2400">
                    <a:solidFill>
                      <a:srgbClr val="00CC00"/>
                    </a:solidFill>
                    <a:latin typeface="Comic Sans MS" charset="0"/>
                  </a:rPr>
                  <a:t>[t]</a:t>
                </a:r>
              </a:p>
            </p:txBody>
          </p:sp>
        </p:grpSp>
        <p:sp>
          <p:nvSpPr>
            <p:cNvPr id="304150" name="Text Box 22"/>
            <p:cNvSpPr txBox="1">
              <a:spLocks noChangeArrowheads="1"/>
            </p:cNvSpPr>
            <p:nvPr/>
          </p:nvSpPr>
          <p:spPr bwMode="auto">
            <a:xfrm>
              <a:off x="261" y="3504"/>
              <a:ext cx="363" cy="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sz="2400">
                  <a:solidFill>
                    <a:srgbClr val="00CC00"/>
                  </a:solidFill>
                  <a:latin typeface="Comic Sans MS" charset="0"/>
                </a:rPr>
                <a:t>[p]</a:t>
              </a:r>
            </a:p>
          </p:txBody>
        </p:sp>
        <p:sp>
          <p:nvSpPr>
            <p:cNvPr id="304151" name="Text Box 23"/>
            <p:cNvSpPr txBox="1">
              <a:spLocks noChangeArrowheads="1"/>
            </p:cNvSpPr>
            <p:nvPr/>
          </p:nvSpPr>
          <p:spPr bwMode="auto">
            <a:xfrm>
              <a:off x="2496" y="3504"/>
              <a:ext cx="350" cy="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sz="2400" dirty="0">
                  <a:solidFill>
                    <a:srgbClr val="00CC00"/>
                  </a:solidFill>
                  <a:latin typeface="Comic Sans MS" charset="0"/>
                </a:rPr>
                <a:t>[t]</a:t>
              </a:r>
            </a:p>
          </p:txBody>
        </p:sp>
      </p:grpSp>
      <p:grpSp>
        <p:nvGrpSpPr>
          <p:cNvPr id="304152" name="Group 24"/>
          <p:cNvGrpSpPr>
            <a:grpSpLocks/>
          </p:cNvGrpSpPr>
          <p:nvPr/>
        </p:nvGrpSpPr>
        <p:grpSpPr bwMode="auto">
          <a:xfrm>
            <a:off x="7196138" y="1295400"/>
            <a:ext cx="496887" cy="1143000"/>
            <a:chOff x="4533" y="816"/>
            <a:chExt cx="313" cy="720"/>
          </a:xfrm>
        </p:grpSpPr>
        <p:sp>
          <p:nvSpPr>
            <p:cNvPr id="304153" name="Line 25"/>
            <p:cNvSpPr>
              <a:spLocks noChangeShapeType="1"/>
            </p:cNvSpPr>
            <p:nvPr/>
          </p:nvSpPr>
          <p:spPr bwMode="auto">
            <a:xfrm>
              <a:off x="4704" y="1152"/>
              <a:ext cx="0" cy="384"/>
            </a:xfrm>
            <a:prstGeom prst="line">
              <a:avLst/>
            </a:prstGeom>
            <a:noFill/>
            <a:ln w="38100" cap="sq">
              <a:solidFill>
                <a:srgbClr val="FF9933"/>
              </a:solidFill>
              <a:round/>
              <a:headEnd type="none" w="sm" len="sm"/>
              <a:tailEnd type="stealth" w="lg"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304154" name="Text Box 26"/>
            <p:cNvSpPr txBox="1">
              <a:spLocks noChangeArrowheads="1"/>
            </p:cNvSpPr>
            <p:nvPr/>
          </p:nvSpPr>
          <p:spPr bwMode="auto">
            <a:xfrm>
              <a:off x="4533" y="816"/>
              <a:ext cx="313" cy="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sz="2400">
                  <a:solidFill>
                    <a:srgbClr val="FF9933"/>
                  </a:solidFill>
                  <a:latin typeface="Comic Sans MS" charset="0"/>
                </a:rPr>
                <a:t>[l]</a:t>
              </a:r>
            </a:p>
          </p:txBody>
        </p:sp>
      </p:grpSp>
      <p:grpSp>
        <p:nvGrpSpPr>
          <p:cNvPr id="304155" name="Group 27"/>
          <p:cNvGrpSpPr>
            <a:grpSpLocks/>
          </p:cNvGrpSpPr>
          <p:nvPr/>
        </p:nvGrpSpPr>
        <p:grpSpPr bwMode="auto">
          <a:xfrm>
            <a:off x="1371600" y="1295400"/>
            <a:ext cx="5165725" cy="4267200"/>
            <a:chOff x="864" y="816"/>
            <a:chExt cx="3254" cy="2688"/>
          </a:xfrm>
        </p:grpSpPr>
        <p:grpSp>
          <p:nvGrpSpPr>
            <p:cNvPr id="304156" name="Group 28"/>
            <p:cNvGrpSpPr>
              <a:grpSpLocks/>
            </p:cNvGrpSpPr>
            <p:nvPr/>
          </p:nvGrpSpPr>
          <p:grpSpPr bwMode="auto">
            <a:xfrm>
              <a:off x="864" y="1152"/>
              <a:ext cx="3072" cy="384"/>
              <a:chOff x="864" y="1152"/>
              <a:chExt cx="3072" cy="384"/>
            </a:xfrm>
          </p:grpSpPr>
          <p:sp>
            <p:nvSpPr>
              <p:cNvPr id="304157" name="Line 29"/>
              <p:cNvSpPr>
                <a:spLocks noChangeShapeType="1"/>
              </p:cNvSpPr>
              <p:nvPr/>
            </p:nvSpPr>
            <p:spPr bwMode="auto">
              <a:xfrm>
                <a:off x="864" y="1152"/>
                <a:ext cx="0" cy="384"/>
              </a:xfrm>
              <a:prstGeom prst="line">
                <a:avLst/>
              </a:prstGeom>
              <a:noFill/>
              <a:ln w="38100" cap="sq">
                <a:solidFill>
                  <a:srgbClr val="FF33CC"/>
                </a:solidFill>
                <a:round/>
                <a:headEnd type="none" w="sm" len="sm"/>
                <a:tailEnd type="stealth" w="lg"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304158" name="Line 30"/>
              <p:cNvSpPr>
                <a:spLocks noChangeShapeType="1"/>
              </p:cNvSpPr>
              <p:nvPr/>
            </p:nvSpPr>
            <p:spPr bwMode="auto">
              <a:xfrm>
                <a:off x="1392" y="1152"/>
                <a:ext cx="0" cy="384"/>
              </a:xfrm>
              <a:prstGeom prst="line">
                <a:avLst/>
              </a:prstGeom>
              <a:noFill/>
              <a:ln w="38100" cap="sq">
                <a:solidFill>
                  <a:srgbClr val="FF33CC"/>
                </a:solidFill>
                <a:round/>
                <a:headEnd type="none" w="sm" len="sm"/>
                <a:tailEnd type="stealth" w="lg"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304159" name="Line 31"/>
              <p:cNvSpPr>
                <a:spLocks noChangeShapeType="1"/>
              </p:cNvSpPr>
              <p:nvPr/>
            </p:nvSpPr>
            <p:spPr bwMode="auto">
              <a:xfrm>
                <a:off x="3120" y="1152"/>
                <a:ext cx="0" cy="384"/>
              </a:xfrm>
              <a:prstGeom prst="line">
                <a:avLst/>
              </a:prstGeom>
              <a:noFill/>
              <a:ln w="38100" cap="sq">
                <a:solidFill>
                  <a:srgbClr val="FF33CC"/>
                </a:solidFill>
                <a:round/>
                <a:headEnd type="none" w="sm" len="sm"/>
                <a:tailEnd type="stealth" w="lg"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304160" name="Line 32"/>
              <p:cNvSpPr>
                <a:spLocks noChangeShapeType="1"/>
              </p:cNvSpPr>
              <p:nvPr/>
            </p:nvSpPr>
            <p:spPr bwMode="auto">
              <a:xfrm>
                <a:off x="3936" y="1152"/>
                <a:ext cx="0" cy="384"/>
              </a:xfrm>
              <a:prstGeom prst="line">
                <a:avLst/>
              </a:prstGeom>
              <a:noFill/>
              <a:ln w="38100" cap="sq">
                <a:solidFill>
                  <a:srgbClr val="FF33CC"/>
                </a:solidFill>
                <a:round/>
                <a:headEnd type="none" w="sm" len="sm"/>
                <a:tailEnd type="stealth" w="lg"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grpSp>
        <p:sp>
          <p:nvSpPr>
            <p:cNvPr id="304161" name="Line 33"/>
            <p:cNvSpPr>
              <a:spLocks noChangeShapeType="1"/>
            </p:cNvSpPr>
            <p:nvPr/>
          </p:nvSpPr>
          <p:spPr bwMode="auto">
            <a:xfrm flipV="1">
              <a:off x="3456" y="3120"/>
              <a:ext cx="0" cy="384"/>
            </a:xfrm>
            <a:prstGeom prst="line">
              <a:avLst/>
            </a:prstGeom>
            <a:noFill/>
            <a:ln w="38100" cap="sq">
              <a:solidFill>
                <a:srgbClr val="FF33CC"/>
              </a:solidFill>
              <a:round/>
              <a:headEnd type="none" w="sm" len="sm"/>
              <a:tailEnd type="stealth" w="lg"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304162" name="Text Box 34"/>
            <p:cNvSpPr txBox="1">
              <a:spLocks noChangeArrowheads="1"/>
            </p:cNvSpPr>
            <p:nvPr/>
          </p:nvSpPr>
          <p:spPr bwMode="auto">
            <a:xfrm>
              <a:off x="1152" y="816"/>
              <a:ext cx="464" cy="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sz="2400">
                  <a:solidFill>
                    <a:srgbClr val="FF33CC"/>
                  </a:solidFill>
                  <a:latin typeface="Comic Sans MS" charset="0"/>
                </a:rPr>
                <a:t>[sh]</a:t>
              </a:r>
            </a:p>
          </p:txBody>
        </p:sp>
        <p:sp>
          <p:nvSpPr>
            <p:cNvPr id="304163" name="Text Box 35"/>
            <p:cNvSpPr txBox="1">
              <a:spLocks noChangeArrowheads="1"/>
            </p:cNvSpPr>
            <p:nvPr/>
          </p:nvSpPr>
          <p:spPr bwMode="auto">
            <a:xfrm>
              <a:off x="2949" y="816"/>
              <a:ext cx="353" cy="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sz="2400">
                  <a:solidFill>
                    <a:srgbClr val="FF33CC"/>
                  </a:solidFill>
                  <a:latin typeface="Comic Sans MS" charset="0"/>
                </a:rPr>
                <a:t>[s]</a:t>
              </a:r>
            </a:p>
          </p:txBody>
        </p:sp>
        <p:sp>
          <p:nvSpPr>
            <p:cNvPr id="304164" name="Text Box 36"/>
            <p:cNvSpPr txBox="1">
              <a:spLocks noChangeArrowheads="1"/>
            </p:cNvSpPr>
            <p:nvPr/>
          </p:nvSpPr>
          <p:spPr bwMode="auto">
            <a:xfrm>
              <a:off x="3765" y="816"/>
              <a:ext cx="353" cy="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sz="2400">
                  <a:solidFill>
                    <a:srgbClr val="FF33CC"/>
                  </a:solidFill>
                  <a:latin typeface="Comic Sans MS" charset="0"/>
                </a:rPr>
                <a:t>[s]</a:t>
              </a:r>
            </a:p>
          </p:txBody>
        </p:sp>
      </p:grpSp>
      <p:grpSp>
        <p:nvGrpSpPr>
          <p:cNvPr id="304165" name="Group 37"/>
          <p:cNvGrpSpPr>
            <a:grpSpLocks/>
          </p:cNvGrpSpPr>
          <p:nvPr/>
        </p:nvGrpSpPr>
        <p:grpSpPr bwMode="auto">
          <a:xfrm>
            <a:off x="2895600" y="1295400"/>
            <a:ext cx="3197225" cy="1143000"/>
            <a:chOff x="1824" y="816"/>
            <a:chExt cx="2014" cy="720"/>
          </a:xfrm>
        </p:grpSpPr>
        <p:grpSp>
          <p:nvGrpSpPr>
            <p:cNvPr id="304166" name="Group 38"/>
            <p:cNvGrpSpPr>
              <a:grpSpLocks/>
            </p:cNvGrpSpPr>
            <p:nvPr/>
          </p:nvGrpSpPr>
          <p:grpSpPr bwMode="auto">
            <a:xfrm>
              <a:off x="2016" y="1152"/>
              <a:ext cx="1632" cy="384"/>
              <a:chOff x="2016" y="1152"/>
              <a:chExt cx="1632" cy="384"/>
            </a:xfrm>
          </p:grpSpPr>
          <p:sp>
            <p:nvSpPr>
              <p:cNvPr id="304167" name="Line 39"/>
              <p:cNvSpPr>
                <a:spLocks noChangeShapeType="1"/>
              </p:cNvSpPr>
              <p:nvPr/>
            </p:nvSpPr>
            <p:spPr bwMode="auto">
              <a:xfrm>
                <a:off x="3648" y="1152"/>
                <a:ext cx="0" cy="384"/>
              </a:xfrm>
              <a:prstGeom prst="line">
                <a:avLst/>
              </a:prstGeom>
              <a:noFill/>
              <a:ln w="38100" cap="sq">
                <a:solidFill>
                  <a:srgbClr val="33CCFF"/>
                </a:solidFill>
                <a:round/>
                <a:headEnd type="none" w="sm" len="sm"/>
                <a:tailEnd type="stealth" w="lg"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304168" name="Line 40"/>
              <p:cNvSpPr>
                <a:spLocks noChangeShapeType="1"/>
              </p:cNvSpPr>
              <p:nvPr/>
            </p:nvSpPr>
            <p:spPr bwMode="auto">
              <a:xfrm>
                <a:off x="2016" y="1152"/>
                <a:ext cx="0" cy="384"/>
              </a:xfrm>
              <a:prstGeom prst="line">
                <a:avLst/>
              </a:prstGeom>
              <a:noFill/>
              <a:ln w="38100" cap="sq">
                <a:solidFill>
                  <a:srgbClr val="33CCFF"/>
                </a:solidFill>
                <a:round/>
                <a:headEnd type="none" w="sm" len="sm"/>
                <a:tailEnd type="stealth" w="lg"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grpSp>
        <p:sp>
          <p:nvSpPr>
            <p:cNvPr id="304169" name="Text Box 41"/>
            <p:cNvSpPr txBox="1">
              <a:spLocks noChangeArrowheads="1"/>
            </p:cNvSpPr>
            <p:nvPr/>
          </p:nvSpPr>
          <p:spPr bwMode="auto">
            <a:xfrm>
              <a:off x="1824" y="816"/>
              <a:ext cx="361" cy="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sz="2400">
                  <a:solidFill>
                    <a:srgbClr val="33CCFF"/>
                  </a:solidFill>
                  <a:latin typeface="Comic Sans MS" charset="0"/>
                </a:rPr>
                <a:t>[n]</a:t>
              </a:r>
            </a:p>
          </p:txBody>
        </p:sp>
        <p:sp>
          <p:nvSpPr>
            <p:cNvPr id="304170" name="Text Box 42"/>
            <p:cNvSpPr txBox="1">
              <a:spLocks noChangeArrowheads="1"/>
            </p:cNvSpPr>
            <p:nvPr/>
          </p:nvSpPr>
          <p:spPr bwMode="auto">
            <a:xfrm>
              <a:off x="3477" y="816"/>
              <a:ext cx="361" cy="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sz="2400">
                  <a:solidFill>
                    <a:srgbClr val="33CCFF"/>
                  </a:solidFill>
                  <a:latin typeface="Comic Sans MS" charset="0"/>
                </a:rPr>
                <a:t>[n]</a:t>
              </a:r>
            </a:p>
          </p:txBody>
        </p:sp>
      </p:grpSp>
      <p:grpSp>
        <p:nvGrpSpPr>
          <p:cNvPr id="304171" name="Group 43"/>
          <p:cNvGrpSpPr>
            <a:grpSpLocks/>
          </p:cNvGrpSpPr>
          <p:nvPr/>
        </p:nvGrpSpPr>
        <p:grpSpPr bwMode="auto">
          <a:xfrm>
            <a:off x="457200" y="1295400"/>
            <a:ext cx="7591425" cy="4729163"/>
            <a:chOff x="288" y="816"/>
            <a:chExt cx="4782" cy="2979"/>
          </a:xfrm>
        </p:grpSpPr>
        <p:grpSp>
          <p:nvGrpSpPr>
            <p:cNvPr id="304172" name="Group 44"/>
            <p:cNvGrpSpPr>
              <a:grpSpLocks/>
            </p:cNvGrpSpPr>
            <p:nvPr/>
          </p:nvGrpSpPr>
          <p:grpSpPr bwMode="auto">
            <a:xfrm>
              <a:off x="528" y="1152"/>
              <a:ext cx="4320" cy="384"/>
              <a:chOff x="528" y="1152"/>
              <a:chExt cx="4320" cy="384"/>
            </a:xfrm>
          </p:grpSpPr>
          <p:sp>
            <p:nvSpPr>
              <p:cNvPr id="304173" name="Line 45"/>
              <p:cNvSpPr>
                <a:spLocks noChangeShapeType="1"/>
              </p:cNvSpPr>
              <p:nvPr/>
            </p:nvSpPr>
            <p:spPr bwMode="auto">
              <a:xfrm>
                <a:off x="528" y="1152"/>
                <a:ext cx="0" cy="384"/>
              </a:xfrm>
              <a:prstGeom prst="line">
                <a:avLst/>
              </a:prstGeom>
              <a:noFill/>
              <a:ln w="38100" cap="sq">
                <a:solidFill>
                  <a:srgbClr val="CC00FF"/>
                </a:solidFill>
                <a:round/>
                <a:headEnd type="none" w="sm" len="sm"/>
                <a:tailEnd type="stealth" w="lg"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304174" name="Line 46"/>
              <p:cNvSpPr>
                <a:spLocks noChangeShapeType="1"/>
              </p:cNvSpPr>
              <p:nvPr/>
            </p:nvSpPr>
            <p:spPr bwMode="auto">
              <a:xfrm>
                <a:off x="1104" y="1152"/>
                <a:ext cx="0" cy="384"/>
              </a:xfrm>
              <a:prstGeom prst="line">
                <a:avLst/>
              </a:prstGeom>
              <a:noFill/>
              <a:ln w="38100" cap="sq">
                <a:solidFill>
                  <a:srgbClr val="CC00FF"/>
                </a:solidFill>
                <a:round/>
                <a:headEnd type="none" w="sm" len="sm"/>
                <a:tailEnd type="stealth" w="lg"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304175" name="Line 47"/>
              <p:cNvSpPr>
                <a:spLocks noChangeShapeType="1"/>
              </p:cNvSpPr>
              <p:nvPr/>
            </p:nvSpPr>
            <p:spPr bwMode="auto">
              <a:xfrm>
                <a:off x="1776" y="1152"/>
                <a:ext cx="0" cy="384"/>
              </a:xfrm>
              <a:prstGeom prst="line">
                <a:avLst/>
              </a:prstGeom>
              <a:noFill/>
              <a:ln w="38100" cap="sq">
                <a:solidFill>
                  <a:srgbClr val="CC00FF"/>
                </a:solidFill>
                <a:round/>
                <a:headEnd type="none" w="sm" len="sm"/>
                <a:tailEnd type="stealth" w="lg"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304176" name="Line 48"/>
              <p:cNvSpPr>
                <a:spLocks noChangeShapeType="1"/>
              </p:cNvSpPr>
              <p:nvPr/>
            </p:nvSpPr>
            <p:spPr bwMode="auto">
              <a:xfrm>
                <a:off x="2640" y="1152"/>
                <a:ext cx="0" cy="384"/>
              </a:xfrm>
              <a:prstGeom prst="line">
                <a:avLst/>
              </a:prstGeom>
              <a:noFill/>
              <a:ln w="38100" cap="sq">
                <a:solidFill>
                  <a:srgbClr val="CC00FF"/>
                </a:solidFill>
                <a:round/>
                <a:headEnd type="none" w="sm" len="sm"/>
                <a:tailEnd type="stealth" w="lg"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304177" name="Line 49"/>
              <p:cNvSpPr>
                <a:spLocks noChangeShapeType="1"/>
              </p:cNvSpPr>
              <p:nvPr/>
            </p:nvSpPr>
            <p:spPr bwMode="auto">
              <a:xfrm>
                <a:off x="3408" y="1152"/>
                <a:ext cx="0" cy="384"/>
              </a:xfrm>
              <a:prstGeom prst="line">
                <a:avLst/>
              </a:prstGeom>
              <a:noFill/>
              <a:ln w="38100" cap="sq">
                <a:solidFill>
                  <a:srgbClr val="CC00FF"/>
                </a:solidFill>
                <a:round/>
                <a:headEnd type="none" w="sm" len="sm"/>
                <a:tailEnd type="stealth" w="lg"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304178" name="Line 50"/>
              <p:cNvSpPr>
                <a:spLocks noChangeShapeType="1"/>
              </p:cNvSpPr>
              <p:nvPr/>
            </p:nvSpPr>
            <p:spPr bwMode="auto">
              <a:xfrm>
                <a:off x="4320" y="1152"/>
                <a:ext cx="0" cy="384"/>
              </a:xfrm>
              <a:prstGeom prst="line">
                <a:avLst/>
              </a:prstGeom>
              <a:noFill/>
              <a:ln w="38100" cap="sq">
                <a:solidFill>
                  <a:srgbClr val="CC00FF"/>
                </a:solidFill>
                <a:round/>
                <a:headEnd type="none" w="sm" len="sm"/>
                <a:tailEnd type="stealth" w="lg"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304179" name="Line 51"/>
              <p:cNvSpPr>
                <a:spLocks noChangeShapeType="1"/>
              </p:cNvSpPr>
              <p:nvPr/>
            </p:nvSpPr>
            <p:spPr bwMode="auto">
              <a:xfrm>
                <a:off x="4848" y="1152"/>
                <a:ext cx="0" cy="384"/>
              </a:xfrm>
              <a:prstGeom prst="line">
                <a:avLst/>
              </a:prstGeom>
              <a:noFill/>
              <a:ln w="38100" cap="sq">
                <a:solidFill>
                  <a:srgbClr val="CC00FF"/>
                </a:solidFill>
                <a:round/>
                <a:headEnd type="none" w="sm" len="sm"/>
                <a:tailEnd type="stealth" w="lg"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grpSp>
        <p:sp>
          <p:nvSpPr>
            <p:cNvPr id="304180" name="Line 52"/>
            <p:cNvSpPr>
              <a:spLocks noChangeShapeType="1"/>
            </p:cNvSpPr>
            <p:nvPr/>
          </p:nvSpPr>
          <p:spPr bwMode="auto">
            <a:xfrm flipV="1">
              <a:off x="4560" y="3120"/>
              <a:ext cx="0" cy="384"/>
            </a:xfrm>
            <a:prstGeom prst="line">
              <a:avLst/>
            </a:prstGeom>
            <a:noFill/>
            <a:ln w="38100" cap="sq">
              <a:solidFill>
                <a:srgbClr val="CC00FF"/>
              </a:solidFill>
              <a:round/>
              <a:headEnd type="none" w="sm" len="sm"/>
              <a:tailEnd type="stealth" w="lg"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304181" name="Line 53"/>
            <p:cNvSpPr>
              <a:spLocks noChangeShapeType="1"/>
            </p:cNvSpPr>
            <p:nvPr/>
          </p:nvSpPr>
          <p:spPr bwMode="auto">
            <a:xfrm flipV="1">
              <a:off x="1440" y="3120"/>
              <a:ext cx="0" cy="384"/>
            </a:xfrm>
            <a:prstGeom prst="line">
              <a:avLst/>
            </a:prstGeom>
            <a:noFill/>
            <a:ln w="38100" cap="sq">
              <a:solidFill>
                <a:srgbClr val="CC00FF"/>
              </a:solidFill>
              <a:round/>
              <a:headEnd type="none" w="sm" len="sm"/>
              <a:tailEnd type="stealth" w="lg"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304182" name="Text Box 54"/>
            <p:cNvSpPr txBox="1">
              <a:spLocks noChangeArrowheads="1"/>
            </p:cNvSpPr>
            <p:nvPr/>
          </p:nvSpPr>
          <p:spPr bwMode="auto">
            <a:xfrm>
              <a:off x="288" y="816"/>
              <a:ext cx="427" cy="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sz="2400">
                  <a:solidFill>
                    <a:srgbClr val="CC00FF"/>
                  </a:solidFill>
                  <a:latin typeface="Comic Sans MS" charset="0"/>
                </a:rPr>
                <a:t>[ix]</a:t>
              </a:r>
            </a:p>
          </p:txBody>
        </p:sp>
        <p:sp>
          <p:nvSpPr>
            <p:cNvPr id="304183" name="Text Box 55"/>
            <p:cNvSpPr txBox="1">
              <a:spLocks noChangeArrowheads="1"/>
            </p:cNvSpPr>
            <p:nvPr/>
          </p:nvSpPr>
          <p:spPr bwMode="auto">
            <a:xfrm>
              <a:off x="1200" y="3504"/>
              <a:ext cx="467" cy="29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sz="2400" dirty="0">
                  <a:solidFill>
                    <a:srgbClr val="CC00FF"/>
                  </a:solidFill>
                  <a:latin typeface="Comic Sans MS" charset="0"/>
                </a:rPr>
                <a:t>[ae]</a:t>
              </a:r>
            </a:p>
          </p:txBody>
        </p:sp>
        <p:sp>
          <p:nvSpPr>
            <p:cNvPr id="304184" name="Text Box 56"/>
            <p:cNvSpPr txBox="1">
              <a:spLocks noChangeArrowheads="1"/>
            </p:cNvSpPr>
            <p:nvPr/>
          </p:nvSpPr>
          <p:spPr bwMode="auto">
            <a:xfrm>
              <a:off x="4375" y="3504"/>
              <a:ext cx="425" cy="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sz="2400" dirty="0">
                  <a:solidFill>
                    <a:srgbClr val="CC00FF"/>
                  </a:solidFill>
                  <a:latin typeface="Comic Sans MS" charset="0"/>
                </a:rPr>
                <a:t>[</a:t>
              </a:r>
              <a:r>
                <a:rPr lang="en-US" sz="2400" dirty="0" err="1">
                  <a:solidFill>
                    <a:srgbClr val="CC00FF"/>
                  </a:solidFill>
                  <a:latin typeface="Comic Sans MS" charset="0"/>
                </a:rPr>
                <a:t>ih</a:t>
              </a:r>
              <a:r>
                <a:rPr lang="en-US" sz="2400" dirty="0">
                  <a:solidFill>
                    <a:srgbClr val="CC00FF"/>
                  </a:solidFill>
                  <a:latin typeface="Comic Sans MS" charset="0"/>
                </a:rPr>
                <a:t>]</a:t>
              </a:r>
            </a:p>
          </p:txBody>
        </p:sp>
        <p:sp>
          <p:nvSpPr>
            <p:cNvPr id="304185" name="Text Box 57"/>
            <p:cNvSpPr txBox="1">
              <a:spLocks noChangeArrowheads="1"/>
            </p:cNvSpPr>
            <p:nvPr/>
          </p:nvSpPr>
          <p:spPr bwMode="auto">
            <a:xfrm>
              <a:off x="912" y="816"/>
              <a:ext cx="425" cy="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sz="2400" dirty="0">
                  <a:solidFill>
                    <a:srgbClr val="CC00FF"/>
                  </a:solidFill>
                  <a:latin typeface="Comic Sans MS" charset="0"/>
                </a:rPr>
                <a:t>[</a:t>
              </a:r>
              <a:r>
                <a:rPr lang="en-US" sz="2400" dirty="0" err="1">
                  <a:solidFill>
                    <a:srgbClr val="CC00FF"/>
                  </a:solidFill>
                  <a:latin typeface="Comic Sans MS" charset="0"/>
                </a:rPr>
                <a:t>ih</a:t>
              </a:r>
              <a:r>
                <a:rPr lang="en-US" sz="2400" dirty="0">
                  <a:solidFill>
                    <a:srgbClr val="CC00FF"/>
                  </a:solidFill>
                  <a:latin typeface="Comic Sans MS" charset="0"/>
                </a:rPr>
                <a:t>]</a:t>
              </a:r>
            </a:p>
          </p:txBody>
        </p:sp>
        <p:sp>
          <p:nvSpPr>
            <p:cNvPr id="304186" name="Text Box 58"/>
            <p:cNvSpPr txBox="1">
              <a:spLocks noChangeArrowheads="1"/>
            </p:cNvSpPr>
            <p:nvPr/>
          </p:nvSpPr>
          <p:spPr bwMode="auto">
            <a:xfrm>
              <a:off x="1536" y="816"/>
              <a:ext cx="471" cy="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sz="2400">
                  <a:solidFill>
                    <a:srgbClr val="CC00FF"/>
                  </a:solidFill>
                  <a:latin typeface="Comic Sans MS" charset="0"/>
                </a:rPr>
                <a:t>[ax]</a:t>
              </a:r>
            </a:p>
          </p:txBody>
        </p:sp>
        <p:sp>
          <p:nvSpPr>
            <p:cNvPr id="304187" name="Text Box 59"/>
            <p:cNvSpPr txBox="1">
              <a:spLocks noChangeArrowheads="1"/>
            </p:cNvSpPr>
            <p:nvPr/>
          </p:nvSpPr>
          <p:spPr bwMode="auto">
            <a:xfrm>
              <a:off x="2400" y="816"/>
              <a:ext cx="463" cy="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sz="2400">
                  <a:solidFill>
                    <a:srgbClr val="CC00FF"/>
                  </a:solidFill>
                  <a:latin typeface="Comic Sans MS" charset="0"/>
                </a:rPr>
                <a:t>[ae]</a:t>
              </a:r>
            </a:p>
          </p:txBody>
        </p:sp>
        <p:sp>
          <p:nvSpPr>
            <p:cNvPr id="304188" name="Text Box 60"/>
            <p:cNvSpPr txBox="1">
              <a:spLocks noChangeArrowheads="1"/>
            </p:cNvSpPr>
            <p:nvPr/>
          </p:nvSpPr>
          <p:spPr bwMode="auto">
            <a:xfrm>
              <a:off x="3216" y="816"/>
              <a:ext cx="414" cy="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sz="2400">
                  <a:solidFill>
                    <a:srgbClr val="CC00FF"/>
                  </a:solidFill>
                  <a:latin typeface="Comic Sans MS" charset="0"/>
                </a:rPr>
                <a:t>[iy]</a:t>
              </a:r>
            </a:p>
          </p:txBody>
        </p:sp>
        <p:sp>
          <p:nvSpPr>
            <p:cNvPr id="304189" name="Text Box 61"/>
            <p:cNvSpPr txBox="1">
              <a:spLocks noChangeArrowheads="1"/>
            </p:cNvSpPr>
            <p:nvPr/>
          </p:nvSpPr>
          <p:spPr bwMode="auto">
            <a:xfrm>
              <a:off x="4656" y="816"/>
              <a:ext cx="414" cy="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sz="2400">
                  <a:solidFill>
                    <a:srgbClr val="CC00FF"/>
                  </a:solidFill>
                  <a:latin typeface="Comic Sans MS" charset="0"/>
                </a:rPr>
                <a:t>[iy]</a:t>
              </a:r>
            </a:p>
          </p:txBody>
        </p:sp>
        <p:sp>
          <p:nvSpPr>
            <p:cNvPr id="304190" name="Text Box 62"/>
            <p:cNvSpPr txBox="1">
              <a:spLocks noChangeArrowheads="1"/>
            </p:cNvSpPr>
            <p:nvPr/>
          </p:nvSpPr>
          <p:spPr bwMode="auto">
            <a:xfrm>
              <a:off x="4080" y="816"/>
              <a:ext cx="463" cy="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sz="2400">
                  <a:solidFill>
                    <a:srgbClr val="CC00FF"/>
                  </a:solidFill>
                  <a:latin typeface="Comic Sans MS" charset="0"/>
                </a:rPr>
                <a:t>[ae]</a:t>
              </a:r>
            </a:p>
          </p:txBody>
        </p:sp>
      </p:grpSp>
      <p:pic>
        <p:nvPicPr>
          <p:cNvPr id="304191" name="0A809BF4.WAV">
            <a:hlinkClick r:id="" action="ppaction://media"/>
          </p:cNvPr>
          <p:cNvPicPr>
            <a:picLocks noRot="1" noChangeAspect="1" noChangeArrowheads="1"/>
          </p:cNvPicPr>
          <p:nvPr>
            <a:audioFile r:link="rId2"/>
            <p:extLst>
              <p:ext uri="{DAA4B4D4-6D71-4841-9C94-3DE7FCFB9230}">
                <p14:media xmlns:p14="http://schemas.microsoft.com/office/powerpoint/2010/main" r:embed="rId1"/>
              </p:ext>
            </p:extLst>
          </p:nvPr>
        </p:nvPicPr>
        <p:blipFill>
          <a:blip r:embed="rId7">
            <a:extLst>
              <a:ext uri="{28A0092B-C50C-407E-A947-70E740481C1C}">
                <a14:useLocalDpi xmlns:a14="http://schemas.microsoft.com/office/drawing/2010/main" val="0"/>
              </a:ext>
            </a:extLst>
          </a:blip>
          <a:srcRect/>
          <a:stretch>
            <a:fillRect/>
          </a:stretch>
        </p:blipFill>
        <p:spPr bwMode="auto">
          <a:xfrm>
            <a:off x="8534400" y="2743200"/>
            <a:ext cx="304800" cy="304800"/>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extBox 1">
            <a:extLst>
              <a:ext uri="{FF2B5EF4-FFF2-40B4-BE49-F238E27FC236}">
                <a16:creationId xmlns:a16="http://schemas.microsoft.com/office/drawing/2014/main" id="{65736DD9-0149-FD53-8452-6846C5B11096}"/>
              </a:ext>
            </a:extLst>
          </p:cNvPr>
          <p:cNvSpPr txBox="1"/>
          <p:nvPr/>
        </p:nvSpPr>
        <p:spPr>
          <a:xfrm>
            <a:off x="5241926" y="5574268"/>
            <a:ext cx="389850" cy="369332"/>
          </a:xfrm>
          <a:prstGeom prst="rect">
            <a:avLst/>
          </a:prstGeom>
          <a:noFill/>
        </p:spPr>
        <p:txBody>
          <a:bodyPr wrap="none" rtlCol="0">
            <a:spAutoFit/>
          </a:bodyPr>
          <a:lstStyle/>
          <a:p>
            <a:r>
              <a:rPr lang="en-US" dirty="0">
                <a:solidFill>
                  <a:srgbClr val="FF0000"/>
                </a:solidFill>
              </a:rPr>
              <a:t>[r]</a:t>
            </a:r>
          </a:p>
        </p:txBody>
      </p:sp>
      <p:sp>
        <p:nvSpPr>
          <p:cNvPr id="3" name="TextBox 2">
            <a:extLst>
              <a:ext uri="{FF2B5EF4-FFF2-40B4-BE49-F238E27FC236}">
                <a16:creationId xmlns:a16="http://schemas.microsoft.com/office/drawing/2014/main" id="{D344BD44-966A-F7A6-9AF4-CC7A29A37FC0}"/>
              </a:ext>
            </a:extLst>
          </p:cNvPr>
          <p:cNvSpPr txBox="1"/>
          <p:nvPr/>
        </p:nvSpPr>
        <p:spPr>
          <a:xfrm>
            <a:off x="1286550" y="1295400"/>
            <a:ext cx="410690" cy="400110"/>
          </a:xfrm>
          <a:prstGeom prst="rect">
            <a:avLst/>
          </a:prstGeom>
          <a:noFill/>
        </p:spPr>
        <p:txBody>
          <a:bodyPr wrap="none" rtlCol="0">
            <a:spAutoFit/>
          </a:bodyPr>
          <a:lstStyle/>
          <a:p>
            <a:r>
              <a:rPr lang="en-US" sz="2000" dirty="0">
                <a:solidFill>
                  <a:srgbClr val="FF0000"/>
                </a:solidFill>
              </a:rPr>
              <a:t>[r]</a:t>
            </a:r>
          </a:p>
        </p:txBody>
      </p:sp>
    </p:spTree>
    <p:extLst>
      <p:ext uri="{BB962C8B-B14F-4D97-AF65-F5344CB8AC3E}">
        <p14:creationId xmlns:p14="http://schemas.microsoft.com/office/powerpoint/2010/main" val="219275675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304137"/>
                                        </p:tgtEl>
                                        <p:attrNameLst>
                                          <p:attrName>style.visibility</p:attrName>
                                        </p:attrNameLst>
                                      </p:cBhvr>
                                      <p:to>
                                        <p:strVal val="visible"/>
                                      </p:to>
                                    </p:set>
                                  </p:childTnLst>
                                  <p:subTnLst>
                                    <p:set>
                                      <p:cBhvr override="childStyle">
                                        <p:cTn dur="1" fill="hold" display="0" masterRel="nextClick" afterEffect="1"/>
                                        <p:tgtEl>
                                          <p:spTgt spid="304137"/>
                                        </p:tgtEl>
                                        <p:attrNameLst>
                                          <p:attrName>style.visibility</p:attrName>
                                        </p:attrNameLst>
                                      </p:cBhvr>
                                      <p:to>
                                        <p:strVal val="hidden"/>
                                      </p:to>
                                    </p:set>
                                  </p:sub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304171"/>
                                        </p:tgtEl>
                                        <p:attrNameLst>
                                          <p:attrName>style.visibility</p:attrName>
                                        </p:attrNameLst>
                                      </p:cBhvr>
                                      <p:to>
                                        <p:strVal val="visible"/>
                                      </p:to>
                                    </p:set>
                                  </p:childTnLst>
                                  <p:subTnLst>
                                    <p:set>
                                      <p:cBhvr override="childStyle">
                                        <p:cTn dur="1" fill="hold" display="0" masterRel="nextClick" afterEffect="1"/>
                                        <p:tgtEl>
                                          <p:spTgt spid="304171"/>
                                        </p:tgtEl>
                                        <p:attrNameLst>
                                          <p:attrName>style.visibility</p:attrName>
                                        </p:attrNameLst>
                                      </p:cBhvr>
                                      <p:to>
                                        <p:strVal val="hidden"/>
                                      </p:to>
                                    </p:set>
                                  </p:sub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499"/>
                                          </p:stCondLst>
                                        </p:cTn>
                                        <p:tgtEl>
                                          <p:spTgt spid="304155"/>
                                        </p:tgtEl>
                                        <p:attrNameLst>
                                          <p:attrName>style.visibility</p:attrName>
                                        </p:attrNameLst>
                                      </p:cBhvr>
                                      <p:to>
                                        <p:strVal val="visible"/>
                                      </p:to>
                                    </p:set>
                                  </p:childTnLst>
                                  <p:subTnLst>
                                    <p:set>
                                      <p:cBhvr override="childStyle">
                                        <p:cTn dur="1" fill="hold" display="0" masterRel="nextClick" afterEffect="1"/>
                                        <p:tgtEl>
                                          <p:spTgt spid="304155"/>
                                        </p:tgtEl>
                                        <p:attrNameLst>
                                          <p:attrName>style.visibility</p:attrName>
                                        </p:attrNameLst>
                                      </p:cBhvr>
                                      <p:to>
                                        <p:strVal val="hidden"/>
                                      </p:to>
                                    </p:set>
                                  </p:sub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499"/>
                                          </p:stCondLst>
                                        </p:cTn>
                                        <p:tgtEl>
                                          <p:spTgt spid="304165"/>
                                        </p:tgtEl>
                                        <p:attrNameLst>
                                          <p:attrName>style.visibility</p:attrName>
                                        </p:attrNameLst>
                                      </p:cBhvr>
                                      <p:to>
                                        <p:strVal val="visible"/>
                                      </p:to>
                                    </p:set>
                                  </p:childTnLst>
                                  <p:subTnLst>
                                    <p:set>
                                      <p:cBhvr override="childStyle">
                                        <p:cTn dur="1" fill="hold" display="0" masterRel="nextClick" afterEffect="1"/>
                                        <p:tgtEl>
                                          <p:spTgt spid="304165"/>
                                        </p:tgtEl>
                                        <p:attrNameLst>
                                          <p:attrName>style.visibility</p:attrName>
                                        </p:attrNameLst>
                                      </p:cBhvr>
                                      <p:to>
                                        <p:strVal val="hidden"/>
                                      </p:to>
                                    </p:set>
                                  </p:sub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499"/>
                                          </p:stCondLst>
                                        </p:cTn>
                                        <p:tgtEl>
                                          <p:spTgt spid="3041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304191"/>
                    </p:tgtEl>
                  </p:cond>
                </p:stCondLst>
                <p:endSync evt="end" delay="0">
                  <p:rtn val="all"/>
                </p:endSync>
                <p:childTnLst>
                  <p:par>
                    <p:cTn id="24" fill="hold" nodeType="clickPar">
                      <p:stCondLst>
                        <p:cond delay="0"/>
                      </p:stCondLst>
                      <p:childTnLst>
                        <p:par>
                          <p:cTn id="25" fill="hold" nodeType="withGroup">
                            <p:stCondLst>
                              <p:cond delay="0"/>
                            </p:stCondLst>
                            <p:childTnLst>
                              <p:par>
                                <p:cTn id="26" presetID="1" presetClass="mediacall" presetSubtype="0" fill="hold" nodeType="clickEffect">
                                  <p:stCondLst>
                                    <p:cond delay="0"/>
                                  </p:stCondLst>
                                  <p:childTnLst>
                                    <p:cmd type="call" cmd="playFrom(0.0)">
                                      <p:cBhvr>
                                        <p:cTn id="27" dur="2033" fill="hold"/>
                                        <p:tgtEl>
                                          <p:spTgt spid="304191"/>
                                        </p:tgtEl>
                                      </p:cBhvr>
                                    </p:cmd>
                                  </p:childTnLst>
                                </p:cTn>
                              </p:par>
                            </p:childTnLst>
                          </p:cTn>
                        </p:par>
                      </p:childTnLst>
                    </p:cTn>
                  </p:par>
                </p:childTnLst>
              </p:cTn>
              <p:nextCondLst>
                <p:cond evt="onClick" delay="0">
                  <p:tgtEl>
                    <p:spTgt spid="304191"/>
                  </p:tgtEl>
                </p:cond>
              </p:nextCondLst>
            </p:seq>
            <p:audio>
              <p:cMediaNode>
                <p:cTn id="28" fill="hold" display="0">
                  <p:stCondLst>
                    <p:cond delay="indefinite"/>
                  </p:stCondLst>
                  <p:endCondLst>
                    <p:cond evt="onNext" delay="0">
                      <p:tgtEl>
                        <p:sldTgt/>
                      </p:tgtEl>
                    </p:cond>
                    <p:cond evt="onPrev" delay="0">
                      <p:tgtEl>
                        <p:sldTgt/>
                      </p:tgtEl>
                    </p:cond>
                    <p:cond evt="onStopAudio" delay="0">
                      <p:tgtEl>
                        <p:sldTgt/>
                      </p:tgtEl>
                    </p:cond>
                  </p:endCondLst>
                </p:cTn>
                <p:tgtEl>
                  <p:spTgt spid="304191"/>
                </p:tgtEl>
              </p:cMediaNode>
            </p:audio>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7553"/>
            <a:ext cx="9144000" cy="6935553"/>
          </a:xfrm>
          <a:prstGeom prst="rect">
            <a:avLst/>
          </a:prstGeom>
        </p:spPr>
      </p:pic>
    </p:spTree>
    <p:extLst>
      <p:ext uri="{BB962C8B-B14F-4D97-AF65-F5344CB8AC3E}">
        <p14:creationId xmlns:p14="http://schemas.microsoft.com/office/powerpoint/2010/main" val="87230965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30859" y="1480679"/>
            <a:ext cx="6282282" cy="5387653"/>
          </a:xfrm>
          <a:prstGeom prst="rect">
            <a:avLst/>
          </a:prstGeom>
        </p:spPr>
      </p:pic>
      <p:sp>
        <p:nvSpPr>
          <p:cNvPr id="4" name="Title 3"/>
          <p:cNvSpPr>
            <a:spLocks noGrp="1"/>
          </p:cNvSpPr>
          <p:nvPr>
            <p:ph type="title"/>
          </p:nvPr>
        </p:nvSpPr>
        <p:spPr/>
        <p:txBody>
          <a:bodyPr/>
          <a:lstStyle/>
          <a:p>
            <a:r>
              <a:rPr lang="en-US" dirty="0"/>
              <a:t>Can Our Brain (or a Ferret’s) Help?</a:t>
            </a:r>
          </a:p>
        </p:txBody>
      </p:sp>
    </p:spTree>
    <p:extLst>
      <p:ext uri="{BB962C8B-B14F-4D97-AF65-F5344CB8AC3E}">
        <p14:creationId xmlns:p14="http://schemas.microsoft.com/office/powerpoint/2010/main" val="82004528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hlinkClick r:id="rId2"/>
              </a:rPr>
              <a:t>Engineers translate brain signals directly into speech</a:t>
            </a:r>
            <a:endParaRPr lang="en-US" dirty="0"/>
          </a:p>
        </p:txBody>
      </p:sp>
      <p:sp>
        <p:nvSpPr>
          <p:cNvPr id="3" name="Content Placeholder 2"/>
          <p:cNvSpPr>
            <a:spLocks noGrp="1"/>
          </p:cNvSpPr>
          <p:nvPr>
            <p:ph idx="1"/>
          </p:nvPr>
        </p:nvSpPr>
        <p:spPr/>
        <p:txBody>
          <a:bodyPr/>
          <a:lstStyle/>
          <a:p>
            <a:r>
              <a:rPr lang="en-US" dirty="0"/>
              <a:t>Zuckerman Institute at Columbia</a:t>
            </a:r>
          </a:p>
          <a:p>
            <a:r>
              <a:rPr lang="en-US" dirty="0"/>
              <a:t>Advances mark critical step toward brain-computer interfaces that hold immense promise for those with limited or no ability to speak</a:t>
            </a:r>
          </a:p>
          <a:p>
            <a:pPr lvl="1"/>
            <a:r>
              <a:rPr lang="en-US" sz="2400" dirty="0" err="1"/>
              <a:t>Nima</a:t>
            </a:r>
            <a:r>
              <a:rPr lang="en-US" sz="2400" dirty="0"/>
              <a:t> </a:t>
            </a:r>
            <a:r>
              <a:rPr lang="en-US" sz="2400" dirty="0" err="1"/>
              <a:t>Mesgarani</a:t>
            </a:r>
            <a:r>
              <a:rPr lang="en-US" sz="2400" dirty="0"/>
              <a:t>: in a scientific first, neuro-engineers have created a system that translates thought into intelligible, recognizable speech. This breakthrough, which harnesses the power of speech synthesizers and artificial intelligence, could lead to new ways for computers to communicate directly with the brain.</a:t>
            </a:r>
            <a:br>
              <a:rPr lang="en-US" sz="2400" dirty="0"/>
            </a:br>
            <a:endParaRPr lang="en-US" sz="2400" dirty="0"/>
          </a:p>
        </p:txBody>
      </p:sp>
    </p:spTree>
    <p:extLst>
      <p:ext uri="{BB962C8B-B14F-4D97-AF65-F5344CB8AC3E}">
        <p14:creationId xmlns:p14="http://schemas.microsoft.com/office/powerpoint/2010/main" val="24407003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608E8E-569B-7A42-A526-1516086F54E1}"/>
              </a:ext>
            </a:extLst>
          </p:cNvPr>
          <p:cNvSpPr>
            <a:spLocks noGrp="1"/>
          </p:cNvSpPr>
          <p:nvPr>
            <p:ph type="title"/>
          </p:nvPr>
        </p:nvSpPr>
        <p:spPr/>
        <p:txBody>
          <a:bodyPr/>
          <a:lstStyle/>
          <a:p>
            <a:r>
              <a:rPr lang="en-US" dirty="0" err="1"/>
              <a:t>Gradescope</a:t>
            </a:r>
            <a:r>
              <a:rPr lang="en-US" dirty="0"/>
              <a:t> on </a:t>
            </a:r>
            <a:r>
              <a:rPr lang="en-US" dirty="0" err="1"/>
              <a:t>Courseworks</a:t>
            </a:r>
            <a:endParaRPr lang="en-US" dirty="0"/>
          </a:p>
        </p:txBody>
      </p:sp>
      <p:sp>
        <p:nvSpPr>
          <p:cNvPr id="3" name="Content Placeholder 2">
            <a:extLst>
              <a:ext uri="{FF2B5EF4-FFF2-40B4-BE49-F238E27FC236}">
                <a16:creationId xmlns:a16="http://schemas.microsoft.com/office/drawing/2014/main" id="{E6CA3DF4-79E3-4A49-A1B7-6A9EF6D4AEE6}"/>
              </a:ext>
            </a:extLst>
          </p:cNvPr>
          <p:cNvSpPr>
            <a:spLocks noGrp="1"/>
          </p:cNvSpPr>
          <p:nvPr>
            <p:ph idx="1"/>
          </p:nvPr>
        </p:nvSpPr>
        <p:spPr/>
        <p:txBody>
          <a:bodyPr/>
          <a:lstStyle/>
          <a:p>
            <a:pPr algn="l" fontAlgn="base"/>
            <a:r>
              <a:rPr lang="en-US" dirty="0"/>
              <a:t>Remember to please sign up for </a:t>
            </a:r>
            <a:r>
              <a:rPr lang="en-US" dirty="0" err="1"/>
              <a:t>gradescope</a:t>
            </a:r>
            <a:r>
              <a:rPr lang="en-US" dirty="0"/>
              <a:t> in </a:t>
            </a:r>
            <a:r>
              <a:rPr lang="en-US" dirty="0" err="1"/>
              <a:t>Courseworks</a:t>
            </a:r>
            <a:r>
              <a:rPr lang="en-US" dirty="0"/>
              <a:t> (</a:t>
            </a:r>
            <a:r>
              <a:rPr lang="en-US" dirty="0">
                <a:hlinkClick r:id="rId2"/>
              </a:rPr>
              <a:t>https://www.gradescope.com/</a:t>
            </a:r>
            <a:r>
              <a:rPr lang="en-US" dirty="0"/>
              <a:t>) using your Columbia email (</a:t>
            </a:r>
            <a:r>
              <a:rPr lang="en-US" dirty="0">
                <a:hlinkClick r:id="rId3"/>
              </a:rPr>
              <a:t>UNI@columbia.edu)--</a:t>
            </a:r>
            <a:r>
              <a:rPr lang="en-US" dirty="0"/>
              <a:t>  no other emails are accepted. Add this course to your dashboard using code </a:t>
            </a:r>
            <a:r>
              <a:rPr lang="en-US" sz="2800" b="1" i="0" u="none" strike="noStrike" dirty="0">
                <a:solidFill>
                  <a:srgbClr val="191919"/>
                </a:solidFill>
                <a:effectLst/>
                <a:latin typeface="Noto Sans" panose="020B0502040504020204" pitchFamily="34" charset="0"/>
              </a:rPr>
              <a:t> </a:t>
            </a:r>
            <a:r>
              <a:rPr lang="en-US" sz="2800" b="1" dirty="0">
                <a:solidFill>
                  <a:srgbClr val="191919"/>
                </a:solidFill>
                <a:latin typeface="inherit"/>
              </a:rPr>
              <a:t>R75XNV</a:t>
            </a:r>
            <a:endParaRPr lang="en-US" dirty="0"/>
          </a:p>
          <a:p>
            <a:r>
              <a:rPr lang="en-US" dirty="0"/>
              <a:t>Let us know if you have any issues</a:t>
            </a:r>
            <a:br>
              <a:rPr lang="en-US" dirty="0"/>
            </a:br>
            <a:endParaRPr lang="en-US" dirty="0"/>
          </a:p>
          <a:p>
            <a:endParaRPr lang="en-US" dirty="0"/>
          </a:p>
        </p:txBody>
      </p:sp>
    </p:spTree>
    <p:extLst>
      <p:ext uri="{BB962C8B-B14F-4D97-AF65-F5344CB8AC3E}">
        <p14:creationId xmlns:p14="http://schemas.microsoft.com/office/powerpoint/2010/main" val="9506493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850" name="Rectangle 2"/>
          <p:cNvSpPr>
            <a:spLocks noGrp="1" noChangeArrowheads="1"/>
          </p:cNvSpPr>
          <p:nvPr>
            <p:ph type="title"/>
          </p:nvPr>
        </p:nvSpPr>
        <p:spPr/>
        <p:txBody>
          <a:bodyPr/>
          <a:lstStyle/>
          <a:p>
            <a:r>
              <a:rPr lang="en-US"/>
              <a:t>Linguistic Sounds</a:t>
            </a:r>
            <a:endParaRPr lang="en-US" dirty="0"/>
          </a:p>
        </p:txBody>
      </p:sp>
      <p:sp>
        <p:nvSpPr>
          <p:cNvPr id="334851" name="Rectangle 3"/>
          <p:cNvSpPr>
            <a:spLocks noGrp="1" noChangeArrowheads="1"/>
          </p:cNvSpPr>
          <p:nvPr>
            <p:ph type="body" idx="1"/>
          </p:nvPr>
        </p:nvSpPr>
        <p:spPr/>
        <p:txBody>
          <a:bodyPr/>
          <a:lstStyle/>
          <a:p>
            <a:r>
              <a:rPr lang="en-US" dirty="0"/>
              <a:t>What is the </a:t>
            </a:r>
            <a:r>
              <a:rPr lang="en-US" dirty="0">
                <a:solidFill>
                  <a:srgbClr val="0000FF"/>
                </a:solidFill>
              </a:rPr>
              <a:t>sound inventory </a:t>
            </a:r>
            <a:r>
              <a:rPr lang="en-US" dirty="0"/>
              <a:t>of a language X?</a:t>
            </a:r>
          </a:p>
          <a:p>
            <a:r>
              <a:rPr lang="en-US" dirty="0"/>
              <a:t>How are these sounds </a:t>
            </a:r>
            <a:r>
              <a:rPr lang="en-US" dirty="0">
                <a:solidFill>
                  <a:srgbClr val="0000FF"/>
                </a:solidFill>
              </a:rPr>
              <a:t>produced</a:t>
            </a:r>
            <a:r>
              <a:rPr lang="en-US" dirty="0"/>
              <a:t>?  </a:t>
            </a:r>
          </a:p>
          <a:p>
            <a:r>
              <a:rPr lang="en-US" dirty="0"/>
              <a:t>What sounds are </a:t>
            </a:r>
            <a:r>
              <a:rPr lang="en-US" dirty="0">
                <a:solidFill>
                  <a:srgbClr val="0000FF"/>
                </a:solidFill>
              </a:rPr>
              <a:t>shared</a:t>
            </a:r>
            <a:r>
              <a:rPr lang="en-US" dirty="0"/>
              <a:t> by languages X and Y? Which are </a:t>
            </a:r>
            <a:r>
              <a:rPr lang="en-US" dirty="0">
                <a:solidFill>
                  <a:srgbClr val="0000FF"/>
                </a:solidFill>
              </a:rPr>
              <a:t>different</a:t>
            </a:r>
            <a:r>
              <a:rPr lang="en-US" dirty="0"/>
              <a:t>?</a:t>
            </a:r>
          </a:p>
          <a:p>
            <a:r>
              <a:rPr lang="en-US" dirty="0"/>
              <a:t>How do </a:t>
            </a:r>
            <a:r>
              <a:rPr lang="en-US" dirty="0">
                <a:solidFill>
                  <a:srgbClr val="0000FF"/>
                </a:solidFill>
              </a:rPr>
              <a:t>particular </a:t>
            </a:r>
            <a:r>
              <a:rPr lang="en-US" dirty="0"/>
              <a:t>sounds in a given language </a:t>
            </a:r>
            <a:r>
              <a:rPr lang="en-US" dirty="0">
                <a:solidFill>
                  <a:srgbClr val="0000FF"/>
                </a:solidFill>
              </a:rPr>
              <a:t>vary</a:t>
            </a:r>
            <a:r>
              <a:rPr lang="en-US" dirty="0"/>
              <a:t> in different contexts?</a:t>
            </a:r>
          </a:p>
          <a:p>
            <a:r>
              <a:rPr lang="en-US" i="1" dirty="0">
                <a:solidFill>
                  <a:srgbClr val="FF0000"/>
                </a:solidFill>
              </a:rPr>
              <a:t>Why do we need to know all this to study a language?</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138" name="Rectangle 2"/>
          <p:cNvSpPr>
            <a:spLocks noGrp="1" noChangeArrowheads="1"/>
          </p:cNvSpPr>
          <p:nvPr>
            <p:ph type="title"/>
          </p:nvPr>
        </p:nvSpPr>
        <p:spPr/>
        <p:txBody>
          <a:bodyPr/>
          <a:lstStyle/>
          <a:p>
            <a:r>
              <a:rPr lang="en-US"/>
              <a:t>Next Class</a:t>
            </a:r>
          </a:p>
        </p:txBody>
      </p:sp>
      <p:sp>
        <p:nvSpPr>
          <p:cNvPr id="347139" name="Rectangle 3"/>
          <p:cNvSpPr>
            <a:spLocks noGrp="1" noChangeArrowheads="1"/>
          </p:cNvSpPr>
          <p:nvPr>
            <p:ph type="body" idx="1"/>
          </p:nvPr>
        </p:nvSpPr>
        <p:spPr/>
        <p:txBody>
          <a:bodyPr/>
          <a:lstStyle/>
          <a:p>
            <a:r>
              <a:rPr lang="en-US" dirty="0"/>
              <a:t>Readings: J&amp;M 28 (4-6) (</a:t>
            </a:r>
            <a:r>
              <a:rPr lang="en-US" dirty="0">
                <a:hlinkClick r:id="rId3"/>
              </a:rPr>
              <a:t>use syllabus link</a:t>
            </a:r>
            <a:r>
              <a:rPr lang="en-US" dirty="0"/>
              <a:t>)</a:t>
            </a:r>
          </a:p>
          <a:p>
            <a:r>
              <a:rPr lang="en-US" dirty="0"/>
              <a:t>Post for Week 3 in Courseworks2</a:t>
            </a:r>
          </a:p>
          <a:p>
            <a:r>
              <a:rPr lang="en-US" dirty="0"/>
              <a:t>Note:  if you were not able to submit Week 2 in time please just submit as Week 2 (late for students signing up late or with other issues mentioned to us)</a:t>
            </a:r>
          </a:p>
          <a:p>
            <a:r>
              <a:rPr lang="en-US" dirty="0"/>
              <a:t>Remember to enroll in </a:t>
            </a:r>
            <a:r>
              <a:rPr lang="en-US" dirty="0">
                <a:solidFill>
                  <a:srgbClr val="0000FF"/>
                </a:solidFill>
              </a:rPr>
              <a:t>Ed Discussion</a:t>
            </a:r>
            <a:r>
              <a:rPr lang="en-US" dirty="0"/>
              <a:t> and record your names in </a:t>
            </a:r>
            <a:r>
              <a:rPr lang="en-US" dirty="0" err="1"/>
              <a:t>You@Columbia</a:t>
            </a:r>
            <a:r>
              <a:rPr lang="en-US" dirty="0"/>
              <a:t> in Courseworks2!</a:t>
            </a:r>
          </a:p>
          <a:p>
            <a:r>
              <a:rPr lang="en-US" dirty="0"/>
              <a:t>Now show your cards to the TAs </a:t>
            </a:r>
            <a:r>
              <a:rPr lang="en-US"/>
              <a:t>for attendance -- Any </a:t>
            </a:r>
            <a:r>
              <a:rPr lang="en-US" dirty="0"/>
              <a:t>questions?</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367927" y="0"/>
            <a:ext cx="6408145" cy="6858000"/>
          </a:xfrm>
          <a:prstGeom prst="rect">
            <a:avLst/>
          </a:prstGeom>
        </p:spPr>
      </p:pic>
    </p:spTree>
    <p:extLst>
      <p:ext uri="{BB962C8B-B14F-4D97-AF65-F5344CB8AC3E}">
        <p14:creationId xmlns:p14="http://schemas.microsoft.com/office/powerpoint/2010/main" val="13351692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Tale of Discounts and Advertisers</a:t>
            </a:r>
          </a:p>
        </p:txBody>
      </p:sp>
      <p:sp>
        <p:nvSpPr>
          <p:cNvPr id="3" name="Content Placeholder 2"/>
          <p:cNvSpPr>
            <a:spLocks noGrp="1"/>
          </p:cNvSpPr>
          <p:nvPr>
            <p:ph idx="1"/>
          </p:nvPr>
        </p:nvSpPr>
        <p:spPr/>
        <p:txBody>
          <a:bodyPr/>
          <a:lstStyle/>
          <a:p>
            <a:r>
              <a:rPr lang="en-US" dirty="0"/>
              <a:t>(1) A burger costing $4.59 is </a:t>
            </a:r>
            <a:r>
              <a:rPr lang="en-US" dirty="0">
                <a:solidFill>
                  <a:srgbClr val="0000FF"/>
                </a:solidFill>
              </a:rPr>
              <a:t>on sale </a:t>
            </a:r>
            <a:r>
              <a:rPr lang="en-US" dirty="0"/>
              <a:t>for $2.33  at Mel’s</a:t>
            </a:r>
          </a:p>
          <a:p>
            <a:r>
              <a:rPr lang="en-US" dirty="0"/>
              <a:t>Close your eyes and repeat the sale price to yourself 3 times</a:t>
            </a:r>
          </a:p>
          <a:p>
            <a:r>
              <a:rPr lang="en-US" dirty="0"/>
              <a:t>(2) A taco costing $4.53 is </a:t>
            </a:r>
            <a:r>
              <a:rPr lang="en-US" dirty="0">
                <a:solidFill>
                  <a:srgbClr val="0000FF"/>
                </a:solidFill>
              </a:rPr>
              <a:t>on sa</a:t>
            </a:r>
            <a:r>
              <a:rPr lang="en-US" dirty="0"/>
              <a:t>le for $2.22 at </a:t>
            </a:r>
            <a:r>
              <a:rPr lang="en-US" dirty="0" err="1"/>
              <a:t>Noche</a:t>
            </a:r>
            <a:r>
              <a:rPr lang="en-US" dirty="0"/>
              <a:t> Mexicana</a:t>
            </a:r>
          </a:p>
          <a:p>
            <a:r>
              <a:rPr lang="en-US" dirty="0"/>
              <a:t>Repeat the sale price to yourself 3 times</a:t>
            </a:r>
          </a:p>
          <a:p>
            <a:r>
              <a:rPr lang="en-US" i="1" dirty="0">
                <a:solidFill>
                  <a:srgbClr val="FF0000"/>
                </a:solidFill>
              </a:rPr>
              <a:t>Can you estimate the size of the discount?  Which deal is best?</a:t>
            </a:r>
          </a:p>
          <a:p>
            <a:endParaRPr lang="en-US" dirty="0"/>
          </a:p>
        </p:txBody>
      </p:sp>
    </p:spTree>
    <p:extLst>
      <p:ext uri="{BB962C8B-B14F-4D97-AF65-F5344CB8AC3E}">
        <p14:creationId xmlns:p14="http://schemas.microsoft.com/office/powerpoint/2010/main" val="2820462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123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1066800"/>
            <a:ext cx="5794330" cy="564184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4" name="Title 3"/>
          <p:cNvSpPr>
            <a:spLocks noGrp="1"/>
          </p:cNvSpPr>
          <p:nvPr>
            <p:ph type="title"/>
          </p:nvPr>
        </p:nvSpPr>
        <p:spPr/>
        <p:txBody>
          <a:bodyPr/>
          <a:lstStyle/>
          <a:p>
            <a:r>
              <a:rPr lang="en-US" dirty="0"/>
              <a:t>Coulter &amp; Coulter 2010</a:t>
            </a:r>
          </a:p>
        </p:txBody>
      </p:sp>
    </p:spTree>
  </p:cSld>
  <p:clrMapOvr>
    <a:masterClrMapping/>
  </p:clrMapOvr>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16750</TotalTime>
  <Words>4950</Words>
  <Application>Microsoft Macintosh PowerPoint</Application>
  <PresentationFormat>On-screen Show (4:3)</PresentationFormat>
  <Paragraphs>630</Paragraphs>
  <Slides>60</Slides>
  <Notes>49</Notes>
  <HiddenSlides>3</HiddenSlides>
  <MMClips>4</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60</vt:i4>
      </vt:variant>
    </vt:vector>
  </HeadingPairs>
  <TitlesOfParts>
    <vt:vector size="68" baseType="lpstr">
      <vt:lpstr>Arial</vt:lpstr>
      <vt:lpstr>Calibri</vt:lpstr>
      <vt:lpstr>Comic Sans MS</vt:lpstr>
      <vt:lpstr>inherit</vt:lpstr>
      <vt:lpstr>Noto Sans</vt:lpstr>
      <vt:lpstr>Times New Roman</vt:lpstr>
      <vt:lpstr>Vrinda</vt:lpstr>
      <vt:lpstr>Default Design</vt:lpstr>
      <vt:lpstr>From Sounds to Language </vt:lpstr>
      <vt:lpstr>TA Information</vt:lpstr>
      <vt:lpstr>Attendance</vt:lpstr>
      <vt:lpstr>Some Findings and Some Important Tasks</vt:lpstr>
      <vt:lpstr>PowerPoint Presentation</vt:lpstr>
      <vt:lpstr>Linguistic Sounds</vt:lpstr>
      <vt:lpstr>PowerPoint Presentation</vt:lpstr>
      <vt:lpstr>A Tale of Discounts and Advertisers</vt:lpstr>
      <vt:lpstr>Coulter &amp; Coulter 2010</vt:lpstr>
      <vt:lpstr>PowerPoint Presentation</vt:lpstr>
      <vt:lpstr>Phonetics:  Studying and Classifying Speech Sounds</vt:lpstr>
      <vt:lpstr>The McGurk Effect</vt:lpstr>
      <vt:lpstr>Sounds in Language: Phonemes, Phones and Allophones</vt:lpstr>
      <vt:lpstr>How should we Represent Speech Sounds?</vt:lpstr>
      <vt:lpstr>Orthographic Representation?</vt:lpstr>
      <vt:lpstr>Phonetic Symbol Sets</vt:lpstr>
      <vt:lpstr>PowerPoint Presentation</vt:lpstr>
      <vt:lpstr>Mine</vt:lpstr>
      <vt:lpstr>Other IPA Charts</vt:lpstr>
      <vt:lpstr>Articulatory Phonetics:  How do we produce speech?</vt:lpstr>
      <vt:lpstr>PowerPoint Presentation</vt:lpstr>
      <vt:lpstr>Places of Articulation</vt:lpstr>
      <vt:lpstr>Consonants and Vowels</vt:lpstr>
      <vt:lpstr>Vowels</vt:lpstr>
      <vt:lpstr>American English Vowel Space in ARPAbet</vt:lpstr>
      <vt:lpstr>American English Vowel Space in ARPAbet</vt:lpstr>
      <vt:lpstr>Vowels and Places of Articulation</vt:lpstr>
      <vt:lpstr>High Front or Back [iy] vs. [uw]</vt:lpstr>
      <vt:lpstr>Low Front or Back [ae] vs. [aa]</vt:lpstr>
      <vt:lpstr>Many Differences in Vowels across Languages</vt:lpstr>
      <vt:lpstr>Japanese Vowel Space</vt:lpstr>
      <vt:lpstr>Comparing English and Japanese Vowels</vt:lpstr>
      <vt:lpstr>Consonants:  A True Story about Noa</vt:lpstr>
      <vt:lpstr>Consonants: Place of Articulation</vt:lpstr>
      <vt:lpstr>Consonants: Manner of Articulation</vt:lpstr>
      <vt:lpstr>PowerPoint Presentation</vt:lpstr>
      <vt:lpstr>PowerPoint Presentation</vt:lpstr>
      <vt:lpstr>Places of Articulation</vt:lpstr>
      <vt:lpstr>A Problem:  Coarticulation</vt:lpstr>
      <vt:lpstr>Places of Articulation</vt:lpstr>
      <vt:lpstr>Articulators in action</vt:lpstr>
      <vt:lpstr>How do we Produce Speech:  Vocal Fold Vibration</vt:lpstr>
      <vt:lpstr>Less Thank Perfect</vt:lpstr>
      <vt:lpstr>How do we Capture This Articulatory Data?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Representations for Sounds</vt:lpstr>
      <vt:lpstr>PowerPoint Presentation</vt:lpstr>
      <vt:lpstr>Acoustic Landmarks in a .wav File</vt:lpstr>
      <vt:lpstr>Acoustic Landmarks in a .wav File</vt:lpstr>
      <vt:lpstr>PowerPoint Presentation</vt:lpstr>
      <vt:lpstr>Can Our Brain (or a Ferret’s) Help?</vt:lpstr>
      <vt:lpstr>Engineers translate brain signals directly into speech</vt:lpstr>
      <vt:lpstr>Gradescope on Courseworks</vt:lpstr>
      <vt:lpstr>Next Class</vt:lpstr>
    </vt:vector>
  </TitlesOfParts>
  <Company>Bell Labs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 Slide Title</dc:title>
  <dc:creator>Sean Ramprashad</dc:creator>
  <cp:lastModifiedBy>Julia H</cp:lastModifiedBy>
  <cp:revision>1358</cp:revision>
  <dcterms:created xsi:type="dcterms:W3CDTF">1999-12-08T12:44:00Z</dcterms:created>
  <dcterms:modified xsi:type="dcterms:W3CDTF">2024-09-10T13:02:42Z</dcterms:modified>
</cp:coreProperties>
</file>