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00"/>
  </p:notesMasterIdLst>
  <p:sldIdLst>
    <p:sldId id="256" r:id="rId2"/>
    <p:sldId id="317" r:id="rId3"/>
    <p:sldId id="411" r:id="rId4"/>
    <p:sldId id="261" r:id="rId5"/>
    <p:sldId id="262" r:id="rId6"/>
    <p:sldId id="266" r:id="rId7"/>
    <p:sldId id="286" r:id="rId8"/>
    <p:sldId id="287" r:id="rId9"/>
    <p:sldId id="289" r:id="rId10"/>
    <p:sldId id="290" r:id="rId11"/>
    <p:sldId id="257" r:id="rId12"/>
    <p:sldId id="291" r:id="rId13"/>
    <p:sldId id="292" r:id="rId14"/>
    <p:sldId id="293" r:id="rId15"/>
    <p:sldId id="294" r:id="rId16"/>
    <p:sldId id="295" r:id="rId17"/>
    <p:sldId id="296" r:id="rId18"/>
    <p:sldId id="298" r:id="rId19"/>
    <p:sldId id="299" r:id="rId20"/>
    <p:sldId id="300" r:id="rId21"/>
    <p:sldId id="302" r:id="rId22"/>
    <p:sldId id="303" r:id="rId23"/>
    <p:sldId id="304" r:id="rId24"/>
    <p:sldId id="385" r:id="rId25"/>
    <p:sldId id="306" r:id="rId26"/>
    <p:sldId id="307" r:id="rId27"/>
    <p:sldId id="308" r:id="rId28"/>
    <p:sldId id="309" r:id="rId29"/>
    <p:sldId id="310" r:id="rId30"/>
    <p:sldId id="311" r:id="rId31"/>
    <p:sldId id="312" r:id="rId32"/>
    <p:sldId id="313" r:id="rId33"/>
    <p:sldId id="314" r:id="rId34"/>
    <p:sldId id="270" r:id="rId35"/>
    <p:sldId id="271" r:id="rId36"/>
    <p:sldId id="272" r:id="rId37"/>
    <p:sldId id="326" r:id="rId38"/>
    <p:sldId id="273" r:id="rId39"/>
    <p:sldId id="274" r:id="rId40"/>
    <p:sldId id="276" r:id="rId41"/>
    <p:sldId id="370" r:id="rId42"/>
    <p:sldId id="371" r:id="rId43"/>
    <p:sldId id="372" r:id="rId44"/>
    <p:sldId id="373" r:id="rId45"/>
    <p:sldId id="374" r:id="rId46"/>
    <p:sldId id="375" r:id="rId47"/>
    <p:sldId id="376" r:id="rId48"/>
    <p:sldId id="377" r:id="rId49"/>
    <p:sldId id="378" r:id="rId50"/>
    <p:sldId id="379" r:id="rId51"/>
    <p:sldId id="380" r:id="rId52"/>
    <p:sldId id="381" r:id="rId53"/>
    <p:sldId id="382" r:id="rId54"/>
    <p:sldId id="397" r:id="rId55"/>
    <p:sldId id="318" r:id="rId56"/>
    <p:sldId id="319" r:id="rId57"/>
    <p:sldId id="320" r:id="rId58"/>
    <p:sldId id="321" r:id="rId59"/>
    <p:sldId id="322" r:id="rId60"/>
    <p:sldId id="323" r:id="rId61"/>
    <p:sldId id="324" r:id="rId62"/>
    <p:sldId id="386" r:id="rId63"/>
    <p:sldId id="387" r:id="rId64"/>
    <p:sldId id="388" r:id="rId65"/>
    <p:sldId id="389" r:id="rId66"/>
    <p:sldId id="390" r:id="rId67"/>
    <p:sldId id="391" r:id="rId68"/>
    <p:sldId id="392" r:id="rId69"/>
    <p:sldId id="393" r:id="rId70"/>
    <p:sldId id="398" r:id="rId71"/>
    <p:sldId id="400" r:id="rId72"/>
    <p:sldId id="399" r:id="rId73"/>
    <p:sldId id="401" r:id="rId74"/>
    <p:sldId id="412" r:id="rId75"/>
    <p:sldId id="407" r:id="rId76"/>
    <p:sldId id="402" r:id="rId77"/>
    <p:sldId id="414" r:id="rId78"/>
    <p:sldId id="415" r:id="rId79"/>
    <p:sldId id="416" r:id="rId80"/>
    <p:sldId id="417" r:id="rId81"/>
    <p:sldId id="418" r:id="rId82"/>
    <p:sldId id="419" r:id="rId83"/>
    <p:sldId id="420" r:id="rId84"/>
    <p:sldId id="421" r:id="rId85"/>
    <p:sldId id="429" r:id="rId86"/>
    <p:sldId id="424" r:id="rId87"/>
    <p:sldId id="425" r:id="rId88"/>
    <p:sldId id="426" r:id="rId89"/>
    <p:sldId id="427" r:id="rId90"/>
    <p:sldId id="396" r:id="rId91"/>
    <p:sldId id="599" r:id="rId92"/>
    <p:sldId id="413" r:id="rId93"/>
    <p:sldId id="428" r:id="rId94"/>
    <p:sldId id="597" r:id="rId95"/>
    <p:sldId id="408" r:id="rId96"/>
    <p:sldId id="409" r:id="rId97"/>
    <p:sldId id="598" r:id="rId98"/>
    <p:sldId id="410" r:id="rId9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890"/>
    <p:restoredTop sz="92267"/>
  </p:normalViewPr>
  <p:slideViewPr>
    <p:cSldViewPr snapToGrid="0" snapToObjects="1">
      <p:cViewPr varScale="1">
        <p:scale>
          <a:sx n="106" d="100"/>
          <a:sy n="106" d="100"/>
        </p:scale>
        <p:origin x="48" y="176"/>
      </p:cViewPr>
      <p:guideLst/>
    </p:cSldViewPr>
  </p:slideViewPr>
  <p:notesTextViewPr>
    <p:cViewPr>
      <p:scale>
        <a:sx n="1" d="1"/>
        <a:sy n="1" d="1"/>
      </p:scale>
      <p:origin x="0" y="0"/>
    </p:cViewPr>
  </p:notesTextViewPr>
  <p:sorterViewPr>
    <p:cViewPr>
      <p:scale>
        <a:sx n="111" d="100"/>
        <a:sy n="111" d="100"/>
      </p:scale>
      <p:origin x="0" y="0"/>
    </p:cViewPr>
  </p:sorterViewPr>
  <p:notesViewPr>
    <p:cSldViewPr snapToGrid="0" snapToObjects="1">
      <p:cViewPr>
        <p:scale>
          <a:sx n="95" d="100"/>
          <a:sy n="95" d="100"/>
        </p:scale>
        <p:origin x="4328" y="6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37F279-0F51-8141-93D5-5DFE55406713}" type="datetimeFigureOut">
              <a:rPr lang="en-US" smtClean="0"/>
              <a:t>4/16/24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0FB950-3FB8-244F-92CA-B7FC0720C2EC}" type="slidenum">
              <a:rPr lang="en-US" smtClean="0"/>
              <a:t>‹#›</a:t>
            </a:fld>
            <a:endParaRPr lang="en-US"/>
          </a:p>
        </p:txBody>
      </p:sp>
    </p:spTree>
    <p:extLst>
      <p:ext uri="{BB962C8B-B14F-4D97-AF65-F5344CB8AC3E}">
        <p14:creationId xmlns:p14="http://schemas.microsoft.com/office/powerpoint/2010/main" val="801042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real-statistics.com/reliability/cohens-kappa/"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Shape 267"/>
          <p:cNvSpPr>
            <a:spLocks noGrp="1" noRot="1" noChangeAspect="1"/>
          </p:cNvSpPr>
          <p:nvPr>
            <p:ph type="sldImg"/>
          </p:nvPr>
        </p:nvSpPr>
        <p:spPr>
          <a:xfrm>
            <a:off x="381000" y="685800"/>
            <a:ext cx="6096000" cy="3429000"/>
          </a:xfrm>
          <a:prstGeom prst="rect">
            <a:avLst/>
          </a:prstGeom>
        </p:spPr>
        <p:txBody>
          <a:bodyPr/>
          <a:lstStyle/>
          <a:p>
            <a:endParaRPr/>
          </a:p>
        </p:txBody>
      </p:sp>
      <p:sp>
        <p:nvSpPr>
          <p:cNvPr id="268" name="Shape 268"/>
          <p:cNvSpPr>
            <a:spLocks noGrp="1"/>
          </p:cNvSpPr>
          <p:nvPr>
            <p:ph type="body" sz="quarter" idx="1"/>
          </p:nvPr>
        </p:nvSpPr>
        <p:spPr>
          <a:prstGeom prst="rect">
            <a:avLst/>
          </a:prstGeom>
        </p:spPr>
        <p:txBody>
          <a:bodyPr/>
          <a:lstStyle/>
          <a:p>
            <a:pPr marL="436562" indent="-436562">
              <a:buSzPct val="100000"/>
              <a:buAutoNum type="arabicParenBoth"/>
            </a:pPr>
            <a:r>
              <a:t>using characteristics of charismatic speech in text- to-speech synthesis can make a computer-generated voice more trustworthy</a:t>
            </a:r>
          </a:p>
          <a:p>
            <a:pPr marL="436562" indent="-436562">
              <a:buSzPct val="100000"/>
              <a:buAutoNum type="arabicParenBoth"/>
            </a:pPr>
            <a:r>
              <a:t>practicing with acoustic feedback can make humans speak more charismatically </a:t>
            </a:r>
          </a:p>
        </p:txBody>
      </p:sp>
    </p:spTree>
    <p:extLst>
      <p:ext uri="{BB962C8B-B14F-4D97-AF65-F5344CB8AC3E}">
        <p14:creationId xmlns:p14="http://schemas.microsoft.com/office/powerpoint/2010/main" val="891735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Accusatory</a:t>
            </a:r>
          </a:p>
          <a:p>
            <a:r>
              <a:rPr lang="en-US" dirty="0"/>
              <a:t>Angry</a:t>
            </a:r>
          </a:p>
          <a:p>
            <a:r>
              <a:rPr lang="en-US" dirty="0"/>
              <a:t>Passionate</a:t>
            </a:r>
          </a:p>
          <a:p>
            <a:r>
              <a:rPr lang="en-US" dirty="0"/>
              <a:t>Intense</a:t>
            </a:r>
          </a:p>
          <a:p>
            <a:r>
              <a:rPr lang="en-US" dirty="0"/>
              <a:t>--------------------</a:t>
            </a:r>
          </a:p>
          <a:p>
            <a:r>
              <a:rPr lang="en-US" dirty="0"/>
              <a:t>Desperate</a:t>
            </a:r>
          </a:p>
          <a:p>
            <a:r>
              <a:rPr lang="en-US" dirty="0"/>
              <a:t>Believable</a:t>
            </a:r>
          </a:p>
          <a:p>
            <a:r>
              <a:rPr lang="en-US" dirty="0"/>
              <a:t>Reasonable</a:t>
            </a:r>
          </a:p>
          <a:p>
            <a:r>
              <a:rPr lang="en-US" dirty="0"/>
              <a:t>trustworthy</a:t>
            </a:r>
          </a:p>
        </p:txBody>
      </p:sp>
      <p:sp>
        <p:nvSpPr>
          <p:cNvPr id="4" name="Slide Number Placeholder 3"/>
          <p:cNvSpPr>
            <a:spLocks noGrp="1"/>
          </p:cNvSpPr>
          <p:nvPr>
            <p:ph type="sldNum" sz="quarter" idx="10"/>
          </p:nvPr>
        </p:nvSpPr>
        <p:spPr/>
        <p:txBody>
          <a:bodyPr/>
          <a:lstStyle/>
          <a:p>
            <a:fld id="{B4C7BDA9-0E2C-A14C-B1AB-F6763BC3ED03}" type="slidenum">
              <a:rPr lang="en-US" smtClean="0"/>
              <a:t>13</a:t>
            </a:fld>
            <a:endParaRPr lang="en-US"/>
          </a:p>
        </p:txBody>
      </p:sp>
    </p:spTree>
    <p:extLst>
      <p:ext uri="{BB962C8B-B14F-4D97-AF65-F5344CB8AC3E}">
        <p14:creationId xmlns:p14="http://schemas.microsoft.com/office/powerpoint/2010/main" val="30034094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Accusatory</a:t>
            </a:r>
          </a:p>
          <a:p>
            <a:r>
              <a:rPr lang="en-US" dirty="0"/>
              <a:t>Angry</a:t>
            </a:r>
          </a:p>
          <a:p>
            <a:r>
              <a:rPr lang="en-US" dirty="0"/>
              <a:t>Passionate</a:t>
            </a:r>
          </a:p>
          <a:p>
            <a:r>
              <a:rPr lang="en-US" b="1" dirty="0">
                <a:solidFill>
                  <a:srgbClr val="FF0000"/>
                </a:solidFill>
              </a:rPr>
              <a:t>Intense</a:t>
            </a:r>
          </a:p>
          <a:p>
            <a:r>
              <a:rPr lang="en-US" dirty="0"/>
              <a:t>--------------------</a:t>
            </a:r>
          </a:p>
          <a:p>
            <a:r>
              <a:rPr lang="en-US" b="1" dirty="0"/>
              <a:t>Desperate</a:t>
            </a:r>
          </a:p>
          <a:p>
            <a:r>
              <a:rPr lang="en-US" dirty="0"/>
              <a:t>Believable</a:t>
            </a:r>
          </a:p>
          <a:p>
            <a:r>
              <a:rPr lang="en-US" dirty="0"/>
              <a:t>Reasonable</a:t>
            </a:r>
          </a:p>
          <a:p>
            <a:r>
              <a:rPr lang="en-US" dirty="0"/>
              <a:t>trustworthy</a:t>
            </a:r>
          </a:p>
          <a:p>
            <a:pPr algn="r"/>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14</a:t>
            </a:fld>
            <a:endParaRPr lang="en-US"/>
          </a:p>
        </p:txBody>
      </p:sp>
      <p:pic>
        <p:nvPicPr>
          <p:cNvPr id="5" name="Picture 4" descr="Screen Shot 2017-04-09 at 12.30.4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957" y="4639241"/>
            <a:ext cx="4231749" cy="2084294"/>
          </a:xfrm>
          <a:prstGeom prst="rect">
            <a:avLst/>
          </a:prstGeom>
        </p:spPr>
      </p:pic>
    </p:spTree>
    <p:extLst>
      <p:ext uri="{BB962C8B-B14F-4D97-AF65-F5344CB8AC3E}">
        <p14:creationId xmlns:p14="http://schemas.microsoft.com/office/powerpoint/2010/main" val="30034094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15</a:t>
            </a:fld>
            <a:endParaRPr lang="en-US"/>
          </a:p>
        </p:txBody>
      </p:sp>
    </p:spTree>
    <p:extLst>
      <p:ext uri="{BB962C8B-B14F-4D97-AF65-F5344CB8AC3E}">
        <p14:creationId xmlns:p14="http://schemas.microsoft.com/office/powerpoint/2010/main" val="17369865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English:</a:t>
            </a:r>
          </a:p>
          <a:p>
            <a:pPr lvl="1"/>
            <a:r>
              <a:rPr lang="en-US" dirty="0"/>
              <a:t>Enthusiastic (</a:t>
            </a:r>
            <a:r>
              <a:rPr lang="en-US" i="1" dirty="0"/>
              <a:t>k</a:t>
            </a:r>
            <a:r>
              <a:rPr lang="en-US" dirty="0"/>
              <a:t>=0.62)</a:t>
            </a:r>
          </a:p>
          <a:p>
            <a:pPr lvl="1"/>
            <a:r>
              <a:rPr lang="en-US" dirty="0"/>
              <a:t>Persuasive (</a:t>
            </a:r>
            <a:r>
              <a:rPr lang="en-US" i="1" dirty="0"/>
              <a:t>k</a:t>
            </a:r>
            <a:r>
              <a:rPr lang="en-US" dirty="0"/>
              <a:t>=0.58)</a:t>
            </a:r>
          </a:p>
          <a:p>
            <a:pPr lvl="1"/>
            <a:r>
              <a:rPr lang="en-US" dirty="0"/>
              <a:t>Charming (</a:t>
            </a:r>
            <a:r>
              <a:rPr lang="en-US" i="1" dirty="0"/>
              <a:t>k</a:t>
            </a:r>
            <a:r>
              <a:rPr lang="en-US" dirty="0"/>
              <a:t>=0.58)</a:t>
            </a:r>
          </a:p>
          <a:p>
            <a:pPr lvl="1"/>
            <a:r>
              <a:rPr lang="en-US" dirty="0"/>
              <a:t>Passionate (</a:t>
            </a:r>
            <a:r>
              <a:rPr lang="en-US" i="1" dirty="0"/>
              <a:t>k</a:t>
            </a:r>
            <a:r>
              <a:rPr lang="en-US" dirty="0"/>
              <a:t>=0.54)</a:t>
            </a:r>
          </a:p>
          <a:p>
            <a:pPr lvl="1"/>
            <a:r>
              <a:rPr lang="en-US" dirty="0"/>
              <a:t>Convincing (</a:t>
            </a:r>
            <a:r>
              <a:rPr lang="en-US" i="1" dirty="0"/>
              <a:t>k</a:t>
            </a:r>
            <a:r>
              <a:rPr lang="en-US" dirty="0"/>
              <a:t>=0.50)</a:t>
            </a:r>
          </a:p>
          <a:p>
            <a:pPr lvl="1"/>
            <a:r>
              <a:rPr lang="en-US" dirty="0"/>
              <a:t>Not boring (</a:t>
            </a:r>
            <a:r>
              <a:rPr lang="en-US" i="1" dirty="0"/>
              <a:t>k</a:t>
            </a:r>
            <a:r>
              <a:rPr lang="en-US" dirty="0"/>
              <a:t>=-0.51)</a:t>
            </a:r>
          </a:p>
          <a:p>
            <a:pPr lvl="1"/>
            <a:r>
              <a:rPr lang="en-US" dirty="0"/>
              <a:t>Not ordinary (</a:t>
            </a:r>
            <a:r>
              <a:rPr lang="en-US" i="1" dirty="0"/>
              <a:t>k</a:t>
            </a:r>
            <a:r>
              <a:rPr lang="en-US" dirty="0"/>
              <a:t>=-0.40)</a:t>
            </a:r>
          </a:p>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16</a:t>
            </a:fld>
            <a:endParaRPr lang="en-US"/>
          </a:p>
        </p:txBody>
      </p:sp>
    </p:spTree>
    <p:extLst>
      <p:ext uri="{BB962C8B-B14F-4D97-AF65-F5344CB8AC3E}">
        <p14:creationId xmlns:p14="http://schemas.microsoft.com/office/powerpoint/2010/main" val="17369865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 values:</a:t>
            </a:r>
            <a:r>
              <a:rPr lang="en-US" baseline="0" dirty="0"/>
              <a:t>  one-way ANOVA with repeated measures</a:t>
            </a:r>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17</a:t>
            </a:fld>
            <a:endParaRPr lang="en-US"/>
          </a:p>
        </p:txBody>
      </p:sp>
    </p:spTree>
    <p:extLst>
      <p:ext uri="{BB962C8B-B14F-4D97-AF65-F5344CB8AC3E}">
        <p14:creationId xmlns:p14="http://schemas.microsoft.com/office/powerpoint/2010/main" val="14092595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4C7BDA9-0E2C-A14C-B1AB-F6763BC3ED03}" type="slidenum">
              <a:rPr lang="en-US" smtClean="0"/>
              <a:t>18</a:t>
            </a:fld>
            <a:endParaRPr lang="en-US"/>
          </a:p>
        </p:txBody>
      </p:sp>
    </p:spTree>
    <p:extLst>
      <p:ext uri="{BB962C8B-B14F-4D97-AF65-F5344CB8AC3E}">
        <p14:creationId xmlns:p14="http://schemas.microsoft.com/office/powerpoint/2010/main" val="9258545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a:t>
            </a:r>
          </a:p>
          <a:p>
            <a:r>
              <a:rPr lang="en-US" dirty="0"/>
              <a:t>Decibels relative to full scale: max level is 0</a:t>
            </a:r>
          </a:p>
          <a:p>
            <a:r>
              <a:rPr lang="en-US" sz="1200" b="0" i="0" u="none" strike="noStrike" kern="1200" dirty="0">
                <a:solidFill>
                  <a:schemeClr val="tx1"/>
                </a:solidFill>
                <a:effectLst/>
                <a:latin typeface="+mn-lt"/>
                <a:ea typeface="+mn-ea"/>
                <a:cs typeface="+mn-cs"/>
              </a:rPr>
              <a:t>To calculate a z-score, </a:t>
            </a:r>
            <a:r>
              <a:rPr lang="en-US" sz="1200" b="1" i="0" u="none" strike="noStrike" kern="1200" dirty="0">
                <a:solidFill>
                  <a:schemeClr val="tx1"/>
                </a:solidFill>
                <a:effectLst/>
                <a:latin typeface="+mn-lt"/>
                <a:ea typeface="+mn-ea"/>
                <a:cs typeface="+mn-cs"/>
              </a:rPr>
              <a:t>subtract the mean from the raw score and divide that answer by the standard deviation</a:t>
            </a:r>
            <a:r>
              <a:rPr lang="en-US" sz="1200" b="0" i="0" u="none" strike="noStrike" kern="1200" dirty="0">
                <a:solidFill>
                  <a:schemeClr val="tx1"/>
                </a:solidFill>
                <a:effectLst/>
                <a:latin typeface="+mn-lt"/>
                <a:ea typeface="+mn-ea"/>
                <a:cs typeface="+mn-cs"/>
              </a:rPr>
              <a:t>. (i.e., raw score =15, mean = 10, standard deviation = 4. Therefore 15 minus 10 equals 5. </a:t>
            </a:r>
            <a:r>
              <a:rPr lang="en-US" sz="1200" b="0" i="0" u="none" strike="noStrike" kern="1200">
                <a:solidFill>
                  <a:schemeClr val="tx1"/>
                </a:solidFill>
                <a:effectLst/>
                <a:latin typeface="+mn-lt"/>
                <a:ea typeface="+mn-ea"/>
                <a:cs typeface="+mn-cs"/>
              </a:rPr>
              <a:t>5 divided by 4 equals 1.25.</a:t>
            </a:r>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19</a:t>
            </a:fld>
            <a:endParaRPr lang="en-US"/>
          </a:p>
        </p:txBody>
      </p:sp>
    </p:spTree>
    <p:extLst>
      <p:ext uri="{BB962C8B-B14F-4D97-AF65-F5344CB8AC3E}">
        <p14:creationId xmlns:p14="http://schemas.microsoft.com/office/powerpoint/2010/main" val="27228332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What would these sound like?</a:t>
            </a:r>
          </a:p>
        </p:txBody>
      </p:sp>
      <p:sp>
        <p:nvSpPr>
          <p:cNvPr id="4" name="Slide Number Placeholder 3"/>
          <p:cNvSpPr>
            <a:spLocks noGrp="1"/>
          </p:cNvSpPr>
          <p:nvPr>
            <p:ph type="sldNum" sz="quarter" idx="10"/>
          </p:nvPr>
        </p:nvSpPr>
        <p:spPr/>
        <p:txBody>
          <a:bodyPr/>
          <a:lstStyle/>
          <a:p>
            <a:fld id="{B4C7BDA9-0E2C-A14C-B1AB-F6763BC3ED03}" type="slidenum">
              <a:rPr lang="en-US" smtClean="0"/>
              <a:t>20</a:t>
            </a:fld>
            <a:endParaRPr lang="en-US"/>
          </a:p>
        </p:txBody>
      </p:sp>
    </p:spTree>
    <p:extLst>
      <p:ext uri="{BB962C8B-B14F-4D97-AF65-F5344CB8AC3E}">
        <p14:creationId xmlns:p14="http://schemas.microsoft.com/office/powerpoint/2010/main" val="34700624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Questions perhaps?</a:t>
            </a:r>
          </a:p>
        </p:txBody>
      </p:sp>
      <p:sp>
        <p:nvSpPr>
          <p:cNvPr id="4" name="Slide Number Placeholder 3"/>
          <p:cNvSpPr>
            <a:spLocks noGrp="1"/>
          </p:cNvSpPr>
          <p:nvPr>
            <p:ph type="sldNum" sz="quarter" idx="10"/>
          </p:nvPr>
        </p:nvSpPr>
        <p:spPr/>
        <p:txBody>
          <a:bodyPr/>
          <a:lstStyle/>
          <a:p>
            <a:fld id="{B4C7BDA9-0E2C-A14C-B1AB-F6763BC3ED03}" type="slidenum">
              <a:rPr lang="en-US" smtClean="0"/>
              <a:t>21</a:t>
            </a:fld>
            <a:endParaRPr lang="en-US"/>
          </a:p>
        </p:txBody>
      </p:sp>
    </p:spTree>
    <p:extLst>
      <p:ext uri="{BB962C8B-B14F-4D97-AF65-F5344CB8AC3E}">
        <p14:creationId xmlns:p14="http://schemas.microsoft.com/office/powerpoint/2010/main" val="13152781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4C7BDA9-0E2C-A14C-B1AB-F6763BC3ED03}" type="slidenum">
              <a:rPr lang="en-US" smtClean="0"/>
              <a:t>22</a:t>
            </a:fld>
            <a:endParaRPr lang="en-US"/>
          </a:p>
        </p:txBody>
      </p:sp>
    </p:spTree>
    <p:extLst>
      <p:ext uri="{BB962C8B-B14F-4D97-AF65-F5344CB8AC3E}">
        <p14:creationId xmlns:p14="http://schemas.microsoft.com/office/powerpoint/2010/main" val="3927723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4</a:t>
            </a:fld>
            <a:endParaRPr lang="en-US"/>
          </a:p>
        </p:txBody>
      </p:sp>
    </p:spTree>
    <p:extLst>
      <p:ext uri="{BB962C8B-B14F-4D97-AF65-F5344CB8AC3E}">
        <p14:creationId xmlns:p14="http://schemas.microsoft.com/office/powerpoint/2010/main" val="35233209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23</a:t>
            </a:fld>
            <a:endParaRPr lang="en-US"/>
          </a:p>
        </p:txBody>
      </p:sp>
    </p:spTree>
    <p:extLst>
      <p:ext uri="{BB962C8B-B14F-4D97-AF65-F5344CB8AC3E}">
        <p14:creationId xmlns:p14="http://schemas.microsoft.com/office/powerpoint/2010/main" val="20760174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Prediction using</a:t>
            </a:r>
            <a:r>
              <a:rPr lang="en-US" baseline="0" dirty="0"/>
              <a:t> RMSE (root meet squared error) with the sample mean charisma rating as the baseline.</a:t>
            </a:r>
          </a:p>
          <a:p>
            <a:r>
              <a:rPr lang="en-US" baseline="0" dirty="0"/>
              <a:t>Did feature selection </a:t>
            </a:r>
            <a:r>
              <a:rPr lang="en-US" sz="1200" kern="1200" dirty="0">
                <a:solidFill>
                  <a:schemeClr val="tx1"/>
                </a:solidFill>
                <a:effectLst/>
                <a:latin typeface="+mn-lt"/>
                <a:ea typeface="+mn-ea"/>
                <a:cs typeface="+mn-cs"/>
              </a:rPr>
              <a:t>acoustic/prosodic and lexical features,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Construct a single rating of charisma for each token, calculated as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the mean of the twelve individual subject ratings of</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charisma. These aggregated scores are then normalized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to the closed interval [0-1].</a:t>
            </a:r>
          </a:p>
          <a:p>
            <a:r>
              <a:rPr lang="en-US" sz="1200" kern="1200" dirty="0">
                <a:solidFill>
                  <a:schemeClr val="tx1"/>
                </a:solidFill>
                <a:effectLst/>
                <a:latin typeface="+mn-lt"/>
                <a:ea typeface="+mn-ea"/>
                <a:cs typeface="+mn-cs"/>
              </a:rPr>
              <a:t>Use  simple multiple</a:t>
            </a:r>
            <a:r>
              <a:rPr lang="en-US" sz="1200" kern="1200" baseline="0" dirty="0">
                <a:solidFill>
                  <a:schemeClr val="tx1"/>
                </a:solidFill>
                <a:effectLst/>
                <a:latin typeface="+mn-lt"/>
                <a:ea typeface="+mn-ea"/>
                <a:cs typeface="+mn-cs"/>
              </a:rPr>
              <a:t> linear regression model on selected features.</a:t>
            </a:r>
          </a:p>
          <a:p>
            <a:endParaRPr lang="en-US" sz="1200"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Features selected</a:t>
            </a:r>
            <a:r>
              <a:rPr lang="en-US" sz="1200" kern="1200" baseline="0" dirty="0">
                <a:solidFill>
                  <a:schemeClr val="tx1"/>
                </a:solidFill>
                <a:effectLst/>
                <a:latin typeface="+mn-lt"/>
                <a:ea typeface="+mn-ea"/>
                <a:cs typeface="+mn-cs"/>
              </a:rPr>
              <a:t> : </a:t>
            </a:r>
            <a:r>
              <a:rPr lang="en-US" sz="1200" kern="1200" dirty="0">
                <a:solidFill>
                  <a:schemeClr val="tx1"/>
                </a:solidFill>
                <a:effectLst/>
                <a:latin typeface="+mn-lt"/>
                <a:ea typeface="+mn-ea"/>
                <a:cs typeface="+mn-cs"/>
              </a:rPr>
              <a:t>mean pitch, disfluency</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density, density of third person plural pronouns,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mean pitch values of HiF0, maximum of the mean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of pitch across </a:t>
            </a:r>
            <a:r>
              <a:rPr lang="en-US" sz="1200" kern="1200" dirty="0" err="1">
                <a:solidFill>
                  <a:schemeClr val="tx1"/>
                </a:solidFill>
                <a:effectLst/>
                <a:latin typeface="+mn-lt"/>
                <a:ea typeface="+mn-ea"/>
                <a:cs typeface="+mn-cs"/>
              </a:rPr>
              <a:t>intonational</a:t>
            </a:r>
            <a:r>
              <a:rPr lang="en-US" sz="1200" kern="1200" dirty="0">
                <a:solidFill>
                  <a:schemeClr val="tx1"/>
                </a:solidFill>
                <a:effectLst/>
                <a:latin typeface="+mn-lt"/>
                <a:ea typeface="+mn-ea"/>
                <a:cs typeface="+mn-cs"/>
              </a:rPr>
              <a:t> phrases, mean normalized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HiF0, density of adjectives, rate of H- use,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rate of L+H* use, and rate of L* use.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a:t>
            </a:r>
            <a:r>
              <a:rPr lang="en-US" sz="1200" kern="1200" baseline="0" dirty="0">
                <a:solidFill>
                  <a:schemeClr val="tx1"/>
                </a:solidFill>
                <a:effectLst/>
                <a:latin typeface="+mn-lt"/>
                <a:ea typeface="+mn-ea"/>
                <a:cs typeface="+mn-cs"/>
              </a:rPr>
              <a:t> English got </a:t>
            </a:r>
            <a:r>
              <a:rPr lang="en-US" sz="1200" kern="1200" dirty="0">
                <a:solidFill>
                  <a:schemeClr val="tx1"/>
                </a:solidFill>
                <a:effectLst/>
                <a:latin typeface="+mn-lt"/>
                <a:ea typeface="+mn-ea"/>
                <a:cs typeface="+mn-cs"/>
              </a:rPr>
              <a:t>RMSE of 0.112 (predicted versus actual values,</a:t>
            </a:r>
            <a:br>
              <a:rPr lang="en-US" sz="1200" kern="1200" dirty="0">
                <a:solidFill>
                  <a:schemeClr val="tx1"/>
                </a:solidFill>
                <a:effectLst/>
                <a:latin typeface="+mn-lt"/>
                <a:ea typeface="+mn-ea"/>
                <a:cs typeface="+mn-cs"/>
              </a:rPr>
            </a:br>
            <a:r>
              <a:rPr lang="en-US" sz="1200" kern="1200" dirty="0" err="1">
                <a:solidFill>
                  <a:schemeClr val="tx1"/>
                </a:solidFill>
                <a:effectLst/>
                <a:latin typeface="+mn-lt"/>
                <a:ea typeface="+mn-ea"/>
                <a:cs typeface="+mn-cs"/>
              </a:rPr>
              <a:t>pearson</a:t>
            </a:r>
            <a:r>
              <a:rPr lang="en-US" sz="1200" kern="1200" dirty="0">
                <a:solidFill>
                  <a:schemeClr val="tx1"/>
                </a:solidFill>
                <a:effectLst/>
                <a:latin typeface="+mn-lt"/>
                <a:ea typeface="+mn-ea"/>
                <a:cs typeface="+mn-cs"/>
              </a:rPr>
              <a:t> correlation=0.69, p=6.9e-7). And RMSE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of .088 (correlation = 0.89, p=1.5e-8), with 10-fold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cross-validation we obtain a RMSE of .090</a:t>
            </a:r>
            <a:r>
              <a:rPr lang="en-US" sz="1200" kern="1200" baseline="0" dirty="0">
                <a:solidFill>
                  <a:schemeClr val="tx1"/>
                </a:solidFill>
                <a:effectLst/>
                <a:latin typeface="+mn-lt"/>
                <a:ea typeface="+mn-ea"/>
                <a:cs typeface="+mn-cs"/>
              </a:rPr>
              <a:t> for Arabic.</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In the English experiment, recall that we have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one female speaker. We decided to exclude this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speaker's tokens from the prediction procedure to</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avoid gender-dependent variation in </a:t>
            </a:r>
            <a:r>
              <a:rPr lang="en-US" sz="1200" kern="1200" dirty="0" err="1">
                <a:solidFill>
                  <a:schemeClr val="tx1"/>
                </a:solidFill>
                <a:effectLst/>
                <a:latin typeface="+mn-lt"/>
                <a:ea typeface="+mn-ea"/>
                <a:cs typeface="+mn-cs"/>
              </a:rPr>
              <a:t>unnormalized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pitch features. We take the sample mean as the baseline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for these experiments. In the English study, the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mean of the normalized 40 scores is 0.55 and the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standard deviation is 0.154. In the Arabic experiment,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the mean of the normalized 44 scores is 0.56</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and the standard deviation is 0.197. The sample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standard deviation is equal to the root mean squared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error (RMSE) associated with the sample mean regression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line. We report our prediction results in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terms of RMSE, therefore our baselines for English</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and Arabic are 0.154 and 0.197, respectively.</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To perform the prediction experiments, we used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 simple multiple linear regression model (LRM).</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Starting with the subset of analyzed features described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in Sections 4 and 5 that significantly correlate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with charisma, we utilize a greedy feature selection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algorithm to reduce the dimensionality of</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the feature space. The algorithm iteratively selects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the feature that minimizes the leave-one-out </a:t>
            </a:r>
            <a:r>
              <a:rPr lang="en-US" sz="1200" kern="1200" dirty="0" err="1">
                <a:solidFill>
                  <a:schemeClr val="tx1"/>
                </a:solidFill>
                <a:effectLst/>
                <a:latin typeface="+mn-lt"/>
                <a:ea typeface="+mn-ea"/>
                <a:cs typeface="+mn-cs"/>
              </a:rPr>
              <a:t>crossvalidation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RMSE. We included the optimal feature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in our model and then repeat the process using this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model until no improvement was achieved.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For the English study, the feature-selection algorithm</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provided the following 10 features — from</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most to least descriptive: mean pitch, disfluency</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density, density of third person plural pronouns,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mean pitch values of HiF0, maximum of the mean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of pitch across </a:t>
            </a:r>
            <a:r>
              <a:rPr lang="en-US" sz="1200" kern="1200" dirty="0" err="1">
                <a:solidFill>
                  <a:schemeClr val="tx1"/>
                </a:solidFill>
                <a:effectLst/>
                <a:latin typeface="+mn-lt"/>
                <a:ea typeface="+mn-ea"/>
                <a:cs typeface="+mn-cs"/>
              </a:rPr>
              <a:t>intonational</a:t>
            </a:r>
            <a:r>
              <a:rPr lang="en-US" sz="1200" kern="1200" dirty="0">
                <a:solidFill>
                  <a:schemeClr val="tx1"/>
                </a:solidFill>
                <a:effectLst/>
                <a:latin typeface="+mn-lt"/>
                <a:ea typeface="+mn-ea"/>
                <a:cs typeface="+mn-cs"/>
              </a:rPr>
              <a:t> phrases, mean normalized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HiF0, density of adjectives, rate of H- use,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rate of L+H* use, and rate of L* use. Using these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features, we evaluated the LRM prediction using</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leave-one-out-cross-validation. The model yielded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an RMSE of 0.112 (predicted versus actual values,</a:t>
            </a:r>
            <a:br>
              <a:rPr lang="en-US" sz="1200" kern="1200" dirty="0">
                <a:solidFill>
                  <a:schemeClr val="tx1"/>
                </a:solidFill>
                <a:effectLst/>
                <a:latin typeface="+mn-lt"/>
                <a:ea typeface="+mn-ea"/>
                <a:cs typeface="+mn-cs"/>
              </a:rPr>
            </a:br>
            <a:r>
              <a:rPr lang="en-US" sz="1200" kern="1200" dirty="0" err="1">
                <a:solidFill>
                  <a:schemeClr val="tx1"/>
                </a:solidFill>
                <a:effectLst/>
                <a:latin typeface="+mn-lt"/>
                <a:ea typeface="+mn-ea"/>
                <a:cs typeface="+mn-cs"/>
              </a:rPr>
              <a:t>pearson</a:t>
            </a:r>
            <a:r>
              <a:rPr lang="en-US" sz="1200" kern="1200" dirty="0">
                <a:solidFill>
                  <a:schemeClr val="tx1"/>
                </a:solidFill>
                <a:effectLst/>
                <a:latin typeface="+mn-lt"/>
                <a:ea typeface="+mn-ea"/>
                <a:cs typeface="+mn-cs"/>
              </a:rPr>
              <a:t> correlation=0.69, p=6.9e-7). Using the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same features, with 10-fold cross-validation (leave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four samples out in our case) experiment, we obtain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an RMSE of 0.110.</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Similarly, we ran the feature selection algorithm</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on the Arabic corpus to obtain the following 9 features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for our Arabic LRM: disfluency density, </a:t>
            </a:r>
            <a:r>
              <a:rPr lang="en-US" sz="1200" kern="1200" dirty="0" err="1">
                <a:solidFill>
                  <a:schemeClr val="tx1"/>
                </a:solidFill>
                <a:effectLst/>
                <a:latin typeface="+mn-lt"/>
                <a:ea typeface="+mn-ea"/>
                <a:cs typeface="+mn-cs"/>
              </a:rPr>
              <a:t>rms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intensity of the word with maximum HiF0, density</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IPs with L%, density of the word "</a:t>
            </a:r>
            <a:r>
              <a:rPr lang="en-US" sz="1200" kern="1200" dirty="0" err="1">
                <a:solidFill>
                  <a:schemeClr val="tx1"/>
                </a:solidFill>
                <a:effectLst/>
                <a:latin typeface="+mn-lt"/>
                <a:ea typeface="+mn-ea"/>
                <a:cs typeface="+mn-cs"/>
              </a:rPr>
              <a:t>yaEony</a:t>
            </a:r>
            <a:r>
              <a:rPr lang="en-US" sz="1200" kern="1200" dirty="0">
                <a:solidFill>
                  <a:schemeClr val="tx1"/>
                </a:solidFill>
                <a:effectLst/>
                <a:latin typeface="+mn-lt"/>
                <a:ea typeface="+mn-ea"/>
                <a:cs typeface="+mn-cs"/>
              </a:rPr>
              <a:t>", total</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number of words, minimum pitch, standard deviation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of the standard deviation values of pitch values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across IPs, maximum pitch, and maximum of the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mean normalized pitch across IPs. The leave-</a:t>
            </a:r>
            <a:r>
              <a:rPr lang="en-US" sz="1200" kern="1200" dirty="0" err="1">
                <a:solidFill>
                  <a:schemeClr val="tx1"/>
                </a:solidFill>
                <a:effectLst/>
                <a:latin typeface="+mn-lt"/>
                <a:ea typeface="+mn-ea"/>
                <a:cs typeface="+mn-cs"/>
              </a:rPr>
              <a:t>oneout</a:t>
            </a:r>
            <a:br>
              <a:rPr lang="en-US" sz="1200" kern="1200" dirty="0">
                <a:solidFill>
                  <a:schemeClr val="tx1"/>
                </a:solidFill>
                <a:effectLst/>
                <a:latin typeface="+mn-lt"/>
                <a:ea typeface="+mn-ea"/>
                <a:cs typeface="+mn-cs"/>
              </a:rPr>
            </a:br>
            <a:r>
              <a:rPr lang="en-US" sz="1200" kern="1200" dirty="0" err="1">
                <a:solidFill>
                  <a:schemeClr val="tx1"/>
                </a:solidFill>
                <a:effectLst/>
                <a:latin typeface="+mn-lt"/>
                <a:ea typeface="+mn-ea"/>
                <a:cs typeface="+mn-cs"/>
              </a:rPr>
              <a:t>corss</a:t>
            </a:r>
            <a:r>
              <a:rPr lang="en-US" sz="1200" kern="1200" dirty="0">
                <a:solidFill>
                  <a:schemeClr val="tx1"/>
                </a:solidFill>
                <a:effectLst/>
                <a:latin typeface="+mn-lt"/>
                <a:ea typeface="+mn-ea"/>
                <a:cs typeface="+mn-cs"/>
              </a:rPr>
              <a:t>-validation experiment resulted in a RMSE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of .088 (correlation = 0.89, p=1.5e-8), with 10-fold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cross-validation we obtain a RMSE of .090.</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Overall, we achieve low cross-validation errors in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both experiments that significantly surpass the baseline.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We can see that the prediction of charisma</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for Palestinian Arabic is more accurate than that of</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American English when compared to the baseline.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This may be due the fact that the subject agreement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on charisma in the Arabic study is higher than that in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the English experiment Alternately, the selected features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could be more predictive for Arabic charisma</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than those selected for English. However, we hesitate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to presume that the models will be able to predict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charisma with such high accuracy for any external</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distribution because of the limited amount of</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data on which they are trained.</a:t>
            </a:r>
            <a:br>
              <a:rPr lang="en-US" sz="120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900FB950-3FB8-244F-92CA-B7FC0720C2EC}" type="slidenum">
              <a:rPr lang="en-US" smtClean="0"/>
              <a:t>24</a:t>
            </a:fld>
            <a:endParaRPr lang="en-US"/>
          </a:p>
        </p:txBody>
      </p:sp>
    </p:spTree>
    <p:extLst>
      <p:ext uri="{BB962C8B-B14F-4D97-AF65-F5344CB8AC3E}">
        <p14:creationId xmlns:p14="http://schemas.microsoft.com/office/powerpoint/2010/main" val="10975725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25</a:t>
            </a:fld>
            <a:endParaRPr lang="en-US"/>
          </a:p>
        </p:txBody>
      </p:sp>
    </p:spTree>
    <p:extLst>
      <p:ext uri="{BB962C8B-B14F-4D97-AF65-F5344CB8AC3E}">
        <p14:creationId xmlns:p14="http://schemas.microsoft.com/office/powerpoint/2010/main" val="34567672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4C7BDA9-0E2C-A14C-B1AB-F6763BC3ED03}" type="slidenum">
              <a:rPr lang="en-US" smtClean="0"/>
              <a:t>26</a:t>
            </a:fld>
            <a:endParaRPr lang="en-US"/>
          </a:p>
        </p:txBody>
      </p:sp>
    </p:spTree>
    <p:extLst>
      <p:ext uri="{BB962C8B-B14F-4D97-AF65-F5344CB8AC3E}">
        <p14:creationId xmlns:p14="http://schemas.microsoft.com/office/powerpoint/2010/main" val="41952783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4C7BDA9-0E2C-A14C-B1AB-F6763BC3ED03}" type="slidenum">
              <a:rPr lang="en-US" smtClean="0"/>
              <a:t>27</a:t>
            </a:fld>
            <a:endParaRPr lang="en-US"/>
          </a:p>
        </p:txBody>
      </p:sp>
    </p:spTree>
    <p:extLst>
      <p:ext uri="{BB962C8B-B14F-4D97-AF65-F5344CB8AC3E}">
        <p14:creationId xmlns:p14="http://schemas.microsoft.com/office/powerpoint/2010/main" val="8222732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28</a:t>
            </a:fld>
            <a:endParaRPr lang="en-US"/>
          </a:p>
        </p:txBody>
      </p:sp>
    </p:spTree>
    <p:extLst>
      <p:ext uri="{BB962C8B-B14F-4D97-AF65-F5344CB8AC3E}">
        <p14:creationId xmlns:p14="http://schemas.microsoft.com/office/powerpoint/2010/main" val="29021199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29</a:t>
            </a:fld>
            <a:endParaRPr lang="en-US"/>
          </a:p>
        </p:txBody>
      </p:sp>
    </p:spTree>
    <p:extLst>
      <p:ext uri="{BB962C8B-B14F-4D97-AF65-F5344CB8AC3E}">
        <p14:creationId xmlns:p14="http://schemas.microsoft.com/office/powerpoint/2010/main" val="8543093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10"/>
          </p:nvPr>
        </p:nvSpPr>
        <p:spPr/>
        <p:txBody>
          <a:bodyPr/>
          <a:lstStyle/>
          <a:p>
            <a:fld id="{B4C7BDA9-0E2C-A14C-B1AB-F6763BC3ED03}" type="slidenum">
              <a:rPr lang="en-US" smtClean="0"/>
              <a:t>30</a:t>
            </a:fld>
            <a:endParaRPr lang="en-US"/>
          </a:p>
        </p:txBody>
      </p:sp>
    </p:spTree>
    <p:extLst>
      <p:ext uri="{BB962C8B-B14F-4D97-AF65-F5344CB8AC3E}">
        <p14:creationId xmlns:p14="http://schemas.microsoft.com/office/powerpoint/2010/main" val="35624587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Mean ratings of charisma may be significantly lower for non-native speakers but still positively correlated</a:t>
            </a:r>
          </a:p>
        </p:txBody>
      </p:sp>
      <p:sp>
        <p:nvSpPr>
          <p:cNvPr id="4" name="Slide Number Placeholder 3"/>
          <p:cNvSpPr>
            <a:spLocks noGrp="1"/>
          </p:cNvSpPr>
          <p:nvPr>
            <p:ph type="sldNum" sz="quarter" idx="10"/>
          </p:nvPr>
        </p:nvSpPr>
        <p:spPr/>
        <p:txBody>
          <a:bodyPr/>
          <a:lstStyle/>
          <a:p>
            <a:fld id="{B4C7BDA9-0E2C-A14C-B1AB-F6763BC3ED03}" type="slidenum">
              <a:rPr lang="en-US" smtClean="0"/>
              <a:t>31</a:t>
            </a:fld>
            <a:endParaRPr lang="en-US"/>
          </a:p>
        </p:txBody>
      </p:sp>
    </p:spTree>
    <p:extLst>
      <p:ext uri="{BB962C8B-B14F-4D97-AF65-F5344CB8AC3E}">
        <p14:creationId xmlns:p14="http://schemas.microsoft.com/office/powerpoint/2010/main" val="3698298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32</a:t>
            </a:fld>
            <a:endParaRPr lang="en-US"/>
          </a:p>
        </p:txBody>
      </p:sp>
    </p:spTree>
    <p:extLst>
      <p:ext uri="{BB962C8B-B14F-4D97-AF65-F5344CB8AC3E}">
        <p14:creationId xmlns:p14="http://schemas.microsoft.com/office/powerpoint/2010/main" val="3938962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A10677-C667-824D-B4E3-62D489940335}"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7608179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33</a:t>
            </a:fld>
            <a:endParaRPr lang="en-US"/>
          </a:p>
        </p:txBody>
      </p:sp>
    </p:spTree>
    <p:extLst>
      <p:ext uri="{BB962C8B-B14F-4D97-AF65-F5344CB8AC3E}">
        <p14:creationId xmlns:p14="http://schemas.microsoft.com/office/powerpoint/2010/main" val="29267847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34</a:t>
            </a:fld>
            <a:endParaRPr lang="en-US"/>
          </a:p>
        </p:txBody>
      </p:sp>
    </p:spTree>
    <p:extLst>
      <p:ext uri="{BB962C8B-B14F-4D97-AF65-F5344CB8AC3E}">
        <p14:creationId xmlns:p14="http://schemas.microsoft.com/office/powerpoint/2010/main" val="5855723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construct data sets from this set of transcripts in two ways. In one experimental paradigm, each debate is a data point, where the label is whether the Democratic or Republican participant won. In a second paradigm, we extract a feature vector for every 20 speaker turns in the debate, ensuring that no two feature vectors from the same debate appear in a training and test set. Democrats won 65% of the split sections, with Republicans winning 35%. </a:t>
            </a:r>
            <a:endParaRPr lang="en-US" dirty="0"/>
          </a:p>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35</a:t>
            </a:fld>
            <a:endParaRPr lang="en-US"/>
          </a:p>
        </p:txBody>
      </p:sp>
    </p:spTree>
    <p:extLst>
      <p:ext uri="{BB962C8B-B14F-4D97-AF65-F5344CB8AC3E}">
        <p14:creationId xmlns:p14="http://schemas.microsoft.com/office/powerpoint/2010/main" val="17960552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TF-IDF: term frequency (in document X)  vs. inverse document frequency</a:t>
            </a:r>
            <a:r>
              <a:rPr lang="en-US" baseline="0" dirty="0"/>
              <a:t> (over many other documents)</a:t>
            </a:r>
            <a:endParaRPr lang="en-US" dirty="0"/>
          </a:p>
          <a:p>
            <a:r>
              <a:rPr lang="en-US" dirty="0"/>
              <a:t>Analysis using Weka’s SVM (SMO)</a:t>
            </a:r>
          </a:p>
          <a:p>
            <a:r>
              <a:rPr lang="en-US" dirty="0"/>
              <a:t>Relative value of each speaker using Weka’s chi squared feature analysis</a:t>
            </a:r>
          </a:p>
        </p:txBody>
      </p:sp>
      <p:sp>
        <p:nvSpPr>
          <p:cNvPr id="4" name="Slide Number Placeholder 3"/>
          <p:cNvSpPr>
            <a:spLocks noGrp="1"/>
          </p:cNvSpPr>
          <p:nvPr>
            <p:ph type="sldNum" sz="quarter" idx="10"/>
          </p:nvPr>
        </p:nvSpPr>
        <p:spPr/>
        <p:txBody>
          <a:bodyPr/>
          <a:lstStyle/>
          <a:p>
            <a:fld id="{B4C7BDA9-0E2C-A14C-B1AB-F6763BC3ED03}" type="slidenum">
              <a:rPr lang="en-US" smtClean="0"/>
              <a:t>36</a:t>
            </a:fld>
            <a:endParaRPr lang="en-US"/>
          </a:p>
        </p:txBody>
      </p:sp>
    </p:spTree>
    <p:extLst>
      <p:ext uri="{BB962C8B-B14F-4D97-AF65-F5344CB8AC3E}">
        <p14:creationId xmlns:p14="http://schemas.microsoft.com/office/powerpoint/2010/main" val="24061836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F-K formula:  </a:t>
            </a:r>
            <a:r>
              <a:rPr lang="en-US" sz="1200" kern="1200" dirty="0">
                <a:solidFill>
                  <a:schemeClr val="tx1"/>
                </a:solidFill>
                <a:effectLst/>
                <a:latin typeface="+mn-lt"/>
                <a:ea typeface="+mn-ea"/>
                <a:cs typeface="+mn-cs"/>
              </a:rPr>
              <a:t>The formula defines the grade level of text as (0.39*words per sentence) + (11.8*syllables per word)-15.59 </a:t>
            </a:r>
            <a:endParaRPr lang="en-US" dirty="0"/>
          </a:p>
          <a:p>
            <a:endParaRPr lang="en-US" dirty="0"/>
          </a:p>
        </p:txBody>
      </p:sp>
      <p:sp>
        <p:nvSpPr>
          <p:cNvPr id="4" name="Slide Number Placeholder 3"/>
          <p:cNvSpPr>
            <a:spLocks noGrp="1"/>
          </p:cNvSpPr>
          <p:nvPr>
            <p:ph type="sldNum" sz="quarter" idx="10"/>
          </p:nvPr>
        </p:nvSpPr>
        <p:spPr/>
        <p:txBody>
          <a:bodyPr/>
          <a:lstStyle/>
          <a:p>
            <a:fld id="{900FB950-3FB8-244F-92CA-B7FC0720C2EC}" type="slidenum">
              <a:rPr lang="en-US" smtClean="0"/>
              <a:t>37</a:t>
            </a:fld>
            <a:endParaRPr lang="en-US"/>
          </a:p>
        </p:txBody>
      </p:sp>
    </p:spTree>
    <p:extLst>
      <p:ext uri="{BB962C8B-B14F-4D97-AF65-F5344CB8AC3E}">
        <p14:creationId xmlns:p14="http://schemas.microsoft.com/office/powerpoint/2010/main" val="251273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38</a:t>
            </a:fld>
            <a:endParaRPr lang="en-US"/>
          </a:p>
        </p:txBody>
      </p:sp>
    </p:spTree>
    <p:extLst>
      <p:ext uri="{BB962C8B-B14F-4D97-AF65-F5344CB8AC3E}">
        <p14:creationId xmlns:p14="http://schemas.microsoft.com/office/powerpoint/2010/main" val="39764908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baselines used for by-debate classification are calculated from the most common result (a Democrat win) divided by the total number of data points. (25 debates)</a:t>
            </a:r>
            <a:endParaRPr lang="en-US" dirty="0"/>
          </a:p>
          <a:p>
            <a:endParaRPr lang="en-US" dirty="0"/>
          </a:p>
          <a:p>
            <a:r>
              <a:rPr lang="en-US" dirty="0"/>
              <a:t>Predicted Accuracy (baseline</a:t>
            </a:r>
            <a:r>
              <a:rPr lang="en-US" baseline="0" dirty="0"/>
              <a:t> for debate:  democrats win/# datapoints; for debater: 50/50) and significance (p value: calculated by a binomial significance test was above chance for debates but not debaters)</a:t>
            </a:r>
          </a:p>
          <a:p>
            <a:r>
              <a:rPr lang="en-US" baseline="0" dirty="0"/>
              <a:t>Not so great but small data and interesting study</a:t>
            </a:r>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39</a:t>
            </a:fld>
            <a:endParaRPr lang="en-US"/>
          </a:p>
        </p:txBody>
      </p:sp>
    </p:spTree>
    <p:extLst>
      <p:ext uri="{BB962C8B-B14F-4D97-AF65-F5344CB8AC3E}">
        <p14:creationId xmlns:p14="http://schemas.microsoft.com/office/powerpoint/2010/main" val="27946431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candidates sound too “typical” they are less successful</a:t>
            </a:r>
          </a:p>
        </p:txBody>
      </p:sp>
      <p:sp>
        <p:nvSpPr>
          <p:cNvPr id="4" name="Slide Number Placeholder 3"/>
          <p:cNvSpPr>
            <a:spLocks noGrp="1"/>
          </p:cNvSpPr>
          <p:nvPr>
            <p:ph type="sldNum" sz="quarter" idx="10"/>
          </p:nvPr>
        </p:nvSpPr>
        <p:spPr/>
        <p:txBody>
          <a:bodyPr/>
          <a:lstStyle/>
          <a:p>
            <a:fld id="{900FB950-3FB8-244F-92CA-B7FC0720C2EC}" type="slidenum">
              <a:rPr lang="en-US" smtClean="0"/>
              <a:t>40</a:t>
            </a:fld>
            <a:endParaRPr lang="en-US"/>
          </a:p>
        </p:txBody>
      </p:sp>
    </p:spTree>
    <p:extLst>
      <p:ext uri="{BB962C8B-B14F-4D97-AF65-F5344CB8AC3E}">
        <p14:creationId xmlns:p14="http://schemas.microsoft.com/office/powerpoint/2010/main" val="185560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 primaries</a:t>
            </a:r>
            <a:r>
              <a:rPr lang="en-US" baseline="0" dirty="0"/>
              <a:t> since incumbent for the party or not</a:t>
            </a:r>
            <a:endParaRPr lang="en-US" dirty="0"/>
          </a:p>
        </p:txBody>
      </p:sp>
      <p:sp>
        <p:nvSpPr>
          <p:cNvPr id="4" name="Slide Number Placeholder 3"/>
          <p:cNvSpPr>
            <a:spLocks noGrp="1"/>
          </p:cNvSpPr>
          <p:nvPr>
            <p:ph type="sldNum" sz="quarter" idx="10"/>
          </p:nvPr>
        </p:nvSpPr>
        <p:spPr/>
        <p:txBody>
          <a:bodyPr/>
          <a:lstStyle/>
          <a:p>
            <a:fld id="{900FB950-3FB8-244F-92CA-B7FC0720C2EC}" type="slidenum">
              <a:rPr lang="en-US" smtClean="0"/>
              <a:t>43</a:t>
            </a:fld>
            <a:endParaRPr lang="en-US"/>
          </a:p>
        </p:txBody>
      </p:sp>
    </p:spTree>
    <p:extLst>
      <p:ext uri="{BB962C8B-B14F-4D97-AF65-F5344CB8AC3E}">
        <p14:creationId xmlns:p14="http://schemas.microsoft.com/office/powerpoint/2010/main" val="19128278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Highest to lowest ratings</a:t>
            </a:r>
          </a:p>
        </p:txBody>
      </p:sp>
      <p:sp>
        <p:nvSpPr>
          <p:cNvPr id="4" name="Slide Number Placeholder 3"/>
          <p:cNvSpPr>
            <a:spLocks noGrp="1"/>
          </p:cNvSpPr>
          <p:nvPr>
            <p:ph type="sldNum" sz="quarter" idx="5"/>
          </p:nvPr>
        </p:nvSpPr>
        <p:spPr/>
        <p:txBody>
          <a:bodyPr/>
          <a:lstStyle/>
          <a:p>
            <a:fld id="{900FB950-3FB8-244F-92CA-B7FC0720C2EC}" type="slidenum">
              <a:rPr lang="en-US" smtClean="0"/>
              <a:t>44</a:t>
            </a:fld>
            <a:endParaRPr lang="en-US"/>
          </a:p>
        </p:txBody>
      </p:sp>
    </p:spTree>
    <p:extLst>
      <p:ext uri="{BB962C8B-B14F-4D97-AF65-F5344CB8AC3E}">
        <p14:creationId xmlns:p14="http://schemas.microsoft.com/office/powerpoint/2010/main" val="404709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6</a:t>
            </a:fld>
            <a:endParaRPr lang="en-US"/>
          </a:p>
        </p:txBody>
      </p:sp>
    </p:spTree>
    <p:extLst>
      <p:ext uri="{BB962C8B-B14F-4D97-AF65-F5344CB8AC3E}">
        <p14:creationId xmlns:p14="http://schemas.microsoft.com/office/powerpoint/2010/main" val="11879751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0FB950-3FB8-244F-92CA-B7FC0720C2EC}" type="slidenum">
              <a:rPr lang="en-US" smtClean="0"/>
              <a:t>46</a:t>
            </a:fld>
            <a:endParaRPr lang="en-US"/>
          </a:p>
        </p:txBody>
      </p:sp>
    </p:spTree>
    <p:extLst>
      <p:ext uri="{BB962C8B-B14F-4D97-AF65-F5344CB8AC3E}">
        <p14:creationId xmlns:p14="http://schemas.microsoft.com/office/powerpoint/2010/main" val="6480003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Mean-f0 differences between debates and interviews</a:t>
            </a:r>
          </a:p>
        </p:txBody>
      </p:sp>
      <p:sp>
        <p:nvSpPr>
          <p:cNvPr id="4" name="Slide Number Placeholder 3"/>
          <p:cNvSpPr>
            <a:spLocks noGrp="1"/>
          </p:cNvSpPr>
          <p:nvPr>
            <p:ph type="sldNum" sz="quarter" idx="5"/>
          </p:nvPr>
        </p:nvSpPr>
        <p:spPr/>
        <p:txBody>
          <a:bodyPr/>
          <a:lstStyle/>
          <a:p>
            <a:fld id="{900FB950-3FB8-244F-92CA-B7FC0720C2EC}" type="slidenum">
              <a:rPr lang="en-US" smtClean="0"/>
              <a:t>47</a:t>
            </a:fld>
            <a:endParaRPr lang="en-US"/>
          </a:p>
        </p:txBody>
      </p:sp>
    </p:spTree>
    <p:extLst>
      <p:ext uri="{BB962C8B-B14F-4D97-AF65-F5344CB8AC3E}">
        <p14:creationId xmlns:p14="http://schemas.microsoft.com/office/powerpoint/2010/main" val="40789347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Correlates here are higher values – when 2 variables (e.g. democrats and “Insight” words move in the same direction, increase or decrease</a:t>
            </a:r>
          </a:p>
        </p:txBody>
      </p:sp>
      <p:sp>
        <p:nvSpPr>
          <p:cNvPr id="4" name="Slide Number Placeholder 3"/>
          <p:cNvSpPr>
            <a:spLocks noGrp="1"/>
          </p:cNvSpPr>
          <p:nvPr>
            <p:ph type="sldNum" sz="quarter" idx="5"/>
          </p:nvPr>
        </p:nvSpPr>
        <p:spPr/>
        <p:txBody>
          <a:bodyPr/>
          <a:lstStyle/>
          <a:p>
            <a:fld id="{900FB950-3FB8-244F-92CA-B7FC0720C2EC}" type="slidenum">
              <a:rPr lang="en-US" smtClean="0"/>
              <a:t>48</a:t>
            </a:fld>
            <a:endParaRPr lang="en-US"/>
          </a:p>
        </p:txBody>
      </p:sp>
    </p:spTree>
    <p:extLst>
      <p:ext uri="{BB962C8B-B14F-4D97-AF65-F5344CB8AC3E}">
        <p14:creationId xmlns:p14="http://schemas.microsoft.com/office/powerpoint/2010/main" val="41172800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Corrletations</a:t>
            </a:r>
            <a:r>
              <a:rPr lang="en-US" dirty="0"/>
              <a:t> between ratings </a:t>
            </a:r>
            <a:r>
              <a:rPr lang="en-US"/>
              <a:t>and features vary </a:t>
            </a:r>
            <a:r>
              <a:rPr lang="en-US" dirty="0"/>
              <a:t>between -1 and +1; 0 is no correlation either positive or negative</a:t>
            </a:r>
          </a:p>
        </p:txBody>
      </p:sp>
      <p:sp>
        <p:nvSpPr>
          <p:cNvPr id="4" name="Slide Number Placeholder 3"/>
          <p:cNvSpPr>
            <a:spLocks noGrp="1"/>
          </p:cNvSpPr>
          <p:nvPr>
            <p:ph type="sldNum" sz="quarter" idx="5"/>
          </p:nvPr>
        </p:nvSpPr>
        <p:spPr/>
        <p:txBody>
          <a:bodyPr/>
          <a:lstStyle/>
          <a:p>
            <a:fld id="{900FB950-3FB8-244F-92CA-B7FC0720C2EC}" type="slidenum">
              <a:rPr lang="en-US" smtClean="0"/>
              <a:t>49</a:t>
            </a:fld>
            <a:endParaRPr lang="en-US"/>
          </a:p>
        </p:txBody>
      </p:sp>
    </p:spTree>
    <p:extLst>
      <p:ext uri="{BB962C8B-B14F-4D97-AF65-F5344CB8AC3E}">
        <p14:creationId xmlns:p14="http://schemas.microsoft.com/office/powerpoint/2010/main" val="15541488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information processing model of persuasion was used as the basis for a mathematical model of language intensity effects. The model proposes that attitude change is a product of message discrepancy, source evaluation, and message strength. The results show strong support for the model. The salient source evaluation dimension was perceived trustworthiness. Language intensity enhanced attitude change directly, by acting as a multiplier of message strength, and indirectly, by increasing message discrepancy. These effects held for female as well as male sources. Path analysis indicated the presence of source evaluation heuristics. Intensity enhanced source ratings through a positively linked causal chain from intensity to dynamism to expertise to trustworthiness. Intensity also had negative effects on post‐message expertise and trustworthiness unmediated by dynamism.</a:t>
            </a:r>
          </a:p>
        </p:txBody>
      </p:sp>
      <p:sp>
        <p:nvSpPr>
          <p:cNvPr id="4" name="Slide Number Placeholder 3"/>
          <p:cNvSpPr>
            <a:spLocks noGrp="1"/>
          </p:cNvSpPr>
          <p:nvPr>
            <p:ph type="sldNum" sz="quarter" idx="10"/>
          </p:nvPr>
        </p:nvSpPr>
        <p:spPr/>
        <p:txBody>
          <a:bodyPr/>
          <a:lstStyle/>
          <a:p>
            <a:fld id="{900FB950-3FB8-244F-92CA-B7FC0720C2EC}" type="slidenum">
              <a:rPr lang="en-US" smtClean="0"/>
              <a:t>58</a:t>
            </a:fld>
            <a:endParaRPr lang="en-US"/>
          </a:p>
        </p:txBody>
      </p:sp>
    </p:spTree>
    <p:extLst>
      <p:ext uri="{BB962C8B-B14F-4D97-AF65-F5344CB8AC3E}">
        <p14:creationId xmlns:p14="http://schemas.microsoft.com/office/powerpoint/2010/main" val="17413262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Results show strong support for the model.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 salient source evaluation dimension was perceived trustworthiness.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Language intensity enhanced attitude change directly, by acting as a multiplier of message strength, and indirectly, by increasing message discrepancy.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These effects held for female as well as male sources.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Path analysis indicated the presence of source evaluation heuristics:</a:t>
            </a:r>
            <a:r>
              <a:rPr lang="en-US" baseline="0" dirty="0"/>
              <a:t> </a:t>
            </a:r>
            <a:r>
              <a:rPr lang="en-US" dirty="0"/>
              <a:t> Intensity enhanced source ratings through a positively linked causal chain from intensity to dynamism to expertise to trustworthiness. Intensity also had negative effects on post‐message expertise and trustworthiness unmediated by dynamism.</a:t>
            </a:r>
          </a:p>
          <a:p>
            <a:endParaRPr lang="en-US" dirty="0"/>
          </a:p>
        </p:txBody>
      </p:sp>
      <p:sp>
        <p:nvSpPr>
          <p:cNvPr id="4" name="Slide Number Placeholder 3"/>
          <p:cNvSpPr>
            <a:spLocks noGrp="1"/>
          </p:cNvSpPr>
          <p:nvPr>
            <p:ph type="sldNum" sz="quarter" idx="10"/>
          </p:nvPr>
        </p:nvSpPr>
        <p:spPr/>
        <p:txBody>
          <a:bodyPr/>
          <a:lstStyle/>
          <a:p>
            <a:fld id="{900FB950-3FB8-244F-92CA-B7FC0720C2EC}" type="slidenum">
              <a:rPr lang="en-US" smtClean="0"/>
              <a:t>61</a:t>
            </a:fld>
            <a:endParaRPr lang="en-US"/>
          </a:p>
        </p:txBody>
      </p:sp>
    </p:spTree>
    <p:extLst>
      <p:ext uri="{BB962C8B-B14F-4D97-AF65-F5344CB8AC3E}">
        <p14:creationId xmlns:p14="http://schemas.microsoft.com/office/powerpoint/2010/main" val="18753743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i="1" dirty="0"/>
              <a:t>larger F0 excursions correlated positively for Serbian speakers but negatively for British</a:t>
            </a:r>
          </a:p>
          <a:p>
            <a:endParaRPr lang="en-US" dirty="0"/>
          </a:p>
        </p:txBody>
      </p:sp>
      <p:sp>
        <p:nvSpPr>
          <p:cNvPr id="4" name="Slide Number Placeholder 3"/>
          <p:cNvSpPr>
            <a:spLocks noGrp="1"/>
          </p:cNvSpPr>
          <p:nvPr>
            <p:ph type="sldNum" sz="quarter" idx="10"/>
          </p:nvPr>
        </p:nvSpPr>
        <p:spPr/>
        <p:txBody>
          <a:bodyPr/>
          <a:lstStyle/>
          <a:p>
            <a:fld id="{8BA10677-C667-824D-B4E3-62D489940335}" type="slidenum">
              <a:rPr lang="en-US" smtClean="0"/>
              <a:pPr/>
              <a:t>70</a:t>
            </a:fld>
            <a:endParaRPr lang="en-US"/>
          </a:p>
        </p:txBody>
      </p:sp>
    </p:spTree>
    <p:extLst>
      <p:ext uri="{BB962C8B-B14F-4D97-AF65-F5344CB8AC3E}">
        <p14:creationId xmlns:p14="http://schemas.microsoft.com/office/powerpoint/2010/main" val="9197147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charset="0"/>
                <a:ea typeface="ＭＳ Ｐゴシック" charset="0"/>
                <a:cs typeface="+mn-cs"/>
              </a:rPr>
              <a:t>One thread of work undertaken by Oliver Niebuhr and colleagues has been to study Steve Jobs, former CEO and co-founder of</a:t>
            </a:r>
          </a:p>
          <a:p>
            <a:r>
              <a:rPr lang="en-US" sz="1200" kern="1200" dirty="0">
                <a:solidFill>
                  <a:schemeClr val="tx1"/>
                </a:solidFill>
                <a:effectLst/>
                <a:latin typeface="Times New Roman" charset="0"/>
                <a:ea typeface="ＭＳ Ｐゴシック" charset="0"/>
                <a:cs typeface="+mn-cs"/>
              </a:rPr>
              <a:t>Apple Inc., as an exemplar of a charismatic business leader. Niebuhr et al. (2016b)</a:t>
            </a:r>
          </a:p>
          <a:p>
            <a:r>
              <a:rPr lang="en-US" sz="1200" kern="1200" dirty="0">
                <a:solidFill>
                  <a:schemeClr val="tx1"/>
                </a:solidFill>
                <a:effectLst/>
                <a:latin typeface="Times New Roman" charset="0"/>
                <a:ea typeface="ＭＳ Ｐゴシック" charset="0"/>
                <a:cs typeface="+mn-cs"/>
              </a:rPr>
              <a:t>posits a profile of charismatic speech based on a reading of previous political studies</a:t>
            </a:r>
          </a:p>
          <a:p>
            <a:r>
              <a:rPr lang="en-US" sz="1200" kern="1200" dirty="0">
                <a:solidFill>
                  <a:schemeClr val="tx1"/>
                </a:solidFill>
                <a:effectLst/>
                <a:latin typeface="Times New Roman" charset="0"/>
                <a:ea typeface="ＭＳ Ｐゴシック" charset="0"/>
                <a:cs typeface="+mn-cs"/>
              </a:rPr>
              <a:t>(cf. Section 1.2). This is summarized as having high and varied pitch, high and varied</a:t>
            </a:r>
          </a:p>
          <a:p>
            <a:r>
              <a:rPr lang="en-US" sz="1200" kern="1200" dirty="0">
                <a:solidFill>
                  <a:schemeClr val="tx1"/>
                </a:solidFill>
                <a:effectLst/>
                <a:latin typeface="Times New Roman" charset="0"/>
                <a:ea typeface="ＭＳ Ｐゴシック" charset="0"/>
                <a:cs typeface="+mn-cs"/>
              </a:rPr>
              <a:t>intensity, a fast speaking rate, few disfluencies, a large number of emphatic words,</a:t>
            </a:r>
          </a:p>
          <a:p>
            <a:r>
              <a:rPr lang="en-US" sz="1200" kern="1200" dirty="0">
                <a:solidFill>
                  <a:schemeClr val="tx1"/>
                </a:solidFill>
                <a:effectLst/>
                <a:latin typeface="Times New Roman" charset="0"/>
                <a:ea typeface="ＭＳ Ｐゴシック" charset="0"/>
                <a:cs typeface="+mn-cs"/>
              </a:rPr>
              <a:t>but with varied realizations and high rhythmic variation. By automatic analysis of</a:t>
            </a:r>
          </a:p>
          <a:p>
            <a:r>
              <a:rPr lang="en-US" sz="1200" kern="1200" dirty="0">
                <a:solidFill>
                  <a:schemeClr val="tx1"/>
                </a:solidFill>
                <a:effectLst/>
                <a:latin typeface="Times New Roman" charset="0"/>
                <a:ea typeface="ＭＳ Ｐゴシック" charset="0"/>
                <a:cs typeface="+mn-cs"/>
              </a:rPr>
              <a:t>10 Andrew Rosenberg and Julia Hirschberg</a:t>
            </a:r>
          </a:p>
          <a:p>
            <a:r>
              <a:rPr lang="en-US" sz="1200" kern="1200" dirty="0">
                <a:solidFill>
                  <a:schemeClr val="tx1"/>
                </a:solidFill>
                <a:effectLst/>
                <a:latin typeface="Times New Roman" charset="0"/>
                <a:ea typeface="ＭＳ Ｐゴシック" charset="0"/>
                <a:cs typeface="+mn-cs"/>
              </a:rPr>
              <a:t> two landmark speeches (launching the iPhone 4 and iPad 2) they find that Steve Jobs</a:t>
            </a:r>
          </a:p>
          <a:p>
            <a:r>
              <a:rPr lang="en-US" sz="1200" kern="1200" dirty="0">
                <a:solidFill>
                  <a:schemeClr val="tx1"/>
                </a:solidFill>
                <a:effectLst/>
                <a:latin typeface="Times New Roman" charset="0"/>
                <a:ea typeface="ＭＳ Ｐゴシック" charset="0"/>
                <a:cs typeface="+mn-cs"/>
              </a:rPr>
              <a:t>does in fact fit this profile.</a:t>
            </a:r>
          </a:p>
          <a:p>
            <a:r>
              <a:rPr lang="en-US" sz="1200" kern="1200" dirty="0">
                <a:solidFill>
                  <a:schemeClr val="tx1"/>
                </a:solidFill>
                <a:effectLst/>
                <a:latin typeface="Times New Roman" charset="0"/>
                <a:ea typeface="ＭＳ Ｐゴシック" charset="0"/>
                <a:cs typeface="+mn-cs"/>
              </a:rPr>
              <a:t>This research direction is continued in a number </a:t>
            </a:r>
            <a:r>
              <a:rPr lang="en-US" sz="1200" kern="1200" dirty="0" err="1">
                <a:solidFill>
                  <a:schemeClr val="tx1"/>
                </a:solidFill>
                <a:effectLst/>
                <a:latin typeface="Times New Roman" charset="0"/>
                <a:ea typeface="ＭＳ Ｐゴシック" charset="0"/>
                <a:cs typeface="+mn-cs"/>
              </a:rPr>
              <a:t>ofworks</a:t>
            </a:r>
            <a:r>
              <a:rPr lang="en-US" sz="1200" kern="1200" dirty="0">
                <a:solidFill>
                  <a:schemeClr val="tx1"/>
                </a:solidFill>
                <a:effectLst/>
                <a:latin typeface="Times New Roman" charset="0"/>
                <a:ea typeface="ＭＳ Ｐゴシック" charset="0"/>
                <a:cs typeface="+mn-cs"/>
              </a:rPr>
              <a:t> via a contrastive analysis</a:t>
            </a:r>
          </a:p>
          <a:p>
            <a:r>
              <a:rPr lang="en-US" sz="1200" kern="1200" dirty="0">
                <a:solidFill>
                  <a:schemeClr val="tx1"/>
                </a:solidFill>
                <a:effectLst/>
                <a:latin typeface="Times New Roman" charset="0"/>
                <a:ea typeface="ＭＳ Ｐゴシック" charset="0"/>
                <a:cs typeface="+mn-cs"/>
              </a:rPr>
              <a:t>of Steve Jobs and Mark Zuckerberg, founder and CEO of Facebook (</a:t>
            </a:r>
            <a:r>
              <a:rPr lang="en-US" sz="1200" kern="1200" dirty="0" err="1">
                <a:solidFill>
                  <a:schemeClr val="tx1"/>
                </a:solidFill>
                <a:effectLst/>
                <a:latin typeface="Times New Roman" charset="0"/>
                <a:ea typeface="ＭＳ Ｐゴシック" charset="0"/>
                <a:cs typeface="+mn-cs"/>
              </a:rPr>
              <a:t>Mixdorff</a:t>
            </a:r>
            <a:r>
              <a:rPr lang="en-US" sz="1200" kern="1200" dirty="0">
                <a:solidFill>
                  <a:schemeClr val="tx1"/>
                </a:solidFill>
                <a:effectLst/>
                <a:latin typeface="Times New Roman" charset="0"/>
                <a:ea typeface="ＭＳ Ｐゴシック" charset="0"/>
                <a:cs typeface="+mn-cs"/>
              </a:rPr>
              <a:t> et al.,</a:t>
            </a:r>
          </a:p>
          <a:p>
            <a:r>
              <a:rPr lang="en-US" sz="1200" kern="1200" dirty="0">
                <a:solidFill>
                  <a:schemeClr val="tx1"/>
                </a:solidFill>
                <a:effectLst/>
                <a:latin typeface="Times New Roman" charset="0"/>
                <a:ea typeface="ＭＳ Ｐゴシック" charset="0"/>
                <a:cs typeface="+mn-cs"/>
              </a:rPr>
              <a:t>2018; Niebuhr et al., 2016a, 2018b). The approach here is based on the common</a:t>
            </a:r>
          </a:p>
          <a:p>
            <a:r>
              <a:rPr lang="en-US" sz="1200" kern="1200" dirty="0">
                <a:solidFill>
                  <a:schemeClr val="tx1"/>
                </a:solidFill>
                <a:effectLst/>
                <a:latin typeface="Times New Roman" charset="0"/>
                <a:ea typeface="ＭＳ Ｐゴシック" charset="0"/>
                <a:cs typeface="+mn-cs"/>
              </a:rPr>
              <a:t>perceptions of Steve Jobs as a charismatic speaker and Mark Zuckerberg as a less</a:t>
            </a:r>
          </a:p>
          <a:p>
            <a:r>
              <a:rPr lang="en-US" sz="1200" kern="1200" dirty="0">
                <a:solidFill>
                  <a:schemeClr val="tx1"/>
                </a:solidFill>
                <a:effectLst/>
                <a:latin typeface="Times New Roman" charset="0"/>
                <a:ea typeface="ＭＳ Ｐゴシック" charset="0"/>
                <a:cs typeface="+mn-cs"/>
              </a:rPr>
              <a:t>charismatic speaker, though both were CEOs of major corporations at the time their</a:t>
            </a:r>
          </a:p>
          <a:p>
            <a:r>
              <a:rPr lang="en-US" sz="1200" kern="1200" dirty="0">
                <a:solidFill>
                  <a:schemeClr val="tx1"/>
                </a:solidFill>
                <a:effectLst/>
                <a:latin typeface="Times New Roman" charset="0"/>
                <a:ea typeface="ＭＳ Ｐゴシック" charset="0"/>
                <a:cs typeface="+mn-cs"/>
              </a:rPr>
              <a:t>speech was collected for analysis.</a:t>
            </a:r>
          </a:p>
          <a:p>
            <a:r>
              <a:rPr lang="en-US" sz="1200" kern="1200" dirty="0">
                <a:solidFill>
                  <a:schemeClr val="tx1"/>
                </a:solidFill>
                <a:effectLst/>
                <a:latin typeface="Times New Roman" charset="0"/>
                <a:ea typeface="ＭＳ Ｐゴシック" charset="0"/>
                <a:cs typeface="+mn-cs"/>
              </a:rPr>
              <a:t>Niebuhr et al. (2016a) find that Jobs has shorter phrases, fewer and shorter</a:t>
            </a:r>
          </a:p>
          <a:p>
            <a:r>
              <a:rPr lang="en-US" sz="1200" kern="1200" dirty="0">
                <a:solidFill>
                  <a:schemeClr val="tx1"/>
                </a:solidFill>
                <a:effectLst/>
                <a:latin typeface="Times New Roman" charset="0"/>
                <a:ea typeface="ＭＳ Ｐゴシック" charset="0"/>
                <a:cs typeface="+mn-cs"/>
              </a:rPr>
              <a:t>hesitations and a more dynamic use of pitch and rhythm than Zuckerberg. While</a:t>
            </a:r>
          </a:p>
          <a:p>
            <a:r>
              <a:rPr lang="en-US" sz="1200" kern="1200" dirty="0">
                <a:solidFill>
                  <a:schemeClr val="tx1"/>
                </a:solidFill>
                <a:effectLst/>
                <a:latin typeface="Times New Roman" charset="0"/>
                <a:ea typeface="ＭＳ Ｐゴシック" charset="0"/>
                <a:cs typeface="+mn-cs"/>
              </a:rPr>
              <a:t>Jobs speaks quickly (compared to “normal” speech), Zuckerberg’s speaking rate</a:t>
            </a:r>
          </a:p>
          <a:p>
            <a:r>
              <a:rPr lang="en-US" sz="1200" kern="1200" dirty="0">
                <a:solidFill>
                  <a:schemeClr val="tx1"/>
                </a:solidFill>
                <a:effectLst/>
                <a:latin typeface="Times New Roman" charset="0"/>
                <a:ea typeface="ＭＳ Ｐゴシック" charset="0"/>
                <a:cs typeface="+mn-cs"/>
              </a:rPr>
              <a:t>is even higher. This contributes to strong phonetic reductions in his speech which</a:t>
            </a:r>
          </a:p>
          <a:p>
            <a:r>
              <a:rPr lang="en-US" sz="1200" kern="1200" dirty="0">
                <a:solidFill>
                  <a:schemeClr val="tx1"/>
                </a:solidFill>
                <a:effectLst/>
                <a:latin typeface="Times New Roman" charset="0"/>
                <a:ea typeface="ＭＳ Ｐゴシック" charset="0"/>
                <a:cs typeface="+mn-cs"/>
              </a:rPr>
              <a:t>may negatively impact perceptions of charisma</a:t>
            </a:r>
            <a:endParaRPr lang="en-US" dirty="0"/>
          </a:p>
        </p:txBody>
      </p:sp>
      <p:sp>
        <p:nvSpPr>
          <p:cNvPr id="4" name="Slide Number Placeholder 3"/>
          <p:cNvSpPr>
            <a:spLocks noGrp="1"/>
          </p:cNvSpPr>
          <p:nvPr>
            <p:ph type="sldNum" sz="quarter" idx="10"/>
          </p:nvPr>
        </p:nvSpPr>
        <p:spPr/>
        <p:txBody>
          <a:bodyPr/>
          <a:lstStyle/>
          <a:p>
            <a:fld id="{900FB950-3FB8-244F-92CA-B7FC0720C2EC}" type="slidenum">
              <a:rPr lang="en-US" smtClean="0"/>
              <a:t>71</a:t>
            </a:fld>
            <a:endParaRPr lang="en-US"/>
          </a:p>
        </p:txBody>
      </p:sp>
    </p:spTree>
    <p:extLst>
      <p:ext uri="{BB962C8B-B14F-4D97-AF65-F5344CB8AC3E}">
        <p14:creationId xmlns:p14="http://schemas.microsoft.com/office/powerpoint/2010/main" val="13303395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Ruth Bader Ginsburg having some influence??</a:t>
            </a:r>
          </a:p>
        </p:txBody>
      </p:sp>
      <p:sp>
        <p:nvSpPr>
          <p:cNvPr id="4" name="Slide Number Placeholder 3"/>
          <p:cNvSpPr>
            <a:spLocks noGrp="1"/>
          </p:cNvSpPr>
          <p:nvPr>
            <p:ph type="sldNum" sz="quarter" idx="10"/>
          </p:nvPr>
        </p:nvSpPr>
        <p:spPr/>
        <p:txBody>
          <a:bodyPr/>
          <a:lstStyle/>
          <a:p>
            <a:fld id="{8BA10677-C667-824D-B4E3-62D489940335}" type="slidenum">
              <a:rPr lang="en-US" smtClean="0"/>
              <a:pPr/>
              <a:t>72</a:t>
            </a:fld>
            <a:endParaRPr lang="en-US"/>
          </a:p>
        </p:txBody>
      </p:sp>
    </p:spTree>
    <p:extLst>
      <p:ext uri="{BB962C8B-B14F-4D97-AF65-F5344CB8AC3E}">
        <p14:creationId xmlns:p14="http://schemas.microsoft.com/office/powerpoint/2010/main" val="13413000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TIPI: Ten Item Personality Inventory</a:t>
            </a:r>
          </a:p>
        </p:txBody>
      </p:sp>
      <p:sp>
        <p:nvSpPr>
          <p:cNvPr id="4" name="Slide Number Placeholder 3"/>
          <p:cNvSpPr>
            <a:spLocks noGrp="1"/>
          </p:cNvSpPr>
          <p:nvPr>
            <p:ph type="sldNum" sz="quarter" idx="10"/>
          </p:nvPr>
        </p:nvSpPr>
        <p:spPr/>
        <p:txBody>
          <a:bodyPr/>
          <a:lstStyle/>
          <a:p>
            <a:fld id="{8BA10677-C667-824D-B4E3-62D489940335}" type="slidenum">
              <a:rPr lang="en-US" smtClean="0"/>
              <a:pPr/>
              <a:t>73</a:t>
            </a:fld>
            <a:endParaRPr lang="en-US"/>
          </a:p>
        </p:txBody>
      </p:sp>
    </p:spTree>
    <p:extLst>
      <p:ext uri="{BB962C8B-B14F-4D97-AF65-F5344CB8AC3E}">
        <p14:creationId xmlns:p14="http://schemas.microsoft.com/office/powerpoint/2010/main" val="5019822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7</a:t>
            </a:fld>
            <a:endParaRPr lang="en-US"/>
          </a:p>
        </p:txBody>
      </p:sp>
    </p:spTree>
    <p:extLst>
      <p:ext uri="{BB962C8B-B14F-4D97-AF65-F5344CB8AC3E}">
        <p14:creationId xmlns:p14="http://schemas.microsoft.com/office/powerpoint/2010/main" val="32911851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Female:</a:t>
            </a:r>
          </a:p>
          <a:p>
            <a:r>
              <a:rPr lang="en-US" dirty="0"/>
              <a:t>*One </a:t>
            </a:r>
            <a:r>
              <a:rPr lang="mr-IN" dirty="0"/>
              <a:t>5b650640-a9b2-4a47-ae61-c2c8ba624575.wav</a:t>
            </a:r>
            <a:r>
              <a:rPr lang="en-US" dirty="0"/>
              <a:t> charisma 2.31</a:t>
            </a:r>
          </a:p>
          <a:p>
            <a:r>
              <a:rPr lang="en-US" dirty="0"/>
              <a:t>*Two </a:t>
            </a:r>
            <a:r>
              <a:rPr lang="mr-IN" dirty="0"/>
              <a:t>3a2299c7-abf2-4da6-9ef5-60226a8db7cf.wav</a:t>
            </a:r>
            <a:r>
              <a:rPr lang="en-US" dirty="0"/>
              <a:t> charisma 4.5</a:t>
            </a:r>
          </a:p>
          <a:p>
            <a:r>
              <a:rPr lang="en-US" dirty="0"/>
              <a:t>*</a:t>
            </a:r>
            <a:r>
              <a:rPr lang="mr-IN" dirty="0"/>
              <a:t>4af13342-7dd0-4c7c-9888-5f2ef3d66168</a:t>
            </a:r>
            <a:r>
              <a:rPr lang="en-US" dirty="0"/>
              <a:t>.wav 4,1 </a:t>
            </a:r>
          </a:p>
          <a:p>
            <a:r>
              <a:rPr lang="en-US" dirty="0"/>
              <a:t>*</a:t>
            </a:r>
            <a:r>
              <a:rPr lang="mr-IN" dirty="0"/>
              <a:t>7b56f3d0-a154-48fe-9d29-f7490ee949d2</a:t>
            </a:r>
            <a:r>
              <a:rPr lang="en-US" dirty="0"/>
              <a:t>.wav 2.06</a:t>
            </a:r>
          </a:p>
          <a:p>
            <a:endParaRPr lang="en-US" dirty="0"/>
          </a:p>
        </p:txBody>
      </p:sp>
      <p:sp>
        <p:nvSpPr>
          <p:cNvPr id="4" name="Slide Number Placeholder 3"/>
          <p:cNvSpPr>
            <a:spLocks noGrp="1"/>
          </p:cNvSpPr>
          <p:nvPr>
            <p:ph type="sldNum" sz="quarter" idx="10"/>
          </p:nvPr>
        </p:nvSpPr>
        <p:spPr/>
        <p:txBody>
          <a:bodyPr/>
          <a:lstStyle/>
          <a:p>
            <a:fld id="{8BA10677-C667-824D-B4E3-62D489940335}" type="slidenum">
              <a:rPr lang="en-US" smtClean="0"/>
              <a:pPr/>
              <a:t>75</a:t>
            </a:fld>
            <a:endParaRPr lang="en-US"/>
          </a:p>
        </p:txBody>
      </p:sp>
    </p:spTree>
    <p:extLst>
      <p:ext uri="{BB962C8B-B14F-4D97-AF65-F5344CB8AC3E}">
        <p14:creationId xmlns:p14="http://schemas.microsoft.com/office/powerpoint/2010/main" val="1021209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traits increase as rater charisma increases</a:t>
            </a:r>
          </a:p>
        </p:txBody>
      </p:sp>
      <p:sp>
        <p:nvSpPr>
          <p:cNvPr id="4" name="Slide Number Placeholder 3"/>
          <p:cNvSpPr>
            <a:spLocks noGrp="1"/>
          </p:cNvSpPr>
          <p:nvPr>
            <p:ph type="sldNum" sz="quarter" idx="5"/>
          </p:nvPr>
        </p:nvSpPr>
        <p:spPr/>
        <p:txBody>
          <a:bodyPr/>
          <a:lstStyle/>
          <a:p>
            <a:fld id="{900FB950-3FB8-244F-92CA-B7FC0720C2EC}" type="slidenum">
              <a:rPr lang="en-US" smtClean="0"/>
              <a:t>77</a:t>
            </a:fld>
            <a:endParaRPr lang="en-US"/>
          </a:p>
        </p:txBody>
      </p:sp>
    </p:spTree>
    <p:extLst>
      <p:ext uri="{BB962C8B-B14F-4D97-AF65-F5344CB8AC3E}">
        <p14:creationId xmlns:p14="http://schemas.microsoft.com/office/powerpoint/2010/main" val="9523409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 name="Shape 349"/>
          <p:cNvSpPr>
            <a:spLocks noGrp="1" noRot="1" noChangeAspect="1"/>
          </p:cNvSpPr>
          <p:nvPr>
            <p:ph type="sldImg"/>
          </p:nvPr>
        </p:nvSpPr>
        <p:spPr>
          <a:xfrm>
            <a:off x="381000" y="685800"/>
            <a:ext cx="6096000" cy="3429000"/>
          </a:xfrm>
          <a:prstGeom prst="rect">
            <a:avLst/>
          </a:prstGeom>
        </p:spPr>
        <p:txBody>
          <a:bodyPr/>
          <a:lstStyle/>
          <a:p>
            <a:endParaRPr/>
          </a:p>
        </p:txBody>
      </p:sp>
      <p:sp>
        <p:nvSpPr>
          <p:cNvPr id="350" name="Shape 350"/>
          <p:cNvSpPr>
            <a:spLocks noGrp="1"/>
          </p:cNvSpPr>
          <p:nvPr>
            <p:ph type="body" sz="quarter" idx="1"/>
          </p:nvPr>
        </p:nvSpPr>
        <p:spPr>
          <a:prstGeom prst="rect">
            <a:avLst/>
          </a:prstGeom>
        </p:spPr>
        <p:txBody>
          <a:bodyPr/>
          <a:lstStyle>
            <a:lvl1pPr marL="436562" indent="-436562">
              <a:buSzPct val="100000"/>
              <a:buAutoNum type="arabicParenBoth"/>
            </a:lvl1pPr>
          </a:lstStyle>
          <a:p>
            <a:r>
              <a:t>when the speaker may be trying to get the point across, they may seem more charismatic. For in- terviews, the goal of the genre may be more for factual transfer, so the speaker may appear less charismatic.</a:t>
            </a:r>
          </a:p>
        </p:txBody>
      </p:sp>
    </p:spTree>
    <p:extLst>
      <p:ext uri="{BB962C8B-B14F-4D97-AF65-F5344CB8AC3E}">
        <p14:creationId xmlns:p14="http://schemas.microsoft.com/office/powerpoint/2010/main" val="40542262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Shape 355"/>
          <p:cNvSpPr>
            <a:spLocks noGrp="1" noRot="1" noChangeAspect="1"/>
          </p:cNvSpPr>
          <p:nvPr>
            <p:ph type="sldImg"/>
          </p:nvPr>
        </p:nvSpPr>
        <p:spPr>
          <a:xfrm>
            <a:off x="381000" y="685800"/>
            <a:ext cx="6096000" cy="3429000"/>
          </a:xfrm>
          <a:prstGeom prst="rect">
            <a:avLst/>
          </a:prstGeom>
        </p:spPr>
        <p:txBody>
          <a:bodyPr/>
          <a:lstStyle/>
          <a:p>
            <a:endParaRPr/>
          </a:p>
        </p:txBody>
      </p:sp>
      <p:sp>
        <p:nvSpPr>
          <p:cNvPr id="356" name="Shape 356"/>
          <p:cNvSpPr>
            <a:spLocks noGrp="1"/>
          </p:cNvSpPr>
          <p:nvPr>
            <p:ph type="body" sz="quarter" idx="1"/>
          </p:nvPr>
        </p:nvSpPr>
        <p:spPr>
          <a:prstGeom prst="rect">
            <a:avLst/>
          </a:prstGeom>
        </p:spPr>
        <p:txBody>
          <a:bodyPr/>
          <a:lstStyle>
            <a:lvl1pPr marL="436562" indent="-436562">
              <a:buSzPct val="100000"/>
              <a:buAutoNum type="arabicParenBoth"/>
            </a:lvl1pPr>
          </a:lstStyle>
          <a:p>
            <a:r>
              <a:t>A possible explanation is that 18 out of 27 talks were from females and talks were generally rated as more charismatic than other genres.</a:t>
            </a:r>
          </a:p>
        </p:txBody>
      </p:sp>
    </p:spTree>
    <p:extLst>
      <p:ext uri="{BB962C8B-B14F-4D97-AF65-F5344CB8AC3E}">
        <p14:creationId xmlns:p14="http://schemas.microsoft.com/office/powerpoint/2010/main" val="202698072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 name="Shape 361"/>
          <p:cNvSpPr>
            <a:spLocks noGrp="1" noRot="1" noChangeAspect="1"/>
          </p:cNvSpPr>
          <p:nvPr>
            <p:ph type="sldImg"/>
          </p:nvPr>
        </p:nvSpPr>
        <p:spPr>
          <a:xfrm>
            <a:off x="381000" y="685800"/>
            <a:ext cx="6096000" cy="3429000"/>
          </a:xfrm>
          <a:prstGeom prst="rect">
            <a:avLst/>
          </a:prstGeom>
        </p:spPr>
        <p:txBody>
          <a:bodyPr/>
          <a:lstStyle/>
          <a:p>
            <a:endParaRPr/>
          </a:p>
        </p:txBody>
      </p:sp>
      <p:sp>
        <p:nvSpPr>
          <p:cNvPr id="362" name="Shape 362"/>
          <p:cNvSpPr>
            <a:spLocks noGrp="1"/>
          </p:cNvSpPr>
          <p:nvPr>
            <p:ph type="body" sz="quarter" idx="1"/>
          </p:nvPr>
        </p:nvSpPr>
        <p:spPr>
          <a:prstGeom prst="rect">
            <a:avLst/>
          </a:prstGeom>
        </p:spPr>
        <p:txBody>
          <a:bodyPr/>
          <a:lstStyle>
            <a:lvl1pPr marL="436562" indent="-436562">
              <a:buSzPct val="100000"/>
              <a:buAutoNum type="arabicParenBoth"/>
            </a:lvl1pPr>
          </a:lstStyle>
          <a:p>
            <a:r>
              <a:rPr dirty="0"/>
              <a:t>normalized the mean pitch of males by 119 Hz with standard deviation 19 Hz and females by 210 Hz with standard deviation 27 Hz using mean values for American English speakers</a:t>
            </a:r>
            <a:endParaRPr lang="en-US" dirty="0"/>
          </a:p>
          <a:p>
            <a:pPr marL="436562" marR="0" lvl="0" indent="-436562" algn="l" defTabSz="914400" rtl="0" eaLnBrk="1" fontAlgn="auto" latinLnBrk="0" hangingPunct="1">
              <a:lnSpc>
                <a:spcPct val="100000"/>
              </a:lnSpc>
              <a:spcBef>
                <a:spcPts val="0"/>
              </a:spcBef>
              <a:spcAft>
                <a:spcPts val="0"/>
              </a:spcAft>
              <a:buClrTx/>
              <a:buSzPct val="100000"/>
              <a:buFontTx/>
              <a:buAutoNum type="arabicParenBoth"/>
              <a:tabLst/>
              <a:defRPr/>
            </a:pPr>
            <a:r>
              <a:rPr lang="en-US" sz="1200" kern="1200" dirty="0">
                <a:solidFill>
                  <a:schemeClr val="tx1"/>
                </a:solidFill>
                <a:effectLst/>
                <a:latin typeface="+mn-lt"/>
                <a:ea typeface="+mn-ea"/>
                <a:cs typeface="+mn-cs"/>
              </a:rPr>
              <a:t>E. Pe ́</a:t>
            </a:r>
            <a:r>
              <a:rPr lang="en-US" sz="1200" kern="1200" dirty="0" err="1">
                <a:solidFill>
                  <a:schemeClr val="tx1"/>
                </a:solidFill>
                <a:effectLst/>
                <a:latin typeface="+mn-lt"/>
                <a:ea typeface="+mn-ea"/>
                <a:cs typeface="+mn-cs"/>
              </a:rPr>
              <a:t>piot</a:t>
            </a:r>
            <a:r>
              <a:rPr lang="en-US" sz="1200" kern="1200" dirty="0">
                <a:solidFill>
                  <a:schemeClr val="tx1"/>
                </a:solidFill>
                <a:effectLst/>
                <a:latin typeface="+mn-lt"/>
                <a:ea typeface="+mn-ea"/>
                <a:cs typeface="+mn-cs"/>
              </a:rPr>
              <a:t>, “Male and female speech: a study of mean f0, f0 range, phonation type and speech rate in </a:t>
            </a:r>
            <a:r>
              <a:rPr lang="en-US" sz="1200" kern="1200" dirty="0" err="1">
                <a:solidFill>
                  <a:schemeClr val="tx1"/>
                </a:solidFill>
                <a:effectLst/>
                <a:latin typeface="+mn-lt"/>
                <a:ea typeface="+mn-ea"/>
                <a:cs typeface="+mn-cs"/>
              </a:rPr>
              <a:t>parisian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french</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american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english</a:t>
            </a:r>
            <a:r>
              <a:rPr lang="en-US" sz="1200" kern="1200" dirty="0">
                <a:solidFill>
                  <a:schemeClr val="tx1"/>
                </a:solidFill>
                <a:effectLst/>
                <a:latin typeface="+mn-lt"/>
                <a:ea typeface="+mn-ea"/>
                <a:cs typeface="+mn-cs"/>
              </a:rPr>
              <a:t> speakers,” in </a:t>
            </a:r>
            <a:r>
              <a:rPr lang="en-US" sz="1200" i="1" kern="1200" dirty="0">
                <a:solidFill>
                  <a:schemeClr val="tx1"/>
                </a:solidFill>
                <a:effectLst/>
                <a:latin typeface="+mn-lt"/>
                <a:ea typeface="+mn-ea"/>
                <a:cs typeface="+mn-cs"/>
              </a:rPr>
              <a:t>Speech Prosody 7</a:t>
            </a:r>
            <a:r>
              <a:rPr lang="en-US" sz="1200" kern="1200" dirty="0">
                <a:solidFill>
                  <a:schemeClr val="tx1"/>
                </a:solidFill>
                <a:effectLst/>
                <a:latin typeface="+mn-lt"/>
                <a:ea typeface="+mn-ea"/>
                <a:cs typeface="+mn-cs"/>
              </a:rPr>
              <a:t>, 2014, pp. 305–309. </a:t>
            </a:r>
          </a:p>
          <a:p>
            <a:pPr marL="436562" marR="0" lvl="0" indent="-436562" algn="l" defTabSz="914400" rtl="0" eaLnBrk="1" fontAlgn="auto" latinLnBrk="0" hangingPunct="1">
              <a:lnSpc>
                <a:spcPct val="100000"/>
              </a:lnSpc>
              <a:spcBef>
                <a:spcPts val="0"/>
              </a:spcBef>
              <a:spcAft>
                <a:spcPts val="0"/>
              </a:spcAft>
              <a:buClrTx/>
              <a:buSzPct val="100000"/>
              <a:buFontTx/>
              <a:buAutoNum type="arabicParenBoth"/>
              <a:tabLst/>
              <a:defRPr/>
            </a:pPr>
            <a:r>
              <a:rPr lang="en-US" sz="1200" kern="1200" dirty="0">
                <a:solidFill>
                  <a:schemeClr val="tx1"/>
                </a:solidFill>
                <a:effectLst/>
                <a:latin typeface="+mn-lt"/>
                <a:ea typeface="+mn-ea"/>
                <a:cs typeface="+mn-cs"/>
              </a:rPr>
              <a:t>P is Pearson’s correlation, &lt; .05 is statistically significant</a:t>
            </a:r>
            <a:endParaRPr lang="en-US" dirty="0"/>
          </a:p>
          <a:p>
            <a:endParaRPr dirty="0"/>
          </a:p>
        </p:txBody>
      </p:sp>
    </p:spTree>
    <p:extLst>
      <p:ext uri="{BB962C8B-B14F-4D97-AF65-F5344CB8AC3E}">
        <p14:creationId xmlns:p14="http://schemas.microsoft.com/office/powerpoint/2010/main" val="66133409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Shape 367"/>
          <p:cNvSpPr>
            <a:spLocks noGrp="1" noRot="1" noChangeAspect="1"/>
          </p:cNvSpPr>
          <p:nvPr>
            <p:ph type="sldImg"/>
          </p:nvPr>
        </p:nvSpPr>
        <p:spPr>
          <a:xfrm>
            <a:off x="381000" y="685800"/>
            <a:ext cx="6096000" cy="3429000"/>
          </a:xfrm>
          <a:prstGeom prst="rect">
            <a:avLst/>
          </a:prstGeom>
        </p:spPr>
        <p:txBody>
          <a:bodyPr/>
          <a:lstStyle/>
          <a:p>
            <a:endParaRPr/>
          </a:p>
        </p:txBody>
      </p:sp>
      <p:sp>
        <p:nvSpPr>
          <p:cNvPr id="368" name="Shape 368"/>
          <p:cNvSpPr>
            <a:spLocks noGrp="1"/>
          </p:cNvSpPr>
          <p:nvPr>
            <p:ph type="body" sz="quarter" idx="1"/>
          </p:nvPr>
        </p:nvSpPr>
        <p:spPr>
          <a:prstGeom prst="rect">
            <a:avLst/>
          </a:prstGeom>
        </p:spPr>
        <p:txBody>
          <a:bodyPr/>
          <a:lstStyle>
            <a:lvl1pPr marL="436562" indent="-436562">
              <a:buSzPct val="100000"/>
              <a:buAutoNum type="arabicParenBoth"/>
            </a:lvl1pPr>
          </a:lstStyle>
          <a:p>
            <a:r>
              <a:t>male raise pitch, female raise intensity</a:t>
            </a:r>
          </a:p>
        </p:txBody>
      </p:sp>
    </p:spTree>
    <p:extLst>
      <p:ext uri="{BB962C8B-B14F-4D97-AF65-F5344CB8AC3E}">
        <p14:creationId xmlns:p14="http://schemas.microsoft.com/office/powerpoint/2010/main" val="80455325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Shape 373"/>
          <p:cNvSpPr>
            <a:spLocks noGrp="1" noRot="1" noChangeAspect="1"/>
          </p:cNvSpPr>
          <p:nvPr>
            <p:ph type="sldImg"/>
          </p:nvPr>
        </p:nvSpPr>
        <p:spPr>
          <a:xfrm>
            <a:off x="381000" y="685800"/>
            <a:ext cx="6096000" cy="3429000"/>
          </a:xfrm>
          <a:prstGeom prst="rect">
            <a:avLst/>
          </a:prstGeom>
        </p:spPr>
        <p:txBody>
          <a:bodyPr/>
          <a:lstStyle/>
          <a:p>
            <a:endParaRPr/>
          </a:p>
        </p:txBody>
      </p:sp>
      <p:sp>
        <p:nvSpPr>
          <p:cNvPr id="374" name="Shape 374"/>
          <p:cNvSpPr>
            <a:spLocks noGrp="1"/>
          </p:cNvSpPr>
          <p:nvPr>
            <p:ph type="body" sz="quarter" idx="1"/>
          </p:nvPr>
        </p:nvSpPr>
        <p:spPr>
          <a:prstGeom prst="rect">
            <a:avLst/>
          </a:prstGeom>
        </p:spPr>
        <p:txBody>
          <a:bodyPr/>
          <a:lstStyle/>
          <a:p>
            <a:pPr marL="436562" indent="-436562">
              <a:buSzPct val="100000"/>
              <a:buAutoNum type="arabicParenBoth"/>
            </a:pPr>
            <a:r>
              <a:t>containing 73 word categories such as affect words, social words, time orientation words, and words for cognitive, perceptual, and biological pro- cess </a:t>
            </a:r>
          </a:p>
          <a:p>
            <a:pPr marL="436562" indent="-436562">
              <a:buSzPct val="100000"/>
              <a:buAutoNum type="arabicParenBoth"/>
            </a:pPr>
            <a:r>
              <a:t>speakers using questions had high charisma ratings, while speakers who often referred to themselves and talked about their feelings, es- pecially with negative emotion, received low ratings</a:t>
            </a:r>
          </a:p>
        </p:txBody>
      </p:sp>
    </p:spTree>
    <p:extLst>
      <p:ext uri="{BB962C8B-B14F-4D97-AF65-F5344CB8AC3E}">
        <p14:creationId xmlns:p14="http://schemas.microsoft.com/office/powerpoint/2010/main" val="210141662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36562" indent="-436562">
              <a:buSzPct val="100000"/>
              <a:buAutoNum type="arabicParenBoth"/>
            </a:pPr>
            <a:r>
              <a:rPr lang="en-US" dirty="0"/>
              <a:t>However, raters with higher scores in extroversion tend to rate speakers lower in charisma and in traits that positively correlated with charisma while higher in traits that negatively correlated with charisma</a:t>
            </a:r>
          </a:p>
          <a:p>
            <a:pPr marL="436562" indent="-436562">
              <a:buSzPct val="100000"/>
              <a:buAutoNum type="arabicParenBoth"/>
            </a:pPr>
            <a:r>
              <a:rPr lang="en-US" dirty="0"/>
              <a:t>This could be explained by the correlations between personal- </a:t>
            </a:r>
            <a:r>
              <a:rPr lang="en-US" dirty="0" err="1"/>
              <a:t>ity</a:t>
            </a:r>
            <a:r>
              <a:rPr lang="en-US" dirty="0"/>
              <a:t> and self charisma rating, described below in 4.7, in which extroversion is positively correlated with self charisma scores. The more extroverted the raters are, the higher they assess them- selves in charisma, and thus perhaps the lower they may </a:t>
            </a:r>
            <a:r>
              <a:rPr lang="en-US" dirty="0" err="1"/>
              <a:t>evalu</a:t>
            </a:r>
            <a:r>
              <a:rPr lang="en-US" dirty="0"/>
              <a:t>- ate other speakers’ charisma</a:t>
            </a:r>
          </a:p>
          <a:p>
            <a:endParaRPr lang="en-US" dirty="0"/>
          </a:p>
        </p:txBody>
      </p:sp>
      <p:sp>
        <p:nvSpPr>
          <p:cNvPr id="4" name="Slide Number Placeholder 3"/>
          <p:cNvSpPr>
            <a:spLocks noGrp="1"/>
          </p:cNvSpPr>
          <p:nvPr>
            <p:ph type="sldNum" sz="quarter" idx="10"/>
          </p:nvPr>
        </p:nvSpPr>
        <p:spPr/>
        <p:txBody>
          <a:bodyPr/>
          <a:lstStyle/>
          <a:p>
            <a:fld id="{900FB950-3FB8-244F-92CA-B7FC0720C2EC}" type="slidenum">
              <a:rPr lang="en-US" smtClean="0"/>
              <a:t>85</a:t>
            </a:fld>
            <a:endParaRPr lang="en-US"/>
          </a:p>
        </p:txBody>
      </p:sp>
    </p:spTree>
    <p:extLst>
      <p:ext uri="{BB962C8B-B14F-4D97-AF65-F5344CB8AC3E}">
        <p14:creationId xmlns:p14="http://schemas.microsoft.com/office/powerpoint/2010/main" val="13943250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 name="Shape 397"/>
          <p:cNvSpPr>
            <a:spLocks noGrp="1" noRot="1" noChangeAspect="1"/>
          </p:cNvSpPr>
          <p:nvPr>
            <p:ph type="sldImg"/>
          </p:nvPr>
        </p:nvSpPr>
        <p:spPr>
          <a:xfrm>
            <a:off x="381000" y="685800"/>
            <a:ext cx="6096000" cy="3429000"/>
          </a:xfrm>
          <a:prstGeom prst="rect">
            <a:avLst/>
          </a:prstGeom>
        </p:spPr>
        <p:txBody>
          <a:bodyPr/>
          <a:lstStyle/>
          <a:p>
            <a:endParaRPr/>
          </a:p>
        </p:txBody>
      </p:sp>
      <p:sp>
        <p:nvSpPr>
          <p:cNvPr id="398" name="Shape 398"/>
          <p:cNvSpPr>
            <a:spLocks noGrp="1"/>
          </p:cNvSpPr>
          <p:nvPr>
            <p:ph type="body" sz="quarter" idx="1"/>
          </p:nvPr>
        </p:nvSpPr>
        <p:spPr>
          <a:prstGeom prst="rect">
            <a:avLst/>
          </a:prstGeom>
        </p:spPr>
        <p:txBody>
          <a:bodyPr/>
          <a:lstStyle>
            <a:lvl1pPr marL="436562" indent="-436562">
              <a:buSzPct val="100000"/>
              <a:buAutoNum type="arabicParenBoth"/>
            </a:lvl1pPr>
          </a:lstStyle>
          <a:p>
            <a:r>
              <a:t>raters do change their voices based on what they believe sounds more charismatic, but they also increase other acoustic features they may be less aware of when rating others.</a:t>
            </a:r>
          </a:p>
        </p:txBody>
      </p:sp>
    </p:spTree>
    <p:extLst>
      <p:ext uri="{BB962C8B-B14F-4D97-AF65-F5344CB8AC3E}">
        <p14:creationId xmlns:p14="http://schemas.microsoft.com/office/powerpoint/2010/main" val="143631431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Shape 403"/>
          <p:cNvSpPr>
            <a:spLocks noGrp="1" noRot="1" noChangeAspect="1"/>
          </p:cNvSpPr>
          <p:nvPr>
            <p:ph type="sldImg"/>
          </p:nvPr>
        </p:nvSpPr>
        <p:spPr>
          <a:xfrm>
            <a:off x="381000" y="685800"/>
            <a:ext cx="6096000" cy="3429000"/>
          </a:xfrm>
          <a:prstGeom prst="rect">
            <a:avLst/>
          </a:prstGeom>
        </p:spPr>
        <p:txBody>
          <a:bodyPr/>
          <a:lstStyle/>
          <a:p>
            <a:endParaRPr/>
          </a:p>
        </p:txBody>
      </p:sp>
      <p:sp>
        <p:nvSpPr>
          <p:cNvPr id="404" name="Shape 404"/>
          <p:cNvSpPr>
            <a:spLocks noGrp="1"/>
          </p:cNvSpPr>
          <p:nvPr>
            <p:ph type="body" sz="quarter" idx="1"/>
          </p:nvPr>
        </p:nvSpPr>
        <p:spPr>
          <a:prstGeom prst="rect">
            <a:avLst/>
          </a:prstGeom>
        </p:spPr>
        <p:txBody>
          <a:bodyPr/>
          <a:lstStyle>
            <a:lvl1pPr marL="436562" indent="-436562">
              <a:buSzPct val="100000"/>
              <a:buAutoNum type="arabicParenBoth"/>
            </a:lvl1pPr>
          </a:lstStyle>
          <a:p>
            <a:r>
              <a:t> males exaggerate the features we found to be associated with charisma more than females do when producing speech they believe charismatic, and that male raters who see themselves as more charismatic tend to exagger- ate their charismatic speech even more</a:t>
            </a:r>
          </a:p>
        </p:txBody>
      </p:sp>
    </p:spTree>
    <p:extLst>
      <p:ext uri="{BB962C8B-B14F-4D97-AF65-F5344CB8AC3E}">
        <p14:creationId xmlns:p14="http://schemas.microsoft.com/office/powerpoint/2010/main" val="1694732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8</a:t>
            </a:fld>
            <a:endParaRPr lang="en-US"/>
          </a:p>
        </p:txBody>
      </p:sp>
    </p:spTree>
    <p:extLst>
      <p:ext uri="{BB962C8B-B14F-4D97-AF65-F5344CB8AC3E}">
        <p14:creationId xmlns:p14="http://schemas.microsoft.com/office/powerpoint/2010/main" val="97806524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 name="Shape 409"/>
          <p:cNvSpPr>
            <a:spLocks noGrp="1" noRot="1" noChangeAspect="1"/>
          </p:cNvSpPr>
          <p:nvPr>
            <p:ph type="sldImg"/>
          </p:nvPr>
        </p:nvSpPr>
        <p:spPr>
          <a:xfrm>
            <a:off x="381000" y="685800"/>
            <a:ext cx="6096000" cy="3429000"/>
          </a:xfrm>
          <a:prstGeom prst="rect">
            <a:avLst/>
          </a:prstGeom>
        </p:spPr>
        <p:txBody>
          <a:bodyPr/>
          <a:lstStyle/>
          <a:p>
            <a:endParaRPr/>
          </a:p>
        </p:txBody>
      </p:sp>
      <p:sp>
        <p:nvSpPr>
          <p:cNvPr id="410" name="Shape 410"/>
          <p:cNvSpPr>
            <a:spLocks noGrp="1"/>
          </p:cNvSpPr>
          <p:nvPr>
            <p:ph type="body" sz="quarter" idx="1"/>
          </p:nvPr>
        </p:nvSpPr>
        <p:spPr>
          <a:prstGeom prst="rect">
            <a:avLst/>
          </a:prstGeom>
        </p:spPr>
        <p:txBody>
          <a:bodyPr/>
          <a:lstStyle>
            <a:lvl1pPr marL="436562" indent="-436562">
              <a:buSzPct val="100000"/>
              <a:buAutoNum type="arabicParenBoth"/>
            </a:lvl1pPr>
          </a:lstStyle>
          <a:p>
            <a:r>
              <a:t> males exaggerate the features we found to be associated with charisma more than females do when producing speech they believe charismatic, and that male raters who see themselves as more charismatic tend to exagger- ate their charismatic speech even more</a:t>
            </a:r>
          </a:p>
        </p:txBody>
      </p:sp>
    </p:spTree>
    <p:extLst>
      <p:ext uri="{BB962C8B-B14F-4D97-AF65-F5344CB8AC3E}">
        <p14:creationId xmlns:p14="http://schemas.microsoft.com/office/powerpoint/2010/main" val="107770897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 name="Shape 415"/>
          <p:cNvSpPr>
            <a:spLocks noGrp="1" noRot="1" noChangeAspect="1"/>
          </p:cNvSpPr>
          <p:nvPr>
            <p:ph type="sldImg"/>
          </p:nvPr>
        </p:nvSpPr>
        <p:spPr>
          <a:xfrm>
            <a:off x="381000" y="685800"/>
            <a:ext cx="6096000" cy="3429000"/>
          </a:xfrm>
          <a:prstGeom prst="rect">
            <a:avLst/>
          </a:prstGeom>
        </p:spPr>
        <p:txBody>
          <a:bodyPr/>
          <a:lstStyle/>
          <a:p>
            <a:endParaRPr/>
          </a:p>
        </p:txBody>
      </p:sp>
      <p:sp>
        <p:nvSpPr>
          <p:cNvPr id="416" name="Shape 416"/>
          <p:cNvSpPr>
            <a:spLocks noGrp="1"/>
          </p:cNvSpPr>
          <p:nvPr>
            <p:ph type="body" sz="quarter" idx="1"/>
          </p:nvPr>
        </p:nvSpPr>
        <p:spPr>
          <a:prstGeom prst="rect">
            <a:avLst/>
          </a:prstGeom>
        </p:spPr>
        <p:txBody>
          <a:bodyPr/>
          <a:lstStyle>
            <a:lvl1pPr marL="436562" indent="-436562">
              <a:buSzPct val="100000"/>
              <a:buAutoNum type="arabicParenBoth"/>
            </a:lvl1pPr>
          </a:lstStyle>
          <a:p>
            <a:r>
              <a:t> males exaggerate the features we found to be associated with charisma more than females do when producing speech they believe charismatic, and that male raters who see themselves as more charismatic tend to exagger- ate their charismatic speech even more</a:t>
            </a:r>
          </a:p>
        </p:txBody>
      </p:sp>
    </p:spTree>
    <p:extLst>
      <p:ext uri="{BB962C8B-B14F-4D97-AF65-F5344CB8AC3E}">
        <p14:creationId xmlns:p14="http://schemas.microsoft.com/office/powerpoint/2010/main" val="56893868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Shape 325"/>
          <p:cNvSpPr>
            <a:spLocks noGrp="1" noRot="1" noChangeAspect="1"/>
          </p:cNvSpPr>
          <p:nvPr>
            <p:ph type="sldImg"/>
          </p:nvPr>
        </p:nvSpPr>
        <p:spPr>
          <a:xfrm>
            <a:off x="381000" y="685800"/>
            <a:ext cx="6096000" cy="3429000"/>
          </a:xfrm>
          <a:prstGeom prst="rect">
            <a:avLst/>
          </a:prstGeom>
        </p:spPr>
        <p:txBody>
          <a:bodyPr/>
          <a:lstStyle/>
          <a:p>
            <a:endParaRPr/>
          </a:p>
        </p:txBody>
      </p:sp>
      <p:sp>
        <p:nvSpPr>
          <p:cNvPr id="326" name="Shape 326"/>
          <p:cNvSpPr>
            <a:spLocks noGrp="1"/>
          </p:cNvSpPr>
          <p:nvPr>
            <p:ph type="body" sz="quarter" idx="1"/>
          </p:nvPr>
        </p:nvSpPr>
        <p:spPr>
          <a:prstGeom prst="rect">
            <a:avLst/>
          </a:prstGeom>
        </p:spPr>
        <p:txBody>
          <a:bodyPr/>
          <a:lstStyle/>
          <a:p>
            <a:pPr defTabSz="914400">
              <a:lnSpc>
                <a:spcPct val="100000"/>
              </a:lnSpc>
              <a:spcBef>
                <a:spcPts val="400"/>
              </a:spcBef>
              <a:defRPr sz="1200">
                <a:latin typeface="Times New Roman"/>
                <a:ea typeface="Times New Roman"/>
                <a:cs typeface="Times New Roman"/>
                <a:sym typeface="Times New Roman"/>
              </a:defRPr>
            </a:pPr>
            <a:r>
              <a:rPr dirty="0"/>
              <a:t>One 54c1a234-a75f-48ce-b87c-7720067e9eec  charisma 2,69</a:t>
            </a:r>
          </a:p>
          <a:p>
            <a:pPr defTabSz="914400">
              <a:lnSpc>
                <a:spcPct val="100000"/>
              </a:lnSpc>
              <a:spcBef>
                <a:spcPts val="400"/>
              </a:spcBef>
              <a:defRPr sz="1200">
                <a:latin typeface="Times New Roman"/>
                <a:ea typeface="Times New Roman"/>
                <a:cs typeface="Times New Roman"/>
                <a:sym typeface="Times New Roman"/>
              </a:defRPr>
            </a:pPr>
            <a:r>
              <a:rPr dirty="0"/>
              <a:t>Two 2b45812e-f8f6-430a-8135-bb2d262eb7ba.wav charisma 4.27</a:t>
            </a:r>
          </a:p>
          <a:p>
            <a:pPr defTabSz="914400">
              <a:lnSpc>
                <a:spcPct val="100000"/>
              </a:lnSpc>
              <a:spcBef>
                <a:spcPts val="400"/>
              </a:spcBef>
              <a:defRPr sz="1200">
                <a:latin typeface="Times New Roman"/>
                <a:ea typeface="Times New Roman"/>
                <a:cs typeface="Times New Roman"/>
                <a:sym typeface="Times New Roman"/>
              </a:defRPr>
            </a:pPr>
            <a:r>
              <a:rPr dirty="0"/>
              <a:t>Three 5b650640-a9b2-4a47-ae61-c2c8ba624575.wav charisma 2.31</a:t>
            </a:r>
          </a:p>
          <a:p>
            <a:pPr defTabSz="914400">
              <a:lnSpc>
                <a:spcPct val="100000"/>
              </a:lnSpc>
              <a:spcBef>
                <a:spcPts val="400"/>
              </a:spcBef>
              <a:defRPr sz="1200">
                <a:latin typeface="Times New Roman"/>
                <a:ea typeface="Times New Roman"/>
                <a:cs typeface="Times New Roman"/>
                <a:sym typeface="Times New Roman"/>
              </a:defRPr>
            </a:pPr>
            <a:r>
              <a:rPr dirty="0"/>
              <a:t>Four b13592f3-3ead-476d-a734-f0f2799ef279.wav charisma 3,85</a:t>
            </a:r>
          </a:p>
        </p:txBody>
      </p:sp>
    </p:spTree>
    <p:extLst>
      <p:ext uri="{BB962C8B-B14F-4D97-AF65-F5344CB8AC3E}">
        <p14:creationId xmlns:p14="http://schemas.microsoft.com/office/powerpoint/2010/main" val="196875311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Much discrepancy in ratings…</a:t>
            </a:r>
          </a:p>
        </p:txBody>
      </p:sp>
      <p:sp>
        <p:nvSpPr>
          <p:cNvPr id="4" name="Slide Number Placeholder 3"/>
          <p:cNvSpPr>
            <a:spLocks noGrp="1"/>
          </p:cNvSpPr>
          <p:nvPr>
            <p:ph type="sldNum" sz="quarter" idx="5"/>
          </p:nvPr>
        </p:nvSpPr>
        <p:spPr/>
        <p:txBody>
          <a:bodyPr/>
          <a:lstStyle/>
          <a:p>
            <a:fld id="{900FB950-3FB8-244F-92CA-B7FC0720C2EC}" type="slidenum">
              <a:rPr lang="en-US" smtClean="0"/>
              <a:t>93</a:t>
            </a:fld>
            <a:endParaRPr lang="en-US"/>
          </a:p>
        </p:txBody>
      </p:sp>
    </p:spTree>
    <p:extLst>
      <p:ext uri="{BB962C8B-B14F-4D97-AF65-F5344CB8AC3E}">
        <p14:creationId xmlns:p14="http://schemas.microsoft.com/office/powerpoint/2010/main" val="416068231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dirty="0">
                <a:solidFill>
                  <a:schemeClr val="tx1"/>
                </a:solidFill>
              </a:rPr>
              <a:t>Elizabeth Holmes, former CEO of </a:t>
            </a:r>
            <a:r>
              <a:rPr lang="en-US" b="1" u="none" dirty="0" err="1">
                <a:solidFill>
                  <a:schemeClr val="tx1"/>
                </a:solidFill>
              </a:rPr>
              <a:t>Theranos</a:t>
            </a:r>
            <a:r>
              <a:rPr lang="en-US" b="1" u="none" dirty="0">
                <a:solidFill>
                  <a:schemeClr val="tx1"/>
                </a:solidFill>
              </a:rPr>
              <a:t>, who trained a lower voice to command respect from venture capitalists --  who gave her $750M before realizing </a:t>
            </a:r>
            <a:r>
              <a:rPr lang="en-US" b="1" u="none" dirty="0" err="1">
                <a:solidFill>
                  <a:schemeClr val="tx1"/>
                </a:solidFill>
              </a:rPr>
              <a:t>Theranos</a:t>
            </a:r>
            <a:r>
              <a:rPr lang="en-US" b="1" u="none" dirty="0">
                <a:solidFill>
                  <a:schemeClr val="tx1"/>
                </a:solidFill>
              </a:rPr>
              <a:t> was not</a:t>
            </a:r>
            <a:r>
              <a:rPr lang="en-US" b="1" u="none" baseline="0" dirty="0">
                <a:solidFill>
                  <a:schemeClr val="tx1"/>
                </a:solidFill>
              </a:rPr>
              <a:t> doing what they thought it was </a:t>
            </a:r>
            <a:r>
              <a:rPr lang="mr-IN" b="1" u="none" baseline="0" dirty="0">
                <a:solidFill>
                  <a:schemeClr val="tx1"/>
                </a:solidFill>
              </a:rPr>
              <a:t>–</a:t>
            </a:r>
            <a:r>
              <a:rPr lang="en-US" b="1" u="none" baseline="0" dirty="0">
                <a:solidFill>
                  <a:schemeClr val="tx1"/>
                </a:solidFill>
              </a:rPr>
              <a:t> doing hundreds of blood test using new technology on a few drops of blood</a:t>
            </a:r>
            <a:r>
              <a:rPr lang="en-US" b="1" u="none" dirty="0">
                <a:solidFill>
                  <a:schemeClr val="tx1"/>
                </a:solidFill>
              </a:rPr>
              <a:t>.  Her current net worth is still estimated at $4.5Billion</a:t>
            </a:r>
            <a:r>
              <a:rPr lang="mr-IN" b="1" u="none" dirty="0">
                <a:solidFill>
                  <a:schemeClr val="tx1"/>
                </a:solidFill>
              </a:rPr>
              <a:t>…</a:t>
            </a:r>
            <a:r>
              <a:rPr lang="en-US" b="1" u="none" dirty="0">
                <a:solidFill>
                  <a:schemeClr val="tx1"/>
                </a:solidFill>
              </a:rPr>
              <a:t> so charisma pays </a:t>
            </a:r>
            <a:r>
              <a:rPr lang="en-US" b="1" u="none" dirty="0">
                <a:solidFill>
                  <a:schemeClr val="tx1"/>
                </a:solidFill>
                <a:sym typeface="Wingdings"/>
              </a:rPr>
              <a:t></a:t>
            </a:r>
            <a:endParaRPr lang="en-US" b="1" u="none" dirty="0">
              <a:solidFill>
                <a:schemeClr val="tx1"/>
              </a:solidFill>
            </a:endParaRPr>
          </a:p>
          <a:p>
            <a:endParaRPr lang="en-US" dirty="0"/>
          </a:p>
        </p:txBody>
      </p:sp>
      <p:sp>
        <p:nvSpPr>
          <p:cNvPr id="4" name="Slide Number Placeholder 3"/>
          <p:cNvSpPr>
            <a:spLocks noGrp="1"/>
          </p:cNvSpPr>
          <p:nvPr>
            <p:ph type="sldNum" sz="quarter" idx="10"/>
          </p:nvPr>
        </p:nvSpPr>
        <p:spPr/>
        <p:txBody>
          <a:bodyPr/>
          <a:lstStyle/>
          <a:p>
            <a:fld id="{8BA10677-C667-824D-B4E3-62D489940335}" type="slidenum">
              <a:rPr lang="en-US" smtClean="0"/>
              <a:pPr/>
              <a:t>96</a:t>
            </a:fld>
            <a:endParaRPr lang="en-US"/>
          </a:p>
        </p:txBody>
      </p:sp>
    </p:spTree>
    <p:extLst>
      <p:ext uri="{BB962C8B-B14F-4D97-AF65-F5344CB8AC3E}">
        <p14:creationId xmlns:p14="http://schemas.microsoft.com/office/powerpoint/2010/main" val="32315777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we/should we build systems to help train speakers to sound </a:t>
            </a:r>
            <a:r>
              <a:rPr lang="en-US"/>
              <a:t>more charismatic…???</a:t>
            </a:r>
          </a:p>
        </p:txBody>
      </p:sp>
      <p:sp>
        <p:nvSpPr>
          <p:cNvPr id="4" name="Slide Number Placeholder 3"/>
          <p:cNvSpPr>
            <a:spLocks noGrp="1"/>
          </p:cNvSpPr>
          <p:nvPr>
            <p:ph type="sldNum" sz="quarter" idx="5"/>
          </p:nvPr>
        </p:nvSpPr>
        <p:spPr/>
        <p:txBody>
          <a:bodyPr/>
          <a:lstStyle/>
          <a:p>
            <a:fld id="{8BA10677-C667-824D-B4E3-62D489940335}" type="slidenum">
              <a:rPr lang="en-US" smtClean="0"/>
              <a:pPr/>
              <a:t>97</a:t>
            </a:fld>
            <a:endParaRPr lang="en-US"/>
          </a:p>
        </p:txBody>
      </p:sp>
    </p:spTree>
    <p:extLst>
      <p:ext uri="{BB962C8B-B14F-4D97-AF65-F5344CB8AC3E}">
        <p14:creationId xmlns:p14="http://schemas.microsoft.com/office/powerpoint/2010/main" val="64756495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0FB950-3FB8-244F-92CA-B7FC0720C2EC}" type="slidenum">
              <a:rPr lang="en-US" smtClean="0"/>
              <a:t>98</a:t>
            </a:fld>
            <a:endParaRPr lang="en-US"/>
          </a:p>
        </p:txBody>
      </p:sp>
    </p:spTree>
    <p:extLst>
      <p:ext uri="{BB962C8B-B14F-4D97-AF65-F5344CB8AC3E}">
        <p14:creationId xmlns:p14="http://schemas.microsoft.com/office/powerpoint/2010/main" val="13338975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1CD6A1-FF21-644D-841A-B520298CCE20}" type="slidenum">
              <a:rPr lang="en-US"/>
              <a:pPr/>
              <a:t>9</a:t>
            </a:fld>
            <a:endParaRPr lang="en-US"/>
          </a:p>
        </p:txBody>
      </p:sp>
      <p:sp>
        <p:nvSpPr>
          <p:cNvPr id="3962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96291" name="Rectangle 3"/>
          <p:cNvSpPr>
            <a:spLocks noGrp="1" noChangeArrowheads="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2 </a:t>
            </a:r>
            <a:r>
              <a:rPr lang="ja-JP" altLang="en-US" dirty="0">
                <a:latin typeface="Arial"/>
              </a:rPr>
              <a:t>‘</a:t>
            </a:r>
            <a:r>
              <a:rPr lang="en-US" altLang="ja-JP" b="1" i="1" dirty="0"/>
              <a:t>top</a:t>
            </a:r>
            <a:r>
              <a:rPr lang="en-US" altLang="ja-JP" dirty="0">
                <a:latin typeface="Arial"/>
              </a:rPr>
              <a:t> </a:t>
            </a:r>
            <a:r>
              <a:rPr lang="en-US" dirty="0">
                <a:solidFill>
                  <a:srgbClr val="FF0000"/>
                </a:solidFill>
              </a:rPr>
              <a:t>charismatic</a:t>
            </a:r>
            <a:r>
              <a:rPr lang="ja-JP" altLang="en-US" dirty="0">
                <a:latin typeface="Arial"/>
              </a:rPr>
              <a:t>’</a:t>
            </a:r>
            <a:r>
              <a:rPr lang="en-US" dirty="0"/>
              <a:t>, 2 </a:t>
            </a:r>
            <a:r>
              <a:rPr lang="ja-JP" altLang="en-US" dirty="0">
                <a:latin typeface="Arial"/>
              </a:rPr>
              <a:t>‘</a:t>
            </a:r>
            <a:r>
              <a:rPr lang="en-US" b="1" i="1" dirty="0"/>
              <a:t>bottom least </a:t>
            </a:r>
            <a:r>
              <a:rPr lang="en-US" dirty="0">
                <a:solidFill>
                  <a:srgbClr val="FF0000"/>
                </a:solidFill>
              </a:rPr>
              <a:t>charismatic</a:t>
            </a:r>
            <a:r>
              <a:rPr lang="ja-JP" altLang="en-US" dirty="0">
                <a:latin typeface="Arial"/>
              </a:rPr>
              <a:t>’</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Time for first study: avg. 1.5 </a:t>
            </a:r>
            <a:r>
              <a:rPr lang="en-US" dirty="0" err="1"/>
              <a:t>hrs</a:t>
            </a:r>
            <a:r>
              <a:rPr lang="en-US" dirty="0"/>
              <a:t>, min 45m, max ~3hrs</a:t>
            </a:r>
          </a:p>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10</a:t>
            </a:fld>
            <a:endParaRPr lang="en-US"/>
          </a:p>
        </p:txBody>
      </p:sp>
    </p:spTree>
    <p:extLst>
      <p:ext uri="{BB962C8B-B14F-4D97-AF65-F5344CB8AC3E}">
        <p14:creationId xmlns:p14="http://schemas.microsoft.com/office/powerpoint/2010/main" val="4451157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www.real-statistics.com</a:t>
            </a:r>
            <a:r>
              <a:rPr lang="en-US" dirty="0"/>
              <a:t>/reliability/interrater-reliability/weighted-</a:t>
            </a:r>
            <a:r>
              <a:rPr lang="en-US" dirty="0" err="1"/>
              <a:t>cohens</a:t>
            </a:r>
            <a:r>
              <a:rPr lang="en-US" dirty="0"/>
              <a:t>-kappa/</a:t>
            </a:r>
          </a:p>
          <a:p>
            <a:r>
              <a:rPr lang="en-US" sz="1200" b="0" i="0" u="none" strike="noStrike" kern="1200" dirty="0">
                <a:solidFill>
                  <a:schemeClr val="tx1"/>
                </a:solidFill>
                <a:effectLst/>
                <a:latin typeface="+mn-lt"/>
                <a:ea typeface="+mn-ea"/>
                <a:cs typeface="+mn-cs"/>
              </a:rPr>
              <a:t>Cohen’s kappa takes into account disagreement between the two raters, but not the degree of disagreement. This is especially relevant when the ratings are ordered (as they are in Example 2 of </a:t>
            </a:r>
            <a:r>
              <a:rPr lang="en-US" sz="1200" b="0" i="0" u="none" strike="noStrike" kern="1200" dirty="0">
                <a:solidFill>
                  <a:schemeClr val="tx1"/>
                </a:solidFill>
                <a:effectLst/>
                <a:latin typeface="+mn-lt"/>
                <a:ea typeface="+mn-ea"/>
                <a:cs typeface="+mn-cs"/>
                <a:hlinkClick r:id="rId3" tooltip="Cohen’s Kappa"/>
              </a:rPr>
              <a:t>Cohen’s Kappa</a:t>
            </a:r>
            <a:r>
              <a:rPr lang="en-US" sz="1200" b="0" i="0" u="none" strike="noStrike" kern="1200" dirty="0">
                <a:solidFill>
                  <a:schemeClr val="tx1"/>
                </a:solidFill>
                <a:effectLst/>
                <a:latin typeface="+mn-lt"/>
                <a:ea typeface="+mn-ea"/>
                <a:cs typeface="+mn-cs"/>
              </a:rPr>
              <a:t>).</a:t>
            </a:r>
          </a:p>
          <a:p>
            <a:r>
              <a:rPr lang="en-US" sz="1200" b="0" i="0" u="none" strike="noStrike" kern="1200" dirty="0">
                <a:solidFill>
                  <a:schemeClr val="tx1"/>
                </a:solidFill>
                <a:effectLst/>
                <a:latin typeface="+mn-lt"/>
                <a:ea typeface="+mn-ea"/>
                <a:cs typeface="+mn-cs"/>
              </a:rPr>
              <a:t>To address this issue, there is a modification to Cohen’s kappa called </a:t>
            </a:r>
            <a:r>
              <a:rPr lang="en-US" sz="1200" b="1" i="0" u="none" strike="noStrike" kern="1200" dirty="0">
                <a:solidFill>
                  <a:schemeClr val="tx1"/>
                </a:solidFill>
                <a:effectLst/>
                <a:latin typeface="+mn-lt"/>
                <a:ea typeface="+mn-ea"/>
                <a:cs typeface="+mn-cs"/>
              </a:rPr>
              <a:t>weighted Cohen’s kappa</a:t>
            </a:r>
            <a:r>
              <a:rPr lang="en-US" sz="1200" b="0" i="0" u="none" strike="noStrike" kern="1200" dirty="0">
                <a:solidFill>
                  <a:schemeClr val="tx1"/>
                </a:solidFill>
                <a:effectLst/>
                <a:latin typeface="+mn-lt"/>
                <a:ea typeface="+mn-ea"/>
                <a:cs typeface="+mn-cs"/>
              </a:rPr>
              <a:t>.  The weighted kappa is calculated using a predefined table of weights which measure the degree of disagreement between the two raters, the higher the disagreement the higher the weight. The table of weights should be a symmetric matrix with zeros in the main diagonal (i.e. where there is agreement between the two judges) and positive values off the main diagonal. The farther apart are the judgments the higher the weights assigned.</a:t>
            </a:r>
          </a:p>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12</a:t>
            </a:fld>
            <a:endParaRPr lang="en-US"/>
          </a:p>
        </p:txBody>
      </p:sp>
    </p:spTree>
    <p:extLst>
      <p:ext uri="{BB962C8B-B14F-4D97-AF65-F5344CB8AC3E}">
        <p14:creationId xmlns:p14="http://schemas.microsoft.com/office/powerpoint/2010/main" val="18418715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fld id="{1193D5A8-AE70-9344-9B0D-CD3DF7EFD2C3}" type="datetimeFigureOut">
              <a:rPr lang="en-US" smtClean="0"/>
              <a:t>4/16/24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C5909F32-A2E4-5F40-B9A7-1BD11BB8D0C3}" type="slidenum">
              <a:rPr lang="en-US" smtClean="0"/>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1193D5A8-AE70-9344-9B0D-CD3DF7EFD2C3}" type="datetimeFigureOut">
              <a:rPr lang="en-US" smtClean="0"/>
              <a:t>4/16/24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C5909F32-A2E4-5F40-B9A7-1BD11BB8D0C3}" type="slidenum">
              <a:rPr lang="en-US" smtClean="0"/>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61400" y="355600"/>
            <a:ext cx="2616200" cy="5740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355600"/>
            <a:ext cx="7645400" cy="5740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1193D5A8-AE70-9344-9B0D-CD3DF7EFD2C3}" type="datetimeFigureOut">
              <a:rPr lang="en-US" smtClean="0"/>
              <a:t>4/16/24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C5909F32-A2E4-5F40-B9A7-1BD11BB8D0C3}" type="slidenum">
              <a:rPr lang="en-US" smtClean="0"/>
              <a:t>‹#›</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355600"/>
            <a:ext cx="10363200" cy="927100"/>
          </a:xfrm>
        </p:spPr>
        <p:txBody>
          <a:bodyPr/>
          <a:lstStyle/>
          <a:p>
            <a:r>
              <a:rPr lang="en-US"/>
              <a:t>Click to edit Master title style</a:t>
            </a:r>
          </a:p>
        </p:txBody>
      </p:sp>
      <p:sp>
        <p:nvSpPr>
          <p:cNvPr id="3" name="Text Placeholder 2"/>
          <p:cNvSpPr>
            <a:spLocks noGrp="1"/>
          </p:cNvSpPr>
          <p:nvPr>
            <p:ph type="body" sz="half" idx="1"/>
          </p:nvPr>
        </p:nvSpPr>
        <p:spPr>
          <a:xfrm>
            <a:off x="914400" y="1473200"/>
            <a:ext cx="5080000" cy="4622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73200"/>
            <a:ext cx="5080000" cy="4622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1193D5A8-AE70-9344-9B0D-CD3DF7EFD2C3}" type="datetimeFigureOut">
              <a:rPr lang="en-US" smtClean="0"/>
              <a:t>4/16/24</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5909F32-A2E4-5F40-B9A7-1BD11BB8D0C3}" type="slidenum">
              <a:rPr lang="en-US" smtClean="0"/>
              <a:t>‹#›</a:t>
            </a:fld>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12800" y="355600"/>
            <a:ext cx="10363200" cy="927100"/>
          </a:xfrm>
        </p:spPr>
        <p:txBody>
          <a:bodyPr/>
          <a:lstStyle/>
          <a:p>
            <a:r>
              <a:rPr lang="en-US"/>
              <a:t>Click to edit Master title style</a:t>
            </a:r>
          </a:p>
        </p:txBody>
      </p:sp>
      <p:sp>
        <p:nvSpPr>
          <p:cNvPr id="3" name="Table Placeholder 2"/>
          <p:cNvSpPr>
            <a:spLocks noGrp="1"/>
          </p:cNvSpPr>
          <p:nvPr>
            <p:ph type="tbl" idx="1"/>
          </p:nvPr>
        </p:nvSpPr>
        <p:spPr>
          <a:xfrm>
            <a:off x="914400" y="1473200"/>
            <a:ext cx="10363200" cy="4622800"/>
          </a:xfrm>
        </p:spPr>
        <p:txBody>
          <a:bodyPr/>
          <a:lstStyle/>
          <a:p>
            <a:pPr lvl="0"/>
            <a:r>
              <a:rPr lang="en-US" noProof="0"/>
              <a:t>Click icon to add table</a:t>
            </a:r>
          </a:p>
        </p:txBody>
      </p:sp>
      <p:sp>
        <p:nvSpPr>
          <p:cNvPr id="4" name="Rectangle 4"/>
          <p:cNvSpPr>
            <a:spLocks noGrp="1" noChangeArrowheads="1"/>
          </p:cNvSpPr>
          <p:nvPr>
            <p:ph type="dt" sz="half" idx="10"/>
          </p:nvPr>
        </p:nvSpPr>
        <p:spPr>
          <a:ln/>
        </p:spPr>
        <p:txBody>
          <a:bodyPr/>
          <a:lstStyle>
            <a:lvl1pPr>
              <a:defRPr/>
            </a:lvl1pPr>
          </a:lstStyle>
          <a:p>
            <a:fld id="{1193D5A8-AE70-9344-9B0D-CD3DF7EFD2C3}" type="datetimeFigureOut">
              <a:rPr lang="en-US" smtClean="0"/>
              <a:t>4/16/24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C5909F32-A2E4-5F40-B9A7-1BD11BB8D0C3}" type="slidenum">
              <a:rPr lang="en-US" smtClean="0"/>
              <a:t>‹#›</a:t>
            </a:fld>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203A4-FB49-6C2F-03F6-12A34E10AF3F}"/>
              </a:ext>
            </a:extLst>
          </p:cNvPr>
          <p:cNvSpPr>
            <a:spLocks noGrp="1"/>
          </p:cNvSpPr>
          <p:nvPr>
            <p:ph type="title"/>
          </p:nvPr>
        </p:nvSpPr>
        <p:spPr>
          <a:xfrm>
            <a:off x="1219200" y="277813"/>
            <a:ext cx="10363200"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51D8FD-2819-3334-B537-CEFEB6721412}"/>
              </a:ext>
            </a:extLst>
          </p:cNvPr>
          <p:cNvSpPr>
            <a:spLocks noGrp="1"/>
          </p:cNvSpPr>
          <p:nvPr>
            <p:ph type="body" sz="half" idx="1"/>
          </p:nvPr>
        </p:nvSpPr>
        <p:spPr>
          <a:xfrm>
            <a:off x="1219200" y="1600201"/>
            <a:ext cx="50800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AA490A5-34B3-6B8E-7C20-322235F0FE0B}"/>
              </a:ext>
            </a:extLst>
          </p:cNvPr>
          <p:cNvSpPr>
            <a:spLocks noGrp="1"/>
          </p:cNvSpPr>
          <p:nvPr>
            <p:ph sz="quarter" idx="2"/>
          </p:nvPr>
        </p:nvSpPr>
        <p:spPr>
          <a:xfrm>
            <a:off x="6502400" y="1600201"/>
            <a:ext cx="50800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8B92E28D-0D93-3398-DDFE-B4C838813092}"/>
              </a:ext>
            </a:extLst>
          </p:cNvPr>
          <p:cNvSpPr>
            <a:spLocks noGrp="1"/>
          </p:cNvSpPr>
          <p:nvPr>
            <p:ph sz="quarter" idx="3"/>
          </p:nvPr>
        </p:nvSpPr>
        <p:spPr>
          <a:xfrm>
            <a:off x="6502400" y="3941763"/>
            <a:ext cx="50800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10B5F762-FF0C-E061-384D-487A05EF9772}"/>
              </a:ext>
            </a:extLst>
          </p:cNvPr>
          <p:cNvSpPr>
            <a:spLocks noGrp="1"/>
          </p:cNvSpPr>
          <p:nvPr>
            <p:ph type="dt" sz="half" idx="10"/>
          </p:nvPr>
        </p:nvSpPr>
        <p:spPr>
          <a:xfrm>
            <a:off x="1219200" y="6251575"/>
            <a:ext cx="2641600" cy="45720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2D958F63-E51E-49F7-67B2-CFE365E7416F}"/>
              </a:ext>
            </a:extLst>
          </p:cNvPr>
          <p:cNvSpPr>
            <a:spLocks noGrp="1"/>
          </p:cNvSpPr>
          <p:nvPr>
            <p:ph type="ftr" sz="quarter" idx="11"/>
          </p:nvPr>
        </p:nvSpPr>
        <p:spPr>
          <a:xfrm>
            <a:off x="4470400" y="6248400"/>
            <a:ext cx="3962400" cy="45720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978C5D93-B97E-2166-0529-B49F04A77F13}"/>
              </a:ext>
            </a:extLst>
          </p:cNvPr>
          <p:cNvSpPr>
            <a:spLocks noGrp="1"/>
          </p:cNvSpPr>
          <p:nvPr>
            <p:ph type="sldNum" sz="quarter" idx="12"/>
          </p:nvPr>
        </p:nvSpPr>
        <p:spPr>
          <a:xfrm>
            <a:off x="9042400" y="6248400"/>
            <a:ext cx="2540000" cy="457200"/>
          </a:xfrm>
        </p:spPr>
        <p:txBody>
          <a:bodyPr/>
          <a:lstStyle>
            <a:lvl1pPr>
              <a:defRPr/>
            </a:lvl1pPr>
          </a:lstStyle>
          <a:p>
            <a:fld id="{8015BB70-7709-DE43-B95A-9EF435CE0406}" type="slidenum">
              <a:rPr lang="he-IL" altLang="en-US"/>
              <a:pPr/>
              <a:t>‹#›</a:t>
            </a:fld>
            <a:endParaRPr lang="en-US" altLang="en-US"/>
          </a:p>
        </p:txBody>
      </p:sp>
    </p:spTree>
    <p:extLst>
      <p:ext uri="{BB962C8B-B14F-4D97-AF65-F5344CB8AC3E}">
        <p14:creationId xmlns:p14="http://schemas.microsoft.com/office/powerpoint/2010/main" val="226613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1193D5A8-AE70-9344-9B0D-CD3DF7EFD2C3}" type="datetimeFigureOut">
              <a:rPr lang="en-US" smtClean="0"/>
              <a:t>4/16/24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C5909F32-A2E4-5F40-B9A7-1BD11BB8D0C3}" type="slidenum">
              <a:rPr lang="en-US" smtClean="0"/>
              <a:t>‹#›</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1193D5A8-AE70-9344-9B0D-CD3DF7EFD2C3}" type="datetimeFigureOut">
              <a:rPr lang="en-US" smtClean="0"/>
              <a:t>4/16/24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C5909F32-A2E4-5F40-B9A7-1BD11BB8D0C3}" type="slidenum">
              <a:rPr lang="en-US" smtClean="0"/>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473200"/>
            <a:ext cx="5080000" cy="462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73200"/>
            <a:ext cx="5080000" cy="462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1193D5A8-AE70-9344-9B0D-CD3DF7EFD2C3}" type="datetimeFigureOut">
              <a:rPr lang="en-US" smtClean="0"/>
              <a:t>4/16/24</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5909F32-A2E4-5F40-B9A7-1BD11BB8D0C3}" type="slidenum">
              <a:rPr lang="en-US" smtClean="0"/>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fld id="{1193D5A8-AE70-9344-9B0D-CD3DF7EFD2C3}" type="datetimeFigureOut">
              <a:rPr lang="en-US" smtClean="0"/>
              <a:t>4/16/24</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C5909F32-A2E4-5F40-B9A7-1BD11BB8D0C3}" type="slidenum">
              <a:rPr lang="en-US" smtClean="0"/>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fld id="{1193D5A8-AE70-9344-9B0D-CD3DF7EFD2C3}" type="datetimeFigureOut">
              <a:rPr lang="en-US" smtClean="0"/>
              <a:t>4/16/24</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C5909F32-A2E4-5F40-B9A7-1BD11BB8D0C3}" type="slidenum">
              <a:rPr lang="en-US" smtClean="0"/>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1193D5A8-AE70-9344-9B0D-CD3DF7EFD2C3}" type="datetimeFigureOut">
              <a:rPr lang="en-US" smtClean="0"/>
              <a:t>4/16/24</a:t>
            </a:fld>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C5909F32-A2E4-5F40-B9A7-1BD11BB8D0C3}" type="slidenum">
              <a:rPr lang="en-US" smtClean="0"/>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1193D5A8-AE70-9344-9B0D-CD3DF7EFD2C3}" type="datetimeFigureOut">
              <a:rPr lang="en-US" smtClean="0"/>
              <a:t>4/16/24</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5909F32-A2E4-5F40-B9A7-1BD11BB8D0C3}" type="slidenum">
              <a:rPr lang="en-US" smtClean="0"/>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1193D5A8-AE70-9344-9B0D-CD3DF7EFD2C3}" type="datetimeFigureOut">
              <a:rPr lang="en-US" smtClean="0"/>
              <a:t>4/16/24</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5909F32-A2E4-5F40-B9A7-1BD11BB8D0C3}" type="slidenum">
              <a:rPr lang="en-US" smtClean="0"/>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2800" y="355600"/>
            <a:ext cx="103632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x-none"/>
              <a:t>Click to edit Master title style</a:t>
            </a:r>
          </a:p>
        </p:txBody>
      </p:sp>
      <p:sp>
        <p:nvSpPr>
          <p:cNvPr id="1027" name="Rectangle 3"/>
          <p:cNvSpPr>
            <a:spLocks noGrp="1" noChangeArrowheads="1"/>
          </p:cNvSpPr>
          <p:nvPr>
            <p:ph type="body" idx="1"/>
          </p:nvPr>
        </p:nvSpPr>
        <p:spPr bwMode="auto">
          <a:xfrm>
            <a:off x="914400" y="1473200"/>
            <a:ext cx="10363200" cy="462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fld id="{1193D5A8-AE70-9344-9B0D-CD3DF7EFD2C3}" type="datetimeFigureOut">
              <a:rPr lang="en-US" smtClean="0"/>
              <a:t>4/16/24</a:t>
            </a:fld>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C5909F32-A2E4-5F40-B9A7-1BD11BB8D0C3}" type="slidenum">
              <a:rPr lang="en-US" smtClean="0"/>
              <a:t>‹#›</a:t>
            </a:fld>
            <a:endParaRPr lang="en-US"/>
          </a:p>
        </p:txBody>
      </p:sp>
    </p:spTree>
    <p:extLst>
      <p:ext uri="{BB962C8B-B14F-4D97-AF65-F5344CB8AC3E}">
        <p14:creationId xmlns:p14="http://schemas.microsoft.com/office/powerpoint/2010/main" val="11682342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ransition/>
  <p:txStyles>
    <p:titleStyle>
      <a:lvl1pPr algn="ctr" rtl="0" eaLnBrk="1" fontAlgn="base" hangingPunct="1">
        <a:spcBef>
          <a:spcPct val="0"/>
        </a:spcBef>
        <a:spcAft>
          <a:spcPct val="0"/>
        </a:spcAft>
        <a:defRPr sz="3200" b="1">
          <a:solidFill>
            <a:schemeClr val="tx2"/>
          </a:solidFill>
          <a:latin typeface="+mj-lt"/>
          <a:ea typeface="+mj-ea"/>
          <a:cs typeface="+mj-cs"/>
        </a:defRPr>
      </a:lvl1pPr>
      <a:lvl2pPr algn="ctr" rtl="0" eaLnBrk="1" fontAlgn="base" hangingPunct="1">
        <a:spcBef>
          <a:spcPct val="0"/>
        </a:spcBef>
        <a:spcAft>
          <a:spcPct val="0"/>
        </a:spcAft>
        <a:defRPr sz="3200" b="1">
          <a:solidFill>
            <a:schemeClr val="tx2"/>
          </a:solidFill>
          <a:latin typeface="Times New Roman" pitchFamily="18" charset="0"/>
        </a:defRPr>
      </a:lvl2pPr>
      <a:lvl3pPr algn="ctr" rtl="0" eaLnBrk="1" fontAlgn="base" hangingPunct="1">
        <a:spcBef>
          <a:spcPct val="0"/>
        </a:spcBef>
        <a:spcAft>
          <a:spcPct val="0"/>
        </a:spcAft>
        <a:defRPr sz="3200" b="1">
          <a:solidFill>
            <a:schemeClr val="tx2"/>
          </a:solidFill>
          <a:latin typeface="Times New Roman" pitchFamily="18" charset="0"/>
        </a:defRPr>
      </a:lvl3pPr>
      <a:lvl4pPr algn="ctr" rtl="0" eaLnBrk="1" fontAlgn="base" hangingPunct="1">
        <a:spcBef>
          <a:spcPct val="0"/>
        </a:spcBef>
        <a:spcAft>
          <a:spcPct val="0"/>
        </a:spcAft>
        <a:defRPr sz="3200" b="1">
          <a:solidFill>
            <a:schemeClr val="tx2"/>
          </a:solidFill>
          <a:latin typeface="Times New Roman" pitchFamily="18" charset="0"/>
        </a:defRPr>
      </a:lvl4pPr>
      <a:lvl5pPr algn="ctr" rtl="0" eaLnBrk="1" fontAlgn="base" hangingPunct="1">
        <a:spcBef>
          <a:spcPct val="0"/>
        </a:spcBef>
        <a:spcAft>
          <a:spcPct val="0"/>
        </a:spcAft>
        <a:defRPr sz="3200" b="1">
          <a:solidFill>
            <a:schemeClr val="tx2"/>
          </a:solidFill>
          <a:latin typeface="Times New Roman" pitchFamily="18" charset="0"/>
        </a:defRPr>
      </a:lvl5pPr>
      <a:lvl6pPr marL="457200" algn="ctr" rtl="0" eaLnBrk="1" fontAlgn="base" hangingPunct="1">
        <a:spcBef>
          <a:spcPct val="0"/>
        </a:spcBef>
        <a:spcAft>
          <a:spcPct val="0"/>
        </a:spcAft>
        <a:defRPr sz="3200" b="1">
          <a:solidFill>
            <a:schemeClr val="tx2"/>
          </a:solidFill>
          <a:latin typeface="Times New Roman" pitchFamily="18" charset="0"/>
        </a:defRPr>
      </a:lvl6pPr>
      <a:lvl7pPr marL="914400" algn="ctr" rtl="0" eaLnBrk="1" fontAlgn="base" hangingPunct="1">
        <a:spcBef>
          <a:spcPct val="0"/>
        </a:spcBef>
        <a:spcAft>
          <a:spcPct val="0"/>
        </a:spcAft>
        <a:defRPr sz="3200" b="1">
          <a:solidFill>
            <a:schemeClr val="tx2"/>
          </a:solidFill>
          <a:latin typeface="Times New Roman" pitchFamily="18" charset="0"/>
        </a:defRPr>
      </a:lvl7pPr>
      <a:lvl8pPr marL="1371600" algn="ctr" rtl="0" eaLnBrk="1" fontAlgn="base" hangingPunct="1">
        <a:spcBef>
          <a:spcPct val="0"/>
        </a:spcBef>
        <a:spcAft>
          <a:spcPct val="0"/>
        </a:spcAft>
        <a:defRPr sz="3200" b="1">
          <a:solidFill>
            <a:schemeClr val="tx2"/>
          </a:solidFill>
          <a:latin typeface="Times New Roman" pitchFamily="18" charset="0"/>
        </a:defRPr>
      </a:lvl8pPr>
      <a:lvl9pPr marL="1828800" algn="ctr" rtl="0" eaLnBrk="1" fontAlgn="base" hangingPunct="1">
        <a:spcBef>
          <a:spcPct val="0"/>
        </a:spcBef>
        <a:spcAft>
          <a:spcPct val="0"/>
        </a:spcAft>
        <a:defRPr sz="3200" b="1">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400">
          <a:solidFill>
            <a:schemeClr val="tx1"/>
          </a:solidFill>
          <a:latin typeface="+mn-lt"/>
        </a:defRPr>
      </a:lvl4pPr>
      <a:lvl5pPr marL="2057400" indent="-228600" algn="l" rtl="0" eaLnBrk="1" fontAlgn="base" hangingPunct="1">
        <a:spcBef>
          <a:spcPct val="20000"/>
        </a:spcBef>
        <a:spcAft>
          <a:spcPct val="0"/>
        </a:spcAft>
        <a:buChar char="»"/>
        <a:defRPr sz="2400">
          <a:solidFill>
            <a:schemeClr val="tx1"/>
          </a:solidFill>
          <a:latin typeface="+mn-lt"/>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oleObject" Target="../embeddings/oleObject1.bin"/><Relationship Id="rId1" Type="http://schemas.openxmlformats.org/officeDocument/2006/relationships/slideLayout" Target="../slideLayouts/slideLayout14.xml"/><Relationship Id="rId6" Type="http://schemas.openxmlformats.org/officeDocument/2006/relationships/oleObject" Target="../embeddings/oleObject4.bin"/><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audio" Target="../media/media4.WAV"/><Relationship Id="rId3" Type="http://schemas.microsoft.com/office/2007/relationships/media" Target="../media/media2.WAV"/><Relationship Id="rId7" Type="http://schemas.microsoft.com/office/2007/relationships/media" Target="../media/media4.WAV"/><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WAV"/><Relationship Id="rId11" Type="http://schemas.openxmlformats.org/officeDocument/2006/relationships/image" Target="../media/image1.png"/><Relationship Id="rId5" Type="http://schemas.microsoft.com/office/2007/relationships/media" Target="../media/media3.WAV"/><Relationship Id="rId10" Type="http://schemas.openxmlformats.org/officeDocument/2006/relationships/notesSlide" Target="../notesSlides/notesSlide2.xml"/><Relationship Id="rId4" Type="http://schemas.openxmlformats.org/officeDocument/2006/relationships/audio" Target="../media/media2.WAV"/><Relationship Id="rId9"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audio" Target="../media/media1.mp3"/><Relationship Id="rId13" Type="http://schemas.openxmlformats.org/officeDocument/2006/relationships/image" Target="../media/image4.jpeg"/><Relationship Id="rId3" Type="http://schemas.microsoft.com/office/2007/relationships/media" Target="../media/media3.WAV"/><Relationship Id="rId7" Type="http://schemas.microsoft.com/office/2007/relationships/media" Target="../media/media1.mp3"/><Relationship Id="rId12" Type="http://schemas.openxmlformats.org/officeDocument/2006/relationships/image" Target="../media/image3.jpe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audio" Target="../media/media4.WAV"/><Relationship Id="rId11" Type="http://schemas.openxmlformats.org/officeDocument/2006/relationships/image" Target="../media/image2.jpeg"/><Relationship Id="rId5" Type="http://schemas.microsoft.com/office/2007/relationships/media" Target="../media/media4.WAV"/><Relationship Id="rId15" Type="http://schemas.openxmlformats.org/officeDocument/2006/relationships/image" Target="../media/image5.jpeg"/><Relationship Id="rId10" Type="http://schemas.openxmlformats.org/officeDocument/2006/relationships/notesSlide" Target="../notesSlides/notesSlide3.xml"/><Relationship Id="rId4" Type="http://schemas.openxmlformats.org/officeDocument/2006/relationships/audio" Target="../media/media3.WAV"/><Relationship Id="rId9" Type="http://schemas.openxmlformats.org/officeDocument/2006/relationships/slideLayout" Target="../slideLayouts/slideLayout1.xml"/><Relationship Id="rId14" Type="http://schemas.openxmlformats.org/officeDocument/2006/relationships/image" Target="../media/image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hyperlink" Target="https://link.springer.com/chapter/10.1007/978-981-15-6627-1_2"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oleObject" Target="../embeddings/oleObject5.bin"/><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8" Type="http://schemas.openxmlformats.org/officeDocument/2006/relationships/audio" Target="../media/media19.wav"/><Relationship Id="rId3" Type="http://schemas.microsoft.com/office/2007/relationships/media" Target="../media/media17.wav"/><Relationship Id="rId7" Type="http://schemas.microsoft.com/office/2007/relationships/media" Target="../media/media19.wav"/><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audio" Target="../media/media18.wav"/><Relationship Id="rId11" Type="http://schemas.openxmlformats.org/officeDocument/2006/relationships/image" Target="../media/image19.png"/><Relationship Id="rId5" Type="http://schemas.microsoft.com/office/2007/relationships/media" Target="../media/media18.wav"/><Relationship Id="rId10" Type="http://schemas.openxmlformats.org/officeDocument/2006/relationships/notesSlide" Target="../notesSlides/notesSlide50.xml"/><Relationship Id="rId4" Type="http://schemas.openxmlformats.org/officeDocument/2006/relationships/audio" Target="../media/media17.wav"/><Relationship Id="rId9"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audio" Target="../media/media8.WAV"/><Relationship Id="rId13" Type="http://schemas.microsoft.com/office/2007/relationships/media" Target="../media/media11.WAV"/><Relationship Id="rId18" Type="http://schemas.openxmlformats.org/officeDocument/2006/relationships/audio" Target="../media/media13.WAV"/><Relationship Id="rId26" Type="http://schemas.openxmlformats.org/officeDocument/2006/relationships/image" Target="../media/image6.png"/><Relationship Id="rId3" Type="http://schemas.microsoft.com/office/2007/relationships/media" Target="../media/media6.WAV"/><Relationship Id="rId21" Type="http://schemas.microsoft.com/office/2007/relationships/media" Target="../media/media15.WAV"/><Relationship Id="rId7" Type="http://schemas.microsoft.com/office/2007/relationships/media" Target="../media/media8.WAV"/><Relationship Id="rId12" Type="http://schemas.openxmlformats.org/officeDocument/2006/relationships/audio" Target="../media/media10.WAV"/><Relationship Id="rId17" Type="http://schemas.microsoft.com/office/2007/relationships/media" Target="../media/media13.WAV"/><Relationship Id="rId25" Type="http://schemas.openxmlformats.org/officeDocument/2006/relationships/hyperlink" Target="SpeechSurvey.html" TargetMode="External"/><Relationship Id="rId2" Type="http://schemas.openxmlformats.org/officeDocument/2006/relationships/audio" Target="../media/media5.WAV"/><Relationship Id="rId16" Type="http://schemas.openxmlformats.org/officeDocument/2006/relationships/audio" Target="../media/media12.WAV"/><Relationship Id="rId20" Type="http://schemas.openxmlformats.org/officeDocument/2006/relationships/audio" Target="../media/media14.WAV"/><Relationship Id="rId1" Type="http://schemas.microsoft.com/office/2007/relationships/media" Target="../media/media5.WAV"/><Relationship Id="rId6" Type="http://schemas.openxmlformats.org/officeDocument/2006/relationships/audio" Target="../media/media7.WAV"/><Relationship Id="rId11" Type="http://schemas.microsoft.com/office/2007/relationships/media" Target="../media/media10.WAV"/><Relationship Id="rId24" Type="http://schemas.openxmlformats.org/officeDocument/2006/relationships/notesSlide" Target="../notesSlides/notesSlide7.xml"/><Relationship Id="rId5" Type="http://schemas.microsoft.com/office/2007/relationships/media" Target="../media/media7.WAV"/><Relationship Id="rId15" Type="http://schemas.microsoft.com/office/2007/relationships/media" Target="../media/media12.WAV"/><Relationship Id="rId23" Type="http://schemas.openxmlformats.org/officeDocument/2006/relationships/slideLayout" Target="../slideLayouts/slideLayout2.xml"/><Relationship Id="rId10" Type="http://schemas.openxmlformats.org/officeDocument/2006/relationships/audio" Target="../media/media9.WAV"/><Relationship Id="rId19" Type="http://schemas.microsoft.com/office/2007/relationships/media" Target="../media/media14.WAV"/><Relationship Id="rId4" Type="http://schemas.openxmlformats.org/officeDocument/2006/relationships/audio" Target="../media/media6.WAV"/><Relationship Id="rId9" Type="http://schemas.microsoft.com/office/2007/relationships/media" Target="../media/media9.WAV"/><Relationship Id="rId14" Type="http://schemas.openxmlformats.org/officeDocument/2006/relationships/audio" Target="../media/media11.WAV"/><Relationship Id="rId22" Type="http://schemas.openxmlformats.org/officeDocument/2006/relationships/audio" Target="../media/media15.WAV"/></Relationships>
</file>

<file path=ppt/slides/_rels/slide90.xml.rels><?xml version="1.0" encoding="UTF-8" standalone="yes"?>
<Relationships xmlns="http://schemas.openxmlformats.org/package/2006/relationships"><Relationship Id="rId8" Type="http://schemas.openxmlformats.org/officeDocument/2006/relationships/audio" Target="../media/media23.wav"/><Relationship Id="rId3" Type="http://schemas.microsoft.com/office/2007/relationships/media" Target="../media/media21.wav"/><Relationship Id="rId7" Type="http://schemas.microsoft.com/office/2007/relationships/media" Target="../media/media23.wav"/><Relationship Id="rId12" Type="http://schemas.openxmlformats.org/officeDocument/2006/relationships/image" Target="../media/image19.png"/><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audio" Target="../media/media22.wav"/><Relationship Id="rId11" Type="http://schemas.openxmlformats.org/officeDocument/2006/relationships/slideLayout" Target="../slideLayouts/slideLayout2.xml"/><Relationship Id="rId5" Type="http://schemas.microsoft.com/office/2007/relationships/media" Target="../media/media22.wav"/><Relationship Id="rId10" Type="http://schemas.openxmlformats.org/officeDocument/2006/relationships/audio" Target="../media/media24.wav"/><Relationship Id="rId4" Type="http://schemas.openxmlformats.org/officeDocument/2006/relationships/audio" Target="../media/media21.wav"/><Relationship Id="rId9" Type="http://schemas.microsoft.com/office/2007/relationships/media" Target="../media/media24.wav"/></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8" Type="http://schemas.openxmlformats.org/officeDocument/2006/relationships/audio" Target="../media/media16.wav"/><Relationship Id="rId3" Type="http://schemas.microsoft.com/office/2007/relationships/media" Target="../media/media26.wav"/><Relationship Id="rId7" Type="http://schemas.microsoft.com/office/2007/relationships/media" Target="../media/media16.wav"/><Relationship Id="rId2" Type="http://schemas.openxmlformats.org/officeDocument/2006/relationships/audio" Target="../media/media25.wav"/><Relationship Id="rId1" Type="http://schemas.microsoft.com/office/2007/relationships/media" Target="../media/media25.wav"/><Relationship Id="rId6" Type="http://schemas.openxmlformats.org/officeDocument/2006/relationships/audio" Target="../media/media27.wav"/><Relationship Id="rId11" Type="http://schemas.openxmlformats.org/officeDocument/2006/relationships/image" Target="../media/image22.png"/><Relationship Id="rId5" Type="http://schemas.microsoft.com/office/2007/relationships/media" Target="../media/media27.wav"/><Relationship Id="rId10" Type="http://schemas.openxmlformats.org/officeDocument/2006/relationships/notesSlide" Target="../notesSlides/notesSlide62.xml"/><Relationship Id="rId4" Type="http://schemas.openxmlformats.org/officeDocument/2006/relationships/audio" Target="../media/media26.wav"/><Relationship Id="rId9"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av"/><Relationship Id="rId1" Type="http://schemas.microsoft.com/office/2007/relationships/media" Target="../media/media28.wav"/><Relationship Id="rId4" Type="http://schemas.openxmlformats.org/officeDocument/2006/relationships/image" Target="../media/image19.png"/></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av"/><Relationship Id="rId1" Type="http://schemas.microsoft.com/office/2007/relationships/media" Target="../media/media28.wav"/><Relationship Id="rId6" Type="http://schemas.openxmlformats.org/officeDocument/2006/relationships/image" Target="../media/image24.jpg"/><Relationship Id="rId5" Type="http://schemas.openxmlformats.org/officeDocument/2006/relationships/image" Target="../media/image19.png"/><Relationship Id="rId4" Type="http://schemas.openxmlformats.org/officeDocument/2006/relationships/notesSlide" Target="../notesSlides/notesSlide64.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Charisma in Speech </a:t>
            </a:r>
            <a:r>
              <a:rPr lang="en-US"/>
              <a:t>and Text</a:t>
            </a:r>
            <a:endParaRPr lang="en-US" dirty="0"/>
          </a:p>
        </p:txBody>
      </p:sp>
      <p:sp>
        <p:nvSpPr>
          <p:cNvPr id="7" name="Subtitle 6"/>
          <p:cNvSpPr>
            <a:spLocks noGrp="1"/>
          </p:cNvSpPr>
          <p:nvPr>
            <p:ph type="subTitle" idx="1"/>
          </p:nvPr>
        </p:nvSpPr>
        <p:spPr/>
        <p:txBody>
          <a:bodyPr>
            <a:normAutofit/>
          </a:bodyPr>
          <a:lstStyle/>
          <a:p>
            <a:r>
              <a:rPr lang="en-US" dirty="0"/>
              <a:t>Julia Hirschberg </a:t>
            </a:r>
          </a:p>
          <a:p>
            <a:r>
              <a:rPr lang="en-US" dirty="0"/>
              <a:t>COMS 6998 </a:t>
            </a:r>
          </a:p>
          <a:p>
            <a:r>
              <a:rPr lang="en-US" dirty="0"/>
              <a:t>Spring 2024</a:t>
            </a:r>
          </a:p>
        </p:txBody>
      </p:sp>
      <p:sp>
        <p:nvSpPr>
          <p:cNvPr id="3" name="TextBox 2"/>
          <p:cNvSpPr txBox="1"/>
          <p:nvPr/>
        </p:nvSpPr>
        <p:spPr>
          <a:xfrm>
            <a:off x="4558352" y="5186149"/>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99739783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Palestinian Arabic Experiment</a:t>
            </a:r>
          </a:p>
        </p:txBody>
      </p:sp>
      <p:sp>
        <p:nvSpPr>
          <p:cNvPr id="3" name="Content Placeholder 2"/>
          <p:cNvSpPr>
            <a:spLocks noGrp="1"/>
          </p:cNvSpPr>
          <p:nvPr>
            <p:ph idx="1"/>
          </p:nvPr>
        </p:nvSpPr>
        <p:spPr/>
        <p:txBody>
          <a:bodyPr>
            <a:normAutofit/>
          </a:bodyPr>
          <a:lstStyle/>
          <a:p>
            <a:r>
              <a:rPr lang="en-US" dirty="0"/>
              <a:t>12 native Palestinian Arabic </a:t>
            </a:r>
            <a:r>
              <a:rPr lang="en-US" dirty="0">
                <a:solidFill>
                  <a:srgbClr val="0070C0"/>
                </a:solidFill>
              </a:rPr>
              <a:t>raters</a:t>
            </a:r>
            <a:r>
              <a:rPr lang="en-US" dirty="0"/>
              <a:t> (6 male/6 female)</a:t>
            </a:r>
          </a:p>
          <a:p>
            <a:r>
              <a:rPr lang="en-US" dirty="0"/>
              <a:t>44 speech </a:t>
            </a:r>
            <a:r>
              <a:rPr lang="en-US" dirty="0">
                <a:solidFill>
                  <a:srgbClr val="0070C0"/>
                </a:solidFill>
              </a:rPr>
              <a:t>tokens</a:t>
            </a:r>
            <a:r>
              <a:rPr lang="en-US" dirty="0"/>
              <a:t> (mean duration=14s)</a:t>
            </a:r>
          </a:p>
          <a:p>
            <a:r>
              <a:rPr lang="en-US" dirty="0"/>
              <a:t>Tokens selected from </a:t>
            </a:r>
            <a:r>
              <a:rPr lang="en-US" dirty="0">
                <a:solidFill>
                  <a:srgbClr val="0070C0"/>
                </a:solidFill>
              </a:rPr>
              <a:t>Al-Jazeera News Channel </a:t>
            </a:r>
            <a:r>
              <a:rPr lang="en-US" dirty="0"/>
              <a:t>talk shows in 2005</a:t>
            </a:r>
          </a:p>
          <a:p>
            <a:r>
              <a:rPr lang="en-US" dirty="0">
                <a:solidFill>
                  <a:srgbClr val="0070C0"/>
                </a:solidFill>
              </a:rPr>
              <a:t>Topics</a:t>
            </a:r>
            <a:r>
              <a:rPr lang="en-US" dirty="0"/>
              <a:t>: assassination of Hamas leader, debate among Palestinian groups, Intifada, Israeli separation wall, Palestinian Authority, calls for reform</a:t>
            </a:r>
          </a:p>
          <a:p>
            <a:r>
              <a:rPr lang="en-US" dirty="0"/>
              <a:t>22 male </a:t>
            </a:r>
            <a:r>
              <a:rPr lang="en-US" dirty="0">
                <a:solidFill>
                  <a:srgbClr val="0070C0"/>
                </a:solidFill>
              </a:rPr>
              <a:t>speakers</a:t>
            </a:r>
            <a:r>
              <a:rPr lang="en-US" dirty="0"/>
              <a:t>, 2 segments each</a:t>
            </a:r>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10</a:t>
            </a:fld>
            <a:endParaRPr lang="en-US">
              <a:solidFill>
                <a:prstClr val="black"/>
              </a:solidFill>
              <a:latin typeface="Georgia"/>
            </a:endParaRPr>
          </a:p>
        </p:txBody>
      </p:sp>
    </p:spTree>
    <p:extLst>
      <p:ext uri="{BB962C8B-B14F-4D97-AF65-F5344CB8AC3E}">
        <p14:creationId xmlns:p14="http://schemas.microsoft.com/office/powerpoint/2010/main" val="372625707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7">
            <a:extLst>
              <a:ext uri="{FF2B5EF4-FFF2-40B4-BE49-F238E27FC236}">
                <a16:creationId xmlns:a16="http://schemas.microsoft.com/office/drawing/2014/main" id="{65AAA87A-37F0-D3B5-CB89-5AA41044EDF3}"/>
              </a:ext>
            </a:extLst>
          </p:cNvPr>
          <p:cNvSpPr>
            <a:spLocks noGrp="1"/>
          </p:cNvSpPr>
          <p:nvPr>
            <p:ph type="sldNum" sz="quarter" idx="12"/>
          </p:nvPr>
        </p:nvSpPr>
        <p:spPr/>
        <p:txBody>
          <a:bodyPr/>
          <a:lstStyle/>
          <a:p>
            <a:fld id="{AD1229DE-9670-2040-915C-E9230564519F}" type="slidenum">
              <a:rPr lang="he-IL" altLang="en-US"/>
              <a:pPr/>
              <a:t>11</a:t>
            </a:fld>
            <a:endParaRPr lang="en-US" altLang="en-US"/>
          </a:p>
        </p:txBody>
      </p:sp>
      <p:sp>
        <p:nvSpPr>
          <p:cNvPr id="8194" name="Rectangle 2">
            <a:extLst>
              <a:ext uri="{FF2B5EF4-FFF2-40B4-BE49-F238E27FC236}">
                <a16:creationId xmlns:a16="http://schemas.microsoft.com/office/drawing/2014/main" id="{11D9E3B5-21F5-9590-6010-C2A73FE86298}"/>
              </a:ext>
            </a:extLst>
          </p:cNvPr>
          <p:cNvSpPr>
            <a:spLocks noGrp="1" noChangeArrowheads="1"/>
          </p:cNvSpPr>
          <p:nvPr>
            <p:ph type="title"/>
          </p:nvPr>
        </p:nvSpPr>
        <p:spPr/>
        <p:txBody>
          <a:bodyPr/>
          <a:lstStyle/>
          <a:p>
            <a:r>
              <a:rPr lang="en-US" altLang="en-US" sz="3800"/>
              <a:t>Charismatic Speech in Palestinian Arabic </a:t>
            </a:r>
          </a:p>
        </p:txBody>
      </p:sp>
      <p:sp>
        <p:nvSpPr>
          <p:cNvPr id="8195" name="Rectangle 3">
            <a:extLst>
              <a:ext uri="{FF2B5EF4-FFF2-40B4-BE49-F238E27FC236}">
                <a16:creationId xmlns:a16="http://schemas.microsoft.com/office/drawing/2014/main" id="{55279012-422B-3878-C17E-9AB94F9AB48D}"/>
              </a:ext>
            </a:extLst>
          </p:cNvPr>
          <p:cNvSpPr>
            <a:spLocks noGrp="1" noChangeArrowheads="1"/>
          </p:cNvSpPr>
          <p:nvPr>
            <p:ph type="body" sz="half" idx="1"/>
          </p:nvPr>
        </p:nvSpPr>
        <p:spPr>
          <a:xfrm>
            <a:off x="2438400" y="1600201"/>
            <a:ext cx="7620000" cy="4530725"/>
          </a:xfrm>
        </p:spPr>
        <p:txBody>
          <a:bodyPr/>
          <a:lstStyle/>
          <a:p>
            <a:r>
              <a:rPr lang="en-US" altLang="en-US" sz="2400"/>
              <a:t>Charismatic speech has been studied by (Rosenberg and Hirschberg, 2005) for American English.</a:t>
            </a:r>
          </a:p>
          <a:p>
            <a:endParaRPr lang="en-US" altLang="en-US" sz="2400"/>
          </a:p>
          <a:p>
            <a:r>
              <a:rPr lang="en-US" altLang="en-US" sz="2400"/>
              <a:t>Most charismatic speakers:</a:t>
            </a:r>
          </a:p>
          <a:p>
            <a:endParaRPr lang="en-US" altLang="en-US" sz="2400"/>
          </a:p>
          <a:p>
            <a:r>
              <a:rPr lang="en-US" altLang="en-US" sz="2400"/>
              <a:t>Most non-charismatic speakers: </a:t>
            </a:r>
          </a:p>
          <a:p>
            <a:pPr>
              <a:buFont typeface="Wingdings" pitchFamily="2" charset="2"/>
              <a:buNone/>
            </a:pPr>
            <a:endParaRPr lang="en-US" altLang="en-US" sz="2400"/>
          </a:p>
          <a:p>
            <a:endParaRPr lang="en-US" altLang="en-US" sz="2400"/>
          </a:p>
        </p:txBody>
      </p:sp>
      <p:graphicFrame>
        <p:nvGraphicFramePr>
          <p:cNvPr id="8196" name="Object 4">
            <a:hlinkClick r:id="" action="ppaction://ole?verb=0"/>
            <a:extLst>
              <a:ext uri="{FF2B5EF4-FFF2-40B4-BE49-F238E27FC236}">
                <a16:creationId xmlns:a16="http://schemas.microsoft.com/office/drawing/2014/main" id="{FE1FE8FA-65B9-41C9-973E-530842DF1BCD}"/>
              </a:ext>
            </a:extLst>
          </p:cNvPr>
          <p:cNvGraphicFramePr>
            <a:graphicFrameLocks noGrp="1" noChangeAspect="1"/>
          </p:cNvGraphicFramePr>
          <p:nvPr>
            <p:ph sz="quarter" idx="2"/>
          </p:nvPr>
        </p:nvGraphicFramePr>
        <p:xfrm>
          <a:off x="6858000" y="3276600"/>
          <a:ext cx="304800" cy="304800"/>
        </p:xfrm>
        <a:graphic>
          <a:graphicData uri="http://schemas.openxmlformats.org/presentationml/2006/ole">
            <mc:AlternateContent xmlns:mc="http://schemas.openxmlformats.org/markup-compatibility/2006">
              <mc:Choice xmlns:v="urn:schemas-microsoft-com:vml" Requires="v">
                <p:oleObj name="Sound Recorder Document" r:id="rId2" imgW="406400" imgH="406400" progId="SoundRec">
                  <p:embed/>
                </p:oleObj>
              </mc:Choice>
              <mc:Fallback>
                <p:oleObj name="Sound Recorder Document" r:id="rId2" imgW="406400" imgH="406400" progId="SoundRec">
                  <p:embed/>
                  <p:pic>
                    <p:nvPicPr>
                      <p:cNvPr id="8196" name="Object 4">
                        <a:hlinkClick r:id="" action="ppaction://ole?verb=0"/>
                        <a:extLst>
                          <a:ext uri="{FF2B5EF4-FFF2-40B4-BE49-F238E27FC236}">
                            <a16:creationId xmlns:a16="http://schemas.microsoft.com/office/drawing/2014/main" id="{FE1FE8FA-65B9-41C9-973E-530842DF1B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3276600"/>
                        <a:ext cx="3048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201" name="Object 9">
            <a:hlinkClick r:id="" action="ppaction://ole?verb=0"/>
            <a:extLst>
              <a:ext uri="{FF2B5EF4-FFF2-40B4-BE49-F238E27FC236}">
                <a16:creationId xmlns:a16="http://schemas.microsoft.com/office/drawing/2014/main" id="{CE2A562E-91DB-1C64-2FB7-13FBB0BFA192}"/>
              </a:ext>
            </a:extLst>
          </p:cNvPr>
          <p:cNvGraphicFramePr>
            <a:graphicFrameLocks noGrp="1" noChangeAspect="1"/>
          </p:cNvGraphicFramePr>
          <p:nvPr>
            <p:ph sz="quarter" idx="3"/>
          </p:nvPr>
        </p:nvGraphicFramePr>
        <p:xfrm>
          <a:off x="7391400" y="3276600"/>
          <a:ext cx="304800" cy="304800"/>
        </p:xfrm>
        <a:graphic>
          <a:graphicData uri="http://schemas.openxmlformats.org/presentationml/2006/ole">
            <mc:AlternateContent xmlns:mc="http://schemas.openxmlformats.org/markup-compatibility/2006">
              <mc:Choice xmlns:v="urn:schemas-microsoft-com:vml" Requires="v">
                <p:oleObj name="Sound Recorder Document" r:id="rId4" imgW="406400" imgH="406400" progId="SoundRec">
                  <p:embed/>
                </p:oleObj>
              </mc:Choice>
              <mc:Fallback>
                <p:oleObj name="Sound Recorder Document" r:id="rId4" imgW="406400" imgH="406400" progId="SoundRec">
                  <p:embed/>
                  <p:pic>
                    <p:nvPicPr>
                      <p:cNvPr id="8201" name="Object 9">
                        <a:hlinkClick r:id="" action="ppaction://ole?verb=0"/>
                        <a:extLst>
                          <a:ext uri="{FF2B5EF4-FFF2-40B4-BE49-F238E27FC236}">
                            <a16:creationId xmlns:a16="http://schemas.microsoft.com/office/drawing/2014/main" id="{CE2A562E-91DB-1C64-2FB7-13FBB0BFA1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00" y="3276600"/>
                        <a:ext cx="3048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203" name="Object 11">
            <a:hlinkClick r:id="" action="ppaction://ole?verb=0"/>
            <a:extLst>
              <a:ext uri="{FF2B5EF4-FFF2-40B4-BE49-F238E27FC236}">
                <a16:creationId xmlns:a16="http://schemas.microsoft.com/office/drawing/2014/main" id="{0674ABB1-CBDD-D5CC-C14E-C393D0C0E768}"/>
              </a:ext>
            </a:extLst>
          </p:cNvPr>
          <p:cNvGraphicFramePr>
            <a:graphicFrameLocks noChangeAspect="1"/>
          </p:cNvGraphicFramePr>
          <p:nvPr/>
        </p:nvGraphicFramePr>
        <p:xfrm>
          <a:off x="7239000" y="4191000"/>
          <a:ext cx="304800" cy="304800"/>
        </p:xfrm>
        <a:graphic>
          <a:graphicData uri="http://schemas.openxmlformats.org/presentationml/2006/ole">
            <mc:AlternateContent xmlns:mc="http://schemas.openxmlformats.org/markup-compatibility/2006">
              <mc:Choice xmlns:v="urn:schemas-microsoft-com:vml" Requires="v">
                <p:oleObj name="Sound Recorder Document" r:id="rId5" imgW="406400" imgH="406400" progId="SoundRec">
                  <p:embed/>
                </p:oleObj>
              </mc:Choice>
              <mc:Fallback>
                <p:oleObj name="Sound Recorder Document" r:id="rId5" imgW="406400" imgH="406400" progId="SoundRec">
                  <p:embed/>
                  <p:pic>
                    <p:nvPicPr>
                      <p:cNvPr id="8203" name="Object 11">
                        <a:hlinkClick r:id="" action="ppaction://ole?verb=0"/>
                        <a:extLst>
                          <a:ext uri="{FF2B5EF4-FFF2-40B4-BE49-F238E27FC236}">
                            <a16:creationId xmlns:a16="http://schemas.microsoft.com/office/drawing/2014/main" id="{0674ABB1-CBDD-D5CC-C14E-C393D0C0E7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4191000"/>
                        <a:ext cx="3048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204" name="Object 12">
            <a:hlinkClick r:id="" action="ppaction://ole?verb=0"/>
            <a:extLst>
              <a:ext uri="{FF2B5EF4-FFF2-40B4-BE49-F238E27FC236}">
                <a16:creationId xmlns:a16="http://schemas.microsoft.com/office/drawing/2014/main" id="{C470C6C1-8962-8CB8-F441-67A955FC3071}"/>
              </a:ext>
            </a:extLst>
          </p:cNvPr>
          <p:cNvGraphicFramePr>
            <a:graphicFrameLocks noChangeAspect="1"/>
          </p:cNvGraphicFramePr>
          <p:nvPr/>
        </p:nvGraphicFramePr>
        <p:xfrm>
          <a:off x="7696200" y="4191000"/>
          <a:ext cx="304800" cy="304800"/>
        </p:xfrm>
        <a:graphic>
          <a:graphicData uri="http://schemas.openxmlformats.org/presentationml/2006/ole">
            <mc:AlternateContent xmlns:mc="http://schemas.openxmlformats.org/markup-compatibility/2006">
              <mc:Choice xmlns:v="urn:schemas-microsoft-com:vml" Requires="v">
                <p:oleObj name="Sound Recorder Document" r:id="rId6" imgW="406400" imgH="406400" progId="SoundRec">
                  <p:embed/>
                </p:oleObj>
              </mc:Choice>
              <mc:Fallback>
                <p:oleObj name="Sound Recorder Document" r:id="rId6" imgW="406400" imgH="406400" progId="SoundRec">
                  <p:embed/>
                  <p:pic>
                    <p:nvPicPr>
                      <p:cNvPr id="8204" name="Object 12">
                        <a:hlinkClick r:id="" action="ppaction://ole?verb=0"/>
                        <a:extLst>
                          <a:ext uri="{FF2B5EF4-FFF2-40B4-BE49-F238E27FC236}">
                            <a16:creationId xmlns:a16="http://schemas.microsoft.com/office/drawing/2014/main" id="{C470C6C1-8962-8CB8-F441-67A955FC30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4191000"/>
                        <a:ext cx="3048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Cross-Subject Agreement for Study 2</a:t>
            </a:r>
          </a:p>
        </p:txBody>
      </p:sp>
      <p:sp>
        <p:nvSpPr>
          <p:cNvPr id="3" name="Content Placeholder 2"/>
          <p:cNvSpPr>
            <a:spLocks noGrp="1"/>
          </p:cNvSpPr>
          <p:nvPr>
            <p:ph idx="1"/>
          </p:nvPr>
        </p:nvSpPr>
        <p:spPr/>
        <p:txBody>
          <a:bodyPr/>
          <a:lstStyle/>
          <a:p>
            <a:r>
              <a:rPr lang="en-US" dirty="0">
                <a:solidFill>
                  <a:srgbClr val="0070C0"/>
                </a:solidFill>
              </a:rPr>
              <a:t>Weighted Cohen’s kappa </a:t>
            </a:r>
            <a:r>
              <a:rPr lang="en-US" dirty="0"/>
              <a:t>statistic with quadratic weighting (used to measure degree of inter-labeler agreement/disagreement) for</a:t>
            </a:r>
          </a:p>
          <a:p>
            <a:pPr lvl="1"/>
            <a:r>
              <a:rPr lang="en-US" b="1" kern="1200" dirty="0"/>
              <a:t>Weighted Cohen’s kappa: </a:t>
            </a:r>
            <a:r>
              <a:rPr lang="en-US" kern="1200" dirty="0"/>
              <a:t> is calculated using a predefined table of weights which measure the degree of disagreement between the two raters -- the higher the disagreement the higher the weight.</a:t>
            </a:r>
            <a:endParaRPr lang="en-US" dirty="0"/>
          </a:p>
          <a:p>
            <a:pPr lvl="1"/>
            <a:r>
              <a:rPr lang="en-US" dirty="0">
                <a:solidFill>
                  <a:srgbClr val="0070C0"/>
                </a:solidFill>
              </a:rPr>
              <a:t>Agreement</a:t>
            </a:r>
            <a:r>
              <a:rPr lang="en-US" dirty="0"/>
              <a:t> fairly low</a:t>
            </a:r>
          </a:p>
          <a:p>
            <a:pPr lvl="1"/>
            <a:r>
              <a:rPr lang="en-US" dirty="0">
                <a:solidFill>
                  <a:srgbClr val="FF0000"/>
                </a:solidFill>
              </a:rPr>
              <a:t>English</a:t>
            </a:r>
            <a:r>
              <a:rPr lang="en-US" dirty="0"/>
              <a:t>: mean </a:t>
            </a:r>
            <a:r>
              <a:rPr lang="en-US" i="1" dirty="0"/>
              <a:t>k</a:t>
            </a:r>
            <a:r>
              <a:rPr lang="en-US" dirty="0"/>
              <a:t>=0.207</a:t>
            </a:r>
          </a:p>
          <a:p>
            <a:pPr lvl="1"/>
            <a:r>
              <a:rPr lang="en-US" dirty="0">
                <a:solidFill>
                  <a:srgbClr val="FF0000"/>
                </a:solidFill>
              </a:rPr>
              <a:t>Arabic</a:t>
            </a:r>
            <a:r>
              <a:rPr lang="en-US" dirty="0"/>
              <a:t>: mean </a:t>
            </a:r>
            <a:r>
              <a:rPr lang="en-US" i="1" dirty="0"/>
              <a:t>k</a:t>
            </a:r>
            <a:r>
              <a:rPr lang="en-US" dirty="0"/>
              <a:t>=0.225</a:t>
            </a:r>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12</a:t>
            </a:fld>
            <a:endParaRPr lang="en-US">
              <a:solidFill>
                <a:prstClr val="black"/>
              </a:solidFill>
              <a:latin typeface="Georgia"/>
            </a:endParaRPr>
          </a:p>
        </p:txBody>
      </p:sp>
    </p:spTree>
    <p:extLst>
      <p:ext uri="{BB962C8B-B14F-4D97-AF65-F5344CB8AC3E}">
        <p14:creationId xmlns:p14="http://schemas.microsoft.com/office/powerpoint/2010/main" val="187793710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Cross-Subject Agreement on Judgments: English Compared to Arabic Ratings of Same Traits</a:t>
            </a:r>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13</a:t>
            </a:fld>
            <a:endParaRPr lang="en-US">
              <a:solidFill>
                <a:prstClr val="black"/>
              </a:solidFill>
              <a:latin typeface="Georgia"/>
            </a:endParaRPr>
          </a:p>
        </p:txBody>
      </p:sp>
      <p:pic>
        <p:nvPicPr>
          <p:cNvPr id="5" name="Picture 4" descr="Screen Shot 2017-04-09 at 12.30.4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7947" y="1922930"/>
            <a:ext cx="7982193" cy="3931528"/>
          </a:xfrm>
          <a:prstGeom prst="rect">
            <a:avLst/>
          </a:prstGeom>
        </p:spPr>
      </p:pic>
    </p:spTree>
    <p:extLst>
      <p:ext uri="{BB962C8B-B14F-4D97-AF65-F5344CB8AC3E}">
        <p14:creationId xmlns:p14="http://schemas.microsoft.com/office/powerpoint/2010/main" val="1576046023"/>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Cross-Subject Agreement on Judgments: Top Arabic Compared to English Ratings of Same Traits</a:t>
            </a:r>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14</a:t>
            </a:fld>
            <a:endParaRPr lang="en-US">
              <a:solidFill>
                <a:prstClr val="black"/>
              </a:solidFill>
              <a:latin typeface="Georgia"/>
            </a:endParaRPr>
          </a:p>
        </p:txBody>
      </p:sp>
      <p:pic>
        <p:nvPicPr>
          <p:cNvPr id="3" name="Picture 2" descr="Screen Shot 2017-04-09 at 12.31.4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6778" y="2209800"/>
            <a:ext cx="7449304" cy="3476342"/>
          </a:xfrm>
          <a:prstGeom prst="rect">
            <a:avLst/>
          </a:prstGeom>
        </p:spPr>
      </p:pic>
    </p:spTree>
    <p:extLst>
      <p:ext uri="{BB962C8B-B14F-4D97-AF65-F5344CB8AC3E}">
        <p14:creationId xmlns:p14="http://schemas.microsoft.com/office/powerpoint/2010/main" val="2059435924"/>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Within-Subject Correlation of Ratings</a:t>
            </a:r>
          </a:p>
        </p:txBody>
      </p:sp>
      <p:sp>
        <p:nvSpPr>
          <p:cNvPr id="3" name="Content Placeholder 2"/>
          <p:cNvSpPr>
            <a:spLocks noGrp="1"/>
          </p:cNvSpPr>
          <p:nvPr>
            <p:ph idx="1"/>
          </p:nvPr>
        </p:nvSpPr>
        <p:spPr/>
        <p:txBody>
          <a:bodyPr>
            <a:normAutofit/>
          </a:bodyPr>
          <a:lstStyle/>
          <a:p>
            <a:r>
              <a:rPr lang="en-US" dirty="0"/>
              <a:t>Which attributes are most strongly correlated with charisma ratings?</a:t>
            </a:r>
          </a:p>
          <a:p>
            <a:r>
              <a:rPr lang="en-US" dirty="0"/>
              <a:t>English:</a:t>
            </a:r>
          </a:p>
          <a:p>
            <a:pPr lvl="1"/>
            <a:r>
              <a:rPr lang="en-US" dirty="0"/>
              <a:t>Enthusiastic (</a:t>
            </a:r>
            <a:r>
              <a:rPr lang="en-US" i="1" dirty="0"/>
              <a:t>k</a:t>
            </a:r>
            <a:r>
              <a:rPr lang="en-US" dirty="0"/>
              <a:t>=0.62)</a:t>
            </a:r>
          </a:p>
          <a:p>
            <a:pPr lvl="1"/>
            <a:r>
              <a:rPr lang="en-US" dirty="0"/>
              <a:t>Persuasive (</a:t>
            </a:r>
            <a:r>
              <a:rPr lang="en-US" i="1" dirty="0"/>
              <a:t>k</a:t>
            </a:r>
            <a:r>
              <a:rPr lang="en-US" dirty="0"/>
              <a:t>=0.58)</a:t>
            </a:r>
          </a:p>
          <a:p>
            <a:pPr lvl="1"/>
            <a:r>
              <a:rPr lang="en-US" dirty="0"/>
              <a:t>Charming (</a:t>
            </a:r>
            <a:r>
              <a:rPr lang="en-US" i="1" dirty="0"/>
              <a:t>k</a:t>
            </a:r>
            <a:r>
              <a:rPr lang="en-US" dirty="0"/>
              <a:t>=0.58)</a:t>
            </a:r>
          </a:p>
          <a:p>
            <a:pPr lvl="1"/>
            <a:r>
              <a:rPr lang="en-US" dirty="0"/>
              <a:t>Passionate (</a:t>
            </a:r>
            <a:r>
              <a:rPr lang="en-US" i="1" dirty="0"/>
              <a:t>k</a:t>
            </a:r>
            <a:r>
              <a:rPr lang="en-US" dirty="0"/>
              <a:t>=0.54)</a:t>
            </a:r>
          </a:p>
          <a:p>
            <a:pPr lvl="1"/>
            <a:r>
              <a:rPr lang="en-US" dirty="0"/>
              <a:t>Convincing (</a:t>
            </a:r>
            <a:r>
              <a:rPr lang="en-US" i="1" dirty="0"/>
              <a:t>k</a:t>
            </a:r>
            <a:r>
              <a:rPr lang="en-US" dirty="0"/>
              <a:t>=0.50)</a:t>
            </a:r>
          </a:p>
          <a:p>
            <a:pPr lvl="1"/>
            <a:r>
              <a:rPr lang="en-US" dirty="0"/>
              <a:t>Not boring (</a:t>
            </a:r>
            <a:r>
              <a:rPr lang="en-US" i="1" dirty="0"/>
              <a:t>k</a:t>
            </a:r>
            <a:r>
              <a:rPr lang="en-US" dirty="0"/>
              <a:t>=-0.51)</a:t>
            </a:r>
          </a:p>
          <a:p>
            <a:pPr lvl="1"/>
            <a:r>
              <a:rPr lang="en-US" dirty="0"/>
              <a:t>Not ordinary (</a:t>
            </a:r>
            <a:r>
              <a:rPr lang="en-US" i="1" dirty="0"/>
              <a:t>k</a:t>
            </a:r>
            <a:r>
              <a:rPr lang="en-US" dirty="0"/>
              <a:t>=-0.40)</a:t>
            </a:r>
          </a:p>
          <a:p>
            <a:pPr lvl="1"/>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15</a:t>
            </a:fld>
            <a:endParaRPr lang="en-US">
              <a:solidFill>
                <a:prstClr val="black"/>
              </a:solidFill>
              <a:latin typeface="Georgia"/>
            </a:endParaRPr>
          </a:p>
        </p:txBody>
      </p:sp>
    </p:spTree>
    <p:extLst>
      <p:ext uri="{BB962C8B-B14F-4D97-AF65-F5344CB8AC3E}">
        <p14:creationId xmlns:p14="http://schemas.microsoft.com/office/powerpoint/2010/main" val="3874234999"/>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Within-Subject Correlation of Ratings</a:t>
            </a:r>
          </a:p>
        </p:txBody>
      </p:sp>
      <p:sp>
        <p:nvSpPr>
          <p:cNvPr id="3" name="Content Placeholder 2"/>
          <p:cNvSpPr>
            <a:spLocks noGrp="1"/>
          </p:cNvSpPr>
          <p:nvPr>
            <p:ph idx="1"/>
          </p:nvPr>
        </p:nvSpPr>
        <p:spPr/>
        <p:txBody>
          <a:bodyPr>
            <a:normAutofit/>
          </a:bodyPr>
          <a:lstStyle/>
          <a:p>
            <a:r>
              <a:rPr lang="en-US" dirty="0"/>
              <a:t>Which attributes are correlated with charisma ratings?</a:t>
            </a:r>
          </a:p>
          <a:p>
            <a:r>
              <a:rPr lang="en-US" dirty="0"/>
              <a:t>Arabic:</a:t>
            </a:r>
          </a:p>
          <a:p>
            <a:pPr lvl="1"/>
            <a:r>
              <a:rPr lang="en-US" dirty="0"/>
              <a:t>Tough (</a:t>
            </a:r>
            <a:r>
              <a:rPr lang="en-US" i="1" dirty="0"/>
              <a:t>k</a:t>
            </a:r>
            <a:r>
              <a:rPr lang="en-US" dirty="0"/>
              <a:t>=0.69)</a:t>
            </a:r>
          </a:p>
          <a:p>
            <a:pPr lvl="1"/>
            <a:r>
              <a:rPr lang="en-US" dirty="0"/>
              <a:t>Powerful (</a:t>
            </a:r>
            <a:r>
              <a:rPr lang="en-US" i="1" dirty="0"/>
              <a:t>k</a:t>
            </a:r>
            <a:r>
              <a:rPr lang="en-US" dirty="0"/>
              <a:t>=0.69)</a:t>
            </a:r>
          </a:p>
          <a:p>
            <a:pPr lvl="1"/>
            <a:r>
              <a:rPr lang="en-US" dirty="0">
                <a:solidFill>
                  <a:srgbClr val="FF0000"/>
                </a:solidFill>
              </a:rPr>
              <a:t>Persuasive</a:t>
            </a:r>
            <a:r>
              <a:rPr lang="en-US" dirty="0"/>
              <a:t> (</a:t>
            </a:r>
            <a:r>
              <a:rPr lang="en-US" i="1" dirty="0"/>
              <a:t>k</a:t>
            </a:r>
            <a:r>
              <a:rPr lang="en-US" dirty="0"/>
              <a:t>=0.68)</a:t>
            </a:r>
          </a:p>
          <a:p>
            <a:pPr lvl="1"/>
            <a:r>
              <a:rPr lang="en-US" dirty="0">
                <a:solidFill>
                  <a:srgbClr val="FF0000"/>
                </a:solidFill>
              </a:rPr>
              <a:t>Charming</a:t>
            </a:r>
            <a:r>
              <a:rPr lang="en-US" dirty="0"/>
              <a:t> (</a:t>
            </a:r>
            <a:r>
              <a:rPr lang="en-US" i="1" dirty="0"/>
              <a:t>k</a:t>
            </a:r>
            <a:r>
              <a:rPr lang="en-US" dirty="0"/>
              <a:t>=0.66)</a:t>
            </a:r>
          </a:p>
          <a:p>
            <a:pPr lvl="1"/>
            <a:r>
              <a:rPr lang="en-US" dirty="0">
                <a:solidFill>
                  <a:srgbClr val="FF0000"/>
                </a:solidFill>
              </a:rPr>
              <a:t>Enthusiastic</a:t>
            </a:r>
            <a:r>
              <a:rPr lang="en-US" dirty="0"/>
              <a:t> (</a:t>
            </a:r>
            <a:r>
              <a:rPr lang="en-US" i="1" dirty="0"/>
              <a:t>k</a:t>
            </a:r>
            <a:r>
              <a:rPr lang="en-US" dirty="0"/>
              <a:t>=0.65)</a:t>
            </a:r>
          </a:p>
          <a:p>
            <a:pPr lvl="1"/>
            <a:r>
              <a:rPr lang="en-US" dirty="0">
                <a:solidFill>
                  <a:srgbClr val="FF0000"/>
                </a:solidFill>
              </a:rPr>
              <a:t>Not boring </a:t>
            </a:r>
            <a:r>
              <a:rPr lang="en-US" dirty="0"/>
              <a:t>(</a:t>
            </a:r>
            <a:r>
              <a:rPr lang="en-US" i="1" dirty="0"/>
              <a:t>k</a:t>
            </a:r>
            <a:r>
              <a:rPr lang="en-US" dirty="0"/>
              <a:t>=-0.45)</a:t>
            </a:r>
          </a:p>
          <a:p>
            <a:pPr lvl="1"/>
            <a:r>
              <a:rPr lang="en-US" dirty="0"/>
              <a:t>Not desperate (</a:t>
            </a:r>
            <a:r>
              <a:rPr lang="en-US" i="1" dirty="0"/>
              <a:t>k</a:t>
            </a:r>
            <a:r>
              <a:rPr lang="en-US" dirty="0"/>
              <a:t>=-0.26)</a:t>
            </a:r>
          </a:p>
          <a:p>
            <a:pPr lvl="1"/>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16</a:t>
            </a:fld>
            <a:endParaRPr lang="en-US">
              <a:solidFill>
                <a:prstClr val="black"/>
              </a:solidFill>
              <a:latin typeface="Georgia"/>
            </a:endParaRPr>
          </a:p>
        </p:txBody>
      </p:sp>
    </p:spTree>
    <p:extLst>
      <p:ext uri="{BB962C8B-B14F-4D97-AF65-F5344CB8AC3E}">
        <p14:creationId xmlns:p14="http://schemas.microsoft.com/office/powerpoint/2010/main" val="12057743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Influence on Charisma Ratings</a:t>
            </a:r>
          </a:p>
        </p:txBody>
      </p:sp>
      <p:sp>
        <p:nvSpPr>
          <p:cNvPr id="3" name="Content Placeholder 2"/>
          <p:cNvSpPr>
            <a:spLocks noGrp="1"/>
          </p:cNvSpPr>
          <p:nvPr>
            <p:ph idx="1"/>
          </p:nvPr>
        </p:nvSpPr>
        <p:spPr/>
        <p:txBody>
          <a:bodyPr/>
          <a:lstStyle/>
          <a:p>
            <a:r>
              <a:rPr lang="en-US" dirty="0">
                <a:solidFill>
                  <a:srgbClr val="0070C0"/>
                </a:solidFill>
              </a:rPr>
              <a:t>Speaker identity </a:t>
            </a:r>
            <a:r>
              <a:rPr lang="en-US" dirty="0"/>
              <a:t>significantly influences subjects’ overall ratings of charisma but </a:t>
            </a:r>
            <a:r>
              <a:rPr lang="en-US" b="1" i="1" dirty="0"/>
              <a:t>only SAE raters rated recognized speakers as more charismatic</a:t>
            </a:r>
          </a:p>
          <a:p>
            <a:pPr lvl="1"/>
            <a:r>
              <a:rPr lang="en-US" dirty="0">
                <a:solidFill>
                  <a:srgbClr val="FF0000"/>
                </a:solidFill>
              </a:rPr>
              <a:t>English</a:t>
            </a:r>
            <a:r>
              <a:rPr lang="en-US" dirty="0"/>
              <a:t>: </a:t>
            </a:r>
          </a:p>
          <a:p>
            <a:pPr lvl="2"/>
            <a:r>
              <a:rPr lang="en-US" dirty="0"/>
              <a:t>Mean speakers recognized = 5.8 (of 9)</a:t>
            </a:r>
          </a:p>
          <a:p>
            <a:pPr lvl="2"/>
            <a:r>
              <a:rPr lang="en-US" dirty="0"/>
              <a:t>Recognized speakers were rated as more charismatic</a:t>
            </a:r>
          </a:p>
          <a:p>
            <a:pPr lvl="1"/>
            <a:r>
              <a:rPr lang="en-US" dirty="0">
                <a:solidFill>
                  <a:srgbClr val="FF0000"/>
                </a:solidFill>
              </a:rPr>
              <a:t>Arabic</a:t>
            </a:r>
            <a:r>
              <a:rPr lang="en-US" dirty="0"/>
              <a:t>: </a:t>
            </a:r>
          </a:p>
          <a:p>
            <a:pPr lvl="2"/>
            <a:r>
              <a:rPr lang="en-US" dirty="0"/>
              <a:t>Mean speakers recognized = 0.55 (of 22)</a:t>
            </a:r>
          </a:p>
          <a:p>
            <a:pPr lvl="2"/>
            <a:r>
              <a:rPr lang="en-US" dirty="0"/>
              <a:t>No correlation between charisma rating and speaker recognition</a:t>
            </a:r>
          </a:p>
          <a:p>
            <a:pPr lvl="1"/>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17</a:t>
            </a:fld>
            <a:endParaRPr lang="en-US">
              <a:solidFill>
                <a:prstClr val="black"/>
              </a:solidFill>
              <a:latin typeface="Georgia"/>
            </a:endParaRPr>
          </a:p>
        </p:txBody>
      </p:sp>
    </p:spTree>
    <p:extLst>
      <p:ext uri="{BB962C8B-B14F-4D97-AF65-F5344CB8AC3E}">
        <p14:creationId xmlns:p14="http://schemas.microsoft.com/office/powerpoint/2010/main" val="147715869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Influence on Charisma Ratings</a:t>
            </a:r>
          </a:p>
        </p:txBody>
      </p:sp>
      <p:sp>
        <p:nvSpPr>
          <p:cNvPr id="3" name="Content Placeholder 2"/>
          <p:cNvSpPr>
            <a:spLocks noGrp="1"/>
          </p:cNvSpPr>
          <p:nvPr>
            <p:ph idx="1"/>
          </p:nvPr>
        </p:nvSpPr>
        <p:spPr/>
        <p:txBody>
          <a:bodyPr/>
          <a:lstStyle/>
          <a:p>
            <a:r>
              <a:rPr lang="en-US" dirty="0">
                <a:solidFill>
                  <a:srgbClr val="0070C0"/>
                </a:solidFill>
              </a:rPr>
              <a:t>Topics</a:t>
            </a:r>
          </a:p>
          <a:p>
            <a:pPr lvl="1"/>
            <a:r>
              <a:rPr lang="en-US" dirty="0">
                <a:solidFill>
                  <a:srgbClr val="FF0000"/>
                </a:solidFill>
              </a:rPr>
              <a:t>Affected charisma perception </a:t>
            </a:r>
            <a:r>
              <a:rPr lang="en-US" dirty="0"/>
              <a:t>in both English and Arabic: mean charisma ratings</a:t>
            </a:r>
          </a:p>
          <a:p>
            <a:pPr lvl="2"/>
            <a:r>
              <a:rPr lang="en-US" dirty="0"/>
              <a:t>Speech about healthcare (3.31), postwar Iraq (3.29), reasons for running (3.28), greeting (3.07),taxes (2.97) rated more charismatic for SAE speakers</a:t>
            </a:r>
          </a:p>
          <a:p>
            <a:pPr lvl="2"/>
            <a:r>
              <a:rPr lang="en-US" dirty="0"/>
              <a:t>Speech about Israeli separation wall (3.96), assassinations of Hamas leader (3.37), debate among Palestinian groups (3.21), Intifada and calls for reform (3.17)</a:t>
            </a:r>
          </a:p>
          <a:p>
            <a:pPr lvl="1"/>
            <a:r>
              <a:rPr lang="en-US" dirty="0">
                <a:solidFill>
                  <a:srgbClr val="FF0000"/>
                </a:solidFill>
              </a:rPr>
              <a:t>Stronger</a:t>
            </a:r>
            <a:r>
              <a:rPr lang="en-US" dirty="0"/>
              <a:t> effect in Arabic</a:t>
            </a:r>
          </a:p>
          <a:p>
            <a:pPr marL="411480" lvl="1" indent="0">
              <a:buNone/>
            </a:pPr>
            <a:endParaRPr lang="en-US" dirty="0"/>
          </a:p>
          <a:p>
            <a:pPr lvl="1"/>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18</a:t>
            </a:fld>
            <a:endParaRPr lang="en-US">
              <a:solidFill>
                <a:prstClr val="black"/>
              </a:solidFill>
              <a:latin typeface="Georgia"/>
            </a:endParaRPr>
          </a:p>
        </p:txBody>
      </p:sp>
    </p:spTree>
    <p:extLst>
      <p:ext uri="{BB962C8B-B14F-4D97-AF65-F5344CB8AC3E}">
        <p14:creationId xmlns:p14="http://schemas.microsoft.com/office/powerpoint/2010/main" val="18376974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Acoustic/Prosodic Comparison</a:t>
            </a:r>
          </a:p>
        </p:txBody>
      </p:sp>
      <p:sp>
        <p:nvSpPr>
          <p:cNvPr id="3" name="Content Placeholder 2"/>
          <p:cNvSpPr>
            <a:spLocks noGrp="1"/>
          </p:cNvSpPr>
          <p:nvPr>
            <p:ph idx="1"/>
          </p:nvPr>
        </p:nvSpPr>
        <p:spPr/>
        <p:txBody>
          <a:bodyPr/>
          <a:lstStyle/>
          <a:p>
            <a:r>
              <a:rPr lang="en-US" dirty="0">
                <a:solidFill>
                  <a:srgbClr val="0070C0"/>
                </a:solidFill>
              </a:rPr>
              <a:t>Features</a:t>
            </a:r>
            <a:r>
              <a:rPr lang="en-US" dirty="0"/>
              <a:t>:  duration, pitch (z-score normalized), intensity (normalized to -12 </a:t>
            </a:r>
            <a:r>
              <a:rPr lang="en-US" dirty="0" err="1"/>
              <a:t>dBFS</a:t>
            </a:r>
            <a:r>
              <a:rPr lang="en-US" dirty="0"/>
              <a:t> max for SAE), speaking rate</a:t>
            </a:r>
          </a:p>
          <a:p>
            <a:r>
              <a:rPr lang="en-US" dirty="0">
                <a:solidFill>
                  <a:srgbClr val="0070C0"/>
                </a:solidFill>
              </a:rPr>
              <a:t>Results</a:t>
            </a:r>
            <a:r>
              <a:rPr lang="en-US" dirty="0"/>
              <a:t>:</a:t>
            </a:r>
          </a:p>
          <a:p>
            <a:pPr lvl="1"/>
            <a:r>
              <a:rPr lang="en-US" dirty="0">
                <a:solidFill>
                  <a:srgbClr val="FF0000"/>
                </a:solidFill>
              </a:rPr>
              <a:t>Duration</a:t>
            </a:r>
            <a:r>
              <a:rPr lang="en-US" dirty="0"/>
              <a:t> </a:t>
            </a:r>
            <a:r>
              <a:rPr lang="mr-IN" dirty="0"/>
              <a:t>–</a:t>
            </a:r>
            <a:r>
              <a:rPr lang="en-US" dirty="0"/>
              <a:t> positive correlation across both cultures (more material</a:t>
            </a:r>
            <a:r>
              <a:rPr lang="mr-IN" dirty="0"/>
              <a:t>…</a:t>
            </a:r>
            <a:r>
              <a:rPr lang="en-US" dirty="0"/>
              <a:t>)</a:t>
            </a:r>
          </a:p>
          <a:p>
            <a:pPr lvl="1"/>
            <a:r>
              <a:rPr lang="en-US" dirty="0">
                <a:solidFill>
                  <a:srgbClr val="FF0000"/>
                </a:solidFill>
              </a:rPr>
              <a:t>Speaking rate</a:t>
            </a:r>
            <a:r>
              <a:rPr lang="en-US" dirty="0"/>
              <a:t>: more variation for Arabic</a:t>
            </a:r>
          </a:p>
          <a:p>
            <a:pPr lvl="2"/>
            <a:r>
              <a:rPr lang="en-US" i="1" dirty="0"/>
              <a:t>Positive</a:t>
            </a:r>
            <a:r>
              <a:rPr lang="en-US" dirty="0"/>
              <a:t> correlation for English (faster is better)</a:t>
            </a:r>
          </a:p>
          <a:p>
            <a:pPr lvl="2"/>
            <a:r>
              <a:rPr lang="en-US" i="1" dirty="0"/>
              <a:t>Negative</a:t>
            </a:r>
            <a:r>
              <a:rPr lang="en-US" dirty="0"/>
              <a:t> correlation for Arabic (fast is worse)</a:t>
            </a:r>
          </a:p>
          <a:p>
            <a:pPr lvl="2"/>
            <a:r>
              <a:rPr lang="en-US" dirty="0"/>
              <a:t>Fastest IPUs only </a:t>
            </a:r>
            <a:r>
              <a:rPr lang="mr-IN" dirty="0"/>
              <a:t>–</a:t>
            </a:r>
            <a:r>
              <a:rPr lang="en-US" dirty="0"/>
              <a:t> </a:t>
            </a:r>
            <a:r>
              <a:rPr lang="en-US" i="1" dirty="0"/>
              <a:t>positive</a:t>
            </a:r>
            <a:r>
              <a:rPr lang="en-US" dirty="0"/>
              <a:t> correlation across cultures</a:t>
            </a:r>
          </a:p>
          <a:p>
            <a:pPr lvl="1"/>
            <a:r>
              <a:rPr lang="en-US" dirty="0"/>
              <a:t>Higher </a:t>
            </a:r>
            <a:r>
              <a:rPr lang="en-US" dirty="0">
                <a:solidFill>
                  <a:srgbClr val="FF0000"/>
                </a:solidFill>
              </a:rPr>
              <a:t>pause to word </a:t>
            </a:r>
            <a:r>
              <a:rPr lang="en-US" dirty="0"/>
              <a:t>ratio</a:t>
            </a:r>
          </a:p>
          <a:p>
            <a:pPr lvl="2"/>
            <a:r>
              <a:rPr lang="en-US" i="1" dirty="0"/>
              <a:t>Positive</a:t>
            </a:r>
            <a:r>
              <a:rPr lang="en-US" dirty="0"/>
              <a:t> correlation for Arabic</a:t>
            </a:r>
          </a:p>
          <a:p>
            <a:pPr marL="704088" lvl="2" indent="0">
              <a:buNone/>
            </a:pPr>
            <a:endParaRPr lang="en-US" dirty="0"/>
          </a:p>
          <a:p>
            <a:pPr lvl="1"/>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19</a:t>
            </a:fld>
            <a:endParaRPr lang="en-US">
              <a:solidFill>
                <a:prstClr val="black"/>
              </a:solidFill>
              <a:latin typeface="Georgia"/>
            </a:endParaRPr>
          </a:p>
        </p:txBody>
      </p:sp>
    </p:spTree>
    <p:extLst>
      <p:ext uri="{BB962C8B-B14F-4D97-AF65-F5344CB8AC3E}">
        <p14:creationId xmlns:p14="http://schemas.microsoft.com/office/powerpoint/2010/main" val="149270330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Defining Charisma</a:t>
            </a:r>
          </a:p>
        </p:txBody>
      </p:sp>
      <p:sp>
        <p:nvSpPr>
          <p:cNvPr id="3" name="Content Placeholder 2"/>
          <p:cNvSpPr>
            <a:spLocks noGrp="1"/>
          </p:cNvSpPr>
          <p:nvPr>
            <p:ph idx="1"/>
          </p:nvPr>
        </p:nvSpPr>
        <p:spPr/>
        <p:txBody>
          <a:bodyPr/>
          <a:lstStyle/>
          <a:p>
            <a:r>
              <a:rPr lang="en-US" dirty="0">
                <a:solidFill>
                  <a:srgbClr val="0070C0"/>
                </a:solidFill>
              </a:rPr>
              <a:t>Compelling attractiveness or charm that can inspire devotion in others</a:t>
            </a:r>
            <a:endParaRPr lang="en-US" altLang="x-none" i="1" dirty="0">
              <a:solidFill>
                <a:srgbClr val="0070C0"/>
              </a:solidFill>
            </a:endParaRPr>
          </a:p>
          <a:p>
            <a:r>
              <a:rPr lang="en-US" altLang="x-none" i="1" dirty="0"/>
              <a:t>The ability to attract, and retain followers by virtue of personality as opposed to tradition or laws == </a:t>
            </a:r>
            <a:r>
              <a:rPr lang="en-US" i="1" dirty="0"/>
              <a:t>not traditional or political office </a:t>
            </a:r>
            <a:r>
              <a:rPr lang="en-US" altLang="x-none" i="1" dirty="0"/>
              <a:t>.</a:t>
            </a:r>
            <a:r>
              <a:rPr lang="en-US" altLang="x-none" dirty="0"/>
              <a:t> (</a:t>
            </a:r>
            <a:r>
              <a:rPr lang="en-US" altLang="x-none" dirty="0">
                <a:solidFill>
                  <a:srgbClr val="0070C0"/>
                </a:solidFill>
              </a:rPr>
              <a:t>Weber</a:t>
            </a:r>
            <a:r>
              <a:rPr lang="en-US" altLang="x-none" dirty="0"/>
              <a:t>)</a:t>
            </a:r>
          </a:p>
          <a:p>
            <a:r>
              <a:rPr lang="en-US" altLang="x-none" dirty="0"/>
              <a:t>Or</a:t>
            </a:r>
            <a:r>
              <a:rPr lang="mr-IN" altLang="x-none" dirty="0"/>
              <a:t>…</a:t>
            </a:r>
            <a:r>
              <a:rPr lang="en-US" altLang="x-none" dirty="0"/>
              <a:t>.Speech that encourages listeners to perceive the speaker as “charismatic”</a:t>
            </a:r>
          </a:p>
        </p:txBody>
      </p:sp>
    </p:spTree>
    <p:extLst>
      <p:ext uri="{BB962C8B-B14F-4D97-AF65-F5344CB8AC3E}">
        <p14:creationId xmlns:p14="http://schemas.microsoft.com/office/powerpoint/2010/main" val="1789212180"/>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793376"/>
            <a:ext cx="10363200" cy="5302624"/>
          </a:xfrm>
        </p:spPr>
        <p:txBody>
          <a:bodyPr/>
          <a:lstStyle/>
          <a:p>
            <a:pPr lvl="1"/>
            <a:r>
              <a:rPr lang="en-US" dirty="0"/>
              <a:t>Greater </a:t>
            </a:r>
            <a:r>
              <a:rPr lang="en-US" dirty="0">
                <a:solidFill>
                  <a:srgbClr val="FF0000"/>
                </a:solidFill>
              </a:rPr>
              <a:t>standard deviation of pause length</a:t>
            </a:r>
          </a:p>
          <a:p>
            <a:pPr lvl="2"/>
            <a:r>
              <a:rPr lang="en-US" i="1" dirty="0"/>
              <a:t>Negative </a:t>
            </a:r>
            <a:r>
              <a:rPr lang="en-US" dirty="0"/>
              <a:t>correlation for English</a:t>
            </a:r>
          </a:p>
          <a:p>
            <a:pPr lvl="2"/>
            <a:r>
              <a:rPr lang="en-US" i="1" dirty="0"/>
              <a:t>Positive </a:t>
            </a:r>
            <a:r>
              <a:rPr lang="en-US" dirty="0"/>
              <a:t>correlation for Arabic (more variation)</a:t>
            </a:r>
          </a:p>
          <a:p>
            <a:pPr lvl="1"/>
            <a:r>
              <a:rPr lang="en-US" dirty="0">
                <a:solidFill>
                  <a:srgbClr val="FF0000"/>
                </a:solidFill>
              </a:rPr>
              <a:t>Mean f0</a:t>
            </a:r>
          </a:p>
          <a:p>
            <a:pPr lvl="2"/>
            <a:r>
              <a:rPr lang="en-US" i="1" dirty="0"/>
              <a:t>Positive</a:t>
            </a:r>
            <a:r>
              <a:rPr lang="en-US" dirty="0"/>
              <a:t> correlation across cultures</a:t>
            </a:r>
          </a:p>
          <a:p>
            <a:pPr lvl="1"/>
            <a:r>
              <a:rPr lang="en-US" dirty="0">
                <a:solidFill>
                  <a:srgbClr val="FF0000"/>
                </a:solidFill>
              </a:rPr>
              <a:t>Min f0</a:t>
            </a:r>
          </a:p>
          <a:p>
            <a:pPr lvl="2"/>
            <a:r>
              <a:rPr lang="en-US" i="1" dirty="0"/>
              <a:t>Positive</a:t>
            </a:r>
            <a:r>
              <a:rPr lang="en-US" dirty="0"/>
              <a:t> correlation for English</a:t>
            </a:r>
          </a:p>
          <a:p>
            <a:pPr lvl="2"/>
            <a:r>
              <a:rPr lang="en-US" i="1" dirty="0"/>
              <a:t>Negative</a:t>
            </a:r>
            <a:r>
              <a:rPr lang="en-US" dirty="0"/>
              <a:t> correlation for Arabic</a:t>
            </a:r>
          </a:p>
          <a:p>
            <a:pPr lvl="1"/>
            <a:r>
              <a:rPr lang="en-US" dirty="0">
                <a:solidFill>
                  <a:srgbClr val="FF0000"/>
                </a:solidFill>
              </a:rPr>
              <a:t>Max f0, </a:t>
            </a:r>
            <a:r>
              <a:rPr lang="en-US" dirty="0" err="1">
                <a:solidFill>
                  <a:srgbClr val="FF0000"/>
                </a:solidFill>
              </a:rPr>
              <a:t>stdev</a:t>
            </a:r>
            <a:r>
              <a:rPr lang="en-US" dirty="0">
                <a:solidFill>
                  <a:srgbClr val="FF0000"/>
                </a:solidFill>
              </a:rPr>
              <a:t> f0</a:t>
            </a:r>
          </a:p>
          <a:p>
            <a:pPr lvl="2"/>
            <a:r>
              <a:rPr lang="en-US" i="1" dirty="0"/>
              <a:t>Positive</a:t>
            </a:r>
            <a:r>
              <a:rPr lang="en-US" dirty="0"/>
              <a:t> correlation for Arabic</a:t>
            </a:r>
          </a:p>
          <a:p>
            <a:pPr lvl="1"/>
            <a:r>
              <a:rPr lang="en-US" dirty="0">
                <a:solidFill>
                  <a:srgbClr val="FF0000"/>
                </a:solidFill>
              </a:rPr>
              <a:t>Mean, </a:t>
            </a:r>
            <a:r>
              <a:rPr lang="en-US" dirty="0" err="1">
                <a:solidFill>
                  <a:srgbClr val="FF0000"/>
                </a:solidFill>
              </a:rPr>
              <a:t>stdev</a:t>
            </a:r>
            <a:r>
              <a:rPr lang="en-US" dirty="0">
                <a:solidFill>
                  <a:srgbClr val="FF0000"/>
                </a:solidFill>
              </a:rPr>
              <a:t> intensity</a:t>
            </a:r>
          </a:p>
          <a:p>
            <a:pPr lvl="2"/>
            <a:r>
              <a:rPr lang="en-US" i="1" dirty="0"/>
              <a:t>Positive</a:t>
            </a:r>
            <a:r>
              <a:rPr lang="en-US" dirty="0"/>
              <a:t> correlation across cultures</a:t>
            </a:r>
            <a:endParaRPr lang="en-US" i="1" dirty="0"/>
          </a:p>
          <a:p>
            <a:pPr lvl="3"/>
            <a:endParaRPr lang="en-US" dirty="0"/>
          </a:p>
          <a:p>
            <a:pPr lvl="1"/>
            <a:endParaRPr lang="en-US" i="1" dirty="0"/>
          </a:p>
          <a:p>
            <a:pPr lvl="1"/>
            <a:endParaRPr lang="en-US" dirty="0"/>
          </a:p>
          <a:p>
            <a:pPr lvl="1"/>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20</a:t>
            </a:fld>
            <a:endParaRPr lang="en-US">
              <a:solidFill>
                <a:prstClr val="black"/>
              </a:solidFill>
              <a:latin typeface="Georgia"/>
            </a:endParaRPr>
          </a:p>
        </p:txBody>
      </p:sp>
    </p:spTree>
    <p:extLst>
      <p:ext uri="{BB962C8B-B14F-4D97-AF65-F5344CB8AC3E}">
        <p14:creationId xmlns:p14="http://schemas.microsoft.com/office/powerpoint/2010/main" val="4293033204"/>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833718"/>
            <a:ext cx="10363200" cy="5262282"/>
          </a:xfrm>
        </p:spPr>
        <p:txBody>
          <a:bodyPr/>
          <a:lstStyle/>
          <a:p>
            <a:pPr marL="342900" lvl="1" indent="-342900">
              <a:buFontTx/>
              <a:buChar char="•"/>
            </a:pPr>
            <a:r>
              <a:rPr lang="en-US" dirty="0">
                <a:solidFill>
                  <a:srgbClr val="FF0000"/>
                </a:solidFill>
              </a:rPr>
              <a:t>Max intensity </a:t>
            </a:r>
            <a:r>
              <a:rPr lang="en-US" dirty="0"/>
              <a:t>(normalized for SAE but not Arabic)</a:t>
            </a:r>
          </a:p>
          <a:p>
            <a:pPr lvl="1"/>
            <a:r>
              <a:rPr lang="en-US" i="1" dirty="0"/>
              <a:t>Positive</a:t>
            </a:r>
            <a:r>
              <a:rPr lang="en-US" dirty="0"/>
              <a:t> correlation for Arabic</a:t>
            </a:r>
          </a:p>
          <a:p>
            <a:r>
              <a:rPr lang="en-US" dirty="0" err="1">
                <a:solidFill>
                  <a:srgbClr val="FF0000"/>
                </a:solidFill>
              </a:rPr>
              <a:t>ToBI</a:t>
            </a:r>
            <a:r>
              <a:rPr lang="en-US" dirty="0">
                <a:solidFill>
                  <a:srgbClr val="FF0000"/>
                </a:solidFill>
              </a:rPr>
              <a:t> labels</a:t>
            </a:r>
          </a:p>
          <a:p>
            <a:pPr lvl="1"/>
            <a:r>
              <a:rPr lang="en-US" dirty="0"/>
              <a:t>!H* and L+H* positively correlated with charisma ratings in both</a:t>
            </a:r>
          </a:p>
          <a:p>
            <a:pPr lvl="1"/>
            <a:r>
              <a:rPr lang="en-US" dirty="0"/>
              <a:t>L* negatively correlated in both cultures</a:t>
            </a:r>
          </a:p>
          <a:p>
            <a:pPr lvl="1"/>
            <a:r>
              <a:rPr lang="en-US" dirty="0">
                <a:solidFill>
                  <a:srgbClr val="0070C0"/>
                </a:solidFill>
              </a:rPr>
              <a:t>Why?</a:t>
            </a:r>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21</a:t>
            </a:fld>
            <a:endParaRPr lang="en-US">
              <a:solidFill>
                <a:prstClr val="black"/>
              </a:solidFill>
              <a:latin typeface="Georgia"/>
            </a:endParaRPr>
          </a:p>
        </p:txBody>
      </p:sp>
    </p:spTree>
    <p:extLst>
      <p:ext uri="{BB962C8B-B14F-4D97-AF65-F5344CB8AC3E}">
        <p14:creationId xmlns:p14="http://schemas.microsoft.com/office/powerpoint/2010/main" val="326342506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Lexical Comparative Analysis </a:t>
            </a:r>
          </a:p>
        </p:txBody>
      </p:sp>
      <p:sp>
        <p:nvSpPr>
          <p:cNvPr id="3" name="Content Placeholder 2"/>
          <p:cNvSpPr>
            <a:spLocks noGrp="1"/>
          </p:cNvSpPr>
          <p:nvPr>
            <p:ph idx="1"/>
          </p:nvPr>
        </p:nvSpPr>
        <p:spPr/>
        <p:txBody>
          <a:bodyPr/>
          <a:lstStyle/>
          <a:p>
            <a:r>
              <a:rPr lang="en-US" dirty="0"/>
              <a:t>Number of </a:t>
            </a:r>
            <a:r>
              <a:rPr lang="en-US" dirty="0">
                <a:solidFill>
                  <a:srgbClr val="0070C0"/>
                </a:solidFill>
              </a:rPr>
              <a:t>words per token </a:t>
            </a:r>
            <a:r>
              <a:rPr lang="en-US" dirty="0"/>
              <a:t>(longer speech)</a:t>
            </a:r>
          </a:p>
          <a:p>
            <a:pPr lvl="1"/>
            <a:r>
              <a:rPr lang="en-US" i="1" dirty="0"/>
              <a:t>Positive</a:t>
            </a:r>
            <a:r>
              <a:rPr lang="en-US" dirty="0"/>
              <a:t> correlation across cultures</a:t>
            </a:r>
            <a:endParaRPr lang="en-US" i="1" dirty="0"/>
          </a:p>
          <a:p>
            <a:r>
              <a:rPr lang="en-US" dirty="0">
                <a:solidFill>
                  <a:srgbClr val="0070C0"/>
                </a:solidFill>
              </a:rPr>
              <a:t>Disfluency</a:t>
            </a:r>
            <a:r>
              <a:rPr lang="en-US" dirty="0"/>
              <a:t> rate (lack of confidence)</a:t>
            </a:r>
          </a:p>
          <a:p>
            <a:pPr lvl="1"/>
            <a:r>
              <a:rPr lang="en-US" i="1" dirty="0"/>
              <a:t>Negative </a:t>
            </a:r>
            <a:r>
              <a:rPr lang="en-US" dirty="0"/>
              <a:t>correlation across cultures</a:t>
            </a:r>
            <a:endParaRPr lang="en-US" i="1" dirty="0"/>
          </a:p>
          <a:p>
            <a:r>
              <a:rPr lang="en-US" dirty="0"/>
              <a:t>Ratio of </a:t>
            </a:r>
            <a:r>
              <a:rPr lang="en-US" dirty="0">
                <a:solidFill>
                  <a:srgbClr val="0070C0"/>
                </a:solidFill>
              </a:rPr>
              <a:t>repeated words </a:t>
            </a:r>
            <a:r>
              <a:rPr lang="en-US" dirty="0"/>
              <a:t>(rhetorical device)</a:t>
            </a:r>
          </a:p>
          <a:p>
            <a:pPr lvl="1"/>
            <a:r>
              <a:rPr lang="en-US" i="1" dirty="0"/>
              <a:t>Positive </a:t>
            </a:r>
            <a:r>
              <a:rPr lang="en-US" dirty="0"/>
              <a:t>correlation across cultures</a:t>
            </a:r>
          </a:p>
          <a:p>
            <a:r>
              <a:rPr lang="en-US" dirty="0">
                <a:solidFill>
                  <a:srgbClr val="0070C0"/>
                </a:solidFill>
              </a:rPr>
              <a:t>First person plural pronouns </a:t>
            </a:r>
            <a:r>
              <a:rPr lang="en-US" dirty="0"/>
              <a:t>(personal empathy)</a:t>
            </a:r>
          </a:p>
          <a:p>
            <a:pPr lvl="1"/>
            <a:r>
              <a:rPr lang="en-US" i="1" dirty="0"/>
              <a:t>Positive </a:t>
            </a:r>
            <a:r>
              <a:rPr lang="en-US" dirty="0"/>
              <a:t>correlation for English </a:t>
            </a:r>
          </a:p>
          <a:p>
            <a:pPr lvl="1"/>
            <a:endParaRPr lang="en-US" i="1" dirty="0"/>
          </a:p>
          <a:p>
            <a:pPr lvl="1"/>
            <a:endParaRPr lang="en-US" i="1" dirty="0"/>
          </a:p>
          <a:p>
            <a:pPr lvl="1"/>
            <a:endParaRPr lang="en-US" i="1" dirty="0"/>
          </a:p>
          <a:p>
            <a:pPr marL="411480" lvl="1" indent="0">
              <a:buNone/>
            </a:pPr>
            <a:endParaRPr lang="en-US" i="1"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22</a:t>
            </a:fld>
            <a:endParaRPr lang="en-US">
              <a:solidFill>
                <a:prstClr val="black"/>
              </a:solidFill>
              <a:latin typeface="Georgia"/>
            </a:endParaRPr>
          </a:p>
        </p:txBody>
      </p:sp>
    </p:spTree>
    <p:extLst>
      <p:ext uri="{BB962C8B-B14F-4D97-AF65-F5344CB8AC3E}">
        <p14:creationId xmlns:p14="http://schemas.microsoft.com/office/powerpoint/2010/main" val="274767011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578224"/>
            <a:ext cx="10363200" cy="5517776"/>
          </a:xfrm>
        </p:spPr>
        <p:txBody>
          <a:bodyPr/>
          <a:lstStyle/>
          <a:p>
            <a:r>
              <a:rPr lang="en-US" dirty="0">
                <a:solidFill>
                  <a:srgbClr val="0070C0"/>
                </a:solidFill>
              </a:rPr>
              <a:t>Third person pronouns </a:t>
            </a:r>
          </a:p>
          <a:p>
            <a:pPr lvl="1"/>
            <a:r>
              <a:rPr lang="en-US" dirty="0">
                <a:solidFill>
                  <a:srgbClr val="FF0000"/>
                </a:solidFill>
              </a:rPr>
              <a:t>Plural </a:t>
            </a:r>
          </a:p>
          <a:p>
            <a:pPr lvl="2"/>
            <a:r>
              <a:rPr lang="en-US" i="1" dirty="0"/>
              <a:t>Negative </a:t>
            </a:r>
            <a:r>
              <a:rPr lang="en-US" dirty="0"/>
              <a:t>correlation for English </a:t>
            </a:r>
          </a:p>
          <a:p>
            <a:pPr lvl="2"/>
            <a:r>
              <a:rPr lang="en-US" i="1" dirty="0"/>
              <a:t>Positive</a:t>
            </a:r>
            <a:r>
              <a:rPr lang="en-US" dirty="0"/>
              <a:t> correlation for Arabic</a:t>
            </a:r>
            <a:endParaRPr lang="en-US" i="1" dirty="0"/>
          </a:p>
          <a:p>
            <a:pPr lvl="1"/>
            <a:r>
              <a:rPr lang="en-US" dirty="0">
                <a:solidFill>
                  <a:srgbClr val="FF0000"/>
                </a:solidFill>
              </a:rPr>
              <a:t>Singular</a:t>
            </a:r>
            <a:r>
              <a:rPr lang="en-US" dirty="0"/>
              <a:t> -  </a:t>
            </a:r>
            <a:r>
              <a:rPr lang="en-US" i="1" dirty="0"/>
              <a:t>positive </a:t>
            </a:r>
            <a:r>
              <a:rPr lang="en-US" dirty="0"/>
              <a:t>correlation for English</a:t>
            </a:r>
          </a:p>
          <a:p>
            <a:r>
              <a:rPr lang="en-US" dirty="0">
                <a:solidFill>
                  <a:srgbClr val="0070C0"/>
                </a:solidFill>
              </a:rPr>
              <a:t>Parts of speech</a:t>
            </a:r>
          </a:p>
          <a:p>
            <a:pPr lvl="1"/>
            <a:r>
              <a:rPr lang="en-US" dirty="0"/>
              <a:t>Arabic:  </a:t>
            </a:r>
            <a:r>
              <a:rPr lang="en-US" i="1" dirty="0"/>
              <a:t>negative </a:t>
            </a:r>
            <a:r>
              <a:rPr lang="en-US" dirty="0"/>
              <a:t>correlations with ratio of adverbs, prepositions, nouns</a:t>
            </a:r>
          </a:p>
          <a:p>
            <a:pPr lvl="1"/>
            <a:r>
              <a:rPr lang="en-US" dirty="0"/>
              <a:t>English: </a:t>
            </a:r>
            <a:r>
              <a:rPr lang="en-US" i="1" dirty="0"/>
              <a:t>negative correlations</a:t>
            </a:r>
            <a:r>
              <a:rPr lang="en-US" dirty="0"/>
              <a:t> with adverbs, adjectives</a:t>
            </a:r>
          </a:p>
          <a:p>
            <a:pPr lvl="1"/>
            <a:r>
              <a:rPr lang="en-US" dirty="0"/>
              <a:t> </a:t>
            </a:r>
          </a:p>
          <a:p>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23</a:t>
            </a:fld>
            <a:endParaRPr lang="en-US">
              <a:solidFill>
                <a:prstClr val="black"/>
              </a:solidFill>
              <a:latin typeface="Georgia"/>
            </a:endParaRPr>
          </a:p>
        </p:txBody>
      </p:sp>
    </p:spTree>
    <p:extLst>
      <p:ext uri="{BB962C8B-B14F-4D97-AF65-F5344CB8AC3E}">
        <p14:creationId xmlns:p14="http://schemas.microsoft.com/office/powerpoint/2010/main" val="1209604554"/>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dirty="0"/>
              <a:t>Predicting Charisma Using Linear Regression on Acoustic-Prosodic Features</a:t>
            </a:r>
          </a:p>
        </p:txBody>
      </p:sp>
      <p:sp>
        <p:nvSpPr>
          <p:cNvPr id="28675" name="Rectangle 3"/>
          <p:cNvSpPr>
            <a:spLocks noGrp="1" noChangeArrowheads="1"/>
          </p:cNvSpPr>
          <p:nvPr>
            <p:ph type="body" idx="1"/>
          </p:nvPr>
        </p:nvSpPr>
        <p:spPr/>
        <p:txBody>
          <a:bodyPr/>
          <a:lstStyle/>
          <a:p>
            <a:r>
              <a:rPr lang="en-US" dirty="0"/>
              <a:t>                       Arabic 			        English				</a:t>
            </a:r>
          </a:p>
        </p:txBody>
      </p:sp>
      <p:pic>
        <p:nvPicPr>
          <p:cNvPr id="286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2286000"/>
            <a:ext cx="3810000" cy="3454400"/>
          </a:xfrm>
          <a:prstGeom prst="rect">
            <a:avLst/>
          </a:prstGeom>
          <a:noFill/>
          <a:extLst>
            <a:ext uri="{909E8E84-426E-40dd-AFC4-6F175D3DCCD1}">
              <a14:hiddenFill xmlns="" xmlns:a14="http://schemas.microsoft.com/office/drawing/2010/main">
                <a:solidFill>
                  <a:srgbClr val="FFFFFF"/>
                </a:solidFill>
              </a14:hiddenFill>
            </a:ext>
          </a:extLst>
        </p:spPr>
      </p:pic>
      <p:pic>
        <p:nvPicPr>
          <p:cNvPr id="2867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2286000"/>
            <a:ext cx="3810000" cy="3443288"/>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p:txBody>
          <a:bodyPr/>
          <a:lstStyle/>
          <a:p>
            <a:r>
              <a:rPr lang="en-US" dirty="0">
                <a:solidFill>
                  <a:srgbClr val="0070C0"/>
                </a:solidFill>
              </a:rPr>
              <a:t>Shared </a:t>
            </a:r>
            <a:r>
              <a:rPr lang="en-US" i="1" dirty="0">
                <a:solidFill>
                  <a:srgbClr val="0070C0"/>
                </a:solidFill>
              </a:rPr>
              <a:t>functional</a:t>
            </a:r>
            <a:r>
              <a:rPr lang="en-US" dirty="0">
                <a:solidFill>
                  <a:srgbClr val="0070C0"/>
                </a:solidFill>
              </a:rPr>
              <a:t> definition of charisma </a:t>
            </a:r>
            <a:r>
              <a:rPr lang="en-US" dirty="0"/>
              <a:t>across English and Arabic</a:t>
            </a:r>
          </a:p>
          <a:p>
            <a:pPr lvl="1"/>
            <a:r>
              <a:rPr lang="en-US" dirty="0"/>
              <a:t>Persuasive, charming, enthusiastic, not boring</a:t>
            </a:r>
          </a:p>
          <a:p>
            <a:pPr lvl="0">
              <a:buClr>
                <a:srgbClr val="438086"/>
              </a:buClr>
            </a:pPr>
            <a:r>
              <a:rPr lang="en-US" dirty="0">
                <a:solidFill>
                  <a:srgbClr val="0070C0"/>
                </a:solidFill>
              </a:rPr>
              <a:t>Cultural differences </a:t>
            </a:r>
            <a:r>
              <a:rPr lang="en-US" dirty="0">
                <a:solidFill>
                  <a:prstClr val="black"/>
                </a:solidFill>
              </a:rPr>
              <a:t>in charisma perception</a:t>
            </a:r>
          </a:p>
          <a:p>
            <a:pPr lvl="1">
              <a:buClr>
                <a:srgbClr val="438086"/>
              </a:buClr>
            </a:pPr>
            <a:r>
              <a:rPr lang="en-US" dirty="0">
                <a:solidFill>
                  <a:srgbClr val="FF0000"/>
                </a:solidFill>
              </a:rPr>
              <a:t>English</a:t>
            </a:r>
            <a:r>
              <a:rPr lang="en-US" dirty="0">
                <a:solidFill>
                  <a:prstClr val="black"/>
                </a:solidFill>
              </a:rPr>
              <a:t> </a:t>
            </a:r>
            <a:r>
              <a:rPr lang="mr-IN" dirty="0">
                <a:solidFill>
                  <a:prstClr val="black"/>
                </a:solidFill>
              </a:rPr>
              <a:t>–</a:t>
            </a:r>
            <a:r>
              <a:rPr lang="en-US" dirty="0">
                <a:solidFill>
                  <a:prstClr val="black"/>
                </a:solidFill>
              </a:rPr>
              <a:t> passionate, convincing</a:t>
            </a:r>
          </a:p>
          <a:p>
            <a:pPr lvl="1">
              <a:buClr>
                <a:srgbClr val="438086"/>
              </a:buClr>
            </a:pPr>
            <a:r>
              <a:rPr lang="en-US" dirty="0">
                <a:solidFill>
                  <a:srgbClr val="FF0000"/>
                </a:solidFill>
              </a:rPr>
              <a:t>Arabic</a:t>
            </a:r>
            <a:r>
              <a:rPr lang="en-US" dirty="0">
                <a:solidFill>
                  <a:prstClr val="black"/>
                </a:solidFill>
              </a:rPr>
              <a:t> </a:t>
            </a:r>
            <a:r>
              <a:rPr lang="mr-IN" dirty="0">
                <a:solidFill>
                  <a:prstClr val="black"/>
                </a:solidFill>
              </a:rPr>
              <a:t>–</a:t>
            </a:r>
            <a:r>
              <a:rPr lang="en-US" dirty="0">
                <a:solidFill>
                  <a:prstClr val="black"/>
                </a:solidFill>
              </a:rPr>
              <a:t> tough, powerful</a:t>
            </a:r>
          </a:p>
          <a:p>
            <a:pPr lvl="0">
              <a:buClr>
                <a:srgbClr val="438086"/>
              </a:buClr>
            </a:pPr>
            <a:r>
              <a:rPr lang="en-US" dirty="0">
                <a:solidFill>
                  <a:srgbClr val="0070C0"/>
                </a:solidFill>
              </a:rPr>
              <a:t>Similarities but interesting differences </a:t>
            </a:r>
            <a:r>
              <a:rPr lang="en-US" dirty="0">
                <a:solidFill>
                  <a:prstClr val="black"/>
                </a:solidFill>
              </a:rPr>
              <a:t>in acoustic/prosodic and lexical correlates of charisma across cultures</a:t>
            </a:r>
          </a:p>
          <a:p>
            <a:pPr lvl="1"/>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25</a:t>
            </a:fld>
            <a:endParaRPr lang="en-US">
              <a:solidFill>
                <a:prstClr val="black"/>
              </a:solidFill>
              <a:latin typeface="Georgia"/>
            </a:endParaRPr>
          </a:p>
        </p:txBody>
      </p:sp>
    </p:spTree>
    <p:extLst>
      <p:ext uri="{BB962C8B-B14F-4D97-AF65-F5344CB8AC3E}">
        <p14:creationId xmlns:p14="http://schemas.microsoft.com/office/powerpoint/2010/main" val="183900025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800" y="355600"/>
            <a:ext cx="10363200" cy="1392518"/>
          </a:xfrm>
        </p:spPr>
        <p:txBody>
          <a:bodyPr>
            <a:normAutofit fontScale="90000"/>
          </a:bodyPr>
          <a:lstStyle/>
          <a:p>
            <a:r>
              <a:rPr lang="en-US" dirty="0"/>
              <a:t>Cross-cultural </a:t>
            </a:r>
            <a:r>
              <a:rPr lang="en-US" i="1" dirty="0"/>
              <a:t>Perception</a:t>
            </a:r>
            <a:r>
              <a:rPr lang="en-US" dirty="0"/>
              <a:t> of Charisma </a:t>
            </a:r>
            <a:r>
              <a:rPr lang="en-US" sz="2400" b="0" dirty="0"/>
              <a:t>(</a:t>
            </a:r>
            <a:r>
              <a:rPr lang="en-US" sz="2400" b="0" i="1" dirty="0"/>
              <a:t>A Cross-Cultural Comparison of American, Palestinian, and Swedish Perception of Charismatic Speech (</a:t>
            </a:r>
            <a:r>
              <a:rPr lang="en-US" sz="2400" b="0" i="1" dirty="0" err="1"/>
              <a:t>Biadsy</a:t>
            </a:r>
            <a:r>
              <a:rPr lang="en-US" sz="2400" b="0" i="1" dirty="0"/>
              <a:t> et al., 2008</a:t>
            </a:r>
            <a:r>
              <a:rPr lang="en-US" sz="2400" b="0" dirty="0"/>
              <a:t>)</a:t>
            </a:r>
            <a:br>
              <a:rPr lang="en-US" sz="2400" b="0" dirty="0"/>
            </a:br>
            <a:endParaRPr lang="en-US" sz="2400" b="0" dirty="0"/>
          </a:p>
        </p:txBody>
      </p:sp>
      <p:sp>
        <p:nvSpPr>
          <p:cNvPr id="3" name="Content Placeholder 2"/>
          <p:cNvSpPr>
            <a:spLocks noGrp="1"/>
          </p:cNvSpPr>
          <p:nvPr>
            <p:ph idx="1"/>
          </p:nvPr>
        </p:nvSpPr>
        <p:spPr>
          <a:xfrm>
            <a:off x="914400" y="1573306"/>
            <a:ext cx="10363200" cy="4522694"/>
          </a:xfrm>
        </p:spPr>
        <p:txBody>
          <a:bodyPr/>
          <a:lstStyle/>
          <a:p>
            <a:r>
              <a:rPr lang="en-US" dirty="0">
                <a:solidFill>
                  <a:srgbClr val="0070C0"/>
                </a:solidFill>
              </a:rPr>
              <a:t>Cross-language ratings</a:t>
            </a:r>
          </a:p>
          <a:p>
            <a:pPr lvl="1"/>
            <a:r>
              <a:rPr lang="en-US" dirty="0"/>
              <a:t>12 </a:t>
            </a:r>
            <a:r>
              <a:rPr lang="en-US" dirty="0">
                <a:solidFill>
                  <a:srgbClr val="FF0000"/>
                </a:solidFill>
              </a:rPr>
              <a:t>SAE</a:t>
            </a:r>
            <a:r>
              <a:rPr lang="en-US" dirty="0"/>
              <a:t> (non-Arabic, non-Swedish speaking) raters rate Palestinian Arabic and Swedish data</a:t>
            </a:r>
          </a:p>
          <a:p>
            <a:pPr lvl="1"/>
            <a:r>
              <a:rPr lang="en-US" dirty="0"/>
              <a:t>12 </a:t>
            </a:r>
            <a:r>
              <a:rPr lang="en-US" dirty="0">
                <a:solidFill>
                  <a:srgbClr val="FF0000"/>
                </a:solidFill>
              </a:rPr>
              <a:t>Palestinian</a:t>
            </a:r>
            <a:r>
              <a:rPr lang="en-US" dirty="0"/>
              <a:t> (English-literate, non-Swedish speaking) raters rate SAE and Swedish data</a:t>
            </a:r>
          </a:p>
          <a:p>
            <a:pPr lvl="1"/>
            <a:r>
              <a:rPr lang="en-US" dirty="0"/>
              <a:t>9 (English-speaking speaking) </a:t>
            </a:r>
            <a:r>
              <a:rPr lang="en-US" dirty="0">
                <a:solidFill>
                  <a:srgbClr val="FF0000"/>
                </a:solidFill>
              </a:rPr>
              <a:t>Swedish</a:t>
            </a:r>
            <a:r>
              <a:rPr lang="en-US" dirty="0"/>
              <a:t> raters rate SAE</a:t>
            </a:r>
          </a:p>
          <a:p>
            <a:r>
              <a:rPr lang="en-US" dirty="0">
                <a:solidFill>
                  <a:srgbClr val="0070C0"/>
                </a:solidFill>
              </a:rPr>
              <a:t>Comparison with previous ratings </a:t>
            </a:r>
            <a:r>
              <a:rPr lang="en-US" dirty="0"/>
              <a:t>when raters rate their own language speakers</a:t>
            </a:r>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26</a:t>
            </a:fld>
            <a:endParaRPr lang="en-US">
              <a:solidFill>
                <a:prstClr val="black"/>
              </a:solidFill>
              <a:latin typeface="Georgia"/>
            </a:endParaRPr>
          </a:p>
        </p:txBody>
      </p:sp>
    </p:spTree>
    <p:extLst>
      <p:ext uri="{BB962C8B-B14F-4D97-AF65-F5344CB8AC3E}">
        <p14:creationId xmlns:p14="http://schemas.microsoft.com/office/powerpoint/2010/main" val="172880701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Inter-rater Agreement</a:t>
            </a:r>
          </a:p>
        </p:txBody>
      </p:sp>
      <p:sp>
        <p:nvSpPr>
          <p:cNvPr id="3" name="Content Placeholder 2"/>
          <p:cNvSpPr>
            <a:spLocks noGrp="1"/>
          </p:cNvSpPr>
          <p:nvPr>
            <p:ph idx="1"/>
          </p:nvPr>
        </p:nvSpPr>
        <p:spPr/>
        <p:txBody>
          <a:bodyPr>
            <a:normAutofit lnSpcReduction="10000"/>
          </a:bodyPr>
          <a:lstStyle/>
          <a:p>
            <a:r>
              <a:rPr lang="en-US" dirty="0">
                <a:solidFill>
                  <a:srgbClr val="0070C0"/>
                </a:solidFill>
              </a:rPr>
              <a:t>American rater agreement</a:t>
            </a:r>
            <a:r>
              <a:rPr lang="en-US" dirty="0">
                <a:solidFill>
                  <a:srgbClr val="FF0000"/>
                </a:solidFill>
              </a:rPr>
              <a:t> </a:t>
            </a:r>
            <a:r>
              <a:rPr lang="en-US" dirty="0"/>
              <a:t>was </a:t>
            </a:r>
            <a:r>
              <a:rPr lang="en-US" i="1" dirty="0"/>
              <a:t>higher</a:t>
            </a:r>
            <a:r>
              <a:rPr lang="en-US" dirty="0"/>
              <a:t> when rating Arabic than English</a:t>
            </a:r>
          </a:p>
          <a:p>
            <a:r>
              <a:rPr lang="en-US" dirty="0">
                <a:solidFill>
                  <a:srgbClr val="0070C0"/>
                </a:solidFill>
              </a:rPr>
              <a:t>Arabic rater agreement </a:t>
            </a:r>
            <a:r>
              <a:rPr lang="en-US" dirty="0"/>
              <a:t>was </a:t>
            </a:r>
            <a:r>
              <a:rPr lang="en-US" i="1" dirty="0"/>
              <a:t>higher </a:t>
            </a:r>
            <a:r>
              <a:rPr lang="en-US" dirty="0"/>
              <a:t>when rating Arabic than English</a:t>
            </a:r>
          </a:p>
          <a:p>
            <a:r>
              <a:rPr lang="en-US" dirty="0">
                <a:solidFill>
                  <a:srgbClr val="0070C0"/>
                </a:solidFill>
              </a:rPr>
              <a:t>Speaker </a:t>
            </a:r>
            <a:r>
              <a:rPr lang="en-US" dirty="0"/>
              <a:t>affects subject judgments across studies</a:t>
            </a:r>
          </a:p>
          <a:p>
            <a:r>
              <a:rPr lang="en-US" dirty="0">
                <a:solidFill>
                  <a:srgbClr val="0070C0"/>
                </a:solidFill>
              </a:rPr>
              <a:t>Topic</a:t>
            </a:r>
            <a:r>
              <a:rPr lang="en-US" dirty="0"/>
              <a:t> affects subject judgments:</a:t>
            </a:r>
          </a:p>
          <a:p>
            <a:pPr lvl="1"/>
            <a:r>
              <a:rPr lang="en-US" dirty="0"/>
              <a:t>Americans rating SAE</a:t>
            </a:r>
          </a:p>
          <a:p>
            <a:pPr lvl="1"/>
            <a:r>
              <a:rPr lang="en-US" dirty="0"/>
              <a:t>Palestinians rating Arabic</a:t>
            </a:r>
          </a:p>
          <a:p>
            <a:pPr lvl="1"/>
            <a:r>
              <a:rPr lang="en-US" dirty="0"/>
              <a:t>Palestinians rating English</a:t>
            </a:r>
          </a:p>
          <a:p>
            <a:pPr lvl="1"/>
            <a:r>
              <a:rPr lang="en-US" dirty="0"/>
              <a:t>Swedish rating English</a:t>
            </a:r>
          </a:p>
          <a:p>
            <a:pPr lvl="1"/>
            <a:r>
              <a:rPr lang="en-US" b="1" i="1" dirty="0"/>
              <a:t>Not for raters who do not speak the language</a:t>
            </a:r>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27</a:t>
            </a:fld>
            <a:endParaRPr lang="en-US">
              <a:solidFill>
                <a:prstClr val="black"/>
              </a:solidFill>
              <a:latin typeface="Georgia"/>
            </a:endParaRPr>
          </a:p>
        </p:txBody>
      </p:sp>
    </p:spTree>
    <p:extLst>
      <p:ext uri="{BB962C8B-B14F-4D97-AF65-F5344CB8AC3E}">
        <p14:creationId xmlns:p14="http://schemas.microsoft.com/office/powerpoint/2010/main" val="2123608225"/>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Acoustic/Prosodic Analysis</a:t>
            </a:r>
          </a:p>
        </p:txBody>
      </p:sp>
      <p:sp>
        <p:nvSpPr>
          <p:cNvPr id="3" name="Content Placeholder 2"/>
          <p:cNvSpPr>
            <a:spLocks noGrp="1"/>
          </p:cNvSpPr>
          <p:nvPr>
            <p:ph idx="1"/>
          </p:nvPr>
        </p:nvSpPr>
        <p:spPr/>
        <p:txBody>
          <a:bodyPr/>
          <a:lstStyle/>
          <a:p>
            <a:r>
              <a:rPr lang="en-US" dirty="0">
                <a:solidFill>
                  <a:srgbClr val="0070C0"/>
                </a:solidFill>
              </a:rPr>
              <a:t>Correlation with rated charisma </a:t>
            </a:r>
            <a:r>
              <a:rPr lang="en-US" dirty="0"/>
              <a:t>in all 5 studies:</a:t>
            </a:r>
          </a:p>
          <a:p>
            <a:pPr lvl="1"/>
            <a:r>
              <a:rPr lang="en-US" dirty="0">
                <a:solidFill>
                  <a:srgbClr val="FF0000"/>
                </a:solidFill>
              </a:rPr>
              <a:t>Positive</a:t>
            </a:r>
          </a:p>
          <a:p>
            <a:pPr lvl="2"/>
            <a:r>
              <a:rPr lang="en-US" dirty="0"/>
              <a:t>Mean pitch</a:t>
            </a:r>
          </a:p>
          <a:p>
            <a:pPr lvl="2"/>
            <a:r>
              <a:rPr lang="en-US" dirty="0"/>
              <a:t>Mean and </a:t>
            </a:r>
            <a:r>
              <a:rPr lang="en-US" dirty="0" err="1"/>
              <a:t>stdev</a:t>
            </a:r>
            <a:r>
              <a:rPr lang="en-US" dirty="0"/>
              <a:t> intensity </a:t>
            </a:r>
          </a:p>
          <a:p>
            <a:pPr lvl="2"/>
            <a:r>
              <a:rPr lang="en-US" dirty="0"/>
              <a:t>Token duration</a:t>
            </a:r>
          </a:p>
          <a:p>
            <a:pPr lvl="2"/>
            <a:r>
              <a:rPr lang="en-US" dirty="0"/>
              <a:t>Pitch range</a:t>
            </a:r>
          </a:p>
          <a:p>
            <a:pPr lvl="1"/>
            <a:r>
              <a:rPr lang="en-US" dirty="0">
                <a:solidFill>
                  <a:srgbClr val="FF0000"/>
                </a:solidFill>
              </a:rPr>
              <a:t>Negative</a:t>
            </a:r>
          </a:p>
          <a:p>
            <a:pPr lvl="2"/>
            <a:r>
              <a:rPr lang="en-US" dirty="0" err="1"/>
              <a:t>Disfluency</a:t>
            </a:r>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28</a:t>
            </a:fld>
            <a:endParaRPr lang="en-US">
              <a:solidFill>
                <a:prstClr val="black"/>
              </a:solidFill>
              <a:latin typeface="Georgia"/>
            </a:endParaRPr>
          </a:p>
        </p:txBody>
      </p:sp>
    </p:spTree>
    <p:extLst>
      <p:ext uri="{BB962C8B-B14F-4D97-AF65-F5344CB8AC3E}">
        <p14:creationId xmlns:p14="http://schemas.microsoft.com/office/powerpoint/2010/main" val="695906014"/>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Language-Specific Indicators of Charisma Ratings</a:t>
            </a:r>
          </a:p>
        </p:txBody>
      </p:sp>
      <p:sp>
        <p:nvSpPr>
          <p:cNvPr id="3" name="Content Placeholder 2"/>
          <p:cNvSpPr>
            <a:spLocks noGrp="1"/>
          </p:cNvSpPr>
          <p:nvPr>
            <p:ph idx="1"/>
          </p:nvPr>
        </p:nvSpPr>
        <p:spPr/>
        <p:txBody>
          <a:bodyPr/>
          <a:lstStyle/>
          <a:p>
            <a:r>
              <a:rPr lang="en-US" dirty="0">
                <a:solidFill>
                  <a:srgbClr val="0070C0"/>
                </a:solidFill>
              </a:rPr>
              <a:t>Rating SAE</a:t>
            </a:r>
          </a:p>
          <a:p>
            <a:pPr lvl="1"/>
            <a:r>
              <a:rPr lang="en-US" dirty="0">
                <a:solidFill>
                  <a:srgbClr val="FF0000"/>
                </a:solidFill>
              </a:rPr>
              <a:t>All groups </a:t>
            </a:r>
            <a:r>
              <a:rPr lang="mr-IN" dirty="0"/>
              <a:t>–</a:t>
            </a:r>
            <a:r>
              <a:rPr lang="en-US" dirty="0"/>
              <a:t> min f0</a:t>
            </a:r>
          </a:p>
          <a:p>
            <a:pPr lvl="1"/>
            <a:r>
              <a:rPr lang="en-US" dirty="0">
                <a:solidFill>
                  <a:srgbClr val="FF0000"/>
                </a:solidFill>
              </a:rPr>
              <a:t>Swedish</a:t>
            </a:r>
            <a:r>
              <a:rPr lang="en-US" dirty="0"/>
              <a:t> </a:t>
            </a:r>
            <a:r>
              <a:rPr lang="mr-IN" dirty="0"/>
              <a:t>–</a:t>
            </a:r>
            <a:r>
              <a:rPr lang="en-US" dirty="0"/>
              <a:t> max &amp; µ≤∆rate£££</a:t>
            </a:r>
          </a:p>
          <a:p>
            <a:r>
              <a:rPr lang="en-US" dirty="0">
                <a:solidFill>
                  <a:srgbClr val="0070C0"/>
                </a:solidFill>
              </a:rPr>
              <a:t>Rating Arabic</a:t>
            </a:r>
          </a:p>
          <a:p>
            <a:pPr lvl="1"/>
            <a:r>
              <a:rPr lang="en-US" dirty="0">
                <a:solidFill>
                  <a:srgbClr val="FF0000"/>
                </a:solidFill>
              </a:rPr>
              <a:t>Palestinian</a:t>
            </a:r>
            <a:r>
              <a:rPr lang="en-US" dirty="0"/>
              <a:t> </a:t>
            </a:r>
            <a:r>
              <a:rPr lang="mr-IN" dirty="0"/>
              <a:t>–</a:t>
            </a:r>
            <a:r>
              <a:rPr lang="en-US" dirty="0"/>
              <a:t> min f0, speaking rate</a:t>
            </a:r>
          </a:p>
          <a:p>
            <a:pPr lvl="1"/>
            <a:r>
              <a:rPr lang="en-US" dirty="0">
                <a:solidFill>
                  <a:srgbClr val="FF0000"/>
                </a:solidFill>
              </a:rPr>
              <a:t>All groups </a:t>
            </a:r>
            <a:r>
              <a:rPr lang="mr-IN" dirty="0"/>
              <a:t>–</a:t>
            </a:r>
            <a:r>
              <a:rPr lang="en-US" dirty="0"/>
              <a:t> </a:t>
            </a:r>
            <a:r>
              <a:rPr lang="en-US" dirty="0" err="1"/>
              <a:t>stdev</a:t>
            </a:r>
            <a:r>
              <a:rPr lang="en-US" dirty="0"/>
              <a:t> f0, max &amp; </a:t>
            </a:r>
            <a:r>
              <a:rPr lang="en-US" dirty="0" err="1"/>
              <a:t>stdev</a:t>
            </a:r>
            <a:r>
              <a:rPr lang="en-US" dirty="0"/>
              <a:t> intensity</a:t>
            </a:r>
          </a:p>
          <a:p>
            <a:pPr lvl="1"/>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29</a:t>
            </a:fld>
            <a:endParaRPr lang="en-US">
              <a:solidFill>
                <a:prstClr val="black"/>
              </a:solidFill>
              <a:latin typeface="Georgia"/>
            </a:endParaRPr>
          </a:p>
        </p:txBody>
      </p:sp>
    </p:spTree>
    <p:extLst>
      <p:ext uri="{BB962C8B-B14F-4D97-AF65-F5344CB8AC3E}">
        <p14:creationId xmlns:p14="http://schemas.microsoft.com/office/powerpoint/2010/main" val="662502650"/>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Why do we study charismatic speech?"/>
          <p:cNvSpPr txBox="1">
            <a:spLocks noGrp="1"/>
          </p:cNvSpPr>
          <p:nvPr>
            <p:ph type="title"/>
          </p:nvPr>
        </p:nvSpPr>
        <p:spPr/>
        <p:txBody>
          <a:bodyPr/>
          <a:lstStyle/>
          <a:p>
            <a:r>
              <a:rPr lang="en-US" dirty="0"/>
              <a:t>Why Study Charismatic Speech?</a:t>
            </a:r>
          </a:p>
        </p:txBody>
      </p:sp>
      <p:sp>
        <p:nvSpPr>
          <p:cNvPr id="265" name="Speech that leads listeners to perceive the speaker as charismatic…"/>
          <p:cNvSpPr txBox="1">
            <a:spLocks noGrp="1"/>
          </p:cNvSpPr>
          <p:nvPr>
            <p:ph type="body" idx="1"/>
          </p:nvPr>
        </p:nvSpPr>
        <p:spPr/>
        <p:txBody>
          <a:bodyPr/>
          <a:lstStyle/>
          <a:p>
            <a:r>
              <a:rPr lang="en-US" dirty="0"/>
              <a:t>Speech that leads listeners to </a:t>
            </a:r>
            <a:r>
              <a:rPr lang="en-US" dirty="0">
                <a:solidFill>
                  <a:srgbClr val="0070C0"/>
                </a:solidFill>
              </a:rPr>
              <a:t>perceive the speaker as charismatic </a:t>
            </a:r>
            <a:r>
              <a:rPr lang="en-US" dirty="0"/>
              <a:t>can be </a:t>
            </a:r>
            <a:r>
              <a:rPr lang="en-US" dirty="0">
                <a:solidFill>
                  <a:srgbClr val="FF0000"/>
                </a:solidFill>
              </a:rPr>
              <a:t>useful for</a:t>
            </a:r>
          </a:p>
          <a:p>
            <a:pPr lvl="1"/>
            <a:r>
              <a:rPr lang="en-US" dirty="0"/>
              <a:t>Creating </a:t>
            </a:r>
            <a:r>
              <a:rPr lang="en-US" dirty="0">
                <a:solidFill>
                  <a:srgbClr val="FF0000"/>
                </a:solidFill>
              </a:rPr>
              <a:t>more effective text-to-speech synthesis </a:t>
            </a:r>
            <a:r>
              <a:rPr lang="en-US" dirty="0"/>
              <a:t>(ads, games)</a:t>
            </a:r>
          </a:p>
          <a:p>
            <a:pPr lvl="1"/>
            <a:r>
              <a:rPr lang="en-US" dirty="0"/>
              <a:t>Understanding </a:t>
            </a:r>
            <a:r>
              <a:rPr lang="en-US" dirty="0">
                <a:solidFill>
                  <a:srgbClr val="FF0000"/>
                </a:solidFill>
              </a:rPr>
              <a:t>election results, radicalization </a:t>
            </a:r>
            <a:r>
              <a:rPr lang="en-US" dirty="0"/>
              <a:t>efforts on social media </a:t>
            </a:r>
          </a:p>
          <a:p>
            <a:pPr lvl="1"/>
            <a:r>
              <a:rPr lang="en-US" dirty="0">
                <a:solidFill>
                  <a:srgbClr val="FF0000"/>
                </a:solidFill>
              </a:rPr>
              <a:t>Helping speakers improve </a:t>
            </a:r>
            <a:r>
              <a:rPr lang="en-US" dirty="0"/>
              <a:t>their own speech production by sounding more charismatic – or </a:t>
            </a:r>
            <a:r>
              <a:rPr lang="en-US" dirty="0">
                <a:solidFill>
                  <a:srgbClr val="FF0000"/>
                </a:solidFill>
              </a:rPr>
              <a:t>sounding more charismatic </a:t>
            </a:r>
            <a:r>
              <a:rPr lang="en-US" dirty="0" err="1">
                <a:solidFill>
                  <a:srgbClr val="FF0000"/>
                </a:solidFill>
              </a:rPr>
              <a:t>yoursefl</a:t>
            </a:r>
            <a:endParaRPr lang="en-US" dirty="0">
              <a:solidFill>
                <a:srgbClr val="FF0000"/>
              </a:solidFill>
            </a:endParaRPr>
          </a:p>
          <a:p>
            <a:pPr lvl="1"/>
            <a:r>
              <a:rPr lang="en-US" dirty="0"/>
              <a:t>…</a:t>
            </a:r>
          </a:p>
        </p:txBody>
      </p:sp>
      <p:sp>
        <p:nvSpPr>
          <p:cNvPr id="266" name="Slide Number"/>
          <p:cNvSpPr txBox="1">
            <a:spLocks noGrp="1"/>
          </p:cNvSpPr>
          <p:nvPr>
            <p:ph type="sldNum" sz="quarter" idx="12"/>
          </p:nvPr>
        </p:nvSpPr>
        <p:spPr/>
        <p:txBody>
          <a:bodyPr/>
          <a:lstStyle/>
          <a:p>
            <a:fld id="{86CB4B4D-7CA3-9044-876B-883B54F8677D}" type="slidenum">
              <a:rPr lang="en-US" smtClean="0"/>
              <a:pPr/>
              <a:t>3</a:t>
            </a:fld>
            <a:endParaRPr lang="en-US"/>
          </a:p>
        </p:txBody>
      </p:sp>
    </p:spTree>
    <p:extLst>
      <p:ext uri="{BB962C8B-B14F-4D97-AF65-F5344CB8AC3E}">
        <p14:creationId xmlns:p14="http://schemas.microsoft.com/office/powerpoint/2010/main" val="57115137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Lexical Features</a:t>
            </a:r>
          </a:p>
        </p:txBody>
      </p:sp>
      <p:sp>
        <p:nvSpPr>
          <p:cNvPr id="3" name="Content Placeholder 2"/>
          <p:cNvSpPr>
            <a:spLocks noGrp="1"/>
          </p:cNvSpPr>
          <p:nvPr>
            <p:ph idx="1"/>
          </p:nvPr>
        </p:nvSpPr>
        <p:spPr/>
        <p:txBody>
          <a:bodyPr/>
          <a:lstStyle/>
          <a:p>
            <a:r>
              <a:rPr lang="en-US" dirty="0">
                <a:solidFill>
                  <a:srgbClr val="0070C0"/>
                </a:solidFill>
              </a:rPr>
              <a:t>Rating SAE</a:t>
            </a:r>
          </a:p>
          <a:p>
            <a:pPr lvl="1"/>
            <a:r>
              <a:rPr lang="en-US" dirty="0">
                <a:solidFill>
                  <a:srgbClr val="FF0000"/>
                </a:solidFill>
              </a:rPr>
              <a:t>American and Swedish </a:t>
            </a:r>
            <a:r>
              <a:rPr lang="mr-IN" dirty="0"/>
              <a:t>–</a:t>
            </a:r>
            <a:r>
              <a:rPr lang="en-US" dirty="0"/>
              <a:t> third person plural pronouns</a:t>
            </a:r>
          </a:p>
          <a:p>
            <a:pPr lvl="1"/>
            <a:r>
              <a:rPr lang="en-US" dirty="0"/>
              <a:t>All groups </a:t>
            </a:r>
            <a:r>
              <a:rPr lang="mr-IN" dirty="0"/>
              <a:t>–</a:t>
            </a:r>
            <a:r>
              <a:rPr lang="en-US" dirty="0"/>
              <a:t> First person plural pronouns, third person singular pronouns, repeated words</a:t>
            </a:r>
          </a:p>
          <a:p>
            <a:r>
              <a:rPr lang="en-US" dirty="0">
                <a:solidFill>
                  <a:srgbClr val="0070C0"/>
                </a:solidFill>
              </a:rPr>
              <a:t>Rating Arabic</a:t>
            </a:r>
          </a:p>
          <a:p>
            <a:pPr lvl="1"/>
            <a:r>
              <a:rPr lang="en-US" dirty="0">
                <a:solidFill>
                  <a:srgbClr val="FF0000"/>
                </a:solidFill>
              </a:rPr>
              <a:t>Both groups (SAE, Palestinian)</a:t>
            </a:r>
            <a:r>
              <a:rPr lang="en-US" dirty="0"/>
              <a:t> </a:t>
            </a:r>
            <a:r>
              <a:rPr lang="mr-IN" dirty="0"/>
              <a:t>–</a:t>
            </a:r>
            <a:r>
              <a:rPr lang="en-US" dirty="0"/>
              <a:t> third person plural pronouns, nouns</a:t>
            </a:r>
          </a:p>
          <a:p>
            <a:pPr lvl="1"/>
            <a:r>
              <a:rPr lang="en-US" b="1" i="1" dirty="0"/>
              <a:t>Why did SAE raters who did not speak Arabic agree?</a:t>
            </a:r>
          </a:p>
          <a:p>
            <a:pPr lvl="2"/>
            <a:r>
              <a:rPr lang="en-US" dirty="0"/>
              <a:t>Perhaps these features were correlated with acoustic-prosodic features?</a:t>
            </a:r>
          </a:p>
          <a:p>
            <a:pPr lvl="1"/>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30</a:t>
            </a:fld>
            <a:endParaRPr lang="en-US">
              <a:solidFill>
                <a:prstClr val="black"/>
              </a:solidFill>
              <a:latin typeface="Georgia"/>
            </a:endParaRPr>
          </a:p>
        </p:txBody>
      </p:sp>
    </p:spTree>
    <p:extLst>
      <p:ext uri="{BB962C8B-B14F-4D97-AF65-F5344CB8AC3E}">
        <p14:creationId xmlns:p14="http://schemas.microsoft.com/office/powerpoint/2010/main" val="3178065097"/>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Charisma Perception across Cultures</a:t>
            </a:r>
          </a:p>
        </p:txBody>
      </p:sp>
      <p:sp>
        <p:nvSpPr>
          <p:cNvPr id="3" name="Content Placeholder 2"/>
          <p:cNvSpPr>
            <a:spLocks noGrp="1"/>
          </p:cNvSpPr>
          <p:nvPr>
            <p:ph idx="1"/>
          </p:nvPr>
        </p:nvSpPr>
        <p:spPr/>
        <p:txBody>
          <a:bodyPr>
            <a:normAutofit fontScale="92500" lnSpcReduction="20000"/>
          </a:bodyPr>
          <a:lstStyle/>
          <a:p>
            <a:r>
              <a:rPr lang="en-US" dirty="0">
                <a:solidFill>
                  <a:srgbClr val="0070C0"/>
                </a:solidFill>
              </a:rPr>
              <a:t>SAE vs. Palestinian ratings of SAE tokens</a:t>
            </a:r>
          </a:p>
          <a:p>
            <a:pPr lvl="1"/>
            <a:r>
              <a:rPr lang="en-US" dirty="0"/>
              <a:t>Mean ratings are </a:t>
            </a:r>
            <a:r>
              <a:rPr lang="en-US" b="1" i="1" dirty="0">
                <a:solidFill>
                  <a:srgbClr val="FF0000"/>
                </a:solidFill>
              </a:rPr>
              <a:t>not</a:t>
            </a:r>
            <a:r>
              <a:rPr lang="en-US" dirty="0">
                <a:solidFill>
                  <a:srgbClr val="FF0000"/>
                </a:solidFill>
              </a:rPr>
              <a:t> different </a:t>
            </a:r>
            <a:r>
              <a:rPr lang="en-US" dirty="0"/>
              <a:t>across groups</a:t>
            </a:r>
          </a:p>
          <a:p>
            <a:pPr lvl="1"/>
            <a:r>
              <a:rPr lang="en-US" dirty="0"/>
              <a:t>Charisma ratings are </a:t>
            </a:r>
            <a:r>
              <a:rPr lang="en-US" dirty="0">
                <a:solidFill>
                  <a:srgbClr val="FF0000"/>
                </a:solidFill>
              </a:rPr>
              <a:t>positively correlated</a:t>
            </a:r>
          </a:p>
          <a:p>
            <a:r>
              <a:rPr lang="en-US" dirty="0">
                <a:solidFill>
                  <a:srgbClr val="0070C0"/>
                </a:solidFill>
              </a:rPr>
              <a:t>Swedish vs. Palestinian ratings of SAE tokens</a:t>
            </a:r>
          </a:p>
          <a:p>
            <a:pPr lvl="1"/>
            <a:r>
              <a:rPr lang="en-US" dirty="0"/>
              <a:t>Mean ratings are </a:t>
            </a:r>
            <a:r>
              <a:rPr lang="en-US" b="1" i="1" dirty="0">
                <a:solidFill>
                  <a:srgbClr val="FF0000"/>
                </a:solidFill>
              </a:rPr>
              <a:t>not</a:t>
            </a:r>
            <a:r>
              <a:rPr lang="en-US" dirty="0">
                <a:solidFill>
                  <a:srgbClr val="FF0000"/>
                </a:solidFill>
              </a:rPr>
              <a:t> different </a:t>
            </a:r>
            <a:r>
              <a:rPr lang="en-US" dirty="0"/>
              <a:t>across groups</a:t>
            </a:r>
          </a:p>
          <a:p>
            <a:pPr lvl="1"/>
            <a:r>
              <a:rPr lang="en-US" dirty="0"/>
              <a:t>Charisma ratings are </a:t>
            </a:r>
            <a:r>
              <a:rPr lang="en-US" dirty="0">
                <a:solidFill>
                  <a:srgbClr val="FF0000"/>
                </a:solidFill>
              </a:rPr>
              <a:t>positively correlated</a:t>
            </a:r>
          </a:p>
          <a:p>
            <a:r>
              <a:rPr lang="en-US" dirty="0">
                <a:solidFill>
                  <a:srgbClr val="0070C0"/>
                </a:solidFill>
              </a:rPr>
              <a:t>Swedish vs. SAE ratings of SAE tokens</a:t>
            </a:r>
          </a:p>
          <a:p>
            <a:pPr lvl="1"/>
            <a:r>
              <a:rPr lang="en-US" dirty="0"/>
              <a:t>Mean ratings </a:t>
            </a:r>
            <a:r>
              <a:rPr lang="en-US" b="1" i="1" dirty="0">
                <a:solidFill>
                  <a:srgbClr val="FF0000"/>
                </a:solidFill>
              </a:rPr>
              <a:t>are</a:t>
            </a:r>
            <a:r>
              <a:rPr lang="en-US" dirty="0">
                <a:solidFill>
                  <a:srgbClr val="FF0000"/>
                </a:solidFill>
              </a:rPr>
              <a:t> different </a:t>
            </a:r>
            <a:r>
              <a:rPr lang="en-US" dirty="0"/>
              <a:t>across groups (SAE higher)</a:t>
            </a:r>
          </a:p>
          <a:p>
            <a:pPr lvl="1"/>
            <a:r>
              <a:rPr lang="en-US" dirty="0"/>
              <a:t>Charisma ratings are </a:t>
            </a:r>
            <a:r>
              <a:rPr lang="en-US" dirty="0">
                <a:solidFill>
                  <a:srgbClr val="FF0000"/>
                </a:solidFill>
              </a:rPr>
              <a:t>positively correlated</a:t>
            </a:r>
          </a:p>
          <a:p>
            <a:r>
              <a:rPr lang="en-US" dirty="0">
                <a:solidFill>
                  <a:srgbClr val="0070C0"/>
                </a:solidFill>
              </a:rPr>
              <a:t>Palestinian vs. SAE ratings of Arabic tokens </a:t>
            </a:r>
          </a:p>
          <a:p>
            <a:pPr lvl="1"/>
            <a:r>
              <a:rPr lang="en-US" dirty="0"/>
              <a:t>Mean ratings </a:t>
            </a:r>
            <a:r>
              <a:rPr lang="en-US" b="1" i="1" dirty="0">
                <a:solidFill>
                  <a:srgbClr val="FF0000"/>
                </a:solidFill>
              </a:rPr>
              <a:t>are</a:t>
            </a:r>
            <a:r>
              <a:rPr lang="en-US" dirty="0">
                <a:solidFill>
                  <a:srgbClr val="FF0000"/>
                </a:solidFill>
              </a:rPr>
              <a:t> different </a:t>
            </a:r>
            <a:r>
              <a:rPr lang="en-US" dirty="0"/>
              <a:t>across groups (Palestinian higher)</a:t>
            </a:r>
          </a:p>
          <a:p>
            <a:pPr lvl="1"/>
            <a:r>
              <a:rPr lang="en-US" dirty="0"/>
              <a:t>Charisma ratings are </a:t>
            </a:r>
            <a:r>
              <a:rPr lang="en-US" dirty="0">
                <a:solidFill>
                  <a:srgbClr val="FF0000"/>
                </a:solidFill>
              </a:rPr>
              <a:t>positively correlated</a:t>
            </a:r>
          </a:p>
          <a:p>
            <a:pPr lvl="1"/>
            <a:endParaRPr lang="en-US" dirty="0"/>
          </a:p>
          <a:p>
            <a:pPr lvl="1"/>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31</a:t>
            </a:fld>
            <a:endParaRPr lang="en-US">
              <a:solidFill>
                <a:prstClr val="black"/>
              </a:solidFill>
              <a:latin typeface="Georgia"/>
            </a:endParaRPr>
          </a:p>
        </p:txBody>
      </p:sp>
    </p:spTree>
    <p:extLst>
      <p:ext uri="{BB962C8B-B14F-4D97-AF65-F5344CB8AC3E}">
        <p14:creationId xmlns:p14="http://schemas.microsoft.com/office/powerpoint/2010/main" val="3483772606"/>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Differences Across Cultures</a:t>
            </a:r>
          </a:p>
        </p:txBody>
      </p:sp>
      <p:sp>
        <p:nvSpPr>
          <p:cNvPr id="3" name="Content Placeholder 2"/>
          <p:cNvSpPr>
            <a:spLocks noGrp="1"/>
          </p:cNvSpPr>
          <p:nvPr>
            <p:ph idx="1"/>
          </p:nvPr>
        </p:nvSpPr>
        <p:spPr/>
        <p:txBody>
          <a:bodyPr/>
          <a:lstStyle/>
          <a:p>
            <a:r>
              <a:rPr lang="en-US" dirty="0">
                <a:solidFill>
                  <a:srgbClr val="0070C0"/>
                </a:solidFill>
              </a:rPr>
              <a:t>Rating Arabic</a:t>
            </a:r>
          </a:p>
          <a:p>
            <a:pPr lvl="1"/>
            <a:r>
              <a:rPr lang="en-US" dirty="0"/>
              <a:t>Greater charisma perception by SAE group correlated with  faster speaking rate, smaller </a:t>
            </a:r>
            <a:r>
              <a:rPr lang="en-US" dirty="0" err="1"/>
              <a:t>stdev</a:t>
            </a:r>
            <a:r>
              <a:rPr lang="en-US" dirty="0"/>
              <a:t> speaking rate, greater mean &amp; </a:t>
            </a:r>
            <a:r>
              <a:rPr lang="en-US" dirty="0" err="1"/>
              <a:t>stdev</a:t>
            </a:r>
            <a:r>
              <a:rPr lang="en-US" dirty="0"/>
              <a:t> intensity</a:t>
            </a:r>
          </a:p>
          <a:p>
            <a:pPr lvl="1"/>
            <a:r>
              <a:rPr lang="en-US" dirty="0"/>
              <a:t>Greater charisma perception by Palestinian group correlated with lower pitch peaks, high </a:t>
            </a:r>
            <a:r>
              <a:rPr lang="en-US" dirty="0" err="1"/>
              <a:t>stdev</a:t>
            </a:r>
            <a:r>
              <a:rPr lang="en-US" dirty="0"/>
              <a:t> f0  </a:t>
            </a:r>
          </a:p>
          <a:p>
            <a:r>
              <a:rPr lang="en-US" dirty="0">
                <a:solidFill>
                  <a:srgbClr val="0070C0"/>
                </a:solidFill>
              </a:rPr>
              <a:t>Rating SAE</a:t>
            </a:r>
          </a:p>
          <a:p>
            <a:pPr lvl="1"/>
            <a:r>
              <a:rPr lang="en-US" dirty="0"/>
              <a:t>Greater charisma perception by Swedish group correlated with  more compressed pitch range, greater min f0, lower </a:t>
            </a:r>
            <a:r>
              <a:rPr lang="en-US" dirty="0" err="1"/>
              <a:t>stdev</a:t>
            </a:r>
            <a:r>
              <a:rPr lang="en-US" dirty="0"/>
              <a:t> f0</a:t>
            </a:r>
          </a:p>
          <a:p>
            <a:pPr marL="411480" lvl="1" indent="0">
              <a:buNone/>
            </a:pPr>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32</a:t>
            </a:fld>
            <a:endParaRPr lang="en-US">
              <a:solidFill>
                <a:prstClr val="black"/>
              </a:solidFill>
              <a:latin typeface="Georgia"/>
            </a:endParaRPr>
          </a:p>
        </p:txBody>
      </p:sp>
    </p:spTree>
    <p:extLst>
      <p:ext uri="{BB962C8B-B14F-4D97-AF65-F5344CB8AC3E}">
        <p14:creationId xmlns:p14="http://schemas.microsoft.com/office/powerpoint/2010/main" val="322884871"/>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p:txBody>
          <a:bodyPr/>
          <a:lstStyle/>
          <a:p>
            <a:r>
              <a:rPr lang="en-US" dirty="0"/>
              <a:t>Some cues are </a:t>
            </a:r>
            <a:r>
              <a:rPr lang="en-US" dirty="0">
                <a:solidFill>
                  <a:srgbClr val="0070C0"/>
                </a:solidFill>
              </a:rPr>
              <a:t>cross-cultural</a:t>
            </a:r>
            <a:r>
              <a:rPr lang="en-US" dirty="0"/>
              <a:t>, some are </a:t>
            </a:r>
            <a:r>
              <a:rPr lang="en-US" dirty="0">
                <a:solidFill>
                  <a:srgbClr val="0070C0"/>
                </a:solidFill>
              </a:rPr>
              <a:t>language-specific</a:t>
            </a:r>
          </a:p>
          <a:p>
            <a:pPr lvl="0">
              <a:buClr>
                <a:srgbClr val="438086"/>
              </a:buClr>
            </a:pPr>
            <a:r>
              <a:rPr lang="en-US" dirty="0">
                <a:solidFill>
                  <a:prstClr val="black"/>
                </a:solidFill>
              </a:rPr>
              <a:t>Cross-cultural charisma judgments are </a:t>
            </a:r>
            <a:r>
              <a:rPr lang="en-US" dirty="0">
                <a:solidFill>
                  <a:srgbClr val="0070C0"/>
                </a:solidFill>
              </a:rPr>
              <a:t>more conservative </a:t>
            </a:r>
            <a:r>
              <a:rPr lang="en-US" dirty="0"/>
              <a:t>but</a:t>
            </a:r>
          </a:p>
          <a:p>
            <a:r>
              <a:rPr lang="en-US" dirty="0">
                <a:solidFill>
                  <a:srgbClr val="0070C0"/>
                </a:solidFill>
              </a:rPr>
              <a:t>Native and non-native judgments of a given target language are correlated</a:t>
            </a:r>
          </a:p>
          <a:p>
            <a:pPr lvl="2"/>
            <a:r>
              <a:rPr lang="en-US" b="1" i="1" dirty="0"/>
              <a:t>Even when the raters do not speak the target language</a:t>
            </a:r>
          </a:p>
          <a:p>
            <a:pPr lvl="2"/>
            <a:endParaRPr lang="en-US" i="1"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33</a:t>
            </a:fld>
            <a:endParaRPr lang="en-US">
              <a:solidFill>
                <a:prstClr val="black"/>
              </a:solidFill>
              <a:latin typeface="Georgia"/>
            </a:endParaRPr>
          </a:p>
        </p:txBody>
      </p:sp>
    </p:spTree>
    <p:extLst>
      <p:ext uri="{BB962C8B-B14F-4D97-AF65-F5344CB8AC3E}">
        <p14:creationId xmlns:p14="http://schemas.microsoft.com/office/powerpoint/2010/main" val="2304295473"/>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800" y="355600"/>
            <a:ext cx="10363200" cy="1117600"/>
          </a:xfrm>
        </p:spPr>
        <p:txBody>
          <a:bodyPr/>
          <a:lstStyle/>
          <a:p>
            <a:r>
              <a:rPr lang="en-US" dirty="0"/>
              <a:t>Predicting Winners from Charisma </a:t>
            </a:r>
            <a:r>
              <a:rPr lang="en-US" sz="2200" b="0" dirty="0"/>
              <a:t>(</a:t>
            </a:r>
            <a:r>
              <a:rPr lang="en-US" sz="2200" b="0" i="1" dirty="0"/>
              <a:t>Analysis of Speech Transcripts to Predict Winners of U.S. Presidential and Vice Presidential Debates, </a:t>
            </a:r>
            <a:r>
              <a:rPr lang="en-US" sz="2200" b="0" dirty="0"/>
              <a:t>(Kaplan &amp; Rosenberg, 2012))</a:t>
            </a:r>
            <a:br>
              <a:rPr lang="en-US" sz="2200" b="0" dirty="0"/>
            </a:br>
            <a:endParaRPr lang="en-US" sz="2200" b="0" dirty="0"/>
          </a:p>
        </p:txBody>
      </p:sp>
      <p:sp>
        <p:nvSpPr>
          <p:cNvPr id="3" name="Content Placeholder 2"/>
          <p:cNvSpPr>
            <a:spLocks noGrp="1"/>
          </p:cNvSpPr>
          <p:nvPr>
            <p:ph idx="1"/>
          </p:nvPr>
        </p:nvSpPr>
        <p:spPr>
          <a:xfrm>
            <a:off x="914400" y="1600200"/>
            <a:ext cx="10363200" cy="4495800"/>
          </a:xfrm>
        </p:spPr>
        <p:txBody>
          <a:bodyPr>
            <a:normAutofit/>
          </a:bodyPr>
          <a:lstStyle/>
          <a:p>
            <a:pPr lvl="1"/>
            <a:r>
              <a:rPr lang="en-US" dirty="0"/>
              <a:t>Corpus of </a:t>
            </a:r>
            <a:r>
              <a:rPr lang="en-US" dirty="0">
                <a:solidFill>
                  <a:srgbClr val="0070C0"/>
                </a:solidFill>
              </a:rPr>
              <a:t>political speech</a:t>
            </a:r>
          </a:p>
          <a:p>
            <a:pPr lvl="1"/>
            <a:r>
              <a:rPr lang="en-US" dirty="0"/>
              <a:t>Determine lexical and acoustic correlates of </a:t>
            </a:r>
            <a:r>
              <a:rPr lang="en-US" dirty="0">
                <a:solidFill>
                  <a:srgbClr val="0070C0"/>
                </a:solidFill>
              </a:rPr>
              <a:t>political success</a:t>
            </a:r>
          </a:p>
          <a:p>
            <a:pPr lvl="1"/>
            <a:r>
              <a:rPr lang="en-US" dirty="0"/>
              <a:t>Characterize </a:t>
            </a:r>
            <a:r>
              <a:rPr lang="en-US" dirty="0">
                <a:solidFill>
                  <a:srgbClr val="0070C0"/>
                </a:solidFill>
              </a:rPr>
              <a:t>similarities and differences between parties</a:t>
            </a:r>
          </a:p>
          <a:p>
            <a:pPr marL="509778" lvl="1" indent="0">
              <a:buNone/>
            </a:pPr>
            <a:endParaRPr lang="en-US" dirty="0"/>
          </a:p>
          <a:p>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34</a:t>
            </a:fld>
            <a:endParaRPr lang="en-US">
              <a:solidFill>
                <a:prstClr val="black"/>
              </a:solidFill>
              <a:latin typeface="Georgia"/>
            </a:endParaRPr>
          </a:p>
        </p:txBody>
      </p:sp>
    </p:spTree>
    <p:extLst>
      <p:ext uri="{BB962C8B-B14F-4D97-AF65-F5344CB8AC3E}">
        <p14:creationId xmlns:p14="http://schemas.microsoft.com/office/powerpoint/2010/main" val="529387154"/>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Corpus collection</a:t>
            </a:r>
          </a:p>
        </p:txBody>
      </p:sp>
      <p:sp>
        <p:nvSpPr>
          <p:cNvPr id="3" name="Content Placeholder 2"/>
          <p:cNvSpPr>
            <a:spLocks noGrp="1"/>
          </p:cNvSpPr>
          <p:nvPr>
            <p:ph idx="1"/>
          </p:nvPr>
        </p:nvSpPr>
        <p:spPr/>
        <p:txBody>
          <a:bodyPr/>
          <a:lstStyle/>
          <a:p>
            <a:r>
              <a:rPr lang="en-US" dirty="0">
                <a:solidFill>
                  <a:srgbClr val="0070C0"/>
                </a:solidFill>
              </a:rPr>
              <a:t>25 debates </a:t>
            </a:r>
            <a:r>
              <a:rPr lang="en-US" dirty="0"/>
              <a:t>spanning 9 election cycles (1976-80)</a:t>
            </a:r>
          </a:p>
          <a:p>
            <a:pPr lvl="1"/>
            <a:r>
              <a:rPr lang="en-US" dirty="0"/>
              <a:t>Each between one </a:t>
            </a:r>
            <a:r>
              <a:rPr lang="en-US" dirty="0">
                <a:solidFill>
                  <a:srgbClr val="FF0000"/>
                </a:solidFill>
              </a:rPr>
              <a:t>Republican</a:t>
            </a:r>
            <a:r>
              <a:rPr lang="en-US" dirty="0"/>
              <a:t> and one </a:t>
            </a:r>
            <a:r>
              <a:rPr lang="en-US" dirty="0">
                <a:solidFill>
                  <a:srgbClr val="FF0000"/>
                </a:solidFill>
              </a:rPr>
              <a:t>Democrat</a:t>
            </a:r>
          </a:p>
          <a:p>
            <a:pPr lvl="1"/>
            <a:r>
              <a:rPr lang="en-US" dirty="0">
                <a:solidFill>
                  <a:srgbClr val="FF0000"/>
                </a:solidFill>
              </a:rPr>
              <a:t>Democrats</a:t>
            </a:r>
            <a:r>
              <a:rPr lang="en-US" dirty="0"/>
              <a:t> won 68%; </a:t>
            </a:r>
            <a:r>
              <a:rPr lang="en-US" dirty="0">
                <a:solidFill>
                  <a:srgbClr val="FF0000"/>
                </a:solidFill>
              </a:rPr>
              <a:t>Republicans</a:t>
            </a:r>
            <a:r>
              <a:rPr lang="en-US" dirty="0"/>
              <a:t> 32%</a:t>
            </a:r>
          </a:p>
          <a:p>
            <a:r>
              <a:rPr lang="en-US" dirty="0"/>
              <a:t>Binary labels based on </a:t>
            </a:r>
            <a:r>
              <a:rPr lang="en-US" dirty="0">
                <a:solidFill>
                  <a:srgbClr val="0070C0"/>
                </a:solidFill>
              </a:rPr>
              <a:t>post-debate polling</a:t>
            </a:r>
          </a:p>
          <a:p>
            <a:r>
              <a:rPr lang="en-US" dirty="0">
                <a:solidFill>
                  <a:srgbClr val="FF0000"/>
                </a:solidFill>
              </a:rPr>
              <a:t>Goal</a:t>
            </a:r>
            <a:r>
              <a:rPr lang="en-US" dirty="0"/>
              <a:t>: predict the winner</a:t>
            </a:r>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35</a:t>
            </a:fld>
            <a:endParaRPr lang="en-US">
              <a:solidFill>
                <a:prstClr val="black"/>
              </a:solidFill>
              <a:latin typeface="Georgia"/>
            </a:endParaRPr>
          </a:p>
        </p:txBody>
      </p:sp>
    </p:spTree>
    <p:extLst>
      <p:ext uri="{BB962C8B-B14F-4D97-AF65-F5344CB8AC3E}">
        <p14:creationId xmlns:p14="http://schemas.microsoft.com/office/powerpoint/2010/main" val="162682121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Features Examined</a:t>
            </a:r>
          </a:p>
        </p:txBody>
      </p:sp>
      <p:sp>
        <p:nvSpPr>
          <p:cNvPr id="3" name="Content Placeholder 2"/>
          <p:cNvSpPr>
            <a:spLocks noGrp="1"/>
          </p:cNvSpPr>
          <p:nvPr>
            <p:ph idx="1"/>
          </p:nvPr>
        </p:nvSpPr>
        <p:spPr/>
        <p:txBody>
          <a:bodyPr/>
          <a:lstStyle/>
          <a:p>
            <a:r>
              <a:rPr lang="en-US" dirty="0"/>
              <a:t>Total </a:t>
            </a:r>
            <a:r>
              <a:rPr lang="en-US" dirty="0">
                <a:solidFill>
                  <a:srgbClr val="0070C0"/>
                </a:solidFill>
              </a:rPr>
              <a:t># words</a:t>
            </a:r>
          </a:p>
          <a:p>
            <a:r>
              <a:rPr lang="en-US" dirty="0">
                <a:solidFill>
                  <a:srgbClr val="0070C0"/>
                </a:solidFill>
              </a:rPr>
              <a:t>Word usage </a:t>
            </a:r>
            <a:r>
              <a:rPr lang="en-US" dirty="0"/>
              <a:t>(stemmed): </a:t>
            </a:r>
          </a:p>
          <a:p>
            <a:pPr lvl="1"/>
            <a:r>
              <a:rPr lang="en-US" dirty="0"/>
              <a:t>Indicators of </a:t>
            </a:r>
            <a:r>
              <a:rPr lang="en-US" dirty="0">
                <a:solidFill>
                  <a:srgbClr val="FF0000"/>
                </a:solidFill>
              </a:rPr>
              <a:t>friendliness and formality</a:t>
            </a:r>
            <a:r>
              <a:rPr lang="en-US" dirty="0"/>
              <a:t>:  personal pronouns, # questions asked, pleasantries, contractions, numbers, refs to opponent, refs to both running mates</a:t>
            </a:r>
          </a:p>
          <a:p>
            <a:pPr lvl="1"/>
            <a:r>
              <a:rPr lang="en-US" dirty="0"/>
              <a:t>Words affiliated with </a:t>
            </a:r>
            <a:r>
              <a:rPr lang="en-US" dirty="0">
                <a:solidFill>
                  <a:srgbClr val="FF0000"/>
                </a:solidFill>
              </a:rPr>
              <a:t>common political topics</a:t>
            </a:r>
            <a:r>
              <a:rPr lang="en-US" dirty="0"/>
              <a:t>: god, health, religion, tax, war and synonyms using WordNet</a:t>
            </a:r>
          </a:p>
          <a:p>
            <a:r>
              <a:rPr lang="en-US" dirty="0">
                <a:solidFill>
                  <a:srgbClr val="0070C0"/>
                </a:solidFill>
              </a:rPr>
              <a:t>Affective content</a:t>
            </a:r>
            <a:r>
              <a:rPr lang="en-US" dirty="0"/>
              <a:t>: Dictionary of Affect in Language</a:t>
            </a:r>
          </a:p>
          <a:p>
            <a:r>
              <a:rPr lang="en-US" dirty="0">
                <a:solidFill>
                  <a:srgbClr val="0070C0"/>
                </a:solidFill>
              </a:rPr>
              <a:t>Named entities</a:t>
            </a:r>
            <a:r>
              <a:rPr lang="en-US" dirty="0"/>
              <a:t>: using Stanford tagger, # and rate of usage</a:t>
            </a:r>
          </a:p>
          <a:p>
            <a:r>
              <a:rPr lang="en-US" dirty="0">
                <a:solidFill>
                  <a:srgbClr val="0070C0"/>
                </a:solidFill>
              </a:rPr>
              <a:t>TF-IDF values </a:t>
            </a:r>
            <a:r>
              <a:rPr lang="en-US" dirty="0"/>
              <a:t>for top 10K words for each debater</a:t>
            </a:r>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36</a:t>
            </a:fld>
            <a:endParaRPr lang="en-US">
              <a:solidFill>
                <a:prstClr val="black"/>
              </a:solidFill>
              <a:latin typeface="Georgia"/>
            </a:endParaRPr>
          </a:p>
        </p:txBody>
      </p:sp>
    </p:spTree>
    <p:extLst>
      <p:ext uri="{BB962C8B-B14F-4D97-AF65-F5344CB8AC3E}">
        <p14:creationId xmlns:p14="http://schemas.microsoft.com/office/powerpoint/2010/main" val="2768389322"/>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753035"/>
            <a:ext cx="10363200" cy="5342965"/>
          </a:xfrm>
        </p:spPr>
        <p:txBody>
          <a:bodyPr/>
          <a:lstStyle/>
          <a:p>
            <a:r>
              <a:rPr lang="en-US" dirty="0">
                <a:solidFill>
                  <a:srgbClr val="0070C0"/>
                </a:solidFill>
              </a:rPr>
              <a:t>Turn length</a:t>
            </a:r>
            <a:r>
              <a:rPr lang="en-US" dirty="0"/>
              <a:t>: absolute and mean # </a:t>
            </a:r>
            <a:r>
              <a:rPr lang="en-US" dirty="0" err="1"/>
              <a:t>syls</a:t>
            </a:r>
            <a:r>
              <a:rPr lang="en-US" dirty="0"/>
              <a:t>, words, sentences in each turn</a:t>
            </a:r>
          </a:p>
          <a:p>
            <a:r>
              <a:rPr lang="en-US" dirty="0">
                <a:solidFill>
                  <a:srgbClr val="0070C0"/>
                </a:solidFill>
              </a:rPr>
              <a:t>Complexity</a:t>
            </a:r>
            <a:r>
              <a:rPr lang="en-US" dirty="0"/>
              <a:t>: Flesch-Kincaid grade level readability formula</a:t>
            </a:r>
          </a:p>
          <a:p>
            <a:endParaRPr lang="en-US" dirty="0"/>
          </a:p>
        </p:txBody>
      </p:sp>
    </p:spTree>
    <p:extLst>
      <p:ext uri="{BB962C8B-B14F-4D97-AF65-F5344CB8AC3E}">
        <p14:creationId xmlns:p14="http://schemas.microsoft.com/office/powerpoint/2010/main" val="2098077308"/>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Classification</a:t>
            </a:r>
          </a:p>
        </p:txBody>
      </p:sp>
      <p:sp>
        <p:nvSpPr>
          <p:cNvPr id="3" name="Content Placeholder 2"/>
          <p:cNvSpPr>
            <a:spLocks noGrp="1"/>
          </p:cNvSpPr>
          <p:nvPr>
            <p:ph idx="1"/>
          </p:nvPr>
        </p:nvSpPr>
        <p:spPr/>
        <p:txBody>
          <a:bodyPr/>
          <a:lstStyle/>
          <a:p>
            <a:r>
              <a:rPr lang="en-US" dirty="0">
                <a:solidFill>
                  <a:srgbClr val="0070C0"/>
                </a:solidFill>
              </a:rPr>
              <a:t>Train on all preceding debates </a:t>
            </a:r>
            <a:r>
              <a:rPr lang="en-US" dirty="0"/>
              <a:t>to predict winner of current year</a:t>
            </a:r>
          </a:p>
          <a:p>
            <a:pPr lvl="1"/>
            <a:r>
              <a:rPr lang="en-US" dirty="0">
                <a:solidFill>
                  <a:srgbClr val="FF0000"/>
                </a:solidFill>
              </a:rPr>
              <a:t>Debate-level</a:t>
            </a:r>
            <a:r>
              <a:rPr lang="en-US" dirty="0"/>
              <a:t>: which party won using data from both speakers</a:t>
            </a:r>
          </a:p>
          <a:p>
            <a:pPr lvl="1"/>
            <a:r>
              <a:rPr lang="en-US" dirty="0">
                <a:solidFill>
                  <a:srgbClr val="FF0000"/>
                </a:solidFill>
              </a:rPr>
              <a:t>Speaker-level</a:t>
            </a:r>
            <a:r>
              <a:rPr lang="en-US" dirty="0"/>
              <a:t>: which speaker won, including features only for each speaker w/out ref to opponent</a:t>
            </a:r>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38</a:t>
            </a:fld>
            <a:endParaRPr lang="en-US">
              <a:solidFill>
                <a:prstClr val="black"/>
              </a:solidFill>
              <a:latin typeface="Georgia"/>
            </a:endParaRPr>
          </a:p>
        </p:txBody>
      </p:sp>
    </p:spTree>
    <p:extLst>
      <p:ext uri="{BB962C8B-B14F-4D97-AF65-F5344CB8AC3E}">
        <p14:creationId xmlns:p14="http://schemas.microsoft.com/office/powerpoint/2010/main" val="49599483"/>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Predicting Poll Results is Tough</a:t>
            </a:r>
          </a:p>
        </p:txBody>
      </p:sp>
      <p:sp>
        <p:nvSpPr>
          <p:cNvPr id="3" name="Content Placeholder 2"/>
          <p:cNvSpPr>
            <a:spLocks noGrp="1"/>
          </p:cNvSpPr>
          <p:nvPr>
            <p:ph idx="1"/>
          </p:nvPr>
        </p:nvSpPr>
        <p:spPr>
          <a:xfrm>
            <a:off x="914400" y="1282700"/>
            <a:ext cx="10363200" cy="4813300"/>
          </a:xfrm>
        </p:spPr>
        <p:txBody>
          <a:bodyPr/>
          <a:lstStyle/>
          <a:p>
            <a:r>
              <a:rPr lang="en-US" dirty="0">
                <a:solidFill>
                  <a:srgbClr val="0070C0"/>
                </a:solidFill>
              </a:rPr>
              <a:t>Test on 2008</a:t>
            </a:r>
            <a:r>
              <a:rPr lang="en-US" dirty="0"/>
              <a:t>; train on all previous years</a:t>
            </a:r>
          </a:p>
          <a:p>
            <a:pPr lvl="1"/>
            <a:r>
              <a:rPr lang="en-US" dirty="0">
                <a:solidFill>
                  <a:srgbClr val="FF0000"/>
                </a:solidFill>
              </a:rPr>
              <a:t>Baseline</a:t>
            </a:r>
            <a:r>
              <a:rPr lang="en-US" dirty="0"/>
              <a:t>:  by debate calculated from most common result /total # debates</a:t>
            </a:r>
          </a:p>
          <a:p>
            <a:pPr lvl="1"/>
            <a:r>
              <a:rPr lang="en-US" dirty="0">
                <a:solidFill>
                  <a:srgbClr val="FF0000"/>
                </a:solidFill>
              </a:rPr>
              <a:t>By-debate:</a:t>
            </a:r>
            <a:r>
              <a:rPr lang="en-US" dirty="0"/>
              <a:t> use data for both speakers</a:t>
            </a:r>
          </a:p>
          <a:p>
            <a:pPr lvl="1"/>
            <a:r>
              <a:rPr lang="en-US" dirty="0">
                <a:solidFill>
                  <a:srgbClr val="FF0000"/>
                </a:solidFill>
              </a:rPr>
              <a:t>By-debater</a:t>
            </a:r>
            <a:r>
              <a:rPr lang="en-US" dirty="0"/>
              <a:t>: use data for each speaker in turn</a:t>
            </a:r>
          </a:p>
          <a:p>
            <a:pPr lvl="1"/>
            <a:r>
              <a:rPr lang="en-US" dirty="0" err="1">
                <a:solidFill>
                  <a:srgbClr val="FF0000"/>
                </a:solidFill>
              </a:rPr>
              <a:t>Unsplit</a:t>
            </a:r>
            <a:r>
              <a:rPr lang="en-US" dirty="0"/>
              <a:t>: one data-point per debate</a:t>
            </a:r>
          </a:p>
          <a:p>
            <a:pPr lvl="1"/>
            <a:r>
              <a:rPr lang="en-US" dirty="0">
                <a:solidFill>
                  <a:srgbClr val="FF0000"/>
                </a:solidFill>
              </a:rPr>
              <a:t>Split</a:t>
            </a:r>
            <a:r>
              <a:rPr lang="en-US" dirty="0"/>
              <a:t>: one data-point every 20 speaker turns</a:t>
            </a:r>
          </a:p>
          <a:p>
            <a:pPr lvl="1"/>
            <a:r>
              <a:rPr lang="en-US" dirty="0">
                <a:solidFill>
                  <a:srgbClr val="FF0000"/>
                </a:solidFill>
              </a:rPr>
              <a:t>Accuracy, baseline (Dem </a:t>
            </a:r>
            <a:r>
              <a:rPr lang="en-US">
                <a:solidFill>
                  <a:srgbClr val="FF0000"/>
                </a:solidFill>
              </a:rPr>
              <a:t>generally win), </a:t>
            </a:r>
            <a:r>
              <a:rPr lang="en-US" dirty="0">
                <a:solidFill>
                  <a:srgbClr val="FF0000"/>
                </a:solidFill>
              </a:rPr>
              <a:t>p-value above baseline</a:t>
            </a:r>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39</a:t>
            </a:fld>
            <a:endParaRPr lang="en-US">
              <a:solidFill>
                <a:prstClr val="black"/>
              </a:solidFill>
              <a:latin typeface="Georgia"/>
            </a:endParaRPr>
          </a:p>
        </p:txBody>
      </p:sp>
      <p:pic>
        <p:nvPicPr>
          <p:cNvPr id="5" name="Picture 4" descr="Screen Shot 2017-04-13 at 9.43.18 A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491726" y="4436121"/>
            <a:ext cx="8515874" cy="1424709"/>
          </a:xfrm>
          <a:prstGeom prst="rect">
            <a:avLst/>
          </a:prstGeom>
        </p:spPr>
      </p:pic>
    </p:spTree>
    <p:extLst>
      <p:ext uri="{BB962C8B-B14F-4D97-AF65-F5344CB8AC3E}">
        <p14:creationId xmlns:p14="http://schemas.microsoft.com/office/powerpoint/2010/main" val="308541074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Which of these speakers sound charismatic?</a:t>
            </a:r>
          </a:p>
        </p:txBody>
      </p:sp>
      <p:sp>
        <p:nvSpPr>
          <p:cNvPr id="14" name="Content Placeholder 13"/>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pPr/>
              <a:t>4</a:t>
            </a:fld>
            <a:endParaRPr lang="en-US"/>
          </a:p>
        </p:txBody>
      </p:sp>
      <p:graphicFrame>
        <p:nvGraphicFramePr>
          <p:cNvPr id="5" name="表格 20"/>
          <p:cNvGraphicFramePr>
            <a:graphicFrameLocks noGrp="1"/>
          </p:cNvGraphicFramePr>
          <p:nvPr>
            <p:extLst>
              <p:ext uri="{D42A27DB-BD31-4B8C-83A1-F6EECF244321}">
                <p14:modId xmlns:p14="http://schemas.microsoft.com/office/powerpoint/2010/main" val="2508143468"/>
              </p:ext>
            </p:extLst>
          </p:nvPr>
        </p:nvGraphicFramePr>
        <p:xfrm>
          <a:off x="3152830" y="2928938"/>
          <a:ext cx="5268508" cy="1562714"/>
        </p:xfrm>
        <a:graphic>
          <a:graphicData uri="http://schemas.openxmlformats.org/drawingml/2006/table">
            <a:tbl>
              <a:tblPr firstRow="1" bandRow="1">
                <a:tableStyleId>{5C22544A-7EE6-4342-B048-85BDC9FD1C3A}</a:tableStyleId>
              </a:tblPr>
              <a:tblGrid>
                <a:gridCol w="1317127">
                  <a:extLst>
                    <a:ext uri="{9D8B030D-6E8A-4147-A177-3AD203B41FA5}">
                      <a16:colId xmlns:a16="http://schemas.microsoft.com/office/drawing/2014/main" val="20000"/>
                    </a:ext>
                  </a:extLst>
                </a:gridCol>
                <a:gridCol w="1317127">
                  <a:extLst>
                    <a:ext uri="{9D8B030D-6E8A-4147-A177-3AD203B41FA5}">
                      <a16:colId xmlns:a16="http://schemas.microsoft.com/office/drawing/2014/main" val="20001"/>
                    </a:ext>
                  </a:extLst>
                </a:gridCol>
                <a:gridCol w="1317127">
                  <a:extLst>
                    <a:ext uri="{9D8B030D-6E8A-4147-A177-3AD203B41FA5}">
                      <a16:colId xmlns:a16="http://schemas.microsoft.com/office/drawing/2014/main" val="20002"/>
                    </a:ext>
                  </a:extLst>
                </a:gridCol>
                <a:gridCol w="1317127">
                  <a:extLst>
                    <a:ext uri="{9D8B030D-6E8A-4147-A177-3AD203B41FA5}">
                      <a16:colId xmlns:a16="http://schemas.microsoft.com/office/drawing/2014/main" val="20003"/>
                    </a:ext>
                  </a:extLst>
                </a:gridCol>
              </a:tblGrid>
              <a:tr h="781357">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0"/>
                  </a:ext>
                </a:extLst>
              </a:tr>
              <a:tr h="781357">
                <a:tc>
                  <a:txBody>
                    <a:bodyPr/>
                    <a:lstStyle/>
                    <a:p>
                      <a:pPr algn="ctr"/>
                      <a:r>
                        <a:rPr lang="en-US" dirty="0"/>
                        <a:t>1</a:t>
                      </a:r>
                    </a:p>
                  </a:txBody>
                  <a:tcPr/>
                </a:tc>
                <a:tc>
                  <a:txBody>
                    <a:bodyPr/>
                    <a:lstStyle/>
                    <a:p>
                      <a:pPr algn="ctr"/>
                      <a:r>
                        <a:rPr lang="en-US" dirty="0"/>
                        <a:t>2</a:t>
                      </a:r>
                    </a:p>
                  </a:txBody>
                  <a:tcPr/>
                </a:tc>
                <a:tc>
                  <a:txBody>
                    <a:bodyPr/>
                    <a:lstStyle/>
                    <a:p>
                      <a:pPr algn="ctr"/>
                      <a:r>
                        <a:rPr lang="en-US" dirty="0"/>
                        <a:t>3</a:t>
                      </a:r>
                    </a:p>
                  </a:txBody>
                  <a:tcPr/>
                </a:tc>
                <a:tc>
                  <a:txBody>
                    <a:bodyPr/>
                    <a:lstStyle/>
                    <a:p>
                      <a:pPr algn="ctr"/>
                      <a:r>
                        <a:rPr lang="en-US" dirty="0"/>
                        <a:t>4</a:t>
                      </a:r>
                    </a:p>
                  </a:txBody>
                  <a:tcPr/>
                </a:tc>
                <a:extLst>
                  <a:ext uri="{0D108BD9-81ED-4DB2-BD59-A6C34878D82A}">
                    <a16:rowId xmlns:a16="http://schemas.microsoft.com/office/drawing/2014/main" val="10001"/>
                  </a:ext>
                </a:extLst>
              </a:tr>
            </a:tbl>
          </a:graphicData>
        </a:graphic>
      </p:graphicFrame>
      <p:pic>
        <p:nvPicPr>
          <p:cNvPr id="11" name="ma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265439" y="3061167"/>
            <a:ext cx="434154" cy="434154"/>
          </a:xfrm>
          <a:prstGeom prst="rect">
            <a:avLst/>
          </a:prstGeom>
        </p:spPr>
      </p:pic>
      <p:pic>
        <p:nvPicPr>
          <p:cNvPr id="12" name="lenin-2.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3541281" y="3038121"/>
            <a:ext cx="457200" cy="457200"/>
          </a:xfrm>
          <a:prstGeom prst="rect">
            <a:avLst/>
          </a:prstGeom>
        </p:spPr>
      </p:pic>
      <p:pic>
        <p:nvPicPr>
          <p:cNvPr id="13" name="roosevelt.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4903360" y="3080929"/>
            <a:ext cx="457200" cy="457200"/>
          </a:xfrm>
          <a:prstGeom prst="rect">
            <a:avLst/>
          </a:prstGeom>
        </p:spPr>
      </p:pic>
      <p:pic>
        <p:nvPicPr>
          <p:cNvPr id="15" name="hitler.wav">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7565015" y="3093629"/>
            <a:ext cx="444500" cy="444500"/>
          </a:xfrm>
          <a:prstGeom prst="rect">
            <a:avLst/>
          </a:prstGeom>
        </p:spPr>
      </p:pic>
    </p:spTree>
    <p:extLst>
      <p:ext uri="{BB962C8B-B14F-4D97-AF65-F5344CB8AC3E}">
        <p14:creationId xmlns:p14="http://schemas.microsoft.com/office/powerpoint/2010/main" val="5350490"/>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55"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0720" fill="hold"/>
                                        <p:tgtEl>
                                          <p:spTgt spid="12"/>
                                        </p:tgtEl>
                                      </p:cBhvr>
                                    </p:cmd>
                                  </p:childTnLst>
                                </p:cTn>
                              </p:par>
                            </p:childTnLst>
                          </p:cTn>
                        </p:par>
                      </p:childTnLst>
                    </p:cTn>
                  </p:par>
                </p:childTnLst>
              </p:cTn>
              <p:nextCondLst>
                <p:cond evt="onClick" delay="0">
                  <p:tgtEl>
                    <p:spTgt spid="12"/>
                  </p:tgtEl>
                </p:cond>
              </p:nextCondLst>
            </p:seq>
            <p:audio>
              <p:cMediaNode vol="80000">
                <p:cTn id="13" fill="hold" display="0">
                  <p:stCondLst>
                    <p:cond delay="indefinite"/>
                  </p:stCondLst>
                  <p:endCondLst>
                    <p:cond evt="onStopAudio" delay="0">
                      <p:tgtEl>
                        <p:sldTgt/>
                      </p:tgtEl>
                    </p:cond>
                  </p:endCondLst>
                </p:cTn>
                <p:tgtEl>
                  <p:spTgt spid="12"/>
                </p:tgtEl>
              </p:cMediaNode>
            </p:audio>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2259" fill="hold"/>
                                        <p:tgtEl>
                                          <p:spTgt spid="13"/>
                                        </p:tgtEl>
                                      </p:cBhvr>
                                    </p:cmd>
                                  </p:childTnLst>
                                </p:cTn>
                              </p:par>
                            </p:childTnLst>
                          </p:cTn>
                        </p:par>
                      </p:childTnLst>
                    </p:cTn>
                  </p:par>
                </p:childTnLst>
              </p:cTn>
              <p:nextCondLst>
                <p:cond evt="onClick" delay="0">
                  <p:tgtEl>
                    <p:spTgt spid="13"/>
                  </p:tgtEl>
                </p:cond>
              </p:nextCondLst>
            </p:seq>
            <p:audio>
              <p:cMediaNode vol="80000">
                <p:cTn id="19" fill="hold" display="0">
                  <p:stCondLst>
                    <p:cond delay="indefinite"/>
                  </p:stCondLst>
                  <p:endCondLst>
                    <p:cond evt="onStopAudio" delay="0">
                      <p:tgtEl>
                        <p:sldTgt/>
                      </p:tgtEl>
                    </p:cond>
                  </p:endCondLst>
                </p:cTn>
                <p:tgtEl>
                  <p:spTgt spid="13"/>
                </p:tgtEl>
              </p:cMediaNode>
            </p:audio>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9746" fill="hold"/>
                                        <p:tgtEl>
                                          <p:spTgt spid="15"/>
                                        </p:tgtEl>
                                      </p:cBhvr>
                                    </p:cmd>
                                  </p:childTnLst>
                                </p:cTn>
                              </p:par>
                            </p:childTnLst>
                          </p:cTn>
                        </p:par>
                      </p:childTnLst>
                    </p:cTn>
                  </p:par>
                </p:childTnLst>
              </p:cTn>
              <p:nextCondLst>
                <p:cond evt="onClick" delay="0">
                  <p:tgtEl>
                    <p:spTgt spid="15"/>
                  </p:tgtEl>
                </p:cond>
              </p:nextCondLst>
            </p:seq>
            <p:audio>
              <p:cMediaNode vol="80000">
                <p:cTn id="25" fill="hold" display="0">
                  <p:stCondLst>
                    <p:cond delay="indefinite"/>
                  </p:stCondLst>
                  <p:endCondLst>
                    <p:cond evt="onStopAudio" delay="0">
                      <p:tgtEl>
                        <p:sldTgt/>
                      </p:tgtEl>
                    </p:cond>
                  </p:endCondLst>
                </p:cTn>
                <p:tgtEl>
                  <p:spTgt spid="1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Feature Analysis</a:t>
            </a:r>
          </a:p>
        </p:txBody>
      </p:sp>
      <p:sp>
        <p:nvSpPr>
          <p:cNvPr id="3" name="Content Placeholder 2"/>
          <p:cNvSpPr>
            <a:spLocks noGrp="1"/>
          </p:cNvSpPr>
          <p:nvPr>
            <p:ph idx="1"/>
          </p:nvPr>
        </p:nvSpPr>
        <p:spPr/>
        <p:txBody>
          <a:bodyPr>
            <a:normAutofit/>
          </a:bodyPr>
          <a:lstStyle/>
          <a:p>
            <a:r>
              <a:rPr lang="en-US" sz="2400" dirty="0">
                <a:solidFill>
                  <a:srgbClr val="0070C0"/>
                </a:solidFill>
              </a:rPr>
              <a:t>First person plural possessives </a:t>
            </a:r>
            <a:r>
              <a:rPr lang="en-US" sz="2400" dirty="0"/>
              <a:t>(“our”) </a:t>
            </a:r>
            <a:r>
              <a:rPr lang="en-US" sz="2400" b="1" dirty="0"/>
              <a:t>used by Democrats</a:t>
            </a:r>
          </a:p>
          <a:p>
            <a:pPr lvl="1"/>
            <a:r>
              <a:rPr lang="en-US" sz="2000" b="1" dirty="0">
                <a:solidFill>
                  <a:srgbClr val="FF0000"/>
                </a:solidFill>
              </a:rPr>
              <a:t>Negatively correlates with Democratic wins</a:t>
            </a:r>
          </a:p>
          <a:p>
            <a:r>
              <a:rPr lang="en-US" sz="2400" dirty="0">
                <a:solidFill>
                  <a:srgbClr val="0070C0"/>
                </a:solidFill>
              </a:rPr>
              <a:t>Grade level </a:t>
            </a:r>
            <a:r>
              <a:rPr lang="en-US" sz="2400" dirty="0"/>
              <a:t>readability </a:t>
            </a:r>
            <a:r>
              <a:rPr lang="en-US" sz="2400" b="1" dirty="0"/>
              <a:t>of Democrats</a:t>
            </a:r>
          </a:p>
          <a:p>
            <a:pPr lvl="1"/>
            <a:r>
              <a:rPr lang="en-US" sz="2000" b="1" dirty="0">
                <a:solidFill>
                  <a:srgbClr val="FF0000"/>
                </a:solidFill>
              </a:rPr>
              <a:t>Lower complexity in Democratic wins</a:t>
            </a:r>
          </a:p>
          <a:p>
            <a:r>
              <a:rPr lang="en-US" sz="2400" dirty="0">
                <a:solidFill>
                  <a:srgbClr val="0070C0"/>
                </a:solidFill>
              </a:rPr>
              <a:t>Second person singular object pronouns </a:t>
            </a:r>
            <a:r>
              <a:rPr lang="en-US" sz="2400" dirty="0"/>
              <a:t>(“you”) </a:t>
            </a:r>
            <a:r>
              <a:rPr lang="en-US" sz="2400" b="1" dirty="0"/>
              <a:t>used by Republicans</a:t>
            </a:r>
          </a:p>
          <a:p>
            <a:pPr lvl="1"/>
            <a:r>
              <a:rPr lang="en-US" sz="2000" b="1" dirty="0">
                <a:solidFill>
                  <a:srgbClr val="FF0000"/>
                </a:solidFill>
              </a:rPr>
              <a:t>Negatively correlates with Republican wins </a:t>
            </a:r>
            <a:r>
              <a:rPr lang="en-US" sz="2000" b="1" dirty="0" err="1">
                <a:solidFill>
                  <a:srgbClr val="FF0000"/>
                </a:solidFill>
              </a:rPr>
              <a:t>altho</a:t>
            </a:r>
            <a:r>
              <a:rPr lang="en-US" sz="2000" b="1" dirty="0">
                <a:solidFill>
                  <a:srgbClr val="FF0000"/>
                </a:solidFill>
              </a:rPr>
              <a:t> correlates with individualism</a:t>
            </a:r>
          </a:p>
          <a:p>
            <a:pPr marL="342900" lvl="1" indent="-342900">
              <a:buFontTx/>
              <a:buChar char="•"/>
            </a:pPr>
            <a:r>
              <a:rPr lang="en-US" dirty="0"/>
              <a:t>Important </a:t>
            </a:r>
            <a:r>
              <a:rPr lang="en-US" dirty="0">
                <a:solidFill>
                  <a:srgbClr val="0070C0"/>
                </a:solidFill>
              </a:rPr>
              <a:t>political topics</a:t>
            </a:r>
            <a:endParaRPr lang="en-US" b="1" dirty="0">
              <a:solidFill>
                <a:srgbClr val="0070C0"/>
              </a:solidFill>
            </a:endParaRPr>
          </a:p>
          <a:p>
            <a:pPr lvl="1"/>
            <a:r>
              <a:rPr lang="en-US" sz="2000" dirty="0">
                <a:solidFill>
                  <a:srgbClr val="000000"/>
                </a:solidFill>
              </a:rPr>
              <a:t>“atomic”, “unilateral”, “soviets”</a:t>
            </a:r>
          </a:p>
          <a:p>
            <a:pPr marL="342900" lvl="1" indent="-342900">
              <a:buFontTx/>
              <a:buChar char="•"/>
            </a:pPr>
            <a:r>
              <a:rPr lang="en-US" dirty="0">
                <a:solidFill>
                  <a:srgbClr val="0070C0"/>
                </a:solidFill>
              </a:rPr>
              <a:t>Politically active words</a:t>
            </a:r>
            <a:r>
              <a:rPr lang="en-US" dirty="0"/>
              <a:t> important</a:t>
            </a:r>
          </a:p>
          <a:p>
            <a:pPr lvl="1"/>
            <a:r>
              <a:rPr lang="en-US" sz="2000" dirty="0"/>
              <a:t>“achieve”, “disagreements,” “advocate”, “achieve”</a:t>
            </a:r>
          </a:p>
          <a:p>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40</a:t>
            </a:fld>
            <a:endParaRPr lang="en-US">
              <a:solidFill>
                <a:prstClr val="black"/>
              </a:solidFill>
              <a:latin typeface="Georgia"/>
            </a:endParaRPr>
          </a:p>
        </p:txBody>
      </p:sp>
    </p:spTree>
    <p:extLst>
      <p:ext uri="{BB962C8B-B14F-4D97-AF65-F5344CB8AC3E}">
        <p14:creationId xmlns:p14="http://schemas.microsoft.com/office/powerpoint/2010/main" val="2076751826"/>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133600" y="304800"/>
            <a:ext cx="7772400" cy="1295400"/>
          </a:xfrm>
        </p:spPr>
        <p:txBody>
          <a:bodyPr/>
          <a:lstStyle/>
          <a:p>
            <a:r>
              <a:rPr lang="en-US" dirty="0"/>
              <a:t>More Recent Debates </a:t>
            </a:r>
            <a:r>
              <a:rPr lang="en-US" sz="2200" b="0" dirty="0"/>
              <a:t>(Erica Cooper)</a:t>
            </a:r>
          </a:p>
        </p:txBody>
      </p:sp>
      <p:sp>
        <p:nvSpPr>
          <p:cNvPr id="2051" name="Rectangle 3"/>
          <p:cNvSpPr>
            <a:spLocks noGrp="1" noChangeArrowheads="1"/>
          </p:cNvSpPr>
          <p:nvPr>
            <p:ph type="subTitle" idx="1"/>
          </p:nvPr>
        </p:nvSpPr>
        <p:spPr>
          <a:xfrm>
            <a:off x="2971800" y="4876800"/>
            <a:ext cx="6400800" cy="1752600"/>
          </a:xfrm>
        </p:spPr>
        <p:txBody>
          <a:bodyPr/>
          <a:lstStyle/>
          <a:p>
            <a:r>
              <a:rPr lang="en-US" dirty="0"/>
              <a:t>Can we predict the Winners?</a:t>
            </a:r>
          </a:p>
          <a:p>
            <a:r>
              <a:rPr lang="en-US" dirty="0"/>
              <a:t>or</a:t>
            </a:r>
          </a:p>
          <a:p>
            <a:r>
              <a:rPr lang="en-US" dirty="0"/>
              <a:t>the Losers?</a:t>
            </a:r>
          </a:p>
        </p:txBody>
      </p:sp>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1" y="1828800"/>
            <a:ext cx="7732713" cy="285750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Similar Goals and Research Questions</a:t>
            </a:r>
            <a:endParaRPr lang="en-US" dirty="0"/>
          </a:p>
        </p:txBody>
      </p:sp>
      <p:sp>
        <p:nvSpPr>
          <p:cNvPr id="3" name="Content Placeholder 2"/>
          <p:cNvSpPr>
            <a:spLocks noGrp="1"/>
          </p:cNvSpPr>
          <p:nvPr>
            <p:ph idx="1"/>
          </p:nvPr>
        </p:nvSpPr>
        <p:spPr/>
        <p:txBody>
          <a:bodyPr/>
          <a:lstStyle/>
          <a:p>
            <a:r>
              <a:rPr lang="en-US" dirty="0"/>
              <a:t>Investigate emotion and charisma in </a:t>
            </a:r>
            <a:r>
              <a:rPr lang="en-US" dirty="0">
                <a:solidFill>
                  <a:srgbClr val="0070C0"/>
                </a:solidFill>
              </a:rPr>
              <a:t>political discourse</a:t>
            </a:r>
          </a:p>
          <a:p>
            <a:pPr lvl="1"/>
            <a:r>
              <a:rPr lang="en-US" dirty="0"/>
              <a:t>Collect a corpus of political speech: </a:t>
            </a:r>
            <a:r>
              <a:rPr lang="en-US" dirty="0">
                <a:solidFill>
                  <a:srgbClr val="0070C0"/>
                </a:solidFill>
              </a:rPr>
              <a:t>debates</a:t>
            </a:r>
          </a:p>
          <a:p>
            <a:pPr lvl="1"/>
            <a:r>
              <a:rPr lang="en-US" dirty="0"/>
              <a:t>Predicting</a:t>
            </a:r>
            <a:r>
              <a:rPr lang="en-US" dirty="0">
                <a:solidFill>
                  <a:srgbClr val="0070C0"/>
                </a:solidFill>
              </a:rPr>
              <a:t> who won each debate </a:t>
            </a:r>
            <a:r>
              <a:rPr lang="en-US" dirty="0"/>
              <a:t>from Gallup polls after</a:t>
            </a:r>
          </a:p>
          <a:p>
            <a:pPr lvl="1"/>
            <a:r>
              <a:rPr lang="en-US" dirty="0"/>
              <a:t>Compare both political parties:  </a:t>
            </a:r>
            <a:r>
              <a:rPr lang="en-US" dirty="0">
                <a:solidFill>
                  <a:srgbClr val="0070C0"/>
                </a:solidFill>
              </a:rPr>
              <a:t>Democrats and Republicans</a:t>
            </a:r>
          </a:p>
          <a:p>
            <a:pPr lvl="1"/>
            <a:r>
              <a:rPr lang="en-US" dirty="0"/>
              <a:t>Determine </a:t>
            </a:r>
            <a:r>
              <a:rPr lang="en-US" dirty="0">
                <a:solidFill>
                  <a:srgbClr val="0070C0"/>
                </a:solidFill>
              </a:rPr>
              <a:t>lexical and acoustic correlates of political success</a:t>
            </a:r>
            <a:r>
              <a:rPr lang="en-US" dirty="0"/>
              <a:t>: correlate with subsequent polls</a:t>
            </a:r>
          </a:p>
          <a:p>
            <a:pPr lvl="1"/>
            <a:r>
              <a:rPr lang="en-US" dirty="0"/>
              <a:t>Characterize </a:t>
            </a:r>
            <a:r>
              <a:rPr lang="en-US" dirty="0">
                <a:solidFill>
                  <a:srgbClr val="0070C0"/>
                </a:solidFill>
              </a:rPr>
              <a:t>similarities and differences </a:t>
            </a:r>
            <a:r>
              <a:rPr lang="en-US" dirty="0"/>
              <a:t>between Democrats and Republicans</a:t>
            </a:r>
          </a:p>
        </p:txBody>
      </p:sp>
    </p:spTree>
    <p:extLst>
      <p:ext uri="{BB962C8B-B14F-4D97-AF65-F5344CB8AC3E}">
        <p14:creationId xmlns:p14="http://schemas.microsoft.com/office/powerpoint/2010/main" val="2362361469"/>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Corpus Collection</a:t>
            </a:r>
          </a:p>
        </p:txBody>
      </p:sp>
      <p:sp>
        <p:nvSpPr>
          <p:cNvPr id="3" name="Content Placeholder 2"/>
          <p:cNvSpPr>
            <a:spLocks noGrp="1"/>
          </p:cNvSpPr>
          <p:nvPr>
            <p:ph idx="1"/>
          </p:nvPr>
        </p:nvSpPr>
        <p:spPr>
          <a:xfrm>
            <a:off x="914400" y="1473199"/>
            <a:ext cx="10363200" cy="4841103"/>
          </a:xfrm>
        </p:spPr>
        <p:txBody>
          <a:bodyPr/>
          <a:lstStyle/>
          <a:p>
            <a:r>
              <a:rPr lang="en-US" dirty="0">
                <a:solidFill>
                  <a:srgbClr val="0070C0"/>
                </a:solidFill>
              </a:rPr>
              <a:t>Democratic primaries </a:t>
            </a:r>
            <a:r>
              <a:rPr lang="en-US" dirty="0"/>
              <a:t>from 2008:</a:t>
            </a:r>
          </a:p>
          <a:p>
            <a:pPr lvl="1"/>
            <a:r>
              <a:rPr lang="en-US" dirty="0"/>
              <a:t>Joe Biden, Hillary Clinton, Chris Dodd, John Edwards, Mike Gravel, Dennis Kucinich, Barak Obama, Bill Richardson</a:t>
            </a:r>
          </a:p>
          <a:p>
            <a:pPr lvl="1"/>
            <a:r>
              <a:rPr lang="en-US" dirty="0"/>
              <a:t>New Hampshire MSNBC Debate, September 26, 2007</a:t>
            </a:r>
          </a:p>
          <a:p>
            <a:r>
              <a:rPr lang="en-US" dirty="0"/>
              <a:t>Fall 2011 </a:t>
            </a:r>
            <a:r>
              <a:rPr lang="en-US" dirty="0">
                <a:solidFill>
                  <a:srgbClr val="0070C0"/>
                </a:solidFill>
              </a:rPr>
              <a:t>Republican primaries</a:t>
            </a:r>
            <a:r>
              <a:rPr lang="en-US" dirty="0"/>
              <a:t>:</a:t>
            </a:r>
          </a:p>
          <a:p>
            <a:pPr lvl="1"/>
            <a:r>
              <a:rPr lang="en-US" dirty="0"/>
              <a:t>Michelle Bachmann, Herman Cain, Newt Gingrich, Jon Huntsman, Gary Johnson, Ran Paul, Rick Perry, Mitt Romney, Rick Santorum</a:t>
            </a:r>
          </a:p>
          <a:p>
            <a:pPr lvl="1"/>
            <a:r>
              <a:rPr lang="en-US" dirty="0"/>
              <a:t>Fox News / Google Debate, September 22, 2011</a:t>
            </a:r>
          </a:p>
          <a:p>
            <a:r>
              <a:rPr lang="en-US" dirty="0">
                <a:solidFill>
                  <a:srgbClr val="0070C0"/>
                </a:solidFill>
              </a:rPr>
              <a:t>Interviews</a:t>
            </a:r>
            <a:r>
              <a:rPr lang="en-US" dirty="0"/>
              <a:t> for all candidates</a:t>
            </a:r>
          </a:p>
          <a:p>
            <a:r>
              <a:rPr lang="en-US" dirty="0"/>
              <a:t>Correlate lexical/acoustic features and correlate with post-debate polls</a:t>
            </a:r>
          </a:p>
        </p:txBody>
      </p:sp>
    </p:spTree>
    <p:extLst>
      <p:ext uri="{BB962C8B-B14F-4D97-AF65-F5344CB8AC3E}">
        <p14:creationId xmlns:p14="http://schemas.microsoft.com/office/powerpoint/2010/main" val="1501622144"/>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Gallup Poll Ratings</a:t>
            </a:r>
          </a:p>
        </p:txBody>
      </p:sp>
      <p:graphicFrame>
        <p:nvGraphicFramePr>
          <p:cNvPr id="10" name="Table Placeholder 9"/>
          <p:cNvGraphicFramePr>
            <a:graphicFrameLocks noGrp="1"/>
          </p:cNvGraphicFramePr>
          <p:nvPr>
            <p:ph type="tbl" idx="1"/>
            <p:extLst>
              <p:ext uri="{D42A27DB-BD31-4B8C-83A1-F6EECF244321}">
                <p14:modId xmlns:p14="http://schemas.microsoft.com/office/powerpoint/2010/main" val="990265346"/>
              </p:ext>
            </p:extLst>
          </p:nvPr>
        </p:nvGraphicFramePr>
        <p:xfrm>
          <a:off x="2209800" y="1739900"/>
          <a:ext cx="7772400" cy="3708400"/>
        </p:xfrm>
        <a:graphic>
          <a:graphicData uri="http://schemas.openxmlformats.org/drawingml/2006/table">
            <a:tbl>
              <a:tblPr firstRow="1" bandRow="1">
                <a:tableStyleId>{00A15C55-8517-42AA-B614-E9B94910E393}</a:tableStyleId>
              </a:tblPr>
              <a:tblGrid>
                <a:gridCol w="1943100">
                  <a:extLst>
                    <a:ext uri="{9D8B030D-6E8A-4147-A177-3AD203B41FA5}">
                      <a16:colId xmlns:a16="http://schemas.microsoft.com/office/drawing/2014/main" val="20000"/>
                    </a:ext>
                  </a:extLst>
                </a:gridCol>
                <a:gridCol w="1943100">
                  <a:extLst>
                    <a:ext uri="{9D8B030D-6E8A-4147-A177-3AD203B41FA5}">
                      <a16:colId xmlns:a16="http://schemas.microsoft.com/office/drawing/2014/main" val="20001"/>
                    </a:ext>
                  </a:extLst>
                </a:gridCol>
                <a:gridCol w="1943100">
                  <a:extLst>
                    <a:ext uri="{9D8B030D-6E8A-4147-A177-3AD203B41FA5}">
                      <a16:colId xmlns:a16="http://schemas.microsoft.com/office/drawing/2014/main" val="20002"/>
                    </a:ext>
                  </a:extLst>
                </a:gridCol>
                <a:gridCol w="1943100">
                  <a:extLst>
                    <a:ext uri="{9D8B030D-6E8A-4147-A177-3AD203B41FA5}">
                      <a16:colId xmlns:a16="http://schemas.microsoft.com/office/drawing/2014/main" val="20003"/>
                    </a:ext>
                  </a:extLst>
                </a:gridCol>
              </a:tblGrid>
              <a:tr h="370840">
                <a:tc>
                  <a:txBody>
                    <a:bodyPr/>
                    <a:lstStyle/>
                    <a:p>
                      <a:r>
                        <a:rPr lang="en-US" dirty="0"/>
                        <a:t>Democrats</a:t>
                      </a:r>
                    </a:p>
                  </a:txBody>
                  <a:tcPr/>
                </a:tc>
                <a:tc>
                  <a:txBody>
                    <a:bodyPr/>
                    <a:lstStyle/>
                    <a:p>
                      <a:r>
                        <a:rPr lang="en-US" dirty="0"/>
                        <a:t>Poll Results</a:t>
                      </a:r>
                    </a:p>
                  </a:txBody>
                  <a:tcPr/>
                </a:tc>
                <a:tc>
                  <a:txBody>
                    <a:bodyPr/>
                    <a:lstStyle/>
                    <a:p>
                      <a:r>
                        <a:rPr lang="en-US" dirty="0"/>
                        <a:t>Republicans</a:t>
                      </a:r>
                    </a:p>
                  </a:txBody>
                  <a:tcPr/>
                </a:tc>
                <a:tc>
                  <a:txBody>
                    <a:bodyPr/>
                    <a:lstStyle/>
                    <a:p>
                      <a:r>
                        <a:rPr lang="en-US" dirty="0"/>
                        <a:t>Poll Results</a:t>
                      </a:r>
                    </a:p>
                  </a:txBody>
                  <a:tcPr/>
                </a:tc>
                <a:extLst>
                  <a:ext uri="{0D108BD9-81ED-4DB2-BD59-A6C34878D82A}">
                    <a16:rowId xmlns:a16="http://schemas.microsoft.com/office/drawing/2014/main" val="10000"/>
                  </a:ext>
                </a:extLst>
              </a:tr>
              <a:tr h="370840">
                <a:tc>
                  <a:txBody>
                    <a:bodyPr/>
                    <a:lstStyle/>
                    <a:p>
                      <a:r>
                        <a:rPr lang="en-US" dirty="0"/>
                        <a:t>Clinton</a:t>
                      </a:r>
                    </a:p>
                  </a:txBody>
                  <a:tcPr/>
                </a:tc>
                <a:tc>
                  <a:txBody>
                    <a:bodyPr/>
                    <a:lstStyle/>
                    <a:p>
                      <a:r>
                        <a:rPr lang="en-US" dirty="0"/>
                        <a:t>47%</a:t>
                      </a:r>
                    </a:p>
                  </a:txBody>
                  <a:tcPr/>
                </a:tc>
                <a:tc>
                  <a:txBody>
                    <a:bodyPr/>
                    <a:lstStyle/>
                    <a:p>
                      <a:r>
                        <a:rPr lang="en-US" dirty="0"/>
                        <a:t>Romney</a:t>
                      </a:r>
                    </a:p>
                  </a:txBody>
                  <a:tcPr/>
                </a:tc>
                <a:tc>
                  <a:txBody>
                    <a:bodyPr/>
                    <a:lstStyle/>
                    <a:p>
                      <a:r>
                        <a:rPr lang="en-US" dirty="0"/>
                        <a:t>20%</a:t>
                      </a:r>
                    </a:p>
                  </a:txBody>
                  <a:tcPr/>
                </a:tc>
                <a:extLst>
                  <a:ext uri="{0D108BD9-81ED-4DB2-BD59-A6C34878D82A}">
                    <a16:rowId xmlns:a16="http://schemas.microsoft.com/office/drawing/2014/main" val="10001"/>
                  </a:ext>
                </a:extLst>
              </a:tr>
              <a:tr h="370840">
                <a:tc>
                  <a:txBody>
                    <a:bodyPr/>
                    <a:lstStyle/>
                    <a:p>
                      <a:r>
                        <a:rPr lang="en-US" dirty="0"/>
                        <a:t>Obama</a:t>
                      </a:r>
                    </a:p>
                  </a:txBody>
                  <a:tcPr/>
                </a:tc>
                <a:tc>
                  <a:txBody>
                    <a:bodyPr/>
                    <a:lstStyle/>
                    <a:p>
                      <a:r>
                        <a:rPr lang="en-US" dirty="0"/>
                        <a:t>26%</a:t>
                      </a:r>
                    </a:p>
                  </a:txBody>
                  <a:tcPr/>
                </a:tc>
                <a:tc>
                  <a:txBody>
                    <a:bodyPr/>
                    <a:lstStyle/>
                    <a:p>
                      <a:r>
                        <a:rPr lang="en-US" dirty="0"/>
                        <a:t>Cain</a:t>
                      </a:r>
                    </a:p>
                  </a:txBody>
                  <a:tcPr/>
                </a:tc>
                <a:tc>
                  <a:txBody>
                    <a:bodyPr/>
                    <a:lstStyle/>
                    <a:p>
                      <a:r>
                        <a:rPr lang="en-US" dirty="0"/>
                        <a:t>18%</a:t>
                      </a:r>
                    </a:p>
                  </a:txBody>
                  <a:tcPr/>
                </a:tc>
                <a:extLst>
                  <a:ext uri="{0D108BD9-81ED-4DB2-BD59-A6C34878D82A}">
                    <a16:rowId xmlns:a16="http://schemas.microsoft.com/office/drawing/2014/main" val="10002"/>
                  </a:ext>
                </a:extLst>
              </a:tr>
              <a:tr h="370840">
                <a:tc>
                  <a:txBody>
                    <a:bodyPr/>
                    <a:lstStyle/>
                    <a:p>
                      <a:r>
                        <a:rPr lang="en-US" dirty="0"/>
                        <a:t>Edwards</a:t>
                      </a:r>
                    </a:p>
                  </a:txBody>
                  <a:tcPr/>
                </a:tc>
                <a:tc>
                  <a:txBody>
                    <a:bodyPr/>
                    <a:lstStyle/>
                    <a:p>
                      <a:r>
                        <a:rPr lang="en-US" dirty="0"/>
                        <a:t>11%</a:t>
                      </a:r>
                    </a:p>
                  </a:txBody>
                  <a:tcPr/>
                </a:tc>
                <a:tc>
                  <a:txBody>
                    <a:bodyPr/>
                    <a:lstStyle/>
                    <a:p>
                      <a:r>
                        <a:rPr lang="en-US" dirty="0"/>
                        <a:t>Perry</a:t>
                      </a:r>
                    </a:p>
                  </a:txBody>
                  <a:tcPr/>
                </a:tc>
                <a:tc>
                  <a:txBody>
                    <a:bodyPr/>
                    <a:lstStyle/>
                    <a:p>
                      <a:r>
                        <a:rPr lang="en-US" dirty="0"/>
                        <a:t>15%</a:t>
                      </a:r>
                    </a:p>
                  </a:txBody>
                  <a:tcPr/>
                </a:tc>
                <a:extLst>
                  <a:ext uri="{0D108BD9-81ED-4DB2-BD59-A6C34878D82A}">
                    <a16:rowId xmlns:a16="http://schemas.microsoft.com/office/drawing/2014/main" val="10003"/>
                  </a:ext>
                </a:extLst>
              </a:tr>
              <a:tr h="370840">
                <a:tc>
                  <a:txBody>
                    <a:bodyPr/>
                    <a:lstStyle/>
                    <a:p>
                      <a:r>
                        <a:rPr lang="en-US" dirty="0"/>
                        <a:t>Richardson</a:t>
                      </a:r>
                    </a:p>
                  </a:txBody>
                  <a:tcPr/>
                </a:tc>
                <a:tc>
                  <a:txBody>
                    <a:bodyPr/>
                    <a:lstStyle/>
                    <a:p>
                      <a:r>
                        <a:rPr lang="en-US" dirty="0"/>
                        <a:t>4%</a:t>
                      </a:r>
                    </a:p>
                  </a:txBody>
                  <a:tcPr/>
                </a:tc>
                <a:tc>
                  <a:txBody>
                    <a:bodyPr/>
                    <a:lstStyle/>
                    <a:p>
                      <a:r>
                        <a:rPr lang="en-US" dirty="0"/>
                        <a:t>Paul</a:t>
                      </a:r>
                    </a:p>
                  </a:txBody>
                  <a:tcPr/>
                </a:tc>
                <a:tc>
                  <a:txBody>
                    <a:bodyPr/>
                    <a:lstStyle/>
                    <a:p>
                      <a:r>
                        <a:rPr lang="en-US" dirty="0"/>
                        <a:t>8%</a:t>
                      </a:r>
                    </a:p>
                  </a:txBody>
                  <a:tcPr/>
                </a:tc>
                <a:extLst>
                  <a:ext uri="{0D108BD9-81ED-4DB2-BD59-A6C34878D82A}">
                    <a16:rowId xmlns:a16="http://schemas.microsoft.com/office/drawing/2014/main" val="10004"/>
                  </a:ext>
                </a:extLst>
              </a:tr>
              <a:tr h="370840">
                <a:tc>
                  <a:txBody>
                    <a:bodyPr/>
                    <a:lstStyle/>
                    <a:p>
                      <a:r>
                        <a:rPr lang="en-US" dirty="0"/>
                        <a:t>Biden</a:t>
                      </a:r>
                    </a:p>
                  </a:txBody>
                  <a:tcPr/>
                </a:tc>
                <a:tc>
                  <a:txBody>
                    <a:bodyPr/>
                    <a:lstStyle/>
                    <a:p>
                      <a:r>
                        <a:rPr lang="en-US" dirty="0"/>
                        <a:t>2%</a:t>
                      </a:r>
                    </a:p>
                  </a:txBody>
                  <a:tcPr/>
                </a:tc>
                <a:tc>
                  <a:txBody>
                    <a:bodyPr/>
                    <a:lstStyle/>
                    <a:p>
                      <a:r>
                        <a:rPr lang="en-US" dirty="0"/>
                        <a:t>Gingrich</a:t>
                      </a:r>
                    </a:p>
                  </a:txBody>
                  <a:tcPr/>
                </a:tc>
                <a:tc>
                  <a:txBody>
                    <a:bodyPr/>
                    <a:lstStyle/>
                    <a:p>
                      <a:r>
                        <a:rPr lang="en-US" dirty="0"/>
                        <a:t>7%</a:t>
                      </a:r>
                    </a:p>
                  </a:txBody>
                  <a:tcPr/>
                </a:tc>
                <a:extLst>
                  <a:ext uri="{0D108BD9-81ED-4DB2-BD59-A6C34878D82A}">
                    <a16:rowId xmlns:a16="http://schemas.microsoft.com/office/drawing/2014/main" val="10005"/>
                  </a:ext>
                </a:extLst>
              </a:tr>
              <a:tr h="370840">
                <a:tc>
                  <a:txBody>
                    <a:bodyPr/>
                    <a:lstStyle/>
                    <a:p>
                      <a:r>
                        <a:rPr lang="en-US" dirty="0"/>
                        <a:t>Dodd</a:t>
                      </a:r>
                    </a:p>
                  </a:txBody>
                  <a:tcPr/>
                </a:tc>
                <a:tc>
                  <a:txBody>
                    <a:bodyPr/>
                    <a:lstStyle/>
                    <a:p>
                      <a:r>
                        <a:rPr lang="en-US" dirty="0"/>
                        <a:t>1%</a:t>
                      </a:r>
                    </a:p>
                  </a:txBody>
                  <a:tcPr/>
                </a:tc>
                <a:tc>
                  <a:txBody>
                    <a:bodyPr/>
                    <a:lstStyle/>
                    <a:p>
                      <a:r>
                        <a:rPr lang="en-US" dirty="0"/>
                        <a:t>Bachmann</a:t>
                      </a:r>
                    </a:p>
                  </a:txBody>
                  <a:tcPr/>
                </a:tc>
                <a:tc>
                  <a:txBody>
                    <a:bodyPr/>
                    <a:lstStyle/>
                    <a:p>
                      <a:r>
                        <a:rPr lang="en-US" dirty="0"/>
                        <a:t>5%</a:t>
                      </a:r>
                    </a:p>
                  </a:txBody>
                  <a:tcPr/>
                </a:tc>
                <a:extLst>
                  <a:ext uri="{0D108BD9-81ED-4DB2-BD59-A6C34878D82A}">
                    <a16:rowId xmlns:a16="http://schemas.microsoft.com/office/drawing/2014/main" val="10006"/>
                  </a:ext>
                </a:extLst>
              </a:tr>
              <a:tr h="370840">
                <a:tc>
                  <a:txBody>
                    <a:bodyPr/>
                    <a:lstStyle/>
                    <a:p>
                      <a:r>
                        <a:rPr lang="en-US" dirty="0"/>
                        <a:t>Kucinich</a:t>
                      </a:r>
                    </a:p>
                  </a:txBody>
                  <a:tcPr/>
                </a:tc>
                <a:tc>
                  <a:txBody>
                    <a:bodyPr/>
                    <a:lstStyle/>
                    <a:p>
                      <a:r>
                        <a:rPr lang="en-US" dirty="0"/>
                        <a:t>1%</a:t>
                      </a:r>
                    </a:p>
                  </a:txBody>
                  <a:tcPr/>
                </a:tc>
                <a:tc>
                  <a:txBody>
                    <a:bodyPr/>
                    <a:lstStyle/>
                    <a:p>
                      <a:r>
                        <a:rPr lang="en-US" dirty="0"/>
                        <a:t>Santorum</a:t>
                      </a:r>
                    </a:p>
                  </a:txBody>
                  <a:tcPr/>
                </a:tc>
                <a:tc>
                  <a:txBody>
                    <a:bodyPr/>
                    <a:lstStyle/>
                    <a:p>
                      <a:r>
                        <a:rPr lang="en-US" dirty="0"/>
                        <a:t>3%</a:t>
                      </a:r>
                    </a:p>
                  </a:txBody>
                  <a:tcPr/>
                </a:tc>
                <a:extLst>
                  <a:ext uri="{0D108BD9-81ED-4DB2-BD59-A6C34878D82A}">
                    <a16:rowId xmlns:a16="http://schemas.microsoft.com/office/drawing/2014/main" val="10007"/>
                  </a:ext>
                </a:extLst>
              </a:tr>
              <a:tr h="370840">
                <a:tc>
                  <a:txBody>
                    <a:bodyPr/>
                    <a:lstStyle/>
                    <a:p>
                      <a:r>
                        <a:rPr lang="en-US" dirty="0"/>
                        <a:t>Gravel</a:t>
                      </a:r>
                    </a:p>
                  </a:txBody>
                  <a:tcPr/>
                </a:tc>
                <a:tc>
                  <a:txBody>
                    <a:bodyPr/>
                    <a:lstStyle/>
                    <a:p>
                      <a:r>
                        <a:rPr lang="en-US" dirty="0"/>
                        <a:t>0.5%</a:t>
                      </a:r>
                    </a:p>
                  </a:txBody>
                  <a:tcPr/>
                </a:tc>
                <a:tc>
                  <a:txBody>
                    <a:bodyPr/>
                    <a:lstStyle/>
                    <a:p>
                      <a:r>
                        <a:rPr lang="en-US" dirty="0"/>
                        <a:t>Huntsman</a:t>
                      </a:r>
                    </a:p>
                  </a:txBody>
                  <a:tcPr/>
                </a:tc>
                <a:tc>
                  <a:txBody>
                    <a:bodyPr/>
                    <a:lstStyle/>
                    <a:p>
                      <a:r>
                        <a:rPr lang="en-US" dirty="0"/>
                        <a:t>2%</a:t>
                      </a:r>
                    </a:p>
                  </a:txBody>
                  <a:tcPr/>
                </a:tc>
                <a:extLst>
                  <a:ext uri="{0D108BD9-81ED-4DB2-BD59-A6C34878D82A}">
                    <a16:rowId xmlns:a16="http://schemas.microsoft.com/office/drawing/2014/main" val="10008"/>
                  </a:ext>
                </a:extLst>
              </a:tr>
              <a:tr h="370840">
                <a:tc>
                  <a:txBody>
                    <a:bodyPr/>
                    <a:lstStyle/>
                    <a:p>
                      <a:endParaRPr lang="en-US" dirty="0"/>
                    </a:p>
                  </a:txBody>
                  <a:tcPr/>
                </a:tc>
                <a:tc>
                  <a:txBody>
                    <a:bodyPr/>
                    <a:lstStyle/>
                    <a:p>
                      <a:endParaRPr lang="en-US" dirty="0"/>
                    </a:p>
                  </a:txBody>
                  <a:tcPr/>
                </a:tc>
                <a:tc>
                  <a:txBody>
                    <a:bodyPr/>
                    <a:lstStyle/>
                    <a:p>
                      <a:r>
                        <a:rPr lang="en-US" dirty="0"/>
                        <a:t>Johnson</a:t>
                      </a:r>
                    </a:p>
                  </a:txBody>
                  <a:tcPr/>
                </a:tc>
                <a:tc>
                  <a:txBody>
                    <a:bodyPr/>
                    <a:lstStyle/>
                    <a:p>
                      <a:r>
                        <a:rPr lang="en-US" dirty="0"/>
                        <a:t>0%</a:t>
                      </a:r>
                    </a:p>
                  </a:txBody>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298658098"/>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Lexical Features</a:t>
            </a:r>
          </a:p>
        </p:txBody>
      </p:sp>
      <p:sp>
        <p:nvSpPr>
          <p:cNvPr id="3" name="Content Placeholder 2"/>
          <p:cNvSpPr>
            <a:spLocks noGrp="1"/>
          </p:cNvSpPr>
          <p:nvPr>
            <p:ph idx="1"/>
          </p:nvPr>
        </p:nvSpPr>
        <p:spPr/>
        <p:txBody>
          <a:bodyPr/>
          <a:lstStyle/>
          <a:p>
            <a:r>
              <a:rPr lang="en-US" dirty="0"/>
              <a:t>For </a:t>
            </a:r>
            <a:r>
              <a:rPr lang="en-US" dirty="0">
                <a:solidFill>
                  <a:srgbClr val="0070C0"/>
                </a:solidFill>
              </a:rPr>
              <a:t>debate speech </a:t>
            </a:r>
            <a:r>
              <a:rPr lang="en-US" dirty="0"/>
              <a:t>only</a:t>
            </a:r>
          </a:p>
          <a:p>
            <a:pPr lvl="1"/>
            <a:r>
              <a:rPr lang="en-US" dirty="0">
                <a:solidFill>
                  <a:srgbClr val="FF0000"/>
                </a:solidFill>
              </a:rPr>
              <a:t>Word Count</a:t>
            </a:r>
          </a:p>
          <a:p>
            <a:pPr lvl="1"/>
            <a:r>
              <a:rPr lang="en-US" dirty="0">
                <a:solidFill>
                  <a:srgbClr val="FF0000"/>
                </a:solidFill>
              </a:rPr>
              <a:t>Laughter</a:t>
            </a:r>
            <a:r>
              <a:rPr lang="en-US" dirty="0"/>
              <a:t>, </a:t>
            </a:r>
            <a:r>
              <a:rPr lang="en-US" dirty="0">
                <a:solidFill>
                  <a:srgbClr val="FF0000"/>
                </a:solidFill>
              </a:rPr>
              <a:t>applause</a:t>
            </a:r>
            <a:r>
              <a:rPr lang="en-US" dirty="0"/>
              <a:t>, and </a:t>
            </a:r>
            <a:r>
              <a:rPr lang="en-US" dirty="0">
                <a:solidFill>
                  <a:srgbClr val="FF0000"/>
                </a:solidFill>
              </a:rPr>
              <a:t>interruptions</a:t>
            </a:r>
          </a:p>
          <a:p>
            <a:pPr lvl="1"/>
            <a:r>
              <a:rPr lang="en-US" dirty="0"/>
              <a:t>Number of </a:t>
            </a:r>
            <a:r>
              <a:rPr lang="en-US" dirty="0">
                <a:solidFill>
                  <a:srgbClr val="FF0000"/>
                </a:solidFill>
              </a:rPr>
              <a:t>speaker turns</a:t>
            </a:r>
          </a:p>
          <a:p>
            <a:pPr lvl="1"/>
            <a:r>
              <a:rPr lang="en-US" dirty="0"/>
              <a:t>Average number of </a:t>
            </a:r>
            <a:r>
              <a:rPr lang="en-US" dirty="0">
                <a:solidFill>
                  <a:srgbClr val="FF0000"/>
                </a:solidFill>
              </a:rPr>
              <a:t>words per turn</a:t>
            </a:r>
          </a:p>
          <a:p>
            <a:pPr lvl="1"/>
            <a:r>
              <a:rPr lang="en-US" dirty="0">
                <a:solidFill>
                  <a:srgbClr val="FF0000"/>
                </a:solidFill>
              </a:rPr>
              <a:t>Syllables</a:t>
            </a:r>
            <a:r>
              <a:rPr lang="en-US" dirty="0"/>
              <a:t> per word</a:t>
            </a:r>
          </a:p>
          <a:p>
            <a:pPr lvl="1"/>
            <a:r>
              <a:rPr lang="en-US" dirty="0" err="1">
                <a:solidFill>
                  <a:srgbClr val="FF0000"/>
                </a:solidFill>
              </a:rPr>
              <a:t>Disfluencies</a:t>
            </a:r>
            <a:r>
              <a:rPr lang="en-US" dirty="0">
                <a:solidFill>
                  <a:srgbClr val="FF0000"/>
                </a:solidFill>
              </a:rPr>
              <a:t> </a:t>
            </a:r>
            <a:r>
              <a:rPr lang="en-US" dirty="0"/>
              <a:t>per word</a:t>
            </a:r>
          </a:p>
          <a:p>
            <a:pPr lvl="1"/>
            <a:r>
              <a:rPr lang="en-US" dirty="0"/>
              <a:t>Linguistic Inquiry and Word Count (</a:t>
            </a:r>
            <a:r>
              <a:rPr lang="en-US" dirty="0">
                <a:solidFill>
                  <a:srgbClr val="FF0000"/>
                </a:solidFill>
              </a:rPr>
              <a:t>LIWC</a:t>
            </a:r>
            <a:r>
              <a:rPr lang="en-US" dirty="0"/>
              <a:t>) features</a:t>
            </a:r>
          </a:p>
        </p:txBody>
      </p:sp>
    </p:spTree>
    <p:extLst>
      <p:ext uri="{BB962C8B-B14F-4D97-AF65-F5344CB8AC3E}">
        <p14:creationId xmlns:p14="http://schemas.microsoft.com/office/powerpoint/2010/main" val="4257298003"/>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Acoustic Features</a:t>
            </a:r>
          </a:p>
        </p:txBody>
      </p:sp>
      <p:sp>
        <p:nvSpPr>
          <p:cNvPr id="6" name="Content Placeholder 5"/>
          <p:cNvSpPr>
            <a:spLocks noGrp="1"/>
          </p:cNvSpPr>
          <p:nvPr>
            <p:ph idx="1"/>
          </p:nvPr>
        </p:nvSpPr>
        <p:spPr/>
        <p:txBody>
          <a:bodyPr/>
          <a:lstStyle/>
          <a:p>
            <a:r>
              <a:rPr lang="en-US" dirty="0">
                <a:solidFill>
                  <a:srgbClr val="0070C0"/>
                </a:solidFill>
              </a:rPr>
              <a:t>For Debates and Interviews</a:t>
            </a:r>
            <a:r>
              <a:rPr lang="en-US" dirty="0"/>
              <a:t>: mean, min, max, and standard deviation of f0</a:t>
            </a:r>
          </a:p>
          <a:p>
            <a:r>
              <a:rPr lang="en-US" dirty="0"/>
              <a:t>Difference for these values between </a:t>
            </a:r>
            <a:r>
              <a:rPr lang="en-US" dirty="0">
                <a:solidFill>
                  <a:srgbClr val="0070C0"/>
                </a:solidFill>
              </a:rPr>
              <a:t>debates and interviews</a:t>
            </a:r>
          </a:p>
        </p:txBody>
      </p:sp>
    </p:spTree>
    <p:extLst>
      <p:ext uri="{BB962C8B-B14F-4D97-AF65-F5344CB8AC3E}">
        <p14:creationId xmlns:p14="http://schemas.microsoft.com/office/powerpoint/2010/main" val="4138014484"/>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Correlates with Post-Debate Poll Standing</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05266491"/>
              </p:ext>
            </p:extLst>
          </p:nvPr>
        </p:nvGraphicFramePr>
        <p:xfrm>
          <a:off x="2209800" y="1739900"/>
          <a:ext cx="7772400" cy="6035040"/>
        </p:xfrm>
        <a:graphic>
          <a:graphicData uri="http://schemas.openxmlformats.org/drawingml/2006/table">
            <a:tbl>
              <a:tblPr firstRow="1" bandRow="1">
                <a:tableStyleId>{8EC20E35-A176-4012-BC5E-935CFFF8708E}</a:tableStyleId>
              </a:tblPr>
              <a:tblGrid>
                <a:gridCol w="2590800">
                  <a:extLst>
                    <a:ext uri="{9D8B030D-6E8A-4147-A177-3AD203B41FA5}">
                      <a16:colId xmlns:a16="http://schemas.microsoft.com/office/drawing/2014/main" val="20000"/>
                    </a:ext>
                  </a:extLst>
                </a:gridCol>
                <a:gridCol w="2590800">
                  <a:extLst>
                    <a:ext uri="{9D8B030D-6E8A-4147-A177-3AD203B41FA5}">
                      <a16:colId xmlns:a16="http://schemas.microsoft.com/office/drawing/2014/main" val="20001"/>
                    </a:ext>
                  </a:extLst>
                </a:gridCol>
                <a:gridCol w="2590800">
                  <a:extLst>
                    <a:ext uri="{9D8B030D-6E8A-4147-A177-3AD203B41FA5}">
                      <a16:colId xmlns:a16="http://schemas.microsoft.com/office/drawing/2014/main" val="20002"/>
                    </a:ext>
                  </a:extLst>
                </a:gridCol>
              </a:tblGrid>
              <a:tr h="265882">
                <a:tc>
                  <a:txBody>
                    <a:bodyPr/>
                    <a:lstStyle/>
                    <a:p>
                      <a:r>
                        <a:rPr lang="en-US" dirty="0"/>
                        <a:t>Features</a:t>
                      </a:r>
                    </a:p>
                  </a:txBody>
                  <a:tcPr/>
                </a:tc>
                <a:tc>
                  <a:txBody>
                    <a:bodyPr/>
                    <a:lstStyle/>
                    <a:p>
                      <a:r>
                        <a:rPr lang="en-US" dirty="0" err="1"/>
                        <a:t>Democracts</a:t>
                      </a:r>
                      <a:endParaRPr lang="en-US" dirty="0"/>
                    </a:p>
                  </a:txBody>
                  <a:tcPr/>
                </a:tc>
                <a:tc>
                  <a:txBody>
                    <a:bodyPr/>
                    <a:lstStyle/>
                    <a:p>
                      <a:r>
                        <a:rPr lang="en-US" dirty="0"/>
                        <a:t>Republicans</a:t>
                      </a:r>
                    </a:p>
                  </a:txBody>
                  <a:tcPr/>
                </a:tc>
                <a:extLst>
                  <a:ext uri="{0D108BD9-81ED-4DB2-BD59-A6C34878D82A}">
                    <a16:rowId xmlns:a16="http://schemas.microsoft.com/office/drawing/2014/main" val="10000"/>
                  </a:ext>
                </a:extLst>
              </a:tr>
              <a:tr h="2229041">
                <a:tc>
                  <a:txBody>
                    <a:bodyPr/>
                    <a:lstStyle/>
                    <a:p>
                      <a:endParaRPr lang="en-US" sz="1800" u="none" strike="noStrike" kern="1200" baseline="0" dirty="0"/>
                    </a:p>
                    <a:p>
                      <a:r>
                        <a:rPr lang="en-US" sz="1800" u="none" strike="noStrike" kern="1200" baseline="0" dirty="0"/>
                        <a:t>Word Count</a:t>
                      </a:r>
                    </a:p>
                    <a:p>
                      <a:r>
                        <a:rPr lang="en-US" sz="1800" u="none" strike="noStrike" kern="1200" baseline="0" dirty="0"/>
                        <a:t>Laughs</a:t>
                      </a:r>
                    </a:p>
                    <a:p>
                      <a:r>
                        <a:rPr lang="en-US" sz="1800" u="none" strike="noStrike" kern="1200" baseline="0" dirty="0"/>
                        <a:t>Applause</a:t>
                      </a:r>
                    </a:p>
                    <a:p>
                      <a:r>
                        <a:rPr lang="en-US" sz="1800" u="none" strike="noStrike" kern="1200" baseline="0" dirty="0"/>
                        <a:t>Turns Count</a:t>
                      </a:r>
                    </a:p>
                    <a:p>
                      <a:r>
                        <a:rPr lang="en-US" sz="1800" u="none" strike="noStrike" kern="1200" baseline="0" dirty="0"/>
                        <a:t>Interruptions</a:t>
                      </a:r>
                    </a:p>
                    <a:p>
                      <a:r>
                        <a:rPr lang="it-IT" sz="1800" u="none" strike="noStrike" kern="1200" baseline="0" dirty="0" err="1"/>
                        <a:t>Avg</a:t>
                      </a:r>
                      <a:r>
                        <a:rPr lang="it-IT" sz="1800" u="none" strike="noStrike" kern="1200" baseline="0" dirty="0"/>
                        <a:t> </a:t>
                      </a:r>
                      <a:r>
                        <a:rPr lang="it-IT" sz="1800" u="none" strike="noStrike" kern="1200" baseline="0" dirty="0" err="1"/>
                        <a:t>Words</a:t>
                      </a:r>
                      <a:r>
                        <a:rPr lang="it-IT" sz="1800" u="none" strike="noStrike" kern="1200" baseline="0" dirty="0"/>
                        <a:t> Per Turn </a:t>
                      </a:r>
                    </a:p>
                    <a:p>
                      <a:r>
                        <a:rPr lang="it-IT" sz="1800" u="none" strike="noStrike" kern="1200" baseline="0" dirty="0" err="1"/>
                        <a:t>Avg</a:t>
                      </a:r>
                      <a:r>
                        <a:rPr lang="it-IT" sz="1800" u="none" strike="noStrike" kern="1200" baseline="0" dirty="0"/>
                        <a:t> </a:t>
                      </a:r>
                      <a:r>
                        <a:rPr lang="it-IT" sz="1800" u="none" strike="noStrike" kern="1200" baseline="0" dirty="0" err="1"/>
                        <a:t>Syllables</a:t>
                      </a:r>
                      <a:r>
                        <a:rPr lang="it-IT" sz="1800" u="none" strike="noStrike" kern="1200" baseline="0" dirty="0"/>
                        <a:t> Per Word</a:t>
                      </a:r>
                    </a:p>
                    <a:p>
                      <a:r>
                        <a:rPr lang="es-ES_tradnl" sz="1800" u="none" strike="noStrike" kern="1200" baseline="0" dirty="0" err="1"/>
                        <a:t>Disfluencies</a:t>
                      </a:r>
                      <a:r>
                        <a:rPr lang="es-ES_tradnl" sz="1800" u="none" strike="noStrike" kern="1200" baseline="0" dirty="0"/>
                        <a:t> Per Word </a:t>
                      </a:r>
                      <a:r>
                        <a:rPr lang="de-DE" sz="1800" u="none" strike="noStrike" kern="1200" baseline="0" dirty="0"/>
                        <a:t>Mean-f0 </a:t>
                      </a:r>
                      <a:r>
                        <a:rPr lang="de-DE" sz="1800" u="none" strike="noStrike" kern="1200" baseline="0" dirty="0" err="1"/>
                        <a:t>Difference</a:t>
                      </a:r>
                      <a:endParaRPr lang="de-DE" sz="1800" u="none" strike="noStrike" kern="1200" baseline="0" dirty="0"/>
                    </a:p>
                    <a:p>
                      <a:r>
                        <a:rPr lang="de-DE" sz="1800" u="none" strike="noStrike" kern="1200" baseline="0" dirty="0"/>
                        <a:t>Min-f0 </a:t>
                      </a:r>
                      <a:r>
                        <a:rPr lang="de-DE" sz="1800" u="none" strike="noStrike" kern="1200" baseline="0" dirty="0" err="1"/>
                        <a:t>Difference</a:t>
                      </a:r>
                      <a:endParaRPr lang="de-DE" sz="1800" b="0" i="0" u="none" strike="noStrike" kern="1200" baseline="0" dirty="0">
                        <a:solidFill>
                          <a:schemeClr val="lt1"/>
                        </a:solidFill>
                        <a:latin typeface="+mn-lt"/>
                        <a:ea typeface="+mn-ea"/>
                        <a:cs typeface="+mn-cs"/>
                      </a:endParaRPr>
                    </a:p>
                  </a:txBody>
                  <a:tcPr/>
                </a:tc>
                <a:tc>
                  <a:txBody>
                    <a:bodyPr/>
                    <a:lstStyle/>
                    <a:p>
                      <a:endParaRPr lang="en-US" dirty="0"/>
                    </a:p>
                    <a:p>
                      <a:r>
                        <a:rPr lang="en-US" dirty="0">
                          <a:solidFill>
                            <a:srgbClr val="FF0000"/>
                          </a:solidFill>
                        </a:rPr>
                        <a:t>0.804</a:t>
                      </a:r>
                    </a:p>
                    <a:p>
                      <a:r>
                        <a:rPr lang="en-US" dirty="0"/>
                        <a:t>0.084</a:t>
                      </a:r>
                    </a:p>
                    <a:p>
                      <a:r>
                        <a:rPr lang="en-US" dirty="0"/>
                        <a:t>0.194</a:t>
                      </a:r>
                    </a:p>
                    <a:p>
                      <a:r>
                        <a:rPr lang="en-US" dirty="0">
                          <a:solidFill>
                            <a:srgbClr val="FF0000"/>
                          </a:solidFill>
                        </a:rPr>
                        <a:t>0.846</a:t>
                      </a:r>
                    </a:p>
                    <a:p>
                      <a:r>
                        <a:rPr lang="en-US" dirty="0"/>
                        <a:t>0.052</a:t>
                      </a:r>
                    </a:p>
                    <a:p>
                      <a:r>
                        <a:rPr lang="en-US" dirty="0"/>
                        <a:t>0.199</a:t>
                      </a:r>
                    </a:p>
                    <a:p>
                      <a:r>
                        <a:rPr lang="en-US" dirty="0"/>
                        <a:t>0.015</a:t>
                      </a:r>
                    </a:p>
                    <a:p>
                      <a:r>
                        <a:rPr lang="en-US" dirty="0">
                          <a:solidFill>
                            <a:srgbClr val="FF0000"/>
                          </a:solidFill>
                        </a:rPr>
                        <a:t>-0.805</a:t>
                      </a:r>
                    </a:p>
                    <a:p>
                      <a:r>
                        <a:rPr lang="en-US" dirty="0"/>
                        <a:t>0.059</a:t>
                      </a:r>
                    </a:p>
                    <a:p>
                      <a:r>
                        <a:rPr lang="en-US" dirty="0"/>
                        <a:t>0.002</a:t>
                      </a:r>
                    </a:p>
                  </a:txBody>
                  <a:tcPr/>
                </a:tc>
                <a:tc>
                  <a:txBody>
                    <a:bodyPr/>
                    <a:lstStyle/>
                    <a:p>
                      <a:endParaRPr lang="en-US" dirty="0"/>
                    </a:p>
                    <a:p>
                      <a:r>
                        <a:rPr lang="en-US" dirty="0">
                          <a:solidFill>
                            <a:srgbClr val="FF0000"/>
                          </a:solidFill>
                        </a:rPr>
                        <a:t>0.582</a:t>
                      </a:r>
                    </a:p>
                    <a:p>
                      <a:r>
                        <a:rPr lang="en-US" dirty="0">
                          <a:solidFill>
                            <a:srgbClr val="FF0000"/>
                          </a:solidFill>
                        </a:rPr>
                        <a:t>0.780</a:t>
                      </a:r>
                    </a:p>
                    <a:p>
                      <a:r>
                        <a:rPr lang="en-US" dirty="0"/>
                        <a:t>0.350</a:t>
                      </a:r>
                    </a:p>
                    <a:p>
                      <a:r>
                        <a:rPr lang="en-US" dirty="0"/>
                        <a:t>0.381</a:t>
                      </a:r>
                    </a:p>
                    <a:p>
                      <a:r>
                        <a:rPr lang="en-US" dirty="0"/>
                        <a:t>0.247</a:t>
                      </a:r>
                    </a:p>
                    <a:p>
                      <a:r>
                        <a:rPr lang="en-US" dirty="0">
                          <a:solidFill>
                            <a:srgbClr val="FF0000"/>
                          </a:solidFill>
                        </a:rPr>
                        <a:t>0.406</a:t>
                      </a:r>
                    </a:p>
                    <a:p>
                      <a:r>
                        <a:rPr lang="en-US" dirty="0">
                          <a:solidFill>
                            <a:srgbClr val="FF0000"/>
                          </a:solidFill>
                        </a:rPr>
                        <a:t>-0.768</a:t>
                      </a:r>
                    </a:p>
                    <a:p>
                      <a:r>
                        <a:rPr lang="en-US" dirty="0"/>
                        <a:t>-0.130</a:t>
                      </a:r>
                    </a:p>
                    <a:p>
                      <a:r>
                        <a:rPr lang="en-US" dirty="0">
                          <a:solidFill>
                            <a:srgbClr val="FF0000"/>
                          </a:solidFill>
                        </a:rPr>
                        <a:t>0.479</a:t>
                      </a:r>
                    </a:p>
                    <a:p>
                      <a:r>
                        <a:rPr lang="en-US" dirty="0"/>
                        <a:t>0.105</a:t>
                      </a:r>
                    </a:p>
                  </a:txBody>
                  <a:tcPr/>
                </a:tc>
                <a:extLst>
                  <a:ext uri="{0D108BD9-81ED-4DB2-BD59-A6C34878D82A}">
                    <a16:rowId xmlns:a16="http://schemas.microsoft.com/office/drawing/2014/main" val="10001"/>
                  </a:ext>
                </a:extLst>
              </a:tr>
              <a:tr h="265882">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2"/>
                  </a:ext>
                </a:extLst>
              </a:tr>
              <a:tr h="265882">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3"/>
                  </a:ext>
                </a:extLst>
              </a:tr>
              <a:tr h="265882">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4"/>
                  </a:ext>
                </a:extLst>
              </a:tr>
              <a:tr h="265882">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5"/>
                  </a:ext>
                </a:extLst>
              </a:tr>
              <a:tr h="265882">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6"/>
                  </a:ext>
                </a:extLst>
              </a:tr>
              <a:tr h="265882">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7"/>
                  </a:ext>
                </a:extLst>
              </a:tr>
              <a:tr h="265882">
                <a:tc>
                  <a:txBody>
                    <a:bodyPr/>
                    <a:lstStyle/>
                    <a:p>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997211986"/>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LIWC Positive Correlates for Democrats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62722954"/>
              </p:ext>
            </p:extLst>
          </p:nvPr>
        </p:nvGraphicFramePr>
        <p:xfrm>
          <a:off x="2209800" y="1739900"/>
          <a:ext cx="7772400" cy="3337560"/>
        </p:xfrm>
        <a:graphic>
          <a:graphicData uri="http://schemas.openxmlformats.org/drawingml/2006/table">
            <a:tbl>
              <a:tblPr firstRow="1" bandRow="1">
                <a:tableStyleId>{8EC20E35-A176-4012-BC5E-935CFFF8708E}</a:tableStyleId>
              </a:tblPr>
              <a:tblGrid>
                <a:gridCol w="2590800">
                  <a:extLst>
                    <a:ext uri="{9D8B030D-6E8A-4147-A177-3AD203B41FA5}">
                      <a16:colId xmlns:a16="http://schemas.microsoft.com/office/drawing/2014/main" val="20000"/>
                    </a:ext>
                  </a:extLst>
                </a:gridCol>
                <a:gridCol w="2590800">
                  <a:extLst>
                    <a:ext uri="{9D8B030D-6E8A-4147-A177-3AD203B41FA5}">
                      <a16:colId xmlns:a16="http://schemas.microsoft.com/office/drawing/2014/main" val="20001"/>
                    </a:ext>
                  </a:extLst>
                </a:gridCol>
                <a:gridCol w="2590800">
                  <a:extLst>
                    <a:ext uri="{9D8B030D-6E8A-4147-A177-3AD203B41FA5}">
                      <a16:colId xmlns:a16="http://schemas.microsoft.com/office/drawing/2014/main" val="20002"/>
                    </a:ext>
                  </a:extLst>
                </a:gridCol>
              </a:tblGrid>
              <a:tr h="370840">
                <a:tc>
                  <a:txBody>
                    <a:bodyPr/>
                    <a:lstStyle/>
                    <a:p>
                      <a:r>
                        <a:rPr lang="en-US" dirty="0"/>
                        <a:t>Feature</a:t>
                      </a:r>
                    </a:p>
                  </a:txBody>
                  <a:tcPr/>
                </a:tc>
                <a:tc>
                  <a:txBody>
                    <a:bodyPr/>
                    <a:lstStyle/>
                    <a:p>
                      <a:r>
                        <a:rPr lang="en-US" dirty="0"/>
                        <a:t>Examples</a:t>
                      </a:r>
                    </a:p>
                  </a:txBody>
                  <a:tcPr/>
                </a:tc>
                <a:tc>
                  <a:txBody>
                    <a:bodyPr/>
                    <a:lstStyle/>
                    <a:p>
                      <a:r>
                        <a:rPr lang="en-US" dirty="0"/>
                        <a:t>Correlates</a:t>
                      </a:r>
                    </a:p>
                  </a:txBody>
                  <a:tcPr/>
                </a:tc>
                <a:extLst>
                  <a:ext uri="{0D108BD9-81ED-4DB2-BD59-A6C34878D82A}">
                    <a16:rowId xmlns:a16="http://schemas.microsoft.com/office/drawing/2014/main" val="10000"/>
                  </a:ext>
                </a:extLst>
              </a:tr>
              <a:tr h="370840">
                <a:tc>
                  <a:txBody>
                    <a:bodyPr/>
                    <a:lstStyle/>
                    <a:p>
                      <a:r>
                        <a:rPr lang="en-US" dirty="0"/>
                        <a:t>Insight</a:t>
                      </a:r>
                    </a:p>
                  </a:txBody>
                  <a:tcPr/>
                </a:tc>
                <a:tc>
                  <a:txBody>
                    <a:bodyPr/>
                    <a:lstStyle/>
                    <a:p>
                      <a:r>
                        <a:rPr lang="en-US" dirty="0"/>
                        <a:t>Think, know consider</a:t>
                      </a:r>
                    </a:p>
                  </a:txBody>
                  <a:tcPr/>
                </a:tc>
                <a:tc>
                  <a:txBody>
                    <a:bodyPr/>
                    <a:lstStyle/>
                    <a:p>
                      <a:r>
                        <a:rPr lang="en-US" dirty="0"/>
                        <a:t>0.74</a:t>
                      </a:r>
                    </a:p>
                  </a:txBody>
                  <a:tcPr/>
                </a:tc>
                <a:extLst>
                  <a:ext uri="{0D108BD9-81ED-4DB2-BD59-A6C34878D82A}">
                    <a16:rowId xmlns:a16="http://schemas.microsoft.com/office/drawing/2014/main" val="10001"/>
                  </a:ext>
                </a:extLst>
              </a:tr>
              <a:tr h="370840">
                <a:tc>
                  <a:txBody>
                    <a:bodyPr/>
                    <a:lstStyle/>
                    <a:p>
                      <a:r>
                        <a:rPr lang="en-US" dirty="0"/>
                        <a:t>Inclusive</a:t>
                      </a:r>
                    </a:p>
                  </a:txBody>
                  <a:tcPr/>
                </a:tc>
                <a:tc>
                  <a:txBody>
                    <a:bodyPr/>
                    <a:lstStyle/>
                    <a:p>
                      <a:r>
                        <a:rPr lang="en-US" dirty="0"/>
                        <a:t>And, with,</a:t>
                      </a:r>
                      <a:r>
                        <a:rPr lang="en-US" baseline="0" dirty="0"/>
                        <a:t> include</a:t>
                      </a:r>
                      <a:endParaRPr lang="en-US" dirty="0"/>
                    </a:p>
                  </a:txBody>
                  <a:tcPr/>
                </a:tc>
                <a:tc>
                  <a:txBody>
                    <a:bodyPr/>
                    <a:lstStyle/>
                    <a:p>
                      <a:r>
                        <a:rPr lang="en-US" dirty="0"/>
                        <a:t>0.680</a:t>
                      </a:r>
                    </a:p>
                  </a:txBody>
                  <a:tcPr/>
                </a:tc>
                <a:extLst>
                  <a:ext uri="{0D108BD9-81ED-4DB2-BD59-A6C34878D82A}">
                    <a16:rowId xmlns:a16="http://schemas.microsoft.com/office/drawing/2014/main" val="10002"/>
                  </a:ext>
                </a:extLst>
              </a:tr>
              <a:tr h="370840">
                <a:tc>
                  <a:txBody>
                    <a:bodyPr/>
                    <a:lstStyle/>
                    <a:p>
                      <a:r>
                        <a:rPr lang="en-US" dirty="0"/>
                        <a:t>Cognitive</a:t>
                      </a:r>
                    </a:p>
                  </a:txBody>
                  <a:tcPr/>
                </a:tc>
                <a:tc>
                  <a:txBody>
                    <a:bodyPr/>
                    <a:lstStyle/>
                    <a:p>
                      <a:r>
                        <a:rPr lang="en-US" dirty="0"/>
                        <a:t>Cause,</a:t>
                      </a:r>
                      <a:r>
                        <a:rPr lang="en-US" baseline="0" dirty="0"/>
                        <a:t> know, ought</a:t>
                      </a:r>
                      <a:endParaRPr lang="en-US" dirty="0"/>
                    </a:p>
                  </a:txBody>
                  <a:tcPr/>
                </a:tc>
                <a:tc>
                  <a:txBody>
                    <a:bodyPr/>
                    <a:lstStyle/>
                    <a:p>
                      <a:r>
                        <a:rPr lang="en-US" dirty="0"/>
                        <a:t>0.679</a:t>
                      </a:r>
                    </a:p>
                  </a:txBody>
                  <a:tcPr/>
                </a:tc>
                <a:extLst>
                  <a:ext uri="{0D108BD9-81ED-4DB2-BD59-A6C34878D82A}">
                    <a16:rowId xmlns:a16="http://schemas.microsoft.com/office/drawing/2014/main" val="10003"/>
                  </a:ext>
                </a:extLst>
              </a:tr>
              <a:tr h="370840">
                <a:tc>
                  <a:txBody>
                    <a:bodyPr/>
                    <a:lstStyle/>
                    <a:p>
                      <a:r>
                        <a:rPr lang="en-US" dirty="0"/>
                        <a:t>Words per sentence</a:t>
                      </a:r>
                    </a:p>
                  </a:txBody>
                  <a:tcPr/>
                </a:tc>
                <a:tc>
                  <a:txBody>
                    <a:bodyPr/>
                    <a:lstStyle/>
                    <a:p>
                      <a:endParaRPr lang="en-US" dirty="0"/>
                    </a:p>
                  </a:txBody>
                  <a:tcPr/>
                </a:tc>
                <a:tc>
                  <a:txBody>
                    <a:bodyPr/>
                    <a:lstStyle/>
                    <a:p>
                      <a:r>
                        <a:rPr lang="en-US" dirty="0"/>
                        <a:t>0.661</a:t>
                      </a:r>
                    </a:p>
                  </a:txBody>
                  <a:tcPr/>
                </a:tc>
                <a:extLst>
                  <a:ext uri="{0D108BD9-81ED-4DB2-BD59-A6C34878D82A}">
                    <a16:rowId xmlns:a16="http://schemas.microsoft.com/office/drawing/2014/main" val="10004"/>
                  </a:ext>
                </a:extLst>
              </a:tr>
              <a:tr h="370840">
                <a:tc>
                  <a:txBody>
                    <a:bodyPr/>
                    <a:lstStyle/>
                    <a:p>
                      <a:r>
                        <a:rPr lang="en-US" dirty="0"/>
                        <a:t>Common verbs</a:t>
                      </a:r>
                    </a:p>
                  </a:txBody>
                  <a:tcPr/>
                </a:tc>
                <a:tc>
                  <a:txBody>
                    <a:bodyPr/>
                    <a:lstStyle/>
                    <a:p>
                      <a:r>
                        <a:rPr lang="en-US" dirty="0"/>
                        <a:t>Walk, went, see</a:t>
                      </a:r>
                    </a:p>
                  </a:txBody>
                  <a:tcPr/>
                </a:tc>
                <a:tc>
                  <a:txBody>
                    <a:bodyPr/>
                    <a:lstStyle/>
                    <a:p>
                      <a:r>
                        <a:rPr lang="en-US" dirty="0"/>
                        <a:t>0.657</a:t>
                      </a:r>
                    </a:p>
                  </a:txBody>
                  <a:tcPr/>
                </a:tc>
                <a:extLst>
                  <a:ext uri="{0D108BD9-81ED-4DB2-BD59-A6C34878D82A}">
                    <a16:rowId xmlns:a16="http://schemas.microsoft.com/office/drawing/2014/main" val="10005"/>
                  </a:ext>
                </a:extLst>
              </a:tr>
              <a:tr h="370840">
                <a:tc>
                  <a:txBody>
                    <a:bodyPr/>
                    <a:lstStyle/>
                    <a:p>
                      <a:r>
                        <a:rPr lang="en-US" dirty="0"/>
                        <a:t>Positive emotion</a:t>
                      </a:r>
                    </a:p>
                  </a:txBody>
                  <a:tcPr/>
                </a:tc>
                <a:tc>
                  <a:txBody>
                    <a:bodyPr/>
                    <a:lstStyle/>
                    <a:p>
                      <a:r>
                        <a:rPr lang="en-US" dirty="0"/>
                        <a:t>Love, nice, sweet</a:t>
                      </a:r>
                    </a:p>
                  </a:txBody>
                  <a:tcPr/>
                </a:tc>
                <a:tc>
                  <a:txBody>
                    <a:bodyPr/>
                    <a:lstStyle/>
                    <a:p>
                      <a:r>
                        <a:rPr lang="en-US" dirty="0"/>
                        <a:t>0.632</a:t>
                      </a:r>
                    </a:p>
                  </a:txBody>
                  <a:tcPr/>
                </a:tc>
                <a:extLst>
                  <a:ext uri="{0D108BD9-81ED-4DB2-BD59-A6C34878D82A}">
                    <a16:rowId xmlns:a16="http://schemas.microsoft.com/office/drawing/2014/main" val="10006"/>
                  </a:ext>
                </a:extLst>
              </a:tr>
              <a:tr h="370840">
                <a:tc>
                  <a:txBody>
                    <a:bodyPr/>
                    <a:lstStyle/>
                    <a:p>
                      <a:r>
                        <a:rPr lang="en-US" dirty="0"/>
                        <a:t>Pronouns</a:t>
                      </a:r>
                    </a:p>
                  </a:txBody>
                  <a:tcPr/>
                </a:tc>
                <a:tc>
                  <a:txBody>
                    <a:bodyPr/>
                    <a:lstStyle/>
                    <a:p>
                      <a:r>
                        <a:rPr lang="en-US" dirty="0"/>
                        <a:t>I, them, itself</a:t>
                      </a:r>
                    </a:p>
                  </a:txBody>
                  <a:tcPr/>
                </a:tc>
                <a:tc>
                  <a:txBody>
                    <a:bodyPr/>
                    <a:lstStyle/>
                    <a:p>
                      <a:r>
                        <a:rPr lang="en-US" dirty="0"/>
                        <a:t>0.626</a:t>
                      </a:r>
                    </a:p>
                  </a:txBody>
                  <a:tcPr/>
                </a:tc>
                <a:extLst>
                  <a:ext uri="{0D108BD9-81ED-4DB2-BD59-A6C34878D82A}">
                    <a16:rowId xmlns:a16="http://schemas.microsoft.com/office/drawing/2014/main" val="10007"/>
                  </a:ext>
                </a:extLst>
              </a:tr>
              <a:tr h="370840">
                <a:tc>
                  <a:txBody>
                    <a:bodyPr/>
                    <a:lstStyle/>
                    <a:p>
                      <a:r>
                        <a:rPr lang="en-US" dirty="0" err="1"/>
                        <a:t>Nonfluencies</a:t>
                      </a:r>
                      <a:endParaRPr lang="en-US" dirty="0"/>
                    </a:p>
                  </a:txBody>
                  <a:tcPr/>
                </a:tc>
                <a:tc>
                  <a:txBody>
                    <a:bodyPr/>
                    <a:lstStyle/>
                    <a:p>
                      <a:r>
                        <a:rPr lang="en-US" dirty="0" err="1"/>
                        <a:t>Er</a:t>
                      </a:r>
                      <a:r>
                        <a:rPr lang="en-US" dirty="0"/>
                        <a:t>, hmm, umm</a:t>
                      </a:r>
                    </a:p>
                  </a:txBody>
                  <a:tcPr/>
                </a:tc>
                <a:tc>
                  <a:txBody>
                    <a:bodyPr/>
                    <a:lstStyle/>
                    <a:p>
                      <a:r>
                        <a:rPr lang="en-US" dirty="0"/>
                        <a:t>0.611</a:t>
                      </a:r>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546039123"/>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LIWC Features: Negative Correlates for Democrats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673958087"/>
              </p:ext>
            </p:extLst>
          </p:nvPr>
        </p:nvGraphicFramePr>
        <p:xfrm>
          <a:off x="2209800" y="1739900"/>
          <a:ext cx="7772400" cy="3708400"/>
        </p:xfrm>
        <a:graphic>
          <a:graphicData uri="http://schemas.openxmlformats.org/drawingml/2006/table">
            <a:tbl>
              <a:tblPr firstRow="1" bandRow="1">
                <a:tableStyleId>{8EC20E35-A176-4012-BC5E-935CFFF8708E}</a:tableStyleId>
              </a:tblPr>
              <a:tblGrid>
                <a:gridCol w="2590800">
                  <a:extLst>
                    <a:ext uri="{9D8B030D-6E8A-4147-A177-3AD203B41FA5}">
                      <a16:colId xmlns:a16="http://schemas.microsoft.com/office/drawing/2014/main" val="20000"/>
                    </a:ext>
                  </a:extLst>
                </a:gridCol>
                <a:gridCol w="2590800">
                  <a:extLst>
                    <a:ext uri="{9D8B030D-6E8A-4147-A177-3AD203B41FA5}">
                      <a16:colId xmlns:a16="http://schemas.microsoft.com/office/drawing/2014/main" val="20001"/>
                    </a:ext>
                  </a:extLst>
                </a:gridCol>
                <a:gridCol w="2590800">
                  <a:extLst>
                    <a:ext uri="{9D8B030D-6E8A-4147-A177-3AD203B41FA5}">
                      <a16:colId xmlns:a16="http://schemas.microsoft.com/office/drawing/2014/main" val="20002"/>
                    </a:ext>
                  </a:extLst>
                </a:gridCol>
              </a:tblGrid>
              <a:tr h="370840">
                <a:tc>
                  <a:txBody>
                    <a:bodyPr/>
                    <a:lstStyle/>
                    <a:p>
                      <a:r>
                        <a:rPr lang="en-US" dirty="0"/>
                        <a:t>Features</a:t>
                      </a:r>
                    </a:p>
                  </a:txBody>
                  <a:tcPr/>
                </a:tc>
                <a:tc>
                  <a:txBody>
                    <a:bodyPr/>
                    <a:lstStyle/>
                    <a:p>
                      <a:r>
                        <a:rPr lang="en-US" dirty="0"/>
                        <a:t>Examples</a:t>
                      </a:r>
                    </a:p>
                  </a:txBody>
                  <a:tcPr/>
                </a:tc>
                <a:tc>
                  <a:txBody>
                    <a:bodyPr/>
                    <a:lstStyle/>
                    <a:p>
                      <a:r>
                        <a:rPr lang="en-US" dirty="0"/>
                        <a:t>Correlation</a:t>
                      </a:r>
                    </a:p>
                  </a:txBody>
                  <a:tcPr/>
                </a:tc>
                <a:extLst>
                  <a:ext uri="{0D108BD9-81ED-4DB2-BD59-A6C34878D82A}">
                    <a16:rowId xmlns:a16="http://schemas.microsoft.com/office/drawing/2014/main" val="10000"/>
                  </a:ext>
                </a:extLst>
              </a:tr>
              <a:tr h="370840">
                <a:tc>
                  <a:txBody>
                    <a:bodyPr/>
                    <a:lstStyle/>
                    <a:p>
                      <a:r>
                        <a:rPr lang="en-US" dirty="0"/>
                        <a:t>Articles</a:t>
                      </a:r>
                    </a:p>
                  </a:txBody>
                  <a:tcPr/>
                </a:tc>
                <a:tc>
                  <a:txBody>
                    <a:bodyPr/>
                    <a:lstStyle/>
                    <a:p>
                      <a:r>
                        <a:rPr lang="en-US" dirty="0"/>
                        <a:t>A, an, the</a:t>
                      </a:r>
                    </a:p>
                  </a:txBody>
                  <a:tcPr/>
                </a:tc>
                <a:tc>
                  <a:txBody>
                    <a:bodyPr/>
                    <a:lstStyle/>
                    <a:p>
                      <a:r>
                        <a:rPr lang="en-US" dirty="0"/>
                        <a:t>-0.684</a:t>
                      </a:r>
                    </a:p>
                  </a:txBody>
                  <a:tcPr/>
                </a:tc>
                <a:extLst>
                  <a:ext uri="{0D108BD9-81ED-4DB2-BD59-A6C34878D82A}">
                    <a16:rowId xmlns:a16="http://schemas.microsoft.com/office/drawing/2014/main" val="10001"/>
                  </a:ext>
                </a:extLst>
              </a:tr>
              <a:tr h="370840">
                <a:tc>
                  <a:txBody>
                    <a:bodyPr/>
                    <a:lstStyle/>
                    <a:p>
                      <a:r>
                        <a:rPr lang="en-US" dirty="0"/>
                        <a:t>All Punctuation</a:t>
                      </a:r>
                    </a:p>
                  </a:txBody>
                  <a:tcPr/>
                </a:tc>
                <a:tc>
                  <a:txBody>
                    <a:bodyPr/>
                    <a:lstStyle/>
                    <a:p>
                      <a:endParaRPr lang="en-US" dirty="0"/>
                    </a:p>
                  </a:txBody>
                  <a:tcPr/>
                </a:tc>
                <a:tc>
                  <a:txBody>
                    <a:bodyPr/>
                    <a:lstStyle/>
                    <a:p>
                      <a:r>
                        <a:rPr lang="en-US" dirty="0"/>
                        <a:t>-0.653</a:t>
                      </a:r>
                    </a:p>
                  </a:txBody>
                  <a:tcPr/>
                </a:tc>
                <a:extLst>
                  <a:ext uri="{0D108BD9-81ED-4DB2-BD59-A6C34878D82A}">
                    <a16:rowId xmlns:a16="http://schemas.microsoft.com/office/drawing/2014/main" val="10002"/>
                  </a:ext>
                </a:extLst>
              </a:tr>
              <a:tr h="370840">
                <a:tc>
                  <a:txBody>
                    <a:bodyPr/>
                    <a:lstStyle/>
                    <a:p>
                      <a:r>
                        <a:rPr lang="en-US" dirty="0"/>
                        <a:t>Periods</a:t>
                      </a:r>
                    </a:p>
                  </a:txBody>
                  <a:tcPr/>
                </a:tc>
                <a:tc>
                  <a:txBody>
                    <a:bodyPr/>
                    <a:lstStyle/>
                    <a:p>
                      <a:r>
                        <a:rPr lang="en-US" dirty="0"/>
                        <a:t>.</a:t>
                      </a:r>
                    </a:p>
                  </a:txBody>
                  <a:tcPr/>
                </a:tc>
                <a:tc>
                  <a:txBody>
                    <a:bodyPr/>
                    <a:lstStyle/>
                    <a:p>
                      <a:r>
                        <a:rPr lang="en-US" dirty="0"/>
                        <a:t>-0.639</a:t>
                      </a:r>
                    </a:p>
                  </a:txBody>
                  <a:tcPr/>
                </a:tc>
                <a:extLst>
                  <a:ext uri="{0D108BD9-81ED-4DB2-BD59-A6C34878D82A}">
                    <a16:rowId xmlns:a16="http://schemas.microsoft.com/office/drawing/2014/main" val="10003"/>
                  </a:ext>
                </a:extLst>
              </a:tr>
              <a:tr h="370840">
                <a:tc>
                  <a:txBody>
                    <a:bodyPr/>
                    <a:lstStyle/>
                    <a:p>
                      <a:r>
                        <a:rPr lang="en-US" dirty="0"/>
                        <a:t>Dashes</a:t>
                      </a:r>
                    </a:p>
                  </a:txBody>
                  <a:tcPr/>
                </a:tc>
                <a:tc>
                  <a:txBody>
                    <a:bodyPr/>
                    <a:lstStyle/>
                    <a:p>
                      <a:r>
                        <a:rPr lang="en-US" dirty="0"/>
                        <a:t>-</a:t>
                      </a:r>
                    </a:p>
                  </a:txBody>
                  <a:tcPr/>
                </a:tc>
                <a:tc>
                  <a:txBody>
                    <a:bodyPr/>
                    <a:lstStyle/>
                    <a:p>
                      <a:r>
                        <a:rPr lang="en-US" dirty="0"/>
                        <a:t>-0.595</a:t>
                      </a:r>
                    </a:p>
                  </a:txBody>
                  <a:tcPr/>
                </a:tc>
                <a:extLst>
                  <a:ext uri="{0D108BD9-81ED-4DB2-BD59-A6C34878D82A}">
                    <a16:rowId xmlns:a16="http://schemas.microsoft.com/office/drawing/2014/main" val="10004"/>
                  </a:ext>
                </a:extLst>
              </a:tr>
              <a:tr h="370840">
                <a:tc>
                  <a:txBody>
                    <a:bodyPr/>
                    <a:lstStyle/>
                    <a:p>
                      <a:r>
                        <a:rPr lang="en-US" dirty="0"/>
                        <a:t>Numerals</a:t>
                      </a:r>
                    </a:p>
                  </a:txBody>
                  <a:tcPr/>
                </a:tc>
                <a:tc>
                  <a:txBody>
                    <a:bodyPr/>
                    <a:lstStyle/>
                    <a:p>
                      <a:r>
                        <a:rPr lang="en-US" dirty="0"/>
                        <a:t>12, 38, 156</a:t>
                      </a:r>
                    </a:p>
                  </a:txBody>
                  <a:tcPr/>
                </a:tc>
                <a:tc>
                  <a:txBody>
                    <a:bodyPr/>
                    <a:lstStyle/>
                    <a:p>
                      <a:r>
                        <a:rPr lang="en-US" dirty="0"/>
                        <a:t>-0.581</a:t>
                      </a:r>
                    </a:p>
                  </a:txBody>
                  <a:tcPr/>
                </a:tc>
                <a:extLst>
                  <a:ext uri="{0D108BD9-81ED-4DB2-BD59-A6C34878D82A}">
                    <a16:rowId xmlns:a16="http://schemas.microsoft.com/office/drawing/2014/main" val="10005"/>
                  </a:ext>
                </a:extLst>
              </a:tr>
              <a:tr h="370840">
                <a:tc>
                  <a:txBody>
                    <a:bodyPr/>
                    <a:lstStyle/>
                    <a:p>
                      <a:r>
                        <a:rPr lang="en-US" dirty="0"/>
                        <a:t>Questions marks</a:t>
                      </a:r>
                    </a:p>
                  </a:txBody>
                  <a:tcPr/>
                </a:tc>
                <a:tc>
                  <a:txBody>
                    <a:bodyPr/>
                    <a:lstStyle/>
                    <a:p>
                      <a:r>
                        <a:rPr lang="en-US" dirty="0"/>
                        <a:t>?</a:t>
                      </a:r>
                    </a:p>
                  </a:txBody>
                  <a:tcPr/>
                </a:tc>
                <a:tc>
                  <a:txBody>
                    <a:bodyPr/>
                    <a:lstStyle/>
                    <a:p>
                      <a:r>
                        <a:rPr lang="en-US" dirty="0"/>
                        <a:t>-0.578</a:t>
                      </a:r>
                    </a:p>
                  </a:txBody>
                  <a:tcPr/>
                </a:tc>
                <a:extLst>
                  <a:ext uri="{0D108BD9-81ED-4DB2-BD59-A6C34878D82A}">
                    <a16:rowId xmlns:a16="http://schemas.microsoft.com/office/drawing/2014/main" val="10006"/>
                  </a:ext>
                </a:extLst>
              </a:tr>
              <a:tr h="370840">
                <a:tc>
                  <a:txBody>
                    <a:bodyPr/>
                    <a:lstStyle/>
                    <a:p>
                      <a:r>
                        <a:rPr lang="en-US" dirty="0"/>
                        <a:t>Ingestion</a:t>
                      </a:r>
                    </a:p>
                  </a:txBody>
                  <a:tcPr/>
                </a:tc>
                <a:tc>
                  <a:txBody>
                    <a:bodyPr/>
                    <a:lstStyle/>
                    <a:p>
                      <a:r>
                        <a:rPr lang="en-US" dirty="0"/>
                        <a:t>Dish, eat, pizza-0.575</a:t>
                      </a:r>
                    </a:p>
                  </a:txBody>
                  <a:tcPr/>
                </a:tc>
                <a:tc>
                  <a:txBody>
                    <a:bodyPr/>
                    <a:lstStyle/>
                    <a:p>
                      <a:r>
                        <a:rPr lang="en-US" dirty="0"/>
                        <a:t>-0.575</a:t>
                      </a:r>
                    </a:p>
                  </a:txBody>
                  <a:tcPr/>
                </a:tc>
                <a:extLst>
                  <a:ext uri="{0D108BD9-81ED-4DB2-BD59-A6C34878D82A}">
                    <a16:rowId xmlns:a16="http://schemas.microsoft.com/office/drawing/2014/main" val="10007"/>
                  </a:ext>
                </a:extLst>
              </a:tr>
              <a:tr h="370840">
                <a:tc>
                  <a:txBody>
                    <a:bodyPr/>
                    <a:lstStyle/>
                    <a:p>
                      <a:r>
                        <a:rPr lang="en-US" dirty="0"/>
                        <a:t>Money</a:t>
                      </a:r>
                    </a:p>
                  </a:txBody>
                  <a:tcPr/>
                </a:tc>
                <a:tc>
                  <a:txBody>
                    <a:bodyPr/>
                    <a:lstStyle/>
                    <a:p>
                      <a:r>
                        <a:rPr lang="en-US" dirty="0"/>
                        <a:t>Audit, cash, owe</a:t>
                      </a:r>
                    </a:p>
                  </a:txBody>
                  <a:tcPr/>
                </a:tc>
                <a:tc>
                  <a:txBody>
                    <a:bodyPr/>
                    <a:lstStyle/>
                    <a:p>
                      <a:r>
                        <a:rPr lang="en-US" dirty="0"/>
                        <a:t>-0.548</a:t>
                      </a:r>
                    </a:p>
                  </a:txBody>
                  <a:tcPr/>
                </a:tc>
                <a:extLst>
                  <a:ext uri="{0D108BD9-81ED-4DB2-BD59-A6C34878D82A}">
                    <a16:rowId xmlns:a16="http://schemas.microsoft.com/office/drawing/2014/main" val="10008"/>
                  </a:ext>
                </a:extLst>
              </a:tr>
              <a:tr h="370840">
                <a:tc>
                  <a:txBody>
                    <a:bodyPr/>
                    <a:lstStyle/>
                    <a:p>
                      <a:r>
                        <a:rPr lang="en-US" dirty="0"/>
                        <a:t>2</a:t>
                      </a:r>
                      <a:r>
                        <a:rPr lang="en-US" baseline="30000" dirty="0"/>
                        <a:t>nd</a:t>
                      </a:r>
                      <a:r>
                        <a:rPr lang="en-US" dirty="0"/>
                        <a:t> Person Pronouns</a:t>
                      </a:r>
                    </a:p>
                  </a:txBody>
                  <a:tcPr/>
                </a:tc>
                <a:tc>
                  <a:txBody>
                    <a:bodyPr/>
                    <a:lstStyle/>
                    <a:p>
                      <a:r>
                        <a:rPr lang="en-US" dirty="0"/>
                        <a:t>You, your</a:t>
                      </a:r>
                    </a:p>
                  </a:txBody>
                  <a:tcPr/>
                </a:tc>
                <a:tc>
                  <a:txBody>
                    <a:bodyPr/>
                    <a:lstStyle/>
                    <a:p>
                      <a:r>
                        <a:rPr lang="en-US" dirty="0"/>
                        <a:t>-0.506</a:t>
                      </a:r>
                    </a:p>
                  </a:txBody>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92626270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a:spLocks noChangeArrowheads="1"/>
          </p:cNvSpPr>
          <p:nvPr/>
        </p:nvSpPr>
        <p:spPr bwMode="auto">
          <a:xfrm>
            <a:off x="3842739" y="2981326"/>
            <a:ext cx="2466637" cy="461665"/>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400">
                <a:solidFill>
                  <a:srgbClr val="000000"/>
                </a:solidFill>
                <a:latin typeface="Times New Roman" charset="0"/>
                <a:ea typeface="ＭＳ Ｐゴシック" charset="0"/>
              </a:rPr>
              <a:t>1.  Vladimir Lenin</a:t>
            </a:r>
          </a:p>
        </p:txBody>
      </p:sp>
      <p:sp>
        <p:nvSpPr>
          <p:cNvPr id="14" name="矩形 13"/>
          <p:cNvSpPr>
            <a:spLocks noChangeArrowheads="1"/>
          </p:cNvSpPr>
          <p:nvPr/>
        </p:nvSpPr>
        <p:spPr bwMode="auto">
          <a:xfrm>
            <a:off x="6769920" y="3075881"/>
            <a:ext cx="3294492" cy="461665"/>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400">
                <a:solidFill>
                  <a:srgbClr val="000000"/>
                </a:solidFill>
                <a:latin typeface="Times New Roman" charset="0"/>
                <a:ea typeface="ＭＳ Ｐゴシック" charset="0"/>
              </a:rPr>
              <a:t>2. Franklin D. Roosevelt </a:t>
            </a:r>
          </a:p>
        </p:txBody>
      </p:sp>
      <p:sp>
        <p:nvSpPr>
          <p:cNvPr id="16" name="矩形 15"/>
          <p:cNvSpPr>
            <a:spLocks noChangeArrowheads="1"/>
          </p:cNvSpPr>
          <p:nvPr/>
        </p:nvSpPr>
        <p:spPr bwMode="auto">
          <a:xfrm>
            <a:off x="7394409" y="6004819"/>
            <a:ext cx="1992853" cy="461665"/>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400" dirty="0">
                <a:solidFill>
                  <a:srgbClr val="000000"/>
                </a:solidFill>
                <a:latin typeface="Times New Roman" charset="0"/>
                <a:ea typeface="ＭＳ Ｐゴシック" charset="0"/>
              </a:rPr>
              <a:t>4. Adolf Hitler</a:t>
            </a:r>
          </a:p>
        </p:txBody>
      </p:sp>
      <p:pic>
        <p:nvPicPr>
          <p:cNvPr id="21" name="图片 20" descr="lenin_speech2.jpg"/>
          <p:cNvPicPr>
            <a:picLocks noChangeAspect="1"/>
          </p:cNvPicPr>
          <p:nvPr/>
        </p:nvPicPr>
        <p:blipFill>
          <a:blip r:embed="rId11"/>
          <a:srcRect/>
          <a:stretch>
            <a:fillRect/>
          </a:stretch>
        </p:blipFill>
        <p:spPr bwMode="auto">
          <a:xfrm>
            <a:off x="3985614" y="909639"/>
            <a:ext cx="1857375" cy="1946275"/>
          </a:xfrm>
          <a:prstGeom prst="rect">
            <a:avLst/>
          </a:prstGeom>
          <a:noFill/>
          <a:ln w="9525">
            <a:noFill/>
            <a:miter lim="800000"/>
            <a:headEnd/>
            <a:tailEnd/>
          </a:ln>
        </p:spPr>
      </p:pic>
      <p:pic>
        <p:nvPicPr>
          <p:cNvPr id="2050" name="Picture 2" descr="http://upload.wikimedia.org/wikipedia/commons/thumb/b/b8/FDR_in_1933.jpg/250px-FDR_in_1933.jpg"/>
          <p:cNvPicPr>
            <a:picLocks noChangeAspect="1" noChangeArrowheads="1"/>
          </p:cNvPicPr>
          <p:nvPr/>
        </p:nvPicPr>
        <p:blipFill>
          <a:blip r:embed="rId12"/>
          <a:srcRect/>
          <a:stretch>
            <a:fillRect/>
          </a:stretch>
        </p:blipFill>
        <p:spPr bwMode="auto">
          <a:xfrm>
            <a:off x="7127108" y="926406"/>
            <a:ext cx="1714500" cy="2016125"/>
          </a:xfrm>
          <a:prstGeom prst="rect">
            <a:avLst/>
          </a:prstGeom>
          <a:noFill/>
          <a:ln w="9525">
            <a:noFill/>
            <a:miter lim="800000"/>
            <a:headEnd/>
            <a:tailEnd/>
          </a:ln>
        </p:spPr>
      </p:pic>
      <p:pic>
        <p:nvPicPr>
          <p:cNvPr id="24" name="图片 23" descr="Hitler_speech.jpg"/>
          <p:cNvPicPr>
            <a:picLocks noChangeAspect="1"/>
          </p:cNvPicPr>
          <p:nvPr/>
        </p:nvPicPr>
        <p:blipFill>
          <a:blip r:embed="rId13"/>
          <a:srcRect/>
          <a:stretch>
            <a:fillRect/>
          </a:stretch>
        </p:blipFill>
        <p:spPr bwMode="auto">
          <a:xfrm>
            <a:off x="6895934" y="3874393"/>
            <a:ext cx="2198687" cy="2012950"/>
          </a:xfrm>
          <a:prstGeom prst="rect">
            <a:avLst/>
          </a:prstGeom>
          <a:noFill/>
          <a:ln w="9525">
            <a:noFill/>
            <a:miter lim="800000"/>
            <a:headEnd/>
            <a:tailEnd/>
          </a:ln>
        </p:spPr>
      </p:pic>
      <p:pic>
        <p:nvPicPr>
          <p:cNvPr id="2" name="lenin-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3364900" y="3048000"/>
            <a:ext cx="457200" cy="457200"/>
          </a:xfrm>
          <a:prstGeom prst="rect">
            <a:avLst/>
          </a:prstGeom>
        </p:spPr>
      </p:pic>
      <p:pic>
        <p:nvPicPr>
          <p:cNvPr id="3" name="roosevel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6363520" y="3161605"/>
            <a:ext cx="457200" cy="457200"/>
          </a:xfrm>
          <a:prstGeom prst="rect">
            <a:avLst/>
          </a:prstGeom>
        </p:spPr>
      </p:pic>
      <p:grpSp>
        <p:nvGrpSpPr>
          <p:cNvPr id="7" name="Group 6"/>
          <p:cNvGrpSpPr/>
          <p:nvPr/>
        </p:nvGrpSpPr>
        <p:grpSpPr>
          <a:xfrm>
            <a:off x="3962400" y="3939870"/>
            <a:ext cx="2419078" cy="2614315"/>
            <a:chOff x="6604000" y="835025"/>
            <a:chExt cx="2419078" cy="2614315"/>
          </a:xfrm>
        </p:grpSpPr>
        <p:sp>
          <p:nvSpPr>
            <p:cNvPr id="13" name="矩形 12"/>
            <p:cNvSpPr>
              <a:spLocks noChangeArrowheads="1"/>
            </p:cNvSpPr>
            <p:nvPr/>
          </p:nvSpPr>
          <p:spPr bwMode="auto">
            <a:xfrm>
              <a:off x="6950075" y="2987675"/>
              <a:ext cx="2073003" cy="461665"/>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400">
                  <a:solidFill>
                    <a:srgbClr val="000000"/>
                  </a:solidFill>
                  <a:latin typeface="Times New Roman" charset="0"/>
                  <a:ea typeface="ＭＳ Ｐゴシック" charset="0"/>
                </a:rPr>
                <a:t>3. Mao Zedong</a:t>
              </a:r>
            </a:p>
          </p:txBody>
        </p:sp>
        <p:pic>
          <p:nvPicPr>
            <p:cNvPr id="22" name="图片 21" descr="mao-founding.jpg"/>
            <p:cNvPicPr>
              <a:picLocks noChangeAspect="1"/>
            </p:cNvPicPr>
            <p:nvPr/>
          </p:nvPicPr>
          <p:blipFill>
            <a:blip r:embed="rId15"/>
            <a:srcRect/>
            <a:stretch>
              <a:fillRect/>
            </a:stretch>
          </p:blipFill>
          <p:spPr bwMode="auto">
            <a:xfrm>
              <a:off x="6715125" y="835025"/>
              <a:ext cx="1785938" cy="2022475"/>
            </a:xfrm>
            <a:prstGeom prst="rect">
              <a:avLst/>
            </a:prstGeom>
            <a:noFill/>
            <a:ln w="9525">
              <a:noFill/>
              <a:miter lim="800000"/>
              <a:headEnd/>
              <a:tailEnd/>
            </a:ln>
          </p:spPr>
        </p:pic>
        <p:pic>
          <p:nvPicPr>
            <p:cNvPr id="4" name="mao.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6604000" y="3035300"/>
              <a:ext cx="393700" cy="393700"/>
            </a:xfrm>
            <a:prstGeom prst="rect">
              <a:avLst/>
            </a:prstGeom>
          </p:spPr>
        </p:pic>
      </p:grpSp>
      <p:pic>
        <p:nvPicPr>
          <p:cNvPr id="6" name="hitler.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6859420" y="6031805"/>
            <a:ext cx="444500" cy="444500"/>
          </a:xfrm>
          <a:prstGeom prst="rect">
            <a:avLst/>
          </a:prstGeom>
        </p:spPr>
      </p:pic>
    </p:spTree>
    <p:extLst>
      <p:ext uri="{BB962C8B-B14F-4D97-AF65-F5344CB8AC3E}">
        <p14:creationId xmlns:p14="http://schemas.microsoft.com/office/powerpoint/2010/main" val="1965023169"/>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72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2258"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audio>
              <p:cMediaNode vol="80000">
                <p:cTn id="14" fill="hold" display="0">
                  <p:stCondLst>
                    <p:cond delay="indefinite"/>
                  </p:stCondLst>
                  <p:endCondLst>
                    <p:cond evt="onStopAudio" delay="0">
                      <p:tgtEl>
                        <p:sldTgt/>
                      </p:tgtEl>
                    </p:cond>
                  </p:endCondLst>
                </p:cTn>
                <p:tgtEl>
                  <p:spTgt spid="4"/>
                </p:tgtEl>
              </p:cMediaNode>
            </p:audio>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29746" fill="hold"/>
                                        <p:tgtEl>
                                          <p:spTgt spid="6"/>
                                        </p:tgtEl>
                                      </p:cBhvr>
                                    </p:cmd>
                                  </p:childTnLst>
                                </p:cTn>
                              </p:par>
                            </p:childTnLst>
                          </p:cTn>
                        </p:par>
                      </p:childTnLst>
                    </p:cTn>
                  </p:par>
                </p:childTnLst>
              </p:cTn>
              <p:nextCondLst>
                <p:cond evt="onClick" delay="0">
                  <p:tgtEl>
                    <p:spTgt spid="6"/>
                  </p:tgtEl>
                </p:cond>
              </p:nextCondLst>
            </p:seq>
            <p:audio>
              <p:cMediaNode vol="80000">
                <p:cTn id="20" fill="hold" display="0">
                  <p:stCondLst>
                    <p:cond delay="indefinite"/>
                  </p:stCondLst>
                  <p:endCondLst>
                    <p:cond evt="onStopAudio" delay="0">
                      <p:tgtEl>
                        <p:sldTgt/>
                      </p:tgtEl>
                    </p:cond>
                  </p:endCondLst>
                </p:cTn>
                <p:tgtEl>
                  <p:spTgt spid="6"/>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LIWC Features: Positive and Negative Correlates for Republicans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25810017"/>
              </p:ext>
            </p:extLst>
          </p:nvPr>
        </p:nvGraphicFramePr>
        <p:xfrm>
          <a:off x="2209800" y="1739900"/>
          <a:ext cx="7772400" cy="3505200"/>
        </p:xfrm>
        <a:graphic>
          <a:graphicData uri="http://schemas.openxmlformats.org/drawingml/2006/table">
            <a:tbl>
              <a:tblPr firstRow="1" bandRow="1">
                <a:tableStyleId>{8EC20E35-A176-4012-BC5E-935CFFF8708E}</a:tableStyleId>
              </a:tblPr>
              <a:tblGrid>
                <a:gridCol w="2590800">
                  <a:extLst>
                    <a:ext uri="{9D8B030D-6E8A-4147-A177-3AD203B41FA5}">
                      <a16:colId xmlns:a16="http://schemas.microsoft.com/office/drawing/2014/main" val="20000"/>
                    </a:ext>
                  </a:extLst>
                </a:gridCol>
                <a:gridCol w="2590800">
                  <a:extLst>
                    <a:ext uri="{9D8B030D-6E8A-4147-A177-3AD203B41FA5}">
                      <a16:colId xmlns:a16="http://schemas.microsoft.com/office/drawing/2014/main" val="20001"/>
                    </a:ext>
                  </a:extLst>
                </a:gridCol>
                <a:gridCol w="2590800">
                  <a:extLst>
                    <a:ext uri="{9D8B030D-6E8A-4147-A177-3AD203B41FA5}">
                      <a16:colId xmlns:a16="http://schemas.microsoft.com/office/drawing/2014/main" val="20002"/>
                    </a:ext>
                  </a:extLst>
                </a:gridCol>
              </a:tblGrid>
              <a:tr h="370840">
                <a:tc>
                  <a:txBody>
                    <a:bodyPr/>
                    <a:lstStyle/>
                    <a:p>
                      <a:r>
                        <a:rPr lang="en-US" dirty="0"/>
                        <a:t>Features</a:t>
                      </a:r>
                    </a:p>
                  </a:txBody>
                  <a:tcPr/>
                </a:tc>
                <a:tc>
                  <a:txBody>
                    <a:bodyPr/>
                    <a:lstStyle/>
                    <a:p>
                      <a:r>
                        <a:rPr lang="en-US" dirty="0"/>
                        <a:t>Examples</a:t>
                      </a:r>
                    </a:p>
                  </a:txBody>
                  <a:tcPr/>
                </a:tc>
                <a:tc>
                  <a:txBody>
                    <a:bodyPr/>
                    <a:lstStyle/>
                    <a:p>
                      <a:r>
                        <a:rPr lang="en-US" dirty="0"/>
                        <a:t>Correlation</a:t>
                      </a:r>
                    </a:p>
                  </a:txBody>
                  <a:tcPr/>
                </a:tc>
                <a:extLst>
                  <a:ext uri="{0D108BD9-81ED-4DB2-BD59-A6C34878D82A}">
                    <a16:rowId xmlns:a16="http://schemas.microsoft.com/office/drawing/2014/main" val="10000"/>
                  </a:ext>
                </a:extLst>
              </a:tr>
              <a:tr h="370840">
                <a:tc>
                  <a:txBody>
                    <a:bodyPr/>
                    <a:lstStyle/>
                    <a:p>
                      <a:r>
                        <a:rPr lang="en-US" dirty="0"/>
                        <a:t>Leisure</a:t>
                      </a:r>
                    </a:p>
                  </a:txBody>
                  <a:tcPr/>
                </a:tc>
                <a:tc>
                  <a:txBody>
                    <a:bodyPr/>
                    <a:lstStyle/>
                    <a:p>
                      <a:r>
                        <a:rPr lang="en-US" dirty="0"/>
                        <a:t>Cook, chat, movie</a:t>
                      </a:r>
                    </a:p>
                  </a:txBody>
                  <a:tcPr/>
                </a:tc>
                <a:tc>
                  <a:txBody>
                    <a:bodyPr/>
                    <a:lstStyle/>
                    <a:p>
                      <a:r>
                        <a:rPr lang="en-US" dirty="0"/>
                        <a:t>0.869</a:t>
                      </a:r>
                    </a:p>
                  </a:txBody>
                  <a:tcPr/>
                </a:tc>
                <a:extLst>
                  <a:ext uri="{0D108BD9-81ED-4DB2-BD59-A6C34878D82A}">
                    <a16:rowId xmlns:a16="http://schemas.microsoft.com/office/drawing/2014/main" val="10001"/>
                  </a:ext>
                </a:extLst>
              </a:tr>
              <a:tr h="370840">
                <a:tc>
                  <a:txBody>
                    <a:bodyPr/>
                    <a:lstStyle/>
                    <a:p>
                      <a:r>
                        <a:rPr lang="en-US" dirty="0"/>
                        <a:t>Past tense</a:t>
                      </a:r>
                    </a:p>
                  </a:txBody>
                  <a:tcPr/>
                </a:tc>
                <a:tc>
                  <a:txBody>
                    <a:bodyPr/>
                    <a:lstStyle/>
                    <a:p>
                      <a:r>
                        <a:rPr lang="en-US" dirty="0"/>
                        <a:t>Went, ran, had</a:t>
                      </a:r>
                    </a:p>
                  </a:txBody>
                  <a:tcPr/>
                </a:tc>
                <a:tc>
                  <a:txBody>
                    <a:bodyPr/>
                    <a:lstStyle/>
                    <a:p>
                      <a:r>
                        <a:rPr lang="en-US" dirty="0"/>
                        <a:t>0.732</a:t>
                      </a:r>
                    </a:p>
                  </a:txBody>
                  <a:tcPr/>
                </a:tc>
                <a:extLst>
                  <a:ext uri="{0D108BD9-81ED-4DB2-BD59-A6C34878D82A}">
                    <a16:rowId xmlns:a16="http://schemas.microsoft.com/office/drawing/2014/main" val="10002"/>
                  </a:ext>
                </a:extLst>
              </a:tr>
              <a:tr h="370840">
                <a:tc>
                  <a:txBody>
                    <a:bodyPr/>
                    <a:lstStyle/>
                    <a:p>
                      <a:r>
                        <a:rPr lang="en-US" dirty="0"/>
                        <a:t>“Other” punctuation</a:t>
                      </a:r>
                    </a:p>
                  </a:txBody>
                  <a:tcPr/>
                </a:tc>
                <a:tc>
                  <a:txBody>
                    <a:bodyPr/>
                    <a:lstStyle/>
                    <a:p>
                      <a:r>
                        <a:rPr lang="en-US" dirty="0"/>
                        <a:t>!”:%$</a:t>
                      </a:r>
                    </a:p>
                  </a:txBody>
                  <a:tcPr/>
                </a:tc>
                <a:tc>
                  <a:txBody>
                    <a:bodyPr/>
                    <a:lstStyle/>
                    <a:p>
                      <a:r>
                        <a:rPr lang="en-US" dirty="0"/>
                        <a:t>0.665</a:t>
                      </a:r>
                    </a:p>
                  </a:txBody>
                  <a:tcPr/>
                </a:tc>
                <a:extLst>
                  <a:ext uri="{0D108BD9-81ED-4DB2-BD59-A6C34878D82A}">
                    <a16:rowId xmlns:a16="http://schemas.microsoft.com/office/drawing/2014/main" val="10003"/>
                  </a:ext>
                </a:extLst>
              </a:tr>
              <a:tr h="370840">
                <a:tc>
                  <a:txBody>
                    <a:bodyPr/>
                    <a:lstStyle/>
                    <a:p>
                      <a:r>
                        <a:rPr lang="en-US" dirty="0"/>
                        <a:t>Dictionary words</a:t>
                      </a:r>
                    </a:p>
                  </a:txBody>
                  <a:tcPr/>
                </a:tc>
                <a:tc>
                  <a:txBody>
                    <a:bodyPr/>
                    <a:lstStyle/>
                    <a:p>
                      <a:endParaRPr lang="en-US" dirty="0"/>
                    </a:p>
                  </a:txBody>
                  <a:tcPr/>
                </a:tc>
                <a:tc>
                  <a:txBody>
                    <a:bodyPr/>
                    <a:lstStyle/>
                    <a:p>
                      <a:r>
                        <a:rPr lang="en-US" dirty="0"/>
                        <a:t>0.541</a:t>
                      </a:r>
                    </a:p>
                  </a:txBody>
                  <a:tcPr/>
                </a:tc>
                <a:extLst>
                  <a:ext uri="{0D108BD9-81ED-4DB2-BD59-A6C34878D82A}">
                    <a16:rowId xmlns:a16="http://schemas.microsoft.com/office/drawing/2014/main" val="10004"/>
                  </a:ext>
                </a:extLst>
              </a:tr>
              <a:tr h="370840">
                <a:tc>
                  <a:txBody>
                    <a:bodyPr/>
                    <a:lstStyle/>
                    <a:p>
                      <a:r>
                        <a:rPr lang="en-US" dirty="0"/>
                        <a:t>Personal pronouns</a:t>
                      </a:r>
                    </a:p>
                  </a:txBody>
                  <a:tcPr/>
                </a:tc>
                <a:tc>
                  <a:txBody>
                    <a:bodyPr/>
                    <a:lstStyle/>
                    <a:p>
                      <a:r>
                        <a:rPr lang="en-US" dirty="0"/>
                        <a:t>I, them, her</a:t>
                      </a:r>
                    </a:p>
                  </a:txBody>
                  <a:tcPr/>
                </a:tc>
                <a:tc>
                  <a:txBody>
                    <a:bodyPr/>
                    <a:lstStyle/>
                    <a:p>
                      <a:r>
                        <a:rPr lang="en-US" dirty="0"/>
                        <a:t>0.525</a:t>
                      </a:r>
                    </a:p>
                  </a:txBody>
                  <a:tcPr/>
                </a:tc>
                <a:extLst>
                  <a:ext uri="{0D108BD9-81ED-4DB2-BD59-A6C34878D82A}">
                    <a16:rowId xmlns:a16="http://schemas.microsoft.com/office/drawing/2014/main" val="10005"/>
                  </a:ext>
                </a:extLst>
              </a:tr>
              <a:tr h="370840">
                <a:tc>
                  <a:txBody>
                    <a:bodyPr/>
                    <a:lstStyle/>
                    <a:p>
                      <a:r>
                        <a:rPr lang="en-US" dirty="0"/>
                        <a:t>6+ letters</a:t>
                      </a:r>
                    </a:p>
                  </a:txBody>
                  <a:tcPr/>
                </a:tc>
                <a:tc>
                  <a:txBody>
                    <a:bodyPr/>
                    <a:lstStyle/>
                    <a:p>
                      <a:r>
                        <a:rPr lang="en-US" dirty="0"/>
                        <a:t>Abandon, abrupt, absolute</a:t>
                      </a:r>
                    </a:p>
                  </a:txBody>
                  <a:tcPr/>
                </a:tc>
                <a:tc>
                  <a:txBody>
                    <a:bodyPr/>
                    <a:lstStyle/>
                    <a:p>
                      <a:r>
                        <a:rPr lang="en-US" dirty="0"/>
                        <a:t>-0.741</a:t>
                      </a:r>
                    </a:p>
                  </a:txBody>
                  <a:tcPr/>
                </a:tc>
                <a:extLst>
                  <a:ext uri="{0D108BD9-81ED-4DB2-BD59-A6C34878D82A}">
                    <a16:rowId xmlns:a16="http://schemas.microsoft.com/office/drawing/2014/main" val="10006"/>
                  </a:ext>
                </a:extLst>
              </a:tr>
              <a:tr h="370840">
                <a:tc>
                  <a:txBody>
                    <a:bodyPr/>
                    <a:lstStyle/>
                    <a:p>
                      <a:r>
                        <a:rPr lang="en-US" dirty="0"/>
                        <a:t>Home</a:t>
                      </a:r>
                    </a:p>
                  </a:txBody>
                  <a:tcPr/>
                </a:tc>
                <a:tc>
                  <a:txBody>
                    <a:bodyPr/>
                    <a:lstStyle/>
                    <a:p>
                      <a:r>
                        <a:rPr lang="en-US" dirty="0"/>
                        <a:t>Apartment, kitchen, family</a:t>
                      </a:r>
                    </a:p>
                  </a:txBody>
                  <a:tcPr/>
                </a:tc>
                <a:tc>
                  <a:txBody>
                    <a:bodyPr/>
                    <a:lstStyle/>
                    <a:p>
                      <a:r>
                        <a:rPr lang="en-US" dirty="0"/>
                        <a:t>-0.513</a:t>
                      </a: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928853488"/>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Party Differences</a:t>
            </a:r>
          </a:p>
        </p:txBody>
      </p:sp>
      <p:sp>
        <p:nvSpPr>
          <p:cNvPr id="3" name="Content Placeholder 2"/>
          <p:cNvSpPr>
            <a:spLocks noGrp="1"/>
          </p:cNvSpPr>
          <p:nvPr>
            <p:ph idx="1"/>
          </p:nvPr>
        </p:nvSpPr>
        <p:spPr/>
        <p:txBody>
          <a:bodyPr/>
          <a:lstStyle/>
          <a:p>
            <a:r>
              <a:rPr lang="en-US" dirty="0">
                <a:solidFill>
                  <a:srgbClr val="0070C0"/>
                </a:solidFill>
              </a:rPr>
              <a:t>Democrat</a:t>
            </a:r>
            <a:r>
              <a:rPr lang="en-US" dirty="0"/>
              <a:t> audiences </a:t>
            </a:r>
            <a:r>
              <a:rPr lang="en-US" dirty="0">
                <a:solidFill>
                  <a:srgbClr val="FF0000"/>
                </a:solidFill>
              </a:rPr>
              <a:t>laughed</a:t>
            </a:r>
            <a:r>
              <a:rPr lang="en-US" dirty="0"/>
              <a:t> more</a:t>
            </a:r>
          </a:p>
          <a:p>
            <a:r>
              <a:rPr lang="en-US" dirty="0">
                <a:solidFill>
                  <a:srgbClr val="0070C0"/>
                </a:solidFill>
              </a:rPr>
              <a:t>Republican</a:t>
            </a:r>
            <a:r>
              <a:rPr lang="en-US" dirty="0"/>
              <a:t> audience </a:t>
            </a:r>
            <a:r>
              <a:rPr lang="en-US" dirty="0">
                <a:solidFill>
                  <a:srgbClr val="FF0000"/>
                </a:solidFill>
              </a:rPr>
              <a:t>applauded</a:t>
            </a:r>
            <a:r>
              <a:rPr lang="en-US" dirty="0"/>
              <a:t> more</a:t>
            </a:r>
          </a:p>
          <a:p>
            <a:r>
              <a:rPr lang="en-US" dirty="0">
                <a:solidFill>
                  <a:srgbClr val="0070C0"/>
                </a:solidFill>
              </a:rPr>
              <a:t>Democrats</a:t>
            </a:r>
            <a:r>
              <a:rPr lang="en-US" dirty="0"/>
              <a:t> got </a:t>
            </a:r>
            <a:r>
              <a:rPr lang="en-US" dirty="0">
                <a:solidFill>
                  <a:srgbClr val="FF0000"/>
                </a:solidFill>
              </a:rPr>
              <a:t>interrupted</a:t>
            </a:r>
            <a:r>
              <a:rPr lang="en-US" dirty="0"/>
              <a:t> more</a:t>
            </a:r>
          </a:p>
          <a:p>
            <a:r>
              <a:rPr lang="en-US" dirty="0">
                <a:solidFill>
                  <a:srgbClr val="0070C0"/>
                </a:solidFill>
              </a:rPr>
              <a:t>Republicans</a:t>
            </a:r>
            <a:r>
              <a:rPr lang="en-US" dirty="0"/>
              <a:t> had </a:t>
            </a:r>
            <a:r>
              <a:rPr lang="en-US" dirty="0">
                <a:solidFill>
                  <a:srgbClr val="FF0000"/>
                </a:solidFill>
              </a:rPr>
              <a:t>more words </a:t>
            </a:r>
            <a:r>
              <a:rPr lang="en-US" dirty="0"/>
              <a:t>per turn</a:t>
            </a:r>
          </a:p>
          <a:p>
            <a:r>
              <a:rPr lang="en-US" dirty="0">
                <a:solidFill>
                  <a:srgbClr val="0070C0"/>
                </a:solidFill>
              </a:rPr>
              <a:t>Both</a:t>
            </a:r>
            <a:r>
              <a:rPr lang="en-US" dirty="0"/>
              <a:t> had about the </a:t>
            </a:r>
            <a:r>
              <a:rPr lang="en-US" dirty="0">
                <a:solidFill>
                  <a:srgbClr val="FF0000"/>
                </a:solidFill>
              </a:rPr>
              <a:t>same number of syllables per word</a:t>
            </a:r>
          </a:p>
          <a:p>
            <a:r>
              <a:rPr lang="en-US" dirty="0">
                <a:solidFill>
                  <a:srgbClr val="0070C0"/>
                </a:solidFill>
              </a:rPr>
              <a:t>Democrats</a:t>
            </a:r>
            <a:r>
              <a:rPr lang="en-US" dirty="0"/>
              <a:t>' debate speech was more different from their interviews, but </a:t>
            </a:r>
            <a:r>
              <a:rPr lang="en-US" dirty="0">
                <a:solidFill>
                  <a:srgbClr val="0070C0"/>
                </a:solidFill>
              </a:rPr>
              <a:t>Republicans</a:t>
            </a:r>
            <a:r>
              <a:rPr lang="en-US" dirty="0"/>
              <a:t> responded slightly more positively to these differences than Democrats did</a:t>
            </a:r>
          </a:p>
        </p:txBody>
      </p:sp>
    </p:spTree>
    <p:extLst>
      <p:ext uri="{BB962C8B-B14F-4D97-AF65-F5344CB8AC3E}">
        <p14:creationId xmlns:p14="http://schemas.microsoft.com/office/powerpoint/2010/main" val="3803680487"/>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a:t>
            </a:r>
          </a:p>
        </p:txBody>
      </p:sp>
      <p:sp>
        <p:nvSpPr>
          <p:cNvPr id="3" name="Content Placeholder 2"/>
          <p:cNvSpPr>
            <a:spLocks noGrp="1"/>
          </p:cNvSpPr>
          <p:nvPr>
            <p:ph idx="1"/>
          </p:nvPr>
        </p:nvSpPr>
        <p:spPr/>
        <p:txBody>
          <a:bodyPr/>
          <a:lstStyle/>
          <a:p>
            <a:r>
              <a:rPr lang="en-US" dirty="0">
                <a:solidFill>
                  <a:srgbClr val="0070C0"/>
                </a:solidFill>
              </a:rPr>
              <a:t>Democrats</a:t>
            </a:r>
            <a:r>
              <a:rPr lang="en-US" dirty="0"/>
              <a:t>: Talk more, use fewer </a:t>
            </a:r>
            <a:r>
              <a:rPr lang="en-US" dirty="0" err="1"/>
              <a:t>disfluencies</a:t>
            </a:r>
            <a:r>
              <a:rPr lang="en-US" dirty="0"/>
              <a:t>, and use more Insight words</a:t>
            </a:r>
          </a:p>
          <a:p>
            <a:r>
              <a:rPr lang="en-US" dirty="0">
                <a:solidFill>
                  <a:srgbClr val="0070C0"/>
                </a:solidFill>
              </a:rPr>
              <a:t>Republicans</a:t>
            </a:r>
            <a:r>
              <a:rPr lang="en-US" dirty="0"/>
              <a:t>: Make the audience laugh, use Leisure-related words, and avoid longer words</a:t>
            </a:r>
          </a:p>
        </p:txBody>
      </p:sp>
    </p:spTree>
    <p:extLst>
      <p:ext uri="{BB962C8B-B14F-4D97-AF65-F5344CB8AC3E}">
        <p14:creationId xmlns:p14="http://schemas.microsoft.com/office/powerpoint/2010/main" val="2882081164"/>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to Do in Politics</a:t>
            </a:r>
          </a:p>
        </p:txBody>
      </p:sp>
      <p:sp>
        <p:nvSpPr>
          <p:cNvPr id="3" name="Content Placeholder 2"/>
          <p:cNvSpPr>
            <a:spLocks noGrp="1"/>
          </p:cNvSpPr>
          <p:nvPr>
            <p:ph idx="1"/>
          </p:nvPr>
        </p:nvSpPr>
        <p:spPr/>
        <p:txBody>
          <a:bodyPr/>
          <a:lstStyle/>
          <a:p>
            <a:r>
              <a:rPr lang="en-US" dirty="0"/>
              <a:t>Investigate </a:t>
            </a:r>
            <a:r>
              <a:rPr lang="en-US" dirty="0">
                <a:solidFill>
                  <a:srgbClr val="0070C0"/>
                </a:solidFill>
              </a:rPr>
              <a:t>additional acoustic features </a:t>
            </a:r>
            <a:r>
              <a:rPr lang="en-US" dirty="0"/>
              <a:t>(intensity, speaking rate, voice quality)</a:t>
            </a:r>
          </a:p>
          <a:p>
            <a:r>
              <a:rPr lang="en-US" dirty="0">
                <a:solidFill>
                  <a:srgbClr val="0070C0"/>
                </a:solidFill>
              </a:rPr>
              <a:t>Higher level prosodic features </a:t>
            </a:r>
            <a:r>
              <a:rPr lang="en-US" dirty="0"/>
              <a:t>(</a:t>
            </a:r>
            <a:r>
              <a:rPr lang="en-US" dirty="0" err="1"/>
              <a:t>intonational</a:t>
            </a:r>
            <a:r>
              <a:rPr lang="en-US" dirty="0"/>
              <a:t> contours, phrasing)</a:t>
            </a:r>
          </a:p>
          <a:p>
            <a:r>
              <a:rPr lang="en-US" dirty="0">
                <a:solidFill>
                  <a:srgbClr val="0070C0"/>
                </a:solidFill>
              </a:rPr>
              <a:t>More complicated / interesting lexical features</a:t>
            </a:r>
          </a:p>
          <a:p>
            <a:pPr lvl="1"/>
            <a:r>
              <a:rPr lang="en-US" dirty="0"/>
              <a:t>Cross-cultural similarities and differences</a:t>
            </a:r>
          </a:p>
          <a:p>
            <a:pPr lvl="1"/>
            <a:r>
              <a:rPr lang="en-US" dirty="0"/>
              <a:t>Entrainment</a:t>
            </a:r>
          </a:p>
        </p:txBody>
      </p:sp>
    </p:spTree>
    <p:extLst>
      <p:ext uri="{BB962C8B-B14F-4D97-AF65-F5344CB8AC3E}">
        <p14:creationId xmlns:p14="http://schemas.microsoft.com/office/powerpoint/2010/main" val="2633185705"/>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Vocal Attractiveness</a:t>
            </a:r>
          </a:p>
        </p:txBody>
      </p:sp>
      <p:sp>
        <p:nvSpPr>
          <p:cNvPr id="3" name="Content Placeholder 2"/>
          <p:cNvSpPr>
            <a:spLocks noGrp="1"/>
          </p:cNvSpPr>
          <p:nvPr>
            <p:ph idx="1"/>
          </p:nvPr>
        </p:nvSpPr>
        <p:spPr/>
        <p:txBody>
          <a:bodyPr/>
          <a:lstStyle/>
          <a:p>
            <a:r>
              <a:rPr lang="en-US" dirty="0"/>
              <a:t>Article:   </a:t>
            </a:r>
            <a:r>
              <a:rPr lang="en-US" dirty="0">
                <a:hlinkClick r:id="rId2"/>
              </a:rPr>
              <a:t>Prosodic Aspects of the Attractive Voice</a:t>
            </a:r>
            <a:endParaRPr lang="en-US" dirty="0"/>
          </a:p>
        </p:txBody>
      </p:sp>
    </p:spTree>
    <p:extLst>
      <p:ext uri="{BB962C8B-B14F-4D97-AF65-F5344CB8AC3E}">
        <p14:creationId xmlns:p14="http://schemas.microsoft.com/office/powerpoint/2010/main" val="964113642"/>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x-none" dirty="0"/>
              <a:t>What Makes a Speaker Credible?</a:t>
            </a:r>
          </a:p>
        </p:txBody>
      </p:sp>
      <p:sp>
        <p:nvSpPr>
          <p:cNvPr id="8195" name="Rectangle 3"/>
          <p:cNvSpPr>
            <a:spLocks noGrp="1" noChangeArrowheads="1"/>
          </p:cNvSpPr>
          <p:nvPr>
            <p:ph type="body" idx="1"/>
          </p:nvPr>
        </p:nvSpPr>
        <p:spPr/>
        <p:txBody>
          <a:bodyPr/>
          <a:lstStyle/>
          <a:p>
            <a:pPr>
              <a:lnSpc>
                <a:spcPct val="90000"/>
              </a:lnSpc>
            </a:pPr>
            <a:r>
              <a:rPr lang="en-US" altLang="x-none" dirty="0"/>
              <a:t>Christopher </a:t>
            </a:r>
            <a:r>
              <a:rPr lang="en-US" altLang="x-none" dirty="0" err="1"/>
              <a:t>Tuppen</a:t>
            </a:r>
            <a:r>
              <a:rPr lang="en-US" altLang="x-none" dirty="0"/>
              <a:t>, “Dimensions of communicator credibility: An oblique solution”, </a:t>
            </a:r>
            <a:r>
              <a:rPr lang="en-US" altLang="x-none" i="1" dirty="0"/>
              <a:t>Speech Monographs(41)</a:t>
            </a:r>
            <a:r>
              <a:rPr lang="en-US" altLang="x-none" dirty="0"/>
              <a:t>, 1974.</a:t>
            </a:r>
          </a:p>
          <a:p>
            <a:pPr>
              <a:lnSpc>
                <a:spcPct val="90000"/>
              </a:lnSpc>
            </a:pPr>
            <a:r>
              <a:rPr lang="en-US" altLang="x-none" dirty="0"/>
              <a:t>101 subjects read a booklet containing </a:t>
            </a:r>
            <a:r>
              <a:rPr lang="en-US" altLang="x-none" dirty="0">
                <a:solidFill>
                  <a:srgbClr val="0070C0"/>
                </a:solidFill>
              </a:rPr>
              <a:t>ten character sketches</a:t>
            </a:r>
            <a:r>
              <a:rPr lang="en-US" altLang="x-none" dirty="0"/>
              <a:t>.</a:t>
            </a:r>
          </a:p>
          <a:p>
            <a:pPr lvl="1">
              <a:lnSpc>
                <a:spcPct val="90000"/>
              </a:lnSpc>
            </a:pPr>
            <a:r>
              <a:rPr lang="en-US" altLang="x-none" sz="1800" dirty="0"/>
              <a:t>Student, professor, ad exec, farmer, unethical businessman, doctor, ret. Army officer, man of religion, hippie, TV personality</a:t>
            </a:r>
          </a:p>
          <a:p>
            <a:pPr lvl="1">
              <a:lnSpc>
                <a:spcPct val="90000"/>
              </a:lnSpc>
            </a:pPr>
            <a:r>
              <a:rPr lang="en-US" altLang="x-none" sz="1800" dirty="0"/>
              <a:t>Topics: how much sleep you need, marijuana and health, duration of US involvement in SE Asia, and tuition at State Colleges</a:t>
            </a:r>
            <a:endParaRPr lang="en-US" altLang="x-none" dirty="0"/>
          </a:p>
          <a:p>
            <a:pPr>
              <a:lnSpc>
                <a:spcPct val="90000"/>
              </a:lnSpc>
            </a:pPr>
            <a:r>
              <a:rPr lang="en-US" altLang="x-none" dirty="0"/>
              <a:t>The subjects </a:t>
            </a:r>
            <a:r>
              <a:rPr lang="en-US" altLang="x-none" dirty="0">
                <a:solidFill>
                  <a:srgbClr val="0070C0"/>
                </a:solidFill>
              </a:rPr>
              <a:t>rated each communicator </a:t>
            </a:r>
            <a:r>
              <a:rPr lang="en-US" altLang="x-none" dirty="0"/>
              <a:t>on 64 scales.</a:t>
            </a:r>
          </a:p>
          <a:p>
            <a:pPr lvl="1">
              <a:lnSpc>
                <a:spcPct val="90000"/>
              </a:lnSpc>
            </a:pPr>
            <a:r>
              <a:rPr lang="en-US" altLang="x-none" dirty="0"/>
              <a:t>28 bipolar adjective, 36 seven-point Likert scales.</a:t>
            </a:r>
          </a:p>
        </p:txBody>
      </p:sp>
    </p:spTree>
    <p:extLst>
      <p:ext uri="{BB962C8B-B14F-4D97-AF65-F5344CB8AC3E}">
        <p14:creationId xmlns:p14="http://schemas.microsoft.com/office/powerpoint/2010/main" val="659752135"/>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endParaRPr lang="en-US" altLang="x-none" dirty="0"/>
          </a:p>
        </p:txBody>
      </p:sp>
      <p:sp>
        <p:nvSpPr>
          <p:cNvPr id="39939" name="Rectangle 3"/>
          <p:cNvSpPr>
            <a:spLocks noGrp="1" noChangeArrowheads="1"/>
          </p:cNvSpPr>
          <p:nvPr>
            <p:ph type="body" idx="1"/>
          </p:nvPr>
        </p:nvSpPr>
        <p:spPr/>
        <p:txBody>
          <a:bodyPr/>
          <a:lstStyle/>
          <a:p>
            <a:r>
              <a:rPr lang="en-US" altLang="x-none" dirty="0"/>
              <a:t>Subject ratings grouped using </a:t>
            </a:r>
            <a:r>
              <a:rPr lang="en-US" altLang="x-none" dirty="0">
                <a:solidFill>
                  <a:srgbClr val="0070C0"/>
                </a:solidFill>
              </a:rPr>
              <a:t>cluster analysis</a:t>
            </a:r>
          </a:p>
          <a:p>
            <a:r>
              <a:rPr lang="en-US" altLang="x-none" dirty="0"/>
              <a:t>Cluster 1: “</a:t>
            </a:r>
            <a:r>
              <a:rPr lang="en-US" altLang="x-none" dirty="0">
                <a:solidFill>
                  <a:srgbClr val="FF0000"/>
                </a:solidFill>
              </a:rPr>
              <a:t>Trustworthiness</a:t>
            </a:r>
            <a:r>
              <a:rPr lang="en-US" altLang="x-none" dirty="0"/>
              <a:t>”</a:t>
            </a:r>
          </a:p>
          <a:p>
            <a:pPr lvl="1"/>
            <a:r>
              <a:rPr lang="en-US" altLang="x-none" dirty="0"/>
              <a:t>Trustworthy, honest, safe, dependable, reputable, etc.</a:t>
            </a:r>
          </a:p>
          <a:p>
            <a:r>
              <a:rPr lang="en-US" altLang="x-none" dirty="0"/>
              <a:t>Cluster 2: “</a:t>
            </a:r>
            <a:r>
              <a:rPr lang="en-US" altLang="x-none" dirty="0">
                <a:solidFill>
                  <a:srgbClr val="FF0000"/>
                </a:solidFill>
              </a:rPr>
              <a:t>Expertise</a:t>
            </a:r>
            <a:r>
              <a:rPr lang="en-US" altLang="x-none" dirty="0"/>
              <a:t>”</a:t>
            </a:r>
          </a:p>
          <a:p>
            <a:pPr lvl="1"/>
            <a:r>
              <a:rPr lang="en-US" altLang="x-none" dirty="0"/>
              <a:t>Qualified, skilled, informed, experienced, etc.</a:t>
            </a:r>
          </a:p>
          <a:p>
            <a:r>
              <a:rPr lang="en-US" altLang="x-none" dirty="0"/>
              <a:t>Cluster 3: “</a:t>
            </a:r>
            <a:r>
              <a:rPr lang="en-US" altLang="x-none" dirty="0">
                <a:solidFill>
                  <a:srgbClr val="FF0000"/>
                </a:solidFill>
              </a:rPr>
              <a:t>Dynamism</a:t>
            </a:r>
            <a:r>
              <a:rPr lang="en-US" altLang="x-none" dirty="0"/>
              <a:t>”</a:t>
            </a:r>
          </a:p>
          <a:p>
            <a:pPr lvl="1"/>
            <a:r>
              <a:rPr lang="en-US" altLang="x-none" dirty="0"/>
              <a:t>Bold, active, aggressive, strong, emphatic, etc.</a:t>
            </a:r>
          </a:p>
        </p:txBody>
      </p:sp>
    </p:spTree>
    <p:extLst>
      <p:ext uri="{BB962C8B-B14F-4D97-AF65-F5344CB8AC3E}">
        <p14:creationId xmlns:p14="http://schemas.microsoft.com/office/powerpoint/2010/main" val="996063484"/>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endParaRPr lang="en-US" altLang="x-none" dirty="0"/>
          </a:p>
        </p:txBody>
      </p:sp>
      <p:sp>
        <p:nvSpPr>
          <p:cNvPr id="40963" name="Rectangle 3"/>
          <p:cNvSpPr>
            <a:spLocks noGrp="1" noChangeArrowheads="1"/>
          </p:cNvSpPr>
          <p:nvPr>
            <p:ph type="body" idx="1"/>
          </p:nvPr>
        </p:nvSpPr>
        <p:spPr/>
        <p:txBody>
          <a:bodyPr/>
          <a:lstStyle/>
          <a:p>
            <a:r>
              <a:rPr lang="en-US" altLang="x-none" dirty="0"/>
              <a:t>Cluster 4: “</a:t>
            </a:r>
            <a:r>
              <a:rPr lang="en-US" altLang="x-none" dirty="0">
                <a:solidFill>
                  <a:srgbClr val="FF0000"/>
                </a:solidFill>
              </a:rPr>
              <a:t>Co-orientation</a:t>
            </a:r>
            <a:r>
              <a:rPr lang="en-US" altLang="x-none" dirty="0"/>
              <a:t>”</a:t>
            </a:r>
          </a:p>
          <a:p>
            <a:pPr lvl="1"/>
            <a:r>
              <a:rPr lang="en-US" altLang="x-none" dirty="0"/>
              <a:t>Created a favorable impression, stood for a group whose interests coincided with the rater, represented acceptable values, was someone to whom the rater would like to listen. </a:t>
            </a:r>
          </a:p>
          <a:p>
            <a:r>
              <a:rPr lang="en-US" altLang="x-none" dirty="0"/>
              <a:t>Cluster 5: “</a:t>
            </a:r>
            <a:r>
              <a:rPr lang="en-US" altLang="x-none" dirty="0">
                <a:solidFill>
                  <a:srgbClr val="FF0000"/>
                </a:solidFill>
              </a:rPr>
              <a:t>Charisma</a:t>
            </a:r>
            <a:r>
              <a:rPr lang="en-US" altLang="x-none" dirty="0"/>
              <a:t>”</a:t>
            </a:r>
          </a:p>
          <a:p>
            <a:pPr lvl="1"/>
            <a:r>
              <a:rPr lang="en-US" altLang="x-none" dirty="0"/>
              <a:t>Convincing, reasonable, right, logical, believable, intelligent, whose opinion is respected, whose background is admired, in whom the reader has confidence.</a:t>
            </a:r>
          </a:p>
        </p:txBody>
      </p:sp>
    </p:spTree>
    <p:extLst>
      <p:ext uri="{BB962C8B-B14F-4D97-AF65-F5344CB8AC3E}">
        <p14:creationId xmlns:p14="http://schemas.microsoft.com/office/powerpoint/2010/main" val="1203947223"/>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altLang="x-none" dirty="0"/>
              <a:t>Forcefulness, Persuasion and Social Influence</a:t>
            </a:r>
          </a:p>
        </p:txBody>
      </p:sp>
      <p:sp>
        <p:nvSpPr>
          <p:cNvPr id="9219" name="Rectangle 3"/>
          <p:cNvSpPr>
            <a:spLocks noGrp="1" noChangeArrowheads="1"/>
          </p:cNvSpPr>
          <p:nvPr>
            <p:ph type="body" idx="1"/>
          </p:nvPr>
        </p:nvSpPr>
        <p:spPr/>
        <p:txBody>
          <a:bodyPr/>
          <a:lstStyle/>
          <a:p>
            <a:r>
              <a:rPr lang="en-US" altLang="x-none" dirty="0"/>
              <a:t>M. Hamilton &amp; B. Stewart, “Extending an Information Processing Model of Language Intensity Effects”, </a:t>
            </a:r>
            <a:r>
              <a:rPr lang="en-US" altLang="x-none" i="1" dirty="0"/>
              <a:t>Communication Quarterly (41:2)</a:t>
            </a:r>
            <a:r>
              <a:rPr lang="en-US" altLang="x-none" dirty="0"/>
              <a:t>, 1993</a:t>
            </a:r>
          </a:p>
          <a:p>
            <a:r>
              <a:rPr lang="en-US" altLang="x-none" dirty="0"/>
              <a:t>“How forceful should my language be in order to maximize my social influence?”</a:t>
            </a:r>
          </a:p>
          <a:p>
            <a:pPr lvl="1"/>
            <a:r>
              <a:rPr lang="en-US" altLang="x-none" dirty="0"/>
              <a:t>I.e., what is the </a:t>
            </a:r>
            <a:r>
              <a:rPr lang="en-US" altLang="x-none" dirty="0">
                <a:solidFill>
                  <a:srgbClr val="FF0000"/>
                </a:solidFill>
              </a:rPr>
              <a:t>relationship between language intensity and persu</a:t>
            </a:r>
            <a:r>
              <a:rPr lang="en-US" altLang="x-none" dirty="0"/>
              <a:t>asion?</a:t>
            </a:r>
          </a:p>
        </p:txBody>
      </p:sp>
    </p:spTree>
    <p:extLst>
      <p:ext uri="{BB962C8B-B14F-4D97-AF65-F5344CB8AC3E}">
        <p14:creationId xmlns:p14="http://schemas.microsoft.com/office/powerpoint/2010/main" val="1150054927"/>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endParaRPr lang="en-US" altLang="x-none" dirty="0"/>
          </a:p>
        </p:txBody>
      </p:sp>
      <p:sp>
        <p:nvSpPr>
          <p:cNvPr id="41987" name="Rectangle 3"/>
          <p:cNvSpPr>
            <a:spLocks noGrp="1" noChangeArrowheads="1"/>
          </p:cNvSpPr>
          <p:nvPr>
            <p:ph type="body" idx="1"/>
          </p:nvPr>
        </p:nvSpPr>
        <p:spPr/>
        <p:txBody>
          <a:bodyPr/>
          <a:lstStyle/>
          <a:p>
            <a:r>
              <a:rPr lang="en-US" altLang="x-none" dirty="0">
                <a:solidFill>
                  <a:srgbClr val="0070C0"/>
                </a:solidFill>
              </a:rPr>
              <a:t>Intensity</a:t>
            </a:r>
            <a:r>
              <a:rPr lang="en-US" altLang="x-none" dirty="0"/>
              <a:t> manipulated by varying two language features: emotionality and specificity</a:t>
            </a:r>
          </a:p>
          <a:p>
            <a:pPr lvl="1"/>
            <a:r>
              <a:rPr lang="en-US" altLang="x-none" dirty="0">
                <a:solidFill>
                  <a:srgbClr val="FF0000"/>
                </a:solidFill>
              </a:rPr>
              <a:t>Emotionality</a:t>
            </a:r>
            <a:r>
              <a:rPr lang="en-US" altLang="x-none" dirty="0"/>
              <a:t>: degree of affect present in the language, ranging from stolid displays to histrionics</a:t>
            </a:r>
          </a:p>
          <a:p>
            <a:pPr lvl="1"/>
            <a:r>
              <a:rPr lang="en-US" altLang="x-none" dirty="0">
                <a:solidFill>
                  <a:srgbClr val="FF0000"/>
                </a:solidFill>
              </a:rPr>
              <a:t>Specificity</a:t>
            </a:r>
            <a:r>
              <a:rPr lang="en-US" altLang="x-none" dirty="0"/>
              <a:t>: degree to which precise reference is made to attitude objects</a:t>
            </a:r>
          </a:p>
          <a:p>
            <a:r>
              <a:rPr lang="en-US" altLang="x-none" dirty="0">
                <a:solidFill>
                  <a:srgbClr val="0070C0"/>
                </a:solidFill>
              </a:rPr>
              <a:t>Attitude change </a:t>
            </a:r>
            <a:r>
              <a:rPr lang="en-US" altLang="x-none" dirty="0"/>
              <a:t>is a product of </a:t>
            </a:r>
            <a:r>
              <a:rPr lang="en-US" altLang="x-none" dirty="0">
                <a:solidFill>
                  <a:srgbClr val="0070C0"/>
                </a:solidFill>
              </a:rPr>
              <a:t>message discrepancy, perceived source credibility </a:t>
            </a:r>
            <a:r>
              <a:rPr lang="en-US" altLang="x-none" dirty="0"/>
              <a:t>and </a:t>
            </a:r>
            <a:r>
              <a:rPr lang="en-US" altLang="x-none" dirty="0">
                <a:solidFill>
                  <a:srgbClr val="0070C0"/>
                </a:solidFill>
              </a:rPr>
              <a:t>message strength</a:t>
            </a:r>
          </a:p>
        </p:txBody>
      </p:sp>
      <p:graphicFrame>
        <p:nvGraphicFramePr>
          <p:cNvPr id="41988" name="Object 4"/>
          <p:cNvGraphicFramePr>
            <a:graphicFrameLocks noChangeAspect="1"/>
          </p:cNvGraphicFramePr>
          <p:nvPr>
            <p:extLst>
              <p:ext uri="{D42A27DB-BD31-4B8C-83A1-F6EECF244321}">
                <p14:modId xmlns:p14="http://schemas.microsoft.com/office/powerpoint/2010/main" val="1401576217"/>
              </p:ext>
            </p:extLst>
          </p:nvPr>
        </p:nvGraphicFramePr>
        <p:xfrm>
          <a:off x="2667000" y="4806042"/>
          <a:ext cx="1219200" cy="693738"/>
        </p:xfrm>
        <a:graphic>
          <a:graphicData uri="http://schemas.openxmlformats.org/presentationml/2006/ole">
            <mc:AlternateContent xmlns:mc="http://schemas.openxmlformats.org/markup-compatibility/2006">
              <mc:Choice xmlns:v="urn:schemas-microsoft-com:vml" Requires="v">
                <p:oleObj name="Equation" r:id="rId2" imgW="647700" imgH="368300" progId="Equation.3">
                  <p:embed/>
                </p:oleObj>
              </mc:Choice>
              <mc:Fallback>
                <p:oleObj name="Equation" r:id="rId2" imgW="647700" imgH="368300"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4806042"/>
                        <a:ext cx="1219200" cy="69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1989" name="Rectangle 5"/>
          <p:cNvSpPr>
            <a:spLocks noChangeArrowheads="1"/>
          </p:cNvSpPr>
          <p:nvPr/>
        </p:nvSpPr>
        <p:spPr bwMode="auto">
          <a:xfrm>
            <a:off x="4327526" y="4641396"/>
            <a:ext cx="478849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dirty="0"/>
              <a:t>a – attitude change, f - force, s - source credibility</a:t>
            </a:r>
          </a:p>
          <a:p>
            <a:r>
              <a:rPr lang="en-US" altLang="x-none" dirty="0"/>
              <a:t>d - discrepancy, c - counterargument</a:t>
            </a:r>
          </a:p>
          <a:p>
            <a:r>
              <a:rPr lang="en-US" altLang="x-none" dirty="0">
                <a:sym typeface="Symbol" charset="2"/>
              </a:rPr>
              <a:t></a:t>
            </a:r>
            <a:r>
              <a:rPr lang="en-US" altLang="x-none" dirty="0"/>
              <a:t> - impact parameter</a:t>
            </a:r>
          </a:p>
        </p:txBody>
      </p:sp>
    </p:spTree>
    <p:extLst>
      <p:ext uri="{BB962C8B-B14F-4D97-AF65-F5344CB8AC3E}">
        <p14:creationId xmlns:p14="http://schemas.microsoft.com/office/powerpoint/2010/main" val="162033508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Makes an Individual Charismatic?</a:t>
            </a:r>
          </a:p>
        </p:txBody>
      </p:sp>
      <p:sp>
        <p:nvSpPr>
          <p:cNvPr id="3" name="Content Placeholder 2"/>
          <p:cNvSpPr>
            <a:spLocks noGrp="1"/>
          </p:cNvSpPr>
          <p:nvPr>
            <p:ph idx="1"/>
          </p:nvPr>
        </p:nvSpPr>
        <p:spPr/>
        <p:txBody>
          <a:bodyPr/>
          <a:lstStyle/>
          <a:p>
            <a:r>
              <a:rPr lang="en-US" dirty="0">
                <a:solidFill>
                  <a:srgbClr val="0070C0"/>
                </a:solidFill>
              </a:rPr>
              <a:t>Message</a:t>
            </a:r>
            <a:r>
              <a:rPr lang="en-US" dirty="0"/>
              <a:t>?</a:t>
            </a:r>
          </a:p>
          <a:p>
            <a:r>
              <a:rPr lang="en-US" dirty="0">
                <a:solidFill>
                  <a:srgbClr val="0070C0"/>
                </a:solidFill>
              </a:rPr>
              <a:t>Personality</a:t>
            </a:r>
            <a:r>
              <a:rPr lang="en-US" dirty="0"/>
              <a:t>?</a:t>
            </a:r>
          </a:p>
          <a:p>
            <a:r>
              <a:rPr lang="en-US" dirty="0"/>
              <a:t>Speaking </a:t>
            </a:r>
            <a:r>
              <a:rPr lang="en-US" dirty="0">
                <a:solidFill>
                  <a:srgbClr val="0070C0"/>
                </a:solidFill>
              </a:rPr>
              <a:t>style</a:t>
            </a:r>
            <a:r>
              <a:rPr lang="en-US" dirty="0"/>
              <a:t>?</a:t>
            </a:r>
          </a:p>
          <a:p>
            <a:r>
              <a:rPr lang="en-US" dirty="0"/>
              <a:t>What </a:t>
            </a:r>
            <a:r>
              <a:rPr lang="en-US" dirty="0">
                <a:solidFill>
                  <a:srgbClr val="0070C0"/>
                </a:solidFill>
              </a:rPr>
              <a:t>aspects of speech </a:t>
            </a:r>
            <a:r>
              <a:rPr lang="en-US" dirty="0"/>
              <a:t>might contribute to the perception of a speaker as </a:t>
            </a:r>
            <a:r>
              <a:rPr lang="en-US" b="1" dirty="0"/>
              <a:t>charismatic</a:t>
            </a:r>
            <a:r>
              <a:rPr lang="en-US" dirty="0"/>
              <a:t>?</a:t>
            </a:r>
          </a:p>
          <a:p>
            <a:pPr lvl="1"/>
            <a:r>
              <a:rPr lang="en-US" dirty="0">
                <a:solidFill>
                  <a:srgbClr val="FF0000"/>
                </a:solidFill>
              </a:rPr>
              <a:t>Content</a:t>
            </a:r>
            <a:r>
              <a:rPr lang="en-US" dirty="0"/>
              <a:t> of message?</a:t>
            </a:r>
          </a:p>
          <a:p>
            <a:pPr lvl="1"/>
            <a:r>
              <a:rPr lang="en-US" dirty="0" err="1">
                <a:solidFill>
                  <a:srgbClr val="FF0000"/>
                </a:solidFill>
              </a:rPr>
              <a:t>Lexico</a:t>
            </a:r>
            <a:r>
              <a:rPr lang="en-US" dirty="0">
                <a:solidFill>
                  <a:srgbClr val="FF0000"/>
                </a:solidFill>
              </a:rPr>
              <a:t>-syntactic</a:t>
            </a:r>
            <a:r>
              <a:rPr lang="en-US" dirty="0"/>
              <a:t> features?</a:t>
            </a:r>
          </a:p>
          <a:p>
            <a:pPr lvl="1"/>
            <a:r>
              <a:rPr lang="en-US" dirty="0"/>
              <a:t>Acoustic-prosodic features?</a:t>
            </a:r>
          </a:p>
          <a:p>
            <a:pPr lvl="1"/>
            <a:r>
              <a:rPr lang="en-US" b="1" i="1" dirty="0"/>
              <a:t>What you say or how you say it?</a:t>
            </a:r>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6</a:t>
            </a:fld>
            <a:endParaRPr lang="en-US">
              <a:solidFill>
                <a:prstClr val="black"/>
              </a:solidFill>
              <a:latin typeface="Georgia"/>
            </a:endParaRPr>
          </a:p>
        </p:txBody>
      </p:sp>
    </p:spTree>
    <p:extLst>
      <p:ext uri="{BB962C8B-B14F-4D97-AF65-F5344CB8AC3E}">
        <p14:creationId xmlns:p14="http://schemas.microsoft.com/office/powerpoint/2010/main" val="3955459942"/>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endParaRPr lang="en-US" altLang="x-none" dirty="0"/>
          </a:p>
        </p:txBody>
      </p:sp>
      <p:sp>
        <p:nvSpPr>
          <p:cNvPr id="43011" name="Rectangle 3"/>
          <p:cNvSpPr>
            <a:spLocks noGrp="1" noChangeArrowheads="1"/>
          </p:cNvSpPr>
          <p:nvPr>
            <p:ph type="body" idx="1"/>
          </p:nvPr>
        </p:nvSpPr>
        <p:spPr/>
        <p:txBody>
          <a:bodyPr/>
          <a:lstStyle/>
          <a:p>
            <a:r>
              <a:rPr lang="en-US" altLang="x-none" dirty="0"/>
              <a:t>518 subjects presented with a “</a:t>
            </a:r>
            <a:r>
              <a:rPr lang="en-US" altLang="x-none" dirty="0">
                <a:solidFill>
                  <a:srgbClr val="0070C0"/>
                </a:solidFill>
              </a:rPr>
              <a:t>persuasive message</a:t>
            </a:r>
            <a:r>
              <a:rPr lang="en-US" altLang="x-none" dirty="0"/>
              <a:t>” with </a:t>
            </a:r>
            <a:r>
              <a:rPr lang="en-US" altLang="x-none" dirty="0">
                <a:solidFill>
                  <a:srgbClr val="0070C0"/>
                </a:solidFill>
              </a:rPr>
              <a:t>manipulated intensity</a:t>
            </a:r>
          </a:p>
          <a:p>
            <a:r>
              <a:rPr lang="en-US" altLang="x-none" dirty="0"/>
              <a:t>Message’s </a:t>
            </a:r>
            <a:r>
              <a:rPr lang="en-US" altLang="x-none" dirty="0">
                <a:solidFill>
                  <a:srgbClr val="0070C0"/>
                </a:solidFill>
              </a:rPr>
              <a:t>language evaluated on 11 terms </a:t>
            </a:r>
            <a:r>
              <a:rPr lang="en-US" altLang="x-none" dirty="0"/>
              <a:t>using a 7-point bipolar adjective scale</a:t>
            </a:r>
          </a:p>
          <a:p>
            <a:pPr lvl="1"/>
            <a:r>
              <a:rPr lang="en-US" altLang="x-none" dirty="0"/>
              <a:t>Intense, strong, active, extreme, forceful, emotional, vivid, vigorous, powerful, assertive, potent</a:t>
            </a:r>
          </a:p>
          <a:p>
            <a:r>
              <a:rPr lang="en-US" altLang="x-none" dirty="0"/>
              <a:t>Perceived </a:t>
            </a:r>
            <a:r>
              <a:rPr lang="en-US" altLang="x-none" dirty="0">
                <a:solidFill>
                  <a:srgbClr val="0070C0"/>
                </a:solidFill>
              </a:rPr>
              <a:t>source competence, trustworthiness </a:t>
            </a:r>
            <a:r>
              <a:rPr lang="en-US" altLang="x-none" dirty="0"/>
              <a:t>and </a:t>
            </a:r>
            <a:r>
              <a:rPr lang="en-US" altLang="x-none" dirty="0">
                <a:solidFill>
                  <a:srgbClr val="0070C0"/>
                </a:solidFill>
              </a:rPr>
              <a:t>dynamism</a:t>
            </a:r>
            <a:r>
              <a:rPr lang="en-US" altLang="x-none" dirty="0"/>
              <a:t> were assessed</a:t>
            </a:r>
          </a:p>
        </p:txBody>
      </p:sp>
    </p:spTree>
    <p:extLst>
      <p:ext uri="{BB962C8B-B14F-4D97-AF65-F5344CB8AC3E}">
        <p14:creationId xmlns:p14="http://schemas.microsoft.com/office/powerpoint/2010/main" val="731713216"/>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endParaRPr lang="en-US" altLang="x-none" dirty="0"/>
          </a:p>
        </p:txBody>
      </p:sp>
      <p:sp>
        <p:nvSpPr>
          <p:cNvPr id="44035" name="Rectangle 3"/>
          <p:cNvSpPr>
            <a:spLocks noGrp="1" noChangeArrowheads="1"/>
          </p:cNvSpPr>
          <p:nvPr>
            <p:ph type="body" idx="1"/>
          </p:nvPr>
        </p:nvSpPr>
        <p:spPr/>
        <p:txBody>
          <a:bodyPr/>
          <a:lstStyle/>
          <a:p>
            <a:r>
              <a:rPr lang="en-US" altLang="x-none"/>
              <a:t>Correlations between subject ratings and manipulated features were calculated using a causal modeling program, PATH.</a:t>
            </a:r>
          </a:p>
        </p:txBody>
      </p:sp>
      <p:sp>
        <p:nvSpPr>
          <p:cNvPr id="44038" name="AutoShape 6"/>
          <p:cNvSpPr>
            <a:spLocks noChangeArrowheads="1"/>
          </p:cNvSpPr>
          <p:nvPr/>
        </p:nvSpPr>
        <p:spPr bwMode="auto">
          <a:xfrm>
            <a:off x="2209800" y="4648200"/>
            <a:ext cx="1143000" cy="9144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tLang="x-none" sz="1600"/>
              <a:t>Manipulated</a:t>
            </a:r>
          </a:p>
          <a:p>
            <a:pPr algn="ctr"/>
            <a:r>
              <a:rPr lang="en-US" altLang="x-none" sz="1600"/>
              <a:t>intensity</a:t>
            </a:r>
            <a:endParaRPr lang="en-US" altLang="x-none"/>
          </a:p>
        </p:txBody>
      </p:sp>
      <p:sp>
        <p:nvSpPr>
          <p:cNvPr id="44039" name="AutoShape 7"/>
          <p:cNvSpPr>
            <a:spLocks noChangeArrowheads="1"/>
          </p:cNvSpPr>
          <p:nvPr/>
        </p:nvSpPr>
        <p:spPr bwMode="auto">
          <a:xfrm>
            <a:off x="3886200" y="4648200"/>
            <a:ext cx="914400" cy="9144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tLang="x-none" sz="1600"/>
              <a:t>Perceived</a:t>
            </a:r>
          </a:p>
          <a:p>
            <a:pPr algn="ctr"/>
            <a:r>
              <a:rPr lang="en-US" altLang="x-none" sz="1600"/>
              <a:t>intensity</a:t>
            </a:r>
            <a:endParaRPr lang="en-US" altLang="x-none"/>
          </a:p>
        </p:txBody>
      </p:sp>
      <p:sp>
        <p:nvSpPr>
          <p:cNvPr id="44040" name="AutoShape 8"/>
          <p:cNvSpPr>
            <a:spLocks noChangeArrowheads="1"/>
          </p:cNvSpPr>
          <p:nvPr/>
        </p:nvSpPr>
        <p:spPr bwMode="auto">
          <a:xfrm>
            <a:off x="6477000" y="3581400"/>
            <a:ext cx="1447800" cy="6858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tLang="x-none" sz="1600"/>
              <a:t>Extremity of</a:t>
            </a:r>
          </a:p>
          <a:p>
            <a:pPr algn="ctr"/>
            <a:r>
              <a:rPr lang="en-US" altLang="x-none" sz="1600"/>
              <a:t>position</a:t>
            </a:r>
            <a:endParaRPr lang="en-US" altLang="x-none"/>
          </a:p>
        </p:txBody>
      </p:sp>
      <p:sp>
        <p:nvSpPr>
          <p:cNvPr id="44041" name="AutoShape 9"/>
          <p:cNvSpPr>
            <a:spLocks noChangeArrowheads="1"/>
          </p:cNvSpPr>
          <p:nvPr/>
        </p:nvSpPr>
        <p:spPr bwMode="auto">
          <a:xfrm>
            <a:off x="5486400" y="4648200"/>
            <a:ext cx="990600" cy="9144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tLang="x-none" sz="1600"/>
              <a:t>Source</a:t>
            </a:r>
          </a:p>
          <a:p>
            <a:pPr algn="ctr"/>
            <a:r>
              <a:rPr lang="en-US" altLang="x-none" sz="1600"/>
              <a:t>dynamism</a:t>
            </a:r>
            <a:endParaRPr lang="en-US" altLang="x-none"/>
          </a:p>
        </p:txBody>
      </p:sp>
      <p:sp>
        <p:nvSpPr>
          <p:cNvPr id="44042" name="AutoShape 10"/>
          <p:cNvSpPr>
            <a:spLocks noChangeArrowheads="1"/>
          </p:cNvSpPr>
          <p:nvPr/>
        </p:nvSpPr>
        <p:spPr bwMode="auto">
          <a:xfrm>
            <a:off x="6934200" y="4648200"/>
            <a:ext cx="1143000" cy="9144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tLang="x-none" sz="1600"/>
              <a:t>Source</a:t>
            </a:r>
          </a:p>
          <a:p>
            <a:pPr algn="ctr"/>
            <a:r>
              <a:rPr lang="en-US" altLang="x-none" sz="1600"/>
              <a:t>competence</a:t>
            </a:r>
            <a:endParaRPr lang="en-US" altLang="x-none"/>
          </a:p>
        </p:txBody>
      </p:sp>
      <p:sp>
        <p:nvSpPr>
          <p:cNvPr id="44043" name="AutoShape 11"/>
          <p:cNvSpPr>
            <a:spLocks noChangeArrowheads="1"/>
          </p:cNvSpPr>
          <p:nvPr/>
        </p:nvSpPr>
        <p:spPr bwMode="auto">
          <a:xfrm>
            <a:off x="8839200" y="4648200"/>
            <a:ext cx="1371600" cy="9144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tLang="x-none" sz="1600"/>
              <a:t>Source</a:t>
            </a:r>
          </a:p>
          <a:p>
            <a:pPr algn="ctr"/>
            <a:r>
              <a:rPr lang="en-US" altLang="x-none" sz="1600"/>
              <a:t>trustworthiness</a:t>
            </a:r>
            <a:endParaRPr lang="en-US" altLang="x-none"/>
          </a:p>
        </p:txBody>
      </p:sp>
      <p:sp>
        <p:nvSpPr>
          <p:cNvPr id="44046" name="Line 14"/>
          <p:cNvSpPr>
            <a:spLocks noChangeShapeType="1"/>
          </p:cNvSpPr>
          <p:nvPr/>
        </p:nvSpPr>
        <p:spPr bwMode="auto">
          <a:xfrm>
            <a:off x="3352800" y="5105400"/>
            <a:ext cx="533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47" name="Line 15"/>
          <p:cNvSpPr>
            <a:spLocks noChangeShapeType="1"/>
          </p:cNvSpPr>
          <p:nvPr/>
        </p:nvSpPr>
        <p:spPr bwMode="auto">
          <a:xfrm>
            <a:off x="4800600" y="5105400"/>
            <a:ext cx="685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48" name="Line 16"/>
          <p:cNvSpPr>
            <a:spLocks noChangeShapeType="1"/>
          </p:cNvSpPr>
          <p:nvPr/>
        </p:nvSpPr>
        <p:spPr bwMode="auto">
          <a:xfrm>
            <a:off x="6477000" y="5105400"/>
            <a:ext cx="457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49" name="Line 17"/>
          <p:cNvSpPr>
            <a:spLocks noChangeShapeType="1"/>
          </p:cNvSpPr>
          <p:nvPr/>
        </p:nvSpPr>
        <p:spPr bwMode="auto">
          <a:xfrm>
            <a:off x="8077200" y="5105400"/>
            <a:ext cx="762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50" name="Line 18"/>
          <p:cNvSpPr>
            <a:spLocks noChangeShapeType="1"/>
          </p:cNvSpPr>
          <p:nvPr/>
        </p:nvSpPr>
        <p:spPr bwMode="auto">
          <a:xfrm>
            <a:off x="2743200" y="40386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51" name="Line 19"/>
          <p:cNvSpPr>
            <a:spLocks noChangeShapeType="1"/>
          </p:cNvSpPr>
          <p:nvPr/>
        </p:nvSpPr>
        <p:spPr bwMode="auto">
          <a:xfrm>
            <a:off x="2743200" y="4038600"/>
            <a:ext cx="3733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52" name="Line 20"/>
          <p:cNvSpPr>
            <a:spLocks noChangeShapeType="1"/>
          </p:cNvSpPr>
          <p:nvPr/>
        </p:nvSpPr>
        <p:spPr bwMode="auto">
          <a:xfrm flipV="1">
            <a:off x="9601200" y="5562600"/>
            <a:ext cx="0" cy="609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53" name="Line 21"/>
          <p:cNvSpPr>
            <a:spLocks noChangeShapeType="1"/>
          </p:cNvSpPr>
          <p:nvPr/>
        </p:nvSpPr>
        <p:spPr bwMode="auto">
          <a:xfrm>
            <a:off x="2743200" y="55626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54" name="Line 22"/>
          <p:cNvSpPr>
            <a:spLocks noChangeShapeType="1"/>
          </p:cNvSpPr>
          <p:nvPr/>
        </p:nvSpPr>
        <p:spPr bwMode="auto">
          <a:xfrm>
            <a:off x="2743200" y="6172200"/>
            <a:ext cx="6858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55" name="Line 23"/>
          <p:cNvSpPr>
            <a:spLocks noChangeShapeType="1"/>
          </p:cNvSpPr>
          <p:nvPr/>
        </p:nvSpPr>
        <p:spPr bwMode="auto">
          <a:xfrm flipV="1">
            <a:off x="7315200" y="4267200"/>
            <a:ext cx="0" cy="381000"/>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56" name="Text Box 24"/>
          <p:cNvSpPr txBox="1">
            <a:spLocks noChangeArrowheads="1"/>
          </p:cNvSpPr>
          <p:nvPr/>
        </p:nvSpPr>
        <p:spPr bwMode="auto">
          <a:xfrm>
            <a:off x="3657600" y="3733800"/>
            <a:ext cx="438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sz="1600"/>
              <a:t>.42</a:t>
            </a:r>
          </a:p>
        </p:txBody>
      </p:sp>
      <p:sp>
        <p:nvSpPr>
          <p:cNvPr id="44057" name="Text Box 25"/>
          <p:cNvSpPr txBox="1">
            <a:spLocks noChangeArrowheads="1"/>
          </p:cNvSpPr>
          <p:nvPr/>
        </p:nvSpPr>
        <p:spPr bwMode="auto">
          <a:xfrm>
            <a:off x="7315201" y="4267200"/>
            <a:ext cx="5064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sz="1600"/>
              <a:t>-.32</a:t>
            </a:r>
          </a:p>
        </p:txBody>
      </p:sp>
      <p:sp>
        <p:nvSpPr>
          <p:cNvPr id="44058" name="Text Box 26"/>
          <p:cNvSpPr txBox="1">
            <a:spLocks noChangeArrowheads="1"/>
          </p:cNvSpPr>
          <p:nvPr/>
        </p:nvSpPr>
        <p:spPr bwMode="auto">
          <a:xfrm>
            <a:off x="8229600" y="4800600"/>
            <a:ext cx="438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sz="1600"/>
              <a:t>.73</a:t>
            </a:r>
          </a:p>
        </p:txBody>
      </p:sp>
      <p:sp>
        <p:nvSpPr>
          <p:cNvPr id="44059" name="Text Box 27"/>
          <p:cNvSpPr txBox="1">
            <a:spLocks noChangeArrowheads="1"/>
          </p:cNvSpPr>
          <p:nvPr/>
        </p:nvSpPr>
        <p:spPr bwMode="auto">
          <a:xfrm>
            <a:off x="6477000" y="4800600"/>
            <a:ext cx="438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sz="1600"/>
              <a:t>.52</a:t>
            </a:r>
          </a:p>
        </p:txBody>
      </p:sp>
      <p:sp>
        <p:nvSpPr>
          <p:cNvPr id="44060" name="Text Box 28"/>
          <p:cNvSpPr txBox="1">
            <a:spLocks noChangeArrowheads="1"/>
          </p:cNvSpPr>
          <p:nvPr/>
        </p:nvSpPr>
        <p:spPr bwMode="auto">
          <a:xfrm>
            <a:off x="4800600" y="4800600"/>
            <a:ext cx="438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sz="1600"/>
              <a:t>.78</a:t>
            </a:r>
          </a:p>
        </p:txBody>
      </p:sp>
      <p:sp>
        <p:nvSpPr>
          <p:cNvPr id="44061" name="Text Box 29"/>
          <p:cNvSpPr txBox="1">
            <a:spLocks noChangeArrowheads="1"/>
          </p:cNvSpPr>
          <p:nvPr/>
        </p:nvSpPr>
        <p:spPr bwMode="auto">
          <a:xfrm>
            <a:off x="3352800" y="4800600"/>
            <a:ext cx="438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sz="1600"/>
              <a:t>.64</a:t>
            </a:r>
          </a:p>
        </p:txBody>
      </p:sp>
      <p:sp>
        <p:nvSpPr>
          <p:cNvPr id="44062" name="Text Box 30"/>
          <p:cNvSpPr txBox="1">
            <a:spLocks noChangeArrowheads="1"/>
          </p:cNvSpPr>
          <p:nvPr/>
        </p:nvSpPr>
        <p:spPr bwMode="auto">
          <a:xfrm>
            <a:off x="6781801" y="5867400"/>
            <a:ext cx="5064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sz="1600"/>
              <a:t>-.18</a:t>
            </a:r>
          </a:p>
        </p:txBody>
      </p:sp>
      <p:sp>
        <p:nvSpPr>
          <p:cNvPr id="44064" name="Rectangle 32"/>
          <p:cNvSpPr>
            <a:spLocks noChangeArrowheads="1"/>
          </p:cNvSpPr>
          <p:nvPr/>
        </p:nvSpPr>
        <p:spPr bwMode="auto">
          <a:xfrm>
            <a:off x="5257800" y="4572000"/>
            <a:ext cx="5181600" cy="1143000"/>
          </a:xfrm>
          <a:prstGeom prst="rect">
            <a:avLst/>
          </a:prstGeom>
          <a:solidFill>
            <a:schemeClr val="accent1">
              <a:alpha val="0"/>
            </a:schemeClr>
          </a:solidFill>
          <a:ln w="9525">
            <a:solidFill>
              <a:schemeClr val="accent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65" name="Text Box 33"/>
          <p:cNvSpPr txBox="1">
            <a:spLocks noChangeArrowheads="1"/>
          </p:cNvSpPr>
          <p:nvPr/>
        </p:nvSpPr>
        <p:spPr bwMode="auto">
          <a:xfrm>
            <a:off x="8077201" y="4114801"/>
            <a:ext cx="23209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sz="2000">
                <a:solidFill>
                  <a:schemeClr val="accent2"/>
                </a:solidFill>
              </a:rPr>
              <a:t>“charisma sequence”</a:t>
            </a:r>
            <a:endParaRPr lang="en-US" altLang="x-none"/>
          </a:p>
        </p:txBody>
      </p:sp>
    </p:spTree>
    <p:extLst>
      <p:ext uri="{BB962C8B-B14F-4D97-AF65-F5344CB8AC3E}">
        <p14:creationId xmlns:p14="http://schemas.microsoft.com/office/powerpoint/2010/main" val="481286143"/>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“Would You Buy a Car From Me?” </a:t>
            </a:r>
            <a:r>
              <a:rPr lang="mr-IN" dirty="0"/>
              <a:t>–</a:t>
            </a:r>
            <a:r>
              <a:rPr lang="en-US" dirty="0"/>
              <a:t> On the Likability of Telephone Voices</a:t>
            </a:r>
          </a:p>
        </p:txBody>
      </p:sp>
      <p:sp>
        <p:nvSpPr>
          <p:cNvPr id="3" name="Subtitle 2"/>
          <p:cNvSpPr>
            <a:spLocks noGrp="1"/>
          </p:cNvSpPr>
          <p:nvPr>
            <p:ph type="subTitle" idx="1"/>
          </p:nvPr>
        </p:nvSpPr>
        <p:spPr/>
        <p:txBody>
          <a:bodyPr/>
          <a:lstStyle/>
          <a:p>
            <a:r>
              <a:rPr lang="en-US" dirty="0"/>
              <a:t>Felix </a:t>
            </a:r>
            <a:r>
              <a:rPr lang="en-US" dirty="0" err="1"/>
              <a:t>Burkhardt</a:t>
            </a:r>
            <a:r>
              <a:rPr lang="en-US" dirty="0"/>
              <a:t>, </a:t>
            </a:r>
            <a:r>
              <a:rPr lang="en-US" dirty="0" err="1"/>
              <a:t>Björn</a:t>
            </a:r>
            <a:r>
              <a:rPr lang="en-US" dirty="0"/>
              <a:t> </a:t>
            </a:r>
            <a:r>
              <a:rPr lang="en-US" dirty="0" err="1"/>
              <a:t>Schuller</a:t>
            </a:r>
            <a:r>
              <a:rPr lang="en-US" dirty="0"/>
              <a:t>, Benjamin Weiss, Felix </a:t>
            </a:r>
            <a:r>
              <a:rPr lang="en-US" dirty="0" err="1"/>
              <a:t>Weniger</a:t>
            </a:r>
            <a:endParaRPr lang="en-US" dirty="0"/>
          </a:p>
        </p:txBody>
      </p:sp>
    </p:spTree>
    <p:extLst>
      <p:ext uri="{BB962C8B-B14F-4D97-AF65-F5344CB8AC3E}">
        <p14:creationId xmlns:p14="http://schemas.microsoft.com/office/powerpoint/2010/main" val="2139893808"/>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a:t>
            </a:r>
          </a:p>
        </p:txBody>
      </p:sp>
      <p:sp>
        <p:nvSpPr>
          <p:cNvPr id="3" name="Content Placeholder 2"/>
          <p:cNvSpPr>
            <a:spLocks noGrp="1"/>
          </p:cNvSpPr>
          <p:nvPr>
            <p:ph idx="1"/>
          </p:nvPr>
        </p:nvSpPr>
        <p:spPr/>
        <p:txBody>
          <a:bodyPr/>
          <a:lstStyle/>
          <a:p>
            <a:r>
              <a:rPr lang="en-US" dirty="0"/>
              <a:t>Speech based classification: “</a:t>
            </a:r>
            <a:r>
              <a:rPr lang="en-US" dirty="0">
                <a:solidFill>
                  <a:srgbClr val="0070C0"/>
                </a:solidFill>
              </a:rPr>
              <a:t>attempts to categorize people </a:t>
            </a:r>
            <a:r>
              <a:rPr lang="en-US" dirty="0"/>
              <a:t>based solely on on their voice and way of speaking. The categories may be relatively invariant like </a:t>
            </a:r>
            <a:r>
              <a:rPr lang="en-US" b="1" dirty="0">
                <a:solidFill>
                  <a:srgbClr val="0070C0"/>
                </a:solidFill>
              </a:rPr>
              <a:t>age, gender or dialect</a:t>
            </a:r>
            <a:r>
              <a:rPr lang="en-US" dirty="0"/>
              <a:t>, or time changing like </a:t>
            </a:r>
            <a:r>
              <a:rPr lang="en-US" b="1" dirty="0">
                <a:solidFill>
                  <a:srgbClr val="0070C0"/>
                </a:solidFill>
              </a:rPr>
              <a:t>emotional state</a:t>
            </a:r>
            <a:r>
              <a:rPr lang="en-US" dirty="0"/>
              <a:t>.”</a:t>
            </a:r>
          </a:p>
          <a:p>
            <a:endParaRPr lang="en-US" dirty="0"/>
          </a:p>
        </p:txBody>
      </p:sp>
    </p:spTree>
    <p:extLst>
      <p:ext uri="{BB962C8B-B14F-4D97-AF65-F5344CB8AC3E}">
        <p14:creationId xmlns:p14="http://schemas.microsoft.com/office/powerpoint/2010/main" val="1286594747"/>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Database</a:t>
            </a:r>
          </a:p>
        </p:txBody>
      </p:sp>
      <p:sp>
        <p:nvSpPr>
          <p:cNvPr id="3" name="Content Placeholder 2"/>
          <p:cNvSpPr>
            <a:spLocks noGrp="1"/>
          </p:cNvSpPr>
          <p:nvPr>
            <p:ph idx="1"/>
          </p:nvPr>
        </p:nvSpPr>
        <p:spPr/>
        <p:txBody>
          <a:bodyPr/>
          <a:lstStyle/>
          <a:p>
            <a:r>
              <a:rPr lang="en-US" dirty="0" err="1">
                <a:solidFill>
                  <a:srgbClr val="0070C0"/>
                </a:solidFill>
              </a:rPr>
              <a:t>Agender</a:t>
            </a:r>
            <a:r>
              <a:rPr lang="en-US" dirty="0">
                <a:solidFill>
                  <a:srgbClr val="0070C0"/>
                </a:solidFill>
              </a:rPr>
              <a:t> database</a:t>
            </a:r>
          </a:p>
          <a:p>
            <a:pPr lvl="1"/>
            <a:r>
              <a:rPr lang="en-US" dirty="0"/>
              <a:t>940 speakers of mixed and age and gender</a:t>
            </a:r>
          </a:p>
          <a:p>
            <a:pPr lvl="1"/>
            <a:r>
              <a:rPr lang="en-US" dirty="0"/>
              <a:t>Recorded over telephone (landlines and cell phones)</a:t>
            </a:r>
          </a:p>
          <a:p>
            <a:pPr lvl="1"/>
            <a:r>
              <a:rPr lang="en-US" dirty="0"/>
              <a:t>Drawbacks:</a:t>
            </a:r>
          </a:p>
          <a:p>
            <a:pPr lvl="2"/>
            <a:r>
              <a:rPr lang="en-US" dirty="0"/>
              <a:t>Signal less clear (limited bandwidth)</a:t>
            </a:r>
          </a:p>
          <a:p>
            <a:pPr lvl="2"/>
            <a:r>
              <a:rPr lang="en-US" dirty="0"/>
              <a:t>Short responses</a:t>
            </a:r>
          </a:p>
          <a:p>
            <a:pPr lvl="2"/>
            <a:r>
              <a:rPr lang="en-US" dirty="0"/>
              <a:t>Not great for likability ratings</a:t>
            </a:r>
          </a:p>
          <a:p>
            <a:pPr lvl="1"/>
            <a:r>
              <a:rPr lang="en-US" dirty="0"/>
              <a:t>However, more real-world like</a:t>
            </a:r>
          </a:p>
          <a:p>
            <a:pPr lvl="2"/>
            <a:r>
              <a:rPr lang="en-US" dirty="0"/>
              <a:t>“e.g. if a call center agent would like to test the likability of his/her own voice.”</a:t>
            </a:r>
          </a:p>
        </p:txBody>
      </p:sp>
    </p:spTree>
    <p:extLst>
      <p:ext uri="{BB962C8B-B14F-4D97-AF65-F5344CB8AC3E}">
        <p14:creationId xmlns:p14="http://schemas.microsoft.com/office/powerpoint/2010/main" val="785071186"/>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Selection</a:t>
            </a:r>
          </a:p>
        </p:txBody>
      </p:sp>
      <p:sp>
        <p:nvSpPr>
          <p:cNvPr id="3" name="Content Placeholder 2"/>
          <p:cNvSpPr>
            <a:spLocks noGrp="1"/>
          </p:cNvSpPr>
          <p:nvPr>
            <p:ph idx="1"/>
          </p:nvPr>
        </p:nvSpPr>
        <p:spPr>
          <a:xfrm>
            <a:off x="2152650" y="1825625"/>
            <a:ext cx="7886700" cy="4826966"/>
          </a:xfrm>
        </p:spPr>
        <p:txBody>
          <a:bodyPr>
            <a:normAutofit/>
          </a:bodyPr>
          <a:lstStyle/>
          <a:p>
            <a:endParaRPr lang="en-US" dirty="0"/>
          </a:p>
          <a:p>
            <a:endParaRPr lang="en-US" dirty="0"/>
          </a:p>
          <a:p>
            <a:endParaRPr lang="en-US" dirty="0"/>
          </a:p>
          <a:p>
            <a:r>
              <a:rPr lang="en-US" dirty="0"/>
              <a:t>All </a:t>
            </a:r>
            <a:r>
              <a:rPr lang="en-US" dirty="0">
                <a:solidFill>
                  <a:srgbClr val="0070C0"/>
                </a:solidFill>
              </a:rPr>
              <a:t>German speakers in Germany</a:t>
            </a:r>
            <a:r>
              <a:rPr lang="en-US" dirty="0"/>
              <a:t>, no balance of dialects</a:t>
            </a:r>
          </a:p>
          <a:p>
            <a:r>
              <a:rPr lang="en-US" dirty="0"/>
              <a:t>One sentence for each speaker, commands</a:t>
            </a:r>
          </a:p>
          <a:p>
            <a:r>
              <a:rPr lang="en-US" dirty="0"/>
              <a:t>Longest sentence spoken by speaker</a:t>
            </a:r>
          </a:p>
          <a:p>
            <a:pPr lvl="1"/>
            <a:r>
              <a:rPr lang="en-US" dirty="0"/>
              <a:t>“</a:t>
            </a:r>
            <a:r>
              <a:rPr lang="en-US" i="1" dirty="0" err="1"/>
              <a:t>mach</a:t>
            </a:r>
            <a:r>
              <a:rPr lang="en-US" i="1" dirty="0"/>
              <a:t> </a:t>
            </a:r>
            <a:r>
              <a:rPr lang="en-US" i="1" dirty="0" err="1"/>
              <a:t>weiter</a:t>
            </a:r>
            <a:r>
              <a:rPr lang="en-US" i="1" dirty="0"/>
              <a:t> </a:t>
            </a:r>
            <a:r>
              <a:rPr lang="en-US" i="1" dirty="0" err="1"/>
              <a:t>mit</a:t>
            </a:r>
            <a:r>
              <a:rPr lang="en-US" i="1" dirty="0"/>
              <a:t> der </a:t>
            </a:r>
            <a:r>
              <a:rPr lang="en-US" i="1" dirty="0" err="1"/>
              <a:t>Liste</a:t>
            </a:r>
            <a:r>
              <a:rPr lang="en-US" dirty="0"/>
              <a:t>” (continue with the list)</a:t>
            </a:r>
          </a:p>
          <a:p>
            <a:pPr lvl="1"/>
            <a:r>
              <a:rPr lang="en-US" dirty="0"/>
              <a:t>“</a:t>
            </a:r>
            <a:r>
              <a:rPr lang="en-US" dirty="0" err="1"/>
              <a:t>ich</a:t>
            </a:r>
            <a:r>
              <a:rPr lang="en-US" dirty="0"/>
              <a:t> </a:t>
            </a:r>
            <a:r>
              <a:rPr lang="en-US" dirty="0" err="1"/>
              <a:t>hätte</a:t>
            </a:r>
            <a:r>
              <a:rPr lang="en-US" dirty="0"/>
              <a:t> </a:t>
            </a:r>
            <a:r>
              <a:rPr lang="en-US" dirty="0" err="1"/>
              <a:t>gerne</a:t>
            </a:r>
            <a:r>
              <a:rPr lang="en-US" dirty="0"/>
              <a:t> die </a:t>
            </a:r>
            <a:r>
              <a:rPr lang="en-US" dirty="0" err="1"/>
              <a:t>Vermittlung</a:t>
            </a:r>
            <a:r>
              <a:rPr lang="en-US" dirty="0"/>
              <a:t> </a:t>
            </a:r>
            <a:r>
              <a:rPr lang="en-US" dirty="0" err="1"/>
              <a:t>bitte</a:t>
            </a:r>
            <a:r>
              <a:rPr lang="en-US" dirty="0"/>
              <a:t>” (I’d like an operator please)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2650" y="1690689"/>
            <a:ext cx="5496722" cy="1516337"/>
          </a:xfrm>
          <a:prstGeom prst="rect">
            <a:avLst/>
          </a:prstGeom>
        </p:spPr>
      </p:pic>
    </p:spTree>
    <p:extLst>
      <p:ext uri="{BB962C8B-B14F-4D97-AF65-F5344CB8AC3E}">
        <p14:creationId xmlns:p14="http://schemas.microsoft.com/office/powerpoint/2010/main" val="551895934"/>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Judging Likability</a:t>
            </a:r>
          </a:p>
        </p:txBody>
      </p:sp>
      <p:sp>
        <p:nvSpPr>
          <p:cNvPr id="3" name="Content Placeholder 2"/>
          <p:cNvSpPr>
            <a:spLocks noGrp="1"/>
          </p:cNvSpPr>
          <p:nvPr>
            <p:ph idx="1"/>
          </p:nvPr>
        </p:nvSpPr>
        <p:spPr>
          <a:xfrm>
            <a:off x="2152650" y="1825625"/>
            <a:ext cx="7886700" cy="4747453"/>
          </a:xfrm>
        </p:spPr>
        <p:txBody>
          <a:bodyPr>
            <a:normAutofit lnSpcReduction="10000"/>
          </a:bodyPr>
          <a:lstStyle/>
          <a:p>
            <a:r>
              <a:rPr lang="en-US" dirty="0"/>
              <a:t>32 participants</a:t>
            </a:r>
          </a:p>
          <a:p>
            <a:pPr lvl="1"/>
            <a:r>
              <a:rPr lang="en-US" dirty="0"/>
              <a:t>15 female, 17 male; aged 2—42</a:t>
            </a:r>
          </a:p>
          <a:p>
            <a:r>
              <a:rPr lang="en-US" dirty="0"/>
              <a:t>Participants rated half of the 800 utterances</a:t>
            </a:r>
          </a:p>
          <a:p>
            <a:r>
              <a:rPr lang="en-US" dirty="0"/>
              <a:t>Therefore, each utterance from the database rated 16 times </a:t>
            </a:r>
          </a:p>
          <a:p>
            <a:r>
              <a:rPr lang="en-US" dirty="0"/>
              <a:t>Told to </a:t>
            </a:r>
            <a:r>
              <a:rPr lang="en-US" dirty="0">
                <a:solidFill>
                  <a:srgbClr val="0070C0"/>
                </a:solidFill>
              </a:rPr>
              <a:t>rate likability</a:t>
            </a:r>
            <a:r>
              <a:rPr lang="en-US" dirty="0"/>
              <a:t>; ignore quality of recording and lexical content</a:t>
            </a:r>
          </a:p>
          <a:p>
            <a:r>
              <a:rPr lang="en-US" dirty="0"/>
              <a:t>7 point scale</a:t>
            </a:r>
          </a:p>
          <a:p>
            <a:r>
              <a:rPr lang="en-US" dirty="0">
                <a:solidFill>
                  <a:srgbClr val="0070C0"/>
                </a:solidFill>
              </a:rPr>
              <a:t>No significant effect of participants’ age or gen</a:t>
            </a:r>
            <a:r>
              <a:rPr lang="en-US" dirty="0"/>
              <a:t>der on ratings</a:t>
            </a:r>
          </a:p>
        </p:txBody>
      </p:sp>
    </p:spTree>
    <p:extLst>
      <p:ext uri="{BB962C8B-B14F-4D97-AF65-F5344CB8AC3E}">
        <p14:creationId xmlns:p14="http://schemas.microsoft.com/office/powerpoint/2010/main" val="733091345"/>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Automatic Analysis</a:t>
            </a:r>
          </a:p>
        </p:txBody>
      </p:sp>
      <p:pic>
        <p:nvPicPr>
          <p:cNvPr id="10" name="Content Placeholder 9"/>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279261" y="1648496"/>
            <a:ext cx="4759589" cy="3975997"/>
          </a:xfrm>
        </p:spPr>
      </p:pic>
      <p:pic>
        <p:nvPicPr>
          <p:cNvPr id="9" name="Content Placeholder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552351" y="1233507"/>
            <a:ext cx="3746619" cy="4943456"/>
          </a:xfrm>
        </p:spPr>
      </p:pic>
    </p:spTree>
    <p:extLst>
      <p:ext uri="{BB962C8B-B14F-4D97-AF65-F5344CB8AC3E}">
        <p14:creationId xmlns:p14="http://schemas.microsoft.com/office/powerpoint/2010/main" val="952552576"/>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Automatic Analysis</a:t>
            </a:r>
          </a:p>
        </p:txBody>
      </p:sp>
      <p:sp>
        <p:nvSpPr>
          <p:cNvPr id="5" name="Content Placeholder 4"/>
          <p:cNvSpPr>
            <a:spLocks noGrp="1"/>
          </p:cNvSpPr>
          <p:nvPr>
            <p:ph idx="1"/>
          </p:nvPr>
        </p:nvSpPr>
        <p:spPr/>
        <p:txBody>
          <a:bodyPr/>
          <a:lstStyle/>
          <a:p>
            <a:r>
              <a:rPr lang="en-US" dirty="0">
                <a:solidFill>
                  <a:srgbClr val="0070C0"/>
                </a:solidFill>
              </a:rPr>
              <a:t>Low Level Descriptors and functionals </a:t>
            </a:r>
            <a:r>
              <a:rPr lang="en-US" dirty="0"/>
              <a:t>combined to make 3996 features</a:t>
            </a:r>
          </a:p>
          <a:p>
            <a:r>
              <a:rPr lang="en-US" dirty="0"/>
              <a:t>Plus other pitch and voice quality features (360)</a:t>
            </a:r>
          </a:p>
          <a:p>
            <a:r>
              <a:rPr lang="en-US" dirty="0"/>
              <a:t>Plus </a:t>
            </a:r>
            <a:r>
              <a:rPr lang="en-US" dirty="0" err="1"/>
              <a:t>functionals</a:t>
            </a:r>
            <a:r>
              <a:rPr lang="en-US" dirty="0"/>
              <a:t> applies to pitch contour (12)</a:t>
            </a:r>
          </a:p>
        </p:txBody>
      </p:sp>
    </p:spTree>
    <p:extLst>
      <p:ext uri="{BB962C8B-B14F-4D97-AF65-F5344CB8AC3E}">
        <p14:creationId xmlns:p14="http://schemas.microsoft.com/office/powerpoint/2010/main" val="60556447"/>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a:t>
            </a:r>
          </a:p>
        </p:txBody>
      </p:sp>
      <p:sp>
        <p:nvSpPr>
          <p:cNvPr id="3" name="Content Placeholder 2"/>
          <p:cNvSpPr>
            <a:spLocks noGrp="1"/>
          </p:cNvSpPr>
          <p:nvPr>
            <p:ph idx="1"/>
          </p:nvPr>
        </p:nvSpPr>
        <p:spPr/>
        <p:txBody>
          <a:bodyPr>
            <a:normAutofit/>
          </a:bodyPr>
          <a:lstStyle/>
          <a:p>
            <a:r>
              <a:rPr lang="en-US" dirty="0"/>
              <a:t>Divided features into cepstral (CEPS), auditory spectral (AUSP), prosodic (PROS), and voice quality (VOQU) features</a:t>
            </a:r>
          </a:p>
          <a:p>
            <a:r>
              <a:rPr lang="en-US" dirty="0"/>
              <a:t>“Cepstral features do not enable robust regression or classification - in fact, the mean UA for classification is near chance level (52%). In contrast, </a:t>
            </a:r>
            <a:r>
              <a:rPr lang="en-US" b="1" i="1" dirty="0">
                <a:solidFill>
                  <a:srgbClr val="0070C0"/>
                </a:solidFill>
              </a:rPr>
              <a:t>auditory spectral features seem to contribute the most to reliable automatic likability analysis </a:t>
            </a:r>
            <a:r>
              <a:rPr lang="en-US" dirty="0"/>
              <a:t>for regression as well as classification, followed by prosodic and voice quality features.”</a:t>
            </a:r>
          </a:p>
          <a:p>
            <a:r>
              <a:rPr lang="en-US" dirty="0"/>
              <a:t>Though raters might not have agreed on likability, robust results for automatic evaluation.</a:t>
            </a:r>
          </a:p>
        </p:txBody>
      </p:sp>
    </p:spTree>
    <p:extLst>
      <p:ext uri="{BB962C8B-B14F-4D97-AF65-F5344CB8AC3E}">
        <p14:creationId xmlns:p14="http://schemas.microsoft.com/office/powerpoint/2010/main" val="201243969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Within- and Cross-cultural Charisma Perception</a:t>
            </a:r>
          </a:p>
        </p:txBody>
      </p:sp>
      <p:sp>
        <p:nvSpPr>
          <p:cNvPr id="3" name="Content Placeholder 2"/>
          <p:cNvSpPr>
            <a:spLocks noGrp="1"/>
          </p:cNvSpPr>
          <p:nvPr>
            <p:ph idx="1"/>
          </p:nvPr>
        </p:nvSpPr>
        <p:spPr/>
        <p:txBody>
          <a:bodyPr/>
          <a:lstStyle/>
          <a:p>
            <a:r>
              <a:rPr lang="en-US" dirty="0">
                <a:solidFill>
                  <a:srgbClr val="0070C0"/>
                </a:solidFill>
              </a:rPr>
              <a:t>Within culture </a:t>
            </a:r>
            <a:r>
              <a:rPr lang="en-US" dirty="0"/>
              <a:t>differences</a:t>
            </a:r>
          </a:p>
          <a:p>
            <a:pPr lvl="1"/>
            <a:r>
              <a:rPr lang="en-US" dirty="0"/>
              <a:t>Do perceptions differ across </a:t>
            </a:r>
            <a:r>
              <a:rPr lang="en-US" dirty="0">
                <a:solidFill>
                  <a:srgbClr val="FF0000"/>
                </a:solidFill>
              </a:rPr>
              <a:t>gender</a:t>
            </a:r>
            <a:r>
              <a:rPr lang="en-US" dirty="0"/>
              <a:t>, </a:t>
            </a:r>
            <a:r>
              <a:rPr lang="en-US" dirty="0">
                <a:solidFill>
                  <a:srgbClr val="FF0000"/>
                </a:solidFill>
              </a:rPr>
              <a:t>personality</a:t>
            </a:r>
            <a:r>
              <a:rPr lang="en-US" dirty="0"/>
              <a:t> types, </a:t>
            </a:r>
            <a:r>
              <a:rPr lang="en-US" dirty="0">
                <a:solidFill>
                  <a:srgbClr val="FF0000"/>
                </a:solidFill>
              </a:rPr>
              <a:t>educational</a:t>
            </a:r>
            <a:r>
              <a:rPr lang="en-US" dirty="0"/>
              <a:t> level?</a:t>
            </a:r>
          </a:p>
          <a:p>
            <a:r>
              <a:rPr lang="en-US" dirty="0">
                <a:solidFill>
                  <a:srgbClr val="0070C0"/>
                </a:solidFill>
              </a:rPr>
              <a:t>Cross-culture</a:t>
            </a:r>
            <a:r>
              <a:rPr lang="en-US" dirty="0"/>
              <a:t> differences</a:t>
            </a:r>
          </a:p>
          <a:p>
            <a:pPr lvl="1"/>
            <a:r>
              <a:rPr lang="en-US" dirty="0"/>
              <a:t>Is charisma in L1 perceived differently by L1, L2, and Lx speakers?</a:t>
            </a:r>
          </a:p>
          <a:p>
            <a:pPr lvl="1"/>
            <a:r>
              <a:rPr lang="en-US" dirty="0"/>
              <a:t>Is the judgment of charisma correlated with different features for different speakers?  Hearers?</a:t>
            </a:r>
          </a:p>
          <a:p>
            <a:r>
              <a:rPr lang="en-US" dirty="0"/>
              <a:t>How important is the </a:t>
            </a:r>
            <a:r>
              <a:rPr lang="en-US" dirty="0">
                <a:solidFill>
                  <a:srgbClr val="0070C0"/>
                </a:solidFill>
              </a:rPr>
              <a:t>content</a:t>
            </a:r>
            <a:r>
              <a:rPr lang="en-US" dirty="0"/>
              <a:t> of the message vs. they </a:t>
            </a:r>
            <a:r>
              <a:rPr lang="en-US" dirty="0">
                <a:solidFill>
                  <a:srgbClr val="0070C0"/>
                </a:solidFill>
              </a:rPr>
              <a:t>way it is spoken</a:t>
            </a:r>
            <a:r>
              <a:rPr lang="en-US" dirty="0"/>
              <a:t>?</a:t>
            </a:r>
          </a:p>
          <a:p>
            <a:r>
              <a:rPr lang="en-US" dirty="0"/>
              <a:t>Experiments: Standard American English, Palestinian Arabic, Swedish</a:t>
            </a:r>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7</a:t>
            </a:fld>
            <a:endParaRPr lang="en-US">
              <a:solidFill>
                <a:prstClr val="black"/>
              </a:solidFill>
              <a:latin typeface="Georgia"/>
            </a:endParaRPr>
          </a:p>
        </p:txBody>
      </p:sp>
    </p:spTree>
    <p:extLst>
      <p:ext uri="{BB962C8B-B14F-4D97-AF65-F5344CB8AC3E}">
        <p14:creationId xmlns:p14="http://schemas.microsoft.com/office/powerpoint/2010/main" val="1600824626"/>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Research on Charismatic Speech</a:t>
            </a:r>
          </a:p>
        </p:txBody>
      </p:sp>
      <p:sp>
        <p:nvSpPr>
          <p:cNvPr id="3" name="Content Placeholder 2"/>
          <p:cNvSpPr>
            <a:spLocks noGrp="1"/>
          </p:cNvSpPr>
          <p:nvPr>
            <p:ph idx="1"/>
          </p:nvPr>
        </p:nvSpPr>
        <p:spPr>
          <a:xfrm>
            <a:off x="914400" y="1282700"/>
            <a:ext cx="10363200" cy="4965700"/>
          </a:xfrm>
        </p:spPr>
        <p:txBody>
          <a:bodyPr/>
          <a:lstStyle/>
          <a:p>
            <a:r>
              <a:rPr lang="en-US" dirty="0"/>
              <a:t>Research on </a:t>
            </a:r>
            <a:r>
              <a:rPr lang="en-US" dirty="0">
                <a:solidFill>
                  <a:srgbClr val="0070C0"/>
                </a:solidFill>
              </a:rPr>
              <a:t>adjectives</a:t>
            </a:r>
            <a:r>
              <a:rPr lang="en-US" dirty="0"/>
              <a:t> useful for charisma definition (</a:t>
            </a:r>
            <a:r>
              <a:rPr lang="en-US" dirty="0" err="1"/>
              <a:t>Signorello</a:t>
            </a:r>
            <a:r>
              <a:rPr lang="en-US" dirty="0"/>
              <a:t> et al 2012) </a:t>
            </a:r>
          </a:p>
          <a:p>
            <a:pPr lvl="1"/>
            <a:r>
              <a:rPr lang="en-US" dirty="0"/>
              <a:t>Asked 58 French raters to list adjectives they associated with charisma and found 50 positive and 27 negative terms</a:t>
            </a:r>
          </a:p>
          <a:p>
            <a:r>
              <a:rPr lang="en-US" dirty="0"/>
              <a:t>More </a:t>
            </a:r>
            <a:r>
              <a:rPr lang="en-US" dirty="0">
                <a:solidFill>
                  <a:srgbClr val="0070C0"/>
                </a:solidFill>
              </a:rPr>
              <a:t>language/cultural comparisons</a:t>
            </a:r>
            <a:r>
              <a:rPr lang="en-US" dirty="0"/>
              <a:t> (</a:t>
            </a:r>
            <a:r>
              <a:rPr lang="en-US" dirty="0" err="1"/>
              <a:t>Pejcic</a:t>
            </a:r>
            <a:r>
              <a:rPr lang="en-US" dirty="0"/>
              <a:t> 2014) </a:t>
            </a:r>
          </a:p>
          <a:p>
            <a:pPr lvl="1"/>
            <a:r>
              <a:rPr lang="en-US" dirty="0"/>
              <a:t>Compared </a:t>
            </a:r>
            <a:r>
              <a:rPr lang="en-US" dirty="0">
                <a:solidFill>
                  <a:srgbClr val="FF0000"/>
                </a:solidFill>
              </a:rPr>
              <a:t>Serbian to British </a:t>
            </a:r>
            <a:r>
              <a:rPr lang="en-US" dirty="0"/>
              <a:t>speakers using our 26 adjective ratings finding larger F0 excursions correlated positively for Serbian speakers but negatively for British</a:t>
            </a:r>
          </a:p>
          <a:p>
            <a:r>
              <a:rPr lang="en-US" dirty="0"/>
              <a:t>More research on </a:t>
            </a:r>
            <a:r>
              <a:rPr lang="en-US" dirty="0">
                <a:solidFill>
                  <a:srgbClr val="0070C0"/>
                </a:solidFill>
              </a:rPr>
              <a:t>politicians’ speech</a:t>
            </a:r>
          </a:p>
          <a:p>
            <a:pPr lvl="1"/>
            <a:r>
              <a:rPr lang="en-US" dirty="0"/>
              <a:t>Descriptive studies of </a:t>
            </a:r>
            <a:r>
              <a:rPr lang="en-US" dirty="0">
                <a:solidFill>
                  <a:srgbClr val="FF0000"/>
                </a:solidFill>
              </a:rPr>
              <a:t>Venezuelan politicians </a:t>
            </a:r>
            <a:r>
              <a:rPr lang="en-US" dirty="0"/>
              <a:t>(Perez 2016) and </a:t>
            </a:r>
            <a:r>
              <a:rPr lang="en-US" dirty="0">
                <a:solidFill>
                  <a:srgbClr val="FF0000"/>
                </a:solidFill>
              </a:rPr>
              <a:t>Obama vs. George W. Bush </a:t>
            </a:r>
            <a:r>
              <a:rPr lang="en-US" dirty="0"/>
              <a:t>(</a:t>
            </a:r>
            <a:r>
              <a:rPr lang="en-US" dirty="0" err="1"/>
              <a:t>Ryant</a:t>
            </a:r>
            <a:r>
              <a:rPr lang="en-US" dirty="0"/>
              <a:t> and </a:t>
            </a:r>
            <a:r>
              <a:rPr lang="en-US" dirty="0" err="1"/>
              <a:t>Liberman</a:t>
            </a:r>
            <a:r>
              <a:rPr lang="en-US" dirty="0"/>
              <a:t> (2016) found that charismatic speakers should be charming, convincing and persuasive and not boring</a:t>
            </a:r>
          </a:p>
          <a:p>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9C03EF-BA9B-9044-9D59-AF44988D0373}" type="slidenum">
              <a:rPr lang="en-US" smtClean="0"/>
              <a:pPr/>
              <a:t>70</a:t>
            </a:fld>
            <a:endParaRPr lang="en-US"/>
          </a:p>
        </p:txBody>
      </p:sp>
    </p:spTree>
    <p:extLst>
      <p:ext uri="{BB962C8B-B14F-4D97-AF65-F5344CB8AC3E}">
        <p14:creationId xmlns:p14="http://schemas.microsoft.com/office/powerpoint/2010/main" val="752638686"/>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95943"/>
            <a:ext cx="10363200" cy="5900057"/>
          </a:xfrm>
        </p:spPr>
        <p:txBody>
          <a:bodyPr/>
          <a:lstStyle/>
          <a:p>
            <a:pPr lvl="1"/>
            <a:r>
              <a:rPr lang="en-US" dirty="0"/>
              <a:t>Longitudinal study (Irish Political Speech Db) from a </a:t>
            </a:r>
            <a:r>
              <a:rPr lang="en-US" dirty="0">
                <a:solidFill>
                  <a:srgbClr val="FF0000"/>
                </a:solidFill>
              </a:rPr>
              <a:t>single speaker </a:t>
            </a:r>
            <a:r>
              <a:rPr lang="en-US" dirty="0"/>
              <a:t>(2007-12)  (Cullen and Harte 2018) correlated charisma features on 945 utterances with polling data and charisma found classification using acoustic-prosodic features was better than using spectral features</a:t>
            </a:r>
          </a:p>
          <a:p>
            <a:r>
              <a:rPr lang="en-US" dirty="0"/>
              <a:t>Charisma in </a:t>
            </a:r>
            <a:r>
              <a:rPr lang="en-US" dirty="0">
                <a:solidFill>
                  <a:srgbClr val="0070C0"/>
                </a:solidFill>
              </a:rPr>
              <a:t>business leaders</a:t>
            </a:r>
          </a:p>
          <a:p>
            <a:pPr lvl="1"/>
            <a:r>
              <a:rPr lang="en-US" dirty="0" err="1"/>
              <a:t>Weininger</a:t>
            </a:r>
            <a:r>
              <a:rPr lang="en-US" dirty="0"/>
              <a:t> et al (2012) collected charisma ratings of 143 business leaders’ speeches on </a:t>
            </a:r>
            <a:r>
              <a:rPr lang="en-US" dirty="0" err="1"/>
              <a:t>Youtube</a:t>
            </a:r>
            <a:r>
              <a:rPr lang="en-US" dirty="0"/>
              <a:t> and built models to classify charisma using 1582 acoustic/prosodic and lexical features with 61.9% accuracy</a:t>
            </a:r>
          </a:p>
          <a:p>
            <a:pPr lvl="1"/>
            <a:r>
              <a:rPr lang="en-US" dirty="0"/>
              <a:t>Niebuhr et al (2016) studied compared </a:t>
            </a:r>
            <a:r>
              <a:rPr lang="en-US" dirty="0">
                <a:solidFill>
                  <a:srgbClr val="FF0000"/>
                </a:solidFill>
              </a:rPr>
              <a:t>Steve Jobs to Mark Zuckerberg </a:t>
            </a:r>
            <a:r>
              <a:rPr lang="en-US" dirty="0"/>
              <a:t>noting Jobs’ high and varied pitch and intensity, fast speaking rate, few disfluencies and many emphatic words, shorter phrases and Zuckerberg who speaks even faster but produces more phonetic reductions</a:t>
            </a:r>
          </a:p>
          <a:p>
            <a:pPr lvl="1"/>
            <a:r>
              <a:rPr lang="en-US" dirty="0"/>
              <a:t>Niebuhr et al (2017) studied </a:t>
            </a:r>
            <a:r>
              <a:rPr lang="en-US" dirty="0">
                <a:solidFill>
                  <a:srgbClr val="FF0000"/>
                </a:solidFill>
              </a:rPr>
              <a:t>startup pitches </a:t>
            </a:r>
            <a:r>
              <a:rPr lang="en-US" dirty="0"/>
              <a:t>and </a:t>
            </a:r>
            <a:r>
              <a:rPr lang="en-US" dirty="0">
                <a:solidFill>
                  <a:srgbClr val="FF0000"/>
                </a:solidFill>
              </a:rPr>
              <a:t>trained speakers </a:t>
            </a:r>
            <a:r>
              <a:rPr lang="en-US" dirty="0"/>
              <a:t>to imitate Jobs, finding that speakers </a:t>
            </a:r>
            <a:r>
              <a:rPr lang="en-US" b="1" i="1" dirty="0"/>
              <a:t>with</a:t>
            </a:r>
            <a:r>
              <a:rPr lang="en-US" dirty="0"/>
              <a:t> training 41% more charismatic that those without; also (2018) fuller and less breathy voices were rated higher</a:t>
            </a:r>
          </a:p>
          <a:p>
            <a:pPr lvl="1"/>
            <a:endParaRPr lang="en-US" dirty="0"/>
          </a:p>
          <a:p>
            <a:endParaRPr lang="en-US" dirty="0"/>
          </a:p>
        </p:txBody>
      </p:sp>
    </p:spTree>
    <p:extLst>
      <p:ext uri="{BB962C8B-B14F-4D97-AF65-F5344CB8AC3E}">
        <p14:creationId xmlns:p14="http://schemas.microsoft.com/office/powerpoint/2010/main" val="15260362"/>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09800" y="636104"/>
            <a:ext cx="7772400" cy="5459896"/>
          </a:xfrm>
        </p:spPr>
        <p:txBody>
          <a:bodyPr/>
          <a:lstStyle/>
          <a:p>
            <a:pPr lvl="1"/>
            <a:r>
              <a:rPr lang="en-US" dirty="0" err="1"/>
              <a:t>Mixdorff</a:t>
            </a:r>
            <a:r>
              <a:rPr lang="en-US" dirty="0"/>
              <a:t> et al (2018) </a:t>
            </a:r>
            <a:r>
              <a:rPr lang="en-US" i="1" dirty="0"/>
              <a:t>found important differences in how </a:t>
            </a:r>
            <a:r>
              <a:rPr lang="en-US" i="1" dirty="0">
                <a:solidFill>
                  <a:srgbClr val="FF0000"/>
                </a:solidFill>
              </a:rPr>
              <a:t>Jobs and Zuckerberg </a:t>
            </a:r>
            <a:r>
              <a:rPr lang="en-US" i="1" dirty="0"/>
              <a:t>reset their pitch ranges across phrases</a:t>
            </a:r>
            <a:endParaRPr lang="en-US" dirty="0"/>
          </a:p>
          <a:p>
            <a:pPr lvl="1"/>
            <a:r>
              <a:rPr lang="en-US" dirty="0"/>
              <a:t>Novak et al (2017) compared 2 female business leaders (</a:t>
            </a:r>
            <a:r>
              <a:rPr lang="en-US" dirty="0">
                <a:solidFill>
                  <a:srgbClr val="FF0000"/>
                </a:solidFill>
              </a:rPr>
              <a:t>Oprah Winfrey and </a:t>
            </a:r>
            <a:r>
              <a:rPr lang="en-US" dirty="0" err="1">
                <a:solidFill>
                  <a:srgbClr val="FF0000"/>
                </a:solidFill>
              </a:rPr>
              <a:t>Ginni</a:t>
            </a:r>
            <a:r>
              <a:rPr lang="en-US" dirty="0">
                <a:solidFill>
                  <a:srgbClr val="FF0000"/>
                </a:solidFill>
              </a:rPr>
              <a:t> </a:t>
            </a:r>
            <a:r>
              <a:rPr lang="en-US" dirty="0" err="1">
                <a:solidFill>
                  <a:srgbClr val="FF0000"/>
                </a:solidFill>
              </a:rPr>
              <a:t>Rometti</a:t>
            </a:r>
            <a:r>
              <a:rPr lang="en-US" dirty="0"/>
              <a:t>) to Jobs, </a:t>
            </a:r>
            <a:r>
              <a:rPr lang="en-US" i="1" dirty="0"/>
              <a:t>finding females used stronger vocal cue</a:t>
            </a:r>
            <a:r>
              <a:rPr lang="en-US" dirty="0"/>
              <a:t>s</a:t>
            </a:r>
          </a:p>
          <a:p>
            <a:pPr marL="342900" lvl="2" indent="-342900"/>
            <a:r>
              <a:rPr lang="en-US" sz="2800" dirty="0">
                <a:solidFill>
                  <a:srgbClr val="0070C0"/>
                </a:solidFill>
              </a:rPr>
              <a:t>Other occupations</a:t>
            </a:r>
            <a:r>
              <a:rPr lang="en-US" sz="2800" dirty="0"/>
              <a:t>:</a:t>
            </a:r>
          </a:p>
          <a:p>
            <a:pPr marL="800100" lvl="3" indent="-342900"/>
            <a:r>
              <a:rPr lang="en-US" dirty="0"/>
              <a:t>Chen et al (2016) </a:t>
            </a:r>
            <a:r>
              <a:rPr lang="en-US" i="1" dirty="0"/>
              <a:t>found that </a:t>
            </a:r>
            <a:r>
              <a:rPr lang="en-US" i="1" dirty="0">
                <a:solidFill>
                  <a:srgbClr val="FF0000"/>
                </a:solidFill>
              </a:rPr>
              <a:t>lawyers</a:t>
            </a:r>
            <a:r>
              <a:rPr lang="en-US" i="1" dirty="0"/>
              <a:t> were rated as </a:t>
            </a:r>
            <a:r>
              <a:rPr lang="en-US" b="1" i="1" dirty="0"/>
              <a:t>less masculine </a:t>
            </a:r>
            <a:r>
              <a:rPr lang="en-US" i="1" dirty="0"/>
              <a:t>on opening sentences to U. S. Supreme Court were more likely to win</a:t>
            </a:r>
          </a:p>
          <a:p>
            <a:endParaRPr lang="en-US" dirty="0">
              <a:solidFill>
                <a:srgbClr val="FF0000"/>
              </a:solidFill>
            </a:endParaRP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9C03EF-BA9B-9044-9D59-AF44988D0373}" type="slidenum">
              <a:rPr lang="en-US" smtClean="0"/>
              <a:pPr/>
              <a:t>72</a:t>
            </a:fld>
            <a:endParaRPr lang="en-US"/>
          </a:p>
        </p:txBody>
      </p:sp>
    </p:spTree>
    <p:extLst>
      <p:ext uri="{BB962C8B-B14F-4D97-AF65-F5344CB8AC3E}">
        <p14:creationId xmlns:p14="http://schemas.microsoft.com/office/powerpoint/2010/main" val="1785582066"/>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Later Research on Charismatic Speech </a:t>
            </a:r>
            <a:r>
              <a:rPr lang="en-US" sz="2200" b="0" dirty="0"/>
              <a:t>(Yang, Huynh, Tabata, </a:t>
            </a:r>
            <a:r>
              <a:rPr lang="en-US" sz="2200" b="0" dirty="0" err="1"/>
              <a:t>Cestero</a:t>
            </a:r>
            <a:r>
              <a:rPr lang="en-US" sz="2200" b="0" dirty="0"/>
              <a:t>, </a:t>
            </a:r>
            <a:r>
              <a:rPr lang="en-US" sz="2200" b="0" dirty="0" err="1"/>
              <a:t>Aharoni</a:t>
            </a:r>
            <a:r>
              <a:rPr lang="en-US" sz="2200" b="0" dirty="0"/>
              <a:t>, Hirschberg, 2020)</a:t>
            </a:r>
          </a:p>
        </p:txBody>
      </p:sp>
      <p:sp>
        <p:nvSpPr>
          <p:cNvPr id="3" name="Content Placeholder 2"/>
          <p:cNvSpPr>
            <a:spLocks noGrp="1"/>
          </p:cNvSpPr>
          <p:nvPr>
            <p:ph idx="1"/>
          </p:nvPr>
        </p:nvSpPr>
        <p:spPr>
          <a:xfrm>
            <a:off x="914400" y="1282700"/>
            <a:ext cx="10363200" cy="4813300"/>
          </a:xfrm>
        </p:spPr>
        <p:txBody>
          <a:bodyPr/>
          <a:lstStyle/>
          <a:p>
            <a:r>
              <a:rPr lang="en-US" dirty="0">
                <a:solidFill>
                  <a:srgbClr val="0070C0"/>
                </a:solidFill>
              </a:rPr>
              <a:t>Goal</a:t>
            </a:r>
            <a:r>
              <a:rPr lang="en-US" dirty="0"/>
              <a:t>: Understand </a:t>
            </a:r>
            <a:r>
              <a:rPr lang="en-US" dirty="0">
                <a:solidFill>
                  <a:srgbClr val="FF0000"/>
                </a:solidFill>
              </a:rPr>
              <a:t>gender differences </a:t>
            </a:r>
            <a:r>
              <a:rPr lang="en-US" dirty="0"/>
              <a:t>in production and perception of charisma </a:t>
            </a:r>
          </a:p>
          <a:p>
            <a:r>
              <a:rPr lang="en-US" dirty="0"/>
              <a:t>60 20sec clips from </a:t>
            </a:r>
            <a:r>
              <a:rPr lang="en-US" dirty="0">
                <a:solidFill>
                  <a:srgbClr val="0070C0"/>
                </a:solidFill>
              </a:rPr>
              <a:t>online talks</a:t>
            </a:r>
          </a:p>
          <a:p>
            <a:pPr lvl="1"/>
            <a:r>
              <a:rPr lang="en-US" dirty="0"/>
              <a:t>30 </a:t>
            </a:r>
            <a:r>
              <a:rPr lang="en-US" dirty="0">
                <a:solidFill>
                  <a:srgbClr val="FF0000"/>
                </a:solidFill>
              </a:rPr>
              <a:t>male</a:t>
            </a:r>
            <a:r>
              <a:rPr lang="en-US" dirty="0"/>
              <a:t>, 30 </a:t>
            </a:r>
            <a:r>
              <a:rPr lang="en-US" dirty="0">
                <a:solidFill>
                  <a:srgbClr val="FF0000"/>
                </a:solidFill>
              </a:rPr>
              <a:t>female</a:t>
            </a:r>
            <a:r>
              <a:rPr lang="en-US" dirty="0"/>
              <a:t> speakers (rated by lab votes as charismatic, not charismatic, or in between)</a:t>
            </a:r>
          </a:p>
          <a:p>
            <a:r>
              <a:rPr lang="en-US" dirty="0"/>
              <a:t>Amazon Mechanical Turk </a:t>
            </a:r>
            <a:r>
              <a:rPr lang="en-US" dirty="0">
                <a:solidFill>
                  <a:srgbClr val="0070C0"/>
                </a:solidFill>
              </a:rPr>
              <a:t>ratings</a:t>
            </a:r>
            <a:r>
              <a:rPr lang="en-US" dirty="0"/>
              <a:t>:</a:t>
            </a:r>
          </a:p>
          <a:p>
            <a:pPr lvl="1"/>
            <a:r>
              <a:rPr lang="en-US" dirty="0"/>
              <a:t>97 English-speaking </a:t>
            </a:r>
            <a:r>
              <a:rPr lang="en-US" dirty="0">
                <a:solidFill>
                  <a:srgbClr val="FF0000"/>
                </a:solidFill>
              </a:rPr>
              <a:t>raters</a:t>
            </a:r>
            <a:r>
              <a:rPr lang="en-US" dirty="0"/>
              <a:t>: 15-20 rated each clip</a:t>
            </a:r>
          </a:p>
          <a:p>
            <a:pPr lvl="1"/>
            <a:r>
              <a:rPr lang="en-US" dirty="0"/>
              <a:t>Surveyed for </a:t>
            </a:r>
            <a:r>
              <a:rPr lang="en-US" dirty="0">
                <a:solidFill>
                  <a:srgbClr val="FF0000"/>
                </a:solidFill>
              </a:rPr>
              <a:t>gender, sexual preference, education level, TIPI personality traits</a:t>
            </a:r>
          </a:p>
          <a:p>
            <a:pPr lvl="1"/>
            <a:r>
              <a:rPr lang="en-US" dirty="0"/>
              <a:t>Also asked to provide 2 </a:t>
            </a:r>
            <a:r>
              <a:rPr lang="en-US" dirty="0">
                <a:solidFill>
                  <a:srgbClr val="FF0000"/>
                </a:solidFill>
              </a:rPr>
              <a:t>voice samples </a:t>
            </a:r>
            <a:r>
              <a:rPr lang="en-US" dirty="0"/>
              <a:t>of same text: one normal, one “charismatic” </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9C03EF-BA9B-9044-9D59-AF44988D0373}" type="slidenum">
              <a:rPr lang="en-US" smtClean="0"/>
              <a:pPr/>
              <a:t>73</a:t>
            </a:fld>
            <a:endParaRPr lang="en-US"/>
          </a:p>
        </p:txBody>
      </p:sp>
    </p:spTree>
    <p:extLst>
      <p:ext uri="{BB962C8B-B14F-4D97-AF65-F5344CB8AC3E}">
        <p14:creationId xmlns:p14="http://schemas.microsoft.com/office/powerpoint/2010/main" val="2068421923"/>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Rate Speakers on 18 Traits</a:t>
            </a:r>
          </a:p>
        </p:txBody>
      </p:sp>
      <p:pic>
        <p:nvPicPr>
          <p:cNvPr id="4" name="Image" descr="Image"/>
          <p:cNvPicPr>
            <a:picLocks noGrp="1" noChangeAspect="1"/>
          </p:cNvPicPr>
          <p:nvPr>
            <p:ph idx="4294967295"/>
          </p:nvPr>
        </p:nvPicPr>
        <p:blipFill>
          <a:blip r:embed="rId2"/>
          <a:stretch>
            <a:fillRect/>
          </a:stretch>
        </p:blipFill>
        <p:spPr>
          <a:xfrm>
            <a:off x="1546225" y="1254125"/>
            <a:ext cx="10645775" cy="4841875"/>
          </a:xfrm>
          <a:prstGeom prst="rect">
            <a:avLst/>
          </a:prstGeom>
          <a:ln w="12700">
            <a:miter lim="400000"/>
          </a:ln>
        </p:spPr>
      </p:pic>
    </p:spTree>
    <p:extLst>
      <p:ext uri="{BB962C8B-B14F-4D97-AF65-F5344CB8AC3E}">
        <p14:creationId xmlns:p14="http://schemas.microsoft.com/office/powerpoint/2010/main" val="1130583165"/>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Examples for You to Rate</a:t>
            </a:r>
          </a:p>
        </p:txBody>
      </p:sp>
      <p:sp>
        <p:nvSpPr>
          <p:cNvPr id="3" name="Content Placeholder 2"/>
          <p:cNvSpPr>
            <a:spLocks noGrp="1"/>
          </p:cNvSpPr>
          <p:nvPr>
            <p:ph idx="1"/>
          </p:nvPr>
        </p:nvSpPr>
        <p:spPr/>
        <p:txBody>
          <a:bodyPr/>
          <a:lstStyle/>
          <a:p>
            <a:r>
              <a:rPr lang="en-US" dirty="0"/>
              <a:t>One</a:t>
            </a:r>
          </a:p>
          <a:p>
            <a:endParaRPr lang="en-US" dirty="0"/>
          </a:p>
          <a:p>
            <a:r>
              <a:rPr lang="en-US" dirty="0"/>
              <a:t>Two</a:t>
            </a:r>
          </a:p>
          <a:p>
            <a:endParaRPr lang="en-US" dirty="0"/>
          </a:p>
          <a:p>
            <a:r>
              <a:rPr lang="en-US" dirty="0"/>
              <a:t>Three</a:t>
            </a:r>
          </a:p>
          <a:p>
            <a:endParaRPr lang="en-US" dirty="0"/>
          </a:p>
          <a:p>
            <a:r>
              <a:rPr lang="en-US" dirty="0"/>
              <a:t>Four</a:t>
            </a:r>
          </a:p>
          <a:p>
            <a:endParaRPr lang="en-US" dirty="0"/>
          </a:p>
        </p:txBody>
      </p:sp>
      <p:pic>
        <p:nvPicPr>
          <p:cNvPr id="8" name="b13592f3-3ead-476d-a734-f0f2799ef279.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duotone>
              <a:prstClr val="black"/>
              <a:schemeClr val="accent2">
                <a:tint val="45000"/>
                <a:satMod val="400000"/>
              </a:schemeClr>
            </a:duotone>
          </a:blip>
          <a:stretch>
            <a:fillRect/>
          </a:stretch>
        </p:blipFill>
        <p:spPr>
          <a:xfrm>
            <a:off x="4406900" y="1784077"/>
            <a:ext cx="508000" cy="508000"/>
          </a:xfrm>
          <a:prstGeom prst="rect">
            <a:avLst/>
          </a:prstGeom>
        </p:spPr>
      </p:pic>
      <p:pic>
        <p:nvPicPr>
          <p:cNvPr id="7" name="3a2299c7-abf2-4da6-9ef5-60226a8db7cf.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duotone>
              <a:prstClr val="black"/>
              <a:schemeClr val="accent2">
                <a:tint val="45000"/>
                <a:satMod val="400000"/>
              </a:schemeClr>
            </a:duotone>
          </a:blip>
          <a:stretch>
            <a:fillRect/>
          </a:stretch>
        </p:blipFill>
        <p:spPr>
          <a:xfrm>
            <a:off x="3860800" y="2820552"/>
            <a:ext cx="546100" cy="546100"/>
          </a:xfrm>
          <a:prstGeom prst="rect">
            <a:avLst/>
          </a:prstGeom>
        </p:spPr>
      </p:pic>
      <p:sp>
        <p:nvSpPr>
          <p:cNvPr id="12" name="TextBox 11"/>
          <p:cNvSpPr txBox="1"/>
          <p:nvPr/>
        </p:nvSpPr>
        <p:spPr>
          <a:xfrm>
            <a:off x="-2690191" y="397565"/>
            <a:ext cx="184731" cy="369332"/>
          </a:xfrm>
          <a:prstGeom prst="rect">
            <a:avLst/>
          </a:prstGeom>
          <a:noFill/>
        </p:spPr>
        <p:txBody>
          <a:bodyPr wrap="none" rtlCol="0">
            <a:spAutoFit/>
          </a:bodyPr>
          <a:lstStyle/>
          <a:p>
            <a:endParaRPr lang="en-US"/>
          </a:p>
        </p:txBody>
      </p:sp>
      <p:pic>
        <p:nvPicPr>
          <p:cNvPr id="11" name="7b56f3d0-a154-48fe-9d29-f7490ee949d2.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duotone>
              <a:prstClr val="black"/>
              <a:schemeClr val="accent6">
                <a:tint val="45000"/>
                <a:satMod val="400000"/>
              </a:schemeClr>
            </a:duotone>
          </a:blip>
          <a:stretch>
            <a:fillRect/>
          </a:stretch>
        </p:blipFill>
        <p:spPr>
          <a:xfrm>
            <a:off x="3837334" y="4827150"/>
            <a:ext cx="569566" cy="569566"/>
          </a:xfrm>
          <a:prstGeom prst="rect">
            <a:avLst/>
          </a:prstGeom>
        </p:spPr>
      </p:pic>
      <p:pic>
        <p:nvPicPr>
          <p:cNvPr id="15" name="4af13342-7dd0-4c7c-9888-5f2ef3d66168.wav">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duotone>
              <a:prstClr val="black"/>
              <a:schemeClr val="accent6">
                <a:tint val="45000"/>
                <a:satMod val="400000"/>
              </a:schemeClr>
            </a:duotone>
          </a:blip>
          <a:stretch>
            <a:fillRect/>
          </a:stretch>
        </p:blipFill>
        <p:spPr>
          <a:xfrm>
            <a:off x="4914901" y="3760303"/>
            <a:ext cx="605183" cy="605183"/>
          </a:xfrm>
          <a:prstGeom prst="rect">
            <a:avLst/>
          </a:prstGeom>
        </p:spPr>
      </p:pic>
      <p:sp>
        <p:nvSpPr>
          <p:cNvPr id="16" name="TextBox 15"/>
          <p:cNvSpPr txBox="1"/>
          <p:nvPr/>
        </p:nvSpPr>
        <p:spPr>
          <a:xfrm>
            <a:off x="6042992" y="1757572"/>
            <a:ext cx="723275" cy="369332"/>
          </a:xfrm>
          <a:prstGeom prst="rect">
            <a:avLst/>
          </a:prstGeom>
          <a:noFill/>
        </p:spPr>
        <p:txBody>
          <a:bodyPr wrap="square" rtlCol="0">
            <a:spAutoFit/>
          </a:bodyPr>
          <a:lstStyle/>
          <a:p>
            <a:r>
              <a:rPr lang="en-US" dirty="0"/>
              <a:t>2.31</a:t>
            </a:r>
          </a:p>
        </p:txBody>
      </p:sp>
      <p:sp>
        <p:nvSpPr>
          <p:cNvPr id="17" name="TextBox 16"/>
          <p:cNvSpPr txBox="1"/>
          <p:nvPr/>
        </p:nvSpPr>
        <p:spPr>
          <a:xfrm>
            <a:off x="6029740" y="2901856"/>
            <a:ext cx="588623" cy="369332"/>
          </a:xfrm>
          <a:prstGeom prst="rect">
            <a:avLst/>
          </a:prstGeom>
          <a:noFill/>
        </p:spPr>
        <p:txBody>
          <a:bodyPr wrap="none" rtlCol="0">
            <a:spAutoFit/>
          </a:bodyPr>
          <a:lstStyle/>
          <a:p>
            <a:r>
              <a:rPr lang="en-US" dirty="0"/>
              <a:t>4.50</a:t>
            </a:r>
          </a:p>
        </p:txBody>
      </p:sp>
      <p:sp>
        <p:nvSpPr>
          <p:cNvPr id="18" name="TextBox 17"/>
          <p:cNvSpPr txBox="1"/>
          <p:nvPr/>
        </p:nvSpPr>
        <p:spPr>
          <a:xfrm>
            <a:off x="6042992" y="3695953"/>
            <a:ext cx="588623" cy="369332"/>
          </a:xfrm>
          <a:prstGeom prst="rect">
            <a:avLst/>
          </a:prstGeom>
          <a:noFill/>
        </p:spPr>
        <p:txBody>
          <a:bodyPr wrap="none" rtlCol="0">
            <a:spAutoFit/>
          </a:bodyPr>
          <a:lstStyle/>
          <a:p>
            <a:r>
              <a:rPr lang="en-US" dirty="0"/>
              <a:t>4.10</a:t>
            </a:r>
          </a:p>
        </p:txBody>
      </p:sp>
      <p:sp>
        <p:nvSpPr>
          <p:cNvPr id="19" name="TextBox 18"/>
          <p:cNvSpPr txBox="1"/>
          <p:nvPr/>
        </p:nvSpPr>
        <p:spPr>
          <a:xfrm>
            <a:off x="6029740" y="4802186"/>
            <a:ext cx="588623" cy="369332"/>
          </a:xfrm>
          <a:prstGeom prst="rect">
            <a:avLst/>
          </a:prstGeom>
          <a:noFill/>
        </p:spPr>
        <p:txBody>
          <a:bodyPr wrap="none" rtlCol="0">
            <a:spAutoFit/>
          </a:bodyPr>
          <a:lstStyle/>
          <a:p>
            <a:r>
              <a:rPr lang="en-US" dirty="0"/>
              <a:t>2.06</a:t>
            </a:r>
          </a:p>
        </p:txBody>
      </p:sp>
      <p:sp>
        <p:nvSpPr>
          <p:cNvPr id="20" name="Footer Placeholder 19"/>
          <p:cNvSpPr>
            <a:spLocks noGrp="1"/>
          </p:cNvSpPr>
          <p:nvPr>
            <p:ph type="ftr" sz="quarter" idx="11"/>
          </p:nvPr>
        </p:nvSpPr>
        <p:spPr/>
        <p:txBody>
          <a:bodyPr/>
          <a:lstStyle/>
          <a:p>
            <a:endParaRPr lang="en-US"/>
          </a:p>
        </p:txBody>
      </p:sp>
      <p:sp>
        <p:nvSpPr>
          <p:cNvPr id="21" name="Slide Number Placeholder 20"/>
          <p:cNvSpPr>
            <a:spLocks noGrp="1"/>
          </p:cNvSpPr>
          <p:nvPr>
            <p:ph type="sldNum" sz="quarter" idx="12"/>
          </p:nvPr>
        </p:nvSpPr>
        <p:spPr/>
        <p:txBody>
          <a:bodyPr/>
          <a:lstStyle/>
          <a:p>
            <a:fld id="{CD9C03EF-BA9B-9044-9D59-AF44988D0373}" type="slidenum">
              <a:rPr lang="en-US" smtClean="0"/>
              <a:pPr/>
              <a:t>75</a:t>
            </a:fld>
            <a:endParaRPr lang="en-US"/>
          </a:p>
        </p:txBody>
      </p:sp>
    </p:spTree>
    <p:extLst>
      <p:ext uri="{BB962C8B-B14F-4D97-AF65-F5344CB8AC3E}">
        <p14:creationId xmlns:p14="http://schemas.microsoft.com/office/powerpoint/2010/main" val="2611744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8"/>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20015" fill="hold"/>
                                        <p:tgtEl>
                                          <p:spTgt spid="8"/>
                                        </p:tgtEl>
                                      </p:cBhvr>
                                    </p:cmd>
                                  </p:childTnLst>
                                </p:cTn>
                              </p:par>
                            </p:childTnLst>
                          </p:cTn>
                        </p:par>
                      </p:childTnLst>
                    </p:cTn>
                  </p:par>
                </p:childTnLst>
              </p:cTn>
              <p:nextCondLst>
                <p:cond evt="onClick" delay="0">
                  <p:tgtEl>
                    <p:spTgt spid="8"/>
                  </p:tgtEl>
                </p:cond>
              </p:nextCondLst>
            </p:seq>
            <p:audio>
              <p:cMediaNode vol="80000">
                <p:cTn id="24" fill="hold" display="0">
                  <p:stCondLst>
                    <p:cond delay="indefinite"/>
                  </p:stCondLst>
                  <p:endCondLst>
                    <p:cond evt="onStopAudio" delay="0">
                      <p:tgtEl>
                        <p:sldTgt/>
                      </p:tgtEl>
                    </p:cond>
                  </p:endCondLst>
                </p:cTn>
                <p:tgtEl>
                  <p:spTgt spid="8"/>
                </p:tgtEl>
              </p:cMediaNode>
            </p:audio>
            <p:seq concurrent="1" nextAc="seek">
              <p:cTn id="25" restart="whenNotActive" fill="hold" evtFilter="cancelBubble" nodeType="interactiveSeq">
                <p:stCondLst>
                  <p:cond evt="onClick" delay="0">
                    <p:tgtEl>
                      <p:spTgt spid="7"/>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19992" fill="hold"/>
                                        <p:tgtEl>
                                          <p:spTgt spid="7"/>
                                        </p:tgtEl>
                                      </p:cBhvr>
                                    </p:cmd>
                                  </p:childTnLst>
                                </p:cTn>
                              </p:par>
                            </p:childTnLst>
                          </p:cTn>
                        </p:par>
                      </p:childTnLst>
                    </p:cTn>
                  </p:par>
                </p:childTnLst>
              </p:cTn>
              <p:nextCondLst>
                <p:cond evt="onClick" delay="0">
                  <p:tgtEl>
                    <p:spTgt spid="7"/>
                  </p:tgtEl>
                </p:cond>
              </p:nextCondLst>
            </p:seq>
            <p:audio>
              <p:cMediaNode vol="80000">
                <p:cTn id="30" fill="hold" display="0">
                  <p:stCondLst>
                    <p:cond delay="indefinite"/>
                  </p:stCondLst>
                  <p:endCondLst>
                    <p:cond evt="onStopAudio" delay="0">
                      <p:tgtEl>
                        <p:sldTgt/>
                      </p:tgtEl>
                    </p:cond>
                  </p:endCondLst>
                </p:cTn>
                <p:tgtEl>
                  <p:spTgt spid="7"/>
                </p:tgtEl>
              </p:cMediaNode>
            </p:audio>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20015" fill="hold"/>
                                        <p:tgtEl>
                                          <p:spTgt spid="11"/>
                                        </p:tgtEl>
                                      </p:cBhvr>
                                    </p:cmd>
                                  </p:childTnLst>
                                </p:cTn>
                              </p:par>
                            </p:childTnLst>
                          </p:cTn>
                        </p:par>
                      </p:childTnLst>
                    </p:cTn>
                  </p:par>
                </p:childTnLst>
              </p:cTn>
              <p:nextCondLst>
                <p:cond evt="onClick" delay="0">
                  <p:tgtEl>
                    <p:spTgt spid="11"/>
                  </p:tgtEl>
                </p:cond>
              </p:nextCondLst>
            </p:seq>
            <p:audio>
              <p:cMediaNode vol="80000">
                <p:cTn id="36" fill="hold" display="0">
                  <p:stCondLst>
                    <p:cond delay="indefinite"/>
                  </p:stCondLst>
                  <p:endCondLst>
                    <p:cond evt="onStopAudio" delay="0">
                      <p:tgtEl>
                        <p:sldTgt/>
                      </p:tgtEl>
                    </p:cond>
                  </p:endCondLst>
                </p:cTn>
                <p:tgtEl>
                  <p:spTgt spid="11"/>
                </p:tgtEl>
              </p:cMediaNode>
            </p:audio>
            <p:seq concurrent="1" nextAc="seek">
              <p:cTn id="37" restart="whenNotActive" fill="hold" evtFilter="cancelBubble" nodeType="interactiveSeq">
                <p:stCondLst>
                  <p:cond evt="onClick" delay="0">
                    <p:tgtEl>
                      <p:spTgt spid="15"/>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19992" fill="hold"/>
                                        <p:tgtEl>
                                          <p:spTgt spid="15"/>
                                        </p:tgtEl>
                                      </p:cBhvr>
                                    </p:cmd>
                                  </p:childTnLst>
                                </p:cTn>
                              </p:par>
                            </p:childTnLst>
                          </p:cTn>
                        </p:par>
                      </p:childTnLst>
                    </p:cTn>
                  </p:par>
                </p:childTnLst>
              </p:cTn>
              <p:nextCondLst>
                <p:cond evt="onClick" delay="0">
                  <p:tgtEl>
                    <p:spTgt spid="15"/>
                  </p:tgtEl>
                </p:cond>
              </p:nextCondLst>
            </p:seq>
            <p:audio>
              <p:cMediaNode vol="80000">
                <p:cTn id="42" fill="hold" display="0">
                  <p:stCondLst>
                    <p:cond delay="indefinite"/>
                  </p:stCondLst>
                  <p:endCondLst>
                    <p:cond evt="onStopAudio" delay="0">
                      <p:tgtEl>
                        <p:sldTgt/>
                      </p:tgtEl>
                    </p:cond>
                  </p:endCondLst>
                </p:cTn>
                <p:tgtEl>
                  <p:spTgt spid="15"/>
                </p:tgtEl>
              </p:cMediaNode>
            </p:audio>
          </p:childTnLst>
        </p:cTn>
      </p:par>
    </p:tnLst>
    <p:bldLst>
      <p:bldP spid="16" grpId="0"/>
      <p:bldP spid="17" grpId="0"/>
      <p:bldP spid="18" grpId="0"/>
      <p:bldP spid="19"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Rater Information</a:t>
            </a:r>
            <a:endParaRPr lang="en-US" dirty="0"/>
          </a:p>
        </p:txBody>
      </p:sp>
      <p:sp>
        <p:nvSpPr>
          <p:cNvPr id="3" name="Content Placeholder 2"/>
          <p:cNvSpPr>
            <a:spLocks noGrp="1"/>
          </p:cNvSpPr>
          <p:nvPr>
            <p:ph idx="1"/>
          </p:nvPr>
        </p:nvSpPr>
        <p:spPr/>
        <p:txBody>
          <a:bodyPr/>
          <a:lstStyle/>
          <a:p>
            <a:pPr lvl="1"/>
            <a:r>
              <a:rPr lang="en-US" dirty="0"/>
              <a:t>Rater </a:t>
            </a:r>
            <a:r>
              <a:rPr lang="en-US" dirty="0">
                <a:solidFill>
                  <a:srgbClr val="FF0000"/>
                </a:solidFill>
              </a:rPr>
              <a:t>demographics</a:t>
            </a:r>
            <a:r>
              <a:rPr lang="en-US" dirty="0"/>
              <a:t>:</a:t>
            </a:r>
          </a:p>
          <a:p>
            <a:pPr lvl="2"/>
            <a:r>
              <a:rPr lang="en-US" dirty="0"/>
              <a:t>60 female, 36 male, 1 no report</a:t>
            </a:r>
          </a:p>
          <a:p>
            <a:pPr lvl="2"/>
            <a:r>
              <a:rPr lang="en-US" dirty="0"/>
              <a:t>68 heterosexual, 16 homosexual, 11 bi-sexual</a:t>
            </a:r>
          </a:p>
          <a:p>
            <a:pPr lvl="2"/>
            <a:r>
              <a:rPr lang="en-US" dirty="0"/>
              <a:t>42 attracted to females and 65 to males</a:t>
            </a:r>
          </a:p>
          <a:p>
            <a:pPr lvl="2"/>
            <a:r>
              <a:rPr lang="en-US" dirty="0"/>
              <a:t>Highest grade: </a:t>
            </a:r>
            <a:r>
              <a:rPr lang="en-US" dirty="0" err="1"/>
              <a:t>Phd</a:t>
            </a:r>
            <a:r>
              <a:rPr lang="en-US" dirty="0"/>
              <a:t> (1), MA/S (10), BA/S (45), </a:t>
            </a:r>
            <a:r>
              <a:rPr lang="en-US" dirty="0" err="1"/>
              <a:t>Assoc</a:t>
            </a:r>
            <a:r>
              <a:rPr lang="en-US" dirty="0"/>
              <a:t> (19), HS (21), Less (1) </a:t>
            </a:r>
          </a:p>
          <a:p>
            <a:pPr lvl="1"/>
            <a:r>
              <a:rPr lang="en-US" dirty="0"/>
              <a:t>Raters’ average score on the </a:t>
            </a:r>
            <a:r>
              <a:rPr lang="en-US" dirty="0">
                <a:solidFill>
                  <a:srgbClr val="FF0000"/>
                </a:solidFill>
              </a:rPr>
              <a:t>TIPI Big-Five personality dimensions </a:t>
            </a:r>
            <a:r>
              <a:rPr lang="en-US" dirty="0"/>
              <a:t>(1~7)</a:t>
            </a:r>
          </a:p>
          <a:p>
            <a:pPr lvl="2"/>
            <a:r>
              <a:rPr lang="en-US" dirty="0"/>
              <a:t>5.12 openness, 5.54 conscientiousness, 3.70 extroversion, 5.39 agreeableness, 4.91 emotional stability</a:t>
            </a:r>
          </a:p>
          <a:p>
            <a:pPr lvl="2"/>
            <a:r>
              <a:rPr lang="en-US" dirty="0"/>
              <a:t>Distribution was skewed towards a higher score for the four personality dimensions except for extroversion. </a:t>
            </a:r>
          </a:p>
          <a:p>
            <a:pPr lvl="2"/>
            <a:endParaRPr lang="en-US" dirty="0"/>
          </a:p>
          <a:p>
            <a:pPr lvl="1"/>
            <a:endParaRPr lang="en-US" dirty="0"/>
          </a:p>
        </p:txBody>
      </p:sp>
      <p:sp>
        <p:nvSpPr>
          <p:cNvPr id="2" name="Footer Placeholder 1"/>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9C03EF-BA9B-9044-9D59-AF44988D0373}" type="slidenum">
              <a:rPr lang="en-US" smtClean="0"/>
              <a:pPr/>
              <a:t>76</a:t>
            </a:fld>
            <a:endParaRPr lang="en-US"/>
          </a:p>
        </p:txBody>
      </p:sp>
    </p:spTree>
    <p:extLst>
      <p:ext uri="{BB962C8B-B14F-4D97-AF65-F5344CB8AC3E}">
        <p14:creationId xmlns:p14="http://schemas.microsoft.com/office/powerpoint/2010/main" val="1499490159"/>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How do raters define charisma in terms of other speaker traits?…"/>
          <p:cNvSpPr txBox="1">
            <a:spLocks noGrp="1"/>
          </p:cNvSpPr>
          <p:nvPr>
            <p:ph type="body" idx="1"/>
          </p:nvPr>
        </p:nvSpPr>
        <p:spPr>
          <a:prstGeom prst="rect">
            <a:avLst/>
          </a:prstGeom>
        </p:spPr>
        <p:txBody>
          <a:bodyPr/>
          <a:lstStyle/>
          <a:p>
            <a:pPr marL="283779" indent="-283779">
              <a:buFont typeface="Arial"/>
              <a:buChar char="•"/>
            </a:pPr>
            <a:r>
              <a:rPr dirty="0"/>
              <a:t>Correlation between </a:t>
            </a:r>
            <a:r>
              <a:rPr dirty="0">
                <a:solidFill>
                  <a:srgbClr val="0070C0"/>
                </a:solidFill>
              </a:rPr>
              <a:t>charisma and speaker trait</a:t>
            </a:r>
            <a:r>
              <a:rPr lang="en-US" dirty="0">
                <a:solidFill>
                  <a:srgbClr val="0070C0"/>
                </a:solidFill>
              </a:rPr>
              <a:t>s</a:t>
            </a:r>
            <a:endParaRPr dirty="0">
              <a:solidFill>
                <a:srgbClr val="0070C0"/>
              </a:solidFill>
            </a:endParaRPr>
          </a:p>
          <a:p>
            <a:pPr marL="283779" indent="-283779">
              <a:buFont typeface="Arial"/>
              <a:buChar char="•"/>
            </a:pPr>
            <a:endParaRPr dirty="0"/>
          </a:p>
          <a:p>
            <a:pPr marL="283779" indent="-283779">
              <a:buFont typeface="Arial"/>
              <a:buChar char="•"/>
            </a:pPr>
            <a:endParaRPr dirty="0"/>
          </a:p>
          <a:p>
            <a:pPr marL="283779" indent="-283779">
              <a:buFont typeface="Arial"/>
              <a:buChar char="•"/>
            </a:pPr>
            <a:endParaRPr dirty="0"/>
          </a:p>
          <a:p>
            <a:pPr marL="283779" indent="-283779">
              <a:buFont typeface="Arial"/>
              <a:buChar char="•"/>
            </a:pPr>
            <a:endParaRPr dirty="0"/>
          </a:p>
          <a:p>
            <a:pPr marL="283779" indent="-283779">
              <a:buFont typeface="Arial"/>
              <a:buChar char="•"/>
            </a:pPr>
            <a:endParaRPr dirty="0"/>
          </a:p>
          <a:p>
            <a:pPr marL="283779" indent="-283779">
              <a:buFont typeface="Arial"/>
              <a:buChar char="•"/>
            </a:pPr>
            <a:r>
              <a:rPr lang="en-US" dirty="0">
                <a:solidFill>
                  <a:srgbClr val="0070C0"/>
                </a:solidFill>
              </a:rPr>
              <a:t>Pearson’s correlation </a:t>
            </a:r>
            <a:r>
              <a:rPr lang="en-US" dirty="0"/>
              <a:t>measuring strength of linear relationship between 2 variables from -1 (neg) to +1 (pos)</a:t>
            </a:r>
          </a:p>
          <a:p>
            <a:pPr marL="283779" indent="-283779">
              <a:buFont typeface="Arial"/>
              <a:buChar char="•"/>
            </a:pPr>
            <a:r>
              <a:rPr dirty="0">
                <a:solidFill>
                  <a:srgbClr val="0070C0"/>
                </a:solidFill>
              </a:rPr>
              <a:t>Consistent</a:t>
            </a:r>
            <a:r>
              <a:rPr dirty="0"/>
              <a:t> across both speaker and rater genders </a:t>
            </a:r>
          </a:p>
        </p:txBody>
      </p:sp>
      <p:sp>
        <p:nvSpPr>
          <p:cNvPr id="337" name="Analysis and Results"/>
          <p:cNvSpPr txBox="1">
            <a:spLocks noGrp="1"/>
          </p:cNvSpPr>
          <p:nvPr>
            <p:ph type="title"/>
          </p:nvPr>
        </p:nvSpPr>
        <p:spPr>
          <a:prstGeom prst="rect">
            <a:avLst/>
          </a:prstGeom>
        </p:spPr>
        <p:txBody>
          <a:bodyPr/>
          <a:lstStyle/>
          <a:p>
            <a:r>
              <a:rPr lang="en-US" dirty="0"/>
              <a:t>What Speaker Traits do Raters Associate with Charisma ?</a:t>
            </a:r>
            <a:endParaRPr dirty="0"/>
          </a:p>
        </p:txBody>
      </p:sp>
      <p:sp>
        <p:nvSpPr>
          <p:cNvPr id="338"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77</a:t>
            </a:fld>
            <a:endParaRPr/>
          </a:p>
        </p:txBody>
      </p:sp>
      <p:pic>
        <p:nvPicPr>
          <p:cNvPr id="339" name="Image" descr="Image"/>
          <p:cNvPicPr>
            <a:picLocks noChangeAspect="1"/>
          </p:cNvPicPr>
          <p:nvPr/>
        </p:nvPicPr>
        <p:blipFill>
          <a:blip r:embed="rId3"/>
          <a:stretch>
            <a:fillRect/>
          </a:stretch>
        </p:blipFill>
        <p:spPr>
          <a:xfrm>
            <a:off x="3116351" y="2071729"/>
            <a:ext cx="5454651" cy="2501901"/>
          </a:xfrm>
          <a:prstGeom prst="rect">
            <a:avLst/>
          </a:prstGeom>
          <a:ln w="12700">
            <a:miter lim="400000"/>
          </a:ln>
        </p:spPr>
      </p:pic>
    </p:spTree>
    <p:extLst>
      <p:ext uri="{BB962C8B-B14F-4D97-AF65-F5344CB8AC3E}">
        <p14:creationId xmlns:p14="http://schemas.microsoft.com/office/powerpoint/2010/main" val="587658146"/>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Analysis and Results"/>
          <p:cNvSpPr txBox="1">
            <a:spLocks noGrp="1"/>
          </p:cNvSpPr>
          <p:nvPr>
            <p:ph type="title"/>
          </p:nvPr>
        </p:nvSpPr>
        <p:spPr/>
        <p:txBody>
          <a:bodyPr/>
          <a:lstStyle/>
          <a:p>
            <a:r>
              <a:rPr lang="en-US" dirty="0"/>
              <a:t>How do Raters Define Charisma in Terms of Speaker Traits?</a:t>
            </a:r>
            <a:br>
              <a:rPr lang="en-US" dirty="0"/>
            </a:br>
            <a:endParaRPr lang="en-US" dirty="0"/>
          </a:p>
        </p:txBody>
      </p:sp>
      <p:sp>
        <p:nvSpPr>
          <p:cNvPr id="341" name="How do raters define charisma in terms of other speaker traits?…"/>
          <p:cNvSpPr txBox="1">
            <a:spLocks noGrp="1"/>
          </p:cNvSpPr>
          <p:nvPr>
            <p:ph type="body" idx="1"/>
          </p:nvPr>
        </p:nvSpPr>
        <p:spPr>
          <a:xfrm>
            <a:off x="914400" y="1371600"/>
            <a:ext cx="10363200" cy="4724400"/>
          </a:xfrm>
        </p:spPr>
        <p:txBody>
          <a:bodyPr/>
          <a:lstStyle/>
          <a:p>
            <a:r>
              <a:rPr lang="en-US" dirty="0">
                <a:solidFill>
                  <a:srgbClr val="0070C0"/>
                </a:solidFill>
              </a:rPr>
              <a:t>Inter-rater agreement </a:t>
            </a:r>
            <a:r>
              <a:rPr lang="en-US" dirty="0"/>
              <a:t>on traits</a:t>
            </a:r>
          </a:p>
          <a:p>
            <a:pPr lvl="1"/>
            <a:r>
              <a:rPr lang="en-US" dirty="0">
                <a:solidFill>
                  <a:srgbClr val="FF0000"/>
                </a:solidFill>
              </a:rPr>
              <a:t>Charisma</a:t>
            </a:r>
            <a:r>
              <a:rPr lang="en-US" dirty="0"/>
              <a:t>: 0.296</a:t>
            </a:r>
          </a:p>
          <a:p>
            <a:pPr lvl="1"/>
            <a:r>
              <a:rPr lang="en-US" dirty="0"/>
              <a:t>5 most and 5 least agreed-upon </a:t>
            </a:r>
            <a:r>
              <a:rPr lang="en-US" dirty="0">
                <a:solidFill>
                  <a:srgbClr val="FF0000"/>
                </a:solidFill>
              </a:rPr>
              <a:t>traits </a:t>
            </a:r>
          </a:p>
          <a:p>
            <a:pPr lvl="1"/>
            <a:endParaRPr lang="en-US" dirty="0"/>
          </a:p>
          <a:p>
            <a:endParaRPr lang="en-US" dirty="0"/>
          </a:p>
          <a:p>
            <a:endParaRPr lang="en-US" dirty="0"/>
          </a:p>
          <a:p>
            <a:endParaRPr lang="en-US" dirty="0"/>
          </a:p>
          <a:p>
            <a:r>
              <a:rPr lang="en-US" dirty="0"/>
              <a:t>Higher activated traits are more agreed upon, and lower activation traits more open to interpretation </a:t>
            </a:r>
          </a:p>
        </p:txBody>
      </p:sp>
      <p:sp>
        <p:nvSpPr>
          <p:cNvPr id="343" name="Slide Number"/>
          <p:cNvSpPr txBox="1">
            <a:spLocks noGrp="1"/>
          </p:cNvSpPr>
          <p:nvPr>
            <p:ph type="sldNum" sz="quarter" idx="12"/>
          </p:nvPr>
        </p:nvSpPr>
        <p:spPr/>
        <p:txBody>
          <a:bodyPr/>
          <a:lstStyle/>
          <a:p>
            <a:fld id="{86CB4B4D-7CA3-9044-876B-883B54F8677D}" type="slidenum">
              <a:rPr lang="is-IS" smtClean="0"/>
              <a:pPr/>
              <a:t>78</a:t>
            </a:fld>
            <a:endParaRPr lang="is-IS"/>
          </a:p>
        </p:txBody>
      </p:sp>
      <p:pic>
        <p:nvPicPr>
          <p:cNvPr id="344" name="Image" descr="Image"/>
          <p:cNvPicPr>
            <a:picLocks noChangeAspect="1"/>
          </p:cNvPicPr>
          <p:nvPr/>
        </p:nvPicPr>
        <p:blipFill>
          <a:blip r:embed="rId2"/>
          <a:stretch>
            <a:fillRect/>
          </a:stretch>
        </p:blipFill>
        <p:spPr>
          <a:xfrm>
            <a:off x="4093687" y="3040595"/>
            <a:ext cx="4605522" cy="1620602"/>
          </a:xfrm>
          <a:prstGeom prst="rect">
            <a:avLst/>
          </a:prstGeom>
          <a:ln w="12700">
            <a:miter lim="400000"/>
          </a:ln>
        </p:spPr>
      </p:pic>
    </p:spTree>
    <p:extLst>
      <p:ext uri="{BB962C8B-B14F-4D97-AF65-F5344CB8AC3E}">
        <p14:creationId xmlns:p14="http://schemas.microsoft.com/office/powerpoint/2010/main" val="493167269"/>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Does the genre of the recording influence charisma ratings?…"/>
          <p:cNvSpPr txBox="1">
            <a:spLocks noGrp="1"/>
          </p:cNvSpPr>
          <p:nvPr>
            <p:ph type="body" idx="1"/>
          </p:nvPr>
        </p:nvSpPr>
        <p:spPr>
          <a:prstGeom prst="rect">
            <a:avLst/>
          </a:prstGeom>
        </p:spPr>
        <p:txBody>
          <a:bodyPr/>
          <a:lstStyle/>
          <a:p>
            <a:pPr marL="283779" indent="-283779">
              <a:buFont typeface="Arial"/>
              <a:buChar char="•"/>
            </a:pPr>
            <a:r>
              <a:rPr dirty="0"/>
              <a:t>14 </a:t>
            </a:r>
            <a:r>
              <a:rPr dirty="0">
                <a:solidFill>
                  <a:srgbClr val="0070C0"/>
                </a:solidFill>
              </a:rPr>
              <a:t>interviews</a:t>
            </a:r>
            <a:r>
              <a:rPr dirty="0"/>
              <a:t>, 19 educational </a:t>
            </a:r>
            <a:r>
              <a:rPr dirty="0">
                <a:solidFill>
                  <a:srgbClr val="0070C0"/>
                </a:solidFill>
              </a:rPr>
              <a:t>lectures</a:t>
            </a:r>
            <a:r>
              <a:rPr dirty="0"/>
              <a:t>, 27 </a:t>
            </a:r>
            <a:r>
              <a:rPr dirty="0">
                <a:solidFill>
                  <a:srgbClr val="0070C0"/>
                </a:solidFill>
              </a:rPr>
              <a:t>talks</a:t>
            </a:r>
            <a:r>
              <a:rPr dirty="0"/>
              <a:t> to more general audiences </a:t>
            </a:r>
          </a:p>
          <a:p>
            <a:pPr marL="683829" lvl="1" indent="-283779">
              <a:buFont typeface="Arial"/>
              <a:buChar char="•"/>
            </a:pPr>
            <a:r>
              <a:rPr dirty="0">
                <a:solidFill>
                  <a:srgbClr val="FF0000"/>
                </a:solidFill>
              </a:rPr>
              <a:t>Interviews</a:t>
            </a:r>
            <a:r>
              <a:rPr dirty="0"/>
              <a:t> </a:t>
            </a:r>
            <a:r>
              <a:rPr lang="en-US" dirty="0"/>
              <a:t>rated</a:t>
            </a:r>
            <a:r>
              <a:rPr dirty="0"/>
              <a:t> less charismatic than educational </a:t>
            </a:r>
            <a:r>
              <a:rPr dirty="0">
                <a:solidFill>
                  <a:srgbClr val="FF0000"/>
                </a:solidFill>
              </a:rPr>
              <a:t>lectures</a:t>
            </a:r>
            <a:r>
              <a:rPr dirty="0"/>
              <a:t> (p = 0.03) and talks (p = 0.001) </a:t>
            </a:r>
            <a:endParaRPr lang="en-US" dirty="0"/>
          </a:p>
          <a:p>
            <a:pPr marL="683829" lvl="1" indent="-283779">
              <a:buFont typeface="Arial"/>
              <a:buChar char="•"/>
            </a:pPr>
            <a:r>
              <a:rPr lang="en-US" dirty="0">
                <a:solidFill>
                  <a:srgbClr val="FF0000"/>
                </a:solidFill>
              </a:rPr>
              <a:t>Why?</a:t>
            </a:r>
            <a:endParaRPr dirty="0">
              <a:solidFill>
                <a:srgbClr val="FF0000"/>
              </a:solidFill>
            </a:endParaRPr>
          </a:p>
          <a:p>
            <a:pPr marL="1083879" lvl="2" indent="-283779">
              <a:buFont typeface="Arial"/>
              <a:buChar char="•"/>
            </a:pPr>
            <a:r>
              <a:rPr lang="en-US" dirty="0"/>
              <a:t>G</a:t>
            </a:r>
            <a:r>
              <a:rPr dirty="0"/>
              <a:t>oal is different</a:t>
            </a:r>
            <a:r>
              <a:rPr lang="en-US" dirty="0"/>
              <a:t>?</a:t>
            </a:r>
            <a:endParaRPr dirty="0"/>
          </a:p>
        </p:txBody>
      </p:sp>
      <p:sp>
        <p:nvSpPr>
          <p:cNvPr id="347" name="Analysis and Results"/>
          <p:cNvSpPr txBox="1">
            <a:spLocks noGrp="1"/>
          </p:cNvSpPr>
          <p:nvPr>
            <p:ph type="title"/>
          </p:nvPr>
        </p:nvSpPr>
        <p:spPr>
          <a:prstGeom prst="rect">
            <a:avLst/>
          </a:prstGeom>
        </p:spPr>
        <p:txBody>
          <a:bodyPr/>
          <a:lstStyle/>
          <a:p>
            <a:r>
              <a:rPr lang="en-US" dirty="0"/>
              <a:t>Does Recording Genre Influence Charisma Ratings?</a:t>
            </a:r>
            <a:endParaRPr dirty="0"/>
          </a:p>
        </p:txBody>
      </p:sp>
      <p:sp>
        <p:nvSpPr>
          <p:cNvPr id="348"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79</a:t>
            </a:fld>
            <a:endParaRPr/>
          </a:p>
        </p:txBody>
      </p:sp>
    </p:spTree>
    <p:extLst>
      <p:ext uri="{BB962C8B-B14F-4D97-AF65-F5344CB8AC3E}">
        <p14:creationId xmlns:p14="http://schemas.microsoft.com/office/powerpoint/2010/main" val="160817722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Early Study:  Experimental Design</a:t>
            </a:r>
          </a:p>
        </p:txBody>
      </p:sp>
      <p:sp>
        <p:nvSpPr>
          <p:cNvPr id="3" name="Content Placeholder 2"/>
          <p:cNvSpPr>
            <a:spLocks noGrp="1"/>
          </p:cNvSpPr>
          <p:nvPr>
            <p:ph idx="1"/>
          </p:nvPr>
        </p:nvSpPr>
        <p:spPr/>
        <p:txBody>
          <a:bodyPr>
            <a:normAutofit/>
          </a:bodyPr>
          <a:lstStyle/>
          <a:p>
            <a:r>
              <a:rPr lang="en-US" dirty="0"/>
              <a:t>Listen to speech tokens via </a:t>
            </a:r>
            <a:r>
              <a:rPr lang="en-US" dirty="0">
                <a:solidFill>
                  <a:srgbClr val="0070C0"/>
                </a:solidFill>
              </a:rPr>
              <a:t>web form </a:t>
            </a:r>
          </a:p>
          <a:p>
            <a:r>
              <a:rPr lang="en-US" dirty="0">
                <a:solidFill>
                  <a:srgbClr val="0070C0"/>
                </a:solidFill>
              </a:rPr>
              <a:t>Rate each token for 25 traits, 5-pt Likert scale</a:t>
            </a:r>
            <a:r>
              <a:rPr lang="en-US" dirty="0"/>
              <a:t>:</a:t>
            </a:r>
          </a:p>
          <a:p>
            <a:pPr lvl="1"/>
            <a:r>
              <a:rPr lang="en-US" dirty="0"/>
              <a:t>The speaker is: </a:t>
            </a:r>
          </a:p>
          <a:p>
            <a:pPr marL="411480" lvl="1" indent="0">
              <a:buNone/>
            </a:pPr>
            <a:r>
              <a:rPr lang="en-US" i="1" dirty="0">
                <a:solidFill>
                  <a:srgbClr val="FF0000"/>
                </a:solidFill>
              </a:rPr>
              <a:t>Reasonable, charming, threatening, friendly, angry, intelligent, tough, passionate, confident, clear, knowledgeable, boring, spontaneous, powerful, desperate, intense, charismatic, informative, believable, trustworthy, persuasive, enthusiastic, ordinary, convincing, accusatory</a:t>
            </a:r>
            <a:endParaRPr lang="en-US" dirty="0">
              <a:solidFill>
                <a:srgbClr val="FF0000"/>
              </a:solidFill>
            </a:endParaRPr>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8</a:t>
            </a:fld>
            <a:endParaRPr lang="en-US">
              <a:solidFill>
                <a:prstClr val="black"/>
              </a:solidFill>
              <a:latin typeface="Georgia"/>
            </a:endParaRPr>
          </a:p>
        </p:txBody>
      </p:sp>
    </p:spTree>
    <p:extLst>
      <p:ext uri="{BB962C8B-B14F-4D97-AF65-F5344CB8AC3E}">
        <p14:creationId xmlns:p14="http://schemas.microsoft.com/office/powerpoint/2010/main" val="1249635060"/>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Does speaker gender influence raters’ charisma ratings or ratings on other traits?…"/>
          <p:cNvSpPr txBox="1">
            <a:spLocks noGrp="1"/>
          </p:cNvSpPr>
          <p:nvPr>
            <p:ph type="body" idx="1"/>
          </p:nvPr>
        </p:nvSpPr>
        <p:spPr>
          <a:prstGeom prst="rect">
            <a:avLst/>
          </a:prstGeom>
        </p:spPr>
        <p:txBody>
          <a:bodyPr/>
          <a:lstStyle/>
          <a:p>
            <a:pPr marL="283779" indent="-283779">
              <a:buFont typeface="Arial"/>
              <a:buChar char="•"/>
            </a:pPr>
            <a:r>
              <a:rPr dirty="0">
                <a:solidFill>
                  <a:srgbClr val="0070C0"/>
                </a:solidFill>
              </a:rPr>
              <a:t>Female speakers </a:t>
            </a:r>
            <a:r>
              <a:rPr lang="en-US" dirty="0">
                <a:solidFill>
                  <a:srgbClr val="0070C0"/>
                </a:solidFill>
              </a:rPr>
              <a:t>were rated</a:t>
            </a:r>
            <a:r>
              <a:rPr dirty="0">
                <a:solidFill>
                  <a:srgbClr val="0070C0"/>
                </a:solidFill>
              </a:rPr>
              <a:t> higher </a:t>
            </a:r>
            <a:r>
              <a:rPr lang="en-US" dirty="0">
                <a:solidFill>
                  <a:srgbClr val="0070C0"/>
                </a:solidFill>
              </a:rPr>
              <a:t>for </a:t>
            </a:r>
            <a:r>
              <a:rPr dirty="0">
                <a:solidFill>
                  <a:srgbClr val="0070C0"/>
                </a:solidFill>
              </a:rPr>
              <a:t>charisma </a:t>
            </a:r>
            <a:r>
              <a:rPr lang="en-US" dirty="0"/>
              <a:t>on average </a:t>
            </a:r>
            <a:r>
              <a:rPr dirty="0"/>
              <a:t>than male speaker</a:t>
            </a:r>
            <a:r>
              <a:rPr lang="en-US" dirty="0"/>
              <a:t>s</a:t>
            </a:r>
            <a:r>
              <a:rPr dirty="0"/>
              <a:t>, </a:t>
            </a:r>
            <a:r>
              <a:rPr lang="en-US" dirty="0"/>
              <a:t>but </a:t>
            </a:r>
            <a:r>
              <a:rPr dirty="0"/>
              <a:t>not</a:t>
            </a:r>
            <a:r>
              <a:rPr lang="en-US" dirty="0"/>
              <a:t> statistically</a:t>
            </a:r>
            <a:r>
              <a:rPr dirty="0"/>
              <a:t> significant (p = 0.153)</a:t>
            </a:r>
          </a:p>
          <a:p>
            <a:pPr marL="283779" indent="-283779">
              <a:buFont typeface="Arial"/>
              <a:buChar char="•"/>
            </a:pPr>
            <a:r>
              <a:rPr dirty="0">
                <a:solidFill>
                  <a:srgbClr val="0070C0"/>
                </a:solidFill>
              </a:rPr>
              <a:t>Male speakers </a:t>
            </a:r>
            <a:r>
              <a:rPr dirty="0"/>
              <a:t>rated </a:t>
            </a:r>
            <a:r>
              <a:rPr dirty="0">
                <a:solidFill>
                  <a:srgbClr val="0070C0"/>
                </a:solidFill>
              </a:rPr>
              <a:t>less sincere </a:t>
            </a:r>
            <a:r>
              <a:rPr dirty="0"/>
              <a:t>(p = 0.014), </a:t>
            </a:r>
            <a:r>
              <a:rPr dirty="0">
                <a:solidFill>
                  <a:srgbClr val="0070C0"/>
                </a:solidFill>
              </a:rPr>
              <a:t>less fluent </a:t>
            </a:r>
            <a:r>
              <a:rPr dirty="0"/>
              <a:t>(p = 0.022), and </a:t>
            </a:r>
            <a:r>
              <a:rPr dirty="0">
                <a:solidFill>
                  <a:srgbClr val="0070C0"/>
                </a:solidFill>
              </a:rPr>
              <a:t>less extroverted </a:t>
            </a:r>
            <a:r>
              <a:rPr dirty="0"/>
              <a:t>(p = 0.038) , but </a:t>
            </a:r>
            <a:r>
              <a:rPr dirty="0">
                <a:solidFill>
                  <a:srgbClr val="0070C0"/>
                </a:solidFill>
              </a:rPr>
              <a:t>more boring </a:t>
            </a:r>
            <a:r>
              <a:rPr dirty="0"/>
              <a:t>(p = 0.001) and </a:t>
            </a:r>
            <a:r>
              <a:rPr dirty="0">
                <a:solidFill>
                  <a:srgbClr val="0070C0"/>
                </a:solidFill>
              </a:rPr>
              <a:t>more introverted </a:t>
            </a:r>
            <a:r>
              <a:rPr dirty="0"/>
              <a:t>(p = 0.014) than females</a:t>
            </a:r>
          </a:p>
          <a:p>
            <a:pPr marL="283779" indent="-283779">
              <a:buFont typeface="Arial"/>
              <a:buChar char="•"/>
            </a:pPr>
            <a:r>
              <a:rPr lang="en-US" dirty="0"/>
              <a:t>Is the </a:t>
            </a:r>
            <a:r>
              <a:rPr dirty="0"/>
              <a:t>lower charisma score of males due to genre and not gender?</a:t>
            </a:r>
          </a:p>
        </p:txBody>
      </p:sp>
      <p:sp>
        <p:nvSpPr>
          <p:cNvPr id="353" name="Analysis and Results - Speakers"/>
          <p:cNvSpPr txBox="1">
            <a:spLocks noGrp="1"/>
          </p:cNvSpPr>
          <p:nvPr>
            <p:ph type="title"/>
          </p:nvPr>
        </p:nvSpPr>
        <p:spPr>
          <a:prstGeom prst="rect">
            <a:avLst/>
          </a:prstGeom>
        </p:spPr>
        <p:txBody>
          <a:bodyPr/>
          <a:lstStyle/>
          <a:p>
            <a:r>
              <a:rPr lang="en-US" dirty="0"/>
              <a:t>Does Speaker Gender Influence Raters’ Charisma Rating or Ratings of Other Traits?</a:t>
            </a:r>
            <a:endParaRPr dirty="0"/>
          </a:p>
        </p:txBody>
      </p:sp>
      <p:sp>
        <p:nvSpPr>
          <p:cNvPr id="354"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80</a:t>
            </a:fld>
            <a:endParaRPr/>
          </a:p>
        </p:txBody>
      </p:sp>
    </p:spTree>
    <p:extLst>
      <p:ext uri="{BB962C8B-B14F-4D97-AF65-F5344CB8AC3E}">
        <p14:creationId xmlns:p14="http://schemas.microsoft.com/office/powerpoint/2010/main" val="1046327309"/>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Analysis and Results - Speakers"/>
          <p:cNvSpPr txBox="1">
            <a:spLocks noGrp="1"/>
          </p:cNvSpPr>
          <p:nvPr>
            <p:ph type="title"/>
          </p:nvPr>
        </p:nvSpPr>
        <p:spPr/>
        <p:txBody>
          <a:bodyPr/>
          <a:lstStyle/>
          <a:p>
            <a:r>
              <a:rPr lang="en-US" dirty="0"/>
              <a:t>What are the Acoustic-Prosodic Properties of Charismatic Speech?</a:t>
            </a:r>
          </a:p>
        </p:txBody>
      </p:sp>
      <p:sp>
        <p:nvSpPr>
          <p:cNvPr id="358" name="What are the acoustic-prosodic properties of speech rated as charismatic?…"/>
          <p:cNvSpPr txBox="1">
            <a:spLocks noGrp="1"/>
          </p:cNvSpPr>
          <p:nvPr>
            <p:ph type="body" idx="1"/>
          </p:nvPr>
        </p:nvSpPr>
        <p:spPr/>
        <p:txBody>
          <a:bodyPr/>
          <a:lstStyle/>
          <a:p>
            <a:r>
              <a:rPr lang="en-US" dirty="0">
                <a:solidFill>
                  <a:srgbClr val="0070C0"/>
                </a:solidFill>
              </a:rPr>
              <a:t>Normalized male/female speech </a:t>
            </a:r>
            <a:r>
              <a:rPr lang="en-US" dirty="0"/>
              <a:t>features using mean values for American English speakers (from </a:t>
            </a:r>
            <a:r>
              <a:rPr lang="en-US" dirty="0" err="1"/>
              <a:t>Pepiot</a:t>
            </a:r>
            <a:r>
              <a:rPr lang="en-US" dirty="0"/>
              <a:t> 2014)</a:t>
            </a:r>
          </a:p>
          <a:p>
            <a:pPr lvl="1"/>
            <a:r>
              <a:rPr lang="en-US" dirty="0">
                <a:solidFill>
                  <a:srgbClr val="FF0000"/>
                </a:solidFill>
              </a:rPr>
              <a:t>Features positively correlated </a:t>
            </a:r>
            <a:r>
              <a:rPr lang="en-US" dirty="0"/>
              <a:t>with charisma: </a:t>
            </a:r>
          </a:p>
          <a:p>
            <a:pPr lvl="2"/>
            <a:r>
              <a:rPr lang="en-US" dirty="0"/>
              <a:t>mean intensity (p = 0.013), mean pitch (p = 0.002), speaking rate (p = 0.001), standard deviation of pitch (p &lt; 0.001)</a:t>
            </a:r>
          </a:p>
          <a:p>
            <a:pPr lvl="1"/>
            <a:r>
              <a:rPr lang="en-US" dirty="0">
                <a:solidFill>
                  <a:srgbClr val="FF0000"/>
                </a:solidFill>
              </a:rPr>
              <a:t>Charismatic speech</a:t>
            </a:r>
            <a:r>
              <a:rPr lang="en-US" dirty="0"/>
              <a:t>: louder, higher, faster, and with greater fluctuation in pitch</a:t>
            </a:r>
          </a:p>
        </p:txBody>
      </p:sp>
      <p:sp>
        <p:nvSpPr>
          <p:cNvPr id="360" name="Slide Number"/>
          <p:cNvSpPr txBox="1">
            <a:spLocks noGrp="1"/>
          </p:cNvSpPr>
          <p:nvPr>
            <p:ph type="sldNum" sz="quarter" idx="12"/>
          </p:nvPr>
        </p:nvSpPr>
        <p:spPr/>
        <p:txBody>
          <a:bodyPr/>
          <a:lstStyle/>
          <a:p>
            <a:fld id="{86CB4B4D-7CA3-9044-876B-883B54F8677D}" type="slidenum">
              <a:rPr lang="en-US" smtClean="0"/>
              <a:pPr/>
              <a:t>81</a:t>
            </a:fld>
            <a:endParaRPr lang="en-US"/>
          </a:p>
        </p:txBody>
      </p:sp>
    </p:spTree>
    <p:extLst>
      <p:ext uri="{BB962C8B-B14F-4D97-AF65-F5344CB8AC3E}">
        <p14:creationId xmlns:p14="http://schemas.microsoft.com/office/powerpoint/2010/main" val="941472056"/>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What are the acoustic-prosodic properties of speech rated as charismatic?…"/>
          <p:cNvSpPr txBox="1">
            <a:spLocks noGrp="1"/>
          </p:cNvSpPr>
          <p:nvPr>
            <p:ph type="body" idx="1"/>
          </p:nvPr>
        </p:nvSpPr>
        <p:spPr>
          <a:prstGeom prst="rect">
            <a:avLst/>
          </a:prstGeom>
        </p:spPr>
        <p:txBody>
          <a:bodyPr/>
          <a:lstStyle/>
          <a:p>
            <a:pPr marL="283779" indent="-283779">
              <a:buFont typeface="Arial"/>
              <a:buChar char="•"/>
            </a:pPr>
            <a:r>
              <a:rPr lang="en-US" dirty="0">
                <a:solidFill>
                  <a:srgbClr val="0070C0"/>
                </a:solidFill>
              </a:rPr>
              <a:t>Positive </a:t>
            </a:r>
            <a:r>
              <a:rPr dirty="0">
                <a:solidFill>
                  <a:srgbClr val="0070C0"/>
                </a:solidFill>
              </a:rPr>
              <a:t>correlates</a:t>
            </a:r>
            <a:r>
              <a:rPr dirty="0"/>
              <a:t>:</a:t>
            </a:r>
          </a:p>
          <a:p>
            <a:pPr marL="502920" lvl="1" indent="-274320">
              <a:buFont typeface="Arial"/>
              <a:buChar char="–"/>
            </a:pPr>
            <a:r>
              <a:rPr dirty="0">
                <a:solidFill>
                  <a:srgbClr val="0070C0"/>
                </a:solidFill>
              </a:rPr>
              <a:t>Female</a:t>
            </a:r>
            <a:r>
              <a:rPr dirty="0"/>
              <a:t> speakers: mean intensity (p = 0.041), standard deviation in pitch (p = 0.028)</a:t>
            </a:r>
          </a:p>
          <a:p>
            <a:pPr marL="502920" lvl="1" indent="-274320">
              <a:buFont typeface="Arial"/>
              <a:buChar char="–"/>
            </a:pPr>
            <a:r>
              <a:rPr dirty="0">
                <a:solidFill>
                  <a:srgbClr val="0070C0"/>
                </a:solidFill>
              </a:rPr>
              <a:t>Male</a:t>
            </a:r>
            <a:r>
              <a:rPr dirty="0"/>
              <a:t> speakers: mean pitch (p = 0.005), speaking rate (p = 0.011), standard deviation in pitch (p = 0.001) </a:t>
            </a:r>
          </a:p>
        </p:txBody>
      </p:sp>
      <p:sp>
        <p:nvSpPr>
          <p:cNvPr id="365" name="Analysis and Results - Speakers"/>
          <p:cNvSpPr txBox="1">
            <a:spLocks noGrp="1"/>
          </p:cNvSpPr>
          <p:nvPr>
            <p:ph type="title"/>
          </p:nvPr>
        </p:nvSpPr>
        <p:spPr>
          <a:prstGeom prst="rect">
            <a:avLst/>
          </a:prstGeom>
        </p:spPr>
        <p:txBody>
          <a:bodyPr/>
          <a:lstStyle/>
          <a:p>
            <a:r>
              <a:rPr lang="en-US" dirty="0"/>
              <a:t>Are there Differences in Gender for Speech Rated as Charismatic?</a:t>
            </a:r>
            <a:endParaRPr dirty="0"/>
          </a:p>
        </p:txBody>
      </p:sp>
      <p:sp>
        <p:nvSpPr>
          <p:cNvPr id="366"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82</a:t>
            </a:fld>
            <a:endParaRPr/>
          </a:p>
        </p:txBody>
      </p:sp>
    </p:spTree>
    <p:extLst>
      <p:ext uri="{BB962C8B-B14F-4D97-AF65-F5344CB8AC3E}">
        <p14:creationId xmlns:p14="http://schemas.microsoft.com/office/powerpoint/2010/main" val="1009328130"/>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 name="Analysis and Results - Speakers"/>
          <p:cNvSpPr txBox="1">
            <a:spLocks noGrp="1"/>
          </p:cNvSpPr>
          <p:nvPr>
            <p:ph type="title"/>
          </p:nvPr>
        </p:nvSpPr>
        <p:spPr/>
        <p:txBody>
          <a:bodyPr/>
          <a:lstStyle/>
          <a:p>
            <a:r>
              <a:rPr lang="en-US" dirty="0"/>
              <a:t>What are the Lexical Features of Speech Rated as Charismatic?</a:t>
            </a:r>
          </a:p>
        </p:txBody>
      </p:sp>
      <p:sp>
        <p:nvSpPr>
          <p:cNvPr id="370" name="What are the lexical properties of speech rated as charismatic?…"/>
          <p:cNvSpPr txBox="1">
            <a:spLocks noGrp="1"/>
          </p:cNvSpPr>
          <p:nvPr>
            <p:ph type="body" idx="1"/>
          </p:nvPr>
        </p:nvSpPr>
        <p:spPr/>
        <p:txBody>
          <a:bodyPr/>
          <a:lstStyle/>
          <a:p>
            <a:r>
              <a:rPr lang="en-US" dirty="0"/>
              <a:t>Linguistic Inquiry and Word Count (</a:t>
            </a:r>
            <a:r>
              <a:rPr lang="en-US" dirty="0">
                <a:solidFill>
                  <a:srgbClr val="0070C0"/>
                </a:solidFill>
              </a:rPr>
              <a:t>LIWC</a:t>
            </a:r>
            <a:r>
              <a:rPr lang="en-US" dirty="0"/>
              <a:t>) features</a:t>
            </a:r>
          </a:p>
          <a:p>
            <a:pPr lvl="1"/>
            <a:r>
              <a:rPr lang="en-US" dirty="0">
                <a:solidFill>
                  <a:srgbClr val="FF0000"/>
                </a:solidFill>
              </a:rPr>
              <a:t>Positive</a:t>
            </a:r>
            <a:r>
              <a:rPr lang="en-US" dirty="0"/>
              <a:t> correlations: interrogative words (p = 0.037) </a:t>
            </a:r>
          </a:p>
          <a:p>
            <a:pPr lvl="1"/>
            <a:r>
              <a:rPr lang="en-US" dirty="0">
                <a:solidFill>
                  <a:srgbClr val="FF0000"/>
                </a:solidFill>
              </a:rPr>
              <a:t>Negative</a:t>
            </a:r>
            <a:r>
              <a:rPr lang="en-US" dirty="0"/>
              <a:t> correlations: first-person pronouns (p = 0.017), negative emotion words (p = 0.014), sadness words (p = 0.002), discrepancies (p = 0.013), words of feeling (p = 0.024)</a:t>
            </a:r>
          </a:p>
          <a:p>
            <a:r>
              <a:rPr lang="en-US" dirty="0">
                <a:solidFill>
                  <a:srgbClr val="0070C0"/>
                </a:solidFill>
              </a:rPr>
              <a:t>Gender-specific</a:t>
            </a:r>
            <a:r>
              <a:rPr lang="en-US" dirty="0"/>
              <a:t> correlates:</a:t>
            </a:r>
          </a:p>
          <a:p>
            <a:pPr lvl="1"/>
            <a:r>
              <a:rPr lang="en-US" dirty="0">
                <a:solidFill>
                  <a:srgbClr val="FF0000"/>
                </a:solidFill>
              </a:rPr>
              <a:t>Some lexical correlates differ </a:t>
            </a:r>
            <a:r>
              <a:rPr lang="en-US" dirty="0"/>
              <a:t>between male and female</a:t>
            </a:r>
          </a:p>
          <a:p>
            <a:pPr lvl="1"/>
            <a:r>
              <a:rPr lang="en-US" dirty="0">
                <a:solidFill>
                  <a:srgbClr val="FF0000"/>
                </a:solidFill>
              </a:rPr>
              <a:t>Speakers using negative emotional words </a:t>
            </a:r>
            <a:r>
              <a:rPr lang="en-US" dirty="0"/>
              <a:t>rated less charismatic -- regardless of gender </a:t>
            </a:r>
          </a:p>
        </p:txBody>
      </p:sp>
      <p:sp>
        <p:nvSpPr>
          <p:cNvPr id="372" name="Slide Number"/>
          <p:cNvSpPr txBox="1">
            <a:spLocks noGrp="1"/>
          </p:cNvSpPr>
          <p:nvPr>
            <p:ph type="sldNum" sz="quarter" idx="12"/>
          </p:nvPr>
        </p:nvSpPr>
        <p:spPr/>
        <p:txBody>
          <a:bodyPr/>
          <a:lstStyle/>
          <a:p>
            <a:fld id="{86CB4B4D-7CA3-9044-876B-883B54F8677D}" type="slidenum">
              <a:rPr lang="fi-FI" smtClean="0"/>
              <a:pPr/>
              <a:t>83</a:t>
            </a:fld>
            <a:endParaRPr lang="fi-FI"/>
          </a:p>
        </p:txBody>
      </p:sp>
    </p:spTree>
    <p:extLst>
      <p:ext uri="{BB962C8B-B14F-4D97-AF65-F5344CB8AC3E}">
        <p14:creationId xmlns:p14="http://schemas.microsoft.com/office/powerpoint/2010/main" val="1866507708"/>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Analysis and Results - Raters"/>
          <p:cNvSpPr txBox="1">
            <a:spLocks noGrp="1"/>
          </p:cNvSpPr>
          <p:nvPr>
            <p:ph type="title"/>
          </p:nvPr>
        </p:nvSpPr>
        <p:spPr/>
        <p:txBody>
          <a:bodyPr/>
          <a:lstStyle/>
          <a:p>
            <a:r>
              <a:rPr lang="en-US" dirty="0"/>
              <a:t>Do Raters’ Demographics and Personality Influence their Ratings?</a:t>
            </a:r>
          </a:p>
        </p:txBody>
      </p:sp>
      <p:sp>
        <p:nvSpPr>
          <p:cNvPr id="376" name="Do raters’ demographic information and personality characteristics influence their ratings?…"/>
          <p:cNvSpPr txBox="1">
            <a:spLocks noGrp="1"/>
          </p:cNvSpPr>
          <p:nvPr>
            <p:ph type="body" idx="1"/>
          </p:nvPr>
        </p:nvSpPr>
        <p:spPr/>
        <p:txBody>
          <a:bodyPr/>
          <a:lstStyle/>
          <a:p>
            <a:r>
              <a:rPr lang="en-US" dirty="0">
                <a:solidFill>
                  <a:srgbClr val="0070C0"/>
                </a:solidFill>
              </a:rPr>
              <a:t>Birth gender</a:t>
            </a:r>
            <a:r>
              <a:rPr lang="en-US" dirty="0"/>
              <a:t>:</a:t>
            </a:r>
          </a:p>
          <a:p>
            <a:pPr lvl="1"/>
            <a:r>
              <a:rPr lang="en-US" dirty="0">
                <a:solidFill>
                  <a:srgbClr val="FF0000"/>
                </a:solidFill>
              </a:rPr>
              <a:t>Male raters </a:t>
            </a:r>
            <a:r>
              <a:rPr lang="en-US" dirty="0"/>
              <a:t>rated speakers as weaker (p = 0.015) and colder (p = 0.001) than female raters did</a:t>
            </a:r>
          </a:p>
          <a:p>
            <a:pPr lvl="1"/>
            <a:r>
              <a:rPr lang="en-US" dirty="0"/>
              <a:t>When </a:t>
            </a:r>
            <a:r>
              <a:rPr lang="en-US" dirty="0">
                <a:solidFill>
                  <a:srgbClr val="FF0000"/>
                </a:solidFill>
              </a:rPr>
              <a:t>judging male speakers</a:t>
            </a:r>
            <a:r>
              <a:rPr lang="en-US" dirty="0"/>
              <a:t>, male raters rated them as weaker (p = 0.019) and less fluent (p = 0.040) than female raters did</a:t>
            </a:r>
          </a:p>
          <a:p>
            <a:pPr lvl="1"/>
            <a:r>
              <a:rPr lang="en-US" dirty="0"/>
              <a:t>When </a:t>
            </a:r>
            <a:r>
              <a:rPr lang="en-US" dirty="0">
                <a:solidFill>
                  <a:srgbClr val="FF0000"/>
                </a:solidFill>
              </a:rPr>
              <a:t>judging female speakers</a:t>
            </a:r>
            <a:r>
              <a:rPr lang="en-US" dirty="0"/>
              <a:t>, male raters rated them as colder (p = 0.003), more introverted (p = 0.022) and less extroverted (p = 0.015) than female raters did</a:t>
            </a:r>
          </a:p>
          <a:p>
            <a:pPr marL="283779" indent="-283779">
              <a:buFont typeface="Arial"/>
              <a:buChar char="•"/>
            </a:pPr>
            <a:r>
              <a:rPr lang="en-US" dirty="0">
                <a:solidFill>
                  <a:srgbClr val="0070C0"/>
                </a:solidFill>
              </a:rPr>
              <a:t>Education</a:t>
            </a:r>
          </a:p>
          <a:p>
            <a:pPr marL="502920" lvl="1" indent="-274320">
              <a:buFont typeface="Arial"/>
              <a:buChar char="–"/>
            </a:pPr>
            <a:r>
              <a:rPr lang="en-US" dirty="0"/>
              <a:t>Raters with </a:t>
            </a:r>
            <a:r>
              <a:rPr lang="en-US" dirty="0">
                <a:solidFill>
                  <a:srgbClr val="FF0000"/>
                </a:solidFill>
              </a:rPr>
              <a:t>higher education </a:t>
            </a:r>
            <a:r>
              <a:rPr lang="en-US" dirty="0"/>
              <a:t>level rated speakers as</a:t>
            </a:r>
          </a:p>
          <a:p>
            <a:pPr lvl="1"/>
            <a:endParaRPr lang="en-US" dirty="0"/>
          </a:p>
        </p:txBody>
      </p:sp>
      <p:sp>
        <p:nvSpPr>
          <p:cNvPr id="378" name="Slide Number"/>
          <p:cNvSpPr txBox="1">
            <a:spLocks noGrp="1"/>
          </p:cNvSpPr>
          <p:nvPr>
            <p:ph type="sldNum" sz="quarter" idx="12"/>
          </p:nvPr>
        </p:nvSpPr>
        <p:spPr/>
        <p:txBody>
          <a:bodyPr/>
          <a:lstStyle/>
          <a:p>
            <a:fld id="{86CB4B4D-7CA3-9044-876B-883B54F8677D}" type="slidenum">
              <a:rPr lang="en-US" smtClean="0"/>
              <a:pPr/>
              <a:t>84</a:t>
            </a:fld>
            <a:endParaRPr lang="en-US"/>
          </a:p>
        </p:txBody>
      </p:sp>
    </p:spTree>
    <p:extLst>
      <p:ext uri="{BB962C8B-B14F-4D97-AF65-F5344CB8AC3E}">
        <p14:creationId xmlns:p14="http://schemas.microsoft.com/office/powerpoint/2010/main" val="993191427"/>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470647"/>
            <a:ext cx="10363200" cy="5625353"/>
          </a:xfrm>
        </p:spPr>
        <p:txBody>
          <a:bodyPr/>
          <a:lstStyle/>
          <a:p>
            <a:pPr marL="706582" lvl="2" indent="-249382">
              <a:buFont typeface="Arial"/>
              <a:buChar char="•"/>
            </a:pPr>
            <a:r>
              <a:rPr lang="en-US" dirty="0"/>
              <a:t>Less ordinary (p &lt; 0.001), boring (p = 0.017), intelligent (p = 0.039), and fluent (p = 0.015)</a:t>
            </a:r>
          </a:p>
          <a:p>
            <a:pPr marL="706582" lvl="2" indent="-249382">
              <a:buFont typeface="Arial"/>
              <a:buChar char="•"/>
            </a:pPr>
            <a:r>
              <a:rPr lang="en-US" dirty="0"/>
              <a:t>More eloquent (p = 0.007) and lively (p = 0.044) </a:t>
            </a:r>
          </a:p>
          <a:p>
            <a:pPr marL="683829" lvl="1" indent="-283779">
              <a:buFont typeface="Arial"/>
              <a:buChar char="•"/>
            </a:pPr>
            <a:r>
              <a:rPr lang="en-US" dirty="0"/>
              <a:t>Raters may use themselves as a reference?</a:t>
            </a:r>
          </a:p>
          <a:p>
            <a:pPr marL="283779" indent="-283779">
              <a:buFont typeface="Arial"/>
              <a:buChar char="•"/>
            </a:pPr>
            <a:r>
              <a:rPr lang="en-US" dirty="0">
                <a:solidFill>
                  <a:srgbClr val="0070C0"/>
                </a:solidFill>
              </a:rPr>
              <a:t>Personality</a:t>
            </a:r>
          </a:p>
          <a:p>
            <a:pPr marL="502920" lvl="1" indent="-274320">
              <a:buFont typeface="Arial"/>
              <a:buChar char="–"/>
            </a:pPr>
            <a:r>
              <a:rPr lang="en-US" dirty="0"/>
              <a:t>Raters with higher scores in openness, conscientiousness, agreeableness, and emotional stability, tended to rate speakers higher in charisma and in traits that positively correlated with charisma, but lower in traits that negatively correlated with charisma.</a:t>
            </a:r>
          </a:p>
          <a:p>
            <a:pPr marL="502920" lvl="1" indent="-274320">
              <a:buFont typeface="Arial"/>
              <a:buChar char="–"/>
            </a:pPr>
            <a:r>
              <a:rPr lang="en-US" dirty="0"/>
              <a:t>Raters may project some of their own personalities in ratings others?</a:t>
            </a:r>
          </a:p>
          <a:p>
            <a:pPr marL="683829" lvl="1" indent="-283779">
              <a:buFont typeface="Arial"/>
              <a:buChar char="•"/>
            </a:pPr>
            <a:endParaRPr lang="en-US" dirty="0"/>
          </a:p>
          <a:p>
            <a:endParaRPr lang="en-US" dirty="0"/>
          </a:p>
        </p:txBody>
      </p:sp>
    </p:spTree>
    <p:extLst>
      <p:ext uri="{BB962C8B-B14F-4D97-AF65-F5344CB8AC3E}">
        <p14:creationId xmlns:p14="http://schemas.microsoft.com/office/powerpoint/2010/main" val="1085426717"/>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Analysis and Results - Raters"/>
          <p:cNvSpPr txBox="1">
            <a:spLocks noGrp="1"/>
          </p:cNvSpPr>
          <p:nvPr>
            <p:ph type="title"/>
          </p:nvPr>
        </p:nvSpPr>
        <p:spPr/>
        <p:txBody>
          <a:bodyPr/>
          <a:lstStyle/>
          <a:p>
            <a:r>
              <a:rPr lang="en-US" dirty="0"/>
              <a:t>Raters’ Normal vs. Charismatic Speech</a:t>
            </a:r>
          </a:p>
        </p:txBody>
      </p:sp>
      <p:sp>
        <p:nvSpPr>
          <p:cNvPr id="394" name="Rater’s own speech adjustment…"/>
          <p:cNvSpPr txBox="1">
            <a:spLocks noGrp="1"/>
          </p:cNvSpPr>
          <p:nvPr>
            <p:ph type="body" idx="1"/>
          </p:nvPr>
        </p:nvSpPr>
        <p:spPr/>
        <p:txBody>
          <a:bodyPr/>
          <a:lstStyle/>
          <a:p>
            <a:r>
              <a:rPr lang="en-US" dirty="0"/>
              <a:t>In their </a:t>
            </a:r>
            <a:r>
              <a:rPr lang="en-US" dirty="0">
                <a:solidFill>
                  <a:srgbClr val="0070C0"/>
                </a:solidFill>
              </a:rPr>
              <a:t>charismatic recordings</a:t>
            </a:r>
          </a:p>
          <a:p>
            <a:pPr lvl="1"/>
            <a:r>
              <a:rPr lang="en-US" dirty="0"/>
              <a:t>Raters increased their mean intensity (p &lt; 0.001), mean pitch (p &lt; 0.001) and standard deviation of pitch (p &lt; 0.001), and decreased their HNR (p = 0.028) when asked to be charismatic</a:t>
            </a:r>
          </a:p>
          <a:p>
            <a:pPr lvl="1"/>
            <a:r>
              <a:rPr lang="en-US" dirty="0"/>
              <a:t>Becoming similar to how they rated speaker charisma in voice clips </a:t>
            </a:r>
          </a:p>
          <a:p>
            <a:pPr lvl="1"/>
            <a:r>
              <a:rPr lang="en-US" dirty="0">
                <a:solidFill>
                  <a:srgbClr val="FF0000"/>
                </a:solidFill>
              </a:rPr>
              <a:t>Gender-specific rater </a:t>
            </a:r>
            <a:r>
              <a:rPr lang="en-US" dirty="0"/>
              <a:t>groups</a:t>
            </a:r>
          </a:p>
          <a:p>
            <a:pPr lvl="2"/>
            <a:r>
              <a:rPr lang="en-US" dirty="0"/>
              <a:t>Female raters increased their mean intensity (p &lt; 0.001)</a:t>
            </a:r>
          </a:p>
          <a:p>
            <a:pPr lvl="2"/>
            <a:r>
              <a:rPr lang="en-US" dirty="0"/>
              <a:t>Male raters increased their mean pitch (p &lt; 0.001) and speaking rate (p = 0.025), but they also increased mean intensity (p &lt; 0.001), jitter (p = 0.025) and decreased their HNR (p = 0.015). </a:t>
            </a:r>
          </a:p>
        </p:txBody>
      </p:sp>
      <p:sp>
        <p:nvSpPr>
          <p:cNvPr id="395" name="Slide Number"/>
          <p:cNvSpPr txBox="1">
            <a:spLocks noGrp="1"/>
          </p:cNvSpPr>
          <p:nvPr>
            <p:ph type="sldNum" sz="quarter" idx="12"/>
          </p:nvPr>
        </p:nvSpPr>
        <p:spPr/>
        <p:txBody>
          <a:bodyPr/>
          <a:lstStyle/>
          <a:p>
            <a:fld id="{86CB4B4D-7CA3-9044-876B-883B54F8677D}" type="slidenum">
              <a:rPr lang="en-US" smtClean="0"/>
              <a:pPr/>
              <a:t>86</a:t>
            </a:fld>
            <a:endParaRPr lang="en-US"/>
          </a:p>
        </p:txBody>
      </p:sp>
    </p:spTree>
    <p:extLst>
      <p:ext uri="{BB962C8B-B14F-4D97-AF65-F5344CB8AC3E}">
        <p14:creationId xmlns:p14="http://schemas.microsoft.com/office/powerpoint/2010/main" val="1903522354"/>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0" name="Does raters’ own speech correlate with their charisma ratings or their demographics/personality?…"/>
          <p:cNvSpPr txBox="1">
            <a:spLocks noGrp="1"/>
          </p:cNvSpPr>
          <p:nvPr>
            <p:ph type="body" idx="1"/>
          </p:nvPr>
        </p:nvSpPr>
        <p:spPr>
          <a:prstGeom prst="rect">
            <a:avLst/>
          </a:prstGeom>
        </p:spPr>
        <p:txBody>
          <a:bodyPr/>
          <a:lstStyle/>
          <a:p>
            <a:pPr marL="0" indent="0">
              <a:buNone/>
              <a:defRPr b="1"/>
            </a:pPr>
            <a:r>
              <a:rPr dirty="0"/>
              <a:t>Does raters’ own speech correlate with their charisma ratings or their demographics/personality?</a:t>
            </a:r>
          </a:p>
          <a:p>
            <a:pPr marL="283779" indent="-283779">
              <a:buFont typeface="Arial"/>
              <a:buChar char="•"/>
            </a:pPr>
            <a:r>
              <a:rPr dirty="0"/>
              <a:t>Birth gender</a:t>
            </a:r>
          </a:p>
          <a:p>
            <a:pPr marL="502920" lvl="1" indent="-274320">
              <a:buFont typeface="Arial"/>
              <a:buChar char="–"/>
            </a:pPr>
            <a:r>
              <a:rPr dirty="0"/>
              <a:t>Male raters have a higher positive difference in mean pitch (p &lt; 0.001), speaking rate (p = 0.012), and variance of their pitch (p &lt; 0.001) than females </a:t>
            </a:r>
          </a:p>
          <a:p>
            <a:pPr marL="502920" lvl="1" indent="-274320">
              <a:buFont typeface="Arial"/>
              <a:buChar char="–"/>
            </a:pPr>
            <a:r>
              <a:rPr dirty="0"/>
              <a:t>Males increase their variation in pitch (p = 0.049) the more charismatic they think they are</a:t>
            </a:r>
          </a:p>
        </p:txBody>
      </p:sp>
      <p:sp>
        <p:nvSpPr>
          <p:cNvPr id="401" name="Analysis and Results - Raters"/>
          <p:cNvSpPr txBox="1">
            <a:spLocks noGrp="1"/>
          </p:cNvSpPr>
          <p:nvPr>
            <p:ph type="title"/>
          </p:nvPr>
        </p:nvSpPr>
        <p:spPr>
          <a:prstGeom prst="rect">
            <a:avLst/>
          </a:prstGeom>
        </p:spPr>
        <p:txBody>
          <a:bodyPr/>
          <a:lstStyle/>
          <a:p>
            <a:r>
              <a:t>Analysis and Results - Raters</a:t>
            </a:r>
          </a:p>
        </p:txBody>
      </p:sp>
      <p:sp>
        <p:nvSpPr>
          <p:cNvPr id="402"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87</a:t>
            </a:fld>
            <a:endParaRPr/>
          </a:p>
        </p:txBody>
      </p:sp>
    </p:spTree>
    <p:extLst>
      <p:ext uri="{BB962C8B-B14F-4D97-AF65-F5344CB8AC3E}">
        <p14:creationId xmlns:p14="http://schemas.microsoft.com/office/powerpoint/2010/main" val="1917465005"/>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 name="Does raters’ own speech correlate with their charisma ratings or their demographics/personality?…"/>
          <p:cNvSpPr txBox="1">
            <a:spLocks noGrp="1"/>
          </p:cNvSpPr>
          <p:nvPr>
            <p:ph type="body" idx="1"/>
          </p:nvPr>
        </p:nvSpPr>
        <p:spPr>
          <a:prstGeom prst="rect">
            <a:avLst/>
          </a:prstGeom>
        </p:spPr>
        <p:txBody>
          <a:bodyPr/>
          <a:lstStyle/>
          <a:p>
            <a:pPr marL="0" indent="0">
              <a:buNone/>
              <a:defRPr b="1"/>
            </a:pPr>
            <a:r>
              <a:rPr dirty="0"/>
              <a:t>Does raters’ own speech correlate with their charisma ratings or their demographics/personality?</a:t>
            </a:r>
          </a:p>
          <a:p>
            <a:pPr marL="283779" indent="-283779">
              <a:buFont typeface="Arial"/>
              <a:buChar char="•"/>
            </a:pPr>
            <a:r>
              <a:rPr dirty="0">
                <a:solidFill>
                  <a:srgbClr val="0070C0"/>
                </a:solidFill>
              </a:rPr>
              <a:t>Personality</a:t>
            </a:r>
          </a:p>
          <a:p>
            <a:pPr marL="502920" lvl="1" indent="-274320">
              <a:buFont typeface="Arial"/>
              <a:buChar char="–"/>
            </a:pPr>
            <a:r>
              <a:rPr dirty="0"/>
              <a:t>Raters with </a:t>
            </a:r>
            <a:r>
              <a:rPr dirty="0">
                <a:solidFill>
                  <a:srgbClr val="FF0000"/>
                </a:solidFill>
              </a:rPr>
              <a:t>higher extroversion score </a:t>
            </a:r>
            <a:r>
              <a:rPr dirty="0"/>
              <a:t>had a higher increase in the variance in their pitch (p = 0.037)</a:t>
            </a:r>
          </a:p>
          <a:p>
            <a:pPr marL="502920" lvl="1" indent="-274320">
              <a:buFont typeface="Arial"/>
              <a:buChar char="–"/>
            </a:pPr>
            <a:r>
              <a:rPr dirty="0"/>
              <a:t>Raters with </a:t>
            </a:r>
            <a:r>
              <a:rPr dirty="0">
                <a:solidFill>
                  <a:srgbClr val="FF0000"/>
                </a:solidFill>
              </a:rPr>
              <a:t>higher agreeableness </a:t>
            </a:r>
            <a:r>
              <a:rPr dirty="0"/>
              <a:t>had a lower increase in their mean pitch (p = 0.001)</a:t>
            </a:r>
          </a:p>
          <a:p>
            <a:pPr marL="502920" lvl="1" indent="-274320">
              <a:buFont typeface="Arial"/>
              <a:buChar char="–"/>
            </a:pPr>
            <a:r>
              <a:rPr dirty="0"/>
              <a:t>Raters with </a:t>
            </a:r>
            <a:r>
              <a:rPr dirty="0">
                <a:solidFill>
                  <a:srgbClr val="FF0000"/>
                </a:solidFill>
              </a:rPr>
              <a:t>higher emotional stability </a:t>
            </a:r>
            <a:r>
              <a:rPr dirty="0"/>
              <a:t>had a slightly higher positive difference in their speaking rate (p = 0.012). </a:t>
            </a:r>
          </a:p>
        </p:txBody>
      </p:sp>
      <p:sp>
        <p:nvSpPr>
          <p:cNvPr id="407" name="Analysis and Results - Raters"/>
          <p:cNvSpPr txBox="1">
            <a:spLocks noGrp="1"/>
          </p:cNvSpPr>
          <p:nvPr>
            <p:ph type="title"/>
          </p:nvPr>
        </p:nvSpPr>
        <p:spPr>
          <a:prstGeom prst="rect">
            <a:avLst/>
          </a:prstGeom>
        </p:spPr>
        <p:txBody>
          <a:bodyPr/>
          <a:lstStyle/>
          <a:p>
            <a:r>
              <a:t>Analysis and Results - Raters</a:t>
            </a:r>
          </a:p>
        </p:txBody>
      </p:sp>
      <p:sp>
        <p:nvSpPr>
          <p:cNvPr id="408"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88</a:t>
            </a:fld>
            <a:endParaRPr/>
          </a:p>
        </p:txBody>
      </p:sp>
    </p:spTree>
    <p:extLst>
      <p:ext uri="{BB962C8B-B14F-4D97-AF65-F5344CB8AC3E}">
        <p14:creationId xmlns:p14="http://schemas.microsoft.com/office/powerpoint/2010/main" val="1934294351"/>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 name="Does raters’ own speech correlate with their charisma ratings or their demographics/personality?…"/>
          <p:cNvSpPr txBox="1">
            <a:spLocks noGrp="1"/>
          </p:cNvSpPr>
          <p:nvPr>
            <p:ph type="body" idx="1"/>
          </p:nvPr>
        </p:nvSpPr>
        <p:spPr>
          <a:prstGeom prst="rect">
            <a:avLst/>
          </a:prstGeom>
        </p:spPr>
        <p:txBody>
          <a:bodyPr/>
          <a:lstStyle/>
          <a:p>
            <a:pPr marL="0" indent="0">
              <a:buNone/>
              <a:defRPr b="1"/>
            </a:pPr>
            <a:r>
              <a:rPr dirty="0"/>
              <a:t>Does raters’ own speech correlate with their charisma ratings or their demographics/personality?</a:t>
            </a:r>
          </a:p>
          <a:p>
            <a:pPr marL="283779" indent="-283779">
              <a:buFont typeface="Arial"/>
              <a:buChar char="•"/>
            </a:pPr>
            <a:r>
              <a:rPr dirty="0">
                <a:solidFill>
                  <a:srgbClr val="0070C0"/>
                </a:solidFill>
              </a:rPr>
              <a:t>Personality &amp; self charisma ratings</a:t>
            </a:r>
          </a:p>
          <a:p>
            <a:pPr marL="502920" lvl="1" indent="-274320">
              <a:buFont typeface="Arial"/>
              <a:buChar char="–"/>
            </a:pPr>
            <a:r>
              <a:rPr dirty="0"/>
              <a:t>Raters scored themselves higher on charisma if they had a higher openness (p = 0.008), conscientiousness (p &lt; 0.001), extroversion (p &lt; 0.001), or agreeableness (p = 0.037) scores </a:t>
            </a:r>
          </a:p>
        </p:txBody>
      </p:sp>
      <p:sp>
        <p:nvSpPr>
          <p:cNvPr id="413" name="Analysis and Results - Raters"/>
          <p:cNvSpPr txBox="1">
            <a:spLocks noGrp="1"/>
          </p:cNvSpPr>
          <p:nvPr>
            <p:ph type="title"/>
          </p:nvPr>
        </p:nvSpPr>
        <p:spPr>
          <a:prstGeom prst="rect">
            <a:avLst/>
          </a:prstGeom>
        </p:spPr>
        <p:txBody>
          <a:bodyPr/>
          <a:lstStyle/>
          <a:p>
            <a:r>
              <a:t>Analysis and Results - Raters</a:t>
            </a:r>
          </a:p>
        </p:txBody>
      </p:sp>
      <p:sp>
        <p:nvSpPr>
          <p:cNvPr id="414"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89</a:t>
            </a:fld>
            <a:endParaRPr/>
          </a:p>
        </p:txBody>
      </p:sp>
    </p:spTree>
    <p:extLst>
      <p:ext uri="{BB962C8B-B14F-4D97-AF65-F5344CB8AC3E}">
        <p14:creationId xmlns:p14="http://schemas.microsoft.com/office/powerpoint/2010/main" val="66011004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1917533" y="447666"/>
            <a:ext cx="8229600" cy="1066800"/>
          </a:xfrm>
        </p:spPr>
        <p:txBody>
          <a:bodyPr/>
          <a:lstStyle/>
          <a:p>
            <a:r>
              <a:rPr lang="en-US" dirty="0"/>
              <a:t>First </a:t>
            </a:r>
            <a:r>
              <a:rPr lang="en-US" dirty="0">
                <a:solidFill>
                  <a:srgbClr val="0070C0"/>
                </a:solidFill>
              </a:rPr>
              <a:t>American English </a:t>
            </a:r>
            <a:r>
              <a:rPr lang="en-US" dirty="0"/>
              <a:t>Experiments</a:t>
            </a:r>
          </a:p>
        </p:txBody>
      </p:sp>
      <p:sp>
        <p:nvSpPr>
          <p:cNvPr id="122883" name="Rectangle 3"/>
          <p:cNvSpPr>
            <a:spLocks noGrp="1" noChangeArrowheads="1"/>
          </p:cNvSpPr>
          <p:nvPr>
            <p:ph idx="1"/>
          </p:nvPr>
        </p:nvSpPr>
        <p:spPr>
          <a:xfrm>
            <a:off x="2133600" y="1638300"/>
            <a:ext cx="7772400" cy="4610100"/>
          </a:xfrm>
        </p:spPr>
        <p:txBody>
          <a:bodyPr>
            <a:normAutofit fontScale="92500" lnSpcReduction="10000"/>
          </a:bodyPr>
          <a:lstStyle/>
          <a:p>
            <a:r>
              <a:rPr lang="en-US" dirty="0">
                <a:solidFill>
                  <a:srgbClr val="0070C0"/>
                </a:solidFill>
              </a:rPr>
              <a:t>Data</a:t>
            </a:r>
            <a:r>
              <a:rPr lang="en-US" dirty="0"/>
              <a:t>: 45 2-30s speech segments, 5 each from 9 candidates for Democratic nomination for U.S. president in 2004</a:t>
            </a:r>
          </a:p>
          <a:p>
            <a:pPr lvl="1"/>
            <a:r>
              <a:rPr lang="en-US" dirty="0"/>
              <a:t>Speakers: </a:t>
            </a:r>
            <a:r>
              <a:rPr lang="en-US" dirty="0" err="1"/>
              <a:t>Liberman</a:t>
            </a:r>
            <a:r>
              <a:rPr lang="en-US" dirty="0"/>
              <a:t>, Kucinich, Clark, Gephardt, Dean, Moseley Braun, Sharpton, Kerry, Edwards</a:t>
            </a:r>
          </a:p>
          <a:p>
            <a:pPr lvl="1"/>
            <a:r>
              <a:rPr lang="en-US" dirty="0">
                <a:solidFill>
                  <a:srgbClr val="0070C0"/>
                </a:solidFill>
              </a:rPr>
              <a:t>Topics</a:t>
            </a:r>
            <a:r>
              <a:rPr lang="en-US" dirty="0"/>
              <a:t>: neutral greeting, reasons for running, tax cuts, postwar Iraq, healthcare</a:t>
            </a:r>
          </a:p>
          <a:p>
            <a:pPr lvl="1"/>
            <a:r>
              <a:rPr lang="en-US" dirty="0"/>
              <a:t>4 </a:t>
            </a:r>
            <a:r>
              <a:rPr lang="en-US" dirty="0">
                <a:solidFill>
                  <a:srgbClr val="0070C0"/>
                </a:solidFill>
              </a:rPr>
              <a:t>genres</a:t>
            </a:r>
            <a:r>
              <a:rPr lang="en-US" dirty="0"/>
              <a:t>: stump speeches, debates, interviews, ads</a:t>
            </a:r>
          </a:p>
          <a:p>
            <a:r>
              <a:rPr lang="en-US" dirty="0">
                <a:solidFill>
                  <a:srgbClr val="0070C0"/>
                </a:solidFill>
              </a:rPr>
              <a:t>SAE raters for</a:t>
            </a:r>
            <a:r>
              <a:rPr lang="en-US" dirty="0"/>
              <a:t> each segment on a Likert scale (1-5) </a:t>
            </a:r>
            <a:r>
              <a:rPr lang="en-US" dirty="0">
                <a:hlinkClick r:id="rId25" action="ppaction://hlinkfile"/>
              </a:rPr>
              <a:t>26 questions  </a:t>
            </a:r>
            <a:r>
              <a:rPr lang="en-US" dirty="0"/>
              <a:t>(randomized and including </a:t>
            </a:r>
            <a:r>
              <a:rPr lang="en-US" i="1" dirty="0"/>
              <a:t>“do you agree with the speaker?”)</a:t>
            </a:r>
          </a:p>
          <a:p>
            <a:pPr lvl="1"/>
            <a:r>
              <a:rPr lang="en-US" dirty="0"/>
              <a:t>8 subjects for Study 1 (2004) and 12 for Study 2 (2006)</a:t>
            </a:r>
          </a:p>
        </p:txBody>
      </p:sp>
      <p:pic>
        <p:nvPicPr>
          <p:cNvPr id="122884" name="2AE4EBD8.WAV">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26">
            <a:extLst>
              <a:ext uri="{28A0092B-C50C-407E-A947-70E740481C1C}">
                <a14:useLocalDpi xmlns:a14="http://schemas.microsoft.com/office/drawing/2010/main" val="0"/>
              </a:ext>
            </a:extLst>
          </a:blip>
          <a:srcRect/>
          <a:stretch>
            <a:fillRect/>
          </a:stretch>
        </p:blipFill>
        <p:spPr bwMode="auto">
          <a:xfrm>
            <a:off x="5284620" y="2457431"/>
            <a:ext cx="304800" cy="304800"/>
          </a:xfrm>
          <a:prstGeom prst="rect">
            <a:avLst/>
          </a:prstGeom>
          <a:noFill/>
          <a:extLst>
            <a:ext uri="{909E8E84-426E-40dd-AFC4-6F175D3DCCD1}">
              <a14:hiddenFill xmlns:a14="http://schemas.microsoft.com/office/drawing/2010/main" xmlns="">
                <a:solidFill>
                  <a:srgbClr val="FFFFFF"/>
                </a:solidFill>
              </a14:hiddenFill>
            </a:ext>
          </a:extLst>
        </p:spPr>
      </p:pic>
      <p:pic>
        <p:nvPicPr>
          <p:cNvPr id="122885" name="074C4B8C.WAV">
            <a:hlinkClick r:id="" action="ppaction://media"/>
          </p:cNvPr>
          <p:cNvPicPr>
            <a:picLocks noRot="1" noChangeAspect="1" noChangeArrowheads="1"/>
          </p:cNvPicPr>
          <p:nvPr>
            <a:audioFile r:link="rId4"/>
            <p:extLst>
              <p:ext uri="{DAA4B4D4-6D71-4841-9C94-3DE7FCFB9230}">
                <p14:media xmlns:p14="http://schemas.microsoft.com/office/powerpoint/2010/main" r:embed="rId3"/>
              </p:ext>
            </p:extLst>
          </p:nvPr>
        </p:nvPicPr>
        <p:blipFill>
          <a:blip r:embed="rId26">
            <a:extLst>
              <a:ext uri="{28A0092B-C50C-407E-A947-70E740481C1C}">
                <a14:useLocalDpi xmlns:a14="http://schemas.microsoft.com/office/drawing/2010/main" val="0"/>
              </a:ext>
            </a:extLst>
          </a:blip>
          <a:srcRect/>
          <a:stretch>
            <a:fillRect/>
          </a:stretch>
        </p:blipFill>
        <p:spPr bwMode="auto">
          <a:xfrm>
            <a:off x="7500770" y="2457431"/>
            <a:ext cx="304800" cy="304800"/>
          </a:xfrm>
          <a:prstGeom prst="rect">
            <a:avLst/>
          </a:prstGeom>
          <a:noFill/>
          <a:extLst>
            <a:ext uri="{909E8E84-426E-40dd-AFC4-6F175D3DCCD1}">
              <a14:hiddenFill xmlns:a14="http://schemas.microsoft.com/office/drawing/2010/main" xmlns="">
                <a:solidFill>
                  <a:srgbClr val="FFFFFF"/>
                </a:solidFill>
              </a14:hiddenFill>
            </a:ext>
          </a:extLst>
        </p:spPr>
      </p:pic>
      <p:pic>
        <p:nvPicPr>
          <p:cNvPr id="122886" name="488D2D76.WAV">
            <a:hlinkClick r:id="" action="ppaction://media"/>
          </p:cNvPr>
          <p:cNvPicPr>
            <a:picLocks noRot="1" noChangeAspect="1" noChangeArrowheads="1"/>
          </p:cNvPicPr>
          <p:nvPr>
            <a:audioFile r:link="rId6"/>
            <p:extLst>
              <p:ext uri="{DAA4B4D4-6D71-4841-9C94-3DE7FCFB9230}">
                <p14:media xmlns:p14="http://schemas.microsoft.com/office/powerpoint/2010/main" r:embed="rId5"/>
              </p:ext>
            </p:extLst>
          </p:nvPr>
        </p:nvPicPr>
        <p:blipFill>
          <a:blip r:embed="rId26">
            <a:extLst>
              <a:ext uri="{28A0092B-C50C-407E-A947-70E740481C1C}">
                <a14:useLocalDpi xmlns:a14="http://schemas.microsoft.com/office/drawing/2010/main" val="0"/>
              </a:ext>
            </a:extLst>
          </a:blip>
          <a:srcRect/>
          <a:stretch>
            <a:fillRect/>
          </a:stretch>
        </p:blipFill>
        <p:spPr bwMode="auto">
          <a:xfrm>
            <a:off x="7943683" y="2457431"/>
            <a:ext cx="304800" cy="304800"/>
          </a:xfrm>
          <a:prstGeom prst="rect">
            <a:avLst/>
          </a:prstGeom>
          <a:noFill/>
          <a:extLst>
            <a:ext uri="{909E8E84-426E-40dd-AFC4-6F175D3DCCD1}">
              <a14:hiddenFill xmlns:a14="http://schemas.microsoft.com/office/drawing/2010/main" xmlns="">
                <a:solidFill>
                  <a:srgbClr val="FFFFFF"/>
                </a:solidFill>
              </a14:hiddenFill>
            </a:ext>
          </a:extLst>
        </p:spPr>
      </p:pic>
      <p:pic>
        <p:nvPicPr>
          <p:cNvPr id="122888" name="7E04455A.WAV">
            <a:hlinkClick r:id="" action="ppaction://media"/>
          </p:cNvPr>
          <p:cNvPicPr>
            <a:picLocks noRot="1" noChangeAspect="1" noChangeArrowheads="1"/>
          </p:cNvPicPr>
          <p:nvPr>
            <a:audioFile r:link="rId8"/>
            <p:extLst>
              <p:ext uri="{DAA4B4D4-6D71-4841-9C94-3DE7FCFB9230}">
                <p14:media xmlns:p14="http://schemas.microsoft.com/office/powerpoint/2010/main" r:embed="rId7"/>
              </p:ext>
            </p:extLst>
          </p:nvPr>
        </p:nvPicPr>
        <p:blipFill>
          <a:blip r:embed="rId26">
            <a:extLst>
              <a:ext uri="{28A0092B-C50C-407E-A947-70E740481C1C}">
                <a14:useLocalDpi xmlns:a14="http://schemas.microsoft.com/office/drawing/2010/main" val="0"/>
              </a:ext>
            </a:extLst>
          </a:blip>
          <a:srcRect/>
          <a:stretch>
            <a:fillRect/>
          </a:stretch>
        </p:blipFill>
        <p:spPr bwMode="auto">
          <a:xfrm>
            <a:off x="8829508" y="2457431"/>
            <a:ext cx="304800" cy="304800"/>
          </a:xfrm>
          <a:prstGeom prst="rect">
            <a:avLst/>
          </a:prstGeom>
          <a:noFill/>
          <a:extLst>
            <a:ext uri="{909E8E84-426E-40dd-AFC4-6F175D3DCCD1}">
              <a14:hiddenFill xmlns:a14="http://schemas.microsoft.com/office/drawing/2010/main" xmlns="">
                <a:solidFill>
                  <a:srgbClr val="FFFFFF"/>
                </a:solidFill>
              </a14:hiddenFill>
            </a:ext>
          </a:extLst>
        </p:spPr>
      </p:pic>
      <p:pic>
        <p:nvPicPr>
          <p:cNvPr id="122889" name="863E1169.WAV">
            <a:hlinkClick r:id="" action="ppaction://media"/>
          </p:cNvPr>
          <p:cNvPicPr>
            <a:picLocks noRot="1" noChangeAspect="1" noChangeArrowheads="1"/>
          </p:cNvPicPr>
          <p:nvPr>
            <a:audioFile r:link="rId10"/>
            <p:extLst>
              <p:ext uri="{DAA4B4D4-6D71-4841-9C94-3DE7FCFB9230}">
                <p14:media xmlns:p14="http://schemas.microsoft.com/office/powerpoint/2010/main" r:embed="rId9"/>
              </p:ext>
            </p:extLst>
          </p:nvPr>
        </p:nvPicPr>
        <p:blipFill>
          <a:blip r:embed="rId26">
            <a:extLst>
              <a:ext uri="{28A0092B-C50C-407E-A947-70E740481C1C}">
                <a14:useLocalDpi xmlns:a14="http://schemas.microsoft.com/office/drawing/2010/main" val="0"/>
              </a:ext>
            </a:extLst>
          </a:blip>
          <a:srcRect/>
          <a:stretch>
            <a:fillRect/>
          </a:stretch>
        </p:blipFill>
        <p:spPr bwMode="auto">
          <a:xfrm>
            <a:off x="6170445" y="2457431"/>
            <a:ext cx="304800" cy="304800"/>
          </a:xfrm>
          <a:prstGeom prst="rect">
            <a:avLst/>
          </a:prstGeom>
          <a:noFill/>
          <a:extLst>
            <a:ext uri="{909E8E84-426E-40dd-AFC4-6F175D3DCCD1}">
              <a14:hiddenFill xmlns:a14="http://schemas.microsoft.com/office/drawing/2010/main" xmlns="">
                <a:solidFill>
                  <a:srgbClr val="FFFFFF"/>
                </a:solidFill>
              </a14:hiddenFill>
            </a:ext>
          </a:extLst>
        </p:spPr>
      </p:pic>
      <p:pic>
        <p:nvPicPr>
          <p:cNvPr id="122890" name="304239F9.WAV">
            <a:hlinkClick r:id="" action="ppaction://media"/>
          </p:cNvPr>
          <p:cNvPicPr>
            <a:picLocks noRot="1" noChangeAspect="1" noChangeArrowheads="1"/>
          </p:cNvPicPr>
          <p:nvPr>
            <a:audioFile r:link="rId12"/>
            <p:extLst>
              <p:ext uri="{DAA4B4D4-6D71-4841-9C94-3DE7FCFB9230}">
                <p14:media xmlns:p14="http://schemas.microsoft.com/office/powerpoint/2010/main" r:embed="rId11"/>
              </p:ext>
            </p:extLst>
          </p:nvPr>
        </p:nvPicPr>
        <p:blipFill>
          <a:blip r:embed="rId26">
            <a:extLst>
              <a:ext uri="{28A0092B-C50C-407E-A947-70E740481C1C}">
                <a14:useLocalDpi xmlns:a14="http://schemas.microsoft.com/office/drawing/2010/main" val="0"/>
              </a:ext>
            </a:extLst>
          </a:blip>
          <a:srcRect/>
          <a:stretch>
            <a:fillRect/>
          </a:stretch>
        </p:blipFill>
        <p:spPr bwMode="auto">
          <a:xfrm>
            <a:off x="6613358" y="2457431"/>
            <a:ext cx="304800" cy="304800"/>
          </a:xfrm>
          <a:prstGeom prst="rect">
            <a:avLst/>
          </a:prstGeom>
          <a:noFill/>
          <a:extLst>
            <a:ext uri="{909E8E84-426E-40dd-AFC4-6F175D3DCCD1}">
              <a14:hiddenFill xmlns:a14="http://schemas.microsoft.com/office/drawing/2010/main" xmlns="">
                <a:solidFill>
                  <a:srgbClr val="FFFFFF"/>
                </a:solidFill>
              </a14:hiddenFill>
            </a:ext>
          </a:extLst>
        </p:spPr>
      </p:pic>
      <p:pic>
        <p:nvPicPr>
          <p:cNvPr id="122891" name="F80BD802.WAV">
            <a:hlinkClick r:id="" action="ppaction://media"/>
          </p:cNvPr>
          <p:cNvPicPr>
            <a:picLocks noRot="1" noChangeAspect="1" noChangeArrowheads="1"/>
          </p:cNvPicPr>
          <p:nvPr>
            <a:audioFile r:link="rId14"/>
            <p:extLst>
              <p:ext uri="{DAA4B4D4-6D71-4841-9C94-3DE7FCFB9230}">
                <p14:media xmlns:p14="http://schemas.microsoft.com/office/powerpoint/2010/main" r:embed="rId13"/>
              </p:ext>
            </p:extLst>
          </p:nvPr>
        </p:nvPicPr>
        <p:blipFill>
          <a:blip r:embed="rId26">
            <a:extLst>
              <a:ext uri="{28A0092B-C50C-407E-A947-70E740481C1C}">
                <a14:useLocalDpi xmlns:a14="http://schemas.microsoft.com/office/drawing/2010/main" val="0"/>
              </a:ext>
            </a:extLst>
          </a:blip>
          <a:srcRect/>
          <a:stretch>
            <a:fillRect/>
          </a:stretch>
        </p:blipFill>
        <p:spPr bwMode="auto">
          <a:xfrm>
            <a:off x="7056270" y="2457431"/>
            <a:ext cx="304800" cy="304800"/>
          </a:xfrm>
          <a:prstGeom prst="rect">
            <a:avLst/>
          </a:prstGeom>
          <a:noFill/>
          <a:extLst>
            <a:ext uri="{909E8E84-426E-40dd-AFC4-6F175D3DCCD1}">
              <a14:hiddenFill xmlns:a14="http://schemas.microsoft.com/office/drawing/2010/main" xmlns="">
                <a:solidFill>
                  <a:srgbClr val="FFFFFF"/>
                </a:solidFill>
              </a14:hiddenFill>
            </a:ext>
          </a:extLst>
        </p:spPr>
      </p:pic>
      <p:pic>
        <p:nvPicPr>
          <p:cNvPr id="122892" name="09472C6F.WAV">
            <a:hlinkClick r:id="" action="ppaction://media"/>
          </p:cNvPr>
          <p:cNvPicPr>
            <a:picLocks noRot="1" noChangeAspect="1" noChangeArrowheads="1"/>
          </p:cNvPicPr>
          <p:nvPr>
            <a:audioFile r:link="rId16"/>
            <p:extLst>
              <p:ext uri="{DAA4B4D4-6D71-4841-9C94-3DE7FCFB9230}">
                <p14:media xmlns:p14="http://schemas.microsoft.com/office/powerpoint/2010/main" r:embed="rId15"/>
              </p:ext>
            </p:extLst>
          </p:nvPr>
        </p:nvPicPr>
        <p:blipFill>
          <a:blip r:embed="rId26">
            <a:extLst>
              <a:ext uri="{28A0092B-C50C-407E-A947-70E740481C1C}">
                <a14:useLocalDpi xmlns:a14="http://schemas.microsoft.com/office/drawing/2010/main" val="0"/>
              </a:ext>
            </a:extLst>
          </a:blip>
          <a:srcRect/>
          <a:stretch>
            <a:fillRect/>
          </a:stretch>
        </p:blipFill>
        <p:spPr bwMode="auto">
          <a:xfrm>
            <a:off x="8386595" y="2457431"/>
            <a:ext cx="304800" cy="304800"/>
          </a:xfrm>
          <a:prstGeom prst="rect">
            <a:avLst/>
          </a:prstGeom>
          <a:noFill/>
          <a:extLst>
            <a:ext uri="{909E8E84-426E-40dd-AFC4-6F175D3DCCD1}">
              <a14:hiddenFill xmlns:a14="http://schemas.microsoft.com/office/drawing/2010/main" xmlns="">
                <a:solidFill>
                  <a:srgbClr val="FFFFFF"/>
                </a:solidFill>
              </a14:hiddenFill>
            </a:ext>
          </a:extLst>
        </p:spPr>
      </p:pic>
      <p:pic>
        <p:nvPicPr>
          <p:cNvPr id="122893" name="C1C4343B.WAV">
            <a:hlinkClick r:id="" action="ppaction://media"/>
          </p:cNvPr>
          <p:cNvPicPr>
            <a:picLocks noRot="1" noChangeAspect="1" noChangeArrowheads="1"/>
          </p:cNvPicPr>
          <p:nvPr>
            <a:audioFile r:link="rId18"/>
            <p:extLst>
              <p:ext uri="{DAA4B4D4-6D71-4841-9C94-3DE7FCFB9230}">
                <p14:media xmlns:p14="http://schemas.microsoft.com/office/powerpoint/2010/main" r:embed="rId17"/>
              </p:ext>
            </p:extLst>
          </p:nvPr>
        </p:nvPicPr>
        <p:blipFill>
          <a:blip r:embed="rId26">
            <a:extLst>
              <a:ext uri="{28A0092B-C50C-407E-A947-70E740481C1C}">
                <a14:useLocalDpi xmlns:a14="http://schemas.microsoft.com/office/drawing/2010/main" val="0"/>
              </a:ext>
            </a:extLst>
          </a:blip>
          <a:srcRect/>
          <a:stretch>
            <a:fillRect/>
          </a:stretch>
        </p:blipFill>
        <p:spPr bwMode="auto">
          <a:xfrm>
            <a:off x="9272420" y="2457431"/>
            <a:ext cx="304800" cy="304800"/>
          </a:xfrm>
          <a:prstGeom prst="rect">
            <a:avLst/>
          </a:prstGeom>
          <a:noFill/>
          <a:extLst>
            <a:ext uri="{909E8E84-426E-40dd-AFC4-6F175D3DCCD1}">
              <a14:hiddenFill xmlns:a14="http://schemas.microsoft.com/office/drawing/2010/main" xmlns="">
                <a:solidFill>
                  <a:srgbClr val="FFFFFF"/>
                </a:solidFill>
              </a14:hiddenFill>
            </a:ext>
          </a:extLst>
        </p:spPr>
      </p:pic>
      <p:pic>
        <p:nvPicPr>
          <p:cNvPr id="122894" name="C5CBECB6.WAV">
            <a:hlinkClick r:id="" action="ppaction://media"/>
          </p:cNvPr>
          <p:cNvPicPr>
            <a:picLocks noRot="1" noChangeAspect="1" noChangeArrowheads="1"/>
          </p:cNvPicPr>
          <p:nvPr>
            <a:audioFile r:link="rId20"/>
            <p:extLst>
              <p:ext uri="{DAA4B4D4-6D71-4841-9C94-3DE7FCFB9230}">
                <p14:media xmlns:p14="http://schemas.microsoft.com/office/powerpoint/2010/main" r:embed="rId19"/>
              </p:ext>
            </p:extLst>
          </p:nvPr>
        </p:nvPicPr>
        <p:blipFill>
          <a:blip r:embed="rId26">
            <a:extLst>
              <a:ext uri="{28A0092B-C50C-407E-A947-70E740481C1C}">
                <a14:useLocalDpi xmlns:a14="http://schemas.microsoft.com/office/drawing/2010/main" val="0"/>
              </a:ext>
            </a:extLst>
          </a:blip>
          <a:srcRect/>
          <a:stretch>
            <a:fillRect/>
          </a:stretch>
        </p:blipFill>
        <p:spPr bwMode="auto">
          <a:xfrm>
            <a:off x="9716920" y="2457431"/>
            <a:ext cx="304800" cy="304800"/>
          </a:xfrm>
          <a:prstGeom prst="rect">
            <a:avLst/>
          </a:prstGeom>
          <a:noFill/>
          <a:extLst>
            <a:ext uri="{909E8E84-426E-40dd-AFC4-6F175D3DCCD1}">
              <a14:hiddenFill xmlns:a14="http://schemas.microsoft.com/office/drawing/2010/main" xmlns="">
                <a:solidFill>
                  <a:srgbClr val="FFFFFF"/>
                </a:solidFill>
              </a14:hiddenFill>
            </a:ext>
          </a:extLst>
        </p:spPr>
      </p:pic>
      <p:pic>
        <p:nvPicPr>
          <p:cNvPr id="122895" name="9C0E3992.WAV">
            <a:hlinkClick r:id="" action="ppaction://media"/>
          </p:cNvPr>
          <p:cNvPicPr>
            <a:picLocks noRot="1" noChangeAspect="1" noChangeArrowheads="1"/>
          </p:cNvPicPr>
          <p:nvPr>
            <a:audioFile r:link="rId22"/>
            <p:extLst>
              <p:ext uri="{DAA4B4D4-6D71-4841-9C94-3DE7FCFB9230}">
                <p14:media xmlns:p14="http://schemas.microsoft.com/office/powerpoint/2010/main" r:embed="rId21"/>
              </p:ext>
            </p:extLst>
          </p:nvPr>
        </p:nvPicPr>
        <p:blipFill>
          <a:blip r:embed="rId26">
            <a:extLst>
              <a:ext uri="{28A0092B-C50C-407E-A947-70E740481C1C}">
                <a14:useLocalDpi xmlns:a14="http://schemas.microsoft.com/office/drawing/2010/main" val="0"/>
              </a:ext>
            </a:extLst>
          </a:blip>
          <a:srcRect/>
          <a:stretch>
            <a:fillRect/>
          </a:stretch>
        </p:blipFill>
        <p:spPr bwMode="auto">
          <a:xfrm>
            <a:off x="5727533" y="2457431"/>
            <a:ext cx="304800" cy="3048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122301249"/>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122884"/>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5479" fill="hold"/>
                                        <p:tgtEl>
                                          <p:spTgt spid="122884"/>
                                        </p:tgtEl>
                                      </p:cBhvr>
                                    </p:cmd>
                                  </p:childTnLst>
                                </p:cTn>
                              </p:par>
                            </p:childTnLst>
                          </p:cTn>
                        </p:par>
                      </p:childTnLst>
                    </p:cTn>
                  </p:par>
                </p:childTnLst>
              </p:cTn>
              <p:nextCondLst>
                <p:cond evt="onClick" delay="0">
                  <p:tgtEl>
                    <p:spTgt spid="12288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22884"/>
                </p:tgtEl>
              </p:cMediaNode>
            </p:audio>
            <p:seq concurrent="1" nextAc="seek">
              <p:cTn id="8" restart="whenNotActive" fill="hold" evtFilter="cancelBubble" nodeType="interactiveSeq">
                <p:stCondLst>
                  <p:cond evt="onClick" delay="0">
                    <p:tgtEl>
                      <p:spTgt spid="12288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mediacall" presetSubtype="0" fill="hold" nodeType="clickEffect">
                                  <p:stCondLst>
                                    <p:cond delay="0"/>
                                  </p:stCondLst>
                                  <p:childTnLst>
                                    <p:cmd type="call" cmd="playFrom(0.0)">
                                      <p:cBhvr>
                                        <p:cTn id="12" dur="17961" fill="hold"/>
                                        <p:tgtEl>
                                          <p:spTgt spid="122885"/>
                                        </p:tgtEl>
                                      </p:cBhvr>
                                    </p:cmd>
                                  </p:childTnLst>
                                </p:cTn>
                              </p:par>
                            </p:childTnLst>
                          </p:cTn>
                        </p:par>
                      </p:childTnLst>
                    </p:cTn>
                  </p:par>
                </p:childTnLst>
              </p:cTn>
              <p:nextCondLst>
                <p:cond evt="onClick" delay="0">
                  <p:tgtEl>
                    <p:spTgt spid="122885"/>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122885"/>
                </p:tgtEl>
              </p:cMediaNode>
            </p:audio>
            <p:seq concurrent="1" nextAc="seek">
              <p:cTn id="14" restart="whenNotActive" fill="hold" evtFilter="cancelBubble" nodeType="interactiveSeq">
                <p:stCondLst>
                  <p:cond evt="onClick" delay="0">
                    <p:tgtEl>
                      <p:spTgt spid="122886"/>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1" presetClass="mediacall" presetSubtype="0" fill="hold" nodeType="clickEffect">
                                  <p:stCondLst>
                                    <p:cond delay="0"/>
                                  </p:stCondLst>
                                  <p:childTnLst>
                                    <p:cmd type="call" cmd="playFrom(0.0)">
                                      <p:cBhvr>
                                        <p:cTn id="18" dur="17106" fill="hold"/>
                                        <p:tgtEl>
                                          <p:spTgt spid="122886"/>
                                        </p:tgtEl>
                                      </p:cBhvr>
                                    </p:cmd>
                                  </p:childTnLst>
                                </p:cTn>
                              </p:par>
                            </p:childTnLst>
                          </p:cTn>
                        </p:par>
                      </p:childTnLst>
                    </p:cTn>
                  </p:par>
                </p:childTnLst>
              </p:cTn>
              <p:nextCondLst>
                <p:cond evt="onClick" delay="0">
                  <p:tgtEl>
                    <p:spTgt spid="122886"/>
                  </p:tgtEl>
                </p:cond>
              </p:nextCondLst>
            </p:seq>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122886"/>
                </p:tgtEl>
              </p:cMediaNode>
            </p:audio>
            <p:seq concurrent="1" nextAc="seek">
              <p:cTn id="20" restart="whenNotActive" fill="hold" evtFilter="cancelBubble" nodeType="interactiveSeq">
                <p:stCondLst>
                  <p:cond evt="onClick" delay="0">
                    <p:tgtEl>
                      <p:spTgt spid="122888"/>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1" presetClass="mediacall" presetSubtype="0" fill="hold" nodeType="clickEffect">
                                  <p:stCondLst>
                                    <p:cond delay="0"/>
                                  </p:stCondLst>
                                  <p:childTnLst>
                                    <p:cmd type="call" cmd="playFrom(0.0)">
                                      <p:cBhvr>
                                        <p:cTn id="24" dur="12565" fill="hold"/>
                                        <p:tgtEl>
                                          <p:spTgt spid="122888"/>
                                        </p:tgtEl>
                                      </p:cBhvr>
                                    </p:cmd>
                                  </p:childTnLst>
                                </p:cTn>
                              </p:par>
                            </p:childTnLst>
                          </p:cTn>
                        </p:par>
                      </p:childTnLst>
                    </p:cTn>
                  </p:par>
                </p:childTnLst>
              </p:cTn>
              <p:nextCondLst>
                <p:cond evt="onClick" delay="0">
                  <p:tgtEl>
                    <p:spTgt spid="122888"/>
                  </p:tgtEl>
                </p:cond>
              </p:nextCondLst>
            </p:seq>
            <p:audio>
              <p:cMediaNode>
                <p:cTn id="25" fill="hold" display="0">
                  <p:stCondLst>
                    <p:cond delay="indefinite"/>
                  </p:stCondLst>
                  <p:endCondLst>
                    <p:cond evt="onNext" delay="0">
                      <p:tgtEl>
                        <p:sldTgt/>
                      </p:tgtEl>
                    </p:cond>
                    <p:cond evt="onPrev" delay="0">
                      <p:tgtEl>
                        <p:sldTgt/>
                      </p:tgtEl>
                    </p:cond>
                    <p:cond evt="onStopAudio" delay="0">
                      <p:tgtEl>
                        <p:sldTgt/>
                      </p:tgtEl>
                    </p:cond>
                  </p:endCondLst>
                </p:cTn>
                <p:tgtEl>
                  <p:spTgt spid="122888"/>
                </p:tgtEl>
              </p:cMediaNode>
            </p:audio>
            <p:seq concurrent="1" nextAc="seek">
              <p:cTn id="26" restart="whenNotActive" fill="hold" evtFilter="cancelBubble" nodeType="interactiveSeq">
                <p:stCondLst>
                  <p:cond evt="onClick" delay="0">
                    <p:tgtEl>
                      <p:spTgt spid="122889"/>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1" presetClass="mediacall" presetSubtype="0" fill="hold" nodeType="clickEffect">
                                  <p:stCondLst>
                                    <p:cond delay="0"/>
                                  </p:stCondLst>
                                  <p:childTnLst>
                                    <p:cmd type="call" cmd="playFrom(0.0)">
                                      <p:cBhvr>
                                        <p:cTn id="30" dur="12923" fill="hold"/>
                                        <p:tgtEl>
                                          <p:spTgt spid="122889"/>
                                        </p:tgtEl>
                                      </p:cBhvr>
                                    </p:cmd>
                                  </p:childTnLst>
                                </p:cTn>
                              </p:par>
                            </p:childTnLst>
                          </p:cTn>
                        </p:par>
                      </p:childTnLst>
                    </p:cTn>
                  </p:par>
                </p:childTnLst>
              </p:cTn>
              <p:nextCondLst>
                <p:cond evt="onClick" delay="0">
                  <p:tgtEl>
                    <p:spTgt spid="122889"/>
                  </p:tgtEl>
                </p:cond>
              </p:nextCondLst>
            </p:seq>
            <p:audio>
              <p:cMediaNode>
                <p:cTn id="31" fill="hold" display="0">
                  <p:stCondLst>
                    <p:cond delay="indefinite"/>
                  </p:stCondLst>
                  <p:endCondLst>
                    <p:cond evt="onNext" delay="0">
                      <p:tgtEl>
                        <p:sldTgt/>
                      </p:tgtEl>
                    </p:cond>
                    <p:cond evt="onPrev" delay="0">
                      <p:tgtEl>
                        <p:sldTgt/>
                      </p:tgtEl>
                    </p:cond>
                    <p:cond evt="onStopAudio" delay="0">
                      <p:tgtEl>
                        <p:sldTgt/>
                      </p:tgtEl>
                    </p:cond>
                  </p:endCondLst>
                </p:cTn>
                <p:tgtEl>
                  <p:spTgt spid="122889"/>
                </p:tgtEl>
              </p:cMediaNode>
            </p:audio>
            <p:seq concurrent="1" nextAc="seek">
              <p:cTn id="32" restart="whenNotActive" fill="hold" evtFilter="cancelBubble" nodeType="interactiveSeq">
                <p:stCondLst>
                  <p:cond evt="onClick" delay="0">
                    <p:tgtEl>
                      <p:spTgt spid="122890"/>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1" presetClass="mediacall" presetSubtype="0" fill="hold" nodeType="clickEffect">
                                  <p:stCondLst>
                                    <p:cond delay="0"/>
                                  </p:stCondLst>
                                  <p:childTnLst>
                                    <p:cmd type="call" cmd="playFrom(0.0)">
                                      <p:cBhvr>
                                        <p:cTn id="36" dur="14953" fill="hold"/>
                                        <p:tgtEl>
                                          <p:spTgt spid="122890"/>
                                        </p:tgtEl>
                                      </p:cBhvr>
                                    </p:cmd>
                                  </p:childTnLst>
                                </p:cTn>
                              </p:par>
                            </p:childTnLst>
                          </p:cTn>
                        </p:par>
                      </p:childTnLst>
                    </p:cTn>
                  </p:par>
                </p:childTnLst>
              </p:cTn>
              <p:nextCondLst>
                <p:cond evt="onClick" delay="0">
                  <p:tgtEl>
                    <p:spTgt spid="122890"/>
                  </p:tgtEl>
                </p:cond>
              </p:nextCondLst>
            </p:seq>
            <p:audio>
              <p:cMediaNode>
                <p:cTn id="37" fill="hold" display="0">
                  <p:stCondLst>
                    <p:cond delay="indefinite"/>
                  </p:stCondLst>
                  <p:endCondLst>
                    <p:cond evt="onNext" delay="0">
                      <p:tgtEl>
                        <p:sldTgt/>
                      </p:tgtEl>
                    </p:cond>
                    <p:cond evt="onPrev" delay="0">
                      <p:tgtEl>
                        <p:sldTgt/>
                      </p:tgtEl>
                    </p:cond>
                    <p:cond evt="onStopAudio" delay="0">
                      <p:tgtEl>
                        <p:sldTgt/>
                      </p:tgtEl>
                    </p:cond>
                  </p:endCondLst>
                </p:cTn>
                <p:tgtEl>
                  <p:spTgt spid="122890"/>
                </p:tgtEl>
              </p:cMediaNode>
            </p:audio>
            <p:seq concurrent="1" nextAc="seek">
              <p:cTn id="38" restart="whenNotActive" fill="hold" evtFilter="cancelBubble" nodeType="interactiveSeq">
                <p:stCondLst>
                  <p:cond evt="onClick" delay="0">
                    <p:tgtEl>
                      <p:spTgt spid="122891"/>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1" presetClass="mediacall" presetSubtype="0" fill="hold" nodeType="clickEffect">
                                  <p:stCondLst>
                                    <p:cond delay="0"/>
                                  </p:stCondLst>
                                  <p:childTnLst>
                                    <p:cmd type="call" cmd="playFrom(0.0)">
                                      <p:cBhvr>
                                        <p:cTn id="42" dur="17315" fill="hold"/>
                                        <p:tgtEl>
                                          <p:spTgt spid="122891"/>
                                        </p:tgtEl>
                                      </p:cBhvr>
                                    </p:cmd>
                                  </p:childTnLst>
                                </p:cTn>
                              </p:par>
                            </p:childTnLst>
                          </p:cTn>
                        </p:par>
                      </p:childTnLst>
                    </p:cTn>
                  </p:par>
                </p:childTnLst>
              </p:cTn>
              <p:nextCondLst>
                <p:cond evt="onClick" delay="0">
                  <p:tgtEl>
                    <p:spTgt spid="122891"/>
                  </p:tgtEl>
                </p:cond>
              </p:nextCondLst>
            </p:seq>
            <p:audio>
              <p:cMediaNode>
                <p:cTn id="43" fill="hold" display="0">
                  <p:stCondLst>
                    <p:cond delay="indefinite"/>
                  </p:stCondLst>
                  <p:endCondLst>
                    <p:cond evt="onNext" delay="0">
                      <p:tgtEl>
                        <p:sldTgt/>
                      </p:tgtEl>
                    </p:cond>
                    <p:cond evt="onPrev" delay="0">
                      <p:tgtEl>
                        <p:sldTgt/>
                      </p:tgtEl>
                    </p:cond>
                    <p:cond evt="onStopAudio" delay="0">
                      <p:tgtEl>
                        <p:sldTgt/>
                      </p:tgtEl>
                    </p:cond>
                  </p:endCondLst>
                </p:cTn>
                <p:tgtEl>
                  <p:spTgt spid="122891"/>
                </p:tgtEl>
              </p:cMediaNode>
            </p:audio>
            <p:seq concurrent="1" nextAc="seek">
              <p:cTn id="44" restart="whenNotActive" fill="hold" evtFilter="cancelBubble" nodeType="interactiveSeq">
                <p:stCondLst>
                  <p:cond evt="onClick" delay="0">
                    <p:tgtEl>
                      <p:spTgt spid="122892"/>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1" presetClass="mediacall" presetSubtype="0" fill="hold" nodeType="clickEffect">
                                  <p:stCondLst>
                                    <p:cond delay="0"/>
                                  </p:stCondLst>
                                  <p:childTnLst>
                                    <p:cmd type="call" cmd="playFrom(0.0)">
                                      <p:cBhvr>
                                        <p:cTn id="48" dur="13021" fill="hold"/>
                                        <p:tgtEl>
                                          <p:spTgt spid="122892"/>
                                        </p:tgtEl>
                                      </p:cBhvr>
                                    </p:cmd>
                                  </p:childTnLst>
                                </p:cTn>
                              </p:par>
                            </p:childTnLst>
                          </p:cTn>
                        </p:par>
                      </p:childTnLst>
                    </p:cTn>
                  </p:par>
                </p:childTnLst>
              </p:cTn>
              <p:nextCondLst>
                <p:cond evt="onClick" delay="0">
                  <p:tgtEl>
                    <p:spTgt spid="122892"/>
                  </p:tgtEl>
                </p:cond>
              </p:nextCondLst>
            </p:seq>
            <p:audio>
              <p:cMediaNode>
                <p:cTn id="49" fill="hold" display="0">
                  <p:stCondLst>
                    <p:cond delay="indefinite"/>
                  </p:stCondLst>
                  <p:endCondLst>
                    <p:cond evt="onNext" delay="0">
                      <p:tgtEl>
                        <p:sldTgt/>
                      </p:tgtEl>
                    </p:cond>
                    <p:cond evt="onPrev" delay="0">
                      <p:tgtEl>
                        <p:sldTgt/>
                      </p:tgtEl>
                    </p:cond>
                    <p:cond evt="onStopAudio" delay="0">
                      <p:tgtEl>
                        <p:sldTgt/>
                      </p:tgtEl>
                    </p:cond>
                  </p:endCondLst>
                </p:cTn>
                <p:tgtEl>
                  <p:spTgt spid="122892"/>
                </p:tgtEl>
              </p:cMediaNode>
            </p:audio>
            <p:seq concurrent="1" nextAc="seek">
              <p:cTn id="50" restart="whenNotActive" fill="hold" evtFilter="cancelBubble" nodeType="interactiveSeq">
                <p:stCondLst>
                  <p:cond evt="onClick" delay="0">
                    <p:tgtEl>
                      <p:spTgt spid="122893"/>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1" presetClass="mediacall" presetSubtype="0" fill="hold" nodeType="clickEffect">
                                  <p:stCondLst>
                                    <p:cond delay="0"/>
                                  </p:stCondLst>
                                  <p:childTnLst>
                                    <p:cmd type="call" cmd="playFrom(0.0)">
                                      <p:cBhvr>
                                        <p:cTn id="54" dur="10773" fill="hold"/>
                                        <p:tgtEl>
                                          <p:spTgt spid="122893"/>
                                        </p:tgtEl>
                                      </p:cBhvr>
                                    </p:cmd>
                                  </p:childTnLst>
                                </p:cTn>
                              </p:par>
                            </p:childTnLst>
                          </p:cTn>
                        </p:par>
                      </p:childTnLst>
                    </p:cTn>
                  </p:par>
                </p:childTnLst>
              </p:cTn>
              <p:nextCondLst>
                <p:cond evt="onClick" delay="0">
                  <p:tgtEl>
                    <p:spTgt spid="122893"/>
                  </p:tgtEl>
                </p:cond>
              </p:nextCondLst>
            </p:seq>
            <p:audio>
              <p:cMediaNode>
                <p:cTn id="55" fill="hold" display="0">
                  <p:stCondLst>
                    <p:cond delay="indefinite"/>
                  </p:stCondLst>
                  <p:endCondLst>
                    <p:cond evt="onNext" delay="0">
                      <p:tgtEl>
                        <p:sldTgt/>
                      </p:tgtEl>
                    </p:cond>
                    <p:cond evt="onPrev" delay="0">
                      <p:tgtEl>
                        <p:sldTgt/>
                      </p:tgtEl>
                    </p:cond>
                    <p:cond evt="onStopAudio" delay="0">
                      <p:tgtEl>
                        <p:sldTgt/>
                      </p:tgtEl>
                    </p:cond>
                  </p:endCondLst>
                </p:cTn>
                <p:tgtEl>
                  <p:spTgt spid="122893"/>
                </p:tgtEl>
              </p:cMediaNode>
            </p:audio>
            <p:seq concurrent="1" nextAc="seek">
              <p:cTn id="56" restart="whenNotActive" fill="hold" evtFilter="cancelBubble" nodeType="interactiveSeq">
                <p:stCondLst>
                  <p:cond evt="onClick" delay="0">
                    <p:tgtEl>
                      <p:spTgt spid="122894"/>
                    </p:tgtEl>
                  </p:cond>
                </p:stCondLst>
                <p:endSync evt="end" delay="0">
                  <p:rtn val="all"/>
                </p:endSync>
                <p:childTnLst>
                  <p:par>
                    <p:cTn id="57" fill="hold" nodeType="clickPar">
                      <p:stCondLst>
                        <p:cond delay="0"/>
                      </p:stCondLst>
                      <p:childTnLst>
                        <p:par>
                          <p:cTn id="58" fill="hold" nodeType="withGroup">
                            <p:stCondLst>
                              <p:cond delay="0"/>
                            </p:stCondLst>
                            <p:childTnLst>
                              <p:par>
                                <p:cTn id="59" presetID="1" presetClass="mediacall" presetSubtype="0" fill="hold" nodeType="clickEffect">
                                  <p:stCondLst>
                                    <p:cond delay="0"/>
                                  </p:stCondLst>
                                  <p:childTnLst>
                                    <p:cmd type="call" cmd="playFrom(0.0)">
                                      <p:cBhvr>
                                        <p:cTn id="60" dur="12253" fill="hold"/>
                                        <p:tgtEl>
                                          <p:spTgt spid="122894"/>
                                        </p:tgtEl>
                                      </p:cBhvr>
                                    </p:cmd>
                                  </p:childTnLst>
                                </p:cTn>
                              </p:par>
                            </p:childTnLst>
                          </p:cTn>
                        </p:par>
                      </p:childTnLst>
                    </p:cTn>
                  </p:par>
                </p:childTnLst>
              </p:cTn>
              <p:nextCondLst>
                <p:cond evt="onClick" delay="0">
                  <p:tgtEl>
                    <p:spTgt spid="122894"/>
                  </p:tgtEl>
                </p:cond>
              </p:nextCondLst>
            </p:seq>
            <p:audio>
              <p:cMediaNode>
                <p:cTn id="61" fill="hold" display="0">
                  <p:stCondLst>
                    <p:cond delay="indefinite"/>
                  </p:stCondLst>
                  <p:endCondLst>
                    <p:cond evt="onNext" delay="0">
                      <p:tgtEl>
                        <p:sldTgt/>
                      </p:tgtEl>
                    </p:cond>
                    <p:cond evt="onPrev" delay="0">
                      <p:tgtEl>
                        <p:sldTgt/>
                      </p:tgtEl>
                    </p:cond>
                    <p:cond evt="onStopAudio" delay="0">
                      <p:tgtEl>
                        <p:sldTgt/>
                      </p:tgtEl>
                    </p:cond>
                  </p:endCondLst>
                </p:cTn>
                <p:tgtEl>
                  <p:spTgt spid="122894"/>
                </p:tgtEl>
              </p:cMediaNode>
            </p:audio>
            <p:seq concurrent="1" nextAc="seek">
              <p:cTn id="62" restart="whenNotActive" fill="hold" evtFilter="cancelBubble" nodeType="interactiveSeq">
                <p:stCondLst>
                  <p:cond evt="onClick" delay="0">
                    <p:tgtEl>
                      <p:spTgt spid="122895"/>
                    </p:tgtEl>
                  </p:cond>
                </p:stCondLst>
                <p:endSync evt="end" delay="0">
                  <p:rtn val="all"/>
                </p:endSync>
                <p:childTnLst>
                  <p:par>
                    <p:cTn id="63" fill="hold" nodeType="clickPar">
                      <p:stCondLst>
                        <p:cond delay="0"/>
                      </p:stCondLst>
                      <p:childTnLst>
                        <p:par>
                          <p:cTn id="64" fill="hold" nodeType="withGroup">
                            <p:stCondLst>
                              <p:cond delay="0"/>
                            </p:stCondLst>
                            <p:childTnLst>
                              <p:par>
                                <p:cTn id="65" presetID="1" presetClass="mediacall" presetSubtype="0" fill="hold" nodeType="clickEffect">
                                  <p:stCondLst>
                                    <p:cond delay="0"/>
                                  </p:stCondLst>
                                  <p:childTnLst>
                                    <p:cmd type="call" cmd="playFrom(0.0)">
                                      <p:cBhvr>
                                        <p:cTn id="66" dur="12613" fill="hold"/>
                                        <p:tgtEl>
                                          <p:spTgt spid="122895"/>
                                        </p:tgtEl>
                                      </p:cBhvr>
                                    </p:cmd>
                                  </p:childTnLst>
                                </p:cTn>
                              </p:par>
                            </p:childTnLst>
                          </p:cTn>
                        </p:par>
                      </p:childTnLst>
                    </p:cTn>
                  </p:par>
                </p:childTnLst>
              </p:cTn>
              <p:nextCondLst>
                <p:cond evt="onClick" delay="0">
                  <p:tgtEl>
                    <p:spTgt spid="122895"/>
                  </p:tgtEl>
                </p:cond>
              </p:nextCondLst>
            </p:seq>
            <p:audio>
              <p:cMediaNode>
                <p:cTn id="67" fill="hold" display="0">
                  <p:stCondLst>
                    <p:cond delay="indefinite"/>
                  </p:stCondLst>
                  <p:endCondLst>
                    <p:cond evt="onNext" delay="0">
                      <p:tgtEl>
                        <p:sldTgt/>
                      </p:tgtEl>
                    </p:cond>
                    <p:cond evt="onPrev" delay="0">
                      <p:tgtEl>
                        <p:sldTgt/>
                      </p:tgtEl>
                    </p:cond>
                    <p:cond evt="onStopAudio" delay="0">
                      <p:tgtEl>
                        <p:sldTgt/>
                      </p:tgtEl>
                    </p:cond>
                  </p:endCondLst>
                </p:cTn>
                <p:tgtEl>
                  <p:spTgt spid="122895"/>
                </p:tgtEl>
              </p:cMediaNode>
            </p:audi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Samples from Raters</a:t>
            </a:r>
          </a:p>
        </p:txBody>
      </p:sp>
      <p:sp>
        <p:nvSpPr>
          <p:cNvPr id="4" name="Content Placeholder 3"/>
          <p:cNvSpPr>
            <a:spLocks noGrp="1"/>
          </p:cNvSpPr>
          <p:nvPr>
            <p:ph idx="1"/>
          </p:nvPr>
        </p:nvSpPr>
        <p:spPr/>
        <p:txBody>
          <a:bodyPr/>
          <a:lstStyle/>
          <a:p>
            <a:r>
              <a:rPr lang="en-US" dirty="0"/>
              <a:t>A</a:t>
            </a:r>
          </a:p>
          <a:p>
            <a:endParaRPr lang="en-US" dirty="0"/>
          </a:p>
          <a:p>
            <a:r>
              <a:rPr lang="en-US" dirty="0"/>
              <a:t>B</a:t>
            </a:r>
          </a:p>
          <a:p>
            <a:endParaRPr lang="en-US" dirty="0"/>
          </a:p>
          <a:p>
            <a:r>
              <a:rPr lang="en-US" dirty="0"/>
              <a:t>C</a:t>
            </a:r>
          </a:p>
          <a:p>
            <a:endParaRPr lang="en-US" dirty="0"/>
          </a:p>
          <a:p>
            <a:r>
              <a:rPr lang="en-US" dirty="0"/>
              <a:t>D </a:t>
            </a:r>
          </a:p>
          <a:p>
            <a:endParaRPr lang="en-US" dirty="0"/>
          </a:p>
        </p:txBody>
      </p:sp>
      <p:pic>
        <p:nvPicPr>
          <p:cNvPr id="3" name="SC charismatic speech HC quot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214880" y="1389740"/>
            <a:ext cx="812800" cy="812800"/>
          </a:xfrm>
          <a:prstGeom prst="rect">
            <a:avLst/>
          </a:prstGeom>
        </p:spPr>
      </p:pic>
      <p:pic>
        <p:nvPicPr>
          <p:cNvPr id="5" name="colette.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3220716" y="2291080"/>
            <a:ext cx="812800" cy="812800"/>
          </a:xfrm>
          <a:prstGeom prst="rect">
            <a:avLst/>
          </a:prstGeom>
        </p:spPr>
      </p:pic>
      <p:pic>
        <p:nvPicPr>
          <p:cNvPr id="6" name="vivian_charismaticSpeech_immitationOfChurchill.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2214873" y="3192419"/>
            <a:ext cx="812800" cy="812800"/>
          </a:xfrm>
          <a:prstGeom prst="rect">
            <a:avLst/>
          </a:prstGeom>
        </p:spPr>
      </p:pic>
      <p:pic>
        <p:nvPicPr>
          <p:cNvPr id="7" name="we all live in a harsh world-Korean-Ch.wav">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3220717" y="4263575"/>
            <a:ext cx="812800" cy="812800"/>
          </a:xfrm>
          <a:prstGeom prst="rect">
            <a:avLst/>
          </a:prstGeom>
        </p:spPr>
      </p:pic>
      <p:pic>
        <p:nvPicPr>
          <p:cNvPr id="8" name="we all live in a harsh world-Korean-non.wav">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2"/>
          <a:stretch>
            <a:fillRect/>
          </a:stretch>
        </p:blipFill>
        <p:spPr>
          <a:xfrm>
            <a:off x="5689600" y="4276638"/>
            <a:ext cx="812800" cy="812800"/>
          </a:xfrm>
          <a:prstGeom prst="rect">
            <a:avLst/>
          </a:prstGeom>
        </p:spPr>
      </p:pic>
    </p:spTree>
    <p:extLst>
      <p:ext uri="{BB962C8B-B14F-4D97-AF65-F5344CB8AC3E}">
        <p14:creationId xmlns:p14="http://schemas.microsoft.com/office/powerpoint/2010/main" val="7700939"/>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2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154"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7457" fill="hold"/>
                                        <p:tgtEl>
                                          <p:spTgt spid="6"/>
                                        </p:tgtEl>
                                      </p:cBhvr>
                                    </p:cmd>
                                  </p:childTnLst>
                                </p:cTn>
                              </p:par>
                            </p:childTnLst>
                          </p:cTn>
                        </p:par>
                      </p:childTnLst>
                    </p:cTn>
                  </p:par>
                </p:childTnLst>
              </p:cTn>
              <p:nextCondLst>
                <p:cond evt="onClick" delay="0">
                  <p:tgtEl>
                    <p:spTgt spid="6"/>
                  </p:tgtEl>
                </p:cond>
              </p:nextCondLst>
            </p:seq>
            <p:audio>
              <p:cMediaNode vol="80000">
                <p:cTn id="19" fill="hold" display="0">
                  <p:stCondLst>
                    <p:cond delay="indefinite"/>
                  </p:stCondLst>
                  <p:endCondLst>
                    <p:cond evt="onStopAudio" delay="0">
                      <p:tgtEl>
                        <p:sldTgt/>
                      </p:tgtEl>
                    </p:cond>
                  </p:endCondLst>
                </p:cTn>
                <p:tgtEl>
                  <p:spTgt spid="6"/>
                </p:tgtEl>
              </p:cMediaNode>
            </p:audio>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3953" fill="hold"/>
                                        <p:tgtEl>
                                          <p:spTgt spid="7"/>
                                        </p:tgtEl>
                                      </p:cBhvr>
                                    </p:cmd>
                                  </p:childTnLst>
                                </p:cTn>
                              </p:par>
                            </p:childTnLst>
                          </p:cTn>
                        </p:par>
                      </p:childTnLst>
                    </p:cTn>
                  </p:par>
                </p:childTnLst>
              </p:cTn>
              <p:nextCondLst>
                <p:cond evt="onClick" delay="0">
                  <p:tgtEl>
                    <p:spTgt spid="7"/>
                  </p:tgtEl>
                </p:cond>
              </p:nextCondLst>
            </p:seq>
            <p:audio>
              <p:cMediaNode vol="80000">
                <p:cTn id="25" fill="hold" display="0">
                  <p:stCondLst>
                    <p:cond delay="indefinite"/>
                  </p:stCondLst>
                  <p:endCondLst>
                    <p:cond evt="onStopAudio" delay="0">
                      <p:tgtEl>
                        <p:sldTgt/>
                      </p:tgtEl>
                    </p:cond>
                  </p:endCondLst>
                </p:cTn>
                <p:tgtEl>
                  <p:spTgt spid="7"/>
                </p:tgtEl>
              </p:cMediaNode>
            </p:audio>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2819" fill="hold"/>
                                        <p:tgtEl>
                                          <p:spTgt spid="8"/>
                                        </p:tgtEl>
                                      </p:cBhvr>
                                    </p:cmd>
                                  </p:childTnLst>
                                </p:cTn>
                              </p:par>
                            </p:childTnLst>
                          </p:cTn>
                        </p:par>
                      </p:childTnLst>
                    </p:cTn>
                  </p:par>
                </p:childTnLst>
              </p:cTn>
              <p:nextCondLst>
                <p:cond evt="onClick" delay="0">
                  <p:tgtEl>
                    <p:spTgt spid="8"/>
                  </p:tgtEl>
                </p:cond>
              </p:nextCondLst>
            </p:seq>
            <p:audio>
              <p:cMediaNode vol="80000">
                <p:cTn id="31" fill="hold" display="0">
                  <p:stCondLst>
                    <p:cond delay="indefinite"/>
                  </p:stCondLst>
                  <p:endCondLst>
                    <p:cond evt="onStopAudio" delay="0">
                      <p:tgtEl>
                        <p:sldTgt/>
                      </p:tgtEl>
                    </p:cond>
                  </p:endCondLst>
                </p:cTn>
                <p:tgtEl>
                  <p:spTgt spid="8"/>
                </p:tgtEl>
              </p:cMediaNode>
            </p:audio>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09C22-5071-8F2E-E3F3-1048C35CCEE2}"/>
              </a:ext>
            </a:extLst>
          </p:cNvPr>
          <p:cNvSpPr>
            <a:spLocks noGrp="1"/>
          </p:cNvSpPr>
          <p:nvPr>
            <p:ph type="title"/>
          </p:nvPr>
        </p:nvSpPr>
        <p:spPr/>
        <p:txBody>
          <a:bodyPr/>
          <a:lstStyle/>
          <a:p>
            <a:r>
              <a:rPr lang="en-US" dirty="0"/>
              <a:t>Can you learn to speak Charismatically?</a:t>
            </a:r>
          </a:p>
        </p:txBody>
      </p:sp>
      <p:sp>
        <p:nvSpPr>
          <p:cNvPr id="3" name="Content Placeholder 2">
            <a:extLst>
              <a:ext uri="{FF2B5EF4-FFF2-40B4-BE49-F238E27FC236}">
                <a16:creationId xmlns:a16="http://schemas.microsoft.com/office/drawing/2014/main" id="{351B2A11-18CD-6962-C1D1-962B2FEB9CB0}"/>
              </a:ext>
            </a:extLst>
          </p:cNvPr>
          <p:cNvSpPr>
            <a:spLocks noGrp="1"/>
          </p:cNvSpPr>
          <p:nvPr>
            <p:ph idx="1"/>
          </p:nvPr>
        </p:nvSpPr>
        <p:spPr/>
        <p:txBody>
          <a:bodyPr/>
          <a:lstStyle/>
          <a:p>
            <a:r>
              <a:rPr lang="en-US" dirty="0"/>
              <a:t>“I am very happy to be here today in New York City.” </a:t>
            </a:r>
          </a:p>
        </p:txBody>
      </p:sp>
    </p:spTree>
    <p:extLst>
      <p:ext uri="{BB962C8B-B14F-4D97-AF65-F5344CB8AC3E}">
        <p14:creationId xmlns:p14="http://schemas.microsoft.com/office/powerpoint/2010/main" val="765209239"/>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8" name="Raters’ average charisma score:…"/>
          <p:cNvSpPr txBox="1">
            <a:spLocks noGrp="1"/>
          </p:cNvSpPr>
          <p:nvPr>
            <p:ph type="body" idx="1"/>
          </p:nvPr>
        </p:nvSpPr>
        <p:spPr>
          <a:prstGeom prst="rect">
            <a:avLst/>
          </a:prstGeom>
        </p:spPr>
        <p:txBody>
          <a:bodyPr/>
          <a:lstStyle/>
          <a:p>
            <a:pPr marL="283779" indent="-283779">
              <a:buFont typeface="Arial"/>
              <a:buChar char="•"/>
            </a:pPr>
            <a:r>
              <a:rPr dirty="0"/>
              <a:t>Raters’ average charisma score:</a:t>
            </a:r>
          </a:p>
          <a:p>
            <a:pPr marL="502920" lvl="1" indent="-274320">
              <a:buFont typeface="Arial"/>
              <a:buChar char="–"/>
            </a:pPr>
            <a:r>
              <a:rPr dirty="0"/>
              <a:t>1: 2.69</a:t>
            </a:r>
          </a:p>
          <a:p>
            <a:pPr marL="502920" lvl="1" indent="-274320">
              <a:buFont typeface="Arial"/>
              <a:buChar char="–"/>
            </a:pPr>
            <a:r>
              <a:rPr dirty="0"/>
              <a:t>2: 4.27</a:t>
            </a:r>
          </a:p>
          <a:p>
            <a:pPr marL="502920" lvl="1" indent="-274320">
              <a:buFont typeface="Arial"/>
              <a:buChar char="–"/>
            </a:pPr>
            <a:r>
              <a:rPr dirty="0"/>
              <a:t>3: 2.31</a:t>
            </a:r>
          </a:p>
          <a:p>
            <a:pPr marL="502920" lvl="1" indent="-274320">
              <a:buFont typeface="Arial"/>
              <a:buChar char="–"/>
            </a:pPr>
            <a:r>
              <a:rPr dirty="0"/>
              <a:t>4: 3.85</a:t>
            </a:r>
          </a:p>
        </p:txBody>
      </p:sp>
      <p:sp>
        <p:nvSpPr>
          <p:cNvPr id="319"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92</a:t>
            </a:fld>
            <a:endParaRPr/>
          </a:p>
        </p:txBody>
      </p:sp>
      <p:pic>
        <p:nvPicPr>
          <p:cNvPr id="320" name="54c1a234-a75f-48ce-b87c-7720067e9eec.wav" descr="54c1a234-a75f-48ce-b87c-7720067e9eec.wav"/>
          <p:cNvPicPr>
            <a:picLocks/>
          </p:cNvPicPr>
          <p:nvPr>
            <a:audioFile r:link="rId2"/>
            <p:extLst>
              <p:ext uri="{DAA4B4D4-6D71-4841-9C94-3DE7FCFB9230}">
                <p14:media xmlns:p14="http://schemas.microsoft.com/office/powerpoint/2010/main" r:embed="rId1"/>
              </p:ext>
            </p:extLst>
          </p:nvPr>
        </p:nvPicPr>
        <p:blipFill>
          <a:blip r:embed="rId11"/>
          <a:stretch>
            <a:fillRect/>
          </a:stretch>
        </p:blipFill>
        <p:spPr>
          <a:xfrm>
            <a:off x="2890968" y="2177835"/>
            <a:ext cx="285751" cy="285751"/>
          </a:xfrm>
          <a:prstGeom prst="rect">
            <a:avLst/>
          </a:prstGeom>
          <a:ln w="12700">
            <a:miter lim="400000"/>
          </a:ln>
        </p:spPr>
      </p:pic>
      <p:pic>
        <p:nvPicPr>
          <p:cNvPr id="321" name="5b650640-a9b2-4a47-ae61-c2c8ba624575.wav" descr="5b650640-a9b2-4a47-ae61-c2c8ba624575.wav"/>
          <p:cNvPicPr>
            <a:picLocks/>
          </p:cNvPicPr>
          <p:nvPr>
            <a:audioFile r:link="rId4"/>
            <p:extLst>
              <p:ext uri="{DAA4B4D4-6D71-4841-9C94-3DE7FCFB9230}">
                <p14:media xmlns:p14="http://schemas.microsoft.com/office/powerpoint/2010/main" r:embed="rId3"/>
              </p:ext>
            </p:extLst>
          </p:nvPr>
        </p:nvPicPr>
        <p:blipFill>
          <a:blip r:embed="rId11"/>
          <a:stretch>
            <a:fillRect/>
          </a:stretch>
        </p:blipFill>
        <p:spPr>
          <a:xfrm>
            <a:off x="2813357" y="3028183"/>
            <a:ext cx="285751" cy="285751"/>
          </a:xfrm>
          <a:prstGeom prst="rect">
            <a:avLst/>
          </a:prstGeom>
          <a:ln w="12700">
            <a:miter lim="400000"/>
          </a:ln>
        </p:spPr>
      </p:pic>
      <p:pic>
        <p:nvPicPr>
          <p:cNvPr id="322" name="2b45812e-f8f6-430a-8135-bb2d262eb7ba.wav" descr="2b45812e-f8f6-430a-8135-bb2d262eb7ba.wav"/>
          <p:cNvPicPr>
            <a:picLocks/>
          </p:cNvPicPr>
          <p:nvPr>
            <a:audioFile r:link="rId6"/>
            <p:extLst>
              <p:ext uri="{DAA4B4D4-6D71-4841-9C94-3DE7FCFB9230}">
                <p14:media xmlns:p14="http://schemas.microsoft.com/office/powerpoint/2010/main" r:embed="rId5"/>
              </p:ext>
            </p:extLst>
          </p:nvPr>
        </p:nvPicPr>
        <p:blipFill>
          <a:blip r:embed="rId11"/>
          <a:stretch>
            <a:fillRect/>
          </a:stretch>
        </p:blipFill>
        <p:spPr>
          <a:xfrm>
            <a:off x="2879924" y="2644330"/>
            <a:ext cx="285751" cy="285751"/>
          </a:xfrm>
          <a:prstGeom prst="rect">
            <a:avLst/>
          </a:prstGeom>
          <a:ln w="12700">
            <a:miter lim="400000"/>
          </a:ln>
        </p:spPr>
      </p:pic>
      <p:pic>
        <p:nvPicPr>
          <p:cNvPr id="323" name="b13592f3-3ead-476d-a734-f0f2799ef279.wav" descr="b13592f3-3ead-476d-a734-f0f2799ef279.wav"/>
          <p:cNvPicPr>
            <a:picLocks/>
          </p:cNvPicPr>
          <p:nvPr>
            <a:audioFile r:link="rId8"/>
            <p:extLst>
              <p:ext uri="{DAA4B4D4-6D71-4841-9C94-3DE7FCFB9230}">
                <p14:media xmlns:p14="http://schemas.microsoft.com/office/powerpoint/2010/main" r:embed="rId7"/>
              </p:ext>
            </p:extLst>
          </p:nvPr>
        </p:nvPicPr>
        <p:blipFill>
          <a:blip r:embed="rId11"/>
          <a:stretch>
            <a:fillRect/>
          </a:stretch>
        </p:blipFill>
        <p:spPr>
          <a:xfrm>
            <a:off x="2815749" y="3568731"/>
            <a:ext cx="285751" cy="285751"/>
          </a:xfrm>
          <a:prstGeom prst="rect">
            <a:avLst/>
          </a:prstGeom>
          <a:ln w="12700">
            <a:miter lim="400000"/>
          </a:ln>
        </p:spPr>
      </p:pic>
      <p:sp>
        <p:nvSpPr>
          <p:cNvPr id="324" name="Data Collection"/>
          <p:cNvSpPr txBox="1">
            <a:spLocks noGrp="1"/>
          </p:cNvSpPr>
          <p:nvPr>
            <p:ph type="title"/>
          </p:nvPr>
        </p:nvSpPr>
        <p:spPr>
          <a:prstGeom prst="rect">
            <a:avLst/>
          </a:prstGeom>
        </p:spPr>
        <p:txBody>
          <a:bodyPr/>
          <a:lstStyle/>
          <a:p>
            <a:r>
              <a:t>Data Collection</a:t>
            </a:r>
          </a:p>
        </p:txBody>
      </p:sp>
    </p:spTree>
    <p:extLst>
      <p:ext uri="{BB962C8B-B14F-4D97-AF65-F5344CB8AC3E}">
        <p14:creationId xmlns:p14="http://schemas.microsoft.com/office/powerpoint/2010/main" val="2103774589"/>
      </p:ext>
    </p:extLst>
  </p:cSld>
  <p:clrMapOvr>
    <a:masterClrMapping/>
  </p:clrMapOvr>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68" fill="hold"/>
                                        <p:tgtEl>
                                          <p:spTgt spid="32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0010" fill="hold"/>
                                        <p:tgtEl>
                                          <p:spTgt spid="322"/>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9989334" fill="hold"/>
                                        <p:tgtEl>
                                          <p:spTgt spid="321"/>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0015600" fill="hold"/>
                                        <p:tgtEl>
                                          <p:spTgt spid="3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fill="hold" display="0">
                  <p:stCondLst>
                    <p:cond delay="indefinite"/>
                  </p:stCondLst>
                </p:cTn>
                <p:tgtEl>
                  <p:spTgt spid="323"/>
                </p:tgtEl>
              </p:cMediaNode>
            </p:audio>
            <p:audio>
              <p:cMediaNode vol="80000" showWhenStopped="0">
                <p:cTn id="20" fill="hold" display="0">
                  <p:stCondLst>
                    <p:cond delay="indefinite"/>
                  </p:stCondLst>
                </p:cTn>
                <p:tgtEl>
                  <p:spTgt spid="320"/>
                </p:tgtEl>
              </p:cMediaNode>
            </p:audio>
            <p:audio>
              <p:cMediaNode vol="80000" showWhenStopped="0">
                <p:cTn id="21" fill="hold" display="0">
                  <p:stCondLst>
                    <p:cond delay="indefinite"/>
                  </p:stCondLst>
                </p:cTn>
                <p:tgtEl>
                  <p:spTgt spid="321"/>
                </p:tgtEl>
              </p:cMediaNode>
            </p:audio>
            <p:audio>
              <p:cMediaNode vol="80000" showWhenStopped="0">
                <p:cTn id="22" fill="hold" display="0">
                  <p:stCondLst>
                    <p:cond delay="indefinite"/>
                  </p:stCondLst>
                </p:cTn>
                <p:tgtEl>
                  <p:spTgt spid="322"/>
                </p:tgtEl>
              </p:cMediaNode>
            </p:audio>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 name="Ongoing Work"/>
          <p:cNvSpPr txBox="1">
            <a:spLocks noGrp="1"/>
          </p:cNvSpPr>
          <p:nvPr>
            <p:ph type="title"/>
          </p:nvPr>
        </p:nvSpPr>
        <p:spPr/>
        <p:txBody>
          <a:bodyPr/>
          <a:lstStyle/>
          <a:p>
            <a:r>
              <a:rPr lang="en-US" dirty="0"/>
              <a:t>Later Political Research (</a:t>
            </a:r>
            <a:r>
              <a:rPr lang="en-US" dirty="0" err="1"/>
              <a:t>Zixoafan</a:t>
            </a:r>
            <a:r>
              <a:rPr lang="en-US" dirty="0"/>
              <a:t> Yang, Jessica Huynh, Brandon Liang, Julia Hirschberg) </a:t>
            </a:r>
          </a:p>
        </p:txBody>
      </p:sp>
      <p:sp>
        <p:nvSpPr>
          <p:cNvPr id="418" name="Politician speech:…"/>
          <p:cNvSpPr txBox="1">
            <a:spLocks noGrp="1"/>
          </p:cNvSpPr>
          <p:nvPr>
            <p:ph type="body" idx="1"/>
          </p:nvPr>
        </p:nvSpPr>
        <p:spPr/>
        <p:txBody>
          <a:bodyPr/>
          <a:lstStyle/>
          <a:p>
            <a:r>
              <a:rPr lang="en-US" dirty="0">
                <a:solidFill>
                  <a:srgbClr val="0070C0"/>
                </a:solidFill>
              </a:rPr>
              <a:t>Politicians’ speech</a:t>
            </a:r>
            <a:r>
              <a:rPr lang="en-US" dirty="0"/>
              <a:t>:</a:t>
            </a:r>
          </a:p>
          <a:p>
            <a:pPr lvl="1"/>
            <a:r>
              <a:rPr lang="en-US" dirty="0">
                <a:solidFill>
                  <a:srgbClr val="FF0000"/>
                </a:solidFill>
              </a:rPr>
              <a:t>Democratic candidates </a:t>
            </a:r>
            <a:r>
              <a:rPr lang="en-US" dirty="0"/>
              <a:t>running for office in 2020</a:t>
            </a:r>
          </a:p>
          <a:p>
            <a:pPr lvl="1"/>
            <a:r>
              <a:rPr lang="en-US" dirty="0">
                <a:solidFill>
                  <a:srgbClr val="FF0000"/>
                </a:solidFill>
              </a:rPr>
              <a:t>4 genres</a:t>
            </a:r>
            <a:r>
              <a:rPr lang="en-US" dirty="0"/>
              <a:t>:  Debates, Campaign Ads, Interviews, Stump Speeches</a:t>
            </a:r>
          </a:p>
          <a:p>
            <a:pPr lvl="1"/>
            <a:r>
              <a:rPr lang="en-US" dirty="0">
                <a:solidFill>
                  <a:srgbClr val="FF0000"/>
                </a:solidFill>
              </a:rPr>
              <a:t>Least charismatic?  </a:t>
            </a:r>
          </a:p>
          <a:p>
            <a:pPr lvl="1"/>
            <a:r>
              <a:rPr lang="en-US" dirty="0">
                <a:solidFill>
                  <a:srgbClr val="FF0000"/>
                </a:solidFill>
              </a:rPr>
              <a:t>Future</a:t>
            </a:r>
            <a:r>
              <a:rPr lang="en-US" dirty="0"/>
              <a:t> </a:t>
            </a:r>
            <a:r>
              <a:rPr lang="en-US" dirty="0">
                <a:solidFill>
                  <a:srgbClr val="FF0000"/>
                </a:solidFill>
              </a:rPr>
              <a:t>steps</a:t>
            </a:r>
          </a:p>
          <a:p>
            <a:pPr lvl="2"/>
            <a:r>
              <a:rPr lang="en-US" dirty="0"/>
              <a:t>Voice clip analysis</a:t>
            </a:r>
          </a:p>
          <a:p>
            <a:pPr lvl="2"/>
            <a:r>
              <a:rPr lang="en-US" dirty="0"/>
              <a:t>AMT charisma ratings </a:t>
            </a:r>
          </a:p>
          <a:p>
            <a:pPr lvl="2"/>
            <a:r>
              <a:rPr lang="en-US" dirty="0"/>
              <a:t>Raters’ demographic and TIPI information</a:t>
            </a:r>
          </a:p>
        </p:txBody>
      </p:sp>
      <p:sp>
        <p:nvSpPr>
          <p:cNvPr id="420" name="Slide Number"/>
          <p:cNvSpPr txBox="1">
            <a:spLocks noGrp="1"/>
          </p:cNvSpPr>
          <p:nvPr>
            <p:ph type="sldNum" sz="quarter" idx="12"/>
          </p:nvPr>
        </p:nvSpPr>
        <p:spPr/>
        <p:txBody>
          <a:bodyPr/>
          <a:lstStyle/>
          <a:p>
            <a:fld id="{86CB4B4D-7CA3-9044-876B-883B54F8677D}" type="slidenum">
              <a:rPr lang="en-US" smtClean="0"/>
              <a:pPr/>
              <a:t>93</a:t>
            </a:fld>
            <a:endParaRPr lang="en-US"/>
          </a:p>
        </p:txBody>
      </p:sp>
      <p:pic>
        <p:nvPicPr>
          <p:cNvPr id="421" name="Google Shape;75;p16" descr="Google Shape;75;p16"/>
          <p:cNvPicPr>
            <a:picLocks noChangeAspect="1"/>
          </p:cNvPicPr>
          <p:nvPr/>
        </p:nvPicPr>
        <p:blipFill>
          <a:blip r:embed="rId3"/>
          <a:stretch>
            <a:fillRect/>
          </a:stretch>
        </p:blipFill>
        <p:spPr>
          <a:xfrm>
            <a:off x="7860036" y="3573160"/>
            <a:ext cx="3375212" cy="2284438"/>
          </a:xfrm>
          <a:prstGeom prst="rect">
            <a:avLst/>
          </a:prstGeom>
          <a:ln w="12700">
            <a:miter lim="400000"/>
          </a:ln>
        </p:spPr>
      </p:pic>
    </p:spTree>
    <p:extLst>
      <p:ext uri="{BB962C8B-B14F-4D97-AF65-F5344CB8AC3E}">
        <p14:creationId xmlns:p14="http://schemas.microsoft.com/office/powerpoint/2010/main" val="1555282351"/>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95021-6A23-3F45-A5DF-80E3AB3D5CF9}"/>
              </a:ext>
            </a:extLst>
          </p:cNvPr>
          <p:cNvSpPr>
            <a:spLocks noGrp="1"/>
          </p:cNvSpPr>
          <p:nvPr>
            <p:ph type="title"/>
          </p:nvPr>
        </p:nvSpPr>
        <p:spPr/>
        <p:txBody>
          <a:bodyPr/>
          <a:lstStyle/>
          <a:p>
            <a:r>
              <a:rPr lang="en-US" dirty="0"/>
              <a:t>Some Interesting Results…</a:t>
            </a:r>
          </a:p>
        </p:txBody>
      </p:sp>
      <p:sp>
        <p:nvSpPr>
          <p:cNvPr id="3" name="Content Placeholder 2">
            <a:extLst>
              <a:ext uri="{FF2B5EF4-FFF2-40B4-BE49-F238E27FC236}">
                <a16:creationId xmlns:a16="http://schemas.microsoft.com/office/drawing/2014/main" id="{D9EFD538-36B8-BE4D-A7C0-593BC3E8752E}"/>
              </a:ext>
            </a:extLst>
          </p:cNvPr>
          <p:cNvSpPr>
            <a:spLocks noGrp="1"/>
          </p:cNvSpPr>
          <p:nvPr>
            <p:ph idx="1"/>
          </p:nvPr>
        </p:nvSpPr>
        <p:spPr>
          <a:xfrm>
            <a:off x="2209800" y="1433016"/>
            <a:ext cx="7772400" cy="4662985"/>
          </a:xfrm>
        </p:spPr>
        <p:txBody>
          <a:bodyPr/>
          <a:lstStyle/>
          <a:p>
            <a:r>
              <a:rPr lang="en-US" sz="2400" dirty="0"/>
              <a:t>AMT ratings were collected just before and after election day which clearly influenced opinions</a:t>
            </a:r>
          </a:p>
          <a:p>
            <a:pPr lvl="1"/>
            <a:r>
              <a:rPr lang="en-US" dirty="0"/>
              <a:t> </a:t>
            </a:r>
            <a:r>
              <a:rPr lang="en-US" sz="2000" dirty="0"/>
              <a:t>Raters were </a:t>
            </a:r>
            <a:r>
              <a:rPr lang="en-US" sz="2000" b="1" dirty="0">
                <a:solidFill>
                  <a:srgbClr val="0070C0"/>
                </a:solidFill>
              </a:rPr>
              <a:t>divided by political leaning</a:t>
            </a:r>
            <a:r>
              <a:rPr lang="en-US" sz="2000" dirty="0"/>
              <a:t>: 28 liberals, 13 conservatives, and 15 moderates and these differences did correlate with a number of their ratings</a:t>
            </a:r>
          </a:p>
          <a:p>
            <a:pPr lvl="1"/>
            <a:r>
              <a:rPr lang="en-US" sz="2000" b="1" dirty="0">
                <a:solidFill>
                  <a:srgbClr val="FF0000"/>
                </a:solidFill>
              </a:rPr>
              <a:t>Charisma</a:t>
            </a:r>
            <a:r>
              <a:rPr lang="en-US" sz="2000" dirty="0"/>
              <a:t> ratings were again </a:t>
            </a:r>
            <a:r>
              <a:rPr lang="en-US" sz="2000" b="1" dirty="0">
                <a:solidFill>
                  <a:srgbClr val="0070C0"/>
                </a:solidFill>
              </a:rPr>
              <a:t>positively correlated with similar acoustic-prosodic features across all gro</a:t>
            </a:r>
            <a:r>
              <a:rPr lang="en-US" sz="2000" dirty="0"/>
              <a:t>ups, but there was very little agreement otherwise</a:t>
            </a:r>
          </a:p>
          <a:p>
            <a:pPr lvl="1"/>
            <a:r>
              <a:rPr lang="en-US" sz="2000" b="1" dirty="0">
                <a:solidFill>
                  <a:srgbClr val="0070C0"/>
                </a:solidFill>
              </a:rPr>
              <a:t>Significant difference in how female vs. male speakers were viewed</a:t>
            </a:r>
            <a:r>
              <a:rPr lang="en-US" sz="2000" dirty="0"/>
              <a:t>, supporting prior findings that words indicating strength and toughness are desirable in male candidates but much less so in females</a:t>
            </a:r>
          </a:p>
          <a:p>
            <a:pPr lvl="1"/>
            <a:r>
              <a:rPr lang="en-US" sz="2000" dirty="0"/>
              <a:t>However, in general, we concluded that politicians’ </a:t>
            </a:r>
            <a:r>
              <a:rPr lang="en-US" sz="2000" b="1" dirty="0">
                <a:solidFill>
                  <a:srgbClr val="FF0000"/>
                </a:solidFill>
              </a:rPr>
              <a:t>charisma</a:t>
            </a:r>
            <a:r>
              <a:rPr lang="en-US" sz="2000" dirty="0"/>
              <a:t> is currently a very divisive issue in the U. S. today </a:t>
            </a:r>
            <a:r>
              <a:rPr lang="en-US" sz="2000" dirty="0">
                <a:sym typeface="Wingdings" pitchFamily="2" charset="2"/>
              </a:rPr>
              <a:t></a:t>
            </a:r>
          </a:p>
          <a:p>
            <a:pPr lvl="1"/>
            <a:endParaRPr lang="en-US" sz="2000" dirty="0"/>
          </a:p>
        </p:txBody>
      </p:sp>
      <p:sp>
        <p:nvSpPr>
          <p:cNvPr id="4" name="Footer Placeholder 3">
            <a:extLst>
              <a:ext uri="{FF2B5EF4-FFF2-40B4-BE49-F238E27FC236}">
                <a16:creationId xmlns:a16="http://schemas.microsoft.com/office/drawing/2014/main" id="{D76C760E-8683-384C-B243-64AF56FE2E2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564DA40-40B9-3947-BFAE-240DACC42187}"/>
              </a:ext>
            </a:extLst>
          </p:cNvPr>
          <p:cNvSpPr>
            <a:spLocks noGrp="1"/>
          </p:cNvSpPr>
          <p:nvPr>
            <p:ph type="sldNum" sz="quarter" idx="12"/>
          </p:nvPr>
        </p:nvSpPr>
        <p:spPr/>
        <p:txBody>
          <a:bodyPr/>
          <a:lstStyle/>
          <a:p>
            <a:fld id="{CD9C03EF-BA9B-9044-9D59-AF44988D0373}" type="slidenum">
              <a:rPr lang="en-US" smtClean="0"/>
              <a:pPr/>
              <a:t>94</a:t>
            </a:fld>
            <a:endParaRPr lang="en-US"/>
          </a:p>
        </p:txBody>
      </p:sp>
    </p:spTree>
    <p:extLst>
      <p:ext uri="{BB962C8B-B14F-4D97-AF65-F5344CB8AC3E}">
        <p14:creationId xmlns:p14="http://schemas.microsoft.com/office/powerpoint/2010/main" val="1114646546"/>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is Sounding </a:t>
            </a:r>
            <a:r>
              <a:rPr lang="en-US" dirty="0">
                <a:solidFill>
                  <a:srgbClr val="FF0000"/>
                </a:solidFill>
              </a:rPr>
              <a:t>Charismatic</a:t>
            </a:r>
            <a:r>
              <a:rPr lang="en-US" dirty="0"/>
              <a:t> so Important?</a:t>
            </a:r>
          </a:p>
        </p:txBody>
      </p:sp>
      <p:sp>
        <p:nvSpPr>
          <p:cNvPr id="3" name="Content Placeholder 2"/>
          <p:cNvSpPr>
            <a:spLocks noGrp="1"/>
          </p:cNvSpPr>
          <p:nvPr>
            <p:ph idx="1"/>
          </p:nvPr>
        </p:nvSpPr>
        <p:spPr/>
        <p:txBody>
          <a:bodyPr/>
          <a:lstStyle/>
          <a:p>
            <a:r>
              <a:rPr lang="en-US" dirty="0"/>
              <a:t>An example from the recent past</a:t>
            </a:r>
            <a:r>
              <a:rPr lang="mr-IN" dirty="0"/>
              <a:t>…</a:t>
            </a:r>
            <a:r>
              <a:rPr lang="en-US" dirty="0"/>
              <a:t>.</a:t>
            </a:r>
          </a:p>
          <a:p>
            <a:endParaRPr lang="en-US" dirty="0"/>
          </a:p>
        </p:txBody>
      </p:sp>
      <p:pic>
        <p:nvPicPr>
          <p:cNvPr id="5" name="EHolmesBoth.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duotone>
              <a:prstClr val="black"/>
              <a:schemeClr val="accent6">
                <a:tint val="45000"/>
                <a:satMod val="400000"/>
              </a:schemeClr>
            </a:duotone>
          </a:blip>
          <a:stretch>
            <a:fillRect/>
          </a:stretch>
        </p:blipFill>
        <p:spPr>
          <a:xfrm>
            <a:off x="7963452" y="1739901"/>
            <a:ext cx="576469" cy="576469"/>
          </a:xfrm>
          <a:prstGeom prst="rect">
            <a:avLst/>
          </a:prstGeom>
        </p:spPr>
      </p:pic>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9C03EF-BA9B-9044-9D59-AF44988D0373}" type="slidenum">
              <a:rPr lang="en-US" smtClean="0"/>
              <a:pPr/>
              <a:t>95</a:t>
            </a:fld>
            <a:endParaRPr lang="en-US"/>
          </a:p>
        </p:txBody>
      </p:sp>
    </p:spTree>
    <p:extLst>
      <p:ext uri="{BB962C8B-B14F-4D97-AF65-F5344CB8AC3E}">
        <p14:creationId xmlns:p14="http://schemas.microsoft.com/office/powerpoint/2010/main" val="507591188"/>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67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is Charisma so Important?</a:t>
            </a:r>
          </a:p>
        </p:txBody>
      </p:sp>
      <p:sp>
        <p:nvSpPr>
          <p:cNvPr id="3" name="Content Placeholder 2"/>
          <p:cNvSpPr>
            <a:spLocks noGrp="1"/>
          </p:cNvSpPr>
          <p:nvPr>
            <p:ph idx="1"/>
          </p:nvPr>
        </p:nvSpPr>
        <p:spPr/>
        <p:txBody>
          <a:bodyPr/>
          <a:lstStyle/>
          <a:p>
            <a:r>
              <a:rPr lang="en-US" dirty="0"/>
              <a:t>An example from the recent past</a:t>
            </a:r>
            <a:r>
              <a:rPr lang="mr-IN" dirty="0"/>
              <a:t>…</a:t>
            </a:r>
            <a:r>
              <a:rPr lang="en-US" dirty="0"/>
              <a:t>.</a:t>
            </a:r>
          </a:p>
          <a:p>
            <a:endParaRPr lang="en-US" dirty="0"/>
          </a:p>
          <a:p>
            <a:endParaRPr lang="en-US" dirty="0"/>
          </a:p>
          <a:p>
            <a:endParaRPr lang="en-US" dirty="0"/>
          </a:p>
          <a:p>
            <a:endParaRPr lang="en-US" dirty="0"/>
          </a:p>
          <a:p>
            <a:endParaRPr lang="en-US" dirty="0"/>
          </a:p>
          <a:p>
            <a:pPr lvl="1"/>
            <a:r>
              <a:rPr lang="en-US" sz="2000" dirty="0">
                <a:latin typeface="+mj-lt"/>
              </a:rPr>
              <a:t>Former CEO of </a:t>
            </a:r>
            <a:r>
              <a:rPr lang="en-US" sz="2000" dirty="0" err="1">
                <a:latin typeface="+mj-lt"/>
              </a:rPr>
              <a:t>Theranos</a:t>
            </a:r>
            <a:r>
              <a:rPr lang="en-US" sz="2000" dirty="0">
                <a:latin typeface="+mj-lt"/>
              </a:rPr>
              <a:t>, who lowered her voice to command respect from venture capitalists: who gave her ~$750M.  Current net worth ~$4.5Billion</a:t>
            </a:r>
            <a:r>
              <a:rPr lang="mr-IN" sz="2000" dirty="0">
                <a:latin typeface="+mj-lt"/>
              </a:rPr>
              <a:t>…</a:t>
            </a:r>
            <a:r>
              <a:rPr lang="en-US" sz="2000" dirty="0" err="1">
                <a:latin typeface="+mj-lt"/>
              </a:rPr>
              <a:t>Theranos</a:t>
            </a:r>
            <a:r>
              <a:rPr lang="en-US" sz="2000" dirty="0">
                <a:latin typeface="+mj-lt"/>
              </a:rPr>
              <a:t> no longer exists</a:t>
            </a:r>
            <a:r>
              <a:rPr lang="mr-IN" sz="2000" dirty="0">
                <a:latin typeface="+mj-lt"/>
              </a:rPr>
              <a:t>…</a:t>
            </a:r>
            <a:r>
              <a:rPr lang="en-US" sz="2000" dirty="0">
                <a:latin typeface="+mj-lt"/>
              </a:rPr>
              <a:t>.and Holmes charged with fraud</a:t>
            </a:r>
            <a:r>
              <a:rPr lang="mr-IN" sz="2000" dirty="0">
                <a:latin typeface="+mj-lt"/>
              </a:rPr>
              <a:t>…</a:t>
            </a:r>
            <a:r>
              <a:rPr lang="en-US" sz="2000" dirty="0">
                <a:latin typeface="+mj-lt"/>
              </a:rPr>
              <a:t>but she can certainly sound </a:t>
            </a:r>
            <a:r>
              <a:rPr lang="en-US" sz="2000" b="1" dirty="0">
                <a:solidFill>
                  <a:srgbClr val="FF0000"/>
                </a:solidFill>
                <a:latin typeface="+mj-lt"/>
              </a:rPr>
              <a:t>charismatic</a:t>
            </a:r>
            <a:r>
              <a:rPr lang="en-US" sz="2000" dirty="0">
                <a:latin typeface="+mj-lt"/>
              </a:rPr>
              <a:t>!</a:t>
            </a:r>
          </a:p>
          <a:p>
            <a:endParaRPr lang="en-US" dirty="0"/>
          </a:p>
        </p:txBody>
      </p:sp>
      <p:pic>
        <p:nvPicPr>
          <p:cNvPr id="6" name="EHolmesBoth.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accent6">
                <a:tint val="45000"/>
                <a:satMod val="400000"/>
              </a:schemeClr>
            </a:duotone>
          </a:blip>
          <a:stretch>
            <a:fillRect/>
          </a:stretch>
        </p:blipFill>
        <p:spPr>
          <a:xfrm>
            <a:off x="7963452" y="1739901"/>
            <a:ext cx="576469" cy="576469"/>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1000" y="2449754"/>
            <a:ext cx="3810000" cy="2133600"/>
          </a:xfrm>
          <a:prstGeom prst="rect">
            <a:avLst/>
          </a:prstGeom>
        </p:spPr>
      </p:pic>
      <p:sp>
        <p:nvSpPr>
          <p:cNvPr id="10" name="Footer Placeholder 9"/>
          <p:cNvSpPr>
            <a:spLocks noGrp="1"/>
          </p:cNvSpPr>
          <p:nvPr>
            <p:ph type="ftr" sz="quarter" idx="11"/>
          </p:nvPr>
        </p:nvSpPr>
        <p:spPr/>
        <p:txBody>
          <a:bodyPr/>
          <a:lstStyle/>
          <a:p>
            <a:endParaRPr lang="en-US"/>
          </a:p>
        </p:txBody>
      </p:sp>
      <p:sp>
        <p:nvSpPr>
          <p:cNvPr id="11" name="Slide Number Placeholder 10"/>
          <p:cNvSpPr>
            <a:spLocks noGrp="1"/>
          </p:cNvSpPr>
          <p:nvPr>
            <p:ph type="sldNum" sz="quarter" idx="12"/>
          </p:nvPr>
        </p:nvSpPr>
        <p:spPr/>
        <p:txBody>
          <a:bodyPr/>
          <a:lstStyle/>
          <a:p>
            <a:fld id="{CD9C03EF-BA9B-9044-9D59-AF44988D0373}" type="slidenum">
              <a:rPr lang="en-US" smtClean="0"/>
              <a:pPr/>
              <a:t>96</a:t>
            </a:fld>
            <a:endParaRPr lang="en-US"/>
          </a:p>
        </p:txBody>
      </p:sp>
    </p:spTree>
    <p:extLst>
      <p:ext uri="{BB962C8B-B14F-4D97-AF65-F5344CB8AC3E}">
        <p14:creationId xmlns:p14="http://schemas.microsoft.com/office/powerpoint/2010/main" val="1280050832"/>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675"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C0F47-AD44-8249-ACA3-E6861A88A650}"/>
              </a:ext>
            </a:extLst>
          </p:cNvPr>
          <p:cNvSpPr>
            <a:spLocks noGrp="1"/>
          </p:cNvSpPr>
          <p:nvPr>
            <p:ph type="title"/>
          </p:nvPr>
        </p:nvSpPr>
        <p:spPr/>
        <p:txBody>
          <a:bodyPr/>
          <a:lstStyle/>
          <a:p>
            <a:r>
              <a:rPr lang="en-US" dirty="0"/>
              <a:t>How Useful is </a:t>
            </a:r>
            <a:r>
              <a:rPr lang="en-US" dirty="0">
                <a:solidFill>
                  <a:srgbClr val="FF0000"/>
                </a:solidFill>
              </a:rPr>
              <a:t>Charismatic</a:t>
            </a:r>
            <a:r>
              <a:rPr lang="en-US" dirty="0"/>
              <a:t> Speech?</a:t>
            </a:r>
          </a:p>
        </p:txBody>
      </p:sp>
      <p:sp>
        <p:nvSpPr>
          <p:cNvPr id="3" name="Content Placeholder 2">
            <a:extLst>
              <a:ext uri="{FF2B5EF4-FFF2-40B4-BE49-F238E27FC236}">
                <a16:creationId xmlns:a16="http://schemas.microsoft.com/office/drawing/2014/main" id="{BE9AF2C3-A1F6-0841-A18A-18E4608CFF8A}"/>
              </a:ext>
            </a:extLst>
          </p:cNvPr>
          <p:cNvSpPr>
            <a:spLocks noGrp="1"/>
          </p:cNvSpPr>
          <p:nvPr>
            <p:ph idx="1"/>
          </p:nvPr>
        </p:nvSpPr>
        <p:spPr/>
        <p:txBody>
          <a:bodyPr/>
          <a:lstStyle/>
          <a:p>
            <a:pPr marL="0" indent="0">
              <a:buNone/>
            </a:pPr>
            <a:r>
              <a:rPr lang="en-US" sz="2400" dirty="0"/>
              <a:t>NYTimes, 11/23/21: “Using </a:t>
            </a:r>
            <a:r>
              <a:rPr lang="en-US" sz="2400" dirty="0">
                <a:solidFill>
                  <a:srgbClr val="FF0000"/>
                </a:solidFill>
              </a:rPr>
              <a:t>charisma</a:t>
            </a:r>
            <a:r>
              <a:rPr lang="en-US" sz="2400" dirty="0"/>
              <a:t>, poise and a smattering of scientific jargon, Elizabeth Holmes persuaded investors to give her nearly $1 billion to build </a:t>
            </a:r>
            <a:r>
              <a:rPr lang="en-US" sz="2400" dirty="0" err="1"/>
              <a:t>Theranos</a:t>
            </a:r>
            <a:r>
              <a:rPr lang="en-US" sz="2400" dirty="0"/>
              <a:t>, her blood testing start-up. That all came crashing down in 2018, after the company’s technology and business dealings were revealed to have major problems.</a:t>
            </a:r>
          </a:p>
          <a:p>
            <a:pPr marL="0" indent="0">
              <a:buNone/>
            </a:pPr>
            <a:r>
              <a:rPr lang="en-US" sz="2400" dirty="0"/>
              <a:t>	“On Tuesday, Ms. Holmes used those same techniques to try to convince a jury that she was not guilty of fraud.”</a:t>
            </a:r>
          </a:p>
          <a:p>
            <a:r>
              <a:rPr lang="en-US" sz="2400" b="1" i="1" dirty="0">
                <a:solidFill>
                  <a:srgbClr val="0070C0"/>
                </a:solidFill>
              </a:rPr>
              <a:t>We shall see…</a:t>
            </a:r>
          </a:p>
          <a:p>
            <a:endParaRPr lang="en-US" dirty="0"/>
          </a:p>
        </p:txBody>
      </p:sp>
      <p:sp>
        <p:nvSpPr>
          <p:cNvPr id="4" name="Footer Placeholder 3">
            <a:extLst>
              <a:ext uri="{FF2B5EF4-FFF2-40B4-BE49-F238E27FC236}">
                <a16:creationId xmlns:a16="http://schemas.microsoft.com/office/drawing/2014/main" id="{A97BC804-C39A-D140-8DB8-DF0CFD17F1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88931B5-A75B-5B43-BCEB-78C7F4FBBE9B}"/>
              </a:ext>
            </a:extLst>
          </p:cNvPr>
          <p:cNvSpPr>
            <a:spLocks noGrp="1"/>
          </p:cNvSpPr>
          <p:nvPr>
            <p:ph type="sldNum" sz="quarter" idx="12"/>
          </p:nvPr>
        </p:nvSpPr>
        <p:spPr/>
        <p:txBody>
          <a:bodyPr/>
          <a:lstStyle/>
          <a:p>
            <a:fld id="{CD9C03EF-BA9B-9044-9D59-AF44988D0373}" type="slidenum">
              <a:rPr lang="en-US" smtClean="0"/>
              <a:pPr/>
              <a:t>97</a:t>
            </a:fld>
            <a:endParaRPr lang="en-US"/>
          </a:p>
        </p:txBody>
      </p:sp>
    </p:spTree>
    <p:extLst>
      <p:ext uri="{BB962C8B-B14F-4D97-AF65-F5344CB8AC3E}">
        <p14:creationId xmlns:p14="http://schemas.microsoft.com/office/powerpoint/2010/main" val="787694839"/>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Steps</a:t>
            </a:r>
          </a:p>
        </p:txBody>
      </p:sp>
      <p:sp>
        <p:nvSpPr>
          <p:cNvPr id="3" name="Content Placeholder 2"/>
          <p:cNvSpPr>
            <a:spLocks noGrp="1"/>
          </p:cNvSpPr>
          <p:nvPr>
            <p:ph idx="1"/>
          </p:nvPr>
        </p:nvSpPr>
        <p:spPr>
          <a:xfrm>
            <a:off x="2209800" y="1536700"/>
            <a:ext cx="7772400" cy="4559300"/>
          </a:xfrm>
        </p:spPr>
        <p:txBody>
          <a:bodyPr/>
          <a:lstStyle/>
          <a:p>
            <a:r>
              <a:rPr lang="en-US" dirty="0"/>
              <a:t>Analyze </a:t>
            </a:r>
            <a:r>
              <a:rPr lang="en-US" b="1" i="1" dirty="0"/>
              <a:t>multimodal features </a:t>
            </a:r>
            <a:r>
              <a:rPr lang="en-US" dirty="0"/>
              <a:t>of </a:t>
            </a:r>
            <a:r>
              <a:rPr lang="en-US" dirty="0">
                <a:solidFill>
                  <a:srgbClr val="FF0000"/>
                </a:solidFill>
              </a:rPr>
              <a:t>charisma</a:t>
            </a:r>
            <a:r>
              <a:rPr lang="en-US" dirty="0"/>
              <a:t> for current speakers and build models to identify them</a:t>
            </a:r>
          </a:p>
          <a:p>
            <a:r>
              <a:rPr lang="en-US" dirty="0"/>
              <a:t>Rate </a:t>
            </a:r>
            <a:r>
              <a:rPr lang="en-US" b="1" i="1" dirty="0"/>
              <a:t>current political candidates </a:t>
            </a:r>
            <a:r>
              <a:rPr lang="en-US" dirty="0"/>
              <a:t>from multimodal data and build models to predict winners and losers</a:t>
            </a:r>
          </a:p>
          <a:p>
            <a:r>
              <a:rPr lang="en-US" b="1" i="1" dirty="0"/>
              <a:t>Generate</a:t>
            </a:r>
            <a:r>
              <a:rPr lang="en-US" dirty="0"/>
              <a:t> </a:t>
            </a:r>
            <a:r>
              <a:rPr lang="en-US" dirty="0">
                <a:solidFill>
                  <a:srgbClr val="FF0000"/>
                </a:solidFill>
              </a:rPr>
              <a:t>charismatic</a:t>
            </a:r>
            <a:r>
              <a:rPr lang="en-US" dirty="0"/>
              <a:t> speech using TTS and voice conversion</a:t>
            </a:r>
          </a:p>
          <a:p>
            <a:r>
              <a:rPr lang="en-US" dirty="0"/>
              <a:t>Build games that will allow users to </a:t>
            </a:r>
            <a:r>
              <a:rPr lang="en-US" b="1" i="1" dirty="0"/>
              <a:t>train themselves</a:t>
            </a:r>
            <a:r>
              <a:rPr lang="en-US" dirty="0"/>
              <a:t> to sound much more </a:t>
            </a:r>
            <a:r>
              <a:rPr lang="en-US" dirty="0">
                <a:solidFill>
                  <a:srgbClr val="FF0000"/>
                </a:solidFill>
              </a:rPr>
              <a:t>charismatic </a:t>
            </a:r>
            <a:r>
              <a:rPr lang="en-US" dirty="0"/>
              <a:t>and perhaps be more successful </a:t>
            </a:r>
            <a:r>
              <a:rPr lang="en-US" dirty="0">
                <a:sym typeface="Wingdings"/>
              </a:rPr>
              <a:t>  </a:t>
            </a:r>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9C03EF-BA9B-9044-9D59-AF44988D0373}" type="slidenum">
              <a:rPr lang="en-US" smtClean="0"/>
              <a:pPr/>
              <a:t>98</a:t>
            </a:fld>
            <a:endParaRPr lang="en-US"/>
          </a:p>
        </p:txBody>
      </p:sp>
    </p:spTree>
    <p:extLst>
      <p:ext uri="{BB962C8B-B14F-4D97-AF65-F5344CB8AC3E}">
        <p14:creationId xmlns:p14="http://schemas.microsoft.com/office/powerpoint/2010/main" val="3266315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LSA17-course">
  <a:themeElements>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990099"/>
      </a:hlink>
      <a:folHlink>
        <a:srgbClr val="FF0066"/>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ank Presentatio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990099"/>
        </a:hlink>
        <a:folHlink>
          <a:srgbClr val="B2B2B2"/>
        </a:folHlink>
      </a:clrScheme>
      <a:clrMap bg1="lt1" tx1="dk1" bg2="lt2" tx2="dk2" accent1="accent1" accent2="accent2" accent3="accent3" accent4="accent4" accent5="accent5" accent6="accent6" hlink="hlink" folHlink="folHlink"/>
    </a:extraClrScheme>
    <a:extraClrScheme>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990099"/>
        </a:hlink>
        <a:folHlink>
          <a:srgbClr val="FF006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LSA17-course" id="{D8837EF9-6206-4D45-802B-AE270D690185}" vid="{97E4167A-E119-E040-BB1A-49D7DF1718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LSA17-course</Template>
  <TotalTime>3398</TotalTime>
  <Words>8450</Words>
  <Application>Microsoft Macintosh PowerPoint</Application>
  <PresentationFormat>Widescreen</PresentationFormat>
  <Paragraphs>979</Paragraphs>
  <Slides>98</Slides>
  <Notes>66</Notes>
  <HiddenSlides>19</HiddenSlides>
  <MMClips>34</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2</vt:i4>
      </vt:variant>
      <vt:variant>
        <vt:lpstr>Slide Titles</vt:lpstr>
      </vt:variant>
      <vt:variant>
        <vt:i4>98</vt:i4>
      </vt:variant>
    </vt:vector>
  </HeadingPairs>
  <TitlesOfParts>
    <vt:vector size="106" baseType="lpstr">
      <vt:lpstr>Arial</vt:lpstr>
      <vt:lpstr>Calibri</vt:lpstr>
      <vt:lpstr>Georgia</vt:lpstr>
      <vt:lpstr>Times New Roman</vt:lpstr>
      <vt:lpstr>Wingdings</vt:lpstr>
      <vt:lpstr>LSA17-course</vt:lpstr>
      <vt:lpstr>Sound Recorder Document</vt:lpstr>
      <vt:lpstr>Equation</vt:lpstr>
      <vt:lpstr>Charisma in Speech and Text</vt:lpstr>
      <vt:lpstr>Defining Charisma</vt:lpstr>
      <vt:lpstr>Why Study Charismatic Speech?</vt:lpstr>
      <vt:lpstr>Which of these speakers sound charismatic?</vt:lpstr>
      <vt:lpstr>PowerPoint Presentation</vt:lpstr>
      <vt:lpstr>What Makes an Individual Charismatic?</vt:lpstr>
      <vt:lpstr>Within- and Cross-cultural Charisma Perception</vt:lpstr>
      <vt:lpstr>Early Study:  Experimental Design</vt:lpstr>
      <vt:lpstr>First American English Experiments</vt:lpstr>
      <vt:lpstr>Palestinian Arabic Experiment</vt:lpstr>
      <vt:lpstr>Charismatic Speech in Palestinian Arabic </vt:lpstr>
      <vt:lpstr>Cross-Subject Agreement for Study 2</vt:lpstr>
      <vt:lpstr>Cross-Subject Agreement on Judgments: English Compared to Arabic Ratings of Same Traits</vt:lpstr>
      <vt:lpstr>Cross-Subject Agreement on Judgments: Top Arabic Compared to English Ratings of Same Traits</vt:lpstr>
      <vt:lpstr>Within-Subject Correlation of Ratings</vt:lpstr>
      <vt:lpstr>Within-Subject Correlation of Ratings</vt:lpstr>
      <vt:lpstr>Influence on Charisma Ratings</vt:lpstr>
      <vt:lpstr>Influence on Charisma Ratings</vt:lpstr>
      <vt:lpstr>Acoustic/Prosodic Comparison</vt:lpstr>
      <vt:lpstr>PowerPoint Presentation</vt:lpstr>
      <vt:lpstr>PowerPoint Presentation</vt:lpstr>
      <vt:lpstr>Lexical Comparative Analysis </vt:lpstr>
      <vt:lpstr>PowerPoint Presentation</vt:lpstr>
      <vt:lpstr>Predicting Charisma Using Linear Regression on Acoustic-Prosodic Features</vt:lpstr>
      <vt:lpstr>Summary</vt:lpstr>
      <vt:lpstr>Cross-cultural Perception of Charisma (A Cross-Cultural Comparison of American, Palestinian, and Swedish Perception of Charismatic Speech (Biadsy et al., 2008) </vt:lpstr>
      <vt:lpstr>Inter-rater Agreement</vt:lpstr>
      <vt:lpstr>Acoustic/Prosodic Analysis</vt:lpstr>
      <vt:lpstr>Language-Specific Indicators of Charisma Ratings</vt:lpstr>
      <vt:lpstr>Lexical Features</vt:lpstr>
      <vt:lpstr>Charisma Perception across Cultures</vt:lpstr>
      <vt:lpstr>Differences Across Cultures</vt:lpstr>
      <vt:lpstr>Summary</vt:lpstr>
      <vt:lpstr>Predicting Winners from Charisma (Analysis of Speech Transcripts to Predict Winners of U.S. Presidential and Vice Presidential Debates, (Kaplan &amp; Rosenberg, 2012)) </vt:lpstr>
      <vt:lpstr>Corpus collection</vt:lpstr>
      <vt:lpstr>Features Examined</vt:lpstr>
      <vt:lpstr>PowerPoint Presentation</vt:lpstr>
      <vt:lpstr>Classification</vt:lpstr>
      <vt:lpstr>Predicting Poll Results is Tough</vt:lpstr>
      <vt:lpstr>Feature Analysis</vt:lpstr>
      <vt:lpstr>More Recent Debates (Erica Cooper)</vt:lpstr>
      <vt:lpstr>Similar Goals and Research Questions</vt:lpstr>
      <vt:lpstr>Corpus Collection</vt:lpstr>
      <vt:lpstr>Gallup Poll Ratings</vt:lpstr>
      <vt:lpstr>Lexical Features</vt:lpstr>
      <vt:lpstr>Acoustic Features</vt:lpstr>
      <vt:lpstr>Results:  Correlates with Post-Debate Poll Standing</vt:lpstr>
      <vt:lpstr>LIWC Positive Correlates for Democrats</vt:lpstr>
      <vt:lpstr>LIWC Features: Negative Correlates for Democrats</vt:lpstr>
      <vt:lpstr>LIWC Features: Positive and Negative Correlates for Republicans</vt:lpstr>
      <vt:lpstr>General Party Differences</vt:lpstr>
      <vt:lpstr>Conclusions</vt:lpstr>
      <vt:lpstr>More to Do in Politics</vt:lpstr>
      <vt:lpstr>Vocal Attractiveness</vt:lpstr>
      <vt:lpstr>What Makes a Speaker Credible?</vt:lpstr>
      <vt:lpstr>PowerPoint Presentation</vt:lpstr>
      <vt:lpstr>PowerPoint Presentation</vt:lpstr>
      <vt:lpstr>Forcefulness, Persuasion and Social Influence</vt:lpstr>
      <vt:lpstr>PowerPoint Presentation</vt:lpstr>
      <vt:lpstr>PowerPoint Presentation</vt:lpstr>
      <vt:lpstr>PowerPoint Presentation</vt:lpstr>
      <vt:lpstr>“Would You Buy a Car From Me?” – On the Likability of Telephone Voices</vt:lpstr>
      <vt:lpstr>Problem</vt:lpstr>
      <vt:lpstr>Database</vt:lpstr>
      <vt:lpstr>Data Selection</vt:lpstr>
      <vt:lpstr>Judging Likability</vt:lpstr>
      <vt:lpstr>Automatic Analysis</vt:lpstr>
      <vt:lpstr>Automatic Analysis</vt:lpstr>
      <vt:lpstr>Results</vt:lpstr>
      <vt:lpstr>Other Research on Charismatic Speech</vt:lpstr>
      <vt:lpstr>PowerPoint Presentation</vt:lpstr>
      <vt:lpstr>PowerPoint Presentation</vt:lpstr>
      <vt:lpstr>Later Research on Charismatic Speech (Yang, Huynh, Tabata, Cestero, Aharoni, Hirschberg, 2020)</vt:lpstr>
      <vt:lpstr>Rate Speakers on 18 Traits</vt:lpstr>
      <vt:lpstr>Some Examples for You to Rate</vt:lpstr>
      <vt:lpstr>Rater Information</vt:lpstr>
      <vt:lpstr>What Speaker Traits do Raters Associate with Charisma ?</vt:lpstr>
      <vt:lpstr>How do Raters Define Charisma in Terms of Speaker Traits? </vt:lpstr>
      <vt:lpstr>Does Recording Genre Influence Charisma Ratings?</vt:lpstr>
      <vt:lpstr>Does Speaker Gender Influence Raters’ Charisma Rating or Ratings of Other Traits?</vt:lpstr>
      <vt:lpstr>What are the Acoustic-Prosodic Properties of Charismatic Speech?</vt:lpstr>
      <vt:lpstr>Are there Differences in Gender for Speech Rated as Charismatic?</vt:lpstr>
      <vt:lpstr>What are the Lexical Features of Speech Rated as Charismatic?</vt:lpstr>
      <vt:lpstr>Do Raters’ Demographics and Personality Influence their Ratings?</vt:lpstr>
      <vt:lpstr>PowerPoint Presentation</vt:lpstr>
      <vt:lpstr>Raters’ Normal vs. Charismatic Speech</vt:lpstr>
      <vt:lpstr>Analysis and Results - Raters</vt:lpstr>
      <vt:lpstr>Analysis and Results - Raters</vt:lpstr>
      <vt:lpstr>Analysis and Results - Raters</vt:lpstr>
      <vt:lpstr>Some Samples from Raters</vt:lpstr>
      <vt:lpstr>Can you learn to speak Charismatically?</vt:lpstr>
      <vt:lpstr>Data Collection</vt:lpstr>
      <vt:lpstr>Later Political Research (Zixoafan Yang, Jessica Huynh, Brandon Liang, Julia Hirschberg) </vt:lpstr>
      <vt:lpstr>Some Interesting Results…</vt:lpstr>
      <vt:lpstr>Why is Sounding Charismatic so Important?</vt:lpstr>
      <vt:lpstr>Why is Charisma so Important?</vt:lpstr>
      <vt:lpstr>How Useful is Charismatic Speech?</vt:lpstr>
      <vt:lpstr>Next Steps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Intonation and Computation</dc:title>
  <dc:creator>Microsoft Office User</dc:creator>
  <cp:lastModifiedBy>Julia H</cp:lastModifiedBy>
  <cp:revision>335</cp:revision>
  <dcterms:created xsi:type="dcterms:W3CDTF">2017-05-03T16:04:05Z</dcterms:created>
  <dcterms:modified xsi:type="dcterms:W3CDTF">2024-04-16T19:40:31Z</dcterms:modified>
</cp:coreProperties>
</file>