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6"/>
  </p:notesMasterIdLst>
  <p:handoutMasterIdLst>
    <p:handoutMasterId r:id="rId67"/>
  </p:handoutMasterIdLst>
  <p:sldIdLst>
    <p:sldId id="550" r:id="rId5"/>
    <p:sldId id="551" r:id="rId6"/>
    <p:sldId id="552" r:id="rId7"/>
    <p:sldId id="599" r:id="rId8"/>
    <p:sldId id="553" r:id="rId9"/>
    <p:sldId id="598" r:id="rId10"/>
    <p:sldId id="597" r:id="rId11"/>
    <p:sldId id="600"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603" r:id="rId33"/>
    <p:sldId id="604" r:id="rId34"/>
    <p:sldId id="605" r:id="rId35"/>
    <p:sldId id="606" r:id="rId36"/>
    <p:sldId id="607" r:id="rId37"/>
    <p:sldId id="608" r:id="rId38"/>
    <p:sldId id="609" r:id="rId39"/>
    <p:sldId id="610"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1" r:id="rId59"/>
    <p:sldId id="592" r:id="rId60"/>
    <p:sldId id="593" r:id="rId61"/>
    <p:sldId id="594" r:id="rId62"/>
    <p:sldId id="602" r:id="rId63"/>
    <p:sldId id="595" r:id="rId64"/>
    <p:sldId id="61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4314" autoAdjust="0"/>
  </p:normalViewPr>
  <p:slideViewPr>
    <p:cSldViewPr snapToGrid="0" snapToObjects="1">
      <p:cViewPr varScale="1">
        <p:scale>
          <a:sx n="82" d="100"/>
          <a:sy n="82" d="100"/>
        </p:scale>
        <p:origin x="2016" y="16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90" d="100"/>
          <a:sy n="90" d="100"/>
        </p:scale>
        <p:origin x="19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13</a:t>
            </a:fld>
            <a:endParaRPr lang="en-US"/>
          </a:p>
        </p:txBody>
      </p:sp>
    </p:spTree>
    <p:extLst>
      <p:ext uri="{BB962C8B-B14F-4D97-AF65-F5344CB8AC3E}">
        <p14:creationId xmlns:p14="http://schemas.microsoft.com/office/powerpoint/2010/main" val="41411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142914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16</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17</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19</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Take absolute value and negate to get same score for 3-2 and 2-3.</a:t>
            </a:r>
            <a:endParaRPr lang="en-US" dirty="0"/>
          </a:p>
          <a:p>
            <a:r>
              <a:rPr lang="en-US" dirty="0"/>
              <a:t>X = # of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20</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 If, for a given feature, turn final</a:t>
            </a:r>
          </a:p>
          <a:p>
            <a:r>
              <a:rPr lang="en-US" sz="1200" kern="1200" dirty="0">
                <a:solidFill>
                  <a:schemeClr val="tx1"/>
                </a:solidFill>
                <a:effectLst/>
                <a:latin typeface="+mn-lt"/>
                <a:ea typeface="+mn-ea"/>
                <a:cs typeface="+mn-cs"/>
              </a:rPr>
              <a:t>IPUs are more similar to the subsequent turn-initial IPUs than to ten other turn initial</a:t>
            </a:r>
          </a:p>
          <a:p>
            <a:r>
              <a:rPr lang="en-US" sz="1200" kern="1200" dirty="0">
                <a:solidFill>
                  <a:schemeClr val="tx1"/>
                </a:solidFill>
                <a:effectLst/>
                <a:latin typeface="+mn-lt"/>
                <a:ea typeface="+mn-ea"/>
                <a:cs typeface="+mn-cs"/>
              </a:rPr>
              <a:t>IPUs chosen randomly from the same session, 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21</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b="0" i="0" u="none" strike="noStrike" dirty="0">
                <a:solidFill>
                  <a:srgbClr val="202124"/>
                </a:solidFill>
                <a:effectLst/>
                <a:latin typeface="arial" panose="020B0604020202020204" pitchFamily="34" charset="0"/>
              </a:rPr>
              <a:t>The Pearson correlation coefficient (r) is </a:t>
            </a:r>
            <a:r>
              <a:rPr lang="en-US" b="1" i="0" u="none" strike="noStrike" dirty="0">
                <a:solidFill>
                  <a:srgbClr val="202124"/>
                </a:solidFill>
                <a:effectLst/>
                <a:latin typeface="arial" panose="020B0604020202020204" pitchFamily="34" charset="0"/>
              </a:rPr>
              <a:t>the most common way of measuring a linear correlation</a:t>
            </a:r>
            <a:r>
              <a:rPr lang="en-US" b="0" i="0" u="none" strike="noStrike" dirty="0">
                <a:solidFill>
                  <a:srgbClr val="202124"/>
                </a:solidFill>
                <a:effectLst/>
                <a:latin typeface="arial" panose="020B0604020202020204" pitchFamily="34" charset="0"/>
              </a:rPr>
              <a:t>. It is a number between –1 and 1 that measures the strength and direction of the relationship between two variables. When one variable changes, the other variable changes in the same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a:defRPr/>
            </a:pPr>
            <a:endParaRPr lang="en-US" i="1" dirty="0">
              <a:latin typeface="Times New Roman" charset="0"/>
              <a:cs typeface="+mn-cs"/>
            </a:endParaRPr>
          </a:p>
          <a:p>
            <a:pPr>
              <a:defRPr/>
            </a:pPr>
            <a:r>
              <a:rPr lang="en-US" i="1" dirty="0">
                <a:latin typeface="Times New Roman" charset="0"/>
                <a:cs typeface="+mn-cs"/>
              </a:rPr>
              <a:t>Communication mode:  entrainment and social desirability:  measured vocalizations, pauses, switching pauses</a:t>
            </a:r>
          </a:p>
          <a:p>
            <a:pPr>
              <a:defRPr/>
            </a:pPr>
            <a:endParaRPr lang="en-US" b="1" i="1" dirty="0">
              <a:latin typeface="Times New Roman" charset="0"/>
              <a:cs typeface="+mn-cs"/>
            </a:endParaRPr>
          </a:p>
          <a:p>
            <a:pPr>
              <a:defRPr/>
            </a:pPr>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a:t>
            </a:r>
          </a:p>
          <a:p>
            <a:pPr>
              <a:defRPr/>
            </a:pPr>
            <a:endParaRPr lang="en-US" sz="1600" b="1" i="1" dirty="0"/>
          </a:p>
          <a:p>
            <a:pPr>
              <a:defRPr/>
            </a:pPr>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Lakin, 2005)</a:t>
            </a:r>
            <a:endParaRPr lang="zh-CN" altLang="en-US" sz="160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4</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a:p>
            <a:r>
              <a:rPr lang="en-US" dirty="0"/>
              <a:t>Picture Ordering:  1 speaker gives the other instructions on how to order the cards; then change roles</a:t>
            </a:r>
          </a:p>
          <a:p>
            <a:r>
              <a:rPr lang="en-US" dirty="0"/>
              <a:t>Picture Classifying:  speakers work together to decide how to classify the pictures into groups</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 – these pictures have been ordered correctly by A and B at the end of their conversations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24</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 like food, people, animals, etc.</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p>
          <a:p>
            <a:r>
              <a:rPr lang="en-US" baseline="0" dirty="0"/>
              <a:t>Did not look for Global Synchrony</a:t>
            </a:r>
          </a:p>
          <a:p>
            <a:r>
              <a:rPr lang="en-US" baseline="0" dirty="0"/>
              <a:t>NHR:  amt of </a:t>
            </a:r>
            <a:r>
              <a:rPr lang="en-US" baseline="0" dirty="0" err="1"/>
              <a:t>noice</a:t>
            </a:r>
            <a:r>
              <a:rPr lang="en-US" baseline="0" dirty="0"/>
              <a:t> in the voice signal</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26</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a:t>
            </a:r>
          </a:p>
        </p:txBody>
      </p:sp>
      <p:sp>
        <p:nvSpPr>
          <p:cNvPr id="4" name="Slide Number Placeholder 3"/>
          <p:cNvSpPr>
            <a:spLocks noGrp="1"/>
          </p:cNvSpPr>
          <p:nvPr>
            <p:ph type="sldNum" sz="quarter" idx="5"/>
          </p:nvPr>
        </p:nvSpPr>
        <p:spPr/>
        <p:txBody>
          <a:bodyPr/>
          <a:lstStyle/>
          <a:p>
            <a:fld id="{EB852A1C-1FF8-1E47-9FB8-7A686FDCE2A1}" type="slidenum">
              <a:rPr lang="en-US" smtClean="0"/>
              <a:pPr/>
              <a:t>28</a:t>
            </a:fld>
            <a:endParaRPr lang="en-US"/>
          </a:p>
        </p:txBody>
      </p:sp>
    </p:spTree>
    <p:extLst>
      <p:ext uri="{BB962C8B-B14F-4D97-AF65-F5344CB8AC3E}">
        <p14:creationId xmlns:p14="http://schemas.microsoft.com/office/powerpoint/2010/main" val="162599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Communication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of men’s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29</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results of our analyses. More entrainment in FM than in FF and then even less in MM where there are also differences between language</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5</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37</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38</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40</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a:p>
            <a:r>
              <a:rPr lang="en-US" dirty="0"/>
              <a:t>Low perplexity indicates similarity – less difference between prosodic contours</a:t>
            </a:r>
          </a:p>
          <a:p>
            <a:r>
              <a:rPr lang="en-US" dirty="0" err="1"/>
              <a:t>Levenshtein</a:t>
            </a:r>
            <a:r>
              <a:rPr lang="en-US" dirty="0"/>
              <a:t> distance represents similarity of contours uttered one after the other</a:t>
            </a:r>
          </a:p>
          <a:p>
            <a:r>
              <a:rPr lang="en-US" dirty="0" err="1"/>
              <a:t>Kullback-Leibler</a:t>
            </a:r>
            <a:r>
              <a:rPr lang="en-US" dirty="0"/>
              <a:t> divergence also shows similarity of contours uttered one after the other</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44</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6</a:t>
            </a:fld>
            <a:endParaRPr lang="en-US"/>
          </a:p>
        </p:txBody>
      </p:sp>
    </p:spTree>
    <p:extLst>
      <p:ext uri="{BB962C8B-B14F-4D97-AF65-F5344CB8AC3E}">
        <p14:creationId xmlns:p14="http://schemas.microsoft.com/office/powerpoint/2010/main" val="2988547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47</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a:t>
            </a:r>
            <a:r>
              <a:rPr lang="en-US" dirty="0"/>
              <a:t>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51</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(one entrains and the other does not)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53</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54</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55</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Map task:  2 people are talking with each other to try to draw the same routes on their maps without seeing the other person’s map (and sometimes there are differences)</a:t>
            </a:r>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58</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60</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In the booth with a blanket between their faces</a:t>
            </a:r>
          </a:p>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sees a slightly different version of the game and were asked to describe their cards to each other:  the goal is to find “cards” that match</a:t>
            </a:r>
          </a:p>
        </p:txBody>
      </p:sp>
      <p:sp>
        <p:nvSpPr>
          <p:cNvPr id="4" name="Slide Number Placeholder 3"/>
          <p:cNvSpPr>
            <a:spLocks noGrp="1"/>
          </p:cNvSpPr>
          <p:nvPr>
            <p:ph type="sldNum" sz="quarter" idx="5"/>
          </p:nvPr>
        </p:nvSpPr>
        <p:spPr/>
        <p:txBody>
          <a:bodyPr/>
          <a:lstStyle/>
          <a:p>
            <a:fld id="{EB852A1C-1FF8-1E47-9FB8-7A686FDCE2A1}" type="slidenum">
              <a:rPr lang="en-US" smtClean="0"/>
              <a:pPr/>
              <a:t>11</a:t>
            </a:fld>
            <a:endParaRPr lang="en-US"/>
          </a:p>
        </p:txBody>
      </p:sp>
    </p:spTree>
    <p:extLst>
      <p:ext uri="{BB962C8B-B14F-4D97-AF65-F5344CB8AC3E}">
        <p14:creationId xmlns:p14="http://schemas.microsoft.com/office/powerpoint/2010/main" val="181817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12</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666627" name="Rectangle 3"/>
          <p:cNvSpPr>
            <a:spLocks noGrp="1" noChangeArrowheads="1"/>
          </p:cNvSpPr>
          <p:nvPr>
            <p:ph type="body" idx="1"/>
          </p:nvPr>
        </p:nvSpPr>
        <p:spPr>
          <a:xfrm>
            <a:off x="914400" y="4343400"/>
            <a:ext cx="5029200" cy="4114800"/>
          </a:xfrm>
        </p:spPr>
        <p:txBody>
          <a:bodyPr/>
          <a:lstStyle/>
          <a:p>
            <a:r>
              <a:rPr lang="en-US" dirty="0"/>
              <a:t>Speaker is now faculty at Georgia Tech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11/2/24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11/2/24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11/2/24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s://www.cs.columbia.edu/speech/PaperFiles/2018/levitan_speech_prosody18.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s.columbia.edu/speech/PaperFiles/2018/entrainment_2018.pdf"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hyperlink" Target="https://www.sciencedirect.com/science/article/pii/S016763932300095X" TargetMode="External"/><Relationship Id="rId5" Type="http://schemas.openxmlformats.org/officeDocument/2006/relationships/hyperlink" Target="https://www.cs.columbia.edu/speech/PaperFiles/2021/2021.eacl-main.23.pdf" TargetMode="External"/><Relationship Id="rId4" Type="http://schemas.openxmlformats.org/officeDocument/2006/relationships/hyperlink" Target="https://www.cs.columbia.edu/speech/PaperFiles/2020/Galvez_speech_communication_2020.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s.columbia.edu/speech/PaperFiles/2018/soto_is18.pdf" TargetMode="External"/><Relationship Id="rId2" Type="http://schemas.openxmlformats.org/officeDocument/2006/relationships/hyperlink" Target="https://www.cs.columbia.edu/speech/PaperFiles/2023/icassp23_entrain.pd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fontScale="925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in the Speech Lab booth (9h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11/2/24</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11/2/24</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11</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11/2/24</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12</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13</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positive)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17</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21</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05449158"/>
              </p:ext>
            </p:extLst>
          </p:nvPr>
        </p:nvGraphicFramePr>
        <p:xfrm>
          <a:off x="333788" y="1738100"/>
          <a:ext cx="8476424" cy="424688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 (voice quality)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a:t>
            </a:r>
            <a:r>
              <a:rPr lang="en-US" b="1" dirty="0"/>
              <a:t>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a:xfrm>
            <a:off x="685800" y="1122744"/>
            <a:ext cx="7772400" cy="4973256"/>
          </a:xfrm>
        </p:spPr>
        <p:txBody>
          <a:bodyPr/>
          <a:lstStyle/>
          <a:p>
            <a:r>
              <a:rPr lang="en-US" dirty="0">
                <a:solidFill>
                  <a:srgbClr val="FF0000"/>
                </a:solidFill>
              </a:rPr>
              <a:t>Dominance</a:t>
            </a:r>
          </a:p>
          <a:p>
            <a:pPr lvl="1"/>
            <a:r>
              <a:rPr lang="en-US" sz="2400" dirty="0"/>
              <a:t>Male Dominance Hypothesis: Differences in speech between men and women occur because </a:t>
            </a:r>
            <a:r>
              <a:rPr lang="en-US" sz="2400" dirty="0" err="1"/>
              <a:t>ment</a:t>
            </a:r>
            <a:r>
              <a:rPr lang="en-US" sz="2400" dirty="0"/>
              <a:t> are dominant in society</a:t>
            </a:r>
          </a:p>
          <a:p>
            <a:pPr lvl="1"/>
            <a:r>
              <a:rPr lang="en-US" sz="2400" dirty="0"/>
              <a:t>Communication Accommodation Theory: when there is an imbalance of power between speakers the less dominant speaker will entrain more</a:t>
            </a:r>
          </a:p>
          <a:p>
            <a:r>
              <a:rPr lang="en-US" dirty="0">
                <a:solidFill>
                  <a:srgbClr val="FF0000"/>
                </a:solidFill>
              </a:rPr>
              <a:t>Perception</a:t>
            </a:r>
          </a:p>
          <a:p>
            <a:pPr lvl="1"/>
            <a:r>
              <a:rPr lang="en-US" sz="2400" dirty="0"/>
              <a:t>Perception-Behavior Link: perceiving something makes people more likely to mimic it</a:t>
            </a:r>
          </a:p>
          <a:p>
            <a:pPr lvl="1"/>
            <a:r>
              <a:rPr lang="en-US" sz="2400" dirty="0"/>
              <a:t>Female perceptual sensitivity: females more likely to be sensitive to perceived differences in speech</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29</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11/2/24</a:t>
            </a:fld>
            <a:endParaRPr lang="en-US"/>
          </a:p>
        </p:txBody>
      </p:sp>
      <p:sp>
        <p:nvSpPr>
          <p:cNvPr id="5123" name="Slide Number Placehold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3</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r>
              <a:rPr lang="en-US" sz="2000" dirty="0"/>
              <a:t>much as lizards adapt their color to their environment</a:t>
            </a:r>
            <a:endParaRPr lang="en-US" altLang="zh-CN" sz="2000"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 </a:t>
            </a:r>
            <a:r>
              <a:rPr lang="en-US" dirty="0"/>
              <a:t>if these are true</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 </a:t>
            </a:r>
            <a:r>
              <a:rPr lang="en-US" dirty="0"/>
              <a:t>finds support and counter evidence for all these theories</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Partner vs. Non-Partner Differences</a:t>
            </a:r>
          </a:p>
        </p:txBody>
      </p:sp>
      <p:sp>
        <p:nvSpPr>
          <p:cNvPr id="3" name="Slide Number Placeholder 2"/>
          <p:cNvSpPr>
            <a:spLocks noGrp="1"/>
          </p:cNvSpPr>
          <p:nvPr>
            <p:ph type="sldNum" sz="quarter" idx="12"/>
          </p:nvPr>
        </p:nvSpPr>
        <p:spPr/>
        <p:txBody>
          <a:bodyPr/>
          <a:lstStyle/>
          <a:p>
            <a:fld id="{DD929FFB-2557-3B41-9CA6-33D6BD90B95E}" type="slidenum">
              <a:rPr lang="en-US" smtClean="0"/>
              <a:pPr/>
              <a:t>31</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32</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the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11/2/24</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37</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38</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4</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fontScale="92500"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correlated with entrainment</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a:t>
            </a:r>
            <a:r>
              <a:rPr lang="en-US" dirty="0">
                <a:solidFill>
                  <a:srgbClr val="FF0000"/>
                </a:solidFill>
              </a:rPr>
              <a:t>excessive entrainment </a:t>
            </a:r>
            <a:r>
              <a:rPr lang="en-US" dirty="0"/>
              <a:t>(West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10000"/>
          </a:bodyPr>
          <a:lstStyle/>
          <a:p>
            <a:r>
              <a:rPr lang="en-US" dirty="0"/>
              <a:t>From Communication Accommodation Theory </a:t>
            </a:r>
          </a:p>
          <a:p>
            <a:pPr lvl="1"/>
            <a:r>
              <a:rPr lang="en-US" b="1" dirty="0">
                <a:solidFill>
                  <a:srgbClr val="FF0000"/>
                </a:solidFill>
              </a:rPr>
              <a:t>Perceiving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i="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i="1" dirty="0"/>
              <a:t>dis-preferred</a:t>
            </a:r>
            <a:r>
              <a:rPr lang="en-US" b="1" dirty="0"/>
              <a:t>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2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 and how does this correlate with annotators ratings of conversations in speech?</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(one for each speaker) 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 to identify correlation in pitch contours used by speakers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Intonational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features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features</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51</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3578525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55</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61326"/>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a:t>
            </a:r>
            <a:r>
              <a:rPr lang="en-US" sz="2400" dirty="0">
                <a:hlinkClick r:id="rId3"/>
              </a:rPr>
              <a:t>Levitan et al 2018</a:t>
            </a:r>
            <a:r>
              <a:rPr lang="en-US" sz="2400" dirty="0"/>
              <a:t>)</a:t>
            </a:r>
            <a:endParaRPr lang="en-US" dirty="0"/>
          </a:p>
        </p:txBody>
      </p:sp>
      <p:sp>
        <p:nvSpPr>
          <p:cNvPr id="3" name="Content Placeholder 2"/>
          <p:cNvSpPr>
            <a:spLocks noGrp="1"/>
          </p:cNvSpPr>
          <p:nvPr>
            <p:ph idx="1"/>
          </p:nvPr>
        </p:nvSpPr>
        <p:spPr>
          <a:xfrm>
            <a:off x="685800" y="1473200"/>
            <a:ext cx="7772400" cy="4850108"/>
          </a:xfrm>
        </p:spPr>
        <p:txBody>
          <a:bodyPr>
            <a:normAutofit fontScale="70000" lnSpcReduction="20000"/>
          </a:bodyPr>
          <a:lstStyle/>
          <a:p>
            <a:r>
              <a:rPr lang="en-US" sz="3100" dirty="0" err="1"/>
              <a:t>CxC</a:t>
            </a:r>
            <a:r>
              <a:rPr lang="en-US" sz="3100" dirty="0"/>
              <a:t> Corpus</a:t>
            </a:r>
          </a:p>
          <a:p>
            <a:pPr lvl="1"/>
            <a:r>
              <a:rPr lang="en-US" dirty="0"/>
              <a:t>340 native speakers of English and Chinese, balanced by gender and native language (more on this in our deceptive speech talk later)</a:t>
            </a:r>
          </a:p>
          <a:p>
            <a:pPr lvl="1"/>
            <a:r>
              <a:rPr lang="en-US" dirty="0"/>
              <a:t>Taking turns as interviewer/interviewee with interviewer trying to detect deception</a:t>
            </a:r>
          </a:p>
          <a:p>
            <a:r>
              <a:rPr lang="en-US" sz="3100" dirty="0"/>
              <a:t>Is there entrainment in lexical and acoustic/prosodic features in these conversations?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they do convergence</a:t>
            </a:r>
            <a:r>
              <a:rPr lang="mr-IN" dirty="0"/>
              <a:t>…</a:t>
            </a:r>
            <a:r>
              <a:rPr lang="en-US" dirty="0"/>
              <a:t> not too surprising given the task</a:t>
            </a:r>
            <a:r>
              <a:rPr lang="mr-IN" dirty="0"/>
              <a:t>…</a:t>
            </a:r>
            <a:r>
              <a:rPr lang="en-US" dirty="0"/>
              <a:t>to deceive</a:t>
            </a:r>
          </a:p>
          <a:p>
            <a:pPr lvl="1"/>
            <a:r>
              <a:rPr lang="en-US" dirty="0"/>
              <a:t>Interviewers </a:t>
            </a:r>
            <a:r>
              <a:rPr lang="en-US" dirty="0">
                <a:solidFill>
                  <a:srgbClr val="FF3300"/>
                </a:solidFill>
              </a:rPr>
              <a:t>guessed lying better when there was lexical entrainment </a:t>
            </a:r>
            <a:r>
              <a:rPr lang="en-US" dirty="0"/>
              <a:t>between them and interviewees and interviewers were more likely to entrain than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Want to Know about Entrainment</a:t>
            </a:r>
            <a:r>
              <a:rPr lang="mr-IN" dirty="0"/>
              <a:t>…</a:t>
            </a:r>
            <a:endParaRPr lang="en-US" dirty="0"/>
          </a:p>
        </p:txBody>
      </p:sp>
      <p:sp>
        <p:nvSpPr>
          <p:cNvPr id="3" name="Content Placeholder 2"/>
          <p:cNvSpPr>
            <a:spLocks noGrp="1"/>
          </p:cNvSpPr>
          <p:nvPr>
            <p:ph idx="1"/>
          </p:nvPr>
        </p:nvSpPr>
        <p:spPr/>
        <p:txBody>
          <a:bodyPr/>
          <a:lstStyle/>
          <a:p>
            <a:r>
              <a:rPr lang="en-US" dirty="0"/>
              <a:t>How much does it occur it different types of </a:t>
            </a:r>
            <a:r>
              <a:rPr lang="en-US" dirty="0" err="1"/>
              <a:t>convesations</a:t>
            </a:r>
            <a:r>
              <a:rPr lang="en-US" dirty="0"/>
              <a:t>? (effect size)</a:t>
            </a:r>
          </a:p>
          <a:p>
            <a:r>
              <a:rPr lang="en-US" dirty="0"/>
              <a:t>How significant are different types of entrainment (feature, measure) for different conversations, different speakers?</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changes on visits to countryside to match listeners’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Research</a:t>
            </a:r>
          </a:p>
        </p:txBody>
      </p:sp>
      <p:sp>
        <p:nvSpPr>
          <p:cNvPr id="3" name="Content Placeholder 2"/>
          <p:cNvSpPr>
            <a:spLocks noGrp="1"/>
          </p:cNvSpPr>
          <p:nvPr>
            <p:ph idx="1"/>
          </p:nvPr>
        </p:nvSpPr>
        <p:spPr>
          <a:xfrm>
            <a:off x="457200" y="1417638"/>
            <a:ext cx="8229600" cy="4915429"/>
          </a:xfrm>
        </p:spPr>
        <p:txBody>
          <a:bodyPr>
            <a:normAutofit/>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a:t>
            </a:r>
            <a:r>
              <a:rPr lang="en-US" dirty="0">
                <a:hlinkClick r:id="rId3"/>
              </a:rPr>
              <a:t>Slovak</a:t>
            </a:r>
            <a:r>
              <a:rPr lang="en-US" dirty="0"/>
              <a:t> and </a:t>
            </a:r>
            <a:r>
              <a:rPr lang="en-US" dirty="0">
                <a:hlinkClick r:id="rId4"/>
              </a:rPr>
              <a:t>Spanish</a:t>
            </a:r>
            <a:endParaRPr lang="en-US" dirty="0"/>
          </a:p>
          <a:p>
            <a:r>
              <a:rPr lang="en-US" b="1" dirty="0"/>
              <a:t>Research on individual differences:</a:t>
            </a:r>
          </a:p>
          <a:p>
            <a:pPr lvl="1"/>
            <a:r>
              <a:rPr lang="en-US" dirty="0"/>
              <a:t>Differences in gender, native language (e.g. Spanish, Slovak, </a:t>
            </a:r>
            <a:r>
              <a:rPr lang="en-US" dirty="0">
                <a:hlinkClick r:id="rId5"/>
              </a:rPr>
              <a:t>Hebrew</a:t>
            </a:r>
            <a:r>
              <a:rPr lang="en-US" dirty="0"/>
              <a:t>), culture, and personality may explain entrainment differences</a:t>
            </a:r>
          </a:p>
          <a:p>
            <a:r>
              <a:rPr lang="en-US" dirty="0"/>
              <a:t>More work on </a:t>
            </a:r>
            <a:r>
              <a:rPr lang="en-US" dirty="0">
                <a:hlinkClick r:id="rId6"/>
              </a:rPr>
              <a:t>entrainment in Mandarin</a:t>
            </a:r>
            <a:r>
              <a:rPr lang="en-US" dirty="0"/>
              <a:t>:</a:t>
            </a:r>
          </a:p>
        </p:txBody>
      </p:sp>
    </p:spTree>
    <p:extLst>
      <p:ext uri="{BB962C8B-B14F-4D97-AF65-F5344CB8AC3E}">
        <p14:creationId xmlns:p14="http://schemas.microsoft.com/office/powerpoint/2010/main" val="21468305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4B41-565D-7190-DA44-B319891EE6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B70D4E-47B4-E38D-D00C-4940C922908F}"/>
              </a:ext>
            </a:extLst>
          </p:cNvPr>
          <p:cNvSpPr>
            <a:spLocks noGrp="1"/>
          </p:cNvSpPr>
          <p:nvPr>
            <p:ph idx="1"/>
          </p:nvPr>
        </p:nvSpPr>
        <p:spPr/>
        <p:txBody>
          <a:bodyPr/>
          <a:lstStyle/>
          <a:p>
            <a:r>
              <a:rPr lang="en-US" b="1" dirty="0"/>
              <a:t>Entrainment in </a:t>
            </a:r>
            <a:r>
              <a:rPr lang="en-US" b="1" dirty="0">
                <a:hlinkClick r:id="rId2"/>
              </a:rPr>
              <a:t>Task-Oriented</a:t>
            </a:r>
            <a:r>
              <a:rPr lang="en-US" b="1" dirty="0"/>
              <a:t> conversations (2023)</a:t>
            </a:r>
          </a:p>
          <a:p>
            <a:r>
              <a:rPr lang="en-US" b="1" dirty="0"/>
              <a:t>Entrainment in </a:t>
            </a:r>
            <a:r>
              <a:rPr lang="en-US" b="1" i="1" dirty="0"/>
              <a:t>code-switching </a:t>
            </a:r>
            <a:r>
              <a:rPr lang="en-US" b="1" dirty="0"/>
              <a:t>(</a:t>
            </a:r>
            <a:r>
              <a:rPr lang="en-US" b="1" dirty="0">
                <a:hlinkClick r:id="rId3"/>
              </a:rPr>
              <a:t>2019</a:t>
            </a:r>
            <a:r>
              <a:rPr lang="en-US" b="1" dirty="0"/>
              <a:t>, 2024):</a:t>
            </a:r>
            <a:endParaRPr lang="en-US" i="1" dirty="0"/>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p:txBody>
      </p:sp>
      <p:sp>
        <p:nvSpPr>
          <p:cNvPr id="4" name="Slide Number Placeholder 3">
            <a:extLst>
              <a:ext uri="{FF2B5EF4-FFF2-40B4-BE49-F238E27FC236}">
                <a16:creationId xmlns:a16="http://schemas.microsoft.com/office/drawing/2014/main" id="{4D2AAE8A-1A7F-B051-501F-2A0193A9293F}"/>
              </a:ext>
            </a:extLst>
          </p:cNvPr>
          <p:cNvSpPr>
            <a:spLocks noGrp="1"/>
          </p:cNvSpPr>
          <p:nvPr>
            <p:ph type="sldNum" sz="quarter" idx="12"/>
          </p:nvPr>
        </p:nvSpPr>
        <p:spPr/>
        <p:txBody>
          <a:bodyPr/>
          <a:lstStyle/>
          <a:p>
            <a:fld id="{C596511B-2857-694D-871F-422885452280}" type="slidenum">
              <a:rPr lang="en-US" smtClean="0"/>
              <a:pPr/>
              <a:t>61</a:t>
            </a:fld>
            <a:endParaRPr lang="en-US"/>
          </a:p>
        </p:txBody>
      </p:sp>
    </p:spTree>
    <p:extLst>
      <p:ext uri="{BB962C8B-B14F-4D97-AF65-F5344CB8AC3E}">
        <p14:creationId xmlns:p14="http://schemas.microsoft.com/office/powerpoint/2010/main" val="305912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solidFill>
                  <a:srgbClr val="FF0000"/>
                </a:solidFill>
              </a:rPr>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8</a:t>
            </a:fld>
            <a:endParaRPr lang="en-US"/>
          </a:p>
        </p:txBody>
      </p:sp>
    </p:spTree>
    <p:extLst>
      <p:ext uri="{BB962C8B-B14F-4D97-AF65-F5344CB8AC3E}">
        <p14:creationId xmlns:p14="http://schemas.microsoft.com/office/powerpoint/2010/main" val="1146121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9</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4389</TotalTime>
  <Words>6194</Words>
  <Application>Microsoft Macintosh PowerPoint</Application>
  <PresentationFormat>On-screen Show (4:3)</PresentationFormat>
  <Paragraphs>986</Paragraphs>
  <Slides>61</Slides>
  <Notes>51</Notes>
  <HiddenSlides>4</HiddenSlides>
  <MMClips>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61</vt:i4>
      </vt:variant>
    </vt:vector>
  </HeadingPairs>
  <TitlesOfParts>
    <vt:vector size="77" baseType="lpstr">
      <vt:lpstr>Hiragino Sans GB W3</vt:lpstr>
      <vt:lpstr>微软雅黑</vt:lpstr>
      <vt:lpstr>Arial</vt:lpstr>
      <vt:lpstr>Arial</vt:lpstr>
      <vt:lpstr>Calibri</vt:lpstr>
      <vt:lpstr>Calibri Light</vt:lpstr>
      <vt:lpstr>Courier New</vt:lpstr>
      <vt:lpstr>Garamond</vt:lpstr>
      <vt:lpstr>Helvetica Neue</vt:lpstr>
      <vt:lpstr>Helvetica Neue Light</vt:lpstr>
      <vt:lpstr>Times New Roman</vt:lpstr>
      <vt:lpstr>Zapf Dingbats</vt:lpstr>
      <vt:lpstr>Office Theme</vt:lpstr>
      <vt:lpstr>LSA17-course</vt:lpstr>
      <vt:lpstr>1_Custom Design</vt:lpstr>
      <vt:lpstr>Custom Design</vt:lpstr>
      <vt:lpstr>Prosodic Entrainment in Dialogue:  Language and Social Impact</vt:lpstr>
      <vt:lpstr>Real World Example</vt:lpstr>
      <vt:lpstr>Entrainment/Alignment/Adaptation: The Chameleon Effect</vt:lpstr>
      <vt:lpstr>Entrainment theory</vt:lpstr>
      <vt:lpstr>Entrainment in Multiple Dimensions</vt:lpstr>
      <vt:lpstr>PowerPoint Presentation</vt:lpstr>
      <vt:lpstr>PowerPoint Presentation</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Again, 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Intonational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Want to Know about Entrainment…</vt:lpstr>
      <vt:lpstr>Later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 H</cp:lastModifiedBy>
  <cp:revision>94</cp:revision>
  <cp:lastPrinted>2011-01-19T13:45:15Z</cp:lastPrinted>
  <dcterms:created xsi:type="dcterms:W3CDTF">2020-03-16T21:15:11Z</dcterms:created>
  <dcterms:modified xsi:type="dcterms:W3CDTF">2024-11-02T14:31:17Z</dcterms:modified>
</cp:coreProperties>
</file>