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Lst>
  <p:notesMasterIdLst>
    <p:notesMasterId r:id="rId31"/>
  </p:notesMasterIdLst>
  <p:handoutMasterIdLst>
    <p:handoutMasterId r:id="rId32"/>
  </p:handoutMasterIdLst>
  <p:sldIdLst>
    <p:sldId id="257" r:id="rId2"/>
    <p:sldId id="531" r:id="rId3"/>
    <p:sldId id="530" r:id="rId4"/>
    <p:sldId id="533" r:id="rId5"/>
    <p:sldId id="505" r:id="rId6"/>
    <p:sldId id="515" r:id="rId7"/>
    <p:sldId id="413" r:id="rId8"/>
    <p:sldId id="507" r:id="rId9"/>
    <p:sldId id="529" r:id="rId10"/>
    <p:sldId id="508" r:id="rId11"/>
    <p:sldId id="415" r:id="rId12"/>
    <p:sldId id="534" r:id="rId13"/>
    <p:sldId id="532" r:id="rId14"/>
    <p:sldId id="509" r:id="rId15"/>
    <p:sldId id="425" r:id="rId16"/>
    <p:sldId id="485" r:id="rId17"/>
    <p:sldId id="525" r:id="rId18"/>
    <p:sldId id="510" r:id="rId19"/>
    <p:sldId id="511" r:id="rId20"/>
    <p:sldId id="512" r:id="rId21"/>
    <p:sldId id="513" r:id="rId22"/>
    <p:sldId id="527" r:id="rId23"/>
    <p:sldId id="528" r:id="rId24"/>
    <p:sldId id="514" r:id="rId25"/>
    <p:sldId id="535" r:id="rId26"/>
    <p:sldId id="516" r:id="rId27"/>
    <p:sldId id="522" r:id="rId28"/>
    <p:sldId id="523" r:id="rId29"/>
    <p:sldId id="526" r:id="rId3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1056">
          <p15:clr>
            <a:srgbClr val="A4A3A4"/>
          </p15:clr>
        </p15:guide>
      </p15:sldGuideLst>
    </p:ext>
    <p:ext uri="{2D200454-40CA-4A62-9FC3-DE9A4176ACB9}">
      <p15:notesGuideLst xmlns:p15="http://schemas.microsoft.com/office/powerpoint/2012/main">
        <p15:guide id="1" orient="horz" pos="2260">
          <p15:clr>
            <a:srgbClr val="A4A3A4"/>
          </p15:clr>
        </p15:guide>
        <p15:guide id="2" pos="3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000066"/>
    <a:srgbClr val="CC3300"/>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9692"/>
  </p:normalViewPr>
  <p:slideViewPr>
    <p:cSldViewPr>
      <p:cViewPr varScale="1">
        <p:scale>
          <a:sx n="88" d="100"/>
          <a:sy n="88" d="100"/>
        </p:scale>
        <p:origin x="1216" y="184"/>
      </p:cViewPr>
      <p:guideLst>
        <p:guide orient="horz" pos="2160"/>
        <p:guide pos="10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564" y="966"/>
      </p:cViewPr>
      <p:guideLst>
        <p:guide orient="horz" pos="2260"/>
        <p:guide pos="309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3171826" cy="47942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defTabSz="933450" eaLnBrk="0" hangingPunct="0">
              <a:defRPr sz="1300">
                <a:cs typeface="+mn-cs"/>
              </a:defRPr>
            </a:lvl1pPr>
          </a:lstStyle>
          <a:p>
            <a:pPr>
              <a:defRPr/>
            </a:pPr>
            <a:endParaRPr lang="en-US"/>
          </a:p>
        </p:txBody>
      </p:sp>
      <p:sp>
        <p:nvSpPr>
          <p:cNvPr id="4099" name="Rectangle 3"/>
          <p:cNvSpPr>
            <a:spLocks noGrp="1" noChangeArrowheads="1"/>
          </p:cNvSpPr>
          <p:nvPr>
            <p:ph type="dt" sz="quarter" idx="1"/>
          </p:nvPr>
        </p:nvSpPr>
        <p:spPr bwMode="auto">
          <a:xfrm>
            <a:off x="4144963" y="-1588"/>
            <a:ext cx="3171825" cy="47942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algn="r" defTabSz="933450" eaLnBrk="0" hangingPunct="0">
              <a:defRPr sz="1300">
                <a:cs typeface="+mn-cs"/>
              </a:defRPr>
            </a:lvl1pPr>
          </a:lstStyle>
          <a:p>
            <a:pPr>
              <a:defRPr/>
            </a:pPr>
            <a:endParaRPr lang="en-US"/>
          </a:p>
        </p:txBody>
      </p:sp>
      <p:sp>
        <p:nvSpPr>
          <p:cNvPr id="4100" name="Rectangle 4"/>
          <p:cNvSpPr>
            <a:spLocks noGrp="1" noChangeArrowheads="1"/>
          </p:cNvSpPr>
          <p:nvPr>
            <p:ph type="ftr" sz="quarter" idx="2"/>
          </p:nvPr>
        </p:nvSpPr>
        <p:spPr bwMode="auto">
          <a:xfrm>
            <a:off x="-1588" y="9120188"/>
            <a:ext cx="3171826" cy="4810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defTabSz="933450" eaLnBrk="0" hangingPunct="0">
              <a:defRPr sz="1300">
                <a:cs typeface="+mn-cs"/>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1825" cy="4810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algn="r" defTabSz="933450" eaLnBrk="0" hangingPunct="0">
              <a:defRPr sz="1300">
                <a:cs typeface="+mn-cs"/>
              </a:defRPr>
            </a:lvl1pPr>
          </a:lstStyle>
          <a:p>
            <a:pPr>
              <a:defRPr/>
            </a:pPr>
            <a:fld id="{6AB65D05-FA44-484C-844E-EF46F755A908}" type="slidenum">
              <a:rPr lang="en-US"/>
              <a:pPr>
                <a:defRPr/>
              </a:pPr>
              <a:t>‹#›</a:t>
            </a:fld>
            <a:endParaRPr lang="en-US"/>
          </a:p>
        </p:txBody>
      </p:sp>
    </p:spTree>
    <p:extLst>
      <p:ext uri="{BB962C8B-B14F-4D97-AF65-F5344CB8AC3E}">
        <p14:creationId xmlns:p14="http://schemas.microsoft.com/office/powerpoint/2010/main" val="402996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3171826" cy="47942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defTabSz="933450" eaLnBrk="0" hangingPunct="0">
              <a:defRPr sz="1300">
                <a:cs typeface="+mn-cs"/>
              </a:defRPr>
            </a:lvl1pPr>
          </a:lstStyle>
          <a:p>
            <a:pPr>
              <a:defRPr/>
            </a:pPr>
            <a:endParaRPr lang="en-US"/>
          </a:p>
        </p:txBody>
      </p:sp>
      <p:sp>
        <p:nvSpPr>
          <p:cNvPr id="2051" name="Rectangle 3"/>
          <p:cNvSpPr>
            <a:spLocks noGrp="1" noChangeArrowheads="1"/>
          </p:cNvSpPr>
          <p:nvPr>
            <p:ph type="dt" idx="1"/>
          </p:nvPr>
        </p:nvSpPr>
        <p:spPr bwMode="auto">
          <a:xfrm>
            <a:off x="4144963" y="-1588"/>
            <a:ext cx="3171825" cy="47942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algn="r" defTabSz="933450" eaLnBrk="0" hangingPunct="0">
              <a:defRPr sz="130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62063" y="720725"/>
            <a:ext cx="4794250" cy="3595688"/>
          </a:xfrm>
          <a:prstGeom prst="rect">
            <a:avLst/>
          </a:prstGeom>
          <a:no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3" name="Rectangle 5"/>
          <p:cNvSpPr>
            <a:spLocks noGrp="1" noChangeArrowheads="1"/>
          </p:cNvSpPr>
          <p:nvPr>
            <p:ph type="body" sz="quarter" idx="3"/>
          </p:nvPr>
        </p:nvSpPr>
        <p:spPr bwMode="auto">
          <a:xfrm>
            <a:off x="979488" y="4560888"/>
            <a:ext cx="5356225" cy="43195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0188"/>
            <a:ext cx="3171826" cy="4810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defTabSz="933450" eaLnBrk="0" hangingPunct="0">
              <a:defRPr sz="1300">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4963" y="9120188"/>
            <a:ext cx="3171825" cy="4810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algn="r" defTabSz="933450" eaLnBrk="0" hangingPunct="0">
              <a:defRPr sz="1300">
                <a:cs typeface="+mn-cs"/>
              </a:defRPr>
            </a:lvl1pPr>
          </a:lstStyle>
          <a:p>
            <a:pPr>
              <a:defRPr/>
            </a:pPr>
            <a:fld id="{019E3F08-109D-BC43-97CD-493420828C39}" type="slidenum">
              <a:rPr lang="en-US"/>
              <a:pPr>
                <a:defRPr/>
              </a:pPr>
              <a:t>‹#›</a:t>
            </a:fld>
            <a:endParaRPr lang="en-US"/>
          </a:p>
        </p:txBody>
      </p:sp>
    </p:spTree>
    <p:extLst>
      <p:ext uri="{BB962C8B-B14F-4D97-AF65-F5344CB8AC3E}">
        <p14:creationId xmlns:p14="http://schemas.microsoft.com/office/powerpoint/2010/main" val="3671045372"/>
      </p:ext>
    </p:extLst>
  </p:cSld>
  <p:clrMap bg1="lt1" tx1="dk1" bg2="lt2" tx2="dk2" accent1="accent1" accent2="accent2" accent3="accent3" accent4="accent4" accent5="accent5" accent6="accent6" hlink="hlink" folHlink="folHlink"/>
  <p:notesStyle>
    <a:lvl1pPr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49263"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Ed Discussion for questions?</a:t>
            </a:r>
          </a:p>
        </p:txBody>
      </p:sp>
      <p:sp>
        <p:nvSpPr>
          <p:cNvPr id="4" name="Slide Number Placeholder 3"/>
          <p:cNvSpPr>
            <a:spLocks noGrp="1"/>
          </p:cNvSpPr>
          <p:nvPr>
            <p:ph type="sldNum" sz="quarter" idx="5"/>
          </p:nvPr>
        </p:nvSpPr>
        <p:spPr/>
        <p:txBody>
          <a:bodyPr/>
          <a:lstStyle/>
          <a:p>
            <a:pPr>
              <a:defRPr/>
            </a:pPr>
            <a:fld id="{019E3F08-109D-BC43-97CD-493420828C39}" type="slidenum">
              <a:rPr lang="en-US" smtClean="0"/>
              <a:pPr>
                <a:defRPr/>
              </a:pPr>
              <a:t>1</a:t>
            </a:fld>
            <a:endParaRPr lang="en-US"/>
          </a:p>
        </p:txBody>
      </p:sp>
    </p:spTree>
    <p:extLst>
      <p:ext uri="{BB962C8B-B14F-4D97-AF65-F5344CB8AC3E}">
        <p14:creationId xmlns:p14="http://schemas.microsoft.com/office/powerpoint/2010/main" val="54493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71" name="Google Shape;171;p11: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endParaRPr/>
          </a:p>
        </p:txBody>
      </p:sp>
      <p:sp>
        <p:nvSpPr>
          <p:cNvPr id="172" name="Google Shape;172;p11: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37921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79" name="Google Shape;179;p12: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766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87" name="Google Shape;187;p13: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848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r>
              <a:rPr lang="en-US" dirty="0"/>
              <a:t>GPTs are prone to hallucinations as we know well from a new project we are proposing to IARPA</a:t>
            </a:r>
            <a:endParaRPr dirty="0"/>
          </a:p>
        </p:txBody>
      </p:sp>
      <p:sp>
        <p:nvSpPr>
          <p:cNvPr id="195" name="Google Shape;195;p14: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995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03" name="Google Shape;203;p15: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endParaRPr/>
          </a:p>
        </p:txBody>
      </p:sp>
      <p:sp>
        <p:nvSpPr>
          <p:cNvPr id="204" name="Google Shape;204;p15: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210024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r>
              <a:rPr lang="en-US" dirty="0"/>
              <a:t>Can you introduce yourselves and what research you do?</a:t>
            </a:r>
            <a:endParaRPr dirty="0"/>
          </a:p>
        </p:txBody>
      </p:sp>
      <p:sp>
        <p:nvSpPr>
          <p:cNvPr id="221" name="Google Shape;221;p3: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19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259" name="Google Shape;259;p17: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1696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267" name="Google Shape;267;p18: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21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 please introduce yourself.  You can put some slides here if you like?  And make any other changes you think would be good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pPr>
              <a:defRPr/>
            </a:pPr>
            <a:fld id="{019E3F08-109D-BC43-97CD-493420828C39}" type="slidenum">
              <a:rPr lang="en-US" smtClean="0"/>
              <a:pPr>
                <a:defRPr/>
              </a:pPr>
              <a:t>2</a:t>
            </a:fld>
            <a:endParaRPr lang="en-US"/>
          </a:p>
        </p:txBody>
      </p:sp>
    </p:spTree>
    <p:extLst>
      <p:ext uri="{BB962C8B-B14F-4D97-AF65-F5344CB8AC3E}">
        <p14:creationId xmlns:p14="http://schemas.microsoft.com/office/powerpoint/2010/main" val="182552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Settlers’ demographics, relationships, locations,  and activities</a:t>
            </a:r>
          </a:p>
          <a:p>
            <a:r>
              <a:rPr lang="en-US" dirty="0"/>
              <a:t>TTS in multiple languages, charismatic, emotional, trusted, deceptive speech, radicalization in online videos, fake information in twitter, hate tweets directed toward women journalists, cross-cultural communication, and empathetic speech</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144829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12" name="Google Shape;212;p16: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r>
              <a:rPr lang="en-US" dirty="0"/>
              <a:t>turn to the person sitting next to you and introduce yourselves.  Then turn to the other person and introduce yourselves.</a:t>
            </a:r>
          </a:p>
          <a:p>
            <a:pPr marL="0" lvl="0" indent="0" algn="l" rtl="0">
              <a:spcBef>
                <a:spcPts val="0"/>
              </a:spcBef>
              <a:spcAft>
                <a:spcPts val="0"/>
              </a:spcAft>
              <a:buNone/>
            </a:pPr>
            <a:r>
              <a:rPr lang="en-US" dirty="0"/>
              <a:t>Compile a list of all the abbreviations you use in social media or email</a:t>
            </a:r>
            <a:r>
              <a:rPr lang="en-US" baseline="0" dirty="0"/>
              <a:t> (e.g. LGTM)</a:t>
            </a:r>
          </a:p>
          <a:p>
            <a:pPr marL="0" lvl="0" indent="0" algn="l" rtl="0">
              <a:spcBef>
                <a:spcPts val="0"/>
              </a:spcBef>
              <a:spcAft>
                <a:spcPts val="0"/>
              </a:spcAft>
              <a:buNone/>
            </a:pPr>
            <a:r>
              <a:rPr lang="en-US" baseline="0" dirty="0"/>
              <a:t>Can we do this with emojis??</a:t>
            </a:r>
            <a:endParaRPr dirty="0"/>
          </a:p>
        </p:txBody>
      </p:sp>
      <p:sp>
        <p:nvSpPr>
          <p:cNvPr id="213" name="Google Shape;213;p16: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366344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Angry, sad, happy</a:t>
            </a:r>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7</a:t>
            </a:fld>
            <a:endParaRPr lang="en-US"/>
          </a:p>
        </p:txBody>
      </p:sp>
    </p:spTree>
    <p:extLst>
      <p:ext uri="{BB962C8B-B14F-4D97-AF65-F5344CB8AC3E}">
        <p14:creationId xmlns:p14="http://schemas.microsoft.com/office/powerpoint/2010/main" val="146527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out both in your native language.</a:t>
            </a:r>
          </a:p>
        </p:txBody>
      </p:sp>
      <p:sp>
        <p:nvSpPr>
          <p:cNvPr id="4" name="Slide Number Placeholder 3"/>
          <p:cNvSpPr>
            <a:spLocks noGrp="1"/>
          </p:cNvSpPr>
          <p:nvPr>
            <p:ph type="sldNum" sz="quarter" idx="5"/>
          </p:nvPr>
        </p:nvSpPr>
        <p:spPr/>
        <p:txBody>
          <a:bodyPr/>
          <a:lstStyle/>
          <a:p>
            <a:pPr>
              <a:defRPr/>
            </a:pPr>
            <a:fld id="{019E3F08-109D-BC43-97CD-493420828C39}" type="slidenum">
              <a:rPr lang="en-US" smtClean="0"/>
              <a:pPr>
                <a:defRPr/>
              </a:pPr>
              <a:t>8</a:t>
            </a:fld>
            <a:endParaRPr lang="en-US"/>
          </a:p>
        </p:txBody>
      </p:sp>
    </p:spTree>
    <p:extLst>
      <p:ext uri="{BB962C8B-B14F-4D97-AF65-F5344CB8AC3E}">
        <p14:creationId xmlns:p14="http://schemas.microsoft.com/office/powerpoint/2010/main" val="128167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Speech acts: question? Statement?  Backchannels (um, </a:t>
            </a:r>
            <a:r>
              <a:rPr lang="en-US" dirty="0" err="1"/>
              <a:t>uhuh</a:t>
            </a:r>
            <a:r>
              <a:rPr lang="en-US" dirty="0"/>
              <a:t>…)</a:t>
            </a:r>
          </a:p>
          <a:p>
            <a:endParaRPr lang="en-US" dirty="0"/>
          </a:p>
          <a:p>
            <a:r>
              <a:rPr lang="en-US" dirty="0"/>
              <a:t>I know that.</a:t>
            </a:r>
          </a:p>
          <a:p>
            <a:r>
              <a:rPr lang="en-US" dirty="0"/>
              <a:t>I really believe you.</a:t>
            </a:r>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10</a:t>
            </a:fld>
            <a:endParaRPr lang="en-US"/>
          </a:p>
        </p:txBody>
      </p:sp>
    </p:spTree>
    <p:extLst>
      <p:ext uri="{BB962C8B-B14F-4D97-AF65-F5344CB8AC3E}">
        <p14:creationId xmlns:p14="http://schemas.microsoft.com/office/powerpoint/2010/main" val="80587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6366AE-83BE-4545-A9A1-654831B74448}" type="slidenum">
              <a:rPr lang="en-US"/>
              <a:pPr>
                <a:defRPr/>
              </a:pPr>
              <a:t>11</a:t>
            </a:fld>
            <a:endParaRPr lang="en-US"/>
          </a:p>
        </p:txBody>
      </p:sp>
      <p:sp>
        <p:nvSpPr>
          <p:cNvPr id="475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5139" name="Rectangle 3"/>
          <p:cNvSpPr>
            <a:spLocks noGrp="1" noChangeArrowheads="1"/>
          </p:cNvSpPr>
          <p:nvPr>
            <p:ph type="body" idx="1"/>
          </p:nvPr>
        </p:nvSpPr>
        <p:spPr/>
        <p:txBody>
          <a:bodyPr/>
          <a:lstStyle/>
          <a:p>
            <a:pPr eaLnBrk="1" hangingPunct="1">
              <a:defRPr/>
            </a:pPr>
            <a:r>
              <a:rPr lang="en-US" dirty="0" err="1">
                <a:cs typeface="+mn-cs"/>
              </a:rPr>
              <a:t>WaveNet</a:t>
            </a:r>
            <a:r>
              <a:rPr lang="en-US" dirty="0">
                <a:cs typeface="+mn-cs"/>
              </a:rPr>
              <a:t>, Deep Voice (Baidu), </a:t>
            </a:r>
            <a:r>
              <a:rPr lang="en-US" dirty="0" err="1">
                <a:cs typeface="+mn-cs"/>
              </a:rPr>
              <a:t>Tacotron</a:t>
            </a:r>
            <a:r>
              <a:rPr lang="en-US" dirty="0">
                <a:cs typeface="+mn-cs"/>
              </a:rPr>
              <a:t> (Google), </a:t>
            </a:r>
            <a:r>
              <a:rPr lang="en-US" dirty="0" err="1">
                <a:cs typeface="+mn-cs"/>
              </a:rPr>
              <a:t>FastSpeech</a:t>
            </a:r>
            <a:r>
              <a:rPr lang="en-US" dirty="0">
                <a:cs typeface="+mn-cs"/>
              </a:rPr>
              <a:t> (TTS with transformers), </a:t>
            </a:r>
            <a:r>
              <a:rPr lang="en-US" dirty="0" err="1">
                <a:cs typeface="+mn-cs"/>
              </a:rPr>
              <a:t>WaveGlow</a:t>
            </a:r>
            <a:r>
              <a:rPr lang="en-US" dirty="0">
                <a:cs typeface="+mn-cs"/>
              </a:rPr>
              <a:t> (Nvidia)</a:t>
            </a:r>
          </a:p>
          <a:p>
            <a:pPr eaLnBrk="1" hangingPunct="1">
              <a:defRPr/>
            </a:pPr>
            <a:r>
              <a:rPr lang="en-US" dirty="0" err="1">
                <a:cs typeface="+mn-cs"/>
              </a:rPr>
              <a:t>Spleeter</a:t>
            </a:r>
            <a:r>
              <a:rPr lang="en-US" dirty="0">
                <a:cs typeface="+mn-cs"/>
              </a:rPr>
              <a:t> for noise removal, </a:t>
            </a:r>
            <a:r>
              <a:rPr lang="en-US" dirty="0" err="1">
                <a:cs typeface="+mn-cs"/>
              </a:rPr>
              <a:t>aeneas</a:t>
            </a:r>
            <a:r>
              <a:rPr lang="en-US" dirty="0">
                <a:cs typeface="+mn-cs"/>
              </a:rPr>
              <a:t> for speech/transcript alignment, </a:t>
            </a:r>
          </a:p>
          <a:p>
            <a:pPr eaLnBrk="1" hangingPunct="1">
              <a:defRPr/>
            </a:pPr>
            <a:r>
              <a:rPr lang="en-US" dirty="0">
                <a:cs typeface="+mn-cs"/>
              </a:rPr>
              <a:t>TTS challenges…</a:t>
            </a:r>
          </a:p>
          <a:p>
            <a:pPr eaLnBrk="1" hangingPunct="1">
              <a:defRPr/>
            </a:pPr>
            <a:r>
              <a:rPr lang="en-US" dirty="0">
                <a:cs typeface="+mn-cs"/>
              </a:rPr>
              <a:t>Do you live at 288 110</a:t>
            </a:r>
            <a:r>
              <a:rPr lang="en-US" baseline="30000" dirty="0">
                <a:cs typeface="+mn-cs"/>
              </a:rPr>
              <a:t>th</a:t>
            </a:r>
            <a:r>
              <a:rPr lang="en-US" dirty="0">
                <a:cs typeface="+mn-cs"/>
              </a:rPr>
              <a:t> St. West?</a:t>
            </a:r>
          </a:p>
          <a:p>
            <a:pPr eaLnBrk="1" hangingPunct="1">
              <a:defRPr/>
            </a:pPr>
            <a:r>
              <a:rPr lang="en-US" dirty="0">
                <a:cs typeface="+mn-cs"/>
              </a:rPr>
              <a:t>The city hall parking lot was chock full of cars.</a:t>
            </a:r>
          </a:p>
          <a:p>
            <a:pPr eaLnBrk="1" hangingPunct="1">
              <a:defRPr/>
            </a:pPr>
            <a:r>
              <a:rPr lang="en-US" dirty="0">
                <a:cs typeface="+mn-cs"/>
              </a:rPr>
              <a:t>Martín Pérez plays for the Twins.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14</a:t>
            </a:fld>
            <a:endParaRPr lang="en-US"/>
          </a:p>
        </p:txBody>
      </p:sp>
    </p:spTree>
    <p:extLst>
      <p:ext uri="{BB962C8B-B14F-4D97-AF65-F5344CB8AC3E}">
        <p14:creationId xmlns:p14="http://schemas.microsoft.com/office/powerpoint/2010/main" val="96907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532738A-8D6C-4349-834F-CEC3545CEA96}" type="datetime1">
              <a:rPr lang="en-US" smtClean="0"/>
              <a:t>8/12/24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8C0D4D-3B38-244E-8159-4ACA1BD2B04E}" type="slidenum">
              <a:rPr lang="en-US"/>
              <a:pPr>
                <a:defRPr/>
              </a:pPr>
              <a:t>‹#›</a:t>
            </a:fld>
            <a:endParaRPr lang="en-US"/>
          </a:p>
        </p:txBody>
      </p:sp>
    </p:spTree>
    <p:extLst>
      <p:ext uri="{BB962C8B-B14F-4D97-AF65-F5344CB8AC3E}">
        <p14:creationId xmlns:p14="http://schemas.microsoft.com/office/powerpoint/2010/main" val="225076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A7A595-B32D-CB42-8F17-DC71F56D8F4B}" type="datetime1">
              <a:rPr lang="en-US" smtClean="0"/>
              <a:t>8/12/24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80E81-B83D-154B-BEF9-CED17DA51F90}" type="slidenum">
              <a:rPr lang="en-US"/>
              <a:pPr>
                <a:defRPr/>
              </a:pPr>
              <a:t>‹#›</a:t>
            </a:fld>
            <a:endParaRPr lang="en-US"/>
          </a:p>
        </p:txBody>
      </p:sp>
    </p:spTree>
    <p:extLst>
      <p:ext uri="{BB962C8B-B14F-4D97-AF65-F5344CB8AC3E}">
        <p14:creationId xmlns:p14="http://schemas.microsoft.com/office/powerpoint/2010/main" val="354965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B8DD4E4-1351-C441-AEAE-7C9A70C9CF27}" type="datetime1">
              <a:rPr lang="en-US" smtClean="0"/>
              <a:t>8/12/24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F83CA0-E6C2-8441-A87A-F5850AA840E1}" type="slidenum">
              <a:rPr lang="en-US"/>
              <a:pPr>
                <a:defRPr/>
              </a:pPr>
              <a:t>‹#›</a:t>
            </a:fld>
            <a:endParaRPr lang="en-US"/>
          </a:p>
        </p:txBody>
      </p:sp>
    </p:spTree>
    <p:extLst>
      <p:ext uri="{BB962C8B-B14F-4D97-AF65-F5344CB8AC3E}">
        <p14:creationId xmlns:p14="http://schemas.microsoft.com/office/powerpoint/2010/main" val="979161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E74450AC-0C46-0B47-9087-189EB7A87748}" type="datetime1">
              <a:rPr lang="en-US" smtClean="0"/>
              <a:t>8/12/24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9EBF9D-B3EB-D840-9E68-AFAF36FDBF80}" type="slidenum">
              <a:rPr lang="en-US"/>
              <a:pPr>
                <a:defRPr/>
              </a:pPr>
              <a:t>‹#›</a:t>
            </a:fld>
            <a:endParaRPr lang="en-US"/>
          </a:p>
        </p:txBody>
      </p:sp>
    </p:spTree>
    <p:extLst>
      <p:ext uri="{BB962C8B-B14F-4D97-AF65-F5344CB8AC3E}">
        <p14:creationId xmlns:p14="http://schemas.microsoft.com/office/powerpoint/2010/main" val="180762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F09120D-989A-FF45-AAA0-5394A5796601}" type="datetime1">
              <a:rPr lang="en-US" smtClean="0"/>
              <a:t>8/12/24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1716159-5324-1C48-9D26-9FD1A507DCF9}" type="slidenum">
              <a:rPr lang="en-US"/>
              <a:pPr>
                <a:defRPr/>
              </a:pPr>
              <a:t>‹#›</a:t>
            </a:fld>
            <a:endParaRPr lang="en-US"/>
          </a:p>
        </p:txBody>
      </p:sp>
    </p:spTree>
    <p:extLst>
      <p:ext uri="{BB962C8B-B14F-4D97-AF65-F5344CB8AC3E}">
        <p14:creationId xmlns:p14="http://schemas.microsoft.com/office/powerpoint/2010/main" val="385437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3880153-6271-8F48-9D78-996B2D0414E2}" type="datetime1">
              <a:rPr lang="en-US" smtClean="0"/>
              <a:t>8/12/24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A8966C5-790B-1241-9933-E8FBC0F4476C}" type="slidenum">
              <a:rPr lang="en-US"/>
              <a:pPr>
                <a:defRPr/>
              </a:pPr>
              <a:t>‹#›</a:t>
            </a:fld>
            <a:endParaRPr lang="en-US"/>
          </a:p>
        </p:txBody>
      </p:sp>
    </p:spTree>
    <p:extLst>
      <p:ext uri="{BB962C8B-B14F-4D97-AF65-F5344CB8AC3E}">
        <p14:creationId xmlns:p14="http://schemas.microsoft.com/office/powerpoint/2010/main" val="37459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8D58F65-4EBB-EF47-A2F8-0BC480B45BD4}" type="datetime1">
              <a:rPr lang="en-US" smtClean="0"/>
              <a:t>8/12/24</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584B64F-B330-6A4C-8DD5-B6CE0B230FBF}" type="slidenum">
              <a:rPr lang="en-US"/>
              <a:pPr>
                <a:defRPr/>
              </a:pPr>
              <a:t>‹#›</a:t>
            </a:fld>
            <a:endParaRPr lang="en-US"/>
          </a:p>
        </p:txBody>
      </p:sp>
    </p:spTree>
    <p:extLst>
      <p:ext uri="{BB962C8B-B14F-4D97-AF65-F5344CB8AC3E}">
        <p14:creationId xmlns:p14="http://schemas.microsoft.com/office/powerpoint/2010/main" val="61078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2642A16-71B9-1549-B0C6-8A273E1AD2CA}" type="datetime1">
              <a:rPr lang="en-US" smtClean="0"/>
              <a:t>8/12/24</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478A58E-B700-CC42-AB74-2287CD8458EA}" type="slidenum">
              <a:rPr lang="en-US"/>
              <a:pPr>
                <a:defRPr/>
              </a:pPr>
              <a:t>‹#›</a:t>
            </a:fld>
            <a:endParaRPr lang="en-US"/>
          </a:p>
        </p:txBody>
      </p:sp>
    </p:spTree>
    <p:extLst>
      <p:ext uri="{BB962C8B-B14F-4D97-AF65-F5344CB8AC3E}">
        <p14:creationId xmlns:p14="http://schemas.microsoft.com/office/powerpoint/2010/main" val="287046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61264FF-ECAD-0348-ACC0-6E250BB8342C}" type="datetime1">
              <a:rPr lang="en-US" smtClean="0"/>
              <a:t>8/12/24</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F595980-E532-354C-80D0-7656E78CFEC8}" type="slidenum">
              <a:rPr lang="en-US"/>
              <a:pPr>
                <a:defRPr/>
              </a:pPr>
              <a:t>‹#›</a:t>
            </a:fld>
            <a:endParaRPr lang="en-US"/>
          </a:p>
        </p:txBody>
      </p:sp>
    </p:spTree>
    <p:extLst>
      <p:ext uri="{BB962C8B-B14F-4D97-AF65-F5344CB8AC3E}">
        <p14:creationId xmlns:p14="http://schemas.microsoft.com/office/powerpoint/2010/main" val="37360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A09D063-2FE2-DD48-99F4-DA1D24855816}" type="datetime1">
              <a:rPr lang="en-US" smtClean="0"/>
              <a:t>8/12/24</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D3579D8-E43B-EA45-91D7-3A4D69D213B7}" type="slidenum">
              <a:rPr lang="en-US"/>
              <a:pPr>
                <a:defRPr/>
              </a:pPr>
              <a:t>‹#›</a:t>
            </a:fld>
            <a:endParaRPr lang="en-US"/>
          </a:p>
        </p:txBody>
      </p:sp>
    </p:spTree>
    <p:extLst>
      <p:ext uri="{BB962C8B-B14F-4D97-AF65-F5344CB8AC3E}">
        <p14:creationId xmlns:p14="http://schemas.microsoft.com/office/powerpoint/2010/main" val="55537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F23B13-5A5E-9843-95A8-5B1DF4BD2E35}" type="datetime1">
              <a:rPr lang="en-US" smtClean="0"/>
              <a:t>8/12/24</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FD176D-741A-9547-AA0D-CE51071535DF}" type="slidenum">
              <a:rPr lang="en-US"/>
              <a:pPr>
                <a:defRPr/>
              </a:pPr>
              <a:t>‹#›</a:t>
            </a:fld>
            <a:endParaRPr lang="en-US"/>
          </a:p>
        </p:txBody>
      </p:sp>
    </p:spTree>
    <p:extLst>
      <p:ext uri="{BB962C8B-B14F-4D97-AF65-F5344CB8AC3E}">
        <p14:creationId xmlns:p14="http://schemas.microsoft.com/office/powerpoint/2010/main" val="2566804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C66C6B-DA67-0949-AF67-2676A1205D58}" type="datetime1">
              <a:rPr lang="en-US" smtClean="0"/>
              <a:t>8/12/24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8AFFD-D1A3-4C44-BB53-2858CE377767}" type="slidenum">
              <a:rPr lang="en-US"/>
              <a:pPr>
                <a:defRPr/>
              </a:pPr>
              <a:t>‹#›</a:t>
            </a:fld>
            <a:endParaRPr lang="en-US"/>
          </a:p>
        </p:txBody>
      </p:sp>
    </p:spTree>
    <p:extLst>
      <p:ext uri="{BB962C8B-B14F-4D97-AF65-F5344CB8AC3E}">
        <p14:creationId xmlns:p14="http://schemas.microsoft.com/office/powerpoint/2010/main" val="302703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393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fld id="{98504FA5-74C7-8E47-B31A-4EC6F650A83F}" type="datetime1">
              <a:rPr lang="en-US" smtClean="0"/>
              <a:t>8/12/24</a:t>
            </a:fld>
            <a:endParaRPr lang="en-US" dirty="0"/>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952CFAE-224D-184E-BE74-004A1ECF07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p:txStyles>
    <p:titleStyle>
      <a:lvl1pPr algn="ctr" rtl="0" eaLnBrk="0" fontAlgn="base" hangingPunct="0">
        <a:spcBef>
          <a:spcPct val="0"/>
        </a:spcBef>
        <a:spcAft>
          <a:spcPct val="0"/>
        </a:spcAft>
        <a:defRPr sz="3200">
          <a:solidFill>
            <a:schemeClr val="tx2"/>
          </a:solidFill>
          <a:latin typeface="+mj-lt"/>
          <a:ea typeface="+mj-ea"/>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hyperlink" Target="https://www.zabaware.com/reader/" TargetMode="External"/><Relationship Id="rId13" Type="http://schemas.openxmlformats.org/officeDocument/2006/relationships/hyperlink" Target="https://github.com/StevenLOL/tacotron-3" TargetMode="External"/><Relationship Id="rId18" Type="http://schemas.openxmlformats.org/officeDocument/2006/relationships/hyperlink" Target="https://www.youtube.com/watch?v=AC_KC0LirmQ" TargetMode="External"/><Relationship Id="rId3" Type="http://schemas.openxmlformats.org/officeDocument/2006/relationships/hyperlink" Target="https://www.g2.com/categories/text-to-speech" TargetMode="External"/><Relationship Id="rId21" Type="http://schemas.openxmlformats.org/officeDocument/2006/relationships/hyperlink" Target="https://github.com/m-bain/whisperX" TargetMode="External"/><Relationship Id="rId7" Type="http://schemas.openxmlformats.org/officeDocument/2006/relationships/hyperlink" Target="http://www.wordtalk.org.uk/" TargetMode="External"/><Relationship Id="rId12" Type="http://schemas.openxmlformats.org/officeDocument/2006/relationships/hyperlink" Target="https://pytorch.org/hub/nvidia_deeplearningexamples_tacotron2/" TargetMode="External"/><Relationship Id="rId17" Type="http://schemas.openxmlformats.org/officeDocument/2006/relationships/hyperlink" Target="https://www.techradar.com/news/best-speech-to-text-app" TargetMode="External"/><Relationship Id="rId2" Type="http://schemas.openxmlformats.org/officeDocument/2006/relationships/notesSlide" Target="../notesSlides/notesSlide8.xml"/><Relationship Id="rId16" Type="http://schemas.openxmlformats.org/officeDocument/2006/relationships/hyperlink" Target="https://medium.com/dataman-in-ai/create-your-first-text-to-speech-natural-voices-f71f8f7b5168" TargetMode="External"/><Relationship Id="rId20" Type="http://schemas.openxmlformats.org/officeDocument/2006/relationships/hyperlink" Target="https://github.com/mozilla/DeepSpeech" TargetMode="External"/><Relationship Id="rId1" Type="http://schemas.openxmlformats.org/officeDocument/2006/relationships/slideLayout" Target="../slideLayouts/slideLayout2.xml"/><Relationship Id="rId6" Type="http://schemas.openxmlformats.org/officeDocument/2006/relationships/hyperlink" Target="http://www.panopreter.com/en/products/pb/index.php" TargetMode="External"/><Relationship Id="rId11" Type="http://schemas.openxmlformats.org/officeDocument/2006/relationships/hyperlink" Target="https://www.narakeet.com/create/deep-voice-text-to-speech.html" TargetMode="External"/><Relationship Id="rId5" Type="http://schemas.openxmlformats.org/officeDocument/2006/relationships/hyperlink" Target="http://www.cross-plus-a.com/balabolka.htm" TargetMode="External"/><Relationship Id="rId15" Type="http://schemas.openxmlformats.org/officeDocument/2006/relationships/hyperlink" Target="https://pytorch.org/hub/nvidia_deeplearningexamples_waveglow/" TargetMode="External"/><Relationship Id="rId10" Type="http://schemas.openxmlformats.org/officeDocument/2006/relationships/hyperlink" Target="https://github.com/kingstarcraft/speech-to-text-wavenet2" TargetMode="External"/><Relationship Id="rId19" Type="http://schemas.openxmlformats.org/officeDocument/2006/relationships/hyperlink" Target="https://simon.kde.org/" TargetMode="External"/><Relationship Id="rId4" Type="http://schemas.openxmlformats.org/officeDocument/2006/relationships/hyperlink" Target="https://www.naturalreaders.com/" TargetMode="External"/><Relationship Id="rId9" Type="http://schemas.openxmlformats.org/officeDocument/2006/relationships/hyperlink" Target="https://deepmind.google/discover/blog/wavenet-a-generative-model-for-raw-audio/" TargetMode="External"/><Relationship Id="rId14" Type="http://schemas.openxmlformats.org/officeDocument/2006/relationships/hyperlink" Target="https://arxiv.org/abs/2309.17056"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ibm.com/products/speech-to-text?utm_content=SRCWW&amp;p1=Search&amp;p4=43700074369655298&amp;p5=p&amp;p9=58700008189214638&amp;gbraid=0AAAAAD-_QsRdWZHBUaNuJfqc0TrIq4cYG&amp;gclid=Cj0KCQjwn9y1BhC2ARIsAG5IY-6-_hGgBSFjfwwP9DZXOf3TTKPHyoxCdPsljC7Te-wMGViepDmpKC4aAtsOEALw_wcB&amp;gclsrc=aw.ds" TargetMode="External"/><Relationship Id="rId3" Type="http://schemas.openxmlformats.org/officeDocument/2006/relationships/hyperlink" Target="https://cloud.google.com/speech-to-text" TargetMode="External"/><Relationship Id="rId7" Type="http://schemas.openxmlformats.org/officeDocument/2006/relationships/hyperlink" Target="https://shop.nuance.com/store/nuanceus/en_US/Content/pbPage.home-gateway" TargetMode="External"/><Relationship Id="rId2" Type="http://schemas.openxmlformats.org/officeDocument/2006/relationships/hyperlink" Target="https://www.labellerr.com/" TargetMode="External"/><Relationship Id="rId1" Type="http://schemas.openxmlformats.org/officeDocument/2006/relationships/slideLayout" Target="../slideLayouts/slideLayout2.xml"/><Relationship Id="rId6" Type="http://schemas.openxmlformats.org/officeDocument/2006/relationships/hyperlink" Target="https://azure.microsoft.com/en-us" TargetMode="External"/><Relationship Id="rId5" Type="http://schemas.openxmlformats.org/officeDocument/2006/relationships/hyperlink" Target="https://www.nch.com.au/scribe/index.html" TargetMode="External"/><Relationship Id="rId10" Type="http://schemas.openxmlformats.org/officeDocument/2006/relationships/hyperlink" Target="http://www.cs.columbia.edu/~julia/courses/Resources/Tools.html" TargetMode="External"/><Relationship Id="rId4" Type="http://schemas.openxmlformats.org/officeDocument/2006/relationships/hyperlink" Target="https://deepgram.com/" TargetMode="External"/><Relationship Id="rId9" Type="http://schemas.openxmlformats.org/officeDocument/2006/relationships/hyperlink" Target="https://verbit.a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duolingo.com/" TargetMode="External"/><Relationship Id="rId7" Type="http://schemas.openxmlformats.org/officeDocument/2006/relationships/hyperlink" Target="https://www.bbc.com/news/av/world-us-canada-43786713/in-six-days-i-ll-lose-my-voice-forev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buzzfeed.com/abefg/this-little-girl-fought-to-give-her-sister-with-cerebral-pal" TargetMode="External"/><Relationship Id="rId5" Type="http://schemas.openxmlformats.org/officeDocument/2006/relationships/hyperlink" Target="https://ai.googleblog.com/2019/07/parrotron-new-research-into-improving.html" TargetMode="External"/><Relationship Id="rId4" Type="http://schemas.openxmlformats.org/officeDocument/2006/relationships/hyperlink" Target="https://www.meowtalk.ap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cs.columbia.edu/~julia/courses/CS6998-24/syllabus24b.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cs.columbia.edu/~julia/courses/CS6998-23/syllabus23.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s.columbia.edu/~julia/courses/CS6698-24/syllabus24.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cs.columbia.edu/~julia/courses/CS4706/syllabus10.ht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slideLayout" Target="../slideLayouts/slideLayout12.xml"/><Relationship Id="rId3" Type="http://schemas.microsoft.com/office/2007/relationships/media" Target="../media/media2.WAV"/><Relationship Id="rId7" Type="http://schemas.microsoft.com/office/2007/relationships/media" Target="../media/media4.WAV"/><Relationship Id="rId12" Type="http://schemas.openxmlformats.org/officeDocument/2006/relationships/audio" Target="../media/media6.wav"/><Relationship Id="rId17" Type="http://schemas.openxmlformats.org/officeDocument/2006/relationships/image" Target="../media/image5.png"/><Relationship Id="rId2" Type="http://schemas.openxmlformats.org/officeDocument/2006/relationships/audio" Target="../media/media1.wav"/><Relationship Id="rId16" Type="http://schemas.openxmlformats.org/officeDocument/2006/relationships/image" Target="../media/image4.png"/><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openxmlformats.org/officeDocument/2006/relationships/image" Target="../media/image3.pn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hyperlink" Target="https://link.springer.com/article/10.3758/s13415-021-00930-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arxiv.org/abs/1705.03247" TargetMode="External"/><Relationship Id="rId4" Type="http://schemas.openxmlformats.org/officeDocument/2006/relationships/hyperlink" Target="https://ieeexplore.ieee.org/document/60713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dn.istanbul.edu.tr/file/JTA6CLJ8T5/B0153220613A41068EEDE20467C21879" TargetMode="External"/><Relationship Id="rId2" Type="http://schemas.openxmlformats.org/officeDocument/2006/relationships/hyperlink" Target="https://www.degruyter.com/document/doi/10.1159/000499071/html" TargetMode="External"/><Relationship Id="rId1" Type="http://schemas.openxmlformats.org/officeDocument/2006/relationships/slideLayout" Target="../slideLayouts/slideLayout2.xml"/><Relationship Id="rId5" Type="http://schemas.openxmlformats.org/officeDocument/2006/relationships/hyperlink" Target="https://www.eching.org/present/ms_stress_esea.pdf" TargetMode="External"/><Relationship Id="rId4" Type="http://schemas.openxmlformats.org/officeDocument/2006/relationships/hyperlink" Target="http://www2.lpl-aix.fr/~fulltext/1357.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p:txBody>
          <a:bodyPr/>
          <a:lstStyle/>
          <a:p>
            <a:r>
              <a:rPr lang="en-US"/>
              <a:t>Advanced Topics in Spoken Language Processing</a:t>
            </a:r>
            <a:endParaRPr lang="en-US" dirty="0"/>
          </a:p>
        </p:txBody>
      </p:sp>
      <p:sp>
        <p:nvSpPr>
          <p:cNvPr id="124931" name="Rectangle 3"/>
          <p:cNvSpPr>
            <a:spLocks noGrp="1" noChangeArrowheads="1"/>
          </p:cNvSpPr>
          <p:nvPr>
            <p:ph type="subTitle" idx="1"/>
          </p:nvPr>
        </p:nvSpPr>
        <p:spPr/>
        <p:txBody>
          <a:bodyPr/>
          <a:lstStyle/>
          <a:p>
            <a:r>
              <a:rPr lang="en-US" dirty="0"/>
              <a:t>Lin Ai, </a:t>
            </a:r>
            <a:r>
              <a:rPr lang="en-US" dirty="0" err="1"/>
              <a:t>Debasmita</a:t>
            </a:r>
            <a:r>
              <a:rPr lang="en-US" dirty="0"/>
              <a:t> Bhattacharya, Julia Hirschberg, Harsh Srivastava</a:t>
            </a:r>
          </a:p>
          <a:p>
            <a:r>
              <a:rPr lang="en-US" dirty="0"/>
              <a:t>CS 6998</a:t>
            </a:r>
          </a:p>
        </p:txBody>
      </p:sp>
      <p:sp>
        <p:nvSpPr>
          <p:cNvPr id="4" name="Date Placeholder 3"/>
          <p:cNvSpPr>
            <a:spLocks noGrp="1"/>
          </p:cNvSpPr>
          <p:nvPr>
            <p:ph type="dt" sz="half" idx="10"/>
          </p:nvPr>
        </p:nvSpPr>
        <p:spPr/>
        <p:txBody>
          <a:bodyPr/>
          <a:lstStyle/>
          <a:p>
            <a:fld id="{1EFD6428-D17E-074F-AAB5-1E90DC4F4758}" type="datetime1">
              <a:rPr lang="en-US" smtClean="0"/>
              <a:t>8/12/24</a:t>
            </a:fld>
            <a:endParaRPr lang="en-US"/>
          </a:p>
        </p:txBody>
      </p:sp>
      <p:sp>
        <p:nvSpPr>
          <p:cNvPr id="5" name="Slide Number Placeholder 5"/>
          <p:cNvSpPr>
            <a:spLocks noGrp="1"/>
          </p:cNvSpPr>
          <p:nvPr>
            <p:ph type="sldNum" sz="quarter" idx="12"/>
          </p:nvPr>
        </p:nvSpPr>
        <p:spPr/>
        <p:txBody>
          <a:bodyPr/>
          <a:lstStyle/>
          <a:p>
            <a:fld id="{88007FA2-B7D8-4C43-9A4F-D0DF95D8F1B6}" type="slidenum">
              <a:rPr lang="en-US" smtClean="0"/>
              <a:pPr/>
              <a:t>1</a:t>
            </a:fld>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Can We Convey and Learn from Speech</a:t>
            </a:r>
          </a:p>
        </p:txBody>
      </p:sp>
      <p:sp>
        <p:nvSpPr>
          <p:cNvPr id="8" name="Text Placeholder 7"/>
          <p:cNvSpPr>
            <a:spLocks noGrp="1"/>
          </p:cNvSpPr>
          <p:nvPr>
            <p:ph type="body" idx="1"/>
          </p:nvPr>
        </p:nvSpPr>
        <p:spPr/>
        <p:txBody>
          <a:bodyPr/>
          <a:lstStyle/>
          <a:p>
            <a:r>
              <a:rPr lang="en-US" dirty="0">
                <a:solidFill>
                  <a:srgbClr val="0070C0"/>
                </a:solidFill>
              </a:rPr>
              <a:t>What speech can convey</a:t>
            </a:r>
          </a:p>
        </p:txBody>
      </p:sp>
      <p:sp>
        <p:nvSpPr>
          <p:cNvPr id="3" name="Content Placeholder 2"/>
          <p:cNvSpPr>
            <a:spLocks noGrp="1"/>
          </p:cNvSpPr>
          <p:nvPr>
            <p:ph sz="half" idx="2"/>
          </p:nvPr>
        </p:nvSpPr>
        <p:spPr/>
        <p:txBody>
          <a:bodyPr/>
          <a:lstStyle/>
          <a:p>
            <a:pPr lvl="1"/>
            <a:r>
              <a:rPr lang="en-US" sz="2200" dirty="0"/>
              <a:t>Emotions: </a:t>
            </a:r>
            <a:r>
              <a:rPr lang="en-US" sz="2200" i="1" dirty="0"/>
              <a:t>anger, fear, joy, sadness, disgust, surprise</a:t>
            </a:r>
          </a:p>
          <a:p>
            <a:pPr lvl="1"/>
            <a:r>
              <a:rPr lang="en-US" sz="2200" dirty="0"/>
              <a:t>Sarcasm, humor</a:t>
            </a:r>
          </a:p>
          <a:p>
            <a:pPr lvl="1"/>
            <a:r>
              <a:rPr lang="en-US" sz="2200" dirty="0"/>
              <a:t>Speech Acts</a:t>
            </a:r>
          </a:p>
          <a:p>
            <a:pPr lvl="1"/>
            <a:r>
              <a:rPr lang="en-US" sz="2200" dirty="0"/>
              <a:t>Empathy</a:t>
            </a:r>
          </a:p>
          <a:p>
            <a:pPr lvl="1"/>
            <a:r>
              <a:rPr lang="en-US" sz="2200" dirty="0"/>
              <a:t>Trust</a:t>
            </a:r>
          </a:p>
          <a:p>
            <a:pPr lvl="1"/>
            <a:r>
              <a:rPr lang="en-US" sz="2200" dirty="0"/>
              <a:t>Likability/Charisma</a:t>
            </a:r>
          </a:p>
          <a:p>
            <a:pPr lvl="1"/>
            <a:r>
              <a:rPr lang="en-US" sz="2200" dirty="0"/>
              <a:t>Persuasion</a:t>
            </a:r>
          </a:p>
          <a:p>
            <a:pPr lvl="1"/>
            <a:r>
              <a:rPr lang="en-US" sz="2200" dirty="0"/>
              <a:t>Intent</a:t>
            </a:r>
          </a:p>
          <a:p>
            <a:pPr lvl="1"/>
            <a:endParaRPr lang="en-US" sz="2400" dirty="0"/>
          </a:p>
          <a:p>
            <a:pPr lvl="1"/>
            <a:endParaRPr lang="en-US" dirty="0"/>
          </a:p>
          <a:p>
            <a:endParaRPr lang="en-US" dirty="0"/>
          </a:p>
        </p:txBody>
      </p:sp>
      <p:sp>
        <p:nvSpPr>
          <p:cNvPr id="9" name="Text Placeholder 8"/>
          <p:cNvSpPr>
            <a:spLocks noGrp="1"/>
          </p:cNvSpPr>
          <p:nvPr>
            <p:ph type="body" sz="quarter" idx="3"/>
          </p:nvPr>
        </p:nvSpPr>
        <p:spPr/>
        <p:txBody>
          <a:bodyPr/>
          <a:lstStyle/>
          <a:p>
            <a:r>
              <a:rPr lang="en-US" dirty="0">
                <a:solidFill>
                  <a:srgbClr val="0070C0"/>
                </a:solidFill>
              </a:rPr>
              <a:t>What else we can learn from speech</a:t>
            </a:r>
          </a:p>
        </p:txBody>
      </p:sp>
      <p:sp>
        <p:nvSpPr>
          <p:cNvPr id="10" name="Content Placeholder 9"/>
          <p:cNvSpPr>
            <a:spLocks noGrp="1"/>
          </p:cNvSpPr>
          <p:nvPr>
            <p:ph sz="quarter" idx="4"/>
          </p:nvPr>
        </p:nvSpPr>
        <p:spPr/>
        <p:txBody>
          <a:bodyPr/>
          <a:lstStyle/>
          <a:p>
            <a:r>
              <a:rPr lang="en-US" dirty="0"/>
              <a:t>Deception</a:t>
            </a:r>
          </a:p>
          <a:p>
            <a:r>
              <a:rPr lang="en-US" dirty="0"/>
              <a:t>Mental health</a:t>
            </a:r>
          </a:p>
          <a:p>
            <a:r>
              <a:rPr lang="en-US" dirty="0"/>
              <a:t>Physical health</a:t>
            </a:r>
          </a:p>
          <a:p>
            <a:r>
              <a:rPr lang="en-US" dirty="0"/>
              <a:t>Autism and dysarthria</a:t>
            </a:r>
          </a:p>
          <a:p>
            <a:r>
              <a:rPr lang="en-US" dirty="0"/>
              <a:t>Entrainment</a:t>
            </a:r>
          </a:p>
          <a:p>
            <a:r>
              <a:rPr lang="en-US" dirty="0"/>
              <a:t>Vocal Attractiveness</a:t>
            </a:r>
          </a:p>
          <a:p>
            <a:r>
              <a:rPr lang="en-US" dirty="0"/>
              <a:t>Age and gender</a:t>
            </a:r>
          </a:p>
          <a:p>
            <a:r>
              <a:rPr lang="en-US" dirty="0"/>
              <a:t>Personality</a:t>
            </a:r>
          </a:p>
        </p:txBody>
      </p:sp>
      <p:sp>
        <p:nvSpPr>
          <p:cNvPr id="5" name="Date Placeholder 4"/>
          <p:cNvSpPr>
            <a:spLocks noGrp="1"/>
          </p:cNvSpPr>
          <p:nvPr>
            <p:ph type="dt" sz="half" idx="10"/>
          </p:nvPr>
        </p:nvSpPr>
        <p:spPr/>
        <p:txBody>
          <a:bodyPr/>
          <a:lstStyle/>
          <a:p>
            <a:pPr>
              <a:defRPr/>
            </a:pPr>
            <a:fld id="{9CD45B16-DD46-5B41-896D-6D28B972344E}" type="datetime1">
              <a:rPr lang="en-US" smtClean="0"/>
              <a:t>8/12/24</a:t>
            </a:fld>
            <a:endParaRPr lang="en-US"/>
          </a:p>
        </p:txBody>
      </p:sp>
      <p:sp>
        <p:nvSpPr>
          <p:cNvPr id="6" name="Slide Number Placeholder 5"/>
          <p:cNvSpPr>
            <a:spLocks noGrp="1"/>
          </p:cNvSpPr>
          <p:nvPr>
            <p:ph type="sldNum" sz="quarter" idx="12"/>
          </p:nvPr>
        </p:nvSpPr>
        <p:spPr/>
        <p:txBody>
          <a:bodyPr/>
          <a:lstStyle/>
          <a:p>
            <a:pPr>
              <a:defRPr/>
            </a:pPr>
            <a:fld id="{2584B64F-B330-6A4C-8DD5-B6CE0B230FBF}" type="slidenum">
              <a:rPr lang="en-US" smtClean="0"/>
              <a:pPr>
                <a:defRPr/>
              </a:pPr>
              <a:t>10</a:t>
            </a:fld>
            <a:endParaRPr lang="en-US"/>
          </a:p>
        </p:txBody>
      </p:sp>
    </p:spTree>
    <p:extLst>
      <p:ext uri="{BB962C8B-B14F-4D97-AF65-F5344CB8AC3E}">
        <p14:creationId xmlns:p14="http://schemas.microsoft.com/office/powerpoint/2010/main" val="409303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85B51CF-3AC5-CA40-B817-5AC64F123497}" type="datetime1">
              <a:rPr lang="en-US" smtClean="0"/>
              <a:t>8/12/24</a:t>
            </a:fld>
            <a:endParaRPr lang="en-US"/>
          </a:p>
        </p:txBody>
      </p:sp>
      <p:sp>
        <p:nvSpPr>
          <p:cNvPr id="5" name="Slide Number Placeholder 5"/>
          <p:cNvSpPr>
            <a:spLocks noGrp="1"/>
          </p:cNvSpPr>
          <p:nvPr>
            <p:ph type="sldNum" sz="quarter" idx="12"/>
          </p:nvPr>
        </p:nvSpPr>
        <p:spPr/>
        <p:txBody>
          <a:bodyPr/>
          <a:lstStyle/>
          <a:p>
            <a:pPr>
              <a:defRPr/>
            </a:pPr>
            <a:fld id="{226E77EF-FFCA-C948-9DAF-60A1788B3D30}" type="slidenum">
              <a:rPr lang="en-US"/>
              <a:pPr>
                <a:defRPr/>
              </a:pPr>
              <a:t>11</a:t>
            </a:fld>
            <a:endParaRPr lang="en-US"/>
          </a:p>
        </p:txBody>
      </p:sp>
      <p:sp>
        <p:nvSpPr>
          <p:cNvPr id="435202" name="Rectangle 2"/>
          <p:cNvSpPr>
            <a:spLocks noGrp="1" noChangeArrowheads="1"/>
          </p:cNvSpPr>
          <p:nvPr>
            <p:ph type="title"/>
          </p:nvPr>
        </p:nvSpPr>
        <p:spPr/>
        <p:txBody>
          <a:bodyPr/>
          <a:lstStyle/>
          <a:p>
            <a:pPr eaLnBrk="1" hangingPunct="1">
              <a:defRPr/>
            </a:pPr>
            <a:r>
              <a:rPr lang="en-US" sz="2800" dirty="0">
                <a:cs typeface="+mj-cs"/>
              </a:rPr>
              <a:t>Basic Speech Technologies</a:t>
            </a:r>
          </a:p>
        </p:txBody>
      </p:sp>
      <p:sp>
        <p:nvSpPr>
          <p:cNvPr id="435203" name="Rectangle 3"/>
          <p:cNvSpPr>
            <a:spLocks noGrp="1" noChangeArrowheads="1"/>
          </p:cNvSpPr>
          <p:nvPr>
            <p:ph type="body" idx="1"/>
          </p:nvPr>
        </p:nvSpPr>
        <p:spPr>
          <a:xfrm>
            <a:off x="457200" y="1524000"/>
            <a:ext cx="8229600" cy="4602163"/>
          </a:xfrm>
        </p:spPr>
        <p:txBody>
          <a:bodyPr/>
          <a:lstStyle/>
          <a:p>
            <a:pPr eaLnBrk="1" hangingPunct="1">
              <a:lnSpc>
                <a:spcPct val="90000"/>
              </a:lnSpc>
              <a:defRPr/>
            </a:pPr>
            <a:r>
              <a:rPr lang="en-US" sz="2400" dirty="0">
                <a:cs typeface="+mn-cs"/>
                <a:hlinkClick r:id="rId3"/>
              </a:rPr>
              <a:t>Speech synthesis </a:t>
            </a:r>
            <a:r>
              <a:rPr lang="en-US" sz="2400" dirty="0">
                <a:cs typeface="+mn-cs"/>
              </a:rPr>
              <a:t>(TTS):</a:t>
            </a:r>
          </a:p>
          <a:p>
            <a:pPr lvl="1" eaLnBrk="1" hangingPunct="1">
              <a:lnSpc>
                <a:spcPct val="90000"/>
              </a:lnSpc>
              <a:defRPr/>
            </a:pPr>
            <a:r>
              <a:rPr lang="en-US" sz="2200" dirty="0">
                <a:cs typeface="+mn-cs"/>
              </a:rPr>
              <a:t>Many versions of concatenative, parametric TTS: </a:t>
            </a:r>
            <a:r>
              <a:rPr lang="en-US" sz="2200" dirty="0">
                <a:cs typeface="+mn-cs"/>
                <a:hlinkClick r:id="rId4"/>
              </a:rPr>
              <a:t>NaturalReader</a:t>
            </a:r>
            <a:r>
              <a:rPr lang="en-US" sz="2200" dirty="0">
                <a:cs typeface="+mn-cs"/>
              </a:rPr>
              <a:t>,  </a:t>
            </a:r>
            <a:r>
              <a:rPr lang="en-US" sz="2200" dirty="0">
                <a:cs typeface="+mn-cs"/>
                <a:hlinkClick r:id="rId5"/>
              </a:rPr>
              <a:t>Balabolka</a:t>
            </a:r>
            <a:r>
              <a:rPr lang="en-US" sz="2200" dirty="0">
                <a:cs typeface="+mn-cs"/>
              </a:rPr>
              <a:t>, </a:t>
            </a:r>
            <a:r>
              <a:rPr lang="en-US" sz="2200" dirty="0">
                <a:cs typeface="+mn-cs"/>
                <a:hlinkClick r:id="rId6"/>
              </a:rPr>
              <a:t>Panopreter Basic</a:t>
            </a:r>
            <a:r>
              <a:rPr lang="en-US" sz="2200" dirty="0">
                <a:cs typeface="+mn-cs"/>
              </a:rPr>
              <a:t>, </a:t>
            </a:r>
            <a:r>
              <a:rPr lang="en-US" sz="2200" dirty="0">
                <a:cs typeface="+mn-cs"/>
                <a:hlinkClick r:id="rId7"/>
              </a:rPr>
              <a:t>WordTalk</a:t>
            </a:r>
            <a:r>
              <a:rPr lang="en-US" sz="2200" dirty="0">
                <a:cs typeface="+mn-cs"/>
              </a:rPr>
              <a:t>,</a:t>
            </a:r>
            <a:r>
              <a:rPr lang="en-US" sz="1600" b="1" i="0" u="none" strike="noStrike" dirty="0">
                <a:solidFill>
                  <a:srgbClr val="333333"/>
                </a:solidFill>
                <a:effectLst/>
                <a:latin typeface="Open Sans" panose="020B0606030504020204" pitchFamily="34" charset="0"/>
              </a:rPr>
              <a:t> </a:t>
            </a:r>
            <a:r>
              <a:rPr lang="en-US" sz="2200" i="0" u="none" strike="noStrike" dirty="0">
                <a:solidFill>
                  <a:srgbClr val="333333"/>
                </a:solidFill>
                <a:effectLst/>
                <a:hlinkClick r:id="rId8"/>
              </a:rPr>
              <a:t>Zabaware Text-to-Speech Reader</a:t>
            </a:r>
            <a:r>
              <a:rPr lang="en-US" sz="1600" b="1" i="0" u="none" strike="noStrike" dirty="0">
                <a:solidFill>
                  <a:srgbClr val="333333"/>
                </a:solidFill>
                <a:effectLst/>
                <a:latin typeface="Open Sans" panose="020B0606030504020204" pitchFamily="34" charset="0"/>
              </a:rPr>
              <a:t>,</a:t>
            </a:r>
            <a:r>
              <a:rPr lang="en-US" sz="2200" dirty="0">
                <a:cs typeface="+mn-cs"/>
              </a:rPr>
              <a:t> </a:t>
            </a:r>
            <a:r>
              <a:rPr lang="en-US" sz="2200" dirty="0">
                <a:cs typeface="+mn-cs"/>
                <a:hlinkClick r:id="rId9"/>
              </a:rPr>
              <a:t>WaveNet</a:t>
            </a:r>
            <a:r>
              <a:rPr lang="en-US" sz="2200" dirty="0">
                <a:cs typeface="+mn-cs"/>
              </a:rPr>
              <a:t> and </a:t>
            </a:r>
            <a:r>
              <a:rPr lang="en-US" sz="2200" dirty="0">
                <a:cs typeface="+mn-cs"/>
                <a:hlinkClick r:id="rId10"/>
              </a:rPr>
              <a:t>WaveNet2</a:t>
            </a:r>
            <a:r>
              <a:rPr lang="en-US" sz="2200" dirty="0">
                <a:cs typeface="+mn-cs"/>
              </a:rPr>
              <a:t>, </a:t>
            </a:r>
            <a:r>
              <a:rPr lang="en-US" sz="2200" dirty="0">
                <a:cs typeface="+mn-cs"/>
                <a:hlinkClick r:id="rId11"/>
              </a:rPr>
              <a:t>Deep Voice AI</a:t>
            </a:r>
            <a:r>
              <a:rPr lang="en-US" sz="2200" dirty="0">
                <a:cs typeface="+mn-cs"/>
              </a:rPr>
              <a:t>, </a:t>
            </a:r>
            <a:r>
              <a:rPr lang="en-US" sz="2200" dirty="0">
                <a:cs typeface="+mn-cs"/>
                <a:hlinkClick r:id="rId12"/>
              </a:rPr>
              <a:t>Tacotron2</a:t>
            </a:r>
            <a:r>
              <a:rPr lang="en-US" sz="2200" dirty="0">
                <a:cs typeface="+mn-cs"/>
              </a:rPr>
              <a:t>, </a:t>
            </a:r>
            <a:r>
              <a:rPr lang="en-US" sz="2200" dirty="0">
                <a:cs typeface="+mn-cs"/>
                <a:hlinkClick r:id="rId13"/>
              </a:rPr>
              <a:t>Tacotron-3</a:t>
            </a:r>
            <a:r>
              <a:rPr lang="en-US" sz="2200" dirty="0">
                <a:cs typeface="+mn-cs"/>
              </a:rPr>
              <a:t>, </a:t>
            </a:r>
            <a:r>
              <a:rPr lang="en-US" sz="2200" dirty="0">
                <a:cs typeface="+mn-cs"/>
                <a:hlinkClick r:id="rId14"/>
              </a:rPr>
              <a:t>Re-Flow-TTS</a:t>
            </a:r>
            <a:r>
              <a:rPr lang="en-US" sz="2200" dirty="0">
                <a:cs typeface="+mn-cs"/>
              </a:rPr>
              <a:t>,  </a:t>
            </a:r>
            <a:r>
              <a:rPr lang="en-US" sz="2200" dirty="0">
                <a:cs typeface="+mn-cs"/>
                <a:hlinkClick r:id="rId15"/>
              </a:rPr>
              <a:t>WaveGlow</a:t>
            </a:r>
            <a:r>
              <a:rPr lang="en-US" sz="2200" dirty="0">
                <a:cs typeface="+mn-cs"/>
              </a:rPr>
              <a:t>, </a:t>
            </a:r>
            <a:r>
              <a:rPr lang="en-US" sz="2200" dirty="0" err="1">
                <a:cs typeface="+mn-cs"/>
                <a:hlinkClick r:id="rId16"/>
              </a:rPr>
              <a:t>Deepmind</a:t>
            </a:r>
            <a:r>
              <a:rPr lang="en-US" sz="2200" dirty="0">
                <a:cs typeface="+mn-cs"/>
                <a:hlinkClick r:id="rId16"/>
              </a:rPr>
              <a:t> TTS</a:t>
            </a:r>
            <a:endParaRPr lang="en-US" sz="2200" dirty="0">
              <a:cs typeface="+mn-cs"/>
            </a:endParaRPr>
          </a:p>
          <a:p>
            <a:pPr lvl="1" eaLnBrk="1" hangingPunct="1">
              <a:lnSpc>
                <a:spcPct val="90000"/>
              </a:lnSpc>
              <a:defRPr/>
            </a:pPr>
            <a:r>
              <a:rPr lang="en-US" sz="2200" dirty="0">
                <a:cs typeface="+mn-cs"/>
              </a:rPr>
              <a:t>Many challenges:</a:t>
            </a:r>
          </a:p>
          <a:p>
            <a:pPr lvl="2" eaLnBrk="1" hangingPunct="1">
              <a:defRPr/>
            </a:pPr>
            <a:r>
              <a:rPr lang="en-US" sz="2000" dirty="0"/>
              <a:t>Do you live at </a:t>
            </a:r>
            <a:r>
              <a:rPr lang="en-US" sz="2000" i="1" dirty="0"/>
              <a:t>288 110</a:t>
            </a:r>
            <a:r>
              <a:rPr lang="en-US" sz="2000" i="1" baseline="30000" dirty="0"/>
              <a:t>th</a:t>
            </a:r>
            <a:r>
              <a:rPr lang="en-US" sz="2000" i="1" dirty="0"/>
              <a:t> St. West</a:t>
            </a:r>
            <a:r>
              <a:rPr lang="en-US" sz="2000" dirty="0"/>
              <a:t>?</a:t>
            </a:r>
          </a:p>
          <a:p>
            <a:pPr lvl="2" eaLnBrk="1" hangingPunct="1">
              <a:defRPr/>
            </a:pPr>
            <a:r>
              <a:rPr lang="en-US" sz="2000" dirty="0"/>
              <a:t>The </a:t>
            </a:r>
            <a:r>
              <a:rPr lang="en-US" sz="2000" i="1" dirty="0"/>
              <a:t>city hall parking lot </a:t>
            </a:r>
            <a:r>
              <a:rPr lang="en-US" sz="2000" dirty="0"/>
              <a:t>was chock full of cars.</a:t>
            </a:r>
          </a:p>
          <a:p>
            <a:pPr lvl="2" eaLnBrk="1" hangingPunct="1">
              <a:defRPr/>
            </a:pPr>
            <a:r>
              <a:rPr lang="en-US" sz="2000" i="1" dirty="0"/>
              <a:t>Martín Pérez </a:t>
            </a:r>
            <a:r>
              <a:rPr lang="en-US" sz="2000" dirty="0"/>
              <a:t>plays for the Twins.</a:t>
            </a:r>
          </a:p>
          <a:p>
            <a:pPr eaLnBrk="1" hangingPunct="1">
              <a:lnSpc>
                <a:spcPct val="90000"/>
              </a:lnSpc>
              <a:defRPr/>
            </a:pPr>
            <a:r>
              <a:rPr lang="en-US" sz="2400" dirty="0">
                <a:cs typeface="+mn-cs"/>
                <a:hlinkClick r:id="rId17"/>
              </a:rPr>
              <a:t>Speech recognition </a:t>
            </a:r>
            <a:r>
              <a:rPr lang="en-US" sz="2400" dirty="0">
                <a:cs typeface="+mn-cs"/>
              </a:rPr>
              <a:t>(ASR): and </a:t>
            </a:r>
            <a:r>
              <a:rPr lang="en-US" sz="2400" dirty="0">
                <a:cs typeface="+mn-cs"/>
                <a:hlinkClick r:id="rId17"/>
              </a:rPr>
              <a:t>more</a:t>
            </a:r>
            <a:endParaRPr lang="en-US" sz="2400" dirty="0">
              <a:cs typeface="+mn-cs"/>
            </a:endParaRPr>
          </a:p>
          <a:p>
            <a:pPr lvl="1" eaLnBrk="1" hangingPunct="1">
              <a:lnSpc>
                <a:spcPct val="90000"/>
              </a:lnSpc>
              <a:defRPr/>
            </a:pPr>
            <a:r>
              <a:rPr lang="en-US" sz="2200" dirty="0">
                <a:cs typeface="+mn-cs"/>
              </a:rPr>
              <a:t>Free: </a:t>
            </a:r>
            <a:r>
              <a:rPr lang="en-US" sz="2200" dirty="0">
                <a:hlinkClick r:id="rId18"/>
              </a:rPr>
              <a:t>Kaldi</a:t>
            </a:r>
            <a:r>
              <a:rPr lang="en-US" sz="2200" dirty="0"/>
              <a:t>, </a:t>
            </a:r>
            <a:r>
              <a:rPr lang="en-US" sz="2200" dirty="0">
                <a:hlinkClick r:id="rId19"/>
              </a:rPr>
              <a:t>Simon</a:t>
            </a:r>
            <a:r>
              <a:rPr lang="en-US" sz="2200" dirty="0"/>
              <a:t>, </a:t>
            </a:r>
            <a:r>
              <a:rPr lang="en-US" sz="2200" dirty="0">
                <a:hlinkClick r:id="rId20"/>
              </a:rPr>
              <a:t>Mozilla DeepSpeech</a:t>
            </a:r>
            <a:r>
              <a:rPr lang="en-US" sz="2200" dirty="0"/>
              <a:t>, </a:t>
            </a:r>
            <a:r>
              <a:rPr lang="en-US" sz="2200" dirty="0">
                <a:hlinkClick r:id="rId21"/>
              </a:rPr>
              <a:t>WhisperX</a:t>
            </a:r>
            <a:endParaRPr lang="en-US" sz="2200" dirty="0">
              <a:cs typeface="+mn-cs"/>
            </a:endParaRPr>
          </a:p>
          <a:p>
            <a:pPr lvl="1" eaLnBrk="1" hangingPunct="1">
              <a:lnSpc>
                <a:spcPct val="90000"/>
              </a:lnSpc>
              <a:defRPr/>
            </a:pPr>
            <a:endParaRPr lang="en-US" sz="2200" dirty="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AB7E6-1654-D745-8BB6-5CB45ED09D1B}"/>
              </a:ext>
            </a:extLst>
          </p:cNvPr>
          <p:cNvSpPr>
            <a:spLocks noGrp="1"/>
          </p:cNvSpPr>
          <p:nvPr>
            <p:ph idx="1"/>
          </p:nvPr>
        </p:nvSpPr>
        <p:spPr>
          <a:xfrm>
            <a:off x="457200" y="685800"/>
            <a:ext cx="8229600" cy="5440363"/>
          </a:xfrm>
        </p:spPr>
        <p:txBody>
          <a:bodyPr/>
          <a:lstStyle/>
          <a:p>
            <a:pPr lvl="1" eaLnBrk="1" hangingPunct="1">
              <a:lnSpc>
                <a:spcPct val="90000"/>
              </a:lnSpc>
              <a:defRPr/>
            </a:pPr>
            <a:r>
              <a:rPr lang="en-US" sz="2400" dirty="0">
                <a:cs typeface="+mn-cs"/>
              </a:rPr>
              <a:t>Paid: </a:t>
            </a:r>
            <a:r>
              <a:rPr lang="en-US" sz="2400" dirty="0">
                <a:hlinkClick r:id="rId2"/>
              </a:rPr>
              <a:t>Labellerr</a:t>
            </a:r>
            <a:r>
              <a:rPr lang="en-US" sz="2400" dirty="0"/>
              <a:t>, </a:t>
            </a:r>
            <a:r>
              <a:rPr lang="en-US" sz="2400" dirty="0">
                <a:hlinkClick r:id="rId3"/>
              </a:rPr>
              <a:t>Google Cloud Speech-to-Text</a:t>
            </a:r>
            <a:r>
              <a:rPr lang="en-US" sz="2400" dirty="0"/>
              <a:t>, </a:t>
            </a:r>
            <a:r>
              <a:rPr lang="en-US" sz="2400" dirty="0">
                <a:hlinkClick r:id="rId4"/>
              </a:rPr>
              <a:t>Deepgram</a:t>
            </a:r>
            <a:r>
              <a:rPr lang="en-US" sz="2400" dirty="0"/>
              <a:t>, </a:t>
            </a:r>
            <a:r>
              <a:rPr lang="en-US" sz="2400" dirty="0">
                <a:hlinkClick r:id="rId5"/>
              </a:rPr>
              <a:t>Express Scribe</a:t>
            </a:r>
            <a:r>
              <a:rPr lang="en-US" sz="2400" dirty="0"/>
              <a:t>, </a:t>
            </a:r>
            <a:r>
              <a:rPr lang="en-US" sz="2400" dirty="0">
                <a:hlinkClick r:id="rId6"/>
              </a:rPr>
              <a:t>M$Azure</a:t>
            </a:r>
            <a:r>
              <a:rPr lang="en-US" sz="2400" dirty="0"/>
              <a:t>, </a:t>
            </a:r>
            <a:r>
              <a:rPr lang="en-US" sz="2400" dirty="0">
                <a:cs typeface="+mn-cs"/>
                <a:hlinkClick r:id="rId7"/>
              </a:rPr>
              <a:t>Nuance Dragon</a:t>
            </a:r>
            <a:r>
              <a:rPr lang="en-US" sz="2400" dirty="0">
                <a:cs typeface="+mn-cs"/>
              </a:rPr>
              <a:t>, </a:t>
            </a:r>
            <a:r>
              <a:rPr lang="en-US" sz="2400" dirty="0">
                <a:cs typeface="+mn-cs"/>
                <a:hlinkClick r:id="rId8"/>
              </a:rPr>
              <a:t>IBM Watson</a:t>
            </a:r>
            <a:r>
              <a:rPr lang="en-US" sz="2400" dirty="0">
                <a:cs typeface="+mn-cs"/>
              </a:rPr>
              <a:t>, </a:t>
            </a:r>
            <a:r>
              <a:rPr lang="en-US" sz="2400" dirty="0">
                <a:cs typeface="+mn-cs"/>
                <a:hlinkClick r:id="rId9"/>
              </a:rPr>
              <a:t>Verbit</a:t>
            </a:r>
            <a:r>
              <a:rPr lang="en-US" sz="2400" dirty="0">
                <a:cs typeface="+mn-cs"/>
              </a:rPr>
              <a:t>, …</a:t>
            </a:r>
          </a:p>
          <a:p>
            <a:pPr lvl="1" eaLnBrk="1" hangingPunct="1">
              <a:lnSpc>
                <a:spcPct val="90000"/>
              </a:lnSpc>
              <a:defRPr/>
            </a:pPr>
            <a:r>
              <a:rPr lang="en-US" sz="2400" dirty="0">
                <a:cs typeface="+mn-cs"/>
              </a:rPr>
              <a:t>Many challenges:  new languages, named entities, phone apps</a:t>
            </a:r>
            <a:endParaRPr lang="en-US" sz="2400" dirty="0">
              <a:hlinkClick r:id="rId10"/>
            </a:endParaRPr>
          </a:p>
          <a:p>
            <a:pPr eaLnBrk="1" hangingPunct="1">
              <a:lnSpc>
                <a:spcPct val="90000"/>
              </a:lnSpc>
              <a:defRPr/>
            </a:pPr>
            <a:r>
              <a:rPr lang="en-US" sz="2400" dirty="0">
                <a:hlinkClick r:id="rId10"/>
              </a:rPr>
              <a:t>Speech analysis</a:t>
            </a:r>
            <a:r>
              <a:rPr lang="en-US" sz="2400" dirty="0"/>
              <a:t>: </a:t>
            </a:r>
          </a:p>
          <a:p>
            <a:pPr lvl="1" eaLnBrk="1" hangingPunct="1">
              <a:lnSpc>
                <a:spcPct val="90000"/>
              </a:lnSpc>
              <a:defRPr/>
            </a:pPr>
            <a:r>
              <a:rPr lang="en-US" sz="2200" dirty="0" err="1"/>
              <a:t>Praat</a:t>
            </a:r>
            <a:r>
              <a:rPr lang="en-US" sz="2200" dirty="0"/>
              <a:t>, Sox, </a:t>
            </a:r>
            <a:r>
              <a:rPr lang="en-US" sz="2200" dirty="0" err="1"/>
              <a:t>WaveSurfer</a:t>
            </a:r>
            <a:r>
              <a:rPr lang="en-US" sz="2200" dirty="0"/>
              <a:t>, Adobe Audition</a:t>
            </a:r>
          </a:p>
          <a:p>
            <a:pPr lvl="1" eaLnBrk="1" hangingPunct="1">
              <a:lnSpc>
                <a:spcPct val="90000"/>
              </a:lnSpc>
              <a:defRPr/>
            </a:pPr>
            <a:r>
              <a:rPr lang="en-US" sz="2200" dirty="0" err="1"/>
              <a:t>Spleeter</a:t>
            </a:r>
            <a:r>
              <a:rPr lang="en-US" sz="2200" dirty="0"/>
              <a:t>, CMGAN, and Audacity for removing background noise</a:t>
            </a:r>
          </a:p>
          <a:p>
            <a:pPr lvl="1" eaLnBrk="1" hangingPunct="1">
              <a:lnSpc>
                <a:spcPct val="90000"/>
              </a:lnSpc>
              <a:defRPr/>
            </a:pPr>
            <a:r>
              <a:rPr lang="en-US" sz="2200" dirty="0"/>
              <a:t>Aeneas for aligning text and speech</a:t>
            </a:r>
          </a:p>
          <a:p>
            <a:pPr lvl="1" eaLnBrk="1" hangingPunct="1">
              <a:lnSpc>
                <a:spcPct val="90000"/>
              </a:lnSpc>
              <a:defRPr/>
            </a:pPr>
            <a:r>
              <a:rPr lang="en-US" sz="2000" dirty="0"/>
              <a:t>Please check the course’s </a:t>
            </a:r>
            <a:r>
              <a:rPr lang="en-US" sz="2000" dirty="0">
                <a:hlinkClick r:id="rId10"/>
              </a:rPr>
              <a:t>Resources</a:t>
            </a:r>
            <a:r>
              <a:rPr lang="en-US" sz="2000" dirty="0"/>
              <a:t> website for links to these and more…</a:t>
            </a:r>
          </a:p>
          <a:p>
            <a:endParaRPr lang="en-US" dirty="0"/>
          </a:p>
        </p:txBody>
      </p:sp>
      <p:sp>
        <p:nvSpPr>
          <p:cNvPr id="4" name="Date Placeholder 3">
            <a:extLst>
              <a:ext uri="{FF2B5EF4-FFF2-40B4-BE49-F238E27FC236}">
                <a16:creationId xmlns:a16="http://schemas.microsoft.com/office/drawing/2014/main" id="{7AB8A7DF-B303-3743-87F0-61E7E49B0E1F}"/>
              </a:ext>
            </a:extLst>
          </p:cNvPr>
          <p:cNvSpPr>
            <a:spLocks noGrp="1"/>
          </p:cNvSpPr>
          <p:nvPr>
            <p:ph type="dt" sz="half" idx="10"/>
          </p:nvPr>
        </p:nvSpPr>
        <p:spPr/>
        <p:txBody>
          <a:bodyPr/>
          <a:lstStyle/>
          <a:p>
            <a:pPr>
              <a:defRPr/>
            </a:pPr>
            <a:fld id="{FF09120D-989A-FF45-AAA0-5394A5796601}" type="datetime1">
              <a:rPr lang="en-US" smtClean="0"/>
              <a:t>8/12/24</a:t>
            </a:fld>
            <a:endParaRPr lang="en-US" dirty="0"/>
          </a:p>
        </p:txBody>
      </p:sp>
      <p:sp>
        <p:nvSpPr>
          <p:cNvPr id="5" name="Slide Number Placeholder 4">
            <a:extLst>
              <a:ext uri="{FF2B5EF4-FFF2-40B4-BE49-F238E27FC236}">
                <a16:creationId xmlns:a16="http://schemas.microsoft.com/office/drawing/2014/main" id="{175E3168-57EE-7E47-AD32-1DABB82C9797}"/>
              </a:ext>
            </a:extLst>
          </p:cNvPr>
          <p:cNvSpPr>
            <a:spLocks noGrp="1"/>
          </p:cNvSpPr>
          <p:nvPr>
            <p:ph type="sldNum" sz="quarter" idx="12"/>
          </p:nvPr>
        </p:nvSpPr>
        <p:spPr/>
        <p:txBody>
          <a:bodyPr/>
          <a:lstStyle/>
          <a:p>
            <a:pPr>
              <a:defRPr/>
            </a:pPr>
            <a:fld id="{21716159-5324-1C48-9D26-9FD1A507DCF9}" type="slidenum">
              <a:rPr lang="en-US" smtClean="0"/>
              <a:pPr>
                <a:defRPr/>
              </a:pPr>
              <a:t>12</a:t>
            </a:fld>
            <a:endParaRPr lang="en-US"/>
          </a:p>
        </p:txBody>
      </p:sp>
    </p:spTree>
    <p:extLst>
      <p:ext uri="{BB962C8B-B14F-4D97-AF65-F5344CB8AC3E}">
        <p14:creationId xmlns:p14="http://schemas.microsoft.com/office/powerpoint/2010/main" val="90991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4709-EF13-944D-8135-EF492C9DD1BB}"/>
              </a:ext>
            </a:extLst>
          </p:cNvPr>
          <p:cNvSpPr>
            <a:spLocks noGrp="1"/>
          </p:cNvSpPr>
          <p:nvPr>
            <p:ph type="title"/>
          </p:nvPr>
        </p:nvSpPr>
        <p:spPr/>
        <p:txBody>
          <a:bodyPr/>
          <a:lstStyle/>
          <a:p>
            <a:r>
              <a:rPr lang="en-US" dirty="0"/>
              <a:t>Many Other Speech Applications</a:t>
            </a:r>
          </a:p>
        </p:txBody>
      </p:sp>
      <p:sp>
        <p:nvSpPr>
          <p:cNvPr id="3" name="Content Placeholder 2">
            <a:extLst>
              <a:ext uri="{FF2B5EF4-FFF2-40B4-BE49-F238E27FC236}">
                <a16:creationId xmlns:a16="http://schemas.microsoft.com/office/drawing/2014/main" id="{8B128A9E-92BB-3245-8945-3F4036BF6DDF}"/>
              </a:ext>
            </a:extLst>
          </p:cNvPr>
          <p:cNvSpPr>
            <a:spLocks noGrp="1"/>
          </p:cNvSpPr>
          <p:nvPr>
            <p:ph idx="1"/>
          </p:nvPr>
        </p:nvSpPr>
        <p:spPr>
          <a:xfrm>
            <a:off x="457200" y="1417638"/>
            <a:ext cx="8229600" cy="4708525"/>
          </a:xfrm>
        </p:spPr>
        <p:txBody>
          <a:bodyPr/>
          <a:lstStyle/>
          <a:p>
            <a:pPr eaLnBrk="1" hangingPunct="1">
              <a:lnSpc>
                <a:spcPct val="90000"/>
              </a:lnSpc>
              <a:defRPr/>
            </a:pPr>
            <a:r>
              <a:rPr lang="en-US" sz="2400" i="1" dirty="0">
                <a:solidFill>
                  <a:srgbClr val="0070C0"/>
                </a:solidFill>
              </a:rPr>
              <a:t>Speech to Speech Translation</a:t>
            </a:r>
            <a:r>
              <a:rPr lang="en-US" sz="2400" dirty="0"/>
              <a:t>:  Google Translate</a:t>
            </a:r>
          </a:p>
          <a:p>
            <a:pPr eaLnBrk="1" hangingPunct="1">
              <a:lnSpc>
                <a:spcPct val="90000"/>
              </a:lnSpc>
              <a:defRPr/>
            </a:pPr>
            <a:r>
              <a:rPr lang="en-US" sz="2400" i="1" dirty="0">
                <a:solidFill>
                  <a:srgbClr val="0070C0"/>
                </a:solidFill>
              </a:rPr>
              <a:t>Speech Search</a:t>
            </a:r>
            <a:r>
              <a:rPr lang="en-US" sz="2400" dirty="0"/>
              <a:t>: Google Voice Search</a:t>
            </a:r>
          </a:p>
          <a:p>
            <a:pPr eaLnBrk="1" hangingPunct="1">
              <a:lnSpc>
                <a:spcPct val="90000"/>
              </a:lnSpc>
              <a:defRPr/>
            </a:pPr>
            <a:r>
              <a:rPr lang="en-US" sz="2400" i="1" dirty="0" err="1">
                <a:solidFill>
                  <a:srgbClr val="0070C0"/>
                </a:solidFill>
              </a:rPr>
              <a:t>OpenAI</a:t>
            </a:r>
            <a:r>
              <a:rPr lang="en-US" sz="2400" dirty="0"/>
              <a:t> tools for producing conversations in text and speech</a:t>
            </a:r>
          </a:p>
          <a:p>
            <a:pPr eaLnBrk="1" hangingPunct="1">
              <a:lnSpc>
                <a:spcPct val="90000"/>
              </a:lnSpc>
              <a:defRPr/>
            </a:pPr>
            <a:r>
              <a:rPr lang="en-US" sz="2400" i="1" dirty="0">
                <a:solidFill>
                  <a:srgbClr val="0070C0"/>
                </a:solidFill>
              </a:rPr>
              <a:t>For government</a:t>
            </a:r>
            <a:r>
              <a:rPr lang="en-US" sz="2400" i="1" dirty="0"/>
              <a:t>: </a:t>
            </a:r>
          </a:p>
          <a:p>
            <a:pPr lvl="1" eaLnBrk="1" hangingPunct="1">
              <a:lnSpc>
                <a:spcPct val="90000"/>
              </a:lnSpc>
              <a:defRPr/>
            </a:pPr>
            <a:r>
              <a:rPr lang="en-US" sz="2200" dirty="0">
                <a:solidFill>
                  <a:srgbClr val="FF0000"/>
                </a:solidFill>
              </a:rPr>
              <a:t>Deception detection</a:t>
            </a:r>
            <a:r>
              <a:rPr lang="en-US" sz="2200" dirty="0"/>
              <a:t>: false Information detection in news and social media and detecting lying for police, military, and social services</a:t>
            </a:r>
          </a:p>
          <a:p>
            <a:pPr lvl="1" eaLnBrk="1" hangingPunct="1">
              <a:lnSpc>
                <a:spcPct val="90000"/>
              </a:lnSpc>
              <a:defRPr/>
            </a:pPr>
            <a:r>
              <a:rPr lang="en-US" sz="2200" dirty="0">
                <a:solidFill>
                  <a:srgbClr val="FF0000"/>
                </a:solidFill>
              </a:rPr>
              <a:t>Dialect, language and speaker ID</a:t>
            </a:r>
          </a:p>
          <a:p>
            <a:pPr lvl="1" eaLnBrk="1" hangingPunct="1">
              <a:lnSpc>
                <a:spcPct val="90000"/>
              </a:lnSpc>
              <a:defRPr/>
            </a:pPr>
            <a:r>
              <a:rPr lang="en-US" sz="2200" dirty="0"/>
              <a:t>Creating and detecting </a:t>
            </a:r>
            <a:r>
              <a:rPr lang="en-US" sz="2200" dirty="0">
                <a:solidFill>
                  <a:srgbClr val="FF0000"/>
                </a:solidFill>
              </a:rPr>
              <a:t>trust</a:t>
            </a:r>
          </a:p>
          <a:p>
            <a:pPr lvl="1" eaLnBrk="1" hangingPunct="1">
              <a:lnSpc>
                <a:spcPct val="90000"/>
              </a:lnSpc>
              <a:defRPr/>
            </a:pPr>
            <a:r>
              <a:rPr lang="en-US" sz="2200" dirty="0">
                <a:solidFill>
                  <a:srgbClr val="FF0000"/>
                </a:solidFill>
              </a:rPr>
              <a:t>Aids for first responders </a:t>
            </a:r>
            <a:r>
              <a:rPr lang="en-US" sz="2200" dirty="0"/>
              <a:t>in low resource languages</a:t>
            </a:r>
          </a:p>
          <a:p>
            <a:pPr lvl="1" eaLnBrk="1" hangingPunct="1">
              <a:lnSpc>
                <a:spcPct val="90000"/>
              </a:lnSpc>
              <a:defRPr/>
            </a:pPr>
            <a:r>
              <a:rPr lang="en-US" sz="2200" dirty="0"/>
              <a:t>Communication </a:t>
            </a:r>
            <a:r>
              <a:rPr lang="en-US" sz="2200" dirty="0">
                <a:solidFill>
                  <a:srgbClr val="FF0000"/>
                </a:solidFill>
              </a:rPr>
              <a:t>across cultures/languages</a:t>
            </a:r>
          </a:p>
          <a:p>
            <a:pPr lvl="1"/>
            <a:r>
              <a:rPr lang="en-US" sz="2200" dirty="0">
                <a:solidFill>
                  <a:srgbClr val="FF0000"/>
                </a:solidFill>
              </a:rPr>
              <a:t>Sleepiness or drunkenness </a:t>
            </a:r>
            <a:r>
              <a:rPr lang="en-US" sz="2200" dirty="0"/>
              <a:t>for drivers</a:t>
            </a:r>
            <a:endParaRPr lang="en-US" sz="2400" dirty="0"/>
          </a:p>
          <a:p>
            <a:endParaRPr lang="en-US" dirty="0"/>
          </a:p>
        </p:txBody>
      </p:sp>
      <p:sp>
        <p:nvSpPr>
          <p:cNvPr id="5" name="Slide Number Placeholder 4">
            <a:extLst>
              <a:ext uri="{FF2B5EF4-FFF2-40B4-BE49-F238E27FC236}">
                <a16:creationId xmlns:a16="http://schemas.microsoft.com/office/drawing/2014/main" id="{0FE56961-08C0-CA4C-BFF9-58F1A384DA40}"/>
              </a:ext>
            </a:extLst>
          </p:cNvPr>
          <p:cNvSpPr>
            <a:spLocks noGrp="1"/>
          </p:cNvSpPr>
          <p:nvPr>
            <p:ph type="sldNum" sz="quarter" idx="12"/>
          </p:nvPr>
        </p:nvSpPr>
        <p:spPr/>
        <p:txBody>
          <a:bodyPr/>
          <a:lstStyle/>
          <a:p>
            <a:pPr>
              <a:defRPr/>
            </a:pPr>
            <a:fld id="{21716159-5324-1C48-9D26-9FD1A507DCF9}" type="slidenum">
              <a:rPr lang="en-US" smtClean="0"/>
              <a:pPr>
                <a:defRPr/>
              </a:pPr>
              <a:t>13</a:t>
            </a:fld>
            <a:endParaRPr lang="en-US"/>
          </a:p>
        </p:txBody>
      </p:sp>
    </p:spTree>
    <p:extLst>
      <p:ext uri="{BB962C8B-B14F-4D97-AF65-F5344CB8AC3E}">
        <p14:creationId xmlns:p14="http://schemas.microsoft.com/office/powerpoint/2010/main" val="83254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eaLnBrk="1" hangingPunct="1">
              <a:lnSpc>
                <a:spcPct val="90000"/>
              </a:lnSpc>
              <a:defRPr/>
            </a:pPr>
            <a:r>
              <a:rPr lang="en-US" sz="2000" i="1" dirty="0">
                <a:solidFill>
                  <a:srgbClr val="0070C0"/>
                </a:solidFill>
              </a:rPr>
              <a:t>For industry</a:t>
            </a:r>
          </a:p>
          <a:p>
            <a:pPr lvl="1" eaLnBrk="1" hangingPunct="1">
              <a:lnSpc>
                <a:spcPct val="90000"/>
              </a:lnSpc>
              <a:defRPr/>
            </a:pPr>
            <a:r>
              <a:rPr lang="en-US" sz="2000" dirty="0">
                <a:solidFill>
                  <a:srgbClr val="FF0000"/>
                </a:solidFill>
              </a:rPr>
              <a:t>Degree of interest </a:t>
            </a:r>
            <a:r>
              <a:rPr lang="en-US" sz="2000" dirty="0"/>
              <a:t>e.g. for salespeople</a:t>
            </a:r>
            <a:endParaRPr lang="en-US" sz="2200" dirty="0"/>
          </a:p>
          <a:p>
            <a:pPr lvl="1" eaLnBrk="1" hangingPunct="1">
              <a:lnSpc>
                <a:spcPct val="90000"/>
              </a:lnSpc>
              <a:defRPr/>
            </a:pPr>
            <a:r>
              <a:rPr lang="en-US" sz="2200" dirty="0">
                <a:solidFill>
                  <a:srgbClr val="FF0000"/>
                </a:solidFill>
              </a:rPr>
              <a:t>Spoken Dialogue Systems</a:t>
            </a:r>
            <a:r>
              <a:rPr lang="en-US" sz="2200" dirty="0"/>
              <a:t>: Siri, Alexa, Cortana, Google Home, Echo</a:t>
            </a:r>
          </a:p>
          <a:p>
            <a:pPr lvl="1" eaLnBrk="1" hangingPunct="1">
              <a:lnSpc>
                <a:spcPct val="90000"/>
              </a:lnSpc>
              <a:defRPr/>
            </a:pPr>
            <a:r>
              <a:rPr lang="en-US" sz="2200" dirty="0"/>
              <a:t>Recognizing or generating </a:t>
            </a:r>
            <a:r>
              <a:rPr lang="en-US" sz="2200" dirty="0">
                <a:solidFill>
                  <a:srgbClr val="FF0000"/>
                </a:solidFill>
              </a:rPr>
              <a:t>emotion</a:t>
            </a:r>
            <a:r>
              <a:rPr lang="en-US" sz="2200" dirty="0"/>
              <a:t>, e.g.</a:t>
            </a:r>
          </a:p>
          <a:p>
            <a:pPr lvl="2"/>
            <a:r>
              <a:rPr lang="en-US" sz="2200" dirty="0"/>
              <a:t>Recognizing </a:t>
            </a:r>
            <a:r>
              <a:rPr lang="en-US" sz="2200" dirty="0">
                <a:solidFill>
                  <a:srgbClr val="FF0000"/>
                </a:solidFill>
              </a:rPr>
              <a:t>anger/frustration </a:t>
            </a:r>
            <a:r>
              <a:rPr lang="en-US" sz="2200" dirty="0"/>
              <a:t>in dialogue systems</a:t>
            </a:r>
          </a:p>
          <a:p>
            <a:pPr lvl="2"/>
            <a:r>
              <a:rPr lang="en-US" sz="2200" dirty="0"/>
              <a:t>Generating </a:t>
            </a:r>
            <a:r>
              <a:rPr lang="en-US" sz="2200" dirty="0">
                <a:solidFill>
                  <a:srgbClr val="FF0000"/>
                </a:solidFill>
              </a:rPr>
              <a:t>excitement/fear</a:t>
            </a:r>
            <a:r>
              <a:rPr lang="en-US" sz="2200" dirty="0"/>
              <a:t> in games</a:t>
            </a:r>
          </a:p>
          <a:p>
            <a:pPr lvl="1"/>
            <a:r>
              <a:rPr lang="en-US" sz="2200" dirty="0">
                <a:solidFill>
                  <a:srgbClr val="FF0000"/>
                </a:solidFill>
              </a:rPr>
              <a:t>Tutoring</a:t>
            </a:r>
            <a:r>
              <a:rPr lang="en-US" sz="2200" dirty="0"/>
              <a:t> systems: </a:t>
            </a:r>
            <a:r>
              <a:rPr lang="en-US" sz="2200" dirty="0">
                <a:hlinkClick r:id="rId3"/>
              </a:rPr>
              <a:t>Duolingo</a:t>
            </a:r>
            <a:r>
              <a:rPr lang="en-US" sz="2200" dirty="0"/>
              <a:t> (uses Chrome to handle speech) </a:t>
            </a:r>
          </a:p>
          <a:p>
            <a:r>
              <a:rPr lang="en-US" sz="2400" i="1" dirty="0">
                <a:solidFill>
                  <a:srgbClr val="0070C0"/>
                </a:solidFill>
              </a:rPr>
              <a:t>For society</a:t>
            </a:r>
          </a:p>
          <a:p>
            <a:pPr lvl="1" eaLnBrk="1" hangingPunct="1">
              <a:lnSpc>
                <a:spcPct val="90000"/>
              </a:lnSpc>
              <a:defRPr/>
            </a:pPr>
            <a:r>
              <a:rPr lang="en-US" sz="2200" dirty="0">
                <a:solidFill>
                  <a:srgbClr val="FF0000"/>
                </a:solidFill>
              </a:rPr>
              <a:t>Accessibility</a:t>
            </a:r>
            <a:r>
              <a:rPr lang="en-US" sz="2200" dirty="0"/>
              <a:t>:  Web access for visually or manually challenged, </a:t>
            </a:r>
            <a:r>
              <a:rPr lang="en-US" sz="2200" dirty="0" err="1"/>
              <a:t>TTS’d</a:t>
            </a:r>
            <a:r>
              <a:rPr lang="en-US" sz="2200" dirty="0"/>
              <a:t> audio books, </a:t>
            </a:r>
            <a:r>
              <a:rPr lang="en-US" sz="2200" dirty="0">
                <a:hlinkClick r:id="rId4"/>
              </a:rPr>
              <a:t>MeowTalk</a:t>
            </a:r>
            <a:endParaRPr lang="en-US" sz="2200" dirty="0"/>
          </a:p>
          <a:p>
            <a:pPr lvl="1" eaLnBrk="1" hangingPunct="1">
              <a:lnSpc>
                <a:spcPct val="90000"/>
              </a:lnSpc>
              <a:defRPr/>
            </a:pPr>
            <a:r>
              <a:rPr lang="en-US" sz="2200" dirty="0">
                <a:solidFill>
                  <a:srgbClr val="FF0000"/>
                </a:solidFill>
              </a:rPr>
              <a:t>Voices</a:t>
            </a:r>
            <a:r>
              <a:rPr lang="en-US" sz="2200" dirty="0"/>
              <a:t> for people who </a:t>
            </a:r>
            <a:r>
              <a:rPr lang="en-US" sz="2200" dirty="0">
                <a:hlinkClick r:id="rId5"/>
              </a:rPr>
              <a:t>cannot speak clearly (Parrotron) </a:t>
            </a:r>
            <a:r>
              <a:rPr lang="en-US" sz="2200" dirty="0"/>
              <a:t>or who have never been able to speak at all (</a:t>
            </a:r>
            <a:r>
              <a:rPr lang="en-US" sz="2200" dirty="0">
                <a:hlinkClick r:id="rId6"/>
              </a:rPr>
              <a:t>Vocalid:Kids</a:t>
            </a:r>
            <a:r>
              <a:rPr lang="en-US" sz="2200" dirty="0"/>
              <a:t>) or who are losing their voice (</a:t>
            </a:r>
            <a:r>
              <a:rPr lang="en-US" sz="2200" dirty="0">
                <a:hlinkClick r:id="rId7"/>
              </a:rPr>
              <a:t>Vocalid: Elderly</a:t>
            </a:r>
            <a:r>
              <a:rPr lang="en-US" sz="2200" dirty="0"/>
              <a:t>):</a:t>
            </a:r>
          </a:p>
          <a:p>
            <a:pPr lvl="1" eaLnBrk="1" hangingPunct="1">
              <a:lnSpc>
                <a:spcPct val="90000"/>
              </a:lnSpc>
              <a:defRPr/>
            </a:pPr>
            <a:r>
              <a:rPr lang="en-US" sz="2200" dirty="0"/>
              <a:t>Recognizing </a:t>
            </a:r>
            <a:r>
              <a:rPr lang="en-US" sz="2200" dirty="0">
                <a:solidFill>
                  <a:srgbClr val="FF0000"/>
                </a:solidFill>
              </a:rPr>
              <a:t>confidence vs. uncertainty </a:t>
            </a:r>
            <a:r>
              <a:rPr lang="en-US" sz="2200" dirty="0"/>
              <a:t>in tutoring systems</a:t>
            </a:r>
          </a:p>
          <a:p>
            <a:pPr lvl="1" eaLnBrk="1" hangingPunct="1">
              <a:lnSpc>
                <a:spcPct val="90000"/>
              </a:lnSpc>
              <a:defRPr/>
            </a:pPr>
            <a:endParaRPr lang="en-US" sz="2200" dirty="0"/>
          </a:p>
          <a:p>
            <a:pPr lvl="3"/>
            <a:endParaRPr lang="en-US" dirty="0"/>
          </a:p>
          <a:p>
            <a:pPr lvl="1" eaLnBrk="1" hangingPunct="1">
              <a:lnSpc>
                <a:spcPct val="90000"/>
              </a:lnSpc>
              <a:defRPr/>
            </a:pPr>
            <a:endParaRPr lang="en-US" dirty="0"/>
          </a:p>
        </p:txBody>
      </p:sp>
      <p:sp>
        <p:nvSpPr>
          <p:cNvPr id="4" name="Date Placeholder 3"/>
          <p:cNvSpPr>
            <a:spLocks noGrp="1"/>
          </p:cNvSpPr>
          <p:nvPr>
            <p:ph type="dt" sz="half" idx="10"/>
          </p:nvPr>
        </p:nvSpPr>
        <p:spPr/>
        <p:txBody>
          <a:bodyPr/>
          <a:lstStyle/>
          <a:p>
            <a:pPr>
              <a:defRPr/>
            </a:pPr>
            <a:fld id="{F89FBEB7-FC3B-F343-948F-31737D9CA998}" type="datetime1">
              <a:rPr lang="en-US" smtClean="0"/>
              <a:t>8/12/24</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14</a:t>
            </a:fld>
            <a:endParaRPr lang="en-US"/>
          </a:p>
        </p:txBody>
      </p:sp>
    </p:spTree>
    <p:extLst>
      <p:ext uri="{BB962C8B-B14F-4D97-AF65-F5344CB8AC3E}">
        <p14:creationId xmlns:p14="http://schemas.microsoft.com/office/powerpoint/2010/main" val="2046617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lvl="1"/>
            <a:r>
              <a:rPr lang="en-US" sz="2200" dirty="0">
                <a:solidFill>
                  <a:srgbClr val="FF0000"/>
                </a:solidFill>
              </a:rPr>
              <a:t>Medical diagnosis </a:t>
            </a:r>
            <a:r>
              <a:rPr lang="en-US" sz="2200" dirty="0"/>
              <a:t>e.g. depression, aphasia, schizophrenia</a:t>
            </a:r>
          </a:p>
          <a:p>
            <a:pPr lvl="1"/>
            <a:r>
              <a:rPr lang="en-US" sz="2200" dirty="0">
                <a:solidFill>
                  <a:srgbClr val="FF0000"/>
                </a:solidFill>
              </a:rPr>
              <a:t>Charisma</a:t>
            </a:r>
            <a:r>
              <a:rPr lang="en-US" sz="2200" dirty="0"/>
              <a:t> for politicians, religious leaders, startup leaders </a:t>
            </a:r>
            <a:r>
              <a:rPr lang="mr-IN" sz="2200" dirty="0"/>
              <a:t>–</a:t>
            </a:r>
            <a:r>
              <a:rPr lang="en-US" sz="2200" dirty="0"/>
              <a:t> and conversational systems</a:t>
            </a:r>
          </a:p>
          <a:p>
            <a:endParaRPr lang="en-US" dirty="0"/>
          </a:p>
        </p:txBody>
      </p:sp>
      <p:sp>
        <p:nvSpPr>
          <p:cNvPr id="2" name="Date Placeholder 1">
            <a:extLst>
              <a:ext uri="{FF2B5EF4-FFF2-40B4-BE49-F238E27FC236}">
                <a16:creationId xmlns:a16="http://schemas.microsoft.com/office/drawing/2014/main" id="{272EA52E-BD66-0445-80BC-BA06B9C94FC0}"/>
              </a:ext>
            </a:extLst>
          </p:cNvPr>
          <p:cNvSpPr>
            <a:spLocks noGrp="1"/>
          </p:cNvSpPr>
          <p:nvPr>
            <p:ph type="dt" sz="half" idx="10"/>
          </p:nvPr>
        </p:nvSpPr>
        <p:spPr/>
        <p:txBody>
          <a:bodyPr/>
          <a:lstStyle/>
          <a:p>
            <a:pPr>
              <a:defRPr/>
            </a:pPr>
            <a:fld id="{BDABF766-A4CB-A945-9F44-82E82301440D}" type="datetime1">
              <a:rPr lang="en-US" smtClean="0"/>
              <a:t>8/12/24</a:t>
            </a:fld>
            <a:endParaRPr lang="en-US" dirty="0"/>
          </a:p>
        </p:txBody>
      </p:sp>
      <p:sp>
        <p:nvSpPr>
          <p:cNvPr id="4" name="Slide Number Placeholder 3">
            <a:extLst>
              <a:ext uri="{FF2B5EF4-FFF2-40B4-BE49-F238E27FC236}">
                <a16:creationId xmlns:a16="http://schemas.microsoft.com/office/drawing/2014/main" id="{5982443E-F164-634C-B9A1-A538750BA59C}"/>
              </a:ext>
            </a:extLst>
          </p:cNvPr>
          <p:cNvSpPr>
            <a:spLocks noGrp="1"/>
          </p:cNvSpPr>
          <p:nvPr>
            <p:ph type="sldNum" sz="quarter" idx="12"/>
          </p:nvPr>
        </p:nvSpPr>
        <p:spPr/>
        <p:txBody>
          <a:bodyPr/>
          <a:lstStyle/>
          <a:p>
            <a:pPr>
              <a:defRPr/>
            </a:pPr>
            <a:fld id="{21716159-5324-1C48-9D26-9FD1A507DCF9}" type="slidenum">
              <a:rPr lang="en-US" smtClean="0"/>
              <a:pPr>
                <a:defRPr/>
              </a:pPr>
              <a:t>15</a:t>
            </a:fld>
            <a:endParaRPr lang="en-US"/>
          </a:p>
        </p:txBody>
      </p:sp>
    </p:spTree>
    <p:extLst>
      <p:ext uri="{BB962C8B-B14F-4D97-AF65-F5344CB8AC3E}">
        <p14:creationId xmlns:p14="http://schemas.microsoft.com/office/powerpoint/2010/main" val="66689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will Learn in This Class</a:t>
            </a:r>
          </a:p>
        </p:txBody>
      </p:sp>
      <p:sp>
        <p:nvSpPr>
          <p:cNvPr id="3" name="Content Placeholder 2"/>
          <p:cNvSpPr>
            <a:spLocks noGrp="1"/>
          </p:cNvSpPr>
          <p:nvPr>
            <p:ph idx="1"/>
          </p:nvPr>
        </p:nvSpPr>
        <p:spPr>
          <a:xfrm>
            <a:off x="457200" y="1417638"/>
            <a:ext cx="8229600" cy="4708525"/>
          </a:xfrm>
        </p:spPr>
        <p:txBody>
          <a:bodyPr/>
          <a:lstStyle/>
          <a:p>
            <a:r>
              <a:rPr lang="en-US" dirty="0"/>
              <a:t>By the end of the course, you should be able to:</a:t>
            </a:r>
          </a:p>
          <a:p>
            <a:pPr lvl="1"/>
            <a:r>
              <a:rPr lang="en-US" sz="2400" dirty="0">
                <a:solidFill>
                  <a:srgbClr val="0070C0"/>
                </a:solidFill>
              </a:rPr>
              <a:t>Understand</a:t>
            </a:r>
            <a:r>
              <a:rPr lang="en-US" sz="2400" dirty="0"/>
              <a:t> more about these speech applications and how they work</a:t>
            </a:r>
          </a:p>
          <a:p>
            <a:pPr lvl="1"/>
            <a:r>
              <a:rPr lang="en-US" sz="2400" dirty="0">
                <a:solidFill>
                  <a:srgbClr val="0070C0"/>
                </a:solidFill>
              </a:rPr>
              <a:t>Analyze</a:t>
            </a:r>
            <a:r>
              <a:rPr lang="en-US" sz="2400" dirty="0"/>
              <a:t> acoustic and prosodic features of speech and connect these with text information (and sometimes visual features)</a:t>
            </a:r>
          </a:p>
          <a:p>
            <a:pPr lvl="1"/>
            <a:r>
              <a:rPr lang="en-US" sz="2400" dirty="0">
                <a:solidFill>
                  <a:srgbClr val="0070C0"/>
                </a:solidFill>
              </a:rPr>
              <a:t>Analyze and classify corpora </a:t>
            </a:r>
            <a:r>
              <a:rPr lang="en-US" sz="2400" dirty="0"/>
              <a:t>using these features to identify different types of information (dialogue acts, emotion)</a:t>
            </a:r>
          </a:p>
          <a:p>
            <a:pPr lvl="1"/>
            <a:r>
              <a:rPr lang="en-US" sz="2400" dirty="0">
                <a:solidFill>
                  <a:srgbClr val="0070C0"/>
                </a:solidFill>
              </a:rPr>
              <a:t>Evaluate</a:t>
            </a:r>
            <a:r>
              <a:rPr lang="en-US" sz="2400" dirty="0"/>
              <a:t> research papers on spoken language processing and produce useful questions about them</a:t>
            </a:r>
          </a:p>
          <a:p>
            <a:pPr lvl="1"/>
            <a:endParaRPr lang="en-US" sz="2400"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16</a:t>
            </a:fld>
            <a:endParaRPr lang="en-US"/>
          </a:p>
        </p:txBody>
      </p:sp>
      <p:sp>
        <p:nvSpPr>
          <p:cNvPr id="5" name="Rectangle 4"/>
          <p:cNvSpPr/>
          <p:nvPr/>
        </p:nvSpPr>
        <p:spPr>
          <a:xfrm>
            <a:off x="4450813" y="3244334"/>
            <a:ext cx="242374" cy="369332"/>
          </a:xfrm>
          <a:prstGeom prst="rect">
            <a:avLst/>
          </a:prstGeom>
        </p:spPr>
        <p:txBody>
          <a:bodyPr wrap="none">
            <a:spAutoFit/>
          </a:bodyPr>
          <a:lstStyle/>
          <a:p>
            <a:r>
              <a:rPr lang="sk-SK" dirty="0">
                <a:solidFill>
                  <a:srgbClr val="000000"/>
                </a:solidFill>
                <a:latin typeface="-webkit-standard" charset="0"/>
              </a:rPr>
              <a:t> </a:t>
            </a:r>
            <a:endParaRPr lang="en-US" dirty="0"/>
          </a:p>
        </p:txBody>
      </p:sp>
      <p:sp>
        <p:nvSpPr>
          <p:cNvPr id="6" name="Date Placeholder 5">
            <a:extLst>
              <a:ext uri="{FF2B5EF4-FFF2-40B4-BE49-F238E27FC236}">
                <a16:creationId xmlns:a16="http://schemas.microsoft.com/office/drawing/2014/main" id="{9471F5FD-F205-BA49-9FD5-56D7B80E7DD7}"/>
              </a:ext>
            </a:extLst>
          </p:cNvPr>
          <p:cNvSpPr>
            <a:spLocks noGrp="1"/>
          </p:cNvSpPr>
          <p:nvPr>
            <p:ph type="dt" sz="half" idx="10"/>
          </p:nvPr>
        </p:nvSpPr>
        <p:spPr/>
        <p:txBody>
          <a:bodyPr/>
          <a:lstStyle/>
          <a:p>
            <a:pPr>
              <a:defRPr/>
            </a:pPr>
            <a:fld id="{E2A5F621-9A16-364A-A83C-92CD45EA3C50}" type="datetime1">
              <a:rPr lang="en-US" smtClean="0"/>
              <a:t>8/12/24</a:t>
            </a:fld>
            <a:endParaRPr lang="en-US" dirty="0"/>
          </a:p>
        </p:txBody>
      </p:sp>
    </p:spTree>
    <p:extLst>
      <p:ext uri="{BB962C8B-B14F-4D97-AF65-F5344CB8AC3E}">
        <p14:creationId xmlns:p14="http://schemas.microsoft.com/office/powerpoint/2010/main" val="63794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Know/Have before You Start</a:t>
            </a:r>
          </a:p>
        </p:txBody>
      </p:sp>
      <p:sp>
        <p:nvSpPr>
          <p:cNvPr id="3" name="Content Placeholder 2"/>
          <p:cNvSpPr>
            <a:spLocks noGrp="1"/>
          </p:cNvSpPr>
          <p:nvPr>
            <p:ph idx="1"/>
          </p:nvPr>
        </p:nvSpPr>
        <p:spPr/>
        <p:txBody>
          <a:bodyPr/>
          <a:lstStyle/>
          <a:p>
            <a:r>
              <a:rPr lang="en-US" dirty="0"/>
              <a:t>A </a:t>
            </a:r>
            <a:r>
              <a:rPr lang="en-US" dirty="0">
                <a:solidFill>
                  <a:srgbClr val="0070C0"/>
                </a:solidFill>
              </a:rPr>
              <a:t>laptop</a:t>
            </a:r>
            <a:r>
              <a:rPr lang="en-US" dirty="0"/>
              <a:t> or access to a computer (hopefully a Mac but</a:t>
            </a:r>
            <a:r>
              <a:rPr lang="mr-IN" dirty="0"/>
              <a:t>…</a:t>
            </a:r>
            <a:r>
              <a:rPr lang="en-US" dirty="0"/>
              <a:t>)</a:t>
            </a:r>
          </a:p>
          <a:p>
            <a:r>
              <a:rPr lang="en-US" dirty="0">
                <a:solidFill>
                  <a:srgbClr val="0070C0"/>
                </a:solidFill>
              </a:rPr>
              <a:t>Headphones</a:t>
            </a:r>
            <a:r>
              <a:rPr lang="en-US" dirty="0"/>
              <a:t> with a close-talking mic for recording</a:t>
            </a:r>
          </a:p>
          <a:p>
            <a:r>
              <a:rPr lang="en-US" dirty="0"/>
              <a:t>Some </a:t>
            </a:r>
            <a:r>
              <a:rPr lang="en-US" dirty="0">
                <a:solidFill>
                  <a:srgbClr val="0070C0"/>
                </a:solidFill>
              </a:rPr>
              <a:t>knowledge of NLP </a:t>
            </a:r>
            <a:r>
              <a:rPr lang="en-US" dirty="0"/>
              <a:t>or speech processing or linguistics</a:t>
            </a:r>
          </a:p>
          <a:p>
            <a:r>
              <a:rPr lang="en-US" dirty="0"/>
              <a:t>Some experience using </a:t>
            </a:r>
            <a:r>
              <a:rPr lang="en-US" dirty="0">
                <a:solidFill>
                  <a:srgbClr val="0070C0"/>
                </a:solidFill>
              </a:rPr>
              <a:t>Machine Learning </a:t>
            </a:r>
            <a:r>
              <a:rPr lang="en-US" dirty="0"/>
              <a:t>(not necessarily Deep Learning) </a:t>
            </a:r>
            <a:r>
              <a:rPr lang="mr-IN" dirty="0"/>
              <a:t>–</a:t>
            </a:r>
            <a:r>
              <a:rPr lang="en-US" dirty="0"/>
              <a:t> </a:t>
            </a:r>
            <a:r>
              <a:rPr lang="en-US" dirty="0" err="1"/>
              <a:t>scikit-learn.org</a:t>
            </a:r>
            <a:r>
              <a:rPr lang="en-US" dirty="0"/>
              <a:t>, e.g.</a:t>
            </a:r>
          </a:p>
          <a:p>
            <a:endParaRPr lang="en-US" dirty="0"/>
          </a:p>
        </p:txBody>
      </p:sp>
      <p:sp>
        <p:nvSpPr>
          <p:cNvPr id="4" name="Date Placeholder 3"/>
          <p:cNvSpPr>
            <a:spLocks noGrp="1"/>
          </p:cNvSpPr>
          <p:nvPr>
            <p:ph type="dt" sz="half" idx="10"/>
          </p:nvPr>
        </p:nvSpPr>
        <p:spPr/>
        <p:txBody>
          <a:bodyPr/>
          <a:lstStyle/>
          <a:p>
            <a:pPr>
              <a:defRPr/>
            </a:pPr>
            <a:fld id="{DF37E45D-B72C-A346-973E-6B3AA9ECA403}" type="datetime1">
              <a:rPr lang="en-US" smtClean="0"/>
              <a:t>8/12/24</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17</a:t>
            </a:fld>
            <a:endParaRPr lang="en-US"/>
          </a:p>
        </p:txBody>
      </p:sp>
    </p:spTree>
    <p:extLst>
      <p:ext uri="{BB962C8B-B14F-4D97-AF65-F5344CB8AC3E}">
        <p14:creationId xmlns:p14="http://schemas.microsoft.com/office/powerpoint/2010/main" val="17924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Syllabus Overview</a:t>
            </a:r>
            <a:endParaRPr/>
          </a:p>
        </p:txBody>
      </p:sp>
      <p:sp>
        <p:nvSpPr>
          <p:cNvPr id="175" name="Google Shape;175;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u="sng" dirty="0">
                <a:solidFill>
                  <a:schemeClr val="hlink"/>
                </a:solidFill>
                <a:hlinkClick r:id="rId3"/>
              </a:rPr>
              <a:t>Course syllabus</a:t>
            </a:r>
            <a:endParaRPr dirty="0"/>
          </a:p>
          <a:p>
            <a:pPr marL="342900" lvl="0" indent="-342900" algn="l" rtl="0">
              <a:spcBef>
                <a:spcPts val="560"/>
              </a:spcBef>
              <a:spcAft>
                <a:spcPts val="0"/>
              </a:spcAft>
              <a:buClr>
                <a:schemeClr val="dk1"/>
              </a:buClr>
              <a:buSzPts val="2800"/>
              <a:buFont typeface="Arial"/>
              <a:buChar char="•"/>
            </a:pPr>
            <a:r>
              <a:rPr lang="en-US" dirty="0">
                <a:solidFill>
                  <a:srgbClr val="0070C0"/>
                </a:solidFill>
              </a:rPr>
              <a:t>Part 1</a:t>
            </a:r>
            <a:r>
              <a:rPr lang="en-US" dirty="0"/>
              <a:t>: basic concepts, tools, analysis approaches</a:t>
            </a:r>
            <a:endParaRPr dirty="0"/>
          </a:p>
          <a:p>
            <a:pPr marL="742950" lvl="1" indent="-285750" algn="l" rtl="0">
              <a:spcBef>
                <a:spcPts val="560"/>
              </a:spcBef>
              <a:spcAft>
                <a:spcPts val="0"/>
              </a:spcAft>
              <a:buClr>
                <a:schemeClr val="dk1"/>
              </a:buClr>
              <a:buSzPts val="2800"/>
              <a:buFont typeface="Arial"/>
              <a:buChar char="–"/>
            </a:pPr>
            <a:r>
              <a:rPr lang="en-US" sz="2400" dirty="0"/>
              <a:t>Acoustics, prosody, tools, TTS, ASR, dialogue systems</a:t>
            </a:r>
            <a:endParaRPr sz="2400" dirty="0"/>
          </a:p>
          <a:p>
            <a:pPr marL="342900" lvl="0" indent="-342900" algn="l" rtl="0">
              <a:spcBef>
                <a:spcPts val="560"/>
              </a:spcBef>
              <a:spcAft>
                <a:spcPts val="0"/>
              </a:spcAft>
              <a:buClr>
                <a:schemeClr val="dk1"/>
              </a:buClr>
              <a:buSzPts val="2800"/>
              <a:buFont typeface="Arial"/>
              <a:buChar char="•"/>
            </a:pPr>
            <a:r>
              <a:rPr lang="en-US" dirty="0">
                <a:solidFill>
                  <a:srgbClr val="0070C0"/>
                </a:solidFill>
              </a:rPr>
              <a:t>Part 2</a:t>
            </a:r>
            <a:r>
              <a:rPr lang="en-US" dirty="0"/>
              <a:t>: speech analysis applications</a:t>
            </a:r>
            <a:endParaRPr dirty="0"/>
          </a:p>
          <a:p>
            <a:pPr lvl="1">
              <a:spcBef>
                <a:spcPts val="560"/>
              </a:spcBef>
              <a:spcAft>
                <a:spcPts val="0"/>
              </a:spcAft>
              <a:buClr>
                <a:schemeClr val="dk1"/>
              </a:buClr>
              <a:buSzPts val="2800"/>
              <a:buFont typeface="Arial"/>
              <a:buChar char="–"/>
            </a:pPr>
            <a:r>
              <a:rPr lang="en-US" sz="2400" dirty="0"/>
              <a:t>Charisma, deception, dialogue acts, emotion and sentiment, empathy, entrainment, mental state, personality, mental state, radicalization and de-radicalization, trust and deception</a:t>
            </a:r>
            <a:endParaRPr sz="2400" dirty="0"/>
          </a:p>
        </p:txBody>
      </p:sp>
      <p:sp>
        <p:nvSpPr>
          <p:cNvPr id="176" name="Google Shape;176;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
        <p:nvSpPr>
          <p:cNvPr id="2" name="Date Placeholder 1">
            <a:extLst>
              <a:ext uri="{FF2B5EF4-FFF2-40B4-BE49-F238E27FC236}">
                <a16:creationId xmlns:a16="http://schemas.microsoft.com/office/drawing/2014/main" id="{B57C0097-7E9D-9247-AA53-681BDB926EB2}"/>
              </a:ext>
            </a:extLst>
          </p:cNvPr>
          <p:cNvSpPr>
            <a:spLocks noGrp="1"/>
          </p:cNvSpPr>
          <p:nvPr>
            <p:ph type="dt" sz="half" idx="10"/>
          </p:nvPr>
        </p:nvSpPr>
        <p:spPr/>
        <p:txBody>
          <a:bodyPr/>
          <a:lstStyle/>
          <a:p>
            <a:pPr>
              <a:defRPr/>
            </a:pPr>
            <a:fld id="{17341782-28A3-3F4C-9C9A-33DBF68C656A}" type="datetime1">
              <a:rPr lang="en-US" smtClean="0"/>
              <a:t>8/12/24</a:t>
            </a:fld>
            <a:endParaRPr lang="en-US" dirty="0"/>
          </a:p>
        </p:txBody>
      </p:sp>
    </p:spTree>
    <p:extLst>
      <p:ext uri="{BB962C8B-B14F-4D97-AF65-F5344CB8AC3E}">
        <p14:creationId xmlns:p14="http://schemas.microsoft.com/office/powerpoint/2010/main" val="32960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Grade breakdown</a:t>
            </a:r>
            <a:endParaRPr/>
          </a:p>
        </p:txBody>
      </p:sp>
      <p:sp>
        <p:nvSpPr>
          <p:cNvPr id="182" name="Google Shape;182;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560"/>
              </a:spcBef>
              <a:spcAft>
                <a:spcPts val="0"/>
              </a:spcAft>
              <a:buClr>
                <a:schemeClr val="dk1"/>
              </a:buClr>
              <a:buSzPts val="2800"/>
              <a:buFont typeface="Arial"/>
              <a:buNone/>
            </a:pPr>
            <a:r>
              <a:rPr lang="en-US" dirty="0"/>
              <a:t>  5%  </a:t>
            </a:r>
            <a:r>
              <a:rPr lang="en-US" dirty="0">
                <a:solidFill>
                  <a:srgbClr val="0070C0"/>
                </a:solidFill>
              </a:rPr>
              <a:t>Class attendance: </a:t>
            </a:r>
            <a:r>
              <a:rPr lang="en-US" dirty="0"/>
              <a:t>will be checked by TAs</a:t>
            </a:r>
          </a:p>
          <a:p>
            <a:pPr marL="0" lvl="0" indent="0" algn="l" rtl="0">
              <a:spcBef>
                <a:spcPts val="560"/>
              </a:spcBef>
              <a:spcAft>
                <a:spcPts val="0"/>
              </a:spcAft>
              <a:buClr>
                <a:schemeClr val="dk1"/>
              </a:buClr>
              <a:buSzPts val="2800"/>
              <a:buFont typeface="Arial"/>
              <a:buNone/>
            </a:pPr>
            <a:r>
              <a:rPr lang="en-US" dirty="0"/>
              <a:t>20% 	</a:t>
            </a:r>
            <a:r>
              <a:rPr lang="en-US" dirty="0">
                <a:solidFill>
                  <a:srgbClr val="0070C0"/>
                </a:solidFill>
              </a:rPr>
              <a:t>Weekly posts</a:t>
            </a:r>
            <a:endParaRPr dirty="0">
              <a:solidFill>
                <a:srgbClr val="0070C0"/>
              </a:solidFill>
            </a:endParaRPr>
          </a:p>
          <a:p>
            <a:pPr marL="0" lvl="0" indent="0" algn="l" rtl="0">
              <a:spcBef>
                <a:spcPts val="560"/>
              </a:spcBef>
              <a:spcAft>
                <a:spcPts val="0"/>
              </a:spcAft>
              <a:buClr>
                <a:schemeClr val="dk1"/>
              </a:buClr>
              <a:buSzPts val="2800"/>
              <a:buFont typeface="Arial"/>
              <a:buNone/>
            </a:pPr>
            <a:r>
              <a:rPr lang="en-US" dirty="0"/>
              <a:t>20% 	</a:t>
            </a:r>
            <a:r>
              <a:rPr lang="en-US" dirty="0">
                <a:solidFill>
                  <a:srgbClr val="0070C0"/>
                </a:solidFill>
              </a:rPr>
              <a:t>HW 1</a:t>
            </a:r>
            <a:endParaRPr dirty="0">
              <a:solidFill>
                <a:srgbClr val="0070C0"/>
              </a:solidFill>
            </a:endParaRPr>
          </a:p>
          <a:p>
            <a:pPr marL="0" lvl="0" indent="0" algn="l" rtl="0">
              <a:spcBef>
                <a:spcPts val="560"/>
              </a:spcBef>
              <a:spcAft>
                <a:spcPts val="0"/>
              </a:spcAft>
              <a:buClr>
                <a:schemeClr val="dk1"/>
              </a:buClr>
              <a:buSzPts val="2800"/>
              <a:buFont typeface="Arial"/>
              <a:buNone/>
            </a:pPr>
            <a:r>
              <a:rPr lang="en-US" dirty="0"/>
              <a:t>25% 	</a:t>
            </a:r>
            <a:r>
              <a:rPr lang="en-US" dirty="0">
                <a:solidFill>
                  <a:srgbClr val="0070C0"/>
                </a:solidFill>
              </a:rPr>
              <a:t>HW 2</a:t>
            </a:r>
            <a:endParaRPr dirty="0">
              <a:solidFill>
                <a:srgbClr val="0070C0"/>
              </a:solidFill>
            </a:endParaRPr>
          </a:p>
          <a:p>
            <a:pPr marL="0" lvl="0" indent="0" algn="l" rtl="0">
              <a:spcBef>
                <a:spcPts val="560"/>
              </a:spcBef>
              <a:spcAft>
                <a:spcPts val="0"/>
              </a:spcAft>
              <a:buClr>
                <a:schemeClr val="dk1"/>
              </a:buClr>
              <a:buSzPts val="2800"/>
              <a:buFont typeface="Arial"/>
              <a:buNone/>
            </a:pPr>
            <a:r>
              <a:rPr lang="en-US" dirty="0"/>
              <a:t>30% 	</a:t>
            </a:r>
            <a:r>
              <a:rPr lang="en-US" dirty="0">
                <a:solidFill>
                  <a:srgbClr val="0070C0"/>
                </a:solidFill>
              </a:rPr>
              <a:t>HW 3</a:t>
            </a:r>
          </a:p>
        </p:txBody>
      </p:sp>
      <p:sp>
        <p:nvSpPr>
          <p:cNvPr id="183" name="Google Shape;18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9913D57B-75D7-D547-AC45-AA832E5376DD}" type="datetime1">
              <a:rPr lang="en-US" smtClean="0"/>
              <a:t>8/12/24</a:t>
            </a:fld>
            <a:endParaRPr/>
          </a:p>
        </p:txBody>
      </p:sp>
      <p:sp>
        <p:nvSpPr>
          <p:cNvPr id="184" name="Google Shape;184;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3907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738932-6CD3-4C4B-B8C4-2FDD3944DEBE}"/>
              </a:ext>
            </a:extLst>
          </p:cNvPr>
          <p:cNvSpPr>
            <a:spLocks noGrp="1"/>
          </p:cNvSpPr>
          <p:nvPr>
            <p:ph type="ctrTitle"/>
          </p:nvPr>
        </p:nvSpPr>
        <p:spPr/>
        <p:txBody>
          <a:bodyPr/>
          <a:lstStyle/>
          <a:p>
            <a:r>
              <a:rPr lang="en-US" dirty="0"/>
              <a:t>Welcome to the Course!</a:t>
            </a:r>
          </a:p>
        </p:txBody>
      </p:sp>
      <p:sp>
        <p:nvSpPr>
          <p:cNvPr id="7" name="Subtitle 6">
            <a:extLst>
              <a:ext uri="{FF2B5EF4-FFF2-40B4-BE49-F238E27FC236}">
                <a16:creationId xmlns:a16="http://schemas.microsoft.com/office/drawing/2014/main" id="{974476D1-4018-4F4E-98B3-248481B84EAD}"/>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B5CDBB4D-2122-1E4A-A0A5-869D205A3FC7}"/>
              </a:ext>
            </a:extLst>
          </p:cNvPr>
          <p:cNvSpPr>
            <a:spLocks noGrp="1"/>
          </p:cNvSpPr>
          <p:nvPr>
            <p:ph type="dt" sz="half" idx="10"/>
          </p:nvPr>
        </p:nvSpPr>
        <p:spPr/>
        <p:txBody>
          <a:bodyPr/>
          <a:lstStyle/>
          <a:p>
            <a:pPr>
              <a:defRPr/>
            </a:pPr>
            <a:fld id="{FF09120D-989A-FF45-AAA0-5394A5796601}" type="datetime1">
              <a:rPr lang="en-US" smtClean="0"/>
              <a:t>8/12/24</a:t>
            </a:fld>
            <a:endParaRPr lang="en-US" dirty="0"/>
          </a:p>
        </p:txBody>
      </p:sp>
      <p:sp>
        <p:nvSpPr>
          <p:cNvPr id="5" name="Slide Number Placeholder 4">
            <a:extLst>
              <a:ext uri="{FF2B5EF4-FFF2-40B4-BE49-F238E27FC236}">
                <a16:creationId xmlns:a16="http://schemas.microsoft.com/office/drawing/2014/main" id="{B9B76633-DB89-E543-A40F-653B309B287E}"/>
              </a:ext>
            </a:extLst>
          </p:cNvPr>
          <p:cNvSpPr>
            <a:spLocks noGrp="1"/>
          </p:cNvSpPr>
          <p:nvPr>
            <p:ph type="sldNum" sz="quarter" idx="12"/>
          </p:nvPr>
        </p:nvSpPr>
        <p:spPr/>
        <p:txBody>
          <a:bodyPr/>
          <a:lstStyle/>
          <a:p>
            <a:pPr>
              <a:defRPr/>
            </a:pPr>
            <a:fld id="{21716159-5324-1C48-9D26-9FD1A507DCF9}" type="slidenum">
              <a:rPr lang="en-US" smtClean="0"/>
              <a:pPr>
                <a:defRPr/>
              </a:pPr>
              <a:t>2</a:t>
            </a:fld>
            <a:endParaRPr lang="en-US"/>
          </a:p>
        </p:txBody>
      </p:sp>
    </p:spTree>
    <p:extLst>
      <p:ext uri="{BB962C8B-B14F-4D97-AF65-F5344CB8AC3E}">
        <p14:creationId xmlns:p14="http://schemas.microsoft.com/office/powerpoint/2010/main" val="44752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Weekly Readings</a:t>
            </a:r>
            <a:endParaRPr dirty="0"/>
          </a:p>
        </p:txBody>
      </p:sp>
      <p:sp>
        <p:nvSpPr>
          <p:cNvPr id="190" name="Google Shape;190;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solidFill>
                  <a:srgbClr val="0070C0"/>
                </a:solidFill>
              </a:rPr>
              <a:t>Textbook</a:t>
            </a:r>
            <a:r>
              <a:rPr lang="en-US" dirty="0"/>
              <a:t> </a:t>
            </a:r>
            <a:endParaRPr dirty="0"/>
          </a:p>
          <a:p>
            <a:pPr marL="742950" lvl="1" indent="-285750" algn="l" rtl="0">
              <a:spcBef>
                <a:spcPts val="560"/>
              </a:spcBef>
              <a:spcAft>
                <a:spcPts val="0"/>
              </a:spcAft>
              <a:buClr>
                <a:schemeClr val="dk1"/>
              </a:buClr>
              <a:buSzPts val="2800"/>
              <a:buFont typeface="Arial"/>
              <a:buChar char="–"/>
            </a:pPr>
            <a:r>
              <a:rPr lang="en-US" dirty="0"/>
              <a:t>Required: Speech and Language Processing, </a:t>
            </a:r>
            <a:r>
              <a:rPr lang="en-US" dirty="0" err="1"/>
              <a:t>Jurafsky</a:t>
            </a:r>
            <a:r>
              <a:rPr lang="en-US" dirty="0"/>
              <a:t> &amp; Martin (</a:t>
            </a:r>
            <a:r>
              <a:rPr lang="en-US" dirty="0">
                <a:solidFill>
                  <a:schemeClr val="hlink"/>
                </a:solidFill>
                <a:hlinkClick r:id="rId3"/>
              </a:rPr>
              <a:t>use links from course syllabus</a:t>
            </a:r>
            <a:r>
              <a:rPr lang="en-US" dirty="0"/>
              <a:t>)</a:t>
            </a:r>
            <a:endParaRPr dirty="0"/>
          </a:p>
          <a:p>
            <a:pPr marL="742950" lvl="1" indent="-285750" algn="l" rtl="0">
              <a:spcBef>
                <a:spcPts val="560"/>
              </a:spcBef>
              <a:spcAft>
                <a:spcPts val="0"/>
              </a:spcAft>
              <a:buClr>
                <a:schemeClr val="dk1"/>
              </a:buClr>
              <a:buSzPts val="2800"/>
              <a:buFont typeface="Arial"/>
              <a:buChar char="–"/>
            </a:pPr>
            <a:r>
              <a:rPr lang="en-US" dirty="0"/>
              <a:t>Optional: Acoustic and Auditory Phonetics, Keith Johnson (3</a:t>
            </a:r>
            <a:r>
              <a:rPr lang="en-US" baseline="30000" dirty="0"/>
              <a:t>rd</a:t>
            </a:r>
            <a:r>
              <a:rPr lang="en-US" dirty="0"/>
              <a:t> edition)</a:t>
            </a:r>
            <a:endParaRPr dirty="0"/>
          </a:p>
          <a:p>
            <a:pPr marL="342900" lvl="0" indent="-342900" algn="l" rtl="0">
              <a:spcBef>
                <a:spcPts val="560"/>
              </a:spcBef>
              <a:spcAft>
                <a:spcPts val="0"/>
              </a:spcAft>
              <a:buClr>
                <a:schemeClr val="dk1"/>
              </a:buClr>
              <a:buSzPts val="2800"/>
              <a:buFont typeface="Arial"/>
              <a:buChar char="•"/>
            </a:pPr>
            <a:r>
              <a:rPr lang="en-US" dirty="0">
                <a:solidFill>
                  <a:srgbClr val="0070C0"/>
                </a:solidFill>
              </a:rPr>
              <a:t>Conference papers and journal articles </a:t>
            </a:r>
            <a:r>
              <a:rPr lang="en-US" dirty="0"/>
              <a:t>(all links in syllabus)</a:t>
            </a:r>
            <a:endParaRPr dirty="0"/>
          </a:p>
        </p:txBody>
      </p:sp>
      <p:sp>
        <p:nvSpPr>
          <p:cNvPr id="191" name="Google Shape;191;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5581C2ED-6E63-D741-A04D-1510A82C2F6C}" type="datetime1">
              <a:rPr lang="en-US" smtClean="0"/>
              <a:t>8/12/24</a:t>
            </a:fld>
            <a:endParaRPr/>
          </a:p>
        </p:txBody>
      </p:sp>
      <p:sp>
        <p:nvSpPr>
          <p:cNvPr id="192" name="Google Shape;192;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936781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Weekly Posts</a:t>
            </a:r>
            <a:endParaRPr dirty="0"/>
          </a:p>
        </p:txBody>
      </p:sp>
      <p:sp>
        <p:nvSpPr>
          <p:cNvPr id="198" name="Google Shape;198;p26"/>
          <p:cNvSpPr txBox="1">
            <a:spLocks noGrp="1"/>
          </p:cNvSpPr>
          <p:nvPr>
            <p:ph type="body" idx="1"/>
          </p:nvPr>
        </p:nvSpPr>
        <p:spPr>
          <a:xfrm>
            <a:off x="457200" y="1295400"/>
            <a:ext cx="8229600" cy="4949825"/>
          </a:xfrm>
          <a:prstGeom prst="rect">
            <a:avLst/>
          </a:prstGeom>
          <a:noFill/>
          <a:ln>
            <a:noFill/>
          </a:ln>
        </p:spPr>
        <p:txBody>
          <a:bodyPr spcFirstLastPara="1" wrap="square" lIns="91425" tIns="45700" rIns="91425" bIns="45700" anchor="t" anchorCtr="0">
            <a:noAutofit/>
          </a:bodyPr>
          <a:lstStyle/>
          <a:p>
            <a:r>
              <a:rPr lang="en-US" sz="2400" dirty="0"/>
              <a:t>For </a:t>
            </a:r>
            <a:r>
              <a:rPr lang="en-US" sz="2400" dirty="0">
                <a:solidFill>
                  <a:srgbClr val="0070C0"/>
                </a:solidFill>
              </a:rPr>
              <a:t>weekly Reading Assignments</a:t>
            </a:r>
            <a:r>
              <a:rPr lang="en-US" sz="2400" dirty="0"/>
              <a:t>:  please provide 100-200 words (in several sentences) for </a:t>
            </a:r>
            <a:r>
              <a:rPr lang="en-US" sz="2400" dirty="0">
                <a:solidFill>
                  <a:srgbClr val="FF0000"/>
                </a:solidFill>
              </a:rPr>
              <a:t>each positive and each negative aspect</a:t>
            </a:r>
            <a:r>
              <a:rPr lang="en-US" sz="2400" dirty="0"/>
              <a:t> of each assigned paper or chapter; this will give us a better chance to assess the quality of your responses.  Do not use any GPTs </a:t>
            </a:r>
            <a:r>
              <a:rPr lang="en-US" sz="2400" dirty="0">
                <a:sym typeface="Wingdings" pitchFamily="2" charset="2"/>
              </a:rPr>
              <a:t></a:t>
            </a:r>
            <a:endParaRPr lang="en-US" sz="2400" dirty="0"/>
          </a:p>
          <a:p>
            <a:pPr lvl="1"/>
            <a:r>
              <a:rPr lang="en-US" sz="2400" dirty="0"/>
              <a:t>For some Assignments you will also be asked to provide one or more: </a:t>
            </a:r>
            <a:r>
              <a:rPr lang="en-US" sz="2400" dirty="0">
                <a:solidFill>
                  <a:srgbClr val="FF0000"/>
                </a:solidFill>
              </a:rPr>
              <a:t>“</a:t>
            </a:r>
            <a:r>
              <a:rPr lang="en-US" sz="2400" dirty="0">
                <a:solidFill>
                  <a:srgbClr val="FF0000"/>
                </a:solidFill>
                <a:effectLst/>
              </a:rPr>
              <a:t>an insightful and potentially challenging question about one of the readings</a:t>
            </a:r>
            <a:r>
              <a:rPr lang="en-US" dirty="0">
                <a:effectLst/>
              </a:rPr>
              <a:t>.” </a:t>
            </a:r>
            <a:r>
              <a:rPr lang="en-US" sz="2400" dirty="0"/>
              <a:t>Deadline: Mondays at 11:59 pm; Points 0-4</a:t>
            </a:r>
          </a:p>
          <a:p>
            <a:pPr marL="742950" lvl="1" indent="-285750" algn="l" rtl="0">
              <a:spcBef>
                <a:spcPts val="560"/>
              </a:spcBef>
              <a:spcAft>
                <a:spcPts val="0"/>
              </a:spcAft>
              <a:buClr>
                <a:schemeClr val="dk1"/>
              </a:buClr>
              <a:buSzPts val="2800"/>
              <a:buFont typeface="Arial"/>
              <a:buChar char="–"/>
            </a:pPr>
            <a:r>
              <a:rPr lang="en-US" sz="2400" dirty="0"/>
              <a:t>Late policy: 1 day,1 point loss</a:t>
            </a:r>
          </a:p>
          <a:p>
            <a:pPr marL="742950" lvl="1" indent="-285750" algn="l" rtl="0">
              <a:spcBef>
                <a:spcPts val="560"/>
              </a:spcBef>
              <a:spcAft>
                <a:spcPts val="0"/>
              </a:spcAft>
              <a:buClr>
                <a:schemeClr val="dk1"/>
              </a:buClr>
              <a:buSzPts val="2800"/>
              <a:buFont typeface="Arial"/>
              <a:buChar char="–"/>
            </a:pPr>
            <a:r>
              <a:rPr lang="en-US" sz="2400" dirty="0"/>
              <a:t>Please be sure to post </a:t>
            </a:r>
            <a:r>
              <a:rPr lang="en-US" sz="2400" dirty="0">
                <a:solidFill>
                  <a:srgbClr val="FF0000"/>
                </a:solidFill>
              </a:rPr>
              <a:t>on time</a:t>
            </a:r>
            <a:r>
              <a:rPr lang="en-US" sz="2400" dirty="0"/>
              <a:t>…</a:t>
            </a:r>
            <a:endParaRPr sz="2400" dirty="0"/>
          </a:p>
        </p:txBody>
      </p:sp>
      <p:sp>
        <p:nvSpPr>
          <p:cNvPr id="199" name="Google Shape;199;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284E80C4-A52E-BD4E-919E-588D17CA376F}" type="datetime1">
              <a:rPr lang="en-US" smtClean="0"/>
              <a:t>8/12/24</a:t>
            </a:fld>
            <a:endParaRPr/>
          </a:p>
        </p:txBody>
      </p:sp>
      <p:sp>
        <p:nvSpPr>
          <p:cNvPr id="200" name="Google Shape;200;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97809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51159-94AE-4841-85B3-BAFAFE36C5F4}"/>
              </a:ext>
            </a:extLst>
          </p:cNvPr>
          <p:cNvSpPr>
            <a:spLocks noGrp="1"/>
          </p:cNvSpPr>
          <p:nvPr>
            <p:ph type="title"/>
          </p:nvPr>
        </p:nvSpPr>
        <p:spPr/>
        <p:txBody>
          <a:bodyPr/>
          <a:lstStyle/>
          <a:p>
            <a:r>
              <a:rPr lang="en-US" dirty="0"/>
              <a:t>Sample Assignment from an earlier course for </a:t>
            </a:r>
            <a:r>
              <a:rPr lang="en-US" dirty="0" err="1"/>
              <a:t>Jurafsky</a:t>
            </a:r>
            <a:r>
              <a:rPr lang="en-US" dirty="0"/>
              <a:t> &amp; Martin on Dialogue</a:t>
            </a:r>
          </a:p>
        </p:txBody>
      </p:sp>
      <p:sp>
        <p:nvSpPr>
          <p:cNvPr id="6" name="Content Placeholder 5">
            <a:extLst>
              <a:ext uri="{FF2B5EF4-FFF2-40B4-BE49-F238E27FC236}">
                <a16:creationId xmlns:a16="http://schemas.microsoft.com/office/drawing/2014/main" id="{14268CF7-6C92-BF4A-8A3E-6154CB3D3740}"/>
              </a:ext>
            </a:extLst>
          </p:cNvPr>
          <p:cNvSpPr>
            <a:spLocks noGrp="1"/>
          </p:cNvSpPr>
          <p:nvPr>
            <p:ph idx="1"/>
          </p:nvPr>
        </p:nvSpPr>
        <p:spPr>
          <a:xfrm>
            <a:off x="609600" y="1421757"/>
            <a:ext cx="8229600" cy="4525963"/>
          </a:xfrm>
        </p:spPr>
        <p:txBody>
          <a:bodyPr/>
          <a:lstStyle/>
          <a:p>
            <a:pPr marL="0" indent="0">
              <a:buNone/>
            </a:pPr>
            <a:r>
              <a:rPr lang="en-US" sz="2400" b="1" dirty="0"/>
              <a:t>Positive aspects</a:t>
            </a:r>
            <a:r>
              <a:rPr lang="en-US" sz="2400" dirty="0"/>
              <a:t>:</a:t>
            </a:r>
          </a:p>
          <a:p>
            <a:pPr marL="0" indent="0">
              <a:buNone/>
            </a:pPr>
            <a:r>
              <a:rPr lang="en-US" sz="2000" dirty="0"/>
              <a:t>I found this chapter interesting and enjoyed learning about the various </a:t>
            </a:r>
            <a:br>
              <a:rPr lang="en-US" sz="2000" dirty="0"/>
            </a:br>
            <a:r>
              <a:rPr lang="en-US" sz="2000" dirty="0"/>
              <a:t>approaches of building dialogues systems: rule based, corpus-based, sequence to sequence Chatbot and more. One of the things I appreciated the author including were ethical issues concerned with building dialog systems. They were very important issues raised such as the tendency for agents to have female names, biases in the training data and even more fascinating how users can corrupt an agents’ knowledge as in the case of Microsoft Tau making reinforcement learning a double edge-sword. In other words, while reinforcement learning can help chat-bots better personalize to a user it can also be trained to reflect discriminative opinions of the user. </a:t>
            </a:r>
          </a:p>
        </p:txBody>
      </p:sp>
      <p:sp>
        <p:nvSpPr>
          <p:cNvPr id="2" name="Date Placeholder 1">
            <a:extLst>
              <a:ext uri="{FF2B5EF4-FFF2-40B4-BE49-F238E27FC236}">
                <a16:creationId xmlns:a16="http://schemas.microsoft.com/office/drawing/2014/main" id="{E9D10FEF-D78D-8340-94AD-63C93F5CA375}"/>
              </a:ext>
            </a:extLst>
          </p:cNvPr>
          <p:cNvSpPr>
            <a:spLocks noGrp="1"/>
          </p:cNvSpPr>
          <p:nvPr>
            <p:ph type="dt" sz="half" idx="10"/>
          </p:nvPr>
        </p:nvSpPr>
        <p:spPr/>
        <p:txBody>
          <a:bodyPr/>
          <a:lstStyle/>
          <a:p>
            <a:pPr>
              <a:defRPr/>
            </a:pPr>
            <a:fld id="{A72A9A24-9A30-C048-AE2C-4C1D9F7306D4}" type="datetime1">
              <a:rPr lang="en-US" smtClean="0"/>
              <a:t>8/12/24</a:t>
            </a:fld>
            <a:endParaRPr lang="en-US"/>
          </a:p>
        </p:txBody>
      </p:sp>
      <p:sp>
        <p:nvSpPr>
          <p:cNvPr id="3" name="Slide Number Placeholder 2">
            <a:extLst>
              <a:ext uri="{FF2B5EF4-FFF2-40B4-BE49-F238E27FC236}">
                <a16:creationId xmlns:a16="http://schemas.microsoft.com/office/drawing/2014/main" id="{3D0D2C19-C85C-CF40-A22C-E5AE21E3253E}"/>
              </a:ext>
            </a:extLst>
          </p:cNvPr>
          <p:cNvSpPr>
            <a:spLocks noGrp="1"/>
          </p:cNvSpPr>
          <p:nvPr>
            <p:ph type="sldNum" sz="quarter" idx="12"/>
          </p:nvPr>
        </p:nvSpPr>
        <p:spPr/>
        <p:txBody>
          <a:bodyPr/>
          <a:lstStyle/>
          <a:p>
            <a:pPr>
              <a:defRPr/>
            </a:pPr>
            <a:fld id="{7D3579D8-E43B-EA45-91D7-3A4D69D213B7}" type="slidenum">
              <a:rPr lang="en-US" smtClean="0"/>
              <a:pPr>
                <a:defRPr/>
              </a:pPr>
              <a:t>22</a:t>
            </a:fld>
            <a:endParaRPr lang="en-US"/>
          </a:p>
        </p:txBody>
      </p:sp>
    </p:spTree>
    <p:extLst>
      <p:ext uri="{BB962C8B-B14F-4D97-AF65-F5344CB8AC3E}">
        <p14:creationId xmlns:p14="http://schemas.microsoft.com/office/powerpoint/2010/main" val="1251143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F5561C-65C9-9D46-BBD1-C1FCFCC6AA31}"/>
              </a:ext>
            </a:extLst>
          </p:cNvPr>
          <p:cNvSpPr>
            <a:spLocks noGrp="1"/>
          </p:cNvSpPr>
          <p:nvPr>
            <p:ph idx="1"/>
          </p:nvPr>
        </p:nvSpPr>
        <p:spPr>
          <a:xfrm>
            <a:off x="457200" y="762000"/>
            <a:ext cx="8229600" cy="5364163"/>
          </a:xfrm>
        </p:spPr>
        <p:txBody>
          <a:bodyPr/>
          <a:lstStyle/>
          <a:p>
            <a:pPr marL="0" indent="0">
              <a:buNone/>
            </a:pPr>
            <a:r>
              <a:rPr lang="en-US" sz="2400" b="1" dirty="0"/>
              <a:t>Negative aspects:</a:t>
            </a:r>
          </a:p>
          <a:p>
            <a:pPr marL="0" marR="0" indent="0">
              <a:spcBef>
                <a:spcPts val="0"/>
              </a:spcBef>
              <a:spcAft>
                <a:spcPts val="0"/>
              </a:spcAft>
              <a:buNone/>
            </a:pPr>
            <a:r>
              <a:rPr lang="en-US" sz="2000" dirty="0">
                <a:effectLst/>
                <a:ea typeface="Calibri" panose="020F0502020204030204" pitchFamily="34" charset="0"/>
                <a:cs typeface="Times New Roman" panose="02020603050405020304" pitchFamily="18" charset="0"/>
              </a:rPr>
              <a:t>One of the things that I felt was incomplete was in understanding turn-taking. How can the system know when the user is done speaking? Are there prosodic cues such as the F0 contour that can help the system to avoid overlapping speech with the user, causing the agent to miss out on important information? On the note of prosody, in most conversations the emotional state and the intent of a speaker can inform the type of response that is desired. How can a system deal with a situation when a user is sarcastic of frustrated in a conversation?   How can it detect this and how should it respond?</a:t>
            </a:r>
            <a:endParaRPr lang="en-US" sz="2000" b="1" dirty="0"/>
          </a:p>
          <a:p>
            <a:pPr marL="0" indent="0">
              <a:buNone/>
            </a:pPr>
            <a:r>
              <a:rPr lang="en-US" sz="2400" b="1" dirty="0"/>
              <a:t>Challenge Question</a:t>
            </a:r>
            <a:r>
              <a:rPr lang="en-US" sz="2000" b="1" dirty="0"/>
              <a:t>: </a:t>
            </a:r>
            <a:r>
              <a:rPr lang="en-US" sz="2000" dirty="0"/>
              <a:t>Are there cues besides F0 contour that can help the system avoid overlapping speech with the user, which might cause the agent to miss out on important information?</a:t>
            </a:r>
          </a:p>
          <a:p>
            <a:pPr marL="0" indent="0">
              <a:buNone/>
            </a:pPr>
            <a:endParaRPr lang="en-US" sz="2000" dirty="0"/>
          </a:p>
          <a:p>
            <a:r>
              <a:rPr lang="en-US" sz="2000" dirty="0"/>
              <a:t>Please do present your assignments </a:t>
            </a:r>
            <a:r>
              <a:rPr lang="en-US" sz="2000" dirty="0">
                <a:solidFill>
                  <a:srgbClr val="FF0000"/>
                </a:solidFill>
              </a:rPr>
              <a:t>in this form </a:t>
            </a:r>
            <a:r>
              <a:rPr lang="en-US" sz="2000" dirty="0"/>
              <a:t>for each reading assigned.</a:t>
            </a:r>
          </a:p>
        </p:txBody>
      </p:sp>
      <p:sp>
        <p:nvSpPr>
          <p:cNvPr id="4" name="Date Placeholder 3">
            <a:extLst>
              <a:ext uri="{FF2B5EF4-FFF2-40B4-BE49-F238E27FC236}">
                <a16:creationId xmlns:a16="http://schemas.microsoft.com/office/drawing/2014/main" id="{6C24D1BD-9A46-CC4A-98C5-8FD633E11406}"/>
              </a:ext>
            </a:extLst>
          </p:cNvPr>
          <p:cNvSpPr>
            <a:spLocks noGrp="1"/>
          </p:cNvSpPr>
          <p:nvPr>
            <p:ph type="dt" sz="half" idx="10"/>
          </p:nvPr>
        </p:nvSpPr>
        <p:spPr/>
        <p:txBody>
          <a:bodyPr/>
          <a:lstStyle/>
          <a:p>
            <a:pPr>
              <a:defRPr/>
            </a:pPr>
            <a:fld id="{18EB9DF1-D2A0-EB4D-8662-4BD3FED2F505}" type="datetime1">
              <a:rPr lang="en-US" smtClean="0"/>
              <a:t>8/12/24</a:t>
            </a:fld>
            <a:endParaRPr lang="en-US"/>
          </a:p>
        </p:txBody>
      </p:sp>
      <p:sp>
        <p:nvSpPr>
          <p:cNvPr id="5" name="Slide Number Placeholder 4">
            <a:extLst>
              <a:ext uri="{FF2B5EF4-FFF2-40B4-BE49-F238E27FC236}">
                <a16:creationId xmlns:a16="http://schemas.microsoft.com/office/drawing/2014/main" id="{3F1DAB49-5195-1641-B8B0-9749406DC80D}"/>
              </a:ext>
            </a:extLst>
          </p:cNvPr>
          <p:cNvSpPr>
            <a:spLocks noGrp="1"/>
          </p:cNvSpPr>
          <p:nvPr>
            <p:ph type="sldNum" sz="quarter" idx="12"/>
          </p:nvPr>
        </p:nvSpPr>
        <p:spPr/>
        <p:txBody>
          <a:bodyPr/>
          <a:lstStyle/>
          <a:p>
            <a:pPr>
              <a:defRPr/>
            </a:pPr>
            <a:fld id="{21716159-5324-1C48-9D26-9FD1A507DCF9}" type="slidenum">
              <a:rPr lang="en-US" smtClean="0"/>
              <a:pPr>
                <a:defRPr/>
              </a:pPr>
              <a:t>23</a:t>
            </a:fld>
            <a:endParaRPr lang="en-US"/>
          </a:p>
        </p:txBody>
      </p:sp>
    </p:spTree>
    <p:extLst>
      <p:ext uri="{BB962C8B-B14F-4D97-AF65-F5344CB8AC3E}">
        <p14:creationId xmlns:p14="http://schemas.microsoft.com/office/powerpoint/2010/main" val="296673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Homework Assignments</a:t>
            </a:r>
            <a:endParaRPr dirty="0"/>
          </a:p>
        </p:txBody>
      </p:sp>
      <p:sp>
        <p:nvSpPr>
          <p:cNvPr id="207" name="Google Shape;20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2800"/>
              <a:buFont typeface="Arial"/>
              <a:buAutoNum type="arabicPeriod"/>
            </a:pPr>
            <a:r>
              <a:rPr lang="en-US" sz="2400" dirty="0" err="1"/>
              <a:t>Praat</a:t>
            </a:r>
            <a:r>
              <a:rPr lang="en-US" sz="2400" dirty="0"/>
              <a:t> </a:t>
            </a:r>
            <a:r>
              <a:rPr lang="en-US" sz="2400" dirty="0">
                <a:solidFill>
                  <a:srgbClr val="0070C0"/>
                </a:solidFill>
              </a:rPr>
              <a:t>emotion</a:t>
            </a:r>
            <a:r>
              <a:rPr lang="en-US" sz="2400" dirty="0"/>
              <a:t> recording and analysis</a:t>
            </a:r>
            <a:endParaRPr sz="2400" dirty="0"/>
          </a:p>
          <a:p>
            <a:pPr marL="514350" lvl="0" indent="-514350" algn="l" rtl="0">
              <a:spcBef>
                <a:spcPts val="560"/>
              </a:spcBef>
              <a:spcAft>
                <a:spcPts val="0"/>
              </a:spcAft>
              <a:buClr>
                <a:schemeClr val="dk1"/>
              </a:buClr>
              <a:buSzPts val="2800"/>
              <a:buFont typeface="Arial"/>
              <a:buAutoNum type="arabicPeriod"/>
            </a:pPr>
            <a:r>
              <a:rPr lang="en-US" sz="2400" dirty="0">
                <a:solidFill>
                  <a:srgbClr val="0070C0"/>
                </a:solidFill>
              </a:rPr>
              <a:t>Dialogue Act identification</a:t>
            </a:r>
            <a:r>
              <a:rPr lang="en-US" sz="2400" dirty="0"/>
              <a:t> and how these DAs differ from one another</a:t>
            </a:r>
          </a:p>
          <a:p>
            <a:pPr marL="514350" lvl="0" indent="-514350">
              <a:spcBef>
                <a:spcPts val="560"/>
              </a:spcBef>
              <a:spcAft>
                <a:spcPts val="0"/>
              </a:spcAft>
              <a:buClr>
                <a:schemeClr val="dk1"/>
              </a:buClr>
              <a:buSzPts val="2800"/>
              <a:buFont typeface="Arial"/>
              <a:buAutoNum type="arabicPeriod"/>
            </a:pPr>
            <a:r>
              <a:rPr lang="en-US" sz="2400" dirty="0">
                <a:solidFill>
                  <a:srgbClr val="0070C0"/>
                </a:solidFill>
              </a:rPr>
              <a:t>Emotional Speech identification </a:t>
            </a:r>
            <a:r>
              <a:rPr lang="en-US" sz="2400" dirty="0"/>
              <a:t>(e.g. anger, sadness)</a:t>
            </a:r>
          </a:p>
          <a:p>
            <a:pPr>
              <a:spcBef>
                <a:spcPts val="560"/>
              </a:spcBef>
              <a:spcAft>
                <a:spcPts val="0"/>
              </a:spcAft>
              <a:buClr>
                <a:schemeClr val="dk1"/>
              </a:buClr>
              <a:buSzPts val="2800"/>
            </a:pPr>
            <a:r>
              <a:rPr lang="en-US" sz="2400" dirty="0">
                <a:solidFill>
                  <a:srgbClr val="0070C0"/>
                </a:solidFill>
              </a:rPr>
              <a:t>Late policy</a:t>
            </a:r>
            <a:r>
              <a:rPr lang="en-US" sz="2400" dirty="0"/>
              <a:t>:  </a:t>
            </a:r>
          </a:p>
          <a:p>
            <a:pPr marL="914400" lvl="1" indent="-514350">
              <a:spcBef>
                <a:spcPts val="560"/>
              </a:spcBef>
              <a:spcAft>
                <a:spcPts val="0"/>
              </a:spcAft>
              <a:buClr>
                <a:schemeClr val="dk1"/>
              </a:buClr>
              <a:buSzPts val="2800"/>
            </a:pPr>
            <a:r>
              <a:rPr lang="en-US" sz="2400" dirty="0"/>
              <a:t>3 days only available after the deadline with 5 points lost for each day  -- Please note that </a:t>
            </a:r>
            <a:r>
              <a:rPr lang="en-US" sz="2400" dirty="0">
                <a:solidFill>
                  <a:srgbClr val="FF0000"/>
                </a:solidFill>
              </a:rPr>
              <a:t>late submissions </a:t>
            </a:r>
            <a:r>
              <a:rPr lang="en-US" sz="2400" dirty="0">
                <a:solidFill>
                  <a:srgbClr val="FF0000"/>
                </a:solidFill>
                <a:effectLst/>
              </a:rPr>
              <a:t>will be counted after the exact time of the deadline</a:t>
            </a:r>
            <a:r>
              <a:rPr lang="en-US" sz="2400" dirty="0">
                <a:effectLst/>
              </a:rPr>
              <a:t>, so don’t wait to submit the homework until the last minute. (Note that it might take some time to upload files to coursework or </a:t>
            </a:r>
            <a:r>
              <a:rPr lang="en-US" sz="2400" dirty="0" err="1">
                <a:effectLst/>
              </a:rPr>
              <a:t>gradescope</a:t>
            </a:r>
            <a:r>
              <a:rPr lang="en-US" sz="2400" dirty="0">
                <a:effectLst/>
              </a:rPr>
              <a:t>.)</a:t>
            </a:r>
            <a:endParaRPr sz="2400" dirty="0"/>
          </a:p>
        </p:txBody>
      </p:sp>
      <p:sp>
        <p:nvSpPr>
          <p:cNvPr id="208" name="Google Shape;208;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8B7A8AB0-EBCE-9443-8169-48F272D7C6C2}" type="datetime1">
              <a:rPr lang="en-US" smtClean="0"/>
              <a:t>8/12/24</a:t>
            </a:fld>
            <a:endParaRPr/>
          </a:p>
        </p:txBody>
      </p:sp>
      <p:sp>
        <p:nvSpPr>
          <p:cNvPr id="209" name="Google Shape;209;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75469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824C2C-29FE-01DD-9619-073A07778A92}"/>
              </a:ext>
            </a:extLst>
          </p:cNvPr>
          <p:cNvSpPr>
            <a:spLocks noGrp="1"/>
          </p:cNvSpPr>
          <p:nvPr>
            <p:ph idx="1"/>
          </p:nvPr>
        </p:nvSpPr>
        <p:spPr>
          <a:xfrm>
            <a:off x="457200" y="609600"/>
            <a:ext cx="8229600" cy="5516563"/>
          </a:xfrm>
        </p:spPr>
        <p:txBody>
          <a:bodyPr/>
          <a:lstStyle/>
          <a:p>
            <a:pPr marL="685800" lvl="1" indent="-342900"/>
            <a:r>
              <a:rPr lang="en-US" sz="2400" dirty="0">
                <a:effectLst/>
              </a:rPr>
              <a:t>We also </a:t>
            </a:r>
            <a:r>
              <a:rPr lang="en-US" sz="2400" dirty="0">
                <a:solidFill>
                  <a:srgbClr val="FF0000"/>
                </a:solidFill>
                <a:effectLst/>
              </a:rPr>
              <a:t>require medical proof </a:t>
            </a:r>
            <a:r>
              <a:rPr lang="en-US" sz="2400" dirty="0">
                <a:effectLst/>
              </a:rPr>
              <a:t>if a student seeks an extension of late days due to illness.</a:t>
            </a:r>
          </a:p>
          <a:p>
            <a:pPr marL="628650" lvl="1"/>
            <a:r>
              <a:rPr lang="en-US" sz="2400" dirty="0">
                <a:effectLst/>
              </a:rPr>
              <a:t>Before initiating a regrade request, take time to consider the reasons thoughtfully. </a:t>
            </a:r>
            <a:r>
              <a:rPr lang="en-US" sz="2400" dirty="0">
                <a:solidFill>
                  <a:srgbClr val="FF0000"/>
                </a:solidFill>
                <a:effectLst/>
              </a:rPr>
              <a:t>Keep in mind that the grade has the potential to be lowered after the regrading process.</a:t>
            </a:r>
          </a:p>
          <a:p>
            <a:pPr marL="628650" lvl="1"/>
            <a:r>
              <a:rPr lang="en-US" sz="2400" dirty="0">
                <a:solidFill>
                  <a:srgbClr val="FF0000"/>
                </a:solidFill>
                <a:effectLst/>
              </a:rPr>
              <a:t>Alternative or make-up assignments </a:t>
            </a:r>
            <a:r>
              <a:rPr lang="en-US" sz="2400" dirty="0">
                <a:effectLst/>
              </a:rPr>
              <a:t>will not be given</a:t>
            </a:r>
            <a:r>
              <a:rPr lang="en-US" dirty="0">
                <a:effectLst/>
              </a:rPr>
              <a:t>. </a:t>
            </a:r>
          </a:p>
          <a:p>
            <a:endParaRPr lang="en-US" dirty="0"/>
          </a:p>
        </p:txBody>
      </p:sp>
      <p:sp>
        <p:nvSpPr>
          <p:cNvPr id="4" name="Date Placeholder 3">
            <a:extLst>
              <a:ext uri="{FF2B5EF4-FFF2-40B4-BE49-F238E27FC236}">
                <a16:creationId xmlns:a16="http://schemas.microsoft.com/office/drawing/2014/main" id="{3CE28E9D-981D-1D3F-B75D-654EE6A391C9}"/>
              </a:ext>
            </a:extLst>
          </p:cNvPr>
          <p:cNvSpPr>
            <a:spLocks noGrp="1"/>
          </p:cNvSpPr>
          <p:nvPr>
            <p:ph type="dt" sz="half" idx="10"/>
          </p:nvPr>
        </p:nvSpPr>
        <p:spPr/>
        <p:txBody>
          <a:bodyPr/>
          <a:lstStyle/>
          <a:p>
            <a:pPr>
              <a:defRPr/>
            </a:pPr>
            <a:fld id="{FF09120D-989A-FF45-AAA0-5394A5796601}" type="datetime1">
              <a:rPr lang="en-US" smtClean="0"/>
              <a:t>8/12/24</a:t>
            </a:fld>
            <a:endParaRPr lang="en-US" dirty="0"/>
          </a:p>
        </p:txBody>
      </p:sp>
      <p:sp>
        <p:nvSpPr>
          <p:cNvPr id="5" name="Slide Number Placeholder 4">
            <a:extLst>
              <a:ext uri="{FF2B5EF4-FFF2-40B4-BE49-F238E27FC236}">
                <a16:creationId xmlns:a16="http://schemas.microsoft.com/office/drawing/2014/main" id="{55996435-806B-22A8-FEFD-AB3766633F99}"/>
              </a:ext>
            </a:extLst>
          </p:cNvPr>
          <p:cNvSpPr>
            <a:spLocks noGrp="1"/>
          </p:cNvSpPr>
          <p:nvPr>
            <p:ph type="sldNum" sz="quarter" idx="12"/>
          </p:nvPr>
        </p:nvSpPr>
        <p:spPr/>
        <p:txBody>
          <a:bodyPr/>
          <a:lstStyle/>
          <a:p>
            <a:pPr>
              <a:defRPr/>
            </a:pPr>
            <a:fld id="{21716159-5324-1C48-9D26-9FD1A507DCF9}" type="slidenum">
              <a:rPr lang="en-US" smtClean="0"/>
              <a:pPr>
                <a:defRPr/>
              </a:pPr>
              <a:t>25</a:t>
            </a:fld>
            <a:endParaRPr lang="en-US"/>
          </a:p>
        </p:txBody>
      </p:sp>
    </p:spTree>
    <p:extLst>
      <p:ext uri="{BB962C8B-B14F-4D97-AF65-F5344CB8AC3E}">
        <p14:creationId xmlns:p14="http://schemas.microsoft.com/office/powerpoint/2010/main" val="3309044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Teaching Assistants</a:t>
            </a:r>
            <a:endParaRPr dirty="0"/>
          </a:p>
        </p:txBody>
      </p:sp>
      <p:sp>
        <p:nvSpPr>
          <p:cNvPr id="224" name="Google Shape;224;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Introducing our </a:t>
            </a:r>
            <a:r>
              <a:rPr lang="en-US" dirty="0">
                <a:solidFill>
                  <a:srgbClr val="0070C0"/>
                </a:solidFill>
              </a:rPr>
              <a:t>TAs</a:t>
            </a:r>
            <a:r>
              <a:rPr lang="en-US" dirty="0"/>
              <a:t> for the course this semester, my PhD students and their office hours: </a:t>
            </a:r>
          </a:p>
          <a:p>
            <a:pPr lvl="1" indent="-342900">
              <a:spcBef>
                <a:spcPts val="0"/>
              </a:spcBef>
              <a:spcAft>
                <a:spcPts val="0"/>
              </a:spcAft>
              <a:buClr>
                <a:schemeClr val="dk1"/>
              </a:buClr>
              <a:buSzPts val="2800"/>
              <a:buFont typeface="Arial"/>
              <a:buChar char="•"/>
            </a:pPr>
            <a:r>
              <a:rPr lang="en-US" dirty="0"/>
              <a:t>Lin Ai: F 2-4pm</a:t>
            </a:r>
          </a:p>
          <a:p>
            <a:pPr lvl="1" indent="-342900">
              <a:spcBef>
                <a:spcPts val="0"/>
              </a:spcBef>
              <a:spcAft>
                <a:spcPts val="0"/>
              </a:spcAft>
              <a:buClr>
                <a:schemeClr val="dk1"/>
              </a:buClr>
              <a:buSzPts val="2800"/>
              <a:buFont typeface="Arial"/>
              <a:buChar char="•"/>
            </a:pPr>
            <a:r>
              <a:rPr lang="en-US" dirty="0" err="1"/>
              <a:t>Debasmita</a:t>
            </a:r>
            <a:r>
              <a:rPr lang="en-US" dirty="0"/>
              <a:t> Bhattacharya: Th 2:30-4:30pm</a:t>
            </a:r>
          </a:p>
          <a:p>
            <a:pPr lvl="1" indent="-342900">
              <a:spcBef>
                <a:spcPts val="0"/>
              </a:spcBef>
              <a:spcAft>
                <a:spcPts val="0"/>
              </a:spcAft>
              <a:buClr>
                <a:schemeClr val="dk1"/>
              </a:buClr>
              <a:buSzPts val="2800"/>
              <a:buFont typeface="Arial"/>
              <a:buChar char="•"/>
            </a:pPr>
            <a:r>
              <a:rPr lang="en-US" dirty="0"/>
              <a:t>Julia Hirschberg: W 2-3:30pm</a:t>
            </a:r>
          </a:p>
          <a:p>
            <a:pPr lvl="1" indent="-342900">
              <a:spcBef>
                <a:spcPts val="0"/>
              </a:spcBef>
              <a:spcAft>
                <a:spcPts val="0"/>
              </a:spcAft>
              <a:buClr>
                <a:schemeClr val="dk1"/>
              </a:buClr>
              <a:buSzPts val="2800"/>
              <a:buFont typeface="Arial"/>
              <a:buChar char="•"/>
            </a:pPr>
            <a:r>
              <a:rPr lang="en-US" dirty="0"/>
              <a:t>Harsh </a:t>
            </a:r>
            <a:r>
              <a:rPr lang="en-US"/>
              <a:t>Srivastava: M 9-11am</a:t>
            </a:r>
            <a:endParaRPr lang="en-US" dirty="0"/>
          </a:p>
          <a:p>
            <a:pPr lvl="1" indent="-342900">
              <a:spcBef>
                <a:spcPts val="0"/>
              </a:spcBef>
              <a:spcAft>
                <a:spcPts val="0"/>
              </a:spcAft>
              <a:buClr>
                <a:schemeClr val="dk1"/>
              </a:buClr>
              <a:buSzPts val="2800"/>
              <a:buFont typeface="Arial"/>
              <a:buChar char="•"/>
            </a:pPr>
            <a:endParaRPr dirty="0"/>
          </a:p>
        </p:txBody>
      </p:sp>
      <p:sp>
        <p:nvSpPr>
          <p:cNvPr id="225" name="Google Shape;225;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6318D7FC-435C-BE41-B054-D2FDB4747E6C}" type="datetime1">
              <a:rPr lang="en-US" smtClean="0"/>
              <a:t>8/12/24</a:t>
            </a:fld>
            <a:endParaRPr/>
          </a:p>
        </p:txBody>
      </p:sp>
      <p:sp>
        <p:nvSpPr>
          <p:cNvPr id="226" name="Google Shape;226;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11774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t>Todo</a:t>
            </a:r>
            <a:endParaRPr dirty="0"/>
          </a:p>
        </p:txBody>
      </p:sp>
      <p:sp>
        <p:nvSpPr>
          <p:cNvPr id="262" name="Google Shape;262;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800"/>
            </a:pPr>
            <a:r>
              <a:rPr lang="en-US" dirty="0"/>
              <a:t>Please read the </a:t>
            </a:r>
            <a:r>
              <a:rPr lang="en-US" dirty="0">
                <a:solidFill>
                  <a:srgbClr val="0070C0"/>
                </a:solidFill>
              </a:rPr>
              <a:t>Ethics</a:t>
            </a:r>
            <a:r>
              <a:rPr lang="en-US" dirty="0"/>
              <a:t> </a:t>
            </a:r>
            <a:r>
              <a:rPr lang="en-US" u="sng" dirty="0">
                <a:solidFill>
                  <a:schemeClr val="hlink"/>
                </a:solidFill>
                <a:hlinkClick r:id="rId3"/>
              </a:rPr>
              <a:t>policy</a:t>
            </a:r>
            <a:r>
              <a:rPr lang="en-US" u="sng" dirty="0">
                <a:solidFill>
                  <a:schemeClr val="hlink"/>
                </a:solidFill>
                <a:hlinkClick r:id="rId4"/>
              </a:rPr>
              <a:t> </a:t>
            </a:r>
            <a:r>
              <a:rPr lang="en-US" dirty="0"/>
              <a:t>on our syllabus</a:t>
            </a:r>
          </a:p>
        </p:txBody>
      </p:sp>
      <p:sp>
        <p:nvSpPr>
          <p:cNvPr id="263" name="Google Shape;263;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C4937C54-DCD0-DD4E-8DF3-38B7A27C59FE}" type="datetime1">
              <a:rPr lang="en-US" smtClean="0"/>
              <a:t>8/12/24</a:t>
            </a:fld>
            <a:endParaRPr/>
          </a:p>
        </p:txBody>
      </p:sp>
      <p:sp>
        <p:nvSpPr>
          <p:cNvPr id="264" name="Google Shape;264;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69301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Next Class</a:t>
            </a:r>
            <a:endParaRPr dirty="0"/>
          </a:p>
        </p:txBody>
      </p:sp>
      <p:sp>
        <p:nvSpPr>
          <p:cNvPr id="270" name="Google Shape;270;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For our </a:t>
            </a:r>
            <a:r>
              <a:rPr lang="en-US" dirty="0">
                <a:solidFill>
                  <a:srgbClr val="0070C0"/>
                </a:solidFill>
              </a:rPr>
              <a:t>Week 2 class</a:t>
            </a:r>
            <a:r>
              <a:rPr lang="en-US" dirty="0"/>
              <a:t>: Look at today’s slides and follow the links again (or any not followed today)</a:t>
            </a:r>
          </a:p>
          <a:p>
            <a:pPr marL="342900" lvl="0" indent="-342900" algn="l" rtl="0">
              <a:spcBef>
                <a:spcPts val="0"/>
              </a:spcBef>
              <a:spcAft>
                <a:spcPts val="0"/>
              </a:spcAft>
              <a:buClr>
                <a:schemeClr val="dk1"/>
              </a:buClr>
              <a:buSzPts val="2800"/>
              <a:buFont typeface="Arial"/>
              <a:buChar char="•"/>
            </a:pPr>
            <a:r>
              <a:rPr lang="en-US" dirty="0"/>
              <a:t>Week 2 Topic: </a:t>
            </a:r>
            <a:r>
              <a:rPr lang="en-US" dirty="0">
                <a:solidFill>
                  <a:srgbClr val="0070C0"/>
                </a:solidFill>
              </a:rPr>
              <a:t>From Sounds to Language</a:t>
            </a:r>
          </a:p>
          <a:p>
            <a:pPr lvl="1" indent="-342900">
              <a:spcBef>
                <a:spcPts val="0"/>
              </a:spcBef>
              <a:spcAft>
                <a:spcPts val="0"/>
              </a:spcAft>
              <a:buClr>
                <a:schemeClr val="dk1"/>
              </a:buClr>
              <a:buSzPts val="2800"/>
              <a:buFont typeface="Arial"/>
              <a:buChar char="•"/>
            </a:pPr>
            <a:r>
              <a:rPr lang="en-US" sz="2400" dirty="0"/>
              <a:t>Reading: J&amp;M Chapter 28 (sections 1-3)</a:t>
            </a:r>
            <a:endParaRPr sz="2400" dirty="0"/>
          </a:p>
          <a:p>
            <a:pPr lvl="1" indent="-342900">
              <a:spcBef>
                <a:spcPts val="560"/>
              </a:spcBef>
              <a:spcAft>
                <a:spcPts val="0"/>
              </a:spcAft>
              <a:buClr>
                <a:schemeClr val="dk1"/>
              </a:buClr>
              <a:buSzPts val="2800"/>
              <a:buFont typeface="Arial"/>
              <a:buChar char="•"/>
            </a:pPr>
            <a:r>
              <a:rPr lang="en-US" sz="2400" dirty="0"/>
              <a:t>Post your Week 2 assignment on Courseworks2 before next Monday at 11:59pm</a:t>
            </a:r>
          </a:p>
          <a:p>
            <a:pPr marL="342900" lvl="0" indent="-342900" algn="l" rtl="0">
              <a:spcBef>
                <a:spcPts val="560"/>
              </a:spcBef>
              <a:spcAft>
                <a:spcPts val="0"/>
              </a:spcAft>
              <a:buClr>
                <a:schemeClr val="dk1"/>
              </a:buClr>
              <a:buSzPts val="2800"/>
              <a:buFont typeface="Arial"/>
              <a:buChar char="•"/>
            </a:pPr>
            <a:r>
              <a:rPr lang="en-US" dirty="0">
                <a:solidFill>
                  <a:srgbClr val="0070C0"/>
                </a:solidFill>
              </a:rPr>
              <a:t>Record your name </a:t>
            </a:r>
            <a:r>
              <a:rPr lang="en-US" dirty="0"/>
              <a:t>on Courseworks2 </a:t>
            </a:r>
            <a:r>
              <a:rPr lang="en-US" dirty="0">
                <a:sym typeface="Wingdings"/>
              </a:rPr>
              <a:t> Name and Pronoun Recording so we can learn to pronounce everyone’s name correctly </a:t>
            </a:r>
            <a:r>
              <a:rPr lang="en-US" dirty="0"/>
              <a:t> </a:t>
            </a:r>
          </a:p>
          <a:p>
            <a:pPr marL="342900" lvl="0" indent="-342900" algn="l" rtl="0">
              <a:spcBef>
                <a:spcPts val="560"/>
              </a:spcBef>
              <a:spcAft>
                <a:spcPts val="0"/>
              </a:spcAft>
              <a:buClr>
                <a:schemeClr val="dk1"/>
              </a:buClr>
              <a:buSzPts val="2800"/>
              <a:buFont typeface="Arial"/>
              <a:buChar char="•"/>
            </a:pPr>
            <a:r>
              <a:rPr lang="en-US" dirty="0"/>
              <a:t>Make sure </a:t>
            </a:r>
            <a:r>
              <a:rPr lang="en-US" dirty="0">
                <a:solidFill>
                  <a:srgbClr val="0070C0"/>
                </a:solidFill>
              </a:rPr>
              <a:t>your picture </a:t>
            </a:r>
            <a:r>
              <a:rPr lang="en-US" dirty="0"/>
              <a:t>is also on Courseworks2</a:t>
            </a:r>
          </a:p>
        </p:txBody>
      </p:sp>
      <p:sp>
        <p:nvSpPr>
          <p:cNvPr id="271" name="Google Shape;271;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sp>
        <p:nvSpPr>
          <p:cNvPr id="2" name="Date Placeholder 1">
            <a:extLst>
              <a:ext uri="{FF2B5EF4-FFF2-40B4-BE49-F238E27FC236}">
                <a16:creationId xmlns:a16="http://schemas.microsoft.com/office/drawing/2014/main" id="{90D2D055-19B6-BC40-8FA8-4EFAD530B84B}"/>
              </a:ext>
            </a:extLst>
          </p:cNvPr>
          <p:cNvSpPr>
            <a:spLocks noGrp="1"/>
          </p:cNvSpPr>
          <p:nvPr>
            <p:ph type="dt" sz="half" idx="10"/>
          </p:nvPr>
        </p:nvSpPr>
        <p:spPr/>
        <p:txBody>
          <a:bodyPr/>
          <a:lstStyle/>
          <a:p>
            <a:pPr>
              <a:defRPr/>
            </a:pPr>
            <a:fld id="{B6D6C7D3-4EE5-5C43-B555-C436739EE2C7}" type="datetime1">
              <a:rPr lang="en-US" smtClean="0"/>
              <a:t>8/12/24</a:t>
            </a:fld>
            <a:endParaRPr lang="en-US" dirty="0"/>
          </a:p>
        </p:txBody>
      </p:sp>
    </p:spTree>
    <p:extLst>
      <p:ext uri="{BB962C8B-B14F-4D97-AF65-F5344CB8AC3E}">
        <p14:creationId xmlns:p14="http://schemas.microsoft.com/office/powerpoint/2010/main" val="134859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555DAB-0A2F-6B40-9736-2FB9857EFB24}"/>
              </a:ext>
            </a:extLst>
          </p:cNvPr>
          <p:cNvSpPr>
            <a:spLocks noGrp="1"/>
          </p:cNvSpPr>
          <p:nvPr>
            <p:ph type="ctrTitle"/>
          </p:nvPr>
        </p:nvSpPr>
        <p:spPr/>
        <p:txBody>
          <a:bodyPr/>
          <a:lstStyle/>
          <a:p>
            <a:r>
              <a:rPr lang="en-US"/>
              <a:t>Questions?</a:t>
            </a:r>
          </a:p>
        </p:txBody>
      </p:sp>
      <p:sp>
        <p:nvSpPr>
          <p:cNvPr id="7" name="Subtitle 6">
            <a:extLst>
              <a:ext uri="{FF2B5EF4-FFF2-40B4-BE49-F238E27FC236}">
                <a16:creationId xmlns:a16="http://schemas.microsoft.com/office/drawing/2014/main" id="{8E169235-B126-B943-B76D-4373004F9F1E}"/>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3466EB7-715A-EE42-A868-29EF8563869B}"/>
              </a:ext>
            </a:extLst>
          </p:cNvPr>
          <p:cNvSpPr>
            <a:spLocks noGrp="1"/>
          </p:cNvSpPr>
          <p:nvPr>
            <p:ph type="dt" sz="half" idx="10"/>
          </p:nvPr>
        </p:nvSpPr>
        <p:spPr/>
        <p:txBody>
          <a:bodyPr/>
          <a:lstStyle/>
          <a:p>
            <a:pPr>
              <a:defRPr/>
            </a:pPr>
            <a:fld id="{5A06F3B0-9D74-4442-BA93-6F9FD4B9EB5B}" type="datetime1">
              <a:rPr lang="en-US" smtClean="0"/>
              <a:t>8/12/24</a:t>
            </a:fld>
            <a:endParaRPr lang="en-US"/>
          </a:p>
        </p:txBody>
      </p:sp>
      <p:sp>
        <p:nvSpPr>
          <p:cNvPr id="5" name="Slide Number Placeholder 4">
            <a:extLst>
              <a:ext uri="{FF2B5EF4-FFF2-40B4-BE49-F238E27FC236}">
                <a16:creationId xmlns:a16="http://schemas.microsoft.com/office/drawing/2014/main" id="{C30A67BF-1A73-9D4C-A872-2271BE0FA605}"/>
              </a:ext>
            </a:extLst>
          </p:cNvPr>
          <p:cNvSpPr>
            <a:spLocks noGrp="1"/>
          </p:cNvSpPr>
          <p:nvPr>
            <p:ph type="sldNum" sz="quarter" idx="12"/>
          </p:nvPr>
        </p:nvSpPr>
        <p:spPr/>
        <p:txBody>
          <a:bodyPr/>
          <a:lstStyle/>
          <a:p>
            <a:pPr>
              <a:defRPr/>
            </a:pPr>
            <a:fld id="{21716159-5324-1C48-9D26-9FD1A507DCF9}" type="slidenum">
              <a:rPr lang="en-US" smtClean="0"/>
              <a:pPr>
                <a:defRPr/>
              </a:pPr>
              <a:t>29</a:t>
            </a:fld>
            <a:endParaRPr lang="en-US"/>
          </a:p>
        </p:txBody>
      </p:sp>
    </p:spTree>
    <p:extLst>
      <p:ext uri="{BB962C8B-B14F-4D97-AF65-F5344CB8AC3E}">
        <p14:creationId xmlns:p14="http://schemas.microsoft.com/office/powerpoint/2010/main" val="1035836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Background</a:t>
            </a:r>
          </a:p>
        </p:txBody>
      </p:sp>
      <p:sp>
        <p:nvSpPr>
          <p:cNvPr id="3" name="Content Placeholder 2"/>
          <p:cNvSpPr>
            <a:spLocks noGrp="1"/>
          </p:cNvSpPr>
          <p:nvPr>
            <p:ph idx="1"/>
          </p:nvPr>
        </p:nvSpPr>
        <p:spPr>
          <a:xfrm>
            <a:off x="457200" y="1417638"/>
            <a:ext cx="8229600" cy="4708525"/>
          </a:xfrm>
        </p:spPr>
        <p:txBody>
          <a:bodyPr/>
          <a:lstStyle/>
          <a:p>
            <a:r>
              <a:rPr lang="en-US" sz="2400" dirty="0">
                <a:solidFill>
                  <a:srgbClr val="0066FF"/>
                </a:solidFill>
              </a:rPr>
              <a:t>First PhD in History </a:t>
            </a:r>
            <a:r>
              <a:rPr lang="en-US" sz="2400" dirty="0"/>
              <a:t>at </a:t>
            </a:r>
            <a:r>
              <a:rPr lang="en-US" sz="2400" dirty="0" err="1"/>
              <a:t>UMich</a:t>
            </a:r>
            <a:r>
              <a:rPr lang="en-US" sz="2400" dirty="0"/>
              <a:t> on 16</a:t>
            </a:r>
            <a:r>
              <a:rPr lang="en-US" sz="2400" baseline="30000" dirty="0"/>
              <a:t>th</a:t>
            </a:r>
            <a:r>
              <a:rPr lang="en-US" sz="2400" dirty="0"/>
              <a:t>-century first settlers in Puebla de los Angeles, Mexico</a:t>
            </a:r>
          </a:p>
          <a:p>
            <a:pPr lvl="1"/>
            <a:r>
              <a:rPr lang="en-US" sz="2400" dirty="0"/>
              <a:t>Taught at Smith College</a:t>
            </a:r>
          </a:p>
          <a:p>
            <a:pPr lvl="1"/>
            <a:r>
              <a:rPr lang="en-US" sz="2400" dirty="0"/>
              <a:t>Discovered CS from colleagues at Amherst and UMass</a:t>
            </a:r>
          </a:p>
          <a:p>
            <a:pPr lvl="1"/>
            <a:r>
              <a:rPr lang="en-US" sz="2400" dirty="0"/>
              <a:t>Back for another PhD at UPenn in CS (NLP)</a:t>
            </a:r>
          </a:p>
          <a:p>
            <a:r>
              <a:rPr lang="en-US" sz="2400" dirty="0"/>
              <a:t>Research on </a:t>
            </a:r>
            <a:r>
              <a:rPr lang="en-US" sz="2400" dirty="0">
                <a:solidFill>
                  <a:srgbClr val="0070C0"/>
                </a:solidFill>
              </a:rPr>
              <a:t>TTS at Bell Labs</a:t>
            </a:r>
            <a:r>
              <a:rPr lang="en-US" sz="2400" dirty="0">
                <a:solidFill>
                  <a:srgbClr val="000066"/>
                </a:solidFill>
              </a:rPr>
              <a:t>, </a:t>
            </a:r>
            <a:r>
              <a:rPr lang="en-US" sz="2400" dirty="0"/>
              <a:t>and started the first HCI Research Dept which then moved to AT&amp;T Labs</a:t>
            </a:r>
          </a:p>
          <a:p>
            <a:r>
              <a:rPr lang="en-US" sz="2400" dirty="0"/>
              <a:t>To </a:t>
            </a:r>
            <a:r>
              <a:rPr lang="en-US" sz="2400" dirty="0">
                <a:solidFill>
                  <a:srgbClr val="0070C0"/>
                </a:solidFill>
              </a:rPr>
              <a:t>Columbia</a:t>
            </a:r>
            <a:r>
              <a:rPr lang="en-US" sz="2400" dirty="0"/>
              <a:t> in 2002, where I started the Columbia Speech Lab, have taught multiple Spoken Language Processing courses, and chaired the CS Dept (2012-18)</a:t>
            </a:r>
          </a:p>
          <a:p>
            <a:pPr lvl="1"/>
            <a:r>
              <a:rPr lang="en-US" sz="2400" dirty="0"/>
              <a:t>Research in many aspects of speech…</a:t>
            </a:r>
          </a:p>
        </p:txBody>
      </p:sp>
      <p:sp>
        <p:nvSpPr>
          <p:cNvPr id="4" name="Slide Number Placeholder 3"/>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52876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317CD-2A04-594E-8A0D-CF0288177184}"/>
              </a:ext>
            </a:extLst>
          </p:cNvPr>
          <p:cNvSpPr>
            <a:spLocks noGrp="1"/>
          </p:cNvSpPr>
          <p:nvPr>
            <p:ph idx="1"/>
          </p:nvPr>
        </p:nvSpPr>
        <p:spPr>
          <a:xfrm>
            <a:off x="457200" y="685800"/>
            <a:ext cx="8229600" cy="5440363"/>
          </a:xfrm>
        </p:spPr>
        <p:txBody>
          <a:bodyPr/>
          <a:lstStyle/>
          <a:p>
            <a:pPr lvl="1"/>
            <a:r>
              <a:rPr lang="en-US" sz="2400" dirty="0"/>
              <a:t>Intonation and discourse; TTS in multiple languages; charismatic, emotional, trusted/mistrusted and truthful/deceptive speech; entrainment; radicalization in online videos; false information in Twitter/X and the intent behind it (malicious or benign), hate tweets directed toward women journalists; empathetic speech; dialogue systems; code-switching</a:t>
            </a:r>
          </a:p>
          <a:p>
            <a:pPr lvl="1"/>
            <a:r>
              <a:rPr lang="en-US" sz="2400" dirty="0"/>
              <a:t>Many students at Columbia have worked on these projects and we’ve published many papers</a:t>
            </a:r>
          </a:p>
        </p:txBody>
      </p:sp>
      <p:sp>
        <p:nvSpPr>
          <p:cNvPr id="4" name="Date Placeholder 3">
            <a:extLst>
              <a:ext uri="{FF2B5EF4-FFF2-40B4-BE49-F238E27FC236}">
                <a16:creationId xmlns:a16="http://schemas.microsoft.com/office/drawing/2014/main" id="{3059E973-CEC1-C94F-9C62-29B23AC7B38C}"/>
              </a:ext>
            </a:extLst>
          </p:cNvPr>
          <p:cNvSpPr>
            <a:spLocks noGrp="1"/>
          </p:cNvSpPr>
          <p:nvPr>
            <p:ph type="dt" sz="half" idx="10"/>
          </p:nvPr>
        </p:nvSpPr>
        <p:spPr/>
        <p:txBody>
          <a:bodyPr/>
          <a:lstStyle/>
          <a:p>
            <a:pPr>
              <a:defRPr/>
            </a:pPr>
            <a:fld id="{FF09120D-989A-FF45-AAA0-5394A5796601}" type="datetime1">
              <a:rPr lang="en-US" smtClean="0"/>
              <a:t>8/12/24</a:t>
            </a:fld>
            <a:endParaRPr lang="en-US" dirty="0"/>
          </a:p>
        </p:txBody>
      </p:sp>
      <p:sp>
        <p:nvSpPr>
          <p:cNvPr id="5" name="Slide Number Placeholder 4">
            <a:extLst>
              <a:ext uri="{FF2B5EF4-FFF2-40B4-BE49-F238E27FC236}">
                <a16:creationId xmlns:a16="http://schemas.microsoft.com/office/drawing/2014/main" id="{7B49749C-7D21-2C4F-BA53-5B704566F7BD}"/>
              </a:ext>
            </a:extLst>
          </p:cNvPr>
          <p:cNvSpPr>
            <a:spLocks noGrp="1"/>
          </p:cNvSpPr>
          <p:nvPr>
            <p:ph type="sldNum" sz="quarter" idx="12"/>
          </p:nvPr>
        </p:nvSpPr>
        <p:spPr/>
        <p:txBody>
          <a:bodyPr/>
          <a:lstStyle/>
          <a:p>
            <a:pPr>
              <a:defRPr/>
            </a:pPr>
            <a:fld id="{21716159-5324-1C48-9D26-9FD1A507DCF9}" type="slidenum">
              <a:rPr lang="en-US" smtClean="0"/>
              <a:pPr>
                <a:defRPr/>
              </a:pPr>
              <a:t>4</a:t>
            </a:fld>
            <a:endParaRPr lang="en-US"/>
          </a:p>
        </p:txBody>
      </p:sp>
    </p:spTree>
    <p:extLst>
      <p:ext uri="{BB962C8B-B14F-4D97-AF65-F5344CB8AC3E}">
        <p14:creationId xmlns:p14="http://schemas.microsoft.com/office/powerpoint/2010/main" val="1646065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7772400" cy="927100"/>
          </a:xfrm>
        </p:spPr>
        <p:txBody>
          <a:bodyPr>
            <a:normAutofit fontScale="90000"/>
          </a:bodyPr>
          <a:lstStyle/>
          <a:p>
            <a:r>
              <a:rPr lang="en-US" dirty="0"/>
              <a:t>Columbia Speech Lab a While Back…</a:t>
            </a:r>
            <a:br>
              <a:rPr lang="en-US" dirty="0"/>
            </a:br>
            <a:endParaRPr lang="en-US" dirty="0"/>
          </a:p>
        </p:txBody>
      </p:sp>
      <p:sp>
        <p:nvSpPr>
          <p:cNvPr id="3" name="Slide Number Placeholder 2"/>
          <p:cNvSpPr>
            <a:spLocks noGrp="1"/>
          </p:cNvSpPr>
          <p:nvPr>
            <p:ph type="sldNum" sz="quarter" idx="12"/>
          </p:nvPr>
        </p:nvSpPr>
        <p:spPr/>
        <p:txBody>
          <a:bodyPr/>
          <a:lstStyle/>
          <a:p>
            <a:fld id="{367060C1-CD7E-2840-B5A1-488EBD1FEE97}" type="slidenum">
              <a:rPr lang="en-US" smtClean="0"/>
              <a:pPr/>
              <a:t>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86" y="937549"/>
            <a:ext cx="8309177" cy="5539451"/>
          </a:xfrm>
          <a:prstGeom prst="rect">
            <a:avLst/>
          </a:prstGeom>
        </p:spPr>
      </p:pic>
      <p:sp>
        <p:nvSpPr>
          <p:cNvPr id="5" name="Date Placeholder 4">
            <a:extLst>
              <a:ext uri="{FF2B5EF4-FFF2-40B4-BE49-F238E27FC236}">
                <a16:creationId xmlns:a16="http://schemas.microsoft.com/office/drawing/2014/main" id="{E4712983-95E8-E740-8988-F8A8E16A8989}"/>
              </a:ext>
            </a:extLst>
          </p:cNvPr>
          <p:cNvSpPr>
            <a:spLocks noGrp="1"/>
          </p:cNvSpPr>
          <p:nvPr>
            <p:ph type="dt" sz="half" idx="10"/>
          </p:nvPr>
        </p:nvSpPr>
        <p:spPr/>
        <p:txBody>
          <a:bodyPr/>
          <a:lstStyle/>
          <a:p>
            <a:pPr>
              <a:defRPr/>
            </a:pPr>
            <a:fld id="{5CF1C854-92F5-AF4D-9217-9AE9DC149BB8}" type="datetime1">
              <a:rPr lang="en-US" smtClean="0"/>
              <a:t>8/12/24</a:t>
            </a:fld>
            <a:endParaRPr lang="en-US" dirty="0"/>
          </a:p>
        </p:txBody>
      </p:sp>
    </p:spTree>
    <p:extLst>
      <p:ext uri="{BB962C8B-B14F-4D97-AF65-F5344CB8AC3E}">
        <p14:creationId xmlns:p14="http://schemas.microsoft.com/office/powerpoint/2010/main" val="9699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Getting to know each other</a:t>
            </a:r>
            <a:endParaRPr/>
          </a:p>
        </p:txBody>
      </p:sp>
      <p:sp>
        <p:nvSpPr>
          <p:cNvPr id="216" name="Google Shape;216;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C64B3C68-062F-F54E-B350-1CEAC4D97158}" type="datetime1">
              <a:rPr lang="en-US" smtClean="0"/>
              <a:t>8/12/24</a:t>
            </a:fld>
            <a:endParaRPr/>
          </a:p>
        </p:txBody>
      </p:sp>
      <p:sp>
        <p:nvSpPr>
          <p:cNvPr id="217" name="Google Shape;217;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a:t>
            </a:fld>
            <a:endParaRPr/>
          </a:p>
        </p:txBody>
      </p:sp>
      <p:pic>
        <p:nvPicPr>
          <p:cNvPr id="218" name="Google Shape;218;p28"/>
          <p:cNvPicPr preferRelativeResize="0"/>
          <p:nvPr/>
        </p:nvPicPr>
        <p:blipFill rotWithShape="1">
          <a:blip r:embed="rId3">
            <a:alphaModFix/>
          </a:blip>
          <a:srcRect/>
          <a:stretch/>
        </p:blipFill>
        <p:spPr>
          <a:xfrm>
            <a:off x="2209800" y="1600200"/>
            <a:ext cx="4980041" cy="3746097"/>
          </a:xfrm>
          <a:prstGeom prst="rect">
            <a:avLst/>
          </a:prstGeom>
          <a:noFill/>
          <a:ln>
            <a:noFill/>
          </a:ln>
        </p:spPr>
      </p:pic>
    </p:spTree>
    <p:extLst>
      <p:ext uri="{BB962C8B-B14F-4D97-AF65-F5344CB8AC3E}">
        <p14:creationId xmlns:p14="http://schemas.microsoft.com/office/powerpoint/2010/main" val="20439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4"/>
          <p:cNvSpPr>
            <a:spLocks noGrp="1"/>
          </p:cNvSpPr>
          <p:nvPr>
            <p:ph type="dt" sz="quarter" idx="10"/>
          </p:nvPr>
        </p:nvSpPr>
        <p:spPr/>
        <p:txBody>
          <a:bodyPr/>
          <a:lstStyle/>
          <a:p>
            <a:pPr>
              <a:defRPr/>
            </a:pPr>
            <a:fld id="{ACE8FA83-665E-974C-A349-9BFF85C7B6B9}" type="datetime1">
              <a:rPr lang="en-US" smtClean="0"/>
              <a:t>8/12/24</a:t>
            </a:fld>
            <a:endParaRPr lang="en-US"/>
          </a:p>
        </p:txBody>
      </p:sp>
      <p:sp>
        <p:nvSpPr>
          <p:cNvPr id="13" name="Slide Number Placeholder 6"/>
          <p:cNvSpPr>
            <a:spLocks noGrp="1"/>
          </p:cNvSpPr>
          <p:nvPr>
            <p:ph type="sldNum" sz="quarter" idx="12"/>
          </p:nvPr>
        </p:nvSpPr>
        <p:spPr/>
        <p:txBody>
          <a:bodyPr/>
          <a:lstStyle/>
          <a:p>
            <a:pPr>
              <a:defRPr/>
            </a:pPr>
            <a:fld id="{0F10B747-ECBA-6C41-A746-8618B7F2E21F}" type="slidenum">
              <a:rPr lang="en-US"/>
              <a:pPr>
                <a:defRPr/>
              </a:pPr>
              <a:t>7</a:t>
            </a:fld>
            <a:endParaRPr lang="en-US"/>
          </a:p>
        </p:txBody>
      </p:sp>
      <p:sp>
        <p:nvSpPr>
          <p:cNvPr id="425995" name="Rectangle 11"/>
          <p:cNvSpPr>
            <a:spLocks noGrp="1" noChangeArrowheads="1"/>
          </p:cNvSpPr>
          <p:nvPr>
            <p:ph type="title"/>
          </p:nvPr>
        </p:nvSpPr>
        <p:spPr/>
        <p:txBody>
          <a:bodyPr/>
          <a:lstStyle/>
          <a:p>
            <a:pPr eaLnBrk="1" hangingPunct="1">
              <a:defRPr/>
            </a:pPr>
            <a:r>
              <a:rPr lang="en-US" sz="2800" dirty="0">
                <a:cs typeface="+mj-cs"/>
              </a:rPr>
              <a:t>Course Focus:  Speech Processing Questions</a:t>
            </a:r>
          </a:p>
        </p:txBody>
      </p:sp>
      <p:sp>
        <p:nvSpPr>
          <p:cNvPr id="425987" name="Rectangle 3"/>
          <p:cNvSpPr>
            <a:spLocks noGrp="1" noChangeArrowheads="1"/>
          </p:cNvSpPr>
          <p:nvPr>
            <p:ph type="body" sz="half" idx="1"/>
          </p:nvPr>
        </p:nvSpPr>
        <p:spPr>
          <a:xfrm>
            <a:off x="457200" y="1447800"/>
            <a:ext cx="7772400" cy="4678363"/>
          </a:xfrm>
        </p:spPr>
        <p:txBody>
          <a:bodyPr/>
          <a:lstStyle/>
          <a:p>
            <a:pPr lvl="1" eaLnBrk="1" hangingPunct="1">
              <a:lnSpc>
                <a:spcPct val="90000"/>
              </a:lnSpc>
              <a:defRPr/>
            </a:pPr>
            <a:r>
              <a:rPr lang="en-US" sz="2400" dirty="0"/>
              <a:t>How do you </a:t>
            </a:r>
            <a:r>
              <a:rPr lang="en-US" sz="2400" dirty="0">
                <a:solidFill>
                  <a:srgbClr val="0070C0"/>
                </a:solidFill>
              </a:rPr>
              <a:t>produce sounds</a:t>
            </a:r>
            <a:r>
              <a:rPr lang="en-US" sz="2400" dirty="0"/>
              <a:t> that other people interpret as language?  </a:t>
            </a:r>
          </a:p>
          <a:p>
            <a:pPr lvl="1" eaLnBrk="1" hangingPunct="1">
              <a:lnSpc>
                <a:spcPct val="90000"/>
              </a:lnSpc>
              <a:defRPr/>
            </a:pPr>
            <a:r>
              <a:rPr lang="en-US" sz="2400" dirty="0"/>
              <a:t>How does your </a:t>
            </a:r>
            <a:r>
              <a:rPr lang="en-US" sz="2400" dirty="0">
                <a:solidFill>
                  <a:srgbClr val="0070C0"/>
                </a:solidFill>
              </a:rPr>
              <a:t>hearer decode </a:t>
            </a:r>
            <a:r>
              <a:rPr lang="en-US" sz="2400" dirty="0"/>
              <a:t>what you are trying to convey?  </a:t>
            </a:r>
          </a:p>
          <a:p>
            <a:pPr lvl="1" eaLnBrk="1" hangingPunct="1">
              <a:lnSpc>
                <a:spcPct val="90000"/>
              </a:lnSpc>
              <a:defRPr/>
            </a:pPr>
            <a:r>
              <a:rPr lang="en-US" sz="2400" dirty="0"/>
              <a:t>In a conversation, how do you know when it</a:t>
            </a:r>
            <a:r>
              <a:rPr lang="en-US" sz="2400" dirty="0">
                <a:latin typeface="Arial"/>
              </a:rPr>
              <a:t>’</a:t>
            </a:r>
            <a:r>
              <a:rPr lang="en-US" sz="2400" dirty="0"/>
              <a:t>s </a:t>
            </a:r>
            <a:r>
              <a:rPr lang="en-US" sz="2400" dirty="0">
                <a:solidFill>
                  <a:srgbClr val="0070C0"/>
                </a:solidFill>
              </a:rPr>
              <a:t>your turn to talk</a:t>
            </a:r>
            <a:r>
              <a:rPr lang="en-US" sz="2400" dirty="0"/>
              <a:t>?</a:t>
            </a:r>
          </a:p>
          <a:p>
            <a:pPr lvl="1" eaLnBrk="1" hangingPunct="1">
              <a:lnSpc>
                <a:spcPct val="90000"/>
              </a:lnSpc>
              <a:defRPr/>
            </a:pPr>
            <a:r>
              <a:rPr lang="en-US" sz="2400" dirty="0"/>
              <a:t>Once you decide </a:t>
            </a:r>
            <a:r>
              <a:rPr lang="en-US" sz="2400" b="1" i="1" dirty="0">
                <a:solidFill>
                  <a:srgbClr val="0070C0"/>
                </a:solidFill>
              </a:rPr>
              <a:t>what</a:t>
            </a:r>
            <a:r>
              <a:rPr lang="en-US" sz="2400" dirty="0"/>
              <a:t> you want to say, how do you decide </a:t>
            </a:r>
            <a:r>
              <a:rPr lang="en-US" sz="2400" b="1" i="1" dirty="0">
                <a:solidFill>
                  <a:srgbClr val="0070C0"/>
                </a:solidFill>
              </a:rPr>
              <a:t>how</a:t>
            </a:r>
            <a:r>
              <a:rPr lang="en-US" sz="2400" dirty="0"/>
              <a:t> to say it?:</a:t>
            </a:r>
          </a:p>
          <a:p>
            <a:pPr lvl="2" eaLnBrk="1" hangingPunct="1">
              <a:lnSpc>
                <a:spcPct val="90000"/>
              </a:lnSpc>
              <a:defRPr/>
            </a:pPr>
            <a:r>
              <a:rPr lang="en-US" sz="2000" dirty="0"/>
              <a:t>How do you decide </a:t>
            </a:r>
            <a:r>
              <a:rPr lang="en-US" sz="2000" dirty="0">
                <a:solidFill>
                  <a:srgbClr val="FF0000"/>
                </a:solidFill>
              </a:rPr>
              <a:t>where to pause </a:t>
            </a:r>
            <a:r>
              <a:rPr lang="en-US" sz="2000" dirty="0"/>
              <a:t>in the sentence?</a:t>
            </a:r>
          </a:p>
          <a:p>
            <a:pPr lvl="2" eaLnBrk="1" hangingPunct="1">
              <a:lnSpc>
                <a:spcPct val="90000"/>
              </a:lnSpc>
              <a:defRPr/>
            </a:pPr>
            <a:r>
              <a:rPr lang="en-US" sz="2000" dirty="0"/>
              <a:t>How do you decide what </a:t>
            </a:r>
            <a:r>
              <a:rPr lang="en-US" sz="2000" dirty="0">
                <a:solidFill>
                  <a:srgbClr val="FF0000"/>
                </a:solidFill>
              </a:rPr>
              <a:t>words to emphasize</a:t>
            </a:r>
            <a:r>
              <a:rPr lang="en-US" sz="2000" dirty="0"/>
              <a:t>?</a:t>
            </a:r>
          </a:p>
          <a:p>
            <a:pPr lvl="2" eaLnBrk="1" hangingPunct="1">
              <a:lnSpc>
                <a:spcPct val="90000"/>
              </a:lnSpc>
              <a:defRPr/>
            </a:pPr>
            <a:r>
              <a:rPr lang="en-US" sz="2000" dirty="0"/>
              <a:t>How do you decide what </a:t>
            </a:r>
            <a:r>
              <a:rPr lang="en-US" sz="2000" dirty="0" err="1">
                <a:solidFill>
                  <a:srgbClr val="FF0000"/>
                </a:solidFill>
              </a:rPr>
              <a:t>intonational</a:t>
            </a:r>
            <a:r>
              <a:rPr lang="en-US" sz="2000" dirty="0">
                <a:solidFill>
                  <a:srgbClr val="FF0000"/>
                </a:solidFill>
              </a:rPr>
              <a:t> contour </a:t>
            </a:r>
            <a:r>
              <a:rPr lang="en-US" sz="2000" dirty="0"/>
              <a:t>to use?</a:t>
            </a:r>
          </a:p>
          <a:p>
            <a:pPr lvl="2" eaLnBrk="1" hangingPunct="1">
              <a:lnSpc>
                <a:spcPct val="90000"/>
              </a:lnSpc>
              <a:defRPr/>
            </a:pPr>
            <a:r>
              <a:rPr lang="en-US" sz="2000" dirty="0"/>
              <a:t>How do you </a:t>
            </a:r>
            <a:r>
              <a:rPr lang="en-US" sz="2000" dirty="0">
                <a:solidFill>
                  <a:srgbClr val="FF0000"/>
                </a:solidFill>
              </a:rPr>
              <a:t>convey your own feelings and emotions</a:t>
            </a:r>
            <a:r>
              <a:rPr lang="en-US" sz="2000" dirty="0"/>
              <a:t>? </a:t>
            </a:r>
          </a:p>
          <a:p>
            <a:pPr lvl="1" eaLnBrk="1" hangingPunct="1">
              <a:lnSpc>
                <a:spcPct val="90000"/>
              </a:lnSpc>
              <a:defRPr/>
            </a:pPr>
            <a:endParaRPr lang="en-US" sz="2400" dirty="0"/>
          </a:p>
        </p:txBody>
      </p:sp>
      <p:pic>
        <p:nvPicPr>
          <p:cNvPr id="2" name="cl_001_boredom_1085.60_August-thirteen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724400" y="5715000"/>
            <a:ext cx="609600" cy="609600"/>
          </a:xfrm>
          <a:prstGeom prst="rect">
            <a:avLst/>
          </a:prstGeom>
        </p:spPr>
      </p:pic>
      <p:pic>
        <p:nvPicPr>
          <p:cNvPr id="14" name="E24F082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6">
            <a:extLst>
              <a:ext uri="{28A0092B-C50C-407E-A947-70E740481C1C}">
                <a14:useLocalDpi xmlns:a14="http://schemas.microsoft.com/office/drawing/2010/main" val="0"/>
              </a:ext>
            </a:extLst>
          </a:blip>
          <a:srcRect/>
          <a:stretch>
            <a:fillRect/>
          </a:stretch>
        </p:blipFill>
        <p:spPr bwMode="auto">
          <a:xfrm>
            <a:off x="7696200" y="44196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E3F8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7">
            <a:extLst>
              <a:ext uri="{28A0092B-C50C-407E-A947-70E740481C1C}">
                <a14:useLocalDpi xmlns:a14="http://schemas.microsoft.com/office/drawing/2010/main" val="0"/>
              </a:ext>
            </a:extLst>
          </a:blip>
          <a:srcRect/>
          <a:stretch>
            <a:fillRect/>
          </a:stretch>
        </p:blipFill>
        <p:spPr bwMode="auto">
          <a:xfrm>
            <a:off x="7162800" y="4724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2D29DD04.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7772400" y="5105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cl_001_happy_910.42_Eight-hundred-three-.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3886200" y="5715000"/>
            <a:ext cx="609600" cy="609600"/>
          </a:xfrm>
          <a:prstGeom prst="rect">
            <a:avLst/>
          </a:prstGeom>
        </p:spPr>
      </p:pic>
      <p:pic>
        <p:nvPicPr>
          <p:cNvPr id="6" name="cl_001_pride_1524.62_Nine-thousand-four-.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55626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90" fill="hold"/>
                                        <p:tgtEl>
                                          <p:spTgt spid="14"/>
                                        </p:tgtEl>
                                      </p:cBhvr>
                                    </p:cmd>
                                  </p:childTnLst>
                                </p:cTn>
                              </p:par>
                            </p:childTnLst>
                          </p:cTn>
                        </p:par>
                      </p:childTnLst>
                    </p:cTn>
                  </p:par>
                </p:childTnLst>
              </p:cTn>
              <p:nextCondLst>
                <p:cond evt="onClick" delay="0">
                  <p:tgtEl>
                    <p:spTgt spid="1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37" fill="hold"/>
                                        <p:tgtEl>
                                          <p:spTgt spid="15"/>
                                        </p:tgtEl>
                                      </p:cBhvr>
                                    </p:cmd>
                                  </p:childTnLst>
                                </p:cTn>
                              </p:par>
                            </p:childTnLst>
                          </p:cTn>
                        </p:par>
                      </p:childTnLst>
                    </p:cTn>
                  </p:par>
                </p:childTnLst>
              </p:cTn>
              <p:nextCondLst>
                <p:cond evt="onClick" delay="0">
                  <p:tgtEl>
                    <p:spTgt spid="1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259" fill="hold"/>
                                        <p:tgtEl>
                                          <p:spTgt spid="16"/>
                                        </p:tgtEl>
                                      </p:cBhvr>
                                    </p:cmd>
                                  </p:childTnLst>
                                </p:cTn>
                              </p:par>
                            </p:childTnLst>
                          </p:cTn>
                        </p:par>
                      </p:childTnLst>
                    </p:cTn>
                  </p:par>
                </p:childTnLst>
              </p:cTn>
              <p:nextCondLst>
                <p:cond evt="onClick" delay="0">
                  <p:tgtEl>
                    <p:spTgt spid="1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40" fill="hold"/>
                                        <p:tgtEl>
                                          <p:spTgt spid="4"/>
                                        </p:tgtEl>
                                      </p:cBhvr>
                                    </p:cmd>
                                  </p:childTnLst>
                                </p:cTn>
                              </p:par>
                            </p:childTnLst>
                          </p:cTn>
                        </p:par>
                      </p:childTnLst>
                    </p:cTn>
                  </p:par>
                </p:childTnLst>
              </p:cTn>
              <p:nextCondLst>
                <p:cond evt="onClick" delay="0">
                  <p:tgtEl>
                    <p:spTgt spid="4"/>
                  </p:tgtEl>
                </p:cond>
              </p:nextCondLst>
            </p:seq>
            <p:audio>
              <p:cMediaNode vol="80000">
                <p:cTn id="31" fill="hold" display="0">
                  <p:stCondLst>
                    <p:cond delay="indefinite"/>
                  </p:stCondLst>
                  <p:endCondLst>
                    <p:cond evt="onStopAudio" delay="0">
                      <p:tgtEl>
                        <p:sldTgt/>
                      </p:tgtEl>
                    </p:cond>
                  </p:endCondLst>
                </p:cTn>
                <p:tgtEl>
                  <p:spTgt spid="4"/>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40" fill="hold"/>
                                        <p:tgtEl>
                                          <p:spTgt spid="6"/>
                                        </p:tgtEl>
                                      </p:cBhvr>
                                    </p:cmd>
                                  </p:childTnLst>
                                </p:cTn>
                              </p:par>
                            </p:childTnLst>
                          </p:cTn>
                        </p:par>
                      </p:childTnLst>
                    </p:cTn>
                  </p:par>
                </p:childTnLst>
              </p:cTn>
              <p:nextCondLst>
                <p:cond evt="onClick" delay="0">
                  <p:tgtEl>
                    <p:spTgt spid="6"/>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788025"/>
          </a:xfrm>
        </p:spPr>
        <p:txBody>
          <a:bodyPr/>
          <a:lstStyle/>
          <a:p>
            <a:r>
              <a:rPr lang="en-US" sz="2400" dirty="0">
                <a:solidFill>
                  <a:srgbClr val="0070C0"/>
                </a:solidFill>
              </a:rPr>
              <a:t>Different languages </a:t>
            </a:r>
            <a:r>
              <a:rPr lang="en-US" sz="2400" dirty="0"/>
              <a:t>can convey this information in different ways but most use intonation or sometimes word order in the process </a:t>
            </a:r>
            <a:r>
              <a:rPr lang="mr-IN" sz="2400" dirty="0"/>
              <a:t>–</a:t>
            </a:r>
            <a:r>
              <a:rPr lang="en-US" sz="2400" dirty="0"/>
              <a:t> and of course facial expression and body gesture also play a role in communication – which is why multimodal research has become so popular</a:t>
            </a:r>
          </a:p>
          <a:p>
            <a:pPr lvl="1"/>
            <a:r>
              <a:rPr lang="en-US" sz="2400" dirty="0"/>
              <a:t>How do you </a:t>
            </a:r>
            <a:r>
              <a:rPr lang="en-US" sz="2400" dirty="0">
                <a:solidFill>
                  <a:srgbClr val="FF0000"/>
                </a:solidFill>
              </a:rPr>
              <a:t>ask a question </a:t>
            </a:r>
            <a:r>
              <a:rPr lang="en-US" sz="2400" dirty="0"/>
              <a:t>in your native language?  </a:t>
            </a:r>
            <a:r>
              <a:rPr lang="en-US" sz="2400" i="1" dirty="0"/>
              <a:t>Do you have a pet?  Do you like ice cream?</a:t>
            </a:r>
          </a:p>
          <a:p>
            <a:pPr lvl="1"/>
            <a:r>
              <a:rPr lang="en-US" sz="2400" dirty="0"/>
              <a:t>How do you </a:t>
            </a:r>
            <a:r>
              <a:rPr lang="en-US" sz="2400" dirty="0">
                <a:solidFill>
                  <a:srgbClr val="FF0000"/>
                </a:solidFill>
              </a:rPr>
              <a:t>make a statement</a:t>
            </a:r>
            <a:r>
              <a:rPr lang="en-US" sz="2400" dirty="0"/>
              <a:t>?  </a:t>
            </a:r>
            <a:r>
              <a:rPr lang="en-US" sz="2400" i="1" dirty="0"/>
              <a:t>I have a cat.</a:t>
            </a:r>
          </a:p>
          <a:p>
            <a:r>
              <a:rPr lang="en-US" sz="2400" dirty="0"/>
              <a:t>Some links to information about </a:t>
            </a:r>
            <a:r>
              <a:rPr lang="en-US" sz="2400" dirty="0">
                <a:solidFill>
                  <a:srgbClr val="0070C0"/>
                </a:solidFill>
              </a:rPr>
              <a:t>prosody in multiple languages</a:t>
            </a:r>
            <a:r>
              <a:rPr lang="en-US" dirty="0">
                <a:solidFill>
                  <a:srgbClr val="0070C0"/>
                </a:solidFill>
              </a:rPr>
              <a:t>:</a:t>
            </a:r>
          </a:p>
          <a:p>
            <a:pPr lvl="1"/>
            <a:r>
              <a:rPr lang="en-US" dirty="0">
                <a:hlinkClick r:id="rId3"/>
              </a:rPr>
              <a:t>Mandarin Chinese</a:t>
            </a:r>
            <a:r>
              <a:rPr lang="en-US" dirty="0"/>
              <a:t>:</a:t>
            </a:r>
          </a:p>
          <a:p>
            <a:pPr lvl="1"/>
            <a:r>
              <a:rPr lang="en-US" dirty="0">
                <a:hlinkClick r:id="rId4"/>
              </a:rPr>
              <a:t>Swedish</a:t>
            </a:r>
            <a:endParaRPr lang="en-US" dirty="0"/>
          </a:p>
          <a:p>
            <a:pPr lvl="1"/>
            <a:r>
              <a:rPr lang="en-US" dirty="0">
                <a:hlinkClick r:id="rId5"/>
              </a:rPr>
              <a:t>Hindi</a:t>
            </a:r>
            <a:endParaRPr lang="en-US" dirty="0"/>
          </a:p>
          <a:p>
            <a:pPr lvl="1"/>
            <a:endParaRPr lang="en-US" dirty="0"/>
          </a:p>
        </p:txBody>
      </p:sp>
      <p:sp>
        <p:nvSpPr>
          <p:cNvPr id="4" name="Date Placeholder 3"/>
          <p:cNvSpPr>
            <a:spLocks noGrp="1"/>
          </p:cNvSpPr>
          <p:nvPr>
            <p:ph type="dt" sz="half" idx="10"/>
          </p:nvPr>
        </p:nvSpPr>
        <p:spPr/>
        <p:txBody>
          <a:bodyPr/>
          <a:lstStyle/>
          <a:p>
            <a:pPr>
              <a:defRPr/>
            </a:pPr>
            <a:fld id="{9A4E39AC-D3B9-734C-A070-55F4FC5D8CA2}" type="datetime1">
              <a:rPr lang="en-US" smtClean="0"/>
              <a:t>8/12/24</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8</a:t>
            </a:fld>
            <a:endParaRPr lang="en-US"/>
          </a:p>
        </p:txBody>
      </p:sp>
    </p:spTree>
    <p:extLst>
      <p:ext uri="{BB962C8B-B14F-4D97-AF65-F5344CB8AC3E}">
        <p14:creationId xmlns:p14="http://schemas.microsoft.com/office/powerpoint/2010/main" val="18141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1DD93-EF83-4C45-831D-040C1815D741}"/>
              </a:ext>
            </a:extLst>
          </p:cNvPr>
          <p:cNvSpPr>
            <a:spLocks noGrp="1"/>
          </p:cNvSpPr>
          <p:nvPr>
            <p:ph idx="1"/>
          </p:nvPr>
        </p:nvSpPr>
        <p:spPr>
          <a:xfrm>
            <a:off x="457200" y="685800"/>
            <a:ext cx="8229600" cy="5440363"/>
          </a:xfrm>
        </p:spPr>
        <p:txBody>
          <a:bodyPr/>
          <a:lstStyle/>
          <a:p>
            <a:pPr lvl="1"/>
            <a:r>
              <a:rPr lang="en-US" dirty="0">
                <a:hlinkClick r:id="rId2"/>
              </a:rPr>
              <a:t>French</a:t>
            </a:r>
            <a:endParaRPr lang="en-US" dirty="0"/>
          </a:p>
          <a:p>
            <a:pPr lvl="1"/>
            <a:r>
              <a:rPr lang="en-US" dirty="0">
                <a:hlinkClick r:id="rId3"/>
              </a:rPr>
              <a:t>Turkish</a:t>
            </a:r>
            <a:endParaRPr lang="en-US" dirty="0"/>
          </a:p>
          <a:p>
            <a:pPr lvl="1"/>
            <a:r>
              <a:rPr lang="en-US" dirty="0">
                <a:hlinkClick r:id="rId4"/>
              </a:rPr>
              <a:t>Italian</a:t>
            </a:r>
            <a:endParaRPr lang="en-US" dirty="0"/>
          </a:p>
          <a:p>
            <a:pPr lvl="1"/>
            <a:r>
              <a:rPr lang="en-US" dirty="0">
                <a:hlinkClick r:id="rId5"/>
              </a:rPr>
              <a:t>Singlish</a:t>
            </a:r>
            <a:r>
              <a:rPr lang="en-US" dirty="0"/>
              <a:t> (Singapore English)</a:t>
            </a:r>
          </a:p>
          <a:p>
            <a:pPr lvl="1"/>
            <a:r>
              <a:rPr lang="en-US" dirty="0"/>
              <a:t>...</a:t>
            </a:r>
            <a:r>
              <a:rPr lang="en-US" sz="2400" dirty="0"/>
              <a:t>If your </a:t>
            </a:r>
            <a:r>
              <a:rPr lang="en-US" sz="2400" dirty="0">
                <a:solidFill>
                  <a:srgbClr val="FF0000"/>
                </a:solidFill>
              </a:rPr>
              <a:t>own first language </a:t>
            </a:r>
            <a:r>
              <a:rPr lang="en-US" sz="2400" dirty="0"/>
              <a:t>(or a language you know well) is one of these – or another language – please send me any useful links you find on prosody in that language so we can share with the class</a:t>
            </a:r>
          </a:p>
          <a:p>
            <a:r>
              <a:rPr lang="en-US" sz="2400" dirty="0">
                <a:solidFill>
                  <a:srgbClr val="0070C0"/>
                </a:solidFill>
              </a:rPr>
              <a:t>What we’ll be learning in this class </a:t>
            </a:r>
            <a:r>
              <a:rPr lang="en-US" sz="2400" dirty="0"/>
              <a:t>is a wide range of information that speech can convey to others --- and what we, in turn, can learn about others from their speech</a:t>
            </a:r>
          </a:p>
          <a:p>
            <a:endParaRPr lang="en-US" dirty="0"/>
          </a:p>
        </p:txBody>
      </p:sp>
      <p:sp>
        <p:nvSpPr>
          <p:cNvPr id="4" name="Date Placeholder 3">
            <a:extLst>
              <a:ext uri="{FF2B5EF4-FFF2-40B4-BE49-F238E27FC236}">
                <a16:creationId xmlns:a16="http://schemas.microsoft.com/office/drawing/2014/main" id="{26ED8EA7-B88B-5040-ABD8-A2B2FCBA1F7B}"/>
              </a:ext>
            </a:extLst>
          </p:cNvPr>
          <p:cNvSpPr>
            <a:spLocks noGrp="1"/>
          </p:cNvSpPr>
          <p:nvPr>
            <p:ph type="dt" sz="half" idx="10"/>
          </p:nvPr>
        </p:nvSpPr>
        <p:spPr/>
        <p:txBody>
          <a:bodyPr/>
          <a:lstStyle/>
          <a:p>
            <a:pPr>
              <a:defRPr/>
            </a:pPr>
            <a:fld id="{73AC3288-9A6A-C04A-A3FE-E33D1923764D}" type="datetime1">
              <a:rPr lang="en-US" smtClean="0"/>
              <a:t>8/12/24</a:t>
            </a:fld>
            <a:endParaRPr lang="en-US"/>
          </a:p>
        </p:txBody>
      </p:sp>
      <p:sp>
        <p:nvSpPr>
          <p:cNvPr id="5" name="Slide Number Placeholder 4">
            <a:extLst>
              <a:ext uri="{FF2B5EF4-FFF2-40B4-BE49-F238E27FC236}">
                <a16:creationId xmlns:a16="http://schemas.microsoft.com/office/drawing/2014/main" id="{9F2F2914-4644-BE44-B34E-24FBD66E830B}"/>
              </a:ext>
            </a:extLst>
          </p:cNvPr>
          <p:cNvSpPr>
            <a:spLocks noGrp="1"/>
          </p:cNvSpPr>
          <p:nvPr>
            <p:ph type="sldNum" sz="quarter" idx="12"/>
          </p:nvPr>
        </p:nvSpPr>
        <p:spPr/>
        <p:txBody>
          <a:bodyPr/>
          <a:lstStyle/>
          <a:p>
            <a:pPr>
              <a:defRPr/>
            </a:pPr>
            <a:fld id="{21716159-5324-1C48-9D26-9FD1A507DCF9}" type="slidenum">
              <a:rPr lang="en-US" smtClean="0"/>
              <a:pPr>
                <a:defRPr/>
              </a:pPr>
              <a:t>9</a:t>
            </a:fld>
            <a:endParaRPr lang="en-US"/>
          </a:p>
        </p:txBody>
      </p:sp>
    </p:spTree>
    <p:extLst>
      <p:ext uri="{BB962C8B-B14F-4D97-AF65-F5344CB8AC3E}">
        <p14:creationId xmlns:p14="http://schemas.microsoft.com/office/powerpoint/2010/main" val="149948572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16501</TotalTime>
  <Words>2242</Words>
  <Application>Microsoft Macintosh PowerPoint</Application>
  <PresentationFormat>On-screen Show (4:3)</PresentationFormat>
  <Paragraphs>254</Paragraphs>
  <Slides>29</Slides>
  <Notes>17</Notes>
  <HiddenSlides>2</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-webkit-standard</vt:lpstr>
      <vt:lpstr>Arial</vt:lpstr>
      <vt:lpstr>Open Sans</vt:lpstr>
      <vt:lpstr>Times New Roman</vt:lpstr>
      <vt:lpstr>Default Design</vt:lpstr>
      <vt:lpstr>Advanced Topics in Spoken Language Processing</vt:lpstr>
      <vt:lpstr>Welcome to the Course!</vt:lpstr>
      <vt:lpstr>My Background</vt:lpstr>
      <vt:lpstr>PowerPoint Presentation</vt:lpstr>
      <vt:lpstr>Columbia Speech Lab a While Back… </vt:lpstr>
      <vt:lpstr>Getting to know each other</vt:lpstr>
      <vt:lpstr>Course Focus:  Speech Processing Questions</vt:lpstr>
      <vt:lpstr>PowerPoint Presentation</vt:lpstr>
      <vt:lpstr>PowerPoint Presentation</vt:lpstr>
      <vt:lpstr>What Can We Convey and Learn from Speech</vt:lpstr>
      <vt:lpstr>Basic Speech Technologies</vt:lpstr>
      <vt:lpstr>PowerPoint Presentation</vt:lpstr>
      <vt:lpstr>Many Other Speech Applications</vt:lpstr>
      <vt:lpstr>PowerPoint Presentation</vt:lpstr>
      <vt:lpstr>PowerPoint Presentation</vt:lpstr>
      <vt:lpstr>What you will Learn in This Class</vt:lpstr>
      <vt:lpstr>What You Should Know/Have before You Start</vt:lpstr>
      <vt:lpstr>Syllabus Overview</vt:lpstr>
      <vt:lpstr>Grade breakdown</vt:lpstr>
      <vt:lpstr>Weekly Readings</vt:lpstr>
      <vt:lpstr>Weekly Posts</vt:lpstr>
      <vt:lpstr>Sample Assignment from an earlier course for Jurafsky &amp; Martin on Dialogue</vt:lpstr>
      <vt:lpstr>PowerPoint Presentation</vt:lpstr>
      <vt:lpstr>Homework Assignments</vt:lpstr>
      <vt:lpstr>PowerPoint Presentation</vt:lpstr>
      <vt:lpstr>Teaching Assistants</vt:lpstr>
      <vt:lpstr>Todo</vt:lpstr>
      <vt:lpstr>Next Class</vt:lpstr>
      <vt:lpstr>Questions?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Julia H</cp:lastModifiedBy>
  <cp:revision>778</cp:revision>
  <cp:lastPrinted>1999-05-22T22:06:30Z</cp:lastPrinted>
  <dcterms:created xsi:type="dcterms:W3CDTF">1997-02-17T17:52:10Z</dcterms:created>
  <dcterms:modified xsi:type="dcterms:W3CDTF">2024-08-12T16:44:17Z</dcterms:modified>
</cp:coreProperties>
</file>