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f1db4bf0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bf1db4bf0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f1db4bf0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f1db4bf0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f1db4bf0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f1db4bf0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f1db4bf0d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f1db4bf0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9d868a9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9d868a9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021bbd9d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a021bbd9d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f1f6467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f1f6467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021bbd9d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021bbd9d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021bbd9dd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a021bbd9dd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f1f64678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bf1f64678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f1f64678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bf1f64678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f1db4bf0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f1db4bf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://drive.google.com/file/d/1l8JpFBBFxWjiB1J84V06KbWJfw3WdNcm/view" TargetMode="External"/><Relationship Id="rId10" Type="http://schemas.openxmlformats.org/officeDocument/2006/relationships/hyperlink" Target="http://drive.google.com/file/d/1hCt4bcZD5ePF9CFS322-9zk4M5vQQoOQ/view" TargetMode="External"/><Relationship Id="rId13" Type="http://schemas.openxmlformats.org/officeDocument/2006/relationships/hyperlink" Target="http://drive.google.com/file/d/1wBOwixZHd2qRNxjQYXg3PfUinGdYW3Ap/view" TargetMode="External"/><Relationship Id="rId12" Type="http://schemas.openxmlformats.org/officeDocument/2006/relationships/hyperlink" Target="http://drive.google.com/file/d/1bxdcG7PFKwvieT5dzkwZvXv3EOYKM9c8/view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YudeuaP_0MEja4l9TLixTTWCjOhvXdlH/view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5" Type="http://schemas.openxmlformats.org/officeDocument/2006/relationships/hyperlink" Target="http://drive.google.com/file/d/1e6LyqV2l_GD2FUTDZyrCTl4eb6qcwVy_/view" TargetMode="External"/><Relationship Id="rId6" Type="http://schemas.openxmlformats.org/officeDocument/2006/relationships/hyperlink" Target="http://drive.google.com/file/d/1TyZSoxN2TkSp2DSBaVK-qOa-s8qtLcuq/view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://drive.google.com/file/d/1yoh6nDXe8c8iQLTH0BSZVXhUhuBkwHTX/view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1efuu2GE6IeJ01uSpXKr_XBFwUxkPlJA/view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5" Type="http://schemas.openxmlformats.org/officeDocument/2006/relationships/hyperlink" Target="http://drive.google.com/file/d/1A5U5aMCAk28I3fdJ2_TjH-OFEiyAzfHE/view" TargetMode="External"/><Relationship Id="rId6" Type="http://schemas.openxmlformats.org/officeDocument/2006/relationships/hyperlink" Target="http://drive.google.com/file/d/1Fb-29BOftJd2amyshjZAyqWkORrziDFD/view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i.meta.com/blog/audiobox-generating-audio-voice-natural-language-prompts/" TargetMode="External"/><Relationship Id="rId4" Type="http://schemas.openxmlformats.org/officeDocument/2006/relationships/hyperlink" Target="http://drive.google.com/file/d/1QhZVwfjtZzwXEt-LkB9DT0UvglAcZoyU/view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a10G_LpG3RhINfy7FU7IVI3FVSexp9W5/view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yol4Njac3IqwiH3SCmkESnho65DMU-e_/view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hyperlink" Target="http://drive.google.com/file/d/1vZlolSHBbpJfCzVIm_vTM5P3K5Gqm_27/view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://drive.google.com/file/d/1ijkyDOB4q5gmaAa68bZ9MLOf9daK_KAo/view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hyperlink" Target="http://drive.google.com/file/d/18zmPPT-D3tmh4eJclnH0PwFQHS2rFfM1/view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TyZSoxN2TkSp2DSBaVK-qOa-s8qtLcuq/view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A3rbDse6YElAHwV3V7L9ZHcrZaqZ70u1/view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-p5Hk5K0tQPcektmZ_obw_8u6A4GVjSz/view" TargetMode="External"/><Relationship Id="rId6" Type="http://schemas.openxmlformats.org/officeDocument/2006/relationships/hyperlink" Target="http://drive.google.com/file/d/1-myui9QUYIEzK_bWcQp6FQ4GOk5x3YzH/view" TargetMode="External"/><Relationship Id="rId7" Type="http://schemas.openxmlformats.org/officeDocument/2006/relationships/hyperlink" Target="http://drive.google.com/file/d/1-t1LwlgvOE4CSjb6tJjcGB9RDOedshE5/view" TargetMode="External"/><Relationship Id="rId8" Type="http://schemas.openxmlformats.org/officeDocument/2006/relationships/hyperlink" Target="http://drive.google.com/file/d/1YudeuaP_0MEja4l9TLixTTWCjOhvXdlH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8933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Simulating Conversations,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Emotional Speech Synthesis,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&amp; More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44500" y="3445550"/>
            <a:ext cx="8055000" cy="4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1143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Tony Chen</a:t>
            </a:r>
            <a:endParaRPr b="1"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143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143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1430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idx="4294967295" type="ctrTitle"/>
          </p:nvPr>
        </p:nvSpPr>
        <p:spPr>
          <a:xfrm>
            <a:off x="694350" y="282550"/>
            <a:ext cx="77553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Make Non-Empathetic Speaker Empathetic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2" title="best0.wa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025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>
            <p:ph idx="4294967295" type="subTitle"/>
          </p:nvPr>
        </p:nvSpPr>
        <p:spPr>
          <a:xfrm>
            <a:off x="311450" y="2876525"/>
            <a:ext cx="14940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2" title="1scale=5.wav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9650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idx="4294967295" type="subTitle"/>
          </p:nvPr>
        </p:nvSpPr>
        <p:spPr>
          <a:xfrm>
            <a:off x="8261075" y="2913225"/>
            <a:ext cx="14940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+ 1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2" title="cropped_original_rick.wav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2466" y="7968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>
            <p:ph idx="4294967295" type="subTitle"/>
          </p:nvPr>
        </p:nvSpPr>
        <p:spPr>
          <a:xfrm>
            <a:off x="7719675" y="828625"/>
            <a:ext cx="1258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Recall: </a:t>
            </a:r>
            <a:r>
              <a:rPr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Original Rick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8200" y="1556925"/>
            <a:ext cx="457200" cy="82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 title="0.5.wav">
            <a:hlinkClick r:id="rId8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7175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>
            <p:ph idx="4294967295" type="subTitle"/>
          </p:nvPr>
        </p:nvSpPr>
        <p:spPr>
          <a:xfrm>
            <a:off x="3764363" y="2876525"/>
            <a:ext cx="14940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0.5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+ 0.5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(Empathetic Rick)</a:t>
            </a:r>
            <a:endParaRPr b="1"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8813" y="1369173"/>
            <a:ext cx="1033925" cy="10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 title="0.6.wav">
            <a:hlinkClick r:id="rId10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175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>
            <p:ph idx="4294967295" type="subTitle"/>
          </p:nvPr>
        </p:nvSpPr>
        <p:spPr>
          <a:xfrm>
            <a:off x="4886500" y="2892750"/>
            <a:ext cx="10338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0.4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+ 0.6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2" title="0.65avg.wav">
            <a:hlinkClick r:id="rId11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0300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>
            <p:ph idx="4294967295" type="subTitle"/>
          </p:nvPr>
        </p:nvSpPr>
        <p:spPr>
          <a:xfrm>
            <a:off x="5748125" y="2876525"/>
            <a:ext cx="10338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0.35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+ 0.65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2" title="0.7avg.wav">
            <a:hlinkClick r:id="rId12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8100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>
            <p:ph idx="4294967295" type="subTitle"/>
          </p:nvPr>
        </p:nvSpPr>
        <p:spPr>
          <a:xfrm>
            <a:off x="6637575" y="2876525"/>
            <a:ext cx="10338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0.3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+ 0.7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2" title="0.8avg.wav">
            <a:hlinkClick r:id="rId1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3875" y="241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>
            <p:ph idx="4294967295" type="subTitle"/>
          </p:nvPr>
        </p:nvSpPr>
        <p:spPr>
          <a:xfrm>
            <a:off x="7475900" y="2876513"/>
            <a:ext cx="10338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0.2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+ 0.8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 rot="5400000">
            <a:off x="6136525" y="1600038"/>
            <a:ext cx="479700" cy="5018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" name="Google Shape;170;p22"/>
          <p:cNvCxnSpPr/>
          <p:nvPr/>
        </p:nvCxnSpPr>
        <p:spPr>
          <a:xfrm>
            <a:off x="343350" y="3555250"/>
            <a:ext cx="86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22"/>
          <p:cNvSpPr txBox="1"/>
          <p:nvPr>
            <p:ph idx="4294967295" type="subTitle"/>
          </p:nvPr>
        </p:nvSpPr>
        <p:spPr>
          <a:xfrm>
            <a:off x="3824988" y="3555250"/>
            <a:ext cx="14940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 of Rick Embedding</a:t>
            </a:r>
            <a:endParaRPr b="1"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/>
          <p:nvPr>
            <p:ph idx="4294967295" type="subTitle"/>
          </p:nvPr>
        </p:nvSpPr>
        <p:spPr>
          <a:xfrm>
            <a:off x="5629363" y="4349100"/>
            <a:ext cx="14940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 the smooth interpolation</a:t>
            </a:r>
            <a:endParaRPr b="1"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ctrTitle"/>
          </p:nvPr>
        </p:nvSpPr>
        <p:spPr>
          <a:xfrm>
            <a:off x="311708" y="11688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Part 3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Some other new cool models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idx="4294967295" type="ctrTitle"/>
          </p:nvPr>
        </p:nvSpPr>
        <p:spPr>
          <a:xfrm>
            <a:off x="694350" y="282550"/>
            <a:ext cx="77553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Meta’s Seamless Expressive Translation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4" name="Google Shape;184;p24" title="seamless_original.wa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575" y="14801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>
            <p:ph idx="4294967295" type="subTitle"/>
          </p:nvPr>
        </p:nvSpPr>
        <p:spPr>
          <a:xfrm>
            <a:off x="5768750" y="1511900"/>
            <a:ext cx="2382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original voice in English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4" title="seamless_expressive.wav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575" y="27308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>
            <p:ph idx="4294967295" type="subTitle"/>
          </p:nvPr>
        </p:nvSpPr>
        <p:spPr>
          <a:xfrm>
            <a:off x="5768750" y="2762600"/>
            <a:ext cx="283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Expressive Translation to French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4" title="seamless-non-expressive.wav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575" y="39815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>
            <p:ph idx="4294967295" type="subTitle"/>
          </p:nvPr>
        </p:nvSpPr>
        <p:spPr>
          <a:xfrm>
            <a:off x="5768750" y="4013300"/>
            <a:ext cx="283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Baseline: Non-</a:t>
            </a: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Expressive Translation to French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950" y="1019325"/>
            <a:ext cx="996849" cy="13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121825" y="4607425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https://seamless.metademolab.com/expressive</a:t>
            </a:r>
            <a:endParaRPr sz="600"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825" y="1258575"/>
            <a:ext cx="3688100" cy="24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87938" y="2436275"/>
            <a:ext cx="1023713" cy="136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idx="4294967295" type="ctrTitle"/>
          </p:nvPr>
        </p:nvSpPr>
        <p:spPr>
          <a:xfrm>
            <a:off x="694350" y="282550"/>
            <a:ext cx="77553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Describe a voice with Meta’s Audiobox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121825" y="4607425"/>
            <a:ext cx="3149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3"/>
              </a:rPr>
              <a:t>https://ai.meta.com/blog/audiobox-generating-audio-voice-natural-language-prompts/</a:t>
            </a:r>
            <a:endParaRPr sz="600"/>
          </a:p>
        </p:txBody>
      </p:sp>
      <p:pic>
        <p:nvPicPr>
          <p:cNvPr id="201" name="Google Shape;201;p25" title="audio_file(1).wa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375" y="24436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25" y="1048150"/>
            <a:ext cx="5326328" cy="34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4294967295" type="ctrTitle"/>
          </p:nvPr>
        </p:nvSpPr>
        <p:spPr>
          <a:xfrm>
            <a:off x="1315500" y="381975"/>
            <a:ext cx="6513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How do you like this conversation?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14" title="bob_alice_pause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4294967295" type="ctrTitle"/>
          </p:nvPr>
        </p:nvSpPr>
        <p:spPr>
          <a:xfrm>
            <a:off x="1315500" y="2265150"/>
            <a:ext cx="6513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Both text and audio are AI generated!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ctrTitle"/>
          </p:nvPr>
        </p:nvSpPr>
        <p:spPr>
          <a:xfrm>
            <a:off x="311708" y="1402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Part 1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Simulating Conversations with LLM and TTS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4294967295" type="ctrTitle"/>
          </p:nvPr>
        </p:nvSpPr>
        <p:spPr>
          <a:xfrm>
            <a:off x="1315500" y="282550"/>
            <a:ext cx="6513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Text Generation with GPT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7"/>
          <p:cNvSpPr txBox="1"/>
          <p:nvPr/>
        </p:nvSpPr>
        <p:spPr>
          <a:xfrm>
            <a:off x="3202225" y="1566150"/>
            <a:ext cx="300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Instruction for Speaker A:</a:t>
            </a:r>
            <a:r>
              <a:rPr lang="en" sz="900">
                <a:solidFill>
                  <a:schemeClr val="dk1"/>
                </a:solidFill>
              </a:rPr>
              <a:t> You are a doctor.  Bob, in this role-play scenario, you'll be engaging with Nurse Alice who is feeling overwhelmed by the emotional weight of caring for a terminally ill child. Your role is…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Instruction for Speaker B:</a:t>
            </a:r>
            <a:r>
              <a:rPr lang="en" sz="900">
                <a:solidFill>
                  <a:schemeClr val="dk1"/>
                </a:solidFill>
              </a:rPr>
              <a:t> Nurse Alice, in this exercise, you'll be approaching  Bob to discuss your emotional struggle with a difficult case involving a terminally ill child. Express your feelings openly and describe the challenges you're facing…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3725350" y="36091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 actually asked GPT to write this for me</a:t>
            </a:r>
            <a:endParaRPr/>
          </a:p>
        </p:txBody>
      </p:sp>
      <p:cxnSp>
        <p:nvCxnSpPr>
          <p:cNvPr id="82" name="Google Shape;82;p17"/>
          <p:cNvCxnSpPr>
            <a:stCxn id="81" idx="0"/>
          </p:cNvCxnSpPr>
          <p:nvPr/>
        </p:nvCxnSpPr>
        <p:spPr>
          <a:xfrm rot="10800000">
            <a:off x="4667050" y="3271625"/>
            <a:ext cx="558300" cy="3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" name="Google Shape;83;p17"/>
          <p:cNvSpPr txBox="1"/>
          <p:nvPr/>
        </p:nvSpPr>
        <p:spPr>
          <a:xfrm>
            <a:off x="2947500" y="8957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900">
                <a:solidFill>
                  <a:schemeClr val="dk1"/>
                </a:solidFill>
              </a:rPr>
              <a:t>Create two agents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</a:pPr>
            <a:r>
              <a:rPr lang="en" sz="900">
                <a:solidFill>
                  <a:schemeClr val="dk1"/>
                </a:solidFill>
              </a:rPr>
              <a:t>Each agents receive an instruction and conversation history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idx="4294967295" type="ctrTitle"/>
          </p:nvPr>
        </p:nvSpPr>
        <p:spPr>
          <a:xfrm>
            <a:off x="1315500" y="282550"/>
            <a:ext cx="6513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Generating Audio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8"/>
          <p:cNvSpPr txBox="1"/>
          <p:nvPr>
            <p:ph idx="4294967295" type="subTitle"/>
          </p:nvPr>
        </p:nvSpPr>
        <p:spPr>
          <a:xfrm>
            <a:off x="392800" y="1029325"/>
            <a:ext cx="15618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OpenAI TTS</a:t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8" title="output_openai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4000" y="9703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724" y="1570725"/>
            <a:ext cx="2188950" cy="17422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idx="4294967295" type="subTitle"/>
          </p:nvPr>
        </p:nvSpPr>
        <p:spPr>
          <a:xfrm>
            <a:off x="3170525" y="1029325"/>
            <a:ext cx="15618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ElevenLabs</a:t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8" title="output_elevenlabs.mp3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625" y="9797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7">
            <a:alphaModFix/>
          </a:blip>
          <a:srcRect b="0" l="0" r="19426" t="0"/>
          <a:stretch/>
        </p:blipFill>
        <p:spPr>
          <a:xfrm>
            <a:off x="3107225" y="1520875"/>
            <a:ext cx="2933652" cy="17422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idx="4294967295" type="subTitle"/>
          </p:nvPr>
        </p:nvSpPr>
        <p:spPr>
          <a:xfrm>
            <a:off x="3107225" y="3347125"/>
            <a:ext cx="3228000" cy="9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ElevenLabs provides a ton of voices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8" title="output.mp3">
            <a:hlinkClick r:id="rId8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248" y="102932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>
            <p:ph idx="4294967295" type="subTitle"/>
          </p:nvPr>
        </p:nvSpPr>
        <p:spPr>
          <a:xfrm>
            <a:off x="6192375" y="1029325"/>
            <a:ext cx="21504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Suno (Open source)</a:t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9">
            <a:alphaModFix/>
          </a:blip>
          <a:srcRect b="0" l="0" r="36155" t="0"/>
          <a:stretch/>
        </p:blipFill>
        <p:spPr>
          <a:xfrm>
            <a:off x="6303350" y="1520875"/>
            <a:ext cx="2599124" cy="162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idx="4294967295" type="subTitle"/>
          </p:nvPr>
        </p:nvSpPr>
        <p:spPr>
          <a:xfrm>
            <a:off x="6107550" y="3347125"/>
            <a:ext cx="3228000" cy="9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Suno supports non-speech sound tags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204375" y="4135525"/>
            <a:ext cx="5656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Limitations: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specify emotions, purely text-to-speech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prompt text generation to include phrases like “</a:t>
            </a:r>
            <a:r>
              <a:rPr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emm”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punctuations like “...” to signify emotions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29000" y="3263150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https://platform.openai.com/docs/guides/text-to-speech</a:t>
            </a:r>
            <a:endParaRPr sz="600">
              <a:solidFill>
                <a:schemeClr val="dk2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107225" y="3658825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https://elevenlabs.io/</a:t>
            </a:r>
            <a:endParaRPr sz="600">
              <a:solidFill>
                <a:schemeClr val="dk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192375" y="3658825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https://github.com/suno-ai/bark</a:t>
            </a:r>
            <a:endParaRPr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ctrTitle"/>
          </p:nvPr>
        </p:nvSpPr>
        <p:spPr>
          <a:xfrm>
            <a:off x="311708" y="2069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Part 2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Emotional Speech Synthesis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by repurposing voice cloning model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idx="4294967295" type="ctrTitle"/>
          </p:nvPr>
        </p:nvSpPr>
        <p:spPr>
          <a:xfrm>
            <a:off x="1315500" y="282550"/>
            <a:ext cx="6513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MetaVoice: Voice Cloning Model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48150"/>
            <a:ext cx="2849991" cy="39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title="rick-whisper-clone.wa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1741" y="34226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 title="cropped_original_rick.wav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2066" y="142837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idx="4294967295" type="subTitle"/>
          </p:nvPr>
        </p:nvSpPr>
        <p:spPr>
          <a:xfrm>
            <a:off x="6163175" y="1460175"/>
            <a:ext cx="881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Original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0"/>
          <p:cNvSpPr txBox="1"/>
          <p:nvPr>
            <p:ph idx="4294967295" type="subTitle"/>
          </p:nvPr>
        </p:nvSpPr>
        <p:spPr>
          <a:xfrm>
            <a:off x="6262850" y="3454425"/>
            <a:ext cx="881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Clone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8175" y="1048150"/>
            <a:ext cx="780100" cy="14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8">
            <a:alphaModFix/>
          </a:blip>
          <a:srcRect b="0" l="35195" r="0" t="0"/>
          <a:stretch/>
        </p:blipFill>
        <p:spPr>
          <a:xfrm>
            <a:off x="4164425" y="3136319"/>
            <a:ext cx="1357638" cy="117845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0" y="48204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https://themetavoice.xyz/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idx="4294967295" type="ctrTitle"/>
          </p:nvPr>
        </p:nvSpPr>
        <p:spPr>
          <a:xfrm>
            <a:off x="373050" y="232450"/>
            <a:ext cx="83979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Creating New Voice by Mixing Speaker Embeddings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1" title="NZyk1NGs248_939.0_954.0.wa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150" y="16604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 title="Pr9ruvxA3K4_concatenated.wav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3275" y="16604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 title="sG7DBA-mgFY_concatenated.wav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500" y="16604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 title="ufAomAelZpo_concatenated.wav">
            <a:hlinkClick r:id="rId7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325" y="166045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>
            <p:ph idx="4294967295" type="subTitle"/>
          </p:nvPr>
        </p:nvSpPr>
        <p:spPr>
          <a:xfrm>
            <a:off x="6572975" y="1692250"/>
            <a:ext cx="881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1"/>
          <p:cNvSpPr/>
          <p:nvPr/>
        </p:nvSpPr>
        <p:spPr>
          <a:xfrm flipH="1" rot="5400000">
            <a:off x="4229900" y="-1076301"/>
            <a:ext cx="321000" cy="51525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 txBox="1"/>
          <p:nvPr>
            <p:ph idx="4294967295" type="subTitle"/>
          </p:nvPr>
        </p:nvSpPr>
        <p:spPr>
          <a:xfrm>
            <a:off x="3763550" y="895750"/>
            <a:ext cx="1253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 speakers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1" title="best0.wav">
            <a:hlinkClick r:id="rId8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1800" y="36545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>
            <p:ph idx="4294967295" type="subTitle"/>
          </p:nvPr>
        </p:nvSpPr>
        <p:spPr>
          <a:xfrm>
            <a:off x="6067200" y="2737900"/>
            <a:ext cx="307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average of speaker embeddings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p21"/>
          <p:cNvCxnSpPr>
            <a:stCxn id="130" idx="2"/>
            <a:endCxn id="137" idx="0"/>
          </p:cNvCxnSpPr>
          <p:nvPr/>
        </p:nvCxnSpPr>
        <p:spPr>
          <a:xfrm>
            <a:off x="2042750" y="2117650"/>
            <a:ext cx="2347800" cy="153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1"/>
          <p:cNvCxnSpPr>
            <a:stCxn id="133" idx="2"/>
            <a:endCxn id="137" idx="0"/>
          </p:cNvCxnSpPr>
          <p:nvPr/>
        </p:nvCxnSpPr>
        <p:spPr>
          <a:xfrm>
            <a:off x="3164925" y="2117650"/>
            <a:ext cx="1225500" cy="153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1"/>
          <p:cNvCxnSpPr>
            <a:stCxn id="132" idx="2"/>
            <a:endCxn id="137" idx="0"/>
          </p:cNvCxnSpPr>
          <p:nvPr/>
        </p:nvCxnSpPr>
        <p:spPr>
          <a:xfrm>
            <a:off x="4287100" y="2117650"/>
            <a:ext cx="103200" cy="153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1"/>
          <p:cNvCxnSpPr>
            <a:stCxn id="131" idx="2"/>
            <a:endCxn id="137" idx="0"/>
          </p:cNvCxnSpPr>
          <p:nvPr/>
        </p:nvCxnSpPr>
        <p:spPr>
          <a:xfrm flipH="1">
            <a:off x="4390275" y="2117650"/>
            <a:ext cx="1041600" cy="153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21"/>
          <p:cNvCxnSpPr>
            <a:stCxn id="134" idx="2"/>
            <a:endCxn id="137" idx="0"/>
          </p:cNvCxnSpPr>
          <p:nvPr/>
        </p:nvCxnSpPr>
        <p:spPr>
          <a:xfrm flipH="1">
            <a:off x="4390475" y="2085850"/>
            <a:ext cx="2623200" cy="156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21"/>
          <p:cNvSpPr txBox="1"/>
          <p:nvPr>
            <p:ph idx="4294967295" type="subTitle"/>
          </p:nvPr>
        </p:nvSpPr>
        <p:spPr>
          <a:xfrm>
            <a:off x="2392175" y="4208950"/>
            <a:ext cx="4180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Aggregated into a new empathetic speaker voice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