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7af6977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87af6977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87af6977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87af6977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7af6977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87af6977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87af6977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87af6977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87af6977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87af6977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87af6977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87af6977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87af69779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087af69779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87af69779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87af69779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87af6977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87af6977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87af6977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87af6977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87af69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87af69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87af6977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87af6977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87af6977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87af6977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7af69779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7af6977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87af6977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87af6977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87af69779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87af69779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87af6977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87af6977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87af6977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87af6977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87af6977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87af6977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87af6977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87af6977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87af6977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087af6977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87af697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87af697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87af69779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087af69779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87af69779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87af69779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87af69779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087af6977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87af69779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087af69779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87af69779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087af69779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087af69779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087af69779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87af6977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87af6977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87af69779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87af69779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087af69779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087af6977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87af69779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087af69779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87af6977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87af6977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087af69779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087af6977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87af69779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087af69779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087af69779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087af69779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87af69779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87af69779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3f3ae100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3f3ae100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3f3ae100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3f3ae100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87af69779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87af69779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87af69779_0_285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1" name="Google Shape;351;g3087af69779_0_285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575" lIns="90750" spcFirstLastPara="1" rIns="90750" wrap="square" tIns="44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CBHG (part of other things): convolution (models n-grams), highway network (get high level features), GRU RNN (get sequential features from context)</a:t>
            </a:r>
            <a:endParaRPr/>
          </a:p>
        </p:txBody>
      </p:sp>
      <p:sp>
        <p:nvSpPr>
          <p:cNvPr id="352" name="Google Shape;352;g3087af69779_0_285:notes"/>
          <p:cNvSpPr txBox="1"/>
          <p:nvPr>
            <p:ph idx="12" type="sldNum"/>
          </p:nvPr>
        </p:nvSpPr>
        <p:spPr>
          <a:xfrm>
            <a:off x="3886200" y="8685213"/>
            <a:ext cx="2973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75" lIns="90750" spcFirstLastPara="1" rIns="90750" wrap="square" tIns="44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87af69779_0_381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0" name="Google Shape;360;g3087af69779_0_381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575" lIns="90750" spcFirstLastPara="1" rIns="90750" wrap="square" tIns="4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3087af69779_0_381:notes"/>
          <p:cNvSpPr txBox="1"/>
          <p:nvPr>
            <p:ph idx="12" type="sldNum"/>
          </p:nvPr>
        </p:nvSpPr>
        <p:spPr>
          <a:xfrm>
            <a:off x="3886200" y="8685213"/>
            <a:ext cx="2973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75" lIns="90750" spcFirstLastPara="1" rIns="90750" wrap="square" tIns="44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087af69779_0_471:notes"/>
          <p:cNvSpPr txBox="1"/>
          <p:nvPr>
            <p:ph idx="12" type="sldNum"/>
          </p:nvPr>
        </p:nvSpPr>
        <p:spPr>
          <a:xfrm>
            <a:off x="3886200" y="8685213"/>
            <a:ext cx="2973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75" lIns="90750" spcFirstLastPara="1" rIns="90750" wrap="square" tIns="44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g3087af69779_0_471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3087af69779_0_471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Google Shape;371;g3087af69779_0_471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575" lIns="90750" spcFirstLastPara="1" rIns="90750" wrap="square" tIns="44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87af6977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87af6977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087af69779_0_481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3087af69779_0_481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87af69779_0_486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087af69779_0_486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87af69779_0_608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087af69779_0_608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3f3ae100d_0_2:notes"/>
          <p:cNvSpPr txBox="1"/>
          <p:nvPr>
            <p:ph idx="1" type="body"/>
          </p:nvPr>
        </p:nvSpPr>
        <p:spPr>
          <a:xfrm>
            <a:off x="917575" y="4343400"/>
            <a:ext cx="50229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d3f3ae100d_0_2:notes"/>
          <p:cNvSpPr/>
          <p:nvPr>
            <p:ph idx="2" type="sldImg"/>
          </p:nvPr>
        </p:nvSpPr>
        <p:spPr>
          <a:xfrm>
            <a:off x="386557" y="685800"/>
            <a:ext cx="6089700" cy="3425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087af69779_0_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087af69779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d3f3ae100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d3f3ae100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087af69779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087af69779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087af69779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087af69779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087af69779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087af69779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087af69779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087af69779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87af6977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87af6977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087af69779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087af69779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087af69779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087af69779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87af6977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87af6977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7af6977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87af6977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7af6977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87af6977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peechfxinc.com/dectalk.html" TargetMode="External"/><Relationship Id="rId4" Type="http://schemas.openxmlformats.org/officeDocument/2006/relationships/hyperlink" Target="http://www.speechfxinc.com/dectalk.htm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research.spa.aalto.fi/publications/theses/lemmetty_mst/wave/track77f.wav" TargetMode="External"/><Relationship Id="rId4" Type="http://schemas.openxmlformats.org/officeDocument/2006/relationships/hyperlink" Target="https://www.cepstral.com/en/demos" TargetMode="External"/><Relationship Id="rId5" Type="http://schemas.openxmlformats.org/officeDocument/2006/relationships/hyperlink" Target="http://www.wizzardsoftware.com/text-to-voice.ph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cstr-edinburgh.github.io/merlin/demo.html" TargetMode="External"/><Relationship Id="rId4" Type="http://schemas.openxmlformats.org/officeDocument/2006/relationships/hyperlink" Target="https://cstr-edinburgh.github.io/merlin/demo.html" TargetMode="External"/><Relationship Id="rId5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arxiv.org/abs/1609.03499" TargetMode="External"/><Relationship Id="rId4" Type="http://schemas.openxmlformats.org/officeDocument/2006/relationships/image" Target="../media/image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arxiv.org/abs/1609.03499" TargetMode="External"/><Relationship Id="rId4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arxiv.org/pdf/2010.05646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arxiv.org/pdf/2010.11439" TargetMode="External"/><Relationship Id="rId4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arxiv.org/pdf/2402.18932" TargetMode="External"/><Relationship Id="rId4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arxiv.org/pdf/2209.03143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5.png"/><Relationship Id="rId4" Type="http://schemas.openxmlformats.org/officeDocument/2006/relationships/hyperlink" Target="https://arxiv.org/pdf/2301.02111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arxiv.org/pdf/2410.00037" TargetMode="External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Speech Synthesis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14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6998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Rosenberg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heavily based on slides from Rose Sloan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Frontend and Backend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PG&amp;E will file schedules on April 20.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5B1A8E"/>
                </a:solidFill>
              </a:rPr>
              <a:t>TEXT ANALYSIS</a:t>
            </a:r>
            <a:r>
              <a:rPr lang="en">
                <a:solidFill>
                  <a:schemeClr val="dk1"/>
                </a:solidFill>
              </a:rPr>
              <a:t>: Text to intermediate representation: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rgbClr val="5B1A8E"/>
                </a:solidFill>
              </a:rPr>
              <a:t>WAVEFORM SYNTHESIS</a:t>
            </a:r>
            <a:r>
              <a:rPr lang="en" sz="1600">
                <a:solidFill>
                  <a:schemeClr val="dk1"/>
                </a:solidFill>
              </a:rPr>
              <a:t>: From intermediate representation to waveform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88" y="2077849"/>
            <a:ext cx="79786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75" y="3340474"/>
            <a:ext cx="8170725" cy="12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Pronunciation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Rules for disambiguation in context: </a:t>
            </a:r>
            <a:r>
              <a:rPr lang="en" sz="2100">
                <a:solidFill>
                  <a:srgbClr val="FB0007"/>
                </a:solidFill>
              </a:rPr>
              <a:t>bass, desert</a:t>
            </a:r>
            <a:endParaRPr sz="2100">
              <a:solidFill>
                <a:srgbClr val="FB000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Lexicon: </a:t>
            </a:r>
            <a:r>
              <a:rPr lang="en" sz="2100">
                <a:solidFill>
                  <a:srgbClr val="FB0007"/>
                </a:solidFill>
              </a:rPr>
              <a:t>comb, tomb, Punxsutawney Phil</a:t>
            </a:r>
            <a:endParaRPr sz="21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Letter-to-Sound Rules 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Hand built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Learned from data (pronunciation dictionary) 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Hard to get good accuracy and coverage – many exceptions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Pronunciation Dictionary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More accurate but…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Out-of-Vocabulary words a problem (e.g. proper names)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Text Normalization Issues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Homographs, numbers, abbreviations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5B1A8E"/>
                </a:solidFill>
              </a:rPr>
              <a:t>Reading</a:t>
            </a:r>
            <a:r>
              <a:rPr lang="en" sz="1800">
                <a:solidFill>
                  <a:srgbClr val="FB0007"/>
                </a:solidFill>
              </a:rPr>
              <a:t> is what he hates most.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5B1A8E"/>
                </a:solidFill>
              </a:rPr>
              <a:t>Reading</a:t>
            </a:r>
            <a:r>
              <a:rPr lang="en" sz="1800">
                <a:solidFill>
                  <a:srgbClr val="FB0007"/>
                </a:solidFill>
              </a:rPr>
              <a:t> is the place he hated most.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The </a:t>
            </a:r>
            <a:r>
              <a:rPr lang="en" sz="1800">
                <a:solidFill>
                  <a:srgbClr val="5B1A8E"/>
                </a:solidFill>
              </a:rPr>
              <a:t>NAACP </a:t>
            </a:r>
            <a:r>
              <a:rPr lang="en" sz="1800">
                <a:solidFill>
                  <a:srgbClr val="FB0007"/>
                </a:solidFill>
              </a:rPr>
              <a:t>just elected a new president.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5B1A8E"/>
                </a:solidFill>
              </a:rPr>
              <a:t>NASA </a:t>
            </a:r>
            <a:r>
              <a:rPr lang="en" sz="1800">
                <a:solidFill>
                  <a:srgbClr val="FB0007"/>
                </a:solidFill>
              </a:rPr>
              <a:t>is the U.S. space agency.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In </a:t>
            </a:r>
            <a:r>
              <a:rPr lang="en" sz="1800">
                <a:solidFill>
                  <a:srgbClr val="5B1A8E"/>
                </a:solidFill>
              </a:rPr>
              <a:t>1996</a:t>
            </a:r>
            <a:r>
              <a:rPr lang="en" sz="1800">
                <a:solidFill>
                  <a:srgbClr val="FB0007"/>
                </a:solidFill>
              </a:rPr>
              <a:t> she sold </a:t>
            </a:r>
            <a:r>
              <a:rPr lang="en" sz="1800">
                <a:solidFill>
                  <a:srgbClr val="5B1A8E"/>
                </a:solidFill>
              </a:rPr>
              <a:t>2010</a:t>
            </a:r>
            <a:r>
              <a:rPr lang="en" sz="1800">
                <a:solidFill>
                  <a:srgbClr val="FB0007"/>
                </a:solidFill>
              </a:rPr>
              <a:t> shares and deposited </a:t>
            </a:r>
            <a:r>
              <a:rPr lang="en" sz="1800">
                <a:solidFill>
                  <a:srgbClr val="5B1A8E"/>
                </a:solidFill>
              </a:rPr>
              <a:t>$42 </a:t>
            </a:r>
            <a:r>
              <a:rPr lang="en" sz="1800">
                <a:solidFill>
                  <a:srgbClr val="FB0007"/>
                </a:solidFill>
              </a:rPr>
              <a:t>in her </a:t>
            </a:r>
            <a:r>
              <a:rPr lang="en" sz="1800">
                <a:solidFill>
                  <a:srgbClr val="5B1A8E"/>
                </a:solidFill>
              </a:rPr>
              <a:t>401(k)</a:t>
            </a:r>
            <a:r>
              <a:rPr lang="en" sz="1800">
                <a:solidFill>
                  <a:srgbClr val="FB0007"/>
                </a:solidFill>
              </a:rPr>
              <a:t>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The duck </a:t>
            </a:r>
            <a:r>
              <a:rPr lang="en" sz="1800">
                <a:solidFill>
                  <a:srgbClr val="5B1A8E"/>
                </a:solidFill>
              </a:rPr>
              <a:t>dove supply.</a:t>
            </a:r>
            <a:endParaRPr sz="1800">
              <a:solidFill>
                <a:srgbClr val="5B1A8E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How to pronounce </a:t>
            </a:r>
            <a:r>
              <a:rPr lang="en" sz="1800">
                <a:solidFill>
                  <a:srgbClr val="5B1A8E"/>
                </a:solidFill>
              </a:rPr>
              <a:t>emojis? Covid-19?</a:t>
            </a:r>
            <a:endParaRPr sz="1800">
              <a:solidFill>
                <a:srgbClr val="5B1A8E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B1A8E"/>
              </a:buClr>
              <a:buSzPts val="1800"/>
              <a:buChar char="●"/>
            </a:pPr>
            <a:r>
              <a:rPr lang="en">
                <a:solidFill>
                  <a:srgbClr val="5B1A8E"/>
                </a:solidFill>
              </a:rPr>
              <a:t>RNN Approaches to Text Normalization: A Challenge </a:t>
            </a:r>
            <a:endParaRPr>
              <a:solidFill>
                <a:srgbClr val="5B1A8E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B1A8E"/>
              </a:buClr>
              <a:buSzPts val="1800"/>
              <a:buChar char="●"/>
            </a:pPr>
            <a:r>
              <a:rPr lang="en">
                <a:solidFill>
                  <a:srgbClr val="5B1A8E"/>
                </a:solidFill>
              </a:rPr>
              <a:t>https://arxiv.org/pdf/1611.00068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Prosodic Assignment: Phrasing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5B1A8E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Traditional: </a:t>
            </a:r>
            <a:r>
              <a:rPr lang="en" sz="2100">
                <a:solidFill>
                  <a:srgbClr val="5B1A8E"/>
                </a:solidFill>
              </a:rPr>
              <a:t>hand-built rules</a:t>
            </a:r>
            <a:endParaRPr sz="2100">
              <a:solidFill>
                <a:srgbClr val="5B1A8E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punctuation: </a:t>
            </a:r>
            <a:r>
              <a:rPr lang="en" sz="1800">
                <a:solidFill>
                  <a:srgbClr val="FB0007"/>
                </a:solidFill>
              </a:rPr>
              <a:t>234-5682; New York, NY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Context/function word: no breaks after function word: </a:t>
            </a:r>
            <a:r>
              <a:rPr lang="en" sz="1800">
                <a:solidFill>
                  <a:srgbClr val="FB0007"/>
                </a:solidFill>
              </a:rPr>
              <a:t>He went to dinner. He came to and stayed for dinner.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Syntax: </a:t>
            </a:r>
            <a:r>
              <a:rPr lang="en" sz="1800">
                <a:solidFill>
                  <a:srgbClr val="FB0007"/>
                </a:solidFill>
              </a:rPr>
              <a:t>She favors the nuts and bolts approach. She went home and Dave stayed.</a:t>
            </a:r>
            <a:endParaRPr sz="1800">
              <a:solidFill>
                <a:srgbClr val="FB000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Modern: </a:t>
            </a:r>
            <a:r>
              <a:rPr lang="en" sz="2100">
                <a:solidFill>
                  <a:srgbClr val="5B1A8E"/>
                </a:solidFill>
              </a:rPr>
              <a:t>machine learning </a:t>
            </a:r>
            <a:r>
              <a:rPr lang="en" sz="2100">
                <a:solidFill>
                  <a:schemeClr val="dk1"/>
                </a:solidFill>
              </a:rPr>
              <a:t>on large labeled corpus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Current: machine learning on large unlabeled corpus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Prosodic Assignment: Accent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Hand-built rules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Function/content distinction: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They called in </a:t>
            </a:r>
            <a:r>
              <a:rPr lang="en" sz="1800">
                <a:solidFill>
                  <a:srgbClr val="5B1A8E"/>
                </a:solidFill>
              </a:rPr>
              <a:t>(particle) </a:t>
            </a:r>
            <a:r>
              <a:rPr lang="en" sz="1800">
                <a:solidFill>
                  <a:srgbClr val="FB0007"/>
                </a:solidFill>
              </a:rPr>
              <a:t>the doctor/They called in </a:t>
            </a:r>
            <a:r>
              <a:rPr lang="en" sz="1800">
                <a:solidFill>
                  <a:srgbClr val="5B1A8E"/>
                </a:solidFill>
              </a:rPr>
              <a:t>(preposition) </a:t>
            </a:r>
            <a:r>
              <a:rPr lang="en" sz="1800">
                <a:solidFill>
                  <a:srgbClr val="FB0007"/>
                </a:solidFill>
              </a:rPr>
              <a:t>the afternoon.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Complex nominals:</a:t>
            </a:r>
            <a:r>
              <a:rPr lang="en" sz="1800">
                <a:solidFill>
                  <a:srgbClr val="FB0007"/>
                </a:solidFill>
              </a:rPr>
              <a:t> </a:t>
            </a:r>
            <a:endParaRPr sz="1800">
              <a:solidFill>
                <a:srgbClr val="FB0007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Main Street/Park Avenue</a:t>
            </a:r>
            <a:endParaRPr sz="1800">
              <a:solidFill>
                <a:srgbClr val="FB0007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City hall – parking lot -- city hall parking lot </a:t>
            </a:r>
            <a:r>
              <a:rPr lang="en" sz="1800">
                <a:solidFill>
                  <a:srgbClr val="5B1A8E"/>
                </a:solidFill>
              </a:rPr>
              <a:t>(stress shift)</a:t>
            </a:r>
            <a:endParaRPr sz="1800">
              <a:solidFill>
                <a:srgbClr val="5B1A8E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Prosodic Assignment Issues: Contours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b="1" i="1" lang="en" sz="2100">
                <a:solidFill>
                  <a:schemeClr val="dk1"/>
                </a:solidFill>
              </a:rPr>
              <a:t>Simple</a:t>
            </a:r>
            <a:r>
              <a:rPr lang="en" sz="2100">
                <a:solidFill>
                  <a:schemeClr val="dk1"/>
                </a:solidFill>
              </a:rPr>
              <a:t> rules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B1A8E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‘.’ = </a:t>
            </a:r>
            <a:r>
              <a:rPr lang="en" sz="1800">
                <a:solidFill>
                  <a:srgbClr val="5B1A8E"/>
                </a:solidFill>
              </a:rPr>
              <a:t>declarative contour, wh-question</a:t>
            </a:r>
            <a:endParaRPr sz="1800">
              <a:solidFill>
                <a:srgbClr val="5B1A8E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B1A8E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‘?’ = </a:t>
            </a:r>
            <a:r>
              <a:rPr lang="en" sz="1800">
                <a:solidFill>
                  <a:srgbClr val="5B1A8E"/>
                </a:solidFill>
              </a:rPr>
              <a:t>yes-no-question</a:t>
            </a:r>
            <a:r>
              <a:rPr lang="en" sz="1800">
                <a:solidFill>
                  <a:schemeClr val="dk1"/>
                </a:solidFill>
              </a:rPr>
              <a:t> contour </a:t>
            </a:r>
            <a:r>
              <a:rPr i="1" lang="en" sz="1800">
                <a:solidFill>
                  <a:schemeClr val="dk1"/>
                </a:solidFill>
              </a:rPr>
              <a:t>unless wh-</a:t>
            </a:r>
            <a:r>
              <a:rPr lang="en" sz="1800">
                <a:solidFill>
                  <a:schemeClr val="dk1"/>
                </a:solidFill>
              </a:rPr>
              <a:t>word present at/near front of sentence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Is your name Caroline?  What’s your name.</a:t>
            </a:r>
            <a:endParaRPr sz="1800">
              <a:solidFill>
                <a:srgbClr val="FB000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Pretty monotonous in long stretches of speech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Prosody Modeling for TTS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End-to-end TTS is a lot more natural than previous approaches!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However, it can make explicitly modeling prosody very difficult, since prosody modeling is hard to disentangle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Fine-grained control especially difficult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Several approaches exist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Prosodic Event Modeling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One approach: explicitly model ToBI features (phrase break and pitch accent) in the TTS pipeline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Can predict these features from text using linguistic features (syntax, word embeddings, coreference, etc.)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Can add ToBI events into a TTS front end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Alternate approaches instead include linguistic features in front end (can include more subtle prosodic variations but gives less direct control)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Acoustic Model &amp; Backend/Vocoder types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52475"/>
            <a:ext cx="85206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Acoustic Model: Prediction of Output features from Text-based features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Backend/Vocoder: Mapping of Output features to Waveform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 Richard Sproat</a:t>
            </a:r>
            <a:endParaRPr/>
          </a:p>
          <a:p>
            <a:pPr indent="-331946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rgbClr val="5B1A8E"/>
                </a:solidFill>
              </a:rPr>
              <a:t>Articulatory Synthesis</a:t>
            </a:r>
            <a:r>
              <a:rPr lang="en" sz="2100">
                <a:solidFill>
                  <a:schemeClr val="dk1"/>
                </a:solidFill>
              </a:rPr>
              <a:t>: Model movements of articulators and acoustics of vocal tract</a:t>
            </a:r>
            <a:endParaRPr sz="2100">
              <a:solidFill>
                <a:schemeClr val="dk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rgbClr val="5B1A8E"/>
                </a:solidFill>
              </a:rPr>
              <a:t>Formant Synthesis</a:t>
            </a:r>
            <a:r>
              <a:rPr lang="en" sz="2100">
                <a:solidFill>
                  <a:schemeClr val="dk1"/>
                </a:solidFill>
              </a:rPr>
              <a:t>:  Start with acoustics, create rules/filters to create each formant</a:t>
            </a:r>
            <a:endParaRPr sz="2100">
              <a:solidFill>
                <a:schemeClr val="dk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rgbClr val="5B1A8E"/>
                </a:solidFill>
              </a:rPr>
              <a:t>Concatenative Synthesis</a:t>
            </a:r>
            <a:r>
              <a:rPr lang="en" sz="2100">
                <a:solidFill>
                  <a:schemeClr val="dk1"/>
                </a:solidFill>
              </a:rPr>
              <a:t>:  Diphone or Unit Selection using databases to store speech segments</a:t>
            </a:r>
            <a:endParaRPr sz="2100">
              <a:solidFill>
                <a:schemeClr val="dk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rgbClr val="5B1A8E"/>
                </a:solidFill>
              </a:rPr>
              <a:t>Parametric Synthesis</a:t>
            </a:r>
            <a:r>
              <a:rPr lang="en" sz="2100">
                <a:solidFill>
                  <a:schemeClr val="dk1"/>
                </a:solidFill>
              </a:rPr>
              <a:t>: ML-based learning methods</a:t>
            </a:r>
            <a:endParaRPr sz="2100">
              <a:solidFill>
                <a:schemeClr val="dk1"/>
              </a:solidFill>
            </a:endParaRPr>
          </a:p>
          <a:p>
            <a:pPr indent="-331946" lvl="0" marL="457200" rtl="0" algn="l">
              <a:spcBef>
                <a:spcPts val="0"/>
              </a:spcBef>
              <a:spcAft>
                <a:spcPts val="0"/>
              </a:spcAft>
              <a:buClr>
                <a:srgbClr val="5B1A8E"/>
              </a:buClr>
              <a:buSzPct val="100000"/>
              <a:buChar char="●"/>
            </a:pPr>
            <a:r>
              <a:rPr lang="en" sz="2100">
                <a:solidFill>
                  <a:srgbClr val="5B1A8E"/>
                </a:solidFill>
              </a:rPr>
              <a:t>End2End</a:t>
            </a:r>
            <a:r>
              <a:rPr lang="en" sz="2100">
                <a:solidFill>
                  <a:schemeClr val="dk1"/>
                </a:solidFill>
              </a:rPr>
              <a:t> Models</a:t>
            </a:r>
            <a:endParaRPr sz="2100">
              <a:solidFill>
                <a:schemeClr val="dk1"/>
              </a:solidFill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Attention-based Encoder Decoder Models</a:t>
            </a:r>
            <a:endParaRPr sz="2100">
              <a:solidFill>
                <a:schemeClr val="dk1"/>
              </a:solidFill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Non-autoregressive Modeling</a:t>
            </a:r>
            <a:endParaRPr sz="2100">
              <a:solidFill>
                <a:schemeClr val="dk1"/>
              </a:solidFill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2100">
                <a:solidFill>
                  <a:schemeClr val="dk1"/>
                </a:solidFill>
              </a:rPr>
              <a:t>Decoder only “LM” modeling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Formant/Resonance/Acoustic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5B1A8E"/>
              </a:buClr>
              <a:buSzPts val="2100"/>
              <a:buChar char="●"/>
            </a:pPr>
            <a:r>
              <a:rPr lang="en" sz="2100">
                <a:solidFill>
                  <a:srgbClr val="5B1A8E"/>
                </a:solidFill>
              </a:rPr>
              <a:t>Parametric or resonance </a:t>
            </a:r>
            <a:r>
              <a:rPr lang="en" sz="2100">
                <a:solidFill>
                  <a:schemeClr val="dk1"/>
                </a:solidFill>
              </a:rPr>
              <a:t>synthesis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Specify minimal parameters, e.g. f0 and first 3 formants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Pass electronic source signal thru filter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Harmonic tone for voiced sounds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Aperiodic noise for unvoiced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Filter simulates the different resonances of the vocal tract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Walter Lawrence’s Parametric Artificial Talker (1953) for vowels and consonants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Gunnar Fant’s Orator Verbis Electris (1953) for vowels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little history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Major Components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Lightning</a:t>
            </a:r>
            <a:r>
              <a:rPr lang="en"/>
              <a:t> round of Interesting New Models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Later Formant Synthesizers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Most common commercial systems were formant synthesizers in early days (while computers relatively underpowered)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1979 </a:t>
            </a:r>
            <a:r>
              <a:rPr lang="en" sz="2100">
                <a:solidFill>
                  <a:srgbClr val="5B1A8E"/>
                </a:solidFill>
              </a:rPr>
              <a:t>MIT MITalk </a:t>
            </a:r>
            <a:r>
              <a:rPr lang="en" sz="2100">
                <a:solidFill>
                  <a:schemeClr val="dk1"/>
                </a:solidFill>
              </a:rPr>
              <a:t>(Allen, Hunnicut, Klatt)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1983</a:t>
            </a:r>
            <a:r>
              <a:rPr lang="en" sz="2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100" u="sng">
                <a:solidFill>
                  <a:srgbClr val="1189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DECtalk</a:t>
            </a:r>
            <a:r>
              <a:rPr lang="en" sz="2100" u="sng">
                <a:solidFill>
                  <a:srgbClr val="118987"/>
                </a:solidFill>
              </a:rPr>
              <a:t> </a:t>
            </a:r>
            <a:r>
              <a:rPr lang="en" sz="2100">
                <a:solidFill>
                  <a:schemeClr val="dk1"/>
                </a:solidFill>
              </a:rPr>
              <a:t>system 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Voice of Stephen Hawking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Concatenative/Unit Selection Synthesis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First broadly applied commercial TTS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First practical application in 1936: British Phone company’s Talking Clock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Optical storage for words, part-words, phrases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Concatenated to tell time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And a ‘similar’ example from Radio Free Vestibule (1994)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Bell Labs TTS (1977)    (1985)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Variants of Concatenative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Inventory units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Diphone synthesis (e.g. Bell Labs, Festival)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Microsegment synthesis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“Unit Selection” – large, variable units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Issues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How well do units fit together?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What is the perceived acoustic quality of the concatenated units? 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Is post-processing on the output possible, to improve quality?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Concatenative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Diphone Synthesis 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Units are diphones; middle of one phone to middle of next.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Why? Middle of phone is steady state.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Record 1 speaker saying each diphone in different contexts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Unit Selection Synthesis 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Larger units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Record 10 hours or more, so have multiple copies of each unit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search to find best sequence of units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</a:t>
            </a:r>
            <a:endParaRPr/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Speaker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Must have all needed audio recorded by a single professional speaker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100FF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Called </a:t>
            </a:r>
            <a:r>
              <a:rPr b="1" lang="en" sz="1800">
                <a:solidFill>
                  <a:srgbClr val="5100FF"/>
                </a:solidFill>
              </a:rPr>
              <a:t>voice talent</a:t>
            </a:r>
            <a:endParaRPr b="1" sz="1800">
              <a:solidFill>
                <a:srgbClr val="51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100FF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How to choose?</a:t>
            </a:r>
            <a:endParaRPr b="1"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Diphone database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Called a</a:t>
            </a:r>
            <a:r>
              <a:rPr b="1" lang="en" sz="1800">
                <a:solidFill>
                  <a:schemeClr val="dk1"/>
                </a:solidFill>
              </a:rPr>
              <a:t> </a:t>
            </a:r>
            <a:r>
              <a:rPr b="1" lang="en" sz="1800">
                <a:solidFill>
                  <a:srgbClr val="5100FF"/>
                </a:solidFill>
              </a:rPr>
              <a:t>voice</a:t>
            </a:r>
            <a:endParaRPr b="1" sz="1800">
              <a:solidFill>
                <a:srgbClr val="51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Modern TTS systems have multiple voices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Diphones</a:t>
            </a:r>
            <a:endParaRPr/>
          </a:p>
        </p:txBody>
      </p: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Where is the stable region?  Where is the phone boundary?</a:t>
            </a:r>
            <a:endParaRPr/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525" y="1686649"/>
            <a:ext cx="6366174" cy="33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Unit Selection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Generalization of the diphone intuition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Larger units 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From diphones to phrases to …. sentences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Record many copies of each unit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E.g., 10 hours of speech instead of 1500 diphones (a few minutes of speech)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Label diphones and their midpoints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Selection Intuition</a:t>
            </a:r>
            <a:endParaRPr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Given a large </a:t>
            </a:r>
            <a:r>
              <a:rPr b="1" i="1" lang="en" sz="2100">
                <a:solidFill>
                  <a:schemeClr val="dk1"/>
                </a:solidFill>
              </a:rPr>
              <a:t>labeled</a:t>
            </a:r>
            <a:r>
              <a:rPr lang="en" sz="2100">
                <a:solidFill>
                  <a:schemeClr val="dk1"/>
                </a:solidFill>
              </a:rPr>
              <a:t> database, find the unit that best matches the desired synthesis specification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What does “best” mean?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5100FF"/>
                </a:solidFill>
              </a:rPr>
              <a:t>Target cost</a:t>
            </a:r>
            <a:r>
              <a:rPr lang="en" sz="1800">
                <a:solidFill>
                  <a:schemeClr val="dk1"/>
                </a:solidFill>
              </a:rPr>
              <a:t>: Find closest match in terms of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Phonetic context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F0, stress, phrase position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rgbClr val="5100FF"/>
                </a:solidFill>
              </a:rPr>
              <a:t>Join cost</a:t>
            </a:r>
            <a:r>
              <a:rPr lang="en" sz="1800">
                <a:solidFill>
                  <a:schemeClr val="dk1"/>
                </a:solidFill>
              </a:rPr>
              <a:t>: Find best join with neighboring units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Matching formants + other spectral characteristics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Matching energy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Matching F0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Unit Selection Summary</a:t>
            </a:r>
            <a:endParaRPr/>
          </a:p>
        </p:txBody>
      </p:sp>
      <p:sp>
        <p:nvSpPr>
          <p:cNvPr id="230" name="Google Shape;23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Advantages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Quality far superior to diphones: fewer joins, more choices of units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Natural prosody selection sounds better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Disadvantages: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Quality very bad when no good match in database</a:t>
            </a:r>
            <a:endParaRPr sz="18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rgbClr val="5100FF"/>
                </a:solidFill>
              </a:rPr>
              <a:t>HCI issue</a:t>
            </a:r>
            <a:r>
              <a:rPr lang="en" sz="1500">
                <a:solidFill>
                  <a:schemeClr val="dk1"/>
                </a:solidFill>
              </a:rPr>
              <a:t>: mix of very good and very bad </a:t>
            </a:r>
            <a:r>
              <a:rPr b="1" i="1" lang="en" sz="1500">
                <a:solidFill>
                  <a:schemeClr val="dk1"/>
                </a:solidFill>
              </a:rPr>
              <a:t>quite</a:t>
            </a:r>
            <a:r>
              <a:rPr lang="en" sz="1500">
                <a:solidFill>
                  <a:schemeClr val="dk1"/>
                </a:solidFill>
              </a:rPr>
              <a:t> annoying</a:t>
            </a:r>
            <a:endParaRPr sz="15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Synthesis is computationally expensive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Hard to control prosody </a:t>
            </a:r>
            <a:endParaRPr sz="18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Diphone technique can vary emphasis</a:t>
            </a:r>
            <a:endParaRPr sz="1500">
              <a:solidFill>
                <a:schemeClr val="dk1"/>
              </a:solidFill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Unit selection can give result that conveys wrong meaning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TTS Demos and Examples (all Unit-Selection)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Festival</a:t>
            </a:r>
            <a:endParaRPr sz="210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rgbClr val="118987"/>
              </a:buClr>
              <a:buSzPts val="1350"/>
              <a:buChar char="●"/>
            </a:pPr>
            <a:r>
              <a:rPr lang="en" sz="1350" u="sng">
                <a:solidFill>
                  <a:srgbClr val="11898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Festival early voice</a:t>
            </a:r>
            <a:endParaRPr sz="1350" u="sng">
              <a:solidFill>
                <a:srgbClr val="11898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Cepstral</a:t>
            </a:r>
            <a:endParaRPr sz="21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118987"/>
              </a:buClr>
              <a:buSzPts val="1600"/>
              <a:buChar char="●"/>
            </a:pPr>
            <a:r>
              <a:rPr lang="en" sz="1600" u="sng">
                <a:solidFill>
                  <a:srgbClr val="1189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https://www.cepstral.com/en/demos</a:t>
            </a:r>
            <a:endParaRPr sz="1600" u="sng">
              <a:solidFill>
                <a:srgbClr val="11898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AT&amp;T</a:t>
            </a:r>
            <a:endParaRPr sz="21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118987"/>
              </a:buClr>
              <a:buSzPts val="1600"/>
              <a:buChar char="●"/>
            </a:pPr>
            <a:r>
              <a:rPr lang="en" sz="1600" u="sng">
                <a:solidFill>
                  <a:srgbClr val="11898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http://www.wizzardsoftware.com/text-to-voice.php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Watson Jeopardy Challenge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/>
              <a:t>e.g. https://www.youtube.com/watch?v=P18EdAKuC1U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16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Wolfgang von Kempelen, Mechanismus der menschlichen Sprache nebst Beschreibung einer sprechenden Maschine, 1791 (in Deutsches Museum still and playable)</a:t>
            </a:r>
            <a:endParaRPr sz="1150">
              <a:solidFill>
                <a:schemeClr val="dk1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Char char="●"/>
            </a:pPr>
            <a:r>
              <a:rPr lang="en" sz="1150">
                <a:solidFill>
                  <a:schemeClr val="dk1"/>
                </a:solidFill>
              </a:rPr>
              <a:t>First to produce whole words, phrases – in many languages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825" y="1905025"/>
            <a:ext cx="5112351" cy="3064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Parametric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Uses ML to predict acoustic features based on statistics learned from data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Can change voice quality by updating model parameters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Can train on mixed data from many speakers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Model takes up a very small amount of space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Speaker adaptation possible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Types of Parametric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Hidden Markov Model Synthesis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Sounds less natural to researchers but naïve subjects preferred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Best non-neural parametric system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Neural Net Synthesis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Can capture more complex relationships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Began to overcome naturalness issues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Idea Behind HMMs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5"/>
          <p:cNvSpPr txBox="1"/>
          <p:nvPr>
            <p:ph idx="1" type="body"/>
          </p:nvPr>
        </p:nvSpPr>
        <p:spPr>
          <a:xfrm>
            <a:off x="145475" y="1152475"/>
            <a:ext cx="899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Markov Assumption: </a:t>
            </a:r>
            <a:br>
              <a:rPr lang="en" sz="2100">
                <a:solidFill>
                  <a:schemeClr val="dk1"/>
                </a:solidFill>
              </a:rPr>
            </a:br>
            <a:r>
              <a:rPr lang="en" sz="2100">
                <a:solidFill>
                  <a:schemeClr val="dk1"/>
                </a:solidFill>
              </a:rPr>
              <a:t>The </a:t>
            </a:r>
            <a:r>
              <a:rPr b="1" lang="en" sz="2100">
                <a:solidFill>
                  <a:schemeClr val="dk1"/>
                </a:solidFill>
              </a:rPr>
              <a:t>future</a:t>
            </a:r>
            <a:r>
              <a:rPr lang="en" sz="2100">
                <a:solidFill>
                  <a:schemeClr val="dk1"/>
                </a:solidFill>
              </a:rPr>
              <a:t> is conditionally independent of the </a:t>
            </a:r>
            <a:r>
              <a:rPr b="1" lang="en" sz="2100">
                <a:solidFill>
                  <a:schemeClr val="dk1"/>
                </a:solidFill>
              </a:rPr>
              <a:t>past</a:t>
            </a:r>
            <a:r>
              <a:rPr lang="en" sz="2100">
                <a:solidFill>
                  <a:schemeClr val="dk1"/>
                </a:solidFill>
              </a:rPr>
              <a:t> given the </a:t>
            </a:r>
            <a:r>
              <a:rPr b="1" lang="en" sz="2100">
                <a:solidFill>
                  <a:schemeClr val="dk1"/>
                </a:solidFill>
              </a:rPr>
              <a:t>present</a:t>
            </a:r>
            <a:r>
              <a:rPr lang="en" sz="2100">
                <a:solidFill>
                  <a:schemeClr val="dk1"/>
                </a:solidFill>
              </a:rPr>
              <a:t>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There is some hidden process that has generated some audible observation – learn that process from observed audio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875" y="3044550"/>
            <a:ext cx="6228850" cy="26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Learning from Data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Some hidden process has generated some audible observation.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175" y="1870350"/>
            <a:ext cx="6421025" cy="28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HMMs</a:t>
            </a:r>
            <a:endParaRPr/>
          </a:p>
        </p:txBody>
      </p:sp>
      <p:sp>
        <p:nvSpPr>
          <p:cNvPr id="268" name="Google Shape;26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Hidden states have transition probabilities and emission probabilities.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00" y="1620077"/>
            <a:ext cx="7723991" cy="34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HMM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Every phoneme+context is represented by an HMM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The cat is on the mat.</a:t>
            </a:r>
            <a:endParaRPr sz="1800">
              <a:solidFill>
                <a:srgbClr val="FB00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B0007"/>
              </a:buClr>
              <a:buSzPts val="1800"/>
              <a:buChar char="●"/>
            </a:pPr>
            <a:r>
              <a:rPr lang="en" sz="1800">
                <a:solidFill>
                  <a:srgbClr val="FB0007"/>
                </a:solidFill>
              </a:rPr>
              <a:t>The cat is near the door.</a:t>
            </a:r>
            <a:endParaRPr sz="1800">
              <a:solidFill>
                <a:srgbClr val="FB0007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Sample &lt; phone=/th/, next_phone=/ax/, word='the',  next_word='cat',  num_syllables=6,  .... &gt;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Acoustic features extracted that are aligned with this: f0, spectrum, duration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Train full HMM with examples like these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HMM Synthesis Issues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Many contextual features = data sparsity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So…. cluster similar-sounding phones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e.g: '</a:t>
            </a:r>
            <a:r>
              <a:rPr lang="en" sz="1800">
                <a:solidFill>
                  <a:srgbClr val="FB0007"/>
                </a:solidFill>
              </a:rPr>
              <a:t>bog</a:t>
            </a:r>
            <a:r>
              <a:rPr lang="en" sz="1800">
                <a:solidFill>
                  <a:schemeClr val="dk1"/>
                </a:solidFill>
              </a:rPr>
              <a:t>'  and  </a:t>
            </a:r>
            <a:r>
              <a:rPr lang="en" sz="1800">
                <a:solidFill>
                  <a:srgbClr val="FB0007"/>
                </a:solidFill>
              </a:rPr>
              <a:t>'dog</a:t>
            </a:r>
            <a:r>
              <a:rPr lang="en" sz="1800">
                <a:solidFill>
                  <a:schemeClr val="dk1"/>
                </a:solidFill>
              </a:rPr>
              <a:t>’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/aa/ in both have similar acoustic features, even though their context is a bit different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Make one HMM that produces both, and is trained on examples of both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Deep Learning</a:t>
            </a:r>
            <a:endParaRPr/>
          </a:p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280" y="1153350"/>
            <a:ext cx="4337449" cy="283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Merlin and Neural Net Synthesis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An open source toolkit for TTS synthesis from Edinburgh University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Map linguistic features to acoustic features using a neural net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238" y="2508500"/>
            <a:ext cx="6047525" cy="243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Features</a:t>
            </a:r>
            <a:endParaRPr/>
          </a:p>
        </p:txBody>
      </p:sp>
      <p:sp>
        <p:nvSpPr>
          <p:cNvPr id="301" name="Google Shape;30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Each phone has a number of features: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Current phone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Surrounding phones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Position in syllable/word/sentence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Stress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Etc.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We can add any linguistic features we wish to incorporate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Joseph Faber’s Euphonia, 1846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520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Constructed 1835 w/pedal and keyboard control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Whispered and ordinary speech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Model of tongue, pharyngeal cavity with manipulable shape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Singing too: “God Save the Queen”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Riesz’s 1937 synthesizer with almost natural vocal tract shape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Forerunners of Modern Articulatory Synthesis:  George Rosen’s DAVO synthesizer (1958) at MIT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00" y="1170125"/>
            <a:ext cx="3321600" cy="3545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Merlin Model</a:t>
            </a:r>
            <a:endParaRPr/>
          </a:p>
        </p:txBody>
      </p:sp>
      <p:sp>
        <p:nvSpPr>
          <p:cNvPr id="307" name="Google Shape;307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rgbClr val="118987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Official demos:</a:t>
            </a:r>
            <a:r>
              <a:rPr lang="en" sz="2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100" u="sng">
                <a:solidFill>
                  <a:srgbClr val="1189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https://cstr-edinburgh.github.io/merlin/demo.html</a:t>
            </a:r>
            <a:endParaRPr sz="2100" u="sng">
              <a:solidFill>
                <a:srgbClr val="11898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6725" y="1797625"/>
            <a:ext cx="32105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Vocoders</a:t>
            </a:r>
            <a:endParaRPr/>
          </a:p>
        </p:txBody>
      </p:sp>
      <p:sp>
        <p:nvSpPr>
          <p:cNvPr id="314" name="Google Shape;314;p54"/>
          <p:cNvSpPr txBox="1"/>
          <p:nvPr>
            <p:ph idx="1" type="body"/>
          </p:nvPr>
        </p:nvSpPr>
        <p:spPr>
          <a:xfrm>
            <a:off x="311700" y="1152475"/>
            <a:ext cx="558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Griffin Lim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spectrogram to waveform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STRAIGHT &amp; WORLD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F0, Spectral Envelope and Aperiodicity.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WaveNet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Dilated convolution Neural waveform prediction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WaveRNN &amp; WaveGRU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Faster Neural waveform generation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WaveFIT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Diffusion-based prediction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Soundstream &amp; Encodec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Residual Vector Quantization</a:t>
            </a:r>
            <a:endParaRPr/>
          </a:p>
        </p:txBody>
      </p:sp>
      <p:pic>
        <p:nvPicPr>
          <p:cNvPr id="315" name="Google Shape;31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100" y="1170125"/>
            <a:ext cx="2947500" cy="2639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End-to-End</a:t>
            </a:r>
            <a:endParaRPr/>
          </a:p>
        </p:txBody>
      </p:sp>
      <p:sp>
        <p:nvSpPr>
          <p:cNvPr id="321" name="Google Shape;321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HMM systems and Merlin both have a lot of separate components (front end processing, acoustic model, vocoding)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Errors can propagate throughout, leading to drops in quality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Can we eliminate some (or all) of these separate steps?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Aim: Model text input, and waveform output.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WaveNet</a:t>
            </a:r>
            <a:endParaRPr/>
          </a:p>
        </p:txBody>
      </p:sp>
      <p:sp>
        <p:nvSpPr>
          <p:cNvPr id="327" name="Google Shape;32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Replaces the vocoder by using CNNs to predict waveforms directly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Requires massive data and processing power: 16,000 samples per second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Much better performance than previous parametric or concatenative systems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WaveNet</a:t>
            </a:r>
            <a:endParaRPr/>
          </a:p>
        </p:txBody>
      </p:sp>
      <p:sp>
        <p:nvSpPr>
          <p:cNvPr id="333" name="Google Shape;333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https://arxiv.org/abs/1609.03499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Convolutions to autoregressively generate a waveform</a:t>
            </a:r>
            <a:endParaRPr/>
          </a:p>
        </p:txBody>
      </p:sp>
      <p:pic>
        <p:nvPicPr>
          <p:cNvPr id="334" name="Google Shape;33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238" y="2202872"/>
            <a:ext cx="6579526" cy="26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WaveNet</a:t>
            </a:r>
            <a:endParaRPr/>
          </a:p>
        </p:txBody>
      </p:sp>
      <p:sp>
        <p:nvSpPr>
          <p:cNvPr id="340" name="Google Shape;340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https://arxiv.org/abs/1609.03499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Dilated </a:t>
            </a:r>
            <a:r>
              <a:rPr lang="en"/>
              <a:t>Convolutions to autoregressively generate a waveform</a:t>
            </a:r>
            <a:endParaRPr/>
          </a:p>
        </p:txBody>
      </p:sp>
      <p:pic>
        <p:nvPicPr>
          <p:cNvPr id="341" name="Google Shape;34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250" y="2034350"/>
            <a:ext cx="6357500" cy="2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Tacotron – Encoder Decoder Attention model</a:t>
            </a:r>
            <a:endParaRPr/>
          </a:p>
        </p:txBody>
      </p:sp>
      <p:sp>
        <p:nvSpPr>
          <p:cNvPr id="347" name="Google Shape;34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8" name="Google Shape;34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463" y="1152477"/>
            <a:ext cx="6993074" cy="392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Tacotron</a:t>
            </a:r>
            <a:endParaRPr/>
          </a:p>
        </p:txBody>
      </p:sp>
      <p:sp>
        <p:nvSpPr>
          <p:cNvPr id="355" name="Google Shape;355;p60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43840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Seq2seq model: Map input sequence of characters or phones to output sequence (spectrogram)</a:t>
            </a:r>
            <a:endParaRPr/>
          </a:p>
          <a:p>
            <a:pPr indent="-243840" lvl="0" marL="257175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Basic architecture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Encoder: various layers to model n-grams and get high-level features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Attention: alignment between input and output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Decoder: attention results to output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Spectrogram to waveform: reconstruction or WaveNet</a:t>
            </a:r>
            <a:endParaRPr/>
          </a:p>
        </p:txBody>
      </p:sp>
      <p:sp>
        <p:nvSpPr>
          <p:cNvPr id="356" name="Google Shape;356;p6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2/19/24</a:t>
            </a:r>
            <a:endParaRPr/>
          </a:p>
        </p:txBody>
      </p:sp>
      <p:sp>
        <p:nvSpPr>
          <p:cNvPr id="357" name="Google Shape;357;p6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Tacotron so good?</a:t>
            </a:r>
            <a:endParaRPr/>
          </a:p>
        </p:txBody>
      </p:sp>
      <p:sp>
        <p:nvSpPr>
          <p:cNvPr id="364" name="Google Shape;364;p61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45745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Autoregression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Audio at each time step is directly conditioned on the audio from the previous time step</a:t>
            </a:r>
            <a:endParaRPr/>
          </a:p>
          <a:p>
            <a:pPr indent="-24574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Front end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Neural nets are mostly better at learning contextual features</a:t>
            </a:r>
            <a:endParaRPr/>
          </a:p>
          <a:p>
            <a:pPr indent="-245745" lvl="0" marL="257175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Attention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Use attention to do alignment vs. HMMs</a:t>
            </a:r>
            <a:endParaRPr/>
          </a:p>
          <a:p>
            <a:pPr indent="-20288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Only minor improvements: attention is actually probably too powerful</a:t>
            </a:r>
            <a:endParaRPr/>
          </a:p>
        </p:txBody>
      </p:sp>
      <p:sp>
        <p:nvSpPr>
          <p:cNvPr id="365" name="Google Shape;365;p6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2/19/24</a:t>
            </a:r>
            <a:endParaRPr/>
          </a:p>
        </p:txBody>
      </p:sp>
      <p:sp>
        <p:nvSpPr>
          <p:cNvPr id="366" name="Google Shape;366;p6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TTS Evaluation</a:t>
            </a:r>
            <a:endParaRPr/>
          </a:p>
        </p:txBody>
      </p:sp>
      <p:sp>
        <p:nvSpPr>
          <p:cNvPr id="374" name="Google Shape;374;p62"/>
          <p:cNvSpPr txBox="1"/>
          <p:nvPr>
            <p:ph idx="1" type="body"/>
          </p:nvPr>
        </p:nvSpPr>
        <p:spPr>
          <a:xfrm>
            <a:off x="457200" y="1200150"/>
            <a:ext cx="8229600" cy="3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/>
              <a:t>Intelligibility </a:t>
            </a:r>
            <a:endParaRPr/>
          </a:p>
          <a:p>
            <a:pPr indent="-257175" lvl="0" marL="257175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/>
              <a:t>Mean Opinion Scores</a:t>
            </a:r>
            <a:endParaRPr/>
          </a:p>
          <a:p>
            <a:pPr indent="-257175" lvl="0" marL="257175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en"/>
              <a:t>Preference Tests</a:t>
            </a:r>
            <a:endParaRPr/>
          </a:p>
          <a:p>
            <a:pPr indent="-257175" lvl="0" marL="257175" rtl="0" algn="l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What else?</a:t>
            </a:r>
            <a:endParaRPr/>
          </a:p>
          <a:p>
            <a:pPr indent="-214312" lvl="1" marL="557212" rtl="0" algn="l"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Speaker Similarity?</a:t>
            </a:r>
            <a:endParaRPr/>
          </a:p>
          <a:p>
            <a:pPr indent="-214312" lvl="1" marL="557212" rtl="0" algn="l">
              <a:spcBef>
                <a:spcPts val="56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Accent?</a:t>
            </a:r>
            <a:endParaRPr/>
          </a:p>
          <a:p>
            <a:pPr indent="-142875" lvl="0" marL="257175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Voder 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World’s Fair in NY, 1939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Requires much training to ‘play’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Purpose: coding/compression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Reduce bandwidth needed to transmit speech, so many phone calls can be sent over single line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9753" l="0" r="0" t="12715"/>
          <a:stretch/>
        </p:blipFill>
        <p:spPr>
          <a:xfrm>
            <a:off x="4572000" y="1097750"/>
            <a:ext cx="4419601" cy="27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Intelligibility Tests</a:t>
            </a:r>
            <a:endParaRPr/>
          </a:p>
        </p:txBody>
      </p:sp>
      <p:sp>
        <p:nvSpPr>
          <p:cNvPr id="380" name="Google Shape;380;p63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30505" lvl="0" marL="257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Diagnostic Rhyme Test (DRT) </a:t>
            </a:r>
            <a:endParaRPr/>
          </a:p>
          <a:p>
            <a:pPr indent="-19145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Listening test</a:t>
            </a:r>
            <a:endParaRPr/>
          </a:p>
          <a:p>
            <a:pPr indent="-19145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Listeners choose between two words differing by a single phonetic feature (voicing, nasality, sustenation, sibilation)</a:t>
            </a:r>
            <a:endParaRPr/>
          </a:p>
          <a:p>
            <a:pPr indent="-19145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DRT: 96 rhyming pairs</a:t>
            </a:r>
            <a:endParaRPr/>
          </a:p>
          <a:p>
            <a:pPr indent="-148590" lvl="2" marL="857250" rtl="0" algn="l">
              <a:spcBef>
                <a:spcPts val="48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Arial"/>
              <a:buChar char="■"/>
            </a:pPr>
            <a:r>
              <a:rPr lang="en">
                <a:solidFill>
                  <a:srgbClr val="FF3300"/>
                </a:solidFill>
              </a:rPr>
              <a:t>Dense/tense, bond/pond</a:t>
            </a:r>
            <a:r>
              <a:rPr lang="en"/>
              <a:t>, …</a:t>
            </a:r>
            <a:endParaRPr/>
          </a:p>
          <a:p>
            <a:pPr indent="-148589" lvl="3" marL="12001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Subject hears </a:t>
            </a:r>
            <a:r>
              <a:rPr lang="en">
                <a:solidFill>
                  <a:srgbClr val="FF3300"/>
                </a:solidFill>
              </a:rPr>
              <a:t>dense</a:t>
            </a:r>
            <a:r>
              <a:rPr lang="en"/>
              <a:t>, chooses either </a:t>
            </a:r>
            <a:r>
              <a:rPr lang="en">
                <a:solidFill>
                  <a:srgbClr val="FF3300"/>
                </a:solidFill>
              </a:rPr>
              <a:t>dense</a:t>
            </a:r>
            <a:r>
              <a:rPr lang="en"/>
              <a:t> or </a:t>
            </a:r>
            <a:r>
              <a:rPr lang="en">
                <a:solidFill>
                  <a:srgbClr val="FF3300"/>
                </a:solidFill>
              </a:rPr>
              <a:t>tense</a:t>
            </a:r>
            <a:endParaRPr/>
          </a:p>
          <a:p>
            <a:pPr indent="-148589" lvl="3" marL="12001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% of correct answers is intelligibility score</a:t>
            </a:r>
            <a:endParaRPr/>
          </a:p>
          <a:p>
            <a:pPr indent="-191452" lvl="1" marL="5572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/>
              <a:t>Problem:  Only tests single word synthesis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Intelligibility Tests (cont.)</a:t>
            </a:r>
            <a:endParaRPr/>
          </a:p>
        </p:txBody>
      </p:sp>
      <p:sp>
        <p:nvSpPr>
          <p:cNvPr id="386" name="Google Shape;386;p64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Modified DRT: 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300 words, 50 sets of 6 words (</a:t>
            </a:r>
            <a:r>
              <a:rPr lang="en" sz="1800">
                <a:solidFill>
                  <a:srgbClr val="FC1907"/>
                </a:solidFill>
              </a:rPr>
              <a:t>went, sent, bent, tent, dent, rent</a:t>
            </a:r>
            <a:r>
              <a:rPr lang="en" sz="1800">
                <a:solidFill>
                  <a:schemeClr val="dk1"/>
                </a:solidFill>
              </a:rPr>
              <a:t>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Embedded in carrier phrases: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Now we will say </a:t>
            </a:r>
            <a:r>
              <a:rPr lang="en" sz="1800">
                <a:solidFill>
                  <a:srgbClr val="FC1907"/>
                </a:solidFill>
              </a:rPr>
              <a:t>dense</a:t>
            </a:r>
            <a:r>
              <a:rPr lang="en" sz="1800">
                <a:solidFill>
                  <a:schemeClr val="dk1"/>
                </a:solidFill>
              </a:rPr>
              <a:t> again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Semantically Unpredictable Sentences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Can listeners transcribe grammatical but nonsensical sentences?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“The medium blackbird froze the delicate candidate”</a:t>
            </a:r>
            <a:endParaRPr sz="1800">
              <a:solidFill>
                <a:schemeClr val="dk1"/>
              </a:solidFill>
            </a:endParaRPr>
          </a:p>
          <a:p>
            <a:pPr indent="-79375" lvl="0" marL="257175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7" name="Google Shape;387;p6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2/19/24</a:t>
            </a:r>
            <a:endParaRPr/>
          </a:p>
        </p:txBody>
      </p:sp>
      <p:sp>
        <p:nvSpPr>
          <p:cNvPr id="388" name="Google Shape;388;p6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Naturalness and Preference Tests</a:t>
            </a:r>
            <a:endParaRPr/>
          </a:p>
        </p:txBody>
      </p:sp>
      <p:sp>
        <p:nvSpPr>
          <p:cNvPr id="394" name="Google Shape;394;p65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Mean Opinion Score</a:t>
            </a:r>
            <a:endParaRPr sz="2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Have listeners rate output on a scale from 1 (bad) to 5 (excellent)</a:t>
            </a:r>
            <a:endParaRPr sz="18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Preference tests or Side-by-Side</a:t>
            </a:r>
            <a:endParaRPr sz="210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>
                <a:solidFill>
                  <a:schemeClr val="dk1"/>
                </a:solidFill>
              </a:rPr>
              <a:t>Reading addresses out loud, reading news text, using two different systems or systems against human voice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>
                <a:solidFill>
                  <a:schemeClr val="dk1"/>
                </a:solidFill>
              </a:rPr>
              <a:t>Do a </a:t>
            </a:r>
            <a:r>
              <a:rPr b="1" lang="en" sz="1350">
                <a:solidFill>
                  <a:schemeClr val="dk1"/>
                </a:solidFill>
              </a:rPr>
              <a:t>preference test </a:t>
            </a:r>
            <a:r>
              <a:rPr lang="en" sz="1350">
                <a:solidFill>
                  <a:schemeClr val="dk1"/>
                </a:solidFill>
              </a:rPr>
              <a:t>(prefer A, prefer B)</a:t>
            </a:r>
            <a:endParaRPr sz="13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</a:endParaRPr>
          </a:p>
          <a:p>
            <a:pPr indent="-3143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</a:rPr>
              <a:t>Statistical Significance please!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en" sz="1350">
                <a:solidFill>
                  <a:schemeClr val="dk1"/>
                </a:solidFill>
              </a:rPr>
              <a:t>t-test (paired </a:t>
            </a:r>
            <a:r>
              <a:rPr lang="en" sz="1350">
                <a:solidFill>
                  <a:schemeClr val="dk1"/>
                </a:solidFill>
              </a:rPr>
              <a:t>preferably) for MOS</a:t>
            </a:r>
            <a:endParaRPr sz="1350">
              <a:solidFill>
                <a:schemeClr val="dk1"/>
              </a:solidFill>
            </a:endParaRPr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○"/>
            </a:pPr>
            <a:r>
              <a:rPr lang="en" sz="1350">
                <a:solidFill>
                  <a:schemeClr val="dk1"/>
                </a:solidFill>
              </a:rPr>
              <a:t>Sign-test for sxs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395" name="Google Shape;395;p6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2/19/24</a:t>
            </a:r>
            <a:endParaRPr/>
          </a:p>
        </p:txBody>
      </p:sp>
      <p:sp>
        <p:nvSpPr>
          <p:cNvPr id="396" name="Google Shape;396;p6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6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Speaker Similarity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does the voice sound like the intended voice?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Style 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Is the style appropriate in this context?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Does the style of two clips match </a:t>
            </a:r>
            <a:r>
              <a:rPr lang="en" sz="2100">
                <a:solidFill>
                  <a:schemeClr val="dk1"/>
                </a:solidFill>
              </a:rPr>
              <a:t>each other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Nativeness</a:t>
            </a:r>
            <a:endParaRPr sz="2100">
              <a:solidFill>
                <a:schemeClr val="dk1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2100">
                <a:solidFill>
                  <a:schemeClr val="dk1"/>
                </a:solidFill>
              </a:rPr>
              <a:t>Does the speech sound like a native speaker of the language?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402" name="Google Shape;402;p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Tests</a:t>
            </a:r>
            <a:endParaRPr/>
          </a:p>
        </p:txBody>
      </p:sp>
      <p:sp>
        <p:nvSpPr>
          <p:cNvPr id="403" name="Google Shape;403;p66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Style Embeddings and Sentence-Level Prosody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67"/>
          <p:cNvSpPr txBox="1"/>
          <p:nvPr>
            <p:ph idx="1" type="body"/>
          </p:nvPr>
        </p:nvSpPr>
        <p:spPr>
          <a:xfrm>
            <a:off x="457200" y="1200152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End-to-end makes it easy to condition speech on “style embeddings”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Makes it easy to transfer prosody from one utterance to another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Flexible uses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Can also use similar approaches on the back end to provide prosodic variation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088" y="3362225"/>
            <a:ext cx="5541825" cy="17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round of Interesting New Models</a:t>
            </a:r>
            <a:endParaRPr/>
          </a:p>
        </p:txBody>
      </p:sp>
      <p:sp>
        <p:nvSpPr>
          <p:cNvPr id="416" name="Google Shape;416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Generative Adversarial Networks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HiFi GAN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Non-Autoregressive Modeling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Parallel Tacotron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Joint Spech-Text Modeling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Maestro, Virtuoso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Model All the Things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AudioLM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VALL-E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Joint Language Modeling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Moshi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 txBox="1"/>
          <p:nvPr>
            <p:ph idx="1" type="body"/>
          </p:nvPr>
        </p:nvSpPr>
        <p:spPr>
          <a:xfrm>
            <a:off x="457200" y="1200150"/>
            <a:ext cx="41148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https://arxiv.org/pdf/2010.05646</a:t>
            </a:r>
            <a:endParaRPr sz="14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Generative Adversarial Network (GAN) for vocoding (mel spectrogram to waveform)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Convolutional Generator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different dilation rates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Multi Scale </a:t>
            </a:r>
            <a:r>
              <a:rPr lang="en" sz="2000"/>
              <a:t>Discriminators</a:t>
            </a:r>
            <a:endParaRPr sz="2000"/>
          </a:p>
        </p:txBody>
      </p:sp>
      <p:sp>
        <p:nvSpPr>
          <p:cNvPr id="422" name="Google Shape;422;p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HiFi GAN</a:t>
            </a:r>
            <a:endParaRPr/>
          </a:p>
        </p:txBody>
      </p:sp>
      <p:pic>
        <p:nvPicPr>
          <p:cNvPr id="423" name="Google Shape;42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215779"/>
            <a:ext cx="4267201" cy="19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063" y="3303043"/>
            <a:ext cx="3631880" cy="1688057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9"/>
          <p:cNvSpPr txBox="1"/>
          <p:nvPr/>
        </p:nvSpPr>
        <p:spPr>
          <a:xfrm>
            <a:off x="0" y="4823250"/>
            <a:ext cx="8153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rtl="0" algn="l">
              <a:lnSpc>
                <a:spcPct val="9128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HiFi-GAN: Generative Adversarial Networks for Efficient and High Fidelity Speech Synthesis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Parallel Tacotron</a:t>
            </a:r>
            <a:endParaRPr/>
          </a:p>
        </p:txBody>
      </p:sp>
      <p:sp>
        <p:nvSpPr>
          <p:cNvPr id="431" name="Google Shape;431;p70"/>
          <p:cNvSpPr txBox="1"/>
          <p:nvPr>
            <p:ph idx="1" type="body"/>
          </p:nvPr>
        </p:nvSpPr>
        <p:spPr>
          <a:xfrm>
            <a:off x="303550" y="1200150"/>
            <a:ext cx="28968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https://arxiv.org/pdf/2010.11439</a:t>
            </a:r>
            <a:endParaRPr sz="1400"/>
          </a:p>
          <a:p>
            <a:pPr indent="-355600" lvl="0" marL="457200" rtl="0" algn="l">
              <a:spcBef>
                <a:spcPts val="56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Non-Autoregressive Tacotron Variant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Learned Duration model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VAE Latents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Residual Reconstruction</a:t>
            </a:r>
            <a:endParaRPr sz="2000"/>
          </a:p>
        </p:txBody>
      </p:sp>
      <p:pic>
        <p:nvPicPr>
          <p:cNvPr id="432" name="Google Shape;432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300" y="1240074"/>
            <a:ext cx="5776500" cy="3314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0"/>
          <p:cNvSpPr txBox="1"/>
          <p:nvPr/>
        </p:nvSpPr>
        <p:spPr>
          <a:xfrm>
            <a:off x="0" y="4554725"/>
            <a:ext cx="632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90500" rtl="0" algn="l">
              <a:lnSpc>
                <a:spcPct val="9128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Parallel Tacotron: Non-Autoregressive and Controllable TTS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Virtuoso, Maestro and Extensions </a:t>
            </a:r>
            <a:endParaRPr/>
          </a:p>
        </p:txBody>
      </p:sp>
      <p:sp>
        <p:nvSpPr>
          <p:cNvPr id="439" name="Google Shape;439;p71"/>
          <p:cNvSpPr txBox="1"/>
          <p:nvPr>
            <p:ph idx="1" type="body"/>
          </p:nvPr>
        </p:nvSpPr>
        <p:spPr>
          <a:xfrm>
            <a:off x="457200" y="1200150"/>
            <a:ext cx="41148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https://arxiv.org/pdf/2402.18932</a:t>
            </a:r>
            <a:endParaRPr/>
          </a:p>
          <a:p>
            <a:pPr indent="-35306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Joint modeling of speech and text</a:t>
            </a:r>
            <a:endParaRPr/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Designed for large multilingual modeling with found data and unlabeled data</a:t>
            </a:r>
            <a:endParaRPr/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Works fairly well on +100 languages</a:t>
            </a:r>
            <a:endParaRPr/>
          </a:p>
          <a:p>
            <a:pPr indent="-3530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Especially effective for decomposition of language and speaker</a:t>
            </a:r>
            <a:endParaRPr/>
          </a:p>
        </p:txBody>
      </p:sp>
      <p:pic>
        <p:nvPicPr>
          <p:cNvPr id="440" name="Google Shape;44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215778"/>
            <a:ext cx="4267199" cy="323765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1"/>
          <p:cNvSpPr txBox="1"/>
          <p:nvPr/>
        </p:nvSpPr>
        <p:spPr>
          <a:xfrm>
            <a:off x="62800" y="4535400"/>
            <a:ext cx="72747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128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MAESTRO: Matched Speech Text Representations through Modality Matching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Virtuoso: Massive Multilingual Speech-Text Joint Semi-Supervised Learning for Text-To-Speech</a:t>
            </a:r>
            <a:b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Extending Multilingual Speech Synthesis to 100+ Languages without Transcribed Data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190500" rtl="0" algn="l">
              <a:lnSpc>
                <a:spcPct val="91283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AudioLM</a:t>
            </a:r>
            <a:endParaRPr/>
          </a:p>
        </p:txBody>
      </p:sp>
      <p:sp>
        <p:nvSpPr>
          <p:cNvPr id="447" name="Google Shape;447;p72"/>
          <p:cNvSpPr txBox="1"/>
          <p:nvPr>
            <p:ph idx="1" type="body"/>
          </p:nvPr>
        </p:nvSpPr>
        <p:spPr>
          <a:xfrm>
            <a:off x="457200" y="1200150"/>
            <a:ext cx="38343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Acoustic tokenization at multiple levels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“Language Model” style training of discrete tokens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Coherence from prefix prompt into continuation</a:t>
            </a:r>
            <a:endParaRPr sz="2200"/>
          </a:p>
        </p:txBody>
      </p:sp>
      <p:sp>
        <p:nvSpPr>
          <p:cNvPr id="448" name="Google Shape;448;p72"/>
          <p:cNvSpPr txBox="1"/>
          <p:nvPr/>
        </p:nvSpPr>
        <p:spPr>
          <a:xfrm>
            <a:off x="0" y="4731425"/>
            <a:ext cx="541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AudioLM: a Language Modeling Approach to Audio Generation </a:t>
            </a:r>
            <a:r>
              <a:rPr lang="en" sz="1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https://arxiv.org/pdf/2209.03143</a:t>
            </a:r>
            <a:endParaRPr sz="1000"/>
          </a:p>
        </p:txBody>
      </p:sp>
      <p:pic>
        <p:nvPicPr>
          <p:cNvPr id="449" name="Google Shape;44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275" y="1200150"/>
            <a:ext cx="3585176" cy="26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Voder synthesizer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16367" l="27121" r="21210" t="26662"/>
          <a:stretch/>
        </p:blipFill>
        <p:spPr>
          <a:xfrm>
            <a:off x="2291463" y="1017725"/>
            <a:ext cx="4561074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/>
          <p:nvPr>
            <p:ph idx="1" type="body"/>
          </p:nvPr>
        </p:nvSpPr>
        <p:spPr>
          <a:xfrm>
            <a:off x="4943400" y="3349449"/>
            <a:ext cx="4200600" cy="13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-33972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Detail: en</a:t>
            </a:r>
            <a:r>
              <a:rPr lang="en"/>
              <a:t>codec</a:t>
            </a:r>
            <a:r>
              <a:rPr lang="en"/>
              <a:t> (and soundstream) have layers of codes.  The first code is predicted autoregressively. 2-N use a non-AR model</a:t>
            </a:r>
            <a:endParaRPr/>
          </a:p>
        </p:txBody>
      </p:sp>
      <p:sp>
        <p:nvSpPr>
          <p:cNvPr id="455" name="Google Shape;455;p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VALL-E</a:t>
            </a:r>
            <a:endParaRPr/>
          </a:p>
        </p:txBody>
      </p:sp>
      <p:sp>
        <p:nvSpPr>
          <p:cNvPr id="456" name="Google Shape;456;p73"/>
          <p:cNvSpPr txBox="1"/>
          <p:nvPr>
            <p:ph idx="1" type="body"/>
          </p:nvPr>
        </p:nvSpPr>
        <p:spPr>
          <a:xfrm>
            <a:off x="457200" y="1200149"/>
            <a:ext cx="4200600" cy="331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93065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Language model over neural codec discrete codes.</a:t>
            </a:r>
            <a:endParaRPr/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Phone prompt</a:t>
            </a:r>
            <a:endParaRPr/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Acoustic prompt</a:t>
            </a:r>
            <a:endParaRPr/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Decoder-only Transformer based LM</a:t>
            </a:r>
            <a:endParaRPr/>
          </a:p>
        </p:txBody>
      </p:sp>
      <p:pic>
        <p:nvPicPr>
          <p:cNvPr id="457" name="Google Shape;45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70276"/>
            <a:ext cx="4386807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3"/>
          <p:cNvSpPr txBox="1"/>
          <p:nvPr/>
        </p:nvSpPr>
        <p:spPr>
          <a:xfrm>
            <a:off x="83750" y="4668300"/>
            <a:ext cx="822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Neural Codec Language Models are Zero-Shot Text to Speech Synthesizers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https://arxiv.org/pdf/2301.02111</a:t>
            </a:r>
            <a:r>
              <a:rPr lang="en" sz="1100">
                <a:solidFill>
                  <a:schemeClr val="dk2"/>
                </a:solidFill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Moshi</a:t>
            </a:r>
            <a:endParaRPr/>
          </a:p>
        </p:txBody>
      </p:sp>
      <p:sp>
        <p:nvSpPr>
          <p:cNvPr id="464" name="Google Shape;464;p74"/>
          <p:cNvSpPr txBox="1"/>
          <p:nvPr>
            <p:ph idx="1" type="body"/>
          </p:nvPr>
        </p:nvSpPr>
        <p:spPr>
          <a:xfrm>
            <a:off x="457200" y="1200150"/>
            <a:ext cx="43995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79730" lvl="0" marL="457200" rtl="0" algn="l">
              <a:spcBef>
                <a:spcPts val="56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Speech-text foundation model, designed around dialog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Transformer based Language Model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Acoustic Encoder (similar to soundstream and en</a:t>
            </a:r>
            <a:r>
              <a:rPr lang="en"/>
              <a:t>codec</a:t>
            </a:r>
            <a:r>
              <a:rPr lang="en"/>
              <a:t>)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RQ-transformer to predict </a:t>
            </a:r>
            <a:r>
              <a:rPr lang="en"/>
              <a:t>hierarchical</a:t>
            </a:r>
            <a:r>
              <a:rPr lang="en"/>
              <a:t> encoder codes</a:t>
            </a:r>
            <a:endParaRPr/>
          </a:p>
        </p:txBody>
      </p:sp>
      <p:sp>
        <p:nvSpPr>
          <p:cNvPr id="465" name="Google Shape;465;p74"/>
          <p:cNvSpPr txBox="1"/>
          <p:nvPr/>
        </p:nvSpPr>
        <p:spPr>
          <a:xfrm>
            <a:off x="0" y="4731425"/>
            <a:ext cx="82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Moshi: a speech-text foundation model for real-time dialogue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https://arxiv.org/pdf/2410.00037</a:t>
            </a:r>
            <a:r>
              <a:rPr lang="en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466" name="Google Shape;466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100" y="1215778"/>
            <a:ext cx="3982500" cy="280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 Playback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19139"/>
          <a:stretch/>
        </p:blipFill>
        <p:spPr>
          <a:xfrm>
            <a:off x="4270678" y="1163775"/>
            <a:ext cx="4375276" cy="308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‘Automatic’ synthesis from spectrogram – but can also use hand-painted spectrograms as input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Purpose: understand perceptual effect of spectral details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Components of a TTS System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[brainstorm time]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Components of a TTS System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Frontend: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Text Normalization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Pronunciation (grapheme-to-phoneme; G2P)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Prosodic assignment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Acoustic Model: Prediction of Output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Backend/Vocoder: Mapping of Output features to Waveform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