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</p:sldIdLst>
  <p:sldSz cy="5143500" cx="9144000"/>
  <p:notesSz cx="6858000" cy="9144000"/>
  <p:embeddedFontLst>
    <p:embeddedFont>
      <p:font typeface="Roboto"/>
      <p:regular r:id="rId52"/>
      <p:bold r:id="rId53"/>
      <p:italic r:id="rId54"/>
      <p:boldItalic r:id="rId55"/>
    </p:embeddedFont>
    <p:embeddedFont>
      <p:font typeface="Helvetica Neue"/>
      <p:regular r:id="rId56"/>
      <p:bold r:id="rId57"/>
      <p:italic r:id="rId58"/>
      <p:boldItalic r:id="rId5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font" Target="fonts/Roboto-bold.fntdata"/><Relationship Id="rId52" Type="http://schemas.openxmlformats.org/officeDocument/2006/relationships/font" Target="fonts/Roboto-regular.fntdata"/><Relationship Id="rId11" Type="http://schemas.openxmlformats.org/officeDocument/2006/relationships/slide" Target="slides/slide6.xml"/><Relationship Id="rId55" Type="http://schemas.openxmlformats.org/officeDocument/2006/relationships/font" Target="fonts/Roboto-boldItalic.fntdata"/><Relationship Id="rId10" Type="http://schemas.openxmlformats.org/officeDocument/2006/relationships/slide" Target="slides/slide5.xml"/><Relationship Id="rId54" Type="http://schemas.openxmlformats.org/officeDocument/2006/relationships/font" Target="fonts/Roboto-italic.fntdata"/><Relationship Id="rId13" Type="http://schemas.openxmlformats.org/officeDocument/2006/relationships/slide" Target="slides/slide8.xml"/><Relationship Id="rId57" Type="http://schemas.openxmlformats.org/officeDocument/2006/relationships/font" Target="fonts/HelveticaNeue-bold.fntdata"/><Relationship Id="rId12" Type="http://schemas.openxmlformats.org/officeDocument/2006/relationships/slide" Target="slides/slide7.xml"/><Relationship Id="rId56" Type="http://schemas.openxmlformats.org/officeDocument/2006/relationships/font" Target="fonts/HelveticaNeue-regular.fntdata"/><Relationship Id="rId15" Type="http://schemas.openxmlformats.org/officeDocument/2006/relationships/slide" Target="slides/slide10.xml"/><Relationship Id="rId59" Type="http://schemas.openxmlformats.org/officeDocument/2006/relationships/font" Target="fonts/HelveticaNeue-boldItalic.fntdata"/><Relationship Id="rId14" Type="http://schemas.openxmlformats.org/officeDocument/2006/relationships/slide" Target="slides/slide9.xml"/><Relationship Id="rId58" Type="http://schemas.openxmlformats.org/officeDocument/2006/relationships/font" Target="fonts/HelveticaNeue-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ca862e0204_0_863:notes"/>
          <p:cNvSpPr txBox="1"/>
          <p:nvPr>
            <p:ph idx="1" type="body"/>
          </p:nvPr>
        </p:nvSpPr>
        <p:spPr>
          <a:xfrm>
            <a:off x="685797" y="4343387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g2ca862e0204_0_863:notes"/>
          <p:cNvSpPr/>
          <p:nvPr>
            <p:ph idx="2" type="sldImg"/>
          </p:nvPr>
        </p:nvSpPr>
        <p:spPr>
          <a:xfrm>
            <a:off x="1143067" y="685799"/>
            <a:ext cx="4572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ca862e0204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2ca862e0204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ca862e0204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2ca862e0204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ca862e0204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2ca862e0204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Now contrast to the human and bring up that our generation can sometimes be better than human written sarcasms. 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ca862e0204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2ca862e0204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ca862e0204_0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2ca862e0204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ca862e0204_0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2ca862e0204_0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ca862e0204_0_1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2ca862e0204_0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2ca862e0204_0_1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2ca862e0204_0_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2ca862e0204_0_2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2ca862e0204_0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After this Add again the overall slide and add R^3 As name in the corner left. 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2ca862e0204_0_2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2ca862e0204_0_2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ca862e0204_0_8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ca862e0204_0_8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2ca862e0204_0_2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2ca862e0204_0_2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Maybe make this slide Evaluation Setup and have “Test Set” and “Evaluation Criteria” as subbullets.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2ca862e0204_0_2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2ca862e0204_0_2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2ca862e0204_0_2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2ca862e0204_0_2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2ca862e0204_0_3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2ca862e0204_0_3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2ca862e0204_0_37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3" name="Google Shape;393;g2ca862e0204_0_3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94" name="Google Shape;394;g2ca862e0204_0_37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2ca862e0204_0_38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8" name="Google Shape;408;g2ca862e0204_0_3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2ca862e0204_0_39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0" name="Google Shape;420;g2ca862e0204_0_3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2ca862e0204_0_4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8" name="Google Shape;438;g2ca862e0204_0_4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2ca862e0204_0_4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6" name="Google Shape;456;g2ca862e0204_0_4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2ca862e0204_0_43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4" name="Google Shape;464;g2ca862e0204_0_4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ca862e0204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ca862e0204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2ca862e0204_0_46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5" name="Google Shape;495;g2ca862e0204_0_4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2ca862e0204_0_49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2" name="Google Shape;522;g2ca862e0204_0_4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2ca862e0204_0_5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2ca862e0204_0_5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IAA using Krippendorff’s alpha for Creativity, Meaning, Fluency and Metaphoricity are 0.44, 0.42, 0.68, 0.52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2ca862e0204_0_5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2ca862e0204_0_5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2ca862e0204_0_5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1" name="Google Shape;581;g2ca862e0204_0_5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2ca862e0204_0_5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Google Shape;589;g2ca862e0204_0_5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2ca862e0204_0_6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2" name="Google Shape;612;g2ca862e0204_0_6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2ca862e0204_0_6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1" name="Google Shape;621;g2ca862e0204_0_6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2ca862e0204_0_6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6" name="Google Shape;636;g2ca862e0204_0_6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2ca862e0204_0_6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Google Shape;648;g2ca862e0204_0_6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ca862e0204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ca862e0204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Here  say we simplify the task, but say that our generated sarcastic message should have the first 4 characteristics</a:t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2ca862e0204_0_6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2ca862e0204_0_6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2ca862e0204_0_7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" name="Google Shape;688;g2ca862e0204_0_7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2ca862e0204_0_7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2ca862e0204_0_7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g2ca862e0204_0_7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9" name="Google Shape;719;g2ca862e0204_0_7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2ca862e0204_0_7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2ca862e0204_0_7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g2ca862e0204_0_9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3" name="Google Shape;743;g2ca862e0204_0_9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g2ca862e0204_0_9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9" name="Google Shape;749;g2ca862e0204_0_9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ca862e0204_0_3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1" name="Google Shape;101;g2ca862e0204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2" name="Google Shape;102;g2ca862e0204_0_3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ca862e0204_0_5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3" name="Google Shape;113;g2ca862e0204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I feel the Creative composition sign is not needed and is distracting...</a:t>
            </a:r>
            <a:endParaRPr/>
          </a:p>
        </p:txBody>
      </p:sp>
      <p:sp>
        <p:nvSpPr>
          <p:cNvPr id="114" name="Google Shape;114;g2ca862e0204_0_5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ca862e0204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2ca862e0204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ca862e0204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2ca862e0204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ca862e0204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2ca862e0204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idx="1" type="body"/>
          </p:nvPr>
        </p:nvSpPr>
        <p:spPr>
          <a:xfrm>
            <a:off x="228600" y="800100"/>
            <a:ext cx="8458200" cy="379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30200" lvl="4" marL="22860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2" type="sldNum"/>
          </p:nvPr>
        </p:nvSpPr>
        <p:spPr>
          <a:xfrm>
            <a:off x="4337957" y="5003382"/>
            <a:ext cx="457200" cy="105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rmAutofit fontScale="32500" lnSpcReduction="10000"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3" name="Google Shape;53;p13"/>
          <p:cNvSpPr txBox="1"/>
          <p:nvPr>
            <p:ph type="title"/>
          </p:nvPr>
        </p:nvSpPr>
        <p:spPr>
          <a:xfrm>
            <a:off x="457199" y="0"/>
            <a:ext cx="8654100" cy="8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 type="obj">
  <p:cSld name="OBJEC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title"/>
          </p:nvPr>
        </p:nvSpPr>
        <p:spPr>
          <a:xfrm>
            <a:off x="489524" y="250048"/>
            <a:ext cx="7202400" cy="4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1" i="0" sz="3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6" name="Google Shape;56;p14"/>
          <p:cNvSpPr txBox="1"/>
          <p:nvPr>
            <p:ph idx="1" type="body"/>
          </p:nvPr>
        </p:nvSpPr>
        <p:spPr>
          <a:xfrm>
            <a:off x="1083502" y="1562513"/>
            <a:ext cx="6977100" cy="13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800"/>
              <a:buNone/>
              <a:defRPr b="1" i="0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4"/>
          <p:cNvSpPr txBox="1"/>
          <p:nvPr>
            <p:ph idx="11" type="ftr"/>
          </p:nvPr>
        </p:nvSpPr>
        <p:spPr>
          <a:xfrm>
            <a:off x="3108960" y="4783455"/>
            <a:ext cx="29259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"/>
              <a:buNone/>
              <a:defRPr sz="600">
                <a:solidFill>
                  <a:srgbClr val="88888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2pPr>
            <a:lvl3pPr lvl="2" rtl="0"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3pPr>
            <a:lvl4pPr lvl="3" rtl="0"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4pPr>
            <a:lvl5pPr lvl="4" rtl="0"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5pPr>
            <a:lvl6pPr lvl="5" rtl="0"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6pPr>
            <a:lvl7pPr lvl="6" rtl="0"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7pPr>
            <a:lvl8pPr lvl="7" rtl="0"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8pPr>
            <a:lvl9pPr lvl="8" rtl="0"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9pPr>
          </a:lstStyle>
          <a:p/>
        </p:txBody>
      </p:sp>
      <p:sp>
        <p:nvSpPr>
          <p:cNvPr id="58" name="Google Shape;58;p14"/>
          <p:cNvSpPr txBox="1"/>
          <p:nvPr>
            <p:ph idx="10" type="dt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sz="600">
                <a:solidFill>
                  <a:srgbClr val="88888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2pPr>
            <a:lvl3pPr lvl="2" rtl="0"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3pPr>
            <a:lvl4pPr lvl="3" rtl="0"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4pPr>
            <a:lvl5pPr lvl="4" rtl="0"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5pPr>
            <a:lvl6pPr lvl="5" rtl="0"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6pPr>
            <a:lvl7pPr lvl="6" rtl="0"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7pPr>
            <a:lvl8pPr lvl="7" rtl="0"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8pPr>
            <a:lvl9pPr lvl="8" rtl="0"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9pPr>
          </a:lstStyle>
          <a:p/>
        </p:txBody>
      </p:sp>
      <p:sp>
        <p:nvSpPr>
          <p:cNvPr id="59" name="Google Shape;59;p14"/>
          <p:cNvSpPr txBox="1"/>
          <p:nvPr>
            <p:ph idx="12" type="sldNum"/>
          </p:nvPr>
        </p:nvSpPr>
        <p:spPr>
          <a:xfrm>
            <a:off x="4475232" y="4889316"/>
            <a:ext cx="2004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50800" rtl="0">
              <a:lnSpc>
                <a:spcPct val="100000"/>
              </a:lnSpc>
              <a:spcBef>
                <a:spcPts val="0"/>
              </a:spcBef>
              <a:buNone/>
              <a:defRPr b="0" i="0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50800" rtl="0">
              <a:lnSpc>
                <a:spcPct val="100000"/>
              </a:lnSpc>
              <a:spcBef>
                <a:spcPts val="0"/>
              </a:spcBef>
              <a:buNone/>
              <a:defRPr b="0" i="0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50800" rtl="0">
              <a:lnSpc>
                <a:spcPct val="100000"/>
              </a:lnSpc>
              <a:spcBef>
                <a:spcPts val="0"/>
              </a:spcBef>
              <a:buNone/>
              <a:defRPr b="0" i="0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50800" rtl="0">
              <a:lnSpc>
                <a:spcPct val="100000"/>
              </a:lnSpc>
              <a:spcBef>
                <a:spcPts val="0"/>
              </a:spcBef>
              <a:buNone/>
              <a:defRPr b="0" i="0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50800" rtl="0">
              <a:lnSpc>
                <a:spcPct val="100000"/>
              </a:lnSpc>
              <a:spcBef>
                <a:spcPts val="0"/>
              </a:spcBef>
              <a:buNone/>
              <a:defRPr b="0" i="0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50800" rtl="0">
              <a:lnSpc>
                <a:spcPct val="100000"/>
              </a:lnSpc>
              <a:spcBef>
                <a:spcPts val="0"/>
              </a:spcBef>
              <a:buNone/>
              <a:defRPr b="0" i="0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50800" rtl="0">
              <a:lnSpc>
                <a:spcPct val="100000"/>
              </a:lnSpc>
              <a:spcBef>
                <a:spcPts val="0"/>
              </a:spcBef>
              <a:buNone/>
              <a:defRPr b="0" i="0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50800" rtl="0">
              <a:lnSpc>
                <a:spcPct val="100000"/>
              </a:lnSpc>
              <a:spcBef>
                <a:spcPts val="0"/>
              </a:spcBef>
              <a:buNone/>
              <a:defRPr b="0" i="0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50800" rtl="0">
              <a:lnSpc>
                <a:spcPct val="100000"/>
              </a:lnSpc>
              <a:spcBef>
                <a:spcPts val="0"/>
              </a:spcBef>
              <a:buNone/>
              <a:defRPr b="0" i="0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5080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5" Type="http://schemas.openxmlformats.org/officeDocument/2006/relationships/image" Target="../media/image1.png"/><Relationship Id="rId6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4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5.png"/><Relationship Id="rId4" Type="http://schemas.openxmlformats.org/officeDocument/2006/relationships/image" Target="../media/image24.png"/><Relationship Id="rId5" Type="http://schemas.openxmlformats.org/officeDocument/2006/relationships/image" Target="../media/image8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0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5.png"/><Relationship Id="rId4" Type="http://schemas.openxmlformats.org/officeDocument/2006/relationships/image" Target="../media/image32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3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8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3.png"/><Relationship Id="rId4" Type="http://schemas.openxmlformats.org/officeDocument/2006/relationships/image" Target="../media/image34.png"/><Relationship Id="rId5" Type="http://schemas.openxmlformats.org/officeDocument/2006/relationships/image" Target="../media/image2.png"/><Relationship Id="rId6" Type="http://schemas.openxmlformats.org/officeDocument/2006/relationships/image" Target="../media/image40.png"/><Relationship Id="rId7" Type="http://schemas.openxmlformats.org/officeDocument/2006/relationships/image" Target="../media/image36.png"/><Relationship Id="rId8" Type="http://schemas.openxmlformats.org/officeDocument/2006/relationships/image" Target="../media/image20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0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2.png"/><Relationship Id="rId4" Type="http://schemas.openxmlformats.org/officeDocument/2006/relationships/image" Target="../media/image38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3.xml"/><Relationship Id="rId3" Type="http://schemas.openxmlformats.org/officeDocument/2006/relationships/hyperlink" Target="https://arxiv.org/abs/1901.06706" TargetMode="External"/><Relationship Id="rId4" Type="http://schemas.openxmlformats.org/officeDocument/2006/relationships/image" Target="../media/image29.png"/><Relationship Id="rId5" Type="http://schemas.openxmlformats.org/officeDocument/2006/relationships/image" Target="../media/image35.png"/><Relationship Id="rId6" Type="http://schemas.openxmlformats.org/officeDocument/2006/relationships/image" Target="../media/image27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7.png"/><Relationship Id="rId4" Type="http://schemas.openxmlformats.org/officeDocument/2006/relationships/image" Target="../media/image42.png"/><Relationship Id="rId5" Type="http://schemas.openxmlformats.org/officeDocument/2006/relationships/image" Target="../media/image31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9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6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/>
          <p:nvPr>
            <p:ph type="title"/>
          </p:nvPr>
        </p:nvSpPr>
        <p:spPr>
          <a:xfrm>
            <a:off x="235625" y="77425"/>
            <a:ext cx="8388900" cy="1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475">
            <a:spAutoFit/>
          </a:bodyPr>
          <a:lstStyle/>
          <a:p>
            <a:pPr indent="0" lvl="0" marL="0" marR="0" rtl="0" algn="ctr">
              <a:lnSpc>
                <a:spcPct val="113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Knowledge-enhanced </a:t>
            </a:r>
            <a:r>
              <a:rPr lang="en"/>
              <a:t>Language</a:t>
            </a:r>
            <a:r>
              <a:rPr lang="en"/>
              <a:t> Models and Human-AI Collaboration Frameworks </a:t>
            </a:r>
            <a:endParaRPr/>
          </a:p>
          <a:p>
            <a:pPr indent="0" lvl="0" marL="0" marR="0" rtl="0" algn="ctr">
              <a:lnSpc>
                <a:spcPct val="113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 Figurative Language Generation</a:t>
            </a:r>
            <a:endParaRPr/>
          </a:p>
        </p:txBody>
      </p:sp>
      <p:sp>
        <p:nvSpPr>
          <p:cNvPr id="65" name="Google Shape;65;p15"/>
          <p:cNvSpPr txBox="1"/>
          <p:nvPr/>
        </p:nvSpPr>
        <p:spPr>
          <a:xfrm>
            <a:off x="2923799" y="3957350"/>
            <a:ext cx="3296400" cy="67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77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000">
                <a:latin typeface="Arial"/>
                <a:ea typeface="Arial"/>
                <a:cs typeface="Arial"/>
                <a:sym typeface="Arial"/>
              </a:rPr>
              <a:t>T</a:t>
            </a:r>
            <a:r>
              <a:rPr b="1" lang="en" sz="2000"/>
              <a:t>uhin Chakrabarty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2000"/>
              <a:t>April</a:t>
            </a:r>
            <a:r>
              <a:rPr lang="en" sz="2000">
                <a:latin typeface="Arial"/>
                <a:ea typeface="Arial"/>
                <a:cs typeface="Arial"/>
                <a:sym typeface="Arial"/>
              </a:rPr>
              <a:t>, 202</a:t>
            </a:r>
            <a:r>
              <a:rPr lang="en" sz="2000"/>
              <a:t>4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" name="Google Shape;6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1650" y="2155225"/>
            <a:ext cx="1688025" cy="1688025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8787382" y="4883316"/>
            <a:ext cx="200400" cy="169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5080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Retrieval Of Commonsense Context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/>
              <a:t> </a:t>
            </a:r>
            <a:r>
              <a:rPr lang="en" sz="2400">
                <a:solidFill>
                  <a:schemeClr val="dk1"/>
                </a:solidFill>
              </a:rPr>
              <a:t>Zero visibility in fog makes driving</a:t>
            </a:r>
            <a:r>
              <a:rPr lang="en" sz="2400">
                <a:solidFill>
                  <a:srgbClr val="FF0000"/>
                </a:solidFill>
              </a:rPr>
              <a:t> </a:t>
            </a:r>
            <a:r>
              <a:rPr lang="en" sz="2400" strike="sngStrike">
                <a:solidFill>
                  <a:srgbClr val="FF0000"/>
                </a:solidFill>
              </a:rPr>
              <a:t>difficult</a:t>
            </a:r>
            <a:r>
              <a:rPr lang="en" sz="2400">
                <a:solidFill>
                  <a:srgbClr val="FF0000"/>
                </a:solidFill>
              </a:rPr>
              <a:t> </a:t>
            </a:r>
            <a:r>
              <a:rPr lang="en" sz="2400">
                <a:solidFill>
                  <a:srgbClr val="0000FF"/>
                </a:solidFill>
              </a:rPr>
              <a:t>easy.</a:t>
            </a:r>
            <a:r>
              <a:rPr lang="en" sz="2400">
                <a:solidFill>
                  <a:schemeClr val="dk1"/>
                </a:solidFill>
              </a:rPr>
              <a:t> It is advisable to insure your life against </a:t>
            </a:r>
            <a:r>
              <a:rPr b="1" lang="en" sz="2400">
                <a:solidFill>
                  <a:srgbClr val="38761D"/>
                </a:solidFill>
              </a:rPr>
              <a:t>accident</a:t>
            </a:r>
            <a:r>
              <a:rPr lang="en" sz="2400">
                <a:solidFill>
                  <a:schemeClr val="dk1"/>
                </a:solidFill>
              </a:rPr>
              <a:t>.</a:t>
            </a:r>
            <a:endParaRPr b="1" sz="2400">
              <a:solidFill>
                <a:srgbClr val="38761D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44000"/>
              <a:buFont typeface="Arial"/>
              <a:buNone/>
            </a:pPr>
            <a:r>
              <a:rPr b="1" lang="en" sz="2500">
                <a:solidFill>
                  <a:srgbClr val="0000FF"/>
                </a:solidFill>
              </a:rPr>
              <a:t>     </a:t>
            </a:r>
            <a:endParaRPr b="1" sz="25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400">
              <a:solidFill>
                <a:srgbClr val="38761D"/>
              </a:solidFill>
            </a:endParaRPr>
          </a:p>
        </p:txBody>
      </p:sp>
      <p:pic>
        <p:nvPicPr>
          <p:cNvPr id="149" name="Google Shape;149;p24"/>
          <p:cNvPicPr preferRelativeResize="0"/>
          <p:nvPr/>
        </p:nvPicPr>
        <p:blipFill rotWithShape="1">
          <a:blip r:embed="rId3">
            <a:alphaModFix/>
          </a:blip>
          <a:srcRect b="19670" l="14999" r="16666" t="21664"/>
          <a:stretch/>
        </p:blipFill>
        <p:spPr>
          <a:xfrm>
            <a:off x="3354975" y="3401724"/>
            <a:ext cx="1281050" cy="1099826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Ranking Of Semantic Incongruity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600"/>
              <a:t> </a:t>
            </a:r>
            <a:r>
              <a:rPr lang="en" sz="2400">
                <a:solidFill>
                  <a:schemeClr val="dk1"/>
                </a:solidFill>
              </a:rPr>
              <a:t>Zero visibility in fog makes driving</a:t>
            </a:r>
            <a:r>
              <a:rPr lang="en" sz="2400">
                <a:solidFill>
                  <a:srgbClr val="FF0000"/>
                </a:solidFill>
              </a:rPr>
              <a:t> </a:t>
            </a:r>
            <a:r>
              <a:rPr lang="en" sz="2400" strike="sngStrike">
                <a:solidFill>
                  <a:srgbClr val="FF0000"/>
                </a:solidFill>
              </a:rPr>
              <a:t>difficult</a:t>
            </a:r>
            <a:r>
              <a:rPr lang="en" sz="2400">
                <a:solidFill>
                  <a:srgbClr val="FF0000"/>
                </a:solidFill>
              </a:rPr>
              <a:t> </a:t>
            </a:r>
            <a:r>
              <a:rPr lang="en" sz="2400">
                <a:solidFill>
                  <a:srgbClr val="0000FF"/>
                </a:solidFill>
              </a:rPr>
              <a:t>easy.</a:t>
            </a:r>
            <a:r>
              <a:rPr lang="en" sz="2400">
                <a:solidFill>
                  <a:schemeClr val="dk1"/>
                </a:solidFill>
              </a:rPr>
              <a:t> Suffered three cracked ribs in the </a:t>
            </a:r>
            <a:r>
              <a:rPr b="1" lang="en" sz="2400">
                <a:solidFill>
                  <a:srgbClr val="38761D"/>
                </a:solidFill>
              </a:rPr>
              <a:t>accident</a:t>
            </a:r>
            <a:r>
              <a:rPr lang="en" sz="2400">
                <a:solidFill>
                  <a:schemeClr val="dk1"/>
                </a:solidFill>
              </a:rPr>
              <a:t>.</a:t>
            </a:r>
            <a:endParaRPr b="1" sz="2600">
              <a:solidFill>
                <a:srgbClr val="38761D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0000FF"/>
                </a:solidFill>
              </a:rPr>
              <a:t>     </a:t>
            </a:r>
            <a:endParaRPr b="1" sz="25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400">
              <a:solidFill>
                <a:srgbClr val="38761D"/>
              </a:solidFill>
            </a:endParaRPr>
          </a:p>
        </p:txBody>
      </p:sp>
      <p:pic>
        <p:nvPicPr>
          <p:cNvPr id="157" name="Google Shape;157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41024" y="3172426"/>
            <a:ext cx="1206650" cy="907325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Crowdworker</a:t>
            </a:r>
            <a:r>
              <a:rPr lang="en"/>
              <a:t> written Sarcasm</a:t>
            </a:r>
            <a:endParaRPr/>
          </a:p>
        </p:txBody>
      </p:sp>
      <p:sp>
        <p:nvSpPr>
          <p:cNvPr id="164" name="Google Shape;164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000000"/>
                </a:solidFill>
              </a:rPr>
              <a:t>               Driving is nice with zero visibility.</a:t>
            </a:r>
            <a:endParaRPr sz="900">
              <a:solidFill>
                <a:srgbClr val="000000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500">
              <a:solidFill>
                <a:srgbClr val="000000"/>
              </a:solidFill>
            </a:endParaRPr>
          </a:p>
        </p:txBody>
      </p:sp>
      <p:sp>
        <p:nvSpPr>
          <p:cNvPr id="165" name="Google Shape;165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7"/>
          <p:cNvSpPr txBox="1"/>
          <p:nvPr/>
        </p:nvSpPr>
        <p:spPr>
          <a:xfrm>
            <a:off x="156300" y="2020784"/>
            <a:ext cx="1470000" cy="518700"/>
          </a:xfrm>
          <a:prstGeom prst="rect">
            <a:avLst/>
          </a:prstGeom>
          <a:solidFill>
            <a:srgbClr val="D9EAD3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NON-SARCASTIC   UTTERANCE</a:t>
            </a:r>
            <a:r>
              <a:rPr b="1" lang="en" sz="1200">
                <a:solidFill>
                  <a:schemeClr val="dk1"/>
                </a:solidFill>
              </a:rPr>
              <a:t> INPUT</a:t>
            </a:r>
            <a:endParaRPr sz="1000"/>
          </a:p>
        </p:txBody>
      </p:sp>
      <p:cxnSp>
        <p:nvCxnSpPr>
          <p:cNvPr id="171" name="Google Shape;171;p27"/>
          <p:cNvCxnSpPr/>
          <p:nvPr/>
        </p:nvCxnSpPr>
        <p:spPr>
          <a:xfrm>
            <a:off x="6501611" y="2579726"/>
            <a:ext cx="0" cy="8409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172" name="Google Shape;172;p27"/>
          <p:cNvCxnSpPr/>
          <p:nvPr/>
        </p:nvCxnSpPr>
        <p:spPr>
          <a:xfrm flipH="1" rot="10800000">
            <a:off x="6494445" y="1584059"/>
            <a:ext cx="7200" cy="5739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73" name="Google Shape;173;p27"/>
          <p:cNvSpPr txBox="1"/>
          <p:nvPr/>
        </p:nvSpPr>
        <p:spPr>
          <a:xfrm>
            <a:off x="5932609" y="1160365"/>
            <a:ext cx="1126200" cy="4236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TOP RANKED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SENTENCE</a:t>
            </a:r>
            <a:endParaRPr sz="1000"/>
          </a:p>
        </p:txBody>
      </p:sp>
      <p:cxnSp>
        <p:nvCxnSpPr>
          <p:cNvPr id="174" name="Google Shape;174;p27"/>
          <p:cNvCxnSpPr>
            <a:stCxn id="173" idx="3"/>
            <a:endCxn id="175" idx="1"/>
          </p:cNvCxnSpPr>
          <p:nvPr/>
        </p:nvCxnSpPr>
        <p:spPr>
          <a:xfrm>
            <a:off x="7058809" y="1372165"/>
            <a:ext cx="397200" cy="15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76" name="Google Shape;176;p27"/>
          <p:cNvSpPr txBox="1"/>
          <p:nvPr/>
        </p:nvSpPr>
        <p:spPr>
          <a:xfrm>
            <a:off x="8076664" y="1800391"/>
            <a:ext cx="877800" cy="31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27"/>
          <p:cNvSpPr txBox="1"/>
          <p:nvPr/>
        </p:nvSpPr>
        <p:spPr>
          <a:xfrm>
            <a:off x="5509793" y="684577"/>
            <a:ext cx="2900100" cy="3942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chemeClr val="dk1"/>
                </a:solidFill>
              </a:rPr>
              <a:t>zero visibility in fog makes driving </a:t>
            </a:r>
            <a:r>
              <a:rPr b="1" lang="en" sz="1000">
                <a:solidFill>
                  <a:srgbClr val="0000FF"/>
                </a:solidFill>
              </a:rPr>
              <a:t>easy</a:t>
            </a:r>
            <a:r>
              <a:rPr b="1" lang="en" sz="1000">
                <a:solidFill>
                  <a:schemeClr val="dk1"/>
                </a:solidFill>
              </a:rPr>
              <a:t>. </a:t>
            </a:r>
            <a:r>
              <a:rPr b="1" lang="en" sz="1000">
                <a:solidFill>
                  <a:srgbClr val="38761D"/>
                </a:solidFill>
              </a:rPr>
              <a:t>suffered three cracked ribs in the accident. 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178" name="Google Shape;178;p27"/>
          <p:cNvSpPr txBox="1"/>
          <p:nvPr/>
        </p:nvSpPr>
        <p:spPr>
          <a:xfrm>
            <a:off x="1907217" y="1112081"/>
            <a:ext cx="2970300" cy="840900"/>
          </a:xfrm>
          <a:prstGeom prst="rect">
            <a:avLst/>
          </a:prstGeom>
          <a:solidFill>
            <a:srgbClr val="FFCD00">
              <a:alpha val="1676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B45F0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B45F0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B45F0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600">
              <a:solidFill>
                <a:srgbClr val="B45F0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B45F06"/>
                </a:solidFill>
              </a:rPr>
              <a:t>REVERSAL OF VALENCE</a:t>
            </a:r>
            <a:endParaRPr b="1" sz="1100">
              <a:solidFill>
                <a:srgbClr val="B45F06"/>
              </a:solidFill>
            </a:endParaRPr>
          </a:p>
        </p:txBody>
      </p:sp>
      <p:sp>
        <p:nvSpPr>
          <p:cNvPr id="179" name="Google Shape;179;p27"/>
          <p:cNvSpPr txBox="1"/>
          <p:nvPr/>
        </p:nvSpPr>
        <p:spPr>
          <a:xfrm>
            <a:off x="2841437" y="1147663"/>
            <a:ext cx="1860000" cy="4539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NON-SARCASTIC                                             UTTERANCE  </a:t>
            </a:r>
            <a:r>
              <a:rPr b="1" lang="en" sz="1000"/>
              <a:t>REVERSED</a:t>
            </a:r>
            <a:endParaRPr b="1" sz="1000"/>
          </a:p>
        </p:txBody>
      </p:sp>
      <p:cxnSp>
        <p:nvCxnSpPr>
          <p:cNvPr id="180" name="Google Shape;180;p27"/>
          <p:cNvCxnSpPr>
            <a:stCxn id="181" idx="3"/>
            <a:endCxn id="182" idx="1"/>
          </p:cNvCxnSpPr>
          <p:nvPr/>
        </p:nvCxnSpPr>
        <p:spPr>
          <a:xfrm>
            <a:off x="2918019" y="3804995"/>
            <a:ext cx="68130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83" name="Google Shape;183;p27"/>
          <p:cNvSpPr txBox="1"/>
          <p:nvPr/>
        </p:nvSpPr>
        <p:spPr>
          <a:xfrm>
            <a:off x="1125544" y="2866195"/>
            <a:ext cx="1901100" cy="4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A64D79"/>
              </a:solidFill>
            </a:endParaRPr>
          </a:p>
          <a:p>
            <a:pPr indent="0" lvl="0" marL="0" rtl="0" algn="l">
              <a:lnSpc>
                <a:spcPct val="6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A64D79"/>
                </a:solidFill>
              </a:rPr>
              <a:t>Inputs: zero, visibility, </a:t>
            </a:r>
            <a:endParaRPr b="1" sz="1000">
              <a:solidFill>
                <a:srgbClr val="A64D79"/>
              </a:solidFill>
            </a:endParaRPr>
          </a:p>
          <a:p>
            <a:pPr indent="0" lvl="0" marL="0" rtl="0" algn="l">
              <a:lnSpc>
                <a:spcPct val="6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000">
                <a:solidFill>
                  <a:srgbClr val="A64D79"/>
                </a:solidFill>
              </a:rPr>
              <a:t>fog,makes, driving, difficult </a:t>
            </a:r>
            <a:r>
              <a:rPr b="1" lang="en" sz="1000">
                <a:solidFill>
                  <a:schemeClr val="dk1"/>
                </a:solidFill>
              </a:rPr>
              <a:t>   </a:t>
            </a:r>
            <a:endParaRPr/>
          </a:p>
        </p:txBody>
      </p:sp>
      <p:sp>
        <p:nvSpPr>
          <p:cNvPr id="184" name="Google Shape;184;p27"/>
          <p:cNvSpPr txBox="1"/>
          <p:nvPr/>
        </p:nvSpPr>
        <p:spPr>
          <a:xfrm>
            <a:off x="2871462" y="3577008"/>
            <a:ext cx="7743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CAUSES</a:t>
            </a:r>
            <a:endParaRPr/>
          </a:p>
        </p:txBody>
      </p:sp>
      <p:sp>
        <p:nvSpPr>
          <p:cNvPr id="185" name="Google Shape;185;p27"/>
          <p:cNvSpPr txBox="1"/>
          <p:nvPr/>
        </p:nvSpPr>
        <p:spPr>
          <a:xfrm>
            <a:off x="3634644" y="3349077"/>
            <a:ext cx="1261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000">
                <a:solidFill>
                  <a:srgbClr val="9900FF"/>
                </a:solidFill>
              </a:rPr>
              <a:t>Output: accident</a:t>
            </a:r>
            <a:endParaRPr/>
          </a:p>
        </p:txBody>
      </p:sp>
      <p:sp>
        <p:nvSpPr>
          <p:cNvPr id="186" name="Google Shape;186;p27"/>
          <p:cNvSpPr txBox="1"/>
          <p:nvPr/>
        </p:nvSpPr>
        <p:spPr>
          <a:xfrm>
            <a:off x="5660682" y="3481852"/>
            <a:ext cx="2622000" cy="646200"/>
          </a:xfrm>
          <a:prstGeom prst="rect">
            <a:avLst/>
          </a:prstGeom>
          <a:noFill/>
          <a:ln cap="flat" cmpd="sng" w="9525">
            <a:solidFill>
              <a:srgbClr val="741B47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74E13"/>
                </a:solidFill>
              </a:rPr>
              <a:t>suffered three cracked ribs in the </a:t>
            </a:r>
            <a:r>
              <a:rPr b="1" i="1" lang="en" sz="1000">
                <a:solidFill>
                  <a:srgbClr val="274E13"/>
                </a:solidFill>
              </a:rPr>
              <a:t>accident</a:t>
            </a:r>
            <a:r>
              <a:rPr lang="en" sz="1000">
                <a:solidFill>
                  <a:srgbClr val="274E13"/>
                </a:solidFill>
              </a:rPr>
              <a:t>.</a:t>
            </a:r>
            <a:endParaRPr sz="1000">
              <a:solidFill>
                <a:srgbClr val="274E13"/>
              </a:solidFill>
            </a:endParaRPr>
          </a:p>
          <a:p>
            <a:pPr indent="0" lvl="0" marL="0" rtl="0" algn="l">
              <a:lnSpc>
                <a:spcPct val="6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74E13"/>
                </a:solidFill>
              </a:rPr>
              <a:t>I injured my spine in a riding </a:t>
            </a:r>
            <a:r>
              <a:rPr b="1" i="1" lang="en" sz="1000">
                <a:solidFill>
                  <a:srgbClr val="274E13"/>
                </a:solidFill>
              </a:rPr>
              <a:t>accident</a:t>
            </a:r>
            <a:r>
              <a:rPr lang="en" sz="1000">
                <a:solidFill>
                  <a:srgbClr val="274E13"/>
                </a:solidFill>
              </a:rPr>
              <a:t>.</a:t>
            </a:r>
            <a:endParaRPr sz="1000">
              <a:solidFill>
                <a:srgbClr val="274E13"/>
              </a:solidFill>
            </a:endParaRPr>
          </a:p>
          <a:p>
            <a:pPr indent="0" lvl="0" marL="0" rtl="0" algn="ctr">
              <a:lnSpc>
                <a:spcPct val="6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000">
                <a:solidFill>
                  <a:srgbClr val="274E13"/>
                </a:solidFill>
              </a:rPr>
              <a:t>…...</a:t>
            </a:r>
            <a:endParaRPr sz="1000">
              <a:solidFill>
                <a:srgbClr val="274E13"/>
              </a:solidFill>
            </a:endParaRPr>
          </a:p>
        </p:txBody>
      </p:sp>
      <p:sp>
        <p:nvSpPr>
          <p:cNvPr id="187" name="Google Shape;187;p27"/>
          <p:cNvSpPr txBox="1"/>
          <p:nvPr/>
        </p:nvSpPr>
        <p:spPr>
          <a:xfrm>
            <a:off x="1883554" y="1082709"/>
            <a:ext cx="1126200" cy="28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  REVERSE</a:t>
            </a:r>
            <a:endParaRPr/>
          </a:p>
        </p:txBody>
      </p:sp>
      <p:sp>
        <p:nvSpPr>
          <p:cNvPr id="188" name="Google Shape;188;p27"/>
          <p:cNvSpPr txBox="1"/>
          <p:nvPr/>
        </p:nvSpPr>
        <p:spPr>
          <a:xfrm>
            <a:off x="1674349" y="2048780"/>
            <a:ext cx="1806600" cy="432900"/>
          </a:xfrm>
          <a:prstGeom prst="rect">
            <a:avLst/>
          </a:prstGeom>
          <a:noFill/>
          <a:ln cap="flat" cmpd="sng" w="9525">
            <a:solidFill>
              <a:srgbClr val="741B47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zero visibility in fog makes driving </a:t>
            </a:r>
            <a:r>
              <a:rPr b="1" lang="en" sz="1000">
                <a:solidFill>
                  <a:srgbClr val="0000FF"/>
                </a:solidFill>
              </a:rPr>
              <a:t>difficult</a:t>
            </a:r>
            <a:r>
              <a:rPr b="1" lang="en" sz="1000">
                <a:solidFill>
                  <a:schemeClr val="dk1"/>
                </a:solidFill>
              </a:rPr>
              <a:t>   </a:t>
            </a:r>
            <a:endParaRPr/>
          </a:p>
        </p:txBody>
      </p:sp>
      <p:sp>
        <p:nvSpPr>
          <p:cNvPr id="189" name="Google Shape;189;p27"/>
          <p:cNvSpPr txBox="1"/>
          <p:nvPr/>
        </p:nvSpPr>
        <p:spPr>
          <a:xfrm>
            <a:off x="6506314" y="2765486"/>
            <a:ext cx="1761600" cy="24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INCONGRUITY RANKING</a:t>
            </a:r>
            <a:endParaRPr/>
          </a:p>
        </p:txBody>
      </p:sp>
      <p:cxnSp>
        <p:nvCxnSpPr>
          <p:cNvPr id="190" name="Google Shape;190;p27"/>
          <p:cNvCxnSpPr>
            <a:stCxn id="179" idx="2"/>
            <a:endCxn id="189" idx="1"/>
          </p:cNvCxnSpPr>
          <p:nvPr/>
        </p:nvCxnSpPr>
        <p:spPr>
          <a:xfrm flipH="1" rot="-5400000">
            <a:off x="4495637" y="877363"/>
            <a:ext cx="1286400" cy="2734800"/>
          </a:xfrm>
          <a:prstGeom prst="bentConnector2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191" name="Google Shape;191;p27"/>
          <p:cNvSpPr txBox="1"/>
          <p:nvPr/>
        </p:nvSpPr>
        <p:spPr>
          <a:xfrm>
            <a:off x="4065926" y="2545847"/>
            <a:ext cx="1901100" cy="31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FORM CANDIDATE 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PAIRS  FOR NLI</a:t>
            </a:r>
            <a:endParaRPr b="1" sz="1000">
              <a:solidFill>
                <a:schemeClr val="dk1"/>
              </a:solidFill>
            </a:endParaRPr>
          </a:p>
        </p:txBody>
      </p:sp>
      <p:cxnSp>
        <p:nvCxnSpPr>
          <p:cNvPr id="192" name="Google Shape;192;p27"/>
          <p:cNvCxnSpPr>
            <a:stCxn id="179" idx="3"/>
            <a:endCxn id="173" idx="1"/>
          </p:cNvCxnSpPr>
          <p:nvPr/>
        </p:nvCxnSpPr>
        <p:spPr>
          <a:xfrm flipH="1" rot="10800000">
            <a:off x="4701437" y="1372213"/>
            <a:ext cx="1231200" cy="24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82" name="Google Shape;182;p27"/>
          <p:cNvSpPr/>
          <p:nvPr/>
        </p:nvSpPr>
        <p:spPr>
          <a:xfrm>
            <a:off x="3599422" y="3580447"/>
            <a:ext cx="1231200" cy="449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COMMONSENSE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TERM / PHRASE</a:t>
            </a:r>
            <a:endParaRPr sz="1000"/>
          </a:p>
        </p:txBody>
      </p:sp>
      <p:sp>
        <p:nvSpPr>
          <p:cNvPr id="181" name="Google Shape;181;p27"/>
          <p:cNvSpPr/>
          <p:nvPr/>
        </p:nvSpPr>
        <p:spPr>
          <a:xfrm>
            <a:off x="1262919" y="3349745"/>
            <a:ext cx="1655100" cy="910500"/>
          </a:xfrm>
          <a:prstGeom prst="plus">
            <a:avLst>
              <a:gd fmla="val 25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chemeClr val="dk1"/>
                </a:solidFill>
              </a:rPr>
              <a:t> </a:t>
            </a:r>
            <a:r>
              <a:rPr b="1" lang="en" sz="1100">
                <a:solidFill>
                  <a:schemeClr val="dk1"/>
                </a:solidFill>
              </a:rPr>
              <a:t>COMET</a:t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 </a:t>
            </a:r>
            <a:r>
              <a:rPr b="1" lang="en" sz="1000">
                <a:solidFill>
                  <a:schemeClr val="dk1"/>
                </a:solidFill>
              </a:rPr>
              <a:t>(GPT-2</a:t>
            </a:r>
            <a:r>
              <a:rPr lang="en" sz="1000">
                <a:solidFill>
                  <a:schemeClr val="dk1"/>
                </a:solidFill>
              </a:rPr>
              <a:t> FINE-TUNED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    ON </a:t>
            </a:r>
            <a:r>
              <a:rPr b="1" lang="en" sz="1000">
                <a:solidFill>
                  <a:schemeClr val="dk1"/>
                </a:solidFill>
              </a:rPr>
              <a:t>CONCEPTNET)</a:t>
            </a:r>
            <a:endParaRPr sz="1000"/>
          </a:p>
        </p:txBody>
      </p:sp>
      <p:sp>
        <p:nvSpPr>
          <p:cNvPr id="193" name="Google Shape;193;p27"/>
          <p:cNvSpPr/>
          <p:nvPr/>
        </p:nvSpPr>
        <p:spPr>
          <a:xfrm>
            <a:off x="5678800" y="1982873"/>
            <a:ext cx="1655100" cy="594300"/>
          </a:xfrm>
          <a:prstGeom prst="plus">
            <a:avLst>
              <a:gd fmla="val 25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ROBERTA LARGE</a:t>
            </a:r>
            <a:endParaRPr b="1" sz="1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 FINE-TUNED ON</a:t>
            </a:r>
            <a:endParaRPr b="1" sz="10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   MNLI</a:t>
            </a:r>
            <a:endParaRPr b="1" sz="1000"/>
          </a:p>
        </p:txBody>
      </p:sp>
      <p:sp>
        <p:nvSpPr>
          <p:cNvPr id="194" name="Google Shape;194;p27"/>
          <p:cNvSpPr txBox="1"/>
          <p:nvPr/>
        </p:nvSpPr>
        <p:spPr>
          <a:xfrm>
            <a:off x="4949701" y="1104490"/>
            <a:ext cx="942000" cy="24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CONCAT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175" name="Google Shape;175;p27"/>
          <p:cNvSpPr txBox="1"/>
          <p:nvPr/>
        </p:nvSpPr>
        <p:spPr>
          <a:xfrm>
            <a:off x="7456054" y="1162004"/>
            <a:ext cx="970200" cy="4236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SARCASTIC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   OUTPUT</a:t>
            </a:r>
            <a:endParaRPr sz="1000"/>
          </a:p>
        </p:txBody>
      </p:sp>
      <p:sp>
        <p:nvSpPr>
          <p:cNvPr id="195" name="Google Shape;195;p27"/>
          <p:cNvSpPr txBox="1"/>
          <p:nvPr/>
        </p:nvSpPr>
        <p:spPr>
          <a:xfrm>
            <a:off x="4793069" y="3366965"/>
            <a:ext cx="970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   RETRIEVAL</a:t>
            </a:r>
            <a:endParaRPr b="1" sz="1000"/>
          </a:p>
        </p:txBody>
      </p:sp>
      <p:cxnSp>
        <p:nvCxnSpPr>
          <p:cNvPr id="196" name="Google Shape;196;p27"/>
          <p:cNvCxnSpPr>
            <a:stCxn id="170" idx="0"/>
            <a:endCxn id="179" idx="1"/>
          </p:cNvCxnSpPr>
          <p:nvPr/>
        </p:nvCxnSpPr>
        <p:spPr>
          <a:xfrm rot="-5400000">
            <a:off x="1543200" y="722684"/>
            <a:ext cx="646200" cy="1950000"/>
          </a:xfrm>
          <a:prstGeom prst="bentConnector2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197" name="Google Shape;197;p27"/>
          <p:cNvCxnSpPr>
            <a:stCxn id="170" idx="2"/>
            <a:endCxn id="181" idx="1"/>
          </p:cNvCxnSpPr>
          <p:nvPr/>
        </p:nvCxnSpPr>
        <p:spPr>
          <a:xfrm flipH="1" rot="-5400000">
            <a:off x="444450" y="2986334"/>
            <a:ext cx="1265400" cy="371700"/>
          </a:xfrm>
          <a:prstGeom prst="bentConnector2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198" name="Google Shape;198;p27"/>
          <p:cNvSpPr txBox="1"/>
          <p:nvPr/>
        </p:nvSpPr>
        <p:spPr>
          <a:xfrm>
            <a:off x="891934" y="2591975"/>
            <a:ext cx="1315800" cy="31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POS TAGGING</a:t>
            </a:r>
            <a:endParaRPr b="1" sz="1000"/>
          </a:p>
        </p:txBody>
      </p:sp>
      <p:cxnSp>
        <p:nvCxnSpPr>
          <p:cNvPr id="199" name="Google Shape;199;p27"/>
          <p:cNvCxnSpPr>
            <a:stCxn id="186" idx="1"/>
            <a:endCxn id="182" idx="3"/>
          </p:cNvCxnSpPr>
          <p:nvPr/>
        </p:nvCxnSpPr>
        <p:spPr>
          <a:xfrm rot="10800000">
            <a:off x="4830582" y="3804952"/>
            <a:ext cx="83010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triangle"/>
            <a:tailEnd len="med" w="med" type="none"/>
          </a:ln>
        </p:spPr>
      </p:cxnSp>
      <p:sp>
        <p:nvSpPr>
          <p:cNvPr id="200" name="Google Shape;200;p27"/>
          <p:cNvSpPr txBox="1"/>
          <p:nvPr/>
        </p:nvSpPr>
        <p:spPr>
          <a:xfrm>
            <a:off x="2638296" y="678000"/>
            <a:ext cx="1806600" cy="423600"/>
          </a:xfrm>
          <a:prstGeom prst="rect">
            <a:avLst/>
          </a:prstGeom>
          <a:noFill/>
          <a:ln cap="flat" cmpd="sng" w="9525">
            <a:solidFill>
              <a:srgbClr val="741B47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1000">
                <a:solidFill>
                  <a:schemeClr val="dk1"/>
                </a:solidFill>
              </a:rPr>
              <a:t>zero visibility in fog makes driving </a:t>
            </a:r>
            <a:r>
              <a:rPr b="1" lang="en" sz="1000">
                <a:solidFill>
                  <a:srgbClr val="0000FF"/>
                </a:solidFill>
              </a:rPr>
              <a:t>easy</a:t>
            </a:r>
            <a:r>
              <a:rPr b="1" lang="en" sz="1000">
                <a:solidFill>
                  <a:schemeClr val="dk1"/>
                </a:solidFill>
              </a:rPr>
              <a:t>   </a:t>
            </a:r>
            <a:endParaRPr/>
          </a:p>
        </p:txBody>
      </p:sp>
      <p:sp>
        <p:nvSpPr>
          <p:cNvPr id="201" name="Google Shape;201;p27"/>
          <p:cNvSpPr txBox="1"/>
          <p:nvPr/>
        </p:nvSpPr>
        <p:spPr>
          <a:xfrm>
            <a:off x="5545436" y="1840307"/>
            <a:ext cx="2900100" cy="1265700"/>
          </a:xfrm>
          <a:prstGeom prst="rect">
            <a:avLst/>
          </a:prstGeom>
          <a:solidFill>
            <a:srgbClr val="A000FF">
              <a:alpha val="559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674EA7"/>
                </a:solidFill>
              </a:rPr>
              <a:t>RANKING OF </a:t>
            </a:r>
            <a:endParaRPr b="1" sz="1100">
              <a:solidFill>
                <a:srgbClr val="674EA7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674EA7"/>
                </a:solidFill>
              </a:rPr>
              <a:t>SEMANTIC</a:t>
            </a:r>
            <a:endParaRPr b="1" sz="1100">
              <a:solidFill>
                <a:srgbClr val="674EA7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674EA7"/>
                </a:solidFill>
              </a:rPr>
              <a:t>  INCONGRUITY</a:t>
            </a:r>
            <a:endParaRPr b="1" sz="1100">
              <a:solidFill>
                <a:srgbClr val="674EA7"/>
              </a:solidFill>
            </a:endParaRPr>
          </a:p>
        </p:txBody>
      </p:sp>
      <p:sp>
        <p:nvSpPr>
          <p:cNvPr id="202" name="Google Shape;202;p27"/>
          <p:cNvSpPr txBox="1"/>
          <p:nvPr/>
        </p:nvSpPr>
        <p:spPr>
          <a:xfrm>
            <a:off x="986487" y="3299132"/>
            <a:ext cx="7400400" cy="1136700"/>
          </a:xfrm>
          <a:prstGeom prst="rect">
            <a:avLst/>
          </a:prstGeom>
          <a:solidFill>
            <a:srgbClr val="00FFA5">
              <a:alpha val="7819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38761D"/>
                </a:solidFill>
              </a:rPr>
              <a:t>                                                       </a:t>
            </a:r>
            <a:endParaRPr b="1" sz="11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7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38761D"/>
                </a:solidFill>
              </a:rPr>
              <a:t>                                           RETRIEVAL OF COMMONSENSE CONTEXT</a:t>
            </a:r>
            <a:endParaRPr b="1" sz="1100">
              <a:solidFill>
                <a:srgbClr val="38761D"/>
              </a:solidFill>
            </a:endParaRPr>
          </a:p>
        </p:txBody>
      </p:sp>
      <p:sp>
        <p:nvSpPr>
          <p:cNvPr id="203" name="Google Shape;203;p27"/>
          <p:cNvSpPr txBox="1"/>
          <p:nvPr/>
        </p:nvSpPr>
        <p:spPr>
          <a:xfrm>
            <a:off x="0" y="0"/>
            <a:ext cx="89544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</a:rPr>
              <a:t>    System Overview</a:t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204" name="Google Shape;204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8"/>
          <p:cNvSpPr txBox="1"/>
          <p:nvPr/>
        </p:nvSpPr>
        <p:spPr>
          <a:xfrm>
            <a:off x="156300" y="1636075"/>
            <a:ext cx="1484700" cy="601200"/>
          </a:xfrm>
          <a:prstGeom prst="rect">
            <a:avLst/>
          </a:prstGeom>
          <a:solidFill>
            <a:srgbClr val="D9EAD3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NON-SARCASTIC   UTTERANCE</a:t>
            </a:r>
            <a:r>
              <a:rPr b="1" lang="en" sz="1200">
                <a:solidFill>
                  <a:schemeClr val="dk1"/>
                </a:solidFill>
              </a:rPr>
              <a:t> INPUT</a:t>
            </a:r>
            <a:endParaRPr sz="1000"/>
          </a:p>
        </p:txBody>
      </p:sp>
      <p:sp>
        <p:nvSpPr>
          <p:cNvPr id="210" name="Google Shape;210;p28"/>
          <p:cNvSpPr txBox="1"/>
          <p:nvPr/>
        </p:nvSpPr>
        <p:spPr>
          <a:xfrm>
            <a:off x="1924750" y="582625"/>
            <a:ext cx="3000000" cy="974700"/>
          </a:xfrm>
          <a:prstGeom prst="rect">
            <a:avLst/>
          </a:prstGeom>
          <a:solidFill>
            <a:srgbClr val="FFCD00">
              <a:alpha val="1676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B45F0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B45F0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B45F0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600">
              <a:solidFill>
                <a:srgbClr val="B45F0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B45F06"/>
                </a:solidFill>
              </a:rPr>
              <a:t>REVERSAL OF VALENCE</a:t>
            </a:r>
            <a:endParaRPr b="1" sz="1100">
              <a:solidFill>
                <a:srgbClr val="B45F06"/>
              </a:solidFill>
            </a:endParaRPr>
          </a:p>
        </p:txBody>
      </p:sp>
      <p:sp>
        <p:nvSpPr>
          <p:cNvPr id="211" name="Google Shape;211;p28"/>
          <p:cNvSpPr txBox="1"/>
          <p:nvPr/>
        </p:nvSpPr>
        <p:spPr>
          <a:xfrm>
            <a:off x="2868325" y="623875"/>
            <a:ext cx="1878600" cy="5262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NON-SARCASTIC                                             UTTERANCE  </a:t>
            </a:r>
            <a:r>
              <a:rPr b="1" lang="en" sz="1000"/>
              <a:t>REVERSED</a:t>
            </a:r>
            <a:endParaRPr b="1" sz="1000"/>
          </a:p>
        </p:txBody>
      </p:sp>
      <p:sp>
        <p:nvSpPr>
          <p:cNvPr id="212" name="Google Shape;212;p28"/>
          <p:cNvSpPr txBox="1"/>
          <p:nvPr/>
        </p:nvSpPr>
        <p:spPr>
          <a:xfrm>
            <a:off x="1900850" y="548575"/>
            <a:ext cx="11376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  REVERSE</a:t>
            </a:r>
            <a:endParaRPr/>
          </a:p>
        </p:txBody>
      </p:sp>
      <p:cxnSp>
        <p:nvCxnSpPr>
          <p:cNvPr id="213" name="Google Shape;213;p28"/>
          <p:cNvCxnSpPr>
            <a:stCxn id="209" idx="0"/>
            <a:endCxn id="211" idx="1"/>
          </p:cNvCxnSpPr>
          <p:nvPr/>
        </p:nvCxnSpPr>
        <p:spPr>
          <a:xfrm rot="-5400000">
            <a:off x="1509000" y="276625"/>
            <a:ext cx="749100" cy="1969800"/>
          </a:xfrm>
          <a:prstGeom prst="bentConnector2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214" name="Google Shape;214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9"/>
          <p:cNvSpPr txBox="1"/>
          <p:nvPr/>
        </p:nvSpPr>
        <p:spPr>
          <a:xfrm>
            <a:off x="156300" y="1636075"/>
            <a:ext cx="1484700" cy="601200"/>
          </a:xfrm>
          <a:prstGeom prst="rect">
            <a:avLst/>
          </a:prstGeom>
          <a:solidFill>
            <a:srgbClr val="D9EAD3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NON-SARCASTIC   UTTERANCE</a:t>
            </a:r>
            <a:r>
              <a:rPr b="1" lang="en" sz="1200">
                <a:solidFill>
                  <a:schemeClr val="dk1"/>
                </a:solidFill>
              </a:rPr>
              <a:t> INPUT</a:t>
            </a:r>
            <a:endParaRPr sz="1000"/>
          </a:p>
        </p:txBody>
      </p:sp>
      <p:sp>
        <p:nvSpPr>
          <p:cNvPr id="220" name="Google Shape;220;p29"/>
          <p:cNvSpPr txBox="1"/>
          <p:nvPr/>
        </p:nvSpPr>
        <p:spPr>
          <a:xfrm>
            <a:off x="1924750" y="582625"/>
            <a:ext cx="3000000" cy="974700"/>
          </a:xfrm>
          <a:prstGeom prst="rect">
            <a:avLst/>
          </a:prstGeom>
          <a:solidFill>
            <a:srgbClr val="FFCD00">
              <a:alpha val="1676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B45F0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B45F0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B45F0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600">
              <a:solidFill>
                <a:srgbClr val="B45F0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B45F06"/>
                </a:solidFill>
              </a:rPr>
              <a:t>REVERSAL OF VALENCE</a:t>
            </a:r>
            <a:endParaRPr b="1" sz="1100">
              <a:solidFill>
                <a:srgbClr val="B45F06"/>
              </a:solidFill>
            </a:endParaRPr>
          </a:p>
        </p:txBody>
      </p:sp>
      <p:sp>
        <p:nvSpPr>
          <p:cNvPr id="221" name="Google Shape;221;p29"/>
          <p:cNvSpPr txBox="1"/>
          <p:nvPr/>
        </p:nvSpPr>
        <p:spPr>
          <a:xfrm>
            <a:off x="2868325" y="623875"/>
            <a:ext cx="1878600" cy="5262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NON-SARCASTIC                                             UTTERANCE  </a:t>
            </a:r>
            <a:r>
              <a:rPr b="1" lang="en" sz="1000"/>
              <a:t>REVERSED</a:t>
            </a:r>
            <a:endParaRPr b="1" sz="1000"/>
          </a:p>
        </p:txBody>
      </p:sp>
      <p:sp>
        <p:nvSpPr>
          <p:cNvPr id="222" name="Google Shape;222;p29"/>
          <p:cNvSpPr txBox="1"/>
          <p:nvPr/>
        </p:nvSpPr>
        <p:spPr>
          <a:xfrm>
            <a:off x="1900850" y="548575"/>
            <a:ext cx="11376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  REVERSE</a:t>
            </a:r>
            <a:endParaRPr/>
          </a:p>
        </p:txBody>
      </p:sp>
      <p:sp>
        <p:nvSpPr>
          <p:cNvPr id="223" name="Google Shape;223;p29"/>
          <p:cNvSpPr txBox="1"/>
          <p:nvPr/>
        </p:nvSpPr>
        <p:spPr>
          <a:xfrm>
            <a:off x="1689550" y="1668530"/>
            <a:ext cx="1824600" cy="501900"/>
          </a:xfrm>
          <a:prstGeom prst="rect">
            <a:avLst/>
          </a:prstGeom>
          <a:noFill/>
          <a:ln cap="flat" cmpd="sng" w="9525">
            <a:solidFill>
              <a:srgbClr val="741B47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zero visibility in fog makes driving </a:t>
            </a:r>
            <a:r>
              <a:rPr b="1" lang="en" sz="1000">
                <a:solidFill>
                  <a:srgbClr val="0000FF"/>
                </a:solidFill>
              </a:rPr>
              <a:t>difficult</a:t>
            </a:r>
            <a:r>
              <a:rPr b="1" lang="en" sz="1000">
                <a:solidFill>
                  <a:schemeClr val="dk1"/>
                </a:solidFill>
              </a:rPr>
              <a:t>   </a:t>
            </a:r>
            <a:endParaRPr/>
          </a:p>
        </p:txBody>
      </p:sp>
      <p:cxnSp>
        <p:nvCxnSpPr>
          <p:cNvPr id="224" name="Google Shape;224;p29"/>
          <p:cNvCxnSpPr>
            <a:stCxn id="219" idx="0"/>
            <a:endCxn id="221" idx="1"/>
          </p:cNvCxnSpPr>
          <p:nvPr/>
        </p:nvCxnSpPr>
        <p:spPr>
          <a:xfrm rot="-5400000">
            <a:off x="1509000" y="276625"/>
            <a:ext cx="749100" cy="1969800"/>
          </a:xfrm>
          <a:prstGeom prst="bentConnector2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225" name="Google Shape;225;p29"/>
          <p:cNvSpPr txBox="1"/>
          <p:nvPr/>
        </p:nvSpPr>
        <p:spPr>
          <a:xfrm>
            <a:off x="2663150" y="79400"/>
            <a:ext cx="1824600" cy="491100"/>
          </a:xfrm>
          <a:prstGeom prst="rect">
            <a:avLst/>
          </a:prstGeom>
          <a:noFill/>
          <a:ln cap="flat" cmpd="sng" w="9525">
            <a:solidFill>
              <a:srgbClr val="741B47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1000">
                <a:solidFill>
                  <a:schemeClr val="dk1"/>
                </a:solidFill>
              </a:rPr>
              <a:t>zero visibility in fog makes driving </a:t>
            </a:r>
            <a:r>
              <a:rPr b="1" lang="en" sz="1000">
                <a:solidFill>
                  <a:srgbClr val="0000FF"/>
                </a:solidFill>
              </a:rPr>
              <a:t>easy</a:t>
            </a:r>
            <a:r>
              <a:rPr b="1" lang="en" sz="1000">
                <a:solidFill>
                  <a:schemeClr val="dk1"/>
                </a:solidFill>
              </a:rPr>
              <a:t>   </a:t>
            </a:r>
            <a:endParaRPr/>
          </a:p>
        </p:txBody>
      </p:sp>
      <p:sp>
        <p:nvSpPr>
          <p:cNvPr id="226" name="Google Shape;226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0"/>
          <p:cNvSpPr txBox="1"/>
          <p:nvPr/>
        </p:nvSpPr>
        <p:spPr>
          <a:xfrm>
            <a:off x="156300" y="1636075"/>
            <a:ext cx="1484700" cy="601200"/>
          </a:xfrm>
          <a:prstGeom prst="rect">
            <a:avLst/>
          </a:prstGeom>
          <a:solidFill>
            <a:srgbClr val="D9EAD3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NON-SARCASTIC   UTTERANCE</a:t>
            </a:r>
            <a:r>
              <a:rPr b="1" lang="en" sz="1200">
                <a:solidFill>
                  <a:schemeClr val="dk1"/>
                </a:solidFill>
              </a:rPr>
              <a:t> INPUT</a:t>
            </a:r>
            <a:endParaRPr sz="1000"/>
          </a:p>
        </p:txBody>
      </p:sp>
      <p:sp>
        <p:nvSpPr>
          <p:cNvPr id="232" name="Google Shape;232;p30"/>
          <p:cNvSpPr txBox="1"/>
          <p:nvPr/>
        </p:nvSpPr>
        <p:spPr>
          <a:xfrm>
            <a:off x="8155975" y="1380575"/>
            <a:ext cx="886500" cy="36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33" name="Google Shape;233;p30"/>
          <p:cNvCxnSpPr>
            <a:stCxn id="234" idx="3"/>
            <a:endCxn id="235" idx="1"/>
          </p:cNvCxnSpPr>
          <p:nvPr/>
        </p:nvCxnSpPr>
        <p:spPr>
          <a:xfrm>
            <a:off x="2945600" y="3704425"/>
            <a:ext cx="68820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36" name="Google Shape;236;p30"/>
          <p:cNvSpPr txBox="1"/>
          <p:nvPr/>
        </p:nvSpPr>
        <p:spPr>
          <a:xfrm>
            <a:off x="1135250" y="2616150"/>
            <a:ext cx="1920000" cy="5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A64D79"/>
              </a:solidFill>
            </a:endParaRPr>
          </a:p>
          <a:p>
            <a:pPr indent="0" lvl="0" marL="0" rtl="0" algn="l">
              <a:lnSpc>
                <a:spcPct val="6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A64D79"/>
                </a:solidFill>
              </a:rPr>
              <a:t>Inputs: zero, visibility, </a:t>
            </a:r>
            <a:endParaRPr b="1" sz="1000">
              <a:solidFill>
                <a:srgbClr val="A64D79"/>
              </a:solidFill>
            </a:endParaRPr>
          </a:p>
          <a:p>
            <a:pPr indent="0" lvl="0" marL="0" rtl="0" algn="l">
              <a:lnSpc>
                <a:spcPct val="6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000">
                <a:solidFill>
                  <a:srgbClr val="A64D79"/>
                </a:solidFill>
              </a:rPr>
              <a:t>fog,makes, driving, difficult </a:t>
            </a:r>
            <a:r>
              <a:rPr b="1" lang="en" sz="1000">
                <a:solidFill>
                  <a:schemeClr val="dk1"/>
                </a:solidFill>
              </a:rPr>
              <a:t>   </a:t>
            </a:r>
            <a:endParaRPr/>
          </a:p>
        </p:txBody>
      </p:sp>
      <p:sp>
        <p:nvSpPr>
          <p:cNvPr id="237" name="Google Shape;237;p30"/>
          <p:cNvSpPr txBox="1"/>
          <p:nvPr/>
        </p:nvSpPr>
        <p:spPr>
          <a:xfrm>
            <a:off x="2898650" y="3440188"/>
            <a:ext cx="782100" cy="2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CAUSES</a:t>
            </a:r>
            <a:endParaRPr/>
          </a:p>
        </p:txBody>
      </p:sp>
      <p:sp>
        <p:nvSpPr>
          <p:cNvPr id="238" name="Google Shape;238;p30"/>
          <p:cNvSpPr txBox="1"/>
          <p:nvPr/>
        </p:nvSpPr>
        <p:spPr>
          <a:xfrm>
            <a:off x="3669475" y="3175950"/>
            <a:ext cx="1273800" cy="2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000">
                <a:solidFill>
                  <a:srgbClr val="9900FF"/>
                </a:solidFill>
              </a:rPr>
              <a:t>Output: accident</a:t>
            </a:r>
            <a:endParaRPr/>
          </a:p>
        </p:txBody>
      </p:sp>
      <p:sp>
        <p:nvSpPr>
          <p:cNvPr id="239" name="Google Shape;239;p30"/>
          <p:cNvSpPr txBox="1"/>
          <p:nvPr/>
        </p:nvSpPr>
        <p:spPr>
          <a:xfrm>
            <a:off x="5715800" y="3329875"/>
            <a:ext cx="2648400" cy="749100"/>
          </a:xfrm>
          <a:prstGeom prst="rect">
            <a:avLst/>
          </a:prstGeom>
          <a:noFill/>
          <a:ln cap="flat" cmpd="sng" w="9525">
            <a:solidFill>
              <a:srgbClr val="741B47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74E13"/>
                </a:solidFill>
              </a:rPr>
              <a:t>suffered three cracked ribs in the </a:t>
            </a:r>
            <a:r>
              <a:rPr b="1" i="1" lang="en" sz="1000">
                <a:solidFill>
                  <a:srgbClr val="274E13"/>
                </a:solidFill>
              </a:rPr>
              <a:t>accident</a:t>
            </a:r>
            <a:r>
              <a:rPr lang="en" sz="1000">
                <a:solidFill>
                  <a:srgbClr val="274E13"/>
                </a:solidFill>
              </a:rPr>
              <a:t>.</a:t>
            </a:r>
            <a:endParaRPr sz="1000">
              <a:solidFill>
                <a:srgbClr val="274E13"/>
              </a:solidFill>
            </a:endParaRPr>
          </a:p>
          <a:p>
            <a:pPr indent="0" lvl="0" marL="0" rtl="0" algn="l">
              <a:lnSpc>
                <a:spcPct val="6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74E13"/>
                </a:solidFill>
              </a:rPr>
              <a:t>I injured my spine in a riding </a:t>
            </a:r>
            <a:r>
              <a:rPr b="1" i="1" lang="en" sz="1000">
                <a:solidFill>
                  <a:srgbClr val="274E13"/>
                </a:solidFill>
              </a:rPr>
              <a:t>accident</a:t>
            </a:r>
            <a:r>
              <a:rPr lang="en" sz="1000">
                <a:solidFill>
                  <a:srgbClr val="274E13"/>
                </a:solidFill>
              </a:rPr>
              <a:t>.</a:t>
            </a:r>
            <a:endParaRPr sz="1000">
              <a:solidFill>
                <a:srgbClr val="274E13"/>
              </a:solidFill>
            </a:endParaRPr>
          </a:p>
          <a:p>
            <a:pPr indent="0" lvl="0" marL="0" rtl="0" algn="ctr">
              <a:lnSpc>
                <a:spcPct val="6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000">
                <a:solidFill>
                  <a:srgbClr val="274E13"/>
                </a:solidFill>
              </a:rPr>
              <a:t>…...</a:t>
            </a:r>
            <a:endParaRPr sz="1000">
              <a:solidFill>
                <a:srgbClr val="274E13"/>
              </a:solidFill>
            </a:endParaRPr>
          </a:p>
        </p:txBody>
      </p:sp>
      <p:sp>
        <p:nvSpPr>
          <p:cNvPr id="240" name="Google Shape;240;p30"/>
          <p:cNvSpPr txBox="1"/>
          <p:nvPr/>
        </p:nvSpPr>
        <p:spPr>
          <a:xfrm>
            <a:off x="1689550" y="1668530"/>
            <a:ext cx="1824600" cy="501900"/>
          </a:xfrm>
          <a:prstGeom prst="rect">
            <a:avLst/>
          </a:prstGeom>
          <a:noFill/>
          <a:ln cap="flat" cmpd="sng" w="9525">
            <a:solidFill>
              <a:srgbClr val="741B47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zero visibility in fog makes driving </a:t>
            </a:r>
            <a:r>
              <a:rPr b="1" lang="en" sz="1000">
                <a:solidFill>
                  <a:srgbClr val="0000FF"/>
                </a:solidFill>
              </a:rPr>
              <a:t>difficult</a:t>
            </a:r>
            <a:r>
              <a:rPr b="1" lang="en" sz="1000">
                <a:solidFill>
                  <a:schemeClr val="dk1"/>
                </a:solidFill>
              </a:rPr>
              <a:t>   </a:t>
            </a:r>
            <a:endParaRPr/>
          </a:p>
        </p:txBody>
      </p:sp>
      <p:sp>
        <p:nvSpPr>
          <p:cNvPr id="235" name="Google Shape;235;p30"/>
          <p:cNvSpPr/>
          <p:nvPr/>
        </p:nvSpPr>
        <p:spPr>
          <a:xfrm>
            <a:off x="3633900" y="3444175"/>
            <a:ext cx="1243500" cy="520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COMMONSENSE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TERM / PHRASE</a:t>
            </a:r>
            <a:endParaRPr sz="1000"/>
          </a:p>
        </p:txBody>
      </p:sp>
      <p:sp>
        <p:nvSpPr>
          <p:cNvPr id="234" name="Google Shape;234;p30"/>
          <p:cNvSpPr/>
          <p:nvPr/>
        </p:nvSpPr>
        <p:spPr>
          <a:xfrm>
            <a:off x="1274000" y="3176725"/>
            <a:ext cx="1671600" cy="1055400"/>
          </a:xfrm>
          <a:prstGeom prst="plus">
            <a:avLst>
              <a:gd fmla="val 25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chemeClr val="dk1"/>
                </a:solidFill>
              </a:rPr>
              <a:t> </a:t>
            </a:r>
            <a:r>
              <a:rPr b="1" lang="en" sz="1100">
                <a:solidFill>
                  <a:schemeClr val="dk1"/>
                </a:solidFill>
              </a:rPr>
              <a:t>COMET</a:t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 </a:t>
            </a:r>
            <a:r>
              <a:rPr b="1" lang="en" sz="1000">
                <a:solidFill>
                  <a:schemeClr val="dk1"/>
                </a:solidFill>
              </a:rPr>
              <a:t>(GPT-2</a:t>
            </a:r>
            <a:r>
              <a:rPr lang="en" sz="1000">
                <a:solidFill>
                  <a:schemeClr val="dk1"/>
                </a:solidFill>
              </a:rPr>
              <a:t> FINE-TUNED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    ON </a:t>
            </a:r>
            <a:r>
              <a:rPr b="1" lang="en" sz="1000">
                <a:solidFill>
                  <a:schemeClr val="dk1"/>
                </a:solidFill>
              </a:rPr>
              <a:t>CONCEPTNET)</a:t>
            </a:r>
            <a:endParaRPr sz="1000"/>
          </a:p>
        </p:txBody>
      </p:sp>
      <p:sp>
        <p:nvSpPr>
          <p:cNvPr id="241" name="Google Shape;241;p30"/>
          <p:cNvSpPr txBox="1"/>
          <p:nvPr/>
        </p:nvSpPr>
        <p:spPr>
          <a:xfrm>
            <a:off x="4839500" y="3196688"/>
            <a:ext cx="979800" cy="2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   RETRIEVAL</a:t>
            </a:r>
            <a:endParaRPr b="1" sz="1000"/>
          </a:p>
        </p:txBody>
      </p:sp>
      <p:cxnSp>
        <p:nvCxnSpPr>
          <p:cNvPr id="242" name="Google Shape;242;p30"/>
          <p:cNvCxnSpPr>
            <a:stCxn id="231" idx="2"/>
            <a:endCxn id="234" idx="1"/>
          </p:cNvCxnSpPr>
          <p:nvPr/>
        </p:nvCxnSpPr>
        <p:spPr>
          <a:xfrm flipH="1" rot="-5400000">
            <a:off x="352650" y="2783275"/>
            <a:ext cx="1467300" cy="375300"/>
          </a:xfrm>
          <a:prstGeom prst="bentConnector2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243" name="Google Shape;243;p30"/>
          <p:cNvSpPr txBox="1"/>
          <p:nvPr/>
        </p:nvSpPr>
        <p:spPr>
          <a:xfrm>
            <a:off x="899300" y="2298250"/>
            <a:ext cx="1329000" cy="36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POS TAGGING</a:t>
            </a:r>
            <a:endParaRPr b="1" sz="1000"/>
          </a:p>
        </p:txBody>
      </p:sp>
      <p:cxnSp>
        <p:nvCxnSpPr>
          <p:cNvPr id="244" name="Google Shape;244;p30"/>
          <p:cNvCxnSpPr>
            <a:stCxn id="239" idx="1"/>
            <a:endCxn id="235" idx="3"/>
          </p:cNvCxnSpPr>
          <p:nvPr/>
        </p:nvCxnSpPr>
        <p:spPr>
          <a:xfrm rot="10800000">
            <a:off x="4877300" y="3704425"/>
            <a:ext cx="83850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triangle"/>
            <a:tailEnd len="med" w="med" type="none"/>
          </a:ln>
        </p:spPr>
      </p:cxnSp>
      <p:sp>
        <p:nvSpPr>
          <p:cNvPr id="245" name="Google Shape;245;p30"/>
          <p:cNvSpPr txBox="1"/>
          <p:nvPr/>
        </p:nvSpPr>
        <p:spPr>
          <a:xfrm>
            <a:off x="1054250" y="3118050"/>
            <a:ext cx="7474500" cy="1731000"/>
          </a:xfrm>
          <a:prstGeom prst="rect">
            <a:avLst/>
          </a:prstGeom>
          <a:solidFill>
            <a:srgbClr val="00FFA5">
              <a:alpha val="7819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38761D"/>
                </a:solidFill>
              </a:rPr>
              <a:t>                                                       </a:t>
            </a:r>
            <a:endParaRPr b="1" sz="11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7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38761D"/>
                </a:solidFill>
              </a:rPr>
              <a:t>                                           RETRIEVAL OF COMMONSENSE CONTEXT</a:t>
            </a:r>
            <a:endParaRPr b="1" sz="1100">
              <a:solidFill>
                <a:srgbClr val="38761D"/>
              </a:solidFill>
            </a:endParaRPr>
          </a:p>
        </p:txBody>
      </p:sp>
      <p:pic>
        <p:nvPicPr>
          <p:cNvPr id="246" name="Google Shape;24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6975" y="327325"/>
            <a:ext cx="4148050" cy="1970925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47" name="Google Shape;247;p30"/>
          <p:cNvSpPr txBox="1"/>
          <p:nvPr/>
        </p:nvSpPr>
        <p:spPr>
          <a:xfrm>
            <a:off x="5624300" y="2501600"/>
            <a:ext cx="25134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COMET (</a:t>
            </a:r>
            <a:r>
              <a:rPr lang="en" sz="1300">
                <a:highlight>
                  <a:srgbClr val="F6F8FA"/>
                </a:highlight>
              </a:rPr>
              <a:t>Bosselut et al 2019)</a:t>
            </a:r>
            <a:endParaRPr sz="1300">
              <a:highlight>
                <a:srgbClr val="F6F8FA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1"/>
          <p:cNvSpPr txBox="1"/>
          <p:nvPr/>
        </p:nvSpPr>
        <p:spPr>
          <a:xfrm>
            <a:off x="156300" y="1636075"/>
            <a:ext cx="1484700" cy="601200"/>
          </a:xfrm>
          <a:prstGeom prst="rect">
            <a:avLst/>
          </a:prstGeom>
          <a:solidFill>
            <a:srgbClr val="D9EAD3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NON-SARCASTIC   UTTERANCE</a:t>
            </a:r>
            <a:r>
              <a:rPr b="1" lang="en" sz="1200">
                <a:solidFill>
                  <a:schemeClr val="dk1"/>
                </a:solidFill>
              </a:rPr>
              <a:t> INPUT</a:t>
            </a:r>
            <a:endParaRPr sz="1000"/>
          </a:p>
        </p:txBody>
      </p:sp>
      <p:sp>
        <p:nvSpPr>
          <p:cNvPr id="254" name="Google Shape;254;p31"/>
          <p:cNvSpPr txBox="1"/>
          <p:nvPr/>
        </p:nvSpPr>
        <p:spPr>
          <a:xfrm>
            <a:off x="8155975" y="1380575"/>
            <a:ext cx="886500" cy="36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55" name="Google Shape;255;p31"/>
          <p:cNvCxnSpPr>
            <a:stCxn id="256" idx="3"/>
            <a:endCxn id="257" idx="1"/>
          </p:cNvCxnSpPr>
          <p:nvPr/>
        </p:nvCxnSpPr>
        <p:spPr>
          <a:xfrm>
            <a:off x="2945600" y="3704425"/>
            <a:ext cx="68820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58" name="Google Shape;258;p31"/>
          <p:cNvSpPr txBox="1"/>
          <p:nvPr/>
        </p:nvSpPr>
        <p:spPr>
          <a:xfrm>
            <a:off x="1135250" y="2616150"/>
            <a:ext cx="1920000" cy="5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A64D79"/>
              </a:solidFill>
            </a:endParaRPr>
          </a:p>
          <a:p>
            <a:pPr indent="0" lvl="0" marL="0" rtl="0" algn="l">
              <a:lnSpc>
                <a:spcPct val="6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A64D79"/>
                </a:solidFill>
              </a:rPr>
              <a:t>Inputs: zero, visibility, </a:t>
            </a:r>
            <a:endParaRPr b="1" sz="1000">
              <a:solidFill>
                <a:srgbClr val="A64D79"/>
              </a:solidFill>
            </a:endParaRPr>
          </a:p>
          <a:p>
            <a:pPr indent="0" lvl="0" marL="0" rtl="0" algn="l">
              <a:lnSpc>
                <a:spcPct val="6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000">
                <a:solidFill>
                  <a:srgbClr val="A64D79"/>
                </a:solidFill>
              </a:rPr>
              <a:t>fog,makes, driving, difficult </a:t>
            </a:r>
            <a:r>
              <a:rPr b="1" lang="en" sz="1000">
                <a:solidFill>
                  <a:schemeClr val="dk1"/>
                </a:solidFill>
              </a:rPr>
              <a:t>   </a:t>
            </a:r>
            <a:endParaRPr/>
          </a:p>
        </p:txBody>
      </p:sp>
      <p:sp>
        <p:nvSpPr>
          <p:cNvPr id="259" name="Google Shape;259;p31"/>
          <p:cNvSpPr txBox="1"/>
          <p:nvPr/>
        </p:nvSpPr>
        <p:spPr>
          <a:xfrm>
            <a:off x="2898650" y="3440188"/>
            <a:ext cx="782100" cy="2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CAUSES</a:t>
            </a:r>
            <a:endParaRPr/>
          </a:p>
        </p:txBody>
      </p:sp>
      <p:sp>
        <p:nvSpPr>
          <p:cNvPr id="260" name="Google Shape;260;p31"/>
          <p:cNvSpPr txBox="1"/>
          <p:nvPr/>
        </p:nvSpPr>
        <p:spPr>
          <a:xfrm>
            <a:off x="3669475" y="3175950"/>
            <a:ext cx="1273800" cy="2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000">
                <a:solidFill>
                  <a:srgbClr val="9900FF"/>
                </a:solidFill>
              </a:rPr>
              <a:t>Output: accident</a:t>
            </a:r>
            <a:endParaRPr/>
          </a:p>
        </p:txBody>
      </p:sp>
      <p:sp>
        <p:nvSpPr>
          <p:cNvPr id="261" name="Google Shape;261;p31"/>
          <p:cNvSpPr txBox="1"/>
          <p:nvPr/>
        </p:nvSpPr>
        <p:spPr>
          <a:xfrm>
            <a:off x="5715800" y="3329875"/>
            <a:ext cx="2648400" cy="749100"/>
          </a:xfrm>
          <a:prstGeom prst="rect">
            <a:avLst/>
          </a:prstGeom>
          <a:noFill/>
          <a:ln cap="flat" cmpd="sng" w="9525">
            <a:solidFill>
              <a:srgbClr val="741B47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74E13"/>
                </a:solidFill>
              </a:rPr>
              <a:t>suffered three cracked ribs in the </a:t>
            </a:r>
            <a:r>
              <a:rPr b="1" i="1" lang="en" sz="1000">
                <a:solidFill>
                  <a:srgbClr val="274E13"/>
                </a:solidFill>
              </a:rPr>
              <a:t>accident</a:t>
            </a:r>
            <a:r>
              <a:rPr lang="en" sz="1000">
                <a:solidFill>
                  <a:srgbClr val="274E13"/>
                </a:solidFill>
              </a:rPr>
              <a:t>.</a:t>
            </a:r>
            <a:endParaRPr sz="1000">
              <a:solidFill>
                <a:srgbClr val="274E13"/>
              </a:solidFill>
            </a:endParaRPr>
          </a:p>
          <a:p>
            <a:pPr indent="0" lvl="0" marL="0" rtl="0" algn="l">
              <a:lnSpc>
                <a:spcPct val="6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74E13"/>
                </a:solidFill>
              </a:rPr>
              <a:t>I injured my spine in a riding </a:t>
            </a:r>
            <a:r>
              <a:rPr b="1" i="1" lang="en" sz="1000">
                <a:solidFill>
                  <a:srgbClr val="274E13"/>
                </a:solidFill>
              </a:rPr>
              <a:t>accident</a:t>
            </a:r>
            <a:r>
              <a:rPr lang="en" sz="1000">
                <a:solidFill>
                  <a:srgbClr val="274E13"/>
                </a:solidFill>
              </a:rPr>
              <a:t>.</a:t>
            </a:r>
            <a:endParaRPr sz="1000">
              <a:solidFill>
                <a:srgbClr val="274E13"/>
              </a:solidFill>
            </a:endParaRPr>
          </a:p>
          <a:p>
            <a:pPr indent="0" lvl="0" marL="0" rtl="0" algn="ctr">
              <a:lnSpc>
                <a:spcPct val="6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000">
                <a:solidFill>
                  <a:srgbClr val="274E13"/>
                </a:solidFill>
              </a:rPr>
              <a:t>…...</a:t>
            </a:r>
            <a:endParaRPr sz="1000">
              <a:solidFill>
                <a:srgbClr val="274E13"/>
              </a:solidFill>
            </a:endParaRPr>
          </a:p>
        </p:txBody>
      </p:sp>
      <p:sp>
        <p:nvSpPr>
          <p:cNvPr id="262" name="Google Shape;262;p31"/>
          <p:cNvSpPr txBox="1"/>
          <p:nvPr/>
        </p:nvSpPr>
        <p:spPr>
          <a:xfrm>
            <a:off x="1689550" y="1668530"/>
            <a:ext cx="1824600" cy="501900"/>
          </a:xfrm>
          <a:prstGeom prst="rect">
            <a:avLst/>
          </a:prstGeom>
          <a:noFill/>
          <a:ln cap="flat" cmpd="sng" w="9525">
            <a:solidFill>
              <a:srgbClr val="741B47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zero visibility in fog makes driving </a:t>
            </a:r>
            <a:r>
              <a:rPr b="1" lang="en" sz="1000">
                <a:solidFill>
                  <a:srgbClr val="0000FF"/>
                </a:solidFill>
              </a:rPr>
              <a:t>difficult</a:t>
            </a:r>
            <a:r>
              <a:rPr b="1" lang="en" sz="1000">
                <a:solidFill>
                  <a:schemeClr val="dk1"/>
                </a:solidFill>
              </a:rPr>
              <a:t>   </a:t>
            </a:r>
            <a:endParaRPr/>
          </a:p>
        </p:txBody>
      </p:sp>
      <p:sp>
        <p:nvSpPr>
          <p:cNvPr id="257" name="Google Shape;257;p31"/>
          <p:cNvSpPr/>
          <p:nvPr/>
        </p:nvSpPr>
        <p:spPr>
          <a:xfrm>
            <a:off x="3633900" y="3444175"/>
            <a:ext cx="1243500" cy="520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COMMONSENSE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TERM / PHRASE</a:t>
            </a:r>
            <a:endParaRPr sz="1000"/>
          </a:p>
        </p:txBody>
      </p:sp>
      <p:sp>
        <p:nvSpPr>
          <p:cNvPr id="256" name="Google Shape;256;p31"/>
          <p:cNvSpPr/>
          <p:nvPr/>
        </p:nvSpPr>
        <p:spPr>
          <a:xfrm>
            <a:off x="1274000" y="3176725"/>
            <a:ext cx="1671600" cy="1055400"/>
          </a:xfrm>
          <a:prstGeom prst="plus">
            <a:avLst>
              <a:gd fmla="val 25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chemeClr val="dk1"/>
                </a:solidFill>
              </a:rPr>
              <a:t> </a:t>
            </a:r>
            <a:r>
              <a:rPr b="1" lang="en" sz="1100">
                <a:solidFill>
                  <a:schemeClr val="dk1"/>
                </a:solidFill>
              </a:rPr>
              <a:t>COMET</a:t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 </a:t>
            </a:r>
            <a:r>
              <a:rPr b="1" lang="en" sz="1000">
                <a:solidFill>
                  <a:schemeClr val="dk1"/>
                </a:solidFill>
              </a:rPr>
              <a:t>(GPT-2</a:t>
            </a:r>
            <a:r>
              <a:rPr lang="en" sz="1000">
                <a:solidFill>
                  <a:schemeClr val="dk1"/>
                </a:solidFill>
              </a:rPr>
              <a:t> FINE-TUNED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    ON </a:t>
            </a:r>
            <a:r>
              <a:rPr b="1" lang="en" sz="1000">
                <a:solidFill>
                  <a:schemeClr val="dk1"/>
                </a:solidFill>
              </a:rPr>
              <a:t>CONCEPTNET)</a:t>
            </a:r>
            <a:endParaRPr sz="1000"/>
          </a:p>
        </p:txBody>
      </p:sp>
      <p:sp>
        <p:nvSpPr>
          <p:cNvPr id="263" name="Google Shape;263;p31"/>
          <p:cNvSpPr txBox="1"/>
          <p:nvPr/>
        </p:nvSpPr>
        <p:spPr>
          <a:xfrm>
            <a:off x="4839500" y="3196688"/>
            <a:ext cx="979800" cy="2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   RETRIEVAL</a:t>
            </a:r>
            <a:endParaRPr b="1" sz="1000"/>
          </a:p>
        </p:txBody>
      </p:sp>
      <p:cxnSp>
        <p:nvCxnSpPr>
          <p:cNvPr id="264" name="Google Shape;264;p31"/>
          <p:cNvCxnSpPr>
            <a:stCxn id="253" idx="2"/>
            <a:endCxn id="256" idx="1"/>
          </p:cNvCxnSpPr>
          <p:nvPr/>
        </p:nvCxnSpPr>
        <p:spPr>
          <a:xfrm flipH="1" rot="-5400000">
            <a:off x="352650" y="2783275"/>
            <a:ext cx="1467300" cy="375300"/>
          </a:xfrm>
          <a:prstGeom prst="bentConnector2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265" name="Google Shape;265;p31"/>
          <p:cNvSpPr txBox="1"/>
          <p:nvPr/>
        </p:nvSpPr>
        <p:spPr>
          <a:xfrm>
            <a:off x="899300" y="2298250"/>
            <a:ext cx="1329000" cy="36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POS TAGGING</a:t>
            </a:r>
            <a:endParaRPr b="1" sz="1000"/>
          </a:p>
        </p:txBody>
      </p:sp>
      <p:cxnSp>
        <p:nvCxnSpPr>
          <p:cNvPr id="266" name="Google Shape;266;p31"/>
          <p:cNvCxnSpPr>
            <a:stCxn id="261" idx="1"/>
            <a:endCxn id="257" idx="3"/>
          </p:cNvCxnSpPr>
          <p:nvPr/>
        </p:nvCxnSpPr>
        <p:spPr>
          <a:xfrm rot="10800000">
            <a:off x="4877300" y="3704425"/>
            <a:ext cx="83850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triangle"/>
            <a:tailEnd len="med" w="med" type="none"/>
          </a:ln>
        </p:spPr>
      </p:cxnSp>
      <p:sp>
        <p:nvSpPr>
          <p:cNvPr id="267" name="Google Shape;267;p31"/>
          <p:cNvSpPr txBox="1"/>
          <p:nvPr/>
        </p:nvSpPr>
        <p:spPr>
          <a:xfrm>
            <a:off x="1054250" y="3118050"/>
            <a:ext cx="7474500" cy="1731000"/>
          </a:xfrm>
          <a:prstGeom prst="rect">
            <a:avLst/>
          </a:prstGeom>
          <a:solidFill>
            <a:srgbClr val="00FFA5">
              <a:alpha val="7819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38761D"/>
                </a:solidFill>
              </a:rPr>
              <a:t>                                                       </a:t>
            </a:r>
            <a:endParaRPr b="1" sz="11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7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38761D"/>
                </a:solidFill>
              </a:rPr>
              <a:t>                                           RETRIEVAL OF COMMONSENSE CONTEXT</a:t>
            </a:r>
            <a:endParaRPr b="1" sz="1100">
              <a:solidFill>
                <a:srgbClr val="38761D"/>
              </a:solidFill>
            </a:endParaRPr>
          </a:p>
        </p:txBody>
      </p:sp>
      <p:pic>
        <p:nvPicPr>
          <p:cNvPr id="268" name="Google Shape;26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6975" y="327325"/>
            <a:ext cx="4148050" cy="1970925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69" name="Google Shape;269;p31"/>
          <p:cNvSpPr txBox="1"/>
          <p:nvPr/>
        </p:nvSpPr>
        <p:spPr>
          <a:xfrm>
            <a:off x="5624300" y="2501600"/>
            <a:ext cx="25134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COMET (</a:t>
            </a:r>
            <a:r>
              <a:rPr lang="en" sz="1300">
                <a:highlight>
                  <a:srgbClr val="F6F8FA"/>
                </a:highlight>
              </a:rPr>
              <a:t>Bosselut et al 2019)</a:t>
            </a:r>
            <a:endParaRPr sz="1300">
              <a:highlight>
                <a:srgbClr val="F6F8FA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5" name="Google Shape;275;p32"/>
          <p:cNvCxnSpPr/>
          <p:nvPr/>
        </p:nvCxnSpPr>
        <p:spPr>
          <a:xfrm>
            <a:off x="6565150" y="2284050"/>
            <a:ext cx="0" cy="9747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276" name="Google Shape;276;p32"/>
          <p:cNvCxnSpPr/>
          <p:nvPr/>
        </p:nvCxnSpPr>
        <p:spPr>
          <a:xfrm flipH="1" rot="10800000">
            <a:off x="6557913" y="1129700"/>
            <a:ext cx="7200" cy="6654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77" name="Google Shape;277;p32"/>
          <p:cNvSpPr txBox="1"/>
          <p:nvPr/>
        </p:nvSpPr>
        <p:spPr>
          <a:xfrm>
            <a:off x="5990450" y="638600"/>
            <a:ext cx="1137600" cy="4911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TOP RANKED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SENTENCE</a:t>
            </a:r>
            <a:endParaRPr sz="1000"/>
          </a:p>
        </p:txBody>
      </p:sp>
      <p:cxnSp>
        <p:nvCxnSpPr>
          <p:cNvPr id="278" name="Google Shape;278;p32"/>
          <p:cNvCxnSpPr>
            <a:stCxn id="277" idx="3"/>
            <a:endCxn id="279" idx="1"/>
          </p:cNvCxnSpPr>
          <p:nvPr/>
        </p:nvCxnSpPr>
        <p:spPr>
          <a:xfrm>
            <a:off x="7128050" y="884150"/>
            <a:ext cx="401100" cy="18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80" name="Google Shape;280;p32"/>
          <p:cNvSpPr txBox="1"/>
          <p:nvPr/>
        </p:nvSpPr>
        <p:spPr>
          <a:xfrm>
            <a:off x="8155975" y="1380575"/>
            <a:ext cx="886500" cy="36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32"/>
          <p:cNvSpPr txBox="1"/>
          <p:nvPr/>
        </p:nvSpPr>
        <p:spPr>
          <a:xfrm>
            <a:off x="5563400" y="87025"/>
            <a:ext cx="2929200" cy="4569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chemeClr val="dk1"/>
                </a:solidFill>
              </a:rPr>
              <a:t>zero visibility in fog makes driving </a:t>
            </a:r>
            <a:r>
              <a:rPr b="1" lang="en" sz="1000">
                <a:solidFill>
                  <a:srgbClr val="0000FF"/>
                </a:solidFill>
              </a:rPr>
              <a:t>easy</a:t>
            </a:r>
            <a:r>
              <a:rPr b="1" lang="en" sz="1000">
                <a:solidFill>
                  <a:schemeClr val="dk1"/>
                </a:solidFill>
              </a:rPr>
              <a:t>. </a:t>
            </a:r>
            <a:r>
              <a:rPr b="1" lang="en" sz="1000">
                <a:solidFill>
                  <a:srgbClr val="38761D"/>
                </a:solidFill>
              </a:rPr>
              <a:t>suffered three cracked ribs in the accident. 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282" name="Google Shape;282;p32"/>
          <p:cNvSpPr txBox="1"/>
          <p:nvPr/>
        </p:nvSpPr>
        <p:spPr>
          <a:xfrm>
            <a:off x="1924750" y="582625"/>
            <a:ext cx="3000000" cy="974700"/>
          </a:xfrm>
          <a:prstGeom prst="rect">
            <a:avLst/>
          </a:prstGeom>
          <a:solidFill>
            <a:srgbClr val="FFCD00">
              <a:alpha val="1676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B45F0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B45F0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B45F0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600">
              <a:solidFill>
                <a:srgbClr val="B45F0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B45F06"/>
                </a:solidFill>
              </a:rPr>
              <a:t>REVERSAL OF VALENCE</a:t>
            </a:r>
            <a:endParaRPr b="1" sz="1100">
              <a:solidFill>
                <a:srgbClr val="B45F06"/>
              </a:solidFill>
            </a:endParaRPr>
          </a:p>
        </p:txBody>
      </p:sp>
      <p:sp>
        <p:nvSpPr>
          <p:cNvPr id="283" name="Google Shape;283;p32"/>
          <p:cNvSpPr txBox="1"/>
          <p:nvPr/>
        </p:nvSpPr>
        <p:spPr>
          <a:xfrm>
            <a:off x="2868325" y="623875"/>
            <a:ext cx="1878600" cy="5262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NON-SARCASTIC                                             UTTERANCE  </a:t>
            </a:r>
            <a:r>
              <a:rPr b="1" lang="en" sz="1000"/>
              <a:t>REVERSED</a:t>
            </a:r>
            <a:endParaRPr b="1" sz="1000"/>
          </a:p>
        </p:txBody>
      </p:sp>
      <p:sp>
        <p:nvSpPr>
          <p:cNvPr id="284" name="Google Shape;284;p32"/>
          <p:cNvSpPr txBox="1"/>
          <p:nvPr/>
        </p:nvSpPr>
        <p:spPr>
          <a:xfrm>
            <a:off x="5715800" y="3329875"/>
            <a:ext cx="2648400" cy="749100"/>
          </a:xfrm>
          <a:prstGeom prst="rect">
            <a:avLst/>
          </a:prstGeom>
          <a:noFill/>
          <a:ln cap="flat" cmpd="sng" w="9525">
            <a:solidFill>
              <a:srgbClr val="741B47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74E13"/>
                </a:solidFill>
              </a:rPr>
              <a:t>suffered three cracked ribs in the </a:t>
            </a:r>
            <a:r>
              <a:rPr b="1" i="1" lang="en" sz="1000">
                <a:solidFill>
                  <a:srgbClr val="274E13"/>
                </a:solidFill>
              </a:rPr>
              <a:t>accident</a:t>
            </a:r>
            <a:r>
              <a:rPr lang="en" sz="1000">
                <a:solidFill>
                  <a:srgbClr val="274E13"/>
                </a:solidFill>
              </a:rPr>
              <a:t>.</a:t>
            </a:r>
            <a:endParaRPr sz="1000">
              <a:solidFill>
                <a:srgbClr val="274E13"/>
              </a:solidFill>
            </a:endParaRPr>
          </a:p>
          <a:p>
            <a:pPr indent="0" lvl="0" marL="0" rtl="0" algn="l">
              <a:lnSpc>
                <a:spcPct val="6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74E13"/>
                </a:solidFill>
              </a:rPr>
              <a:t>I injured my spine in a riding </a:t>
            </a:r>
            <a:r>
              <a:rPr b="1" i="1" lang="en" sz="1000">
                <a:solidFill>
                  <a:srgbClr val="274E13"/>
                </a:solidFill>
              </a:rPr>
              <a:t>accident</a:t>
            </a:r>
            <a:r>
              <a:rPr lang="en" sz="1000">
                <a:solidFill>
                  <a:srgbClr val="274E13"/>
                </a:solidFill>
              </a:rPr>
              <a:t>.</a:t>
            </a:r>
            <a:endParaRPr sz="1000">
              <a:solidFill>
                <a:srgbClr val="274E13"/>
              </a:solidFill>
            </a:endParaRPr>
          </a:p>
          <a:p>
            <a:pPr indent="0" lvl="0" marL="0" rtl="0" algn="ctr">
              <a:lnSpc>
                <a:spcPct val="6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000">
                <a:solidFill>
                  <a:srgbClr val="274E13"/>
                </a:solidFill>
              </a:rPr>
              <a:t>…...</a:t>
            </a:r>
            <a:endParaRPr sz="1000">
              <a:solidFill>
                <a:srgbClr val="274E13"/>
              </a:solidFill>
            </a:endParaRPr>
          </a:p>
        </p:txBody>
      </p:sp>
      <p:sp>
        <p:nvSpPr>
          <p:cNvPr id="285" name="Google Shape;285;p32"/>
          <p:cNvSpPr txBox="1"/>
          <p:nvPr/>
        </p:nvSpPr>
        <p:spPr>
          <a:xfrm>
            <a:off x="1900850" y="548575"/>
            <a:ext cx="11376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32"/>
          <p:cNvSpPr txBox="1"/>
          <p:nvPr/>
        </p:nvSpPr>
        <p:spPr>
          <a:xfrm>
            <a:off x="6569900" y="2499400"/>
            <a:ext cx="1779300" cy="28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INCONGRUITY RANKING</a:t>
            </a:r>
            <a:endParaRPr/>
          </a:p>
        </p:txBody>
      </p:sp>
      <p:cxnSp>
        <p:nvCxnSpPr>
          <p:cNvPr id="287" name="Google Shape;287;p32"/>
          <p:cNvCxnSpPr>
            <a:stCxn id="283" idx="2"/>
            <a:endCxn id="286" idx="1"/>
          </p:cNvCxnSpPr>
          <p:nvPr/>
        </p:nvCxnSpPr>
        <p:spPr>
          <a:xfrm flipH="1" rot="-5400000">
            <a:off x="4443175" y="514525"/>
            <a:ext cx="1491300" cy="2762400"/>
          </a:xfrm>
          <a:prstGeom prst="bentConnector2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288" name="Google Shape;288;p32"/>
          <p:cNvSpPr txBox="1"/>
          <p:nvPr/>
        </p:nvSpPr>
        <p:spPr>
          <a:xfrm>
            <a:off x="4105075" y="2244775"/>
            <a:ext cx="1920000" cy="36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FORM CANDIDATE 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PAIRS  FOR NLI</a:t>
            </a:r>
            <a:endParaRPr b="1" sz="1000">
              <a:solidFill>
                <a:schemeClr val="dk1"/>
              </a:solidFill>
            </a:endParaRPr>
          </a:p>
        </p:txBody>
      </p:sp>
      <p:cxnSp>
        <p:nvCxnSpPr>
          <p:cNvPr id="289" name="Google Shape;289;p32"/>
          <p:cNvCxnSpPr>
            <a:stCxn id="283" idx="3"/>
            <a:endCxn id="277" idx="1"/>
          </p:cNvCxnSpPr>
          <p:nvPr/>
        </p:nvCxnSpPr>
        <p:spPr>
          <a:xfrm flipH="1" rot="10800000">
            <a:off x="4746925" y="884275"/>
            <a:ext cx="1243500" cy="27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90" name="Google Shape;290;p32"/>
          <p:cNvSpPr/>
          <p:nvPr/>
        </p:nvSpPr>
        <p:spPr>
          <a:xfrm>
            <a:off x="5734100" y="1592125"/>
            <a:ext cx="1671600" cy="689100"/>
          </a:xfrm>
          <a:prstGeom prst="plus">
            <a:avLst>
              <a:gd fmla="val 25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ROBERTA LARGE</a:t>
            </a:r>
            <a:endParaRPr b="1" sz="1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 FINE-TUNED ON</a:t>
            </a:r>
            <a:endParaRPr b="1" sz="10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   MNLI</a:t>
            </a:r>
            <a:endParaRPr b="1" sz="1000"/>
          </a:p>
        </p:txBody>
      </p:sp>
      <p:sp>
        <p:nvSpPr>
          <p:cNvPr id="291" name="Google Shape;291;p32"/>
          <p:cNvSpPr txBox="1"/>
          <p:nvPr/>
        </p:nvSpPr>
        <p:spPr>
          <a:xfrm>
            <a:off x="4997700" y="573825"/>
            <a:ext cx="951300" cy="28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CONCAT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279" name="Google Shape;279;p32"/>
          <p:cNvSpPr txBox="1"/>
          <p:nvPr/>
        </p:nvSpPr>
        <p:spPr>
          <a:xfrm>
            <a:off x="7529150" y="640500"/>
            <a:ext cx="979800" cy="4911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SARCASTIC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   OUTPUT</a:t>
            </a:r>
            <a:endParaRPr sz="1000"/>
          </a:p>
        </p:txBody>
      </p:sp>
      <p:sp>
        <p:nvSpPr>
          <p:cNvPr id="292" name="Google Shape;292;p32"/>
          <p:cNvSpPr txBox="1"/>
          <p:nvPr/>
        </p:nvSpPr>
        <p:spPr>
          <a:xfrm>
            <a:off x="2663150" y="79400"/>
            <a:ext cx="1824600" cy="491100"/>
          </a:xfrm>
          <a:prstGeom prst="rect">
            <a:avLst/>
          </a:prstGeom>
          <a:noFill/>
          <a:ln cap="flat" cmpd="sng" w="9525">
            <a:solidFill>
              <a:srgbClr val="741B47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1000">
                <a:solidFill>
                  <a:schemeClr val="dk1"/>
                </a:solidFill>
              </a:rPr>
              <a:t>zero visibility in fog makes driving </a:t>
            </a:r>
            <a:r>
              <a:rPr b="1" lang="en" sz="1000">
                <a:solidFill>
                  <a:srgbClr val="0000FF"/>
                </a:solidFill>
              </a:rPr>
              <a:t>easy</a:t>
            </a:r>
            <a:r>
              <a:rPr b="1" lang="en" sz="1000">
                <a:solidFill>
                  <a:schemeClr val="dk1"/>
                </a:solidFill>
              </a:rPr>
              <a:t>   </a:t>
            </a:r>
            <a:endParaRPr/>
          </a:p>
        </p:txBody>
      </p:sp>
      <p:sp>
        <p:nvSpPr>
          <p:cNvPr id="293" name="Google Shape;293;p32"/>
          <p:cNvSpPr txBox="1"/>
          <p:nvPr/>
        </p:nvSpPr>
        <p:spPr>
          <a:xfrm>
            <a:off x="5599400" y="1426850"/>
            <a:ext cx="2929200" cy="1467300"/>
          </a:xfrm>
          <a:prstGeom prst="rect">
            <a:avLst/>
          </a:prstGeom>
          <a:solidFill>
            <a:srgbClr val="A000FF">
              <a:alpha val="559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674EA7"/>
                </a:solidFill>
              </a:rPr>
              <a:t>RANKING OF </a:t>
            </a:r>
            <a:endParaRPr b="1" sz="1100">
              <a:solidFill>
                <a:srgbClr val="674EA7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674EA7"/>
                </a:solidFill>
              </a:rPr>
              <a:t>SEMANTIC</a:t>
            </a:r>
            <a:endParaRPr b="1" sz="1100">
              <a:solidFill>
                <a:srgbClr val="674EA7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674EA7"/>
                </a:solidFill>
              </a:rPr>
              <a:t>  INCONGRUITY</a:t>
            </a:r>
            <a:endParaRPr b="1" sz="1100">
              <a:solidFill>
                <a:srgbClr val="674EA7"/>
              </a:solidFill>
            </a:endParaRPr>
          </a:p>
        </p:txBody>
      </p:sp>
      <p:sp>
        <p:nvSpPr>
          <p:cNvPr id="294" name="Google Shape;294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3"/>
          <p:cNvSpPr txBox="1"/>
          <p:nvPr/>
        </p:nvSpPr>
        <p:spPr>
          <a:xfrm>
            <a:off x="156300" y="1636075"/>
            <a:ext cx="1484700" cy="601200"/>
          </a:xfrm>
          <a:prstGeom prst="rect">
            <a:avLst/>
          </a:prstGeom>
          <a:solidFill>
            <a:srgbClr val="D9EAD3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NON-SARCASTIC   UTTERANCE</a:t>
            </a:r>
            <a:r>
              <a:rPr b="1" lang="en" sz="1200">
                <a:solidFill>
                  <a:schemeClr val="dk1"/>
                </a:solidFill>
              </a:rPr>
              <a:t> INPUT</a:t>
            </a:r>
            <a:endParaRPr sz="1000"/>
          </a:p>
        </p:txBody>
      </p:sp>
      <p:cxnSp>
        <p:nvCxnSpPr>
          <p:cNvPr id="300" name="Google Shape;300;p33"/>
          <p:cNvCxnSpPr/>
          <p:nvPr/>
        </p:nvCxnSpPr>
        <p:spPr>
          <a:xfrm>
            <a:off x="6565150" y="2284050"/>
            <a:ext cx="0" cy="9747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301" name="Google Shape;301;p33"/>
          <p:cNvCxnSpPr/>
          <p:nvPr/>
        </p:nvCxnSpPr>
        <p:spPr>
          <a:xfrm flipH="1" rot="10800000">
            <a:off x="6557913" y="1129700"/>
            <a:ext cx="7200" cy="6654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02" name="Google Shape;302;p33"/>
          <p:cNvSpPr txBox="1"/>
          <p:nvPr/>
        </p:nvSpPr>
        <p:spPr>
          <a:xfrm>
            <a:off x="5990450" y="638600"/>
            <a:ext cx="1137600" cy="4911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TOP RANKED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SENTENCE</a:t>
            </a:r>
            <a:endParaRPr sz="1000"/>
          </a:p>
        </p:txBody>
      </p:sp>
      <p:cxnSp>
        <p:nvCxnSpPr>
          <p:cNvPr id="303" name="Google Shape;303;p33"/>
          <p:cNvCxnSpPr>
            <a:stCxn id="302" idx="3"/>
            <a:endCxn id="304" idx="1"/>
          </p:cNvCxnSpPr>
          <p:nvPr/>
        </p:nvCxnSpPr>
        <p:spPr>
          <a:xfrm>
            <a:off x="7128050" y="884150"/>
            <a:ext cx="401100" cy="18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05" name="Google Shape;305;p33"/>
          <p:cNvSpPr txBox="1"/>
          <p:nvPr/>
        </p:nvSpPr>
        <p:spPr>
          <a:xfrm>
            <a:off x="8155975" y="1380575"/>
            <a:ext cx="886500" cy="36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33"/>
          <p:cNvSpPr txBox="1"/>
          <p:nvPr/>
        </p:nvSpPr>
        <p:spPr>
          <a:xfrm>
            <a:off x="5563400" y="87025"/>
            <a:ext cx="2929200" cy="4569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chemeClr val="dk1"/>
                </a:solidFill>
              </a:rPr>
              <a:t>zero visibility in fog makes driving </a:t>
            </a:r>
            <a:r>
              <a:rPr b="1" lang="en" sz="1000">
                <a:solidFill>
                  <a:srgbClr val="0000FF"/>
                </a:solidFill>
              </a:rPr>
              <a:t>easy</a:t>
            </a:r>
            <a:r>
              <a:rPr b="1" lang="en" sz="1000">
                <a:solidFill>
                  <a:schemeClr val="dk1"/>
                </a:solidFill>
              </a:rPr>
              <a:t>. </a:t>
            </a:r>
            <a:r>
              <a:rPr b="1" lang="en" sz="1000">
                <a:solidFill>
                  <a:srgbClr val="38761D"/>
                </a:solidFill>
              </a:rPr>
              <a:t>suffered three cracked ribs in the accident. 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307" name="Google Shape;307;p33"/>
          <p:cNvSpPr txBox="1"/>
          <p:nvPr/>
        </p:nvSpPr>
        <p:spPr>
          <a:xfrm>
            <a:off x="1924750" y="582625"/>
            <a:ext cx="3000000" cy="974700"/>
          </a:xfrm>
          <a:prstGeom prst="rect">
            <a:avLst/>
          </a:prstGeom>
          <a:solidFill>
            <a:srgbClr val="FFCD00">
              <a:alpha val="1676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B45F0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B45F0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B45F0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600">
              <a:solidFill>
                <a:srgbClr val="B45F0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B45F06"/>
                </a:solidFill>
              </a:rPr>
              <a:t>REVERSAL OF VALENCE</a:t>
            </a:r>
            <a:endParaRPr b="1" sz="1100">
              <a:solidFill>
                <a:srgbClr val="B45F06"/>
              </a:solidFill>
            </a:endParaRPr>
          </a:p>
        </p:txBody>
      </p:sp>
      <p:sp>
        <p:nvSpPr>
          <p:cNvPr id="308" name="Google Shape;308;p33"/>
          <p:cNvSpPr txBox="1"/>
          <p:nvPr/>
        </p:nvSpPr>
        <p:spPr>
          <a:xfrm>
            <a:off x="2868325" y="623875"/>
            <a:ext cx="1878600" cy="5262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NON-SARCASTIC                                             UTTERANCE  </a:t>
            </a:r>
            <a:r>
              <a:rPr b="1" lang="en" sz="1000"/>
              <a:t>REVERSED</a:t>
            </a:r>
            <a:endParaRPr b="1" sz="1000"/>
          </a:p>
        </p:txBody>
      </p:sp>
      <p:cxnSp>
        <p:nvCxnSpPr>
          <p:cNvPr id="309" name="Google Shape;309;p33"/>
          <p:cNvCxnSpPr>
            <a:stCxn id="310" idx="3"/>
            <a:endCxn id="311" idx="1"/>
          </p:cNvCxnSpPr>
          <p:nvPr/>
        </p:nvCxnSpPr>
        <p:spPr>
          <a:xfrm>
            <a:off x="2945600" y="3704425"/>
            <a:ext cx="68820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12" name="Google Shape;312;p33"/>
          <p:cNvSpPr txBox="1"/>
          <p:nvPr/>
        </p:nvSpPr>
        <p:spPr>
          <a:xfrm>
            <a:off x="1135250" y="2616150"/>
            <a:ext cx="1920000" cy="5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A64D79"/>
              </a:solidFill>
            </a:endParaRPr>
          </a:p>
          <a:p>
            <a:pPr indent="0" lvl="0" marL="0" rtl="0" algn="l">
              <a:lnSpc>
                <a:spcPct val="6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A64D79"/>
                </a:solidFill>
              </a:rPr>
              <a:t>Inputs: zero, visibility, </a:t>
            </a:r>
            <a:endParaRPr b="1" sz="1000">
              <a:solidFill>
                <a:srgbClr val="A64D79"/>
              </a:solidFill>
            </a:endParaRPr>
          </a:p>
          <a:p>
            <a:pPr indent="0" lvl="0" marL="0" rtl="0" algn="l">
              <a:lnSpc>
                <a:spcPct val="6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000">
                <a:solidFill>
                  <a:srgbClr val="A64D79"/>
                </a:solidFill>
              </a:rPr>
              <a:t>fog,makes, driving, difficult </a:t>
            </a:r>
            <a:r>
              <a:rPr b="1" lang="en" sz="1000">
                <a:solidFill>
                  <a:schemeClr val="dk1"/>
                </a:solidFill>
              </a:rPr>
              <a:t>   </a:t>
            </a:r>
            <a:endParaRPr/>
          </a:p>
        </p:txBody>
      </p:sp>
      <p:sp>
        <p:nvSpPr>
          <p:cNvPr id="313" name="Google Shape;313;p33"/>
          <p:cNvSpPr txBox="1"/>
          <p:nvPr/>
        </p:nvSpPr>
        <p:spPr>
          <a:xfrm>
            <a:off x="2898650" y="3440188"/>
            <a:ext cx="782100" cy="2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CAUSES</a:t>
            </a:r>
            <a:endParaRPr/>
          </a:p>
        </p:txBody>
      </p:sp>
      <p:sp>
        <p:nvSpPr>
          <p:cNvPr id="314" name="Google Shape;314;p33"/>
          <p:cNvSpPr txBox="1"/>
          <p:nvPr/>
        </p:nvSpPr>
        <p:spPr>
          <a:xfrm>
            <a:off x="3669475" y="3175950"/>
            <a:ext cx="1273800" cy="2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000">
                <a:solidFill>
                  <a:srgbClr val="9900FF"/>
                </a:solidFill>
              </a:rPr>
              <a:t>Output: accident</a:t>
            </a:r>
            <a:endParaRPr/>
          </a:p>
        </p:txBody>
      </p:sp>
      <p:sp>
        <p:nvSpPr>
          <p:cNvPr id="315" name="Google Shape;315;p33"/>
          <p:cNvSpPr txBox="1"/>
          <p:nvPr/>
        </p:nvSpPr>
        <p:spPr>
          <a:xfrm>
            <a:off x="5715800" y="3329875"/>
            <a:ext cx="2648400" cy="749100"/>
          </a:xfrm>
          <a:prstGeom prst="rect">
            <a:avLst/>
          </a:prstGeom>
          <a:noFill/>
          <a:ln cap="flat" cmpd="sng" w="9525">
            <a:solidFill>
              <a:srgbClr val="741B47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74E13"/>
                </a:solidFill>
              </a:rPr>
              <a:t>suffered three cracked ribs in the </a:t>
            </a:r>
            <a:r>
              <a:rPr b="1" i="1" lang="en" sz="1000">
                <a:solidFill>
                  <a:srgbClr val="274E13"/>
                </a:solidFill>
              </a:rPr>
              <a:t>accident</a:t>
            </a:r>
            <a:r>
              <a:rPr lang="en" sz="1000">
                <a:solidFill>
                  <a:srgbClr val="274E13"/>
                </a:solidFill>
              </a:rPr>
              <a:t>.</a:t>
            </a:r>
            <a:endParaRPr sz="1000">
              <a:solidFill>
                <a:srgbClr val="274E13"/>
              </a:solidFill>
            </a:endParaRPr>
          </a:p>
          <a:p>
            <a:pPr indent="0" lvl="0" marL="0" rtl="0" algn="l">
              <a:lnSpc>
                <a:spcPct val="6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74E13"/>
                </a:solidFill>
              </a:rPr>
              <a:t>I injured my spine in a riding </a:t>
            </a:r>
            <a:r>
              <a:rPr b="1" i="1" lang="en" sz="1000">
                <a:solidFill>
                  <a:srgbClr val="274E13"/>
                </a:solidFill>
              </a:rPr>
              <a:t>accident</a:t>
            </a:r>
            <a:r>
              <a:rPr lang="en" sz="1000">
                <a:solidFill>
                  <a:srgbClr val="274E13"/>
                </a:solidFill>
              </a:rPr>
              <a:t>.</a:t>
            </a:r>
            <a:endParaRPr sz="1000">
              <a:solidFill>
                <a:srgbClr val="274E13"/>
              </a:solidFill>
            </a:endParaRPr>
          </a:p>
          <a:p>
            <a:pPr indent="0" lvl="0" marL="0" rtl="0" algn="ctr">
              <a:lnSpc>
                <a:spcPct val="6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000">
                <a:solidFill>
                  <a:srgbClr val="274E13"/>
                </a:solidFill>
              </a:rPr>
              <a:t>…...</a:t>
            </a:r>
            <a:endParaRPr sz="1000">
              <a:solidFill>
                <a:srgbClr val="274E13"/>
              </a:solidFill>
            </a:endParaRPr>
          </a:p>
        </p:txBody>
      </p:sp>
      <p:sp>
        <p:nvSpPr>
          <p:cNvPr id="316" name="Google Shape;316;p33"/>
          <p:cNvSpPr txBox="1"/>
          <p:nvPr/>
        </p:nvSpPr>
        <p:spPr>
          <a:xfrm>
            <a:off x="1900850" y="548575"/>
            <a:ext cx="11376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  REVERSE</a:t>
            </a:r>
            <a:endParaRPr/>
          </a:p>
        </p:txBody>
      </p:sp>
      <p:sp>
        <p:nvSpPr>
          <p:cNvPr id="317" name="Google Shape;317;p33"/>
          <p:cNvSpPr txBox="1"/>
          <p:nvPr/>
        </p:nvSpPr>
        <p:spPr>
          <a:xfrm>
            <a:off x="1689550" y="1668530"/>
            <a:ext cx="1824600" cy="501900"/>
          </a:xfrm>
          <a:prstGeom prst="rect">
            <a:avLst/>
          </a:prstGeom>
          <a:noFill/>
          <a:ln cap="flat" cmpd="sng" w="9525">
            <a:solidFill>
              <a:srgbClr val="741B47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zero visibility in fog makes driving </a:t>
            </a:r>
            <a:r>
              <a:rPr b="1" lang="en" sz="1000">
                <a:solidFill>
                  <a:srgbClr val="0000FF"/>
                </a:solidFill>
              </a:rPr>
              <a:t>difficult</a:t>
            </a:r>
            <a:r>
              <a:rPr b="1" lang="en" sz="1000">
                <a:solidFill>
                  <a:schemeClr val="dk1"/>
                </a:solidFill>
              </a:rPr>
              <a:t>   </a:t>
            </a:r>
            <a:endParaRPr/>
          </a:p>
        </p:txBody>
      </p:sp>
      <p:sp>
        <p:nvSpPr>
          <p:cNvPr id="318" name="Google Shape;318;p33"/>
          <p:cNvSpPr txBox="1"/>
          <p:nvPr/>
        </p:nvSpPr>
        <p:spPr>
          <a:xfrm>
            <a:off x="6569900" y="2499400"/>
            <a:ext cx="1779300" cy="28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INCONGRUITY RANKING</a:t>
            </a:r>
            <a:endParaRPr/>
          </a:p>
        </p:txBody>
      </p:sp>
      <p:cxnSp>
        <p:nvCxnSpPr>
          <p:cNvPr id="319" name="Google Shape;319;p33"/>
          <p:cNvCxnSpPr>
            <a:stCxn id="308" idx="2"/>
            <a:endCxn id="318" idx="1"/>
          </p:cNvCxnSpPr>
          <p:nvPr/>
        </p:nvCxnSpPr>
        <p:spPr>
          <a:xfrm flipH="1" rot="-5400000">
            <a:off x="4443175" y="514525"/>
            <a:ext cx="1491300" cy="2762400"/>
          </a:xfrm>
          <a:prstGeom prst="bentConnector2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320" name="Google Shape;320;p33"/>
          <p:cNvSpPr txBox="1"/>
          <p:nvPr/>
        </p:nvSpPr>
        <p:spPr>
          <a:xfrm>
            <a:off x="4105075" y="2244775"/>
            <a:ext cx="1920000" cy="36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FORM CANDIDATE 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PAIRS  FOR NLI</a:t>
            </a:r>
            <a:endParaRPr b="1" sz="1000">
              <a:solidFill>
                <a:schemeClr val="dk1"/>
              </a:solidFill>
            </a:endParaRPr>
          </a:p>
        </p:txBody>
      </p:sp>
      <p:cxnSp>
        <p:nvCxnSpPr>
          <p:cNvPr id="321" name="Google Shape;321;p33"/>
          <p:cNvCxnSpPr>
            <a:stCxn id="308" idx="3"/>
            <a:endCxn id="302" idx="1"/>
          </p:cNvCxnSpPr>
          <p:nvPr/>
        </p:nvCxnSpPr>
        <p:spPr>
          <a:xfrm flipH="1" rot="10800000">
            <a:off x="4746925" y="884275"/>
            <a:ext cx="1243500" cy="27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11" name="Google Shape;311;p33"/>
          <p:cNvSpPr/>
          <p:nvPr/>
        </p:nvSpPr>
        <p:spPr>
          <a:xfrm>
            <a:off x="3633900" y="3444175"/>
            <a:ext cx="1243500" cy="520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COMMONSENSE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TERM / PHRASE</a:t>
            </a:r>
            <a:endParaRPr sz="1000"/>
          </a:p>
        </p:txBody>
      </p:sp>
      <p:sp>
        <p:nvSpPr>
          <p:cNvPr id="310" name="Google Shape;310;p33"/>
          <p:cNvSpPr/>
          <p:nvPr/>
        </p:nvSpPr>
        <p:spPr>
          <a:xfrm>
            <a:off x="1274000" y="3176725"/>
            <a:ext cx="1671600" cy="1055400"/>
          </a:xfrm>
          <a:prstGeom prst="plus">
            <a:avLst>
              <a:gd fmla="val 25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chemeClr val="dk1"/>
                </a:solidFill>
              </a:rPr>
              <a:t> </a:t>
            </a:r>
            <a:r>
              <a:rPr b="1" lang="en" sz="1100">
                <a:solidFill>
                  <a:schemeClr val="dk1"/>
                </a:solidFill>
              </a:rPr>
              <a:t>COMET</a:t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 </a:t>
            </a:r>
            <a:r>
              <a:rPr b="1" lang="en" sz="1000">
                <a:solidFill>
                  <a:schemeClr val="dk1"/>
                </a:solidFill>
              </a:rPr>
              <a:t>(GPT-2</a:t>
            </a:r>
            <a:r>
              <a:rPr lang="en" sz="1000">
                <a:solidFill>
                  <a:schemeClr val="dk1"/>
                </a:solidFill>
              </a:rPr>
              <a:t> FINE-TUNED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    ON </a:t>
            </a:r>
            <a:r>
              <a:rPr b="1" lang="en" sz="1000">
                <a:solidFill>
                  <a:schemeClr val="dk1"/>
                </a:solidFill>
              </a:rPr>
              <a:t>CONCEPTNET)</a:t>
            </a:r>
            <a:endParaRPr sz="1000"/>
          </a:p>
        </p:txBody>
      </p:sp>
      <p:sp>
        <p:nvSpPr>
          <p:cNvPr id="322" name="Google Shape;322;p33"/>
          <p:cNvSpPr/>
          <p:nvPr/>
        </p:nvSpPr>
        <p:spPr>
          <a:xfrm>
            <a:off x="5734100" y="1592125"/>
            <a:ext cx="1671600" cy="689100"/>
          </a:xfrm>
          <a:prstGeom prst="plus">
            <a:avLst>
              <a:gd fmla="val 25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ROBERTA LARGE</a:t>
            </a:r>
            <a:endParaRPr b="1" sz="1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 FINE-TUNED ON</a:t>
            </a:r>
            <a:endParaRPr b="1" sz="10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   MNLI</a:t>
            </a:r>
            <a:endParaRPr b="1" sz="1000"/>
          </a:p>
        </p:txBody>
      </p:sp>
      <p:sp>
        <p:nvSpPr>
          <p:cNvPr id="323" name="Google Shape;323;p33"/>
          <p:cNvSpPr txBox="1"/>
          <p:nvPr/>
        </p:nvSpPr>
        <p:spPr>
          <a:xfrm>
            <a:off x="4997700" y="573825"/>
            <a:ext cx="951300" cy="28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CONCAT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304" name="Google Shape;304;p33"/>
          <p:cNvSpPr txBox="1"/>
          <p:nvPr/>
        </p:nvSpPr>
        <p:spPr>
          <a:xfrm>
            <a:off x="7529150" y="640500"/>
            <a:ext cx="979800" cy="4911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SARCASTIC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   OUTPUT</a:t>
            </a:r>
            <a:endParaRPr sz="1000"/>
          </a:p>
        </p:txBody>
      </p:sp>
      <p:sp>
        <p:nvSpPr>
          <p:cNvPr id="324" name="Google Shape;324;p33"/>
          <p:cNvSpPr txBox="1"/>
          <p:nvPr/>
        </p:nvSpPr>
        <p:spPr>
          <a:xfrm>
            <a:off x="4839500" y="3196688"/>
            <a:ext cx="979800" cy="2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   RETRIEVAL</a:t>
            </a:r>
            <a:endParaRPr b="1" sz="1000"/>
          </a:p>
        </p:txBody>
      </p:sp>
      <p:cxnSp>
        <p:nvCxnSpPr>
          <p:cNvPr id="325" name="Google Shape;325;p33"/>
          <p:cNvCxnSpPr>
            <a:stCxn id="299" idx="0"/>
            <a:endCxn id="308" idx="1"/>
          </p:cNvCxnSpPr>
          <p:nvPr/>
        </p:nvCxnSpPr>
        <p:spPr>
          <a:xfrm rot="-5400000">
            <a:off x="1509000" y="276625"/>
            <a:ext cx="749100" cy="1969800"/>
          </a:xfrm>
          <a:prstGeom prst="bentConnector2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326" name="Google Shape;326;p33"/>
          <p:cNvCxnSpPr>
            <a:stCxn id="299" idx="2"/>
            <a:endCxn id="310" idx="1"/>
          </p:cNvCxnSpPr>
          <p:nvPr/>
        </p:nvCxnSpPr>
        <p:spPr>
          <a:xfrm flipH="1" rot="-5400000">
            <a:off x="352650" y="2783275"/>
            <a:ext cx="1467300" cy="375300"/>
          </a:xfrm>
          <a:prstGeom prst="bentConnector2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327" name="Google Shape;327;p33"/>
          <p:cNvSpPr txBox="1"/>
          <p:nvPr/>
        </p:nvSpPr>
        <p:spPr>
          <a:xfrm>
            <a:off x="899300" y="2298250"/>
            <a:ext cx="1329000" cy="36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POS TAGGING</a:t>
            </a:r>
            <a:endParaRPr b="1" sz="1000"/>
          </a:p>
        </p:txBody>
      </p:sp>
      <p:cxnSp>
        <p:nvCxnSpPr>
          <p:cNvPr id="328" name="Google Shape;328;p33"/>
          <p:cNvCxnSpPr>
            <a:stCxn id="315" idx="1"/>
            <a:endCxn id="311" idx="3"/>
          </p:cNvCxnSpPr>
          <p:nvPr/>
        </p:nvCxnSpPr>
        <p:spPr>
          <a:xfrm rot="10800000">
            <a:off x="4877300" y="3704425"/>
            <a:ext cx="83850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triangle"/>
            <a:tailEnd len="med" w="med" type="none"/>
          </a:ln>
        </p:spPr>
      </p:cxnSp>
      <p:sp>
        <p:nvSpPr>
          <p:cNvPr id="329" name="Google Shape;329;p33"/>
          <p:cNvSpPr txBox="1"/>
          <p:nvPr/>
        </p:nvSpPr>
        <p:spPr>
          <a:xfrm>
            <a:off x="2663150" y="79400"/>
            <a:ext cx="1824600" cy="491100"/>
          </a:xfrm>
          <a:prstGeom prst="rect">
            <a:avLst/>
          </a:prstGeom>
          <a:noFill/>
          <a:ln cap="flat" cmpd="sng" w="9525">
            <a:solidFill>
              <a:srgbClr val="741B47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1000">
                <a:solidFill>
                  <a:schemeClr val="dk1"/>
                </a:solidFill>
              </a:rPr>
              <a:t>zero visibility in fog makes driving </a:t>
            </a:r>
            <a:r>
              <a:rPr b="1" lang="en" sz="1000">
                <a:solidFill>
                  <a:srgbClr val="0000FF"/>
                </a:solidFill>
              </a:rPr>
              <a:t>easy</a:t>
            </a:r>
            <a:r>
              <a:rPr b="1" lang="en" sz="1000">
                <a:solidFill>
                  <a:schemeClr val="dk1"/>
                </a:solidFill>
              </a:rPr>
              <a:t>   </a:t>
            </a:r>
            <a:endParaRPr/>
          </a:p>
        </p:txBody>
      </p:sp>
      <p:sp>
        <p:nvSpPr>
          <p:cNvPr id="330" name="Google Shape;330;p33"/>
          <p:cNvSpPr txBox="1"/>
          <p:nvPr/>
        </p:nvSpPr>
        <p:spPr>
          <a:xfrm>
            <a:off x="5599400" y="1426850"/>
            <a:ext cx="2929200" cy="1467300"/>
          </a:xfrm>
          <a:prstGeom prst="rect">
            <a:avLst/>
          </a:prstGeom>
          <a:solidFill>
            <a:srgbClr val="A000FF">
              <a:alpha val="559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674EA7"/>
                </a:solidFill>
              </a:rPr>
              <a:t>RANKING OF </a:t>
            </a:r>
            <a:endParaRPr b="1" sz="1100">
              <a:solidFill>
                <a:srgbClr val="674EA7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674EA7"/>
                </a:solidFill>
              </a:rPr>
              <a:t>SEMANTIC</a:t>
            </a:r>
            <a:endParaRPr b="1" sz="1100">
              <a:solidFill>
                <a:srgbClr val="674EA7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674EA7"/>
                </a:solidFill>
              </a:rPr>
              <a:t>  INCONGRUITY</a:t>
            </a:r>
            <a:endParaRPr b="1" sz="1100">
              <a:solidFill>
                <a:srgbClr val="674EA7"/>
              </a:solidFill>
            </a:endParaRPr>
          </a:p>
        </p:txBody>
      </p:sp>
      <p:sp>
        <p:nvSpPr>
          <p:cNvPr id="331" name="Google Shape;331;p33"/>
          <p:cNvSpPr txBox="1"/>
          <p:nvPr/>
        </p:nvSpPr>
        <p:spPr>
          <a:xfrm>
            <a:off x="994800" y="3118050"/>
            <a:ext cx="7474500" cy="1317900"/>
          </a:xfrm>
          <a:prstGeom prst="rect">
            <a:avLst/>
          </a:prstGeom>
          <a:solidFill>
            <a:srgbClr val="00FFA5">
              <a:alpha val="7819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38761D"/>
                </a:solidFill>
              </a:rPr>
              <a:t>                                                       </a:t>
            </a:r>
            <a:endParaRPr b="1" sz="11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7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38761D"/>
                </a:solidFill>
              </a:rPr>
              <a:t>                                           RETRIEVAL OF COMMONSENSE CONTEXT</a:t>
            </a:r>
            <a:endParaRPr b="1" sz="1100">
              <a:solidFill>
                <a:srgbClr val="38761D"/>
              </a:solidFill>
            </a:endParaRPr>
          </a:p>
        </p:txBody>
      </p:sp>
      <p:pic>
        <p:nvPicPr>
          <p:cNvPr id="332" name="Google Shape;33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300" y="87025"/>
            <a:ext cx="838500" cy="768163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/>
          <p:nvPr/>
        </p:nvSpPr>
        <p:spPr>
          <a:xfrm>
            <a:off x="1564875" y="2987325"/>
            <a:ext cx="2517900" cy="14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000FF"/>
                </a:solidFill>
              </a:rPr>
              <a:t>      </a:t>
            </a:r>
            <a:r>
              <a:rPr b="1" lang="en" sz="1200">
                <a:solidFill>
                  <a:srgbClr val="000000"/>
                </a:solidFill>
              </a:rPr>
              <a:t>Creative NLG</a:t>
            </a:r>
            <a:endParaRPr b="1" sz="1200"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 u="sng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highlight>
                  <a:srgbClr val="CFE2F3"/>
                </a:highlight>
              </a:rPr>
              <a:t>Sarcasm    </a:t>
            </a:r>
            <a:r>
              <a:rPr b="1" lang="en" sz="1300">
                <a:solidFill>
                  <a:srgbClr val="0000FF"/>
                </a:solidFill>
                <a:highlight>
                  <a:srgbClr val="CFE2F3"/>
                </a:highlight>
              </a:rPr>
              <a:t>ACL20       </a:t>
            </a:r>
            <a:endParaRPr sz="1200">
              <a:solidFill>
                <a:srgbClr val="000000"/>
              </a:solidFill>
              <a:highlight>
                <a:srgbClr val="CFE2F3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highlight>
                  <a:srgbClr val="CFE2F3"/>
                </a:highlight>
              </a:rPr>
              <a:t>Metaphor   </a:t>
            </a:r>
            <a:r>
              <a:rPr b="1" lang="en" sz="1300">
                <a:solidFill>
                  <a:srgbClr val="0000FF"/>
                </a:solidFill>
                <a:highlight>
                  <a:srgbClr val="CFE2F3"/>
                </a:highlight>
              </a:rPr>
              <a:t>NAACL21;ACL21</a:t>
            </a:r>
            <a:endParaRPr b="1" sz="1300">
              <a:solidFill>
                <a:srgbClr val="0000FF"/>
              </a:solidFill>
              <a:highlight>
                <a:srgbClr val="CFE2F3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highlight>
                  <a:srgbClr val="CFE2F3"/>
                </a:highlight>
              </a:rPr>
              <a:t>Simile        </a:t>
            </a:r>
            <a:r>
              <a:rPr b="1" lang="en" sz="1300">
                <a:solidFill>
                  <a:srgbClr val="0000FF"/>
                </a:solidFill>
                <a:highlight>
                  <a:srgbClr val="CFE2F3"/>
                </a:highlight>
              </a:rPr>
              <a:t>EMNLP20;</a:t>
            </a:r>
            <a:endParaRPr b="1" sz="1300">
              <a:solidFill>
                <a:srgbClr val="0000FF"/>
              </a:solidFill>
              <a:highlight>
                <a:srgbClr val="CFE2F3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rgbClr val="0000FF"/>
              </a:solidFill>
              <a:highlight>
                <a:srgbClr val="CFE2F3"/>
              </a:highlight>
            </a:endParaRPr>
          </a:p>
        </p:txBody>
      </p:sp>
      <p:sp>
        <p:nvSpPr>
          <p:cNvPr id="73" name="Google Shape;73;p16"/>
          <p:cNvSpPr txBox="1"/>
          <p:nvPr/>
        </p:nvSpPr>
        <p:spPr>
          <a:xfrm>
            <a:off x="1701025" y="625425"/>
            <a:ext cx="2517900" cy="24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</a:rPr>
              <a:t>Knowledge-Enhanced</a:t>
            </a:r>
            <a:endParaRPr sz="18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</a:rPr>
              <a:t>	  Models</a:t>
            </a:r>
            <a:endParaRPr sz="1800">
              <a:solidFill>
                <a:srgbClr val="000000"/>
              </a:solidFill>
            </a:endParaRPr>
          </a:p>
        </p:txBody>
      </p:sp>
      <p:pic>
        <p:nvPicPr>
          <p:cNvPr id="74" name="Google Shape;7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1033" y="1433525"/>
            <a:ext cx="1010365" cy="75777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6"/>
          <p:cNvSpPr txBox="1"/>
          <p:nvPr/>
        </p:nvSpPr>
        <p:spPr>
          <a:xfrm>
            <a:off x="2664825" y="1661500"/>
            <a:ext cx="318000" cy="3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000000"/>
                </a:solidFill>
              </a:rPr>
              <a:t>+</a:t>
            </a:r>
            <a:endParaRPr b="1" sz="2000">
              <a:solidFill>
                <a:srgbClr val="000000"/>
              </a:solidFill>
            </a:endParaRPr>
          </a:p>
        </p:txBody>
      </p:sp>
      <p:sp>
        <p:nvSpPr>
          <p:cNvPr id="76" name="Google Shape;76;p16"/>
          <p:cNvSpPr txBox="1"/>
          <p:nvPr/>
        </p:nvSpPr>
        <p:spPr>
          <a:xfrm>
            <a:off x="1586450" y="2331425"/>
            <a:ext cx="2024100" cy="4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highlight>
                  <a:srgbClr val="FFFFFF"/>
                </a:highlight>
              </a:rPr>
              <a:t>Linguistic knowledge, </a:t>
            </a:r>
            <a:br>
              <a:rPr lang="en" sz="1200">
                <a:solidFill>
                  <a:srgbClr val="000000"/>
                </a:solidFill>
                <a:highlight>
                  <a:srgbClr val="FFFFFF"/>
                </a:highlight>
              </a:rPr>
            </a:br>
            <a:r>
              <a:rPr lang="en" sz="1200">
                <a:solidFill>
                  <a:srgbClr val="000000"/>
                </a:solidFill>
                <a:highlight>
                  <a:srgbClr val="FFFFFF"/>
                </a:highlight>
              </a:rPr>
              <a:t>Common sense knowledge</a:t>
            </a:r>
            <a:endParaRPr sz="1200"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  <p:sp>
        <p:nvSpPr>
          <p:cNvPr id="77" name="Google Shape;77;p16"/>
          <p:cNvSpPr txBox="1"/>
          <p:nvPr/>
        </p:nvSpPr>
        <p:spPr>
          <a:xfrm>
            <a:off x="1586450" y="497575"/>
            <a:ext cx="2684700" cy="23445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95959"/>
              </a:solidFill>
            </a:endParaRPr>
          </a:p>
        </p:txBody>
      </p:sp>
      <p:pic>
        <p:nvPicPr>
          <p:cNvPr id="78" name="Google Shape;7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44924" y="1520124"/>
            <a:ext cx="762926" cy="6771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9" name="Google Shape;79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11884" y="1854415"/>
            <a:ext cx="452943" cy="53326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6"/>
          <p:cNvSpPr txBox="1"/>
          <p:nvPr/>
        </p:nvSpPr>
        <p:spPr>
          <a:xfrm>
            <a:off x="5306225" y="2923125"/>
            <a:ext cx="3025500" cy="19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00000"/>
                </a:solidFill>
              </a:rPr>
              <a:t> Generate</a:t>
            </a:r>
            <a:r>
              <a:rPr b="1" lang="en" sz="1200">
                <a:solidFill>
                  <a:srgbClr val="0000FF"/>
                </a:solidFill>
              </a:rPr>
              <a:t> </a:t>
            </a:r>
            <a:r>
              <a:rPr b="1" lang="en" sz="1200">
                <a:solidFill>
                  <a:srgbClr val="0F0F0F"/>
                </a:solidFill>
              </a:rPr>
              <a:t>High Quality Datasets</a:t>
            </a:r>
            <a:endParaRPr b="1" sz="1200">
              <a:solidFill>
                <a:srgbClr val="0F0F0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000FF"/>
                </a:solidFill>
              </a:rPr>
              <a:t>    </a:t>
            </a:r>
            <a:r>
              <a:rPr lang="en" sz="1200">
                <a:solidFill>
                  <a:srgbClr val="0000FF"/>
                </a:solidFill>
              </a:rPr>
              <a:t> </a:t>
            </a:r>
            <a:r>
              <a:rPr lang="en" sz="1200">
                <a:solidFill>
                  <a:srgbClr val="000000"/>
                </a:solidFill>
              </a:rPr>
              <a:t> Figurative Language</a:t>
            </a:r>
            <a:r>
              <a:rPr b="1" lang="en" sz="1200">
                <a:solidFill>
                  <a:srgbClr val="0000FF"/>
                </a:solidFill>
              </a:rPr>
              <a:t> EMNLP22 </a:t>
            </a:r>
            <a:endParaRPr sz="11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000FF"/>
                </a:solidFill>
                <a:highlight>
                  <a:srgbClr val="FFFFFF"/>
                </a:highlight>
              </a:rPr>
              <a:t>      </a:t>
            </a:r>
            <a:r>
              <a:rPr lang="en" sz="1200">
                <a:solidFill>
                  <a:srgbClr val="000000"/>
                </a:solidFill>
                <a:highlight>
                  <a:srgbClr val="CFE2F3"/>
                </a:highlight>
              </a:rPr>
              <a:t>Visual metaphors</a:t>
            </a:r>
            <a:r>
              <a:rPr b="1" lang="en" sz="1200">
                <a:solidFill>
                  <a:srgbClr val="0000FF"/>
                </a:solidFill>
                <a:highlight>
                  <a:srgbClr val="CFE2F3"/>
                </a:highlight>
              </a:rPr>
              <a:t>      ACL2</a:t>
            </a:r>
            <a:r>
              <a:rPr b="1" lang="en" sz="1200">
                <a:solidFill>
                  <a:srgbClr val="0000FF"/>
                </a:solidFill>
                <a:highlight>
                  <a:srgbClr val="CFE2F3"/>
                </a:highlight>
              </a:rPr>
              <a:t>3</a:t>
            </a:r>
            <a:r>
              <a:rPr b="1" lang="en" sz="1200">
                <a:solidFill>
                  <a:srgbClr val="0000FF"/>
                </a:solidFill>
                <a:highlight>
                  <a:srgbClr val="CFE2F3"/>
                </a:highlight>
              </a:rPr>
              <a:t>  </a:t>
            </a:r>
            <a:endParaRPr b="1" sz="1200">
              <a:solidFill>
                <a:srgbClr val="0000FF"/>
              </a:solidFill>
              <a:highlight>
                <a:srgbClr val="CFE2F3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0000FF"/>
              </a:solidFill>
              <a:highlight>
                <a:srgbClr val="FFF2CC"/>
              </a:highlight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000FF"/>
                </a:solidFill>
                <a:highlight>
                  <a:srgbClr val="FFFFFF"/>
                </a:highlight>
              </a:rPr>
              <a:t> </a:t>
            </a:r>
            <a:endParaRPr b="1" sz="1200">
              <a:solidFill>
                <a:srgbClr val="0000FF"/>
              </a:solidFill>
              <a:highlight>
                <a:srgbClr val="FFFFFF"/>
              </a:highlight>
            </a:endParaRPr>
          </a:p>
        </p:txBody>
      </p:sp>
      <p:sp>
        <p:nvSpPr>
          <p:cNvPr id="81" name="Google Shape;81;p16"/>
          <p:cNvSpPr txBox="1"/>
          <p:nvPr/>
        </p:nvSpPr>
        <p:spPr>
          <a:xfrm>
            <a:off x="5431650" y="575350"/>
            <a:ext cx="27423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D1C1D"/>
                </a:solidFill>
                <a:highlight>
                  <a:srgbClr val="FFFFFF"/>
                </a:highlight>
              </a:rPr>
              <a:t>Human-AI collaboration    Frameworks </a:t>
            </a:r>
            <a:endParaRPr sz="1800">
              <a:solidFill>
                <a:srgbClr val="595959"/>
              </a:solidFill>
              <a:highlight>
                <a:srgbClr val="FFFFFF"/>
              </a:highlight>
            </a:endParaRPr>
          </a:p>
        </p:txBody>
      </p:sp>
      <p:pic>
        <p:nvPicPr>
          <p:cNvPr id="82" name="Google Shape;82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69625" y="1283100"/>
            <a:ext cx="1326126" cy="1326126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6"/>
          <p:cNvSpPr txBox="1"/>
          <p:nvPr/>
        </p:nvSpPr>
        <p:spPr>
          <a:xfrm>
            <a:off x="5492725" y="433375"/>
            <a:ext cx="2819100" cy="23445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95959"/>
              </a:solidFill>
            </a:endParaRPr>
          </a:p>
        </p:txBody>
      </p:sp>
      <p:sp>
        <p:nvSpPr>
          <p:cNvPr id="84" name="Google Shape;84;p16"/>
          <p:cNvSpPr txBox="1"/>
          <p:nvPr/>
        </p:nvSpPr>
        <p:spPr>
          <a:xfrm>
            <a:off x="3231625" y="1653675"/>
            <a:ext cx="256800" cy="282600"/>
          </a:xfrm>
          <a:prstGeom prst="rect">
            <a:avLst/>
          </a:prstGeom>
          <a:gradFill>
            <a:gsLst>
              <a:gs pos="0">
                <a:srgbClr val="0B5394"/>
              </a:gs>
              <a:gs pos="0">
                <a:srgbClr val="0A4274"/>
              </a:gs>
              <a:gs pos="100000">
                <a:srgbClr val="093053"/>
              </a:gs>
            </a:gsLst>
            <a:lin ang="5400012" scaled="0"/>
          </a:gra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4"/>
          <p:cNvSpPr txBox="1"/>
          <p:nvPr>
            <p:ph type="title"/>
          </p:nvPr>
        </p:nvSpPr>
        <p:spPr>
          <a:xfrm>
            <a:off x="311700" y="128400"/>
            <a:ext cx="8520600" cy="54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Evaluation Setup</a:t>
            </a:r>
            <a:endParaRPr b="1"/>
          </a:p>
        </p:txBody>
      </p:sp>
      <p:sp>
        <p:nvSpPr>
          <p:cNvPr id="339" name="Google Shape;339;p34"/>
          <p:cNvSpPr txBox="1"/>
          <p:nvPr>
            <p:ph idx="1" type="body"/>
          </p:nvPr>
        </p:nvSpPr>
        <p:spPr>
          <a:xfrm>
            <a:off x="311700" y="793050"/>
            <a:ext cx="8520600" cy="377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" sz="8400">
                <a:solidFill>
                  <a:schemeClr val="dk1"/>
                </a:solidFill>
              </a:rPr>
              <a:t>Test Set</a:t>
            </a:r>
            <a:endParaRPr sz="8400">
              <a:solidFill>
                <a:schemeClr val="dk1"/>
              </a:solidFill>
            </a:endParaRPr>
          </a:p>
          <a:p>
            <a:pPr indent="45720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" sz="8400">
                <a:solidFill>
                  <a:schemeClr val="dk1"/>
                </a:solidFill>
              </a:rPr>
              <a:t> Test on 150 randomly selected non sarcastic utterance</a:t>
            </a:r>
            <a:endParaRPr sz="8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" sz="8400">
                <a:solidFill>
                  <a:schemeClr val="dk1"/>
                </a:solidFill>
              </a:rPr>
              <a:t>Evaluation Criterion</a:t>
            </a:r>
            <a:r>
              <a:rPr lang="en" sz="7800"/>
              <a:t> 	 		</a:t>
            </a:r>
            <a:endParaRPr sz="7800"/>
          </a:p>
          <a:p>
            <a:pPr indent="-363537" lvl="0" marL="914400" rtl="0" algn="l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●"/>
            </a:pPr>
            <a:r>
              <a:rPr lang="en" sz="8500"/>
              <a:t>   </a:t>
            </a:r>
            <a:r>
              <a:rPr lang="en" sz="8500">
                <a:solidFill>
                  <a:srgbClr val="000000"/>
                </a:solidFill>
              </a:rPr>
              <a:t>Creativity </a:t>
            </a:r>
            <a:endParaRPr sz="8500">
              <a:solidFill>
                <a:srgbClr val="000000"/>
              </a:solidFill>
            </a:endParaRPr>
          </a:p>
          <a:p>
            <a:pPr indent="-363537" lvl="0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●"/>
            </a:pPr>
            <a:r>
              <a:rPr lang="en" sz="8500">
                <a:solidFill>
                  <a:srgbClr val="000000"/>
                </a:solidFill>
              </a:rPr>
              <a:t>   Sarcasticness</a:t>
            </a:r>
            <a:endParaRPr sz="8500">
              <a:solidFill>
                <a:srgbClr val="000000"/>
              </a:solidFill>
            </a:endParaRPr>
          </a:p>
          <a:p>
            <a:pPr indent="-363537" lvl="0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●"/>
            </a:pPr>
            <a:r>
              <a:rPr lang="en" sz="8500">
                <a:solidFill>
                  <a:srgbClr val="000000"/>
                </a:solidFill>
              </a:rPr>
              <a:t>   Humor</a:t>
            </a:r>
            <a:endParaRPr sz="8500">
              <a:solidFill>
                <a:srgbClr val="000000"/>
              </a:solidFill>
            </a:endParaRPr>
          </a:p>
          <a:p>
            <a:pPr indent="-358775" lvl="0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96470"/>
              <a:buChar char="●"/>
            </a:pPr>
            <a:r>
              <a:rPr lang="en" sz="8500">
                <a:solidFill>
                  <a:srgbClr val="000000"/>
                </a:solidFill>
              </a:rPr>
              <a:t>   </a:t>
            </a:r>
            <a:r>
              <a:rPr lang="en" sz="8500">
                <a:solidFill>
                  <a:schemeClr val="dk1"/>
                </a:solidFill>
              </a:rPr>
              <a:t>Grammaticality </a:t>
            </a:r>
            <a:r>
              <a:rPr lang="en" sz="8500">
                <a:solidFill>
                  <a:srgbClr val="000000"/>
                </a:solidFill>
              </a:rPr>
              <a:t>  </a:t>
            </a:r>
            <a:r>
              <a:rPr lang="en" sz="8600">
                <a:solidFill>
                  <a:srgbClr val="000000"/>
                </a:solidFill>
              </a:rPr>
              <a:t> </a:t>
            </a:r>
            <a:br>
              <a:rPr lang="en" sz="7800">
                <a:solidFill>
                  <a:srgbClr val="000000"/>
                </a:solidFill>
              </a:rPr>
            </a:br>
            <a:r>
              <a:rPr lang="en" sz="7800">
                <a:solidFill>
                  <a:srgbClr val="000000"/>
                </a:solidFill>
              </a:rPr>
              <a:t> 		</a:t>
            </a:r>
            <a:r>
              <a:rPr lang="en">
                <a:solidFill>
                  <a:srgbClr val="000000"/>
                </a:solidFill>
              </a:rPr>
              <a:t>				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					 				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		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/>
              <a:t> 						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					 				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		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/>
              <a:t> 						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					 				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		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/>
              <a:t> 						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/>
              <a:t>					 				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/>
              <a:t>			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/>
              <a:t>		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5"/>
          <p:cNvSpPr txBox="1"/>
          <p:nvPr>
            <p:ph type="title"/>
          </p:nvPr>
        </p:nvSpPr>
        <p:spPr>
          <a:xfrm>
            <a:off x="311700" y="133500"/>
            <a:ext cx="8520600" cy="54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Ablations</a:t>
            </a:r>
            <a:endParaRPr b="1"/>
          </a:p>
        </p:txBody>
      </p:sp>
      <p:sp>
        <p:nvSpPr>
          <p:cNvPr id="346" name="Google Shape;346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-371475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●"/>
            </a:pPr>
            <a:r>
              <a:rPr lang="en" sz="9000">
                <a:solidFill>
                  <a:srgbClr val="000000"/>
                </a:solidFill>
              </a:rPr>
              <a:t>Reversal of Valence (RV) </a:t>
            </a:r>
            <a:endParaRPr sz="9000">
              <a:solidFill>
                <a:srgbClr val="000000"/>
              </a:solidFill>
            </a:endParaRPr>
          </a:p>
          <a:p>
            <a:pPr indent="-371475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●"/>
            </a:pPr>
            <a:r>
              <a:rPr lang="en" sz="9000">
                <a:solidFill>
                  <a:srgbClr val="000000"/>
                </a:solidFill>
              </a:rPr>
              <a:t>No Reversal of Valence (NoRV) </a:t>
            </a:r>
            <a:endParaRPr sz="9000">
              <a:solidFill>
                <a:srgbClr val="000000"/>
              </a:solidFill>
            </a:endParaRPr>
          </a:p>
          <a:p>
            <a:pPr indent="-371475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●"/>
            </a:pPr>
            <a:r>
              <a:rPr lang="en" sz="9000">
                <a:solidFill>
                  <a:srgbClr val="000000"/>
                </a:solidFill>
              </a:rPr>
              <a:t>No Semantic Incongruity (NSI) </a:t>
            </a:r>
            <a:endParaRPr sz="9000">
              <a:solidFill>
                <a:srgbClr val="000000"/>
              </a:solidFill>
            </a:endParaRPr>
          </a:p>
          <a:p>
            <a:pPr indent="-377825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4444"/>
              <a:buChar char="●"/>
            </a:pPr>
            <a:r>
              <a:rPr lang="en" sz="9000">
                <a:solidFill>
                  <a:srgbClr val="000000"/>
                </a:solidFill>
              </a:rPr>
              <a:t>SOTA </a:t>
            </a:r>
            <a:r>
              <a:rPr lang="en" sz="9000">
                <a:solidFill>
                  <a:srgbClr val="000000"/>
                </a:solidFill>
              </a:rPr>
              <a:t> (Hybrid reinforced seq2seq model </a:t>
            </a:r>
            <a:r>
              <a:rPr i="1" lang="en" sz="8100">
                <a:solidFill>
                  <a:srgbClr val="0000FF"/>
                </a:solidFill>
              </a:rPr>
              <a:t>Mishra et al 2019</a:t>
            </a:r>
            <a:r>
              <a:rPr lang="en" sz="9000">
                <a:solidFill>
                  <a:srgbClr val="000000"/>
                </a:solidFill>
              </a:rPr>
              <a:t>)</a:t>
            </a:r>
            <a:endParaRPr sz="9000">
              <a:solidFill>
                <a:srgbClr val="000000"/>
              </a:solidFill>
            </a:endParaRPr>
          </a:p>
          <a:p>
            <a:pPr indent="-37147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9000">
                <a:solidFill>
                  <a:schemeClr val="dk1"/>
                </a:solidFill>
              </a:rPr>
              <a:t>Full Model (FM) </a:t>
            </a:r>
            <a:endParaRPr sz="9000">
              <a:solidFill>
                <a:schemeClr val="dk1"/>
              </a:solidFill>
            </a:endParaRPr>
          </a:p>
          <a:p>
            <a:pPr indent="-37147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9000">
                <a:solidFill>
                  <a:schemeClr val="dk1"/>
                </a:solidFill>
              </a:rPr>
              <a:t>Human (Gold) Sarcasm </a:t>
            </a:r>
            <a:endParaRPr sz="9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				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		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				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		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				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		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				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		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/>
              <a:t>				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/>
              <a:t>			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/>
              <a:t>		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6"/>
          <p:cNvSpPr txBox="1"/>
          <p:nvPr>
            <p:ph type="title"/>
          </p:nvPr>
        </p:nvSpPr>
        <p:spPr>
          <a:xfrm>
            <a:off x="249925" y="0"/>
            <a:ext cx="8520600" cy="48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</a:t>
            </a:r>
            <a:endParaRPr/>
          </a:p>
        </p:txBody>
      </p:sp>
      <p:pic>
        <p:nvPicPr>
          <p:cNvPr id="353" name="Google Shape;353;p36" title="Human Evaluation"/>
          <p:cNvPicPr preferRelativeResize="0"/>
          <p:nvPr/>
        </p:nvPicPr>
        <p:blipFill rotWithShape="1">
          <a:blip r:embed="rId3">
            <a:alphaModFix/>
          </a:blip>
          <a:srcRect b="-2901" l="0" r="-989" t="0"/>
          <a:stretch/>
        </p:blipFill>
        <p:spPr>
          <a:xfrm>
            <a:off x="523200" y="569350"/>
            <a:ext cx="8113626" cy="46326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4" name="Google Shape;354;p36"/>
          <p:cNvGrpSpPr/>
          <p:nvPr/>
        </p:nvGrpSpPr>
        <p:grpSpPr>
          <a:xfrm>
            <a:off x="1758400" y="1452475"/>
            <a:ext cx="6642675" cy="2758000"/>
            <a:chOff x="1758350" y="1453575"/>
            <a:chExt cx="6642675" cy="2758000"/>
          </a:xfrm>
        </p:grpSpPr>
        <p:grpSp>
          <p:nvGrpSpPr>
            <p:cNvPr id="355" name="Google Shape;355;p36"/>
            <p:cNvGrpSpPr/>
            <p:nvPr/>
          </p:nvGrpSpPr>
          <p:grpSpPr>
            <a:xfrm>
              <a:off x="1758350" y="1712700"/>
              <a:ext cx="5070750" cy="2498875"/>
              <a:chOff x="1758350" y="1712700"/>
              <a:chExt cx="5070750" cy="2498875"/>
            </a:xfrm>
          </p:grpSpPr>
          <p:sp>
            <p:nvSpPr>
              <p:cNvPr id="356" name="Google Shape;356;p36"/>
              <p:cNvSpPr/>
              <p:nvPr/>
            </p:nvSpPr>
            <p:spPr>
              <a:xfrm>
                <a:off x="1758350" y="1781775"/>
                <a:ext cx="822600" cy="2429700"/>
              </a:xfrm>
              <a:prstGeom prst="rect">
                <a:avLst/>
              </a:prstGeom>
              <a:solidFill>
                <a:srgbClr val="FFFFFF"/>
              </a:solidFill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500"/>
              </a:p>
            </p:txBody>
          </p:sp>
          <p:sp>
            <p:nvSpPr>
              <p:cNvPr id="357" name="Google Shape;357;p36"/>
              <p:cNvSpPr/>
              <p:nvPr/>
            </p:nvSpPr>
            <p:spPr>
              <a:xfrm>
                <a:off x="3187100" y="1767475"/>
                <a:ext cx="822600" cy="2444100"/>
              </a:xfrm>
              <a:prstGeom prst="rect">
                <a:avLst/>
              </a:prstGeom>
              <a:solidFill>
                <a:srgbClr val="FFFFFF"/>
              </a:solidFill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500"/>
              </a:p>
            </p:txBody>
          </p:sp>
          <p:sp>
            <p:nvSpPr>
              <p:cNvPr id="358" name="Google Shape;358;p36"/>
              <p:cNvSpPr/>
              <p:nvPr/>
            </p:nvSpPr>
            <p:spPr>
              <a:xfrm>
                <a:off x="4596800" y="1712775"/>
                <a:ext cx="822600" cy="2498700"/>
              </a:xfrm>
              <a:prstGeom prst="rect">
                <a:avLst/>
              </a:prstGeom>
              <a:solidFill>
                <a:srgbClr val="FFFFFF"/>
              </a:solidFill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500"/>
              </a:p>
            </p:txBody>
          </p:sp>
          <p:sp>
            <p:nvSpPr>
              <p:cNvPr id="359" name="Google Shape;359;p36"/>
              <p:cNvSpPr/>
              <p:nvPr/>
            </p:nvSpPr>
            <p:spPr>
              <a:xfrm>
                <a:off x="6006500" y="1712700"/>
                <a:ext cx="822600" cy="2498700"/>
              </a:xfrm>
              <a:prstGeom prst="rect">
                <a:avLst/>
              </a:prstGeom>
              <a:solidFill>
                <a:srgbClr val="FFFFFF"/>
              </a:solidFill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500"/>
              </a:p>
            </p:txBody>
          </p:sp>
        </p:grpSp>
        <p:sp>
          <p:nvSpPr>
            <p:cNvPr id="360" name="Google Shape;360;p36"/>
            <p:cNvSpPr/>
            <p:nvPr/>
          </p:nvSpPr>
          <p:spPr>
            <a:xfrm>
              <a:off x="7501925" y="1453575"/>
              <a:ext cx="899100" cy="14235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500"/>
            </a:p>
          </p:txBody>
        </p:sp>
      </p:grpSp>
      <p:grpSp>
        <p:nvGrpSpPr>
          <p:cNvPr id="361" name="Google Shape;361;p36"/>
          <p:cNvGrpSpPr/>
          <p:nvPr/>
        </p:nvGrpSpPr>
        <p:grpSpPr>
          <a:xfrm>
            <a:off x="1896500" y="1711600"/>
            <a:ext cx="6504575" cy="2498875"/>
            <a:chOff x="1758350" y="1712700"/>
            <a:chExt cx="6504575" cy="2498875"/>
          </a:xfrm>
        </p:grpSpPr>
        <p:grpSp>
          <p:nvGrpSpPr>
            <p:cNvPr id="362" name="Google Shape;362;p36"/>
            <p:cNvGrpSpPr/>
            <p:nvPr/>
          </p:nvGrpSpPr>
          <p:grpSpPr>
            <a:xfrm>
              <a:off x="1758350" y="1712700"/>
              <a:ext cx="5070750" cy="2498875"/>
              <a:chOff x="1758350" y="1712700"/>
              <a:chExt cx="5070750" cy="2498875"/>
            </a:xfrm>
          </p:grpSpPr>
          <p:sp>
            <p:nvSpPr>
              <p:cNvPr id="363" name="Google Shape;363;p36"/>
              <p:cNvSpPr/>
              <p:nvPr/>
            </p:nvSpPr>
            <p:spPr>
              <a:xfrm>
                <a:off x="1758350" y="1781775"/>
                <a:ext cx="822600" cy="2429700"/>
              </a:xfrm>
              <a:prstGeom prst="rect">
                <a:avLst/>
              </a:prstGeom>
              <a:solidFill>
                <a:srgbClr val="FFFFFF"/>
              </a:solidFill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500"/>
              </a:p>
            </p:txBody>
          </p:sp>
          <p:sp>
            <p:nvSpPr>
              <p:cNvPr id="364" name="Google Shape;364;p36"/>
              <p:cNvSpPr/>
              <p:nvPr/>
            </p:nvSpPr>
            <p:spPr>
              <a:xfrm>
                <a:off x="3187100" y="1767475"/>
                <a:ext cx="822600" cy="2444100"/>
              </a:xfrm>
              <a:prstGeom prst="rect">
                <a:avLst/>
              </a:prstGeom>
              <a:solidFill>
                <a:srgbClr val="FFFFFF"/>
              </a:solidFill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500"/>
              </a:p>
            </p:txBody>
          </p:sp>
          <p:sp>
            <p:nvSpPr>
              <p:cNvPr id="365" name="Google Shape;365;p36"/>
              <p:cNvSpPr/>
              <p:nvPr/>
            </p:nvSpPr>
            <p:spPr>
              <a:xfrm>
                <a:off x="4596800" y="1712775"/>
                <a:ext cx="822600" cy="2498700"/>
              </a:xfrm>
              <a:prstGeom prst="rect">
                <a:avLst/>
              </a:prstGeom>
              <a:solidFill>
                <a:srgbClr val="FFFFFF"/>
              </a:solidFill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500"/>
              </a:p>
            </p:txBody>
          </p:sp>
          <p:sp>
            <p:nvSpPr>
              <p:cNvPr id="366" name="Google Shape;366;p36"/>
              <p:cNvSpPr/>
              <p:nvPr/>
            </p:nvSpPr>
            <p:spPr>
              <a:xfrm>
                <a:off x="6006500" y="1712700"/>
                <a:ext cx="822600" cy="2498700"/>
              </a:xfrm>
              <a:prstGeom prst="rect">
                <a:avLst/>
              </a:prstGeom>
              <a:solidFill>
                <a:srgbClr val="FFFFFF"/>
              </a:solidFill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500"/>
              </a:p>
            </p:txBody>
          </p:sp>
        </p:grpSp>
        <p:sp>
          <p:nvSpPr>
            <p:cNvPr id="367" name="Google Shape;367;p36"/>
            <p:cNvSpPr/>
            <p:nvPr/>
          </p:nvSpPr>
          <p:spPr>
            <a:xfrm>
              <a:off x="7363825" y="1767475"/>
              <a:ext cx="899100" cy="14235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500"/>
            </a:p>
          </p:txBody>
        </p:sp>
      </p:grpSp>
      <p:grpSp>
        <p:nvGrpSpPr>
          <p:cNvPr id="368" name="Google Shape;368;p36"/>
          <p:cNvGrpSpPr/>
          <p:nvPr/>
        </p:nvGrpSpPr>
        <p:grpSpPr>
          <a:xfrm>
            <a:off x="2067950" y="1709863"/>
            <a:ext cx="6333125" cy="2502350"/>
            <a:chOff x="1758350" y="1716325"/>
            <a:chExt cx="6333125" cy="2502350"/>
          </a:xfrm>
        </p:grpSpPr>
        <p:grpSp>
          <p:nvGrpSpPr>
            <p:cNvPr id="369" name="Google Shape;369;p36"/>
            <p:cNvGrpSpPr/>
            <p:nvPr/>
          </p:nvGrpSpPr>
          <p:grpSpPr>
            <a:xfrm>
              <a:off x="1758350" y="1716325"/>
              <a:ext cx="5061225" cy="2502350"/>
              <a:chOff x="1758350" y="1716325"/>
              <a:chExt cx="5061225" cy="2502350"/>
            </a:xfrm>
          </p:grpSpPr>
          <p:sp>
            <p:nvSpPr>
              <p:cNvPr id="370" name="Google Shape;370;p36"/>
              <p:cNvSpPr/>
              <p:nvPr/>
            </p:nvSpPr>
            <p:spPr>
              <a:xfrm>
                <a:off x="1758350" y="1781775"/>
                <a:ext cx="822600" cy="2429700"/>
              </a:xfrm>
              <a:prstGeom prst="rect">
                <a:avLst/>
              </a:prstGeom>
              <a:solidFill>
                <a:srgbClr val="FFFFFF"/>
              </a:solidFill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500"/>
              </a:p>
            </p:txBody>
          </p:sp>
          <p:sp>
            <p:nvSpPr>
              <p:cNvPr id="371" name="Google Shape;371;p36"/>
              <p:cNvSpPr/>
              <p:nvPr/>
            </p:nvSpPr>
            <p:spPr>
              <a:xfrm>
                <a:off x="3177575" y="1774575"/>
                <a:ext cx="822600" cy="2444100"/>
              </a:xfrm>
              <a:prstGeom prst="rect">
                <a:avLst/>
              </a:prstGeom>
              <a:solidFill>
                <a:srgbClr val="FFFFFF"/>
              </a:solidFill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500"/>
              </a:p>
            </p:txBody>
          </p:sp>
          <p:sp>
            <p:nvSpPr>
              <p:cNvPr id="372" name="Google Shape;372;p36"/>
              <p:cNvSpPr/>
              <p:nvPr/>
            </p:nvSpPr>
            <p:spPr>
              <a:xfrm>
                <a:off x="4587275" y="1716325"/>
                <a:ext cx="822600" cy="2498700"/>
              </a:xfrm>
              <a:prstGeom prst="rect">
                <a:avLst/>
              </a:prstGeom>
              <a:solidFill>
                <a:srgbClr val="FFFFFF"/>
              </a:solidFill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500"/>
              </a:p>
            </p:txBody>
          </p:sp>
          <p:sp>
            <p:nvSpPr>
              <p:cNvPr id="373" name="Google Shape;373;p36"/>
              <p:cNvSpPr/>
              <p:nvPr/>
            </p:nvSpPr>
            <p:spPr>
              <a:xfrm>
                <a:off x="5996975" y="1716338"/>
                <a:ext cx="822600" cy="2498700"/>
              </a:xfrm>
              <a:prstGeom prst="rect">
                <a:avLst/>
              </a:prstGeom>
              <a:solidFill>
                <a:srgbClr val="FFFFFF"/>
              </a:solidFill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500"/>
              </a:p>
            </p:txBody>
          </p:sp>
        </p:grpSp>
        <p:sp>
          <p:nvSpPr>
            <p:cNvPr id="374" name="Google Shape;374;p36"/>
            <p:cNvSpPr/>
            <p:nvPr/>
          </p:nvSpPr>
          <p:spPr>
            <a:xfrm>
              <a:off x="7192375" y="2067525"/>
              <a:ext cx="899100" cy="14235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500"/>
            </a:p>
          </p:txBody>
        </p:sp>
      </p:grpSp>
      <p:sp>
        <p:nvSpPr>
          <p:cNvPr id="375" name="Google Shape;375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37"/>
          <p:cNvSpPr txBox="1"/>
          <p:nvPr>
            <p:ph type="title"/>
          </p:nvPr>
        </p:nvSpPr>
        <p:spPr>
          <a:xfrm>
            <a:off x="0" y="0"/>
            <a:ext cx="9102300" cy="558900"/>
          </a:xfrm>
          <a:prstGeom prst="rect">
            <a:avLst/>
          </a:prstGeom>
          <a:solidFill>
            <a:srgbClr val="D9D9D9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lang="en" sz="1800">
                <a:highlight>
                  <a:srgbClr val="D9D9D9"/>
                </a:highlight>
              </a:rPr>
              <a:t>Why should AI be able to generate metaphors?</a:t>
            </a:r>
            <a:endParaRPr b="1" sz="1800">
              <a:highlight>
                <a:srgbClr val="D9D9D9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1620">
              <a:solidFill>
                <a:schemeClr val="accent2"/>
              </a:solidFill>
              <a:highlight>
                <a:srgbClr val="D9D2E9"/>
              </a:highlight>
            </a:endParaRPr>
          </a:p>
        </p:txBody>
      </p:sp>
      <p:sp>
        <p:nvSpPr>
          <p:cNvPr id="381" name="Google Shape;381;p37"/>
          <p:cNvSpPr txBox="1"/>
          <p:nvPr>
            <p:ph idx="1" type="body"/>
          </p:nvPr>
        </p:nvSpPr>
        <p:spPr>
          <a:xfrm>
            <a:off x="205575" y="657350"/>
            <a:ext cx="8626800" cy="79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Metaphors shape the mind, structure our experiences, and influence behavior</a:t>
            </a:r>
            <a:r>
              <a:rPr lang="en">
                <a:solidFill>
                  <a:schemeClr val="accent2"/>
                </a:solidFill>
                <a:highlight>
                  <a:srgbClr val="FFFFFF"/>
                </a:highlight>
              </a:rPr>
              <a:t> (</a:t>
            </a:r>
            <a:r>
              <a:rPr lang="en">
                <a:solidFill>
                  <a:srgbClr val="0000FF"/>
                </a:solidFill>
                <a:highlight>
                  <a:srgbClr val="FFFFFF"/>
                </a:highlight>
              </a:rPr>
              <a:t>Lakoff and Johnson 1980</a:t>
            </a:r>
            <a:r>
              <a:rPr lang="en">
                <a:solidFill>
                  <a:schemeClr val="accent2"/>
                </a:solidFill>
                <a:highlight>
                  <a:srgbClr val="FFFFFF"/>
                </a:highlight>
              </a:rPr>
              <a:t>)</a:t>
            </a:r>
            <a:endParaRPr sz="1000">
              <a:solidFill>
                <a:srgbClr val="37415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2" name="Google Shape;382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83" name="Google Shape;383;p37"/>
          <p:cNvSpPr txBox="1"/>
          <p:nvPr/>
        </p:nvSpPr>
        <p:spPr>
          <a:xfrm>
            <a:off x="350050" y="1455650"/>
            <a:ext cx="5486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Evoking emotions and conveying deeper meanings in writing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84" name="Google Shape;384;p37"/>
          <p:cNvSpPr txBox="1"/>
          <p:nvPr/>
        </p:nvSpPr>
        <p:spPr>
          <a:xfrm>
            <a:off x="350050" y="1874575"/>
            <a:ext cx="2995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Education and Learning</a:t>
            </a:r>
            <a:endParaRPr/>
          </a:p>
        </p:txBody>
      </p:sp>
      <p:sp>
        <p:nvSpPr>
          <p:cNvPr id="385" name="Google Shape;385;p37"/>
          <p:cNvSpPr txBox="1"/>
          <p:nvPr/>
        </p:nvSpPr>
        <p:spPr>
          <a:xfrm>
            <a:off x="350050" y="2302075"/>
            <a:ext cx="4585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Therapy and Counseling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386" name="Google Shape;386;p37"/>
          <p:cNvSpPr txBox="1"/>
          <p:nvPr/>
        </p:nvSpPr>
        <p:spPr>
          <a:xfrm>
            <a:off x="7141375" y="2339975"/>
            <a:ext cx="2012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387" name="Google Shape;387;p37"/>
          <p:cNvSpPr txBox="1"/>
          <p:nvPr/>
        </p:nvSpPr>
        <p:spPr>
          <a:xfrm>
            <a:off x="3680550" y="2902600"/>
            <a:ext cx="5340600" cy="7983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 </a:t>
            </a:r>
            <a:r>
              <a:rPr lang="en">
                <a:solidFill>
                  <a:srgbClr val="0432FF"/>
                </a:solidFill>
              </a:rPr>
              <a:t>cell</a:t>
            </a:r>
            <a:r>
              <a:rPr lang="en">
                <a:solidFill>
                  <a:schemeClr val="dk1"/>
                </a:solidFill>
              </a:rPr>
              <a:t> is a </a:t>
            </a:r>
            <a:r>
              <a:rPr lang="en">
                <a:solidFill>
                  <a:srgbClr val="CC0000"/>
                </a:solidFill>
              </a:rPr>
              <a:t>city</a:t>
            </a:r>
            <a:r>
              <a:rPr lang="en">
                <a:solidFill>
                  <a:schemeClr val="dk1"/>
                </a:solidFill>
              </a:rPr>
              <a:t>. The </a:t>
            </a:r>
            <a:r>
              <a:rPr lang="en">
                <a:solidFill>
                  <a:srgbClr val="0432FF"/>
                </a:solidFill>
              </a:rPr>
              <a:t>nucleus</a:t>
            </a:r>
            <a:r>
              <a:rPr lang="en">
                <a:solidFill>
                  <a:schemeClr val="dk1"/>
                </a:solidFill>
              </a:rPr>
              <a:t> is the </a:t>
            </a:r>
            <a:r>
              <a:rPr lang="en">
                <a:solidFill>
                  <a:srgbClr val="C92D39"/>
                </a:solidFill>
              </a:rPr>
              <a:t>city center</a:t>
            </a:r>
            <a:r>
              <a:rPr lang="en">
                <a:solidFill>
                  <a:schemeClr val="dk1"/>
                </a:solidFill>
              </a:rPr>
              <a:t>, where important decisions are made. The </a:t>
            </a:r>
            <a:r>
              <a:rPr lang="en">
                <a:solidFill>
                  <a:srgbClr val="0432FF"/>
                </a:solidFill>
              </a:rPr>
              <a:t>mitochondria</a:t>
            </a:r>
            <a:r>
              <a:rPr lang="en">
                <a:solidFill>
                  <a:schemeClr val="dk1"/>
                </a:solidFill>
              </a:rPr>
              <a:t> are the </a:t>
            </a:r>
            <a:r>
              <a:rPr lang="en">
                <a:solidFill>
                  <a:srgbClr val="C92D39"/>
                </a:solidFill>
              </a:rPr>
              <a:t>power plants</a:t>
            </a:r>
            <a:endParaRPr>
              <a:solidFill>
                <a:srgbClr val="C92D39"/>
              </a:solidFill>
            </a:endParaRPr>
          </a:p>
        </p:txBody>
      </p:sp>
      <p:sp>
        <p:nvSpPr>
          <p:cNvPr id="388" name="Google Shape;388;p37"/>
          <p:cNvSpPr txBox="1"/>
          <p:nvPr/>
        </p:nvSpPr>
        <p:spPr>
          <a:xfrm>
            <a:off x="6150350" y="1893938"/>
            <a:ext cx="2513100" cy="23310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A52A2A"/>
                </a:solidFill>
              </a:rPr>
              <a:t>METAPHORS IN THERAPY</a:t>
            </a:r>
            <a:endParaRPr b="1" sz="1000">
              <a:solidFill>
                <a:srgbClr val="A52A2A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Helps to explain ideas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Take home remembrance of the session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Suggest possibility of alternatives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89" name="Google Shape;389;p37"/>
          <p:cNvSpPr txBox="1"/>
          <p:nvPr/>
        </p:nvSpPr>
        <p:spPr>
          <a:xfrm>
            <a:off x="4335450" y="2103025"/>
            <a:ext cx="4685700" cy="7983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Sometimes fate is a small sandstorm that keeps changing directions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432FF"/>
                </a:solidFill>
              </a:rPr>
              <a:t>-Murakami</a:t>
            </a:r>
            <a:r>
              <a:rPr lang="en">
                <a:solidFill>
                  <a:schemeClr val="dk1"/>
                </a:solidFill>
              </a:rPr>
              <a:t>, </a:t>
            </a:r>
            <a:r>
              <a:rPr lang="en">
                <a:solidFill>
                  <a:srgbClr val="C92D39"/>
                </a:solidFill>
              </a:rPr>
              <a:t>Kafka on the Shore</a:t>
            </a:r>
            <a:endParaRPr>
              <a:solidFill>
                <a:srgbClr val="C92D39"/>
              </a:solidFill>
            </a:endParaRPr>
          </a:p>
        </p:txBody>
      </p:sp>
      <p:sp>
        <p:nvSpPr>
          <p:cNvPr id="390" name="Google Shape;390;p37"/>
          <p:cNvSpPr txBox="1"/>
          <p:nvPr/>
        </p:nvSpPr>
        <p:spPr>
          <a:xfrm>
            <a:off x="5048100" y="2644625"/>
            <a:ext cx="3489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8"/>
          <p:cNvSpPr txBox="1"/>
          <p:nvPr>
            <p:ph idx="12" type="sldNum"/>
          </p:nvPr>
        </p:nvSpPr>
        <p:spPr>
          <a:xfrm>
            <a:off x="4337957" y="5003382"/>
            <a:ext cx="457200" cy="105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rmAutofit fontScale="32500" lnSpcReduction="1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97" name="Google Shape;397;p38"/>
          <p:cNvSpPr/>
          <p:nvPr/>
        </p:nvSpPr>
        <p:spPr>
          <a:xfrm>
            <a:off x="916338" y="3062825"/>
            <a:ext cx="7084800" cy="51390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1800">
                <a:solidFill>
                  <a:schemeClr val="dk1"/>
                </a:solidFill>
              </a:rPr>
              <a:t>The window panes were </a:t>
            </a:r>
            <a:r>
              <a:rPr b="1" lang="en" sz="1800">
                <a:solidFill>
                  <a:srgbClr val="FF0000"/>
                </a:solidFill>
              </a:rPr>
              <a:t>rattling</a:t>
            </a:r>
            <a:r>
              <a:rPr lang="en" sz="1800">
                <a:solidFill>
                  <a:schemeClr val="dk1"/>
                </a:solidFill>
              </a:rPr>
              <a:t> as the wind blew through them </a:t>
            </a:r>
            <a:endParaRPr b="1" sz="1800">
              <a:solidFill>
                <a:srgbClr val="FF0000"/>
              </a:solidFill>
            </a:endParaRPr>
          </a:p>
        </p:txBody>
      </p:sp>
      <p:cxnSp>
        <p:nvCxnSpPr>
          <p:cNvPr id="398" name="Google Shape;398;p38"/>
          <p:cNvCxnSpPr/>
          <p:nvPr/>
        </p:nvCxnSpPr>
        <p:spPr>
          <a:xfrm>
            <a:off x="4068715" y="3582915"/>
            <a:ext cx="9900" cy="5697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99" name="Google Shape;399;p38"/>
          <p:cNvSpPr txBox="1"/>
          <p:nvPr/>
        </p:nvSpPr>
        <p:spPr>
          <a:xfrm>
            <a:off x="1608200" y="2684550"/>
            <a:ext cx="15399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Literal</a:t>
            </a:r>
            <a:endParaRPr b="1"/>
          </a:p>
        </p:txBody>
      </p:sp>
      <p:sp>
        <p:nvSpPr>
          <p:cNvPr id="400" name="Google Shape;400;p38"/>
          <p:cNvSpPr txBox="1"/>
          <p:nvPr/>
        </p:nvSpPr>
        <p:spPr>
          <a:xfrm>
            <a:off x="1566205" y="3878026"/>
            <a:ext cx="1310100" cy="19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Metaphor</a:t>
            </a:r>
            <a:endParaRPr b="1"/>
          </a:p>
        </p:txBody>
      </p:sp>
      <p:sp>
        <p:nvSpPr>
          <p:cNvPr id="401" name="Google Shape;401;p38"/>
          <p:cNvSpPr/>
          <p:nvPr/>
        </p:nvSpPr>
        <p:spPr>
          <a:xfrm>
            <a:off x="929205" y="4226063"/>
            <a:ext cx="7131600" cy="56970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" sz="1800">
                <a:solidFill>
                  <a:schemeClr val="dk1"/>
                </a:solidFill>
              </a:rPr>
              <a:t>The window panes were </a:t>
            </a:r>
            <a:r>
              <a:rPr b="1" lang="en" sz="1800">
                <a:solidFill>
                  <a:srgbClr val="0000FF"/>
                </a:solidFill>
              </a:rPr>
              <a:t>trembling</a:t>
            </a:r>
            <a:r>
              <a:rPr lang="en" sz="1800">
                <a:solidFill>
                  <a:schemeClr val="dk1"/>
                </a:solidFill>
              </a:rPr>
              <a:t> as the wind blew through them </a:t>
            </a:r>
            <a:endParaRPr b="1" sz="1800">
              <a:solidFill>
                <a:srgbClr val="FF0000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p38"/>
          <p:cNvSpPr txBox="1"/>
          <p:nvPr/>
        </p:nvSpPr>
        <p:spPr>
          <a:xfrm>
            <a:off x="333850" y="2075825"/>
            <a:ext cx="8729100" cy="4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  <a:highlight>
                  <a:schemeClr val="lt1"/>
                </a:highlight>
              </a:rPr>
              <a:t>Given a literal input sentence, generate a corresponding metaphoric sentence</a:t>
            </a:r>
            <a:endParaRPr sz="18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403" name="Google Shape;403;p38"/>
          <p:cNvSpPr txBox="1"/>
          <p:nvPr/>
        </p:nvSpPr>
        <p:spPr>
          <a:xfrm>
            <a:off x="205575" y="1046425"/>
            <a:ext cx="8517000" cy="4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highlight>
                  <a:schemeClr val="lt1"/>
                </a:highlight>
              </a:rPr>
              <a:t>Simplifying assumption: focus on </a:t>
            </a:r>
            <a:r>
              <a:rPr b="1" lang="en" sz="1700">
                <a:solidFill>
                  <a:schemeClr val="dk1"/>
                </a:solidFill>
                <a:highlight>
                  <a:schemeClr val="lt1"/>
                </a:highlight>
              </a:rPr>
              <a:t>verbs</a:t>
            </a:r>
            <a:r>
              <a:rPr lang="en" sz="1700">
                <a:solidFill>
                  <a:schemeClr val="dk1"/>
                </a:solidFill>
                <a:highlight>
                  <a:schemeClr val="lt1"/>
                </a:highlight>
              </a:rPr>
              <a:t> as they are often the key component of metaphoric expressions (Steen et al., 2010; Martin, 2006).</a:t>
            </a:r>
            <a:endParaRPr sz="1700">
              <a:solidFill>
                <a:schemeClr val="dk2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404" name="Google Shape;404;p38"/>
          <p:cNvSpPr txBox="1"/>
          <p:nvPr>
            <p:ph type="title"/>
          </p:nvPr>
        </p:nvSpPr>
        <p:spPr>
          <a:xfrm>
            <a:off x="-5450" y="2"/>
            <a:ext cx="9144000" cy="6072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b="1" lang="en" sz="1800"/>
              <a:t>MERMAID: Metaphor Generation with Symbolism and Discriminative Decoding</a:t>
            </a:r>
            <a:r>
              <a:rPr lang="en" sz="2000">
                <a:solidFill>
                  <a:schemeClr val="lt1"/>
                </a:solidFill>
              </a:rPr>
              <a:t>   </a:t>
            </a:r>
            <a:r>
              <a:rPr lang="en" sz="1500"/>
              <a:t>(Chakrabarty et al; NAACL 2021)</a:t>
            </a:r>
            <a:r>
              <a:rPr lang="en" sz="1500">
                <a:solidFill>
                  <a:schemeClr val="lt1"/>
                </a:solidFill>
              </a:rPr>
              <a:t> </a:t>
            </a:r>
            <a:endParaRPr sz="1500">
              <a:solidFill>
                <a:schemeClr val="lt1"/>
              </a:solidFill>
            </a:endParaRPr>
          </a:p>
        </p:txBody>
      </p:sp>
      <p:sp>
        <p:nvSpPr>
          <p:cNvPr id="405" name="Google Shape;405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b" bIns="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</a:rPr>
              <a:t>‹#›</a:t>
            </a:fld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9"/>
          <p:cNvSpPr txBox="1"/>
          <p:nvPr>
            <p:ph idx="1" type="subTitle"/>
          </p:nvPr>
        </p:nvSpPr>
        <p:spPr>
          <a:xfrm>
            <a:off x="263700" y="928953"/>
            <a:ext cx="8709600" cy="6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Lack of parallel (literal, metaphorical) training data</a:t>
            </a:r>
            <a:endParaRPr sz="1800">
              <a:solidFill>
                <a:schemeClr val="dk1"/>
              </a:solidFill>
            </a:endParaRPr>
          </a:p>
          <a:p>
            <a:pPr indent="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highlight>
                <a:srgbClr val="D9D9D9"/>
              </a:highlight>
            </a:endParaRPr>
          </a:p>
          <a:p>
            <a:pPr indent="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highlight>
                <a:srgbClr val="D9D9D9"/>
              </a:highlight>
            </a:endParaRPr>
          </a:p>
        </p:txBody>
      </p:sp>
      <p:sp>
        <p:nvSpPr>
          <p:cNvPr id="411" name="Google Shape;411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12" name="Google Shape;412;p39"/>
          <p:cNvSpPr txBox="1"/>
          <p:nvPr>
            <p:ph type="ctrTitle"/>
          </p:nvPr>
        </p:nvSpPr>
        <p:spPr>
          <a:xfrm>
            <a:off x="0" y="0"/>
            <a:ext cx="9144000" cy="5355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 b="1" sz="1800">
              <a:solidFill>
                <a:srgbClr val="202122"/>
              </a:solidFill>
            </a:endParaRPr>
          </a:p>
          <a:p>
            <a:pPr indent="0" lvl="0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 b="1" sz="1800">
              <a:solidFill>
                <a:srgbClr val="202122"/>
              </a:solidFill>
            </a:endParaRPr>
          </a:p>
          <a:p>
            <a:pPr indent="457200" lvl="0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b="1" lang="en" sz="1800">
                <a:solidFill>
                  <a:srgbClr val="202122"/>
                </a:solidFill>
              </a:rPr>
              <a:t>Key Challenges and Solutions</a:t>
            </a:r>
            <a:endParaRPr b="1" sz="1800">
              <a:solidFill>
                <a:srgbClr val="202122"/>
              </a:solidFill>
            </a:endParaRPr>
          </a:p>
        </p:txBody>
      </p:sp>
      <p:sp>
        <p:nvSpPr>
          <p:cNvPr id="413" name="Google Shape;413;p39"/>
          <p:cNvSpPr txBox="1"/>
          <p:nvPr/>
        </p:nvSpPr>
        <p:spPr>
          <a:xfrm>
            <a:off x="934050" y="1640875"/>
            <a:ext cx="7915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45720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highlight>
                  <a:srgbClr val="D9D9D9"/>
                </a:highlight>
              </a:rPr>
              <a:t>Automatically create parallel data with distant supervision </a:t>
            </a:r>
            <a:endParaRPr sz="1800">
              <a:solidFill>
                <a:schemeClr val="dk1"/>
              </a:solidFill>
              <a:highlight>
                <a:srgbClr val="D9D9D9"/>
              </a:highlight>
            </a:endParaRPr>
          </a:p>
        </p:txBody>
      </p:sp>
      <p:sp>
        <p:nvSpPr>
          <p:cNvPr id="414" name="Google Shape;414;p39"/>
          <p:cNvSpPr txBox="1"/>
          <p:nvPr/>
        </p:nvSpPr>
        <p:spPr>
          <a:xfrm>
            <a:off x="298800" y="2331613"/>
            <a:ext cx="8546400" cy="6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Ensuring Meaning (metaphor) = Meaning (Literal)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415" name="Google Shape;415;p39"/>
          <p:cNvSpPr txBox="1"/>
          <p:nvPr/>
        </p:nvSpPr>
        <p:spPr>
          <a:xfrm>
            <a:off x="992725" y="2855475"/>
            <a:ext cx="7915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45720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highlight>
                  <a:srgbClr val="D9D9D9"/>
                </a:highlight>
              </a:rPr>
              <a:t>Rely on external knowledge and theoretical grounding</a:t>
            </a:r>
            <a:endParaRPr sz="1800">
              <a:solidFill>
                <a:schemeClr val="dk1"/>
              </a:solidFill>
              <a:highlight>
                <a:srgbClr val="D9D9D9"/>
              </a:highlight>
            </a:endParaRPr>
          </a:p>
        </p:txBody>
      </p:sp>
      <p:sp>
        <p:nvSpPr>
          <p:cNvPr id="416" name="Google Shape;416;p39"/>
          <p:cNvSpPr txBox="1"/>
          <p:nvPr/>
        </p:nvSpPr>
        <p:spPr>
          <a:xfrm>
            <a:off x="282300" y="3538738"/>
            <a:ext cx="8672400" cy="6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Generative language models tend to produce literal text over metaphorical one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417" name="Google Shape;417;p39"/>
          <p:cNvSpPr txBox="1"/>
          <p:nvPr/>
        </p:nvSpPr>
        <p:spPr>
          <a:xfrm>
            <a:off x="992725" y="4070075"/>
            <a:ext cx="7915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45720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highlight>
                  <a:srgbClr val="D9D9D9"/>
                </a:highlight>
              </a:rPr>
              <a:t>Modify inference objective to improve outputs</a:t>
            </a:r>
            <a:endParaRPr sz="1800">
              <a:solidFill>
                <a:schemeClr val="dk1"/>
              </a:solidFill>
              <a:highlight>
                <a:srgbClr val="D9D9D9"/>
              </a:highlight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40"/>
          <p:cNvSpPr txBox="1"/>
          <p:nvPr>
            <p:ph idx="12" type="sldNum"/>
          </p:nvPr>
        </p:nvSpPr>
        <p:spPr>
          <a:xfrm>
            <a:off x="8472458" y="480571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23" name="Google Shape;423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551" y="877938"/>
            <a:ext cx="5178649" cy="10079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24" name="Google Shape;424;p40"/>
          <p:cNvSpPr/>
          <p:nvPr/>
        </p:nvSpPr>
        <p:spPr>
          <a:xfrm>
            <a:off x="3719400" y="1219838"/>
            <a:ext cx="2845200" cy="357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dk1"/>
              </a:solidFill>
              <a:highlight>
                <a:srgbClr val="E4E8EE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dk1"/>
              </a:solidFill>
              <a:highlight>
                <a:srgbClr val="E4E8EE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300" u="none" cap="none" strike="noStrike">
                <a:solidFill>
                  <a:schemeClr val="dk1"/>
                </a:solidFill>
                <a:highlight>
                  <a:srgbClr val="EFEFEF"/>
                </a:highlight>
                <a:latin typeface="Arial"/>
                <a:ea typeface="Arial"/>
                <a:cs typeface="Arial"/>
                <a:sym typeface="Arial"/>
              </a:rPr>
              <a:t>       The house where love had </a:t>
            </a:r>
            <a:r>
              <a:rPr b="1" i="0" lang="en" sz="1300" u="none" cap="none" strike="noStrike">
                <a:solidFill>
                  <a:srgbClr val="0000FF"/>
                </a:solidFill>
                <a:highlight>
                  <a:srgbClr val="EFEFEF"/>
                </a:highlight>
                <a:latin typeface="Arial"/>
                <a:ea typeface="Arial"/>
                <a:cs typeface="Arial"/>
                <a:sym typeface="Arial"/>
              </a:rPr>
              <a:t>died</a:t>
            </a:r>
            <a:r>
              <a:rPr b="0" i="0" lang="en" sz="1300" u="none" cap="none" strike="noStrike">
                <a:solidFill>
                  <a:schemeClr val="dk1"/>
                </a:solidFill>
                <a:highlight>
                  <a:srgbClr val="EFEFEF"/>
                </a:highlight>
                <a:latin typeface="Arial"/>
                <a:ea typeface="Arial"/>
                <a:cs typeface="Arial"/>
                <a:sym typeface="Arial"/>
              </a:rPr>
              <a:t>   </a:t>
            </a:r>
            <a:endParaRPr b="0" i="0" sz="1300" u="none" cap="none" strike="noStrike">
              <a:solidFill>
                <a:schemeClr val="dk1"/>
              </a:solidFill>
              <a:highlight>
                <a:srgbClr val="EFEFE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p40"/>
          <p:cNvSpPr txBox="1"/>
          <p:nvPr>
            <p:ph type="ctrTitle"/>
          </p:nvPr>
        </p:nvSpPr>
        <p:spPr>
          <a:xfrm>
            <a:off x="0" y="0"/>
            <a:ext cx="9144000" cy="4164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b="1" lang="en" sz="1800"/>
              <a:t>Automatic Creation of Parallel Data</a:t>
            </a:r>
            <a:endParaRPr b="1" sz="1800"/>
          </a:p>
        </p:txBody>
      </p:sp>
      <p:sp>
        <p:nvSpPr>
          <p:cNvPr id="426" name="Google Shape;426;p40"/>
          <p:cNvSpPr txBox="1"/>
          <p:nvPr/>
        </p:nvSpPr>
        <p:spPr>
          <a:xfrm>
            <a:off x="130629" y="1053503"/>
            <a:ext cx="1404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sng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Gutenberg Poetry Corpus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40"/>
          <p:cNvSpPr txBox="1"/>
          <p:nvPr>
            <p:ph idx="12" type="sldNum"/>
          </p:nvPr>
        </p:nvSpPr>
        <p:spPr>
          <a:xfrm>
            <a:off x="8472458" y="480571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28" name="Google Shape;428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19650" y="4043438"/>
            <a:ext cx="5343500" cy="10079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29" name="Google Shape;429;p40"/>
          <p:cNvSpPr/>
          <p:nvPr/>
        </p:nvSpPr>
        <p:spPr>
          <a:xfrm>
            <a:off x="5208300" y="4306688"/>
            <a:ext cx="3054900" cy="357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dk1"/>
              </a:solidFill>
              <a:highlight>
                <a:srgbClr val="E4E8EE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dk1"/>
              </a:solidFill>
              <a:highlight>
                <a:srgbClr val="E4E8EE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300" u="none" cap="none" strike="noStrike">
                <a:solidFill>
                  <a:schemeClr val="dk1"/>
                </a:solidFill>
                <a:highlight>
                  <a:srgbClr val="EFEFEF"/>
                </a:highlight>
                <a:latin typeface="Arial"/>
                <a:ea typeface="Arial"/>
                <a:cs typeface="Arial"/>
                <a:sym typeface="Arial"/>
              </a:rPr>
              <a:t>       The house where love had </a:t>
            </a:r>
            <a:r>
              <a:rPr b="1" i="0" lang="en" sz="1300" u="none" cap="none" strike="noStrike">
                <a:solidFill>
                  <a:srgbClr val="FF0000"/>
                </a:solidFill>
                <a:highlight>
                  <a:srgbClr val="EFEFEF"/>
                </a:highlight>
                <a:latin typeface="Arial"/>
                <a:ea typeface="Arial"/>
                <a:cs typeface="Arial"/>
                <a:sym typeface="Arial"/>
              </a:rPr>
              <a:t>ended</a:t>
            </a:r>
            <a:r>
              <a:rPr b="0" i="0" lang="en" sz="1300" u="none" cap="none" strike="noStrike">
                <a:solidFill>
                  <a:schemeClr val="dk1"/>
                </a:solidFill>
                <a:highlight>
                  <a:srgbClr val="EFEFEF"/>
                </a:highlight>
                <a:latin typeface="Arial"/>
                <a:ea typeface="Arial"/>
                <a:cs typeface="Arial"/>
                <a:sym typeface="Arial"/>
              </a:rPr>
              <a:t>   </a:t>
            </a:r>
            <a:endParaRPr b="0" i="0" sz="1300" u="none" cap="none" strike="noStrike">
              <a:solidFill>
                <a:schemeClr val="dk1"/>
              </a:solidFill>
              <a:highlight>
                <a:srgbClr val="EFEFE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30" name="Google Shape;430;p40"/>
          <p:cNvCxnSpPr/>
          <p:nvPr/>
        </p:nvCxnSpPr>
        <p:spPr>
          <a:xfrm>
            <a:off x="6780650" y="1611338"/>
            <a:ext cx="1046400" cy="7290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31" name="Google Shape;431;p40"/>
          <p:cNvCxnSpPr/>
          <p:nvPr/>
        </p:nvCxnSpPr>
        <p:spPr>
          <a:xfrm flipH="1">
            <a:off x="7779400" y="3197725"/>
            <a:ext cx="488700" cy="7884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32" name="Google Shape;432;p40"/>
          <p:cNvSpPr txBox="1"/>
          <p:nvPr/>
        </p:nvSpPr>
        <p:spPr>
          <a:xfrm>
            <a:off x="6329548" y="2359988"/>
            <a:ext cx="2691600" cy="8313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How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/>
              <a:t>can we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co</a:t>
            </a:r>
            <a:r>
              <a:rPr lang="en"/>
              <a:t>nvert to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1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literal 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meaning that is </a:t>
            </a:r>
            <a:r>
              <a:rPr b="0" i="1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semantically consistent?</a:t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p40"/>
          <p:cNvSpPr txBox="1"/>
          <p:nvPr/>
        </p:nvSpPr>
        <p:spPr>
          <a:xfrm>
            <a:off x="413150" y="2347338"/>
            <a:ext cx="3738300" cy="8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Address this challenge through theoretical insight + knowledge</a:t>
            </a:r>
            <a:endParaRPr b="1"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injection</a:t>
            </a:r>
            <a:endParaRPr b="1"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434" name="Google Shape;434;p40"/>
          <p:cNvCxnSpPr/>
          <p:nvPr/>
        </p:nvCxnSpPr>
        <p:spPr>
          <a:xfrm flipH="1" rot="10800000">
            <a:off x="6467950" y="934600"/>
            <a:ext cx="764100" cy="3081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stealth"/>
            <a:tailEnd len="med" w="med" type="none"/>
          </a:ln>
        </p:spPr>
      </p:cxnSp>
      <p:sp>
        <p:nvSpPr>
          <p:cNvPr id="435" name="Google Shape;435;p40"/>
          <p:cNvSpPr txBox="1"/>
          <p:nvPr/>
        </p:nvSpPr>
        <p:spPr>
          <a:xfrm>
            <a:off x="7257775" y="568475"/>
            <a:ext cx="1708200" cy="7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Detect sentences with metaphoric verbs</a:t>
            </a:r>
            <a:endParaRPr sz="13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41" name="Google Shape;441;p41"/>
          <p:cNvSpPr txBox="1"/>
          <p:nvPr>
            <p:ph type="ctrTitle"/>
          </p:nvPr>
        </p:nvSpPr>
        <p:spPr>
          <a:xfrm>
            <a:off x="0" y="0"/>
            <a:ext cx="9144000" cy="4398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b="1" lang="en" sz="1800"/>
              <a:t>How to generate literal meaning from metaphors?</a:t>
            </a:r>
            <a:endParaRPr b="1" sz="1800"/>
          </a:p>
        </p:txBody>
      </p:sp>
      <p:pic>
        <p:nvPicPr>
          <p:cNvPr id="442" name="Google Shape;44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81250" y="818350"/>
            <a:ext cx="2505075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55488" y="1297925"/>
            <a:ext cx="753025" cy="1121350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41"/>
          <p:cNvSpPr/>
          <p:nvPr/>
        </p:nvSpPr>
        <p:spPr>
          <a:xfrm>
            <a:off x="467223" y="3487613"/>
            <a:ext cx="3251400" cy="357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dk1"/>
              </a:solidFill>
              <a:highlight>
                <a:srgbClr val="E4E8EE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dk1"/>
              </a:solidFill>
              <a:highlight>
                <a:srgbClr val="E4E8EE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300" u="none" cap="none" strike="noStrike">
                <a:solidFill>
                  <a:schemeClr val="dk1"/>
                </a:solidFill>
                <a:highlight>
                  <a:srgbClr val="EFEFEF"/>
                </a:highlight>
                <a:latin typeface="Arial"/>
                <a:ea typeface="Arial"/>
                <a:cs typeface="Arial"/>
                <a:sym typeface="Arial"/>
              </a:rPr>
              <a:t>       The house where love had </a:t>
            </a:r>
            <a:r>
              <a:rPr b="1" i="0" lang="en" sz="1300" u="none" cap="none" strike="noStrike">
                <a:solidFill>
                  <a:srgbClr val="0000FF"/>
                </a:solidFill>
                <a:highlight>
                  <a:srgbClr val="EFEFEF"/>
                </a:highlight>
                <a:latin typeface="Arial"/>
                <a:ea typeface="Arial"/>
                <a:cs typeface="Arial"/>
                <a:sym typeface="Arial"/>
              </a:rPr>
              <a:t>MASK</a:t>
            </a:r>
            <a:r>
              <a:rPr b="0" i="0" lang="en" sz="1300" u="none" cap="none" strike="noStrike">
                <a:solidFill>
                  <a:schemeClr val="dk1"/>
                </a:solidFill>
                <a:highlight>
                  <a:srgbClr val="EFEFEF"/>
                </a:highlight>
                <a:latin typeface="Arial"/>
                <a:ea typeface="Arial"/>
                <a:cs typeface="Arial"/>
                <a:sym typeface="Arial"/>
              </a:rPr>
              <a:t>   </a:t>
            </a:r>
            <a:endParaRPr b="0" i="0" sz="1300" u="none" cap="none" strike="noStrike">
              <a:solidFill>
                <a:schemeClr val="dk1"/>
              </a:solidFill>
              <a:highlight>
                <a:srgbClr val="EFEFE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45" name="Google Shape;445;p41"/>
          <p:cNvCxnSpPr/>
          <p:nvPr/>
        </p:nvCxnSpPr>
        <p:spPr>
          <a:xfrm>
            <a:off x="3784225" y="3697975"/>
            <a:ext cx="3309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446" name="Google Shape;446;p41"/>
          <p:cNvPicPr preferRelativeResize="0"/>
          <p:nvPr/>
        </p:nvPicPr>
        <p:blipFill rotWithShape="1">
          <a:blip r:embed="rId5">
            <a:alphaModFix/>
          </a:blip>
          <a:srcRect b="-10360" l="0" r="0" t="10360"/>
          <a:stretch/>
        </p:blipFill>
        <p:spPr>
          <a:xfrm>
            <a:off x="4307390" y="3306203"/>
            <a:ext cx="799800" cy="7835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7" name="Google Shape;447;p41"/>
          <p:cNvCxnSpPr/>
          <p:nvPr/>
        </p:nvCxnSpPr>
        <p:spPr>
          <a:xfrm>
            <a:off x="5192300" y="3697963"/>
            <a:ext cx="3309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48" name="Google Shape;448;p41"/>
          <p:cNvSpPr/>
          <p:nvPr/>
        </p:nvSpPr>
        <p:spPr>
          <a:xfrm>
            <a:off x="5648130" y="3062560"/>
            <a:ext cx="273000" cy="1270800"/>
          </a:xfrm>
          <a:prstGeom prst="leftBrace">
            <a:avLst>
              <a:gd fmla="val 8333" name="adj1"/>
              <a:gd fmla="val 50000" name="adj2"/>
            </a:avLst>
          </a:prstGeom>
          <a:noFill/>
          <a:ln cap="flat" cmpd="sng" w="9525">
            <a:solidFill>
              <a:srgbClr val="FDA73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p41"/>
          <p:cNvSpPr txBox="1"/>
          <p:nvPr/>
        </p:nvSpPr>
        <p:spPr>
          <a:xfrm>
            <a:off x="6153587" y="3113122"/>
            <a:ext cx="16389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started (0.</a:t>
            </a:r>
            <a:r>
              <a:rPr lang="en"/>
              <a:t>11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withered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(0.</a:t>
            </a:r>
            <a:r>
              <a:rPr lang="en"/>
              <a:t>08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ended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(0.0</a:t>
            </a:r>
            <a:r>
              <a:rPr lang="en"/>
              <a:t>6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flickered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(0.0</a:t>
            </a:r>
            <a:r>
              <a:rPr lang="en"/>
              <a:t>4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/>
          </a:p>
        </p:txBody>
      </p:sp>
      <p:sp>
        <p:nvSpPr>
          <p:cNvPr id="450" name="Google Shape;450;p41"/>
          <p:cNvSpPr txBox="1"/>
          <p:nvPr/>
        </p:nvSpPr>
        <p:spPr>
          <a:xfrm>
            <a:off x="1687375" y="2307475"/>
            <a:ext cx="5926200" cy="2057400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	 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But how to also ensure semantic consistency ?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451" name="Google Shape;451;p41"/>
          <p:cNvSpPr txBox="1"/>
          <p:nvPr/>
        </p:nvSpPr>
        <p:spPr>
          <a:xfrm>
            <a:off x="2399849" y="818350"/>
            <a:ext cx="864300" cy="214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BERT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452" name="Google Shape;452;p41"/>
          <p:cNvSpPr/>
          <p:nvPr/>
        </p:nvSpPr>
        <p:spPr>
          <a:xfrm>
            <a:off x="7328775" y="905800"/>
            <a:ext cx="1508400" cy="1444800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Trained on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3.3B words</a:t>
            </a:r>
            <a:endParaRPr/>
          </a:p>
        </p:txBody>
      </p:sp>
      <p:sp>
        <p:nvSpPr>
          <p:cNvPr id="453" name="Google Shape;453;p41"/>
          <p:cNvSpPr txBox="1"/>
          <p:nvPr/>
        </p:nvSpPr>
        <p:spPr>
          <a:xfrm>
            <a:off x="310900" y="1618950"/>
            <a:ext cx="2000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Masked Language Model</a:t>
            </a:r>
            <a:endParaRPr sz="16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42"/>
          <p:cNvSpPr txBox="1"/>
          <p:nvPr>
            <p:ph idx="1" type="subTitle"/>
          </p:nvPr>
        </p:nvSpPr>
        <p:spPr>
          <a:xfrm>
            <a:off x="311700" y="1199410"/>
            <a:ext cx="8709600" cy="368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Theoretically grounded relation between </a:t>
            </a:r>
            <a:r>
              <a:rPr b="1" i="1" lang="en" sz="1800">
                <a:solidFill>
                  <a:schemeClr val="dk1"/>
                </a:solidFill>
              </a:rPr>
              <a:t>metaphors</a:t>
            </a:r>
            <a:r>
              <a:rPr lang="en" sz="1800">
                <a:solidFill>
                  <a:schemeClr val="dk1"/>
                </a:solidFill>
              </a:rPr>
              <a:t> and </a:t>
            </a:r>
            <a:r>
              <a:rPr b="1" i="1" lang="en" sz="1800">
                <a:solidFill>
                  <a:schemeClr val="dk1"/>
                </a:solidFill>
              </a:rPr>
              <a:t>symbols</a:t>
            </a:r>
            <a:r>
              <a:rPr i="1" lang="en" sz="1800">
                <a:solidFill>
                  <a:schemeClr val="dk1"/>
                </a:solidFill>
              </a:rPr>
              <a:t> </a:t>
            </a:r>
            <a:endParaRPr sz="1800"/>
          </a:p>
          <a:p>
            <a:pPr indent="-228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i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5461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</a:pPr>
            <a:r>
              <a:rPr i="1" lang="en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i="1" lang="en" sz="1800">
                <a:solidFill>
                  <a:schemeClr val="dk1"/>
                </a:solidFill>
                <a:highlight>
                  <a:srgbClr val="EBEBEB"/>
                </a:highlight>
              </a:rPr>
              <a:t>A metaphor is not language, it is an idea expressed by language, an idea that in its turn functions as a </a:t>
            </a:r>
            <a:r>
              <a:rPr b="1" i="1" lang="en" sz="1800">
                <a:solidFill>
                  <a:schemeClr val="dk1"/>
                </a:solidFill>
                <a:highlight>
                  <a:srgbClr val="EBEBEB"/>
                </a:highlight>
              </a:rPr>
              <a:t>symbol</a:t>
            </a:r>
            <a:r>
              <a:rPr i="1" lang="en" sz="1800">
                <a:solidFill>
                  <a:schemeClr val="dk1"/>
                </a:solidFill>
                <a:highlight>
                  <a:srgbClr val="EBEBEB"/>
                </a:highlight>
              </a:rPr>
              <a:t> to express something</a:t>
            </a:r>
            <a:r>
              <a:rPr i="1" lang="en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 </a:t>
            </a:r>
            <a:r>
              <a:rPr i="1" lang="en" sz="1800">
                <a:solidFill>
                  <a:schemeClr val="dk1"/>
                </a:solidFill>
              </a:rPr>
              <a:t>(Susanne Langer)</a:t>
            </a:r>
            <a:endParaRPr sz="1800"/>
          </a:p>
        </p:txBody>
      </p:sp>
      <p:sp>
        <p:nvSpPr>
          <p:cNvPr id="459" name="Google Shape;459;p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60" name="Google Shape;460;p42"/>
          <p:cNvSpPr txBox="1"/>
          <p:nvPr>
            <p:ph type="ctrTitle"/>
          </p:nvPr>
        </p:nvSpPr>
        <p:spPr>
          <a:xfrm>
            <a:off x="0" y="9628"/>
            <a:ext cx="9144000" cy="4839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457200" lvl="0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b="1" lang="en" sz="1800"/>
              <a:t>Insight</a:t>
            </a:r>
            <a:endParaRPr b="1" sz="1800"/>
          </a:p>
        </p:txBody>
      </p:sp>
      <p:pic>
        <p:nvPicPr>
          <p:cNvPr id="461" name="Google Shape;461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23101" y="54775"/>
            <a:ext cx="365970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43"/>
          <p:cNvSpPr txBox="1"/>
          <p:nvPr>
            <p:ph type="ctrTitle"/>
          </p:nvPr>
        </p:nvSpPr>
        <p:spPr>
          <a:xfrm>
            <a:off x="0" y="9621"/>
            <a:ext cx="9144000" cy="4002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b="1" lang="en" sz="1800"/>
              <a:t>Semantic Consistency based on Theoretical Grounding</a:t>
            </a:r>
            <a:endParaRPr b="1" sz="1800"/>
          </a:p>
        </p:txBody>
      </p:sp>
      <p:sp>
        <p:nvSpPr>
          <p:cNvPr id="467" name="Google Shape;467;p43"/>
          <p:cNvSpPr txBox="1"/>
          <p:nvPr/>
        </p:nvSpPr>
        <p:spPr>
          <a:xfrm>
            <a:off x="135175" y="863825"/>
            <a:ext cx="2644500" cy="1947000"/>
          </a:xfrm>
          <a:prstGeom prst="rect">
            <a:avLst/>
          </a:prstGeom>
          <a:solidFill>
            <a:srgbClr val="D9EAD3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solidFill>
                  <a:schemeClr val="dk1"/>
                </a:solidFill>
              </a:rPr>
              <a:t>Adapted knowledge model, </a:t>
            </a:r>
            <a:r>
              <a:rPr b="1" i="1" lang="en" sz="1600">
                <a:solidFill>
                  <a:schemeClr val="dk1"/>
                </a:solidFill>
              </a:rPr>
              <a:t>COMET</a:t>
            </a:r>
            <a:r>
              <a:rPr i="1" lang="en" sz="1600">
                <a:solidFill>
                  <a:schemeClr val="dk1"/>
                </a:solidFill>
              </a:rPr>
              <a:t> </a:t>
            </a:r>
            <a:endParaRPr i="1"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solidFill>
                  <a:srgbClr val="0000FF"/>
                </a:solidFill>
              </a:rPr>
              <a:t>(Bosselut et al., 2019)</a:t>
            </a:r>
            <a:r>
              <a:rPr i="1" lang="en" sz="1600">
                <a:solidFill>
                  <a:schemeClr val="dk1"/>
                </a:solidFill>
              </a:rPr>
              <a:t> </a:t>
            </a:r>
            <a:endParaRPr i="1"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Language Model trained on a </a:t>
            </a:r>
            <a:r>
              <a:rPr lang="en" sz="1600" u="sng">
                <a:solidFill>
                  <a:schemeClr val="dk1"/>
                </a:solidFill>
              </a:rPr>
              <a:t>knowledge graph</a:t>
            </a:r>
            <a:r>
              <a:rPr lang="en" sz="1600">
                <a:solidFill>
                  <a:schemeClr val="dk1"/>
                </a:solidFill>
              </a:rPr>
              <a:t> called </a:t>
            </a:r>
            <a:r>
              <a:rPr lang="en" sz="1600">
                <a:solidFill>
                  <a:srgbClr val="008000"/>
                </a:solidFill>
              </a:rPr>
              <a:t>ConceptNet</a:t>
            </a:r>
            <a:endParaRPr sz="1600">
              <a:solidFill>
                <a:srgbClr val="008000"/>
              </a:solidFill>
            </a:endParaRPr>
          </a:p>
        </p:txBody>
      </p:sp>
      <p:sp>
        <p:nvSpPr>
          <p:cNvPr id="468" name="Google Shape;468;p43"/>
          <p:cNvSpPr/>
          <p:nvPr/>
        </p:nvSpPr>
        <p:spPr>
          <a:xfrm>
            <a:off x="3353638" y="956300"/>
            <a:ext cx="2845200" cy="357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dk1"/>
              </a:solidFill>
              <a:highlight>
                <a:srgbClr val="E4E8EE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dk1"/>
              </a:solidFill>
              <a:highlight>
                <a:srgbClr val="E4E8EE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300" u="none" cap="none" strike="noStrike">
                <a:solidFill>
                  <a:schemeClr val="dk1"/>
                </a:solidFill>
                <a:highlight>
                  <a:srgbClr val="EFEFEF"/>
                </a:highlight>
                <a:latin typeface="Arial"/>
                <a:ea typeface="Arial"/>
                <a:cs typeface="Arial"/>
                <a:sym typeface="Arial"/>
              </a:rPr>
              <a:t>    The house where love had </a:t>
            </a:r>
            <a:r>
              <a:rPr b="1" i="0" lang="en" sz="1300" u="none" cap="none" strike="noStrike">
                <a:solidFill>
                  <a:srgbClr val="0000FF"/>
                </a:solidFill>
                <a:highlight>
                  <a:srgbClr val="EFEFEF"/>
                </a:highlight>
                <a:latin typeface="Arial"/>
                <a:ea typeface="Arial"/>
                <a:cs typeface="Arial"/>
                <a:sym typeface="Arial"/>
              </a:rPr>
              <a:t>died</a:t>
            </a:r>
            <a:r>
              <a:rPr b="0" i="0" lang="en" sz="1300" u="none" cap="none" strike="noStrike">
                <a:solidFill>
                  <a:schemeClr val="dk1"/>
                </a:solidFill>
                <a:highlight>
                  <a:srgbClr val="EFEFEF"/>
                </a:highlight>
                <a:latin typeface="Arial"/>
                <a:ea typeface="Arial"/>
                <a:cs typeface="Arial"/>
                <a:sym typeface="Arial"/>
              </a:rPr>
              <a:t>   </a:t>
            </a:r>
            <a:endParaRPr b="0" i="0" sz="1300" u="none" cap="none" strike="noStrike">
              <a:solidFill>
                <a:schemeClr val="dk1"/>
              </a:solidFill>
              <a:highlight>
                <a:srgbClr val="EFEFE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69" name="Google Shape;469;p43"/>
          <p:cNvCxnSpPr>
            <a:stCxn id="468" idx="2"/>
          </p:cNvCxnSpPr>
          <p:nvPr/>
        </p:nvCxnSpPr>
        <p:spPr>
          <a:xfrm>
            <a:off x="4776238" y="1313900"/>
            <a:ext cx="5700" cy="2277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470" name="Google Shape;47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37133" y="1541607"/>
            <a:ext cx="678250" cy="60195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471" name="Google Shape;471;p43"/>
          <p:cNvCxnSpPr/>
          <p:nvPr/>
        </p:nvCxnSpPr>
        <p:spPr>
          <a:xfrm>
            <a:off x="4773388" y="2173150"/>
            <a:ext cx="5700" cy="2277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72" name="Google Shape;472;p43"/>
          <p:cNvSpPr txBox="1"/>
          <p:nvPr/>
        </p:nvSpPr>
        <p:spPr>
          <a:xfrm>
            <a:off x="2920900" y="2430450"/>
            <a:ext cx="4038900" cy="4002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   </a:t>
            </a:r>
            <a:r>
              <a:rPr lang="en">
                <a:solidFill>
                  <a:schemeClr val="dk1"/>
                </a:solidFill>
                <a:highlight>
                  <a:srgbClr val="E0F6FF"/>
                </a:highlight>
              </a:rPr>
              <a:t>Loss, Loneliness,Despair, Sadness, Sorrow</a:t>
            </a:r>
            <a:endParaRPr>
              <a:solidFill>
                <a:schemeClr val="dk1"/>
              </a:solidFill>
              <a:highlight>
                <a:srgbClr val="E0F6FF"/>
              </a:highlight>
            </a:endParaRPr>
          </a:p>
        </p:txBody>
      </p:sp>
      <p:sp>
        <p:nvSpPr>
          <p:cNvPr id="473" name="Google Shape;473;p43"/>
          <p:cNvSpPr txBox="1"/>
          <p:nvPr/>
        </p:nvSpPr>
        <p:spPr>
          <a:xfrm>
            <a:off x="5326525" y="1680550"/>
            <a:ext cx="1115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rgbClr val="38761D"/>
                </a:solidFill>
              </a:rPr>
              <a:t>SymbolOf</a:t>
            </a: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relation</a:t>
            </a:r>
            <a:endParaRPr>
              <a:solidFill>
                <a:schemeClr val="dk1"/>
              </a:solidFill>
            </a:endParaRPr>
          </a:p>
        </p:txBody>
      </p:sp>
      <p:cxnSp>
        <p:nvCxnSpPr>
          <p:cNvPr id="474" name="Google Shape;474;p43"/>
          <p:cNvCxnSpPr/>
          <p:nvPr/>
        </p:nvCxnSpPr>
        <p:spPr>
          <a:xfrm flipH="1">
            <a:off x="6425100" y="1394650"/>
            <a:ext cx="463800" cy="3582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75" name="Google Shape;475;p43"/>
          <p:cNvSpPr txBox="1"/>
          <p:nvPr/>
        </p:nvSpPr>
        <p:spPr>
          <a:xfrm>
            <a:off x="7013175" y="989525"/>
            <a:ext cx="2007900" cy="10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Theoretical connection between metaphor and symbol : 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300">
                <a:solidFill>
                  <a:srgbClr val="0432FF"/>
                </a:solidFill>
              </a:rPr>
              <a:t>Susanne Langer</a:t>
            </a:r>
            <a:endParaRPr i="1" sz="1300">
              <a:solidFill>
                <a:srgbClr val="0432FF"/>
              </a:solidFill>
            </a:endParaRPr>
          </a:p>
        </p:txBody>
      </p:sp>
      <p:sp>
        <p:nvSpPr>
          <p:cNvPr id="476" name="Google Shape;476;p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77" name="Google Shape;477;p43"/>
          <p:cNvSpPr/>
          <p:nvPr/>
        </p:nvSpPr>
        <p:spPr>
          <a:xfrm>
            <a:off x="1071147" y="3190241"/>
            <a:ext cx="3118200" cy="357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dk1"/>
              </a:solidFill>
              <a:highlight>
                <a:srgbClr val="E4E8EE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dk1"/>
              </a:solidFill>
              <a:highlight>
                <a:srgbClr val="E4E8EE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300" u="none" cap="none" strike="noStrike">
                <a:solidFill>
                  <a:schemeClr val="dk1"/>
                </a:solidFill>
                <a:highlight>
                  <a:srgbClr val="EFEFEF"/>
                </a:highlight>
                <a:latin typeface="Arial"/>
                <a:ea typeface="Arial"/>
                <a:cs typeface="Arial"/>
                <a:sym typeface="Arial"/>
              </a:rPr>
              <a:t>       The house where love had </a:t>
            </a:r>
            <a:r>
              <a:rPr b="1" i="0" lang="en" sz="1300" u="none" cap="none" strike="noStrike">
                <a:solidFill>
                  <a:srgbClr val="FF0000"/>
                </a:solidFill>
                <a:highlight>
                  <a:srgbClr val="EFEFEF"/>
                </a:highlight>
                <a:latin typeface="Arial"/>
                <a:ea typeface="Arial"/>
                <a:cs typeface="Arial"/>
                <a:sym typeface="Arial"/>
              </a:rPr>
              <a:t>started</a:t>
            </a:r>
            <a:r>
              <a:rPr b="0" i="0" lang="en" sz="1300" u="none" cap="none" strike="noStrike">
                <a:solidFill>
                  <a:srgbClr val="FF0000"/>
                </a:solidFill>
                <a:highlight>
                  <a:srgbClr val="EFEFE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1300" u="none" cap="none" strike="noStrike">
                <a:solidFill>
                  <a:schemeClr val="dk1"/>
                </a:solidFill>
                <a:highlight>
                  <a:srgbClr val="EFEFEF"/>
                </a:highlight>
                <a:latin typeface="Arial"/>
                <a:ea typeface="Arial"/>
                <a:cs typeface="Arial"/>
                <a:sym typeface="Arial"/>
              </a:rPr>
              <a:t>  </a:t>
            </a:r>
            <a:endParaRPr b="0" i="0" sz="1300" u="none" cap="none" strike="noStrike">
              <a:solidFill>
                <a:schemeClr val="dk1"/>
              </a:solidFill>
              <a:highlight>
                <a:srgbClr val="EFEFE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" name="Google Shape;478;p43"/>
          <p:cNvSpPr/>
          <p:nvPr/>
        </p:nvSpPr>
        <p:spPr>
          <a:xfrm>
            <a:off x="3302673" y="3696685"/>
            <a:ext cx="344400" cy="688800"/>
          </a:xfrm>
          <a:prstGeom prst="mathMultiply">
            <a:avLst>
              <a:gd fmla="val 23520" name="adj1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p43"/>
          <p:cNvSpPr/>
          <p:nvPr/>
        </p:nvSpPr>
        <p:spPr>
          <a:xfrm rot="5400000">
            <a:off x="4488275" y="1845775"/>
            <a:ext cx="360900" cy="2290800"/>
          </a:xfrm>
          <a:prstGeom prst="leftBrace">
            <a:avLst>
              <a:gd fmla="val 8333" name="adj1"/>
              <a:gd fmla="val 50000" name="adj2"/>
            </a:avLst>
          </a:prstGeom>
          <a:noFill/>
          <a:ln cap="flat" cmpd="sng" w="9525">
            <a:solidFill>
              <a:srgbClr val="FDA73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43"/>
          <p:cNvSpPr txBox="1"/>
          <p:nvPr/>
        </p:nvSpPr>
        <p:spPr>
          <a:xfrm>
            <a:off x="3722890" y="4092800"/>
            <a:ext cx="1448100" cy="3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chemeClr val="dk1"/>
                </a:solidFill>
              </a:rPr>
              <a:t>    0/5 = 0.0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</a:endParaRPr>
          </a:p>
        </p:txBody>
      </p:sp>
      <p:cxnSp>
        <p:nvCxnSpPr>
          <p:cNvPr id="481" name="Google Shape;481;p43"/>
          <p:cNvCxnSpPr/>
          <p:nvPr/>
        </p:nvCxnSpPr>
        <p:spPr>
          <a:xfrm>
            <a:off x="2601663" y="3578600"/>
            <a:ext cx="5700" cy="2277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482" name="Google Shape;48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6849" y="3829175"/>
            <a:ext cx="626814" cy="556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483" name="Google Shape;483;p43"/>
          <p:cNvCxnSpPr/>
          <p:nvPr/>
        </p:nvCxnSpPr>
        <p:spPr>
          <a:xfrm>
            <a:off x="2601663" y="4412275"/>
            <a:ext cx="5700" cy="2277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84" name="Google Shape;484;p43"/>
          <p:cNvSpPr txBox="1"/>
          <p:nvPr/>
        </p:nvSpPr>
        <p:spPr>
          <a:xfrm>
            <a:off x="781200" y="4666775"/>
            <a:ext cx="3480300" cy="4002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highlight>
                  <a:schemeClr val="lt1"/>
                </a:highlight>
              </a:rPr>
              <a:t>Love,Life,Marriage,Romance,Passion</a:t>
            </a:r>
            <a:endParaRPr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  <p:sp>
        <p:nvSpPr>
          <p:cNvPr id="485" name="Google Shape;485;p43"/>
          <p:cNvSpPr/>
          <p:nvPr/>
        </p:nvSpPr>
        <p:spPr>
          <a:xfrm>
            <a:off x="4841095" y="3218251"/>
            <a:ext cx="3118200" cy="357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dk1"/>
              </a:solidFill>
              <a:highlight>
                <a:srgbClr val="E4E8EE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dk1"/>
              </a:solidFill>
              <a:highlight>
                <a:srgbClr val="E4E8EE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300" u="none" cap="none" strike="noStrike">
                <a:solidFill>
                  <a:schemeClr val="dk1"/>
                </a:solidFill>
                <a:highlight>
                  <a:srgbClr val="EFEFEF"/>
                </a:highlight>
                <a:latin typeface="Arial"/>
                <a:ea typeface="Arial"/>
                <a:cs typeface="Arial"/>
                <a:sym typeface="Arial"/>
              </a:rPr>
              <a:t>       The house where love had </a:t>
            </a:r>
            <a:r>
              <a:rPr b="1" i="0" lang="en" sz="1300" u="none" cap="none" strike="noStrike">
                <a:solidFill>
                  <a:srgbClr val="FF0000"/>
                </a:solidFill>
                <a:highlight>
                  <a:srgbClr val="EFEFEF"/>
                </a:highlight>
                <a:latin typeface="Arial"/>
                <a:ea typeface="Arial"/>
                <a:cs typeface="Arial"/>
                <a:sym typeface="Arial"/>
              </a:rPr>
              <a:t>ended</a:t>
            </a:r>
            <a:r>
              <a:rPr b="0" i="0" lang="en" sz="1300" u="none" cap="none" strike="noStrike">
                <a:solidFill>
                  <a:srgbClr val="FF0000"/>
                </a:solidFill>
                <a:highlight>
                  <a:srgbClr val="EFEFE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1300" u="none" cap="none" strike="noStrike">
                <a:solidFill>
                  <a:schemeClr val="dk1"/>
                </a:solidFill>
                <a:highlight>
                  <a:srgbClr val="EFEFEF"/>
                </a:highlight>
                <a:latin typeface="Arial"/>
                <a:ea typeface="Arial"/>
                <a:cs typeface="Arial"/>
                <a:sym typeface="Arial"/>
              </a:rPr>
              <a:t>  </a:t>
            </a:r>
            <a:endParaRPr b="0" i="0" sz="1300" u="none" cap="none" strike="noStrike">
              <a:solidFill>
                <a:schemeClr val="dk1"/>
              </a:solidFill>
              <a:highlight>
                <a:srgbClr val="EFEFE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6" name="Google Shape;486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53745" y="3591335"/>
            <a:ext cx="410284" cy="453386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43"/>
          <p:cNvSpPr txBox="1"/>
          <p:nvPr/>
        </p:nvSpPr>
        <p:spPr>
          <a:xfrm>
            <a:off x="7407738" y="4209900"/>
            <a:ext cx="1598100" cy="3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     5/5 = 1.0</a:t>
            </a:r>
            <a:endParaRPr b="1" sz="1800">
              <a:solidFill>
                <a:schemeClr val="dk1"/>
              </a:solidFill>
            </a:endParaRPr>
          </a:p>
        </p:txBody>
      </p:sp>
      <p:cxnSp>
        <p:nvCxnSpPr>
          <p:cNvPr id="488" name="Google Shape;488;p43"/>
          <p:cNvCxnSpPr/>
          <p:nvPr/>
        </p:nvCxnSpPr>
        <p:spPr>
          <a:xfrm>
            <a:off x="6483913" y="3576638"/>
            <a:ext cx="5700" cy="2277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489" name="Google Shape;489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99099" y="3827212"/>
            <a:ext cx="626814" cy="556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490" name="Google Shape;490;p43"/>
          <p:cNvCxnSpPr/>
          <p:nvPr/>
        </p:nvCxnSpPr>
        <p:spPr>
          <a:xfrm>
            <a:off x="6483913" y="4410313"/>
            <a:ext cx="5700" cy="2277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91" name="Google Shape;491;p43"/>
          <p:cNvSpPr txBox="1"/>
          <p:nvPr/>
        </p:nvSpPr>
        <p:spPr>
          <a:xfrm>
            <a:off x="4841100" y="4664850"/>
            <a:ext cx="3480300" cy="4002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highlight>
                  <a:srgbClr val="E0F6FF"/>
                </a:highlight>
              </a:rPr>
              <a:t>Loss,Loneliness,Despair,Sadness,Sorrow</a:t>
            </a:r>
            <a:endParaRPr>
              <a:solidFill>
                <a:schemeClr val="dk1"/>
              </a:solidFill>
              <a:highlight>
                <a:srgbClr val="E0F6FF"/>
              </a:highlight>
            </a:endParaRPr>
          </a:p>
        </p:txBody>
      </p:sp>
      <p:sp>
        <p:nvSpPr>
          <p:cNvPr id="492" name="Google Shape;492;p43"/>
          <p:cNvSpPr txBox="1"/>
          <p:nvPr/>
        </p:nvSpPr>
        <p:spPr>
          <a:xfrm>
            <a:off x="7687825" y="1250050"/>
            <a:ext cx="1468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 txBox="1"/>
          <p:nvPr>
            <p:ph type="title"/>
          </p:nvPr>
        </p:nvSpPr>
        <p:spPr>
          <a:xfrm>
            <a:off x="311700" y="93525"/>
            <a:ext cx="8520600" cy="50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can we model AI to generate sarcasm?</a:t>
            </a:r>
            <a:endParaRPr/>
          </a:p>
        </p:txBody>
      </p:sp>
      <p:sp>
        <p:nvSpPr>
          <p:cNvPr id="90" name="Google Shape;90;p17"/>
          <p:cNvSpPr txBox="1"/>
          <p:nvPr>
            <p:ph idx="1" type="body"/>
          </p:nvPr>
        </p:nvSpPr>
        <p:spPr>
          <a:xfrm>
            <a:off x="311700" y="1079700"/>
            <a:ext cx="8520600" cy="406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rabicPeriod"/>
            </a:pPr>
            <a:r>
              <a:rPr lang="en">
                <a:solidFill>
                  <a:schemeClr val="dk1"/>
                </a:solidFill>
              </a:rPr>
              <a:t>Be </a:t>
            </a:r>
            <a:r>
              <a:rPr lang="en">
                <a:solidFill>
                  <a:schemeClr val="dk1"/>
                </a:solidFill>
              </a:rPr>
              <a:t>evaluative</a:t>
            </a:r>
            <a:r>
              <a:rPr lang="en">
                <a:solidFill>
                  <a:schemeClr val="dk1"/>
                </a:solidFill>
              </a:rPr>
              <a:t>  </a:t>
            </a:r>
            <a:endParaRPr>
              <a:solidFill>
                <a:schemeClr val="dk1"/>
              </a:solidFill>
            </a:endParaRPr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rabicPeriod"/>
            </a:pPr>
            <a:r>
              <a:rPr lang="en">
                <a:solidFill>
                  <a:schemeClr val="dk1"/>
                </a:solidFill>
              </a:rPr>
              <a:t>Be based on a </a:t>
            </a:r>
            <a:r>
              <a:rPr i="1" lang="en">
                <a:solidFill>
                  <a:srgbClr val="0070C0"/>
                </a:solidFill>
              </a:rPr>
              <a:t>reversal of valence</a:t>
            </a:r>
            <a:r>
              <a:rPr lang="en">
                <a:solidFill>
                  <a:schemeClr val="dk1"/>
                </a:solidFill>
              </a:rPr>
              <a:t> between the </a:t>
            </a:r>
            <a:r>
              <a:rPr i="1" lang="en">
                <a:solidFill>
                  <a:schemeClr val="dk1"/>
                </a:solidFill>
              </a:rPr>
              <a:t>literal</a:t>
            </a:r>
            <a:r>
              <a:rPr lang="en">
                <a:solidFill>
                  <a:schemeClr val="dk1"/>
                </a:solidFill>
              </a:rPr>
              <a:t> and </a:t>
            </a:r>
            <a:r>
              <a:rPr i="1" lang="en">
                <a:solidFill>
                  <a:schemeClr val="dk1"/>
                </a:solidFill>
              </a:rPr>
              <a:t>intended</a:t>
            </a:r>
            <a:r>
              <a:rPr lang="en">
                <a:solidFill>
                  <a:schemeClr val="dk1"/>
                </a:solidFill>
              </a:rPr>
              <a:t> meaning </a:t>
            </a:r>
            <a:endParaRPr>
              <a:solidFill>
                <a:schemeClr val="dk1"/>
              </a:solidFill>
            </a:endParaRPr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rabicPeriod"/>
            </a:pPr>
            <a:r>
              <a:rPr lang="en">
                <a:solidFill>
                  <a:schemeClr val="dk1"/>
                </a:solidFill>
              </a:rPr>
              <a:t>Be based on a </a:t>
            </a:r>
            <a:r>
              <a:rPr i="1" lang="en">
                <a:solidFill>
                  <a:srgbClr val="0070C0"/>
                </a:solidFill>
              </a:rPr>
              <a:t>semantic incongruity with the context</a:t>
            </a:r>
            <a:r>
              <a:rPr lang="en">
                <a:solidFill>
                  <a:schemeClr val="dk1"/>
                </a:solidFill>
              </a:rPr>
              <a:t>, which can include shared </a:t>
            </a:r>
            <a:r>
              <a:rPr i="1" lang="en">
                <a:solidFill>
                  <a:schemeClr val="dk1"/>
                </a:solidFill>
              </a:rPr>
              <a:t>common sense or world knowledge</a:t>
            </a:r>
            <a:r>
              <a:rPr lang="en">
                <a:solidFill>
                  <a:schemeClr val="dk1"/>
                </a:solidFill>
              </a:rPr>
              <a:t> between the speaker and addressee</a:t>
            </a:r>
            <a:endParaRPr>
              <a:solidFill>
                <a:schemeClr val="dk1"/>
              </a:solidFill>
            </a:endParaRPr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rabicPeriod"/>
            </a:pPr>
            <a:r>
              <a:rPr lang="en">
                <a:solidFill>
                  <a:schemeClr val="dk1"/>
                </a:solidFill>
              </a:rPr>
              <a:t>Be aimed at some target </a:t>
            </a:r>
            <a:endParaRPr>
              <a:solidFill>
                <a:schemeClr val="dk1"/>
              </a:solidFill>
            </a:endParaRPr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rabicPeriod"/>
            </a:pPr>
            <a:r>
              <a:rPr lang="en">
                <a:solidFill>
                  <a:schemeClr val="dk1"/>
                </a:solidFill>
              </a:rPr>
              <a:t>Be relevant to the communicative situation in some way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i="1" sz="2000">
              <a:solidFill>
                <a:schemeClr val="dk1"/>
              </a:solidFill>
              <a:highlight>
                <a:srgbClr val="FFF2CC"/>
              </a:highlight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i="1" lang="en" sz="2000">
                <a:solidFill>
                  <a:schemeClr val="dk1"/>
                </a:solidFill>
                <a:highlight>
                  <a:srgbClr val="FFF2CC"/>
                </a:highlight>
              </a:rPr>
              <a:t>I made the genius choice of selling my car right before I decided to move</a:t>
            </a:r>
            <a:endParaRPr i="1" sz="2000">
              <a:solidFill>
                <a:schemeClr val="dk1"/>
              </a:solidFill>
              <a:highlight>
                <a:srgbClr val="FFF2CC"/>
              </a:highlight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44"/>
          <p:cNvSpPr txBox="1"/>
          <p:nvPr>
            <p:ph idx="1" type="subTitle"/>
          </p:nvPr>
        </p:nvSpPr>
        <p:spPr>
          <a:xfrm>
            <a:off x="125900" y="608313"/>
            <a:ext cx="87096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Created parallel data: 90K training, ~3k validation</a:t>
            </a:r>
            <a:endParaRPr sz="1800"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</a:pPr>
            <a:r>
              <a:t/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8" name="Google Shape;498;p44"/>
          <p:cNvSpPr txBox="1"/>
          <p:nvPr/>
        </p:nvSpPr>
        <p:spPr>
          <a:xfrm>
            <a:off x="93324" y="1635785"/>
            <a:ext cx="2814000" cy="7890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The house where love had </a:t>
            </a:r>
            <a:r>
              <a:rPr b="1" lang="en" sz="1200">
                <a:solidFill>
                  <a:srgbClr val="0000FF"/>
                </a:solidFill>
              </a:rPr>
              <a:t>died</a:t>
            </a:r>
            <a:endParaRPr b="1">
              <a:solidFill>
                <a:srgbClr val="0000FF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.......</a:t>
            </a:r>
            <a:endParaRPr/>
          </a:p>
        </p:txBody>
      </p:sp>
      <p:sp>
        <p:nvSpPr>
          <p:cNvPr id="499" name="Google Shape;499;p44"/>
          <p:cNvSpPr txBox="1"/>
          <p:nvPr/>
        </p:nvSpPr>
        <p:spPr>
          <a:xfrm>
            <a:off x="4723686" y="1815585"/>
            <a:ext cx="952500" cy="367500"/>
          </a:xfrm>
          <a:prstGeom prst="rect">
            <a:avLst/>
          </a:prstGeom>
          <a:solidFill>
            <a:srgbClr val="D9EAD3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COMET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44"/>
          <p:cNvSpPr txBox="1"/>
          <p:nvPr/>
        </p:nvSpPr>
        <p:spPr>
          <a:xfrm>
            <a:off x="3402826" y="1799169"/>
            <a:ext cx="744300" cy="402900"/>
          </a:xfrm>
          <a:prstGeom prst="rect">
            <a:avLst/>
          </a:prstGeom>
          <a:solidFill>
            <a:srgbClr val="FFCC8B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MLM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44"/>
          <p:cNvSpPr txBox="1"/>
          <p:nvPr/>
        </p:nvSpPr>
        <p:spPr>
          <a:xfrm>
            <a:off x="6184150" y="1607475"/>
            <a:ext cx="2746800" cy="7920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The house where love had </a:t>
            </a:r>
            <a:r>
              <a:rPr b="1" lang="en" sz="1200">
                <a:solidFill>
                  <a:srgbClr val="FF0000"/>
                </a:solidFill>
              </a:rPr>
              <a:t>ended</a:t>
            </a:r>
            <a:endParaRPr b="1">
              <a:solidFill>
                <a:srgbClr val="FF0000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.........</a:t>
            </a:r>
            <a:endParaRPr/>
          </a:p>
        </p:txBody>
      </p:sp>
      <p:cxnSp>
        <p:nvCxnSpPr>
          <p:cNvPr id="502" name="Google Shape;502;p44"/>
          <p:cNvCxnSpPr/>
          <p:nvPr/>
        </p:nvCxnSpPr>
        <p:spPr>
          <a:xfrm flipH="1" rot="10800000">
            <a:off x="4224950" y="2026975"/>
            <a:ext cx="420900" cy="66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03" name="Google Shape;503;p44"/>
          <p:cNvCxnSpPr/>
          <p:nvPr/>
        </p:nvCxnSpPr>
        <p:spPr>
          <a:xfrm flipH="1" rot="10800000">
            <a:off x="2944625" y="1987563"/>
            <a:ext cx="420900" cy="66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04" name="Google Shape;504;p44"/>
          <p:cNvCxnSpPr/>
          <p:nvPr/>
        </p:nvCxnSpPr>
        <p:spPr>
          <a:xfrm flipH="1" rot="10800000">
            <a:off x="5719713" y="2026975"/>
            <a:ext cx="420900" cy="66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05" name="Google Shape;505;p44"/>
          <p:cNvSpPr txBox="1"/>
          <p:nvPr>
            <p:ph type="ctrTitle"/>
          </p:nvPr>
        </p:nvSpPr>
        <p:spPr>
          <a:xfrm>
            <a:off x="0" y="9626"/>
            <a:ext cx="9144000" cy="3936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b="1" lang="en" sz="1800"/>
              <a:t>Metaphor Generation (Training)</a:t>
            </a:r>
            <a:endParaRPr b="1" sz="1800"/>
          </a:p>
        </p:txBody>
      </p:sp>
      <p:sp>
        <p:nvSpPr>
          <p:cNvPr id="506" name="Google Shape;506;p44"/>
          <p:cNvSpPr txBox="1"/>
          <p:nvPr/>
        </p:nvSpPr>
        <p:spPr>
          <a:xfrm>
            <a:off x="929225" y="1346800"/>
            <a:ext cx="1240800" cy="2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METAPHOR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507" name="Google Shape;507;p44"/>
          <p:cNvSpPr txBox="1"/>
          <p:nvPr/>
        </p:nvSpPr>
        <p:spPr>
          <a:xfrm>
            <a:off x="6816200" y="1264275"/>
            <a:ext cx="1240800" cy="2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LITERAL</a:t>
            </a:r>
            <a:endParaRPr sz="1200">
              <a:solidFill>
                <a:schemeClr val="dk1"/>
              </a:solidFill>
            </a:endParaRPr>
          </a:p>
        </p:txBody>
      </p:sp>
      <p:cxnSp>
        <p:nvCxnSpPr>
          <p:cNvPr id="508" name="Google Shape;508;p44"/>
          <p:cNvCxnSpPr/>
          <p:nvPr/>
        </p:nvCxnSpPr>
        <p:spPr>
          <a:xfrm rot="5400000">
            <a:off x="5757250" y="2005575"/>
            <a:ext cx="1406400" cy="2194200"/>
          </a:xfrm>
          <a:prstGeom prst="bentConnector2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09" name="Google Shape;509;p44"/>
          <p:cNvSpPr txBox="1"/>
          <p:nvPr/>
        </p:nvSpPr>
        <p:spPr>
          <a:xfrm>
            <a:off x="3860750" y="3334475"/>
            <a:ext cx="1437900" cy="589200"/>
          </a:xfrm>
          <a:prstGeom prst="rect">
            <a:avLst/>
          </a:prstGeom>
          <a:solidFill>
            <a:srgbClr val="FBFED9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Language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Model (Bart)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44"/>
          <p:cNvSpPr txBox="1"/>
          <p:nvPr/>
        </p:nvSpPr>
        <p:spPr>
          <a:xfrm>
            <a:off x="5888663" y="2655585"/>
            <a:ext cx="1437900" cy="51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ENCODER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SOURCE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11" name="Google Shape;511;p44"/>
          <p:cNvCxnSpPr/>
          <p:nvPr/>
        </p:nvCxnSpPr>
        <p:spPr>
          <a:xfrm flipH="1" rot="-5400000">
            <a:off x="1988424" y="1936685"/>
            <a:ext cx="1381200" cy="2357400"/>
          </a:xfrm>
          <a:prstGeom prst="bentConnector2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triangle"/>
            <a:tailEnd len="med" w="med" type="none"/>
          </a:ln>
        </p:spPr>
      </p:cxnSp>
      <p:sp>
        <p:nvSpPr>
          <p:cNvPr id="512" name="Google Shape;512;p44"/>
          <p:cNvSpPr txBox="1"/>
          <p:nvPr/>
        </p:nvSpPr>
        <p:spPr>
          <a:xfrm>
            <a:off x="1961876" y="2674925"/>
            <a:ext cx="1437900" cy="51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DECODER TARGET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44"/>
          <p:cNvSpPr txBox="1"/>
          <p:nvPr/>
        </p:nvSpPr>
        <p:spPr>
          <a:xfrm>
            <a:off x="125899" y="3234163"/>
            <a:ext cx="1072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Training</a:t>
            </a:r>
            <a:endParaRPr/>
          </a:p>
        </p:txBody>
      </p:sp>
      <p:sp>
        <p:nvSpPr>
          <p:cNvPr id="514" name="Google Shape;514;p44"/>
          <p:cNvSpPr txBox="1"/>
          <p:nvPr/>
        </p:nvSpPr>
        <p:spPr>
          <a:xfrm>
            <a:off x="8469408" y="477009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595959"/>
                </a:solidFill>
              </a:rPr>
              <a:t>18</a:t>
            </a:r>
            <a:endParaRPr sz="1000">
              <a:solidFill>
                <a:srgbClr val="595959"/>
              </a:solidFill>
            </a:endParaRPr>
          </a:p>
        </p:txBody>
      </p:sp>
      <p:sp>
        <p:nvSpPr>
          <p:cNvPr id="515" name="Google Shape;515;p44"/>
          <p:cNvSpPr txBox="1"/>
          <p:nvPr/>
        </p:nvSpPr>
        <p:spPr>
          <a:xfrm>
            <a:off x="125900" y="4105200"/>
            <a:ext cx="5550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Fine-tune BART </a:t>
            </a:r>
            <a:r>
              <a:rPr b="0" i="0" lang="en" sz="1400" u="none" cap="none" strike="noStrike">
                <a:solidFill>
                  <a:srgbClr val="0F0F0F"/>
                </a:solidFill>
                <a:latin typeface="Arial"/>
                <a:ea typeface="Arial"/>
                <a:cs typeface="Arial"/>
                <a:sym typeface="Arial"/>
              </a:rPr>
              <a:t>( Lewis et al 2019)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pre-trained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language 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model </a:t>
            </a:r>
            <a:endParaRPr/>
          </a:p>
        </p:txBody>
      </p:sp>
      <p:pic>
        <p:nvPicPr>
          <p:cNvPr id="516" name="Google Shape;516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8131" y="4472543"/>
            <a:ext cx="3131594" cy="514200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44"/>
          <p:cNvSpPr txBox="1"/>
          <p:nvPr/>
        </p:nvSpPr>
        <p:spPr>
          <a:xfrm>
            <a:off x="5426500" y="3923750"/>
            <a:ext cx="3201600" cy="9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  </a:t>
            </a:r>
            <a:r>
              <a:rPr lang="en" sz="1200">
                <a:solidFill>
                  <a:srgbClr val="000000"/>
                </a:solidFill>
              </a:rPr>
              <a:t>True p for token in a metaphor </a:t>
            </a:r>
            <a:endParaRPr sz="12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</a:rPr>
              <a:t>   Predicted p for token in a metaphor</a:t>
            </a:r>
            <a:endParaRPr sz="1200">
              <a:solidFill>
                <a:srgbClr val="000000"/>
              </a:solidFill>
            </a:endParaRPr>
          </a:p>
        </p:txBody>
      </p:sp>
      <p:pic>
        <p:nvPicPr>
          <p:cNvPr id="518" name="Google Shape;518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67571" y="4012000"/>
            <a:ext cx="286829" cy="36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67575" y="4472558"/>
            <a:ext cx="286825" cy="3231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45"/>
          <p:cNvSpPr txBox="1"/>
          <p:nvPr>
            <p:ph type="ctrTitle"/>
          </p:nvPr>
        </p:nvSpPr>
        <p:spPr>
          <a:xfrm>
            <a:off x="0" y="9625"/>
            <a:ext cx="9144000" cy="3936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b="1" lang="en" sz="1800"/>
              <a:t>Metaphor Generation (Inference)</a:t>
            </a:r>
            <a:endParaRPr b="1" sz="1800"/>
          </a:p>
        </p:txBody>
      </p:sp>
      <p:sp>
        <p:nvSpPr>
          <p:cNvPr id="525" name="Google Shape;525;p45"/>
          <p:cNvSpPr txBox="1"/>
          <p:nvPr/>
        </p:nvSpPr>
        <p:spPr>
          <a:xfrm>
            <a:off x="8498308" y="47201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595959"/>
                </a:solidFill>
              </a:rPr>
              <a:t>‹#›</a:t>
            </a:fld>
            <a:endParaRPr sz="1000">
              <a:solidFill>
                <a:srgbClr val="595959"/>
              </a:solidFill>
            </a:endParaRPr>
          </a:p>
        </p:txBody>
      </p:sp>
      <p:sp>
        <p:nvSpPr>
          <p:cNvPr id="526" name="Google Shape;526;p45"/>
          <p:cNvSpPr txBox="1"/>
          <p:nvPr/>
        </p:nvSpPr>
        <p:spPr>
          <a:xfrm>
            <a:off x="74600" y="1613650"/>
            <a:ext cx="2648100" cy="5805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The window panes were </a:t>
            </a:r>
            <a:r>
              <a:rPr b="1" lang="en" sz="1200">
                <a:solidFill>
                  <a:srgbClr val="0000FF"/>
                </a:solidFill>
              </a:rPr>
              <a:t>rattling</a:t>
            </a:r>
            <a:r>
              <a:rPr lang="en" sz="1200"/>
              <a:t> as the winds blew threw them</a:t>
            </a:r>
            <a:endParaRPr b="0" i="0" sz="1200" u="none" cap="none" strike="noStrike">
              <a:solidFill>
                <a:srgbClr val="3D85C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27" name="Google Shape;527;p45"/>
          <p:cNvCxnSpPr/>
          <p:nvPr/>
        </p:nvCxnSpPr>
        <p:spPr>
          <a:xfrm>
            <a:off x="2722708" y="1794910"/>
            <a:ext cx="36810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528" name="Google Shape;528;p45"/>
          <p:cNvCxnSpPr/>
          <p:nvPr/>
        </p:nvCxnSpPr>
        <p:spPr>
          <a:xfrm>
            <a:off x="5872988" y="1793551"/>
            <a:ext cx="432600" cy="27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529" name="Google Shape;529;p45"/>
          <p:cNvSpPr txBox="1"/>
          <p:nvPr/>
        </p:nvSpPr>
        <p:spPr>
          <a:xfrm>
            <a:off x="106849" y="1070913"/>
            <a:ext cx="1943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Inference</a:t>
            </a:r>
            <a:r>
              <a:rPr b="0" i="0" lang="en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step</a:t>
            </a:r>
            <a:endParaRPr sz="2000"/>
          </a:p>
        </p:txBody>
      </p:sp>
      <p:sp>
        <p:nvSpPr>
          <p:cNvPr id="530" name="Google Shape;530;p45"/>
          <p:cNvSpPr txBox="1"/>
          <p:nvPr/>
        </p:nvSpPr>
        <p:spPr>
          <a:xfrm>
            <a:off x="4524250" y="1587422"/>
            <a:ext cx="1360500" cy="459600"/>
          </a:xfrm>
          <a:prstGeom prst="rect">
            <a:avLst/>
          </a:prstGeom>
          <a:solidFill>
            <a:srgbClr val="92D050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DISCRIMINATOR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31" name="Google Shape;531;p45"/>
          <p:cNvCxnSpPr/>
          <p:nvPr/>
        </p:nvCxnSpPr>
        <p:spPr>
          <a:xfrm>
            <a:off x="4156105" y="1786309"/>
            <a:ext cx="36810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532" name="Google Shape;532;p45"/>
          <p:cNvSpPr txBox="1"/>
          <p:nvPr/>
        </p:nvSpPr>
        <p:spPr>
          <a:xfrm>
            <a:off x="4397719" y="2077380"/>
            <a:ext cx="1842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(Metapho</a:t>
            </a:r>
            <a:r>
              <a:rPr lang="en"/>
              <a:t>r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rescoring model </a:t>
            </a:r>
            <a:r>
              <a:rPr b="1" lang="en"/>
              <a:t>a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/>
          </a:p>
        </p:txBody>
      </p:sp>
      <p:sp>
        <p:nvSpPr>
          <p:cNvPr id="533" name="Google Shape;533;p45"/>
          <p:cNvSpPr txBox="1"/>
          <p:nvPr/>
        </p:nvSpPr>
        <p:spPr>
          <a:xfrm>
            <a:off x="6305600" y="1487078"/>
            <a:ext cx="2741400" cy="5805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The window panes were </a:t>
            </a:r>
            <a:r>
              <a:rPr b="1" lang="en" sz="1200">
                <a:solidFill>
                  <a:srgbClr val="FF0000"/>
                </a:solidFill>
              </a:rPr>
              <a:t>trembling</a:t>
            </a:r>
            <a:r>
              <a:rPr lang="en" sz="1200"/>
              <a:t> as the winds blew threw them</a:t>
            </a:r>
            <a:endParaRPr b="0" i="0" sz="1200" u="none" cap="none" strike="noStrike">
              <a:solidFill>
                <a:srgbClr val="3D85C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" name="Google Shape;534;p45"/>
          <p:cNvSpPr txBox="1"/>
          <p:nvPr/>
        </p:nvSpPr>
        <p:spPr>
          <a:xfrm>
            <a:off x="1678700" y="3855725"/>
            <a:ext cx="4868700" cy="11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</a:rPr>
              <a:t>x</a:t>
            </a:r>
            <a:r>
              <a:rPr lang="en" sz="1500">
                <a:solidFill>
                  <a:schemeClr val="dk1"/>
                </a:solidFill>
              </a:rPr>
              <a:t> : Literal sentence</a:t>
            </a:r>
            <a:br>
              <a:rPr lang="en" sz="1500">
                <a:solidFill>
                  <a:schemeClr val="dk1"/>
                </a:solidFill>
              </a:rPr>
            </a:br>
            <a:r>
              <a:rPr b="1" lang="en" sz="1500">
                <a:solidFill>
                  <a:schemeClr val="dk1"/>
                </a:solidFill>
              </a:rPr>
              <a:t>z</a:t>
            </a:r>
            <a:r>
              <a:rPr lang="en" sz="1500">
                <a:solidFill>
                  <a:schemeClr val="dk1"/>
                </a:solidFill>
              </a:rPr>
              <a:t> : Metaphorical sentence</a:t>
            </a:r>
            <a:br>
              <a:rPr lang="en" sz="1500">
                <a:solidFill>
                  <a:schemeClr val="dk1"/>
                </a:solidFill>
              </a:rPr>
            </a:br>
            <a:r>
              <a:rPr b="1" lang="en" sz="1500">
                <a:solidFill>
                  <a:schemeClr val="dk1"/>
                </a:solidFill>
              </a:rPr>
              <a:t>a</a:t>
            </a:r>
            <a:r>
              <a:rPr lang="en" sz="1500">
                <a:solidFill>
                  <a:schemeClr val="dk1"/>
                </a:solidFill>
              </a:rPr>
              <a:t>:  Rescoring model predicts 0/1 based on presence of metaphoric verb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535" name="Google Shape;535;p45"/>
          <p:cNvSpPr txBox="1"/>
          <p:nvPr/>
        </p:nvSpPr>
        <p:spPr>
          <a:xfrm>
            <a:off x="6741225" y="3084113"/>
            <a:ext cx="432600" cy="31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536" name="Google Shape;536;p45"/>
          <p:cNvSpPr txBox="1"/>
          <p:nvPr/>
        </p:nvSpPr>
        <p:spPr>
          <a:xfrm>
            <a:off x="838050" y="2937075"/>
            <a:ext cx="7783800" cy="79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2"/>
                </a:solidFill>
              </a:rPr>
              <a:t>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537" name="Google Shape;537;p45" title="[89,89,89,&quot;https://www.codecogs.com/eqnedit.php?latex=f_%5Clambda(%7B%5Cbf%20x%2C%20z%7D)%20%3D%20%5Csum_%7Bi%7D%5E%7Bm%7D-%5Clog%20p(z%7Cz%3Ci%2C%7B%5Cbf%20x%7D)%20%2B%20%5Clambda%20a(%20z_%7Bi...m%7D)#0&quot;]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2787" y="2881700"/>
            <a:ext cx="6116865" cy="890800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p45"/>
          <p:cNvSpPr txBox="1"/>
          <p:nvPr/>
        </p:nvSpPr>
        <p:spPr>
          <a:xfrm>
            <a:off x="5943250" y="2904475"/>
            <a:ext cx="1607400" cy="772800"/>
          </a:xfrm>
          <a:prstGeom prst="rect">
            <a:avLst/>
          </a:prstGeom>
          <a:noFill/>
          <a:ln cap="flat" cmpd="sng" w="9525">
            <a:solidFill>
              <a:srgbClr val="A52A2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539" name="Google Shape;539;p45"/>
          <p:cNvSpPr txBox="1"/>
          <p:nvPr/>
        </p:nvSpPr>
        <p:spPr>
          <a:xfrm>
            <a:off x="3117575" y="1560875"/>
            <a:ext cx="1166100" cy="580500"/>
          </a:xfrm>
          <a:prstGeom prst="rect">
            <a:avLst/>
          </a:prstGeom>
          <a:solidFill>
            <a:srgbClr val="FBFED9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Language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Model (Bart)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40" name="Google Shape;540;p45"/>
          <p:cNvCxnSpPr/>
          <p:nvPr/>
        </p:nvCxnSpPr>
        <p:spPr>
          <a:xfrm rot="10800000">
            <a:off x="6436925" y="3436125"/>
            <a:ext cx="837300" cy="7536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41" name="Google Shape;541;p45"/>
          <p:cNvSpPr txBox="1"/>
          <p:nvPr/>
        </p:nvSpPr>
        <p:spPr>
          <a:xfrm>
            <a:off x="6885475" y="4201675"/>
            <a:ext cx="16506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Controls discriminator weight</a:t>
            </a:r>
            <a:endParaRPr sz="13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46"/>
          <p:cNvSpPr txBox="1"/>
          <p:nvPr>
            <p:ph type="ctrTitle"/>
          </p:nvPr>
        </p:nvSpPr>
        <p:spPr>
          <a:xfrm>
            <a:off x="0" y="9626"/>
            <a:ext cx="9144000" cy="3585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b="1" lang="en" sz="1800"/>
              <a:t>Human Evaluation Results </a:t>
            </a:r>
            <a:endParaRPr b="1" sz="1800"/>
          </a:p>
        </p:txBody>
      </p:sp>
      <p:sp>
        <p:nvSpPr>
          <p:cNvPr id="547" name="Google Shape;547;p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48" name="Google Shape;548;p46"/>
          <p:cNvSpPr txBox="1"/>
          <p:nvPr/>
        </p:nvSpPr>
        <p:spPr>
          <a:xfrm>
            <a:off x="665250" y="759475"/>
            <a:ext cx="7813500" cy="7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Carefully curated test set with metaphors written by literary experts for any given literal input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Recruit crowdworkers with strict training and ask them to rate outputs on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Likert scale (0-5)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549" name="Google Shape;549;p46"/>
          <p:cNvSpPr txBox="1"/>
          <p:nvPr/>
        </p:nvSpPr>
        <p:spPr>
          <a:xfrm>
            <a:off x="752400" y="1475275"/>
            <a:ext cx="7813500" cy="56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550" name="Google Shape;550;p46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7825" y="2181725"/>
            <a:ext cx="4523976" cy="2797325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Google Shape;551;p46"/>
          <p:cNvSpPr txBox="1"/>
          <p:nvPr/>
        </p:nvSpPr>
        <p:spPr>
          <a:xfrm>
            <a:off x="5338600" y="2786075"/>
            <a:ext cx="1168500" cy="210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552" name="Google Shape;552;p46"/>
          <p:cNvSpPr/>
          <p:nvPr/>
        </p:nvSpPr>
        <p:spPr>
          <a:xfrm rot="5400000">
            <a:off x="4202894" y="2693100"/>
            <a:ext cx="266400" cy="1603800"/>
          </a:xfrm>
          <a:prstGeom prst="leftBrace">
            <a:avLst>
              <a:gd fmla="val 158687" name="adj1"/>
              <a:gd fmla="val 50000" name="adj2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46"/>
          <p:cNvSpPr txBox="1"/>
          <p:nvPr/>
        </p:nvSpPr>
        <p:spPr>
          <a:xfrm>
            <a:off x="3740278" y="3033800"/>
            <a:ext cx="1333200" cy="1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Baselines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554" name="Google Shape;554;p46"/>
          <p:cNvSpPr txBox="1"/>
          <p:nvPr/>
        </p:nvSpPr>
        <p:spPr>
          <a:xfrm>
            <a:off x="2646000" y="2816200"/>
            <a:ext cx="3102300" cy="20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555" name="Google Shape;555;p46" title="Chart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54267" y="2154350"/>
            <a:ext cx="4694133" cy="2902476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Google Shape;556;p46"/>
          <p:cNvSpPr txBox="1"/>
          <p:nvPr/>
        </p:nvSpPr>
        <p:spPr>
          <a:xfrm>
            <a:off x="2332750" y="2659775"/>
            <a:ext cx="2072100" cy="2270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Roboto"/>
              <a:buNone/>
            </a:pPr>
            <a:r>
              <a:t/>
            </a:r>
            <a:endParaRPr sz="1450">
              <a:solidFill>
                <a:srgbClr val="0D0D0D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en" sz="1450">
                <a:solidFill>
                  <a:srgbClr val="0D0D0D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lang="en" sz="1450">
                <a:solidFill>
                  <a:srgbClr val="0D0D0D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DROP w/o DISC</a:t>
            </a:r>
            <a:endParaRPr b="1" sz="1450">
              <a:solidFill>
                <a:srgbClr val="0D0D0D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28600" lvl="0" marL="45720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Roboto"/>
              <a:buNone/>
            </a:pPr>
            <a:r>
              <a:rPr b="1" lang="en" sz="1450">
                <a:solidFill>
                  <a:srgbClr val="0D0D0D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3.76%</a:t>
            </a:r>
            <a:endParaRPr b="1" sz="1450">
              <a:solidFill>
                <a:srgbClr val="0D0D0D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Roboto"/>
              <a:buNone/>
            </a:pPr>
            <a:r>
              <a:rPr b="1" lang="en" sz="1450">
                <a:solidFill>
                  <a:srgbClr val="0D0D0D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8.06%</a:t>
            </a:r>
            <a:endParaRPr b="1" sz="1450">
              <a:solidFill>
                <a:srgbClr val="0D0D0D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Roboto"/>
              <a:buNone/>
            </a:pPr>
            <a:r>
              <a:rPr b="1" lang="en" sz="1450">
                <a:solidFill>
                  <a:srgbClr val="0D0D0D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9.71%</a:t>
            </a:r>
            <a:endParaRPr b="1" sz="1450">
              <a:solidFill>
                <a:srgbClr val="0D0D0D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286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Roboto"/>
              <a:buNone/>
            </a:pPr>
            <a:r>
              <a:rPr b="1" lang="en" sz="1450">
                <a:solidFill>
                  <a:srgbClr val="0D0D0D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7.17%</a:t>
            </a:r>
            <a:endParaRPr b="1" sz="1450">
              <a:solidFill>
                <a:srgbClr val="0D0D0D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Roboto"/>
              <a:buNone/>
            </a:pPr>
            <a:r>
              <a:t/>
            </a:r>
            <a:endParaRPr sz="1450">
              <a:solidFill>
                <a:srgbClr val="0D0D0D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47"/>
          <p:cNvSpPr txBox="1"/>
          <p:nvPr>
            <p:ph type="ctrTitle"/>
          </p:nvPr>
        </p:nvSpPr>
        <p:spPr>
          <a:xfrm>
            <a:off x="0" y="9623"/>
            <a:ext cx="9144000" cy="6693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139700" rtl="0" algn="ctr">
              <a:lnSpc>
                <a:spcPct val="50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</a:pPr>
            <a:r>
              <a:rPr b="1" lang="en" sz="1800"/>
              <a:t>Multiple and Novel Metaphor (Conceptual Metaphors) </a:t>
            </a:r>
            <a:endParaRPr b="1" sz="1800"/>
          </a:p>
          <a:p>
            <a:pPr indent="0" lvl="0" marL="0" marR="139700" rtl="0" algn="ctr">
              <a:lnSpc>
                <a:spcPct val="110000"/>
              </a:lnSpc>
              <a:spcBef>
                <a:spcPts val="800"/>
              </a:spcBef>
              <a:spcAft>
                <a:spcPts val="800"/>
              </a:spcAft>
              <a:buSzPts val="1100"/>
              <a:buNone/>
            </a:pPr>
            <a:r>
              <a:rPr lang="en" sz="1500">
                <a:solidFill>
                  <a:srgbClr val="0F0F0F"/>
                </a:solidFill>
                <a:highlight>
                  <a:srgbClr val="D9D9D9"/>
                </a:highlight>
              </a:rPr>
              <a:t>(Stowe, Chakrabarty et al; ACL 2021)</a:t>
            </a:r>
            <a:endParaRPr b="1" sz="1600">
              <a:highlight>
                <a:srgbClr val="D9D9D9"/>
              </a:highlight>
            </a:endParaRPr>
          </a:p>
        </p:txBody>
      </p:sp>
      <p:sp>
        <p:nvSpPr>
          <p:cNvPr id="562" name="Google Shape;562;p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63" name="Google Shape;563;p47"/>
          <p:cNvSpPr txBox="1"/>
          <p:nvPr/>
        </p:nvSpPr>
        <p:spPr>
          <a:xfrm>
            <a:off x="3038450" y="2151800"/>
            <a:ext cx="3258900" cy="336300"/>
          </a:xfrm>
          <a:prstGeom prst="rect">
            <a:avLst/>
          </a:prstGeom>
          <a:solidFill>
            <a:srgbClr val="EFEFE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The party</a:t>
            </a:r>
            <a:r>
              <a:rPr lang="en" sz="1500">
                <a:solidFill>
                  <a:schemeClr val="dk2"/>
                </a:solidFill>
              </a:rPr>
              <a:t> </a:t>
            </a:r>
            <a:r>
              <a:rPr b="1" lang="en" sz="1500">
                <a:solidFill>
                  <a:srgbClr val="FF0000"/>
                </a:solidFill>
              </a:rPr>
              <a:t>ended</a:t>
            </a:r>
            <a:r>
              <a:rPr lang="en" sz="1500">
                <a:solidFill>
                  <a:schemeClr val="dk2"/>
                </a:solidFill>
              </a:rPr>
              <a:t> </a:t>
            </a:r>
            <a:r>
              <a:rPr lang="en" sz="1500">
                <a:solidFill>
                  <a:schemeClr val="dk1"/>
                </a:solidFill>
              </a:rPr>
              <a:t>as soon as she left 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564" name="Google Shape;564;p47"/>
          <p:cNvSpPr/>
          <p:nvPr/>
        </p:nvSpPr>
        <p:spPr>
          <a:xfrm>
            <a:off x="3530575" y="2805975"/>
            <a:ext cx="2034600" cy="5283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CAUSE_TO_END</a:t>
            </a:r>
            <a:endParaRPr b="1">
              <a:solidFill>
                <a:srgbClr val="FF0000"/>
              </a:solidFill>
            </a:endParaRPr>
          </a:p>
        </p:txBody>
      </p:sp>
      <p:cxnSp>
        <p:nvCxnSpPr>
          <p:cNvPr id="565" name="Google Shape;565;p47"/>
          <p:cNvCxnSpPr/>
          <p:nvPr/>
        </p:nvCxnSpPr>
        <p:spPr>
          <a:xfrm>
            <a:off x="4676925" y="2488000"/>
            <a:ext cx="0" cy="3003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66" name="Google Shape;566;p47"/>
          <p:cNvCxnSpPr/>
          <p:nvPr/>
        </p:nvCxnSpPr>
        <p:spPr>
          <a:xfrm flipH="1">
            <a:off x="2144075" y="3394150"/>
            <a:ext cx="1734600" cy="300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67" name="Google Shape;567;p47"/>
          <p:cNvCxnSpPr/>
          <p:nvPr/>
        </p:nvCxnSpPr>
        <p:spPr>
          <a:xfrm>
            <a:off x="5175075" y="3364150"/>
            <a:ext cx="1962600" cy="300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68" name="Google Shape;568;p47"/>
          <p:cNvSpPr/>
          <p:nvPr/>
        </p:nvSpPr>
        <p:spPr>
          <a:xfrm>
            <a:off x="1348300" y="3732600"/>
            <a:ext cx="2034600" cy="5283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432FF"/>
                </a:solidFill>
              </a:rPr>
              <a:t>DEATH</a:t>
            </a:r>
            <a:endParaRPr b="1">
              <a:solidFill>
                <a:srgbClr val="0432FF"/>
              </a:solidFill>
            </a:endParaRPr>
          </a:p>
        </p:txBody>
      </p:sp>
      <p:sp>
        <p:nvSpPr>
          <p:cNvPr id="569" name="Google Shape;569;p47"/>
          <p:cNvSpPr/>
          <p:nvPr/>
        </p:nvSpPr>
        <p:spPr>
          <a:xfrm>
            <a:off x="6086050" y="3694150"/>
            <a:ext cx="2034600" cy="5283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432FF"/>
                </a:solidFill>
              </a:rPr>
              <a:t>CHANGE_POSITION</a:t>
            </a:r>
            <a:endParaRPr b="1">
              <a:solidFill>
                <a:srgbClr val="0432FF"/>
              </a:solidFill>
            </a:endParaRPr>
          </a:p>
        </p:txBody>
      </p:sp>
      <p:sp>
        <p:nvSpPr>
          <p:cNvPr id="570" name="Google Shape;570;p47"/>
          <p:cNvSpPr txBox="1"/>
          <p:nvPr/>
        </p:nvSpPr>
        <p:spPr>
          <a:xfrm>
            <a:off x="646100" y="4638875"/>
            <a:ext cx="3258900" cy="336300"/>
          </a:xfrm>
          <a:prstGeom prst="rect">
            <a:avLst/>
          </a:prstGeom>
          <a:solidFill>
            <a:srgbClr val="EFEFE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The party</a:t>
            </a:r>
            <a:r>
              <a:rPr lang="en" sz="1500">
                <a:solidFill>
                  <a:schemeClr val="dk2"/>
                </a:solidFill>
              </a:rPr>
              <a:t> </a:t>
            </a:r>
            <a:r>
              <a:rPr b="1" lang="en" sz="1500">
                <a:solidFill>
                  <a:srgbClr val="0432FF"/>
                </a:solidFill>
              </a:rPr>
              <a:t>died</a:t>
            </a:r>
            <a:r>
              <a:rPr lang="en" sz="1500">
                <a:solidFill>
                  <a:schemeClr val="dk2"/>
                </a:solidFill>
              </a:rPr>
              <a:t> </a:t>
            </a:r>
            <a:r>
              <a:rPr lang="en" sz="1500">
                <a:solidFill>
                  <a:schemeClr val="dk1"/>
                </a:solidFill>
              </a:rPr>
              <a:t>as soon as she left 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571" name="Google Shape;571;p47"/>
          <p:cNvSpPr txBox="1"/>
          <p:nvPr/>
        </p:nvSpPr>
        <p:spPr>
          <a:xfrm>
            <a:off x="5133075" y="4593225"/>
            <a:ext cx="3533700" cy="336300"/>
          </a:xfrm>
          <a:prstGeom prst="rect">
            <a:avLst/>
          </a:prstGeom>
          <a:solidFill>
            <a:srgbClr val="EFEFE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The party</a:t>
            </a:r>
            <a:r>
              <a:rPr lang="en" sz="1500">
                <a:solidFill>
                  <a:schemeClr val="dk2"/>
                </a:solidFill>
              </a:rPr>
              <a:t> </a:t>
            </a:r>
            <a:r>
              <a:rPr b="1" lang="en" sz="1500">
                <a:solidFill>
                  <a:srgbClr val="0432FF"/>
                </a:solidFill>
              </a:rPr>
              <a:t>dwindled</a:t>
            </a:r>
            <a:r>
              <a:rPr lang="en" sz="1500">
                <a:solidFill>
                  <a:schemeClr val="dk2"/>
                </a:solidFill>
              </a:rPr>
              <a:t> </a:t>
            </a:r>
            <a:r>
              <a:rPr lang="en" sz="1500">
                <a:solidFill>
                  <a:schemeClr val="dk1"/>
                </a:solidFill>
              </a:rPr>
              <a:t>as soon as she left </a:t>
            </a:r>
            <a:endParaRPr sz="1500">
              <a:solidFill>
                <a:schemeClr val="dk1"/>
              </a:solidFill>
            </a:endParaRPr>
          </a:p>
        </p:txBody>
      </p:sp>
      <p:cxnSp>
        <p:nvCxnSpPr>
          <p:cNvPr id="572" name="Google Shape;572;p47"/>
          <p:cNvCxnSpPr/>
          <p:nvPr/>
        </p:nvCxnSpPr>
        <p:spPr>
          <a:xfrm>
            <a:off x="2275550" y="4299738"/>
            <a:ext cx="0" cy="300300"/>
          </a:xfrm>
          <a:prstGeom prst="straightConnector1">
            <a:avLst/>
          </a:prstGeom>
          <a:noFill/>
          <a:ln cap="flat" cmpd="sng" w="9525">
            <a:solidFill>
              <a:srgbClr val="0F0F0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73" name="Google Shape;573;p47"/>
          <p:cNvCxnSpPr/>
          <p:nvPr/>
        </p:nvCxnSpPr>
        <p:spPr>
          <a:xfrm>
            <a:off x="7304400" y="4257688"/>
            <a:ext cx="0" cy="300300"/>
          </a:xfrm>
          <a:prstGeom prst="straightConnector1">
            <a:avLst/>
          </a:prstGeom>
          <a:noFill/>
          <a:ln cap="flat" cmpd="sng" w="9525">
            <a:solidFill>
              <a:srgbClr val="0F0F0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74" name="Google Shape;574;p47"/>
          <p:cNvSpPr txBox="1"/>
          <p:nvPr/>
        </p:nvSpPr>
        <p:spPr>
          <a:xfrm>
            <a:off x="519025" y="877725"/>
            <a:ext cx="8452200" cy="6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</a:rPr>
              <a:t>Conceptual Metaphor Theory (CMT) : </a:t>
            </a:r>
            <a:r>
              <a:rPr lang="en" sz="1700">
                <a:solidFill>
                  <a:schemeClr val="dk1"/>
                </a:solidFill>
              </a:rPr>
              <a:t>Conceptual mapping between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 </a:t>
            </a:r>
            <a:r>
              <a:rPr lang="en" sz="1700">
                <a:solidFill>
                  <a:srgbClr val="FF0000"/>
                </a:solidFill>
              </a:rPr>
              <a:t>Target</a:t>
            </a:r>
            <a:r>
              <a:rPr lang="en" sz="1700">
                <a:solidFill>
                  <a:schemeClr val="dk1"/>
                </a:solidFill>
              </a:rPr>
              <a:t>        </a:t>
            </a:r>
            <a:r>
              <a:rPr lang="en" sz="1700">
                <a:solidFill>
                  <a:srgbClr val="0432FF"/>
                </a:solidFill>
              </a:rPr>
              <a:t>Source</a:t>
            </a:r>
            <a:r>
              <a:rPr lang="en" sz="1700">
                <a:solidFill>
                  <a:schemeClr val="dk1"/>
                </a:solidFill>
              </a:rPr>
              <a:t> domains</a:t>
            </a:r>
            <a:r>
              <a:rPr lang="en" sz="1700">
                <a:solidFill>
                  <a:schemeClr val="dk2"/>
                </a:solidFill>
              </a:rPr>
              <a:t> </a:t>
            </a:r>
            <a:r>
              <a:rPr lang="en" sz="1700">
                <a:solidFill>
                  <a:schemeClr val="dk1"/>
                </a:solidFill>
              </a:rPr>
              <a:t>(Lakoff and Johnson 1980)</a:t>
            </a:r>
            <a:r>
              <a:rPr lang="en" sz="1700">
                <a:solidFill>
                  <a:schemeClr val="dk2"/>
                </a:solidFill>
              </a:rPr>
              <a:t> </a:t>
            </a:r>
            <a:endParaRPr sz="1700">
              <a:solidFill>
                <a:schemeClr val="dk2"/>
              </a:solidFill>
            </a:endParaRPr>
          </a:p>
          <a:p>
            <a:pPr indent="0" lvl="0" marL="0" marR="139700" rtl="0" algn="ctr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575" name="Google Shape;575;p47"/>
          <p:cNvSpPr/>
          <p:nvPr/>
        </p:nvSpPr>
        <p:spPr>
          <a:xfrm flipH="1" rot="10800000">
            <a:off x="886075" y="2227675"/>
            <a:ext cx="356400" cy="1292100"/>
          </a:xfrm>
          <a:prstGeom prst="leftBrace">
            <a:avLst>
              <a:gd fmla="val 8333" name="adj1"/>
              <a:gd fmla="val 51056" name="adj2"/>
            </a:avLst>
          </a:prstGeom>
          <a:noFill/>
          <a:ln cap="flat" cmpd="sng" w="9525">
            <a:solidFill>
              <a:srgbClr val="FDA73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p47"/>
          <p:cNvSpPr txBox="1"/>
          <p:nvPr/>
        </p:nvSpPr>
        <p:spPr>
          <a:xfrm>
            <a:off x="1170175" y="2639925"/>
            <a:ext cx="1927500" cy="6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Semantic Frames as Domains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577" name="Google Shape;577;p47"/>
          <p:cNvSpPr txBox="1"/>
          <p:nvPr/>
        </p:nvSpPr>
        <p:spPr>
          <a:xfrm>
            <a:off x="4822324" y="2541297"/>
            <a:ext cx="352200" cy="3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</a:endParaRPr>
          </a:p>
        </p:txBody>
      </p:sp>
      <p:cxnSp>
        <p:nvCxnSpPr>
          <p:cNvPr id="578" name="Google Shape;578;p47"/>
          <p:cNvCxnSpPr/>
          <p:nvPr/>
        </p:nvCxnSpPr>
        <p:spPr>
          <a:xfrm rot="10800000">
            <a:off x="1498450" y="1229150"/>
            <a:ext cx="0" cy="3003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48"/>
          <p:cNvSpPr txBox="1"/>
          <p:nvPr>
            <p:ph type="ctrTitle"/>
          </p:nvPr>
        </p:nvSpPr>
        <p:spPr>
          <a:xfrm>
            <a:off x="0" y="9623"/>
            <a:ext cx="9144000" cy="6693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139700" rtl="0" algn="ctr">
              <a:lnSpc>
                <a:spcPct val="50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</a:pPr>
            <a:r>
              <a:rPr b="1" lang="en" sz="1800"/>
              <a:t>Multiple and Novel Metaphor (Conceptual Metaphors) </a:t>
            </a:r>
            <a:endParaRPr b="1" sz="1800"/>
          </a:p>
          <a:p>
            <a:pPr indent="0" lvl="0" marL="0" marR="139700" rtl="0" algn="ctr">
              <a:lnSpc>
                <a:spcPct val="110000"/>
              </a:lnSpc>
              <a:spcBef>
                <a:spcPts val="800"/>
              </a:spcBef>
              <a:spcAft>
                <a:spcPts val="800"/>
              </a:spcAft>
              <a:buSzPts val="1100"/>
              <a:buNone/>
            </a:pPr>
            <a:r>
              <a:rPr lang="en" sz="1500">
                <a:solidFill>
                  <a:srgbClr val="0F0F0F"/>
                </a:solidFill>
                <a:highlight>
                  <a:srgbClr val="D9D9D9"/>
                </a:highlight>
              </a:rPr>
              <a:t>(Stowe, Chakrabarty et al; ACL 2021)</a:t>
            </a:r>
            <a:endParaRPr b="1" sz="1600">
              <a:highlight>
                <a:srgbClr val="D9D9D9"/>
              </a:highlight>
            </a:endParaRPr>
          </a:p>
        </p:txBody>
      </p:sp>
      <p:sp>
        <p:nvSpPr>
          <p:cNvPr id="584" name="Google Shape;584;p48"/>
          <p:cNvSpPr txBox="1"/>
          <p:nvPr/>
        </p:nvSpPr>
        <p:spPr>
          <a:xfrm>
            <a:off x="442825" y="953925"/>
            <a:ext cx="8452200" cy="6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</a:rPr>
              <a:t>Conceptual Metaphor Theory (CMT) : </a:t>
            </a:r>
            <a:r>
              <a:rPr lang="en" sz="1700">
                <a:solidFill>
                  <a:schemeClr val="dk1"/>
                </a:solidFill>
              </a:rPr>
              <a:t>Conceptual mapping between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 </a:t>
            </a:r>
            <a:r>
              <a:rPr lang="en" sz="1700">
                <a:solidFill>
                  <a:srgbClr val="FF0000"/>
                </a:solidFill>
              </a:rPr>
              <a:t>Target</a:t>
            </a:r>
            <a:r>
              <a:rPr lang="en" sz="1700">
                <a:solidFill>
                  <a:schemeClr val="dk1"/>
                </a:solidFill>
              </a:rPr>
              <a:t>           </a:t>
            </a:r>
            <a:r>
              <a:rPr lang="en" sz="1700">
                <a:solidFill>
                  <a:srgbClr val="0432FF"/>
                </a:solidFill>
              </a:rPr>
              <a:t>Source</a:t>
            </a:r>
            <a:r>
              <a:rPr lang="en" sz="1700">
                <a:solidFill>
                  <a:schemeClr val="dk1"/>
                </a:solidFill>
              </a:rPr>
              <a:t> domains</a:t>
            </a:r>
            <a:r>
              <a:rPr lang="en" sz="1700">
                <a:solidFill>
                  <a:schemeClr val="dk2"/>
                </a:solidFill>
              </a:rPr>
              <a:t> </a:t>
            </a:r>
            <a:r>
              <a:rPr lang="en" sz="1700">
                <a:solidFill>
                  <a:schemeClr val="dk1"/>
                </a:solidFill>
              </a:rPr>
              <a:t>(Lakoff and Johnson 1980)</a:t>
            </a:r>
            <a:r>
              <a:rPr lang="en" sz="1700">
                <a:solidFill>
                  <a:schemeClr val="dk2"/>
                </a:solidFill>
              </a:rPr>
              <a:t> </a:t>
            </a:r>
            <a:endParaRPr sz="1700">
              <a:solidFill>
                <a:schemeClr val="dk2"/>
              </a:solidFill>
            </a:endParaRPr>
          </a:p>
          <a:p>
            <a:pPr indent="0" lvl="0" marL="0" marR="139700" rtl="0" algn="ctr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585" name="Google Shape;585;p48"/>
          <p:cNvCxnSpPr/>
          <p:nvPr/>
        </p:nvCxnSpPr>
        <p:spPr>
          <a:xfrm rot="10800000">
            <a:off x="1610500" y="1285175"/>
            <a:ext cx="0" cy="3003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86" name="Google Shape;586;p48"/>
          <p:cNvSpPr txBox="1"/>
          <p:nvPr/>
        </p:nvSpPr>
        <p:spPr>
          <a:xfrm>
            <a:off x="389700" y="1974425"/>
            <a:ext cx="8601900" cy="31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We similarly train a language model on data from </a:t>
            </a:r>
            <a:r>
              <a:rPr lang="en" sz="1800" u="sng">
                <a:solidFill>
                  <a:schemeClr val="dk1"/>
                </a:solidFill>
              </a:rPr>
              <a:t>MERMAID</a:t>
            </a:r>
            <a:r>
              <a:rPr lang="en" sz="1800">
                <a:solidFill>
                  <a:schemeClr val="dk1"/>
                </a:solidFill>
              </a:rPr>
              <a:t> augmented with metaphoric mapping and the model generalizes to unseen domains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Knowledge used:</a:t>
            </a:r>
            <a:endParaRPr sz="1800">
              <a:solidFill>
                <a:schemeClr val="dk1"/>
              </a:solidFill>
            </a:endParaRPr>
          </a:p>
          <a:p>
            <a:pPr indent="-342900" lvl="1" marL="18288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800">
                <a:solidFill>
                  <a:schemeClr val="dk1"/>
                </a:solidFill>
              </a:rPr>
              <a:t>Common sense knowledge : </a:t>
            </a:r>
            <a:r>
              <a:rPr b="1" lang="en" sz="1800">
                <a:solidFill>
                  <a:schemeClr val="dk1"/>
                </a:solidFill>
              </a:rPr>
              <a:t>COMET</a:t>
            </a:r>
            <a:endParaRPr b="1" sz="1800">
              <a:solidFill>
                <a:schemeClr val="dk1"/>
              </a:solidFill>
            </a:endParaRPr>
          </a:p>
          <a:p>
            <a:pPr indent="-342900" lvl="1" marL="18288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800">
                <a:solidFill>
                  <a:schemeClr val="dk1"/>
                </a:solidFill>
              </a:rPr>
              <a:t>Linguistic knowledge (frame semantics) : </a:t>
            </a:r>
            <a:r>
              <a:rPr b="1" lang="en" sz="1800">
                <a:solidFill>
                  <a:schemeClr val="dk1"/>
                </a:solidFill>
              </a:rPr>
              <a:t>FRAMENET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49"/>
          <p:cNvSpPr txBox="1"/>
          <p:nvPr/>
        </p:nvSpPr>
        <p:spPr>
          <a:xfrm>
            <a:off x="105200" y="1315150"/>
            <a:ext cx="3401700" cy="10638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50">
                <a:solidFill>
                  <a:schemeClr val="dk1"/>
                </a:solidFill>
              </a:rPr>
              <a:t>[...]</a:t>
            </a:r>
            <a:endParaRPr b="1" sz="1250">
              <a:solidFill>
                <a:srgbClr val="C92D3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50">
                <a:solidFill>
                  <a:schemeClr val="dk1"/>
                </a:solidFill>
              </a:rPr>
              <a:t>His laughter almost sounded</a:t>
            </a:r>
            <a:r>
              <a:rPr lang="en" sz="1250">
                <a:solidFill>
                  <a:srgbClr val="0C7CBA"/>
                </a:solidFill>
              </a:rPr>
              <a:t> </a:t>
            </a:r>
            <a:r>
              <a:rPr lang="en" sz="1250">
                <a:solidFill>
                  <a:srgbClr val="C92D39"/>
                </a:solidFill>
              </a:rPr>
              <a:t>like a roar</a:t>
            </a:r>
            <a:endParaRPr sz="1500"/>
          </a:p>
        </p:txBody>
      </p:sp>
      <p:sp>
        <p:nvSpPr>
          <p:cNvPr id="592" name="Google Shape;592;p49"/>
          <p:cNvSpPr txBox="1"/>
          <p:nvPr/>
        </p:nvSpPr>
        <p:spPr>
          <a:xfrm>
            <a:off x="6196025" y="1325200"/>
            <a:ext cx="2746800" cy="10437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50">
                <a:solidFill>
                  <a:schemeClr val="dk1"/>
                </a:solidFill>
              </a:rPr>
              <a:t>[....]</a:t>
            </a:r>
            <a:endParaRPr sz="125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50">
                <a:solidFill>
                  <a:schemeClr val="dk1"/>
                </a:solidFill>
              </a:rPr>
              <a:t>His laughter almost sounded</a:t>
            </a:r>
            <a:r>
              <a:rPr lang="en" sz="1250">
                <a:solidFill>
                  <a:srgbClr val="0C7CBA"/>
                </a:solidFill>
              </a:rPr>
              <a:t> </a:t>
            </a:r>
            <a:r>
              <a:rPr lang="en" sz="1250">
                <a:solidFill>
                  <a:srgbClr val="3D85C6"/>
                </a:solidFill>
              </a:rPr>
              <a:t>loud and powerful</a:t>
            </a:r>
            <a:endParaRPr sz="1500">
              <a:solidFill>
                <a:srgbClr val="3D85C6"/>
              </a:solidFill>
            </a:endParaRPr>
          </a:p>
        </p:txBody>
      </p:sp>
      <p:sp>
        <p:nvSpPr>
          <p:cNvPr id="593" name="Google Shape;593;p49"/>
          <p:cNvSpPr txBox="1"/>
          <p:nvPr/>
        </p:nvSpPr>
        <p:spPr>
          <a:xfrm>
            <a:off x="4383788" y="1589950"/>
            <a:ext cx="958500" cy="514200"/>
          </a:xfrm>
          <a:prstGeom prst="rect">
            <a:avLst/>
          </a:prstGeom>
          <a:solidFill>
            <a:srgbClr val="D9EAD3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COMET</a:t>
            </a:r>
            <a:endParaRPr/>
          </a:p>
        </p:txBody>
      </p:sp>
      <p:cxnSp>
        <p:nvCxnSpPr>
          <p:cNvPr id="594" name="Google Shape;594;p49"/>
          <p:cNvCxnSpPr>
            <a:stCxn id="591" idx="3"/>
            <a:endCxn id="593" idx="1"/>
          </p:cNvCxnSpPr>
          <p:nvPr/>
        </p:nvCxnSpPr>
        <p:spPr>
          <a:xfrm>
            <a:off x="3506900" y="1847050"/>
            <a:ext cx="87690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95" name="Google Shape;595;p49"/>
          <p:cNvCxnSpPr>
            <a:stCxn id="593" idx="3"/>
            <a:endCxn id="592" idx="1"/>
          </p:cNvCxnSpPr>
          <p:nvPr/>
        </p:nvCxnSpPr>
        <p:spPr>
          <a:xfrm>
            <a:off x="5342288" y="1847050"/>
            <a:ext cx="85380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96" name="Google Shape;596;p49"/>
          <p:cNvCxnSpPr/>
          <p:nvPr/>
        </p:nvCxnSpPr>
        <p:spPr>
          <a:xfrm>
            <a:off x="2127338" y="2384950"/>
            <a:ext cx="1935000" cy="7215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stealth"/>
            <a:tailEnd len="med" w="med" type="none"/>
          </a:ln>
        </p:spPr>
      </p:cxnSp>
      <p:cxnSp>
        <p:nvCxnSpPr>
          <p:cNvPr id="597" name="Google Shape;597;p49"/>
          <p:cNvCxnSpPr>
            <a:stCxn id="592" idx="2"/>
            <a:endCxn id="598" idx="3"/>
          </p:cNvCxnSpPr>
          <p:nvPr/>
        </p:nvCxnSpPr>
        <p:spPr>
          <a:xfrm flipH="1">
            <a:off x="5581925" y="2368900"/>
            <a:ext cx="1987500" cy="6474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99" name="Google Shape;599;p49"/>
          <p:cNvSpPr txBox="1"/>
          <p:nvPr/>
        </p:nvSpPr>
        <p:spPr>
          <a:xfrm>
            <a:off x="1683325" y="2741275"/>
            <a:ext cx="1437900" cy="51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DECODER TARGET</a:t>
            </a:r>
            <a:endParaRPr sz="1500"/>
          </a:p>
        </p:txBody>
      </p:sp>
      <p:sp>
        <p:nvSpPr>
          <p:cNvPr id="600" name="Google Shape;600;p49"/>
          <p:cNvSpPr txBox="1"/>
          <p:nvPr/>
        </p:nvSpPr>
        <p:spPr>
          <a:xfrm>
            <a:off x="6733725" y="2741275"/>
            <a:ext cx="1437900" cy="51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ENCODER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SOURCE</a:t>
            </a:r>
            <a:endParaRPr sz="1500"/>
          </a:p>
        </p:txBody>
      </p:sp>
      <p:sp>
        <p:nvSpPr>
          <p:cNvPr id="601" name="Google Shape;601;p49"/>
          <p:cNvSpPr txBox="1"/>
          <p:nvPr/>
        </p:nvSpPr>
        <p:spPr>
          <a:xfrm>
            <a:off x="105200" y="3567475"/>
            <a:ext cx="3542100" cy="8742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50">
                <a:solidFill>
                  <a:schemeClr val="dk1"/>
                </a:solidFill>
              </a:rPr>
              <a:t>The food cooked by mother is always </a:t>
            </a:r>
            <a:endParaRPr sz="125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50">
                <a:solidFill>
                  <a:srgbClr val="3D85C6"/>
                </a:solidFill>
              </a:rPr>
              <a:t>delicious</a:t>
            </a:r>
            <a:endParaRPr sz="1500">
              <a:solidFill>
                <a:srgbClr val="3D85C6"/>
              </a:solidFill>
            </a:endParaRPr>
          </a:p>
        </p:txBody>
      </p:sp>
      <p:cxnSp>
        <p:nvCxnSpPr>
          <p:cNvPr id="602" name="Google Shape;602;p49"/>
          <p:cNvCxnSpPr/>
          <p:nvPr/>
        </p:nvCxnSpPr>
        <p:spPr>
          <a:xfrm>
            <a:off x="3647300" y="3928225"/>
            <a:ext cx="86520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03" name="Google Shape;603;p49"/>
          <p:cNvCxnSpPr/>
          <p:nvPr/>
        </p:nvCxnSpPr>
        <p:spPr>
          <a:xfrm>
            <a:off x="5470988" y="3928225"/>
            <a:ext cx="86520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04" name="Google Shape;604;p49"/>
          <p:cNvSpPr txBox="1"/>
          <p:nvPr/>
        </p:nvSpPr>
        <p:spPr>
          <a:xfrm>
            <a:off x="6336200" y="3567475"/>
            <a:ext cx="2807700" cy="8742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50">
                <a:solidFill>
                  <a:schemeClr val="dk1"/>
                </a:solidFill>
              </a:rPr>
              <a:t>The food cooked by mother is always</a:t>
            </a:r>
            <a:endParaRPr sz="125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CC0000"/>
                </a:solidFill>
                <a:latin typeface="Roboto"/>
                <a:ea typeface="Roboto"/>
                <a:cs typeface="Roboto"/>
                <a:sym typeface="Roboto"/>
              </a:rPr>
              <a:t>like a warm embrace for the taste buds.</a:t>
            </a:r>
            <a:endParaRPr sz="1500">
              <a:solidFill>
                <a:srgbClr val="CC0000"/>
              </a:solidFill>
            </a:endParaRPr>
          </a:p>
        </p:txBody>
      </p:sp>
      <p:sp>
        <p:nvSpPr>
          <p:cNvPr id="605" name="Google Shape;605;p49"/>
          <p:cNvSpPr txBox="1"/>
          <p:nvPr>
            <p:ph type="title"/>
          </p:nvPr>
        </p:nvSpPr>
        <p:spPr>
          <a:xfrm>
            <a:off x="0" y="9625"/>
            <a:ext cx="9144000" cy="4272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457200" lvl="0" marL="1828800" marR="139700" rtl="0" algn="l">
              <a:lnSpc>
                <a:spcPct val="110000"/>
              </a:lnSpc>
              <a:spcBef>
                <a:spcPts val="800"/>
              </a:spcBef>
              <a:spcAft>
                <a:spcPts val="800"/>
              </a:spcAft>
              <a:buSzPts val="1100"/>
              <a:buNone/>
            </a:pPr>
            <a:r>
              <a:rPr b="1" lang="en" sz="1800">
                <a:highlight>
                  <a:srgbClr val="D9D9D9"/>
                </a:highlight>
              </a:rPr>
              <a:t>Beyond word level metaphor generation  </a:t>
            </a:r>
            <a:endParaRPr b="1" sz="1800">
              <a:highlight>
                <a:srgbClr val="D9D9D9"/>
              </a:highlight>
            </a:endParaRPr>
          </a:p>
        </p:txBody>
      </p:sp>
      <p:sp>
        <p:nvSpPr>
          <p:cNvPr id="606" name="Google Shape;606;p49"/>
          <p:cNvSpPr txBox="1"/>
          <p:nvPr/>
        </p:nvSpPr>
        <p:spPr>
          <a:xfrm>
            <a:off x="4264950" y="2176900"/>
            <a:ext cx="1275600" cy="2871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Has Property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607" name="Google Shape;607;p49"/>
          <p:cNvSpPr txBox="1"/>
          <p:nvPr>
            <p:ph idx="12" type="sldNum"/>
          </p:nvPr>
        </p:nvSpPr>
        <p:spPr>
          <a:xfrm>
            <a:off x="8568483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08" name="Google Shape;608;p49"/>
          <p:cNvSpPr txBox="1"/>
          <p:nvPr/>
        </p:nvSpPr>
        <p:spPr>
          <a:xfrm>
            <a:off x="50225" y="555713"/>
            <a:ext cx="8892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457200" lvl="0" marL="457200" marR="139700" rtl="0" algn="l">
              <a:lnSpc>
                <a:spcPct val="110000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rPr lang="en" sz="1500">
                <a:solidFill>
                  <a:schemeClr val="dk1"/>
                </a:solidFill>
                <a:highlight>
                  <a:schemeClr val="lt1"/>
                </a:highlight>
              </a:rPr>
              <a:t>A Style Transfer Approach for Simile Generation (Chakrabarty et al; EMNLP 2020) </a:t>
            </a:r>
            <a:endParaRPr sz="1500"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  <p:sp>
        <p:nvSpPr>
          <p:cNvPr id="598" name="Google Shape;598;p49"/>
          <p:cNvSpPr txBox="1"/>
          <p:nvPr/>
        </p:nvSpPr>
        <p:spPr>
          <a:xfrm>
            <a:off x="4144138" y="2721588"/>
            <a:ext cx="1437900" cy="589200"/>
          </a:xfrm>
          <a:prstGeom prst="rect">
            <a:avLst/>
          </a:prstGeom>
          <a:solidFill>
            <a:srgbClr val="FBFED9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   Language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Model (Bart)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49"/>
          <p:cNvSpPr txBox="1"/>
          <p:nvPr/>
        </p:nvSpPr>
        <p:spPr>
          <a:xfrm>
            <a:off x="4264950" y="3615575"/>
            <a:ext cx="1186200" cy="544200"/>
          </a:xfrm>
          <a:prstGeom prst="rect">
            <a:avLst/>
          </a:prstGeom>
          <a:solidFill>
            <a:srgbClr val="FBFED9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Language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Model (Bart)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50"/>
          <p:cNvSpPr txBox="1"/>
          <p:nvPr>
            <p:ph idx="1" type="body"/>
          </p:nvPr>
        </p:nvSpPr>
        <p:spPr>
          <a:xfrm>
            <a:off x="311698" y="1024298"/>
            <a:ext cx="8520600" cy="11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P</a:t>
            </a:r>
            <a:r>
              <a:rPr lang="en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owerful rhetorical device used to persuade or communicate creative ideas through images. </a:t>
            </a:r>
            <a:r>
              <a:rPr lang="en" sz="2000">
                <a:solidFill>
                  <a:schemeClr val="dk1"/>
                </a:solidFill>
              </a:rPr>
              <a:t>T</a:t>
            </a:r>
            <a:r>
              <a:rPr lang="en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hey convey meaning implicitly through symbolism and juxtaposition of the symbols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615" name="Google Shape;615;p5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16" name="Google Shape;616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83800" y="2571750"/>
            <a:ext cx="1997375" cy="237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450" y="2571750"/>
            <a:ext cx="2103601" cy="2433051"/>
          </a:xfrm>
          <a:prstGeom prst="rect">
            <a:avLst/>
          </a:prstGeom>
          <a:noFill/>
          <a:ln>
            <a:noFill/>
          </a:ln>
        </p:spPr>
      </p:pic>
      <p:sp>
        <p:nvSpPr>
          <p:cNvPr id="618" name="Google Shape;618;p50"/>
          <p:cNvSpPr txBox="1"/>
          <p:nvPr>
            <p:ph type="title"/>
          </p:nvPr>
        </p:nvSpPr>
        <p:spPr>
          <a:xfrm>
            <a:off x="0" y="9626"/>
            <a:ext cx="9144000" cy="4362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457200" lvl="0" marL="1371600" rtl="0" algn="l">
              <a:spcBef>
                <a:spcPts val="0"/>
              </a:spcBef>
              <a:spcAft>
                <a:spcPts val="0"/>
              </a:spcAft>
              <a:buSzPts val="3111"/>
              <a:buNone/>
            </a:pPr>
            <a:r>
              <a:t/>
            </a:r>
            <a:endParaRPr/>
          </a:p>
          <a:p>
            <a:pPr indent="457200" lvl="0" marL="1371600" rtl="0" algn="l">
              <a:spcBef>
                <a:spcPts val="0"/>
              </a:spcBef>
              <a:spcAft>
                <a:spcPts val="0"/>
              </a:spcAft>
              <a:buSzPts val="3111"/>
              <a:buNone/>
            </a:pPr>
            <a:r>
              <a:t/>
            </a:r>
            <a:endParaRPr b="1">
              <a:solidFill>
                <a:srgbClr val="D9D9D9"/>
              </a:solidFill>
            </a:endParaRPr>
          </a:p>
          <a:p>
            <a:pPr indent="0" lvl="0" marL="0" marR="139700" rtl="0" algn="l">
              <a:lnSpc>
                <a:spcPct val="110000"/>
              </a:lnSpc>
              <a:spcBef>
                <a:spcPts val="800"/>
              </a:spcBef>
              <a:spcAft>
                <a:spcPts val="800"/>
              </a:spcAft>
              <a:buSzPts val="1100"/>
              <a:buNone/>
            </a:pPr>
            <a:r>
              <a:rPr b="1" lang="en" sz="1800"/>
              <a:t>						What is a Visual Metaphor?</a:t>
            </a: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51"/>
          <p:cNvSpPr txBox="1"/>
          <p:nvPr>
            <p:ph idx="1" type="body"/>
          </p:nvPr>
        </p:nvSpPr>
        <p:spPr>
          <a:xfrm>
            <a:off x="408450" y="992650"/>
            <a:ext cx="8327100" cy="2746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000"/>
              <a:t>We propose a new task of generating visual metaphors from linguistic metaphors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0" sz="20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0" sz="20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0" sz="2000"/>
          </a:p>
        </p:txBody>
      </p:sp>
      <p:pic>
        <p:nvPicPr>
          <p:cNvPr id="624" name="Google Shape;624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77850" y="1605612"/>
            <a:ext cx="2022975" cy="202297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25" name="Google Shape;625;p51"/>
          <p:cNvSpPr txBox="1"/>
          <p:nvPr/>
        </p:nvSpPr>
        <p:spPr>
          <a:xfrm>
            <a:off x="968625" y="2481825"/>
            <a:ext cx="2916000" cy="4002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He was a lion in the battlefield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26" name="Google Shape;626;p51"/>
          <p:cNvCxnSpPr/>
          <p:nvPr/>
        </p:nvCxnSpPr>
        <p:spPr>
          <a:xfrm>
            <a:off x="4105763" y="2642200"/>
            <a:ext cx="1215900" cy="4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27" name="Google Shape;627;p51"/>
          <p:cNvSpPr txBox="1"/>
          <p:nvPr>
            <p:ph idx="4294967295" type="ctrTitle"/>
          </p:nvPr>
        </p:nvSpPr>
        <p:spPr>
          <a:xfrm>
            <a:off x="0" y="9625"/>
            <a:ext cx="9144000" cy="4002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457200" lvl="0" marL="1371600" rtl="0" algn="l">
              <a:spcBef>
                <a:spcPts val="0"/>
              </a:spcBef>
              <a:spcAft>
                <a:spcPts val="0"/>
              </a:spcAft>
              <a:buSzPts val="3111"/>
              <a:buNone/>
            </a:pPr>
            <a:r>
              <a:t/>
            </a:r>
            <a:endParaRPr>
              <a:highlight>
                <a:srgbClr val="D9D9D9"/>
              </a:highlight>
            </a:endParaRPr>
          </a:p>
          <a:p>
            <a:pPr indent="457200" lvl="0" marL="1371600" rtl="0" algn="l">
              <a:spcBef>
                <a:spcPts val="0"/>
              </a:spcBef>
              <a:spcAft>
                <a:spcPts val="0"/>
              </a:spcAft>
              <a:buSzPts val="3111"/>
              <a:buNone/>
            </a:pPr>
            <a:r>
              <a:t/>
            </a:r>
            <a:endParaRPr b="1">
              <a:highlight>
                <a:srgbClr val="D9D9D9"/>
              </a:highlight>
            </a:endParaRPr>
          </a:p>
          <a:p>
            <a:pPr indent="0" lvl="0" marL="0" marR="139700" rtl="0" algn="l">
              <a:lnSpc>
                <a:spcPct val="110000"/>
              </a:lnSpc>
              <a:spcBef>
                <a:spcPts val="800"/>
              </a:spcBef>
              <a:spcAft>
                <a:spcPts val="800"/>
              </a:spcAft>
              <a:buSzPts val="1100"/>
              <a:buNone/>
            </a:pPr>
            <a:r>
              <a:rPr b="1" lang="en" sz="1800">
                <a:highlight>
                  <a:srgbClr val="D9D9D9"/>
                </a:highlight>
              </a:rPr>
              <a:t>						Generating Visual Metaphors</a:t>
            </a:r>
            <a:endParaRPr sz="1800">
              <a:solidFill>
                <a:schemeClr val="lt1"/>
              </a:solidFill>
              <a:highlight>
                <a:srgbClr val="D9D9D9"/>
              </a:highlight>
            </a:endParaRPr>
          </a:p>
        </p:txBody>
      </p:sp>
      <p:sp>
        <p:nvSpPr>
          <p:cNvPr id="628" name="Google Shape;628;p51"/>
          <p:cNvSpPr txBox="1"/>
          <p:nvPr>
            <p:ph idx="12" type="sldNum"/>
          </p:nvPr>
        </p:nvSpPr>
        <p:spPr>
          <a:xfrm>
            <a:off x="8802997" y="4883075"/>
            <a:ext cx="255900" cy="169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5080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</a:endParaRPr>
          </a:p>
        </p:txBody>
      </p:sp>
      <p:sp>
        <p:nvSpPr>
          <p:cNvPr id="629" name="Google Shape;629;p51"/>
          <p:cNvSpPr txBox="1"/>
          <p:nvPr/>
        </p:nvSpPr>
        <p:spPr>
          <a:xfrm>
            <a:off x="176275" y="4598075"/>
            <a:ext cx="8552700" cy="4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</a:rPr>
              <a:t>Requires understanding </a:t>
            </a:r>
            <a:r>
              <a:rPr lang="en" sz="1600">
                <a:solidFill>
                  <a:schemeClr val="dk1"/>
                </a:solidFill>
                <a:highlight>
                  <a:srgbClr val="FCE5CD"/>
                </a:highlight>
              </a:rPr>
              <a:t>implicit meaning</a:t>
            </a:r>
            <a:r>
              <a:rPr lang="en" sz="1600">
                <a:solidFill>
                  <a:schemeClr val="dk1"/>
                </a:solidFill>
              </a:rPr>
              <a:t>, &amp; merge </a:t>
            </a:r>
            <a:r>
              <a:rPr lang="en" sz="1600">
                <a:solidFill>
                  <a:schemeClr val="dk1"/>
                </a:solidFill>
                <a:highlight>
                  <a:srgbClr val="C9DAF8"/>
                </a:highlight>
              </a:rPr>
              <a:t>objects, properties, and relations</a:t>
            </a:r>
            <a:r>
              <a:rPr lang="en" sz="1600">
                <a:solidFill>
                  <a:schemeClr val="dk1"/>
                </a:solidFill>
              </a:rPr>
              <a:t> involved</a:t>
            </a:r>
            <a:endParaRPr sz="1700">
              <a:solidFill>
                <a:schemeClr val="dk2"/>
              </a:solidFill>
            </a:endParaRPr>
          </a:p>
        </p:txBody>
      </p:sp>
      <p:sp>
        <p:nvSpPr>
          <p:cNvPr id="630" name="Google Shape;630;p51"/>
          <p:cNvSpPr/>
          <p:nvPr/>
        </p:nvSpPr>
        <p:spPr>
          <a:xfrm rot="5400000">
            <a:off x="6175025" y="3679475"/>
            <a:ext cx="208800" cy="1628400"/>
          </a:xfrm>
          <a:prstGeom prst="leftBrace">
            <a:avLst>
              <a:gd fmla="val 158687" name="adj1"/>
              <a:gd fmla="val 50300" name="adj2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p51"/>
          <p:cNvSpPr txBox="1"/>
          <p:nvPr/>
        </p:nvSpPr>
        <p:spPr>
          <a:xfrm>
            <a:off x="2499150" y="3920613"/>
            <a:ext cx="1777200" cy="3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</a:rPr>
              <a:t>Underspecification</a:t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38761D"/>
                </a:solidFill>
                <a:highlight>
                  <a:schemeClr val="lt1"/>
                </a:highlight>
              </a:rPr>
              <a:t>Hutchinson et al., 2022</a:t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</a:endParaRPr>
          </a:p>
        </p:txBody>
      </p:sp>
      <p:sp>
        <p:nvSpPr>
          <p:cNvPr id="632" name="Google Shape;632;p51"/>
          <p:cNvSpPr txBox="1"/>
          <p:nvPr/>
        </p:nvSpPr>
        <p:spPr>
          <a:xfrm>
            <a:off x="5465225" y="3949825"/>
            <a:ext cx="2090100" cy="3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</a:rPr>
              <a:t>Attribute Object Binding</a:t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38761D"/>
                </a:solidFill>
                <a:highlight>
                  <a:schemeClr val="lt1"/>
                </a:highlight>
              </a:rPr>
              <a:t>Saharia et al., 2022</a:t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</a:endParaRPr>
          </a:p>
        </p:txBody>
      </p:sp>
      <p:sp>
        <p:nvSpPr>
          <p:cNvPr id="633" name="Google Shape;633;p51"/>
          <p:cNvSpPr/>
          <p:nvPr/>
        </p:nvSpPr>
        <p:spPr>
          <a:xfrm rot="5400000">
            <a:off x="3187175" y="3719000"/>
            <a:ext cx="208800" cy="1628400"/>
          </a:xfrm>
          <a:prstGeom prst="leftBrace">
            <a:avLst>
              <a:gd fmla="val 158687" name="adj1"/>
              <a:gd fmla="val 50300" name="adj2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8" name="Google Shape;638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4425" y="841875"/>
            <a:ext cx="4190476" cy="4237798"/>
          </a:xfrm>
          <a:prstGeom prst="rect">
            <a:avLst/>
          </a:prstGeom>
          <a:noFill/>
          <a:ln>
            <a:noFill/>
          </a:ln>
        </p:spPr>
      </p:pic>
      <p:sp>
        <p:nvSpPr>
          <p:cNvPr id="639" name="Google Shape;639;p52"/>
          <p:cNvSpPr txBox="1"/>
          <p:nvPr>
            <p:ph idx="4294967295" type="ctrTitle"/>
          </p:nvPr>
        </p:nvSpPr>
        <p:spPr>
          <a:xfrm>
            <a:off x="0" y="9625"/>
            <a:ext cx="9144000" cy="6468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457200" lvl="0" marL="1371600" rtl="0" algn="l">
              <a:spcBef>
                <a:spcPts val="0"/>
              </a:spcBef>
              <a:spcAft>
                <a:spcPts val="0"/>
              </a:spcAft>
              <a:buSzPts val="3111"/>
              <a:buNone/>
            </a:pPr>
            <a:r>
              <a:t/>
            </a:r>
            <a:endParaRPr/>
          </a:p>
          <a:p>
            <a:pPr indent="457200" lvl="0" marL="1371600" rtl="0" algn="l">
              <a:spcBef>
                <a:spcPts val="0"/>
              </a:spcBef>
              <a:spcAft>
                <a:spcPts val="0"/>
              </a:spcAft>
              <a:buSzPts val="3111"/>
              <a:buNone/>
            </a:pPr>
            <a:r>
              <a:t/>
            </a:r>
            <a:endParaRPr b="1"/>
          </a:p>
          <a:p>
            <a:pPr indent="0" lvl="0" marL="0" marR="139700" rtl="0" algn="ctr">
              <a:lnSpc>
                <a:spcPct val="110000"/>
              </a:lnSpc>
              <a:spcBef>
                <a:spcPts val="800"/>
              </a:spcBef>
              <a:spcAft>
                <a:spcPts val="800"/>
              </a:spcAft>
              <a:buSzPts val="1100"/>
              <a:buNone/>
            </a:pPr>
            <a:r>
              <a:rPr b="1" lang="en" sz="1800"/>
              <a:t>I Spy a Metaphor: Large Language Models and Diffusion Models Co-Create Visual Metaphors</a:t>
            </a:r>
            <a:r>
              <a:rPr b="1" lang="en" sz="1700"/>
              <a:t> </a:t>
            </a:r>
            <a:r>
              <a:rPr lang="en" sz="1500"/>
              <a:t>(Chakrabarty et al; </a:t>
            </a:r>
            <a:r>
              <a:rPr b="1" lang="en" sz="1500"/>
              <a:t>ACL 2023 </a:t>
            </a:r>
            <a:r>
              <a:rPr baseline="-25000" lang="en" sz="1400"/>
              <a:t>Findings</a:t>
            </a:r>
            <a:r>
              <a:rPr lang="en" sz="1500"/>
              <a:t>) </a:t>
            </a:r>
            <a:endParaRPr sz="1500"/>
          </a:p>
        </p:txBody>
      </p:sp>
      <p:sp>
        <p:nvSpPr>
          <p:cNvPr id="640" name="Google Shape;640;p52"/>
          <p:cNvSpPr txBox="1"/>
          <p:nvPr>
            <p:ph idx="12" type="sldNum"/>
          </p:nvPr>
        </p:nvSpPr>
        <p:spPr>
          <a:xfrm>
            <a:off x="8701146" y="4876850"/>
            <a:ext cx="320400" cy="169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5080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</a:endParaRPr>
          </a:p>
        </p:txBody>
      </p:sp>
      <p:sp>
        <p:nvSpPr>
          <p:cNvPr id="641" name="Google Shape;641;p52"/>
          <p:cNvSpPr txBox="1"/>
          <p:nvPr/>
        </p:nvSpPr>
        <p:spPr>
          <a:xfrm>
            <a:off x="2337900" y="822625"/>
            <a:ext cx="2294700" cy="73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642" name="Google Shape;642;p52"/>
          <p:cNvSpPr txBox="1"/>
          <p:nvPr/>
        </p:nvSpPr>
        <p:spPr>
          <a:xfrm>
            <a:off x="2522650" y="1770275"/>
            <a:ext cx="2241000" cy="330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643" name="Google Shape;643;p52"/>
          <p:cNvSpPr txBox="1"/>
          <p:nvPr/>
        </p:nvSpPr>
        <p:spPr>
          <a:xfrm>
            <a:off x="5198700" y="1400750"/>
            <a:ext cx="3432900" cy="46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644" name="Google Shape;644;p52"/>
          <p:cNvSpPr txBox="1"/>
          <p:nvPr/>
        </p:nvSpPr>
        <p:spPr>
          <a:xfrm>
            <a:off x="4799725" y="962675"/>
            <a:ext cx="4163700" cy="170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Novel approach through collaboration of Large Language Models (e.g GPT3) and Vision and Language Models (e.g DALLE2, Stable diffusion)                   </a:t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          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45" name="Google Shape;645;p52"/>
          <p:cNvSpPr txBox="1"/>
          <p:nvPr/>
        </p:nvSpPr>
        <p:spPr>
          <a:xfrm>
            <a:off x="4870800" y="2643850"/>
            <a:ext cx="4088700" cy="10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b="1" lang="en" sz="1700">
                <a:solidFill>
                  <a:schemeClr val="dk1"/>
                </a:solidFill>
              </a:rPr>
              <a:t>HAIVmet: </a:t>
            </a:r>
            <a:r>
              <a:rPr lang="en" sz="1700">
                <a:solidFill>
                  <a:schemeClr val="dk1"/>
                </a:solidFill>
              </a:rPr>
              <a:t>A high-quality visual metaphor dataset of 6476 examples built through Human-AI collaboration 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53"/>
          <p:cNvSpPr txBox="1"/>
          <p:nvPr>
            <p:ph idx="4294967295" type="ctrTitle"/>
          </p:nvPr>
        </p:nvSpPr>
        <p:spPr>
          <a:xfrm>
            <a:off x="0" y="9625"/>
            <a:ext cx="9144000" cy="4899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457200" lvl="0" marL="1371600" rtl="0" algn="l">
              <a:spcBef>
                <a:spcPts val="0"/>
              </a:spcBef>
              <a:spcAft>
                <a:spcPts val="0"/>
              </a:spcAft>
              <a:buSzPts val="3111"/>
              <a:buNone/>
            </a:pPr>
            <a:r>
              <a:t/>
            </a:r>
            <a:endParaRPr/>
          </a:p>
          <a:p>
            <a:pPr indent="457200" lvl="0" marL="1371600" rtl="0" algn="l">
              <a:spcBef>
                <a:spcPts val="0"/>
              </a:spcBef>
              <a:spcAft>
                <a:spcPts val="0"/>
              </a:spcAft>
              <a:buSzPts val="3111"/>
              <a:buNone/>
            </a:pPr>
            <a:r>
              <a:t/>
            </a:r>
            <a:endParaRPr b="1"/>
          </a:p>
          <a:p>
            <a:pPr indent="0" lvl="0" marL="0" marR="139700" rtl="0" algn="l">
              <a:lnSpc>
                <a:spcPct val="110000"/>
              </a:lnSpc>
              <a:spcBef>
                <a:spcPts val="800"/>
              </a:spcBef>
              <a:spcAft>
                <a:spcPts val="800"/>
              </a:spcAft>
              <a:buSzPts val="1100"/>
              <a:buNone/>
            </a:pPr>
            <a:r>
              <a:rPr b="1" lang="en" sz="1800"/>
              <a:t>			Generate Elaboration through Step-by-Step Reasoning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651" name="Google Shape;651;p53"/>
          <p:cNvSpPr txBox="1"/>
          <p:nvPr/>
        </p:nvSpPr>
        <p:spPr>
          <a:xfrm>
            <a:off x="361650" y="1073150"/>
            <a:ext cx="4018800" cy="28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Task Instruction</a:t>
            </a:r>
            <a:endParaRPr b="1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00" u="none" cap="none" strike="noStrike">
              <a:solidFill>
                <a:srgbClr val="EF86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Task Demonstration</a:t>
            </a:r>
            <a:endParaRPr sz="1000">
              <a:solidFill>
                <a:srgbClr val="C92D39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C92D39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C92D39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" sz="1000">
                <a:solidFill>
                  <a:srgbClr val="C92D39"/>
                </a:solidFill>
              </a:rPr>
              <a:t>.</a:t>
            </a:r>
            <a:r>
              <a:rPr lang="en" sz="1000">
                <a:solidFill>
                  <a:srgbClr val="EF8600"/>
                </a:solidFill>
              </a:rPr>
              <a:t> </a:t>
            </a:r>
            <a:r>
              <a:rPr lang="en" sz="1000">
                <a:solidFill>
                  <a:srgbClr val="C92D39"/>
                </a:solidFill>
              </a:rPr>
              <a:t>Metaphor</a:t>
            </a:r>
            <a:r>
              <a:rPr b="1" lang="en" sz="1000">
                <a:solidFill>
                  <a:srgbClr val="C92D39"/>
                </a:solidFill>
              </a:rPr>
              <a:t>: </a:t>
            </a:r>
            <a:r>
              <a:rPr b="1" i="0" lang="en" sz="1000" u="none" cap="none" strike="noStrike">
                <a:solidFill>
                  <a:srgbClr val="C92D39"/>
                </a:solidFill>
              </a:rPr>
              <a:t>My lawyer is a shark. </a:t>
            </a:r>
            <a:endParaRPr b="1">
              <a:solidFill>
                <a:srgbClr val="C92D39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C92D39"/>
                </a:solidFill>
              </a:rPr>
              <a:t>    </a:t>
            </a:r>
            <a:r>
              <a:rPr i="0" lang="en" sz="1000" u="none" cap="none" strike="noStrike">
                <a:solidFill>
                  <a:srgbClr val="C92D39"/>
                </a:solidFill>
              </a:rPr>
              <a:t>Objects to be included</a:t>
            </a:r>
            <a:r>
              <a:rPr b="1" i="0" lang="en" sz="1000" u="none" cap="none" strike="noStrike">
                <a:solidFill>
                  <a:srgbClr val="C92D39"/>
                </a:solidFill>
              </a:rPr>
              <a:t>: Lawyer, Shark </a:t>
            </a:r>
            <a:endParaRPr b="1">
              <a:solidFill>
                <a:srgbClr val="C92D39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C92D39"/>
                </a:solidFill>
              </a:rPr>
              <a:t>    </a:t>
            </a:r>
            <a:r>
              <a:rPr i="0" lang="en" sz="1000" u="none" cap="none" strike="noStrike">
                <a:solidFill>
                  <a:srgbClr val="C92D39"/>
                </a:solidFill>
              </a:rPr>
              <a:t>Implicit Meaning</a:t>
            </a:r>
            <a:r>
              <a:rPr b="1" i="0" lang="en" sz="1000" u="none" cap="none" strike="noStrike">
                <a:solidFill>
                  <a:srgbClr val="C92D39"/>
                </a:solidFill>
              </a:rPr>
              <a:t>: fierce </a:t>
            </a:r>
            <a:endParaRPr b="1">
              <a:solidFill>
                <a:srgbClr val="C92D39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C92D39"/>
                </a:solidFill>
              </a:rPr>
              <a:t>    </a:t>
            </a:r>
            <a:r>
              <a:rPr i="0" lang="en" sz="1000" u="none" cap="none" strike="noStrike">
                <a:solidFill>
                  <a:srgbClr val="C92D39"/>
                </a:solidFill>
              </a:rPr>
              <a:t>Visual elaboration</a:t>
            </a:r>
            <a:r>
              <a:rPr b="1" i="0" lang="en" sz="1000" u="none" cap="none" strike="noStrike">
                <a:solidFill>
                  <a:srgbClr val="C92D39"/>
                </a:solidFill>
              </a:rPr>
              <a:t>: A shark in a suit with fierce eyes and a  </a:t>
            </a:r>
            <a:endParaRPr b="1">
              <a:solidFill>
                <a:srgbClr val="C92D39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C92D39"/>
                </a:solidFill>
              </a:rPr>
              <a:t>    suitcase and a mouth open with pointy teeth. </a:t>
            </a:r>
            <a:endParaRPr b="1" i="0" sz="1000" u="none" cap="none" strike="noStrike">
              <a:solidFill>
                <a:srgbClr val="C92D39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EF8600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C92D39"/>
                </a:solidFill>
              </a:rPr>
              <a:t>2.</a:t>
            </a:r>
            <a:endParaRPr sz="1000">
              <a:solidFill>
                <a:srgbClr val="C92D39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C92D39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C92D39"/>
                </a:solidFill>
                <a:latin typeface="Arial"/>
                <a:ea typeface="Arial"/>
                <a:cs typeface="Arial"/>
                <a:sym typeface="Arial"/>
              </a:rPr>
              <a:t>[….] </a:t>
            </a:r>
            <a:endParaRPr b="0" i="0" sz="1000" u="none" cap="none" strike="noStrike">
              <a:solidFill>
                <a:srgbClr val="C92D3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C92D39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C92D39"/>
                </a:solidFill>
              </a:rPr>
              <a:t>4.</a:t>
            </a:r>
            <a:endParaRPr sz="1000">
              <a:solidFill>
                <a:srgbClr val="C92D3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000">
                <a:solidFill>
                  <a:srgbClr val="C92D39"/>
                </a:solidFill>
              </a:rPr>
              <a:t>[….] </a:t>
            </a:r>
            <a:endParaRPr sz="1000">
              <a:solidFill>
                <a:srgbClr val="C92D39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6. Metaphor: My bedroom is a pigsty </a:t>
            </a:r>
            <a:endParaRPr>
              <a:highlight>
                <a:srgbClr val="D9D2E9"/>
              </a:highlight>
            </a:endParaRPr>
          </a:p>
        </p:txBody>
      </p:sp>
      <p:sp>
        <p:nvSpPr>
          <p:cNvPr id="652" name="Google Shape;652;p53"/>
          <p:cNvSpPr txBox="1"/>
          <p:nvPr>
            <p:ph idx="12" type="sldNum"/>
          </p:nvPr>
        </p:nvSpPr>
        <p:spPr>
          <a:xfrm>
            <a:off x="8682395" y="4859752"/>
            <a:ext cx="351600" cy="169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5080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</a:endParaRPr>
          </a:p>
        </p:txBody>
      </p:sp>
      <p:pic>
        <p:nvPicPr>
          <p:cNvPr id="653" name="Google Shape;653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24650" y="1668175"/>
            <a:ext cx="4609349" cy="1516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4" name="Google Shape;654;p53"/>
          <p:cNvCxnSpPr/>
          <p:nvPr/>
        </p:nvCxnSpPr>
        <p:spPr>
          <a:xfrm flipH="1" rot="10800000">
            <a:off x="453450" y="1328000"/>
            <a:ext cx="3835200" cy="6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55" name="Google Shape;655;p53"/>
          <p:cNvSpPr txBox="1"/>
          <p:nvPr/>
        </p:nvSpPr>
        <p:spPr>
          <a:xfrm>
            <a:off x="4445725" y="1408500"/>
            <a:ext cx="4567200" cy="18066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656" name="Google Shape;656;p53"/>
          <p:cNvSpPr txBox="1"/>
          <p:nvPr/>
        </p:nvSpPr>
        <p:spPr>
          <a:xfrm>
            <a:off x="386700" y="3995400"/>
            <a:ext cx="3968700" cy="6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000">
                <a:solidFill>
                  <a:srgbClr val="7030A0"/>
                </a:solidFill>
              </a:rPr>
              <a:t>Objects to be included: Messy bedroom, Pig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000">
                <a:solidFill>
                  <a:srgbClr val="7030A0"/>
                </a:solidFill>
              </a:rPr>
              <a:t>Implicit Meaning: dirty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" sz="1000">
                <a:solidFill>
                  <a:srgbClr val="7030A0"/>
                </a:solidFill>
                <a:highlight>
                  <a:srgbClr val="D9D2E9"/>
                </a:highlight>
              </a:rPr>
              <a:t>Visual elaboration: </a:t>
            </a:r>
            <a:r>
              <a:rPr b="1" i="1" lang="en" sz="1000">
                <a:solidFill>
                  <a:srgbClr val="7030A0"/>
                </a:solidFill>
                <a:highlight>
                  <a:srgbClr val="D9D2E9"/>
                </a:highlight>
              </a:rPr>
              <a:t>A bedroom with clothes and garbage  </a:t>
            </a:r>
            <a:endParaRPr>
              <a:solidFill>
                <a:schemeClr val="dk1"/>
              </a:solidFill>
              <a:highlight>
                <a:srgbClr val="D9D2E9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i="1" lang="en" sz="1000">
                <a:solidFill>
                  <a:srgbClr val="7030A0"/>
                </a:solidFill>
                <a:highlight>
                  <a:srgbClr val="D9D2E9"/>
                </a:highlight>
              </a:rPr>
              <a:t>everywhere with a pig in the center rooting around.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657" name="Google Shape;657;p53"/>
          <p:cNvSpPr txBox="1"/>
          <p:nvPr/>
        </p:nvSpPr>
        <p:spPr>
          <a:xfrm>
            <a:off x="8079375" y="2911125"/>
            <a:ext cx="325200" cy="2733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658" name="Google Shape;658;p53"/>
          <p:cNvSpPr txBox="1"/>
          <p:nvPr/>
        </p:nvSpPr>
        <p:spPr>
          <a:xfrm>
            <a:off x="4726400" y="3803950"/>
            <a:ext cx="777600" cy="322800"/>
          </a:xfrm>
          <a:prstGeom prst="rect">
            <a:avLst/>
          </a:prstGeom>
          <a:solidFill>
            <a:srgbClr val="C92D39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C92D39"/>
              </a:solidFill>
            </a:endParaRPr>
          </a:p>
        </p:txBody>
      </p:sp>
      <p:sp>
        <p:nvSpPr>
          <p:cNvPr id="659" name="Google Shape;659;p53"/>
          <p:cNvSpPr txBox="1"/>
          <p:nvPr/>
        </p:nvSpPr>
        <p:spPr>
          <a:xfrm>
            <a:off x="4726400" y="4243425"/>
            <a:ext cx="777600" cy="3228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C92D39"/>
              </a:solidFill>
            </a:endParaRPr>
          </a:p>
        </p:txBody>
      </p:sp>
      <p:sp>
        <p:nvSpPr>
          <p:cNvPr id="660" name="Google Shape;660;p53"/>
          <p:cNvSpPr txBox="1"/>
          <p:nvPr/>
        </p:nvSpPr>
        <p:spPr>
          <a:xfrm>
            <a:off x="5720550" y="4243425"/>
            <a:ext cx="1542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Written by Machine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661" name="Google Shape;661;p53"/>
          <p:cNvSpPr txBox="1"/>
          <p:nvPr/>
        </p:nvSpPr>
        <p:spPr>
          <a:xfrm>
            <a:off x="5720550" y="3780700"/>
            <a:ext cx="1587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Written by Human</a:t>
            </a:r>
            <a:endParaRPr sz="12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/>
          <p:nvPr>
            <p:ph idx="1" type="body"/>
          </p:nvPr>
        </p:nvSpPr>
        <p:spPr>
          <a:xfrm>
            <a:off x="311700" y="1414475"/>
            <a:ext cx="8520600" cy="315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100">
                <a:solidFill>
                  <a:srgbClr val="000000"/>
                </a:solidFill>
              </a:rPr>
              <a:t>Starting from an evaluative non-sarcastic utterance, generate a sarcastic utterance that keeps the speaker's intended meaning. </a:t>
            </a:r>
            <a:endParaRPr sz="2100">
              <a:solidFill>
                <a:srgbClr val="000000"/>
              </a:solidFill>
            </a:endParaRPr>
          </a:p>
        </p:txBody>
      </p:sp>
      <p:sp>
        <p:nvSpPr>
          <p:cNvPr id="97" name="Google Shape;97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8" name="Google Shape;98;p18"/>
          <p:cNvSpPr txBox="1"/>
          <p:nvPr>
            <p:ph type="title"/>
          </p:nvPr>
        </p:nvSpPr>
        <p:spPr>
          <a:xfrm>
            <a:off x="0" y="2"/>
            <a:ext cx="9144000" cy="6072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 b="1" sz="1800">
              <a:highlight>
                <a:srgbClr val="D9D9D9"/>
              </a:highlight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 b="1" sz="1800">
              <a:highlight>
                <a:srgbClr val="D9D9D9"/>
              </a:highlight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b="1" lang="en" sz="1750">
                <a:highlight>
                  <a:srgbClr val="D9D9D9"/>
                </a:highlight>
              </a:rPr>
              <a:t>R^3 : Reverse, Retrieve, and Rank for Sarcasm Generation with Commonsense Knowledge ( Chakrabarty et al ACL 2020)</a:t>
            </a:r>
            <a:endParaRPr b="1" sz="1750">
              <a:highlight>
                <a:srgbClr val="D9D9D9"/>
              </a:highlight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54"/>
          <p:cNvSpPr txBox="1"/>
          <p:nvPr>
            <p:ph idx="4294967295" type="ctrTitle"/>
          </p:nvPr>
        </p:nvSpPr>
        <p:spPr>
          <a:xfrm>
            <a:off x="0" y="9625"/>
            <a:ext cx="9144000" cy="4992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457200" lvl="0" marL="1371600" rtl="0" algn="l">
              <a:spcBef>
                <a:spcPts val="0"/>
              </a:spcBef>
              <a:spcAft>
                <a:spcPts val="0"/>
              </a:spcAft>
              <a:buSzPts val="3111"/>
              <a:buNone/>
            </a:pPr>
            <a:r>
              <a:t/>
            </a:r>
            <a:endParaRPr/>
          </a:p>
          <a:p>
            <a:pPr indent="457200" lvl="0" marL="1371600" rtl="0" algn="l">
              <a:spcBef>
                <a:spcPts val="0"/>
              </a:spcBef>
              <a:spcAft>
                <a:spcPts val="0"/>
              </a:spcAft>
              <a:buSzPts val="3111"/>
              <a:buNone/>
            </a:pPr>
            <a:r>
              <a:t/>
            </a:r>
            <a:endParaRPr b="1"/>
          </a:p>
          <a:p>
            <a:pPr indent="0" lvl="0" marL="0" marR="139700" rtl="0" algn="l">
              <a:lnSpc>
                <a:spcPct val="110000"/>
              </a:lnSpc>
              <a:spcBef>
                <a:spcPts val="800"/>
              </a:spcBef>
              <a:spcAft>
                <a:spcPts val="800"/>
              </a:spcAft>
              <a:buSzPts val="1100"/>
              <a:buNone/>
            </a:pPr>
            <a:r>
              <a:rPr b="1" lang="en" sz="1800"/>
              <a:t>					Human AI collaboration for HAIVmet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667" name="Google Shape;667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0575" y="1011125"/>
            <a:ext cx="4611025" cy="3395950"/>
          </a:xfrm>
          <a:prstGeom prst="rect">
            <a:avLst/>
          </a:prstGeom>
          <a:noFill/>
          <a:ln>
            <a:noFill/>
          </a:ln>
        </p:spPr>
      </p:pic>
      <p:sp>
        <p:nvSpPr>
          <p:cNvPr id="668" name="Google Shape;668;p54"/>
          <p:cNvSpPr txBox="1"/>
          <p:nvPr/>
        </p:nvSpPr>
        <p:spPr>
          <a:xfrm>
            <a:off x="1447654" y="1117475"/>
            <a:ext cx="2666400" cy="4992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r>
              <a:rPr b="0" i="0" lang="en" sz="95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The news of the accident  was a dagger in her heart</a:t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9" name="Google Shape;669;p54"/>
          <p:cNvSpPr txBox="1"/>
          <p:nvPr/>
        </p:nvSpPr>
        <p:spPr>
          <a:xfrm>
            <a:off x="1447654" y="2095483"/>
            <a:ext cx="2702400" cy="4992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r>
              <a:rPr b="0" i="0" lang="en" sz="95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 heart with a dagger stuck into it, dripping with blood and pain in the woman’s eye</a:t>
            </a:r>
            <a:endParaRPr b="0" i="0" sz="1250" u="none" cap="none" strike="noStrike"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70" name="Google Shape;670;p54"/>
          <p:cNvCxnSpPr/>
          <p:nvPr/>
        </p:nvCxnSpPr>
        <p:spPr>
          <a:xfrm>
            <a:off x="2779122" y="1732234"/>
            <a:ext cx="3300" cy="309000"/>
          </a:xfrm>
          <a:prstGeom prst="straightConnector1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id="671" name="Google Shape;671;p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8850" y="2040982"/>
            <a:ext cx="905316" cy="949148"/>
          </a:xfrm>
          <a:prstGeom prst="rect">
            <a:avLst/>
          </a:prstGeom>
          <a:noFill/>
          <a:ln>
            <a:noFill/>
          </a:ln>
        </p:spPr>
      </p:pic>
      <p:sp>
        <p:nvSpPr>
          <p:cNvPr id="672" name="Google Shape;672;p54"/>
          <p:cNvSpPr txBox="1"/>
          <p:nvPr/>
        </p:nvSpPr>
        <p:spPr>
          <a:xfrm>
            <a:off x="7194275" y="2422150"/>
            <a:ext cx="1891500" cy="23532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673" name="Google Shape;673;p54"/>
          <p:cNvSpPr txBox="1"/>
          <p:nvPr>
            <p:ph idx="12" type="sldNum"/>
          </p:nvPr>
        </p:nvSpPr>
        <p:spPr>
          <a:xfrm>
            <a:off x="8744822" y="4926775"/>
            <a:ext cx="289200" cy="169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5080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</a:endParaRPr>
          </a:p>
        </p:txBody>
      </p:sp>
      <p:sp>
        <p:nvSpPr>
          <p:cNvPr id="674" name="Google Shape;674;p54"/>
          <p:cNvSpPr txBox="1"/>
          <p:nvPr/>
        </p:nvSpPr>
        <p:spPr>
          <a:xfrm>
            <a:off x="4310650" y="822625"/>
            <a:ext cx="4723500" cy="1448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675" name="Google Shape;675;p54"/>
          <p:cNvSpPr txBox="1"/>
          <p:nvPr/>
        </p:nvSpPr>
        <p:spPr>
          <a:xfrm>
            <a:off x="4447725" y="2211300"/>
            <a:ext cx="2702400" cy="268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676" name="Google Shape;676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00279" y="1642179"/>
            <a:ext cx="570417" cy="427788"/>
          </a:xfrm>
          <a:prstGeom prst="rect">
            <a:avLst/>
          </a:prstGeom>
          <a:noFill/>
          <a:ln>
            <a:noFill/>
          </a:ln>
        </p:spPr>
      </p:pic>
      <p:sp>
        <p:nvSpPr>
          <p:cNvPr id="677" name="Google Shape;677;p54"/>
          <p:cNvSpPr txBox="1"/>
          <p:nvPr/>
        </p:nvSpPr>
        <p:spPr>
          <a:xfrm>
            <a:off x="1476761" y="3251915"/>
            <a:ext cx="2702400" cy="6672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r>
              <a:rPr b="0" i="0" lang="en" sz="95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" sz="950">
                <a:highlight>
                  <a:srgbClr val="FFFFFF"/>
                </a:highlight>
              </a:rPr>
              <a:t> </a:t>
            </a:r>
            <a:r>
              <a:rPr b="0" i="0" lang="en" sz="950" u="none" cap="none" strike="noStrike">
                <a:solidFill>
                  <a:srgbClr val="0000FF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woman receiving a phone call and her</a:t>
            </a:r>
            <a:r>
              <a:rPr b="0" i="0" lang="en" sz="95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heart with a dagger stuck into it, dripping with blood and pain in the woman’s eye</a:t>
            </a:r>
            <a:endParaRPr b="0" i="0" sz="950" u="none" cap="none" strike="noStrike"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78" name="Google Shape;678;p54"/>
          <p:cNvCxnSpPr/>
          <p:nvPr/>
        </p:nvCxnSpPr>
        <p:spPr>
          <a:xfrm>
            <a:off x="2797202" y="2768791"/>
            <a:ext cx="3300" cy="309000"/>
          </a:xfrm>
          <a:prstGeom prst="straightConnector1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id="679" name="Google Shape;679;p5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08514" y="3251926"/>
            <a:ext cx="905316" cy="949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Google Shape;680;p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32427" y="2638090"/>
            <a:ext cx="570427" cy="570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Google Shape;681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46079" y="2709404"/>
            <a:ext cx="570417" cy="427788"/>
          </a:xfrm>
          <a:prstGeom prst="rect">
            <a:avLst/>
          </a:prstGeom>
          <a:noFill/>
          <a:ln>
            <a:noFill/>
          </a:ln>
        </p:spPr>
      </p:pic>
      <p:sp>
        <p:nvSpPr>
          <p:cNvPr id="682" name="Google Shape;682;p54"/>
          <p:cNvSpPr txBox="1"/>
          <p:nvPr/>
        </p:nvSpPr>
        <p:spPr>
          <a:xfrm>
            <a:off x="4310650" y="2397725"/>
            <a:ext cx="2247000" cy="232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683" name="Google Shape;683;p54"/>
          <p:cNvSpPr txBox="1"/>
          <p:nvPr/>
        </p:nvSpPr>
        <p:spPr>
          <a:xfrm>
            <a:off x="6462650" y="2728500"/>
            <a:ext cx="399000" cy="30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684" name="Google Shape;684;p5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357475" y="855850"/>
            <a:ext cx="4585350" cy="1516300"/>
          </a:xfrm>
          <a:prstGeom prst="rect">
            <a:avLst/>
          </a:prstGeom>
          <a:noFill/>
          <a:ln>
            <a:noFill/>
          </a:ln>
        </p:spPr>
      </p:pic>
      <p:sp>
        <p:nvSpPr>
          <p:cNvPr id="685" name="Google Shape;685;p54"/>
          <p:cNvSpPr txBox="1"/>
          <p:nvPr/>
        </p:nvSpPr>
        <p:spPr>
          <a:xfrm>
            <a:off x="6532575" y="2405900"/>
            <a:ext cx="2611500" cy="2391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0" name="Google Shape;690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038" y="899850"/>
            <a:ext cx="8593924" cy="3434600"/>
          </a:xfrm>
          <a:prstGeom prst="rect">
            <a:avLst/>
          </a:prstGeom>
          <a:noFill/>
          <a:ln>
            <a:noFill/>
          </a:ln>
        </p:spPr>
      </p:pic>
      <p:sp>
        <p:nvSpPr>
          <p:cNvPr id="691" name="Google Shape;691;p55"/>
          <p:cNvSpPr txBox="1"/>
          <p:nvPr/>
        </p:nvSpPr>
        <p:spPr>
          <a:xfrm>
            <a:off x="2810525" y="4650525"/>
            <a:ext cx="41634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692" name="Google Shape;692;p55"/>
          <p:cNvSpPr txBox="1"/>
          <p:nvPr/>
        </p:nvSpPr>
        <p:spPr>
          <a:xfrm>
            <a:off x="208050" y="4480525"/>
            <a:ext cx="8814000" cy="3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highlight>
                  <a:schemeClr val="lt1"/>
                </a:highlight>
              </a:rPr>
              <a:t>Provide instructions needed to make the image better, unless </a:t>
            </a:r>
            <a:r>
              <a:rPr b="1" lang="en" sz="1600">
                <a:solidFill>
                  <a:srgbClr val="38761D"/>
                </a:solidFill>
                <a:highlight>
                  <a:schemeClr val="lt1"/>
                </a:highlight>
              </a:rPr>
              <a:t>Perfect</a:t>
            </a:r>
            <a:r>
              <a:rPr lang="en" sz="1600">
                <a:solidFill>
                  <a:schemeClr val="dk1"/>
                </a:solidFill>
                <a:highlight>
                  <a:schemeClr val="lt1"/>
                </a:highlight>
              </a:rPr>
              <a:t> or </a:t>
            </a:r>
            <a:r>
              <a:rPr b="1" lang="en" sz="1600">
                <a:solidFill>
                  <a:srgbClr val="FF0000"/>
                </a:solidFill>
                <a:highlight>
                  <a:schemeClr val="lt1"/>
                </a:highlight>
              </a:rPr>
              <a:t>Lost Cause</a:t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693" name="Google Shape;693;p55"/>
          <p:cNvSpPr txBox="1"/>
          <p:nvPr>
            <p:ph idx="12" type="sldNum"/>
          </p:nvPr>
        </p:nvSpPr>
        <p:spPr>
          <a:xfrm>
            <a:off x="8640701" y="4831550"/>
            <a:ext cx="268200" cy="169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5080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</a:endParaRPr>
          </a:p>
        </p:txBody>
      </p:sp>
      <p:sp>
        <p:nvSpPr>
          <p:cNvPr id="694" name="Google Shape;694;p55"/>
          <p:cNvSpPr txBox="1"/>
          <p:nvPr>
            <p:ph idx="4294967295" type="ctrTitle"/>
          </p:nvPr>
        </p:nvSpPr>
        <p:spPr>
          <a:xfrm>
            <a:off x="0" y="9625"/>
            <a:ext cx="9144000" cy="4992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457200" lvl="0" marL="1371600" rtl="0" algn="l">
              <a:spcBef>
                <a:spcPts val="0"/>
              </a:spcBef>
              <a:spcAft>
                <a:spcPts val="0"/>
              </a:spcAft>
              <a:buSzPts val="3111"/>
              <a:buNone/>
            </a:pPr>
            <a:r>
              <a:t/>
            </a:r>
            <a:endParaRPr/>
          </a:p>
          <a:p>
            <a:pPr indent="457200" lvl="0" marL="1371600" rtl="0" algn="l">
              <a:spcBef>
                <a:spcPts val="0"/>
              </a:spcBef>
              <a:spcAft>
                <a:spcPts val="0"/>
              </a:spcAft>
              <a:buSzPts val="3111"/>
              <a:buNone/>
            </a:pPr>
            <a:r>
              <a:t/>
            </a:r>
            <a:endParaRPr b="1"/>
          </a:p>
          <a:p>
            <a:pPr indent="0" lvl="0" marL="0" marR="139700" rtl="0" algn="l">
              <a:lnSpc>
                <a:spcPct val="110000"/>
              </a:lnSpc>
              <a:spcBef>
                <a:spcPts val="800"/>
              </a:spcBef>
              <a:spcAft>
                <a:spcPts val="800"/>
              </a:spcAft>
              <a:buSzPts val="1100"/>
              <a:buNone/>
            </a:pPr>
            <a:r>
              <a:rPr b="1" lang="en" sz="1800"/>
              <a:t>							Expert Feedback</a:t>
            </a: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56"/>
          <p:cNvSpPr txBox="1"/>
          <p:nvPr>
            <p:ph idx="4294967295" type="ctrTitle"/>
          </p:nvPr>
        </p:nvSpPr>
        <p:spPr>
          <a:xfrm>
            <a:off x="0" y="9625"/>
            <a:ext cx="9144000" cy="4554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457200" lvl="0" marL="1371600" rtl="0" algn="l">
              <a:spcBef>
                <a:spcPts val="0"/>
              </a:spcBef>
              <a:spcAft>
                <a:spcPts val="0"/>
              </a:spcAft>
              <a:buSzPts val="3111"/>
              <a:buNone/>
            </a:pPr>
            <a:r>
              <a:t/>
            </a:r>
            <a:endParaRPr/>
          </a:p>
          <a:p>
            <a:pPr indent="457200" lvl="0" marL="1371600" rtl="0" algn="l">
              <a:spcBef>
                <a:spcPts val="0"/>
              </a:spcBef>
              <a:spcAft>
                <a:spcPts val="0"/>
              </a:spcAft>
              <a:buSzPts val="3111"/>
              <a:buNone/>
            </a:pPr>
            <a:r>
              <a:t/>
            </a:r>
            <a:endParaRPr b="1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800">
                <a:highlight>
                  <a:srgbClr val="D9D9D9"/>
                </a:highlight>
              </a:rPr>
              <a:t>    	How good are text-to-image models when they collaborate with GPT3?</a:t>
            </a:r>
            <a:endParaRPr b="1" sz="3000">
              <a:solidFill>
                <a:schemeClr val="lt1"/>
              </a:solidFill>
              <a:highlight>
                <a:srgbClr val="D9D9D9"/>
              </a:highlight>
            </a:endParaRPr>
          </a:p>
        </p:txBody>
      </p:sp>
      <p:sp>
        <p:nvSpPr>
          <p:cNvPr id="700" name="Google Shape;700;p56"/>
          <p:cNvSpPr txBox="1"/>
          <p:nvPr/>
        </p:nvSpPr>
        <p:spPr>
          <a:xfrm>
            <a:off x="448650" y="571675"/>
            <a:ext cx="8246400" cy="877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highlight>
                  <a:schemeClr val="lt1"/>
                </a:highlight>
              </a:rPr>
              <a:t>Concept illustrationists perform evaluation by</a:t>
            </a:r>
            <a:r>
              <a:rPr b="1" lang="en" sz="1600">
                <a:solidFill>
                  <a:schemeClr val="dk1"/>
                </a:solidFill>
                <a:highlight>
                  <a:schemeClr val="lt1"/>
                </a:highlight>
              </a:rPr>
              <a:t> </a:t>
            </a:r>
            <a:r>
              <a:rPr b="1" lang="en">
                <a:solidFill>
                  <a:schemeClr val="dk1"/>
                </a:solidFill>
                <a:highlight>
                  <a:schemeClr val="lt1"/>
                </a:highlight>
              </a:rPr>
              <a:t>ranking outputs from 100 random linguistic metaphors as well suggest edits unless </a:t>
            </a:r>
            <a:r>
              <a:rPr b="1" lang="en">
                <a:solidFill>
                  <a:srgbClr val="38761D"/>
                </a:solidFill>
                <a:highlight>
                  <a:schemeClr val="lt1"/>
                </a:highlight>
              </a:rPr>
              <a:t>Perfect</a:t>
            </a:r>
            <a:r>
              <a:rPr b="1" lang="en">
                <a:solidFill>
                  <a:schemeClr val="dk1"/>
                </a:solidFill>
                <a:highlight>
                  <a:schemeClr val="lt1"/>
                </a:highlight>
              </a:rPr>
              <a:t> or </a:t>
            </a:r>
            <a:r>
              <a:rPr b="1" lang="en">
                <a:solidFill>
                  <a:srgbClr val="FF0000"/>
                </a:solidFill>
                <a:highlight>
                  <a:schemeClr val="lt1"/>
                </a:highlight>
              </a:rPr>
              <a:t>Lost Cause</a:t>
            </a:r>
            <a:endParaRPr b="1">
              <a:solidFill>
                <a:srgbClr val="FF0000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highlight>
                  <a:schemeClr val="lt1"/>
                </a:highlight>
              </a:rPr>
              <a:t>		</a:t>
            </a:r>
            <a:endParaRPr b="1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chemeClr val="dk2"/>
              </a:solidFill>
            </a:endParaRPr>
          </a:p>
        </p:txBody>
      </p:sp>
      <p:sp>
        <p:nvSpPr>
          <p:cNvPr id="701" name="Google Shape;701;p56"/>
          <p:cNvSpPr txBox="1"/>
          <p:nvPr>
            <p:ph idx="12" type="sldNum"/>
          </p:nvPr>
        </p:nvSpPr>
        <p:spPr>
          <a:xfrm>
            <a:off x="8776946" y="4875125"/>
            <a:ext cx="313200" cy="169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5080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</a:endParaRPr>
          </a:p>
        </p:txBody>
      </p:sp>
      <p:sp>
        <p:nvSpPr>
          <p:cNvPr id="702" name="Google Shape;702;p56"/>
          <p:cNvSpPr txBox="1"/>
          <p:nvPr/>
        </p:nvSpPr>
        <p:spPr>
          <a:xfrm>
            <a:off x="544725" y="4278375"/>
            <a:ext cx="3809700" cy="4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Metric: Rank of  outputs from systems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703" name="Google Shape;703;p56"/>
          <p:cNvSpPr txBox="1"/>
          <p:nvPr/>
        </p:nvSpPr>
        <p:spPr>
          <a:xfrm>
            <a:off x="768075" y="3248675"/>
            <a:ext cx="1819200" cy="24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704" name="Google Shape;704;p56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100" y="1879676"/>
            <a:ext cx="3879324" cy="2398701"/>
          </a:xfrm>
          <a:prstGeom prst="rect">
            <a:avLst/>
          </a:prstGeom>
          <a:noFill/>
          <a:ln>
            <a:noFill/>
          </a:ln>
        </p:spPr>
      </p:pic>
      <p:sp>
        <p:nvSpPr>
          <p:cNvPr id="705" name="Google Shape;705;p56"/>
          <p:cNvSpPr txBox="1"/>
          <p:nvPr/>
        </p:nvSpPr>
        <p:spPr>
          <a:xfrm>
            <a:off x="2705100" y="1917100"/>
            <a:ext cx="9909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Lower is Better</a:t>
            </a:r>
            <a:endParaRPr b="1" sz="1100">
              <a:solidFill>
                <a:schemeClr val="dk1"/>
              </a:solidFill>
            </a:endParaRPr>
          </a:p>
        </p:txBody>
      </p:sp>
      <p:cxnSp>
        <p:nvCxnSpPr>
          <p:cNvPr id="706" name="Google Shape;706;p56"/>
          <p:cNvCxnSpPr/>
          <p:nvPr/>
        </p:nvCxnSpPr>
        <p:spPr>
          <a:xfrm>
            <a:off x="2517950" y="1832225"/>
            <a:ext cx="0" cy="4986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07" name="Google Shape;707;p56"/>
          <p:cNvSpPr txBox="1"/>
          <p:nvPr/>
        </p:nvSpPr>
        <p:spPr>
          <a:xfrm>
            <a:off x="1093875" y="2126400"/>
            <a:ext cx="1167600" cy="20322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708" name="Google Shape;708;p56"/>
          <p:cNvSpPr txBox="1"/>
          <p:nvPr/>
        </p:nvSpPr>
        <p:spPr>
          <a:xfrm>
            <a:off x="2332200" y="2600375"/>
            <a:ext cx="1233600" cy="1543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709" name="Google Shape;709;p56" title="Chart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00425" y="1683226"/>
            <a:ext cx="4197024" cy="2595151"/>
          </a:xfrm>
          <a:prstGeom prst="rect">
            <a:avLst/>
          </a:prstGeom>
          <a:noFill/>
          <a:ln>
            <a:noFill/>
          </a:ln>
        </p:spPr>
      </p:pic>
      <p:sp>
        <p:nvSpPr>
          <p:cNvPr id="710" name="Google Shape;710;p56"/>
          <p:cNvSpPr txBox="1"/>
          <p:nvPr/>
        </p:nvSpPr>
        <p:spPr>
          <a:xfrm>
            <a:off x="4970325" y="4219750"/>
            <a:ext cx="4057500" cy="4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Metric: What % of images are Lost Cause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711" name="Google Shape;711;p56"/>
          <p:cNvSpPr txBox="1"/>
          <p:nvPr/>
        </p:nvSpPr>
        <p:spPr>
          <a:xfrm>
            <a:off x="7422275" y="2111263"/>
            <a:ext cx="9909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Lower is Better</a:t>
            </a:r>
            <a:endParaRPr b="1" sz="1100">
              <a:solidFill>
                <a:schemeClr val="dk1"/>
              </a:solidFill>
            </a:endParaRPr>
          </a:p>
        </p:txBody>
      </p:sp>
      <p:cxnSp>
        <p:nvCxnSpPr>
          <p:cNvPr id="712" name="Google Shape;712;p56"/>
          <p:cNvCxnSpPr/>
          <p:nvPr/>
        </p:nvCxnSpPr>
        <p:spPr>
          <a:xfrm>
            <a:off x="7353575" y="2093088"/>
            <a:ext cx="0" cy="4986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13" name="Google Shape;713;p56"/>
          <p:cNvSpPr txBox="1"/>
          <p:nvPr/>
        </p:nvSpPr>
        <p:spPr>
          <a:xfrm>
            <a:off x="5505525" y="2114350"/>
            <a:ext cx="1272600" cy="20322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714" name="Google Shape;714;p56"/>
          <p:cNvSpPr txBox="1"/>
          <p:nvPr/>
        </p:nvSpPr>
        <p:spPr>
          <a:xfrm>
            <a:off x="6862050" y="2600363"/>
            <a:ext cx="1233600" cy="1543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715" name="Google Shape;715;p56"/>
          <p:cNvSpPr txBox="1"/>
          <p:nvPr/>
        </p:nvSpPr>
        <p:spPr>
          <a:xfrm>
            <a:off x="3568625" y="2163400"/>
            <a:ext cx="886200" cy="211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716" name="Google Shape;716;p56"/>
          <p:cNvSpPr txBox="1"/>
          <p:nvPr/>
        </p:nvSpPr>
        <p:spPr>
          <a:xfrm>
            <a:off x="8141625" y="2074900"/>
            <a:ext cx="886200" cy="211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57"/>
          <p:cNvSpPr txBox="1"/>
          <p:nvPr>
            <p:ph idx="12" type="sldNum"/>
          </p:nvPr>
        </p:nvSpPr>
        <p:spPr>
          <a:xfrm>
            <a:off x="8638695" y="4864351"/>
            <a:ext cx="351600" cy="169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5080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</a:endParaRPr>
          </a:p>
        </p:txBody>
      </p:sp>
      <p:sp>
        <p:nvSpPr>
          <p:cNvPr id="722" name="Google Shape;722;p57"/>
          <p:cNvSpPr txBox="1"/>
          <p:nvPr>
            <p:ph idx="4294967295" type="ctrTitle"/>
          </p:nvPr>
        </p:nvSpPr>
        <p:spPr>
          <a:xfrm>
            <a:off x="0" y="9625"/>
            <a:ext cx="9144000" cy="4095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457200" lvl="0" marL="1371600" rtl="0" algn="l">
              <a:spcBef>
                <a:spcPts val="0"/>
              </a:spcBef>
              <a:spcAft>
                <a:spcPts val="0"/>
              </a:spcAft>
              <a:buSzPts val="3111"/>
              <a:buNone/>
            </a:pPr>
            <a:r>
              <a:rPr lang="en"/>
              <a:t>	</a:t>
            </a:r>
            <a:endParaRPr/>
          </a:p>
          <a:p>
            <a:pPr indent="457200" lvl="0" marL="1371600" rtl="0" algn="l">
              <a:spcBef>
                <a:spcPts val="0"/>
              </a:spcBef>
              <a:spcAft>
                <a:spcPts val="0"/>
              </a:spcAft>
              <a:buSzPts val="3111"/>
              <a:buNone/>
            </a:pPr>
            <a:r>
              <a:t/>
            </a:r>
            <a:endParaRPr b="1"/>
          </a:p>
          <a:p>
            <a:pPr indent="457200" lvl="0" marL="182880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800">
                <a:highlight>
                  <a:srgbClr val="D9D9D9"/>
                </a:highlight>
              </a:rPr>
              <a:t>Extrinsic Evaluation : Visual Entailment</a:t>
            </a:r>
            <a:endParaRPr b="1" sz="3000">
              <a:highlight>
                <a:srgbClr val="D9D9D9"/>
              </a:highlight>
            </a:endParaRPr>
          </a:p>
        </p:txBody>
      </p:sp>
      <p:sp>
        <p:nvSpPr>
          <p:cNvPr id="723" name="Google Shape;723;p57"/>
          <p:cNvSpPr txBox="1"/>
          <p:nvPr/>
        </p:nvSpPr>
        <p:spPr>
          <a:xfrm>
            <a:off x="320000" y="4407400"/>
            <a:ext cx="8168700" cy="6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952500" rtl="0" algn="l">
              <a:lnSpc>
                <a:spcPct val="1096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50">
                <a:solidFill>
                  <a:schemeClr val="dk1"/>
                </a:solidFill>
                <a:highlight>
                  <a:srgbClr val="FFFFFF"/>
                </a:highlight>
              </a:rPr>
              <a:t>     SNLI-VE : </a:t>
            </a:r>
            <a:r>
              <a:rPr b="1" lang="en" sz="950">
                <a:solidFill>
                  <a:schemeClr val="dk1"/>
                </a:solidFill>
                <a:highlight>
                  <a:srgbClr val="FFFFFF"/>
                </a:highlight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Visual entailment: A novel task for fine-grained image understanding</a:t>
            </a:r>
            <a:r>
              <a:rPr lang="en" sz="950">
                <a:solidFill>
                  <a:schemeClr val="dk1"/>
                </a:solidFill>
                <a:highlight>
                  <a:srgbClr val="FFFFFF"/>
                </a:highlight>
              </a:rPr>
              <a:t>    </a:t>
            </a:r>
            <a:r>
              <a:rPr lang="en" sz="950">
                <a:solidFill>
                  <a:srgbClr val="0432FF"/>
                </a:solidFill>
                <a:highlight>
                  <a:srgbClr val="FFFFFF"/>
                </a:highlight>
              </a:rPr>
              <a:t>CVPR 2019</a:t>
            </a:r>
            <a:endParaRPr sz="950">
              <a:solidFill>
                <a:srgbClr val="0432FF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190500" rtl="0" algn="l">
              <a:lnSpc>
                <a:spcPct val="91283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50">
              <a:solidFill>
                <a:srgbClr val="0432FF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724" name="Google Shape;724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8500" y="827425"/>
            <a:ext cx="5687150" cy="3199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5" name="Google Shape;725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25550" y="973800"/>
            <a:ext cx="1953525" cy="1941850"/>
          </a:xfrm>
          <a:prstGeom prst="rect">
            <a:avLst/>
          </a:prstGeom>
          <a:noFill/>
          <a:ln>
            <a:noFill/>
          </a:ln>
        </p:spPr>
      </p:pic>
      <p:sp>
        <p:nvSpPr>
          <p:cNvPr id="726" name="Google Shape;726;p57"/>
          <p:cNvSpPr txBox="1"/>
          <p:nvPr/>
        </p:nvSpPr>
        <p:spPr>
          <a:xfrm>
            <a:off x="1142575" y="2862975"/>
            <a:ext cx="2176800" cy="409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Does the image imply “The snow made the earth look exposed and vulnerable” </a:t>
            </a:r>
            <a:endParaRPr b="1"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7" name="Google Shape;727;p57"/>
          <p:cNvSpPr txBox="1"/>
          <p:nvPr/>
        </p:nvSpPr>
        <p:spPr>
          <a:xfrm>
            <a:off x="3483600" y="2915650"/>
            <a:ext cx="2176800" cy="409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Does the image imply “Her bones are chilled by the cold”</a:t>
            </a:r>
            <a:endParaRPr b="1"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28" name="Google Shape;728;p57" title="Chart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24625" y="1414200"/>
            <a:ext cx="3276525" cy="2025949"/>
          </a:xfrm>
          <a:prstGeom prst="rect">
            <a:avLst/>
          </a:prstGeom>
          <a:noFill/>
          <a:ln>
            <a:noFill/>
          </a:ln>
        </p:spPr>
      </p:pic>
      <p:sp>
        <p:nvSpPr>
          <p:cNvPr id="729" name="Google Shape;729;p57"/>
          <p:cNvSpPr txBox="1"/>
          <p:nvPr/>
        </p:nvSpPr>
        <p:spPr>
          <a:xfrm>
            <a:off x="6158900" y="711900"/>
            <a:ext cx="2831400" cy="7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&lt;Image,Claim&gt; pair refers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to the </a:t>
            </a:r>
            <a:r>
              <a:rPr b="1" lang="en" sz="1600">
                <a:solidFill>
                  <a:srgbClr val="38761D"/>
                </a:solidFill>
              </a:rPr>
              <a:t>same thing</a:t>
            </a:r>
            <a:r>
              <a:rPr lang="en" sz="1600">
                <a:solidFill>
                  <a:schemeClr val="dk1"/>
                </a:solidFill>
              </a:rPr>
              <a:t> or </a:t>
            </a:r>
            <a:r>
              <a:rPr b="1" lang="en" sz="1600">
                <a:solidFill>
                  <a:srgbClr val="FF0000"/>
                </a:solidFill>
              </a:rPr>
              <a:t>not</a:t>
            </a:r>
            <a:endParaRPr b="1" sz="16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58"/>
          <p:cNvSpPr txBox="1"/>
          <p:nvPr>
            <p:ph idx="4294967295" type="ctrTitle"/>
          </p:nvPr>
        </p:nvSpPr>
        <p:spPr>
          <a:xfrm>
            <a:off x="0" y="9625"/>
            <a:ext cx="9144000" cy="4719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457200" lvl="0" marL="1371600" rtl="0" algn="l">
              <a:spcBef>
                <a:spcPts val="0"/>
              </a:spcBef>
              <a:spcAft>
                <a:spcPts val="0"/>
              </a:spcAft>
              <a:buSzPts val="3111"/>
              <a:buNone/>
            </a:pPr>
            <a:r>
              <a:t/>
            </a:r>
            <a:endParaRPr/>
          </a:p>
          <a:p>
            <a:pPr indent="457200" lvl="0" marL="1371600" rtl="0" algn="l">
              <a:spcBef>
                <a:spcPts val="0"/>
              </a:spcBef>
              <a:spcAft>
                <a:spcPts val="0"/>
              </a:spcAft>
              <a:buSzPts val="3111"/>
              <a:buNone/>
            </a:pPr>
            <a:r>
              <a:t/>
            </a:r>
            <a:endParaRPr b="1"/>
          </a:p>
          <a:p>
            <a:pPr indent="457200" lvl="0" marL="2743200" marR="139700" rtl="0" algn="l">
              <a:lnSpc>
                <a:spcPct val="110000"/>
              </a:lnSpc>
              <a:spcBef>
                <a:spcPts val="800"/>
              </a:spcBef>
              <a:spcAft>
                <a:spcPts val="800"/>
              </a:spcAft>
              <a:buSzPts val="1100"/>
              <a:buNone/>
            </a:pPr>
            <a:r>
              <a:rPr b="1" lang="en" sz="1800"/>
              <a:t>Similar Adaptation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735" name="Google Shape;735;p58"/>
          <p:cNvSpPr txBox="1"/>
          <p:nvPr>
            <p:ph idx="12" type="sldNum"/>
          </p:nvPr>
        </p:nvSpPr>
        <p:spPr>
          <a:xfrm>
            <a:off x="8701146" y="4876850"/>
            <a:ext cx="320400" cy="169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5080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</a:endParaRPr>
          </a:p>
        </p:txBody>
      </p:sp>
      <p:pic>
        <p:nvPicPr>
          <p:cNvPr id="736" name="Google Shape;736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300" y="1144425"/>
            <a:ext cx="3499251" cy="3442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37" name="Google Shape;737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05800" y="1593425"/>
            <a:ext cx="5583201" cy="2873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38" name="Google Shape;738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88766" y="858516"/>
            <a:ext cx="668075" cy="668075"/>
          </a:xfrm>
          <a:prstGeom prst="rect">
            <a:avLst/>
          </a:prstGeom>
          <a:noFill/>
          <a:ln>
            <a:noFill/>
          </a:ln>
        </p:spPr>
      </p:pic>
      <p:sp>
        <p:nvSpPr>
          <p:cNvPr id="739" name="Google Shape;739;p58"/>
          <p:cNvSpPr txBox="1"/>
          <p:nvPr/>
        </p:nvSpPr>
        <p:spPr>
          <a:xfrm>
            <a:off x="7533725" y="2480300"/>
            <a:ext cx="1387200" cy="353400"/>
          </a:xfrm>
          <a:prstGeom prst="rect">
            <a:avLst/>
          </a:prstGeom>
          <a:noFill/>
          <a:ln cap="flat" cmpd="sng" w="952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00"/>
              </a:solidFill>
            </a:endParaRPr>
          </a:p>
        </p:txBody>
      </p:sp>
      <p:sp>
        <p:nvSpPr>
          <p:cNvPr id="740" name="Google Shape;740;p58"/>
          <p:cNvSpPr txBox="1"/>
          <p:nvPr/>
        </p:nvSpPr>
        <p:spPr>
          <a:xfrm>
            <a:off x="7487925" y="3651650"/>
            <a:ext cx="1465800" cy="353400"/>
          </a:xfrm>
          <a:prstGeom prst="rect">
            <a:avLst/>
          </a:prstGeom>
          <a:noFill/>
          <a:ln cap="flat" cmpd="sng" w="952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59"/>
          <p:cNvSpPr txBox="1"/>
          <p:nvPr>
            <p:ph type="title"/>
          </p:nvPr>
        </p:nvSpPr>
        <p:spPr>
          <a:xfrm>
            <a:off x="1355899" y="92523"/>
            <a:ext cx="7202400" cy="4617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Some upcoming work</a:t>
            </a:r>
            <a:endParaRPr/>
          </a:p>
        </p:txBody>
      </p:sp>
      <p:pic>
        <p:nvPicPr>
          <p:cNvPr id="746" name="Google Shape;746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66525" y="688448"/>
            <a:ext cx="4284476" cy="4284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60"/>
          <p:cNvSpPr txBox="1"/>
          <p:nvPr>
            <p:ph idx="1" type="body"/>
          </p:nvPr>
        </p:nvSpPr>
        <p:spPr>
          <a:xfrm>
            <a:off x="1083502" y="1562513"/>
            <a:ext cx="6977100" cy="3540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						Thank You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9"/>
          <p:cNvSpPr txBox="1"/>
          <p:nvPr>
            <p:ph idx="12" type="sldNum"/>
          </p:nvPr>
        </p:nvSpPr>
        <p:spPr>
          <a:xfrm>
            <a:off x="4337957" y="5003382"/>
            <a:ext cx="457200" cy="105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rmAutofit fontScale="32500" lnSpcReduction="10000"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105" name="Google Shape;105;p19"/>
          <p:cNvSpPr txBox="1"/>
          <p:nvPr>
            <p:ph type="title"/>
          </p:nvPr>
        </p:nvSpPr>
        <p:spPr>
          <a:xfrm>
            <a:off x="457200" y="233800"/>
            <a:ext cx="86541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42857"/>
              <a:buFont typeface="Helvetica Neue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42857"/>
              <a:buFont typeface="Helvetica Neue"/>
              <a:buNone/>
            </a:pPr>
            <a:r>
              <a:rPr lang="en"/>
              <a:t>An Examples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42857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106" name="Google Shape;106;p19"/>
          <p:cNvSpPr/>
          <p:nvPr/>
        </p:nvSpPr>
        <p:spPr>
          <a:xfrm>
            <a:off x="1151250" y="3821175"/>
            <a:ext cx="7353300" cy="834900"/>
          </a:xfrm>
          <a:prstGeom prst="rect">
            <a:avLst/>
          </a:prstGeom>
          <a:solidFill>
            <a:srgbClr val="C2D59B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is a </a:t>
            </a:r>
            <a:r>
              <a:rPr i="1"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great</a:t>
            </a: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music video. Let’s take a look at the ear damage.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19"/>
          <p:cNvSpPr/>
          <p:nvPr/>
        </p:nvSpPr>
        <p:spPr>
          <a:xfrm>
            <a:off x="1151250" y="1452752"/>
            <a:ext cx="7266000" cy="685500"/>
          </a:xfrm>
          <a:prstGeom prst="rect">
            <a:avLst/>
          </a:prstGeom>
          <a:solidFill>
            <a:srgbClr val="D9EAD3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This is a </a:t>
            </a:r>
            <a:r>
              <a:rPr i="1"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horrible</a:t>
            </a: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music video.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8" name="Google Shape;108;p19"/>
          <p:cNvCxnSpPr/>
          <p:nvPr/>
        </p:nvCxnSpPr>
        <p:spPr>
          <a:xfrm>
            <a:off x="4566150" y="2566000"/>
            <a:ext cx="11700" cy="7599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9" name="Google Shape;109;p19"/>
          <p:cNvSpPr txBox="1"/>
          <p:nvPr/>
        </p:nvSpPr>
        <p:spPr>
          <a:xfrm>
            <a:off x="1080850" y="1120875"/>
            <a:ext cx="15399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Non Sarcastic</a:t>
            </a:r>
            <a:endParaRPr b="1"/>
          </a:p>
        </p:txBody>
      </p:sp>
      <p:sp>
        <p:nvSpPr>
          <p:cNvPr id="110" name="Google Shape;110;p19"/>
          <p:cNvSpPr txBox="1"/>
          <p:nvPr/>
        </p:nvSpPr>
        <p:spPr>
          <a:xfrm>
            <a:off x="1167525" y="3435425"/>
            <a:ext cx="15399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Sarcastic</a:t>
            </a:r>
            <a:endParaRPr b="1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 txBox="1"/>
          <p:nvPr>
            <p:ph idx="1" type="body"/>
          </p:nvPr>
        </p:nvSpPr>
        <p:spPr>
          <a:xfrm>
            <a:off x="228600" y="1222500"/>
            <a:ext cx="8458200" cy="34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7465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Char char="•"/>
            </a:pPr>
            <a:r>
              <a:rPr lang="en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 large parallel corpus of non-sarcastic to sarcastic text to train a generative model. </a:t>
            </a:r>
            <a:endParaRPr sz="2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</a:pPr>
            <a:r>
              <a:rPr lang="en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Even if a large parallel corpus exists, learning the distribution of existing data and sampling from it will likely</a:t>
            </a:r>
            <a:r>
              <a:rPr lang="en" sz="2400"/>
              <a:t> just </a:t>
            </a:r>
            <a:r>
              <a:rPr i="1" lang="en" sz="2400">
                <a:solidFill>
                  <a:srgbClr val="0070C0"/>
                </a:solidFill>
              </a:rPr>
              <a:t>mimic/memorize</a:t>
            </a:r>
            <a:r>
              <a:rPr lang="en" sz="2400"/>
              <a:t>, </a:t>
            </a:r>
            <a:r>
              <a:rPr lang="en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rather than generate truly</a:t>
            </a:r>
            <a:r>
              <a:rPr lang="en" sz="2400"/>
              <a:t> </a:t>
            </a:r>
            <a:r>
              <a:rPr i="1" lang="en" sz="2400">
                <a:solidFill>
                  <a:srgbClr val="0070C0"/>
                </a:solidFill>
              </a:rPr>
              <a:t>novel</a:t>
            </a:r>
            <a:r>
              <a:rPr lang="en" sz="2400"/>
              <a:t>, </a:t>
            </a:r>
            <a:r>
              <a:rPr i="1" lang="en" sz="2400">
                <a:solidFill>
                  <a:srgbClr val="0070C0"/>
                </a:solidFill>
              </a:rPr>
              <a:t>creative</a:t>
            </a:r>
            <a:r>
              <a:rPr lang="en" sz="2400">
                <a:solidFill>
                  <a:srgbClr val="0070C0"/>
                </a:solidFill>
              </a:rPr>
              <a:t> </a:t>
            </a:r>
            <a:r>
              <a:rPr lang="en" sz="2400">
                <a:solidFill>
                  <a:schemeClr val="dk1"/>
                </a:solidFill>
              </a:rPr>
              <a:t>sarcasm.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117" name="Google Shape;117;p20"/>
          <p:cNvSpPr txBox="1"/>
          <p:nvPr>
            <p:ph idx="12" type="sldNum"/>
          </p:nvPr>
        </p:nvSpPr>
        <p:spPr>
          <a:xfrm>
            <a:off x="4337957" y="3752536"/>
            <a:ext cx="457200" cy="79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rmAutofit fontScale="250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8" name="Google Shape;118;p20"/>
          <p:cNvSpPr txBox="1"/>
          <p:nvPr>
            <p:ph type="title"/>
          </p:nvPr>
        </p:nvSpPr>
        <p:spPr>
          <a:xfrm>
            <a:off x="541024" y="81203"/>
            <a:ext cx="8654100" cy="8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Helvetica Neue"/>
              <a:buNone/>
            </a:pPr>
            <a:r>
              <a:rPr b="1" lang="en"/>
              <a:t>Generating Sarcasm is Challenging</a:t>
            </a:r>
            <a:endParaRPr b="1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approach</a:t>
            </a:r>
            <a:endParaRPr/>
          </a:p>
        </p:txBody>
      </p:sp>
      <p:sp>
        <p:nvSpPr>
          <p:cNvPr id="124" name="Google Shape;124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400">
                <a:solidFill>
                  <a:srgbClr val="000000"/>
                </a:solidFill>
              </a:rPr>
              <a:t>Given the lack of training data for sarcasm generation, we propose a novel </a:t>
            </a:r>
            <a:r>
              <a:rPr i="1" lang="en" sz="7400">
                <a:solidFill>
                  <a:srgbClr val="0070C0"/>
                </a:solidFill>
              </a:rPr>
              <a:t>unsupervised</a:t>
            </a:r>
            <a:r>
              <a:rPr lang="en" sz="7400">
                <a:solidFill>
                  <a:srgbClr val="000000"/>
                </a:solidFill>
              </a:rPr>
              <a:t> approach that has three main components inspired by the </a:t>
            </a:r>
            <a:r>
              <a:rPr i="1" lang="en" sz="7400">
                <a:solidFill>
                  <a:srgbClr val="000000"/>
                </a:solidFill>
              </a:rPr>
              <a:t>sarcasm factors</a:t>
            </a:r>
            <a:endParaRPr i="1" sz="7400">
              <a:solidFill>
                <a:srgbClr val="000000"/>
              </a:solidFill>
            </a:endParaRPr>
          </a:p>
          <a:p>
            <a:pPr indent="-346075" lvl="0" marL="1828800" rtl="0" algn="l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●"/>
            </a:pPr>
            <a:r>
              <a:rPr b="1" lang="en" sz="7400">
                <a:solidFill>
                  <a:srgbClr val="FF0000"/>
                </a:solidFill>
              </a:rPr>
              <a:t>R</a:t>
            </a:r>
            <a:r>
              <a:rPr lang="en" sz="7400">
                <a:solidFill>
                  <a:srgbClr val="000000"/>
                </a:solidFill>
              </a:rPr>
              <a:t>eversal of Valence</a:t>
            </a:r>
            <a:endParaRPr sz="7400">
              <a:solidFill>
                <a:srgbClr val="000000"/>
              </a:solidFill>
            </a:endParaRPr>
          </a:p>
          <a:p>
            <a:pPr indent="-346075" lvl="0" marL="18288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b="1" lang="en" sz="7400">
                <a:solidFill>
                  <a:srgbClr val="FF0000"/>
                </a:solidFill>
              </a:rPr>
              <a:t>R</a:t>
            </a:r>
            <a:r>
              <a:rPr lang="en" sz="7400">
                <a:solidFill>
                  <a:schemeClr val="dk1"/>
                </a:solidFill>
              </a:rPr>
              <a:t>etrieval of Common sense Context </a:t>
            </a:r>
            <a:endParaRPr sz="7400">
              <a:solidFill>
                <a:schemeClr val="dk1"/>
              </a:solidFill>
            </a:endParaRPr>
          </a:p>
          <a:p>
            <a:pPr indent="-346075" lvl="0" marL="18288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b="1" lang="en" sz="7400">
                <a:solidFill>
                  <a:srgbClr val="FF0000"/>
                </a:solidFill>
              </a:rPr>
              <a:t>R</a:t>
            </a:r>
            <a:r>
              <a:rPr lang="en" sz="7400">
                <a:solidFill>
                  <a:schemeClr val="dk1"/>
                </a:solidFill>
              </a:rPr>
              <a:t>anking of Semantic Incongruity </a:t>
            </a:r>
            <a:endParaRPr sz="74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                                                  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 						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					 				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			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		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 						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>
                <a:solidFill>
                  <a:srgbClr val="000000"/>
                </a:solidFill>
              </a:rPr>
              <a:t>		 	 	 		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>
                <a:solidFill>
                  <a:srgbClr val="000000"/>
                </a:solidFill>
              </a:rPr>
              <a:t>			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>
                <a:solidFill>
                  <a:srgbClr val="000000"/>
                </a:solidFill>
              </a:rPr>
              <a:t>				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>
                <a:solidFill>
                  <a:srgbClr val="000000"/>
                </a:solidFill>
              </a:rPr>
              <a:t>					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>
                <a:solidFill>
                  <a:srgbClr val="000000"/>
                </a:solidFill>
              </a:rPr>
              <a:t>					 				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>
                <a:solidFill>
                  <a:srgbClr val="000000"/>
                </a:solidFill>
              </a:rPr>
              <a:t>			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>
                <a:solidFill>
                  <a:srgbClr val="000000"/>
                </a:solidFill>
              </a:rPr>
              <a:t>		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125" name="Google Shape;12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1975" y="2486475"/>
            <a:ext cx="776450" cy="9401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Lets see how it makes Sarcasm better </a:t>
            </a:r>
            <a:endParaRPr/>
          </a:p>
        </p:txBody>
      </p:sp>
      <p:sp>
        <p:nvSpPr>
          <p:cNvPr id="132" name="Google Shape;132;p22"/>
          <p:cNvSpPr txBox="1"/>
          <p:nvPr>
            <p:ph idx="1" type="body"/>
          </p:nvPr>
        </p:nvSpPr>
        <p:spPr>
          <a:xfrm>
            <a:off x="311700" y="1152475"/>
            <a:ext cx="8520600" cy="389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  Non-Sarcastic  :  </a:t>
            </a:r>
            <a:r>
              <a:rPr lang="en" sz="2400">
                <a:solidFill>
                  <a:srgbClr val="FF0000"/>
                </a:solidFill>
              </a:rPr>
              <a:t>Zero visibility in fog makes driving difficult.</a:t>
            </a:r>
            <a:endParaRPr sz="2400">
              <a:solidFill>
                <a:srgbClr val="000000"/>
              </a:solidFill>
            </a:endParaRPr>
          </a:p>
        </p:txBody>
      </p:sp>
      <p:pic>
        <p:nvPicPr>
          <p:cNvPr id="133" name="Google Shape;13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38500" y="2178200"/>
            <a:ext cx="3214249" cy="2410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Reversal Of Valence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23"/>
          <p:cNvSpPr txBox="1"/>
          <p:nvPr>
            <p:ph idx="1" type="body"/>
          </p:nvPr>
        </p:nvSpPr>
        <p:spPr>
          <a:xfrm>
            <a:off x="311700" y="1152475"/>
            <a:ext cx="8520600" cy="380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                            </a:t>
            </a:r>
            <a:endParaRPr sz="20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000000"/>
                </a:solidFill>
              </a:rPr>
              <a:t>         </a:t>
            </a:r>
            <a:r>
              <a:rPr lang="en" sz="2400">
                <a:solidFill>
                  <a:srgbClr val="000000"/>
                </a:solidFill>
              </a:rPr>
              <a:t>Zero visibility in fog makes driving</a:t>
            </a:r>
            <a:r>
              <a:rPr lang="en" sz="2400">
                <a:solidFill>
                  <a:srgbClr val="FF0000"/>
                </a:solidFill>
              </a:rPr>
              <a:t> </a:t>
            </a:r>
            <a:r>
              <a:rPr lang="en" sz="2400" strike="sngStrike">
                <a:solidFill>
                  <a:srgbClr val="FF0000"/>
                </a:solidFill>
              </a:rPr>
              <a:t>difficult</a:t>
            </a:r>
            <a:r>
              <a:rPr lang="en" sz="2400">
                <a:solidFill>
                  <a:srgbClr val="FF0000"/>
                </a:solidFill>
              </a:rPr>
              <a:t> </a:t>
            </a:r>
            <a:r>
              <a:rPr lang="en" sz="2400">
                <a:solidFill>
                  <a:srgbClr val="0000FF"/>
                </a:solidFill>
              </a:rPr>
              <a:t>easy.</a:t>
            </a:r>
            <a:endParaRPr sz="24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        </a:t>
            </a:r>
            <a:endParaRPr/>
          </a:p>
        </p:txBody>
      </p:sp>
      <p:pic>
        <p:nvPicPr>
          <p:cNvPr id="141" name="Google Shape;14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0000" y="2768725"/>
            <a:ext cx="1524000" cy="152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