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75"/>
  </p:notesMasterIdLst>
  <p:handoutMasterIdLst>
    <p:handoutMasterId r:id="rId76"/>
  </p:handoutMasterIdLst>
  <p:sldIdLst>
    <p:sldId id="256" r:id="rId2"/>
    <p:sldId id="291" r:id="rId3"/>
    <p:sldId id="257" r:id="rId4"/>
    <p:sldId id="281" r:id="rId5"/>
    <p:sldId id="258" r:id="rId6"/>
    <p:sldId id="332" r:id="rId7"/>
    <p:sldId id="259" r:id="rId8"/>
    <p:sldId id="293" r:id="rId9"/>
    <p:sldId id="294" r:id="rId10"/>
    <p:sldId id="282" r:id="rId11"/>
    <p:sldId id="295" r:id="rId12"/>
    <p:sldId id="260" r:id="rId13"/>
    <p:sldId id="296" r:id="rId14"/>
    <p:sldId id="287" r:id="rId15"/>
    <p:sldId id="334" r:id="rId16"/>
    <p:sldId id="335" r:id="rId17"/>
    <p:sldId id="298" r:id="rId18"/>
    <p:sldId id="336" r:id="rId19"/>
    <p:sldId id="337" r:id="rId20"/>
    <p:sldId id="338" r:id="rId21"/>
    <p:sldId id="261" r:id="rId22"/>
    <p:sldId id="299" r:id="rId23"/>
    <p:sldId id="339" r:id="rId24"/>
    <p:sldId id="300" r:id="rId25"/>
    <p:sldId id="262" r:id="rId26"/>
    <p:sldId id="288" r:id="rId27"/>
    <p:sldId id="284" r:id="rId28"/>
    <p:sldId id="301" r:id="rId29"/>
    <p:sldId id="323" r:id="rId30"/>
    <p:sldId id="285" r:id="rId31"/>
    <p:sldId id="324" r:id="rId32"/>
    <p:sldId id="325" r:id="rId33"/>
    <p:sldId id="303" r:id="rId34"/>
    <p:sldId id="304" r:id="rId35"/>
    <p:sldId id="286" r:id="rId36"/>
    <p:sldId id="305" r:id="rId37"/>
    <p:sldId id="327" r:id="rId38"/>
    <p:sldId id="306" r:id="rId39"/>
    <p:sldId id="266" r:id="rId40"/>
    <p:sldId id="307" r:id="rId41"/>
    <p:sldId id="328" r:id="rId42"/>
    <p:sldId id="308" r:id="rId43"/>
    <p:sldId id="267" r:id="rId44"/>
    <p:sldId id="319" r:id="rId45"/>
    <p:sldId id="309" r:id="rId46"/>
    <p:sldId id="320" r:id="rId47"/>
    <p:sldId id="310" r:id="rId48"/>
    <p:sldId id="311" r:id="rId49"/>
    <p:sldId id="329" r:id="rId50"/>
    <p:sldId id="330" r:id="rId51"/>
    <p:sldId id="268" r:id="rId52"/>
    <p:sldId id="312" r:id="rId53"/>
    <p:sldId id="313" r:id="rId54"/>
    <p:sldId id="314" r:id="rId55"/>
    <p:sldId id="273" r:id="rId56"/>
    <p:sldId id="272" r:id="rId57"/>
    <p:sldId id="289" r:id="rId58"/>
    <p:sldId id="316" r:id="rId59"/>
    <p:sldId id="271" r:id="rId60"/>
    <p:sldId id="317" r:id="rId61"/>
    <p:sldId id="276" r:id="rId62"/>
    <p:sldId id="290" r:id="rId63"/>
    <p:sldId id="269" r:id="rId64"/>
    <p:sldId id="318" r:id="rId65"/>
    <p:sldId id="275" r:id="rId66"/>
    <p:sldId id="263" r:id="rId67"/>
    <p:sldId id="340" r:id="rId68"/>
    <p:sldId id="292" r:id="rId69"/>
    <p:sldId id="274" r:id="rId70"/>
    <p:sldId id="264" r:id="rId71"/>
    <p:sldId id="265" r:id="rId72"/>
    <p:sldId id="277" r:id="rId73"/>
    <p:sldId id="331" r:id="rId74"/>
  </p:sldIdLst>
  <p:sldSz cx="9144000" cy="6858000" type="letter"/>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000000"/>
          </p15:clr>
        </p15:guide>
        <p15:guide id="2" pos="2880" userDrawn="1">
          <p15:clr>
            <a:srgbClr val="000000"/>
          </p15:clr>
        </p15:guide>
      </p15:sldGuideLst>
    </p:ext>
    <p:ext uri="{2D200454-40CA-4A62-9FC3-DE9A4176ACB9}">
      <p15:notesGuideLst xmlns:p15="http://schemas.microsoft.com/office/powerpoint/2012/main">
        <p15:guide id="1" orient="horz" pos="3024">
          <p15:clr>
            <a:srgbClr val="000000"/>
          </p15:clr>
        </p15:guide>
        <p15:guide id="2" pos="2304">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01"/>
    <p:restoredTop sz="81491"/>
  </p:normalViewPr>
  <p:slideViewPr>
    <p:cSldViewPr snapToGrid="0">
      <p:cViewPr varScale="1">
        <p:scale>
          <a:sx n="105" d="100"/>
          <a:sy n="105" d="100"/>
        </p:scale>
        <p:origin x="1832" y="200"/>
      </p:cViewPr>
      <p:guideLst>
        <p:guide orient="horz" pos="2160"/>
        <p:guide pos="2880"/>
      </p:guideLst>
    </p:cSldViewPr>
  </p:slideViewPr>
  <p:outlineViewPr>
    <p:cViewPr>
      <p:scale>
        <a:sx n="33" d="100"/>
        <a:sy n="33" d="100"/>
      </p:scale>
      <p:origin x="0" y="-103296"/>
    </p:cViewPr>
  </p:outlineViewPr>
  <p:notesTextViewPr>
    <p:cViewPr>
      <p:scale>
        <a:sx n="1" d="1"/>
        <a:sy n="1" d="1"/>
      </p:scale>
      <p:origin x="0" y="0"/>
    </p:cViewPr>
  </p:notesTextViewPr>
  <p:sorterViewPr>
    <p:cViewPr>
      <p:scale>
        <a:sx n="88" d="100"/>
        <a:sy n="88" d="100"/>
      </p:scale>
      <p:origin x="0" y="0"/>
    </p:cViewPr>
  </p:sorterViewPr>
  <p:notesViewPr>
    <p:cSldViewPr snapToGrid="0">
      <p:cViewPr varScale="1">
        <p:scale>
          <a:sx n="67" d="100"/>
          <a:sy n="67" d="100"/>
        </p:scale>
        <p:origin x="2560" y="20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340B8FA2-0E64-5E46-986D-B23DB4874E94}" type="datetimeFigureOut">
              <a:rPr lang="en-US" smtClean="0"/>
              <a:t>2/7/23</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A45FE73E-F90B-D144-94C1-6947FE2292CC}" type="slidenum">
              <a:rPr lang="en-US" smtClean="0"/>
              <a:t>‹#›</a:t>
            </a:fld>
            <a:endParaRPr lang="en-US"/>
          </a:p>
        </p:txBody>
      </p:sp>
    </p:spTree>
    <p:extLst>
      <p:ext uri="{BB962C8B-B14F-4D97-AF65-F5344CB8AC3E}">
        <p14:creationId xmlns:p14="http://schemas.microsoft.com/office/powerpoint/2010/main" val="20053381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70238" cy="479425"/>
          </a:xfrm>
          <a:prstGeom prst="rect">
            <a:avLst/>
          </a:prstGeom>
          <a:noFill/>
          <a:ln>
            <a:noFill/>
          </a:ln>
        </p:spPr>
        <p:txBody>
          <a:bodyPr spcFirstLastPara="1" wrap="square" lIns="96650" tIns="48325" rIns="96650" bIns="48325" anchor="t" anchorCtr="0"/>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3375" y="0"/>
            <a:ext cx="3170238" cy="479425"/>
          </a:xfrm>
          <a:prstGeom prst="rect">
            <a:avLst/>
          </a:prstGeom>
          <a:noFill/>
          <a:ln>
            <a:noFill/>
          </a:ln>
        </p:spPr>
        <p:txBody>
          <a:bodyPr spcFirstLastPara="1" wrap="square" lIns="96650" tIns="48325" rIns="96650" bIns="48325" anchor="t" anchorCtr="0"/>
          <a:lstStyle>
            <a:lvl1pPr marR="0" lvl="0" algn="r"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31838" y="4560888"/>
            <a:ext cx="5851525" cy="4319587"/>
          </a:xfrm>
          <a:prstGeom prst="rect">
            <a:avLst/>
          </a:prstGeom>
          <a:noFill/>
          <a:ln>
            <a:noFill/>
          </a:ln>
        </p:spPr>
        <p:txBody>
          <a:bodyPr spcFirstLastPara="1" wrap="square" lIns="96650" tIns="48325" rIns="96650" bIns="48325" anchor="t" anchorCtr="0"/>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20188"/>
            <a:ext cx="3170238" cy="479425"/>
          </a:xfrm>
          <a:prstGeom prst="rect">
            <a:avLst/>
          </a:prstGeom>
          <a:noFill/>
          <a:ln>
            <a:noFill/>
          </a:ln>
        </p:spPr>
        <p:txBody>
          <a:bodyPr spcFirstLastPara="1" wrap="square" lIns="96650" tIns="48325" rIns="96650" bIns="48325" anchor="b" anchorCtr="0"/>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3375" y="9120188"/>
            <a:ext cx="3170238" cy="479425"/>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sldNum" idx="12"/>
          </p:nvPr>
        </p:nvSpPr>
        <p:spPr>
          <a:xfrm>
            <a:off x="4143375" y="9120188"/>
            <a:ext cx="3170238" cy="479425"/>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1</a:t>
            </a:fld>
            <a:endParaRPr sz="1300" b="0" i="0" u="none" strike="noStrike" cap="none">
              <a:solidFill>
                <a:schemeClr val="dk1"/>
              </a:solidFill>
              <a:latin typeface="Arial"/>
              <a:ea typeface="Arial"/>
              <a:cs typeface="Arial"/>
              <a:sym typeface="Arial"/>
            </a:endParaRPr>
          </a:p>
        </p:txBody>
      </p:sp>
      <p:sp>
        <p:nvSpPr>
          <p:cNvPr id="86" name="Google Shape;86;p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 name="Google Shape;87;p1:notes"/>
          <p:cNvSpPr txBox="1">
            <a:spLocks noGrp="1"/>
          </p:cNvSpPr>
          <p:nvPr>
            <p:ph type="body" idx="1"/>
          </p:nvPr>
        </p:nvSpPr>
        <p:spPr>
          <a:xfrm>
            <a:off x="731838" y="4560888"/>
            <a:ext cx="5851525" cy="431958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10</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22021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X to the left; y to the sky</a:t>
            </a:r>
            <a:endParaRPr dirty="0"/>
          </a:p>
        </p:txBody>
      </p:sp>
      <p:sp>
        <p:nvSpPr>
          <p:cNvPr id="115" name="Google Shape;115;p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12</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pitch file after Pitch</a:t>
            </a:r>
          </a:p>
          <a:p>
            <a:r>
              <a:rPr lang="en-US" dirty="0"/>
              <a:t>Show intensity file after Intensity</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14</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69496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back to 14</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15</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9925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back to 14</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16</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6153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next copy of 14</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18</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04211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intensity file after Intensity</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19</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58886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4edec90f8c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4edec90f8c_0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Show next slide after Pulses</a:t>
            </a:r>
          </a:p>
          <a:p>
            <a:pPr marL="0" lvl="0" indent="0" algn="l" rtl="0">
              <a:spcBef>
                <a:spcPts val="360"/>
              </a:spcBef>
              <a:spcAft>
                <a:spcPts val="0"/>
              </a:spcAft>
              <a:buNone/>
            </a:pPr>
            <a:r>
              <a:rPr lang="en-US" dirty="0"/>
              <a:t>Show second next slides after Formant</a:t>
            </a:r>
            <a:endParaRPr dirty="0"/>
          </a:p>
        </p:txBody>
      </p:sp>
      <p:sp>
        <p:nvSpPr>
          <p:cNvPr id="123" name="Google Shape;123;g4edec90f8c_0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Pulses</a:t>
            </a:r>
          </a:p>
          <a:p>
            <a:r>
              <a:rPr lang="en-US" dirty="0"/>
              <a:t>Back to 21</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89961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select Show Formants from the Formants tab</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23</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129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have the mac fold /Documents/CS6998-23/Slides/</a:t>
            </a:r>
            <a:r>
              <a:rPr lang="en-US" dirty="0" err="1"/>
              <a:t>mywavefiles</a:t>
            </a:r>
            <a:r>
              <a:rPr lang="en-US" dirty="0"/>
              <a:t> up on mac</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70638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Formants F1-5 shown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24</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70702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4edec90f8c_0_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4edec90f8c_0_7: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dirty="0"/>
          </a:p>
        </p:txBody>
      </p:sp>
      <p:sp>
        <p:nvSpPr>
          <p:cNvPr id="131" name="Google Shape;131;g4edec90f8c_0_7: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(a </a:t>
            </a:r>
            <a:r>
              <a:rPr lang="en-US" dirty="0" err="1"/>
              <a:t>i</a:t>
            </a:r>
            <a:r>
              <a:rPr lang="en-US" dirty="0"/>
              <a:t>/5 1) mama</a:t>
            </a:r>
            <a:r>
              <a:rPr lang="en-US" baseline="0" dirty="0"/>
              <a:t> (a/5) lives in (I/2) Memphis (E I/3 2).</a:t>
            </a:r>
            <a:endParaRPr lang="en-US" dirty="0"/>
          </a:p>
        </p:txBody>
      </p:sp>
      <p:sp>
        <p:nvSpPr>
          <p:cNvPr id="4" name="Slide Number Placeholder 3"/>
          <p:cNvSpPr>
            <a:spLocks noGrp="1"/>
          </p:cNvSpPr>
          <p:nvPr>
            <p:ph type="sldNum" sz="quarter" idx="10"/>
          </p:nvPr>
        </p:nvSpPr>
        <p:spPr/>
        <p:txBody>
          <a:bodyPr/>
          <a:lstStyle/>
          <a:p>
            <a:fld id="{E0D37E8C-A7ED-114C-8072-02C918A57C5D}" type="slidenum">
              <a:rPr lang="en-US" smtClean="0"/>
              <a:pPr/>
              <a:t>26</a:t>
            </a:fld>
            <a:endParaRPr lang="en-US"/>
          </a:p>
        </p:txBody>
      </p:sp>
    </p:spTree>
    <p:extLst>
      <p:ext uri="{BB962C8B-B14F-4D97-AF65-F5344CB8AC3E}">
        <p14:creationId xmlns:p14="http://schemas.microsoft.com/office/powerpoint/2010/main" val="1174898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pitch extraction show next slide</a:t>
            </a:r>
          </a:p>
          <a:p>
            <a:endParaRPr lang="en-US" dirty="0"/>
          </a:p>
          <a:p>
            <a:r>
              <a:rPr lang="en-US" dirty="0"/>
              <a:t>After jitter go to slide 29</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27</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85287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27</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28</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58169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slide 31 after jitter, back to 29, and for shimmer go to 32</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30</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44842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Point-process OK and Query </a:t>
            </a:r>
            <a:r>
              <a:rPr lang="en-US" dirty="0">
                <a:sym typeface="Wingdings" pitchFamily="2" charset="2"/>
              </a:rPr>
              <a:t> Get jitter</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33</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04446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400" dirty="0"/>
              <a:t>Select both </a:t>
            </a:r>
            <a:r>
              <a:rPr lang="en-US" sz="2400" dirty="0">
                <a:solidFill>
                  <a:srgbClr val="FF0000"/>
                </a:solidFill>
              </a:rPr>
              <a:t>Sound </a:t>
            </a:r>
            <a:r>
              <a:rPr lang="en-US" sz="2400" dirty="0"/>
              <a:t>and </a:t>
            </a:r>
            <a:r>
              <a:rPr lang="en-US" sz="2400" dirty="0" err="1">
                <a:solidFill>
                  <a:srgbClr val="FF0000"/>
                </a:solidFill>
              </a:rPr>
              <a:t>PointProcess</a:t>
            </a:r>
            <a:r>
              <a:rPr lang="en-US" sz="2400" dirty="0">
                <a:solidFill>
                  <a:srgbClr val="FF0000"/>
                </a:solidFill>
              </a:rPr>
              <a:t> files </a:t>
            </a:r>
            <a:r>
              <a:rPr lang="en-US" sz="2400" dirty="0">
                <a:solidFill>
                  <a:schemeClr val="tx1"/>
                </a:solidFill>
              </a:rPr>
              <a:t>from Objects</a:t>
            </a:r>
          </a:p>
          <a:p>
            <a:pPr lvl="1"/>
            <a:r>
              <a:rPr lang="en-US" sz="2400" dirty="0"/>
              <a:t>Choose </a:t>
            </a:r>
            <a:r>
              <a:rPr lang="en-US" sz="2400" dirty="0">
                <a:solidFill>
                  <a:srgbClr val="0070C0"/>
                </a:solidFill>
              </a:rPr>
              <a:t>Query </a:t>
            </a:r>
            <a:r>
              <a:rPr lang="en-US" sz="2400" dirty="0">
                <a:solidFill>
                  <a:srgbClr val="0070C0"/>
                </a:solidFill>
                <a:sym typeface="Wingdings"/>
              </a:rPr>
              <a:t> Get shimmer (local</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34</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41614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next slide (36)</a:t>
            </a:r>
          </a:p>
          <a:p>
            <a:endParaRPr lang="en-US" dirty="0"/>
          </a:p>
          <a:p>
            <a:r>
              <a:rPr lang="en-US" dirty="0"/>
              <a:t>Go to slide 37 after identify silences</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35</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80388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400" dirty="0"/>
              <a:t>On right select </a:t>
            </a:r>
            <a:r>
              <a:rPr lang="en-US" sz="2400" dirty="0">
                <a:solidFill>
                  <a:srgbClr val="0070C0"/>
                </a:solidFill>
              </a:rPr>
              <a:t>Analyze periodicity</a:t>
            </a:r>
          </a:p>
          <a:p>
            <a:pPr lvl="1"/>
            <a:r>
              <a:rPr lang="en-US" sz="2400" dirty="0"/>
              <a:t>Select </a:t>
            </a:r>
            <a:r>
              <a:rPr lang="en-US" sz="2400" dirty="0">
                <a:solidFill>
                  <a:srgbClr val="0070C0"/>
                </a:solidFill>
              </a:rPr>
              <a:t>To harmonicity (cc) </a:t>
            </a:r>
          </a:p>
          <a:p>
            <a:pPr lvl="1"/>
            <a:r>
              <a:rPr lang="en-US" sz="2400" dirty="0">
                <a:solidFill>
                  <a:srgbClr val="0070C0"/>
                </a:solidFill>
              </a:rPr>
              <a:t>Back to slide 35</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36</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0881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sldNum" idx="12"/>
          </p:nvPr>
        </p:nvSpPr>
        <p:spPr>
          <a:xfrm>
            <a:off x="4143375" y="9120188"/>
            <a:ext cx="3170238" cy="479425"/>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3</a:t>
            </a:fld>
            <a:endParaRPr sz="1300" b="0" i="0" u="none" strike="noStrike" cap="none">
              <a:solidFill>
                <a:schemeClr val="dk1"/>
              </a:solidFill>
              <a:latin typeface="Arial"/>
              <a:ea typeface="Arial"/>
              <a:cs typeface="Arial"/>
              <a:sym typeface="Arial"/>
            </a:endParaRPr>
          </a:p>
        </p:txBody>
      </p:sp>
      <p:sp>
        <p:nvSpPr>
          <p:cNvPr id="93" name="Google Shape;93;p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p2:notes"/>
          <p:cNvSpPr txBox="1">
            <a:spLocks noGrp="1"/>
          </p:cNvSpPr>
          <p:nvPr>
            <p:ph type="body" idx="1"/>
          </p:nvPr>
        </p:nvSpPr>
        <p:spPr>
          <a:xfrm>
            <a:off x="731838" y="4560888"/>
            <a:ext cx="5851525" cy="431958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first aim of Praat was to give students and scientists of Phonetics a handy tool for manipulating speech data and for creating stimuli for perception experiments,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70C0"/>
                </a:solidFill>
              </a:rPr>
              <a:t>Annotate </a:t>
            </a:r>
            <a:r>
              <a:rPr lang="en-US" sz="1200" dirty="0">
                <a:solidFill>
                  <a:srgbClr val="0070C0"/>
                </a:solidFill>
                <a:sym typeface="Wingdings" pitchFamily="2" charset="2"/>
              </a:rPr>
              <a:t> To </a:t>
            </a:r>
            <a:r>
              <a:rPr lang="en-US" sz="1200" dirty="0" err="1">
                <a:solidFill>
                  <a:srgbClr val="0070C0"/>
                </a:solidFill>
                <a:sym typeface="Wingdings" pitchFamily="2" charset="2"/>
              </a:rPr>
              <a:t>TextGrid</a:t>
            </a:r>
            <a:r>
              <a:rPr lang="en-US" sz="1200" dirty="0">
                <a:solidFill>
                  <a:srgbClr val="0070C0"/>
                </a:solidFill>
                <a:sym typeface="Wingdings" pitchFamily="2" charset="2"/>
              </a:rPr>
              <a:t> (silences);</a:t>
            </a:r>
            <a:r>
              <a:rPr lang="en-US" sz="1200" dirty="0">
                <a:solidFill>
                  <a:schemeClr val="tx1"/>
                </a:solidFill>
                <a:sym typeface="Wingdings" pitchFamily="2" charset="2"/>
              </a:rPr>
              <a:t> click </a:t>
            </a:r>
            <a:r>
              <a:rPr lang="en-US" sz="1200" dirty="0">
                <a:solidFill>
                  <a:srgbClr val="0070C0"/>
                </a:solidFill>
                <a:sym typeface="Wingdings" pitchFamily="2" charset="2"/>
              </a:rPr>
              <a:t>OK</a:t>
            </a:r>
          </a:p>
          <a:p>
            <a:r>
              <a:rPr lang="en-US" sz="1200" dirty="0">
                <a:solidFill>
                  <a:srgbClr val="0070C0"/>
                </a:solidFill>
                <a:sym typeface="Wingdings" pitchFamily="2" charset="2"/>
              </a:rPr>
              <a:t>Go to slide 38</a:t>
            </a:r>
          </a:p>
          <a:p>
            <a:r>
              <a:rPr lang="en-US" sz="1200" dirty="0">
                <a:solidFill>
                  <a:srgbClr val="0070C0"/>
                </a:solidFill>
                <a:sym typeface="Wingdings" pitchFamily="2" charset="2"/>
              </a:rPr>
              <a:t>Now go to slide 39, next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37</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34957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38</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362166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0: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Show cycles in next slide</a:t>
            </a:r>
          </a:p>
          <a:p>
            <a:pPr marL="0" lvl="0" indent="0" algn="l" rtl="0">
              <a:spcBef>
                <a:spcPts val="360"/>
              </a:spcBef>
              <a:spcAft>
                <a:spcPts val="0"/>
              </a:spcAft>
              <a:buNone/>
            </a:pPr>
            <a:r>
              <a:rPr lang="en-US" dirty="0"/>
              <a:t>Show pitch and intensity in following 2 slides</a:t>
            </a:r>
            <a:endParaRPr dirty="0"/>
          </a:p>
        </p:txBody>
      </p:sp>
      <p:sp>
        <p:nvSpPr>
          <p:cNvPr id="160" name="Google Shape;160;p1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39</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first syllable of Mama</a:t>
            </a:r>
          </a:p>
          <a:p>
            <a:r>
              <a:rPr lang="en-US" dirty="0"/>
              <a:t>Back to slide 39</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40</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94618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dirty="0">
                <a:solidFill>
                  <a:srgbClr val="0070C0"/>
                </a:solidFill>
                <a:sym typeface="Wingdings" pitchFamily="2" charset="2"/>
              </a:rPr>
              <a:t>You can remove Spectrograph  Show spectrogram if you want to see pitch and intensity more clearly</a:t>
            </a:r>
            <a:endParaRPr lang="en-US" sz="1200" dirty="0">
              <a:solidFill>
                <a:srgbClr val="0070C0"/>
              </a:solidFill>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2556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4cbfa32e47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4cbfa32e47_0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Compare your normal, whisper and creaky and compare the differences in jitter, shimmer, HNR for each</a:t>
            </a:r>
          </a:p>
          <a:p>
            <a:pPr marL="0" lvl="0" indent="0" algn="l" rtl="0">
              <a:spcBef>
                <a:spcPts val="360"/>
              </a:spcBef>
              <a:spcAft>
                <a:spcPts val="0"/>
              </a:spcAft>
              <a:buNone/>
            </a:pPr>
            <a:r>
              <a:rPr lang="en-US" dirty="0"/>
              <a:t>Show next 2 slides for whisper</a:t>
            </a:r>
          </a:p>
          <a:p>
            <a:pPr marL="0" lvl="0" indent="0" algn="l" rtl="0">
              <a:spcBef>
                <a:spcPts val="360"/>
              </a:spcBef>
              <a:spcAft>
                <a:spcPts val="0"/>
              </a:spcAft>
              <a:buNone/>
            </a:pPr>
            <a:r>
              <a:rPr lang="en-US" dirty="0"/>
              <a:t>Show next 2 slides after for creaky</a:t>
            </a:r>
          </a:p>
          <a:p>
            <a:pPr marL="0" lvl="0" indent="0" algn="l" rtl="0">
              <a:spcBef>
                <a:spcPts val="360"/>
              </a:spcBef>
              <a:spcAft>
                <a:spcPts val="0"/>
              </a:spcAft>
              <a:buNone/>
            </a:pPr>
            <a:r>
              <a:rPr lang="en-US" dirty="0"/>
              <a:t>Now select Pulses….Voice report and go to Slide 50</a:t>
            </a:r>
            <a:endParaRPr dirty="0"/>
          </a:p>
        </p:txBody>
      </p:sp>
      <p:sp>
        <p:nvSpPr>
          <p:cNvPr id="167" name="Google Shape;167;g4cbfa32e47_0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Showing spectrogram for whisper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44</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00986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pitch and intensity for whisper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45</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15230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spectrogram for creaky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46</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54874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spectrogram for Creaky voice</a:t>
            </a:r>
          </a:p>
          <a:p>
            <a:r>
              <a:rPr lang="en-US" dirty="0"/>
              <a:t>Back to Slide 43</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47</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40877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dirty="0"/>
              <a:t>https://</a:t>
            </a:r>
            <a:r>
              <a:rPr lang="en-US" sz="1200" dirty="0" err="1"/>
              <a:t>drive.google.com</a:t>
            </a:r>
            <a:r>
              <a:rPr lang="en-US" sz="1200" dirty="0"/>
              <a:t>/drive/folders/1sy_kMnP1O1-ciHENKFuHkz-s6ADAzjb9?usp=sharing</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4</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731864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 voice:</a:t>
            </a:r>
          </a:p>
          <a:p>
            <a:r>
              <a:rPr lang="en-US" dirty="0"/>
              <a:t>Compare to Whisper and then compare to Creaky:  next 2 sides for each</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48</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59722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Voice report for whisper: less voicing, less jitter, more shimmer, lower harmonicity (HNR)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49</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158410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Voice report for creaky:  less voicing, more jitter, more shimmer, lower HNR ratio</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50</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884948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174" name="Google Shape;174;p1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51</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Ynq</a:t>
            </a:r>
            <a:r>
              <a:rPr lang="en-US" dirty="0"/>
              <a:t> contour goes up at the end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863435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Version 1 of </a:t>
            </a:r>
            <a:r>
              <a:rPr lang="en-US" dirty="0" err="1"/>
              <a:t>whq</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53</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610274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Wh</a:t>
            </a:r>
            <a:r>
              <a:rPr lang="en-US" dirty="0"/>
              <a:t> version 2 -- </a:t>
            </a:r>
          </a:p>
          <a:p>
            <a:r>
              <a:rPr lang="en-US" dirty="0"/>
              <a:t>What difference do you see?  What’s the difference in interpretation?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54</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675978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5: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207" name="Google Shape;207;p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55</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3: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201" name="Google Shape;201;p1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56</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 </a:t>
            </a:r>
            <a:r>
              <a:rPr lang="en-US" dirty="0">
                <a:sym typeface="Wingdings" pitchFamily="2" charset="2"/>
              </a:rPr>
              <a:t>--&gt; Publish resynthesis is at the top left of the window you see</a:t>
            </a:r>
          </a:p>
          <a:p>
            <a:r>
              <a:rPr lang="en-US" dirty="0">
                <a:sym typeface="Wingdings" pitchFamily="2" charset="2"/>
              </a:rPr>
              <a:t>Dur  Add duration point at cursor is at the top of the window in the middle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57</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5094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This is what one form of a well-annotated speech file looks like in </a:t>
            </a:r>
            <a:r>
              <a:rPr lang="en-US" dirty="0" err="1"/>
              <a:t>Praat</a:t>
            </a:r>
            <a:r>
              <a:rPr lang="en-US" dirty="0"/>
              <a:t>, with wav file, spectrogram, and (here) phones and words.  Now we’re going to find out how to produce one of these.</a:t>
            </a:r>
            <a:endParaRPr dirty="0"/>
          </a:p>
        </p:txBody>
      </p:sp>
      <p:sp>
        <p:nvSpPr>
          <p:cNvPr id="101" name="Google Shape;101;p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5</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4f8d3650c7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4f8d3650c7_0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Show next slide</a:t>
            </a:r>
            <a:endParaRPr dirty="0"/>
          </a:p>
        </p:txBody>
      </p:sp>
      <p:sp>
        <p:nvSpPr>
          <p:cNvPr id="194" name="Google Shape;194;g4f8d3650c7_0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changed the f0 of the happy file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60</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956967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4: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Use Manipulate </a:t>
            </a:r>
            <a:r>
              <a:rPr lang="en-US" dirty="0">
                <a:sym typeface="Wingdings" pitchFamily="2" charset="2"/>
              </a:rPr>
              <a:t> To manipulation to create a manipulation object and click OK</a:t>
            </a:r>
          </a:p>
          <a:p>
            <a:pPr marL="0" lvl="0" indent="0" algn="l" rtl="0">
              <a:spcBef>
                <a:spcPts val="360"/>
              </a:spcBef>
              <a:spcAft>
                <a:spcPts val="0"/>
              </a:spcAft>
              <a:buNone/>
            </a:pPr>
            <a:endParaRPr dirty="0"/>
          </a:p>
        </p:txBody>
      </p:sp>
      <p:sp>
        <p:nvSpPr>
          <p:cNvPr id="227" name="Google Shape;227;p1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61</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sad to new modified sad</a:t>
            </a:r>
          </a:p>
          <a:p>
            <a:r>
              <a:rPr lang="en-US" dirty="0"/>
              <a:t>Original happy to new sad2happy version</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62</a:t>
            </a:fld>
            <a:endParaRPr lang="uk-UA"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13389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2: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180" name="Google Shape;180;p1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63</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4f8d3662fb_1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4f8d3662fb_1_0:notes"/>
          <p:cNvSpPr txBox="1">
            <a:spLocks noGrp="1"/>
          </p:cNvSpPr>
          <p:nvPr>
            <p:ph type="body" idx="1"/>
          </p:nvPr>
        </p:nvSpPr>
        <p:spPr>
          <a:xfrm>
            <a:off x="731838" y="4560888"/>
            <a:ext cx="5851500" cy="43197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220" name="Google Shape;220;g4f8d3662fb_1_0:notes"/>
          <p:cNvSpPr txBox="1">
            <a:spLocks noGrp="1"/>
          </p:cNvSpPr>
          <p:nvPr>
            <p:ph type="sldNum" idx="12"/>
          </p:nvPr>
        </p:nvSpPr>
        <p:spPr>
          <a:xfrm>
            <a:off x="4143375" y="9120188"/>
            <a:ext cx="3170100" cy="4794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Will people who haven’t </a:t>
            </a:r>
            <a:r>
              <a:rPr lang="en-US"/>
              <a:t>done this see the box??</a:t>
            </a:r>
          </a:p>
          <a:p>
            <a:pPr marL="0" lvl="0" indent="0" algn="l" rtl="0">
              <a:spcBef>
                <a:spcPts val="360"/>
              </a:spcBef>
              <a:spcAft>
                <a:spcPts val="0"/>
              </a:spcAft>
              <a:buNone/>
            </a:pPr>
            <a:r>
              <a:rPr lang="en-US" dirty="0"/>
              <a:t>For the point tier you click on the right location for the point</a:t>
            </a:r>
          </a:p>
          <a:p>
            <a:pPr marL="0" lvl="0" indent="0" algn="l" rtl="0">
              <a:spcBef>
                <a:spcPts val="360"/>
              </a:spcBef>
              <a:spcAft>
                <a:spcPts val="0"/>
              </a:spcAft>
              <a:buNone/>
            </a:pPr>
            <a:r>
              <a:rPr lang="en-US" dirty="0"/>
              <a:t>For the interval tier you select the beginning and ending time at the top of all </a:t>
            </a:r>
            <a:r>
              <a:rPr lang="en-US" dirty="0" err="1"/>
              <a:t>textgrids</a:t>
            </a:r>
            <a:r>
              <a:rPr lang="en-US" dirty="0"/>
              <a:t> but click on the circle at the top of the desired tier.</a:t>
            </a:r>
            <a:endParaRPr dirty="0"/>
          </a:p>
        </p:txBody>
      </p:sp>
      <p:sp>
        <p:nvSpPr>
          <p:cNvPr id="139" name="Google Shape;139;p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66</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Filter: keeping lower bands keeps intonation; higher bands (e.g. 500-1000) keep words</a:t>
            </a:r>
          </a:p>
          <a:p>
            <a:pPr marL="0" lvl="0" indent="0" algn="l" rtl="0">
              <a:spcBef>
                <a:spcPts val="360"/>
              </a:spcBef>
              <a:spcAft>
                <a:spcPts val="0"/>
              </a:spcAft>
              <a:buNone/>
            </a:pPr>
            <a:r>
              <a:rPr lang="en-US" dirty="0"/>
              <a:t>Modify  Formant Shift Ratio (lower is male; 1.0 is no change; higher is female); New Pitch Median can also be reset to a lower or higher value for male vs. female</a:t>
            </a:r>
          </a:p>
          <a:p>
            <a:pPr marL="0" lvl="0" indent="0" algn="l" rtl="0">
              <a:spcBef>
                <a:spcPts val="360"/>
              </a:spcBef>
              <a:spcAft>
                <a:spcPts val="0"/>
              </a:spcAft>
              <a:buNone/>
            </a:pPr>
            <a:r>
              <a:rPr lang="en-US" dirty="0"/>
              <a:t>To</a:t>
            </a:r>
            <a:r>
              <a:rPr lang="en-US" baseline="0" dirty="0"/>
              <a:t> change female to male try things like 0.8 or 0.9 for formant shift and 65 for pitch median</a:t>
            </a:r>
            <a:r>
              <a:rPr lang="mr-IN" baseline="0" dirty="0"/>
              <a:t>…</a:t>
            </a:r>
            <a:endParaRPr lang="en-US" dirty="0"/>
          </a:p>
          <a:p>
            <a:pPr marL="0" lvl="0" indent="0" algn="l" rtl="0">
              <a:spcBef>
                <a:spcPts val="360"/>
              </a:spcBef>
              <a:spcAft>
                <a:spcPts val="0"/>
              </a:spcAft>
              <a:buNone/>
            </a:pPr>
            <a:endParaRPr dirty="0"/>
          </a:p>
        </p:txBody>
      </p:sp>
      <p:sp>
        <p:nvSpPr>
          <p:cNvPr id="213" name="Google Shape;213;p1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69</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8: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146" name="Google Shape;146;p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70</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153" name="Google Shape;153;p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71</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assignment that you should have done for today:  how many could do?  How many could not?  It was assigned so that the data you’ll use today is recorded in quieter settings.  I</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6</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684480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7: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For a quick check, you can use </a:t>
            </a:r>
            <a:r>
              <a:rPr lang="en-US" dirty="0" err="1"/>
              <a:t>Praat</a:t>
            </a:r>
            <a:r>
              <a:rPr lang="en-US" dirty="0"/>
              <a:t> </a:t>
            </a:r>
            <a:r>
              <a:rPr lang="en-US" baseline="0" dirty="0">
                <a:sym typeface="Wingdings"/>
              </a:rPr>
              <a:t> New </a:t>
            </a:r>
            <a:r>
              <a:rPr lang="en-US" baseline="0" dirty="0" err="1">
                <a:sym typeface="Wingdings"/>
              </a:rPr>
              <a:t>Praat</a:t>
            </a:r>
            <a:r>
              <a:rPr lang="en-US" baseline="0" dirty="0">
                <a:sym typeface="Wingdings"/>
              </a:rPr>
              <a:t> Script --&gt; Edit  Paste history</a:t>
            </a:r>
            <a:endParaRPr dirty="0"/>
          </a:p>
        </p:txBody>
      </p:sp>
      <p:sp>
        <p:nvSpPr>
          <p:cNvPr id="233" name="Google Shape;233;p1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72</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731838" y="4560888"/>
            <a:ext cx="5851525"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r>
              <a:rPr lang="en-US" dirty="0"/>
              <a:t>So everyone should do this recording but don’t lose your better version of “mama-X”</a:t>
            </a:r>
          </a:p>
          <a:p>
            <a:pPr marL="0" lvl="0" indent="0" algn="l" rtl="0">
              <a:spcBef>
                <a:spcPts val="360"/>
              </a:spcBef>
              <a:spcAft>
                <a:spcPts val="0"/>
              </a:spcAft>
              <a:buNone/>
            </a:pPr>
            <a:r>
              <a:rPr lang="en-US" dirty="0"/>
              <a:t>Show both in next slide: objects and picture windows then recording window</a:t>
            </a:r>
          </a:p>
          <a:p>
            <a:pPr marL="0" lvl="0" indent="0" algn="l" rtl="0">
              <a:spcBef>
                <a:spcPts val="360"/>
              </a:spcBef>
              <a:spcAft>
                <a:spcPts val="0"/>
              </a:spcAft>
              <a:buNone/>
            </a:pPr>
            <a:r>
              <a:rPr lang="en-US" dirty="0"/>
              <a:t>The Picture window</a:t>
            </a:r>
            <a:r>
              <a:rPr lang="en-US" baseline="0" dirty="0"/>
              <a:t> basically let’s you save results in a more legible way</a:t>
            </a:r>
          </a:p>
          <a:p>
            <a:pPr marL="0" lvl="0" indent="0" algn="l" rtl="0">
              <a:spcBef>
                <a:spcPts val="360"/>
              </a:spcBef>
              <a:spcAft>
                <a:spcPts val="0"/>
              </a:spcAft>
              <a:buNone/>
            </a:pPr>
            <a:endParaRPr dirty="0"/>
          </a:p>
        </p:txBody>
      </p:sp>
      <p:sp>
        <p:nvSpPr>
          <p:cNvPr id="108" name="Google Shape;108;p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300" b="0" i="0" u="none" strike="noStrike" cap="none" smtClean="0">
                <a:solidFill>
                  <a:schemeClr val="dk1"/>
                </a:solidFill>
                <a:latin typeface="Arial"/>
                <a:ea typeface="Arial"/>
                <a:cs typeface="Arial"/>
                <a:sym typeface="Arial"/>
              </a:rPr>
              <a:t>7</a:t>
            </a:fld>
            <a:endParaRPr lang="uk-UA"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record your voice in </a:t>
            </a:r>
            <a:r>
              <a:rPr lang="en-US" dirty="0" err="1"/>
              <a:t>Praat</a:t>
            </a:r>
            <a:r>
              <a:rPr lang="en-US" dirty="0"/>
              <a:t>:</a:t>
            </a:r>
          </a:p>
          <a:p>
            <a:r>
              <a:rPr lang="en-US" dirty="0"/>
              <a:t>Select “New” in </a:t>
            </a:r>
            <a:r>
              <a:rPr lang="en-US" dirty="0" err="1"/>
              <a:t>Praat</a:t>
            </a:r>
            <a:r>
              <a:rPr lang="en-US" dirty="0"/>
              <a:t> Objects on the left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8</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04872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window will pop up.  Use Mono as your channel, and whatever Mic you have as the input source and 44100 Hz sampling frequency.  Select Record on the bottom left and hit Stop when you’re finished. Name your file on the left of the </a:t>
            </a:r>
            <a:r>
              <a:rPr lang="en-US" dirty="0" err="1"/>
              <a:t>SoudRecorder</a:t>
            </a:r>
            <a:r>
              <a:rPr lang="en-US" dirty="0"/>
              <a:t> Then select Save to list and close.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9</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21726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560"/>
              </a:spcBef>
              <a:spcAft>
                <a:spcPts val="0"/>
              </a:spcAft>
              <a:buClr>
                <a:schemeClr val="dk1"/>
              </a:buClr>
              <a:buSzPts val="28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 name="Google Shape;18;p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0" name="Google Shape;30;p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 name="Google Shape;36;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6" name="Google Shape;46;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2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praat.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fon.hum.uva.nl/praat/manual/Intro.html" TargetMode="External"/><Relationship Id="rId4" Type="http://schemas.openxmlformats.org/officeDocument/2006/relationships/hyperlink" Target="https://groups.io/g/Praat-Users-List"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sites.google.com/view/uhm-o-meter"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osf.io/r8jau/?ref=499aefb361abec341bcebd133699270d3d66f0d5"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fon.hum.uva.nl/praa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hyperlink" Target="https://drive.google.com/file/d/1A0SGSTzlYgxKRGcZumYwAWZvXSKfoKeE/view?usp=sharing" TargetMode="External"/><Relationship Id="rId3" Type="http://schemas.microsoft.com/office/2007/relationships/media" Target="../media/media3.wav"/><Relationship Id="rId7" Type="http://schemas.openxmlformats.org/officeDocument/2006/relationships/hyperlink" Target="https://drive.google.com/file/d/1MHr7Pg04fQBiqgIusTPISEUCRMF_AwTa/view?usp=sharing" TargetMode="Externa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35.xml"/><Relationship Id="rId11" Type="http://schemas.openxmlformats.org/officeDocument/2006/relationships/image" Target="../media/image30.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wav"/><Relationship Id="rId9"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notesSlide" Target="../notesSlides/notesSlide43.xml"/><Relationship Id="rId3" Type="http://schemas.microsoft.com/office/2007/relationships/media" Target="../media/media5.wav"/><Relationship Id="rId7"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audio" Target="../media/media6.wav"/><Relationship Id="rId11" Type="http://schemas.openxmlformats.org/officeDocument/2006/relationships/image" Target="../media/image30.png"/><Relationship Id="rId5" Type="http://schemas.microsoft.com/office/2007/relationships/media" Target="../media/media6.wav"/><Relationship Id="rId10" Type="http://schemas.openxmlformats.org/officeDocument/2006/relationships/hyperlink" Target="https://drive.google.com/file/d/1BQfVX4XOZeYU1EuWEAeQG85UR719O6WW/view?usp=sharing" TargetMode="External"/><Relationship Id="rId4" Type="http://schemas.openxmlformats.org/officeDocument/2006/relationships/audio" Target="../media/media5.wav"/><Relationship Id="rId9" Type="http://schemas.openxmlformats.org/officeDocument/2006/relationships/hyperlink" Target="https://drive.google.com/file/d/1hyub6FjbWuEg3lyoSF-IC3y4LOFKTW5k/view?usp=sharin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7.xml"/><Relationship Id="rId3" Type="http://schemas.microsoft.com/office/2007/relationships/media" Target="../media/media8.wav"/><Relationship Id="rId7"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media9.wav"/><Relationship Id="rId11" Type="http://schemas.openxmlformats.org/officeDocument/2006/relationships/image" Target="../media/image30.png"/><Relationship Id="rId5" Type="http://schemas.microsoft.com/office/2007/relationships/media" Target="../media/media9.wav"/><Relationship Id="rId10" Type="http://schemas.openxmlformats.org/officeDocument/2006/relationships/hyperlink" Target="https://drive.google.com/file/d/1Kt5WlxtLt5KQ9_fOGFYBkZa5iDf8xIbw/view?usp=sharing" TargetMode="External"/><Relationship Id="rId4" Type="http://schemas.openxmlformats.org/officeDocument/2006/relationships/audio" Target="../media/media8.wav"/><Relationship Id="rId9" Type="http://schemas.openxmlformats.org/officeDocument/2006/relationships/hyperlink" Target="https://drive.google.com/file/d/1Os62RUC0kdUtnKeE4oPtHxwffUHF9iP4/view?usp=sharing" TargetMode="Externa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0.png"/><Relationship Id="rId4" Type="http://schemas.openxmlformats.org/officeDocument/2006/relationships/notesSlide" Target="../notesSlides/notesSlide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9.xml"/><Relationship Id="rId3" Type="http://schemas.microsoft.com/office/2007/relationships/media" Target="../media/media5.wav"/><Relationship Id="rId7"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audio" Target="../media/media11.wav"/><Relationship Id="rId5" Type="http://schemas.microsoft.com/office/2007/relationships/media" Target="../media/media11.wav"/><Relationship Id="rId4" Type="http://schemas.openxmlformats.org/officeDocument/2006/relationships/audio" Target="../media/media5.wav"/><Relationship Id="rId9" Type="http://schemas.openxmlformats.org/officeDocument/2006/relationships/image" Target="../media/image30.png"/></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hyperlink" Target="https://drive.google.com/file/d/17Gcfm6SV1T39rbgHsai4hKuU7Uxv1djz/view?usp=sharing" TargetMode="External"/><Relationship Id="rId3" Type="http://schemas.microsoft.com/office/2007/relationships/media" Target="../media/media12.wav"/><Relationship Id="rId7" Type="http://schemas.openxmlformats.org/officeDocument/2006/relationships/hyperlink" Target="https://drive.google.com/file/d/1Kt5WlxtLt5KQ9_fOGFYBkZa5iDf8xIbw/view?usp=sharing" TargetMode="Externa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50.xml"/><Relationship Id="rId5" Type="http://schemas.openxmlformats.org/officeDocument/2006/relationships/slideLayout" Target="../slideLayouts/slideLayout2.xml"/><Relationship Id="rId4" Type="http://schemas.openxmlformats.org/officeDocument/2006/relationships/audio" Target="../media/media12.wav"/><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0.png"/><Relationship Id="rId4" Type="http://schemas.openxmlformats.org/officeDocument/2006/relationships/notesSlide" Target="../notesSlides/notesSlide52.xml"/></Relationships>
</file>

<file path=ppt/slides/_rels/slide62.xml.rels><?xml version="1.0" encoding="UTF-8" standalone="yes"?>
<Relationships xmlns="http://schemas.openxmlformats.org/package/2006/relationships"><Relationship Id="rId8" Type="http://schemas.openxmlformats.org/officeDocument/2006/relationships/notesSlide" Target="../notesSlides/notesSlide53.xml"/><Relationship Id="rId3" Type="http://schemas.microsoft.com/office/2007/relationships/media" Target="../media/media8.wav"/><Relationship Id="rId7"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audio" Target="../media/media9.wav"/><Relationship Id="rId5" Type="http://schemas.microsoft.com/office/2007/relationships/media" Target="../media/media9.wav"/><Relationship Id="rId4" Type="http://schemas.openxmlformats.org/officeDocument/2006/relationships/audio" Target="../media/media8.wav"/><Relationship Id="rId9" Type="http://schemas.openxmlformats.org/officeDocument/2006/relationships/image" Target="../media/image30.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30.png"/><Relationship Id="rId5" Type="http://schemas.openxmlformats.org/officeDocument/2006/relationships/hyperlink" Target="https://drive.google.com/file/d/1y1NuKBXrxQDdN1yFOKi2LOXcp4r2UNGo/view?usp=sharing" TargetMode="External"/><Relationship Id="rId4" Type="http://schemas.openxmlformats.org/officeDocument/2006/relationships/notesSlide" Target="../notesSlides/notesSlide54.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goo.gl/forms/ZIOvmXOP5ubIq1rS2"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drive.google.com/file/d/12dTHf0hDT888kAybXca4gOxG3KTUGeCW/view?usp=sharing" TargetMode="Externa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hyperlink" Target="http://www.fon.hum.uva.nl/praat/manual/Picture_window.html" TargetMode="External"/><Relationship Id="rId5" Type="http://schemas.openxmlformats.org/officeDocument/2006/relationships/hyperlink" Target="http://www.fon.hum.uva.nl/praat/manual/Object_window.html" TargetMode="External"/><Relationship Id="rId4" Type="http://schemas.openxmlformats.org/officeDocument/2006/relationships/notesSlide" Target="../notesSlides/notesSlide7.xml"/><Relationship Id="rId9"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w.praat.org/"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www.fon.hum.uva.nl/praat/manual/ScriptEditor.html" TargetMode="External"/><Relationship Id="rId5" Type="http://schemas.openxmlformats.org/officeDocument/2006/relationships/hyperlink" Target="https://parselmouth.readthedocs.io/en/stable/" TargetMode="External"/><Relationship Id="rId4" Type="http://schemas.openxmlformats.org/officeDocument/2006/relationships/hyperlink" Target="http://phonetics.linguistics.ucla.edu/facilities/acoustic/praat.html"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github.com/AndrewRosenberg/AuToBI" TargetMode="External"/><Relationship Id="rId2" Type="http://schemas.openxmlformats.org/officeDocument/2006/relationships/hyperlink" Target="http://www.cs.columbia.edu/~julia/papers/conv.pdf" TargetMode="External"/><Relationship Id="rId1" Type="http://schemas.openxmlformats.org/officeDocument/2006/relationships/slideLayout" Target="../slideLayouts/slideLayout2.xml"/><Relationship Id="rId5" Type="http://schemas.openxmlformats.org/officeDocument/2006/relationships/hyperlink" Target="https://drive.google.com/drive/folders/1VpWTrX4LzXGK2Uxr5BGgDaQAPKaOHKFZ?usp=sharing" TargetMode="External"/><Relationship Id="rId4" Type="http://schemas.openxmlformats.org/officeDocument/2006/relationships/hyperlink" Target="http://www.cs.columbia.edu/~julia/papers/Chapter_28.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Tools for Speech Analysis</a:t>
            </a:r>
            <a:endParaRPr/>
          </a:p>
        </p:txBody>
      </p:sp>
      <p:sp>
        <p:nvSpPr>
          <p:cNvPr id="90" name="Google Shape;90;p13"/>
          <p:cNvSpPr txBox="1">
            <a:spLocks noGrp="1"/>
          </p:cNvSpPr>
          <p:nvPr>
            <p:ph type="subTitle" idx="1"/>
          </p:nvPr>
        </p:nvSpPr>
        <p:spPr>
          <a:xfrm>
            <a:off x="1371600" y="3429000"/>
            <a:ext cx="6400800" cy="2209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400"/>
              <a:buFont typeface="Arial"/>
              <a:buNone/>
            </a:pPr>
            <a:r>
              <a:rPr lang="en-US" sz="2400" dirty="0">
                <a:latin typeface="Arial"/>
                <a:ea typeface="Arial"/>
                <a:cs typeface="Arial"/>
                <a:sym typeface="Arial"/>
              </a:rPr>
              <a:t>Julia Hirschberg </a:t>
            </a:r>
          </a:p>
          <a:p>
            <a:pPr marL="0" lvl="0" indent="0" algn="ctr" rtl="0">
              <a:spcBef>
                <a:spcPts val="0"/>
              </a:spcBef>
              <a:spcAft>
                <a:spcPts val="0"/>
              </a:spcAft>
              <a:buClr>
                <a:schemeClr val="dk1"/>
              </a:buClr>
              <a:buSzPts val="2400"/>
              <a:buFont typeface="Arial"/>
              <a:buNone/>
            </a:pPr>
            <a:r>
              <a:rPr lang="en-US" sz="2400" dirty="0">
                <a:latin typeface="Arial"/>
                <a:ea typeface="Arial"/>
                <a:cs typeface="Arial"/>
                <a:sym typeface="Arial"/>
              </a:rPr>
              <a:t>CS6998</a:t>
            </a:r>
          </a:p>
          <a:p>
            <a:pPr marL="0" lvl="0" indent="0" algn="ctr" rtl="0">
              <a:spcBef>
                <a:spcPts val="480"/>
              </a:spcBef>
              <a:spcAft>
                <a:spcPts val="0"/>
              </a:spcAft>
              <a:buClr>
                <a:schemeClr val="dk1"/>
              </a:buClr>
              <a:buSzPts val="2400"/>
              <a:buFont typeface="Arial"/>
              <a:buNone/>
            </a:pPr>
            <a:r>
              <a:rPr lang="en-US" sz="2400" i="1" dirty="0">
                <a:latin typeface="Arial"/>
                <a:ea typeface="Arial"/>
                <a:cs typeface="Arial"/>
                <a:sym typeface="Arial"/>
              </a:rPr>
              <a:t>Thanks to Jean-Philippe Goldman, </a:t>
            </a:r>
            <a:r>
              <a:rPr lang="en-US" sz="2400" i="1" dirty="0" err="1">
                <a:latin typeface="Arial"/>
                <a:ea typeface="Arial"/>
                <a:cs typeface="Arial"/>
                <a:sym typeface="Arial"/>
              </a:rPr>
              <a:t>Fadi</a:t>
            </a:r>
            <a:r>
              <a:rPr lang="en-US" sz="2400" i="1" dirty="0">
                <a:latin typeface="Arial"/>
                <a:ea typeface="Arial"/>
                <a:cs typeface="Arial"/>
                <a:sym typeface="Arial"/>
              </a:rPr>
              <a:t> </a:t>
            </a:r>
            <a:r>
              <a:rPr lang="en-US" sz="2400" i="1" dirty="0" err="1">
                <a:latin typeface="Arial"/>
                <a:ea typeface="Arial"/>
                <a:cs typeface="Arial"/>
                <a:sym typeface="Arial"/>
              </a:rPr>
              <a:t>Biadsy</a:t>
            </a:r>
            <a:r>
              <a:rPr lang="en-US" sz="2400" i="1" dirty="0">
                <a:latin typeface="Arial"/>
                <a:ea typeface="Arial"/>
                <a:cs typeface="Arial"/>
                <a:sym typeface="Arial"/>
              </a:rPr>
              <a:t>, and many more...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484632"/>
            <a:ext cx="8229600" cy="5888736"/>
          </a:xfrm>
        </p:spPr>
        <p:txBody>
          <a:bodyPr/>
          <a:lstStyle/>
          <a:p>
            <a:pPr lvl="1"/>
            <a:r>
              <a:rPr lang="en-US" sz="2400" dirty="0"/>
              <a:t>Now select the file in the Objects window, click </a:t>
            </a:r>
            <a:r>
              <a:rPr lang="en-US" sz="2400" dirty="0">
                <a:solidFill>
                  <a:srgbClr val="0066FF"/>
                </a:solidFill>
              </a:rPr>
              <a:t>Save</a:t>
            </a:r>
            <a:r>
              <a:rPr lang="en-US" sz="2400" dirty="0">
                <a:solidFill>
                  <a:srgbClr val="0070C0"/>
                </a:solidFill>
              </a:rPr>
              <a:t> </a:t>
            </a:r>
            <a:r>
              <a:rPr lang="en-US" sz="2400" dirty="0">
                <a:solidFill>
                  <a:schemeClr val="tx1"/>
                </a:solidFill>
              </a:rPr>
              <a:t>at the top left, choose </a:t>
            </a:r>
            <a:r>
              <a:rPr lang="en-US" sz="2400" dirty="0">
                <a:solidFill>
                  <a:srgbClr val="0066FF"/>
                </a:solidFill>
              </a:rPr>
              <a:t>Save as WAV </a:t>
            </a:r>
            <a:r>
              <a:rPr lang="en-US" sz="2400" dirty="0">
                <a:solidFill>
                  <a:srgbClr val="0070C0"/>
                </a:solidFill>
              </a:rPr>
              <a:t>file </a:t>
            </a:r>
            <a:r>
              <a:rPr lang="en-US" sz="2400" dirty="0"/>
              <a:t>and place where you can find it on your machine</a:t>
            </a:r>
          </a:p>
          <a:p>
            <a:pPr lvl="1"/>
            <a:r>
              <a:rPr lang="en-US" sz="2400" dirty="0"/>
              <a:t>Now select the file in </a:t>
            </a:r>
            <a:r>
              <a:rPr lang="en-US" sz="2400" dirty="0" err="1"/>
              <a:t>Praat</a:t>
            </a:r>
            <a:r>
              <a:rPr lang="en-US" sz="2400" dirty="0"/>
              <a:t> and click </a:t>
            </a:r>
            <a:r>
              <a:rPr lang="en-US" sz="2400" dirty="0">
                <a:solidFill>
                  <a:srgbClr val="0066FF"/>
                </a:solidFill>
              </a:rPr>
              <a:t>Remove</a:t>
            </a:r>
            <a:r>
              <a:rPr lang="en-US" sz="2400" dirty="0"/>
              <a:t> from the bottom of the Objects window</a:t>
            </a:r>
          </a:p>
          <a:p>
            <a:pPr lvl="0"/>
            <a:r>
              <a:rPr lang="en-US" sz="2400" dirty="0"/>
              <a:t>Now we’ll see how to open files from </a:t>
            </a:r>
            <a:r>
              <a:rPr lang="en-US" sz="2400" dirty="0">
                <a:solidFill>
                  <a:schemeClr val="tx1"/>
                </a:solidFill>
              </a:rPr>
              <a:t>disk</a:t>
            </a:r>
          </a:p>
          <a:p>
            <a:pPr lvl="1"/>
            <a:r>
              <a:rPr lang="en-US" sz="2400" i="1" dirty="0"/>
              <a:t>Note: For those who have recorded a ”mama” file earlier in a quiet place open </a:t>
            </a:r>
            <a:r>
              <a:rPr lang="en-US" sz="2400" b="1" i="1" dirty="0"/>
              <a:t>this file </a:t>
            </a:r>
            <a:r>
              <a:rPr lang="en-US" sz="2400" i="1" dirty="0"/>
              <a:t>as below and </a:t>
            </a:r>
            <a:r>
              <a:rPr lang="en-US" sz="2400" b="1" i="1" dirty="0"/>
              <a:t>not</a:t>
            </a:r>
            <a:r>
              <a:rPr lang="en-US" sz="2400" i="1" dirty="0"/>
              <a:t> the one you just recorded</a:t>
            </a:r>
          </a:p>
          <a:p>
            <a:pPr lvl="1"/>
            <a:r>
              <a:rPr lang="en-US" sz="2400" dirty="0"/>
              <a:t>Select </a:t>
            </a:r>
            <a:r>
              <a:rPr lang="en-US" sz="2400" dirty="0">
                <a:solidFill>
                  <a:srgbClr val="0070C0"/>
                </a:solidFill>
              </a:rPr>
              <a:t>Open </a:t>
            </a:r>
            <a:r>
              <a:rPr lang="en-US" sz="2400" dirty="0">
                <a:solidFill>
                  <a:schemeClr val="tx1"/>
                </a:solidFill>
              </a:rPr>
              <a:t>from the Objects window,</a:t>
            </a:r>
            <a:r>
              <a:rPr lang="en-US" sz="2400" b="1" i="1" dirty="0">
                <a:solidFill>
                  <a:srgbClr val="0070C0"/>
                </a:solidFill>
              </a:rPr>
              <a:t> </a:t>
            </a:r>
            <a:r>
              <a:rPr lang="en-US" sz="2400" b="1" i="1" dirty="0">
                <a:solidFill>
                  <a:schemeClr val="tx1"/>
                </a:solidFill>
              </a:rPr>
              <a:t>c</a:t>
            </a:r>
            <a:r>
              <a:rPr lang="en-US" sz="2400" dirty="0">
                <a:solidFill>
                  <a:schemeClr val="tx1"/>
                </a:solidFill>
              </a:rPr>
              <a:t>hoose “Read from file”, find your  (best) “mama” file and open</a:t>
            </a:r>
            <a:r>
              <a:rPr lang="en-US" sz="2400" dirty="0">
                <a:solidFill>
                  <a:srgbClr val="00B050"/>
                </a:solidFill>
              </a:rPr>
              <a:t> </a:t>
            </a:r>
            <a:r>
              <a:rPr lang="en-US" sz="2400" dirty="0"/>
              <a:t>in </a:t>
            </a:r>
            <a:r>
              <a:rPr lang="en-US" sz="2400" dirty="0" err="1"/>
              <a:t>Praat</a:t>
            </a:r>
            <a:r>
              <a:rPr lang="en-US" sz="2400" dirty="0"/>
              <a:t> </a:t>
            </a:r>
            <a:endParaRPr lang="en-US" sz="2400" dirty="0">
              <a:solidFill>
                <a:srgbClr val="0070C0"/>
              </a:solidFill>
            </a:endParaRPr>
          </a:p>
          <a:p>
            <a:pPr lvl="1"/>
            <a:r>
              <a:rPr lang="en-US" sz="2400" dirty="0">
                <a:solidFill>
                  <a:schemeClr val="tx1"/>
                </a:solidFill>
              </a:rPr>
              <a:t>Select this file in the Objects window to see many options on the right of the Objects window</a:t>
            </a:r>
          </a:p>
          <a:p>
            <a:pPr lvl="1"/>
            <a:r>
              <a:rPr lang="en-US" sz="2400" dirty="0">
                <a:solidFill>
                  <a:schemeClr val="tx1"/>
                </a:solidFill>
              </a:rPr>
              <a:t>Select</a:t>
            </a:r>
            <a:r>
              <a:rPr lang="en-US" sz="2400" dirty="0">
                <a:solidFill>
                  <a:srgbClr val="FF0000"/>
                </a:solidFill>
              </a:rPr>
              <a:t> </a:t>
            </a:r>
            <a:r>
              <a:rPr lang="en-US" sz="2400" dirty="0">
                <a:solidFill>
                  <a:srgbClr val="0066FF"/>
                </a:solidFill>
              </a:rPr>
              <a:t>View and Edit</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10</a:t>
            </a:fld>
            <a:endParaRPr lang="uk-UA"/>
          </a:p>
        </p:txBody>
      </p:sp>
    </p:spTree>
    <p:extLst>
      <p:ext uri="{BB962C8B-B14F-4D97-AF65-F5344CB8AC3E}">
        <p14:creationId xmlns:p14="http://schemas.microsoft.com/office/powerpoint/2010/main" val="78532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8149-B62F-E94D-9E95-1770E6F7707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ED8818B-CC01-E643-842A-0116A08CF8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147485-17EA-5C4E-A92E-6379CB438C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pic>
        <p:nvPicPr>
          <p:cNvPr id="6" name="Picture 5">
            <a:extLst>
              <a:ext uri="{FF2B5EF4-FFF2-40B4-BE49-F238E27FC236}">
                <a16:creationId xmlns:a16="http://schemas.microsoft.com/office/drawing/2014/main" id="{2BE663D6-9DDB-6A4F-84A6-1561600404AF}"/>
              </a:ext>
            </a:extLst>
          </p:cNvPr>
          <p:cNvPicPr>
            <a:picLocks noChangeAspect="1"/>
          </p:cNvPicPr>
          <p:nvPr/>
        </p:nvPicPr>
        <p:blipFill>
          <a:blip r:embed="rId2"/>
          <a:stretch>
            <a:fillRect/>
          </a:stretch>
        </p:blipFill>
        <p:spPr>
          <a:xfrm>
            <a:off x="0" y="768167"/>
            <a:ext cx="9144000" cy="5321666"/>
          </a:xfrm>
          <a:prstGeom prst="rect">
            <a:avLst/>
          </a:prstGeom>
        </p:spPr>
      </p:pic>
    </p:spTree>
    <p:extLst>
      <p:ext uri="{BB962C8B-B14F-4D97-AF65-F5344CB8AC3E}">
        <p14:creationId xmlns:p14="http://schemas.microsoft.com/office/powerpoint/2010/main" val="578486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p17"/>
          <p:cNvSpPr txBox="1">
            <a:spLocks noGrp="1"/>
          </p:cNvSpPr>
          <p:nvPr>
            <p:ph type="title"/>
          </p:nvPr>
        </p:nvSpPr>
        <p:spPr/>
        <p:txBody>
          <a:bodyPr/>
          <a:lstStyle/>
          <a:p>
            <a:pPr lvl="0"/>
            <a:r>
              <a:rPr lang="en-US" dirty="0">
                <a:sym typeface="Arial"/>
              </a:rPr>
              <a:t>Display Options from Objects File</a:t>
            </a:r>
            <a:endParaRPr lang="en-US" dirty="0"/>
          </a:p>
        </p:txBody>
      </p:sp>
      <p:sp>
        <p:nvSpPr>
          <p:cNvPr id="119" name="Google Shape;119;p17"/>
          <p:cNvSpPr txBox="1">
            <a:spLocks noGrp="1"/>
          </p:cNvSpPr>
          <p:nvPr>
            <p:ph type="body" idx="1"/>
          </p:nvPr>
        </p:nvSpPr>
        <p:spPr>
          <a:xfrm>
            <a:off x="457200" y="1328928"/>
            <a:ext cx="8229600" cy="4916297"/>
          </a:xfrm>
        </p:spPr>
        <p:txBody>
          <a:bodyPr/>
          <a:lstStyle/>
          <a:p>
            <a:r>
              <a:rPr lang="en-US" sz="2400" dirty="0">
                <a:solidFill>
                  <a:schemeClr val="tx1"/>
                </a:solidFill>
              </a:rPr>
              <a:t>In the window you see with the waveform, </a:t>
            </a:r>
            <a:r>
              <a:rPr lang="en-US" sz="2400" dirty="0">
                <a:solidFill>
                  <a:srgbClr val="FF0000"/>
                </a:solidFill>
              </a:rPr>
              <a:t>highlight only the speech portion </a:t>
            </a:r>
            <a:r>
              <a:rPr lang="en-US" sz="2400" dirty="0">
                <a:solidFill>
                  <a:srgbClr val="002060"/>
                </a:solidFill>
              </a:rPr>
              <a:t>of the file (not silence or noise) and click </a:t>
            </a:r>
            <a:r>
              <a:rPr lang="en-US" sz="2400" dirty="0">
                <a:solidFill>
                  <a:srgbClr val="0066FF"/>
                </a:solidFill>
              </a:rPr>
              <a:t>“</a:t>
            </a:r>
            <a:r>
              <a:rPr lang="en-US" sz="2400" dirty="0" err="1">
                <a:solidFill>
                  <a:srgbClr val="0066FF"/>
                </a:solidFill>
              </a:rPr>
              <a:t>sel</a:t>
            </a:r>
            <a:r>
              <a:rPr lang="en-US" sz="2400" dirty="0">
                <a:solidFill>
                  <a:srgbClr val="0066FF"/>
                </a:solidFill>
              </a:rPr>
              <a:t>” </a:t>
            </a:r>
            <a:r>
              <a:rPr lang="en-US" sz="2400" dirty="0">
                <a:solidFill>
                  <a:srgbClr val="002060"/>
                </a:solidFill>
              </a:rPr>
              <a:t>on the bottom left to select that portion</a:t>
            </a:r>
            <a:endParaRPr lang="en-US" sz="2400" dirty="0">
              <a:sym typeface="Arial"/>
            </a:endParaRPr>
          </a:p>
          <a:p>
            <a:pPr lvl="0"/>
            <a:r>
              <a:rPr lang="en-US" sz="2400" dirty="0">
                <a:sym typeface="Arial"/>
              </a:rPr>
              <a:t>From the </a:t>
            </a:r>
            <a:r>
              <a:rPr lang="en-US" sz="2400" dirty="0">
                <a:solidFill>
                  <a:srgbClr val="0066FF"/>
                </a:solidFill>
                <a:sym typeface="Arial"/>
              </a:rPr>
              <a:t>menus</a:t>
            </a:r>
            <a:r>
              <a:rPr lang="en-US" sz="2400" dirty="0">
                <a:sym typeface="Arial"/>
              </a:rPr>
              <a:t> at the top of your sound file we’ll now find some </a:t>
            </a:r>
            <a:r>
              <a:rPr lang="en-US" sz="2400" dirty="0" err="1">
                <a:solidFill>
                  <a:srgbClr val="FF0000"/>
                </a:solidFill>
                <a:sym typeface="Arial"/>
              </a:rPr>
              <a:t>Praat</a:t>
            </a:r>
            <a:r>
              <a:rPr lang="en-US" sz="2400" dirty="0">
                <a:solidFill>
                  <a:srgbClr val="FF0000"/>
                </a:solidFill>
                <a:sym typeface="Arial"/>
              </a:rPr>
              <a:t> viewing choices</a:t>
            </a:r>
            <a:endParaRPr lang="en-US" sz="2400" dirty="0">
              <a:solidFill>
                <a:srgbClr val="FF0000"/>
              </a:solidFill>
            </a:endParaRPr>
          </a:p>
          <a:p>
            <a:pPr lvl="1"/>
            <a:r>
              <a:rPr lang="en-US" sz="2400" dirty="0">
                <a:solidFill>
                  <a:srgbClr val="FF0000"/>
                </a:solidFill>
                <a:sym typeface="Arial"/>
              </a:rPr>
              <a:t>Spectrum</a:t>
            </a:r>
            <a:r>
              <a:rPr lang="en-US" sz="2400" dirty="0">
                <a:solidFill>
                  <a:srgbClr val="0070C0"/>
                </a:solidFill>
                <a:sym typeface="Arial"/>
              </a:rPr>
              <a:t>: </a:t>
            </a:r>
          </a:p>
          <a:p>
            <a:pPr lvl="2"/>
            <a:r>
              <a:rPr lang="en-US" sz="2000" dirty="0">
                <a:solidFill>
                  <a:schemeClr val="tx1"/>
                </a:solidFill>
                <a:sym typeface="Arial"/>
              </a:rPr>
              <a:t>If you do not already see your spectrogram </a:t>
            </a:r>
            <a:r>
              <a:rPr lang="en-US" sz="2000" dirty="0">
                <a:sym typeface="Arial"/>
              </a:rPr>
              <a:t>select </a:t>
            </a:r>
            <a:r>
              <a:rPr lang="en-US" sz="2000" dirty="0">
                <a:solidFill>
                  <a:srgbClr val="0066FF"/>
                </a:solidFill>
                <a:sym typeface="Arial"/>
              </a:rPr>
              <a:t>Spectrogram</a:t>
            </a:r>
            <a:r>
              <a:rPr lang="en-US" sz="2000" dirty="0">
                <a:sym typeface="Arial"/>
              </a:rPr>
              <a:t> </a:t>
            </a:r>
            <a:r>
              <a:rPr lang="en-US" sz="2000" dirty="0">
                <a:sym typeface="Wingdings"/>
              </a:rPr>
              <a:t> Show spectrogram</a:t>
            </a:r>
            <a:endParaRPr lang="en-US" sz="2000" dirty="0">
              <a:sym typeface="Arial"/>
            </a:endParaRPr>
          </a:p>
          <a:p>
            <a:pPr lvl="2"/>
            <a:r>
              <a:rPr lang="en-US" sz="2000" dirty="0">
                <a:sym typeface="Arial"/>
              </a:rPr>
              <a:t>Select a point in your sound file and choose </a:t>
            </a:r>
            <a:r>
              <a:rPr lang="en-US" sz="2000" dirty="0">
                <a:solidFill>
                  <a:srgbClr val="0066FF"/>
                </a:solidFill>
                <a:sym typeface="Arial"/>
              </a:rPr>
              <a:t>Spectrogram</a:t>
            </a:r>
            <a:r>
              <a:rPr lang="en-US" sz="2000" dirty="0">
                <a:sym typeface="Arial"/>
              </a:rPr>
              <a:t> </a:t>
            </a:r>
            <a:r>
              <a:rPr lang="en-US" sz="2000" dirty="0">
                <a:sym typeface="Wingdings"/>
              </a:rPr>
              <a:t> View </a:t>
            </a:r>
            <a:r>
              <a:rPr lang="en-US" sz="2000" dirty="0">
                <a:sym typeface="Arial"/>
              </a:rPr>
              <a:t>spectral slice to see the </a:t>
            </a:r>
            <a:r>
              <a:rPr lang="en-US" sz="2000" dirty="0">
                <a:solidFill>
                  <a:srgbClr val="0070C0"/>
                </a:solidFill>
                <a:sym typeface="Arial"/>
              </a:rPr>
              <a:t>frequencies</a:t>
            </a:r>
            <a:r>
              <a:rPr lang="en-US" sz="2000" dirty="0">
                <a:sym typeface="Arial"/>
              </a:rPr>
              <a:t> in Hz (x axis) and the </a:t>
            </a:r>
            <a:r>
              <a:rPr lang="en-US" sz="2000" dirty="0">
                <a:solidFill>
                  <a:srgbClr val="0066FF"/>
                </a:solidFill>
                <a:sym typeface="Arial"/>
              </a:rPr>
              <a:t>sound pressure </a:t>
            </a:r>
            <a:r>
              <a:rPr lang="en-US" sz="2000" dirty="0">
                <a:sym typeface="Arial"/>
              </a:rPr>
              <a:t>in </a:t>
            </a:r>
            <a:r>
              <a:rPr lang="en-US" sz="2000" dirty="0" err="1">
                <a:sym typeface="Arial"/>
              </a:rPr>
              <a:t>db</a:t>
            </a:r>
            <a:r>
              <a:rPr lang="en-US" sz="2000" dirty="0">
                <a:sym typeface="Arial"/>
              </a:rPr>
              <a:t> (y axis)</a:t>
            </a:r>
            <a:endParaRPr lang="en-US" sz="2000" dirty="0"/>
          </a:p>
          <a:p>
            <a:pPr lvl="2"/>
            <a:r>
              <a:rPr lang="en-US" sz="2000" dirty="0"/>
              <a:t>Try to play some </a:t>
            </a:r>
            <a:r>
              <a:rPr lang="en-US" sz="2000" dirty="0">
                <a:solidFill>
                  <a:srgbClr val="0066FF"/>
                </a:solidFill>
              </a:rPr>
              <a:t>words one by one </a:t>
            </a:r>
            <a:r>
              <a:rPr lang="en-US" sz="2000" dirty="0"/>
              <a:t>by selecting the correct portion of the spectrogram for each word and play by clicking on the top row at the bottom</a:t>
            </a:r>
          </a:p>
        </p:txBody>
      </p:sp>
      <p:sp>
        <p:nvSpPr>
          <p:cNvPr id="117" name="Google Shape;117;p17"/>
          <p:cNvSpPr txBox="1">
            <a:spLocks noGrp="1"/>
          </p:cNvSpPr>
          <p:nvPr>
            <p:ph type="sldNum" idx="12"/>
          </p:nvPr>
        </p:nvSpPr>
        <p:spPr/>
        <p:txBody>
          <a:bodyPr/>
          <a:lstStyle/>
          <a:p>
            <a:pPr lvl="0"/>
            <a:fld id="{00000000-1234-1234-1234-123412341234}" type="slidenum">
              <a:rPr lang="en-US" smtClean="0">
                <a:sym typeface="Arial"/>
              </a:rPr>
              <a:pPr lvl="0"/>
              <a:t>12</a:t>
            </a:fld>
            <a:endParaRPr lang="en-US">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9BEF22-3BC7-E748-A4B4-9A3770CC0C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pic>
        <p:nvPicPr>
          <p:cNvPr id="6" name="Picture 5">
            <a:extLst>
              <a:ext uri="{FF2B5EF4-FFF2-40B4-BE49-F238E27FC236}">
                <a16:creationId xmlns:a16="http://schemas.microsoft.com/office/drawing/2014/main" id="{343A14E5-026C-4B41-956C-E34742BD20A7}"/>
              </a:ext>
            </a:extLst>
          </p:cNvPr>
          <p:cNvPicPr>
            <a:picLocks noChangeAspect="1"/>
          </p:cNvPicPr>
          <p:nvPr/>
        </p:nvPicPr>
        <p:blipFill>
          <a:blip r:embed="rId2"/>
          <a:stretch>
            <a:fillRect/>
          </a:stretch>
        </p:blipFill>
        <p:spPr>
          <a:xfrm>
            <a:off x="0" y="757281"/>
            <a:ext cx="9144000" cy="5343437"/>
          </a:xfrm>
          <a:prstGeom prst="rect">
            <a:avLst/>
          </a:prstGeom>
        </p:spPr>
      </p:pic>
    </p:spTree>
    <p:extLst>
      <p:ext uri="{BB962C8B-B14F-4D97-AF65-F5344CB8AC3E}">
        <p14:creationId xmlns:p14="http://schemas.microsoft.com/office/powerpoint/2010/main" val="126730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475488"/>
            <a:ext cx="8229600" cy="5769737"/>
          </a:xfrm>
        </p:spPr>
        <p:txBody>
          <a:bodyPr/>
          <a:lstStyle/>
          <a:p>
            <a:pPr lvl="2"/>
            <a:r>
              <a:rPr lang="en-US" sz="2000" dirty="0">
                <a:solidFill>
                  <a:srgbClr val="0066FF"/>
                </a:solidFill>
              </a:rPr>
              <a:t>At the bottom, Row 1</a:t>
            </a:r>
            <a:r>
              <a:rPr lang="en-US" sz="2000" dirty="0">
                <a:solidFill>
                  <a:srgbClr val="0070C0"/>
                </a:solidFill>
              </a:rPr>
              <a:t>: </a:t>
            </a:r>
            <a:r>
              <a:rPr lang="en-US" sz="2000" dirty="0">
                <a:solidFill>
                  <a:schemeClr val="tx1"/>
                </a:solidFill>
              </a:rPr>
              <a:t>selected portion; </a:t>
            </a:r>
            <a:r>
              <a:rPr lang="en-US" sz="2000" dirty="0">
                <a:solidFill>
                  <a:srgbClr val="0066FF"/>
                </a:solidFill>
              </a:rPr>
              <a:t>Row 2</a:t>
            </a:r>
            <a:r>
              <a:rPr lang="en-US" sz="2000" dirty="0">
                <a:solidFill>
                  <a:srgbClr val="0070C0"/>
                </a:solidFill>
              </a:rPr>
              <a:t>: </a:t>
            </a:r>
            <a:r>
              <a:rPr lang="en-US" sz="2000" dirty="0">
                <a:solidFill>
                  <a:schemeClr val="tx1"/>
                </a:solidFill>
              </a:rPr>
              <a:t>all the visible file; </a:t>
            </a:r>
            <a:r>
              <a:rPr lang="en-US" sz="2000" dirty="0">
                <a:solidFill>
                  <a:srgbClr val="0066FF"/>
                </a:solidFill>
              </a:rPr>
              <a:t>Row 3</a:t>
            </a:r>
            <a:r>
              <a:rPr lang="en-US" sz="2000" dirty="0">
                <a:solidFill>
                  <a:srgbClr val="0070C0"/>
                </a:solidFill>
              </a:rPr>
              <a:t>: </a:t>
            </a:r>
            <a:r>
              <a:rPr lang="en-US" sz="2000" dirty="0">
                <a:solidFill>
                  <a:schemeClr val="tx1"/>
                </a:solidFill>
              </a:rPr>
              <a:t>the total duration of the file</a:t>
            </a:r>
            <a:endParaRPr lang="en-US" sz="2000" dirty="0">
              <a:solidFill>
                <a:srgbClr val="0070C0"/>
              </a:solidFill>
            </a:endParaRPr>
          </a:p>
          <a:p>
            <a:pPr lvl="1"/>
            <a:r>
              <a:rPr lang="en-US" sz="2400" dirty="0">
                <a:solidFill>
                  <a:srgbClr val="FF0000"/>
                </a:solidFill>
              </a:rPr>
              <a:t>Pitch</a:t>
            </a:r>
          </a:p>
          <a:p>
            <a:pPr lvl="2"/>
            <a:r>
              <a:rPr lang="en-US" sz="2000" dirty="0">
                <a:solidFill>
                  <a:srgbClr val="0066FF"/>
                </a:solidFill>
              </a:rPr>
              <a:t>Pitch</a:t>
            </a:r>
            <a:r>
              <a:rPr lang="en-US" sz="2000" dirty="0"/>
              <a:t> </a:t>
            </a:r>
            <a:r>
              <a:rPr lang="en-US" sz="2000" dirty="0">
                <a:sym typeface="Wingdings"/>
              </a:rPr>
              <a:t> </a:t>
            </a:r>
            <a:r>
              <a:rPr lang="en-US" sz="2000" dirty="0"/>
              <a:t>Show pitch</a:t>
            </a:r>
          </a:p>
          <a:p>
            <a:pPr lvl="2"/>
            <a:r>
              <a:rPr lang="en-US" sz="2000" dirty="0"/>
              <a:t>Find your mean, min, and max, pitch with </a:t>
            </a:r>
            <a:r>
              <a:rPr lang="en-US" sz="2000" dirty="0">
                <a:solidFill>
                  <a:srgbClr val="0066FF"/>
                </a:solidFill>
              </a:rPr>
              <a:t>Pitch </a:t>
            </a:r>
            <a:r>
              <a:rPr lang="en-US" sz="2000" dirty="0">
                <a:solidFill>
                  <a:srgbClr val="0066FF"/>
                </a:solidFill>
                <a:sym typeface="Wingdings"/>
              </a:rPr>
              <a:t> </a:t>
            </a:r>
            <a:r>
              <a:rPr lang="en-US" sz="2000" dirty="0">
                <a:solidFill>
                  <a:srgbClr val="0066FF"/>
                </a:solidFill>
              </a:rPr>
              <a:t>Get pitch, </a:t>
            </a:r>
            <a:r>
              <a:rPr lang="en-US" sz="2000" dirty="0">
                <a:solidFill>
                  <a:srgbClr val="0066FF"/>
                </a:solidFill>
                <a:sym typeface="Wingdings" pitchFamily="2" charset="2"/>
              </a:rPr>
              <a:t> </a:t>
            </a:r>
            <a:r>
              <a:rPr lang="en-US" sz="2000" dirty="0">
                <a:solidFill>
                  <a:srgbClr val="0066FF"/>
                </a:solidFill>
              </a:rPr>
              <a:t>Get minimum pitch, </a:t>
            </a:r>
            <a:r>
              <a:rPr lang="en-US" sz="2000" dirty="0">
                <a:solidFill>
                  <a:srgbClr val="0066FF"/>
                </a:solidFill>
                <a:sym typeface="Wingdings" pitchFamily="2" charset="2"/>
              </a:rPr>
              <a:t> </a:t>
            </a:r>
            <a:r>
              <a:rPr lang="en-US" sz="2000" dirty="0">
                <a:solidFill>
                  <a:srgbClr val="0066FF"/>
                </a:solidFill>
              </a:rPr>
              <a:t>Get maximum pitch</a:t>
            </a:r>
          </a:p>
          <a:p>
            <a:pPr lvl="2"/>
            <a:r>
              <a:rPr lang="en-US" sz="2000" dirty="0"/>
              <a:t>Can you describe the pitch </a:t>
            </a:r>
            <a:r>
              <a:rPr lang="en-US" sz="2000" dirty="0">
                <a:solidFill>
                  <a:srgbClr val="0070C0"/>
                </a:solidFill>
              </a:rPr>
              <a:t>contour</a:t>
            </a:r>
            <a:r>
              <a:rPr lang="en-US" sz="2000" dirty="0">
                <a:solidFill>
                  <a:srgbClr val="00B0F0"/>
                </a:solidFill>
              </a:rPr>
              <a:t> </a:t>
            </a:r>
            <a:r>
              <a:rPr lang="en-US" sz="2000" dirty="0">
                <a:solidFill>
                  <a:schemeClr val="tx1"/>
                </a:solidFill>
              </a:rPr>
              <a:t>you see</a:t>
            </a:r>
            <a:r>
              <a:rPr lang="en-US" sz="2000" dirty="0"/>
              <a:t>? Try </a:t>
            </a:r>
            <a:r>
              <a:rPr lang="en-US" sz="2000" dirty="0">
                <a:solidFill>
                  <a:srgbClr val="0066FF"/>
                </a:solidFill>
              </a:rPr>
              <a:t>Pitch </a:t>
            </a:r>
            <a:r>
              <a:rPr lang="en-US" sz="2000" dirty="0">
                <a:solidFill>
                  <a:srgbClr val="0066FF"/>
                </a:solidFill>
                <a:sym typeface="Wingdings" pitchFamily="2" charset="2"/>
              </a:rPr>
              <a:t> Draw pitch to picture window in </a:t>
            </a:r>
            <a:r>
              <a:rPr lang="en-US" sz="2000" dirty="0" err="1">
                <a:solidFill>
                  <a:srgbClr val="0066FF"/>
                </a:solidFill>
                <a:sym typeface="Wingdings" pitchFamily="2" charset="2"/>
              </a:rPr>
              <a:t>Praat</a:t>
            </a:r>
            <a:r>
              <a:rPr lang="en-US" sz="2000" dirty="0">
                <a:solidFill>
                  <a:srgbClr val="0066FF"/>
                </a:solidFill>
                <a:sym typeface="Wingdings" pitchFamily="2" charset="2"/>
              </a:rPr>
              <a:t> Picture </a:t>
            </a:r>
            <a:r>
              <a:rPr lang="en-US" sz="2000" dirty="0">
                <a:solidFill>
                  <a:schemeClr val="tx1"/>
                </a:solidFill>
                <a:sym typeface="Wingdings" pitchFamily="2" charset="2"/>
              </a:rPr>
              <a:t>using box that appears on left</a:t>
            </a:r>
            <a:endParaRPr lang="en-US" sz="2000" dirty="0">
              <a:solidFill>
                <a:srgbClr val="0066FF"/>
              </a:solidFill>
            </a:endParaRPr>
          </a:p>
          <a:p>
            <a:pPr lvl="1"/>
            <a:r>
              <a:rPr lang="en-US" dirty="0">
                <a:solidFill>
                  <a:srgbClr val="FF0000"/>
                </a:solidFill>
              </a:rPr>
              <a:t>Intensity</a:t>
            </a:r>
            <a:r>
              <a:rPr lang="en-US" dirty="0"/>
              <a:t>: </a:t>
            </a:r>
          </a:p>
          <a:p>
            <a:pPr lvl="2"/>
            <a:r>
              <a:rPr lang="en-US" sz="2000" dirty="0">
                <a:solidFill>
                  <a:srgbClr val="0066FF"/>
                </a:solidFill>
              </a:rPr>
              <a:t>Intensity </a:t>
            </a:r>
            <a:r>
              <a:rPr lang="en-US" sz="2000" dirty="0">
                <a:solidFill>
                  <a:srgbClr val="0066FF"/>
                </a:solidFill>
                <a:sym typeface="Wingdings"/>
              </a:rPr>
              <a:t> </a:t>
            </a:r>
            <a:r>
              <a:rPr lang="en-US" sz="2000" dirty="0">
                <a:solidFill>
                  <a:srgbClr val="0066FF"/>
                </a:solidFill>
              </a:rPr>
              <a:t>Show intensity</a:t>
            </a:r>
          </a:p>
          <a:p>
            <a:pPr lvl="2"/>
            <a:r>
              <a:rPr lang="en-US" sz="2000" dirty="0">
                <a:solidFill>
                  <a:srgbClr val="0066FF"/>
                </a:solidFill>
              </a:rPr>
              <a:t>Intensity </a:t>
            </a:r>
            <a:r>
              <a:rPr lang="en-US" sz="2000" dirty="0">
                <a:solidFill>
                  <a:srgbClr val="0066FF"/>
                </a:solidFill>
                <a:sym typeface="Wingdings"/>
              </a:rPr>
              <a:t> Get intensity, Get</a:t>
            </a:r>
            <a:r>
              <a:rPr lang="en-US" sz="2000" dirty="0">
                <a:solidFill>
                  <a:srgbClr val="0066FF"/>
                </a:solidFill>
              </a:rPr>
              <a:t> minimum intensity, Get maximum intensity</a:t>
            </a:r>
          </a:p>
          <a:p>
            <a:pPr lvl="2"/>
            <a:r>
              <a:rPr lang="en-US" sz="2000" dirty="0"/>
              <a:t>Check </a:t>
            </a:r>
            <a:r>
              <a:rPr lang="en-US" sz="2000" dirty="0">
                <a:solidFill>
                  <a:srgbClr val="0066FF"/>
                </a:solidFill>
              </a:rPr>
              <a:t>Intensity </a:t>
            </a:r>
            <a:r>
              <a:rPr lang="en-US" sz="2000" dirty="0">
                <a:solidFill>
                  <a:srgbClr val="0066FF"/>
                </a:solidFill>
                <a:sym typeface="Wingdings"/>
              </a:rPr>
              <a:t> Intensity </a:t>
            </a:r>
            <a:r>
              <a:rPr lang="en-US" sz="2000" dirty="0">
                <a:solidFill>
                  <a:srgbClr val="0066FF"/>
                </a:solidFill>
              </a:rPr>
              <a:t>settings</a:t>
            </a:r>
          </a:p>
          <a:p>
            <a:pPr lvl="2"/>
            <a:endParaRPr lang="en-US" dirty="0"/>
          </a:p>
          <a:p>
            <a:pPr lvl="1"/>
            <a:endParaRPr lang="en-US" dirty="0"/>
          </a:p>
          <a:p>
            <a:endParaRPr lang="en-US" dirty="0"/>
          </a:p>
        </p:txBody>
      </p:sp>
      <p:sp>
        <p:nvSpPr>
          <p:cNvPr id="4" name="Slide Number Placeholder 3"/>
          <p:cNvSpPr>
            <a:spLocks noGrp="1"/>
          </p:cNvSpPr>
          <p:nvPr>
            <p:ph type="sldNum" idx="12"/>
          </p:nvPr>
        </p:nvSpPr>
        <p:spPr/>
        <p:txBody>
          <a:bodyPr/>
          <a:lstStyle/>
          <a:p>
            <a:pPr lvl="0"/>
            <a:fld id="{00000000-1234-1234-1234-123412341234}" type="slidenum">
              <a:rPr lang="uk-UA" smtClean="0"/>
              <a:pPr lvl="0"/>
              <a:t>14</a:t>
            </a:fld>
            <a:endParaRPr lang="uk-UA"/>
          </a:p>
        </p:txBody>
      </p:sp>
    </p:spTree>
    <p:extLst>
      <p:ext uri="{BB962C8B-B14F-4D97-AF65-F5344CB8AC3E}">
        <p14:creationId xmlns:p14="http://schemas.microsoft.com/office/powerpoint/2010/main" val="2009073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E3287-83BB-B065-D064-6E9631C95AA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8D98BB2-0E59-1F8E-4C48-6ACF6BB00C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B171B8-7DC8-ADED-2A75-49A5DDCD88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pic>
        <p:nvPicPr>
          <p:cNvPr id="6" name="Picture 5">
            <a:extLst>
              <a:ext uri="{FF2B5EF4-FFF2-40B4-BE49-F238E27FC236}">
                <a16:creationId xmlns:a16="http://schemas.microsoft.com/office/drawing/2014/main" id="{CF81404B-9FD4-FEB1-26DF-5AD26185B048}"/>
              </a:ext>
            </a:extLst>
          </p:cNvPr>
          <p:cNvPicPr>
            <a:picLocks noChangeAspect="1"/>
          </p:cNvPicPr>
          <p:nvPr/>
        </p:nvPicPr>
        <p:blipFill>
          <a:blip r:embed="rId3"/>
          <a:stretch>
            <a:fillRect/>
          </a:stretch>
        </p:blipFill>
        <p:spPr>
          <a:xfrm>
            <a:off x="268224" y="661147"/>
            <a:ext cx="8552688" cy="5465016"/>
          </a:xfrm>
          <a:prstGeom prst="rect">
            <a:avLst/>
          </a:prstGeom>
        </p:spPr>
      </p:pic>
    </p:spTree>
    <p:extLst>
      <p:ext uri="{BB962C8B-B14F-4D97-AF65-F5344CB8AC3E}">
        <p14:creationId xmlns:p14="http://schemas.microsoft.com/office/powerpoint/2010/main" val="1678674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E3287-83BB-B065-D064-6E9631C95AA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8D98BB2-0E59-1F8E-4C48-6ACF6BB00C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B171B8-7DC8-ADED-2A75-49A5DDCD88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pic>
        <p:nvPicPr>
          <p:cNvPr id="6" name="Picture 5">
            <a:extLst>
              <a:ext uri="{FF2B5EF4-FFF2-40B4-BE49-F238E27FC236}">
                <a16:creationId xmlns:a16="http://schemas.microsoft.com/office/drawing/2014/main" id="{CF81404B-9FD4-FEB1-26DF-5AD26185B048}"/>
              </a:ext>
            </a:extLst>
          </p:cNvPr>
          <p:cNvPicPr>
            <a:picLocks noChangeAspect="1"/>
          </p:cNvPicPr>
          <p:nvPr/>
        </p:nvPicPr>
        <p:blipFill>
          <a:blip r:embed="rId3"/>
          <a:stretch>
            <a:fillRect/>
          </a:stretch>
        </p:blipFill>
        <p:spPr>
          <a:xfrm>
            <a:off x="268224" y="661147"/>
            <a:ext cx="8552688" cy="5465016"/>
          </a:xfrm>
          <a:prstGeom prst="rect">
            <a:avLst/>
          </a:prstGeom>
        </p:spPr>
      </p:pic>
      <p:pic>
        <p:nvPicPr>
          <p:cNvPr id="7" name="Picture 6">
            <a:extLst>
              <a:ext uri="{FF2B5EF4-FFF2-40B4-BE49-F238E27FC236}">
                <a16:creationId xmlns:a16="http://schemas.microsoft.com/office/drawing/2014/main" id="{A5E9A7FB-D055-895F-81CC-B115A693E850}"/>
              </a:ext>
            </a:extLst>
          </p:cNvPr>
          <p:cNvPicPr>
            <a:picLocks noChangeAspect="1"/>
          </p:cNvPicPr>
          <p:nvPr/>
        </p:nvPicPr>
        <p:blipFill>
          <a:blip r:embed="rId4"/>
          <a:stretch>
            <a:fillRect/>
          </a:stretch>
        </p:blipFill>
        <p:spPr>
          <a:xfrm>
            <a:off x="-3004312" y="4620768"/>
            <a:ext cx="3660681" cy="2577846"/>
          </a:xfrm>
          <a:prstGeom prst="rect">
            <a:avLst/>
          </a:prstGeom>
        </p:spPr>
      </p:pic>
    </p:spTree>
    <p:extLst>
      <p:ext uri="{BB962C8B-B14F-4D97-AF65-F5344CB8AC3E}">
        <p14:creationId xmlns:p14="http://schemas.microsoft.com/office/powerpoint/2010/main" val="1728290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861533-869B-314F-98E7-1A5A2E78C6C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pic>
        <p:nvPicPr>
          <p:cNvPr id="4" name="Picture 3">
            <a:extLst>
              <a:ext uri="{FF2B5EF4-FFF2-40B4-BE49-F238E27FC236}">
                <a16:creationId xmlns:a16="http://schemas.microsoft.com/office/drawing/2014/main" id="{47485FD2-8913-4A49-B080-9CAF842D0B33}"/>
              </a:ext>
            </a:extLst>
          </p:cNvPr>
          <p:cNvPicPr>
            <a:picLocks noChangeAspect="1"/>
          </p:cNvPicPr>
          <p:nvPr/>
        </p:nvPicPr>
        <p:blipFill>
          <a:blip r:embed="rId2"/>
          <a:stretch>
            <a:fillRect/>
          </a:stretch>
        </p:blipFill>
        <p:spPr>
          <a:xfrm>
            <a:off x="0" y="699867"/>
            <a:ext cx="9144000" cy="5458265"/>
          </a:xfrm>
          <a:prstGeom prst="rect">
            <a:avLst/>
          </a:prstGeom>
        </p:spPr>
      </p:pic>
    </p:spTree>
    <p:extLst>
      <p:ext uri="{BB962C8B-B14F-4D97-AF65-F5344CB8AC3E}">
        <p14:creationId xmlns:p14="http://schemas.microsoft.com/office/powerpoint/2010/main" val="4070128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5BDC21-3B92-9DA8-76FD-906CCEB85C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pic>
        <p:nvPicPr>
          <p:cNvPr id="5" name="Picture 4">
            <a:extLst>
              <a:ext uri="{FF2B5EF4-FFF2-40B4-BE49-F238E27FC236}">
                <a16:creationId xmlns:a16="http://schemas.microsoft.com/office/drawing/2014/main" id="{0120D30E-1120-0CFF-A955-54A7EC87A339}"/>
              </a:ext>
            </a:extLst>
          </p:cNvPr>
          <p:cNvPicPr>
            <a:picLocks noChangeAspect="1"/>
          </p:cNvPicPr>
          <p:nvPr/>
        </p:nvPicPr>
        <p:blipFill>
          <a:blip r:embed="rId3"/>
          <a:stretch>
            <a:fillRect/>
          </a:stretch>
        </p:blipFill>
        <p:spPr>
          <a:xfrm>
            <a:off x="931984" y="0"/>
            <a:ext cx="7280031" cy="6858000"/>
          </a:xfrm>
          <a:prstGeom prst="rect">
            <a:avLst/>
          </a:prstGeom>
        </p:spPr>
      </p:pic>
    </p:spTree>
    <p:extLst>
      <p:ext uri="{BB962C8B-B14F-4D97-AF65-F5344CB8AC3E}">
        <p14:creationId xmlns:p14="http://schemas.microsoft.com/office/powerpoint/2010/main" val="2823011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475488"/>
            <a:ext cx="8229600" cy="5769737"/>
          </a:xfrm>
        </p:spPr>
        <p:txBody>
          <a:bodyPr/>
          <a:lstStyle/>
          <a:p>
            <a:pPr lvl="2"/>
            <a:r>
              <a:rPr lang="en-US" sz="2000" dirty="0">
                <a:solidFill>
                  <a:srgbClr val="0066FF"/>
                </a:solidFill>
              </a:rPr>
              <a:t>At the bottom, Row 1</a:t>
            </a:r>
            <a:r>
              <a:rPr lang="en-US" sz="2000" dirty="0">
                <a:solidFill>
                  <a:srgbClr val="0070C0"/>
                </a:solidFill>
              </a:rPr>
              <a:t>: </a:t>
            </a:r>
            <a:r>
              <a:rPr lang="en-US" sz="2000" dirty="0">
                <a:solidFill>
                  <a:schemeClr val="tx1"/>
                </a:solidFill>
              </a:rPr>
              <a:t>selected portion; </a:t>
            </a:r>
            <a:r>
              <a:rPr lang="en-US" sz="2000" dirty="0">
                <a:solidFill>
                  <a:srgbClr val="0066FF"/>
                </a:solidFill>
              </a:rPr>
              <a:t>Row 2</a:t>
            </a:r>
            <a:r>
              <a:rPr lang="en-US" sz="2000" dirty="0">
                <a:solidFill>
                  <a:srgbClr val="0070C0"/>
                </a:solidFill>
              </a:rPr>
              <a:t>: </a:t>
            </a:r>
            <a:r>
              <a:rPr lang="en-US" sz="2000" dirty="0">
                <a:solidFill>
                  <a:schemeClr val="tx1"/>
                </a:solidFill>
              </a:rPr>
              <a:t>all the visible file; </a:t>
            </a:r>
            <a:r>
              <a:rPr lang="en-US" sz="2000" dirty="0">
                <a:solidFill>
                  <a:srgbClr val="0066FF"/>
                </a:solidFill>
              </a:rPr>
              <a:t>Row 3</a:t>
            </a:r>
            <a:r>
              <a:rPr lang="en-US" sz="2000" dirty="0">
                <a:solidFill>
                  <a:srgbClr val="0070C0"/>
                </a:solidFill>
              </a:rPr>
              <a:t>: </a:t>
            </a:r>
            <a:r>
              <a:rPr lang="en-US" sz="2000" dirty="0">
                <a:solidFill>
                  <a:schemeClr val="tx1"/>
                </a:solidFill>
              </a:rPr>
              <a:t>the total duration of the file</a:t>
            </a:r>
            <a:endParaRPr lang="en-US" sz="2000" dirty="0">
              <a:solidFill>
                <a:srgbClr val="0070C0"/>
              </a:solidFill>
            </a:endParaRPr>
          </a:p>
          <a:p>
            <a:pPr lvl="1"/>
            <a:r>
              <a:rPr lang="en-US" sz="2400" dirty="0">
                <a:solidFill>
                  <a:srgbClr val="FF0000"/>
                </a:solidFill>
              </a:rPr>
              <a:t>Pitch</a:t>
            </a:r>
          </a:p>
          <a:p>
            <a:pPr lvl="2"/>
            <a:r>
              <a:rPr lang="en-US" sz="2000" dirty="0">
                <a:solidFill>
                  <a:srgbClr val="0066FF"/>
                </a:solidFill>
              </a:rPr>
              <a:t>Pitch</a:t>
            </a:r>
            <a:r>
              <a:rPr lang="en-US" sz="2000" dirty="0"/>
              <a:t> </a:t>
            </a:r>
            <a:r>
              <a:rPr lang="en-US" sz="2000" dirty="0">
                <a:sym typeface="Wingdings"/>
              </a:rPr>
              <a:t> </a:t>
            </a:r>
            <a:r>
              <a:rPr lang="en-US" sz="2000" dirty="0"/>
              <a:t>Show pitch</a:t>
            </a:r>
          </a:p>
          <a:p>
            <a:pPr lvl="2"/>
            <a:r>
              <a:rPr lang="en-US" sz="2000" dirty="0"/>
              <a:t>Find your mean, min, and max, pitch with </a:t>
            </a:r>
            <a:r>
              <a:rPr lang="en-US" sz="2000" dirty="0">
                <a:solidFill>
                  <a:srgbClr val="0066FF"/>
                </a:solidFill>
              </a:rPr>
              <a:t>Pitch </a:t>
            </a:r>
            <a:r>
              <a:rPr lang="en-US" sz="2000" dirty="0">
                <a:solidFill>
                  <a:srgbClr val="0066FF"/>
                </a:solidFill>
                <a:sym typeface="Wingdings"/>
              </a:rPr>
              <a:t> </a:t>
            </a:r>
            <a:r>
              <a:rPr lang="en-US" sz="2000" dirty="0">
                <a:solidFill>
                  <a:srgbClr val="0066FF"/>
                </a:solidFill>
              </a:rPr>
              <a:t>Get pitch, </a:t>
            </a:r>
            <a:r>
              <a:rPr lang="en-US" sz="2000" dirty="0">
                <a:solidFill>
                  <a:srgbClr val="0066FF"/>
                </a:solidFill>
                <a:sym typeface="Wingdings" pitchFamily="2" charset="2"/>
              </a:rPr>
              <a:t> </a:t>
            </a:r>
            <a:r>
              <a:rPr lang="en-US" sz="2000" dirty="0">
                <a:solidFill>
                  <a:srgbClr val="0066FF"/>
                </a:solidFill>
              </a:rPr>
              <a:t>Get minimum pitch, </a:t>
            </a:r>
            <a:r>
              <a:rPr lang="en-US" sz="2000" dirty="0">
                <a:solidFill>
                  <a:srgbClr val="0066FF"/>
                </a:solidFill>
                <a:sym typeface="Wingdings" pitchFamily="2" charset="2"/>
              </a:rPr>
              <a:t> </a:t>
            </a:r>
            <a:r>
              <a:rPr lang="en-US" sz="2000" dirty="0">
                <a:solidFill>
                  <a:srgbClr val="0066FF"/>
                </a:solidFill>
              </a:rPr>
              <a:t>Get maximum pitch</a:t>
            </a:r>
          </a:p>
          <a:p>
            <a:pPr lvl="2"/>
            <a:r>
              <a:rPr lang="en-US" sz="2000" dirty="0"/>
              <a:t>Can you describe the pitch </a:t>
            </a:r>
            <a:r>
              <a:rPr lang="en-US" sz="2000" dirty="0">
                <a:solidFill>
                  <a:srgbClr val="0070C0"/>
                </a:solidFill>
              </a:rPr>
              <a:t>contour</a:t>
            </a:r>
            <a:r>
              <a:rPr lang="en-US" sz="2000" dirty="0">
                <a:solidFill>
                  <a:srgbClr val="00B0F0"/>
                </a:solidFill>
              </a:rPr>
              <a:t> </a:t>
            </a:r>
            <a:r>
              <a:rPr lang="en-US" sz="2000" dirty="0">
                <a:solidFill>
                  <a:schemeClr val="tx1"/>
                </a:solidFill>
              </a:rPr>
              <a:t>you see</a:t>
            </a:r>
            <a:r>
              <a:rPr lang="en-US" sz="2000" dirty="0"/>
              <a:t>? Try </a:t>
            </a:r>
            <a:r>
              <a:rPr lang="en-US" sz="2000" dirty="0">
                <a:solidFill>
                  <a:srgbClr val="0066FF"/>
                </a:solidFill>
              </a:rPr>
              <a:t>Pitch </a:t>
            </a:r>
            <a:r>
              <a:rPr lang="en-US" sz="2000" dirty="0">
                <a:solidFill>
                  <a:srgbClr val="0066FF"/>
                </a:solidFill>
                <a:sym typeface="Wingdings" pitchFamily="2" charset="2"/>
              </a:rPr>
              <a:t> Draw pitch to picture window in </a:t>
            </a:r>
            <a:r>
              <a:rPr lang="en-US" sz="2000" dirty="0" err="1">
                <a:solidFill>
                  <a:srgbClr val="0066FF"/>
                </a:solidFill>
                <a:sym typeface="Wingdings" pitchFamily="2" charset="2"/>
              </a:rPr>
              <a:t>Praat</a:t>
            </a:r>
            <a:r>
              <a:rPr lang="en-US" sz="2000" dirty="0">
                <a:solidFill>
                  <a:srgbClr val="0066FF"/>
                </a:solidFill>
                <a:sym typeface="Wingdings" pitchFamily="2" charset="2"/>
              </a:rPr>
              <a:t> Picture </a:t>
            </a:r>
            <a:r>
              <a:rPr lang="en-US" sz="2000" dirty="0">
                <a:solidFill>
                  <a:schemeClr val="tx1"/>
                </a:solidFill>
                <a:sym typeface="Wingdings" pitchFamily="2" charset="2"/>
              </a:rPr>
              <a:t>using box that appears on left</a:t>
            </a:r>
            <a:endParaRPr lang="en-US" sz="2000" dirty="0">
              <a:solidFill>
                <a:srgbClr val="0066FF"/>
              </a:solidFill>
            </a:endParaRPr>
          </a:p>
          <a:p>
            <a:pPr lvl="1"/>
            <a:r>
              <a:rPr lang="en-US" dirty="0">
                <a:solidFill>
                  <a:srgbClr val="FF0000"/>
                </a:solidFill>
              </a:rPr>
              <a:t>Intensity</a:t>
            </a:r>
            <a:r>
              <a:rPr lang="en-US" dirty="0"/>
              <a:t>: </a:t>
            </a:r>
          </a:p>
          <a:p>
            <a:pPr lvl="2"/>
            <a:r>
              <a:rPr lang="en-US" sz="2000" dirty="0">
                <a:solidFill>
                  <a:srgbClr val="0066FF"/>
                </a:solidFill>
              </a:rPr>
              <a:t>Intensity </a:t>
            </a:r>
            <a:r>
              <a:rPr lang="en-US" sz="2000" dirty="0">
                <a:solidFill>
                  <a:srgbClr val="0066FF"/>
                </a:solidFill>
                <a:sym typeface="Wingdings"/>
              </a:rPr>
              <a:t> </a:t>
            </a:r>
            <a:r>
              <a:rPr lang="en-US" sz="2000" dirty="0">
                <a:solidFill>
                  <a:srgbClr val="0066FF"/>
                </a:solidFill>
              </a:rPr>
              <a:t>Show intensity</a:t>
            </a:r>
          </a:p>
          <a:p>
            <a:pPr lvl="2"/>
            <a:r>
              <a:rPr lang="en-US" sz="2000" dirty="0">
                <a:solidFill>
                  <a:srgbClr val="0066FF"/>
                </a:solidFill>
              </a:rPr>
              <a:t>Intensity </a:t>
            </a:r>
            <a:r>
              <a:rPr lang="en-US" sz="2000" dirty="0">
                <a:solidFill>
                  <a:srgbClr val="0066FF"/>
                </a:solidFill>
                <a:sym typeface="Wingdings"/>
              </a:rPr>
              <a:t> Get intensity, Get</a:t>
            </a:r>
            <a:r>
              <a:rPr lang="en-US" sz="2000" dirty="0">
                <a:solidFill>
                  <a:srgbClr val="0066FF"/>
                </a:solidFill>
              </a:rPr>
              <a:t> minimum intensity, Get maximum intensity</a:t>
            </a:r>
          </a:p>
          <a:p>
            <a:pPr lvl="2"/>
            <a:r>
              <a:rPr lang="en-US" sz="2000" dirty="0"/>
              <a:t>Check </a:t>
            </a:r>
            <a:r>
              <a:rPr lang="en-US" sz="2000" dirty="0">
                <a:solidFill>
                  <a:srgbClr val="0066FF"/>
                </a:solidFill>
              </a:rPr>
              <a:t>Intensity </a:t>
            </a:r>
            <a:r>
              <a:rPr lang="en-US" sz="2000" dirty="0">
                <a:solidFill>
                  <a:srgbClr val="0066FF"/>
                </a:solidFill>
                <a:sym typeface="Wingdings"/>
              </a:rPr>
              <a:t> Intensity </a:t>
            </a:r>
            <a:r>
              <a:rPr lang="en-US" sz="2000" dirty="0">
                <a:solidFill>
                  <a:srgbClr val="0066FF"/>
                </a:solidFill>
              </a:rPr>
              <a:t>settings</a:t>
            </a:r>
          </a:p>
          <a:p>
            <a:pPr lvl="2"/>
            <a:endParaRPr lang="en-US" dirty="0"/>
          </a:p>
          <a:p>
            <a:pPr lvl="1"/>
            <a:endParaRPr lang="en-US" dirty="0"/>
          </a:p>
          <a:p>
            <a:endParaRPr lang="en-US" dirty="0"/>
          </a:p>
        </p:txBody>
      </p:sp>
      <p:sp>
        <p:nvSpPr>
          <p:cNvPr id="4" name="Slide Number Placeholder 3"/>
          <p:cNvSpPr>
            <a:spLocks noGrp="1"/>
          </p:cNvSpPr>
          <p:nvPr>
            <p:ph type="sldNum" idx="12"/>
          </p:nvPr>
        </p:nvSpPr>
        <p:spPr/>
        <p:txBody>
          <a:bodyPr/>
          <a:lstStyle/>
          <a:p>
            <a:pPr lvl="0"/>
            <a:fld id="{00000000-1234-1234-1234-123412341234}" type="slidenum">
              <a:rPr lang="uk-UA" smtClean="0"/>
              <a:pPr lvl="0"/>
              <a:t>19</a:t>
            </a:fld>
            <a:endParaRPr lang="uk-UA"/>
          </a:p>
        </p:txBody>
      </p:sp>
    </p:spTree>
    <p:extLst>
      <p:ext uri="{BB962C8B-B14F-4D97-AF65-F5344CB8AC3E}">
        <p14:creationId xmlns:p14="http://schemas.microsoft.com/office/powerpoint/2010/main" val="2564910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6E43-504B-234F-89AA-402F13745498}"/>
              </a:ext>
            </a:extLst>
          </p:cNvPr>
          <p:cNvSpPr>
            <a:spLocks noGrp="1"/>
          </p:cNvSpPr>
          <p:nvPr>
            <p:ph type="title"/>
          </p:nvPr>
        </p:nvSpPr>
        <p:spPr/>
        <p:txBody>
          <a:bodyPr/>
          <a:lstStyle/>
          <a:p>
            <a:r>
              <a:rPr lang="en-US" dirty="0"/>
              <a:t>Assignment Information Update and Review</a:t>
            </a:r>
          </a:p>
        </p:txBody>
      </p:sp>
      <p:sp>
        <p:nvSpPr>
          <p:cNvPr id="3" name="Text Placeholder 2">
            <a:extLst>
              <a:ext uri="{FF2B5EF4-FFF2-40B4-BE49-F238E27FC236}">
                <a16:creationId xmlns:a16="http://schemas.microsoft.com/office/drawing/2014/main" id="{7C1195BC-37FE-D14C-B9B4-301E5E3722DB}"/>
              </a:ext>
            </a:extLst>
          </p:cNvPr>
          <p:cNvSpPr>
            <a:spLocks noGrp="1"/>
          </p:cNvSpPr>
          <p:nvPr>
            <p:ph type="body" idx="1"/>
          </p:nvPr>
        </p:nvSpPr>
        <p:spPr/>
        <p:txBody>
          <a:bodyPr/>
          <a:lstStyle/>
          <a:p>
            <a:r>
              <a:rPr lang="en-US" sz="2400" dirty="0"/>
              <a:t>We will not ask you for writing assignments on weeks when a </a:t>
            </a:r>
            <a:r>
              <a:rPr lang="en-US" sz="2400" dirty="0">
                <a:solidFill>
                  <a:srgbClr val="0066FF"/>
                </a:solidFill>
              </a:rPr>
              <a:t>homework</a:t>
            </a:r>
            <a:r>
              <a:rPr lang="en-US" sz="2400" dirty="0"/>
              <a:t> is due – just check the Assignments link in Courseworks2</a:t>
            </a:r>
          </a:p>
          <a:p>
            <a:pPr lvl="1"/>
            <a:r>
              <a:rPr lang="en-US" sz="2400" dirty="0"/>
              <a:t>For </a:t>
            </a:r>
            <a:r>
              <a:rPr lang="en-US" sz="2400" dirty="0">
                <a:solidFill>
                  <a:srgbClr val="0066FF"/>
                </a:solidFill>
              </a:rPr>
              <a:t>Assignments again</a:t>
            </a:r>
            <a:r>
              <a:rPr lang="en-US" sz="2400" dirty="0"/>
              <a:t>:  please provide 100-200 words for each positive and each negative response for each assigned paper or chapter; this will give us a better chance to assess the quality of your responses.  </a:t>
            </a:r>
          </a:p>
          <a:p>
            <a:pPr lvl="1"/>
            <a:r>
              <a:rPr lang="en-US" sz="2400" dirty="0"/>
              <a:t>For some Assignments you will also be asked to provide “</a:t>
            </a:r>
            <a:r>
              <a:rPr lang="en-US" sz="2400" dirty="0">
                <a:effectLst/>
              </a:rPr>
              <a:t>3 inciteful and potentially challenging questions each about one of the readings (paper or chapter).”</a:t>
            </a:r>
            <a:br>
              <a:rPr lang="en-US" sz="2400" dirty="0"/>
            </a:br>
            <a:endParaRPr lang="en-US" sz="2400" dirty="0"/>
          </a:p>
          <a:p>
            <a:pPr marL="114300" indent="0">
              <a:buNone/>
            </a:pPr>
            <a:endParaRPr lang="en-US" dirty="0"/>
          </a:p>
        </p:txBody>
      </p:sp>
      <p:sp>
        <p:nvSpPr>
          <p:cNvPr id="4" name="Slide Number Placeholder 3">
            <a:extLst>
              <a:ext uri="{FF2B5EF4-FFF2-40B4-BE49-F238E27FC236}">
                <a16:creationId xmlns:a16="http://schemas.microsoft.com/office/drawing/2014/main" id="{F2AEE229-5AFB-6C4E-8A1C-D0DE61F78F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Tree>
    <p:extLst>
      <p:ext uri="{BB962C8B-B14F-4D97-AF65-F5344CB8AC3E}">
        <p14:creationId xmlns:p14="http://schemas.microsoft.com/office/powerpoint/2010/main" val="823333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52D7A-3C31-D16A-07FA-E7525BFCAC8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A5B8223-664E-FD11-B50B-E41D841E45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C89DDF-6590-D2C3-861D-3879DAF4B8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pic>
        <p:nvPicPr>
          <p:cNvPr id="6" name="Picture 5">
            <a:extLst>
              <a:ext uri="{FF2B5EF4-FFF2-40B4-BE49-F238E27FC236}">
                <a16:creationId xmlns:a16="http://schemas.microsoft.com/office/drawing/2014/main" id="{00647675-6F35-ADAE-6C83-552401246297}"/>
              </a:ext>
            </a:extLst>
          </p:cNvPr>
          <p:cNvPicPr>
            <a:picLocks noChangeAspect="1"/>
          </p:cNvPicPr>
          <p:nvPr/>
        </p:nvPicPr>
        <p:blipFill>
          <a:blip r:embed="rId2"/>
          <a:stretch>
            <a:fillRect/>
          </a:stretch>
        </p:blipFill>
        <p:spPr>
          <a:xfrm>
            <a:off x="238436" y="731837"/>
            <a:ext cx="8661724" cy="5254435"/>
          </a:xfrm>
          <a:prstGeom prst="rect">
            <a:avLst/>
          </a:prstGeom>
        </p:spPr>
      </p:pic>
    </p:spTree>
    <p:extLst>
      <p:ext uri="{BB962C8B-B14F-4D97-AF65-F5344CB8AC3E}">
        <p14:creationId xmlns:p14="http://schemas.microsoft.com/office/powerpoint/2010/main" val="1698879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7" name="Google Shape;127;p18"/>
          <p:cNvSpPr txBox="1">
            <a:spLocks noGrp="1"/>
          </p:cNvSpPr>
          <p:nvPr>
            <p:ph type="sldNum" idx="12"/>
          </p:nvPr>
        </p:nvSpPr>
        <p:spPr/>
        <p:txBody>
          <a:bodyPr/>
          <a:lstStyle/>
          <a:p>
            <a:pPr lvl="0"/>
            <a:fld id="{00000000-1234-1234-1234-123412341234}" type="slidenum">
              <a:rPr lang="en-US" smtClean="0"/>
              <a:pPr lvl="0"/>
              <a:t>21</a:t>
            </a:fld>
            <a:endParaRPr lang="en-US"/>
          </a:p>
        </p:txBody>
      </p:sp>
      <p:sp>
        <p:nvSpPr>
          <p:cNvPr id="126" name="Google Shape;126;p18"/>
          <p:cNvSpPr txBox="1">
            <a:spLocks noGrp="1"/>
          </p:cNvSpPr>
          <p:nvPr>
            <p:ph type="body" idx="4294967295"/>
          </p:nvPr>
        </p:nvSpPr>
        <p:spPr>
          <a:xfrm>
            <a:off x="0" y="258763"/>
            <a:ext cx="8229600" cy="5867400"/>
          </a:xfrm>
        </p:spPr>
        <p:txBody>
          <a:bodyPr/>
          <a:lstStyle/>
          <a:p>
            <a:pPr lvl="1"/>
            <a:r>
              <a:rPr lang="en-US" sz="2400" dirty="0">
                <a:solidFill>
                  <a:srgbClr val="FF0000"/>
                </a:solidFill>
              </a:rPr>
              <a:t>Pulses</a:t>
            </a:r>
            <a:r>
              <a:rPr lang="en-US" sz="2400" dirty="0">
                <a:solidFill>
                  <a:srgbClr val="0070C0"/>
                </a:solidFill>
              </a:rPr>
              <a:t> </a:t>
            </a:r>
            <a:r>
              <a:rPr lang="en-US" sz="2400" dirty="0">
                <a:solidFill>
                  <a:schemeClr val="tx1"/>
                </a:solidFill>
              </a:rPr>
              <a:t>represent the </a:t>
            </a:r>
            <a:r>
              <a:rPr lang="en-US" sz="2400" dirty="0">
                <a:solidFill>
                  <a:srgbClr val="FF0000"/>
                </a:solidFill>
              </a:rPr>
              <a:t>vocal fold vibrations </a:t>
            </a:r>
            <a:r>
              <a:rPr lang="en-US" sz="2400" dirty="0">
                <a:solidFill>
                  <a:schemeClr val="tx1"/>
                </a:solidFill>
              </a:rPr>
              <a:t>over time</a:t>
            </a:r>
            <a:r>
              <a:rPr lang="en-US" sz="2400" dirty="0"/>
              <a:t>:</a:t>
            </a:r>
          </a:p>
          <a:p>
            <a:pPr lvl="2"/>
            <a:r>
              <a:rPr lang="en-US" sz="2000" dirty="0">
                <a:solidFill>
                  <a:srgbClr val="0066FF"/>
                </a:solidFill>
              </a:rPr>
              <a:t>Pulses </a:t>
            </a:r>
            <a:r>
              <a:rPr lang="en-US" sz="2000" dirty="0">
                <a:solidFill>
                  <a:srgbClr val="0066FF"/>
                </a:solidFill>
                <a:sym typeface="Wingdings"/>
              </a:rPr>
              <a:t> </a:t>
            </a:r>
            <a:r>
              <a:rPr lang="en-US" sz="2000" dirty="0">
                <a:solidFill>
                  <a:srgbClr val="0066FF"/>
                </a:solidFill>
              </a:rPr>
              <a:t>Show pulses</a:t>
            </a:r>
          </a:p>
          <a:p>
            <a:pPr lvl="2"/>
            <a:r>
              <a:rPr lang="en-US" sz="2000" dirty="0"/>
              <a:t>Select a segment in your speech file</a:t>
            </a:r>
          </a:p>
          <a:p>
            <a:pPr lvl="2"/>
            <a:r>
              <a:rPr lang="en-US" sz="2000" dirty="0">
                <a:solidFill>
                  <a:srgbClr val="0066FF"/>
                </a:solidFill>
              </a:rPr>
              <a:t>Pulses </a:t>
            </a:r>
            <a:r>
              <a:rPr lang="en-US" sz="2000" dirty="0">
                <a:solidFill>
                  <a:srgbClr val="0066FF"/>
                </a:solidFill>
                <a:sym typeface="Wingdings"/>
              </a:rPr>
              <a:t> Voice report </a:t>
            </a:r>
            <a:r>
              <a:rPr lang="en-US" sz="2000" dirty="0">
                <a:sym typeface="Wingdings"/>
              </a:rPr>
              <a:t>– this gives you an overall summary (not always precise) of the  </a:t>
            </a:r>
            <a:r>
              <a:rPr lang="en-US" sz="2000" dirty="0">
                <a:solidFill>
                  <a:srgbClr val="0066FF"/>
                </a:solidFill>
                <a:sym typeface="Wingdings"/>
              </a:rPr>
              <a:t>pitch, pulses, voiced/unvoiced frames, jitter, shimmer</a:t>
            </a:r>
            <a:r>
              <a:rPr lang="en-US" sz="2000" dirty="0">
                <a:sym typeface="Wingdings"/>
              </a:rPr>
              <a:t>, and </a:t>
            </a:r>
            <a:r>
              <a:rPr lang="en-US" sz="2000" dirty="0">
                <a:solidFill>
                  <a:srgbClr val="0066FF"/>
                </a:solidFill>
                <a:sym typeface="Wingdings"/>
              </a:rPr>
              <a:t>HNR</a:t>
            </a:r>
            <a:r>
              <a:rPr lang="en-US" sz="2000" dirty="0">
                <a:sym typeface="Wingdings"/>
              </a:rPr>
              <a:t> using many types of analysis</a:t>
            </a:r>
            <a:endParaRPr lang="en-US" sz="2000" dirty="0"/>
          </a:p>
          <a:p>
            <a:pPr lvl="1"/>
            <a:r>
              <a:rPr lang="en-US" sz="2400" dirty="0">
                <a:solidFill>
                  <a:srgbClr val="FF0000"/>
                </a:solidFill>
              </a:rPr>
              <a:t>Formant</a:t>
            </a:r>
            <a:r>
              <a:rPr lang="en-US" sz="2400" dirty="0"/>
              <a:t>: </a:t>
            </a:r>
          </a:p>
          <a:p>
            <a:pPr lvl="2"/>
            <a:r>
              <a:rPr lang="en-US" sz="2000" dirty="0">
                <a:solidFill>
                  <a:srgbClr val="0066FF"/>
                </a:solidFill>
              </a:rPr>
              <a:t>Formant </a:t>
            </a:r>
            <a:r>
              <a:rPr lang="en-US" sz="2000" dirty="0">
                <a:solidFill>
                  <a:srgbClr val="0066FF"/>
                </a:solidFill>
                <a:sym typeface="Wingdings" pitchFamily="2" charset="2"/>
              </a:rPr>
              <a:t> Formant settings</a:t>
            </a:r>
            <a:r>
              <a:rPr lang="en-US" sz="2000" dirty="0">
                <a:sym typeface="Wingdings" pitchFamily="2" charset="2"/>
              </a:rPr>
              <a:t>: Number of formants = 4.0 or 5.0; Dynamic range – 50.0</a:t>
            </a:r>
          </a:p>
          <a:p>
            <a:pPr lvl="2"/>
            <a:r>
              <a:rPr lang="en-US" sz="2000" dirty="0">
                <a:solidFill>
                  <a:srgbClr val="0066FF"/>
                </a:solidFill>
              </a:rPr>
              <a:t>Formant </a:t>
            </a:r>
            <a:r>
              <a:rPr lang="en-US" sz="2000" dirty="0">
                <a:solidFill>
                  <a:srgbClr val="0066FF"/>
                </a:solidFill>
                <a:sym typeface="Wingdings"/>
              </a:rPr>
              <a:t> </a:t>
            </a:r>
            <a:r>
              <a:rPr lang="en-US" sz="2000" dirty="0">
                <a:solidFill>
                  <a:srgbClr val="0066FF"/>
                </a:solidFill>
              </a:rPr>
              <a:t>Show formants</a:t>
            </a:r>
          </a:p>
          <a:p>
            <a:pPr lvl="2"/>
            <a:r>
              <a:rPr lang="en-US" sz="2000" dirty="0"/>
              <a:t>Do the </a:t>
            </a:r>
            <a:r>
              <a:rPr lang="en-US" sz="2000" dirty="0">
                <a:solidFill>
                  <a:srgbClr val="FF0000"/>
                </a:solidFill>
              </a:rPr>
              <a:t>formant values </a:t>
            </a:r>
            <a:r>
              <a:rPr lang="en-US" sz="2000" dirty="0"/>
              <a:t>match those you expect for vowels [</a:t>
            </a:r>
            <a:r>
              <a:rPr lang="en-US" dirty="0" err="1"/>
              <a:t>aj</a:t>
            </a:r>
            <a:r>
              <a:rPr lang="en-US" sz="2000" dirty="0"/>
              <a:t>] as in my, [</a:t>
            </a:r>
            <a:r>
              <a:rPr lang="en-US" dirty="0" err="1"/>
              <a:t>ɑ</a:t>
            </a:r>
            <a:r>
              <a:rPr lang="en-US" sz="2000" dirty="0"/>
              <a:t>] as in mama, [</a:t>
            </a:r>
            <a:r>
              <a:rPr lang="en-US" dirty="0" err="1"/>
              <a:t>ɪ</a:t>
            </a:r>
            <a:r>
              <a:rPr lang="en-US" sz="2000" dirty="0"/>
              <a:t>] as in lives, </a:t>
            </a:r>
            <a:r>
              <a:rPr lang="en-US" dirty="0"/>
              <a:t>[</a:t>
            </a:r>
            <a:r>
              <a:rPr lang="en-US" dirty="0" err="1"/>
              <a:t>ɛ</a:t>
            </a:r>
            <a:r>
              <a:rPr lang="en-US" dirty="0"/>
              <a:t>]</a:t>
            </a:r>
            <a:r>
              <a:rPr lang="en-US" sz="2000" dirty="0"/>
              <a:t> as in </a:t>
            </a:r>
            <a:r>
              <a:rPr lang="en-US" sz="2000" dirty="0" err="1"/>
              <a:t>memphis</a:t>
            </a:r>
            <a:r>
              <a:rPr lang="en-US" sz="2000" dirty="0"/>
              <a:t>?</a:t>
            </a:r>
          </a:p>
          <a:p>
            <a:pPr lvl="1"/>
            <a:endParaRPr lang="en-US" sz="2400" dirty="0"/>
          </a:p>
          <a:p>
            <a:pPr lvl="1"/>
            <a:endParaRPr lang="en-US" sz="2400" dirty="0"/>
          </a:p>
          <a:p>
            <a:pPr lvl="1"/>
            <a:r>
              <a:rPr lang="en-US" sz="2400" dirty="0"/>
              <a:t>, </a:t>
            </a:r>
          </a:p>
          <a:p>
            <a:pPr lvl="0"/>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511FF3-0601-9941-A7F6-50817AFCF5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pic>
        <p:nvPicPr>
          <p:cNvPr id="4" name="Picture 3">
            <a:extLst>
              <a:ext uri="{FF2B5EF4-FFF2-40B4-BE49-F238E27FC236}">
                <a16:creationId xmlns:a16="http://schemas.microsoft.com/office/drawing/2014/main" id="{E22B1F62-FE0F-6142-B535-7246368317A7}"/>
              </a:ext>
            </a:extLst>
          </p:cNvPr>
          <p:cNvPicPr>
            <a:picLocks noChangeAspect="1"/>
          </p:cNvPicPr>
          <p:nvPr/>
        </p:nvPicPr>
        <p:blipFill>
          <a:blip r:embed="rId3"/>
          <a:stretch>
            <a:fillRect/>
          </a:stretch>
        </p:blipFill>
        <p:spPr>
          <a:xfrm>
            <a:off x="0" y="799120"/>
            <a:ext cx="9144000" cy="5259760"/>
          </a:xfrm>
          <a:prstGeom prst="rect">
            <a:avLst/>
          </a:prstGeom>
        </p:spPr>
      </p:pic>
    </p:spTree>
    <p:extLst>
      <p:ext uri="{BB962C8B-B14F-4D97-AF65-F5344CB8AC3E}">
        <p14:creationId xmlns:p14="http://schemas.microsoft.com/office/powerpoint/2010/main" val="2018793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52D7A-3C31-D16A-07FA-E7525BFCAC8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A5B8223-664E-FD11-B50B-E41D841E45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C89DDF-6590-D2C3-861D-3879DAF4B8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pic>
        <p:nvPicPr>
          <p:cNvPr id="6" name="Picture 5">
            <a:extLst>
              <a:ext uri="{FF2B5EF4-FFF2-40B4-BE49-F238E27FC236}">
                <a16:creationId xmlns:a16="http://schemas.microsoft.com/office/drawing/2014/main" id="{00647675-6F35-ADAE-6C83-552401246297}"/>
              </a:ext>
            </a:extLst>
          </p:cNvPr>
          <p:cNvPicPr>
            <a:picLocks noChangeAspect="1"/>
          </p:cNvPicPr>
          <p:nvPr/>
        </p:nvPicPr>
        <p:blipFill>
          <a:blip r:embed="rId3"/>
          <a:stretch>
            <a:fillRect/>
          </a:stretch>
        </p:blipFill>
        <p:spPr>
          <a:xfrm>
            <a:off x="238436" y="731837"/>
            <a:ext cx="8661724" cy="5254435"/>
          </a:xfrm>
          <a:prstGeom prst="rect">
            <a:avLst/>
          </a:prstGeom>
        </p:spPr>
      </p:pic>
      <p:pic>
        <p:nvPicPr>
          <p:cNvPr id="7" name="Picture 6">
            <a:extLst>
              <a:ext uri="{FF2B5EF4-FFF2-40B4-BE49-F238E27FC236}">
                <a16:creationId xmlns:a16="http://schemas.microsoft.com/office/drawing/2014/main" id="{64AEE021-D2AF-1DEA-65F4-DF1D9B7A0C16}"/>
              </a:ext>
            </a:extLst>
          </p:cNvPr>
          <p:cNvPicPr>
            <a:picLocks noChangeAspect="1"/>
          </p:cNvPicPr>
          <p:nvPr/>
        </p:nvPicPr>
        <p:blipFill>
          <a:blip r:embed="rId4"/>
          <a:stretch>
            <a:fillRect/>
          </a:stretch>
        </p:blipFill>
        <p:spPr>
          <a:xfrm>
            <a:off x="-2710942" y="3633978"/>
            <a:ext cx="4947434" cy="3247644"/>
          </a:xfrm>
          <a:prstGeom prst="rect">
            <a:avLst/>
          </a:prstGeom>
        </p:spPr>
      </p:pic>
    </p:spTree>
    <p:extLst>
      <p:ext uri="{BB962C8B-B14F-4D97-AF65-F5344CB8AC3E}">
        <p14:creationId xmlns:p14="http://schemas.microsoft.com/office/powerpoint/2010/main" val="2510020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5AF16A-FEB9-834C-ABAA-32477E9DD4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pic>
        <p:nvPicPr>
          <p:cNvPr id="4" name="Picture 3">
            <a:extLst>
              <a:ext uri="{FF2B5EF4-FFF2-40B4-BE49-F238E27FC236}">
                <a16:creationId xmlns:a16="http://schemas.microsoft.com/office/drawing/2014/main" id="{30821EF9-5F67-9247-916E-1E7AEF9D0370}"/>
              </a:ext>
            </a:extLst>
          </p:cNvPr>
          <p:cNvPicPr>
            <a:picLocks noChangeAspect="1"/>
          </p:cNvPicPr>
          <p:nvPr/>
        </p:nvPicPr>
        <p:blipFill>
          <a:blip r:embed="rId3"/>
          <a:stretch>
            <a:fillRect/>
          </a:stretch>
        </p:blipFill>
        <p:spPr>
          <a:xfrm>
            <a:off x="0" y="811875"/>
            <a:ext cx="9144000" cy="5234249"/>
          </a:xfrm>
          <a:prstGeom prst="rect">
            <a:avLst/>
          </a:prstGeom>
        </p:spPr>
      </p:pic>
    </p:spTree>
    <p:extLst>
      <p:ext uri="{BB962C8B-B14F-4D97-AF65-F5344CB8AC3E}">
        <p14:creationId xmlns:p14="http://schemas.microsoft.com/office/powerpoint/2010/main" val="959887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132"/>
        <p:cNvGrpSpPr/>
        <p:nvPr/>
      </p:nvGrpSpPr>
      <p:grpSpPr>
        <a:xfrm>
          <a:off x="0" y="0"/>
          <a:ext cx="0" cy="0"/>
          <a:chOff x="0" y="0"/>
          <a:chExt cx="0" cy="0"/>
        </a:xfrm>
      </p:grpSpPr>
      <p:sp>
        <p:nvSpPr>
          <p:cNvPr id="133" name="Google Shape;133;p19"/>
          <p:cNvSpPr txBox="1">
            <a:spLocks noGrp="1"/>
          </p:cNvSpPr>
          <p:nvPr>
            <p:ph type="body" idx="1"/>
          </p:nvPr>
        </p:nvSpPr>
        <p:spPr>
          <a:xfrm>
            <a:off x="457200" y="508450"/>
            <a:ext cx="8229600" cy="5617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4" name="Google Shape;134;p19"/>
          <p:cNvSpPr txBox="1">
            <a:spLocks noGrp="1"/>
          </p:cNvSpPr>
          <p:nvPr>
            <p:ph type="sldNum" idx="12"/>
          </p:nvPr>
        </p:nvSpPr>
        <p:spPr>
          <a:xfrm>
            <a:off x="6553200" y="6245225"/>
            <a:ext cx="2133600" cy="476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pic>
        <p:nvPicPr>
          <p:cNvPr id="135" name="Google Shape;135;p19"/>
          <p:cNvPicPr preferRelativeResize="0"/>
          <p:nvPr/>
        </p:nvPicPr>
        <p:blipFill>
          <a:blip r:embed="rId3">
            <a:alphaModFix/>
          </a:blip>
          <a:stretch>
            <a:fillRect/>
          </a:stretch>
        </p:blipFill>
        <p:spPr>
          <a:xfrm>
            <a:off x="874975" y="857250"/>
            <a:ext cx="5460075" cy="4156175"/>
          </a:xfrm>
          <a:prstGeom prst="rect">
            <a:avLst/>
          </a:prstGeom>
          <a:noFill/>
          <a:ln>
            <a:noFill/>
          </a:ln>
        </p:spPr>
      </p:pic>
      <p:sp>
        <p:nvSpPr>
          <p:cNvPr id="136" name="Google Shape;136;p19"/>
          <p:cNvSpPr txBox="1"/>
          <p:nvPr/>
        </p:nvSpPr>
        <p:spPr>
          <a:xfrm>
            <a:off x="6065775" y="2497525"/>
            <a:ext cx="2305800" cy="33582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200"/>
              </a:spcBef>
              <a:spcAft>
                <a:spcPts val="0"/>
              </a:spcAft>
              <a:buClr>
                <a:schemeClr val="dk1"/>
              </a:buClr>
              <a:buSzPts val="1800"/>
              <a:buChar char="●"/>
            </a:pPr>
            <a:r>
              <a:rPr lang="en-US" sz="1800" dirty="0"/>
              <a:t>[</a:t>
            </a:r>
            <a:r>
              <a:rPr lang="en-US" sz="1800" dirty="0" err="1"/>
              <a:t>i</a:t>
            </a:r>
            <a:r>
              <a:rPr lang="en-US" sz="1800" dirty="0"/>
              <a:t>] - as in heed</a:t>
            </a:r>
            <a:endParaRPr sz="1800" dirty="0"/>
          </a:p>
          <a:p>
            <a:pPr marL="457200" lvl="0" indent="-342900" algn="l" rtl="0">
              <a:lnSpc>
                <a:spcPct val="115000"/>
              </a:lnSpc>
              <a:spcBef>
                <a:spcPts val="0"/>
              </a:spcBef>
              <a:spcAft>
                <a:spcPts val="0"/>
              </a:spcAft>
              <a:buClr>
                <a:schemeClr val="dk1"/>
              </a:buClr>
              <a:buSzPts val="1800"/>
              <a:buChar char="●"/>
            </a:pPr>
            <a:r>
              <a:rPr lang="en-US" sz="1800" dirty="0"/>
              <a:t>[I] - as in hid</a:t>
            </a:r>
            <a:endParaRPr sz="1800" dirty="0"/>
          </a:p>
          <a:p>
            <a:pPr marL="457200" lvl="0" indent="-342900" algn="l" rtl="0">
              <a:lnSpc>
                <a:spcPct val="115000"/>
              </a:lnSpc>
              <a:spcBef>
                <a:spcPts val="0"/>
              </a:spcBef>
              <a:spcAft>
                <a:spcPts val="0"/>
              </a:spcAft>
              <a:buClr>
                <a:schemeClr val="dk1"/>
              </a:buClr>
              <a:buSzPts val="1800"/>
              <a:buChar char="●"/>
            </a:pPr>
            <a:r>
              <a:rPr lang="en-US" sz="1800" dirty="0"/>
              <a:t>[E] - as in head</a:t>
            </a:r>
            <a:endParaRPr sz="1800" dirty="0"/>
          </a:p>
          <a:p>
            <a:pPr marL="457200" lvl="0" indent="-342900" algn="l" rtl="0">
              <a:lnSpc>
                <a:spcPct val="115000"/>
              </a:lnSpc>
              <a:spcBef>
                <a:spcPts val="0"/>
              </a:spcBef>
              <a:spcAft>
                <a:spcPts val="0"/>
              </a:spcAft>
              <a:buClr>
                <a:schemeClr val="dk1"/>
              </a:buClr>
              <a:buSzPts val="1800"/>
              <a:buChar char="●"/>
            </a:pPr>
            <a:r>
              <a:rPr lang="en-US" sz="1800" dirty="0"/>
              <a:t>[@] - as in had</a:t>
            </a:r>
            <a:endParaRPr sz="1800" dirty="0"/>
          </a:p>
          <a:p>
            <a:pPr marL="457200" lvl="0" indent="-342900" algn="l" rtl="0">
              <a:lnSpc>
                <a:spcPct val="115000"/>
              </a:lnSpc>
              <a:spcBef>
                <a:spcPts val="0"/>
              </a:spcBef>
              <a:spcAft>
                <a:spcPts val="0"/>
              </a:spcAft>
              <a:buClr>
                <a:schemeClr val="dk1"/>
              </a:buClr>
              <a:buSzPts val="1800"/>
              <a:buChar char="●"/>
            </a:pPr>
            <a:r>
              <a:rPr lang="en-US" sz="1800" dirty="0"/>
              <a:t>[a] - as in ha</a:t>
            </a:r>
            <a:endParaRPr sz="1800" dirty="0"/>
          </a:p>
          <a:p>
            <a:pPr marL="457200" lvl="0" indent="-342900" algn="l" rtl="0">
              <a:lnSpc>
                <a:spcPct val="115000"/>
              </a:lnSpc>
              <a:spcBef>
                <a:spcPts val="0"/>
              </a:spcBef>
              <a:spcAft>
                <a:spcPts val="0"/>
              </a:spcAft>
              <a:buClr>
                <a:schemeClr val="dk1"/>
              </a:buClr>
              <a:buSzPts val="1800"/>
              <a:buChar char="●"/>
            </a:pPr>
            <a:r>
              <a:rPr lang="en-US" sz="1800" dirty="0"/>
              <a:t>[c] - as in hawed</a:t>
            </a:r>
            <a:endParaRPr sz="1800" dirty="0"/>
          </a:p>
          <a:p>
            <a:pPr marL="457200" lvl="0" indent="-342900" algn="l" rtl="0">
              <a:lnSpc>
                <a:spcPct val="115000"/>
              </a:lnSpc>
              <a:spcBef>
                <a:spcPts val="0"/>
              </a:spcBef>
              <a:spcAft>
                <a:spcPts val="0"/>
              </a:spcAft>
              <a:buClr>
                <a:schemeClr val="dk1"/>
              </a:buClr>
              <a:buSzPts val="1800"/>
              <a:buChar char="●"/>
            </a:pPr>
            <a:r>
              <a:rPr lang="en-US" sz="1800" dirty="0"/>
              <a:t>[U] - as in hood</a:t>
            </a:r>
            <a:endParaRPr sz="1800" dirty="0"/>
          </a:p>
          <a:p>
            <a:pPr marL="457200" lvl="0" indent="-342900" algn="l" rtl="0">
              <a:lnSpc>
                <a:spcPct val="115000"/>
              </a:lnSpc>
              <a:spcBef>
                <a:spcPts val="0"/>
              </a:spcBef>
              <a:spcAft>
                <a:spcPts val="0"/>
              </a:spcAft>
              <a:buClr>
                <a:schemeClr val="dk1"/>
              </a:buClr>
              <a:buSzPts val="1800"/>
              <a:buChar char="●"/>
            </a:pPr>
            <a:r>
              <a:rPr lang="en-US" sz="1800" dirty="0"/>
              <a:t>[u] - as in who'd</a:t>
            </a:r>
            <a:endParaRPr sz="1800" dirty="0"/>
          </a:p>
          <a:p>
            <a:pPr marL="457200" lvl="0" indent="-342900" algn="l" rtl="0">
              <a:lnSpc>
                <a:spcPct val="115000"/>
              </a:lnSpc>
              <a:spcBef>
                <a:spcPts val="0"/>
              </a:spcBef>
              <a:spcAft>
                <a:spcPts val="0"/>
              </a:spcAft>
              <a:buClr>
                <a:schemeClr val="dk1"/>
              </a:buClr>
              <a:buSzPts val="1800"/>
              <a:buChar char="●"/>
            </a:pPr>
            <a:r>
              <a:rPr lang="en-US" sz="1800" dirty="0"/>
              <a:t>[x] - as in </a:t>
            </a:r>
            <a:r>
              <a:rPr lang="en-US" sz="1800" dirty="0" err="1"/>
              <a:t>hud</a:t>
            </a:r>
            <a:endParaRPr sz="1800" dirty="0"/>
          </a:p>
          <a:p>
            <a:pPr marL="0" lvl="0" indent="0" algn="l" rtl="0">
              <a:spcBef>
                <a:spcPts val="1200"/>
              </a:spcBef>
              <a:spcAft>
                <a:spcPts val="0"/>
              </a:spcAft>
              <a:buNone/>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 your Vowels in the Spectrogram to Formants for English Vowels</a:t>
            </a:r>
          </a:p>
        </p:txBody>
      </p:sp>
      <p:sp>
        <p:nvSpPr>
          <p:cNvPr id="4" name="Date Placeholder 3"/>
          <p:cNvSpPr>
            <a:spLocks noGrp="1"/>
          </p:cNvSpPr>
          <p:nvPr>
            <p:ph type="dt" sz="half" idx="10"/>
          </p:nvPr>
        </p:nvSpPr>
        <p:spPr/>
        <p:txBody>
          <a:bodyPr/>
          <a:lstStyle/>
          <a:p>
            <a:fld id="{63519FEC-92F3-A74C-B9AB-603DF42357EA}" type="datetime1">
              <a:rPr lang="en-US" smtClean="0"/>
              <a:pPr/>
              <a:t>2/7/23</a:t>
            </a:fld>
            <a:endParaRPr lang="en-US"/>
          </a:p>
        </p:txBody>
      </p:sp>
      <p:sp>
        <p:nvSpPr>
          <p:cNvPr id="5" name="Slide Number Placeholder 4"/>
          <p:cNvSpPr>
            <a:spLocks noGrp="1"/>
          </p:cNvSpPr>
          <p:nvPr>
            <p:ph type="sldNum" sz="quarter" idx="12"/>
          </p:nvPr>
        </p:nvSpPr>
        <p:spPr/>
        <p:txBody>
          <a:bodyPr/>
          <a:lstStyle/>
          <a:p>
            <a:fld id="{40FA6DB1-B1F2-1B4A-9951-FCE71E2559EA}" type="slidenum">
              <a:rPr lang="en-US" smtClean="0"/>
              <a:pPr/>
              <a:t>26</a:t>
            </a:fld>
            <a:endParaRPr lang="en-US"/>
          </a:p>
        </p:txBody>
      </p:sp>
      <p:pic>
        <p:nvPicPr>
          <p:cNvPr id="6" name="Picture 3" descr="La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1825" y="2349617"/>
            <a:ext cx="6128113" cy="4357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Google Shape;135;p19"/>
          <p:cNvPicPr preferRelativeResize="0"/>
          <p:nvPr/>
        </p:nvPicPr>
        <p:blipFill>
          <a:blip r:embed="rId4">
            <a:alphaModFix/>
          </a:blip>
          <a:stretch>
            <a:fillRect/>
          </a:stretch>
        </p:blipFill>
        <p:spPr>
          <a:xfrm>
            <a:off x="-193431" y="1417638"/>
            <a:ext cx="2995256" cy="2604326"/>
          </a:xfrm>
          <a:prstGeom prst="rect">
            <a:avLst/>
          </a:prstGeom>
          <a:noFill/>
          <a:ln>
            <a:noFill/>
          </a:ln>
        </p:spPr>
      </p:pic>
    </p:spTree>
    <p:extLst>
      <p:ext uri="{BB962C8B-B14F-4D97-AF65-F5344CB8AC3E}">
        <p14:creationId xmlns:p14="http://schemas.microsoft.com/office/powerpoint/2010/main" val="1521081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Set Other </a:t>
            </a:r>
            <a:r>
              <a:rPr lang="en-US" dirty="0" err="1"/>
              <a:t>Praat</a:t>
            </a:r>
            <a:r>
              <a:rPr lang="en-US" dirty="0"/>
              <a:t> Parameters</a:t>
            </a:r>
          </a:p>
        </p:txBody>
      </p:sp>
      <p:sp>
        <p:nvSpPr>
          <p:cNvPr id="3" name="Text Placeholder 2"/>
          <p:cNvSpPr>
            <a:spLocks noGrp="1"/>
          </p:cNvSpPr>
          <p:nvPr>
            <p:ph type="body" idx="1"/>
          </p:nvPr>
        </p:nvSpPr>
        <p:spPr>
          <a:xfrm>
            <a:off x="542544" y="1267968"/>
            <a:ext cx="8229600" cy="5145024"/>
          </a:xfrm>
        </p:spPr>
        <p:txBody>
          <a:bodyPr/>
          <a:lstStyle/>
          <a:p>
            <a:r>
              <a:rPr lang="en-US" sz="2400" dirty="0">
                <a:solidFill>
                  <a:schemeClr val="tx1"/>
                </a:solidFill>
              </a:rPr>
              <a:t>Select the speech segment from Sound </a:t>
            </a:r>
            <a:r>
              <a:rPr lang="en-US" sz="2400" dirty="0">
                <a:solidFill>
                  <a:srgbClr val="00B050"/>
                </a:solidFill>
              </a:rPr>
              <a:t>mama</a:t>
            </a:r>
          </a:p>
          <a:p>
            <a:r>
              <a:rPr lang="en-US" sz="2400" dirty="0"/>
              <a:t>For </a:t>
            </a:r>
            <a:r>
              <a:rPr lang="en-US" sz="2400" dirty="0">
                <a:solidFill>
                  <a:srgbClr val="FF0000"/>
                </a:solidFill>
              </a:rPr>
              <a:t>pitch extraction</a:t>
            </a:r>
            <a:r>
              <a:rPr lang="en-US" sz="2400" dirty="0"/>
              <a:t>: </a:t>
            </a:r>
          </a:p>
          <a:p>
            <a:pPr lvl="1"/>
            <a:r>
              <a:rPr lang="en-US" sz="2400" dirty="0"/>
              <a:t>Open </a:t>
            </a:r>
            <a:r>
              <a:rPr lang="en-US" sz="2400" dirty="0">
                <a:solidFill>
                  <a:srgbClr val="0066FF"/>
                </a:solidFill>
              </a:rPr>
              <a:t>Pitch menu </a:t>
            </a:r>
            <a:r>
              <a:rPr lang="en-US" sz="2400" dirty="0"/>
              <a:t>on Sound </a:t>
            </a:r>
            <a:r>
              <a:rPr lang="en-US" sz="2400" dirty="0">
                <a:solidFill>
                  <a:srgbClr val="00B050"/>
                </a:solidFill>
              </a:rPr>
              <a:t>mama</a:t>
            </a:r>
            <a:r>
              <a:rPr lang="en-US" sz="2400" dirty="0"/>
              <a:t> </a:t>
            </a:r>
          </a:p>
          <a:p>
            <a:pPr lvl="1"/>
            <a:r>
              <a:rPr lang="en-US" sz="2400" dirty="0">
                <a:solidFill>
                  <a:srgbClr val="FF0000"/>
                </a:solidFill>
              </a:rPr>
              <a:t>Select</a:t>
            </a:r>
            <a:r>
              <a:rPr lang="en-US" sz="2400" dirty="0"/>
              <a:t> </a:t>
            </a:r>
            <a:r>
              <a:rPr lang="en-US" sz="2400" dirty="0">
                <a:solidFill>
                  <a:srgbClr val="0066FF"/>
                </a:solidFill>
              </a:rPr>
              <a:t>Show pitch </a:t>
            </a:r>
            <a:r>
              <a:rPr lang="en-US" sz="2400" dirty="0"/>
              <a:t>and then Pitch settings</a:t>
            </a:r>
          </a:p>
          <a:p>
            <a:pPr lvl="1"/>
            <a:r>
              <a:rPr lang="en-US" sz="2400" dirty="0"/>
              <a:t>Set  </a:t>
            </a:r>
            <a:r>
              <a:rPr lang="en-US" sz="2400" dirty="0">
                <a:solidFill>
                  <a:srgbClr val="0066FF"/>
                </a:solidFill>
              </a:rPr>
              <a:t>Pitch --&gt; Pitch settings </a:t>
            </a:r>
            <a:r>
              <a:rPr lang="en-US" sz="2400" dirty="0"/>
              <a:t>to min 75 max 500 (standard) for now but experiment with your own voice:  try to find your highest and lowest pitch</a:t>
            </a:r>
          </a:p>
          <a:p>
            <a:r>
              <a:rPr lang="en-US" sz="2400" dirty="0"/>
              <a:t>For </a:t>
            </a:r>
            <a:r>
              <a:rPr lang="en-US" sz="2400" dirty="0">
                <a:solidFill>
                  <a:srgbClr val="FF0000"/>
                </a:solidFill>
              </a:rPr>
              <a:t>jitter (local only):</a:t>
            </a:r>
          </a:p>
          <a:p>
            <a:pPr lvl="1"/>
            <a:r>
              <a:rPr lang="en-US" sz="2400" dirty="0"/>
              <a:t>In </a:t>
            </a:r>
            <a:r>
              <a:rPr lang="en-US" sz="2400" dirty="0">
                <a:solidFill>
                  <a:srgbClr val="FF0000"/>
                </a:solidFill>
              </a:rPr>
              <a:t>Objects</a:t>
            </a:r>
            <a:r>
              <a:rPr lang="en-US" sz="2400" dirty="0"/>
              <a:t> window select Sound </a:t>
            </a:r>
            <a:r>
              <a:rPr lang="en-US" sz="2400" dirty="0">
                <a:solidFill>
                  <a:srgbClr val="00B050"/>
                </a:solidFill>
              </a:rPr>
              <a:t>mama</a:t>
            </a:r>
            <a:endParaRPr lang="en-US" sz="2400" dirty="0">
              <a:solidFill>
                <a:srgbClr val="0070C0"/>
              </a:solidFill>
            </a:endParaRPr>
          </a:p>
          <a:p>
            <a:pPr lvl="1"/>
            <a:r>
              <a:rPr lang="en-US" sz="2400" dirty="0"/>
              <a:t>On right select </a:t>
            </a:r>
            <a:r>
              <a:rPr lang="en-US" sz="2400" dirty="0">
                <a:solidFill>
                  <a:srgbClr val="0066FF"/>
                </a:solidFill>
              </a:rPr>
              <a:t>Analyze periodicity</a:t>
            </a:r>
          </a:p>
          <a:p>
            <a:pPr lvl="1"/>
            <a:r>
              <a:rPr lang="en-US" sz="2400" dirty="0"/>
              <a:t>Select</a:t>
            </a:r>
            <a:r>
              <a:rPr lang="en-US" sz="2400" dirty="0">
                <a:solidFill>
                  <a:srgbClr val="FF0000"/>
                </a:solidFill>
              </a:rPr>
              <a:t> </a:t>
            </a:r>
            <a:r>
              <a:rPr lang="en-US" sz="2400" dirty="0">
                <a:solidFill>
                  <a:srgbClr val="0066FF"/>
                </a:solidFill>
              </a:rPr>
              <a:t>To </a:t>
            </a:r>
            <a:r>
              <a:rPr lang="en-US" sz="2400" dirty="0" err="1">
                <a:solidFill>
                  <a:srgbClr val="0066FF"/>
                </a:solidFill>
              </a:rPr>
              <a:t>PointProcess</a:t>
            </a:r>
            <a:r>
              <a:rPr lang="en-US" sz="2400" dirty="0">
                <a:solidFill>
                  <a:srgbClr val="0066FF"/>
                </a:solidFill>
              </a:rPr>
              <a:t> cc</a:t>
            </a:r>
          </a:p>
          <a:p>
            <a:pPr lvl="1"/>
            <a:r>
              <a:rPr lang="en-US" sz="2400" dirty="0">
                <a:solidFill>
                  <a:schemeClr val="tx1"/>
                </a:solidFill>
              </a:rPr>
              <a:t>Again set pitch max (500) and min (75) and click “OK”</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27</a:t>
            </a:fld>
            <a:endParaRPr lang="uk-UA"/>
          </a:p>
        </p:txBody>
      </p:sp>
    </p:spTree>
    <p:extLst>
      <p:ext uri="{BB962C8B-B14F-4D97-AF65-F5344CB8AC3E}">
        <p14:creationId xmlns:p14="http://schemas.microsoft.com/office/powerpoint/2010/main" val="664004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B96E33-37EA-C140-8DB6-2835E7F6A9D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pic>
        <p:nvPicPr>
          <p:cNvPr id="6" name="Picture 5">
            <a:extLst>
              <a:ext uri="{FF2B5EF4-FFF2-40B4-BE49-F238E27FC236}">
                <a16:creationId xmlns:a16="http://schemas.microsoft.com/office/drawing/2014/main" id="{1BF95069-40B5-CF4D-8A29-A33CFC1A6531}"/>
              </a:ext>
            </a:extLst>
          </p:cNvPr>
          <p:cNvPicPr>
            <a:picLocks noChangeAspect="1"/>
          </p:cNvPicPr>
          <p:nvPr/>
        </p:nvPicPr>
        <p:blipFill>
          <a:blip r:embed="rId3"/>
          <a:stretch>
            <a:fillRect/>
          </a:stretch>
        </p:blipFill>
        <p:spPr>
          <a:xfrm>
            <a:off x="0" y="695476"/>
            <a:ext cx="9144000" cy="5467048"/>
          </a:xfrm>
          <a:prstGeom prst="rect">
            <a:avLst/>
          </a:prstGeom>
        </p:spPr>
      </p:pic>
    </p:spTree>
    <p:extLst>
      <p:ext uri="{BB962C8B-B14F-4D97-AF65-F5344CB8AC3E}">
        <p14:creationId xmlns:p14="http://schemas.microsoft.com/office/powerpoint/2010/main" val="3205956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DE9AF2-2196-B7D7-FC77-9B9F8B5EE7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pic>
        <p:nvPicPr>
          <p:cNvPr id="4" name="Picture 3">
            <a:extLst>
              <a:ext uri="{FF2B5EF4-FFF2-40B4-BE49-F238E27FC236}">
                <a16:creationId xmlns:a16="http://schemas.microsoft.com/office/drawing/2014/main" id="{1C8277B2-1581-BFE4-51E7-9FA6C967309B}"/>
              </a:ext>
            </a:extLst>
          </p:cNvPr>
          <p:cNvPicPr>
            <a:picLocks noChangeAspect="1"/>
          </p:cNvPicPr>
          <p:nvPr/>
        </p:nvPicPr>
        <p:blipFill>
          <a:blip r:embed="rId2"/>
          <a:stretch>
            <a:fillRect/>
          </a:stretch>
        </p:blipFill>
        <p:spPr>
          <a:xfrm>
            <a:off x="443498" y="0"/>
            <a:ext cx="7772400" cy="6455504"/>
          </a:xfrm>
          <a:prstGeom prst="rect">
            <a:avLst/>
          </a:prstGeom>
        </p:spPr>
      </p:pic>
    </p:spTree>
    <p:extLst>
      <p:ext uri="{BB962C8B-B14F-4D97-AF65-F5344CB8AC3E}">
        <p14:creationId xmlns:p14="http://schemas.microsoft.com/office/powerpoint/2010/main" val="2873188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3</a:t>
            </a:fld>
            <a:endParaRPr sz="1400" b="0" i="0" u="none" strike="noStrike" cap="none">
              <a:solidFill>
                <a:schemeClr val="dk1"/>
              </a:solidFill>
              <a:latin typeface="Arial"/>
              <a:ea typeface="Arial"/>
              <a:cs typeface="Arial"/>
              <a:sym typeface="Arial"/>
            </a:endParaRPr>
          </a:p>
        </p:txBody>
      </p:sp>
      <p:sp>
        <p:nvSpPr>
          <p:cNvPr id="97" name="Google Shape;97;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u="sng" dirty="0">
                <a:solidFill>
                  <a:srgbClr val="0066FF"/>
                </a:solidFill>
                <a:latin typeface="Arial"/>
                <a:ea typeface="Arial"/>
                <a:cs typeface="Arial"/>
                <a:sym typeface="Arial"/>
                <a:hlinkClick r:id="rId3">
                  <a:extLst>
                    <a:ext uri="{A12FA001-AC4F-418D-AE19-62706E023703}">
                      <ahyp:hlinkClr xmlns:ahyp="http://schemas.microsoft.com/office/drawing/2018/hyperlinkcolor" val="tx"/>
                    </a:ext>
                  </a:extLst>
                </a:hlinkClick>
              </a:rPr>
              <a:t>A Speech Analysis Tool: Praa</a:t>
            </a:r>
            <a:r>
              <a:rPr lang="en-US" u="sng" dirty="0">
                <a:solidFill>
                  <a:srgbClr val="009999"/>
                </a:solidFill>
                <a:latin typeface="Arial"/>
                <a:ea typeface="Arial"/>
                <a:cs typeface="Arial"/>
                <a:sym typeface="Arial"/>
                <a:hlinkClick r:id="rId3">
                  <a:extLst>
                    <a:ext uri="{A12FA001-AC4F-418D-AE19-62706E023703}">
                      <ahyp:hlinkClr xmlns:ahyp="http://schemas.microsoft.com/office/drawing/2018/hyperlinkcolor" val="tx"/>
                    </a:ext>
                  </a:extLst>
                </a:hlinkClick>
              </a:rPr>
              <a:t>t</a:t>
            </a:r>
            <a:endParaRPr dirty="0">
              <a:latin typeface="Arial"/>
              <a:ea typeface="Arial"/>
              <a:cs typeface="Arial"/>
              <a:sym typeface="Arial"/>
            </a:endParaRPr>
          </a:p>
        </p:txBody>
      </p:sp>
      <p:sp>
        <p:nvSpPr>
          <p:cNvPr id="98" name="Google Shape;98;p1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dirty="0">
                <a:latin typeface="Arial"/>
                <a:ea typeface="Arial"/>
                <a:cs typeface="Arial"/>
                <a:sym typeface="Arial"/>
              </a:rPr>
              <a:t>Developed by Paul </a:t>
            </a:r>
            <a:r>
              <a:rPr lang="en-US" dirty="0" err="1">
                <a:latin typeface="Arial"/>
                <a:ea typeface="Arial"/>
                <a:cs typeface="Arial"/>
                <a:sym typeface="Arial"/>
              </a:rPr>
              <a:t>Boersma</a:t>
            </a:r>
            <a:r>
              <a:rPr lang="en-US" dirty="0">
                <a:latin typeface="Arial"/>
                <a:ea typeface="Arial"/>
                <a:cs typeface="Arial"/>
                <a:sym typeface="Arial"/>
              </a:rPr>
              <a:t> and David </a:t>
            </a:r>
            <a:r>
              <a:rPr lang="en-US" dirty="0" err="1">
                <a:latin typeface="Arial"/>
                <a:ea typeface="Arial"/>
                <a:cs typeface="Arial"/>
                <a:sym typeface="Arial"/>
              </a:rPr>
              <a:t>Weenink</a:t>
            </a:r>
            <a:r>
              <a:rPr lang="en-US" dirty="0">
                <a:latin typeface="Arial"/>
                <a:ea typeface="Arial"/>
                <a:cs typeface="Arial"/>
                <a:sym typeface="Arial"/>
              </a:rPr>
              <a:t> at the Institute of Phonetic Sciences, University of Amsterdam</a:t>
            </a:r>
            <a:endParaRPr dirty="0"/>
          </a:p>
          <a:p>
            <a:pPr marL="342900" lvl="0" indent="-342900" algn="l" rtl="0">
              <a:spcBef>
                <a:spcPts val="560"/>
              </a:spcBef>
              <a:spcAft>
                <a:spcPts val="0"/>
              </a:spcAft>
              <a:buClr>
                <a:schemeClr val="dk1"/>
              </a:buClr>
              <a:buSzPts val="2800"/>
              <a:buFont typeface="Arial"/>
              <a:buChar char="•"/>
            </a:pPr>
            <a:r>
              <a:rPr lang="en-US" dirty="0">
                <a:latin typeface="Arial"/>
                <a:ea typeface="Arial"/>
                <a:cs typeface="Arial"/>
                <a:sym typeface="Arial"/>
              </a:rPr>
              <a:t>General purpose speech tool for</a:t>
            </a:r>
          </a:p>
          <a:p>
            <a:pPr marL="800100" lvl="1">
              <a:spcBef>
                <a:spcPts val="560"/>
              </a:spcBef>
              <a:buSzPts val="2800"/>
              <a:buFont typeface="Arial"/>
              <a:buChar char="•"/>
            </a:pPr>
            <a:r>
              <a:rPr lang="en-US" sz="2400" dirty="0"/>
              <a:t>E</a:t>
            </a:r>
            <a:r>
              <a:rPr lang="en-US" sz="2400" dirty="0">
                <a:latin typeface="Arial"/>
                <a:ea typeface="Arial"/>
                <a:cs typeface="Arial"/>
                <a:sym typeface="Arial"/>
              </a:rPr>
              <a:t>diting, segmentation and labeling, prosodic manipulation and analysis, many tutorials, large user community, </a:t>
            </a:r>
            <a:r>
              <a:rPr lang="en-US" sz="2400" u="sng" dirty="0">
                <a:solidFill>
                  <a:srgbClr val="0066FF"/>
                </a:solidFill>
                <a:latin typeface="Arial"/>
                <a:ea typeface="Arial"/>
                <a:cs typeface="Arial"/>
                <a:sym typeface="Arial"/>
                <a:hlinkClick r:id="rId4">
                  <a:extLst>
                    <a:ext uri="{A12FA001-AC4F-418D-AE19-62706E023703}">
                      <ahyp:hlinkClr xmlns:ahyp="http://schemas.microsoft.com/office/drawing/2018/hyperlinkcolor" val="tx"/>
                    </a:ext>
                  </a:extLst>
                </a:hlinkClick>
              </a:rPr>
              <a:t>Praat-Users-List</a:t>
            </a:r>
            <a:endParaRPr lang="en-US" sz="2400" u="sng" dirty="0">
              <a:solidFill>
                <a:srgbClr val="0066FF"/>
              </a:solidFill>
            </a:endParaRPr>
          </a:p>
          <a:p>
            <a:pPr marL="800100" lvl="1">
              <a:spcBef>
                <a:spcPts val="560"/>
              </a:spcBef>
              <a:buSzPts val="2800"/>
              <a:buFont typeface="Arial"/>
              <a:buChar char="•"/>
            </a:pPr>
            <a:r>
              <a:rPr lang="en-US" sz="2400" dirty="0"/>
              <a:t>You can do many things with </a:t>
            </a:r>
            <a:r>
              <a:rPr lang="en-US" sz="2400" dirty="0" err="1"/>
              <a:t>Praat</a:t>
            </a:r>
            <a:r>
              <a:rPr lang="en-US" sz="2400" dirty="0"/>
              <a:t> (as you’ve seen in the </a:t>
            </a:r>
            <a:r>
              <a:rPr lang="en-US" sz="2400" dirty="0">
                <a:solidFill>
                  <a:srgbClr val="0066FF"/>
                </a:solidFill>
                <a:hlinkClick r:id="rId5">
                  <a:extLst>
                    <a:ext uri="{A12FA001-AC4F-418D-AE19-62706E023703}">
                      <ahyp:hlinkClr xmlns:ahyp="http://schemas.microsoft.com/office/drawing/2018/hyperlinkcolor" val="tx"/>
                    </a:ext>
                  </a:extLst>
                </a:hlinkClick>
              </a:rPr>
              <a:t>Praat intro</a:t>
            </a:r>
            <a:r>
              <a:rPr lang="en-US" sz="2400" dirty="0">
                <a:solidFill>
                  <a:srgbClr val="0066FF"/>
                </a:solidFill>
              </a:rPr>
              <a:t> </a:t>
            </a:r>
            <a:r>
              <a:rPr lang="en-US" sz="2400" dirty="0"/>
              <a:t>and the online video tutorials you’ve viewed) but today we will go through some basics</a:t>
            </a:r>
          </a:p>
          <a:p>
            <a:pPr marL="342900" lvl="0" indent="-342900" algn="l" rtl="0">
              <a:spcBef>
                <a:spcPts val="560"/>
              </a:spcBef>
              <a:spcAft>
                <a:spcPts val="0"/>
              </a:spcAft>
              <a:buClr>
                <a:schemeClr val="dk1"/>
              </a:buClr>
              <a:buSzPts val="2800"/>
              <a:buFont typeface="Arial"/>
              <a:buChar char="•"/>
            </a:pPr>
            <a:endParaRPr dirty="0">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425301"/>
            <a:ext cx="8229600" cy="5819923"/>
          </a:xfrm>
        </p:spPr>
        <p:txBody>
          <a:bodyPr/>
          <a:lstStyle/>
          <a:p>
            <a:pPr lvl="1"/>
            <a:r>
              <a:rPr lang="en-US" sz="2400" dirty="0"/>
              <a:t>In Objects window  </a:t>
            </a:r>
            <a:r>
              <a:rPr lang="en-US" sz="2400" dirty="0">
                <a:solidFill>
                  <a:srgbClr val="FF0000"/>
                </a:solidFill>
              </a:rPr>
              <a:t>Select newly created </a:t>
            </a:r>
            <a:r>
              <a:rPr lang="en-US" sz="2400" dirty="0" err="1">
                <a:solidFill>
                  <a:srgbClr val="FF0000"/>
                </a:solidFill>
              </a:rPr>
              <a:t>PointProcess</a:t>
            </a:r>
            <a:r>
              <a:rPr lang="en-US" sz="2400" dirty="0">
                <a:solidFill>
                  <a:srgbClr val="FF0000"/>
                </a:solidFill>
              </a:rPr>
              <a:t> mama</a:t>
            </a:r>
          </a:p>
          <a:p>
            <a:pPr lvl="1"/>
            <a:r>
              <a:rPr lang="en-US" sz="2400" dirty="0"/>
              <a:t>Choose </a:t>
            </a:r>
            <a:r>
              <a:rPr lang="en-US" sz="2400" dirty="0">
                <a:solidFill>
                  <a:srgbClr val="0066FF"/>
                </a:solidFill>
              </a:rPr>
              <a:t>Query </a:t>
            </a:r>
            <a:r>
              <a:rPr lang="en-US" sz="2400" dirty="0">
                <a:solidFill>
                  <a:srgbClr val="0066FF"/>
                </a:solidFill>
                <a:sym typeface="Wingdings"/>
              </a:rPr>
              <a:t> Get jitter (local) </a:t>
            </a:r>
            <a:r>
              <a:rPr lang="en-US" sz="2400" dirty="0">
                <a:sym typeface="Wingdings"/>
              </a:rPr>
              <a:t>and set parameters in seconds: Shortest period = 0.0001; Longest period = 0.02, max period factor = 1.3 and click “OK”</a:t>
            </a:r>
          </a:p>
          <a:p>
            <a:r>
              <a:rPr lang="en-US" dirty="0">
                <a:solidFill>
                  <a:schemeClr val="tx1"/>
                </a:solidFill>
              </a:rPr>
              <a:t>For</a:t>
            </a:r>
            <a:r>
              <a:rPr lang="en-US" dirty="0">
                <a:solidFill>
                  <a:srgbClr val="0070C0"/>
                </a:solidFill>
              </a:rPr>
              <a:t> </a:t>
            </a:r>
            <a:r>
              <a:rPr lang="en-US" dirty="0">
                <a:solidFill>
                  <a:srgbClr val="FF0000"/>
                </a:solidFill>
              </a:rPr>
              <a:t>shimmer (local only):</a:t>
            </a:r>
          </a:p>
          <a:p>
            <a:pPr lvl="1"/>
            <a:r>
              <a:rPr lang="en-US" sz="2400" dirty="0"/>
              <a:t>Select both </a:t>
            </a:r>
            <a:r>
              <a:rPr lang="en-US" sz="2400" dirty="0">
                <a:solidFill>
                  <a:srgbClr val="FF0000"/>
                </a:solidFill>
              </a:rPr>
              <a:t>Sound </a:t>
            </a:r>
            <a:r>
              <a:rPr lang="en-US" sz="2400" dirty="0"/>
              <a:t>and </a:t>
            </a:r>
            <a:r>
              <a:rPr lang="en-US" sz="2400" dirty="0" err="1">
                <a:solidFill>
                  <a:srgbClr val="FF0000"/>
                </a:solidFill>
              </a:rPr>
              <a:t>PointProcess</a:t>
            </a:r>
            <a:r>
              <a:rPr lang="en-US" sz="2400" dirty="0">
                <a:solidFill>
                  <a:srgbClr val="FF0000"/>
                </a:solidFill>
              </a:rPr>
              <a:t> files </a:t>
            </a:r>
            <a:r>
              <a:rPr lang="en-US" sz="2400" dirty="0">
                <a:solidFill>
                  <a:schemeClr val="tx1"/>
                </a:solidFill>
              </a:rPr>
              <a:t>from Objects</a:t>
            </a:r>
          </a:p>
          <a:p>
            <a:pPr lvl="1"/>
            <a:r>
              <a:rPr lang="en-US" sz="2400" dirty="0"/>
              <a:t>Choose </a:t>
            </a:r>
            <a:r>
              <a:rPr lang="en-US" sz="2400" dirty="0">
                <a:solidFill>
                  <a:srgbClr val="0066FF"/>
                </a:solidFill>
              </a:rPr>
              <a:t>Query </a:t>
            </a:r>
            <a:r>
              <a:rPr lang="en-US" sz="2400" dirty="0">
                <a:solidFill>
                  <a:srgbClr val="0066FF"/>
                </a:solidFill>
                <a:sym typeface="Wingdings"/>
              </a:rPr>
              <a:t> Get shimmer (local) </a:t>
            </a:r>
            <a:r>
              <a:rPr lang="en-US" sz="2400" dirty="0">
                <a:sym typeface="Wingdings"/>
              </a:rPr>
              <a:t>and </a:t>
            </a:r>
            <a:r>
              <a:rPr lang="en-US" sz="2400" dirty="0"/>
              <a:t>set period floor to 0.0001s, period ceiling to 0.02s, max period factor to 1.3, and max amplitude factor to 1.6 and click “OK”</a:t>
            </a:r>
          </a:p>
          <a:p>
            <a:pPr lvl="1"/>
            <a:endParaRPr lang="en-US" dirty="0">
              <a:solidFill>
                <a:srgbClr val="FF0000"/>
              </a:solidFill>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30</a:t>
            </a:fld>
            <a:endParaRPr lang="uk-UA"/>
          </a:p>
        </p:txBody>
      </p:sp>
    </p:spTree>
    <p:extLst>
      <p:ext uri="{BB962C8B-B14F-4D97-AF65-F5344CB8AC3E}">
        <p14:creationId xmlns:p14="http://schemas.microsoft.com/office/powerpoint/2010/main" val="1594080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4DA36C-9D05-4CB2-5586-582D974078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pic>
        <p:nvPicPr>
          <p:cNvPr id="6" name="Picture 5">
            <a:extLst>
              <a:ext uri="{FF2B5EF4-FFF2-40B4-BE49-F238E27FC236}">
                <a16:creationId xmlns:a16="http://schemas.microsoft.com/office/drawing/2014/main" id="{DC4AF23E-6F9C-8BFD-B25C-016755D3DDD6}"/>
              </a:ext>
            </a:extLst>
          </p:cNvPr>
          <p:cNvPicPr>
            <a:picLocks noChangeAspect="1"/>
          </p:cNvPicPr>
          <p:nvPr/>
        </p:nvPicPr>
        <p:blipFill>
          <a:blip r:embed="rId2"/>
          <a:stretch>
            <a:fillRect/>
          </a:stretch>
        </p:blipFill>
        <p:spPr>
          <a:xfrm>
            <a:off x="537257" y="0"/>
            <a:ext cx="7772400" cy="6605516"/>
          </a:xfrm>
          <a:prstGeom prst="rect">
            <a:avLst/>
          </a:prstGeom>
        </p:spPr>
      </p:pic>
    </p:spTree>
    <p:extLst>
      <p:ext uri="{BB962C8B-B14F-4D97-AF65-F5344CB8AC3E}">
        <p14:creationId xmlns:p14="http://schemas.microsoft.com/office/powerpoint/2010/main" val="2354822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58307B-31A4-69D8-ADC3-7D33E417D16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pic>
        <p:nvPicPr>
          <p:cNvPr id="4" name="Picture 3">
            <a:extLst>
              <a:ext uri="{FF2B5EF4-FFF2-40B4-BE49-F238E27FC236}">
                <a16:creationId xmlns:a16="http://schemas.microsoft.com/office/drawing/2014/main" id="{48199A21-4FDF-6F9A-E872-EA00919682ED}"/>
              </a:ext>
            </a:extLst>
          </p:cNvPr>
          <p:cNvPicPr>
            <a:picLocks noChangeAspect="1"/>
          </p:cNvPicPr>
          <p:nvPr/>
        </p:nvPicPr>
        <p:blipFill>
          <a:blip r:embed="rId2"/>
          <a:stretch>
            <a:fillRect/>
          </a:stretch>
        </p:blipFill>
        <p:spPr>
          <a:xfrm>
            <a:off x="456477" y="0"/>
            <a:ext cx="7772400" cy="6475862"/>
          </a:xfrm>
          <a:prstGeom prst="rect">
            <a:avLst/>
          </a:prstGeom>
        </p:spPr>
      </p:pic>
    </p:spTree>
    <p:extLst>
      <p:ext uri="{BB962C8B-B14F-4D97-AF65-F5344CB8AC3E}">
        <p14:creationId xmlns:p14="http://schemas.microsoft.com/office/powerpoint/2010/main" val="1607520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F1E24D-4572-E64A-BAB8-7F22F1861DA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a:p>
        </p:txBody>
      </p:sp>
      <p:pic>
        <p:nvPicPr>
          <p:cNvPr id="4" name="Picture 3">
            <a:extLst>
              <a:ext uri="{FF2B5EF4-FFF2-40B4-BE49-F238E27FC236}">
                <a16:creationId xmlns:a16="http://schemas.microsoft.com/office/drawing/2014/main" id="{B8DE3718-6582-A94E-AE24-ED59A80A598F}"/>
              </a:ext>
            </a:extLst>
          </p:cNvPr>
          <p:cNvPicPr>
            <a:picLocks noChangeAspect="1"/>
          </p:cNvPicPr>
          <p:nvPr/>
        </p:nvPicPr>
        <p:blipFill>
          <a:blip r:embed="rId3"/>
          <a:stretch>
            <a:fillRect/>
          </a:stretch>
        </p:blipFill>
        <p:spPr>
          <a:xfrm>
            <a:off x="0" y="759552"/>
            <a:ext cx="9144000" cy="5338895"/>
          </a:xfrm>
          <a:prstGeom prst="rect">
            <a:avLst/>
          </a:prstGeom>
        </p:spPr>
      </p:pic>
    </p:spTree>
    <p:extLst>
      <p:ext uri="{BB962C8B-B14F-4D97-AF65-F5344CB8AC3E}">
        <p14:creationId xmlns:p14="http://schemas.microsoft.com/office/powerpoint/2010/main" val="55574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12CEAD-C597-9A4C-939B-2D51847378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a:p>
        </p:txBody>
      </p:sp>
      <p:pic>
        <p:nvPicPr>
          <p:cNvPr id="4" name="Picture 3">
            <a:extLst>
              <a:ext uri="{FF2B5EF4-FFF2-40B4-BE49-F238E27FC236}">
                <a16:creationId xmlns:a16="http://schemas.microsoft.com/office/drawing/2014/main" id="{304735C5-B49A-2942-905E-8D920590403B}"/>
              </a:ext>
            </a:extLst>
          </p:cNvPr>
          <p:cNvPicPr>
            <a:picLocks noChangeAspect="1"/>
          </p:cNvPicPr>
          <p:nvPr/>
        </p:nvPicPr>
        <p:blipFill>
          <a:blip r:embed="rId3"/>
          <a:stretch>
            <a:fillRect/>
          </a:stretch>
        </p:blipFill>
        <p:spPr>
          <a:xfrm>
            <a:off x="0" y="752385"/>
            <a:ext cx="9144000" cy="5353229"/>
          </a:xfrm>
          <a:prstGeom prst="rect">
            <a:avLst/>
          </a:prstGeom>
        </p:spPr>
      </p:pic>
    </p:spTree>
    <p:extLst>
      <p:ext uri="{BB962C8B-B14F-4D97-AF65-F5344CB8AC3E}">
        <p14:creationId xmlns:p14="http://schemas.microsoft.com/office/powerpoint/2010/main" val="1363508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97878"/>
            <a:ext cx="8229600" cy="5528286"/>
          </a:xfrm>
        </p:spPr>
        <p:txBody>
          <a:bodyPr/>
          <a:lstStyle/>
          <a:p>
            <a:r>
              <a:rPr lang="en-US" sz="2400" dirty="0"/>
              <a:t>For </a:t>
            </a:r>
            <a:r>
              <a:rPr lang="en-US" sz="2400" dirty="0">
                <a:solidFill>
                  <a:srgbClr val="FF0000"/>
                </a:solidFill>
              </a:rPr>
              <a:t>HNR</a:t>
            </a:r>
            <a:r>
              <a:rPr lang="en-US" sz="2400" dirty="0"/>
              <a:t>:</a:t>
            </a:r>
          </a:p>
          <a:p>
            <a:pPr lvl="1"/>
            <a:r>
              <a:rPr lang="en-US" sz="2400" dirty="0"/>
              <a:t>In Objects window </a:t>
            </a:r>
            <a:r>
              <a:rPr lang="en-US" sz="2400" dirty="0">
                <a:solidFill>
                  <a:schemeClr val="tx1"/>
                </a:solidFill>
              </a:rPr>
              <a:t>select</a:t>
            </a:r>
            <a:r>
              <a:rPr lang="en-US" sz="2400" dirty="0">
                <a:solidFill>
                  <a:srgbClr val="FF0000"/>
                </a:solidFill>
              </a:rPr>
              <a:t> </a:t>
            </a:r>
            <a:r>
              <a:rPr lang="en-US" sz="2400" dirty="0">
                <a:solidFill>
                  <a:srgbClr val="0066FF"/>
                </a:solidFill>
              </a:rPr>
              <a:t>Sound mam</a:t>
            </a:r>
            <a:r>
              <a:rPr lang="en-US" sz="2400" dirty="0">
                <a:solidFill>
                  <a:srgbClr val="00B050"/>
                </a:solidFill>
              </a:rPr>
              <a:t>a</a:t>
            </a:r>
          </a:p>
          <a:p>
            <a:pPr lvl="1"/>
            <a:r>
              <a:rPr lang="en-US" sz="2400" dirty="0"/>
              <a:t>On right select </a:t>
            </a:r>
            <a:r>
              <a:rPr lang="en-US" sz="2400" dirty="0">
                <a:solidFill>
                  <a:srgbClr val="0066FF"/>
                </a:solidFill>
              </a:rPr>
              <a:t>Analyze periodicity</a:t>
            </a:r>
          </a:p>
          <a:p>
            <a:pPr lvl="1"/>
            <a:r>
              <a:rPr lang="en-US" sz="2400" dirty="0"/>
              <a:t>Select </a:t>
            </a:r>
            <a:r>
              <a:rPr lang="en-US" sz="2400" dirty="0">
                <a:solidFill>
                  <a:srgbClr val="0066FF"/>
                </a:solidFill>
              </a:rPr>
              <a:t>To </a:t>
            </a:r>
            <a:r>
              <a:rPr lang="en-US" sz="2400" dirty="0" err="1">
                <a:solidFill>
                  <a:srgbClr val="0066FF"/>
                </a:solidFill>
              </a:rPr>
              <a:t>harmonicity</a:t>
            </a:r>
            <a:r>
              <a:rPr lang="en-US" sz="2400" dirty="0">
                <a:solidFill>
                  <a:srgbClr val="0066FF"/>
                </a:solidFill>
              </a:rPr>
              <a:t> (cc) </a:t>
            </a:r>
            <a:r>
              <a:rPr lang="en-US" sz="2400" dirty="0"/>
              <a:t>and set time step to 0.01, min pitch to 75Hz, silence threshold to 0.1, and periods per window to 1.0</a:t>
            </a:r>
          </a:p>
          <a:p>
            <a:r>
              <a:rPr lang="en-US" sz="2400" dirty="0">
                <a:solidFill>
                  <a:srgbClr val="FF0000"/>
                </a:solidFill>
              </a:rPr>
              <a:t>Speaking rate</a:t>
            </a:r>
            <a:r>
              <a:rPr lang="en-US" sz="2400" dirty="0"/>
              <a:t>: Divide #words or syllables by utterance duration (or use a </a:t>
            </a:r>
            <a:r>
              <a:rPr lang="en-US" sz="2400" dirty="0">
                <a:solidFill>
                  <a:srgbClr val="0066FF"/>
                </a:solidFill>
                <a:hlinkClick r:id="rId3">
                  <a:extLst>
                    <a:ext uri="{A12FA001-AC4F-418D-AE19-62706E023703}">
                      <ahyp:hlinkClr xmlns:ahyp="http://schemas.microsoft.com/office/drawing/2018/hyperlinkcolor" val="tx"/>
                    </a:ext>
                  </a:extLst>
                </a:hlinkClick>
              </a:rPr>
              <a:t>Praat script </a:t>
            </a:r>
            <a:r>
              <a:rPr lang="en-US" sz="2400" dirty="0"/>
              <a:t>or </a:t>
            </a:r>
            <a:r>
              <a:rPr lang="en-US" sz="2400" dirty="0">
                <a:solidFill>
                  <a:srgbClr val="0066FF"/>
                </a:solidFill>
                <a:hlinkClick r:id="rId4">
                  <a:extLst>
                    <a:ext uri="{A12FA001-AC4F-418D-AE19-62706E023703}">
                      <ahyp:hlinkClr xmlns:ahyp="http://schemas.microsoft.com/office/drawing/2018/hyperlinkcolor" val="tx"/>
                    </a:ext>
                  </a:extLst>
                </a:hlinkClick>
              </a:rPr>
              <a:t>parselmouth script</a:t>
            </a:r>
            <a:r>
              <a:rPr lang="en-US" sz="2400" dirty="0"/>
              <a:t>)</a:t>
            </a:r>
          </a:p>
          <a:p>
            <a:r>
              <a:rPr lang="en-US" sz="2400" dirty="0"/>
              <a:t>To </a:t>
            </a:r>
            <a:r>
              <a:rPr lang="en-US" sz="2400" dirty="0">
                <a:solidFill>
                  <a:srgbClr val="FF0000"/>
                </a:solidFill>
              </a:rPr>
              <a:t>identify</a:t>
            </a:r>
            <a:r>
              <a:rPr lang="en-US" sz="2400" dirty="0">
                <a:solidFill>
                  <a:schemeClr val="tx1"/>
                </a:solidFill>
              </a:rPr>
              <a:t> </a:t>
            </a:r>
            <a:r>
              <a:rPr lang="en-US" sz="2400" dirty="0">
                <a:solidFill>
                  <a:srgbClr val="FF0000"/>
                </a:solidFill>
              </a:rPr>
              <a:t>silences</a:t>
            </a:r>
            <a:r>
              <a:rPr lang="en-US" sz="2400" dirty="0"/>
              <a:t>:</a:t>
            </a:r>
          </a:p>
          <a:p>
            <a:pPr lvl="1"/>
            <a:r>
              <a:rPr lang="en-US" sz="2400" dirty="0"/>
              <a:t>Select Sound mama in Objects window</a:t>
            </a:r>
          </a:p>
          <a:p>
            <a:pPr lvl="1"/>
            <a:r>
              <a:rPr lang="en-US" sz="2400" dirty="0"/>
              <a:t>Select </a:t>
            </a:r>
            <a:r>
              <a:rPr lang="en-US" sz="2400" dirty="0">
                <a:solidFill>
                  <a:srgbClr val="0066FF"/>
                </a:solidFill>
              </a:rPr>
              <a:t>Annotate </a:t>
            </a:r>
            <a:r>
              <a:rPr lang="en-US" sz="2400" dirty="0">
                <a:solidFill>
                  <a:srgbClr val="0066FF"/>
                </a:solidFill>
                <a:sym typeface="Wingdings" pitchFamily="2" charset="2"/>
              </a:rPr>
              <a:t> To </a:t>
            </a:r>
            <a:r>
              <a:rPr lang="en-US" sz="2400" dirty="0" err="1">
                <a:solidFill>
                  <a:srgbClr val="0066FF"/>
                </a:solidFill>
                <a:sym typeface="Wingdings" pitchFamily="2" charset="2"/>
              </a:rPr>
              <a:t>TextGrid</a:t>
            </a:r>
            <a:r>
              <a:rPr lang="en-US" sz="2400" dirty="0">
                <a:solidFill>
                  <a:srgbClr val="0066FF"/>
                </a:solidFill>
                <a:sym typeface="Wingdings" pitchFamily="2" charset="2"/>
              </a:rPr>
              <a:t> (silences); </a:t>
            </a:r>
            <a:r>
              <a:rPr lang="en-US" sz="2400" dirty="0">
                <a:solidFill>
                  <a:schemeClr val="tx1"/>
                </a:solidFill>
                <a:sym typeface="Wingdings" pitchFamily="2" charset="2"/>
              </a:rPr>
              <a:t>click </a:t>
            </a:r>
            <a:r>
              <a:rPr lang="en-US" sz="2400" dirty="0">
                <a:solidFill>
                  <a:srgbClr val="0066FF"/>
                </a:solidFill>
                <a:sym typeface="Wingdings" pitchFamily="2" charset="2"/>
              </a:rPr>
              <a:t>OK</a:t>
            </a:r>
          </a:p>
          <a:p>
            <a:pPr lvl="1"/>
            <a:r>
              <a:rPr lang="en-US" sz="2400" dirty="0">
                <a:solidFill>
                  <a:schemeClr val="tx1"/>
                </a:solidFill>
                <a:sym typeface="Wingdings" pitchFamily="2" charset="2"/>
              </a:rPr>
              <a:t>Select</a:t>
            </a:r>
            <a:r>
              <a:rPr lang="en-US" sz="2400" dirty="0">
                <a:solidFill>
                  <a:srgbClr val="FF0000"/>
                </a:solidFill>
                <a:sym typeface="Wingdings" pitchFamily="2" charset="2"/>
              </a:rPr>
              <a:t> </a:t>
            </a:r>
            <a:r>
              <a:rPr lang="en-US" sz="2400" dirty="0">
                <a:solidFill>
                  <a:srgbClr val="0066FF"/>
                </a:solidFill>
                <a:sym typeface="Wingdings" pitchFamily="2" charset="2"/>
              </a:rPr>
              <a:t>both</a:t>
            </a:r>
            <a:r>
              <a:rPr lang="en-US" sz="2400" dirty="0">
                <a:solidFill>
                  <a:srgbClr val="FF0000"/>
                </a:solidFill>
                <a:sym typeface="Wingdings" pitchFamily="2" charset="2"/>
              </a:rPr>
              <a:t> </a:t>
            </a:r>
            <a:r>
              <a:rPr lang="en-US" sz="2400" dirty="0">
                <a:solidFill>
                  <a:srgbClr val="0066FF"/>
                </a:solidFill>
                <a:sym typeface="Wingdings" pitchFamily="2" charset="2"/>
              </a:rPr>
              <a:t>Sound mama </a:t>
            </a:r>
            <a:r>
              <a:rPr lang="en-US" sz="2400" dirty="0">
                <a:solidFill>
                  <a:schemeClr val="tx1"/>
                </a:solidFill>
                <a:sym typeface="Wingdings" pitchFamily="2" charset="2"/>
              </a:rPr>
              <a:t>and </a:t>
            </a:r>
            <a:r>
              <a:rPr lang="en-US" sz="2400" dirty="0" err="1">
                <a:solidFill>
                  <a:srgbClr val="0066FF"/>
                </a:solidFill>
                <a:sym typeface="Wingdings" pitchFamily="2" charset="2"/>
              </a:rPr>
              <a:t>TextGrid</a:t>
            </a:r>
            <a:r>
              <a:rPr lang="en-US" sz="2400" dirty="0">
                <a:solidFill>
                  <a:srgbClr val="0066FF"/>
                </a:solidFill>
                <a:sym typeface="Wingdings" pitchFamily="2" charset="2"/>
              </a:rPr>
              <a:t> file </a:t>
            </a:r>
            <a:r>
              <a:rPr lang="en-US" sz="2400" dirty="0">
                <a:solidFill>
                  <a:schemeClr val="tx1"/>
                </a:solidFill>
                <a:sym typeface="Wingdings" pitchFamily="2" charset="2"/>
              </a:rPr>
              <a:t>created (using </a:t>
            </a:r>
            <a:r>
              <a:rPr lang="en-US" sz="2400" dirty="0">
                <a:solidFill>
                  <a:srgbClr val="FF0000"/>
                </a:solidFill>
                <a:sym typeface="Wingdings" pitchFamily="2" charset="2"/>
              </a:rPr>
              <a:t>command (⌘</a:t>
            </a:r>
            <a:r>
              <a:rPr lang="en-US" sz="2400" dirty="0">
                <a:solidFill>
                  <a:schemeClr val="tx1"/>
                </a:solidFill>
                <a:sym typeface="Wingdings" pitchFamily="2" charset="2"/>
              </a:rPr>
              <a:t>))</a:t>
            </a:r>
          </a:p>
          <a:p>
            <a:pPr lvl="1"/>
            <a:r>
              <a:rPr lang="en-US" sz="2400" dirty="0">
                <a:solidFill>
                  <a:schemeClr val="tx1"/>
                </a:solidFill>
                <a:sym typeface="Wingdings" pitchFamily="2" charset="2"/>
              </a:rPr>
              <a:t>Choose </a:t>
            </a:r>
            <a:r>
              <a:rPr lang="en-US" sz="2400" dirty="0">
                <a:solidFill>
                  <a:srgbClr val="0066FF"/>
                </a:solidFill>
                <a:sym typeface="Wingdings" pitchFamily="2" charset="2"/>
              </a:rPr>
              <a:t>View and Edit </a:t>
            </a:r>
            <a:r>
              <a:rPr lang="en-US" sz="2400" dirty="0">
                <a:solidFill>
                  <a:schemeClr val="tx1"/>
                </a:solidFill>
                <a:sym typeface="Wingdings" pitchFamily="2" charset="2"/>
              </a:rPr>
              <a:t>on the right</a:t>
            </a:r>
            <a:endParaRPr lang="en-US" sz="2400" dirty="0">
              <a:solidFill>
                <a:schemeClr val="tx1"/>
              </a:solidFill>
            </a:endParaRPr>
          </a:p>
          <a:p>
            <a:pPr lvl="1"/>
            <a:endParaRPr lang="en-US" dirty="0">
              <a:solidFill>
                <a:srgbClr val="FF0000"/>
              </a:solidFill>
            </a:endParaRPr>
          </a:p>
          <a:p>
            <a:endParaRPr lang="en-US" dirty="0"/>
          </a:p>
          <a:p>
            <a:endParaRPr lang="en-US" dirty="0"/>
          </a:p>
        </p:txBody>
      </p:sp>
      <p:sp>
        <p:nvSpPr>
          <p:cNvPr id="4" name="Slide Number Placeholder 3"/>
          <p:cNvSpPr>
            <a:spLocks noGrp="1"/>
          </p:cNvSpPr>
          <p:nvPr>
            <p:ph type="sldNum" idx="12"/>
          </p:nvPr>
        </p:nvSpPr>
        <p:spPr/>
        <p:txBody>
          <a:bodyPr/>
          <a:lstStyle/>
          <a:p>
            <a:pPr lvl="0"/>
            <a:fld id="{00000000-1234-1234-1234-123412341234}" type="slidenum">
              <a:rPr lang="uk-UA" smtClean="0"/>
              <a:pPr lvl="0"/>
              <a:t>35</a:t>
            </a:fld>
            <a:endParaRPr lang="uk-UA"/>
          </a:p>
        </p:txBody>
      </p:sp>
    </p:spTree>
    <p:extLst>
      <p:ext uri="{BB962C8B-B14F-4D97-AF65-F5344CB8AC3E}">
        <p14:creationId xmlns:p14="http://schemas.microsoft.com/office/powerpoint/2010/main" val="1854231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B7D39B-B542-C44A-9208-F47E046989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pic>
        <p:nvPicPr>
          <p:cNvPr id="8" name="Picture 7">
            <a:extLst>
              <a:ext uri="{FF2B5EF4-FFF2-40B4-BE49-F238E27FC236}">
                <a16:creationId xmlns:a16="http://schemas.microsoft.com/office/drawing/2014/main" id="{05161E8D-0F83-0943-B445-14B3480EC6BD}"/>
              </a:ext>
            </a:extLst>
          </p:cNvPr>
          <p:cNvPicPr>
            <a:picLocks noChangeAspect="1"/>
          </p:cNvPicPr>
          <p:nvPr/>
        </p:nvPicPr>
        <p:blipFill>
          <a:blip r:embed="rId3"/>
          <a:stretch>
            <a:fillRect/>
          </a:stretch>
        </p:blipFill>
        <p:spPr>
          <a:xfrm>
            <a:off x="0" y="925363"/>
            <a:ext cx="9144000" cy="5007273"/>
          </a:xfrm>
          <a:prstGeom prst="rect">
            <a:avLst/>
          </a:prstGeom>
        </p:spPr>
      </p:pic>
    </p:spTree>
    <p:extLst>
      <p:ext uri="{BB962C8B-B14F-4D97-AF65-F5344CB8AC3E}">
        <p14:creationId xmlns:p14="http://schemas.microsoft.com/office/powerpoint/2010/main" val="3438111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9E96F2-219F-760F-A0E9-150E8730ABA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37</a:t>
            </a:fld>
            <a:endParaRPr lang="en-US"/>
          </a:p>
        </p:txBody>
      </p:sp>
      <p:pic>
        <p:nvPicPr>
          <p:cNvPr id="4" name="Picture 3">
            <a:extLst>
              <a:ext uri="{FF2B5EF4-FFF2-40B4-BE49-F238E27FC236}">
                <a16:creationId xmlns:a16="http://schemas.microsoft.com/office/drawing/2014/main" id="{61D8FACF-10C9-A29F-2303-4133AEF08B10}"/>
              </a:ext>
            </a:extLst>
          </p:cNvPr>
          <p:cNvPicPr>
            <a:picLocks noChangeAspect="1"/>
          </p:cNvPicPr>
          <p:nvPr/>
        </p:nvPicPr>
        <p:blipFill>
          <a:blip r:embed="rId3"/>
          <a:stretch>
            <a:fillRect/>
          </a:stretch>
        </p:blipFill>
        <p:spPr>
          <a:xfrm>
            <a:off x="676189" y="0"/>
            <a:ext cx="7772400" cy="6841081"/>
          </a:xfrm>
          <a:prstGeom prst="rect">
            <a:avLst/>
          </a:prstGeom>
        </p:spPr>
      </p:pic>
    </p:spTree>
    <p:extLst>
      <p:ext uri="{BB962C8B-B14F-4D97-AF65-F5344CB8AC3E}">
        <p14:creationId xmlns:p14="http://schemas.microsoft.com/office/powerpoint/2010/main" val="1881441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475C4A-1FD4-304E-A816-81E71D1BA0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38</a:t>
            </a:fld>
            <a:endParaRPr lang="en-US"/>
          </a:p>
        </p:txBody>
      </p:sp>
      <p:pic>
        <p:nvPicPr>
          <p:cNvPr id="6" name="Picture 5">
            <a:extLst>
              <a:ext uri="{FF2B5EF4-FFF2-40B4-BE49-F238E27FC236}">
                <a16:creationId xmlns:a16="http://schemas.microsoft.com/office/drawing/2014/main" id="{EDA6D3BB-CD1B-1045-A9BA-A8F111943D1D}"/>
              </a:ext>
            </a:extLst>
          </p:cNvPr>
          <p:cNvPicPr>
            <a:picLocks noChangeAspect="1"/>
          </p:cNvPicPr>
          <p:nvPr/>
        </p:nvPicPr>
        <p:blipFill>
          <a:blip r:embed="rId3"/>
          <a:stretch>
            <a:fillRect/>
          </a:stretch>
        </p:blipFill>
        <p:spPr>
          <a:xfrm>
            <a:off x="377890" y="0"/>
            <a:ext cx="8388220" cy="6858000"/>
          </a:xfrm>
          <a:prstGeom prst="rect">
            <a:avLst/>
          </a:prstGeom>
        </p:spPr>
      </p:pic>
    </p:spTree>
    <p:extLst>
      <p:ext uri="{BB962C8B-B14F-4D97-AF65-F5344CB8AC3E}">
        <p14:creationId xmlns:p14="http://schemas.microsoft.com/office/powerpoint/2010/main" val="19111716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p:txBody>
          <a:bodyPr/>
          <a:lstStyle/>
          <a:p>
            <a:pPr lvl="0"/>
            <a:r>
              <a:rPr lang="en-US">
                <a:sym typeface="Arial"/>
              </a:rPr>
              <a:t>Task 1</a:t>
            </a:r>
            <a:endParaRPr lang="en-US"/>
          </a:p>
        </p:txBody>
      </p:sp>
      <p:sp>
        <p:nvSpPr>
          <p:cNvPr id="163" name="Google Shape;163;p23"/>
          <p:cNvSpPr txBox="1">
            <a:spLocks noGrp="1"/>
          </p:cNvSpPr>
          <p:nvPr>
            <p:ph type="body" idx="1"/>
          </p:nvPr>
        </p:nvSpPr>
        <p:spPr>
          <a:xfrm>
            <a:off x="457200" y="1201272"/>
            <a:ext cx="8229600" cy="4924892"/>
          </a:xfrm>
        </p:spPr>
        <p:txBody>
          <a:bodyPr/>
          <a:lstStyle/>
          <a:p>
            <a:pPr lvl="0"/>
            <a:r>
              <a:rPr lang="en-US" sz="2400" dirty="0">
                <a:solidFill>
                  <a:schemeClr val="tx1"/>
                </a:solidFill>
                <a:sym typeface="Arial"/>
              </a:rPr>
              <a:t>Open</a:t>
            </a:r>
            <a:r>
              <a:rPr lang="en-US" sz="2400" dirty="0">
                <a:solidFill>
                  <a:srgbClr val="0070C0"/>
                </a:solidFill>
                <a:sym typeface="Arial"/>
              </a:rPr>
              <a:t> </a:t>
            </a:r>
            <a:r>
              <a:rPr lang="en-US" sz="2400" dirty="0">
                <a:sym typeface="Arial"/>
              </a:rPr>
              <a:t>your </a:t>
            </a:r>
            <a:r>
              <a:rPr lang="en-US" sz="2400" dirty="0">
                <a:solidFill>
                  <a:srgbClr val="0066FF"/>
                </a:solidFill>
                <a:sym typeface="Arial"/>
              </a:rPr>
              <a:t>mama</a:t>
            </a:r>
            <a:r>
              <a:rPr lang="en-US" sz="2400" dirty="0">
                <a:solidFill>
                  <a:srgbClr val="0070C0"/>
                </a:solidFill>
                <a:sym typeface="Arial"/>
              </a:rPr>
              <a:t> </a:t>
            </a:r>
            <a:r>
              <a:rPr lang="en-US" sz="2400" dirty="0">
                <a:solidFill>
                  <a:schemeClr val="tx1"/>
                </a:solidFill>
                <a:sym typeface="Arial"/>
              </a:rPr>
              <a:t>file</a:t>
            </a:r>
            <a:r>
              <a:rPr lang="en-US" sz="2400" dirty="0">
                <a:solidFill>
                  <a:srgbClr val="00B050"/>
                </a:solidFill>
                <a:sym typeface="Arial"/>
              </a:rPr>
              <a:t> </a:t>
            </a:r>
            <a:r>
              <a:rPr lang="en-US" sz="2400" dirty="0">
                <a:solidFill>
                  <a:schemeClr val="tx1"/>
                </a:solidFill>
                <a:sym typeface="Arial"/>
              </a:rPr>
              <a:t>in</a:t>
            </a:r>
            <a:r>
              <a:rPr lang="en-US" sz="2400" dirty="0">
                <a:sym typeface="Arial"/>
              </a:rPr>
              <a:t> </a:t>
            </a:r>
            <a:r>
              <a:rPr lang="en-US" sz="2400" dirty="0" err="1">
                <a:sym typeface="Arial"/>
              </a:rPr>
              <a:t>Praat</a:t>
            </a:r>
            <a:r>
              <a:rPr lang="en-US" sz="2400" dirty="0"/>
              <a:t>;</a:t>
            </a:r>
            <a:r>
              <a:rPr lang="en-US" sz="2400" dirty="0">
                <a:sym typeface="Arial"/>
              </a:rPr>
              <a:t> </a:t>
            </a:r>
            <a:r>
              <a:rPr lang="en-US" sz="2400" dirty="0"/>
              <a:t>select</a:t>
            </a:r>
            <a:r>
              <a:rPr lang="en-US" sz="2400" dirty="0">
                <a:sym typeface="Arial"/>
              </a:rPr>
              <a:t> </a:t>
            </a:r>
            <a:r>
              <a:rPr lang="en-US" sz="2400" dirty="0">
                <a:solidFill>
                  <a:srgbClr val="0066FF"/>
                </a:solidFill>
              </a:rPr>
              <a:t>V</a:t>
            </a:r>
            <a:r>
              <a:rPr lang="en-US" sz="2400" dirty="0">
                <a:solidFill>
                  <a:srgbClr val="0066FF"/>
                </a:solidFill>
                <a:sym typeface="Arial"/>
              </a:rPr>
              <a:t>iew &amp; </a:t>
            </a:r>
            <a:r>
              <a:rPr lang="en-US" sz="2400" dirty="0">
                <a:solidFill>
                  <a:srgbClr val="0066FF"/>
                </a:solidFill>
              </a:rPr>
              <a:t>E</a:t>
            </a:r>
            <a:r>
              <a:rPr lang="en-US" sz="2400" dirty="0">
                <a:solidFill>
                  <a:srgbClr val="0066FF"/>
                </a:solidFill>
                <a:sym typeface="Arial"/>
              </a:rPr>
              <a:t>dit </a:t>
            </a:r>
            <a:r>
              <a:rPr lang="en-US" sz="2400" dirty="0">
                <a:solidFill>
                  <a:schemeClr val="tx1"/>
                </a:solidFill>
                <a:sym typeface="Arial"/>
              </a:rPr>
              <a:t>on right</a:t>
            </a:r>
            <a:endParaRPr lang="en-US" sz="2400" dirty="0">
              <a:solidFill>
                <a:schemeClr val="tx1"/>
              </a:solidFill>
            </a:endParaRPr>
          </a:p>
          <a:p>
            <a:pPr lvl="1"/>
            <a:r>
              <a:rPr lang="en-US" sz="2400" dirty="0">
                <a:sym typeface="Arial"/>
              </a:rPr>
              <a:t>Select the </a:t>
            </a:r>
            <a:r>
              <a:rPr lang="en-US" sz="2400" dirty="0">
                <a:solidFill>
                  <a:srgbClr val="FF0000"/>
                </a:solidFill>
                <a:sym typeface="Arial"/>
              </a:rPr>
              <a:t>most prominent word </a:t>
            </a:r>
            <a:r>
              <a:rPr lang="en-US" sz="2400" dirty="0">
                <a:solidFill>
                  <a:schemeClr val="tx1"/>
                </a:solidFill>
                <a:sym typeface="Arial"/>
              </a:rPr>
              <a:t>(using </a:t>
            </a:r>
            <a:r>
              <a:rPr lang="en-US" sz="2400" dirty="0">
                <a:solidFill>
                  <a:srgbClr val="FF0000"/>
                </a:solidFill>
                <a:sym typeface="Arial"/>
              </a:rPr>
              <a:t>“</a:t>
            </a:r>
            <a:r>
              <a:rPr lang="en-US" sz="2400" dirty="0" err="1">
                <a:solidFill>
                  <a:srgbClr val="FF0000"/>
                </a:solidFill>
                <a:sym typeface="Arial"/>
              </a:rPr>
              <a:t>sel</a:t>
            </a:r>
            <a:r>
              <a:rPr lang="en-US" sz="2400" dirty="0">
                <a:solidFill>
                  <a:srgbClr val="FF0000"/>
                </a:solidFill>
                <a:sym typeface="Arial"/>
              </a:rPr>
              <a:t>” </a:t>
            </a:r>
            <a:r>
              <a:rPr lang="en-US" sz="2400" dirty="0">
                <a:solidFill>
                  <a:schemeClr val="tx1"/>
                </a:solidFill>
                <a:sym typeface="Arial"/>
              </a:rPr>
              <a:t>at the bottom)</a:t>
            </a:r>
            <a:r>
              <a:rPr lang="en-US" sz="2400" dirty="0">
                <a:solidFill>
                  <a:srgbClr val="FF0000"/>
                </a:solidFill>
                <a:sym typeface="Arial"/>
              </a:rPr>
              <a:t> </a:t>
            </a:r>
            <a:r>
              <a:rPr lang="en-US" sz="2400" dirty="0">
                <a:sym typeface="Arial"/>
              </a:rPr>
              <a:t>and </a:t>
            </a:r>
            <a:r>
              <a:rPr lang="en-US" sz="2400" dirty="0">
                <a:solidFill>
                  <a:srgbClr val="FF0000"/>
                </a:solidFill>
                <a:sym typeface="Arial"/>
              </a:rPr>
              <a:t>find a single cycle </a:t>
            </a:r>
            <a:r>
              <a:rPr lang="en-US" sz="2400" dirty="0">
                <a:solidFill>
                  <a:schemeClr val="tx1"/>
                </a:solidFill>
                <a:sym typeface="Arial"/>
              </a:rPr>
              <a:t>in the wav</a:t>
            </a:r>
            <a:r>
              <a:rPr lang="en-US" sz="2400" dirty="0">
                <a:solidFill>
                  <a:schemeClr val="tx1"/>
                </a:solidFill>
              </a:rPr>
              <a:t>e</a:t>
            </a:r>
            <a:r>
              <a:rPr lang="en-US" sz="2400" dirty="0">
                <a:solidFill>
                  <a:schemeClr val="tx1"/>
                </a:solidFill>
                <a:sym typeface="Arial"/>
              </a:rPr>
              <a:t>form using “in” on the bottom left</a:t>
            </a:r>
          </a:p>
          <a:p>
            <a:pPr lvl="1"/>
            <a:r>
              <a:rPr lang="en-US" sz="2400" dirty="0"/>
              <a:t>S</a:t>
            </a:r>
            <a:r>
              <a:rPr lang="en-US" sz="2400" dirty="0">
                <a:sym typeface="Arial"/>
              </a:rPr>
              <a:t>elect the </a:t>
            </a:r>
            <a:r>
              <a:rPr lang="en-US" sz="2400" dirty="0">
                <a:solidFill>
                  <a:srgbClr val="FF0000"/>
                </a:solidFill>
                <a:sym typeface="Arial"/>
              </a:rPr>
              <a:t>cycle</a:t>
            </a:r>
            <a:r>
              <a:rPr lang="en-US" sz="2400" dirty="0">
                <a:sym typeface="Arial"/>
              </a:rPr>
              <a:t> -- what is the </a:t>
            </a:r>
            <a:r>
              <a:rPr lang="en-US" sz="2400" dirty="0">
                <a:solidFill>
                  <a:srgbClr val="FF0000"/>
                </a:solidFill>
                <a:sym typeface="Arial"/>
              </a:rPr>
              <a:t>frequency</a:t>
            </a:r>
            <a:r>
              <a:rPr lang="en-US" sz="2400" dirty="0">
                <a:sym typeface="Arial"/>
              </a:rPr>
              <a:t> (1/cycle length) identified at the top of the spectrogram?</a:t>
            </a:r>
            <a:endParaRPr lang="en-US" sz="2400" dirty="0"/>
          </a:p>
          <a:p>
            <a:pPr lvl="0"/>
            <a:r>
              <a:rPr lang="en-US" sz="2400" dirty="0">
                <a:solidFill>
                  <a:schemeClr val="tx1"/>
                </a:solidFill>
                <a:sym typeface="Arial"/>
              </a:rPr>
              <a:t>Select the </a:t>
            </a:r>
            <a:r>
              <a:rPr lang="en-US" sz="2400" dirty="0">
                <a:solidFill>
                  <a:srgbClr val="FF0000"/>
                </a:solidFill>
                <a:sym typeface="Arial"/>
              </a:rPr>
              <a:t>entire contour </a:t>
            </a:r>
            <a:r>
              <a:rPr lang="en-US" sz="2400" dirty="0">
                <a:solidFill>
                  <a:schemeClr val="tx1"/>
                </a:solidFill>
                <a:sym typeface="Arial"/>
              </a:rPr>
              <a:t>again</a:t>
            </a:r>
            <a:r>
              <a:rPr lang="en-US" sz="2400" dirty="0">
                <a:solidFill>
                  <a:srgbClr val="0070C0"/>
                </a:solidFill>
                <a:sym typeface="Arial"/>
              </a:rPr>
              <a:t> </a:t>
            </a:r>
            <a:r>
              <a:rPr lang="en-US" sz="2400" dirty="0">
                <a:solidFill>
                  <a:schemeClr val="tx1"/>
                </a:solidFill>
                <a:sym typeface="Arial"/>
              </a:rPr>
              <a:t>using</a:t>
            </a:r>
            <a:r>
              <a:rPr lang="en-US" sz="2400" dirty="0">
                <a:solidFill>
                  <a:srgbClr val="0070C0"/>
                </a:solidFill>
                <a:sym typeface="Arial"/>
              </a:rPr>
              <a:t> “all” </a:t>
            </a:r>
            <a:r>
              <a:rPr lang="en-US" sz="2400" dirty="0">
                <a:solidFill>
                  <a:schemeClr val="tx1"/>
                </a:solidFill>
                <a:sym typeface="Arial"/>
              </a:rPr>
              <a:t>at the bottom left and selecting only the waveform</a:t>
            </a:r>
          </a:p>
          <a:p>
            <a:pPr lvl="1"/>
            <a:r>
              <a:rPr lang="en-US" sz="2400" dirty="0">
                <a:solidFill>
                  <a:schemeClr val="tx1"/>
                </a:solidFill>
              </a:rPr>
              <a:t>S</a:t>
            </a:r>
            <a:r>
              <a:rPr lang="en-US" sz="2400" dirty="0">
                <a:solidFill>
                  <a:schemeClr val="tx1"/>
                </a:solidFill>
                <a:sym typeface="Arial"/>
              </a:rPr>
              <a:t>elect </a:t>
            </a:r>
            <a:r>
              <a:rPr lang="en-US" sz="2400" dirty="0">
                <a:solidFill>
                  <a:srgbClr val="0066FF"/>
                </a:solidFill>
                <a:sym typeface="Arial"/>
              </a:rPr>
              <a:t>Pitch </a:t>
            </a:r>
            <a:r>
              <a:rPr lang="en-US" sz="2400" dirty="0">
                <a:solidFill>
                  <a:srgbClr val="0066FF"/>
                </a:solidFill>
                <a:sym typeface="Wingdings" pitchFamily="2" charset="2"/>
              </a:rPr>
              <a:t> Show Pitch </a:t>
            </a:r>
            <a:r>
              <a:rPr lang="en-US" sz="2400" dirty="0">
                <a:solidFill>
                  <a:schemeClr val="tx1"/>
                </a:solidFill>
                <a:sym typeface="Wingdings" pitchFamily="2" charset="2"/>
              </a:rPr>
              <a:t>and </a:t>
            </a:r>
            <a:r>
              <a:rPr lang="en-US" sz="2400" dirty="0">
                <a:solidFill>
                  <a:srgbClr val="0066FF"/>
                </a:solidFill>
                <a:sym typeface="Wingdings" pitchFamily="2" charset="2"/>
              </a:rPr>
              <a:t>Intensity  Show intensity </a:t>
            </a:r>
          </a:p>
          <a:p>
            <a:pPr lvl="1"/>
            <a:r>
              <a:rPr lang="en-US" sz="2400" dirty="0">
                <a:solidFill>
                  <a:schemeClr val="tx1"/>
                </a:solidFill>
              </a:rPr>
              <a:t>What is </a:t>
            </a:r>
            <a:r>
              <a:rPr lang="en-US" sz="2400" dirty="0">
                <a:solidFill>
                  <a:schemeClr val="tx1"/>
                </a:solidFill>
                <a:sym typeface="Arial"/>
              </a:rPr>
              <a:t>the</a:t>
            </a:r>
            <a:r>
              <a:rPr lang="en-US" sz="2400" dirty="0">
                <a:solidFill>
                  <a:srgbClr val="FF0000"/>
                </a:solidFill>
                <a:sym typeface="Arial"/>
              </a:rPr>
              <a:t> minimum pitch?  Maximum?  Mean?</a:t>
            </a:r>
            <a:r>
              <a:rPr lang="en-US" sz="2400" dirty="0">
                <a:solidFill>
                  <a:srgbClr val="FF0000"/>
                </a:solidFill>
              </a:rPr>
              <a:t> </a:t>
            </a:r>
            <a:r>
              <a:rPr lang="en-US" sz="2400" dirty="0">
                <a:sym typeface="Arial"/>
              </a:rPr>
              <a:t>the </a:t>
            </a:r>
            <a:r>
              <a:rPr lang="en-US" sz="2400" dirty="0">
                <a:solidFill>
                  <a:srgbClr val="FF0000"/>
                </a:solidFill>
                <a:sym typeface="Arial"/>
              </a:rPr>
              <a:t>minimum intensity?  Maximum?  Mean?</a:t>
            </a:r>
            <a:endParaRPr lang="en-US" sz="2400"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Today</a:t>
            </a:r>
            <a:endParaRPr lang="en-US" dirty="0"/>
          </a:p>
        </p:txBody>
      </p:sp>
      <p:sp>
        <p:nvSpPr>
          <p:cNvPr id="3" name="Text Placeholder 2"/>
          <p:cNvSpPr>
            <a:spLocks noGrp="1"/>
          </p:cNvSpPr>
          <p:nvPr>
            <p:ph type="body" idx="1"/>
          </p:nvPr>
        </p:nvSpPr>
        <p:spPr>
          <a:xfrm>
            <a:off x="457200" y="1203960"/>
            <a:ext cx="8229600" cy="4922203"/>
          </a:xfrm>
        </p:spPr>
        <p:txBody>
          <a:bodyPr/>
          <a:lstStyle/>
          <a:p>
            <a:r>
              <a:rPr lang="en-US" dirty="0"/>
              <a:t>We’ll go through some exercises </a:t>
            </a:r>
            <a:r>
              <a:rPr lang="en-US" dirty="0">
                <a:solidFill>
                  <a:srgbClr val="0066FF"/>
                </a:solidFill>
              </a:rPr>
              <a:t>recording</a:t>
            </a:r>
            <a:r>
              <a:rPr lang="en-US" dirty="0"/>
              <a:t> and </a:t>
            </a:r>
            <a:r>
              <a:rPr lang="en-US" dirty="0">
                <a:solidFill>
                  <a:srgbClr val="0066FF"/>
                </a:solidFill>
              </a:rPr>
              <a:t>analyzing</a:t>
            </a:r>
            <a:r>
              <a:rPr lang="en-US" dirty="0"/>
              <a:t> files through </a:t>
            </a:r>
            <a:r>
              <a:rPr lang="en-US" dirty="0" err="1"/>
              <a:t>Praat</a:t>
            </a:r>
            <a:endParaRPr lang="en-US" dirty="0"/>
          </a:p>
          <a:p>
            <a:pPr lvl="1"/>
            <a:r>
              <a:rPr lang="en-US" sz="2400" dirty="0"/>
              <a:t>First, make sure you have the </a:t>
            </a:r>
            <a:r>
              <a:rPr lang="en-US" sz="2400" dirty="0">
                <a:solidFill>
                  <a:srgbClr val="0066FF"/>
                </a:solidFill>
              </a:rPr>
              <a:t>latest version </a:t>
            </a:r>
            <a:r>
              <a:rPr lang="en-US" sz="2400" dirty="0"/>
              <a:t>of </a:t>
            </a:r>
            <a:r>
              <a:rPr lang="en-US" sz="2400" dirty="0">
                <a:solidFill>
                  <a:srgbClr val="0066FF"/>
                </a:solidFill>
                <a:hlinkClick r:id="rId3">
                  <a:extLst>
                    <a:ext uri="{A12FA001-AC4F-418D-AE19-62706E023703}">
                      <ahyp:hlinkClr xmlns:ahyp="http://schemas.microsoft.com/office/drawing/2018/hyperlinkcolor" val="tx"/>
                    </a:ext>
                  </a:extLst>
                </a:hlinkClick>
              </a:rPr>
              <a:t>Praat</a:t>
            </a:r>
            <a:r>
              <a:rPr lang="en-US" sz="2400" dirty="0">
                <a:solidFill>
                  <a:srgbClr val="0066FF"/>
                </a:solidFill>
              </a:rPr>
              <a:t>,</a:t>
            </a:r>
            <a:r>
              <a:rPr lang="en-US" sz="2400" dirty="0"/>
              <a:t> 6.3.06 from 1/31/23 for Mac or same date for PC and install on your laptop</a:t>
            </a:r>
          </a:p>
          <a:p>
            <a:pPr lvl="1"/>
            <a:r>
              <a:rPr lang="en-US" sz="2400" dirty="0"/>
              <a:t>Put on your </a:t>
            </a:r>
            <a:r>
              <a:rPr lang="en-US" sz="2400" dirty="0">
                <a:solidFill>
                  <a:srgbClr val="0066FF"/>
                </a:solidFill>
              </a:rPr>
              <a:t>headphones</a:t>
            </a:r>
            <a:r>
              <a:rPr lang="en-US" sz="2400" dirty="0"/>
              <a:t> and adjust the </a:t>
            </a:r>
            <a:r>
              <a:rPr lang="en-US" sz="2400" dirty="0">
                <a:solidFill>
                  <a:srgbClr val="0066FF"/>
                </a:solidFill>
              </a:rPr>
              <a:t>microphone</a:t>
            </a:r>
            <a:r>
              <a:rPr lang="en-US" sz="2400" dirty="0"/>
              <a:t> so that it is slightly to one side of your mouth</a:t>
            </a:r>
          </a:p>
          <a:p>
            <a:pPr lvl="1"/>
            <a:r>
              <a:rPr lang="en-US" sz="2400" dirty="0"/>
              <a:t>If you have </a:t>
            </a:r>
            <a:r>
              <a:rPr lang="en-US" sz="2400" dirty="0">
                <a:solidFill>
                  <a:srgbClr val="0066FF"/>
                </a:solidFill>
              </a:rPr>
              <a:t>not been able to record </a:t>
            </a:r>
            <a:r>
              <a:rPr lang="en-US" sz="2400" dirty="0"/>
              <a:t>yourself before this class, please download these files from Courseworks2 -&gt; Files -&gt; Wav files</a:t>
            </a:r>
          </a:p>
          <a:p>
            <a:pPr lvl="1"/>
            <a:r>
              <a:rPr lang="en-US" sz="2400" dirty="0"/>
              <a:t>It might be good to download these now as a backup</a:t>
            </a:r>
          </a:p>
          <a:p>
            <a:pPr lvl="2"/>
            <a:r>
              <a:rPr lang="en-US" sz="2000" dirty="0"/>
              <a:t>mama-</a:t>
            </a:r>
            <a:r>
              <a:rPr lang="en-US" sz="2000" dirty="0" err="1"/>
              <a:t>jh.wav</a:t>
            </a:r>
            <a:r>
              <a:rPr lang="en-US" sz="2000" dirty="0"/>
              <a:t> will be your first </a:t>
            </a:r>
            <a:r>
              <a:rPr lang="en-US" sz="2000" dirty="0" err="1"/>
              <a:t>wavefile</a:t>
            </a:r>
            <a:r>
              <a:rPr lang="en-US" sz="2000" dirty="0"/>
              <a:t> today</a:t>
            </a:r>
          </a:p>
        </p:txBody>
      </p:sp>
      <p:sp>
        <p:nvSpPr>
          <p:cNvPr id="4" name="Slide Number Placeholder 3"/>
          <p:cNvSpPr>
            <a:spLocks noGrp="1"/>
          </p:cNvSpPr>
          <p:nvPr>
            <p:ph type="sldNum" idx="12"/>
          </p:nvPr>
        </p:nvSpPr>
        <p:spPr/>
        <p:txBody>
          <a:bodyPr/>
          <a:lstStyle/>
          <a:p>
            <a:pPr lvl="0"/>
            <a:fld id="{00000000-1234-1234-1234-123412341234}" type="slidenum">
              <a:rPr lang="uk-UA" smtClean="0"/>
              <a:pPr lvl="0"/>
              <a:t>4</a:t>
            </a:fld>
            <a:endParaRPr lang="uk-UA"/>
          </a:p>
        </p:txBody>
      </p:sp>
    </p:spTree>
    <p:extLst>
      <p:ext uri="{BB962C8B-B14F-4D97-AF65-F5344CB8AC3E}">
        <p14:creationId xmlns:p14="http://schemas.microsoft.com/office/powerpoint/2010/main" val="1920825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857084-9650-7444-A471-8B0A6DE464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40</a:t>
            </a:fld>
            <a:endParaRPr lang="en-US"/>
          </a:p>
        </p:txBody>
      </p:sp>
      <p:pic>
        <p:nvPicPr>
          <p:cNvPr id="5" name="Picture 4">
            <a:extLst>
              <a:ext uri="{FF2B5EF4-FFF2-40B4-BE49-F238E27FC236}">
                <a16:creationId xmlns:a16="http://schemas.microsoft.com/office/drawing/2014/main" id="{06C3DCE8-9769-794E-A4E0-CA1157D412B4}"/>
              </a:ext>
            </a:extLst>
          </p:cNvPr>
          <p:cNvPicPr>
            <a:picLocks noChangeAspect="1"/>
          </p:cNvPicPr>
          <p:nvPr/>
        </p:nvPicPr>
        <p:blipFill>
          <a:blip r:embed="rId3"/>
          <a:stretch>
            <a:fillRect/>
          </a:stretch>
        </p:blipFill>
        <p:spPr>
          <a:xfrm>
            <a:off x="0" y="754273"/>
            <a:ext cx="9144000" cy="5349454"/>
          </a:xfrm>
          <a:prstGeom prst="rect">
            <a:avLst/>
          </a:prstGeom>
        </p:spPr>
      </p:pic>
    </p:spTree>
    <p:extLst>
      <p:ext uri="{BB962C8B-B14F-4D97-AF65-F5344CB8AC3E}">
        <p14:creationId xmlns:p14="http://schemas.microsoft.com/office/powerpoint/2010/main" val="32421584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1192C6-6782-0590-5410-0B4CA8C516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41</a:t>
            </a:fld>
            <a:endParaRPr lang="en-US"/>
          </a:p>
        </p:txBody>
      </p:sp>
      <p:pic>
        <p:nvPicPr>
          <p:cNvPr id="4" name="Picture 3">
            <a:extLst>
              <a:ext uri="{FF2B5EF4-FFF2-40B4-BE49-F238E27FC236}">
                <a16:creationId xmlns:a16="http://schemas.microsoft.com/office/drawing/2014/main" id="{E0753B2F-2E76-3E07-D213-714FADF1513B}"/>
              </a:ext>
            </a:extLst>
          </p:cNvPr>
          <p:cNvPicPr>
            <a:picLocks noChangeAspect="1"/>
          </p:cNvPicPr>
          <p:nvPr/>
        </p:nvPicPr>
        <p:blipFill>
          <a:blip r:embed="rId2"/>
          <a:stretch>
            <a:fillRect/>
          </a:stretch>
        </p:blipFill>
        <p:spPr>
          <a:xfrm>
            <a:off x="700659" y="0"/>
            <a:ext cx="7742682" cy="6858000"/>
          </a:xfrm>
          <a:prstGeom prst="rect">
            <a:avLst/>
          </a:prstGeom>
        </p:spPr>
      </p:pic>
    </p:spTree>
    <p:extLst>
      <p:ext uri="{BB962C8B-B14F-4D97-AF65-F5344CB8AC3E}">
        <p14:creationId xmlns:p14="http://schemas.microsoft.com/office/powerpoint/2010/main" val="2923700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E9F32D-F937-6448-B3EF-EDB513828E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42</a:t>
            </a:fld>
            <a:endParaRPr lang="en-US"/>
          </a:p>
        </p:txBody>
      </p:sp>
      <p:pic>
        <p:nvPicPr>
          <p:cNvPr id="7" name="Picture 6">
            <a:extLst>
              <a:ext uri="{FF2B5EF4-FFF2-40B4-BE49-F238E27FC236}">
                <a16:creationId xmlns:a16="http://schemas.microsoft.com/office/drawing/2014/main" id="{BC8FEAF6-8638-D74B-961E-E8C52E9D2331}"/>
              </a:ext>
            </a:extLst>
          </p:cNvPr>
          <p:cNvPicPr>
            <a:picLocks noChangeAspect="1"/>
          </p:cNvPicPr>
          <p:nvPr/>
        </p:nvPicPr>
        <p:blipFill>
          <a:blip r:embed="rId3"/>
          <a:stretch>
            <a:fillRect/>
          </a:stretch>
        </p:blipFill>
        <p:spPr>
          <a:xfrm>
            <a:off x="0" y="649733"/>
            <a:ext cx="9144000" cy="5558534"/>
          </a:xfrm>
          <a:prstGeom prst="rect">
            <a:avLst/>
          </a:prstGeom>
        </p:spPr>
      </p:pic>
    </p:spTree>
    <p:extLst>
      <p:ext uri="{BB962C8B-B14F-4D97-AF65-F5344CB8AC3E}">
        <p14:creationId xmlns:p14="http://schemas.microsoft.com/office/powerpoint/2010/main" val="14394955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p:txBody>
          <a:bodyPr/>
          <a:lstStyle/>
          <a:p>
            <a:pPr lvl="0"/>
            <a:r>
              <a:rPr lang="en-US" dirty="0"/>
              <a:t>Task 2: Voice Quality</a:t>
            </a:r>
          </a:p>
        </p:txBody>
      </p:sp>
      <p:sp>
        <p:nvSpPr>
          <p:cNvPr id="170" name="Google Shape;170;p24"/>
          <p:cNvSpPr txBox="1">
            <a:spLocks noGrp="1"/>
          </p:cNvSpPr>
          <p:nvPr>
            <p:ph type="body" idx="1"/>
          </p:nvPr>
        </p:nvSpPr>
        <p:spPr>
          <a:xfrm>
            <a:off x="457200" y="1417638"/>
            <a:ext cx="8229600" cy="4708525"/>
          </a:xfrm>
        </p:spPr>
        <p:txBody>
          <a:bodyPr/>
          <a:lstStyle/>
          <a:p>
            <a:pPr lvl="0"/>
            <a:r>
              <a:rPr lang="en-US" dirty="0">
                <a:solidFill>
                  <a:srgbClr val="0066FF"/>
                </a:solidFill>
              </a:rPr>
              <a:t>Record</a:t>
            </a:r>
            <a:r>
              <a:rPr lang="en-US" dirty="0"/>
              <a:t> </a:t>
            </a:r>
            <a:r>
              <a:rPr lang="en-US" dirty="0">
                <a:solidFill>
                  <a:srgbClr val="00B050"/>
                </a:solidFill>
              </a:rPr>
              <a:t>“My mama lives in Memphis</a:t>
            </a:r>
            <a:r>
              <a:rPr lang="en-US" dirty="0">
                <a:solidFill>
                  <a:srgbClr val="0070C0"/>
                </a:solidFill>
              </a:rPr>
              <a:t>” </a:t>
            </a:r>
          </a:p>
          <a:p>
            <a:pPr lvl="1"/>
            <a:r>
              <a:rPr lang="en-US" dirty="0"/>
              <a:t>in a </a:t>
            </a:r>
            <a:r>
              <a:rPr lang="en-US" dirty="0">
                <a:solidFill>
                  <a:srgbClr val="0066FF"/>
                </a:solidFill>
                <a:hlinkClick r:id="rId7">
                  <a:extLst>
                    <a:ext uri="{A12FA001-AC4F-418D-AE19-62706E023703}">
                      <ahyp:hlinkClr xmlns:ahyp="http://schemas.microsoft.com/office/drawing/2018/hyperlinkcolor" val="tx"/>
                    </a:ext>
                  </a:extLst>
                </a:hlinkClick>
              </a:rPr>
              <a:t>whisper</a:t>
            </a:r>
            <a:endParaRPr lang="en-US" dirty="0">
              <a:solidFill>
                <a:srgbClr val="0066FF"/>
              </a:solidFill>
            </a:endParaRPr>
          </a:p>
          <a:p>
            <a:pPr lvl="1"/>
            <a:endParaRPr lang="en-US" dirty="0">
              <a:solidFill>
                <a:srgbClr val="FF0000"/>
              </a:solidFill>
            </a:endParaRPr>
          </a:p>
          <a:p>
            <a:pPr lvl="1"/>
            <a:r>
              <a:rPr lang="en-US" dirty="0"/>
              <a:t>in a </a:t>
            </a:r>
            <a:r>
              <a:rPr lang="en-US" dirty="0">
                <a:solidFill>
                  <a:srgbClr val="0066FF"/>
                </a:solidFill>
                <a:hlinkClick r:id="rId8">
                  <a:extLst>
                    <a:ext uri="{A12FA001-AC4F-418D-AE19-62706E023703}">
                      <ahyp:hlinkClr xmlns:ahyp="http://schemas.microsoft.com/office/drawing/2018/hyperlinkcolor" val="tx"/>
                    </a:ext>
                  </a:extLst>
                </a:hlinkClick>
              </a:rPr>
              <a:t>creaky voice</a:t>
            </a:r>
            <a:r>
              <a:rPr lang="en-US" dirty="0">
                <a:solidFill>
                  <a:srgbClr val="0066FF"/>
                </a:solidFill>
              </a:rPr>
              <a:t>  </a:t>
            </a:r>
          </a:p>
          <a:p>
            <a:pPr lvl="0"/>
            <a:r>
              <a:rPr lang="en-US" dirty="0">
                <a:solidFill>
                  <a:schemeClr val="tx1"/>
                </a:solidFill>
              </a:rPr>
              <a:t>Add to </a:t>
            </a:r>
            <a:r>
              <a:rPr lang="en-US" dirty="0" err="1">
                <a:solidFill>
                  <a:srgbClr val="0066FF"/>
                </a:solidFill>
              </a:rPr>
              <a:t>Praat</a:t>
            </a:r>
            <a:r>
              <a:rPr lang="en-US" dirty="0">
                <a:solidFill>
                  <a:srgbClr val="0066FF"/>
                </a:solidFill>
              </a:rPr>
              <a:t> Objects </a:t>
            </a:r>
            <a:r>
              <a:rPr lang="en-US" dirty="0">
                <a:solidFill>
                  <a:schemeClr val="tx1"/>
                </a:solidFill>
              </a:rPr>
              <a:t>and</a:t>
            </a:r>
            <a:r>
              <a:rPr lang="en-US" dirty="0">
                <a:solidFill>
                  <a:srgbClr val="0070C0"/>
                </a:solidFill>
              </a:rPr>
              <a:t> </a:t>
            </a:r>
            <a:r>
              <a:rPr lang="en-US" dirty="0">
                <a:solidFill>
                  <a:srgbClr val="0066FF"/>
                </a:solidFill>
              </a:rPr>
              <a:t>View &amp; Edit </a:t>
            </a:r>
            <a:r>
              <a:rPr lang="en-US" dirty="0">
                <a:solidFill>
                  <a:schemeClr val="tx1"/>
                </a:solidFill>
              </a:rPr>
              <a:t>each</a:t>
            </a:r>
          </a:p>
          <a:p>
            <a:pPr lvl="1"/>
            <a:r>
              <a:rPr lang="en-US" sz="2400" dirty="0">
                <a:solidFill>
                  <a:srgbClr val="FF0000"/>
                </a:solidFill>
              </a:rPr>
              <a:t>Study the pitch contours </a:t>
            </a:r>
            <a:r>
              <a:rPr lang="en-US" sz="2400" dirty="0"/>
              <a:t>in normal vs. whisper vs. creaky.  What do you notice?</a:t>
            </a:r>
          </a:p>
          <a:p>
            <a:pPr lvl="1"/>
            <a:r>
              <a:rPr lang="en-US" sz="2400" dirty="0"/>
              <a:t>Now select </a:t>
            </a:r>
            <a:r>
              <a:rPr lang="en-US" sz="2400" dirty="0">
                <a:solidFill>
                  <a:srgbClr val="0066FF"/>
                </a:solidFill>
              </a:rPr>
              <a:t>Pulses -&gt; Show pulses </a:t>
            </a:r>
            <a:r>
              <a:rPr lang="en-US" sz="2400" dirty="0">
                <a:solidFill>
                  <a:schemeClr val="tx1"/>
                </a:solidFill>
              </a:rPr>
              <a:t>and select the whole waveform</a:t>
            </a:r>
          </a:p>
          <a:p>
            <a:pPr lvl="1"/>
            <a:r>
              <a:rPr lang="en-US" sz="2400" dirty="0">
                <a:solidFill>
                  <a:srgbClr val="FF0000"/>
                </a:solidFill>
              </a:rPr>
              <a:t>Analyze jitter, shimmer </a:t>
            </a:r>
            <a:r>
              <a:rPr lang="en-US" sz="2400" dirty="0">
                <a:solidFill>
                  <a:schemeClr val="tx1"/>
                </a:solidFill>
              </a:rPr>
              <a:t>and</a:t>
            </a:r>
            <a:r>
              <a:rPr lang="en-US" sz="2400" dirty="0">
                <a:solidFill>
                  <a:srgbClr val="FF0000"/>
                </a:solidFill>
              </a:rPr>
              <a:t> HNR </a:t>
            </a:r>
            <a:r>
              <a:rPr lang="en-US" sz="2400" dirty="0"/>
              <a:t>of your 3 files using Pulses </a:t>
            </a:r>
            <a:r>
              <a:rPr lang="en-US" sz="2400" dirty="0">
                <a:sym typeface="Wingdings"/>
              </a:rPr>
              <a:t> </a:t>
            </a:r>
            <a:r>
              <a:rPr lang="en-US" sz="2400" dirty="0">
                <a:solidFill>
                  <a:srgbClr val="FF0000"/>
                </a:solidFill>
                <a:sym typeface="Wingdings"/>
              </a:rPr>
              <a:t>Voice report</a:t>
            </a:r>
            <a:endParaRPr lang="en-US" sz="2400" dirty="0">
              <a:solidFill>
                <a:srgbClr val="FF0000"/>
              </a:solidFill>
            </a:endParaRPr>
          </a:p>
        </p:txBody>
      </p:sp>
      <p:sp>
        <p:nvSpPr>
          <p:cNvPr id="171" name="Google Shape;171;p24"/>
          <p:cNvSpPr txBox="1">
            <a:spLocks noGrp="1"/>
          </p:cNvSpPr>
          <p:nvPr>
            <p:ph type="sldNum" idx="12"/>
          </p:nvPr>
        </p:nvSpPr>
        <p:spPr/>
        <p:txBody>
          <a:bodyPr/>
          <a:lstStyle/>
          <a:p>
            <a:pPr lvl="0"/>
            <a:fld id="{00000000-1234-1234-1234-123412341234}" type="slidenum">
              <a:rPr lang="is-IS" smtClean="0"/>
              <a:pPr lvl="0"/>
              <a:t>43</a:t>
            </a:fld>
            <a:endParaRPr lang="is-IS"/>
          </a:p>
        </p:txBody>
      </p:sp>
      <p:pic>
        <p:nvPicPr>
          <p:cNvPr id="2" name="whisper-jh.wav" descr="whisper-jh.wav">
            <a:hlinkClick r:id="" action="ppaction://media"/>
            <a:extLst>
              <a:ext uri="{FF2B5EF4-FFF2-40B4-BE49-F238E27FC236}">
                <a16:creationId xmlns:a16="http://schemas.microsoft.com/office/drawing/2014/main" id="{D0DB070B-9E68-8649-99F2-EDD423510140}"/>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extLst>
              <a:ext uri="{BEBA8EAE-BF5A-486C-A8C5-ECC9F3942E4B}">
                <a14:imgProps xmlns:a14="http://schemas.microsoft.com/office/drawing/2010/main">
                  <a14:imgLayer r:embed="rId10">
                    <a14:imgEffect>
                      <a14:saturation sat="66000"/>
                    </a14:imgEffect>
                  </a14:imgLayer>
                </a14:imgProps>
              </a:ext>
            </a:extLst>
          </a:blip>
          <a:stretch>
            <a:fillRect/>
          </a:stretch>
        </p:blipFill>
        <p:spPr>
          <a:xfrm>
            <a:off x="4663440" y="2001520"/>
            <a:ext cx="812800" cy="812800"/>
          </a:xfrm>
          <a:prstGeom prst="rect">
            <a:avLst/>
          </a:prstGeom>
        </p:spPr>
      </p:pic>
      <p:pic>
        <p:nvPicPr>
          <p:cNvPr id="3" name="creaky-jh.wav" descr="creaky-jh.wav">
            <a:hlinkClick r:id="" action="ppaction://media"/>
            <a:extLst>
              <a:ext uri="{FF2B5EF4-FFF2-40B4-BE49-F238E27FC236}">
                <a16:creationId xmlns:a16="http://schemas.microsoft.com/office/drawing/2014/main" id="{4EF0F73A-F697-4B42-8188-109718F23580}"/>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rgbClr val="0070C0">
                <a:tint val="45000"/>
                <a:satMod val="400000"/>
              </a:srgbClr>
            </a:duotone>
          </a:blip>
          <a:stretch>
            <a:fillRect/>
          </a:stretch>
        </p:blipFill>
        <p:spPr>
          <a:xfrm>
            <a:off x="6675120" y="281432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8872F4-F1ED-9843-BCF7-3166E0B25E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44</a:t>
            </a:fld>
            <a:endParaRPr lang="en-US"/>
          </a:p>
        </p:txBody>
      </p:sp>
      <p:pic>
        <p:nvPicPr>
          <p:cNvPr id="4" name="Picture 3">
            <a:extLst>
              <a:ext uri="{FF2B5EF4-FFF2-40B4-BE49-F238E27FC236}">
                <a16:creationId xmlns:a16="http://schemas.microsoft.com/office/drawing/2014/main" id="{E7E035D4-D171-4842-98A1-80CCA788B0B2}"/>
              </a:ext>
            </a:extLst>
          </p:cNvPr>
          <p:cNvPicPr>
            <a:picLocks noChangeAspect="1"/>
          </p:cNvPicPr>
          <p:nvPr/>
        </p:nvPicPr>
        <p:blipFill>
          <a:blip r:embed="rId3"/>
          <a:stretch>
            <a:fillRect/>
          </a:stretch>
        </p:blipFill>
        <p:spPr>
          <a:xfrm>
            <a:off x="42382" y="0"/>
            <a:ext cx="9059235" cy="6858000"/>
          </a:xfrm>
          <a:prstGeom prst="rect">
            <a:avLst/>
          </a:prstGeom>
        </p:spPr>
      </p:pic>
    </p:spTree>
    <p:extLst>
      <p:ext uri="{BB962C8B-B14F-4D97-AF65-F5344CB8AC3E}">
        <p14:creationId xmlns:p14="http://schemas.microsoft.com/office/powerpoint/2010/main" val="40467229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889B72-6861-B646-A4FD-5AB03B94277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45</a:t>
            </a:fld>
            <a:endParaRPr lang="en-US"/>
          </a:p>
        </p:txBody>
      </p:sp>
      <p:pic>
        <p:nvPicPr>
          <p:cNvPr id="6" name="Picture 5">
            <a:extLst>
              <a:ext uri="{FF2B5EF4-FFF2-40B4-BE49-F238E27FC236}">
                <a16:creationId xmlns:a16="http://schemas.microsoft.com/office/drawing/2014/main" id="{14401EB7-FADE-6042-9FC8-3B254C6E500C}"/>
              </a:ext>
            </a:extLst>
          </p:cNvPr>
          <p:cNvPicPr>
            <a:picLocks noChangeAspect="1"/>
          </p:cNvPicPr>
          <p:nvPr/>
        </p:nvPicPr>
        <p:blipFill>
          <a:blip r:embed="rId3"/>
          <a:stretch>
            <a:fillRect/>
          </a:stretch>
        </p:blipFill>
        <p:spPr>
          <a:xfrm>
            <a:off x="0" y="656202"/>
            <a:ext cx="9144000" cy="5545595"/>
          </a:xfrm>
          <a:prstGeom prst="rect">
            <a:avLst/>
          </a:prstGeom>
        </p:spPr>
      </p:pic>
    </p:spTree>
    <p:extLst>
      <p:ext uri="{BB962C8B-B14F-4D97-AF65-F5344CB8AC3E}">
        <p14:creationId xmlns:p14="http://schemas.microsoft.com/office/powerpoint/2010/main" val="852929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376EA2-145A-DE4D-9EA8-95166A5B8B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46</a:t>
            </a:fld>
            <a:endParaRPr lang="en-US"/>
          </a:p>
        </p:txBody>
      </p:sp>
      <p:pic>
        <p:nvPicPr>
          <p:cNvPr id="4" name="Picture 3">
            <a:extLst>
              <a:ext uri="{FF2B5EF4-FFF2-40B4-BE49-F238E27FC236}">
                <a16:creationId xmlns:a16="http://schemas.microsoft.com/office/drawing/2014/main" id="{BF43C73B-817E-784B-9F5F-6EAF45550277}"/>
              </a:ext>
            </a:extLst>
          </p:cNvPr>
          <p:cNvPicPr>
            <a:picLocks noChangeAspect="1"/>
          </p:cNvPicPr>
          <p:nvPr/>
        </p:nvPicPr>
        <p:blipFill>
          <a:blip r:embed="rId3"/>
          <a:stretch>
            <a:fillRect/>
          </a:stretch>
        </p:blipFill>
        <p:spPr>
          <a:xfrm>
            <a:off x="177030" y="0"/>
            <a:ext cx="8789939" cy="6858000"/>
          </a:xfrm>
          <a:prstGeom prst="rect">
            <a:avLst/>
          </a:prstGeom>
        </p:spPr>
      </p:pic>
    </p:spTree>
    <p:extLst>
      <p:ext uri="{BB962C8B-B14F-4D97-AF65-F5344CB8AC3E}">
        <p14:creationId xmlns:p14="http://schemas.microsoft.com/office/powerpoint/2010/main" val="25403073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F242B2-D57B-2241-B396-91CBDFAC74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47</a:t>
            </a:fld>
            <a:endParaRPr lang="en-US"/>
          </a:p>
        </p:txBody>
      </p:sp>
      <p:pic>
        <p:nvPicPr>
          <p:cNvPr id="4" name="Picture 3">
            <a:extLst>
              <a:ext uri="{FF2B5EF4-FFF2-40B4-BE49-F238E27FC236}">
                <a16:creationId xmlns:a16="http://schemas.microsoft.com/office/drawing/2014/main" id="{74862A26-3E3D-3542-BB58-BF826289E458}"/>
              </a:ext>
            </a:extLst>
          </p:cNvPr>
          <p:cNvPicPr>
            <a:picLocks noChangeAspect="1"/>
          </p:cNvPicPr>
          <p:nvPr/>
        </p:nvPicPr>
        <p:blipFill>
          <a:blip r:embed="rId3"/>
          <a:stretch>
            <a:fillRect/>
          </a:stretch>
        </p:blipFill>
        <p:spPr>
          <a:xfrm>
            <a:off x="0" y="415636"/>
            <a:ext cx="9144000" cy="6026727"/>
          </a:xfrm>
          <a:prstGeom prst="rect">
            <a:avLst/>
          </a:prstGeom>
        </p:spPr>
      </p:pic>
    </p:spTree>
    <p:extLst>
      <p:ext uri="{BB962C8B-B14F-4D97-AF65-F5344CB8AC3E}">
        <p14:creationId xmlns:p14="http://schemas.microsoft.com/office/powerpoint/2010/main" val="4085387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6893A2-DDEE-D94F-A28D-4643A8E359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48</a:t>
            </a:fld>
            <a:endParaRPr lang="en-US"/>
          </a:p>
        </p:txBody>
      </p:sp>
      <p:pic>
        <p:nvPicPr>
          <p:cNvPr id="4" name="Picture 3">
            <a:extLst>
              <a:ext uri="{FF2B5EF4-FFF2-40B4-BE49-F238E27FC236}">
                <a16:creationId xmlns:a16="http://schemas.microsoft.com/office/drawing/2014/main" id="{A8AF892A-557E-1644-8989-2923F625FA0A}"/>
              </a:ext>
            </a:extLst>
          </p:cNvPr>
          <p:cNvPicPr>
            <a:picLocks noChangeAspect="1"/>
          </p:cNvPicPr>
          <p:nvPr/>
        </p:nvPicPr>
        <p:blipFill>
          <a:blip r:embed="rId3"/>
          <a:stretch>
            <a:fillRect/>
          </a:stretch>
        </p:blipFill>
        <p:spPr>
          <a:xfrm>
            <a:off x="0" y="325171"/>
            <a:ext cx="9144000" cy="6207657"/>
          </a:xfrm>
          <a:prstGeom prst="rect">
            <a:avLst/>
          </a:prstGeom>
        </p:spPr>
      </p:pic>
    </p:spTree>
    <p:extLst>
      <p:ext uri="{BB962C8B-B14F-4D97-AF65-F5344CB8AC3E}">
        <p14:creationId xmlns:p14="http://schemas.microsoft.com/office/powerpoint/2010/main" val="17936830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F58E14-0172-17C3-1AFA-9C4BFC4045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49</a:t>
            </a:fld>
            <a:endParaRPr lang="en-US"/>
          </a:p>
        </p:txBody>
      </p:sp>
      <p:pic>
        <p:nvPicPr>
          <p:cNvPr id="4" name="Picture 3">
            <a:extLst>
              <a:ext uri="{FF2B5EF4-FFF2-40B4-BE49-F238E27FC236}">
                <a16:creationId xmlns:a16="http://schemas.microsoft.com/office/drawing/2014/main" id="{29CFA1F7-F694-B3FE-7D59-F67E2CF554F0}"/>
              </a:ext>
            </a:extLst>
          </p:cNvPr>
          <p:cNvPicPr>
            <a:picLocks noChangeAspect="1"/>
          </p:cNvPicPr>
          <p:nvPr/>
        </p:nvPicPr>
        <p:blipFill>
          <a:blip r:embed="rId3"/>
          <a:stretch>
            <a:fillRect/>
          </a:stretch>
        </p:blipFill>
        <p:spPr>
          <a:xfrm>
            <a:off x="796771" y="0"/>
            <a:ext cx="7550458" cy="6858000"/>
          </a:xfrm>
          <a:prstGeom prst="rect">
            <a:avLst/>
          </a:prstGeom>
        </p:spPr>
      </p:pic>
    </p:spTree>
    <p:extLst>
      <p:ext uri="{BB962C8B-B14F-4D97-AF65-F5344CB8AC3E}">
        <p14:creationId xmlns:p14="http://schemas.microsoft.com/office/powerpoint/2010/main" val="1454540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5</a:t>
            </a:fld>
            <a:endParaRPr sz="1400" b="0" i="0" u="none" strike="noStrike" cap="none">
              <a:solidFill>
                <a:schemeClr val="dk1"/>
              </a:solidFill>
              <a:latin typeface="Arial"/>
              <a:ea typeface="Arial"/>
              <a:cs typeface="Arial"/>
              <a:sym typeface="Arial"/>
            </a:endParaRPr>
          </a:p>
        </p:txBody>
      </p:sp>
      <p:sp>
        <p:nvSpPr>
          <p:cNvPr id="104" name="Google Shape;104;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latin typeface="Arial"/>
              <a:ea typeface="Arial"/>
              <a:cs typeface="Arial"/>
              <a:sym typeface="Arial"/>
            </a:endParaRPr>
          </a:p>
        </p:txBody>
      </p:sp>
      <p:pic>
        <p:nvPicPr>
          <p:cNvPr id="105" name="Google Shape;105;p15" descr="praat"/>
          <p:cNvPicPr preferRelativeResize="0">
            <a:picLocks noGrp="1"/>
          </p:cNvPicPr>
          <p:nvPr>
            <p:ph type="body" idx="1"/>
          </p:nvPr>
        </p:nvPicPr>
        <p:blipFill rotWithShape="1">
          <a:blip r:embed="rId3">
            <a:alphaModFix/>
          </a:blip>
          <a:srcRect/>
          <a:stretch/>
        </p:blipFill>
        <p:spPr>
          <a:xfrm>
            <a:off x="0" y="0"/>
            <a:ext cx="9144000" cy="651986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870513-C8D4-820A-E191-ABA4304661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50</a:t>
            </a:fld>
            <a:endParaRPr lang="en-US"/>
          </a:p>
        </p:txBody>
      </p:sp>
      <p:pic>
        <p:nvPicPr>
          <p:cNvPr id="4" name="Picture 3">
            <a:extLst>
              <a:ext uri="{FF2B5EF4-FFF2-40B4-BE49-F238E27FC236}">
                <a16:creationId xmlns:a16="http://schemas.microsoft.com/office/drawing/2014/main" id="{804AF3FB-63BF-F6F9-5D52-CD1DBCFCD50D}"/>
              </a:ext>
            </a:extLst>
          </p:cNvPr>
          <p:cNvPicPr>
            <a:picLocks noChangeAspect="1"/>
          </p:cNvPicPr>
          <p:nvPr/>
        </p:nvPicPr>
        <p:blipFill>
          <a:blip r:embed="rId3"/>
          <a:stretch>
            <a:fillRect/>
          </a:stretch>
        </p:blipFill>
        <p:spPr>
          <a:xfrm>
            <a:off x="882981" y="0"/>
            <a:ext cx="7378038" cy="6858000"/>
          </a:xfrm>
          <a:prstGeom prst="rect">
            <a:avLst/>
          </a:prstGeom>
        </p:spPr>
      </p:pic>
    </p:spTree>
    <p:extLst>
      <p:ext uri="{BB962C8B-B14F-4D97-AF65-F5344CB8AC3E}">
        <p14:creationId xmlns:p14="http://schemas.microsoft.com/office/powerpoint/2010/main" val="553422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a:spLocks noGrp="1"/>
          </p:cNvSpPr>
          <p:nvPr>
            <p:ph type="title"/>
          </p:nvPr>
        </p:nvSpPr>
        <p:spPr/>
        <p:txBody>
          <a:bodyPr/>
          <a:lstStyle/>
          <a:p>
            <a:pPr lvl="0"/>
            <a:r>
              <a:rPr lang="en-US" dirty="0">
                <a:sym typeface="Arial"/>
              </a:rPr>
              <a:t>Task 3: Contours</a:t>
            </a:r>
            <a:endParaRPr lang="en-US" dirty="0"/>
          </a:p>
        </p:txBody>
      </p:sp>
      <p:sp>
        <p:nvSpPr>
          <p:cNvPr id="177" name="Google Shape;177;p25"/>
          <p:cNvSpPr txBox="1">
            <a:spLocks noGrp="1"/>
          </p:cNvSpPr>
          <p:nvPr>
            <p:ph type="body" idx="1"/>
          </p:nvPr>
        </p:nvSpPr>
        <p:spPr/>
        <p:txBody>
          <a:bodyPr/>
          <a:lstStyle/>
          <a:p>
            <a:pPr lvl="0"/>
            <a:r>
              <a:rPr lang="en-US" dirty="0">
                <a:sym typeface="Arial"/>
              </a:rPr>
              <a:t>Record </a:t>
            </a:r>
            <a:r>
              <a:rPr lang="en-US" dirty="0">
                <a:solidFill>
                  <a:srgbClr val="00B050"/>
                </a:solidFill>
                <a:sym typeface="Arial"/>
              </a:rPr>
              <a:t>“My mama lives in Memphis” </a:t>
            </a:r>
            <a:r>
              <a:rPr lang="en-US" dirty="0">
                <a:sym typeface="Arial"/>
              </a:rPr>
              <a:t>as a </a:t>
            </a:r>
            <a:r>
              <a:rPr lang="en-US" dirty="0">
                <a:solidFill>
                  <a:srgbClr val="0066FF"/>
                </a:solidFill>
                <a:sym typeface="Arial"/>
                <a:hlinkClick r:id="rId9">
                  <a:extLst>
                    <a:ext uri="{A12FA001-AC4F-418D-AE19-62706E023703}">
                      <ahyp:hlinkClr xmlns:ahyp="http://schemas.microsoft.com/office/drawing/2018/hyperlinkcolor" val="tx"/>
                    </a:ext>
                  </a:extLst>
                </a:hlinkClick>
              </a:rPr>
              <a:t>yes-no question</a:t>
            </a:r>
            <a:endParaRPr lang="en-US" dirty="0">
              <a:solidFill>
                <a:srgbClr val="0066FF"/>
              </a:solidFill>
              <a:sym typeface="Arial"/>
            </a:endParaRPr>
          </a:p>
          <a:p>
            <a:pPr lvl="1"/>
            <a:endParaRPr lang="en-US" dirty="0">
              <a:solidFill>
                <a:srgbClr val="FF0000"/>
              </a:solidFill>
            </a:endParaRPr>
          </a:p>
          <a:p>
            <a:pPr lvl="1"/>
            <a:r>
              <a:rPr lang="en-US" dirty="0">
                <a:solidFill>
                  <a:srgbClr val="FF0000"/>
                </a:solidFill>
              </a:rPr>
              <a:t>Compare</a:t>
            </a:r>
            <a:r>
              <a:rPr lang="en-US" dirty="0"/>
              <a:t> to your </a:t>
            </a:r>
            <a:r>
              <a:rPr lang="en-US" dirty="0">
                <a:solidFill>
                  <a:srgbClr val="0066FF"/>
                </a:solidFill>
              </a:rPr>
              <a:t>Mama</a:t>
            </a:r>
            <a:r>
              <a:rPr lang="en-US" dirty="0"/>
              <a:t> statement</a:t>
            </a:r>
          </a:p>
          <a:p>
            <a:pPr lvl="1"/>
            <a:r>
              <a:rPr lang="en-US" dirty="0">
                <a:sym typeface="Arial"/>
              </a:rPr>
              <a:t>What are the </a:t>
            </a:r>
            <a:r>
              <a:rPr lang="en-US" dirty="0">
                <a:solidFill>
                  <a:srgbClr val="FF0000"/>
                </a:solidFill>
                <a:sym typeface="Arial"/>
              </a:rPr>
              <a:t>similarities</a:t>
            </a:r>
            <a:r>
              <a:rPr lang="en-US" dirty="0">
                <a:sym typeface="Arial"/>
              </a:rPr>
              <a:t> in F0?  </a:t>
            </a:r>
            <a:r>
              <a:rPr lang="en-US" dirty="0">
                <a:solidFill>
                  <a:srgbClr val="FF0000"/>
                </a:solidFill>
                <a:sym typeface="Arial"/>
              </a:rPr>
              <a:t>Differences</a:t>
            </a:r>
            <a:r>
              <a:rPr lang="en-US" dirty="0">
                <a:sym typeface="Arial"/>
              </a:rPr>
              <a:t>?</a:t>
            </a:r>
          </a:p>
          <a:p>
            <a:pPr lvl="0"/>
            <a:r>
              <a:rPr lang="en-US" dirty="0"/>
              <a:t>Now record </a:t>
            </a:r>
            <a:r>
              <a:rPr lang="en-US" dirty="0">
                <a:solidFill>
                  <a:srgbClr val="0070C0"/>
                </a:solidFill>
              </a:rPr>
              <a:t>a </a:t>
            </a:r>
            <a:r>
              <a:rPr lang="en-US" dirty="0">
                <a:solidFill>
                  <a:srgbClr val="0066FF"/>
                </a:solidFill>
                <a:hlinkClick r:id="rId10">
                  <a:extLst>
                    <a:ext uri="{A12FA001-AC4F-418D-AE19-62706E023703}">
                      <ahyp:hlinkClr xmlns:ahyp="http://schemas.microsoft.com/office/drawing/2018/hyperlinkcolor" val="tx"/>
                    </a:ext>
                  </a:extLst>
                </a:hlinkClick>
              </a:rPr>
              <a:t>wh-question</a:t>
            </a:r>
            <a:r>
              <a:rPr lang="en-US" dirty="0"/>
              <a:t>: </a:t>
            </a:r>
            <a:r>
              <a:rPr lang="en-US" dirty="0">
                <a:solidFill>
                  <a:srgbClr val="0066FF"/>
                </a:solidFill>
              </a:rPr>
              <a:t>“Where does my mama live?”</a:t>
            </a:r>
            <a:r>
              <a:rPr lang="en-US" dirty="0">
                <a:solidFill>
                  <a:srgbClr val="00B050"/>
                </a:solidFill>
              </a:rPr>
              <a:t>  </a:t>
            </a:r>
          </a:p>
          <a:p>
            <a:pPr lvl="0"/>
            <a:endParaRPr lang="en-US" dirty="0"/>
          </a:p>
          <a:p>
            <a:pPr lvl="0"/>
            <a:r>
              <a:rPr lang="en-US" dirty="0"/>
              <a:t>Which of the other 2 contours is </a:t>
            </a:r>
            <a:r>
              <a:rPr lang="en-US" dirty="0">
                <a:solidFill>
                  <a:srgbClr val="0066FF"/>
                </a:solidFill>
              </a:rPr>
              <a:t>most similar?</a:t>
            </a:r>
          </a:p>
        </p:txBody>
      </p:sp>
      <p:pic>
        <p:nvPicPr>
          <p:cNvPr id="2" name="whq-jh.wav" descr="whq-jh.wav">
            <a:hlinkClick r:id="" action="ppaction://media"/>
            <a:extLst>
              <a:ext uri="{FF2B5EF4-FFF2-40B4-BE49-F238E27FC236}">
                <a16:creationId xmlns:a16="http://schemas.microsoft.com/office/drawing/2014/main" id="{89EE46EB-A24D-1949-BA78-F07849AE4A4C}"/>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rgbClr val="0070C0">
                <a:tint val="45000"/>
                <a:satMod val="400000"/>
              </a:srgbClr>
            </a:duotone>
          </a:blip>
          <a:stretch>
            <a:fillRect/>
          </a:stretch>
        </p:blipFill>
        <p:spPr>
          <a:xfrm>
            <a:off x="2960717" y="4618644"/>
            <a:ext cx="812800" cy="812800"/>
          </a:xfrm>
          <a:prstGeom prst="rect">
            <a:avLst/>
          </a:prstGeom>
        </p:spPr>
      </p:pic>
      <p:pic>
        <p:nvPicPr>
          <p:cNvPr id="3" name="ynq-jh.wav" descr="ynq-jh.wav">
            <a:hlinkClick r:id="" action="ppaction://media"/>
            <a:extLst>
              <a:ext uri="{FF2B5EF4-FFF2-40B4-BE49-F238E27FC236}">
                <a16:creationId xmlns:a16="http://schemas.microsoft.com/office/drawing/2014/main" id="{9CF259C6-D269-B74F-8079-D2B0FED7A7AD}"/>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rgbClr val="0070C0">
                <a:tint val="45000"/>
                <a:satMod val="400000"/>
              </a:srgbClr>
            </a:duotone>
          </a:blip>
          <a:stretch>
            <a:fillRect/>
          </a:stretch>
        </p:blipFill>
        <p:spPr>
          <a:xfrm>
            <a:off x="4572000" y="2227580"/>
            <a:ext cx="812800" cy="812800"/>
          </a:xfrm>
          <a:prstGeom prst="rect">
            <a:avLst/>
          </a:prstGeom>
        </p:spPr>
      </p:pic>
      <p:pic>
        <p:nvPicPr>
          <p:cNvPr id="4" name="whq-jh.wav" descr="whq-jh.wav">
            <a:hlinkClick r:id="" action="ppaction://media"/>
            <a:extLst>
              <a:ext uri="{FF2B5EF4-FFF2-40B4-BE49-F238E27FC236}">
                <a16:creationId xmlns:a16="http://schemas.microsoft.com/office/drawing/2014/main" id="{E747D4CF-41D2-6046-AE7D-E42EE4D1C697}"/>
              </a:ext>
            </a:extLst>
          </p:cNvPr>
          <p:cNvPicPr>
            <a:picLocks noChangeAspect="1"/>
          </p:cNvPicPr>
          <p:nvPr>
            <a:audioFile r:link="rId6"/>
            <p:extLst>
              <p:ext uri="{DAA4B4D4-6D71-4841-9C94-3DE7FCFB9230}">
                <p14:media xmlns:p14="http://schemas.microsoft.com/office/powerpoint/2010/main" r:embed="rId5"/>
              </p:ext>
            </p:extLst>
          </p:nvPr>
        </p:nvPicPr>
        <p:blipFill>
          <a:blip r:embed="rId11">
            <a:duotone>
              <a:prstClr val="black"/>
              <a:srgbClr val="0070C0">
                <a:tint val="45000"/>
                <a:satMod val="400000"/>
              </a:srgbClr>
            </a:duotone>
          </a:blip>
          <a:stretch>
            <a:fillRect/>
          </a:stretch>
        </p:blipFill>
        <p:spPr>
          <a:xfrm>
            <a:off x="6277033" y="461864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1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DB60F9-2AEA-CC49-A2E1-C8097F86B8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52</a:t>
            </a:fld>
            <a:endParaRPr lang="en-US"/>
          </a:p>
        </p:txBody>
      </p:sp>
      <p:pic>
        <p:nvPicPr>
          <p:cNvPr id="4" name="Picture 3">
            <a:extLst>
              <a:ext uri="{FF2B5EF4-FFF2-40B4-BE49-F238E27FC236}">
                <a16:creationId xmlns:a16="http://schemas.microsoft.com/office/drawing/2014/main" id="{9FAB509D-F606-A84D-A756-F1A8AB676773}"/>
              </a:ext>
            </a:extLst>
          </p:cNvPr>
          <p:cNvPicPr>
            <a:picLocks noChangeAspect="1"/>
          </p:cNvPicPr>
          <p:nvPr/>
        </p:nvPicPr>
        <p:blipFill>
          <a:blip r:embed="rId3"/>
          <a:stretch>
            <a:fillRect/>
          </a:stretch>
        </p:blipFill>
        <p:spPr>
          <a:xfrm>
            <a:off x="0" y="182063"/>
            <a:ext cx="9144000" cy="6493874"/>
          </a:xfrm>
          <a:prstGeom prst="rect">
            <a:avLst/>
          </a:prstGeom>
        </p:spPr>
      </p:pic>
    </p:spTree>
    <p:extLst>
      <p:ext uri="{BB962C8B-B14F-4D97-AF65-F5344CB8AC3E}">
        <p14:creationId xmlns:p14="http://schemas.microsoft.com/office/powerpoint/2010/main" val="17632838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8244DC-2D72-4E4E-B4A2-C2B8D6427E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53</a:t>
            </a:fld>
            <a:endParaRPr lang="en-US"/>
          </a:p>
        </p:txBody>
      </p:sp>
      <p:pic>
        <p:nvPicPr>
          <p:cNvPr id="4" name="Picture 3">
            <a:extLst>
              <a:ext uri="{FF2B5EF4-FFF2-40B4-BE49-F238E27FC236}">
                <a16:creationId xmlns:a16="http://schemas.microsoft.com/office/drawing/2014/main" id="{C641D3DE-02FB-4F4B-86CF-B245BC9C0C6D}"/>
              </a:ext>
            </a:extLst>
          </p:cNvPr>
          <p:cNvPicPr>
            <a:picLocks noChangeAspect="1"/>
          </p:cNvPicPr>
          <p:nvPr/>
        </p:nvPicPr>
        <p:blipFill>
          <a:blip r:embed="rId3"/>
          <a:stretch>
            <a:fillRect/>
          </a:stretch>
        </p:blipFill>
        <p:spPr>
          <a:xfrm>
            <a:off x="0" y="124026"/>
            <a:ext cx="9144000" cy="6609948"/>
          </a:xfrm>
          <a:prstGeom prst="rect">
            <a:avLst/>
          </a:prstGeom>
        </p:spPr>
      </p:pic>
    </p:spTree>
    <p:extLst>
      <p:ext uri="{BB962C8B-B14F-4D97-AF65-F5344CB8AC3E}">
        <p14:creationId xmlns:p14="http://schemas.microsoft.com/office/powerpoint/2010/main" val="3133194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C9B900-6FC2-CC44-B37D-EC868739E9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54</a:t>
            </a:fld>
            <a:endParaRPr lang="en-US"/>
          </a:p>
        </p:txBody>
      </p:sp>
      <p:pic>
        <p:nvPicPr>
          <p:cNvPr id="4" name="Picture 3">
            <a:extLst>
              <a:ext uri="{FF2B5EF4-FFF2-40B4-BE49-F238E27FC236}">
                <a16:creationId xmlns:a16="http://schemas.microsoft.com/office/drawing/2014/main" id="{5BDDF416-C0C2-5941-B3EA-F5310D701C23}"/>
              </a:ext>
            </a:extLst>
          </p:cNvPr>
          <p:cNvPicPr>
            <a:picLocks noChangeAspect="1"/>
          </p:cNvPicPr>
          <p:nvPr/>
        </p:nvPicPr>
        <p:blipFill>
          <a:blip r:embed="rId3"/>
          <a:stretch>
            <a:fillRect/>
          </a:stretch>
        </p:blipFill>
        <p:spPr>
          <a:xfrm>
            <a:off x="95444" y="0"/>
            <a:ext cx="8953112" cy="6858000"/>
          </a:xfrm>
          <a:prstGeom prst="rect">
            <a:avLst/>
          </a:prstGeom>
        </p:spPr>
      </p:pic>
    </p:spTree>
    <p:extLst>
      <p:ext uri="{BB962C8B-B14F-4D97-AF65-F5344CB8AC3E}">
        <p14:creationId xmlns:p14="http://schemas.microsoft.com/office/powerpoint/2010/main" val="28464300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latin typeface="Arial"/>
                <a:ea typeface="Arial"/>
                <a:cs typeface="Arial"/>
                <a:sym typeface="Arial"/>
              </a:rPr>
              <a:t>Task 4: Emotional Speech</a:t>
            </a:r>
            <a:endParaRPr dirty="0"/>
          </a:p>
        </p:txBody>
      </p:sp>
      <p:sp>
        <p:nvSpPr>
          <p:cNvPr id="210" name="Google Shape;210;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hlink"/>
              </a:buClr>
              <a:buSzPts val="2800"/>
              <a:buFont typeface="Arial"/>
              <a:buChar char="•"/>
            </a:pPr>
            <a:r>
              <a:rPr lang="en-US" dirty="0">
                <a:solidFill>
                  <a:schemeClr val="tx1"/>
                </a:solidFill>
                <a:latin typeface="Arial"/>
                <a:ea typeface="Arial"/>
                <a:cs typeface="Arial"/>
                <a:sym typeface="Arial"/>
              </a:rPr>
              <a:t>Record </a:t>
            </a:r>
            <a:r>
              <a:rPr lang="en-US" dirty="0">
                <a:solidFill>
                  <a:srgbClr val="00B050"/>
                </a:solidFill>
                <a:latin typeface="Arial"/>
                <a:ea typeface="Arial"/>
                <a:cs typeface="Arial"/>
                <a:sym typeface="Arial"/>
              </a:rPr>
              <a:t>“My mama lives in Memphis” </a:t>
            </a:r>
            <a:r>
              <a:rPr lang="en-US" dirty="0">
                <a:solidFill>
                  <a:schemeClr val="tx1"/>
                </a:solidFill>
                <a:latin typeface="Arial"/>
                <a:ea typeface="Arial"/>
                <a:cs typeface="Arial"/>
                <a:sym typeface="Arial"/>
              </a:rPr>
              <a:t>again</a:t>
            </a:r>
            <a:endParaRPr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As </a:t>
            </a:r>
            <a:r>
              <a:rPr lang="en-US" sz="2400" dirty="0">
                <a:solidFill>
                  <a:srgbClr val="0066FF"/>
                </a:solidFill>
                <a:latin typeface="Arial"/>
                <a:ea typeface="Arial"/>
                <a:cs typeface="Arial"/>
                <a:sym typeface="Arial"/>
                <a:hlinkClick r:id="rId9">
                  <a:extLst>
                    <a:ext uri="{A12FA001-AC4F-418D-AE19-62706E023703}">
                      <ahyp:hlinkClr xmlns:ahyp="http://schemas.microsoft.com/office/drawing/2018/hyperlinkcolor" val="tx"/>
                    </a:ext>
                  </a:extLst>
                </a:hlinkClick>
              </a:rPr>
              <a:t>angry speech</a:t>
            </a:r>
            <a:endParaRPr sz="2400" dirty="0">
              <a:solidFill>
                <a:srgbClr val="0066FF"/>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As </a:t>
            </a:r>
            <a:r>
              <a:rPr lang="en-US" sz="2400" dirty="0">
                <a:solidFill>
                  <a:srgbClr val="0066FF"/>
                </a:solidFill>
                <a:latin typeface="Arial"/>
                <a:ea typeface="Arial"/>
                <a:cs typeface="Arial"/>
                <a:sym typeface="Arial"/>
                <a:hlinkClick r:id="rId9">
                  <a:extLst>
                    <a:ext uri="{A12FA001-AC4F-418D-AE19-62706E023703}">
                      <ahyp:hlinkClr xmlns:ahyp="http://schemas.microsoft.com/office/drawing/2018/hyperlinkcolor" val="tx"/>
                    </a:ext>
                  </a:extLst>
                </a:hlinkClick>
              </a:rPr>
              <a:t>sad speech</a:t>
            </a:r>
            <a:endParaRPr sz="2400" dirty="0">
              <a:solidFill>
                <a:srgbClr val="0066FF"/>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As </a:t>
            </a:r>
            <a:r>
              <a:rPr lang="en-US" sz="2400" dirty="0">
                <a:solidFill>
                  <a:srgbClr val="0066FF"/>
                </a:solidFill>
                <a:latin typeface="Arial"/>
                <a:ea typeface="Arial"/>
                <a:cs typeface="Arial"/>
                <a:sym typeface="Arial"/>
                <a:hlinkClick r:id="rId10">
                  <a:extLst>
                    <a:ext uri="{A12FA001-AC4F-418D-AE19-62706E023703}">
                      <ahyp:hlinkClr xmlns:ahyp="http://schemas.microsoft.com/office/drawing/2018/hyperlinkcolor" val="tx"/>
                    </a:ext>
                  </a:extLst>
                </a:hlinkClick>
              </a:rPr>
              <a:t>happy speech</a:t>
            </a:r>
            <a:endParaRPr sz="2400" dirty="0">
              <a:solidFill>
                <a:srgbClr val="0066FF"/>
              </a:solidFill>
            </a:endParaRPr>
          </a:p>
          <a:p>
            <a:pPr marL="342900" lvl="0" indent="-342900" algn="l" rtl="0">
              <a:lnSpc>
                <a:spcPct val="90000"/>
              </a:lnSpc>
              <a:spcBef>
                <a:spcPts val="560"/>
              </a:spcBef>
              <a:spcAft>
                <a:spcPts val="0"/>
              </a:spcAft>
              <a:buClr>
                <a:schemeClr val="hlink"/>
              </a:buClr>
              <a:buSzPts val="2800"/>
              <a:buFont typeface="Arial"/>
              <a:buChar char="•"/>
            </a:pPr>
            <a:endParaRPr lang="en-US" dirty="0">
              <a:solidFill>
                <a:schemeClr val="hlink"/>
              </a:solidFill>
              <a:latin typeface="Arial"/>
              <a:ea typeface="Arial"/>
              <a:cs typeface="Arial"/>
              <a:sym typeface="Arial"/>
            </a:endParaRPr>
          </a:p>
          <a:p>
            <a:pPr marL="342900" lvl="0" indent="-342900" algn="l" rtl="0">
              <a:lnSpc>
                <a:spcPct val="90000"/>
              </a:lnSpc>
              <a:spcBef>
                <a:spcPts val="560"/>
              </a:spcBef>
              <a:spcAft>
                <a:spcPts val="0"/>
              </a:spcAft>
              <a:buClr>
                <a:schemeClr val="hlink"/>
              </a:buClr>
              <a:buSzPts val="2800"/>
              <a:buFont typeface="Arial"/>
              <a:buChar char="•"/>
            </a:pPr>
            <a:r>
              <a:rPr lang="en-US" dirty="0">
                <a:solidFill>
                  <a:schemeClr val="tx1"/>
                </a:solidFill>
                <a:latin typeface="Arial"/>
                <a:ea typeface="Arial"/>
                <a:cs typeface="Arial"/>
                <a:sym typeface="Arial"/>
              </a:rPr>
              <a:t>For each token, do you see </a:t>
            </a:r>
            <a:r>
              <a:rPr lang="en-US" dirty="0">
                <a:solidFill>
                  <a:srgbClr val="0066FF"/>
                </a:solidFill>
                <a:latin typeface="Arial"/>
                <a:ea typeface="Arial"/>
                <a:cs typeface="Arial"/>
                <a:sym typeface="Arial"/>
              </a:rPr>
              <a:t>any differences </a:t>
            </a:r>
            <a:r>
              <a:rPr lang="en-US" dirty="0">
                <a:solidFill>
                  <a:schemeClr val="tx1"/>
                </a:solidFill>
                <a:latin typeface="Arial"/>
                <a:ea typeface="Arial"/>
                <a:cs typeface="Arial"/>
                <a:sym typeface="Arial"/>
              </a:rPr>
              <a:t>in:</a:t>
            </a:r>
            <a:endParaRPr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Mean pitch? Maximum?</a:t>
            </a:r>
            <a:endParaRPr sz="2400"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rPr>
              <a:t>M</a:t>
            </a:r>
            <a:r>
              <a:rPr lang="en-US" sz="2400" dirty="0">
                <a:solidFill>
                  <a:schemeClr val="tx1"/>
                </a:solidFill>
                <a:latin typeface="Arial"/>
                <a:ea typeface="Arial"/>
                <a:cs typeface="Arial"/>
                <a:sym typeface="Arial"/>
              </a:rPr>
              <a:t>ean intensity? Maximum?</a:t>
            </a: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rPr>
              <a:t>Voice quality?</a:t>
            </a:r>
            <a:endParaRPr sz="2400"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rPr>
              <a:t>D</a:t>
            </a:r>
            <a:r>
              <a:rPr lang="en-US" sz="2400" dirty="0">
                <a:solidFill>
                  <a:schemeClr val="tx1"/>
                </a:solidFill>
                <a:latin typeface="Arial"/>
                <a:ea typeface="Arial"/>
                <a:cs typeface="Arial"/>
                <a:sym typeface="Arial"/>
              </a:rPr>
              <a:t>uration?</a:t>
            </a:r>
            <a:endParaRPr sz="2400" dirty="0">
              <a:solidFill>
                <a:schemeClr val="tx1"/>
              </a:solidFill>
            </a:endParaRPr>
          </a:p>
          <a:p>
            <a:pPr marL="742950" lvl="1" indent="-285750" algn="l" rtl="0">
              <a:lnSpc>
                <a:spcPct val="90000"/>
              </a:lnSpc>
              <a:spcBef>
                <a:spcPts val="560"/>
              </a:spcBef>
              <a:spcAft>
                <a:spcPts val="0"/>
              </a:spcAft>
              <a:buClr>
                <a:schemeClr val="hlink"/>
              </a:buClr>
              <a:buSzPts val="2800"/>
              <a:buFont typeface="Arial"/>
              <a:buChar char="–"/>
            </a:pPr>
            <a:r>
              <a:rPr lang="en-US" sz="2400" dirty="0">
                <a:solidFill>
                  <a:schemeClr val="tx1"/>
                </a:solidFill>
                <a:latin typeface="Arial"/>
                <a:ea typeface="Arial"/>
                <a:cs typeface="Arial"/>
                <a:sym typeface="Arial"/>
              </a:rPr>
              <a:t>F0 contour?</a:t>
            </a:r>
            <a:endParaRPr sz="2400" dirty="0">
              <a:solidFill>
                <a:schemeClr val="tx1"/>
              </a:solidFill>
            </a:endParaRPr>
          </a:p>
          <a:p>
            <a:pPr marL="342900" lvl="0" indent="-165100" algn="l" rtl="0">
              <a:lnSpc>
                <a:spcPct val="90000"/>
              </a:lnSpc>
              <a:spcBef>
                <a:spcPts val="560"/>
              </a:spcBef>
              <a:spcAft>
                <a:spcPts val="0"/>
              </a:spcAft>
              <a:buClr>
                <a:schemeClr val="dk1"/>
              </a:buClr>
              <a:buSzPts val="2800"/>
              <a:buFont typeface="Arial"/>
              <a:buNone/>
            </a:pPr>
            <a:endParaRPr dirty="0">
              <a:solidFill>
                <a:schemeClr val="hlink"/>
              </a:solidFill>
              <a:latin typeface="Arial"/>
              <a:ea typeface="Arial"/>
              <a:cs typeface="Arial"/>
              <a:sym typeface="Arial"/>
            </a:endParaRPr>
          </a:p>
        </p:txBody>
      </p:sp>
      <p:pic>
        <p:nvPicPr>
          <p:cNvPr id="2" name="angry-jh.wav" descr="angry-jh.wav">
            <a:hlinkClick r:id="" action="ppaction://media"/>
            <a:extLst>
              <a:ext uri="{FF2B5EF4-FFF2-40B4-BE49-F238E27FC236}">
                <a16:creationId xmlns:a16="http://schemas.microsoft.com/office/drawing/2014/main" id="{75A45BA4-434F-3848-822E-9E74887723E2}"/>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rgbClr val="0070C0">
                <a:tint val="45000"/>
                <a:satMod val="400000"/>
              </a:srgbClr>
            </a:duotone>
          </a:blip>
          <a:stretch>
            <a:fillRect/>
          </a:stretch>
        </p:blipFill>
        <p:spPr>
          <a:xfrm>
            <a:off x="4958080" y="1905000"/>
            <a:ext cx="812800" cy="812800"/>
          </a:xfrm>
          <a:prstGeom prst="rect">
            <a:avLst/>
          </a:prstGeom>
        </p:spPr>
      </p:pic>
      <p:pic>
        <p:nvPicPr>
          <p:cNvPr id="3" name="sad-jh.wav" descr="sad-jh.wav">
            <a:hlinkClick r:id="" action="ppaction://media"/>
            <a:extLst>
              <a:ext uri="{FF2B5EF4-FFF2-40B4-BE49-F238E27FC236}">
                <a16:creationId xmlns:a16="http://schemas.microsoft.com/office/drawing/2014/main" id="{632B6054-2D15-8B44-8C76-E9A8D7137F69}"/>
              </a:ext>
            </a:extLst>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rgbClr val="0070C0">
                <a:tint val="45000"/>
                <a:satMod val="400000"/>
              </a:srgbClr>
            </a:duotone>
          </a:blip>
          <a:stretch>
            <a:fillRect/>
          </a:stretch>
        </p:blipFill>
        <p:spPr>
          <a:xfrm>
            <a:off x="7254240" y="2306320"/>
            <a:ext cx="812800" cy="812800"/>
          </a:xfrm>
          <a:prstGeom prst="rect">
            <a:avLst/>
          </a:prstGeom>
        </p:spPr>
      </p:pic>
      <p:pic>
        <p:nvPicPr>
          <p:cNvPr id="4" name="happy-jh.wav" descr="happy-jh.wav">
            <a:hlinkClick r:id="" action="ppaction://media"/>
            <a:extLst>
              <a:ext uri="{FF2B5EF4-FFF2-40B4-BE49-F238E27FC236}">
                <a16:creationId xmlns:a16="http://schemas.microsoft.com/office/drawing/2014/main" id="{468A95DD-7250-6B4C-B7C6-044A3EE4C3BF}"/>
              </a:ext>
            </a:extLst>
          </p:cNvPr>
          <p:cNvPicPr>
            <a:picLocks noChangeAspect="1"/>
          </p:cNvPicPr>
          <p:nvPr>
            <a:audioFile r:link="rId6"/>
            <p:extLst>
              <p:ext uri="{DAA4B4D4-6D71-4841-9C94-3DE7FCFB9230}">
                <p14:media xmlns:p14="http://schemas.microsoft.com/office/powerpoint/2010/main" r:embed="rId5"/>
              </p:ext>
            </p:extLst>
          </p:nvPr>
        </p:nvPicPr>
        <p:blipFill>
          <a:blip r:embed="rId11">
            <a:duotone>
              <a:prstClr val="black"/>
              <a:srgbClr val="0070C0">
                <a:tint val="45000"/>
                <a:satMod val="400000"/>
              </a:srgbClr>
            </a:duotone>
          </a:blip>
          <a:stretch>
            <a:fillRect/>
          </a:stretch>
        </p:blipFill>
        <p:spPr>
          <a:xfrm>
            <a:off x="5699760" y="3065621"/>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9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p:txBody>
          <a:bodyPr/>
          <a:lstStyle/>
          <a:p>
            <a:pPr lvl="0"/>
            <a:r>
              <a:rPr lang="en-US" dirty="0">
                <a:sym typeface="Arial"/>
              </a:rPr>
              <a:t>Task 5: Changing the Pitch Contour</a:t>
            </a:r>
            <a:endParaRPr lang="en-US" dirty="0"/>
          </a:p>
        </p:txBody>
      </p:sp>
      <p:sp>
        <p:nvSpPr>
          <p:cNvPr id="204" name="Google Shape;204;p29"/>
          <p:cNvSpPr txBox="1">
            <a:spLocks noGrp="1"/>
          </p:cNvSpPr>
          <p:nvPr>
            <p:ph type="body" idx="1"/>
          </p:nvPr>
        </p:nvSpPr>
        <p:spPr>
          <a:xfrm>
            <a:off x="457200" y="1417638"/>
            <a:ext cx="8229600" cy="4875586"/>
          </a:xfrm>
        </p:spPr>
        <p:txBody>
          <a:bodyPr/>
          <a:lstStyle/>
          <a:p>
            <a:r>
              <a:rPr lang="en-US" sz="2400" dirty="0">
                <a:sym typeface="Arial"/>
              </a:rPr>
              <a:t>Take the </a:t>
            </a:r>
            <a:r>
              <a:rPr lang="en-US" sz="2400" dirty="0">
                <a:solidFill>
                  <a:srgbClr val="0066FF"/>
                </a:solidFill>
                <a:sym typeface="Arial"/>
              </a:rPr>
              <a:t>initial </a:t>
            </a:r>
            <a:r>
              <a:rPr lang="en-US" sz="2400" dirty="0">
                <a:solidFill>
                  <a:srgbClr val="0066FF"/>
                </a:solidFill>
              </a:rPr>
              <a:t>statement </a:t>
            </a:r>
            <a:r>
              <a:rPr lang="en-US" sz="2400" dirty="0">
                <a:solidFill>
                  <a:srgbClr val="0066FF"/>
                </a:solidFill>
                <a:sym typeface="Arial"/>
              </a:rPr>
              <a:t>version </a:t>
            </a:r>
            <a:r>
              <a:rPr lang="en-US" sz="2400" dirty="0">
                <a:sym typeface="Arial"/>
              </a:rPr>
              <a:t>of your </a:t>
            </a:r>
            <a:r>
              <a:rPr lang="en-US" sz="2400" dirty="0">
                <a:solidFill>
                  <a:srgbClr val="00B050"/>
                </a:solidFill>
                <a:sym typeface="Arial"/>
              </a:rPr>
              <a:t>mama</a:t>
            </a:r>
            <a:r>
              <a:rPr lang="en-US" sz="2400" dirty="0">
                <a:sym typeface="Arial"/>
              </a:rPr>
              <a:t> file and modify it to </a:t>
            </a:r>
            <a:r>
              <a:rPr lang="en-US" sz="2400" dirty="0">
                <a:solidFill>
                  <a:schemeClr val="tx1"/>
                </a:solidFill>
                <a:sym typeface="Arial"/>
              </a:rPr>
              <a:t>produce a </a:t>
            </a:r>
            <a:r>
              <a:rPr lang="en-US" sz="2400" dirty="0">
                <a:solidFill>
                  <a:srgbClr val="FF0000"/>
                </a:solidFill>
                <a:sym typeface="Arial"/>
              </a:rPr>
              <a:t>question with a rising intonational contour</a:t>
            </a:r>
            <a:endParaRPr lang="en-US" sz="2400" dirty="0">
              <a:solidFill>
                <a:srgbClr val="FF0000"/>
              </a:solidFill>
            </a:endParaRPr>
          </a:p>
          <a:p>
            <a:pPr lvl="1"/>
            <a:r>
              <a:rPr lang="en-US" sz="2400" dirty="0"/>
              <a:t>Go to </a:t>
            </a:r>
            <a:r>
              <a:rPr lang="en-US" sz="2400" dirty="0">
                <a:solidFill>
                  <a:srgbClr val="0066FF"/>
                </a:solidFill>
              </a:rPr>
              <a:t>Manipulate → To manipulation </a:t>
            </a:r>
            <a:r>
              <a:rPr lang="en-US" sz="2400" dirty="0"/>
              <a:t>– in the </a:t>
            </a:r>
            <a:r>
              <a:rPr lang="en-US" sz="2400" dirty="0">
                <a:solidFill>
                  <a:srgbClr val="0070C0"/>
                </a:solidFill>
              </a:rPr>
              <a:t>menu</a:t>
            </a:r>
            <a:r>
              <a:rPr lang="en-US" sz="2400" dirty="0"/>
              <a:t> that pops up click </a:t>
            </a:r>
            <a:r>
              <a:rPr lang="en-US" sz="2400" dirty="0">
                <a:solidFill>
                  <a:srgbClr val="0066FF"/>
                </a:solidFill>
              </a:rPr>
              <a:t>OK</a:t>
            </a:r>
          </a:p>
          <a:p>
            <a:pPr lvl="1"/>
            <a:r>
              <a:rPr lang="en-US" sz="2400" dirty="0">
                <a:solidFill>
                  <a:schemeClr val="tx1"/>
                </a:solidFill>
              </a:rPr>
              <a:t>In Objects select </a:t>
            </a:r>
            <a:r>
              <a:rPr lang="en-US" sz="2400" dirty="0">
                <a:solidFill>
                  <a:srgbClr val="0066FF"/>
                </a:solidFill>
              </a:rPr>
              <a:t>Manipulation &lt;filename&gt;</a:t>
            </a:r>
          </a:p>
          <a:p>
            <a:pPr lvl="1"/>
            <a:r>
              <a:rPr lang="en-US" sz="2400" dirty="0"/>
              <a:t>Go to </a:t>
            </a:r>
            <a:r>
              <a:rPr lang="en-US" sz="2400" dirty="0">
                <a:solidFill>
                  <a:srgbClr val="0066FF"/>
                </a:solidFill>
              </a:rPr>
              <a:t>View &amp; Edit</a:t>
            </a:r>
          </a:p>
          <a:p>
            <a:pPr lvl="1"/>
            <a:r>
              <a:rPr lang="en-US" sz="2400" dirty="0">
                <a:solidFill>
                  <a:schemeClr val="tx1"/>
                </a:solidFill>
              </a:rPr>
              <a:t>In the </a:t>
            </a:r>
            <a:r>
              <a:rPr lang="en-US" sz="2400" dirty="0">
                <a:solidFill>
                  <a:srgbClr val="FF0000"/>
                </a:solidFill>
              </a:rPr>
              <a:t>Manipulation </a:t>
            </a:r>
            <a:r>
              <a:rPr lang="en-US" sz="2400" dirty="0">
                <a:solidFill>
                  <a:schemeClr val="tx1"/>
                </a:solidFill>
              </a:rPr>
              <a:t>window:</a:t>
            </a:r>
          </a:p>
          <a:p>
            <a:pPr lvl="2"/>
            <a:r>
              <a:rPr lang="en-US" dirty="0"/>
              <a:t>Go to </a:t>
            </a:r>
            <a:r>
              <a:rPr lang="en-US" dirty="0">
                <a:solidFill>
                  <a:srgbClr val="0066FF"/>
                </a:solidFill>
              </a:rPr>
              <a:t>Pitch → Stylize pitch (2st)</a:t>
            </a:r>
          </a:p>
          <a:p>
            <a:pPr lvl="1"/>
            <a:r>
              <a:rPr lang="en-US" sz="2400" dirty="0">
                <a:solidFill>
                  <a:srgbClr val="FF0000"/>
                </a:solidFill>
              </a:rPr>
              <a:t>Modify pitch </a:t>
            </a:r>
            <a:r>
              <a:rPr lang="en-US" sz="2400" dirty="0"/>
              <a:t>by dragging points up and down</a:t>
            </a:r>
          </a:p>
          <a:p>
            <a:pPr lvl="2"/>
            <a:r>
              <a:rPr lang="en-US" dirty="0">
                <a:solidFill>
                  <a:srgbClr val="FF0000"/>
                </a:solidFill>
              </a:rPr>
              <a:t>Turn your statement into a question </a:t>
            </a:r>
            <a:r>
              <a:rPr lang="en-US" dirty="0"/>
              <a:t>by lowering earlier pitch and raising final pitch </a:t>
            </a:r>
            <a:endParaRPr lang="en-US" dirty="0">
              <a:sym typeface="Arial"/>
            </a:endParaRPr>
          </a:p>
          <a:p>
            <a:pPr lvl="0"/>
            <a:endParaRPr lang="en-US" dirty="0">
              <a:sym typeface="Arial"/>
            </a:endParaRPr>
          </a:p>
        </p:txBody>
      </p:sp>
      <p:pic>
        <p:nvPicPr>
          <p:cNvPr id="2" name="mama-jh.wav" descr="mama-jh.wav">
            <a:hlinkClick r:id="" action="ppaction://media"/>
            <a:extLst>
              <a:ext uri="{FF2B5EF4-FFF2-40B4-BE49-F238E27FC236}">
                <a16:creationId xmlns:a16="http://schemas.microsoft.com/office/drawing/2014/main" id="{8620A8A9-EAF0-B042-BC9C-92B22E468F32}"/>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rgbClr val="0070C0">
                <a:tint val="45000"/>
                <a:satMod val="400000"/>
              </a:srgbClr>
            </a:duotone>
          </a:blip>
          <a:stretch>
            <a:fillRect/>
          </a:stretch>
        </p:blipFill>
        <p:spPr>
          <a:xfrm>
            <a:off x="7889721" y="80397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756138"/>
            <a:ext cx="8229600" cy="5370025"/>
          </a:xfrm>
        </p:spPr>
        <p:txBody>
          <a:bodyPr/>
          <a:lstStyle/>
          <a:p>
            <a:pPr lvl="2"/>
            <a:r>
              <a:rPr lang="en-US" dirty="0">
                <a:solidFill>
                  <a:srgbClr val="FF0000"/>
                </a:solidFill>
              </a:rPr>
              <a:t>Play</a:t>
            </a:r>
            <a:r>
              <a:rPr lang="en-US" dirty="0"/>
              <a:t> the result</a:t>
            </a:r>
          </a:p>
          <a:p>
            <a:pPr lvl="2"/>
            <a:r>
              <a:rPr lang="en-US" dirty="0"/>
              <a:t>To </a:t>
            </a:r>
            <a:r>
              <a:rPr lang="en-US" dirty="0">
                <a:solidFill>
                  <a:srgbClr val="FF0000"/>
                </a:solidFill>
              </a:rPr>
              <a:t>save </a:t>
            </a:r>
            <a:r>
              <a:rPr lang="en-US" dirty="0">
                <a:solidFill>
                  <a:schemeClr val="tx1"/>
                </a:solidFill>
              </a:rPr>
              <a:t>go to </a:t>
            </a:r>
            <a:r>
              <a:rPr lang="en-US" dirty="0">
                <a:solidFill>
                  <a:srgbClr val="0066FF"/>
                </a:solidFill>
              </a:rPr>
              <a:t>File -&gt; Publish resynthesis</a:t>
            </a:r>
          </a:p>
          <a:p>
            <a:pPr lvl="2"/>
            <a:r>
              <a:rPr lang="en-US" dirty="0">
                <a:solidFill>
                  <a:srgbClr val="FF0000"/>
                </a:solidFill>
              </a:rPr>
              <a:t>Compare</a:t>
            </a:r>
            <a:r>
              <a:rPr lang="en-US" dirty="0"/>
              <a:t> it to the </a:t>
            </a:r>
            <a:r>
              <a:rPr lang="en-US" dirty="0">
                <a:solidFill>
                  <a:srgbClr val="FF0000"/>
                </a:solidFill>
              </a:rPr>
              <a:t>yes-no question </a:t>
            </a:r>
            <a:r>
              <a:rPr lang="en-US" dirty="0"/>
              <a:t>version you recorded</a:t>
            </a:r>
          </a:p>
          <a:p>
            <a:pPr lvl="1"/>
            <a:r>
              <a:rPr lang="en-US" dirty="0"/>
              <a:t>Now </a:t>
            </a:r>
            <a:r>
              <a:rPr lang="en-US" dirty="0">
                <a:solidFill>
                  <a:srgbClr val="FF0000"/>
                </a:solidFill>
              </a:rPr>
              <a:t>modify </a:t>
            </a:r>
            <a:r>
              <a:rPr lang="en-US" dirty="0">
                <a:solidFill>
                  <a:schemeClr val="tx1"/>
                </a:solidFill>
              </a:rPr>
              <a:t>the</a:t>
            </a:r>
            <a:r>
              <a:rPr lang="en-US" dirty="0">
                <a:solidFill>
                  <a:srgbClr val="FF0000"/>
                </a:solidFill>
              </a:rPr>
              <a:t> duration </a:t>
            </a:r>
            <a:r>
              <a:rPr lang="en-US" dirty="0">
                <a:solidFill>
                  <a:schemeClr val="tx1"/>
                </a:solidFill>
              </a:rPr>
              <a:t>in the bottom section:</a:t>
            </a:r>
          </a:p>
          <a:p>
            <a:pPr lvl="2"/>
            <a:r>
              <a:rPr lang="en-US" dirty="0">
                <a:solidFill>
                  <a:srgbClr val="FF0000"/>
                </a:solidFill>
              </a:rPr>
              <a:t>Place cursor </a:t>
            </a:r>
            <a:r>
              <a:rPr lang="en-US" dirty="0"/>
              <a:t>at a point in the </a:t>
            </a:r>
            <a:r>
              <a:rPr lang="en-US" dirty="0">
                <a:solidFill>
                  <a:srgbClr val="FF0000"/>
                </a:solidFill>
              </a:rPr>
              <a:t>duration manipulation band</a:t>
            </a:r>
            <a:r>
              <a:rPr lang="en-US" dirty="0"/>
              <a:t> where you want to change the duration up or down</a:t>
            </a:r>
          </a:p>
          <a:p>
            <a:pPr lvl="2"/>
            <a:r>
              <a:rPr lang="en-US" dirty="0">
                <a:solidFill>
                  <a:srgbClr val="0066FF"/>
                </a:solidFill>
              </a:rPr>
              <a:t>Dur </a:t>
            </a:r>
            <a:r>
              <a:rPr lang="en-US" dirty="0">
                <a:solidFill>
                  <a:srgbClr val="0066FF"/>
                </a:solidFill>
                <a:sym typeface="Wingdings"/>
              </a:rPr>
              <a:t> </a:t>
            </a:r>
            <a:r>
              <a:rPr lang="en-US" dirty="0">
                <a:solidFill>
                  <a:srgbClr val="0066FF"/>
                </a:solidFill>
              </a:rPr>
              <a:t>Add 2 duration points at cursor</a:t>
            </a:r>
          </a:p>
          <a:p>
            <a:pPr lvl="2"/>
            <a:r>
              <a:rPr lang="en-US" dirty="0">
                <a:solidFill>
                  <a:srgbClr val="FF0000"/>
                </a:solidFill>
              </a:rPr>
              <a:t>Drag points up (slower) </a:t>
            </a:r>
            <a:r>
              <a:rPr lang="en-US" dirty="0">
                <a:solidFill>
                  <a:schemeClr val="tx1"/>
                </a:solidFill>
              </a:rPr>
              <a:t>and</a:t>
            </a:r>
            <a:r>
              <a:rPr lang="en-US" dirty="0">
                <a:solidFill>
                  <a:srgbClr val="FF0000"/>
                </a:solidFill>
              </a:rPr>
              <a:t> down (faster)</a:t>
            </a:r>
            <a:r>
              <a:rPr lang="en-US" dirty="0"/>
              <a:t> to change rate in different utterance parts</a:t>
            </a:r>
          </a:p>
          <a:p>
            <a:pPr lvl="2"/>
            <a:r>
              <a:rPr lang="en-US" dirty="0">
                <a:solidFill>
                  <a:srgbClr val="FF0000"/>
                </a:solidFill>
              </a:rPr>
              <a:t>Play</a:t>
            </a:r>
            <a:r>
              <a:rPr lang="en-US" dirty="0"/>
              <a:t> the result</a:t>
            </a: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57</a:t>
            </a:fld>
            <a:endParaRPr lang="uk-UA"/>
          </a:p>
        </p:txBody>
      </p:sp>
      <p:pic>
        <p:nvPicPr>
          <p:cNvPr id="2" name="fromManipulationEditor.wav" descr="fromManipulationEditor.wav">
            <a:hlinkClick r:id="" action="ppaction://media"/>
            <a:extLst>
              <a:ext uri="{FF2B5EF4-FFF2-40B4-BE49-F238E27FC236}">
                <a16:creationId xmlns:a16="http://schemas.microsoft.com/office/drawing/2014/main" id="{1F220D4C-45CF-3347-BAE7-EB43E59D8750}"/>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blip>
          <a:stretch>
            <a:fillRect/>
          </a:stretch>
        </p:blipFill>
        <p:spPr>
          <a:xfrm>
            <a:off x="5596021" y="544555"/>
            <a:ext cx="812800" cy="812800"/>
          </a:xfrm>
          <a:prstGeom prst="rect">
            <a:avLst/>
          </a:prstGeom>
        </p:spPr>
      </p:pic>
      <p:pic>
        <p:nvPicPr>
          <p:cNvPr id="5" name="ynq-jh.wav" descr="ynq-jh.wav">
            <a:hlinkClick r:id="" action="ppaction://media"/>
            <a:extLst>
              <a:ext uri="{FF2B5EF4-FFF2-40B4-BE49-F238E27FC236}">
                <a16:creationId xmlns:a16="http://schemas.microsoft.com/office/drawing/2014/main" id="{A16DC83A-86EC-4340-A0FD-7B2821558012}"/>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rgbClr val="0070C0">
                <a:tint val="45000"/>
                <a:satMod val="400000"/>
              </a:srgbClr>
            </a:duotone>
          </a:blip>
          <a:stretch>
            <a:fillRect/>
          </a:stretch>
        </p:blipFill>
        <p:spPr>
          <a:xfrm>
            <a:off x="6326909" y="1958571"/>
            <a:ext cx="812800" cy="812800"/>
          </a:xfrm>
          <a:prstGeom prst="rect">
            <a:avLst/>
          </a:prstGeom>
        </p:spPr>
      </p:pic>
      <p:pic>
        <p:nvPicPr>
          <p:cNvPr id="6" name="ynq-faster.wav" descr="ynq-faster.wav">
            <a:hlinkClick r:id="" action="ppaction://media"/>
            <a:extLst>
              <a:ext uri="{FF2B5EF4-FFF2-40B4-BE49-F238E27FC236}">
                <a16:creationId xmlns:a16="http://schemas.microsoft.com/office/drawing/2014/main" id="{58DF19C0-4D28-8B44-8C75-A5F0AC464DD0}"/>
              </a:ext>
            </a:extLst>
          </p:cNvPr>
          <p:cNvPicPr>
            <a:picLocks noChangeAspect="1"/>
          </p:cNvPicPr>
          <p:nvPr>
            <a:audioFile r:link="rId6"/>
            <p:extLst>
              <p:ext uri="{DAA4B4D4-6D71-4841-9C94-3DE7FCFB9230}">
                <p14:media xmlns:p14="http://schemas.microsoft.com/office/powerpoint/2010/main" r:embed="rId5"/>
              </p:ext>
            </p:extLst>
          </p:nvPr>
        </p:nvPicPr>
        <p:blipFill>
          <a:blip r:embed="rId9">
            <a:duotone>
              <a:prstClr val="black"/>
              <a:srgbClr val="0070C0">
                <a:tint val="45000"/>
                <a:satMod val="400000"/>
              </a:srgbClr>
            </a:duotone>
          </a:blip>
          <a:stretch>
            <a:fillRect/>
          </a:stretch>
        </p:blipFill>
        <p:spPr>
          <a:xfrm>
            <a:off x="7620000" y="5289062"/>
            <a:ext cx="812800" cy="812800"/>
          </a:xfrm>
          <a:prstGeom prst="rect">
            <a:avLst/>
          </a:prstGeom>
        </p:spPr>
      </p:pic>
    </p:spTree>
    <p:extLst>
      <p:ext uri="{BB962C8B-B14F-4D97-AF65-F5344CB8AC3E}">
        <p14:creationId xmlns:p14="http://schemas.microsoft.com/office/powerpoint/2010/main" val="161063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1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92BE15-5E8C-CB4A-996E-85F16A8A59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58</a:t>
            </a:fld>
            <a:endParaRPr lang="en-US"/>
          </a:p>
        </p:txBody>
      </p:sp>
      <p:pic>
        <p:nvPicPr>
          <p:cNvPr id="4" name="Picture 3">
            <a:extLst>
              <a:ext uri="{FF2B5EF4-FFF2-40B4-BE49-F238E27FC236}">
                <a16:creationId xmlns:a16="http://schemas.microsoft.com/office/drawing/2014/main" id="{AF181E52-8316-A14A-997F-6D06E16E780A}"/>
              </a:ext>
            </a:extLst>
          </p:cNvPr>
          <p:cNvPicPr>
            <a:picLocks noChangeAspect="1"/>
          </p:cNvPicPr>
          <p:nvPr/>
        </p:nvPicPr>
        <p:blipFill>
          <a:blip r:embed="rId2"/>
          <a:stretch>
            <a:fillRect/>
          </a:stretch>
        </p:blipFill>
        <p:spPr>
          <a:xfrm>
            <a:off x="232225" y="0"/>
            <a:ext cx="8679550" cy="6858000"/>
          </a:xfrm>
          <a:prstGeom prst="rect">
            <a:avLst/>
          </a:prstGeom>
        </p:spPr>
      </p:pic>
    </p:spTree>
    <p:extLst>
      <p:ext uri="{BB962C8B-B14F-4D97-AF65-F5344CB8AC3E}">
        <p14:creationId xmlns:p14="http://schemas.microsoft.com/office/powerpoint/2010/main" val="3832142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8"/>
          <p:cNvSpPr txBox="1">
            <a:spLocks noGrp="1"/>
          </p:cNvSpPr>
          <p:nvPr>
            <p:ph type="title"/>
          </p:nvPr>
        </p:nvSpPr>
        <p:spPr/>
        <p:txBody>
          <a:bodyPr/>
          <a:lstStyle/>
          <a:p>
            <a:pPr lvl="0"/>
            <a:r>
              <a:rPr lang="en-US" dirty="0"/>
              <a:t>Task 6: Modifying Emotion </a:t>
            </a:r>
          </a:p>
        </p:txBody>
      </p:sp>
      <p:sp>
        <p:nvSpPr>
          <p:cNvPr id="197" name="Google Shape;197;p28"/>
          <p:cNvSpPr txBox="1">
            <a:spLocks noGrp="1"/>
          </p:cNvSpPr>
          <p:nvPr>
            <p:ph type="body" idx="1"/>
          </p:nvPr>
        </p:nvSpPr>
        <p:spPr>
          <a:xfrm>
            <a:off x="457200" y="1417638"/>
            <a:ext cx="8229600" cy="4708525"/>
          </a:xfrm>
        </p:spPr>
        <p:txBody>
          <a:bodyPr/>
          <a:lstStyle/>
          <a:p>
            <a:pPr lvl="0"/>
            <a:r>
              <a:rPr lang="en-US" dirty="0"/>
              <a:t>Take your </a:t>
            </a:r>
            <a:r>
              <a:rPr lang="en-US" dirty="0">
                <a:solidFill>
                  <a:srgbClr val="0066FF"/>
                </a:solidFill>
              </a:rPr>
              <a:t>very </a:t>
            </a:r>
            <a:r>
              <a:rPr lang="en-US" dirty="0">
                <a:solidFill>
                  <a:srgbClr val="0066FF"/>
                </a:solidFill>
                <a:hlinkClick r:id="rId7">
                  <a:extLst>
                    <a:ext uri="{A12FA001-AC4F-418D-AE19-62706E023703}">
                      <ahyp:hlinkClr xmlns:ahyp="http://schemas.microsoft.com/office/drawing/2018/hyperlinkcolor" val="tx"/>
                    </a:ext>
                  </a:extLst>
                </a:hlinkClick>
              </a:rPr>
              <a:t>happy</a:t>
            </a:r>
            <a:r>
              <a:rPr lang="en-US" dirty="0">
                <a:solidFill>
                  <a:srgbClr val="0066FF"/>
                </a:solidFill>
              </a:rPr>
              <a:t> </a:t>
            </a:r>
            <a:r>
              <a:rPr lang="en-US" dirty="0">
                <a:solidFill>
                  <a:schemeClr val="tx1"/>
                </a:solidFill>
              </a:rPr>
              <a:t>version</a:t>
            </a:r>
            <a:r>
              <a:rPr lang="en-US" dirty="0">
                <a:solidFill>
                  <a:srgbClr val="0070C0"/>
                </a:solidFill>
              </a:rPr>
              <a:t> </a:t>
            </a:r>
            <a:r>
              <a:rPr lang="en-US" dirty="0"/>
              <a:t>of </a:t>
            </a:r>
            <a:r>
              <a:rPr lang="en-US" dirty="0">
                <a:solidFill>
                  <a:srgbClr val="00B050"/>
                </a:solidFill>
              </a:rPr>
              <a:t>mama</a:t>
            </a:r>
          </a:p>
          <a:p>
            <a:pPr lvl="1"/>
            <a:r>
              <a:rPr lang="en-US" sz="2400" dirty="0"/>
              <a:t>Go to </a:t>
            </a:r>
            <a:r>
              <a:rPr lang="en-US" sz="2400" dirty="0">
                <a:solidFill>
                  <a:srgbClr val="0066FF"/>
                </a:solidFill>
              </a:rPr>
              <a:t>Manipulate → To manipul</a:t>
            </a:r>
            <a:r>
              <a:rPr lang="en-US" sz="2400" dirty="0">
                <a:solidFill>
                  <a:srgbClr val="0070C0"/>
                </a:solidFill>
              </a:rPr>
              <a:t>ation </a:t>
            </a:r>
            <a:r>
              <a:rPr lang="en-US" sz="2400" dirty="0">
                <a:solidFill>
                  <a:schemeClr val="tx1"/>
                </a:solidFill>
              </a:rPr>
              <a:t>and click </a:t>
            </a:r>
            <a:r>
              <a:rPr lang="en-US" sz="2400" dirty="0">
                <a:solidFill>
                  <a:srgbClr val="0066FF"/>
                </a:solidFill>
              </a:rPr>
              <a:t>OK</a:t>
            </a:r>
          </a:p>
          <a:p>
            <a:pPr lvl="1"/>
            <a:r>
              <a:rPr lang="en-US" sz="2400" dirty="0"/>
              <a:t>Go to </a:t>
            </a:r>
            <a:r>
              <a:rPr lang="en-US" sz="2400" dirty="0">
                <a:solidFill>
                  <a:srgbClr val="0066FF"/>
                </a:solidFill>
              </a:rPr>
              <a:t>View &amp; Edit </a:t>
            </a:r>
            <a:r>
              <a:rPr lang="en-US" sz="2400" dirty="0">
                <a:solidFill>
                  <a:schemeClr val="bg2"/>
                </a:solidFill>
              </a:rPr>
              <a:t>with Manipulation object</a:t>
            </a:r>
          </a:p>
          <a:p>
            <a:pPr lvl="1"/>
            <a:r>
              <a:rPr lang="en-US" sz="2400" dirty="0"/>
              <a:t>Go to </a:t>
            </a:r>
            <a:r>
              <a:rPr lang="en-US" sz="2400" dirty="0">
                <a:solidFill>
                  <a:srgbClr val="FF0000"/>
                </a:solidFill>
              </a:rPr>
              <a:t>Pitch</a:t>
            </a:r>
            <a:r>
              <a:rPr lang="en-US" sz="2400" dirty="0"/>
              <a:t> → Stylize pitch (2st)</a:t>
            </a:r>
          </a:p>
          <a:p>
            <a:pPr lvl="1"/>
            <a:r>
              <a:rPr lang="en-US" sz="2400" dirty="0"/>
              <a:t>Modify </a:t>
            </a:r>
            <a:r>
              <a:rPr lang="en-US" sz="2400" dirty="0">
                <a:solidFill>
                  <a:srgbClr val="FF0000"/>
                </a:solidFill>
              </a:rPr>
              <a:t>Pitch</a:t>
            </a:r>
            <a:r>
              <a:rPr lang="en-US" sz="2400" dirty="0"/>
              <a:t> by dragging points up and down</a:t>
            </a:r>
          </a:p>
          <a:p>
            <a:pPr lvl="1"/>
            <a:r>
              <a:rPr lang="en-US" sz="2400" dirty="0"/>
              <a:t>Modify </a:t>
            </a:r>
            <a:r>
              <a:rPr lang="en-US" sz="2400" dirty="0" err="1">
                <a:solidFill>
                  <a:srgbClr val="FF0000"/>
                </a:solidFill>
              </a:rPr>
              <a:t>Dur</a:t>
            </a:r>
            <a:r>
              <a:rPr lang="en-US" sz="2400" dirty="0">
                <a:solidFill>
                  <a:srgbClr val="FF0000"/>
                </a:solidFill>
              </a:rPr>
              <a:t> </a:t>
            </a:r>
            <a:r>
              <a:rPr lang="en-US" sz="2400" dirty="0"/>
              <a:t>by dragging points up and down</a:t>
            </a:r>
          </a:p>
          <a:p>
            <a:pPr lvl="1"/>
            <a:r>
              <a:rPr lang="en-US" sz="2400" dirty="0"/>
              <a:t>Turn your </a:t>
            </a:r>
            <a:r>
              <a:rPr lang="en-US" sz="2400" dirty="0">
                <a:solidFill>
                  <a:srgbClr val="FF0000"/>
                </a:solidFill>
                <a:hlinkClick r:id="rId7"/>
              </a:rPr>
              <a:t>happy speech </a:t>
            </a:r>
            <a:r>
              <a:rPr lang="en-US" sz="2400" dirty="0">
                <a:solidFill>
                  <a:schemeClr val="tx1"/>
                </a:solidFill>
              </a:rPr>
              <a:t>into</a:t>
            </a:r>
            <a:r>
              <a:rPr lang="en-US" sz="2400" dirty="0">
                <a:solidFill>
                  <a:srgbClr val="FF0000"/>
                </a:solidFill>
              </a:rPr>
              <a:t> </a:t>
            </a:r>
            <a:r>
              <a:rPr lang="en-US" sz="2400" dirty="0">
                <a:solidFill>
                  <a:srgbClr val="FF0000"/>
                </a:solidFill>
                <a:hlinkClick r:id="rId8"/>
              </a:rPr>
              <a:t>sad speech</a:t>
            </a:r>
            <a:r>
              <a:rPr lang="en-US" sz="2400" dirty="0"/>
              <a:t>; play the result</a:t>
            </a:r>
          </a:p>
          <a:p>
            <a:pPr lvl="1"/>
            <a:r>
              <a:rPr lang="en-US" sz="2400" dirty="0"/>
              <a:t>To save: </a:t>
            </a:r>
            <a:r>
              <a:rPr lang="en-US" sz="2400" dirty="0">
                <a:solidFill>
                  <a:srgbClr val="FF0000"/>
                </a:solidFill>
              </a:rPr>
              <a:t>File -&gt; Publish </a:t>
            </a:r>
            <a:r>
              <a:rPr lang="en-US" sz="2400" dirty="0" err="1">
                <a:solidFill>
                  <a:srgbClr val="FF0000"/>
                </a:solidFill>
              </a:rPr>
              <a:t>resynthesis</a:t>
            </a:r>
            <a:r>
              <a:rPr lang="en-US" sz="2400" dirty="0">
                <a:solidFill>
                  <a:srgbClr val="FF0000"/>
                </a:solidFill>
              </a:rPr>
              <a:t> </a:t>
            </a:r>
            <a:r>
              <a:rPr lang="en-US" sz="2400" dirty="0">
                <a:solidFill>
                  <a:schemeClr val="bg2"/>
                </a:solidFill>
              </a:rPr>
              <a:t>to get a new sound file “Sound from </a:t>
            </a:r>
            <a:r>
              <a:rPr lang="en-US" sz="2400" dirty="0" err="1">
                <a:solidFill>
                  <a:schemeClr val="bg2"/>
                </a:solidFill>
              </a:rPr>
              <a:t>ManipulationEditor</a:t>
            </a:r>
            <a:endParaRPr lang="en-US" sz="2400" dirty="0">
              <a:solidFill>
                <a:schemeClr val="bg2"/>
              </a:solidFill>
            </a:endParaRPr>
          </a:p>
          <a:p>
            <a:pPr lvl="0"/>
            <a:endParaRPr lang="en-US" dirty="0"/>
          </a:p>
        </p:txBody>
      </p:sp>
      <p:sp>
        <p:nvSpPr>
          <p:cNvPr id="198" name="Google Shape;198;p28"/>
          <p:cNvSpPr txBox="1">
            <a:spLocks noGrp="1"/>
          </p:cNvSpPr>
          <p:nvPr>
            <p:ph type="sldNum" idx="12"/>
          </p:nvPr>
        </p:nvSpPr>
        <p:spPr/>
        <p:txBody>
          <a:bodyPr/>
          <a:lstStyle/>
          <a:p>
            <a:pPr lvl="0"/>
            <a:fld id="{00000000-1234-1234-1234-123412341234}" type="slidenum">
              <a:rPr lang="cs-CZ" smtClean="0"/>
              <a:pPr lvl="0"/>
              <a:t>59</a:t>
            </a:fld>
            <a:endParaRPr lang="cs-CZ"/>
          </a:p>
        </p:txBody>
      </p:sp>
      <p:pic>
        <p:nvPicPr>
          <p:cNvPr id="2" name="happy-jh.wav" descr="happy-jh.wav">
            <a:hlinkClick r:id="" action="ppaction://media"/>
            <a:extLst>
              <a:ext uri="{FF2B5EF4-FFF2-40B4-BE49-F238E27FC236}">
                <a16:creationId xmlns:a16="http://schemas.microsoft.com/office/drawing/2014/main" id="{4183581C-E6CA-FC46-9505-541B8D80A91D}"/>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blip>
          <a:stretch>
            <a:fillRect/>
          </a:stretch>
        </p:blipFill>
        <p:spPr>
          <a:xfrm>
            <a:off x="7290602" y="1130300"/>
            <a:ext cx="812800" cy="812800"/>
          </a:xfrm>
          <a:prstGeom prst="rect">
            <a:avLst/>
          </a:prstGeom>
        </p:spPr>
      </p:pic>
      <p:pic>
        <p:nvPicPr>
          <p:cNvPr id="3" name="happy2sad-jh.wav" descr="happy2sad-jh.wav">
            <a:hlinkClick r:id="" action="ppaction://media"/>
            <a:extLst>
              <a:ext uri="{FF2B5EF4-FFF2-40B4-BE49-F238E27FC236}">
                <a16:creationId xmlns:a16="http://schemas.microsoft.com/office/drawing/2014/main" id="{E2E03E3F-DE7F-4B4E-B625-94436A4FDC3B}"/>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rgbClr val="0070C0">
                <a:tint val="45000"/>
                <a:satMod val="400000"/>
              </a:srgbClr>
            </a:duotone>
          </a:blip>
          <a:stretch>
            <a:fillRect/>
          </a:stretch>
        </p:blipFill>
        <p:spPr>
          <a:xfrm>
            <a:off x="7874000" y="425288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8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5F854-C585-43C3-55D1-696AFFC3874F}"/>
              </a:ext>
            </a:extLst>
          </p:cNvPr>
          <p:cNvSpPr>
            <a:spLocks noGrp="1"/>
          </p:cNvSpPr>
          <p:nvPr>
            <p:ph type="title"/>
          </p:nvPr>
        </p:nvSpPr>
        <p:spPr/>
        <p:txBody>
          <a:bodyPr/>
          <a:lstStyle/>
          <a:p>
            <a:r>
              <a:rPr lang="en-US" dirty="0"/>
              <a:t>Change in Class to Improve Recording Quality (Assignment 4)</a:t>
            </a:r>
          </a:p>
        </p:txBody>
      </p:sp>
      <p:sp>
        <p:nvSpPr>
          <p:cNvPr id="3" name="Text Placeholder 2">
            <a:extLst>
              <a:ext uri="{FF2B5EF4-FFF2-40B4-BE49-F238E27FC236}">
                <a16:creationId xmlns:a16="http://schemas.microsoft.com/office/drawing/2014/main" id="{A65CC0D9-ED6F-B58F-F7FC-86CE2AEBF4C6}"/>
              </a:ext>
            </a:extLst>
          </p:cNvPr>
          <p:cNvSpPr>
            <a:spLocks noGrp="1"/>
          </p:cNvSpPr>
          <p:nvPr>
            <p:ph type="body" idx="1"/>
          </p:nvPr>
        </p:nvSpPr>
        <p:spPr>
          <a:xfrm>
            <a:off x="457200" y="1304544"/>
            <a:ext cx="8229600" cy="4821619"/>
          </a:xfrm>
        </p:spPr>
        <p:txBody>
          <a:bodyPr/>
          <a:lstStyle/>
          <a:p>
            <a:pPr>
              <a:buFont typeface="Arial" panose="020B0604020202020204" pitchFamily="34" charset="0"/>
              <a:buChar char="•"/>
            </a:pPr>
            <a:r>
              <a:rPr lang="en-US" sz="1800" dirty="0">
                <a:effectLst/>
                <a:latin typeface="+mn-lt"/>
              </a:rPr>
              <a:t>How many were able to do this?</a:t>
            </a:r>
          </a:p>
          <a:p>
            <a:pPr>
              <a:buFont typeface="Arial" panose="020B0604020202020204" pitchFamily="34" charset="0"/>
              <a:buChar char="•"/>
            </a:pPr>
            <a:r>
              <a:rPr lang="en-US" sz="1800" dirty="0">
                <a:effectLst/>
                <a:latin typeface="+mn-lt"/>
              </a:rPr>
              <a:t>“Record your own voice in a quiet room preferably using a head-mounted microphone. Recordings to produce and save where X is your name: </a:t>
            </a:r>
          </a:p>
          <a:p>
            <a:pPr lvl="1"/>
            <a:r>
              <a:rPr lang="en-US" sz="1600" dirty="0">
                <a:effectLst/>
                <a:latin typeface="+mn-lt"/>
              </a:rPr>
              <a:t>“My mama lives in Memphis.” Save as “mama”-X</a:t>
            </a:r>
          </a:p>
          <a:p>
            <a:pPr lvl="1"/>
            <a:r>
              <a:rPr lang="en-US" sz="1600" dirty="0">
                <a:effectLst/>
                <a:latin typeface="+mn-lt"/>
              </a:rPr>
              <a:t>Now record the same sentence as a whisper. Save as “whisper”-X</a:t>
            </a:r>
            <a:endParaRPr lang="en-US" sz="1600" dirty="0">
              <a:latin typeface="+mn-lt"/>
            </a:endParaRPr>
          </a:p>
          <a:p>
            <a:pPr lvl="1"/>
            <a:r>
              <a:rPr lang="en-US" sz="1600" dirty="0">
                <a:effectLst/>
                <a:latin typeface="+mn-lt"/>
              </a:rPr>
              <a:t>And now record the same sentence in a creaky voice. Save as “creaky”-X</a:t>
            </a:r>
            <a:endParaRPr lang="en-US" sz="1600" dirty="0">
              <a:latin typeface="+mn-lt"/>
            </a:endParaRPr>
          </a:p>
          <a:p>
            <a:pPr lvl="1"/>
            <a:r>
              <a:rPr lang="en-US" sz="1600" dirty="0">
                <a:effectLst/>
                <a:latin typeface="+mn-lt"/>
              </a:rPr>
              <a:t>Now record the same sentence as a yes-no question with pitch starting low and rising at the end “My mama lives in Memphis?” Save as “</a:t>
            </a:r>
            <a:r>
              <a:rPr lang="en-US" sz="1600" dirty="0" err="1">
                <a:effectLst/>
                <a:latin typeface="+mn-lt"/>
              </a:rPr>
              <a:t>ynq</a:t>
            </a:r>
            <a:r>
              <a:rPr lang="en-US" sz="1600" dirty="0">
                <a:effectLst/>
                <a:latin typeface="+mn-lt"/>
              </a:rPr>
              <a:t>”-X</a:t>
            </a:r>
            <a:endParaRPr lang="en-US" sz="1600" dirty="0">
              <a:latin typeface="+mn-lt"/>
            </a:endParaRPr>
          </a:p>
          <a:p>
            <a:pPr lvl="1"/>
            <a:r>
              <a:rPr lang="en-US" sz="1600" dirty="0">
                <a:effectLst/>
                <a:latin typeface="+mn-lt"/>
              </a:rPr>
              <a:t>And now record “Where does my mama live?” as a </a:t>
            </a:r>
            <a:r>
              <a:rPr lang="en-US" sz="1600" dirty="0" err="1">
                <a:effectLst/>
                <a:latin typeface="+mn-lt"/>
              </a:rPr>
              <a:t>wh</a:t>
            </a:r>
            <a:r>
              <a:rPr lang="en-US" sz="1600" dirty="0">
                <a:effectLst/>
                <a:latin typeface="+mn-lt"/>
              </a:rPr>
              <a:t>-question with pitch starting high and gradually becoming low to the end. Save as “</a:t>
            </a:r>
            <a:r>
              <a:rPr lang="en-US" sz="1600" dirty="0" err="1">
                <a:effectLst/>
                <a:latin typeface="+mn-lt"/>
              </a:rPr>
              <a:t>whq</a:t>
            </a:r>
            <a:r>
              <a:rPr lang="en-US" sz="1600" dirty="0">
                <a:effectLst/>
                <a:latin typeface="+mn-lt"/>
              </a:rPr>
              <a:t>”-X</a:t>
            </a:r>
            <a:endParaRPr lang="en-US" sz="1600" dirty="0">
              <a:latin typeface="+mn-lt"/>
            </a:endParaRPr>
          </a:p>
          <a:p>
            <a:pPr lvl="1"/>
            <a:r>
              <a:rPr lang="en-US" sz="1600" dirty="0">
                <a:effectLst/>
                <a:latin typeface="+mn-lt"/>
              </a:rPr>
              <a:t>Record “My mam lives in Memphis” again in 3 ways: as angry speech, as sad speech, and as happy speech. Save each as “angry”-X, “sad”-X, and “happy”-X”</a:t>
            </a:r>
          </a:p>
          <a:p>
            <a:r>
              <a:rPr lang="en-US" sz="1600" dirty="0">
                <a:latin typeface="+mn-lt"/>
              </a:rPr>
              <a:t>Did anyone use </a:t>
            </a:r>
            <a:r>
              <a:rPr lang="en-US" sz="1600" dirty="0" err="1">
                <a:latin typeface="+mn-lt"/>
              </a:rPr>
              <a:t>Praat</a:t>
            </a:r>
            <a:r>
              <a:rPr lang="en-US" sz="1600" dirty="0">
                <a:latin typeface="+mn-lt"/>
              </a:rPr>
              <a:t> to do the recordings?  If so you don’t need to record again but can just upload your recordings in </a:t>
            </a:r>
            <a:r>
              <a:rPr lang="en-US" sz="1600" dirty="0" err="1">
                <a:latin typeface="+mn-lt"/>
              </a:rPr>
              <a:t>Praat</a:t>
            </a:r>
            <a:endParaRPr lang="en-US" sz="1600" dirty="0">
              <a:latin typeface="+mn-lt"/>
            </a:endParaRPr>
          </a:p>
          <a:p>
            <a:r>
              <a:rPr lang="en-US" sz="1600" dirty="0">
                <a:latin typeface="+mn-lt"/>
              </a:rPr>
              <a:t>If you did not, let’s all learn how to do that and record the first file “mama”-X again in </a:t>
            </a:r>
            <a:r>
              <a:rPr lang="en-US" sz="1600" dirty="0" err="1">
                <a:latin typeface="+mn-lt"/>
              </a:rPr>
              <a:t>Praat</a:t>
            </a:r>
            <a:r>
              <a:rPr lang="en-US" sz="1600" dirty="0">
                <a:latin typeface="+mn-lt"/>
              </a:rPr>
              <a:t> – but those who have a better version already should use that for the rest of the class</a:t>
            </a:r>
          </a:p>
          <a:p>
            <a:endParaRPr lang="en-US" dirty="0"/>
          </a:p>
        </p:txBody>
      </p:sp>
      <p:sp>
        <p:nvSpPr>
          <p:cNvPr id="4" name="Slide Number Placeholder 3">
            <a:extLst>
              <a:ext uri="{FF2B5EF4-FFF2-40B4-BE49-F238E27FC236}">
                <a16:creationId xmlns:a16="http://schemas.microsoft.com/office/drawing/2014/main" id="{F800D4AA-A1DA-B228-B794-8D7966B71A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Tree>
    <p:extLst>
      <p:ext uri="{BB962C8B-B14F-4D97-AF65-F5344CB8AC3E}">
        <p14:creationId xmlns:p14="http://schemas.microsoft.com/office/powerpoint/2010/main" val="21592072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3D9C29-3F2A-0F4A-9DE7-23157CBD2D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60</a:t>
            </a:fld>
            <a:endParaRPr lang="en-US"/>
          </a:p>
        </p:txBody>
      </p:sp>
      <p:pic>
        <p:nvPicPr>
          <p:cNvPr id="4" name="Picture 3">
            <a:extLst>
              <a:ext uri="{FF2B5EF4-FFF2-40B4-BE49-F238E27FC236}">
                <a16:creationId xmlns:a16="http://schemas.microsoft.com/office/drawing/2014/main" id="{0DC6D858-08E0-4841-AD70-85364B3649AD}"/>
              </a:ext>
            </a:extLst>
          </p:cNvPr>
          <p:cNvPicPr>
            <a:picLocks noChangeAspect="1"/>
          </p:cNvPicPr>
          <p:nvPr/>
        </p:nvPicPr>
        <p:blipFill>
          <a:blip r:embed="rId3"/>
          <a:stretch>
            <a:fillRect/>
          </a:stretch>
        </p:blipFill>
        <p:spPr>
          <a:xfrm>
            <a:off x="327203" y="0"/>
            <a:ext cx="8489594" cy="6858000"/>
          </a:xfrm>
          <a:prstGeom prst="rect">
            <a:avLst/>
          </a:prstGeom>
        </p:spPr>
      </p:pic>
    </p:spTree>
    <p:extLst>
      <p:ext uri="{BB962C8B-B14F-4D97-AF65-F5344CB8AC3E}">
        <p14:creationId xmlns:p14="http://schemas.microsoft.com/office/powerpoint/2010/main" val="14278736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3"/>
          <p:cNvSpPr txBox="1">
            <a:spLocks noGrp="1"/>
          </p:cNvSpPr>
          <p:nvPr>
            <p:ph type="title"/>
          </p:nvPr>
        </p:nvSpPr>
        <p:spPr/>
        <p:txBody>
          <a:bodyPr/>
          <a:lstStyle/>
          <a:p>
            <a:pPr lvl="0"/>
            <a:r>
              <a:rPr lang="en-US" dirty="0">
                <a:sym typeface="Arial"/>
              </a:rPr>
              <a:t>Task 7: Pitch Contour </a:t>
            </a:r>
            <a:r>
              <a:rPr lang="en-US" dirty="0"/>
              <a:t>C</a:t>
            </a:r>
            <a:r>
              <a:rPr lang="en-US" dirty="0">
                <a:sym typeface="Arial"/>
              </a:rPr>
              <a:t>loning</a:t>
            </a:r>
            <a:endParaRPr lang="en-US" dirty="0"/>
          </a:p>
        </p:txBody>
      </p:sp>
      <p:sp>
        <p:nvSpPr>
          <p:cNvPr id="230" name="Google Shape;230;p33"/>
          <p:cNvSpPr txBox="1">
            <a:spLocks noGrp="1"/>
          </p:cNvSpPr>
          <p:nvPr>
            <p:ph type="body" idx="1"/>
          </p:nvPr>
        </p:nvSpPr>
        <p:spPr>
          <a:xfrm>
            <a:off x="457200" y="1117600"/>
            <a:ext cx="8229600" cy="5008563"/>
          </a:xfrm>
        </p:spPr>
        <p:txBody>
          <a:bodyPr/>
          <a:lstStyle/>
          <a:p>
            <a:pPr lvl="0"/>
            <a:r>
              <a:rPr lang="en-US" dirty="0">
                <a:sym typeface="Arial"/>
              </a:rPr>
              <a:t>Record a </a:t>
            </a:r>
            <a:r>
              <a:rPr lang="en-US" dirty="0">
                <a:solidFill>
                  <a:srgbClr val="FF0000"/>
                </a:solidFill>
                <a:sym typeface="Arial"/>
              </a:rPr>
              <a:t>sad version </a:t>
            </a:r>
            <a:r>
              <a:rPr lang="en-US" dirty="0">
                <a:sym typeface="Arial"/>
              </a:rPr>
              <a:t>of </a:t>
            </a:r>
            <a:r>
              <a:rPr lang="en-US" dirty="0">
                <a:solidFill>
                  <a:srgbClr val="00B050"/>
                </a:solidFill>
                <a:sym typeface="Arial"/>
              </a:rPr>
              <a:t>mama</a:t>
            </a:r>
            <a:r>
              <a:rPr lang="en-US" dirty="0">
                <a:sym typeface="Arial"/>
              </a:rPr>
              <a:t> and read both the </a:t>
            </a:r>
            <a:r>
              <a:rPr lang="en-US" dirty="0" err="1">
                <a:solidFill>
                  <a:srgbClr val="00B050"/>
                </a:solidFill>
                <a:sym typeface="Arial"/>
              </a:rPr>
              <a:t>happy.wav</a:t>
            </a:r>
            <a:r>
              <a:rPr lang="en-US" dirty="0">
                <a:solidFill>
                  <a:srgbClr val="00B050"/>
                </a:solidFill>
                <a:sym typeface="Arial"/>
              </a:rPr>
              <a:t> </a:t>
            </a:r>
            <a:r>
              <a:rPr lang="en-US" dirty="0">
                <a:sym typeface="Arial"/>
              </a:rPr>
              <a:t>and </a:t>
            </a:r>
            <a:r>
              <a:rPr lang="en-US" dirty="0" err="1">
                <a:solidFill>
                  <a:srgbClr val="00B050"/>
                </a:solidFill>
                <a:sym typeface="Arial"/>
              </a:rPr>
              <a:t>sad.wav</a:t>
            </a:r>
            <a:r>
              <a:rPr lang="en-US" dirty="0">
                <a:solidFill>
                  <a:srgbClr val="00B050"/>
                </a:solidFill>
                <a:sym typeface="Arial"/>
              </a:rPr>
              <a:t> </a:t>
            </a:r>
            <a:r>
              <a:rPr lang="en-US" dirty="0">
                <a:sym typeface="Arial"/>
              </a:rPr>
              <a:t>versions into </a:t>
            </a:r>
            <a:r>
              <a:rPr lang="en-US" dirty="0" err="1">
                <a:sym typeface="Arial"/>
              </a:rPr>
              <a:t>Praat</a:t>
            </a:r>
            <a:endParaRPr lang="en-US" dirty="0">
              <a:sym typeface="Arial"/>
            </a:endParaRPr>
          </a:p>
          <a:p>
            <a:pPr lvl="1"/>
            <a:r>
              <a:rPr lang="en-US" sz="2400" dirty="0">
                <a:sym typeface="Arial"/>
              </a:rPr>
              <a:t>Create a </a:t>
            </a:r>
            <a:r>
              <a:rPr lang="en-US" sz="2400" dirty="0">
                <a:solidFill>
                  <a:srgbClr val="0070C0"/>
                </a:solidFill>
                <a:sym typeface="Arial"/>
              </a:rPr>
              <a:t>manipulation</a:t>
            </a:r>
            <a:r>
              <a:rPr lang="en-US" sz="2400" dirty="0">
                <a:sym typeface="Arial"/>
              </a:rPr>
              <a:t> object for </a:t>
            </a:r>
            <a:r>
              <a:rPr lang="en-US" sz="2400" dirty="0" err="1">
                <a:solidFill>
                  <a:srgbClr val="00B050"/>
                </a:solidFill>
                <a:sym typeface="Arial"/>
              </a:rPr>
              <a:t>happy.wav</a:t>
            </a:r>
            <a:endParaRPr lang="en-US" sz="2400" dirty="0">
              <a:solidFill>
                <a:srgbClr val="00B050"/>
              </a:solidFill>
              <a:sym typeface="Arial"/>
            </a:endParaRPr>
          </a:p>
          <a:p>
            <a:pPr lvl="1"/>
            <a:r>
              <a:rPr lang="en-US" sz="2400" dirty="0">
                <a:solidFill>
                  <a:schemeClr val="tx1"/>
                </a:solidFill>
              </a:rPr>
              <a:t>Select</a:t>
            </a:r>
            <a:r>
              <a:rPr lang="en-US" sz="2400" dirty="0">
                <a:solidFill>
                  <a:srgbClr val="FF0000"/>
                </a:solidFill>
              </a:rPr>
              <a:t> </a:t>
            </a:r>
            <a:r>
              <a:rPr lang="en-US" sz="2400" dirty="0">
                <a:solidFill>
                  <a:srgbClr val="0070C0"/>
                </a:solidFill>
                <a:sym typeface="Arial"/>
              </a:rPr>
              <a:t>Extract pitch tier </a:t>
            </a:r>
            <a:r>
              <a:rPr lang="en-US" sz="2400" dirty="0">
                <a:solidFill>
                  <a:schemeClr val="tx1"/>
                </a:solidFill>
                <a:sym typeface="Arial"/>
              </a:rPr>
              <a:t>on right</a:t>
            </a:r>
            <a:endParaRPr lang="en-US" sz="2400" dirty="0">
              <a:solidFill>
                <a:schemeClr val="tx1"/>
              </a:solidFill>
            </a:endParaRPr>
          </a:p>
          <a:p>
            <a:pPr lvl="1"/>
            <a:r>
              <a:rPr lang="en-US" sz="2400" dirty="0">
                <a:sym typeface="Arial"/>
              </a:rPr>
              <a:t>Create a </a:t>
            </a:r>
            <a:r>
              <a:rPr lang="en-US" sz="2400" dirty="0">
                <a:solidFill>
                  <a:srgbClr val="0070C0"/>
                </a:solidFill>
                <a:sym typeface="Arial"/>
              </a:rPr>
              <a:t>manipulation</a:t>
            </a:r>
            <a:r>
              <a:rPr lang="en-US" sz="2400" dirty="0">
                <a:sym typeface="Arial"/>
              </a:rPr>
              <a:t> object for </a:t>
            </a:r>
            <a:r>
              <a:rPr lang="en-US" sz="2400" dirty="0" err="1">
                <a:sym typeface="Arial"/>
              </a:rPr>
              <a:t>sad.wav</a:t>
            </a:r>
            <a:endParaRPr lang="en-US" sz="2400" dirty="0">
              <a:sym typeface="Arial"/>
            </a:endParaRPr>
          </a:p>
          <a:p>
            <a:pPr lvl="1"/>
            <a:r>
              <a:rPr lang="en-US" sz="2400" dirty="0">
                <a:sym typeface="Arial"/>
              </a:rPr>
              <a:t>Select the </a:t>
            </a:r>
            <a:r>
              <a:rPr lang="en-US" sz="2400" dirty="0">
                <a:solidFill>
                  <a:srgbClr val="FF0000"/>
                </a:solidFill>
                <a:sym typeface="Arial"/>
              </a:rPr>
              <a:t>pitch tier of </a:t>
            </a:r>
            <a:r>
              <a:rPr lang="en-US" sz="2400" dirty="0" err="1">
                <a:solidFill>
                  <a:srgbClr val="0070C0"/>
                </a:solidFill>
                <a:sym typeface="Arial"/>
              </a:rPr>
              <a:t>happy.wav</a:t>
            </a:r>
            <a:r>
              <a:rPr lang="en-US" sz="2400" dirty="0">
                <a:solidFill>
                  <a:srgbClr val="0070C0"/>
                </a:solidFill>
                <a:sym typeface="Arial"/>
              </a:rPr>
              <a:t> </a:t>
            </a:r>
            <a:r>
              <a:rPr lang="en-US" sz="2400" dirty="0">
                <a:sym typeface="Arial"/>
              </a:rPr>
              <a:t>and the </a:t>
            </a:r>
            <a:r>
              <a:rPr lang="en-US" sz="2400" dirty="0">
                <a:solidFill>
                  <a:srgbClr val="FF0000"/>
                </a:solidFill>
                <a:sym typeface="Arial"/>
              </a:rPr>
              <a:t>manipulation object </a:t>
            </a:r>
            <a:r>
              <a:rPr lang="en-US" sz="2400" dirty="0">
                <a:sym typeface="Arial"/>
              </a:rPr>
              <a:t>for </a:t>
            </a:r>
            <a:r>
              <a:rPr lang="en-US" sz="2400" dirty="0" err="1">
                <a:solidFill>
                  <a:srgbClr val="0070C0"/>
                </a:solidFill>
                <a:sym typeface="Arial"/>
              </a:rPr>
              <a:t>sad.wav</a:t>
            </a:r>
            <a:r>
              <a:rPr lang="en-US" sz="2400" dirty="0">
                <a:solidFill>
                  <a:srgbClr val="0070C0"/>
                </a:solidFill>
                <a:sym typeface="Arial"/>
              </a:rPr>
              <a:t> </a:t>
            </a:r>
            <a:r>
              <a:rPr lang="en-US" sz="2400" dirty="0">
                <a:sym typeface="Arial"/>
              </a:rPr>
              <a:t>and click </a:t>
            </a:r>
            <a:r>
              <a:rPr lang="en-US" sz="2400" dirty="0">
                <a:solidFill>
                  <a:srgbClr val="0070C0"/>
                </a:solidFill>
                <a:sym typeface="Arial"/>
              </a:rPr>
              <a:t>Replace pitch tier</a:t>
            </a:r>
          </a:p>
          <a:p>
            <a:pPr lvl="1"/>
            <a:r>
              <a:rPr lang="en-US" sz="2400" dirty="0">
                <a:sym typeface="Arial"/>
              </a:rPr>
              <a:t>Select the </a:t>
            </a:r>
            <a:r>
              <a:rPr lang="en-US" sz="2400" dirty="0">
                <a:solidFill>
                  <a:srgbClr val="FF0000"/>
                </a:solidFill>
                <a:sym typeface="Arial"/>
              </a:rPr>
              <a:t>manipulation</a:t>
            </a:r>
            <a:r>
              <a:rPr lang="en-US" sz="2400" dirty="0">
                <a:sym typeface="Arial"/>
              </a:rPr>
              <a:t> object for </a:t>
            </a:r>
            <a:r>
              <a:rPr lang="en-US" sz="2400" dirty="0" err="1">
                <a:solidFill>
                  <a:srgbClr val="00B050"/>
                </a:solidFill>
                <a:sym typeface="Arial"/>
              </a:rPr>
              <a:t>sad.wav</a:t>
            </a:r>
            <a:r>
              <a:rPr lang="en-US" sz="2400" dirty="0">
                <a:solidFill>
                  <a:srgbClr val="00B050"/>
                </a:solidFill>
                <a:sym typeface="Arial"/>
              </a:rPr>
              <a:t> </a:t>
            </a:r>
            <a:r>
              <a:rPr lang="en-US" sz="2400" dirty="0">
                <a:sym typeface="Arial"/>
              </a:rPr>
              <a:t>and click </a:t>
            </a:r>
            <a:r>
              <a:rPr lang="en-US" sz="2400" dirty="0">
                <a:solidFill>
                  <a:srgbClr val="0070C0"/>
                </a:solidFill>
                <a:sym typeface="Arial"/>
              </a:rPr>
              <a:t>Get resynthesis</a:t>
            </a:r>
            <a:r>
              <a:rPr lang="en-US" sz="2400" dirty="0">
                <a:sym typeface="Arial"/>
              </a:rPr>
              <a:t>…</a:t>
            </a:r>
          </a:p>
          <a:p>
            <a:pPr lvl="1"/>
            <a:r>
              <a:rPr lang="en-US" sz="2400" dirty="0">
                <a:solidFill>
                  <a:srgbClr val="0070C0"/>
                </a:solidFill>
              </a:rPr>
              <a:t>View &amp; Edit </a:t>
            </a:r>
            <a:r>
              <a:rPr lang="en-US" sz="2400" dirty="0"/>
              <a:t>the new version of </a:t>
            </a:r>
            <a:r>
              <a:rPr lang="en-US" sz="2400" dirty="0" err="1">
                <a:solidFill>
                  <a:srgbClr val="00B050"/>
                </a:solidFill>
              </a:rPr>
              <a:t>sad.wav</a:t>
            </a:r>
            <a:endParaRPr lang="en-US" sz="2400" dirty="0">
              <a:solidFill>
                <a:srgbClr val="00B050"/>
              </a:solidFill>
              <a:sym typeface="Arial"/>
            </a:endParaRPr>
          </a:p>
        </p:txBody>
      </p:sp>
      <p:pic>
        <p:nvPicPr>
          <p:cNvPr id="2" name="sad-jh.wav" descr="sad-jh.wav">
            <a:hlinkClick r:id="" action="ppaction://media"/>
            <a:extLst>
              <a:ext uri="{FF2B5EF4-FFF2-40B4-BE49-F238E27FC236}">
                <a16:creationId xmlns:a16="http://schemas.microsoft.com/office/drawing/2014/main" id="{33360EA8-C6FC-4C4E-B515-6011EF8A8AB1}"/>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rgbClr val="0070C0">
                <a:tint val="45000"/>
                <a:satMod val="400000"/>
              </a:srgbClr>
            </a:duotone>
          </a:blip>
          <a:stretch>
            <a:fillRect/>
          </a:stretch>
        </p:blipFill>
        <p:spPr>
          <a:xfrm>
            <a:off x="7376160" y="2260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pPr marL="457200" lvl="1">
              <a:buFont typeface="Arial"/>
              <a:buChar char="•"/>
            </a:pPr>
            <a:r>
              <a:rPr lang="en-US" dirty="0"/>
              <a:t>Compare the original </a:t>
            </a:r>
            <a:r>
              <a:rPr lang="en-US" dirty="0" err="1">
                <a:solidFill>
                  <a:srgbClr val="00B050"/>
                </a:solidFill>
              </a:rPr>
              <a:t>sad.wav</a:t>
            </a:r>
            <a:r>
              <a:rPr lang="en-US" dirty="0">
                <a:solidFill>
                  <a:srgbClr val="00B050"/>
                </a:solidFill>
              </a:rPr>
              <a:t> </a:t>
            </a:r>
            <a:r>
              <a:rPr lang="en-US" dirty="0"/>
              <a:t>file and the new </a:t>
            </a:r>
            <a:r>
              <a:rPr lang="en-US" dirty="0" err="1">
                <a:solidFill>
                  <a:srgbClr val="00B050"/>
                </a:solidFill>
              </a:rPr>
              <a:t>sad.wav</a:t>
            </a:r>
            <a:r>
              <a:rPr lang="en-US" dirty="0">
                <a:solidFill>
                  <a:srgbClr val="00B050"/>
                </a:solidFill>
              </a:rPr>
              <a:t> </a:t>
            </a:r>
          </a:p>
          <a:p>
            <a:pPr marL="457200" lvl="1">
              <a:buFont typeface="Arial"/>
              <a:buChar char="•"/>
            </a:pPr>
            <a:endParaRPr lang="en-US" dirty="0"/>
          </a:p>
          <a:p>
            <a:pPr marL="457200" lvl="1">
              <a:buFont typeface="Arial"/>
              <a:buChar char="•"/>
            </a:pPr>
            <a:endParaRPr lang="en-US" dirty="0"/>
          </a:p>
          <a:p>
            <a:pPr marL="457200" lvl="1">
              <a:buFont typeface="Arial"/>
              <a:buChar char="•"/>
            </a:pPr>
            <a:r>
              <a:rPr lang="en-US" dirty="0"/>
              <a:t>Compare the new </a:t>
            </a:r>
            <a:r>
              <a:rPr lang="en-US" dirty="0" err="1">
                <a:solidFill>
                  <a:srgbClr val="00B050"/>
                </a:solidFill>
              </a:rPr>
              <a:t>sad.wav</a:t>
            </a:r>
            <a:r>
              <a:rPr lang="en-US" dirty="0">
                <a:solidFill>
                  <a:srgbClr val="00B050"/>
                </a:solidFill>
              </a:rPr>
              <a:t> </a:t>
            </a:r>
            <a:r>
              <a:rPr lang="en-US" dirty="0"/>
              <a:t>and the original </a:t>
            </a:r>
            <a:r>
              <a:rPr lang="en-US" dirty="0" err="1">
                <a:solidFill>
                  <a:srgbClr val="00B050"/>
                </a:solidFill>
              </a:rPr>
              <a:t>happy.wav</a:t>
            </a:r>
            <a:endParaRPr lang="en-US" dirty="0">
              <a:solidFill>
                <a:srgbClr val="00B050"/>
              </a:solidFill>
            </a:endParaRPr>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62</a:t>
            </a:fld>
            <a:endParaRPr lang="uk-UA"/>
          </a:p>
        </p:txBody>
      </p:sp>
      <p:pic>
        <p:nvPicPr>
          <p:cNvPr id="5" name="sad2happy-jh.wav" descr="sad2happy-jh.wav">
            <a:hlinkClick r:id="" action="ppaction://media"/>
            <a:extLst>
              <a:ext uri="{FF2B5EF4-FFF2-40B4-BE49-F238E27FC236}">
                <a16:creationId xmlns:a16="http://schemas.microsoft.com/office/drawing/2014/main" id="{4D43029C-9096-884D-9823-2FAB05DDA8F8}"/>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rgbClr val="0070C0">
                <a:tint val="45000"/>
                <a:satMod val="400000"/>
              </a:srgbClr>
            </a:duotone>
          </a:blip>
          <a:stretch>
            <a:fillRect/>
          </a:stretch>
        </p:blipFill>
        <p:spPr>
          <a:xfrm>
            <a:off x="6619702" y="2587105"/>
            <a:ext cx="812800" cy="812800"/>
          </a:xfrm>
          <a:prstGeom prst="rect">
            <a:avLst/>
          </a:prstGeom>
        </p:spPr>
      </p:pic>
      <p:pic>
        <p:nvPicPr>
          <p:cNvPr id="6" name="sad-jh.wav" descr="sad-jh.wav">
            <a:hlinkClick r:id="" action="ppaction://media"/>
            <a:extLst>
              <a:ext uri="{FF2B5EF4-FFF2-40B4-BE49-F238E27FC236}">
                <a16:creationId xmlns:a16="http://schemas.microsoft.com/office/drawing/2014/main" id="{02386D9E-05F2-624F-B03D-EC60ABD776B1}"/>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rgbClr val="0070C0">
                <a:tint val="45000"/>
                <a:satMod val="400000"/>
              </a:srgbClr>
            </a:duotone>
          </a:blip>
          <a:stretch>
            <a:fillRect/>
          </a:stretch>
        </p:blipFill>
        <p:spPr>
          <a:xfrm>
            <a:off x="2524299" y="2587105"/>
            <a:ext cx="812800" cy="812800"/>
          </a:xfrm>
          <a:prstGeom prst="rect">
            <a:avLst/>
          </a:prstGeom>
        </p:spPr>
      </p:pic>
      <p:pic>
        <p:nvPicPr>
          <p:cNvPr id="7" name="happy-jh.wav" descr="happy-jh.wav">
            <a:hlinkClick r:id="" action="ppaction://media"/>
            <a:extLst>
              <a:ext uri="{FF2B5EF4-FFF2-40B4-BE49-F238E27FC236}">
                <a16:creationId xmlns:a16="http://schemas.microsoft.com/office/drawing/2014/main" id="{DD653F50-1388-444D-9AC6-489C860C249E}"/>
              </a:ext>
            </a:extLst>
          </p:cNvPr>
          <p:cNvPicPr>
            <a:picLocks noChangeAspect="1"/>
          </p:cNvPicPr>
          <p:nvPr>
            <a:audioFile r:link="rId6"/>
            <p:extLst>
              <p:ext uri="{DAA4B4D4-6D71-4841-9C94-3DE7FCFB9230}">
                <p14:media xmlns:p14="http://schemas.microsoft.com/office/powerpoint/2010/main" r:embed="rId5"/>
              </p:ext>
            </p:extLst>
          </p:nvPr>
        </p:nvPicPr>
        <p:blipFill>
          <a:blip r:embed="rId9">
            <a:duotone>
              <a:prstClr val="black"/>
              <a:srgbClr val="0070C0">
                <a:tint val="45000"/>
                <a:satMod val="400000"/>
              </a:srgbClr>
            </a:duotone>
          </a:blip>
          <a:stretch>
            <a:fillRect/>
          </a:stretch>
        </p:blipFill>
        <p:spPr>
          <a:xfrm>
            <a:off x="6213302" y="4445000"/>
            <a:ext cx="812800" cy="812800"/>
          </a:xfrm>
          <a:prstGeom prst="rect">
            <a:avLst/>
          </a:prstGeom>
        </p:spPr>
      </p:pic>
    </p:spTree>
    <p:extLst>
      <p:ext uri="{BB962C8B-B14F-4D97-AF65-F5344CB8AC3E}">
        <p14:creationId xmlns:p14="http://schemas.microsoft.com/office/powerpoint/2010/main" val="189081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91"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181"/>
        <p:cNvGrpSpPr/>
        <p:nvPr/>
      </p:nvGrpSpPr>
      <p:grpSpPr>
        <a:xfrm>
          <a:off x="0" y="0"/>
          <a:ext cx="0" cy="0"/>
          <a:chOff x="0" y="0"/>
          <a:chExt cx="0" cy="0"/>
        </a:xfrm>
      </p:grpSpPr>
      <p:sp>
        <p:nvSpPr>
          <p:cNvPr id="182" name="Google Shape;182;p26"/>
          <p:cNvSpPr txBox="1">
            <a:spLocks noGrp="1"/>
          </p:cNvSpPr>
          <p:nvPr>
            <p:ph type="title"/>
          </p:nvPr>
        </p:nvSpPr>
        <p:spPr/>
        <p:txBody>
          <a:bodyPr/>
          <a:lstStyle/>
          <a:p>
            <a:pPr lvl="0"/>
            <a:r>
              <a:rPr lang="en-US" dirty="0">
                <a:sym typeface="Arial"/>
              </a:rPr>
              <a:t>Task 8: Clipping</a:t>
            </a:r>
            <a:endParaRPr lang="en-US" dirty="0"/>
          </a:p>
        </p:txBody>
      </p:sp>
      <p:sp>
        <p:nvSpPr>
          <p:cNvPr id="183" name="Google Shape;183;p26"/>
          <p:cNvSpPr txBox="1">
            <a:spLocks noGrp="1"/>
          </p:cNvSpPr>
          <p:nvPr>
            <p:ph type="body" idx="1"/>
          </p:nvPr>
        </p:nvSpPr>
        <p:spPr/>
        <p:txBody>
          <a:bodyPr/>
          <a:lstStyle/>
          <a:p>
            <a:pPr lvl="0"/>
            <a:r>
              <a:rPr lang="en-US" dirty="0">
                <a:sym typeface="Arial"/>
              </a:rPr>
              <a:t>Record a short phrase in a very loud voice, to produce </a:t>
            </a:r>
            <a:r>
              <a:rPr lang="en-US" dirty="0">
                <a:solidFill>
                  <a:srgbClr val="0066FF"/>
                </a:solidFill>
                <a:sym typeface="Arial"/>
                <a:hlinkClick r:id="rId5">
                  <a:extLst>
                    <a:ext uri="{A12FA001-AC4F-418D-AE19-62706E023703}">
                      <ahyp:hlinkClr xmlns:ahyp="http://schemas.microsoft.com/office/drawing/2018/hyperlinkcolor" val="tx"/>
                    </a:ext>
                  </a:extLst>
                </a:hlinkClick>
              </a:rPr>
              <a:t>clipping</a:t>
            </a:r>
            <a:r>
              <a:rPr lang="en-US" dirty="0">
                <a:sym typeface="Arial"/>
              </a:rPr>
              <a:t>, and see what the waveform looks like</a:t>
            </a:r>
          </a:p>
          <a:p>
            <a:pPr lvl="0"/>
            <a:r>
              <a:rPr lang="en-US" dirty="0">
                <a:sym typeface="Arial"/>
              </a:rPr>
              <a:t>How do you identify clipping?  </a:t>
            </a:r>
          </a:p>
          <a:p>
            <a:pPr lvl="1"/>
            <a:r>
              <a:rPr lang="en-US" dirty="0">
                <a:sym typeface="Arial"/>
              </a:rPr>
              <a:t>Input signal amplitude is greater than the range that can be represented in </a:t>
            </a:r>
          </a:p>
          <a:p>
            <a:pPr lvl="0"/>
            <a:r>
              <a:rPr lang="en-US" dirty="0">
                <a:sym typeface="Arial"/>
              </a:rPr>
              <a:t>Avoid it?</a:t>
            </a:r>
          </a:p>
          <a:p>
            <a:pPr lvl="2" eaLnBrk="1" hangingPunct="1"/>
            <a:r>
              <a:rPr lang="en-US" dirty="0">
                <a:latin typeface="Arial" charset="0"/>
              </a:rPr>
              <a:t>Increase the </a:t>
            </a:r>
            <a:r>
              <a:rPr lang="en-US" dirty="0">
                <a:solidFill>
                  <a:srgbClr val="0066FF"/>
                </a:solidFill>
                <a:latin typeface="Arial" charset="0"/>
              </a:rPr>
              <a:t>resolution (sampling rate)</a:t>
            </a:r>
          </a:p>
          <a:p>
            <a:pPr lvl="2" eaLnBrk="1" hangingPunct="1"/>
            <a:r>
              <a:rPr lang="en-US" dirty="0">
                <a:latin typeface="Arial" charset="0"/>
              </a:rPr>
              <a:t>Decrease the </a:t>
            </a:r>
            <a:r>
              <a:rPr lang="en-US" dirty="0">
                <a:solidFill>
                  <a:srgbClr val="0066FF"/>
                </a:solidFill>
                <a:latin typeface="Arial" charset="0"/>
              </a:rPr>
              <a:t>amplitude</a:t>
            </a:r>
          </a:p>
          <a:p>
            <a:pPr lvl="0"/>
            <a:endParaRPr lang="en-US" dirty="0"/>
          </a:p>
        </p:txBody>
      </p:sp>
      <p:pic>
        <p:nvPicPr>
          <p:cNvPr id="2" name="clipping-jh.wav" descr="clipping-jh.wav">
            <a:hlinkClick r:id="" action="ppaction://media"/>
            <a:extLst>
              <a:ext uri="{FF2B5EF4-FFF2-40B4-BE49-F238E27FC236}">
                <a16:creationId xmlns:a16="http://schemas.microsoft.com/office/drawing/2014/main" id="{5AD9FC0C-25F2-4D49-8E1E-399C2ADABD94}"/>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rgbClr val="0070C0">
                <a:tint val="45000"/>
                <a:satMod val="400000"/>
              </a:srgbClr>
            </a:duotone>
          </a:blip>
          <a:stretch>
            <a:fillRect/>
          </a:stretch>
        </p:blipFill>
        <p:spPr>
          <a:xfrm>
            <a:off x="6339840" y="26162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971D92-F4BE-0746-BF39-B2B1CE2CED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64</a:t>
            </a:fld>
            <a:endParaRPr lang="en-US"/>
          </a:p>
        </p:txBody>
      </p:sp>
      <p:pic>
        <p:nvPicPr>
          <p:cNvPr id="4" name="Picture 3">
            <a:extLst>
              <a:ext uri="{FF2B5EF4-FFF2-40B4-BE49-F238E27FC236}">
                <a16:creationId xmlns:a16="http://schemas.microsoft.com/office/drawing/2014/main" id="{E7029CFB-E51C-4245-A203-9C8074761E1D}"/>
              </a:ext>
            </a:extLst>
          </p:cNvPr>
          <p:cNvPicPr>
            <a:picLocks noChangeAspect="1"/>
          </p:cNvPicPr>
          <p:nvPr/>
        </p:nvPicPr>
        <p:blipFill>
          <a:blip r:embed="rId2"/>
          <a:stretch>
            <a:fillRect/>
          </a:stretch>
        </p:blipFill>
        <p:spPr>
          <a:xfrm>
            <a:off x="0" y="205720"/>
            <a:ext cx="9144000" cy="6446560"/>
          </a:xfrm>
          <a:prstGeom prst="rect">
            <a:avLst/>
          </a:prstGeom>
        </p:spPr>
      </p:pic>
    </p:spTree>
    <p:extLst>
      <p:ext uri="{BB962C8B-B14F-4D97-AF65-F5344CB8AC3E}">
        <p14:creationId xmlns:p14="http://schemas.microsoft.com/office/powerpoint/2010/main" val="12956276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Shape 221"/>
        <p:cNvGrpSpPr/>
        <p:nvPr/>
      </p:nvGrpSpPr>
      <p:grpSpPr>
        <a:xfrm>
          <a:off x="0" y="0"/>
          <a:ext cx="0" cy="0"/>
          <a:chOff x="0" y="0"/>
          <a:chExt cx="0" cy="0"/>
        </a:xfrm>
      </p:grpSpPr>
      <p:sp>
        <p:nvSpPr>
          <p:cNvPr id="222" name="Google Shape;222;p32"/>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Task 9: Formant Analysis </a:t>
            </a:r>
            <a:endParaRPr dirty="0"/>
          </a:p>
        </p:txBody>
      </p:sp>
      <p:sp>
        <p:nvSpPr>
          <p:cNvPr id="223" name="Google Shape;223;p32"/>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342900" lvl="0" indent="-342900" algn="l" rtl="0">
              <a:spcBef>
                <a:spcPts val="560"/>
              </a:spcBef>
              <a:spcAft>
                <a:spcPts val="0"/>
              </a:spcAft>
              <a:buClr>
                <a:schemeClr val="hlink"/>
              </a:buClr>
              <a:buSzPts val="2800"/>
              <a:buChar char="•"/>
            </a:pPr>
            <a:r>
              <a:rPr lang="en-US" dirty="0">
                <a:solidFill>
                  <a:schemeClr val="tx1"/>
                </a:solidFill>
              </a:rPr>
              <a:t>Extract F1 and F2 values for the vowels in your </a:t>
            </a:r>
            <a:r>
              <a:rPr lang="en-US" dirty="0">
                <a:solidFill>
                  <a:srgbClr val="00B050"/>
                </a:solidFill>
              </a:rPr>
              <a:t>mama</a:t>
            </a:r>
            <a:r>
              <a:rPr lang="en-US" dirty="0">
                <a:solidFill>
                  <a:schemeClr val="tx1"/>
                </a:solidFill>
              </a:rPr>
              <a:t> file</a:t>
            </a:r>
          </a:p>
          <a:p>
            <a:pPr marL="342900">
              <a:spcBef>
                <a:spcPts val="560"/>
              </a:spcBef>
              <a:buClr>
                <a:schemeClr val="hlink"/>
              </a:buClr>
              <a:buSzPts val="2800"/>
            </a:pPr>
            <a:r>
              <a:rPr lang="en-US" dirty="0">
                <a:solidFill>
                  <a:srgbClr val="0066FF"/>
                </a:solidFill>
              </a:rPr>
              <a:t>Formant -&gt; Show formants</a:t>
            </a:r>
          </a:p>
          <a:p>
            <a:pPr marL="800100" lvl="1">
              <a:spcBef>
                <a:spcPts val="560"/>
              </a:spcBef>
              <a:buClr>
                <a:schemeClr val="hlink"/>
              </a:buClr>
              <a:buSzPts val="2800"/>
              <a:buChar char="•"/>
            </a:pPr>
            <a:r>
              <a:rPr lang="en-US" dirty="0">
                <a:solidFill>
                  <a:schemeClr val="tx1"/>
                </a:solidFill>
              </a:rPr>
              <a:t>For each, select the vowel in the </a:t>
            </a:r>
            <a:r>
              <a:rPr lang="en-US" dirty="0" err="1">
                <a:solidFill>
                  <a:schemeClr val="tx1"/>
                </a:solidFill>
              </a:rPr>
              <a:t>wavefile</a:t>
            </a:r>
            <a:endParaRPr dirty="0">
              <a:solidFill>
                <a:schemeClr val="tx1"/>
              </a:solidFill>
            </a:endParaRPr>
          </a:p>
          <a:p>
            <a:pPr marL="1200150" lvl="2" indent="-285750">
              <a:spcBef>
                <a:spcPts val="560"/>
              </a:spcBef>
              <a:buClr>
                <a:schemeClr val="hlink"/>
              </a:buClr>
              <a:buChar char="–"/>
            </a:pPr>
            <a:r>
              <a:rPr lang="en-US" dirty="0">
                <a:solidFill>
                  <a:srgbClr val="0066FF"/>
                </a:solidFill>
              </a:rPr>
              <a:t>Formant </a:t>
            </a:r>
            <a:r>
              <a:rPr lang="en-US" dirty="0">
                <a:solidFill>
                  <a:srgbClr val="0066FF"/>
                </a:solidFill>
                <a:sym typeface="Wingdings" pitchFamily="2" charset="2"/>
              </a:rPr>
              <a:t> </a:t>
            </a:r>
            <a:r>
              <a:rPr lang="en-US" dirty="0">
                <a:solidFill>
                  <a:srgbClr val="0066FF"/>
                </a:solidFill>
              </a:rPr>
              <a:t>Get first formant</a:t>
            </a:r>
          </a:p>
          <a:p>
            <a:pPr marL="1200150" lvl="2" indent="-285750">
              <a:spcBef>
                <a:spcPts val="560"/>
              </a:spcBef>
              <a:buClr>
                <a:schemeClr val="hlink"/>
              </a:buClr>
              <a:buChar char="–"/>
            </a:pPr>
            <a:r>
              <a:rPr lang="en-US" dirty="0">
                <a:solidFill>
                  <a:srgbClr val="0066FF"/>
                </a:solidFill>
              </a:rPr>
              <a:t>Formant </a:t>
            </a:r>
            <a:r>
              <a:rPr lang="en-US" dirty="0">
                <a:solidFill>
                  <a:srgbClr val="0066FF"/>
                </a:solidFill>
                <a:sym typeface="Wingdings" pitchFamily="2" charset="2"/>
              </a:rPr>
              <a:t> Get second formant</a:t>
            </a:r>
            <a:endParaRPr lang="en-US" dirty="0">
              <a:solidFill>
                <a:srgbClr val="0066FF"/>
              </a:solidFill>
            </a:endParaRPr>
          </a:p>
          <a:p>
            <a:pPr marL="742950" lvl="1" indent="-285750" algn="l" rtl="0">
              <a:spcBef>
                <a:spcPts val="560"/>
              </a:spcBef>
              <a:spcAft>
                <a:spcPts val="0"/>
              </a:spcAft>
              <a:buClr>
                <a:schemeClr val="hlink"/>
              </a:buClr>
              <a:buSzPts val="1800"/>
              <a:buChar char="–"/>
            </a:pPr>
            <a:r>
              <a:rPr lang="en-US" dirty="0">
                <a:solidFill>
                  <a:schemeClr val="tx1"/>
                </a:solidFill>
              </a:rPr>
              <a:t>You can submit yours results here if you wish:</a:t>
            </a:r>
            <a:endParaRPr dirty="0">
              <a:solidFill>
                <a:schemeClr val="tx1"/>
              </a:solidFill>
            </a:endParaRPr>
          </a:p>
          <a:p>
            <a:pPr marL="742950" lvl="0" indent="0" algn="l" rtl="0">
              <a:spcBef>
                <a:spcPts val="560"/>
              </a:spcBef>
              <a:spcAft>
                <a:spcPts val="0"/>
              </a:spcAft>
              <a:buNone/>
            </a:pPr>
            <a:r>
              <a:rPr lang="en-US" dirty="0">
                <a:solidFill>
                  <a:srgbClr val="009999"/>
                </a:solidFill>
                <a:hlinkClick r:id="rId3">
                  <a:extLst>
                    <a:ext uri="{A12FA001-AC4F-418D-AE19-62706E023703}">
                      <ahyp:hlinkClr xmlns:ahyp="http://schemas.microsoft.com/office/drawing/2018/hyperlinkcolor" val="tx"/>
                    </a:ext>
                  </a:extLst>
                </a:hlinkClick>
              </a:rPr>
              <a:t>https://</a:t>
            </a:r>
            <a:r>
              <a:rPr lang="en-US" dirty="0" err="1">
                <a:solidFill>
                  <a:srgbClr val="009999"/>
                </a:solidFill>
                <a:hlinkClick r:id="rId3">
                  <a:extLst>
                    <a:ext uri="{A12FA001-AC4F-418D-AE19-62706E023703}">
                      <ahyp:hlinkClr xmlns:ahyp="http://schemas.microsoft.com/office/drawing/2018/hyperlinkcolor" val="tx"/>
                    </a:ext>
                  </a:extLst>
                </a:hlinkClick>
              </a:rPr>
              <a:t>goo.gl</a:t>
            </a:r>
            <a:r>
              <a:rPr lang="en-US" dirty="0">
                <a:solidFill>
                  <a:srgbClr val="0066FF"/>
                </a:solidFill>
                <a:hlinkClick r:id="rId3">
                  <a:extLst>
                    <a:ext uri="{A12FA001-AC4F-418D-AE19-62706E023703}">
                      <ahyp:hlinkClr xmlns:ahyp="http://schemas.microsoft.com/office/drawing/2018/hyperlinkcolor" val="tx"/>
                    </a:ext>
                  </a:extLst>
                </a:hlinkClick>
              </a:rPr>
              <a:t>/forms/ZIOvmXOP5ubIq1rS2</a:t>
            </a:r>
            <a:endParaRPr dirty="0">
              <a:solidFill>
                <a:srgbClr val="0066FF"/>
              </a:solidFill>
            </a:endParaRPr>
          </a:p>
        </p:txBody>
      </p:sp>
      <p:sp>
        <p:nvSpPr>
          <p:cNvPr id="224" name="Google Shape;224;p32"/>
          <p:cNvSpPr txBox="1">
            <a:spLocks noGrp="1"/>
          </p:cNvSpPr>
          <p:nvPr>
            <p:ph type="sldNum" idx="12"/>
          </p:nvPr>
        </p:nvSpPr>
        <p:spPr>
          <a:xfrm>
            <a:off x="6553200" y="6245225"/>
            <a:ext cx="2133600" cy="476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Google Shape;142;p20"/>
          <p:cNvSpPr txBox="1">
            <a:spLocks noGrp="1"/>
          </p:cNvSpPr>
          <p:nvPr>
            <p:ph type="title"/>
          </p:nvPr>
        </p:nvSpPr>
        <p:spPr/>
        <p:txBody>
          <a:bodyPr/>
          <a:lstStyle/>
          <a:p>
            <a:pPr lvl="0"/>
            <a:r>
              <a:rPr lang="en-US" dirty="0">
                <a:sym typeface="Arial"/>
              </a:rPr>
              <a:t>Task 10: Annotation using </a:t>
            </a:r>
            <a:r>
              <a:rPr lang="en-US" dirty="0" err="1">
                <a:sym typeface="Arial"/>
              </a:rPr>
              <a:t>Textgrids</a:t>
            </a:r>
            <a:endParaRPr lang="en-US" dirty="0"/>
          </a:p>
        </p:txBody>
      </p:sp>
      <p:sp>
        <p:nvSpPr>
          <p:cNvPr id="143" name="Google Shape;143;p20"/>
          <p:cNvSpPr txBox="1">
            <a:spLocks noGrp="1"/>
          </p:cNvSpPr>
          <p:nvPr>
            <p:ph type="body" idx="1"/>
          </p:nvPr>
        </p:nvSpPr>
        <p:spPr>
          <a:xfrm>
            <a:off x="457200" y="1572768"/>
            <a:ext cx="8229600" cy="4553395"/>
          </a:xfrm>
        </p:spPr>
        <p:txBody>
          <a:bodyPr/>
          <a:lstStyle/>
          <a:p>
            <a:pPr lvl="0"/>
            <a:r>
              <a:rPr lang="en-US" dirty="0"/>
              <a:t>Select</a:t>
            </a:r>
            <a:r>
              <a:rPr lang="en-US" dirty="0">
                <a:solidFill>
                  <a:srgbClr val="0070C0"/>
                </a:solidFill>
              </a:rPr>
              <a:t> mama </a:t>
            </a:r>
            <a:r>
              <a:rPr lang="en-US" dirty="0">
                <a:solidFill>
                  <a:schemeClr val="tx1"/>
                </a:solidFill>
              </a:rPr>
              <a:t>file</a:t>
            </a:r>
            <a:r>
              <a:rPr lang="en-US" dirty="0"/>
              <a:t> in Objects window</a:t>
            </a:r>
          </a:p>
          <a:p>
            <a:pPr lvl="1"/>
            <a:r>
              <a:rPr lang="en-US" sz="2400" dirty="0"/>
              <a:t>Select </a:t>
            </a:r>
            <a:r>
              <a:rPr lang="en-US" sz="2400" dirty="0">
                <a:solidFill>
                  <a:srgbClr val="0070C0"/>
                </a:solidFill>
              </a:rPr>
              <a:t>View &amp; Edit</a:t>
            </a:r>
          </a:p>
          <a:p>
            <a:pPr lvl="1"/>
            <a:r>
              <a:rPr lang="en-US" sz="2400" dirty="0"/>
              <a:t>Select </a:t>
            </a:r>
            <a:r>
              <a:rPr lang="en-US" sz="2400" dirty="0">
                <a:solidFill>
                  <a:srgbClr val="0070C0"/>
                </a:solidFill>
              </a:rPr>
              <a:t>Spectrogram -&gt; Show spectrogram</a:t>
            </a:r>
          </a:p>
          <a:p>
            <a:pPr lvl="1"/>
            <a:r>
              <a:rPr lang="en-US" sz="2400" dirty="0">
                <a:solidFill>
                  <a:srgbClr val="0070C0"/>
                </a:solidFill>
                <a:sym typeface="Arial"/>
              </a:rPr>
              <a:t>Annotate</a:t>
            </a:r>
            <a:r>
              <a:rPr lang="en-US" sz="2400" dirty="0">
                <a:sym typeface="Arial"/>
              </a:rPr>
              <a:t> → </a:t>
            </a:r>
            <a:r>
              <a:rPr lang="en-US" sz="2400" dirty="0">
                <a:solidFill>
                  <a:srgbClr val="0070C0"/>
                </a:solidFill>
                <a:sym typeface="Arial"/>
              </a:rPr>
              <a:t>To </a:t>
            </a:r>
            <a:r>
              <a:rPr lang="en-US" sz="2400" dirty="0" err="1">
                <a:solidFill>
                  <a:srgbClr val="0070C0"/>
                </a:solidFill>
              </a:rPr>
              <a:t>T</a:t>
            </a:r>
            <a:r>
              <a:rPr lang="en-US" sz="2400" dirty="0" err="1">
                <a:solidFill>
                  <a:srgbClr val="0070C0"/>
                </a:solidFill>
                <a:sym typeface="Arial"/>
              </a:rPr>
              <a:t>extgrid</a:t>
            </a:r>
            <a:endParaRPr lang="en-US" sz="2400" dirty="0">
              <a:solidFill>
                <a:srgbClr val="0070C0"/>
              </a:solidFill>
              <a:sym typeface="Arial"/>
            </a:endParaRPr>
          </a:p>
          <a:p>
            <a:pPr lvl="2"/>
            <a:r>
              <a:rPr lang="en-US" sz="2000" dirty="0">
                <a:solidFill>
                  <a:schemeClr val="tx1"/>
                </a:solidFill>
                <a:sym typeface="Arial"/>
              </a:rPr>
              <a:t>In the </a:t>
            </a:r>
            <a:r>
              <a:rPr lang="en-US" sz="2000" dirty="0">
                <a:solidFill>
                  <a:srgbClr val="FF0000"/>
                </a:solidFill>
                <a:sym typeface="Arial"/>
              </a:rPr>
              <a:t>box</a:t>
            </a:r>
            <a:r>
              <a:rPr lang="en-US" sz="2000" dirty="0">
                <a:solidFill>
                  <a:schemeClr val="tx1"/>
                </a:solidFill>
                <a:sym typeface="Arial"/>
              </a:rPr>
              <a:t> that pops up you can see a request for </a:t>
            </a:r>
            <a:r>
              <a:rPr lang="en-US" sz="2000" dirty="0">
                <a:solidFill>
                  <a:srgbClr val="FF0000"/>
                </a:solidFill>
                <a:sym typeface="Arial"/>
              </a:rPr>
              <a:t>names of </a:t>
            </a:r>
            <a:r>
              <a:rPr lang="en-US" sz="2000" dirty="0" err="1">
                <a:solidFill>
                  <a:srgbClr val="FF0000"/>
                </a:solidFill>
                <a:sym typeface="Arial"/>
              </a:rPr>
              <a:t>Textgrid</a:t>
            </a:r>
            <a:r>
              <a:rPr lang="en-US" sz="2000" dirty="0">
                <a:solidFill>
                  <a:srgbClr val="FF0000"/>
                </a:solidFill>
                <a:sym typeface="Arial"/>
              </a:rPr>
              <a:t> tiers</a:t>
            </a:r>
            <a:r>
              <a:rPr lang="en-US" sz="2000" dirty="0">
                <a:solidFill>
                  <a:schemeClr val="tx1"/>
                </a:solidFill>
                <a:sym typeface="Arial"/>
              </a:rPr>
              <a:t> and </a:t>
            </a:r>
            <a:r>
              <a:rPr lang="en-US" sz="2000" dirty="0">
                <a:solidFill>
                  <a:srgbClr val="FF0000"/>
                </a:solidFill>
                <a:sym typeface="Arial"/>
              </a:rPr>
              <a:t>whether these are point tiers </a:t>
            </a:r>
            <a:r>
              <a:rPr lang="en-US" sz="2000" dirty="0">
                <a:solidFill>
                  <a:schemeClr val="tx1"/>
                </a:solidFill>
                <a:sym typeface="Arial"/>
              </a:rPr>
              <a:t>(where you label points on the spectrogram) </a:t>
            </a:r>
            <a:r>
              <a:rPr lang="en-US" sz="2000" dirty="0">
                <a:solidFill>
                  <a:srgbClr val="FF0000"/>
                </a:solidFill>
                <a:sym typeface="Arial"/>
              </a:rPr>
              <a:t>or interval tiers </a:t>
            </a:r>
            <a:r>
              <a:rPr lang="en-US" sz="2000" dirty="0">
                <a:solidFill>
                  <a:schemeClr val="tx1"/>
                </a:solidFill>
                <a:sym typeface="Arial"/>
              </a:rPr>
              <a:t>(where </a:t>
            </a:r>
            <a:r>
              <a:rPr lang="en-US" sz="2000" dirty="0">
                <a:solidFill>
                  <a:schemeClr val="tx1"/>
                </a:solidFill>
              </a:rPr>
              <a:t>you </a:t>
            </a:r>
            <a:r>
              <a:rPr lang="en-US" sz="2000" dirty="0">
                <a:solidFill>
                  <a:schemeClr val="tx1"/>
                </a:solidFill>
                <a:sym typeface="Arial"/>
              </a:rPr>
              <a:t>label intervals)</a:t>
            </a:r>
          </a:p>
          <a:p>
            <a:pPr lvl="1"/>
            <a:r>
              <a:rPr lang="en-US" sz="2400" dirty="0">
                <a:solidFill>
                  <a:schemeClr val="tx1"/>
                </a:solidFill>
              </a:rPr>
              <a:t>Select</a:t>
            </a:r>
            <a:r>
              <a:rPr lang="en-US" sz="2400" dirty="0">
                <a:solidFill>
                  <a:srgbClr val="0070C0"/>
                </a:solidFill>
              </a:rPr>
              <a:t> </a:t>
            </a:r>
            <a:r>
              <a:rPr lang="en-US" sz="2400" dirty="0">
                <a:solidFill>
                  <a:srgbClr val="00B050"/>
                </a:solidFill>
              </a:rPr>
              <a:t>Sound mama </a:t>
            </a:r>
            <a:r>
              <a:rPr lang="en-US" sz="2400" dirty="0">
                <a:solidFill>
                  <a:schemeClr val="tx1"/>
                </a:solidFill>
              </a:rPr>
              <a:t>and</a:t>
            </a:r>
            <a:r>
              <a:rPr lang="en-US" sz="2400" dirty="0">
                <a:solidFill>
                  <a:srgbClr val="0070C0"/>
                </a:solidFill>
              </a:rPr>
              <a:t> </a:t>
            </a:r>
            <a:r>
              <a:rPr lang="en-US" sz="2400" dirty="0" err="1">
                <a:solidFill>
                  <a:srgbClr val="00B050"/>
                </a:solidFill>
              </a:rPr>
              <a:t>Textgrid</a:t>
            </a:r>
            <a:r>
              <a:rPr lang="en-US" sz="2400" dirty="0">
                <a:solidFill>
                  <a:srgbClr val="00B050"/>
                </a:solidFill>
              </a:rPr>
              <a:t> mama </a:t>
            </a:r>
            <a:r>
              <a:rPr lang="en-US" sz="2400" dirty="0">
                <a:solidFill>
                  <a:schemeClr val="tx1"/>
                </a:solidFill>
              </a:rPr>
              <a:t>and select </a:t>
            </a:r>
            <a:r>
              <a:rPr lang="en-US" sz="2400" dirty="0">
                <a:solidFill>
                  <a:srgbClr val="0070C0"/>
                </a:solidFill>
              </a:rPr>
              <a:t>View &amp; Edit</a:t>
            </a:r>
            <a:endParaRPr lang="en-US" sz="2400" dirty="0">
              <a:solidFill>
                <a:srgbClr val="0070C0"/>
              </a:solidFill>
              <a:sym typeface="Arial"/>
            </a:endParaRPr>
          </a:p>
          <a:p>
            <a:pPr lvl="1"/>
            <a:r>
              <a:rPr lang="en-US" sz="2400" dirty="0">
                <a:solidFill>
                  <a:srgbClr val="FF0000"/>
                </a:solidFill>
                <a:sym typeface="Arial"/>
              </a:rPr>
              <a:t>Point</a:t>
            </a:r>
            <a:r>
              <a:rPr lang="en-US" sz="2400" dirty="0">
                <a:sym typeface="Arial"/>
              </a:rPr>
              <a:t> vs. </a:t>
            </a:r>
            <a:r>
              <a:rPr lang="en-US" sz="2400" dirty="0">
                <a:solidFill>
                  <a:srgbClr val="FF0000"/>
                </a:solidFill>
                <a:sym typeface="Arial"/>
              </a:rPr>
              <a:t>interval</a:t>
            </a:r>
            <a:r>
              <a:rPr lang="en-US" sz="2400" dirty="0">
                <a:sym typeface="Arial"/>
              </a:rPr>
              <a:t> tiers</a:t>
            </a:r>
            <a:endParaRPr lang="en-US" sz="2400" dirty="0"/>
          </a:p>
        </p:txBody>
      </p:sp>
      <p:sp>
        <p:nvSpPr>
          <p:cNvPr id="141" name="Google Shape;141;p20"/>
          <p:cNvSpPr txBox="1">
            <a:spLocks noGrp="1"/>
          </p:cNvSpPr>
          <p:nvPr>
            <p:ph type="sldNum" idx="12"/>
          </p:nvPr>
        </p:nvSpPr>
        <p:spPr/>
        <p:txBody>
          <a:bodyPr/>
          <a:lstStyle/>
          <a:p>
            <a:pPr lvl="0"/>
            <a:fld id="{00000000-1234-1234-1234-123412341234}" type="slidenum">
              <a:rPr lang="is-IS" smtClean="0">
                <a:sym typeface="Arial"/>
              </a:rPr>
              <a:pPr lvl="0"/>
              <a:t>66</a:t>
            </a:fld>
            <a:endParaRPr lang="is-IS">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B1BDF9-23C7-8741-9455-D4C5FF6A30A3}"/>
              </a:ext>
            </a:extLst>
          </p:cNvPr>
          <p:cNvSpPr>
            <a:spLocks noGrp="1"/>
          </p:cNvSpPr>
          <p:nvPr>
            <p:ph type="body" idx="1"/>
          </p:nvPr>
        </p:nvSpPr>
        <p:spPr>
          <a:xfrm>
            <a:off x="457200" y="804672"/>
            <a:ext cx="8229600" cy="5321491"/>
          </a:xfrm>
        </p:spPr>
        <p:txBody>
          <a:bodyPr/>
          <a:lstStyle/>
          <a:p>
            <a:pPr lvl="2"/>
            <a:r>
              <a:rPr lang="en-US" dirty="0">
                <a:solidFill>
                  <a:srgbClr val="0070C0"/>
                </a:solidFill>
                <a:sym typeface="Arial"/>
              </a:rPr>
              <a:t>Tier </a:t>
            </a:r>
            <a:r>
              <a:rPr lang="en-US" dirty="0">
                <a:solidFill>
                  <a:srgbClr val="0070C0"/>
                </a:solidFill>
                <a:sym typeface="Wingdings" pitchFamily="2" charset="2"/>
              </a:rPr>
              <a:t> Add a point tier </a:t>
            </a:r>
            <a:r>
              <a:rPr lang="en-US" dirty="0">
                <a:sym typeface="Wingdings" pitchFamily="2" charset="2"/>
              </a:rPr>
              <a:t>and name it </a:t>
            </a:r>
            <a:r>
              <a:rPr lang="en-US" dirty="0" err="1">
                <a:solidFill>
                  <a:srgbClr val="FF0000"/>
                </a:solidFill>
                <a:sym typeface="Arial"/>
              </a:rPr>
              <a:t>PartofSpeech</a:t>
            </a:r>
            <a:r>
              <a:rPr lang="en-US" dirty="0">
                <a:sym typeface="Arial"/>
              </a:rPr>
              <a:t> in the box that appears on the left</a:t>
            </a:r>
          </a:p>
          <a:p>
            <a:pPr lvl="3"/>
            <a:r>
              <a:rPr lang="en-US" dirty="0"/>
              <a:t>Add a </a:t>
            </a:r>
            <a:r>
              <a:rPr lang="en-US" dirty="0">
                <a:solidFill>
                  <a:srgbClr val="FF0000"/>
                </a:solidFill>
              </a:rPr>
              <a:t>point</a:t>
            </a:r>
            <a:r>
              <a:rPr lang="en-US" dirty="0"/>
              <a:t> by 1) selecting a point in the waveform or spectrogram, 2) clicking on the </a:t>
            </a:r>
            <a:r>
              <a:rPr lang="en-US" dirty="0">
                <a:solidFill>
                  <a:srgbClr val="FF0000"/>
                </a:solidFill>
              </a:rPr>
              <a:t>circle</a:t>
            </a:r>
            <a:r>
              <a:rPr lang="en-US" dirty="0"/>
              <a:t> that appears at the top of the </a:t>
            </a:r>
            <a:r>
              <a:rPr lang="en-US" dirty="0" err="1"/>
              <a:t>PartofSpeech</a:t>
            </a:r>
            <a:r>
              <a:rPr lang="en-US" dirty="0"/>
              <a:t> tier, and 3) </a:t>
            </a:r>
            <a:r>
              <a:rPr lang="en-US" dirty="0">
                <a:solidFill>
                  <a:srgbClr val="FF0000"/>
                </a:solidFill>
              </a:rPr>
              <a:t>insert</a:t>
            </a:r>
            <a:r>
              <a:rPr lang="en-US" dirty="0"/>
              <a:t> the POS at this point</a:t>
            </a:r>
            <a:endParaRPr lang="en-US" dirty="0">
              <a:sym typeface="Arial"/>
            </a:endParaRPr>
          </a:p>
          <a:p>
            <a:pPr lvl="2"/>
            <a:r>
              <a:rPr lang="en-US" dirty="0">
                <a:solidFill>
                  <a:srgbClr val="0070C0"/>
                </a:solidFill>
                <a:sym typeface="Arial"/>
              </a:rPr>
              <a:t>Tier </a:t>
            </a:r>
            <a:r>
              <a:rPr lang="en-US" dirty="0">
                <a:solidFill>
                  <a:srgbClr val="0070C0"/>
                </a:solidFill>
                <a:sym typeface="Wingdings" pitchFamily="2" charset="2"/>
              </a:rPr>
              <a:t> Add an interval tier</a:t>
            </a:r>
            <a:r>
              <a:rPr lang="en-US" dirty="0">
                <a:solidFill>
                  <a:srgbClr val="0070C0"/>
                </a:solidFill>
                <a:sym typeface="Arial"/>
              </a:rPr>
              <a:t> </a:t>
            </a:r>
            <a:r>
              <a:rPr lang="en-US" dirty="0">
                <a:sym typeface="Arial"/>
              </a:rPr>
              <a:t>and name it </a:t>
            </a:r>
            <a:r>
              <a:rPr lang="en-US" dirty="0" err="1">
                <a:solidFill>
                  <a:srgbClr val="FF0000"/>
                </a:solidFill>
                <a:sym typeface="Arial"/>
              </a:rPr>
              <a:t>WordsinTier</a:t>
            </a:r>
            <a:r>
              <a:rPr lang="en-US" dirty="0">
                <a:solidFill>
                  <a:srgbClr val="FF0000"/>
                </a:solidFill>
                <a:sym typeface="Arial"/>
              </a:rPr>
              <a:t> In the box</a:t>
            </a:r>
          </a:p>
          <a:p>
            <a:pPr lvl="3"/>
            <a:r>
              <a:rPr lang="en-US" dirty="0"/>
              <a:t>Add an </a:t>
            </a:r>
            <a:r>
              <a:rPr lang="en-US" dirty="0">
                <a:solidFill>
                  <a:srgbClr val="FF0000"/>
                </a:solidFill>
              </a:rPr>
              <a:t>interval</a:t>
            </a:r>
            <a:r>
              <a:rPr lang="en-US" dirty="0"/>
              <a:t> by 1) selecting a </a:t>
            </a:r>
            <a:r>
              <a:rPr lang="en-US" dirty="0">
                <a:solidFill>
                  <a:srgbClr val="FF0000"/>
                </a:solidFill>
              </a:rPr>
              <a:t>point</a:t>
            </a:r>
            <a:r>
              <a:rPr lang="en-US" dirty="0"/>
              <a:t> at the beginning of the word in the waveform or spectrogram, 2) clicking on the </a:t>
            </a:r>
            <a:r>
              <a:rPr lang="en-US" dirty="0">
                <a:solidFill>
                  <a:srgbClr val="FF0000"/>
                </a:solidFill>
              </a:rPr>
              <a:t>circle</a:t>
            </a:r>
            <a:r>
              <a:rPr lang="en-US" dirty="0"/>
              <a:t> that appears at the top of the </a:t>
            </a:r>
            <a:r>
              <a:rPr lang="en-US" dirty="0" err="1"/>
              <a:t>WordsinTier</a:t>
            </a:r>
            <a:r>
              <a:rPr lang="en-US" dirty="0"/>
              <a:t>, 3) selecting a </a:t>
            </a:r>
            <a:r>
              <a:rPr lang="en-US" dirty="0">
                <a:solidFill>
                  <a:srgbClr val="FF0000"/>
                </a:solidFill>
              </a:rPr>
              <a:t>point</a:t>
            </a:r>
            <a:r>
              <a:rPr lang="en-US" dirty="0"/>
              <a:t> at the end of the word, and 4) </a:t>
            </a:r>
            <a:r>
              <a:rPr lang="en-US" dirty="0">
                <a:solidFill>
                  <a:srgbClr val="FF0000"/>
                </a:solidFill>
              </a:rPr>
              <a:t>insert</a:t>
            </a:r>
            <a:r>
              <a:rPr lang="en-US" dirty="0"/>
              <a:t> the word in the interval created</a:t>
            </a:r>
          </a:p>
          <a:p>
            <a:endParaRPr lang="en-US" dirty="0"/>
          </a:p>
        </p:txBody>
      </p:sp>
      <p:sp>
        <p:nvSpPr>
          <p:cNvPr id="4" name="Slide Number Placeholder 3">
            <a:extLst>
              <a:ext uri="{FF2B5EF4-FFF2-40B4-BE49-F238E27FC236}">
                <a16:creationId xmlns:a16="http://schemas.microsoft.com/office/drawing/2014/main" id="{36253991-729D-FC90-BA21-FA9A92BFAF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67</a:t>
            </a:fld>
            <a:endParaRPr lang="en-US"/>
          </a:p>
        </p:txBody>
      </p:sp>
    </p:spTree>
    <p:extLst>
      <p:ext uri="{BB962C8B-B14F-4D97-AF65-F5344CB8AC3E}">
        <p14:creationId xmlns:p14="http://schemas.microsoft.com/office/powerpoint/2010/main" val="34442315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942D47-2871-8D49-B8AB-A03E05F5B7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68</a:t>
            </a:fld>
            <a:endParaRPr lang="en-US"/>
          </a:p>
        </p:txBody>
      </p:sp>
      <p:pic>
        <p:nvPicPr>
          <p:cNvPr id="4" name="Picture 3">
            <a:extLst>
              <a:ext uri="{FF2B5EF4-FFF2-40B4-BE49-F238E27FC236}">
                <a16:creationId xmlns:a16="http://schemas.microsoft.com/office/drawing/2014/main" id="{662B43A9-00ED-CC47-BBFB-7C9A31ECCA04}"/>
              </a:ext>
            </a:extLst>
          </p:cNvPr>
          <p:cNvPicPr>
            <a:picLocks noChangeAspect="1"/>
          </p:cNvPicPr>
          <p:nvPr/>
        </p:nvPicPr>
        <p:blipFill>
          <a:blip r:embed="rId2"/>
          <a:stretch>
            <a:fillRect/>
          </a:stretch>
        </p:blipFill>
        <p:spPr>
          <a:xfrm>
            <a:off x="0" y="242324"/>
            <a:ext cx="9144000" cy="6373351"/>
          </a:xfrm>
          <a:prstGeom prst="rect">
            <a:avLst/>
          </a:prstGeom>
        </p:spPr>
      </p:pic>
    </p:spTree>
    <p:extLst>
      <p:ext uri="{BB962C8B-B14F-4D97-AF65-F5344CB8AC3E}">
        <p14:creationId xmlns:p14="http://schemas.microsoft.com/office/powerpoint/2010/main" val="25578175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214"/>
        <p:cNvGrpSpPr/>
        <p:nvPr/>
      </p:nvGrpSpPr>
      <p:grpSpPr>
        <a:xfrm>
          <a:off x="0" y="0"/>
          <a:ext cx="0" cy="0"/>
          <a:chOff x="0" y="0"/>
          <a:chExt cx="0" cy="0"/>
        </a:xfrm>
      </p:grpSpPr>
      <p:sp>
        <p:nvSpPr>
          <p:cNvPr id="215" name="Google Shape;215;p31"/>
          <p:cNvSpPr txBox="1">
            <a:spLocks noGrp="1"/>
          </p:cNvSpPr>
          <p:nvPr>
            <p:ph type="title"/>
          </p:nvPr>
        </p:nvSpPr>
        <p:spPr/>
        <p:txBody>
          <a:bodyPr/>
          <a:lstStyle/>
          <a:p>
            <a:pPr lvl="0"/>
            <a:r>
              <a:rPr lang="en-US" dirty="0">
                <a:sym typeface="Arial"/>
              </a:rPr>
              <a:t>Task 11: Masking</a:t>
            </a:r>
            <a:endParaRPr lang="en-US" dirty="0"/>
          </a:p>
        </p:txBody>
      </p:sp>
      <p:sp>
        <p:nvSpPr>
          <p:cNvPr id="216" name="Google Shape;216;p31"/>
          <p:cNvSpPr txBox="1">
            <a:spLocks noGrp="1"/>
          </p:cNvSpPr>
          <p:nvPr>
            <p:ph type="body" idx="1"/>
          </p:nvPr>
        </p:nvSpPr>
        <p:spPr/>
        <p:txBody>
          <a:bodyPr/>
          <a:lstStyle/>
          <a:p>
            <a:pPr lvl="0"/>
            <a:r>
              <a:rPr lang="en-US" dirty="0">
                <a:sym typeface="Arial"/>
              </a:rPr>
              <a:t>Select original </a:t>
            </a:r>
            <a:r>
              <a:rPr lang="en-US" dirty="0">
                <a:solidFill>
                  <a:srgbClr val="00B050"/>
                </a:solidFill>
              </a:rPr>
              <a:t>m</a:t>
            </a:r>
            <a:r>
              <a:rPr lang="en-US" dirty="0">
                <a:solidFill>
                  <a:srgbClr val="00B050"/>
                </a:solidFill>
                <a:sym typeface="Arial"/>
              </a:rPr>
              <a:t>ama</a:t>
            </a:r>
            <a:r>
              <a:rPr lang="en-US" dirty="0">
                <a:sym typeface="Arial"/>
              </a:rPr>
              <a:t> file each time</a:t>
            </a:r>
            <a:endParaRPr lang="en-US" dirty="0"/>
          </a:p>
          <a:p>
            <a:pPr lvl="0"/>
            <a:r>
              <a:rPr lang="en-US" dirty="0">
                <a:solidFill>
                  <a:schemeClr val="tx1"/>
                </a:solidFill>
                <a:sym typeface="Arial"/>
              </a:rPr>
              <a:t>Select</a:t>
            </a:r>
            <a:r>
              <a:rPr lang="en-US" dirty="0">
                <a:solidFill>
                  <a:srgbClr val="0070C0"/>
                </a:solidFill>
                <a:sym typeface="Arial"/>
              </a:rPr>
              <a:t> Convert</a:t>
            </a:r>
            <a:r>
              <a:rPr lang="en-US" dirty="0">
                <a:sym typeface="Arial"/>
              </a:rPr>
              <a:t> → </a:t>
            </a:r>
            <a:r>
              <a:rPr lang="en-US" dirty="0">
                <a:solidFill>
                  <a:srgbClr val="0070C0"/>
                </a:solidFill>
                <a:sym typeface="Arial"/>
              </a:rPr>
              <a:t>Change gender; OK</a:t>
            </a:r>
            <a:endParaRPr lang="en-US" dirty="0">
              <a:solidFill>
                <a:srgbClr val="0070C0"/>
              </a:solidFill>
            </a:endParaRPr>
          </a:p>
          <a:p>
            <a:pPr lvl="0"/>
            <a:r>
              <a:rPr lang="en-US" dirty="0">
                <a:solidFill>
                  <a:schemeClr val="tx1"/>
                </a:solidFill>
                <a:sym typeface="Arial"/>
              </a:rPr>
              <a:t>Select</a:t>
            </a:r>
            <a:r>
              <a:rPr lang="en-US" dirty="0">
                <a:solidFill>
                  <a:srgbClr val="0070C0"/>
                </a:solidFill>
                <a:sym typeface="Arial"/>
              </a:rPr>
              <a:t> Filter →filter (pass) Hann band; OK</a:t>
            </a:r>
            <a:endParaRPr lang="en-US" dirty="0">
              <a:solidFill>
                <a:srgbClr val="0070C0"/>
              </a:solidFill>
            </a:endParaRPr>
          </a:p>
          <a:p>
            <a:pPr lvl="1"/>
            <a:r>
              <a:rPr lang="en-US" dirty="0">
                <a:sym typeface="Arial"/>
              </a:rPr>
              <a:t>Retains only a specified range through</a:t>
            </a:r>
          </a:p>
          <a:p>
            <a:pPr lvl="1"/>
            <a:r>
              <a:rPr lang="en-US" dirty="0">
                <a:sym typeface="Arial"/>
              </a:rPr>
              <a:t>Find a </a:t>
            </a:r>
            <a:r>
              <a:rPr lang="en-US" dirty="0">
                <a:solidFill>
                  <a:srgbClr val="FF0000"/>
                </a:solidFill>
                <a:sym typeface="Arial"/>
              </a:rPr>
              <a:t>pass band </a:t>
            </a:r>
            <a:r>
              <a:rPr lang="en-US" dirty="0">
                <a:sym typeface="Arial"/>
              </a:rPr>
              <a:t>that masks the </a:t>
            </a:r>
            <a:r>
              <a:rPr lang="en-US" dirty="0">
                <a:solidFill>
                  <a:srgbClr val="FF0000"/>
                </a:solidFill>
                <a:sym typeface="Arial"/>
              </a:rPr>
              <a:t>words</a:t>
            </a:r>
            <a:r>
              <a:rPr lang="en-US" dirty="0">
                <a:sym typeface="Arial"/>
              </a:rPr>
              <a:t> but retains the </a:t>
            </a:r>
            <a:r>
              <a:rPr lang="en-US" dirty="0">
                <a:solidFill>
                  <a:srgbClr val="FF0000"/>
                </a:solidFill>
                <a:sym typeface="Arial"/>
              </a:rPr>
              <a:t>intonation</a:t>
            </a:r>
            <a:endParaRPr lang="en-US" dirty="0">
              <a:solidFill>
                <a:srgbClr val="FF0000"/>
              </a:solidFill>
            </a:endParaRPr>
          </a:p>
          <a:p>
            <a:pPr lvl="1"/>
            <a:r>
              <a:rPr lang="en-US" dirty="0">
                <a:sym typeface="Arial"/>
              </a:rPr>
              <a:t>Find a </a:t>
            </a:r>
            <a:r>
              <a:rPr lang="en-US" dirty="0">
                <a:solidFill>
                  <a:srgbClr val="FF0000"/>
                </a:solidFill>
                <a:sym typeface="Arial"/>
              </a:rPr>
              <a:t>pass band </a:t>
            </a:r>
            <a:r>
              <a:rPr lang="en-US" dirty="0">
                <a:sym typeface="Arial"/>
              </a:rPr>
              <a:t>that masks the </a:t>
            </a:r>
            <a:r>
              <a:rPr lang="en-US" dirty="0">
                <a:solidFill>
                  <a:srgbClr val="FF0000"/>
                </a:solidFill>
                <a:sym typeface="Arial"/>
              </a:rPr>
              <a:t>intonation</a:t>
            </a:r>
            <a:r>
              <a:rPr lang="en-US" dirty="0">
                <a:sym typeface="Arial"/>
              </a:rPr>
              <a:t> but </a:t>
            </a:r>
            <a:r>
              <a:rPr lang="en-US" dirty="0">
                <a:solidFill>
                  <a:srgbClr val="FF0000"/>
                </a:solidFill>
                <a:sym typeface="Arial"/>
              </a:rPr>
              <a:t>retains</a:t>
            </a:r>
            <a:r>
              <a:rPr lang="en-US" dirty="0">
                <a:sym typeface="Arial"/>
              </a:rPr>
              <a:t> the words</a:t>
            </a:r>
            <a:endParaRPr lang="en-US" dirty="0"/>
          </a:p>
          <a:p>
            <a:pPr lvl="0"/>
            <a:r>
              <a:rPr lang="en-US" dirty="0">
                <a:solidFill>
                  <a:srgbClr val="0070C0"/>
                </a:solidFill>
                <a:sym typeface="Arial"/>
              </a:rPr>
              <a:t>Modify</a:t>
            </a:r>
            <a:r>
              <a:rPr lang="en-US" dirty="0">
                <a:sym typeface="Arial"/>
              </a:rPr>
              <a:t> → </a:t>
            </a:r>
            <a:r>
              <a:rPr lang="en-US" dirty="0">
                <a:solidFill>
                  <a:srgbClr val="0070C0"/>
                </a:solidFill>
                <a:sym typeface="Arial"/>
              </a:rPr>
              <a:t>Reverse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16"/>
          <p:cNvSpPr txBox="1">
            <a:spLocks noGrp="1"/>
          </p:cNvSpPr>
          <p:nvPr>
            <p:ph type="title"/>
          </p:nvPr>
        </p:nvSpPr>
        <p:spPr/>
        <p:txBody>
          <a:bodyPr/>
          <a:lstStyle/>
          <a:p>
            <a:pPr lvl="0"/>
            <a:r>
              <a:rPr lang="en-US" dirty="0">
                <a:sym typeface="Arial"/>
              </a:rPr>
              <a:t>How do we Record and Manage Files?</a:t>
            </a:r>
            <a:endParaRPr lang="en-US" dirty="0"/>
          </a:p>
        </p:txBody>
      </p:sp>
      <p:sp>
        <p:nvSpPr>
          <p:cNvPr id="112" name="Google Shape;112;p16"/>
          <p:cNvSpPr txBox="1">
            <a:spLocks noGrp="1"/>
          </p:cNvSpPr>
          <p:nvPr>
            <p:ph type="body" idx="1"/>
          </p:nvPr>
        </p:nvSpPr>
        <p:spPr>
          <a:xfrm>
            <a:off x="457200" y="1249680"/>
            <a:ext cx="8229600" cy="5333682"/>
          </a:xfrm>
        </p:spPr>
        <p:txBody>
          <a:bodyPr/>
          <a:lstStyle/>
          <a:p>
            <a:pPr lvl="0"/>
            <a:r>
              <a:rPr lang="en-US" sz="2400" dirty="0">
                <a:solidFill>
                  <a:srgbClr val="0066FF"/>
                </a:solidFill>
                <a:sym typeface="Arial"/>
              </a:rPr>
              <a:t>Open </a:t>
            </a:r>
            <a:r>
              <a:rPr lang="en-US" sz="2400" dirty="0" err="1">
                <a:solidFill>
                  <a:srgbClr val="0066FF"/>
                </a:solidFill>
                <a:sym typeface="Arial"/>
              </a:rPr>
              <a:t>Praat</a:t>
            </a:r>
            <a:r>
              <a:rPr lang="en-US" sz="2400" dirty="0">
                <a:solidFill>
                  <a:srgbClr val="0066FF"/>
                </a:solidFill>
                <a:sym typeface="Arial"/>
              </a:rPr>
              <a:t> </a:t>
            </a:r>
            <a:r>
              <a:rPr lang="en-US" sz="2400" dirty="0">
                <a:sym typeface="Arial"/>
              </a:rPr>
              <a:t>on your laptop</a:t>
            </a:r>
          </a:p>
          <a:p>
            <a:pPr lvl="1"/>
            <a:r>
              <a:rPr lang="en-US" sz="2400" dirty="0"/>
              <a:t>You’ll see </a:t>
            </a:r>
            <a:r>
              <a:rPr lang="en-US" sz="2400" dirty="0">
                <a:solidFill>
                  <a:srgbClr val="FF0000"/>
                </a:solidFill>
              </a:rPr>
              <a:t>2 windows</a:t>
            </a:r>
            <a:r>
              <a:rPr lang="en-US" sz="2400" dirty="0"/>
              <a:t>, an </a:t>
            </a:r>
            <a:r>
              <a:rPr lang="en-US" sz="2400" dirty="0">
                <a:solidFill>
                  <a:srgbClr val="0066FF"/>
                </a:solidFill>
                <a:hlinkClick r:id="rId5">
                  <a:extLst>
                    <a:ext uri="{A12FA001-AC4F-418D-AE19-62706E023703}">
                      <ahyp:hlinkClr xmlns:ahyp="http://schemas.microsoft.com/office/drawing/2018/hyperlinkcolor" val="tx"/>
                    </a:ext>
                  </a:extLst>
                </a:hlinkClick>
              </a:rPr>
              <a:t>Objects window</a:t>
            </a:r>
            <a:r>
              <a:rPr lang="en-US" sz="2400" dirty="0">
                <a:solidFill>
                  <a:srgbClr val="0066FF"/>
                </a:solidFill>
              </a:rPr>
              <a:t> </a:t>
            </a:r>
            <a:r>
              <a:rPr lang="en-US" sz="2400" dirty="0"/>
              <a:t>and a </a:t>
            </a:r>
            <a:r>
              <a:rPr lang="en-US" sz="2400" dirty="0">
                <a:solidFill>
                  <a:srgbClr val="0066FF"/>
                </a:solidFill>
                <a:hlinkClick r:id="rId6">
                  <a:extLst>
                    <a:ext uri="{A12FA001-AC4F-418D-AE19-62706E023703}">
                      <ahyp:hlinkClr xmlns:ahyp="http://schemas.microsoft.com/office/drawing/2018/hyperlinkcolor" val="tx"/>
                    </a:ext>
                  </a:extLst>
                </a:hlinkClick>
              </a:rPr>
              <a:t>Picture window</a:t>
            </a:r>
            <a:endParaRPr lang="en-US" sz="2400" dirty="0">
              <a:solidFill>
                <a:srgbClr val="0066FF"/>
              </a:solidFill>
            </a:endParaRPr>
          </a:p>
          <a:p>
            <a:pPr lvl="1"/>
            <a:r>
              <a:rPr lang="en-US" sz="2400" dirty="0">
                <a:sym typeface="Arial"/>
              </a:rPr>
              <a:t>Today we’ll focus on the first</a:t>
            </a:r>
          </a:p>
          <a:p>
            <a:pPr lvl="0"/>
            <a:r>
              <a:rPr lang="en-US" sz="2400" dirty="0">
                <a:solidFill>
                  <a:srgbClr val="0066FF"/>
                </a:solidFill>
                <a:sym typeface="Arial"/>
              </a:rPr>
              <a:t>How to Record </a:t>
            </a:r>
            <a:r>
              <a:rPr lang="en-US" sz="2400" dirty="0">
                <a:sym typeface="Arial"/>
              </a:rPr>
              <a:t>files and save them</a:t>
            </a:r>
            <a:endParaRPr lang="en-US" sz="2400" dirty="0"/>
          </a:p>
          <a:p>
            <a:pPr lvl="1"/>
            <a:r>
              <a:rPr lang="en-US" sz="2400" dirty="0">
                <a:sym typeface="Arial"/>
              </a:rPr>
              <a:t>Select the </a:t>
            </a:r>
            <a:r>
              <a:rPr lang="en-US" sz="2400" dirty="0">
                <a:solidFill>
                  <a:srgbClr val="FF0000"/>
                </a:solidFill>
                <a:sym typeface="Arial"/>
              </a:rPr>
              <a:t>New</a:t>
            </a:r>
            <a:r>
              <a:rPr lang="en-US" sz="2400" dirty="0">
                <a:sym typeface="Arial"/>
              </a:rPr>
              <a:t> </a:t>
            </a:r>
            <a:r>
              <a:rPr lang="en-US" sz="2400" dirty="0"/>
              <a:t>tab at top left of the</a:t>
            </a:r>
            <a:r>
              <a:rPr lang="en-US" sz="2400" dirty="0">
                <a:sym typeface="Arial"/>
              </a:rPr>
              <a:t> Objects window: </a:t>
            </a:r>
          </a:p>
          <a:p>
            <a:pPr lvl="2"/>
            <a:r>
              <a:rPr lang="en-US" dirty="0">
                <a:sym typeface="Arial"/>
              </a:rPr>
              <a:t>Record a mono file </a:t>
            </a:r>
            <a:r>
              <a:rPr lang="en-US" dirty="0">
                <a:solidFill>
                  <a:srgbClr val="FF0000"/>
                </a:solidFill>
                <a:sym typeface="Arial"/>
              </a:rPr>
              <a:t>“My mama lives in Memphis”</a:t>
            </a:r>
            <a:r>
              <a:rPr lang="en-US" dirty="0">
                <a:solidFill>
                  <a:srgbClr val="0066FF"/>
                </a:solidFill>
                <a:sym typeface="Arial"/>
              </a:rPr>
              <a:t>, </a:t>
            </a:r>
            <a:r>
              <a:rPr lang="en-US" dirty="0">
                <a:sym typeface="Arial"/>
              </a:rPr>
              <a:t>as a </a:t>
            </a:r>
            <a:r>
              <a:rPr lang="en-US" dirty="0">
                <a:solidFill>
                  <a:srgbClr val="0066FF"/>
                </a:solidFill>
                <a:sym typeface="Arial"/>
                <a:hlinkClick r:id="rId7">
                  <a:extLst>
                    <a:ext uri="{A12FA001-AC4F-418D-AE19-62706E023703}">
                      <ahyp:hlinkClr xmlns:ahyp="http://schemas.microsoft.com/office/drawing/2018/hyperlinkcolor" val="tx"/>
                    </a:ext>
                  </a:extLst>
                </a:hlinkClick>
              </a:rPr>
              <a:t>statement</a:t>
            </a:r>
            <a:r>
              <a:rPr lang="en-US" dirty="0">
                <a:sym typeface="Arial"/>
              </a:rPr>
              <a:t>, stop recording, play it to see if you like it, name it </a:t>
            </a:r>
            <a:r>
              <a:rPr lang="en-US" dirty="0"/>
              <a:t>(bottom left) </a:t>
            </a:r>
            <a:r>
              <a:rPr lang="en-US">
                <a:sym typeface="Arial"/>
              </a:rPr>
              <a:t>as </a:t>
            </a:r>
            <a:r>
              <a:rPr lang="en-US">
                <a:solidFill>
                  <a:srgbClr val="00B050"/>
                </a:solidFill>
                <a:sym typeface="Arial"/>
              </a:rPr>
              <a:t>“mama-&lt;</a:t>
            </a:r>
            <a:r>
              <a:rPr lang="en-US" dirty="0">
                <a:solidFill>
                  <a:srgbClr val="00B050"/>
                </a:solidFill>
                <a:sym typeface="Arial"/>
              </a:rPr>
              <a:t>your </a:t>
            </a:r>
            <a:r>
              <a:rPr lang="en-US">
                <a:solidFill>
                  <a:srgbClr val="00B050"/>
                </a:solidFill>
                <a:sym typeface="Arial"/>
              </a:rPr>
              <a:t>name&gt;” </a:t>
            </a:r>
            <a:r>
              <a:rPr lang="en-US" dirty="0">
                <a:sym typeface="Arial"/>
              </a:rPr>
              <a:t>and Save-to-list-&amp;-close</a:t>
            </a:r>
          </a:p>
          <a:p>
            <a:pPr lvl="1"/>
            <a:r>
              <a:rPr lang="en-US" sz="2400" dirty="0">
                <a:sym typeface="Arial"/>
              </a:rPr>
              <a:t>If you cannot record yourself now, in </a:t>
            </a:r>
            <a:r>
              <a:rPr lang="en-US" sz="2400" dirty="0" err="1">
                <a:sym typeface="Arial"/>
              </a:rPr>
              <a:t>Praat</a:t>
            </a:r>
            <a:r>
              <a:rPr lang="en-US" sz="2400" dirty="0">
                <a:sym typeface="Arial"/>
              </a:rPr>
              <a:t> Objects select Open -&gt; Read from file and select the downloaded file </a:t>
            </a:r>
            <a:r>
              <a:rPr lang="en-US" sz="2400" dirty="0">
                <a:solidFill>
                  <a:srgbClr val="00B050"/>
                </a:solidFill>
                <a:sym typeface="Arial"/>
              </a:rPr>
              <a:t>mama-</a:t>
            </a:r>
            <a:r>
              <a:rPr lang="en-US" sz="2400" dirty="0" err="1">
                <a:solidFill>
                  <a:srgbClr val="00B050"/>
                </a:solidFill>
                <a:sym typeface="Arial"/>
              </a:rPr>
              <a:t>jh.wav</a:t>
            </a:r>
            <a:r>
              <a:rPr lang="en-US" sz="2400" dirty="0">
                <a:solidFill>
                  <a:srgbClr val="00B050"/>
                </a:solidFill>
                <a:sym typeface="Arial"/>
              </a:rPr>
              <a:t> </a:t>
            </a:r>
            <a:r>
              <a:rPr lang="en-US" sz="2400" dirty="0">
                <a:sym typeface="Arial"/>
              </a:rPr>
              <a:t>from </a:t>
            </a:r>
            <a:r>
              <a:rPr lang="en-US" sz="2400" dirty="0" err="1">
                <a:sym typeface="Arial"/>
              </a:rPr>
              <a:t>Courseworks</a:t>
            </a:r>
            <a:endParaRPr lang="en-US" sz="2400" dirty="0">
              <a:sym typeface="Arial"/>
            </a:endParaRPr>
          </a:p>
        </p:txBody>
      </p:sp>
      <p:sp>
        <p:nvSpPr>
          <p:cNvPr id="110" name="Google Shape;110;p16"/>
          <p:cNvSpPr txBox="1">
            <a:spLocks noGrp="1"/>
          </p:cNvSpPr>
          <p:nvPr>
            <p:ph type="sldNum" idx="12"/>
          </p:nvPr>
        </p:nvSpPr>
        <p:spPr/>
        <p:txBody>
          <a:bodyPr/>
          <a:lstStyle/>
          <a:p>
            <a:pPr lvl="0"/>
            <a:fld id="{00000000-1234-1234-1234-123412341234}" type="slidenum">
              <a:rPr lang="en-US" smtClean="0">
                <a:sym typeface="Arial"/>
              </a:rPr>
              <a:pPr lvl="0"/>
              <a:t>7</a:t>
            </a:fld>
            <a:endParaRPr lang="en-US">
              <a:sym typeface="Arial"/>
            </a:endParaRPr>
          </a:p>
        </p:txBody>
      </p:sp>
      <p:pic>
        <p:nvPicPr>
          <p:cNvPr id="3" name="mama-jh.wav" descr="mama-jh.wav">
            <a:hlinkClick r:id="" action="ppaction://media"/>
            <a:extLst>
              <a:ext uri="{FF2B5EF4-FFF2-40B4-BE49-F238E27FC236}">
                <a16:creationId xmlns:a16="http://schemas.microsoft.com/office/drawing/2014/main" id="{ABCC9777-2B53-FC4B-8A29-F03EAB5A96B5}"/>
              </a:ext>
            </a:extLst>
          </p:cNvPr>
          <p:cNvPicPr>
            <a:picLocks noChangeAspect="1"/>
          </p:cNvPicPr>
          <p:nvPr>
            <a:audioFile r:link="rId2"/>
            <p:extLst>
              <p:ext uri="{DAA4B4D4-6D71-4841-9C94-3DE7FCFB9230}">
                <p14:media xmlns:p14="http://schemas.microsoft.com/office/powerpoint/2010/main" r:embed="rId1"/>
              </p:ext>
            </p:extLst>
          </p:nvPr>
        </p:nvPicPr>
        <p:blipFill>
          <a:blip r:embed="rId8">
            <a:duotone>
              <a:prstClr val="black"/>
              <a:srgbClr val="0070C0">
                <a:tint val="45000"/>
                <a:satMod val="400000"/>
              </a:srgbClr>
            </a:duotone>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6380480" y="239268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Arial"/>
                <a:ea typeface="Arial"/>
                <a:cs typeface="Arial"/>
                <a:sym typeface="Arial"/>
              </a:rPr>
              <a:t>70</a:t>
            </a:fld>
            <a:endParaRPr sz="1400" b="0" i="0" u="none" strike="noStrike" cap="none">
              <a:solidFill>
                <a:schemeClr val="dk1"/>
              </a:solidFill>
              <a:latin typeface="Arial"/>
              <a:ea typeface="Arial"/>
              <a:cs typeface="Arial"/>
              <a:sym typeface="Arial"/>
            </a:endParaRPr>
          </a:p>
        </p:txBody>
      </p:sp>
      <p:sp>
        <p:nvSpPr>
          <p:cNvPr id="149" name="Google Shape;149;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Scripting</a:t>
            </a:r>
            <a:endParaRPr/>
          </a:p>
        </p:txBody>
      </p:sp>
      <p:sp>
        <p:nvSpPr>
          <p:cNvPr id="150" name="Google Shape;150;p21"/>
          <p:cNvSpPr txBox="1">
            <a:spLocks noGrp="1"/>
          </p:cNvSpPr>
          <p:nvPr>
            <p:ph type="body" idx="1"/>
          </p:nvPr>
        </p:nvSpPr>
        <p:spPr>
          <a:xfrm>
            <a:off x="457200" y="1280160"/>
            <a:ext cx="8229600" cy="484600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sz="2400" dirty="0">
                <a:latin typeface="Arial"/>
                <a:ea typeface="Arial"/>
                <a:cs typeface="Arial"/>
                <a:sym typeface="Arial"/>
              </a:rPr>
              <a:t>From </a:t>
            </a:r>
            <a:r>
              <a:rPr lang="en-US" sz="2400" b="1" dirty="0">
                <a:solidFill>
                  <a:srgbClr val="0066FF"/>
                </a:solidFill>
                <a:latin typeface="Arial"/>
                <a:ea typeface="Arial"/>
                <a:cs typeface="Arial"/>
                <a:sym typeface="Arial"/>
              </a:rPr>
              <a:t>what you’ve just done in </a:t>
            </a:r>
            <a:r>
              <a:rPr lang="en-US" sz="2400" b="1" dirty="0" err="1">
                <a:solidFill>
                  <a:srgbClr val="0066FF"/>
                </a:solidFill>
                <a:latin typeface="Arial"/>
                <a:ea typeface="Arial"/>
                <a:cs typeface="Arial"/>
                <a:sym typeface="Arial"/>
              </a:rPr>
              <a:t>Praat</a:t>
            </a:r>
            <a:r>
              <a:rPr lang="en-US" sz="2400" dirty="0">
                <a:latin typeface="Arial"/>
                <a:ea typeface="Arial"/>
                <a:cs typeface="Arial"/>
                <a:sym typeface="Arial"/>
              </a:rPr>
              <a:t>:</a:t>
            </a:r>
            <a:endParaRPr sz="2400" dirty="0"/>
          </a:p>
          <a:p>
            <a:pPr marL="742950" lvl="1" indent="-285750" algn="l" rtl="0">
              <a:spcBef>
                <a:spcPts val="560"/>
              </a:spcBef>
              <a:spcAft>
                <a:spcPts val="0"/>
              </a:spcAft>
              <a:buClr>
                <a:schemeClr val="dk1"/>
              </a:buClr>
              <a:buSzPts val="2800"/>
              <a:buFont typeface="Arial"/>
              <a:buChar char="–"/>
            </a:pPr>
            <a:r>
              <a:rPr lang="en-US" sz="2400" dirty="0">
                <a:latin typeface="Arial"/>
                <a:ea typeface="Arial"/>
                <a:cs typeface="Arial"/>
                <a:sym typeface="Arial"/>
              </a:rPr>
              <a:t>Go to </a:t>
            </a:r>
            <a:r>
              <a:rPr lang="en-US" sz="2400" dirty="0" err="1">
                <a:latin typeface="Arial"/>
                <a:ea typeface="Arial"/>
                <a:cs typeface="Arial"/>
                <a:sym typeface="Arial"/>
              </a:rPr>
              <a:t>Praat</a:t>
            </a:r>
            <a:r>
              <a:rPr lang="en-US" sz="2400" dirty="0">
                <a:latin typeface="Arial"/>
                <a:ea typeface="Arial"/>
                <a:cs typeface="Arial"/>
                <a:sym typeface="Arial"/>
              </a:rPr>
              <a:t> (top left of screen) → New </a:t>
            </a:r>
            <a:r>
              <a:rPr lang="en-US" sz="2400" dirty="0" err="1">
                <a:latin typeface="Arial"/>
                <a:ea typeface="Arial"/>
                <a:cs typeface="Arial"/>
                <a:sym typeface="Arial"/>
              </a:rPr>
              <a:t>Praatscript</a:t>
            </a:r>
            <a:r>
              <a:rPr lang="en-US" sz="2400" dirty="0">
                <a:latin typeface="Arial"/>
                <a:ea typeface="Arial"/>
                <a:cs typeface="Arial"/>
                <a:sym typeface="Arial"/>
              </a:rPr>
              <a:t> → Edit → </a:t>
            </a:r>
            <a:r>
              <a:rPr lang="en-US" sz="2400" b="1" dirty="0">
                <a:solidFill>
                  <a:srgbClr val="FF0000"/>
                </a:solidFill>
                <a:latin typeface="Arial"/>
                <a:ea typeface="Arial"/>
                <a:cs typeface="Arial"/>
                <a:sym typeface="Arial"/>
              </a:rPr>
              <a:t>Paste history</a:t>
            </a:r>
          </a:p>
          <a:p>
            <a:pPr marL="742950" lvl="1" indent="-285750" algn="l" rtl="0">
              <a:spcBef>
                <a:spcPts val="560"/>
              </a:spcBef>
              <a:spcAft>
                <a:spcPts val="0"/>
              </a:spcAft>
              <a:buClr>
                <a:schemeClr val="dk1"/>
              </a:buClr>
              <a:buSzPts val="2800"/>
              <a:buFont typeface="Arial"/>
              <a:buChar char="–"/>
            </a:pPr>
            <a:r>
              <a:rPr lang="en-US" sz="2400" b="1" dirty="0">
                <a:solidFill>
                  <a:srgbClr val="FF0000"/>
                </a:solidFill>
              </a:rPr>
              <a:t>Select File </a:t>
            </a:r>
            <a:r>
              <a:rPr lang="en-US" sz="2400" b="1" dirty="0">
                <a:solidFill>
                  <a:srgbClr val="FF0000"/>
                </a:solidFill>
                <a:sym typeface="Wingdings" pitchFamily="2" charset="2"/>
              </a:rPr>
              <a:t> </a:t>
            </a:r>
            <a:r>
              <a:rPr lang="en-US" sz="2400" b="1" dirty="0">
                <a:solidFill>
                  <a:srgbClr val="FF0000"/>
                </a:solidFill>
              </a:rPr>
              <a:t>Save (or Save as)</a:t>
            </a:r>
            <a:r>
              <a:rPr lang="en-US" sz="2400" dirty="0"/>
              <a:t> the script, which you’ll see is everything you’ve done today if you’ve kept </a:t>
            </a:r>
            <a:r>
              <a:rPr lang="en-US" sz="2400" dirty="0" err="1"/>
              <a:t>Praat</a:t>
            </a:r>
            <a:r>
              <a:rPr lang="en-US" sz="2400" dirty="0"/>
              <a:t> open – on your laptop</a:t>
            </a:r>
          </a:p>
          <a:p>
            <a:pPr marL="742950" lvl="1" indent="-285750" algn="l" rtl="0">
              <a:spcBef>
                <a:spcPts val="560"/>
              </a:spcBef>
              <a:spcAft>
                <a:spcPts val="0"/>
              </a:spcAft>
              <a:buClr>
                <a:schemeClr val="dk1"/>
              </a:buClr>
              <a:buSzPts val="2800"/>
              <a:buFont typeface="Arial"/>
              <a:buChar char="–"/>
            </a:pPr>
            <a:r>
              <a:rPr lang="en-US" sz="2400" dirty="0"/>
              <a:t>To use again, select </a:t>
            </a:r>
            <a:r>
              <a:rPr lang="en-US" sz="2400" b="1" dirty="0" err="1">
                <a:solidFill>
                  <a:srgbClr val="FF0000"/>
                </a:solidFill>
              </a:rPr>
              <a:t>Praat</a:t>
            </a:r>
            <a:r>
              <a:rPr lang="en-US" sz="2400" b="1" dirty="0">
                <a:solidFill>
                  <a:srgbClr val="FF0000"/>
                </a:solidFill>
              </a:rPr>
              <a:t> -&gt; Open </a:t>
            </a:r>
            <a:r>
              <a:rPr lang="en-US" sz="2400" b="1" dirty="0" err="1">
                <a:solidFill>
                  <a:srgbClr val="FF0000"/>
                </a:solidFill>
              </a:rPr>
              <a:t>Praat</a:t>
            </a:r>
            <a:r>
              <a:rPr lang="en-US" sz="2400" b="1" dirty="0">
                <a:solidFill>
                  <a:srgbClr val="FF0000"/>
                </a:solidFill>
              </a:rPr>
              <a:t> Script</a:t>
            </a:r>
          </a:p>
          <a:p>
            <a:pPr marL="742950" lvl="1" indent="-285750" algn="l" rtl="0">
              <a:spcBef>
                <a:spcPts val="560"/>
              </a:spcBef>
              <a:spcAft>
                <a:spcPts val="0"/>
              </a:spcAft>
              <a:buClr>
                <a:schemeClr val="dk1"/>
              </a:buClr>
              <a:buSzPts val="2800"/>
              <a:buFont typeface="Arial"/>
              <a:buChar char="–"/>
            </a:pPr>
            <a:r>
              <a:rPr lang="en-US" sz="2400" dirty="0"/>
              <a:t>When the script opens, choose </a:t>
            </a:r>
            <a:r>
              <a:rPr lang="en-US" sz="2400" b="1" dirty="0">
                <a:solidFill>
                  <a:srgbClr val="FF0000"/>
                </a:solidFill>
              </a:rPr>
              <a:t>Run</a:t>
            </a:r>
            <a:r>
              <a:rPr lang="en-US" sz="2400" dirty="0"/>
              <a:t> or </a:t>
            </a:r>
            <a:r>
              <a:rPr lang="en-US" sz="2400" b="1" dirty="0"/>
              <a:t>Run selection </a:t>
            </a:r>
            <a:r>
              <a:rPr lang="en-US" sz="2400" dirty="0"/>
              <a:t>on the top left of the file (</a:t>
            </a:r>
            <a:r>
              <a:rPr lang="en-US" sz="2400" dirty="0">
                <a:latin typeface="Arial"/>
                <a:ea typeface="Arial"/>
                <a:cs typeface="Arial"/>
                <a:sym typeface="Arial"/>
              </a:rPr>
              <a:t>you can run all or part of the script)</a:t>
            </a:r>
            <a:endParaRPr sz="2400" dirty="0"/>
          </a:p>
          <a:p>
            <a:pPr marL="342900" lvl="0" indent="-342900" algn="l" rtl="0">
              <a:spcBef>
                <a:spcPts val="560"/>
              </a:spcBef>
              <a:spcAft>
                <a:spcPts val="0"/>
              </a:spcAft>
              <a:buClr>
                <a:schemeClr val="dk1"/>
              </a:buClr>
              <a:buSzPts val="2800"/>
              <a:buFont typeface="Arial"/>
              <a:buChar char="•"/>
            </a:pPr>
            <a:r>
              <a:rPr lang="en-US" sz="2400" dirty="0">
                <a:latin typeface="Arial"/>
                <a:ea typeface="Arial"/>
                <a:cs typeface="Arial"/>
                <a:sym typeface="Arial"/>
              </a:rPr>
              <a:t>You can also </a:t>
            </a:r>
            <a:r>
              <a:rPr lang="en-US" sz="2400" b="1" dirty="0">
                <a:solidFill>
                  <a:srgbClr val="0066FF"/>
                </a:solidFill>
                <a:latin typeface="Arial"/>
                <a:ea typeface="Arial"/>
                <a:cs typeface="Arial"/>
                <a:sym typeface="Arial"/>
              </a:rPr>
              <a:t>write scripts or modify existing scripts </a:t>
            </a:r>
            <a:r>
              <a:rPr lang="en-US" sz="2400" dirty="0">
                <a:latin typeface="Arial"/>
                <a:ea typeface="Arial"/>
                <a:cs typeface="Arial"/>
                <a:sym typeface="Arial"/>
              </a:rPr>
              <a:t>yourself using these resources</a:t>
            </a:r>
            <a:endParaRPr sz="24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Sample Praat Script</a:t>
            </a:r>
            <a:endParaRPr/>
          </a:p>
        </p:txBody>
      </p:sp>
      <p:sp>
        <p:nvSpPr>
          <p:cNvPr id="157" name="Google Shape;157;p22"/>
          <p:cNvSpPr/>
          <p:nvPr/>
        </p:nvSpPr>
        <p:spPr>
          <a:xfrm>
            <a:off x="685800" y="1381125"/>
            <a:ext cx="7848600" cy="44862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 This script will create a new text-grid for a wav file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form Make a text-grid for a .wav file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comment Source Directory?</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sentence Directory C:\Documents and Settings\julila\My Documents\</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comment File name?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sentence Filename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comment Tier Name?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  	sentence Tier</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endform</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Read from file... 'directory$‘ ‘filename$'</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stem$ = left$(filename$,length(filename$)-4)</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select Sound 'stem$'</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To TextGrid... 'tier$' 'tier$‘ # tier names, which tiers are point tiers</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Write to text file... 'directory$'\'stem$'.TextGrid</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Remove</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a:solidFill>
                  <a:schemeClr val="dk1"/>
                </a:solidFill>
                <a:latin typeface="Arial"/>
                <a:ea typeface="Arial"/>
                <a:cs typeface="Arial"/>
                <a:sym typeface="Arial"/>
              </a:rPr>
              <a:t>72</a:t>
            </a:fld>
            <a:endParaRPr sz="1400">
              <a:solidFill>
                <a:schemeClr val="dk1"/>
              </a:solidFill>
              <a:latin typeface="Arial"/>
              <a:ea typeface="Arial"/>
              <a:cs typeface="Arial"/>
              <a:sym typeface="Arial"/>
            </a:endParaRPr>
          </a:p>
        </p:txBody>
      </p:sp>
      <p:sp>
        <p:nvSpPr>
          <p:cNvPr id="236" name="Google Shape;236;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err="1">
                <a:latin typeface="Arial"/>
                <a:ea typeface="Arial"/>
                <a:cs typeface="Arial"/>
                <a:sym typeface="Arial"/>
              </a:rPr>
              <a:t>Praat</a:t>
            </a:r>
            <a:r>
              <a:rPr lang="en-US" dirty="0">
                <a:latin typeface="Arial"/>
                <a:ea typeface="Arial"/>
                <a:cs typeface="Arial"/>
                <a:sym typeface="Arial"/>
              </a:rPr>
              <a:t> Resources</a:t>
            </a:r>
            <a:endParaRPr dirty="0"/>
          </a:p>
        </p:txBody>
      </p:sp>
      <p:sp>
        <p:nvSpPr>
          <p:cNvPr id="237" name="Google Shape;237;p3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dirty="0">
                <a:latin typeface="Arial"/>
                <a:ea typeface="Arial"/>
                <a:cs typeface="Arial"/>
                <a:sym typeface="Arial"/>
              </a:rPr>
              <a:t>Online </a:t>
            </a:r>
            <a:r>
              <a:rPr lang="en-US" dirty="0" err="1">
                <a:latin typeface="Arial"/>
                <a:ea typeface="Arial"/>
                <a:cs typeface="Arial"/>
                <a:sym typeface="Arial"/>
              </a:rPr>
              <a:t>Praat</a:t>
            </a:r>
            <a:r>
              <a:rPr lang="en-US" dirty="0">
                <a:latin typeface="Arial"/>
                <a:ea typeface="Arial"/>
                <a:cs typeface="Arial"/>
                <a:sym typeface="Arial"/>
              </a:rPr>
              <a:t> help, FAQ, manual</a:t>
            </a:r>
            <a:endParaRPr dirty="0"/>
          </a:p>
          <a:p>
            <a:pPr marL="800100" lvl="1">
              <a:spcBef>
                <a:spcPts val="560"/>
              </a:spcBef>
              <a:buSzPts val="2800"/>
              <a:buFont typeface="Arial"/>
              <a:buChar char="•"/>
            </a:pPr>
            <a:r>
              <a:rPr lang="en-US" dirty="0">
                <a:latin typeface="Arial"/>
                <a:ea typeface="Arial"/>
                <a:cs typeface="Arial"/>
                <a:sym typeface="Arial"/>
              </a:rPr>
              <a:t>Links from </a:t>
            </a:r>
            <a:r>
              <a:rPr lang="en-US" u="sng" dirty="0">
                <a:solidFill>
                  <a:srgbClr val="0066FF"/>
                </a:solidFill>
                <a:latin typeface="Arial"/>
                <a:ea typeface="Arial"/>
                <a:cs typeface="Arial"/>
                <a:sym typeface="Arial"/>
                <a:hlinkClick r:id="rId3">
                  <a:extLst>
                    <a:ext uri="{A12FA001-AC4F-418D-AE19-62706E023703}">
                      <ahyp:hlinkClr xmlns:ahyp="http://schemas.microsoft.com/office/drawing/2018/hyperlinkcolor" val="tx"/>
                    </a:ext>
                  </a:extLst>
                </a:hlinkClick>
              </a:rPr>
              <a:t>http://www.praat.org</a:t>
            </a:r>
            <a:endParaRPr lang="en-US" u="sng" dirty="0">
              <a:solidFill>
                <a:srgbClr val="0066FF"/>
              </a:solidFill>
              <a:latin typeface="Arial"/>
              <a:ea typeface="Arial"/>
              <a:cs typeface="Arial"/>
              <a:sym typeface="Arial"/>
            </a:endParaRPr>
          </a:p>
          <a:p>
            <a:pPr marL="800100" lvl="1">
              <a:spcBef>
                <a:spcPts val="560"/>
              </a:spcBef>
              <a:buSzPts val="2800"/>
              <a:buFont typeface="Arial"/>
              <a:buChar char="•"/>
            </a:pPr>
            <a:r>
              <a:rPr lang="en-US" u="sng" dirty="0">
                <a:solidFill>
                  <a:srgbClr val="0066FF"/>
                </a:solidFill>
                <a:hlinkClick r:id="rId4">
                  <a:extLst>
                    <a:ext uri="{A12FA001-AC4F-418D-AE19-62706E023703}">
                      <ahyp:hlinkClr xmlns:ahyp="http://schemas.microsoft.com/office/drawing/2018/hyperlinkcolor" val="tx"/>
                    </a:ext>
                  </a:extLst>
                </a:hlinkClick>
              </a:rPr>
              <a:t>UCLA resources</a:t>
            </a:r>
            <a:endParaRPr dirty="0">
              <a:solidFill>
                <a:srgbClr val="0066FF"/>
              </a:solidFill>
              <a:latin typeface="Arial"/>
              <a:ea typeface="Arial"/>
              <a:cs typeface="Arial"/>
              <a:sym typeface="Arial"/>
            </a:endParaRPr>
          </a:p>
          <a:p>
            <a:pPr marL="800100" lvl="1">
              <a:spcBef>
                <a:spcPts val="560"/>
              </a:spcBef>
              <a:buSzPts val="2800"/>
              <a:buFont typeface="Arial"/>
              <a:buChar char="•"/>
            </a:pPr>
            <a:r>
              <a:rPr lang="en-US" dirty="0">
                <a:solidFill>
                  <a:srgbClr val="0066FF"/>
                </a:solidFill>
                <a:hlinkClick r:id="rId5">
                  <a:extLst>
                    <a:ext uri="{A12FA001-AC4F-418D-AE19-62706E023703}">
                      <ahyp:hlinkClr xmlns:ahyp="http://schemas.microsoft.com/office/drawing/2018/hyperlinkcolor" val="tx"/>
                    </a:ext>
                  </a:extLst>
                </a:hlinkClick>
              </a:rPr>
              <a:t>Parselmouth </a:t>
            </a:r>
            <a:r>
              <a:rPr lang="en-US" dirty="0">
                <a:solidFill>
                  <a:srgbClr val="0066FF"/>
                </a:solidFill>
              </a:rPr>
              <a:t>vs. </a:t>
            </a:r>
            <a:r>
              <a:rPr lang="en-US" dirty="0">
                <a:solidFill>
                  <a:srgbClr val="0066FF"/>
                </a:solidFill>
                <a:hlinkClick r:id="rId6">
                  <a:extLst>
                    <a:ext uri="{A12FA001-AC4F-418D-AE19-62706E023703}">
                      <ahyp:hlinkClr xmlns:ahyp="http://schemas.microsoft.com/office/drawing/2018/hyperlinkcolor" val="tx"/>
                    </a:ext>
                  </a:extLst>
                </a:hlinkClick>
              </a:rPr>
              <a:t>Praat Scripting</a:t>
            </a:r>
            <a:endParaRPr lang="en-US" dirty="0">
              <a:solidFill>
                <a:srgbClr val="0066FF"/>
              </a:solidFill>
            </a:endParaRPr>
          </a:p>
          <a:p>
            <a:pPr marL="342900">
              <a:spcBef>
                <a:spcPts val="560"/>
              </a:spcBef>
              <a:buSzPts val="2800"/>
            </a:pPr>
            <a:r>
              <a:rPr lang="en-US" dirty="0">
                <a:solidFill>
                  <a:schemeClr val="tx1"/>
                </a:solidFill>
              </a:rPr>
              <a:t>There are more Tasks you can look at in today’s slides…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6A1CF-71DC-0686-0891-F8EEC6221F8D}"/>
              </a:ext>
            </a:extLst>
          </p:cNvPr>
          <p:cNvSpPr>
            <a:spLocks noGrp="1"/>
          </p:cNvSpPr>
          <p:nvPr>
            <p:ph type="title"/>
          </p:nvPr>
        </p:nvSpPr>
        <p:spPr/>
        <p:txBody>
          <a:bodyPr/>
          <a:lstStyle/>
          <a:p>
            <a:r>
              <a:rPr lang="en-US" dirty="0"/>
              <a:t>Next Class</a:t>
            </a:r>
          </a:p>
        </p:txBody>
      </p:sp>
      <p:sp>
        <p:nvSpPr>
          <p:cNvPr id="3" name="Text Placeholder 2">
            <a:extLst>
              <a:ext uri="{FF2B5EF4-FFF2-40B4-BE49-F238E27FC236}">
                <a16:creationId xmlns:a16="http://schemas.microsoft.com/office/drawing/2014/main" id="{4F8C1366-737F-DD9D-0CD5-AABAA3A6B2AF}"/>
              </a:ext>
            </a:extLst>
          </p:cNvPr>
          <p:cNvSpPr>
            <a:spLocks noGrp="1"/>
          </p:cNvSpPr>
          <p:nvPr>
            <p:ph type="body" idx="1"/>
          </p:nvPr>
        </p:nvSpPr>
        <p:spPr>
          <a:xfrm>
            <a:off x="457200" y="1417638"/>
            <a:ext cx="8229600" cy="4708525"/>
          </a:xfrm>
        </p:spPr>
        <p:txBody>
          <a:bodyPr/>
          <a:lstStyle/>
          <a:p>
            <a:pPr>
              <a:buFont typeface="Arial" panose="020B0604020202020204" pitchFamily="34" charset="0"/>
              <a:buChar char="•"/>
            </a:pPr>
            <a:r>
              <a:rPr lang="en-US" dirty="0"/>
              <a:t>Readings:  </a:t>
            </a:r>
          </a:p>
          <a:p>
            <a:pPr lvl="1">
              <a:buFont typeface="Arial" panose="020B0604020202020204" pitchFamily="34" charset="0"/>
              <a:buChar char="•"/>
            </a:pPr>
            <a:r>
              <a:rPr lang="en-US" sz="2400" dirty="0">
                <a:solidFill>
                  <a:srgbClr val="0066FF"/>
                </a:solidFill>
                <a:hlinkClick r:id="rId2">
                  <a:extLst>
                    <a:ext uri="{A12FA001-AC4F-418D-AE19-62706E023703}">
                      <ahyp:hlinkClr xmlns:ahyp="http://schemas.microsoft.com/office/drawing/2018/hyperlinkcolor" val="tx"/>
                    </a:ext>
                  </a:extLst>
                </a:hlinkClick>
              </a:rPr>
              <a:t>ToBI Conventions</a:t>
            </a:r>
            <a:endParaRPr lang="en-US" sz="2400" dirty="0">
              <a:solidFill>
                <a:srgbClr val="0066FF"/>
              </a:solidFill>
            </a:endParaRPr>
          </a:p>
          <a:p>
            <a:pPr lvl="1">
              <a:buFont typeface="Arial" panose="020B0604020202020204" pitchFamily="34" charset="0"/>
              <a:buChar char="•"/>
            </a:pPr>
            <a:r>
              <a:rPr lang="en-US" sz="2400" dirty="0">
                <a:solidFill>
                  <a:srgbClr val="0066FF"/>
                </a:solidFill>
                <a:hlinkClick r:id="rId3">
                  <a:extLst>
                    <a:ext uri="{A12FA001-AC4F-418D-AE19-62706E023703}">
                      <ahyp:hlinkClr xmlns:ahyp="http://schemas.microsoft.com/office/drawing/2018/hyperlinkcolor" val="tx"/>
                    </a:ext>
                  </a:extLst>
                </a:hlinkClick>
              </a:rPr>
              <a:t>AuToBI</a:t>
            </a:r>
            <a:endParaRPr lang="en-US" sz="2400" dirty="0">
              <a:solidFill>
                <a:srgbClr val="0066FF"/>
              </a:solidFill>
            </a:endParaRPr>
          </a:p>
          <a:p>
            <a:pPr lvl="1">
              <a:buFont typeface="Arial" panose="020B0604020202020204" pitchFamily="34" charset="0"/>
              <a:buChar char="•"/>
            </a:pPr>
            <a:r>
              <a:rPr lang="en-US" sz="2400" dirty="0">
                <a:solidFill>
                  <a:srgbClr val="0066FF"/>
                </a:solidFill>
                <a:hlinkClick r:id="rId4">
                  <a:extLst>
                    <a:ext uri="{A12FA001-AC4F-418D-AE19-62706E023703}">
                      <ahyp:hlinkClr xmlns:ahyp="http://schemas.microsoft.com/office/drawing/2018/hyperlinkcolor" val="tx"/>
                    </a:ext>
                  </a:extLst>
                </a:hlinkClick>
              </a:rPr>
              <a:t>Prosody and Meaning</a:t>
            </a:r>
            <a:endParaRPr lang="en-US" sz="2400" dirty="0">
              <a:solidFill>
                <a:srgbClr val="0066FF"/>
              </a:solidFill>
            </a:endParaRPr>
          </a:p>
          <a:p>
            <a:pPr lvl="1">
              <a:buFont typeface="Arial" panose="020B0604020202020204" pitchFamily="34" charset="0"/>
              <a:buChar char="•"/>
            </a:pPr>
            <a:r>
              <a:rPr lang="en-US" sz="2400" dirty="0">
                <a:solidFill>
                  <a:srgbClr val="0066FF"/>
                </a:solidFill>
                <a:hlinkClick r:id="rId5">
                  <a:extLst>
                    <a:ext uri="{A12FA001-AC4F-418D-AE19-62706E023703}">
                      <ahyp:hlinkClr xmlns:ahyp="http://schemas.microsoft.com/office/drawing/2018/hyperlinkcolor" val="tx"/>
                    </a:ext>
                  </a:extLst>
                </a:hlinkClick>
              </a:rPr>
              <a:t>*Guidelines for ToBI Labeling</a:t>
            </a:r>
            <a:endParaRPr lang="en-US" sz="2400" dirty="0">
              <a:solidFill>
                <a:srgbClr val="0066FF"/>
              </a:solidFill>
            </a:endParaRPr>
          </a:p>
          <a:p>
            <a:pPr>
              <a:buFont typeface="Arial" panose="020B0604020202020204" pitchFamily="34" charset="0"/>
              <a:buChar char="•"/>
            </a:pPr>
            <a:r>
              <a:rPr lang="en-US" dirty="0">
                <a:solidFill>
                  <a:srgbClr val="FF0000"/>
                </a:solidFill>
              </a:rPr>
              <a:t>Post 5</a:t>
            </a:r>
            <a:r>
              <a:rPr lang="en-US" dirty="0"/>
              <a:t> on </a:t>
            </a:r>
            <a:r>
              <a:rPr lang="en-US"/>
              <a:t>these is due </a:t>
            </a:r>
            <a:r>
              <a:rPr lang="en-US" dirty="0"/>
              <a:t>next Monday (10/3/22) at 11:59 pm</a:t>
            </a:r>
          </a:p>
          <a:p>
            <a:pPr>
              <a:buFont typeface="Arial" panose="020B0604020202020204" pitchFamily="34" charset="0"/>
              <a:buChar char="•"/>
            </a:pPr>
            <a:r>
              <a:rPr lang="en-US" dirty="0">
                <a:solidFill>
                  <a:srgbClr val="FF0000"/>
                </a:solidFill>
              </a:rPr>
              <a:t>HW 1 assigned</a:t>
            </a:r>
            <a:r>
              <a:rPr lang="en-US" dirty="0"/>
              <a:t>: due 2/21/23 before class  at 4:10 pm</a:t>
            </a:r>
          </a:p>
          <a:p>
            <a:pPr>
              <a:buFont typeface="Arial" panose="020B0604020202020204" pitchFamily="34" charset="0"/>
              <a:buChar char="•"/>
            </a:pPr>
            <a:r>
              <a:rPr lang="en-US" dirty="0"/>
              <a:t>Questions?</a:t>
            </a:r>
          </a:p>
        </p:txBody>
      </p:sp>
      <p:sp>
        <p:nvSpPr>
          <p:cNvPr id="4" name="Slide Number Placeholder 3">
            <a:extLst>
              <a:ext uri="{FF2B5EF4-FFF2-40B4-BE49-F238E27FC236}">
                <a16:creationId xmlns:a16="http://schemas.microsoft.com/office/drawing/2014/main" id="{53E9514F-51AB-3621-D9EC-17FF03675E7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73</a:t>
            </a:fld>
            <a:endParaRPr lang="en-US"/>
          </a:p>
        </p:txBody>
      </p:sp>
    </p:spTree>
    <p:extLst>
      <p:ext uri="{BB962C8B-B14F-4D97-AF65-F5344CB8AC3E}">
        <p14:creationId xmlns:p14="http://schemas.microsoft.com/office/powerpoint/2010/main" val="3399742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7CF091-725B-2F43-93D2-2A9D34E25B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9" name="Picture 8">
            <a:extLst>
              <a:ext uri="{FF2B5EF4-FFF2-40B4-BE49-F238E27FC236}">
                <a16:creationId xmlns:a16="http://schemas.microsoft.com/office/drawing/2014/main" id="{ADB81A30-416F-304B-8531-22BD2617919E}"/>
              </a:ext>
            </a:extLst>
          </p:cNvPr>
          <p:cNvPicPr>
            <a:picLocks noChangeAspect="1"/>
          </p:cNvPicPr>
          <p:nvPr/>
        </p:nvPicPr>
        <p:blipFill>
          <a:blip r:embed="rId3"/>
          <a:stretch>
            <a:fillRect/>
          </a:stretch>
        </p:blipFill>
        <p:spPr>
          <a:xfrm>
            <a:off x="0" y="895778"/>
            <a:ext cx="9144000" cy="5066444"/>
          </a:xfrm>
          <a:prstGeom prst="rect">
            <a:avLst/>
          </a:prstGeom>
        </p:spPr>
      </p:pic>
    </p:spTree>
    <p:extLst>
      <p:ext uri="{BB962C8B-B14F-4D97-AF65-F5344CB8AC3E}">
        <p14:creationId xmlns:p14="http://schemas.microsoft.com/office/powerpoint/2010/main" val="3954414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F73C2D-3D12-9C4F-81EC-DA803909B4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pic>
        <p:nvPicPr>
          <p:cNvPr id="6" name="Picture 5">
            <a:extLst>
              <a:ext uri="{FF2B5EF4-FFF2-40B4-BE49-F238E27FC236}">
                <a16:creationId xmlns:a16="http://schemas.microsoft.com/office/drawing/2014/main" id="{45ED9107-0ADC-BE41-AF90-418E6948AA1A}"/>
              </a:ext>
            </a:extLst>
          </p:cNvPr>
          <p:cNvPicPr>
            <a:picLocks noChangeAspect="1"/>
          </p:cNvPicPr>
          <p:nvPr/>
        </p:nvPicPr>
        <p:blipFill>
          <a:blip r:embed="rId3"/>
          <a:stretch>
            <a:fillRect/>
          </a:stretch>
        </p:blipFill>
        <p:spPr>
          <a:xfrm>
            <a:off x="737006" y="0"/>
            <a:ext cx="7669987" cy="6858000"/>
          </a:xfrm>
          <a:prstGeom prst="rect">
            <a:avLst/>
          </a:prstGeom>
        </p:spPr>
      </p:pic>
    </p:spTree>
    <p:extLst>
      <p:ext uri="{BB962C8B-B14F-4D97-AF65-F5344CB8AC3E}">
        <p14:creationId xmlns:p14="http://schemas.microsoft.com/office/powerpoint/2010/main" val="1534470796"/>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10778</TotalTime>
  <Words>3974</Words>
  <Application>Microsoft Macintosh PowerPoint</Application>
  <PresentationFormat>Letter Paper (8.5x11 in)</PresentationFormat>
  <Paragraphs>473</Paragraphs>
  <Slides>73</Slides>
  <Notes>60</Notes>
  <HiddenSlides>7</HiddenSlides>
  <MMClips>20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73</vt:i4>
      </vt:variant>
    </vt:vector>
  </HeadingPairs>
  <TitlesOfParts>
    <vt:vector size="75" baseType="lpstr">
      <vt:lpstr>Arial</vt:lpstr>
      <vt:lpstr>Default Design</vt:lpstr>
      <vt:lpstr>Tools for Speech Analysis</vt:lpstr>
      <vt:lpstr>Assignment Information Update and Review</vt:lpstr>
      <vt:lpstr>A Speech Analysis Tool: Praat</vt:lpstr>
      <vt:lpstr>Today</vt:lpstr>
      <vt:lpstr>PowerPoint Presentation</vt:lpstr>
      <vt:lpstr>Change in Class to Improve Recording Quality (Assignment 4)</vt:lpstr>
      <vt:lpstr>How do we Record and Manage Files?</vt:lpstr>
      <vt:lpstr>PowerPoint Presentation</vt:lpstr>
      <vt:lpstr>PowerPoint Presentation</vt:lpstr>
      <vt:lpstr>PowerPoint Presentation</vt:lpstr>
      <vt:lpstr>PowerPoint Presentation</vt:lpstr>
      <vt:lpstr>Display Options from Objects 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Match your Vowels in the Spectrogram to Formants for English Vowels</vt:lpstr>
      <vt:lpstr>How to Set Other Praat Parameters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1</vt:lpstr>
      <vt:lpstr>PowerPoint Presentation</vt:lpstr>
      <vt:lpstr>PowerPoint Presentation</vt:lpstr>
      <vt:lpstr>PowerPoint Presentation</vt:lpstr>
      <vt:lpstr>Task 2: Voice Quality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3: Contours</vt:lpstr>
      <vt:lpstr>PowerPoint Presentation</vt:lpstr>
      <vt:lpstr>PowerPoint Presentation</vt:lpstr>
      <vt:lpstr>PowerPoint Presentation</vt:lpstr>
      <vt:lpstr>Task 4: Emotional Speech</vt:lpstr>
      <vt:lpstr>Task 5: Changing the Pitch Contour</vt:lpstr>
      <vt:lpstr>PowerPoint Presentation</vt:lpstr>
      <vt:lpstr>PowerPoint Presentation</vt:lpstr>
      <vt:lpstr>Task 6: Modifying Emotion </vt:lpstr>
      <vt:lpstr>PowerPoint Presentation</vt:lpstr>
      <vt:lpstr>Task 7: Pitch Contour Cloning</vt:lpstr>
      <vt:lpstr>PowerPoint Presentation</vt:lpstr>
      <vt:lpstr>Task 8: Clipping</vt:lpstr>
      <vt:lpstr>PowerPoint Presentation</vt:lpstr>
      <vt:lpstr>Task 9: Formant Analysis </vt:lpstr>
      <vt:lpstr>Task 10: Annotation using Textgrids</vt:lpstr>
      <vt:lpstr>PowerPoint Presentation</vt:lpstr>
      <vt:lpstr>PowerPoint Presentation</vt:lpstr>
      <vt:lpstr>Task 11: Masking</vt:lpstr>
      <vt:lpstr>Scripting</vt:lpstr>
      <vt:lpstr>Sample Praat Script</vt:lpstr>
      <vt:lpstr>Praat Resources</vt:lpstr>
      <vt:lpstr>Next Class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Tools for Speech Analysis</dc:title>
  <cp:lastModifiedBy>Julia H</cp:lastModifiedBy>
  <cp:revision>371</cp:revision>
  <cp:lastPrinted>2020-02-09T16:29:02Z</cp:lastPrinted>
  <dcterms:modified xsi:type="dcterms:W3CDTF">2023-02-07T18:05:14Z</dcterms:modified>
</cp:coreProperties>
</file>