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104"/>
  </p:notesMasterIdLst>
  <p:sldIdLst>
    <p:sldId id="256" r:id="rId2"/>
    <p:sldId id="297" r:id="rId3"/>
    <p:sldId id="534" r:id="rId4"/>
    <p:sldId id="541" r:id="rId5"/>
    <p:sldId id="549" r:id="rId6"/>
    <p:sldId id="544" r:id="rId7"/>
    <p:sldId id="257" r:id="rId8"/>
    <p:sldId id="298" r:id="rId9"/>
    <p:sldId id="258" r:id="rId10"/>
    <p:sldId id="259" r:id="rId11"/>
    <p:sldId id="260" r:id="rId12"/>
    <p:sldId id="261" r:id="rId13"/>
    <p:sldId id="765" r:id="rId14"/>
    <p:sldId id="470" r:id="rId15"/>
    <p:sldId id="302" r:id="rId16"/>
    <p:sldId id="454" r:id="rId17"/>
    <p:sldId id="263" r:id="rId18"/>
    <p:sldId id="452" r:id="rId19"/>
    <p:sldId id="508" r:id="rId20"/>
    <p:sldId id="262" r:id="rId21"/>
    <p:sldId id="589" r:id="rId22"/>
    <p:sldId id="264" r:id="rId23"/>
    <p:sldId id="757" r:id="rId24"/>
    <p:sldId id="361" r:id="rId25"/>
    <p:sldId id="766" r:id="rId26"/>
    <p:sldId id="398" r:id="rId27"/>
    <p:sldId id="608" r:id="rId28"/>
    <p:sldId id="763" r:id="rId29"/>
    <p:sldId id="767" r:id="rId30"/>
    <p:sldId id="762" r:id="rId31"/>
    <p:sldId id="265" r:id="rId32"/>
    <p:sldId id="266" r:id="rId33"/>
    <p:sldId id="267" r:id="rId34"/>
    <p:sldId id="268" r:id="rId35"/>
    <p:sldId id="269" r:id="rId36"/>
    <p:sldId id="551" r:id="rId37"/>
    <p:sldId id="552" r:id="rId38"/>
    <p:sldId id="553" r:id="rId39"/>
    <p:sldId id="554" r:id="rId40"/>
    <p:sldId id="555" r:id="rId41"/>
    <p:sldId id="556" r:id="rId42"/>
    <p:sldId id="557" r:id="rId43"/>
    <p:sldId id="558" r:id="rId44"/>
    <p:sldId id="586" r:id="rId45"/>
    <p:sldId id="587" r:id="rId46"/>
    <p:sldId id="590" r:id="rId47"/>
    <p:sldId id="591" r:id="rId48"/>
    <p:sldId id="592" r:id="rId49"/>
    <p:sldId id="768" r:id="rId50"/>
    <p:sldId id="593" r:id="rId51"/>
    <p:sldId id="594" r:id="rId52"/>
    <p:sldId id="595" r:id="rId53"/>
    <p:sldId id="596" r:id="rId54"/>
    <p:sldId id="597" r:id="rId55"/>
    <p:sldId id="598" r:id="rId56"/>
    <p:sldId id="599" r:id="rId57"/>
    <p:sldId id="600" r:id="rId58"/>
    <p:sldId id="601" r:id="rId59"/>
    <p:sldId id="602" r:id="rId60"/>
    <p:sldId id="603" r:id="rId61"/>
    <p:sldId id="604" r:id="rId62"/>
    <p:sldId id="605" r:id="rId63"/>
    <p:sldId id="606" r:id="rId64"/>
    <p:sldId id="270" r:id="rId65"/>
    <p:sldId id="271" r:id="rId66"/>
    <p:sldId id="272" r:id="rId67"/>
    <p:sldId id="273" r:id="rId68"/>
    <p:sldId id="274" r:id="rId69"/>
    <p:sldId id="275" r:id="rId70"/>
    <p:sldId id="276" r:id="rId71"/>
    <p:sldId id="277" r:id="rId72"/>
    <p:sldId id="278" r:id="rId73"/>
    <p:sldId id="279" r:id="rId74"/>
    <p:sldId id="280" r:id="rId75"/>
    <p:sldId id="281" r:id="rId76"/>
    <p:sldId id="282" r:id="rId77"/>
    <p:sldId id="283" r:id="rId78"/>
    <p:sldId id="285" r:id="rId79"/>
    <p:sldId id="286" r:id="rId80"/>
    <p:sldId id="287" r:id="rId81"/>
    <p:sldId id="288" r:id="rId82"/>
    <p:sldId id="289" r:id="rId83"/>
    <p:sldId id="290" r:id="rId84"/>
    <p:sldId id="291" r:id="rId85"/>
    <p:sldId id="292" r:id="rId86"/>
    <p:sldId id="588" r:id="rId87"/>
    <p:sldId id="293" r:id="rId88"/>
    <p:sldId id="294" r:id="rId89"/>
    <p:sldId id="771" r:id="rId90"/>
    <p:sldId id="772" r:id="rId91"/>
    <p:sldId id="773" r:id="rId92"/>
    <p:sldId id="774" r:id="rId93"/>
    <p:sldId id="775" r:id="rId94"/>
    <p:sldId id="777" r:id="rId95"/>
    <p:sldId id="776" r:id="rId96"/>
    <p:sldId id="769" r:id="rId97"/>
    <p:sldId id="770" r:id="rId98"/>
    <p:sldId id="301" r:id="rId99"/>
    <p:sldId id="299" r:id="rId100"/>
    <p:sldId id="300" r:id="rId101"/>
    <p:sldId id="295" r:id="rId102"/>
    <p:sldId id="296" r:id="rId10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619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62812B-F7C0-4C3C-954F-9B1E891277F2}">
  <a:tblStyle styleId="{EF62812B-F7C0-4C3C-954F-9B1E891277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085"/>
    <p:restoredTop sz="79228"/>
  </p:normalViewPr>
  <p:slideViewPr>
    <p:cSldViewPr snapToGrid="0">
      <p:cViewPr varScale="1">
        <p:scale>
          <a:sx n="102" d="100"/>
          <a:sy n="102" d="100"/>
        </p:scale>
        <p:origin x="1728" y="184"/>
      </p:cViewPr>
      <p:guideLst>
        <p:guide orient="horz" pos="2160"/>
        <p:guide pos="2880"/>
      </p:guideLst>
    </p:cSldViewPr>
  </p:slideViewPr>
  <p:notesTextViewPr>
    <p:cViewPr>
      <p:scale>
        <a:sx n="1" d="1"/>
        <a:sy n="1" d="1"/>
      </p:scale>
      <p:origin x="0" y="0"/>
    </p:cViewPr>
  </p:notesTextViewPr>
  <p:sorterViewPr>
    <p:cViewPr>
      <p:scale>
        <a:sx n="84" d="100"/>
        <a:sy n="8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IPU</c:v>
                </c:pt>
              </c:strCache>
            </c:strRef>
          </c:tx>
          <c:spPr>
            <a:solidFill>
              <a:schemeClr val="accent1"/>
            </a:solidFill>
            <a:ln>
              <a:noFill/>
            </a:ln>
            <a:effectLst/>
          </c:spPr>
          <c:invertIfNegative val="0"/>
          <c:cat>
            <c:strRef>
              <c:f>Sheet1!$A$2:$A$4</c:f>
              <c:strCache>
                <c:ptCount val="3"/>
                <c:pt idx="0">
                  <c:v>DNN</c:v>
                </c:pt>
                <c:pt idx="1">
                  <c:v>LSTM</c:v>
                </c:pt>
                <c:pt idx="2">
                  <c:v>Hybrid</c:v>
                </c:pt>
              </c:strCache>
            </c:strRef>
          </c:cat>
          <c:val>
            <c:numRef>
              <c:f>Sheet1!$B$2:$B$4</c:f>
              <c:numCache>
                <c:formatCode>General</c:formatCode>
                <c:ptCount val="3"/>
                <c:pt idx="0">
                  <c:v>52.510995000000008</c:v>
                </c:pt>
                <c:pt idx="1">
                  <c:v>53.405140600000003</c:v>
                </c:pt>
                <c:pt idx="2">
                  <c:v>54.339928700000002</c:v>
                </c:pt>
              </c:numCache>
            </c:numRef>
          </c:val>
          <c:extLst>
            <c:ext xmlns:c16="http://schemas.microsoft.com/office/drawing/2014/chart" uri="{C3380CC4-5D6E-409C-BE32-E72D297353CC}">
              <c16:uniqueId val="{00000000-389F-EA48-9685-B4D7E3CC8428}"/>
            </c:ext>
          </c:extLst>
        </c:ser>
        <c:ser>
          <c:idx val="1"/>
          <c:order val="1"/>
          <c:tx>
            <c:strRef>
              <c:f>Sheet1!$C$1</c:f>
              <c:strCache>
                <c:ptCount val="1"/>
                <c:pt idx="0">
                  <c:v>Turn</c:v>
                </c:pt>
              </c:strCache>
            </c:strRef>
          </c:tx>
          <c:spPr>
            <a:solidFill>
              <a:schemeClr val="accent2"/>
            </a:solidFill>
            <a:ln>
              <a:noFill/>
            </a:ln>
            <a:effectLst/>
          </c:spPr>
          <c:invertIfNegative val="0"/>
          <c:cat>
            <c:strRef>
              <c:f>Sheet1!$A$2:$A$4</c:f>
              <c:strCache>
                <c:ptCount val="3"/>
                <c:pt idx="0">
                  <c:v>DNN</c:v>
                </c:pt>
                <c:pt idx="1">
                  <c:v>LSTM</c:v>
                </c:pt>
                <c:pt idx="2">
                  <c:v>Hybrid</c:v>
                </c:pt>
              </c:strCache>
            </c:strRef>
          </c:cat>
          <c:val>
            <c:numRef>
              <c:f>Sheet1!$C$2:$C$4</c:f>
              <c:numCache>
                <c:formatCode>General</c:formatCode>
                <c:ptCount val="3"/>
                <c:pt idx="0">
                  <c:v>53.912633600000007</c:v>
                </c:pt>
                <c:pt idx="1">
                  <c:v>55.262530499999997</c:v>
                </c:pt>
                <c:pt idx="2">
                  <c:v>53.758223620000003</c:v>
                </c:pt>
              </c:numCache>
            </c:numRef>
          </c:val>
          <c:extLst>
            <c:ext xmlns:c16="http://schemas.microsoft.com/office/drawing/2014/chart" uri="{C3380CC4-5D6E-409C-BE32-E72D297353CC}">
              <c16:uniqueId val="{00000001-389F-EA48-9685-B4D7E3CC8428}"/>
            </c:ext>
          </c:extLst>
        </c:ser>
        <c:ser>
          <c:idx val="2"/>
          <c:order val="2"/>
          <c:tx>
            <c:strRef>
              <c:f>Sheet1!$D$1</c:f>
              <c:strCache>
                <c:ptCount val="1"/>
                <c:pt idx="0">
                  <c:v>Qresponse</c:v>
                </c:pt>
              </c:strCache>
            </c:strRef>
          </c:tx>
          <c:spPr>
            <a:solidFill>
              <a:schemeClr val="accent3"/>
            </a:solidFill>
            <a:ln>
              <a:noFill/>
            </a:ln>
            <a:effectLst/>
          </c:spPr>
          <c:invertIfNegative val="0"/>
          <c:cat>
            <c:strRef>
              <c:f>Sheet1!$A$2:$A$4</c:f>
              <c:strCache>
                <c:ptCount val="3"/>
                <c:pt idx="0">
                  <c:v>DNN</c:v>
                </c:pt>
                <c:pt idx="1">
                  <c:v>LSTM</c:v>
                </c:pt>
                <c:pt idx="2">
                  <c:v>Hybrid</c:v>
                </c:pt>
              </c:strCache>
            </c:strRef>
          </c:cat>
          <c:val>
            <c:numRef>
              <c:f>Sheet1!$D$2:$D$4</c:f>
              <c:numCache>
                <c:formatCode>General</c:formatCode>
                <c:ptCount val="3"/>
                <c:pt idx="0">
                  <c:v>58.225920799999997</c:v>
                </c:pt>
                <c:pt idx="1">
                  <c:v>58.7743988</c:v>
                </c:pt>
                <c:pt idx="2">
                  <c:v>59.187612299999998</c:v>
                </c:pt>
              </c:numCache>
            </c:numRef>
          </c:val>
          <c:extLst>
            <c:ext xmlns:c16="http://schemas.microsoft.com/office/drawing/2014/chart" uri="{C3380CC4-5D6E-409C-BE32-E72D297353CC}">
              <c16:uniqueId val="{00000002-389F-EA48-9685-B4D7E3CC8428}"/>
            </c:ext>
          </c:extLst>
        </c:ser>
        <c:ser>
          <c:idx val="3"/>
          <c:order val="3"/>
          <c:tx>
            <c:strRef>
              <c:f>Sheet1!$E$1</c:f>
              <c:strCache>
                <c:ptCount val="1"/>
                <c:pt idx="0">
                  <c:v>Qchunk</c:v>
                </c:pt>
              </c:strCache>
            </c:strRef>
          </c:tx>
          <c:spPr>
            <a:solidFill>
              <a:schemeClr val="accent4"/>
            </a:solidFill>
            <a:ln>
              <a:noFill/>
            </a:ln>
            <a:effectLst/>
          </c:spPr>
          <c:invertIfNegative val="0"/>
          <c:cat>
            <c:strRef>
              <c:f>Sheet1!$A$2:$A$4</c:f>
              <c:strCache>
                <c:ptCount val="3"/>
                <c:pt idx="0">
                  <c:v>DNN</c:v>
                </c:pt>
                <c:pt idx="1">
                  <c:v>LSTM</c:v>
                </c:pt>
                <c:pt idx="2">
                  <c:v>Hybrid</c:v>
                </c:pt>
              </c:strCache>
            </c:strRef>
          </c:cat>
          <c:val>
            <c:numRef>
              <c:f>Sheet1!$E$2:$E$4</c:f>
              <c:numCache>
                <c:formatCode>General</c:formatCode>
                <c:ptCount val="3"/>
                <c:pt idx="0">
                  <c:v>56.930111099999998</c:v>
                </c:pt>
                <c:pt idx="1">
                  <c:v>59.195190500000002</c:v>
                </c:pt>
                <c:pt idx="2">
                  <c:v>58.837732500000001</c:v>
                </c:pt>
              </c:numCache>
            </c:numRef>
          </c:val>
          <c:extLst>
            <c:ext xmlns:c16="http://schemas.microsoft.com/office/drawing/2014/chart" uri="{C3380CC4-5D6E-409C-BE32-E72D297353CC}">
              <c16:uniqueId val="{00000003-389F-EA48-9685-B4D7E3CC8428}"/>
            </c:ext>
          </c:extLst>
        </c:ser>
        <c:dLbls>
          <c:showLegendKey val="0"/>
          <c:showVal val="0"/>
          <c:showCatName val="0"/>
          <c:showSerName val="0"/>
          <c:showPercent val="0"/>
          <c:showBubbleSize val="0"/>
        </c:dLbls>
        <c:gapWidth val="219"/>
        <c:overlap val="-27"/>
        <c:axId val="536520848"/>
        <c:axId val="531218480"/>
      </c:barChart>
      <c:catAx>
        <c:axId val="53652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1218480"/>
        <c:crosses val="autoZero"/>
        <c:auto val="1"/>
        <c:lblAlgn val="ctr"/>
        <c:lblOffset val="100"/>
        <c:noMultiLvlLbl val="0"/>
      </c:catAx>
      <c:valAx>
        <c:axId val="531218480"/>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dirty="0"/>
                  <a:t>Avg</a:t>
                </a:r>
                <a:r>
                  <a:rPr lang="en-US" sz="1800" baseline="0"/>
                  <a:t>. </a:t>
                </a:r>
                <a:r>
                  <a:rPr lang="en-US" sz="1800" baseline="0" dirty="0"/>
                  <a:t>F1</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65208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60" name="Google Shape;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1" dirty="0"/>
              <a:t>Today I’ll be talking about work we have done to identify the kind of spoken language humans trust, which should be useful to know when you are building trustworthy dialogue systems.</a:t>
            </a:r>
          </a:p>
          <a:p>
            <a:pPr marL="0" lvl="0" indent="0" algn="l" rtl="0">
              <a:spcBef>
                <a:spcPts val="0"/>
              </a:spcBef>
              <a:spcAft>
                <a:spcPts val="0"/>
              </a:spcAft>
              <a:buNone/>
            </a:pPr>
            <a:r>
              <a:rPr lang="en-US" b="1" i="1" dirty="0"/>
              <a:t>TACL 2020 paper</a:t>
            </a:r>
          </a:p>
          <a:p>
            <a:pPr marL="0" lvl="0" indent="0" algn="l" rtl="0">
              <a:spcBef>
                <a:spcPts val="0"/>
              </a:spcBef>
              <a:spcAft>
                <a:spcPts val="0"/>
              </a:spcAft>
              <a:buNone/>
            </a:pPr>
            <a:r>
              <a:rPr lang="en-US" b="1" i="1" dirty="0"/>
              <a:t>We’ve been working with DHS and AFOSR for a number of years</a:t>
            </a:r>
            <a:r>
              <a:rPr lang="en-US" b="1" i="1" baseline="0" dirty="0"/>
              <a:t> on deception production and perception and currently trust.  How do humans detect lies?  Or do they?</a:t>
            </a:r>
            <a:endParaRPr b="1" i="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We were among the first to do large-scale speech studies</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Brain-imaging scandal in India -- </a:t>
            </a:r>
            <a:endParaRPr sz="1200" dirty="0">
              <a:solidFill>
                <a:schemeClr val="dk1"/>
              </a:solidFill>
              <a:latin typeface="Calibri"/>
              <a:ea typeface="Calibri"/>
              <a:cs typeface="Calibri"/>
              <a:sym typeface="Calibri"/>
            </a:endParaRPr>
          </a:p>
        </p:txBody>
      </p:sp>
      <p:sp>
        <p:nvSpPr>
          <p:cNvPr id="83" name="Google Shape;8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Statement analysis: little empirical evidence, mostly anecdotal</a:t>
            </a:r>
          </a:p>
          <a:p>
            <a:pPr marL="0" lvl="0" indent="0" algn="l" rtl="0">
              <a:spcBef>
                <a:spcPts val="0"/>
              </a:spcBef>
              <a:spcAft>
                <a:spcPts val="0"/>
              </a:spcAft>
              <a:buNone/>
            </a:pPr>
            <a:r>
              <a:rPr lang="en-US" dirty="0"/>
              <a:t>SCAN: </a:t>
            </a:r>
            <a:r>
              <a:rPr lang="en-US" sz="1200" b="1" i="1" u="none" strike="noStrike" cap="none" dirty="0">
                <a:solidFill>
                  <a:schemeClr val="dk1"/>
                </a:solidFill>
                <a:effectLst/>
                <a:latin typeface="Calibri"/>
                <a:ea typeface="Calibri"/>
                <a:cs typeface="Calibri"/>
                <a:sym typeface="Calibri"/>
              </a:rPr>
              <a:t>Deception Detection by Scientific Content Analysis of written statements supplied to police</a:t>
            </a:r>
            <a:endParaRPr lang="en-US" dirty="0"/>
          </a:p>
          <a:p>
            <a:pPr marL="0" lvl="0" indent="0" algn="l" rtl="0">
              <a:spcBef>
                <a:spcPts val="0"/>
              </a:spcBef>
              <a:spcAft>
                <a:spcPts val="0"/>
              </a:spcAft>
              <a:buNone/>
            </a:pPr>
            <a:endParaRPr dirty="0"/>
          </a:p>
        </p:txBody>
      </p:sp>
      <p:sp>
        <p:nvSpPr>
          <p:cNvPr id="92" name="Google Shape;9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 name="Google Shape;10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accent2"/>
                </a:solidFill>
                <a:latin typeface="Times New Roman" charset="0"/>
              </a:rPr>
              <a:t>Costa &amp; McCrae</a:t>
            </a:r>
            <a:r>
              <a:rPr lang="en-US" dirty="0">
                <a:latin typeface="Times New Roman" charset="0"/>
              </a:rPr>
              <a:t> (1992) NEO-FFI Personality Measures and sample questions</a:t>
            </a:r>
          </a:p>
          <a:p>
            <a:pPr marL="457200" lvl="0" indent="-298450">
              <a:spcBef>
                <a:spcPts val="0"/>
              </a:spcBef>
              <a:buClr>
                <a:schemeClr val="dk1"/>
              </a:buClr>
              <a:buSzPct val="100000"/>
              <a:buFont typeface="Arial"/>
              <a:buChar char="●"/>
            </a:pPr>
            <a:r>
              <a:rPr lang="en" b="1" dirty="0">
                <a:solidFill>
                  <a:schemeClr val="dk1"/>
                </a:solidFill>
              </a:rPr>
              <a:t>Openness to Experience:</a:t>
            </a:r>
            <a:r>
              <a:rPr lang="en" dirty="0">
                <a:solidFill>
                  <a:schemeClr val="dk1"/>
                </a:solidFill>
              </a:rPr>
              <a:t> </a:t>
            </a:r>
            <a:r>
              <a:rPr lang="en-US" dirty="0">
                <a:solidFill>
                  <a:schemeClr val="dk1"/>
                </a:solidFill>
              </a:rPr>
              <a:t>intellect/imagination, </a:t>
            </a:r>
            <a:r>
              <a:rPr lang="en" dirty="0">
                <a:solidFill>
                  <a:schemeClr val="dk1"/>
                </a:solidFill>
              </a:rPr>
              <a:t>originality, curiosity, ingenuity</a:t>
            </a:r>
            <a:r>
              <a:rPr lang="en-US" dirty="0">
                <a:solidFill>
                  <a:schemeClr val="dk1"/>
                </a:solidFill>
              </a:rPr>
              <a:t>, imaginative, insightful </a:t>
            </a:r>
            <a:r>
              <a:rPr lang="en" dirty="0">
                <a:solidFill>
                  <a:schemeClr val="dk1"/>
                </a:solidFill>
              </a:rPr>
              <a:t>“I have a lot of intellectual curiosity.”</a:t>
            </a:r>
          </a:p>
          <a:p>
            <a:pPr marL="457200" lvl="0" indent="-298450">
              <a:spcBef>
                <a:spcPts val="0"/>
              </a:spcBef>
              <a:buClr>
                <a:schemeClr val="dk1"/>
              </a:buClr>
              <a:buSzPct val="100000"/>
              <a:buFont typeface="Arial"/>
              <a:buChar char="●"/>
            </a:pPr>
            <a:r>
              <a:rPr lang="en" b="1" dirty="0">
                <a:solidFill>
                  <a:schemeClr val="dk1"/>
                </a:solidFill>
              </a:rPr>
              <a:t>Conscientiousness:</a:t>
            </a:r>
            <a:r>
              <a:rPr lang="en" dirty="0">
                <a:solidFill>
                  <a:schemeClr val="dk1"/>
                </a:solidFill>
              </a:rPr>
              <a:t> orderliness, responsibility, dependability</a:t>
            </a:r>
            <a:r>
              <a:rPr lang="en-US" dirty="0">
                <a:solidFill>
                  <a:schemeClr val="dk1"/>
                </a:solidFill>
              </a:rPr>
              <a:t>, organized, thorough, </a:t>
            </a:r>
            <a:r>
              <a:rPr lang="en-US" dirty="0" err="1">
                <a:solidFill>
                  <a:schemeClr val="dk1"/>
                </a:solidFill>
              </a:rPr>
              <a:t>planful</a:t>
            </a:r>
            <a:endParaRPr lang="en" dirty="0">
              <a:solidFill>
                <a:schemeClr val="dk1"/>
              </a:solidFill>
            </a:endParaRPr>
          </a:p>
          <a:p>
            <a:pPr marL="457200" lvl="0" indent="0">
              <a:spcBef>
                <a:spcPts val="0"/>
              </a:spcBef>
              <a:buClr>
                <a:schemeClr val="dk1"/>
              </a:buClr>
              <a:buSzPct val="100000"/>
              <a:buNone/>
            </a:pPr>
            <a:r>
              <a:rPr lang="en" dirty="0">
                <a:solidFill>
                  <a:schemeClr val="dk1"/>
                </a:solidFill>
              </a:rPr>
              <a:t>“I strive for excellence in everything I do.”</a:t>
            </a:r>
          </a:p>
          <a:p>
            <a:pPr marL="457200" lvl="0" indent="-298450">
              <a:spcBef>
                <a:spcPts val="0"/>
              </a:spcBef>
              <a:buClr>
                <a:schemeClr val="dk1"/>
              </a:buClr>
              <a:buSzPct val="100000"/>
              <a:buFont typeface="Arial"/>
              <a:buChar char="●"/>
            </a:pPr>
            <a:r>
              <a:rPr lang="en" b="1" dirty="0">
                <a:solidFill>
                  <a:schemeClr val="dk1"/>
                </a:solidFill>
              </a:rPr>
              <a:t>Extraversion:</a:t>
            </a:r>
            <a:r>
              <a:rPr lang="en" dirty="0">
                <a:solidFill>
                  <a:schemeClr val="dk1"/>
                </a:solidFill>
              </a:rPr>
              <a:t> talkativeness, assertiveness, energy</a:t>
            </a:r>
            <a:r>
              <a:rPr lang="en-US" dirty="0">
                <a:solidFill>
                  <a:schemeClr val="dk1"/>
                </a:solidFill>
              </a:rPr>
              <a:t> </a:t>
            </a:r>
            <a:r>
              <a:rPr lang="en" dirty="0">
                <a:solidFill>
                  <a:schemeClr val="dk1"/>
                </a:solidFill>
              </a:rPr>
              <a:t>“I like to have a lot of people around me.”</a:t>
            </a:r>
            <a:endParaRPr lang="en-CA" dirty="0">
              <a:solidFill>
                <a:schemeClr val="dk1"/>
              </a:solidFill>
            </a:endParaRPr>
          </a:p>
          <a:p>
            <a:pPr marL="457200" lvl="0" indent="-298450">
              <a:spcBef>
                <a:spcPts val="0"/>
              </a:spcBef>
              <a:buClr>
                <a:schemeClr val="dk1"/>
              </a:buClr>
              <a:buSzPct val="100000"/>
              <a:buFont typeface="Arial"/>
              <a:buChar char="●"/>
            </a:pPr>
            <a:r>
              <a:rPr lang="en" b="1" dirty="0">
                <a:solidFill>
                  <a:schemeClr val="dk1"/>
                </a:solidFill>
              </a:rPr>
              <a:t>Neuroticism:</a:t>
            </a:r>
            <a:r>
              <a:rPr lang="en" dirty="0">
                <a:solidFill>
                  <a:schemeClr val="dk1"/>
                </a:solidFill>
              </a:rPr>
              <a:t> anxiety, emotional </a:t>
            </a:r>
            <a:r>
              <a:rPr lang="en-US" dirty="0" err="1">
                <a:solidFill>
                  <a:schemeClr val="dk1"/>
                </a:solidFill>
              </a:rPr>
              <a:t>i</a:t>
            </a:r>
            <a:r>
              <a:rPr lang="en" dirty="0" err="1">
                <a:solidFill>
                  <a:schemeClr val="dk1"/>
                </a:solidFill>
              </a:rPr>
              <a:t>nstability</a:t>
            </a:r>
            <a:r>
              <a:rPr lang="en-US" dirty="0">
                <a:solidFill>
                  <a:schemeClr val="dk1"/>
                </a:solidFill>
              </a:rPr>
              <a:t>, intense, moody, </a:t>
            </a:r>
            <a:r>
              <a:rPr lang="en" dirty="0">
                <a:solidFill>
                  <a:schemeClr val="dk1"/>
                </a:solidFill>
              </a:rPr>
              <a:t>“I often feel inferior to others.”</a:t>
            </a:r>
            <a:endParaRPr lang="en-US" b="1" dirty="0">
              <a:solidFill>
                <a:schemeClr val="dk1"/>
              </a:solidFill>
            </a:endParaRPr>
          </a:p>
          <a:p>
            <a:pPr marL="457200" lvl="0" indent="-298450">
              <a:spcBef>
                <a:spcPts val="0"/>
              </a:spcBef>
              <a:buClr>
                <a:schemeClr val="dk1"/>
              </a:buClr>
              <a:buSzPct val="100000"/>
              <a:buFont typeface="Arial"/>
              <a:buChar char="●"/>
            </a:pPr>
            <a:r>
              <a:rPr lang="en" b="1" dirty="0">
                <a:solidFill>
                  <a:schemeClr val="dk1"/>
                </a:solidFill>
              </a:rPr>
              <a:t>Agreeableness:</a:t>
            </a:r>
            <a:r>
              <a:rPr lang="en" dirty="0">
                <a:solidFill>
                  <a:schemeClr val="dk1"/>
                </a:solidFill>
              </a:rPr>
              <a:t> good-naturedness, cooperativeness, </a:t>
            </a:r>
            <a:r>
              <a:rPr lang="en-US" dirty="0">
                <a:solidFill>
                  <a:schemeClr val="dk1"/>
                </a:solidFill>
              </a:rPr>
              <a:t>sympathetic, kind, affectionate, </a:t>
            </a:r>
            <a:r>
              <a:rPr lang="en" b="1" dirty="0">
                <a:solidFill>
                  <a:schemeClr val="dk1"/>
                </a:solidFill>
              </a:rPr>
              <a:t>trust</a:t>
            </a:r>
            <a:r>
              <a:rPr lang="en-US" b="1" dirty="0">
                <a:solidFill>
                  <a:schemeClr val="dk1"/>
                </a:solidFill>
              </a:rPr>
              <a:t> </a:t>
            </a:r>
            <a:r>
              <a:rPr lang="en" dirty="0">
                <a:solidFill>
                  <a:schemeClr val="dk1"/>
                </a:solidFill>
              </a:rPr>
              <a:t>“I would rather cooperate with others than compete with them.”</a:t>
            </a:r>
            <a:endParaRPr lang="en-CA" dirty="0">
              <a:solidFill>
                <a:schemeClr val="dk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14</a:t>
            </a:fld>
            <a:endParaRPr lang="en-US"/>
          </a:p>
        </p:txBody>
      </p:sp>
    </p:spTree>
    <p:extLst>
      <p:ext uri="{BB962C8B-B14F-4D97-AF65-F5344CB8AC3E}">
        <p14:creationId xmlns:p14="http://schemas.microsoft.com/office/powerpoint/2010/main" val="210691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1, 5, 6, 8, 12, 13, 14, 15, 23, 24</a:t>
            </a:r>
          </a:p>
          <a:p>
            <a:endParaRPr lang="en-US" dirty="0"/>
          </a:p>
          <a:p>
            <a:r>
              <a:rPr lang="en-US" dirty="0"/>
              <a:t>We grouped our questions by different categories:</a:t>
            </a:r>
          </a:p>
          <a:p>
            <a:pPr>
              <a:buFont typeface="Arial" panose="020B0604020202020204" pitchFamily="34" charset="0"/>
              <a:buChar char="•"/>
            </a:pPr>
            <a:r>
              <a:rPr lang="en-US" dirty="0" err="1"/>
              <a:t>ynq’s</a:t>
            </a:r>
            <a:r>
              <a:rPr lang="en-US" dirty="0"/>
              <a:t> (e.g. 9, 10, 11) or open-ended q’s (16, 17)</a:t>
            </a:r>
          </a:p>
          <a:p>
            <a:pPr>
              <a:buFont typeface="Arial" panose="020B0604020202020204" pitchFamily="34" charset="0"/>
              <a:buChar char="•"/>
            </a:pPr>
            <a:r>
              <a:rPr lang="en-US" dirty="0"/>
              <a:t>Sensitive (12, 13, 24) or non-sensitive questions (19, 20)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8029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a:t>Interviewer motivation: We didn’t want interviewees to try to sound like they were lying, only to sound truthful.</a:t>
            </a:r>
            <a:endParaRPr lang="en" dirty="0"/>
          </a:p>
        </p:txBody>
      </p:sp>
    </p:spTree>
    <p:extLst>
      <p:ext uri="{BB962C8B-B14F-4D97-AF65-F5344CB8AC3E}">
        <p14:creationId xmlns:p14="http://schemas.microsoft.com/office/powerpoint/2010/main" val="620145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Brought pairs of</a:t>
            </a:r>
            <a:r>
              <a:rPr lang="en-US" baseline="0" dirty="0"/>
              <a:t> subjects who did not know each other into the lab</a:t>
            </a:r>
          </a:p>
          <a:p>
            <a:pPr marL="0" lvl="0" indent="0" algn="l" rtl="0">
              <a:spcBef>
                <a:spcPts val="0"/>
              </a:spcBef>
              <a:spcAft>
                <a:spcPts val="0"/>
              </a:spcAft>
              <a:buNone/>
            </a:pPr>
            <a:r>
              <a:rPr lang="en-US" baseline="0" dirty="0"/>
              <a:t>Gave them a demographic survey, a personality (NEO FFI) survey, collected baseline speech</a:t>
            </a:r>
          </a:p>
          <a:p>
            <a:pPr marL="0" lvl="0" indent="0" algn="l" rtl="0">
              <a:spcBef>
                <a:spcPts val="0"/>
              </a:spcBef>
              <a:spcAft>
                <a:spcPts val="0"/>
              </a:spcAft>
              <a:buNone/>
            </a:pPr>
            <a:r>
              <a:rPr lang="en-US" dirty="0"/>
              <a:t>Partially-Fake resume paradigm: 24 questions, create</a:t>
            </a:r>
            <a:r>
              <a:rPr lang="en-US" baseline="0" dirty="0"/>
              <a:t> false answers for half we selected at random, balanced</a:t>
            </a:r>
          </a:p>
          <a:p>
            <a:pPr marL="0" lvl="0" indent="0" algn="l" rtl="0">
              <a:spcBef>
                <a:spcPts val="0"/>
              </a:spcBef>
              <a:spcAft>
                <a:spcPts val="0"/>
              </a:spcAft>
              <a:buNone/>
            </a:pPr>
            <a:r>
              <a:rPr lang="en-US" baseline="0" dirty="0"/>
              <a:t>Interviewed one another in turn in recording booth</a:t>
            </a:r>
            <a:endParaRPr lang="en-US" dirty="0"/>
          </a:p>
          <a:p>
            <a:pPr marL="0" lvl="0" indent="0" algn="l" rtl="0">
              <a:spcBef>
                <a:spcPts val="0"/>
              </a:spcBef>
              <a:spcAft>
                <a:spcPts val="0"/>
              </a:spcAft>
              <a:buNone/>
            </a:pPr>
            <a:r>
              <a:rPr lang="en-US" dirty="0"/>
              <a:t>Financial incentive scheme:  lie believed true = $1; if believed false -$1; $1 to interviewer</a:t>
            </a:r>
            <a:r>
              <a:rPr lang="en-US" baseline="0" dirty="0"/>
              <a:t> for each correct guess</a:t>
            </a:r>
            <a:endParaRPr lang="en-US" dirty="0"/>
          </a:p>
          <a:p>
            <a:pPr marL="0" lvl="0" indent="0" algn="l" rtl="0">
              <a:spcBef>
                <a:spcPts val="0"/>
              </a:spcBef>
              <a:spcAft>
                <a:spcPts val="0"/>
              </a:spcAft>
              <a:buNone/>
            </a:pPr>
            <a:r>
              <a:rPr lang="en-US" dirty="0"/>
              <a:t>Keypress logging of T/F statements by interviewee for each utterance and by interviewer for </a:t>
            </a:r>
            <a:r>
              <a:rPr lang="en-US" dirty="0" err="1"/>
              <a:t>thier</a:t>
            </a:r>
            <a:r>
              <a:rPr lang="en-US" dirty="0"/>
              <a:t> overall T/F for each of the 24 questions</a:t>
            </a:r>
            <a:r>
              <a:rPr lang="en-US" baseline="0" dirty="0"/>
              <a:t> at the end of their follow-ups</a:t>
            </a:r>
            <a:endParaRPr lang="en-US" dirty="0"/>
          </a:p>
          <a:p>
            <a:pPr marL="0" lvl="0" indent="0" algn="l" rtl="0">
              <a:spcBef>
                <a:spcPts val="0"/>
              </a:spcBef>
              <a:spcAft>
                <a:spcPts val="0"/>
              </a:spcAft>
              <a:buNone/>
            </a:pPr>
            <a:r>
              <a:rPr lang="en-US" dirty="0"/>
              <a:t>Crowdsourced transcriptions using AMT and hand-checked these for accuracy</a:t>
            </a:r>
            <a:endParaRPr dirty="0"/>
          </a:p>
          <a:p>
            <a:pPr marL="0" lvl="0" indent="0" algn="l" rtl="0">
              <a:spcBef>
                <a:spcPts val="0"/>
              </a:spcBef>
              <a:spcAft>
                <a:spcPts val="0"/>
              </a:spcAft>
              <a:buNone/>
            </a:pPr>
            <a:r>
              <a:rPr lang="en-US" dirty="0"/>
              <a:t>Automatic segmentation with Kaldi which we also hand-corrected</a:t>
            </a:r>
            <a:endParaRPr dirty="0"/>
          </a:p>
        </p:txBody>
      </p:sp>
      <p:sp>
        <p:nvSpPr>
          <p:cNvPr id="136" name="Google Shape;13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b="1" i="1" dirty="0"/>
              <a:t>One subject interviews the other on the 24 questions, scoring truth or lie for every answer. Interviewee</a:t>
            </a:r>
            <a:r>
              <a:rPr lang="en-US" b="1" i="1" baseline="0" dirty="0"/>
              <a:t> tries to convince the interviewer they are telling the truth on every question.  Then they change places and start again.</a:t>
            </a:r>
            <a:endParaRPr lang="en" b="1" i="1" dirty="0"/>
          </a:p>
        </p:txBody>
      </p:sp>
    </p:spTree>
    <p:extLst>
      <p:ext uri="{BB962C8B-B14F-4D97-AF65-F5344CB8AC3E}">
        <p14:creationId xmlns:p14="http://schemas.microsoft.com/office/powerpoint/2010/main" val="1273911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Largest corpus</a:t>
            </a:r>
            <a:r>
              <a:rPr lang="en-US" b="1" i="1" baseline="0" dirty="0"/>
              <a:t> of cleanly-recorded deceptive/non-deceptive speech</a:t>
            </a:r>
          </a:p>
          <a:p>
            <a:r>
              <a:rPr lang="en-US" b="1" i="1" baseline="0" dirty="0"/>
              <a:t>IPU: phrases separated by 50ms or more</a:t>
            </a:r>
          </a:p>
          <a:p>
            <a:r>
              <a:rPr lang="en-US" b="1" i="1" baseline="0" dirty="0"/>
              <a:t>Turns: consecutive speech from one speaker with only backchannels from the other</a:t>
            </a:r>
          </a:p>
          <a:p>
            <a:r>
              <a:rPr lang="en-US" b="1" i="1" baseline="0" dirty="0"/>
              <a:t>Q/A: first answer to one of the 24 questions</a:t>
            </a:r>
          </a:p>
          <a:p>
            <a:r>
              <a:rPr lang="en-US" b="1" i="1" baseline="0" dirty="0"/>
              <a:t>Q/</a:t>
            </a:r>
            <a:r>
              <a:rPr lang="en-US" b="1" i="1" baseline="0" dirty="0" err="1"/>
              <a:t>A+follow-up</a:t>
            </a:r>
            <a:r>
              <a:rPr lang="en-US" b="1" i="1" baseline="0" dirty="0"/>
              <a:t>: interviewee responses to first Q and follow-up Qs</a:t>
            </a:r>
            <a:endParaRPr lang="en-US" b="1" i="1" dirty="0"/>
          </a:p>
        </p:txBody>
      </p:sp>
      <p:sp>
        <p:nvSpPr>
          <p:cNvPr id="4" name="Slide Number Placeholder 3"/>
          <p:cNvSpPr>
            <a:spLocks noGrp="1"/>
          </p:cNvSpPr>
          <p:nvPr>
            <p:ph type="sldNum" sz="quarter" idx="10"/>
          </p:nvPr>
        </p:nvSpPr>
        <p:spPr/>
        <p:txBody>
          <a:bodyPr/>
          <a:lstStyle/>
          <a:p>
            <a:fld id="{21A51940-E480-9C46-9748-37B939BCC3D1}" type="slidenum">
              <a:rPr lang="en-US" smtClean="0"/>
              <a:t>19</a:t>
            </a:fld>
            <a:endParaRPr lang="en-US"/>
          </a:p>
        </p:txBody>
      </p:sp>
    </p:spTree>
    <p:extLst>
      <p:ext uri="{BB962C8B-B14F-4D97-AF65-F5344CB8AC3E}">
        <p14:creationId xmlns:p14="http://schemas.microsoft.com/office/powerpoint/2010/main" val="2124678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Brought pairs of</a:t>
            </a:r>
            <a:r>
              <a:rPr lang="en-US" baseline="0" dirty="0"/>
              <a:t> subjects who did not know each other into the lab</a:t>
            </a:r>
          </a:p>
          <a:p>
            <a:pPr marL="0" lvl="0" indent="0" algn="l" rtl="0">
              <a:spcBef>
                <a:spcPts val="0"/>
              </a:spcBef>
              <a:spcAft>
                <a:spcPts val="0"/>
              </a:spcAft>
              <a:buNone/>
            </a:pPr>
            <a:r>
              <a:rPr lang="en-US" baseline="0" dirty="0"/>
              <a:t>Gave them a demographic survey, a personality (NEO FFI) survey, collected baseline speech</a:t>
            </a:r>
          </a:p>
          <a:p>
            <a:pPr marL="0" lvl="0" indent="0" algn="l" rtl="0">
              <a:spcBef>
                <a:spcPts val="0"/>
              </a:spcBef>
              <a:spcAft>
                <a:spcPts val="0"/>
              </a:spcAft>
              <a:buNone/>
            </a:pPr>
            <a:r>
              <a:rPr lang="en-US" dirty="0"/>
              <a:t>Partially-Fake resume paradigm: 24 questions, create</a:t>
            </a:r>
            <a:r>
              <a:rPr lang="en-US" baseline="0" dirty="0"/>
              <a:t> false answers for half we selected at random, balanced</a:t>
            </a:r>
          </a:p>
          <a:p>
            <a:pPr marL="0" lvl="0" indent="0" algn="l" rtl="0">
              <a:spcBef>
                <a:spcPts val="0"/>
              </a:spcBef>
              <a:spcAft>
                <a:spcPts val="0"/>
              </a:spcAft>
              <a:buNone/>
            </a:pPr>
            <a:r>
              <a:rPr lang="en-US" baseline="0" dirty="0"/>
              <a:t>Interviewed one another in turn in recording booth</a:t>
            </a:r>
            <a:endParaRPr dirty="0"/>
          </a:p>
          <a:p>
            <a:pPr marL="0" lvl="0" indent="0" algn="l" rtl="0">
              <a:spcBef>
                <a:spcPts val="0"/>
              </a:spcBef>
              <a:spcAft>
                <a:spcPts val="0"/>
              </a:spcAft>
              <a:buNone/>
            </a:pPr>
            <a:r>
              <a:rPr lang="en-US" dirty="0"/>
              <a:t>Financial incentive scheme:  lie believed true = $1; if believed false -$1; $1 to interviewer</a:t>
            </a:r>
            <a:r>
              <a:rPr lang="en-US" baseline="0" dirty="0"/>
              <a:t> for each correct guess</a:t>
            </a:r>
            <a:endParaRPr dirty="0"/>
          </a:p>
          <a:p>
            <a:pPr marL="0" lvl="0" indent="0" algn="l" rtl="0">
              <a:spcBef>
                <a:spcPts val="0"/>
              </a:spcBef>
              <a:spcAft>
                <a:spcPts val="0"/>
              </a:spcAft>
              <a:buNone/>
            </a:pPr>
            <a:r>
              <a:rPr lang="en-US" dirty="0"/>
              <a:t>Keypress logging of T/F statements by interviewee for each utterance and by interviewer for </a:t>
            </a:r>
            <a:r>
              <a:rPr lang="en-US" dirty="0" err="1"/>
              <a:t>thier</a:t>
            </a:r>
            <a:r>
              <a:rPr lang="en-US" dirty="0"/>
              <a:t> overall T/F for each of the 24 questions</a:t>
            </a:r>
            <a:r>
              <a:rPr lang="en-US" baseline="0" dirty="0"/>
              <a:t> at the end of their follow-ups</a:t>
            </a:r>
          </a:p>
          <a:p>
            <a:pPr marL="0" lvl="0" indent="0" algn="l" rtl="0">
              <a:spcBef>
                <a:spcPts val="0"/>
              </a:spcBef>
              <a:spcAft>
                <a:spcPts val="0"/>
              </a:spcAft>
              <a:buNone/>
            </a:pPr>
            <a:r>
              <a:rPr lang="en-US" baseline="0" dirty="0"/>
              <a:t>Here are the questions we asked them to provide truth or lie answers to…</a:t>
            </a:r>
            <a:endParaRPr dirty="0"/>
          </a:p>
          <a:p>
            <a:pPr marL="0" lvl="0" indent="0" algn="l" rtl="0">
              <a:spcBef>
                <a:spcPts val="0"/>
              </a:spcBef>
              <a:spcAft>
                <a:spcPts val="0"/>
              </a:spcAft>
              <a:buNone/>
            </a:pPr>
            <a:endParaRPr dirty="0"/>
          </a:p>
        </p:txBody>
      </p:sp>
      <p:sp>
        <p:nvSpPr>
          <p:cNvPr id="108" name="Google Shape;10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years!  This work is part of a long project I’ve been involved in with many collaborators and students studying deceptive speech and trusted speech</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Shape 7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Here’s an outline of our process and my talk.</a:t>
            </a:r>
            <a:endParaRPr sz="1200" b="0" i="0" u="none" strike="noStrike" cap="none" dirty="0">
              <a:solidFill>
                <a:schemeClr val="dk1"/>
              </a:solidFill>
              <a:latin typeface="Calibri"/>
              <a:ea typeface="Calibri"/>
              <a:cs typeface="Calibri"/>
              <a:sym typeface="Calibri"/>
            </a:endParaRPr>
          </a:p>
        </p:txBody>
      </p:sp>
      <p:sp>
        <p:nvSpPr>
          <p:cNvPr id="73" name="Shape 7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815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5" name="Google Shape;14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Psycholinguistic features from practitioner</a:t>
            </a:r>
            <a:r>
              <a:rPr lang="en-US" b="1" i="0" baseline="0" dirty="0"/>
              <a:t> literature</a:t>
            </a:r>
          </a:p>
          <a:p>
            <a:r>
              <a:rPr lang="en-US" b="1" i="0" baseline="0" dirty="0"/>
              <a:t>Word </a:t>
            </a:r>
            <a:r>
              <a:rPr lang="en-US" b="1" i="0" baseline="0" dirty="0" err="1"/>
              <a:t>embeddings</a:t>
            </a:r>
            <a:r>
              <a:rPr lang="en-US" b="1" i="0" baseline="0" dirty="0"/>
              <a:t>: capture semantic similarity of use by context</a:t>
            </a:r>
            <a:endParaRPr lang="en-US" b="1" i="0"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28478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DA406F-2384-6A48-86BF-7003CBDE9433}" type="slidenum">
              <a:rPr lang="en-US" smtClean="0"/>
              <a:t>24</a:t>
            </a:fld>
            <a:endParaRPr lang="en-US"/>
          </a:p>
        </p:txBody>
      </p:sp>
    </p:spTree>
    <p:extLst>
      <p:ext uri="{BB962C8B-B14F-4D97-AF65-F5344CB8AC3E}">
        <p14:creationId xmlns:p14="http://schemas.microsoft.com/office/powerpoint/2010/main" val="3604078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Shape 141"/>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chemeClr val="dk1"/>
                </a:solidFill>
                <a:latin typeface="Times New Roman" charset="0"/>
                <a:ea typeface="Times New Roman" charset="0"/>
                <a:cs typeface="Times New Roman" charset="0"/>
              </a:rPr>
              <a:t>Mendels</a:t>
            </a:r>
            <a:r>
              <a:rPr lang="en-US" dirty="0">
                <a:solidFill>
                  <a:schemeClr val="dk1"/>
                </a:solidFill>
                <a:latin typeface="Times New Roman" charset="0"/>
                <a:ea typeface="Times New Roman" charset="0"/>
                <a:cs typeface="Times New Roman" charset="0"/>
              </a:rPr>
              <a:t>, Levitan et al. 2017, “Hybrid acoustic lexical deep learning approach for deception detection,” </a:t>
            </a:r>
            <a:r>
              <a:rPr lang="en-US" dirty="0" err="1">
                <a:solidFill>
                  <a:schemeClr val="dk1"/>
                </a:solidFill>
                <a:latin typeface="Times New Roman" charset="0"/>
                <a:ea typeface="Times New Roman" charset="0"/>
                <a:cs typeface="Times New Roman" charset="0"/>
              </a:rPr>
              <a:t>Interspeech</a:t>
            </a:r>
            <a:r>
              <a:rPr lang="en-US" dirty="0">
                <a:solidFill>
                  <a:schemeClr val="dk1"/>
                </a:solidFill>
                <a:latin typeface="Times New Roman" charset="0"/>
                <a:ea typeface="Times New Roman" charset="0"/>
                <a:cs typeface="Times New Roman" charset="0"/>
              </a:rPr>
              <a:t>, Stockholm.</a:t>
            </a:r>
            <a:endParaRPr lang="en-US" dirty="0">
              <a:latin typeface="Times New Roman" charset="0"/>
              <a:ea typeface="Times New Roman" charset="0"/>
              <a:cs typeface="Times New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Calibri"/>
                <a:ea typeface="Calibri"/>
                <a:cs typeface="Calibri"/>
                <a:sym typeface="Calibri"/>
              </a:rPr>
              <a:t>Built some </a:t>
            </a:r>
            <a:r>
              <a:rPr lang="en-US" sz="1200" b="1" i="0" u="none" strike="noStrike" cap="none" baseline="0" dirty="0">
                <a:solidFill>
                  <a:schemeClr val="dk1"/>
                </a:solidFill>
                <a:latin typeface="Calibri"/>
                <a:ea typeface="Calibri"/>
                <a:cs typeface="Calibri"/>
                <a:sym typeface="Calibri"/>
              </a:rPr>
              <a:t>deep learning models to compare with other classifier.  Used only acoustic and lexical features on IPUs (smallest unit and largest number of inputs):  a DNN using </a:t>
            </a:r>
            <a:r>
              <a:rPr lang="en-US" sz="1200" b="1" i="0" u="none" strike="noStrike" cap="none" baseline="0" dirty="0" err="1">
                <a:solidFill>
                  <a:schemeClr val="dk1"/>
                </a:solidFill>
                <a:latin typeface="Calibri"/>
                <a:ea typeface="Calibri"/>
                <a:cs typeface="Calibri"/>
                <a:sym typeface="Calibri"/>
              </a:rPr>
              <a:t>openSMILE</a:t>
            </a:r>
            <a:r>
              <a:rPr lang="en-US" sz="1200" b="1" i="0" u="none" strike="noStrike" cap="none" baseline="0" dirty="0">
                <a:solidFill>
                  <a:schemeClr val="dk1"/>
                </a:solidFill>
                <a:latin typeface="Calibri"/>
                <a:ea typeface="Calibri"/>
                <a:cs typeface="Calibri"/>
                <a:sym typeface="Calibri"/>
              </a:rPr>
              <a:t> acoustic features with 6 fully connected layers, BLSTMs using </a:t>
            </a:r>
            <a:r>
              <a:rPr lang="en-US" sz="1200" b="1" i="0" u="none" strike="noStrike" cap="none" baseline="0" dirty="0" err="1">
                <a:solidFill>
                  <a:schemeClr val="dk1"/>
                </a:solidFill>
                <a:latin typeface="Calibri"/>
                <a:ea typeface="Calibri"/>
                <a:cs typeface="Calibri"/>
                <a:sym typeface="Calibri"/>
              </a:rPr>
              <a:t>pretrained</a:t>
            </a:r>
            <a:r>
              <a:rPr lang="en-US" sz="1200" b="1" i="0" u="none" strike="noStrike" cap="none" baseline="0" dirty="0">
                <a:solidFill>
                  <a:schemeClr val="dk1"/>
                </a:solidFill>
                <a:latin typeface="Calibri"/>
                <a:ea typeface="Calibri"/>
                <a:cs typeface="Calibri"/>
                <a:sym typeface="Calibri"/>
              </a:rPr>
              <a:t> (</a:t>
            </a:r>
            <a:r>
              <a:rPr lang="en-US" sz="1200" b="1" i="0" u="none" strike="noStrike" cap="none" baseline="0" dirty="0" err="1">
                <a:solidFill>
                  <a:schemeClr val="dk1"/>
                </a:solidFill>
                <a:latin typeface="Calibri"/>
                <a:ea typeface="Calibri"/>
                <a:cs typeface="Calibri"/>
                <a:sym typeface="Calibri"/>
              </a:rPr>
              <a:t>GloVe</a:t>
            </a:r>
            <a:r>
              <a:rPr lang="en-US" sz="1200" b="1" i="0" u="none" strike="noStrike" cap="none" baseline="0" dirty="0">
                <a:solidFill>
                  <a:schemeClr val="dk1"/>
                </a:solidFill>
                <a:latin typeface="Calibri"/>
                <a:ea typeface="Calibri"/>
                <a:cs typeface="Calibri"/>
                <a:sym typeface="Calibri"/>
              </a:rPr>
              <a:t>) word </a:t>
            </a:r>
            <a:r>
              <a:rPr lang="en-US" sz="1200" b="1" i="0" u="none" strike="noStrike" cap="none" baseline="0" dirty="0" err="1">
                <a:solidFill>
                  <a:schemeClr val="dk1"/>
                </a:solidFill>
                <a:latin typeface="Calibri"/>
                <a:ea typeface="Calibri"/>
                <a:cs typeface="Calibri"/>
                <a:sym typeface="Calibri"/>
              </a:rPr>
              <a:t>embeddings</a:t>
            </a:r>
            <a:r>
              <a:rPr lang="en-US" sz="1200" b="1" i="0" u="none" strike="noStrike" cap="none" baseline="0" dirty="0">
                <a:solidFill>
                  <a:schemeClr val="dk1"/>
                </a:solidFill>
                <a:latin typeface="Calibri"/>
                <a:ea typeface="Calibri"/>
                <a:cs typeface="Calibri"/>
                <a:sym typeface="Calibri"/>
              </a:rPr>
              <a:t>; another using low level acoustic features (MFCCs).  Acoustic BLSTM performed poorly.  A hybrid model combining the DNN with the best BLSTM (lexical) obtained the best performance.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solidFill>
                  <a:schemeClr val="dk1"/>
                </a:solidFill>
                <a:latin typeface="Calibri"/>
                <a:ea typeface="Calibri"/>
                <a:cs typeface="Calibri"/>
                <a:sym typeface="Calibri"/>
              </a:rPr>
              <a:t>NOTE:  </a:t>
            </a:r>
            <a:r>
              <a:rPr lang="en-US" sz="1200" b="1" kern="1200" dirty="0">
                <a:solidFill>
                  <a:schemeClr val="tx1"/>
                </a:solidFill>
                <a:effectLst/>
                <a:latin typeface="+mn-lt"/>
                <a:ea typeface="+mn-ea"/>
                <a:cs typeface="+mn-cs"/>
              </a:rPr>
              <a:t>As the hybrid model is used</a:t>
            </a:r>
            <a:r>
              <a:rPr lang="en-US" sz="1200" b="1" kern="1200" baseline="0" dirty="0">
                <a:solidFill>
                  <a:schemeClr val="tx1"/>
                </a:solidFill>
                <a:effectLst/>
                <a:latin typeface="+mn-lt"/>
                <a:ea typeface="+mn-ea"/>
                <a:cs typeface="+mn-cs"/>
              </a:rPr>
              <a:t> on more data it improves exponentially.</a:t>
            </a:r>
            <a:endParaRPr lang="en-US" sz="1200" b="1" i="0" u="none" strike="noStrike" cap="none" baseline="0"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Calibri"/>
                <a:ea typeface="Calibri"/>
                <a:cs typeface="Calibri"/>
                <a:sym typeface="Calibri"/>
              </a:rPr>
              <a:t>DNN:384 </a:t>
            </a:r>
            <a:r>
              <a:rPr lang="en-US" sz="1200" b="1" i="0" u="none" strike="noStrike" cap="none" dirty="0" err="1">
                <a:solidFill>
                  <a:schemeClr val="dk1"/>
                </a:solidFill>
                <a:latin typeface="Calibri"/>
                <a:ea typeface="Calibri"/>
                <a:cs typeface="Calibri"/>
                <a:sym typeface="Calibri"/>
              </a:rPr>
              <a:t>openSmile</a:t>
            </a:r>
            <a:r>
              <a:rPr lang="en-US" sz="1200" b="1" i="0" u="none" strike="noStrike" cap="none" baseline="0" dirty="0">
                <a:solidFill>
                  <a:schemeClr val="dk1"/>
                </a:solidFill>
                <a:latin typeface="Calibri"/>
                <a:ea typeface="Calibri"/>
                <a:cs typeface="Calibri"/>
                <a:sym typeface="Calibri"/>
              </a:rPr>
              <a:t> features; </a:t>
            </a:r>
            <a:r>
              <a:rPr lang="en-US" sz="1200" b="1" i="0" u="none" strike="noStrike" cap="none" dirty="0">
                <a:solidFill>
                  <a:schemeClr val="dk1"/>
                </a:solidFill>
                <a:latin typeface="Calibri"/>
                <a:ea typeface="Calibri"/>
                <a:cs typeface="Calibri"/>
                <a:sym typeface="Calibri"/>
              </a:rPr>
              <a:t>6 fully</a:t>
            </a:r>
            <a:r>
              <a:rPr lang="en-US" sz="1200" b="1" i="0" u="none" strike="noStrike" cap="none" baseline="0" dirty="0">
                <a:solidFill>
                  <a:schemeClr val="dk1"/>
                </a:solidFill>
                <a:latin typeface="Calibri"/>
                <a:ea typeface="Calibri"/>
                <a:cs typeface="Calibri"/>
                <a:sym typeface="Calibri"/>
              </a:rPr>
              <a:t> connected layers with 1095 hidden units each, followed by </a:t>
            </a:r>
            <a:r>
              <a:rPr lang="en-US" sz="1200" b="1" i="0" u="none" strike="noStrike" cap="none" baseline="0" dirty="0" err="1">
                <a:solidFill>
                  <a:schemeClr val="dk1"/>
                </a:solidFill>
                <a:latin typeface="Calibri"/>
                <a:ea typeface="Calibri"/>
                <a:cs typeface="Calibri"/>
                <a:sym typeface="Calibri"/>
              </a:rPr>
              <a:t>ReLU</a:t>
            </a:r>
            <a:r>
              <a:rPr lang="en-US" sz="1200" b="1" i="0" u="none" strike="noStrike" cap="none" baseline="0" dirty="0">
                <a:solidFill>
                  <a:schemeClr val="dk1"/>
                </a:solidFill>
                <a:latin typeface="Calibri"/>
                <a:ea typeface="Calibri"/>
                <a:cs typeface="Calibri"/>
                <a:sym typeface="Calibri"/>
              </a:rPr>
              <a:t> activation.  A </a:t>
            </a:r>
            <a:r>
              <a:rPr lang="en-US" sz="1200" b="1" i="0" u="none" strike="noStrike" cap="none" baseline="0" dirty="0" err="1">
                <a:solidFill>
                  <a:schemeClr val="dk1"/>
                </a:solidFill>
                <a:latin typeface="Calibri"/>
                <a:ea typeface="Calibri"/>
                <a:cs typeface="Calibri"/>
                <a:sym typeface="Calibri"/>
              </a:rPr>
              <a:t>softmax</a:t>
            </a:r>
            <a:r>
              <a:rPr lang="en-US" sz="1200" b="1" i="0" u="none" strike="noStrike" cap="none" baseline="0" dirty="0">
                <a:solidFill>
                  <a:schemeClr val="dk1"/>
                </a:solidFill>
                <a:latin typeface="Calibri"/>
                <a:ea typeface="Calibri"/>
                <a:cs typeface="Calibri"/>
                <a:sym typeface="Calibri"/>
              </a:rPr>
              <a:t> layer with 2 outputs.  Loss function: categorical cross-entropy.  During training output normalized using Batch Normalization and passed thru Dropout layer with .497 </a:t>
            </a:r>
            <a:r>
              <a:rPr lang="en-US" sz="1200" b="1" i="0" u="none" strike="noStrike" cap="none" baseline="0" dirty="0" err="1">
                <a:solidFill>
                  <a:schemeClr val="dk1"/>
                </a:solidFill>
                <a:latin typeface="Calibri"/>
                <a:ea typeface="Calibri"/>
                <a:cs typeface="Calibri"/>
                <a:sym typeface="Calibri"/>
              </a:rPr>
              <a:t>prob</a:t>
            </a:r>
            <a:r>
              <a:rPr lang="en-US" sz="1200" b="1" i="0" u="none" strike="noStrike" cap="none" baseline="0" dirty="0">
                <a:solidFill>
                  <a:schemeClr val="dk1"/>
                </a:solidFill>
                <a:latin typeface="Calibri"/>
                <a:ea typeface="Calibri"/>
                <a:cs typeface="Calibri"/>
                <a:sym typeface="Calibri"/>
              </a:rPr>
              <a:t> (due to having many parameters).  Used stochastic gradient descent with learning rate of .00134 that reduces by 50% every 10 epochs w/no improvement on training loss.  </a:t>
            </a:r>
            <a:r>
              <a:rPr lang="en-US" sz="1200" b="1" i="0" u="none" strike="noStrike" cap="none" baseline="0" dirty="0" err="1">
                <a:solidFill>
                  <a:schemeClr val="dk1"/>
                </a:solidFill>
                <a:latin typeface="Calibri"/>
                <a:ea typeface="Calibri"/>
                <a:cs typeface="Calibri"/>
                <a:sym typeface="Calibri"/>
              </a:rPr>
              <a:t>Hyperparameters</a:t>
            </a:r>
            <a:r>
              <a:rPr lang="en-US" sz="1200" b="1" i="0" u="none" strike="noStrike" cap="none" baseline="0" dirty="0">
                <a:solidFill>
                  <a:schemeClr val="dk1"/>
                </a:solidFill>
                <a:latin typeface="Calibri"/>
                <a:ea typeface="Calibri"/>
                <a:cs typeface="Calibri"/>
                <a:sym typeface="Calibri"/>
              </a:rPr>
              <a:t> obtained using Bayesian Optimization.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3767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F1= 2 * (P * R)/ (P + R) – harmonic mean, or weighted avg of P and R – good when classes are not balanced</a:t>
            </a:r>
          </a:p>
          <a:p>
            <a:r>
              <a:rPr lang="en-US" dirty="0"/>
              <a:t>Prediction is how many correct positives you have predicted out of all the positives you predict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Recall is how many true positives you have predicted from all the true positives there are</a:t>
            </a:r>
          </a:p>
          <a:p>
            <a:endParaRPr lang="en-US" dirty="0"/>
          </a:p>
        </p:txBody>
      </p:sp>
      <p:sp>
        <p:nvSpPr>
          <p:cNvPr id="4" name="Slide Number Placeholder 3"/>
          <p:cNvSpPr>
            <a:spLocks noGrp="1"/>
          </p:cNvSpPr>
          <p:nvPr>
            <p:ph type="sldNum" sz="quarter" idx="10"/>
          </p:nvPr>
        </p:nvSpPr>
        <p:spPr/>
        <p:txBody>
          <a:bodyPr/>
          <a:lstStyle/>
          <a:p>
            <a:fld id="{C1DA406F-2384-6A48-86BF-7003CBDE9433}" type="slidenum">
              <a:rPr lang="en-US" smtClean="0"/>
              <a:t>26</a:t>
            </a:fld>
            <a:endParaRPr lang="en-US"/>
          </a:p>
        </p:txBody>
      </p:sp>
    </p:spTree>
    <p:extLst>
      <p:ext uri="{BB962C8B-B14F-4D97-AF65-F5344CB8AC3E}">
        <p14:creationId xmlns:p14="http://schemas.microsoft.com/office/powerpoint/2010/main" val="2724307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t>So adding personality helps significantly with deception prediction:</a:t>
            </a:r>
            <a:r>
              <a:rPr lang="en-US" b="1" baseline="0" dirty="0"/>
              <a:t>  it appears that speakers with different personality traits lie or tell the truth somewhat differently.</a:t>
            </a:r>
          </a:p>
          <a:p>
            <a:pPr marL="0" lvl="0" indent="0">
              <a:spcBef>
                <a:spcPts val="0"/>
              </a:spcBef>
              <a:spcAft>
                <a:spcPts val="0"/>
              </a:spcAft>
              <a:buNone/>
            </a:pPr>
            <a:r>
              <a:rPr lang="en-US" b="1" baseline="0" dirty="0"/>
              <a:t>So not we want to know, do speakers differ by gender or by native language as well?</a:t>
            </a:r>
          </a:p>
          <a:p>
            <a:pPr marL="0" lvl="0" indent="0">
              <a:spcBef>
                <a:spcPts val="0"/>
              </a:spcBef>
              <a:spcAft>
                <a:spcPts val="0"/>
              </a:spcAft>
              <a:buNone/>
            </a:pPr>
            <a:r>
              <a:rPr lang="en-US" b="1" baseline="0" dirty="0"/>
              <a:t>As a start, we compare distributions of features characterizing lies and truth over the whole corpus and then over different gender and language groups.</a:t>
            </a:r>
          </a:p>
          <a:p>
            <a:pPr marL="0" lvl="0" indent="0">
              <a:spcBef>
                <a:spcPts val="0"/>
              </a:spcBef>
              <a:spcAft>
                <a:spcPts val="0"/>
              </a:spcAft>
              <a:buNone/>
            </a:pPr>
            <a:r>
              <a:rPr lang="en-US" b="1" baseline="0" dirty="0"/>
              <a:t>We also examine whether interviewer belief that a response is true or not varies both by the gender and native language of the speaker and of the hearer.</a:t>
            </a:r>
          </a:p>
          <a:p>
            <a:pPr marL="0" lvl="0" indent="0">
              <a:spcBef>
                <a:spcPts val="0"/>
              </a:spcBef>
              <a:spcAft>
                <a:spcPts val="0"/>
              </a:spcAft>
              <a:buNone/>
            </a:pPr>
            <a:endParaRPr lang="en-US" b="1" dirty="0"/>
          </a:p>
          <a:p>
            <a:pPr marL="0" lvl="0" indent="0">
              <a:spcBef>
                <a:spcPts val="0"/>
              </a:spcBef>
              <a:spcAft>
                <a:spcPts val="0"/>
              </a:spcAft>
              <a:buNone/>
            </a:pPr>
            <a:r>
              <a:rPr lang="en-US" b="1" dirty="0"/>
              <a:t>Correcting for family-wise Type 1 error:  incorrect</a:t>
            </a:r>
            <a:r>
              <a:rPr lang="en-US" b="1" baseline="0" dirty="0"/>
              <a:t> rejection of the true null hypothesis (aka false positive results often due to running many statistical tests on the same corpus).  To correct you use the following formula to get the corrected p value:</a:t>
            </a:r>
          </a:p>
          <a:p>
            <a:pPr fontAlgn="base"/>
            <a:r>
              <a:rPr lang="en-US" sz="1200" b="0" i="0" u="none" strike="noStrike" kern="1200" dirty="0">
                <a:solidFill>
                  <a:schemeClr val="tx1"/>
                </a:solidFill>
                <a:effectLst/>
                <a:latin typeface="+mn-lt"/>
                <a:ea typeface="+mn-ea"/>
                <a:cs typeface="+mn-cs"/>
              </a:rPr>
              <a:t>The formula to estimate the familywise error rate is:</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FWE ≤ 1 – (1 – α</a:t>
            </a:r>
            <a:r>
              <a:rPr lang="en-US" sz="1200" b="1" i="0" u="none" strike="noStrike" kern="1200" baseline="-25000" dirty="0">
                <a:solidFill>
                  <a:schemeClr val="tx1"/>
                </a:solidFill>
                <a:effectLst/>
                <a:latin typeface="+mn-lt"/>
                <a:ea typeface="+mn-ea"/>
                <a:cs typeface="+mn-cs"/>
              </a:rPr>
              <a:t>IT</a:t>
            </a:r>
            <a:r>
              <a:rPr lang="en-US" sz="1200" b="1" i="0" u="none" strike="noStrike" kern="1200" dirty="0">
                <a:solidFill>
                  <a:schemeClr val="tx1"/>
                </a:solidFill>
                <a:effectLst/>
                <a:latin typeface="+mn-lt"/>
                <a:ea typeface="+mn-ea"/>
                <a:cs typeface="+mn-cs"/>
              </a:rPr>
              <a:t>)</a:t>
            </a:r>
            <a:r>
              <a:rPr lang="en-US" sz="1200" b="1" i="0" u="none" strike="noStrike" kern="1200" baseline="30000" dirty="0">
                <a:solidFill>
                  <a:schemeClr val="tx1"/>
                </a:solidFill>
                <a:effectLst/>
                <a:latin typeface="+mn-lt"/>
                <a:ea typeface="+mn-ea"/>
                <a:cs typeface="+mn-cs"/>
              </a:rPr>
              <a:t>c</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Where:</a:t>
            </a:r>
          </a:p>
          <a:p>
            <a:pPr fontAlgn="base"/>
            <a:r>
              <a:rPr lang="en-US" sz="1200" b="0" i="0" u="none" strike="noStrike" kern="1200" dirty="0">
                <a:solidFill>
                  <a:schemeClr val="tx1"/>
                </a:solidFill>
                <a:effectLst/>
                <a:latin typeface="+mn-lt"/>
                <a:ea typeface="+mn-ea"/>
                <a:cs typeface="+mn-cs"/>
              </a:rPr>
              <a:t>α</a:t>
            </a:r>
            <a:r>
              <a:rPr lang="en-US" sz="1200" b="0" i="0" u="none" strike="noStrike" kern="1200" baseline="-25000" dirty="0">
                <a:solidFill>
                  <a:schemeClr val="tx1"/>
                </a:solidFill>
                <a:effectLst/>
                <a:latin typeface="+mn-lt"/>
                <a:ea typeface="+mn-ea"/>
                <a:cs typeface="+mn-cs"/>
              </a:rPr>
              <a:t>IT</a:t>
            </a:r>
            <a:r>
              <a:rPr lang="en-US" sz="1200" b="0" i="0" u="none" strike="noStrike" kern="1200" dirty="0">
                <a:solidFill>
                  <a:schemeClr val="tx1"/>
                </a:solidFill>
                <a:effectLst/>
                <a:latin typeface="+mn-lt"/>
                <a:ea typeface="+mn-ea"/>
                <a:cs typeface="+mn-cs"/>
              </a:rPr>
              <a:t> = alpha level for an individual test (e.g. .05),</a:t>
            </a:r>
          </a:p>
          <a:p>
            <a:pPr fontAlgn="base"/>
            <a:r>
              <a:rPr lang="en-US" sz="1200" b="0" i="0" u="none" strike="noStrike" kern="1200" dirty="0">
                <a:solidFill>
                  <a:schemeClr val="tx1"/>
                </a:solidFill>
                <a:effectLst/>
                <a:latin typeface="+mn-lt"/>
                <a:ea typeface="+mn-ea"/>
                <a:cs typeface="+mn-cs"/>
              </a:rPr>
              <a:t>c = Number of comparisons.</a:t>
            </a:r>
          </a:p>
          <a:p>
            <a:pPr marL="0" lvl="0" indent="0">
              <a:spcBef>
                <a:spcPts val="0"/>
              </a:spcBef>
              <a:spcAft>
                <a:spcPts val="0"/>
              </a:spcAft>
              <a:buNone/>
            </a:pPr>
            <a:endParaRPr b="1" dirty="0"/>
          </a:p>
        </p:txBody>
      </p:sp>
      <p:sp>
        <p:nvSpPr>
          <p:cNvPr id="193" name="Shape 193"/>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1023060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t>Putting these together we do see evidence that gender and native language may be useful cues to unraveling individual differences in deceptive and truthful behavior – </a:t>
            </a:r>
            <a:endParaRPr b="1" dirty="0"/>
          </a:p>
        </p:txBody>
      </p:sp>
      <p:sp>
        <p:nvSpPr>
          <p:cNvPr id="224" name="Shape 2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0530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the results for group-specific cues to trusted and mistrusted speech, analyzing differences across interviewee 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Highlight some findings: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 features were consistent across groups </a:t>
            </a:r>
            <a:r>
              <a:rPr lang="mr-IN" baseline="0" dirty="0"/>
              <a:t>–</a:t>
            </a:r>
            <a:r>
              <a:rPr lang="en-US" baseline="0" dirty="0"/>
              <a:t> for example speaking rate was faster in trusted speech for all groups except native English speakers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was also considerable variation across groups </a:t>
            </a:r>
            <a:r>
              <a:rPr lang="mr-IN" baseline="0" dirty="0"/>
              <a:t>–</a:t>
            </a:r>
            <a:r>
              <a:rPr lang="en-US" baseline="0" dirty="0"/>
              <a:t> for example, pitch mean and NHR were increased in mistrusted speech for native Chinese speakers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Overall, we observed greater differences in native language than gender when considering interviewee traits.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rtl="0">
              <a:spcBef>
                <a:spcPts val="0"/>
              </a:spcBef>
              <a:spcAft>
                <a:spcPts val="0"/>
              </a:spcAft>
              <a:buNone/>
            </a:pPr>
            <a:r>
              <a:rPr lang="en-US" dirty="0"/>
              <a:t>Next,</a:t>
            </a:r>
            <a:r>
              <a:rPr lang="en-US" baseline="0" dirty="0"/>
              <a:t> we studied the role of interviewer traits in the perception of deception</a:t>
            </a:r>
            <a:endParaRPr lang="en-US" dirty="0"/>
          </a:p>
        </p:txBody>
      </p:sp>
      <p:sp>
        <p:nvSpPr>
          <p:cNvPr id="224" name="Shape 2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2710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the results for group-specific cues to trusted and mistrusted speech, analyzing differences across interviewer traits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Highlight some findings:</a:t>
            </a:r>
          </a:p>
          <a:p>
            <a:pPr marL="0" marR="0" lvl="0" indent="0" algn="l" rtl="0">
              <a:spcBef>
                <a:spcPts val="0"/>
              </a:spcBef>
              <a:spcAft>
                <a:spcPts val="0"/>
              </a:spcAft>
              <a:buNone/>
            </a:pPr>
            <a:r>
              <a:rPr lang="en-US" dirty="0"/>
              <a:t>Increased</a:t>
            </a:r>
            <a:r>
              <a:rPr lang="en-US" baseline="0" dirty="0"/>
              <a:t> speaking rate was a cue to trust for all groups except for female interviewers</a:t>
            </a:r>
          </a:p>
          <a:p>
            <a:pPr marL="0" marR="0" lvl="0" indent="0" algn="l" rtl="0">
              <a:spcBef>
                <a:spcPts val="0"/>
              </a:spcBef>
              <a:spcAft>
                <a:spcPts val="0"/>
              </a:spcAft>
              <a:buNone/>
            </a:pPr>
            <a:r>
              <a:rPr lang="en-US" baseline="0" dirty="0"/>
              <a:t>Jitter and shimmer were increased in mistrusted speech only for female interviewers</a:t>
            </a:r>
          </a:p>
          <a:p>
            <a:pPr marL="0" marR="0" lvl="0" indent="0" algn="l" rtl="0">
              <a:spcBef>
                <a:spcPts val="0"/>
              </a:spcBef>
              <a:spcAft>
                <a:spcPts val="0"/>
              </a:spcAft>
              <a:buNone/>
            </a:pPr>
            <a:endParaRPr lang="en-US" baseline="0" dirty="0"/>
          </a:p>
          <a:p>
            <a:pPr marL="0" marR="0" lvl="0" indent="0" algn="l" rtl="0">
              <a:spcBef>
                <a:spcPts val="0"/>
              </a:spcBef>
              <a:spcAft>
                <a:spcPts val="0"/>
              </a:spcAft>
              <a:buNone/>
            </a:pPr>
            <a:r>
              <a:rPr lang="en-US" baseline="0" dirty="0"/>
              <a:t>Overall, we observed greater differences in gender than native language when considering interviewer traits.</a:t>
            </a:r>
          </a:p>
          <a:p>
            <a:pPr marL="0" marR="0" lvl="0" indent="0" algn="l" rtl="0">
              <a:spcBef>
                <a:spcPts val="0"/>
              </a:spcBef>
              <a:spcAft>
                <a:spcPts val="0"/>
              </a:spcAft>
              <a:buNone/>
            </a:pPr>
            <a:r>
              <a:rPr lang="en-US" baseline="0" dirty="0"/>
              <a:t>It seems that gender and native language play a role in how people produce and perceive deception</a:t>
            </a:r>
          </a:p>
          <a:p>
            <a:pPr marL="0" marR="0" lvl="0" indent="0" algn="l" rtl="0">
              <a:spcBef>
                <a:spcPts val="0"/>
              </a:spcBef>
              <a:spcAft>
                <a:spcPts val="0"/>
              </a:spcAft>
              <a:buNone/>
            </a:pPr>
            <a:endParaRPr lang="en-US" baseline="0" dirty="0"/>
          </a:p>
          <a:p>
            <a:pPr marL="0" marR="0" lvl="0" indent="0" algn="l" rtl="0">
              <a:spcBef>
                <a:spcPts val="0"/>
              </a:spcBef>
              <a:spcAft>
                <a:spcPts val="0"/>
              </a:spcAft>
              <a:buNone/>
            </a:pPr>
            <a:r>
              <a:rPr lang="en-US" baseline="0" dirty="0"/>
              <a:t>-&gt; having identified significant acoustic-prosodic differences between truthful and deceptive speech, we trained machine learning classifiers to classify deceptive speech using acoustic-prosodic features.  And since we observed individual differences in cues to deception, we incorporated individual traits in classification.</a:t>
            </a:r>
          </a:p>
        </p:txBody>
      </p:sp>
      <p:sp>
        <p:nvSpPr>
          <p:cNvPr id="224" name="Shape 2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71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9626-4A77-9247-903B-07EF6383A580}" type="slidenum">
              <a:rPr lang="en-US" smtClean="0"/>
              <a:t>3</a:t>
            </a:fld>
            <a:endParaRPr lang="en-US"/>
          </a:p>
        </p:txBody>
      </p:sp>
    </p:spTree>
    <p:extLst>
      <p:ext uri="{BB962C8B-B14F-4D97-AF65-F5344CB8AC3E}">
        <p14:creationId xmlns:p14="http://schemas.microsoft.com/office/powerpoint/2010/main" val="368030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Random:  50% (balanced truth and lie) -- </a:t>
            </a:r>
            <a:endParaRPr dirty="0"/>
          </a:p>
          <a:p>
            <a:pPr marL="0" lvl="0" indent="0" algn="l" rtl="0">
              <a:spcBef>
                <a:spcPts val="0"/>
              </a:spcBef>
              <a:spcAft>
                <a:spcPts val="0"/>
              </a:spcAft>
              <a:buNone/>
            </a:pPr>
            <a:r>
              <a:rPr lang="en-US" dirty="0"/>
              <a:t>Best Humans:  56.75 % (on chunks)</a:t>
            </a:r>
            <a:r>
              <a:rPr lang="en-US" baseline="0" dirty="0"/>
              <a:t> </a:t>
            </a:r>
            <a:r>
              <a:rPr lang="mr-IN" baseline="0" dirty="0"/>
              <a:t>–</a:t>
            </a:r>
            <a:r>
              <a:rPr lang="en-US" baseline="0" dirty="0"/>
              <a:t> red line -- and mean F1 of 55.33) </a:t>
            </a:r>
            <a:r>
              <a:rPr lang="mr-IN" baseline="0" dirty="0"/>
              <a:t>–</a:t>
            </a:r>
            <a:r>
              <a:rPr lang="en-US" baseline="0" dirty="0"/>
              <a:t> Best ML on chunks: 73.67 F1</a:t>
            </a:r>
          </a:p>
          <a:p>
            <a:pPr marL="0" lvl="0" indent="0" algn="l" rtl="0">
              <a:spcBef>
                <a:spcPts val="0"/>
              </a:spcBef>
              <a:spcAft>
                <a:spcPts val="0"/>
              </a:spcAft>
              <a:buNone/>
            </a:pPr>
            <a:r>
              <a:rPr lang="en-US" b="1" i="1" dirty="0"/>
              <a:t>speaker independent 10-fold cross-validation using Naïve Bayes classifier</a:t>
            </a:r>
            <a:endParaRPr b="1" i="1" dirty="0"/>
          </a:p>
          <a:p>
            <a:pPr marL="0" lvl="0" indent="0" algn="l" rtl="0">
              <a:spcBef>
                <a:spcPts val="0"/>
              </a:spcBef>
              <a:spcAft>
                <a:spcPts val="0"/>
              </a:spcAft>
              <a:buNone/>
            </a:pPr>
            <a:endParaRPr dirty="0"/>
          </a:p>
        </p:txBody>
      </p:sp>
      <p:sp>
        <p:nvSpPr>
          <p:cNvPr id="153" name="Google Shape;15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And now for a final test…</a:t>
            </a: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b="1"/>
              <a:t>True. P406p407-part1</a:t>
            </a:r>
            <a:endParaRPr/>
          </a:p>
          <a:p>
            <a:pPr marL="0" lvl="0" indent="0" algn="l" rtl="0">
              <a:spcBef>
                <a:spcPts val="0"/>
              </a:spcBef>
              <a:spcAft>
                <a:spcPts val="0"/>
              </a:spcAft>
              <a:buNone/>
            </a:pPr>
            <a:r>
              <a:rPr lang="en-US" b="1"/>
              <a:t>Judged true by human.</a:t>
            </a:r>
            <a:endParaRPr/>
          </a:p>
        </p:txBody>
      </p:sp>
      <p:sp>
        <p:nvSpPr>
          <p:cNvPr id="162" name="Google Shape;16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72" name="Google Shape;17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Turn this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b="1"/>
          </a:p>
          <a:p>
            <a:pPr marL="0" lvl="0" indent="0" algn="l" rtl="0">
              <a:spcBef>
                <a:spcPts val="0"/>
              </a:spcBef>
              <a:spcAft>
                <a:spcPts val="0"/>
              </a:spcAft>
              <a:buNone/>
            </a:pPr>
            <a:r>
              <a:rPr lang="en-US" b="1"/>
              <a:t>False. P482p483-part1</a:t>
            </a:r>
            <a:endParaRPr/>
          </a:p>
          <a:p>
            <a:pPr marL="0" lvl="0" indent="0" algn="l" rtl="0">
              <a:spcBef>
                <a:spcPts val="0"/>
              </a:spcBef>
              <a:spcAft>
                <a:spcPts val="0"/>
              </a:spcAft>
              <a:buNone/>
            </a:pPr>
            <a:r>
              <a:rPr lang="en-US" b="1"/>
              <a:t>Judged true by human.</a:t>
            </a:r>
            <a:endParaRPr/>
          </a:p>
        </p:txBody>
      </p:sp>
      <p:sp>
        <p:nvSpPr>
          <p:cNvPr id="181" name="Google Shape;18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False. P482p483-part1</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91" name="Google Shape;19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dirty="0" err="1"/>
              <a:t>True</a:t>
            </a:r>
            <a:r>
              <a:rPr lang="mr-IN" dirty="0"/>
              <a:t>: p372p373-part2_ch2/1053.631440/1054.731440/q12/n1/</a:t>
            </a:r>
            <a:r>
              <a:rPr lang="mr-IN" dirty="0" err="1"/>
              <a:t>T</a:t>
            </a:r>
            <a:endParaRPr lang="mr-IN" dirty="0"/>
          </a:p>
          <a:p>
            <a:pPr>
              <a:spcBef>
                <a:spcPts val="0"/>
              </a:spcBef>
              <a:buNone/>
            </a:pPr>
            <a:endParaRPr dirty="0"/>
          </a:p>
        </p:txBody>
      </p:sp>
    </p:spTree>
    <p:extLst>
      <p:ext uri="{BB962C8B-B14F-4D97-AF65-F5344CB8AC3E}">
        <p14:creationId xmlns:p14="http://schemas.microsoft.com/office/powerpoint/2010/main" val="1861512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True: </a:t>
            </a:r>
            <a:r>
              <a:rPr lang="mr-IN" dirty="0"/>
              <a:t>p372p373-part2_ch2/1053.631440/1054.731440/q12/n1/</a:t>
            </a:r>
            <a:r>
              <a:rPr lang="mr-IN" dirty="0" err="1"/>
              <a:t>T</a:t>
            </a:r>
            <a:endParaRPr dirty="0"/>
          </a:p>
        </p:txBody>
      </p:sp>
    </p:spTree>
    <p:extLst>
      <p:ext uri="{BB962C8B-B14F-4D97-AF65-F5344CB8AC3E}">
        <p14:creationId xmlns:p14="http://schemas.microsoft.com/office/powerpoint/2010/main" val="258840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False: </a:t>
            </a:r>
            <a:r>
              <a:rPr lang="mr-IN" dirty="0"/>
              <a:t>p542p543-part2_ch2/310.619791/322.302834/q12/n1/</a:t>
            </a:r>
            <a:r>
              <a:rPr lang="mr-IN" dirty="0" err="1"/>
              <a:t>F</a:t>
            </a:r>
            <a:endParaRPr dirty="0"/>
          </a:p>
        </p:txBody>
      </p:sp>
    </p:spTree>
    <p:extLst>
      <p:ext uri="{BB962C8B-B14F-4D97-AF65-F5344CB8AC3E}">
        <p14:creationId xmlns:p14="http://schemas.microsoft.com/office/powerpoint/2010/main" val="671868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False: </a:t>
            </a:r>
            <a:r>
              <a:rPr lang="mr-IN" dirty="0"/>
              <a:t>p542p543-part2_ch2/310.619791/322.302834/q12/n1/</a:t>
            </a:r>
            <a:r>
              <a:rPr lang="mr-IN" dirty="0" err="1"/>
              <a:t>F</a:t>
            </a:r>
            <a:endParaRPr dirty="0"/>
          </a:p>
        </p:txBody>
      </p:sp>
    </p:spTree>
    <p:extLst>
      <p:ext uri="{BB962C8B-B14F-4D97-AF65-F5344CB8AC3E}">
        <p14:creationId xmlns:p14="http://schemas.microsoft.com/office/powerpoint/2010/main" val="1415058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mr-IN" dirty="0"/>
              <a:t>p514p515-part2_ch2/1199.310584/1216.842950/q12/n1/</a:t>
            </a:r>
            <a:r>
              <a:rPr lang="mr-IN" dirty="0" err="1"/>
              <a:t>F</a:t>
            </a:r>
            <a:endParaRPr dirty="0"/>
          </a:p>
        </p:txBody>
      </p:sp>
    </p:spTree>
    <p:extLst>
      <p:ext uri="{BB962C8B-B14F-4D97-AF65-F5344CB8AC3E}">
        <p14:creationId xmlns:p14="http://schemas.microsoft.com/office/powerpoint/2010/main" val="170352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5C9626-4A77-9247-903B-07EF6383A580}" type="slidenum">
              <a:rPr lang="en-US" smtClean="0"/>
              <a:t>4</a:t>
            </a:fld>
            <a:endParaRPr lang="en-US"/>
          </a:p>
        </p:txBody>
      </p:sp>
    </p:spTree>
    <p:extLst>
      <p:ext uri="{BB962C8B-B14F-4D97-AF65-F5344CB8AC3E}">
        <p14:creationId xmlns:p14="http://schemas.microsoft.com/office/powerpoint/2010/main" val="4149957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mr-IN" dirty="0"/>
              <a:t>p514p515-part2_ch2/1199.310584/1216.842950/q12/n1/</a:t>
            </a:r>
            <a:r>
              <a:rPr lang="mr-IN" dirty="0" err="1"/>
              <a:t>F</a:t>
            </a:r>
            <a:endParaRPr dirty="0"/>
          </a:p>
        </p:txBody>
      </p:sp>
    </p:spTree>
    <p:extLst>
      <p:ext uri="{BB962C8B-B14F-4D97-AF65-F5344CB8AC3E}">
        <p14:creationId xmlns:p14="http://schemas.microsoft.com/office/powerpoint/2010/main" val="1703524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mr-IN" dirty="0"/>
              <a:t>p352p353-part2_ch2/1834.867900/1840.947900/q12/n1/</a:t>
            </a:r>
            <a:r>
              <a:rPr lang="mr-IN" dirty="0" err="1"/>
              <a:t>T</a:t>
            </a:r>
            <a:endParaRPr dirty="0"/>
          </a:p>
        </p:txBody>
      </p:sp>
    </p:spTree>
    <p:extLst>
      <p:ext uri="{BB962C8B-B14F-4D97-AF65-F5344CB8AC3E}">
        <p14:creationId xmlns:p14="http://schemas.microsoft.com/office/powerpoint/2010/main" val="318736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True: </a:t>
            </a:r>
            <a:r>
              <a:rPr lang="mr-IN" dirty="0"/>
              <a:t>p352p353-part2_ch2/1834.867900/1840.947900/q12/n1/</a:t>
            </a:r>
            <a:r>
              <a:rPr lang="mr-IN" dirty="0" err="1"/>
              <a:t>T</a:t>
            </a:r>
            <a:endParaRPr dirty="0"/>
          </a:p>
        </p:txBody>
      </p:sp>
    </p:spTree>
    <p:extLst>
      <p:ext uri="{BB962C8B-B14F-4D97-AF65-F5344CB8AC3E}">
        <p14:creationId xmlns:p14="http://schemas.microsoft.com/office/powerpoint/2010/main" val="1132660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44</a:t>
            </a:fld>
            <a:endParaRPr lang="en-US"/>
          </a:p>
        </p:txBody>
      </p:sp>
    </p:spTree>
    <p:extLst>
      <p:ext uri="{BB962C8B-B14F-4D97-AF65-F5344CB8AC3E}">
        <p14:creationId xmlns:p14="http://schemas.microsoft.com/office/powerpoint/2010/main" val="750769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false</a:t>
            </a:r>
          </a:p>
          <a:p>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45</a:t>
            </a:fld>
            <a:endParaRPr lang="en-US"/>
          </a:p>
        </p:txBody>
      </p:sp>
    </p:spTree>
    <p:extLst>
      <p:ext uri="{BB962C8B-B14F-4D97-AF65-F5344CB8AC3E}">
        <p14:creationId xmlns:p14="http://schemas.microsoft.com/office/powerpoint/2010/main" val="5021693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8820ec33f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8820ec33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rgbClr val="0B5394"/>
                </a:solidFill>
              </a:rPr>
              <a:t>A</a:t>
            </a:r>
            <a:r>
              <a:rPr lang="en" sz="1200" dirty="0">
                <a:solidFill>
                  <a:srgbClr val="0B5394"/>
                </a:solidFill>
              </a:rPr>
              <a:t>s you read this week we also tried multimodal features with some good results:</a:t>
            </a:r>
          </a:p>
          <a:p>
            <a:pPr marL="0" lvl="0" indent="0" algn="l" rtl="0">
              <a:spcBef>
                <a:spcPts val="0"/>
              </a:spcBef>
              <a:spcAft>
                <a:spcPts val="0"/>
              </a:spcAft>
              <a:buNone/>
            </a:pPr>
            <a:r>
              <a:rPr lang="en" sz="1200" dirty="0" err="1">
                <a:solidFill>
                  <a:srgbClr val="0B5394"/>
                </a:solidFill>
              </a:rPr>
              <a:t>Jiaxuan</a:t>
            </a:r>
            <a:r>
              <a:rPr lang="en" sz="1200" dirty="0">
                <a:solidFill>
                  <a:srgbClr val="0B5394"/>
                </a:solidFill>
              </a:rPr>
              <a:t> Zhang, Sarah </a:t>
            </a:r>
            <a:r>
              <a:rPr lang="en" sz="1200" dirty="0" err="1">
                <a:solidFill>
                  <a:srgbClr val="0B5394"/>
                </a:solidFill>
              </a:rPr>
              <a:t>Ita</a:t>
            </a:r>
            <a:r>
              <a:rPr lang="en" sz="1200" dirty="0">
                <a:solidFill>
                  <a:srgbClr val="0B5394"/>
                </a:solidFill>
              </a:rPr>
              <a:t> Levitan, Julia Hirschberg, “Multimodal Deception Detection using Automatically Extracted Acoustic, Visual, and Lexical Features,” </a:t>
            </a:r>
            <a:r>
              <a:rPr lang="en" sz="1200" dirty="0" err="1">
                <a:solidFill>
                  <a:srgbClr val="0B5394"/>
                </a:solidFill>
              </a:rPr>
              <a:t>Interspeech</a:t>
            </a:r>
            <a:r>
              <a:rPr lang="en" sz="1200" dirty="0">
                <a:solidFill>
                  <a:srgbClr val="0B5394"/>
                </a:solidFill>
              </a:rPr>
              <a:t> 2020.</a:t>
            </a:r>
            <a:endParaRPr lang="en" dirty="0"/>
          </a:p>
          <a:p>
            <a:pPr marL="0" lvl="0" indent="0" algn="l" rtl="0">
              <a:spcBef>
                <a:spcPts val="0"/>
              </a:spcBef>
              <a:spcAft>
                <a:spcPts val="0"/>
              </a:spcAft>
              <a:buNone/>
            </a:pPr>
            <a:r>
              <a:rPr lang="en" dirty="0"/>
              <a:t>The main problem we are trying to solve in this work is deception detection.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has been increasingly studied by researchers in speech and Natural Language Processing.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has applications in law enforcement, military, intelligence agencies, social services, political and financial organizations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Researchers has been trying to solve this problem by examining different modalities. </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For instance, linguistic cues have proven to to be useful to identify fake hotel reviews, controversial persuasive essays, as well as conversations in the interviews.</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visual cues have also been studied by various researchers and</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emotional facial expression is shown to be correlated with deceptions.</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222222"/>
                </a:solidFill>
                <a:highlight>
                  <a:srgbClr val="FFFFFF"/>
                </a:highlight>
                <a:latin typeface="Roboto"/>
                <a:ea typeface="Roboto"/>
                <a:cs typeface="Roboto"/>
                <a:sym typeface="Roboto"/>
              </a:rPr>
              <a:t>In our work, we are aiming to combine the fully automatically extracted features from different modalities and combine them for better performance.</a:t>
            </a: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222222"/>
              </a:solidFill>
              <a:highlight>
                <a:srgbClr val="FFFFFF"/>
              </a:highlight>
              <a:latin typeface="Roboto"/>
              <a:ea typeface="Roboto"/>
              <a:cs typeface="Roboto"/>
              <a:sym typeface="Robo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98820ec33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98820ec3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dataset we use in our work is called the Box of Lies Corpus, introduced in 2019.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contains video-recorded conversations between the host of the Tonight Show, Jimmy Fallon, and 28 guests who play a game called “Box of Lies.”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shown in the gif at the bottom, each round, One player gives a truthful description of an object which they see inside a box or a deceptive description of some fictional object that is not in the box. The other player guesses whether the description is truthful or not.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you can see, this conversational setting greatly increases the difficulty of predicting truth or lie, since the interaction between participants can be difficult to capture.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are 68 recorded rounds of the game and a total of 1049 utterances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Most of our experiments were conducted at the utterance level simply because there are more data points.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However the downside of using utterance level data is the data imbalance problem .</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9815e492e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9815e49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baseline model is derived from the paper that introduces this dataset. </a:t>
            </a:r>
            <a:endParaRPr/>
          </a:p>
          <a:p>
            <a:pPr marL="0" lvl="0" indent="0" algn="l" rtl="0">
              <a:spcBef>
                <a:spcPts val="0"/>
              </a:spcBef>
              <a:spcAft>
                <a:spcPts val="0"/>
              </a:spcAft>
              <a:buNone/>
            </a:pPr>
            <a:endParaRPr/>
          </a:p>
          <a:p>
            <a:pPr marL="0" lvl="0" indent="0" algn="l" rtl="0">
              <a:spcBef>
                <a:spcPts val="0"/>
              </a:spcBef>
              <a:spcAft>
                <a:spcPts val="0"/>
              </a:spcAft>
              <a:buNone/>
            </a:pPr>
            <a:r>
              <a:rPr lang="en"/>
              <a:t>Features were extracted from three modalities.</a:t>
            </a:r>
            <a:endParaRPr/>
          </a:p>
          <a:p>
            <a:pPr marL="0" lvl="0" indent="0" algn="l" rtl="0">
              <a:spcBef>
                <a:spcPts val="0"/>
              </a:spcBef>
              <a:spcAft>
                <a:spcPts val="0"/>
              </a:spcAft>
              <a:buNone/>
            </a:pPr>
            <a:endParaRPr/>
          </a:p>
          <a:p>
            <a:pPr marL="0" lvl="0" indent="0" algn="l" rtl="0">
              <a:spcBef>
                <a:spcPts val="0"/>
              </a:spcBef>
              <a:spcAft>
                <a:spcPts val="0"/>
              </a:spcAft>
              <a:buNone/>
            </a:pPr>
            <a:r>
              <a:rPr lang="en"/>
              <a:t>both visual feature, lexical features and round level context features are annotated manually</a:t>
            </a:r>
            <a:endParaRPr/>
          </a:p>
          <a:p>
            <a:pPr marL="0" lvl="0" indent="0" algn="l" rtl="0">
              <a:spcBef>
                <a:spcPts val="0"/>
              </a:spcBef>
              <a:spcAft>
                <a:spcPts val="0"/>
              </a:spcAft>
              <a:buNone/>
            </a:pPr>
            <a:endParaRPr/>
          </a:p>
          <a:p>
            <a:pPr marL="0" lvl="0" indent="0" algn="l" rtl="0">
              <a:spcBef>
                <a:spcPts val="0"/>
              </a:spcBef>
              <a:spcAft>
                <a:spcPts val="0"/>
              </a:spcAft>
              <a:buNone/>
            </a:pPr>
            <a:r>
              <a:rPr lang="en"/>
              <a:t>In the end, 65% accuracy is achieved, which proves the difficulty of this work. </a:t>
            </a:r>
            <a:endParaRPr/>
          </a:p>
          <a:p>
            <a:pPr marL="0" lvl="0" indent="0" algn="l" rtl="0">
              <a:spcBef>
                <a:spcPts val="0"/>
              </a:spcBef>
              <a:spcAft>
                <a:spcPts val="0"/>
              </a:spcAft>
              <a:buNone/>
            </a:pPr>
            <a:endParaRPr/>
          </a:p>
          <a:p>
            <a:pPr marL="0" lvl="0" indent="0" algn="l" rtl="0">
              <a:spcBef>
                <a:spcPts val="0"/>
              </a:spcBef>
              <a:spcAft>
                <a:spcPts val="0"/>
              </a:spcAft>
              <a:buNone/>
            </a:pPr>
            <a:r>
              <a:rPr lang="en"/>
              <a:t>to further develop on top of the baseline model, we decided to explore the potential of using fully automated feature extraction techniques, without relying on any human annotated features,</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4575ab62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4575ab62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Several methods for noise reduction</a:t>
            </a:r>
          </a:p>
          <a:p>
            <a:pPr marL="0" lvl="0" indent="0" algn="l" rtl="0">
              <a:spcBef>
                <a:spcPts val="0"/>
              </a:spcBef>
              <a:spcAft>
                <a:spcPts val="0"/>
              </a:spcAft>
              <a:buNone/>
            </a:pPr>
            <a:r>
              <a:rPr lang="en" dirty="0" err="1"/>
              <a:t>openSMILE</a:t>
            </a:r>
            <a:r>
              <a:rPr lang="en" dirty="0"/>
              <a:t> 2009 384 features</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8820ec33f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8820ec33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first feature set is acoustic; which were not explored in the previous work on this corpus.  </a:t>
            </a:r>
            <a:endParaRPr/>
          </a:p>
          <a:p>
            <a:pPr marL="0" lvl="0" indent="0" algn="l" rtl="0">
              <a:spcBef>
                <a:spcPts val="0"/>
              </a:spcBef>
              <a:spcAft>
                <a:spcPts val="0"/>
              </a:spcAft>
              <a:buNone/>
            </a:pPr>
            <a:endParaRPr/>
          </a:p>
          <a:p>
            <a:pPr marL="0" lvl="0" indent="0" algn="l" rtl="0">
              <a:spcBef>
                <a:spcPts val="0"/>
              </a:spcBef>
              <a:spcAft>
                <a:spcPts val="0"/>
              </a:spcAft>
              <a:buNone/>
            </a:pPr>
            <a:r>
              <a:rPr lang="en"/>
              <a:t>we first explored different options of reducing noise in the acoustic signals.</a:t>
            </a:r>
            <a:endParaRPr/>
          </a:p>
          <a:p>
            <a:pPr marL="0" lvl="0" indent="0" algn="l" rtl="0">
              <a:spcBef>
                <a:spcPts val="0"/>
              </a:spcBef>
              <a:spcAft>
                <a:spcPts val="0"/>
              </a:spcAft>
              <a:buNone/>
            </a:pPr>
            <a:r>
              <a:rPr lang="en"/>
              <a:t>The main reason is because there is a great deal of background noise in the recordings, such as laughter, applause and background music.</a:t>
            </a:r>
            <a:endParaRPr/>
          </a:p>
          <a:p>
            <a:pPr marL="0" lvl="0" indent="0" algn="l" rtl="0">
              <a:spcBef>
                <a:spcPts val="0"/>
              </a:spcBef>
              <a:spcAft>
                <a:spcPts val="0"/>
              </a:spcAft>
              <a:buNone/>
            </a:pPr>
            <a:endParaRPr/>
          </a:p>
          <a:p>
            <a:pPr marL="0" lvl="0" indent="0" algn="l" rtl="0">
              <a:spcBef>
                <a:spcPts val="0"/>
              </a:spcBef>
              <a:spcAft>
                <a:spcPts val="0"/>
              </a:spcAft>
              <a:buNone/>
            </a:pPr>
            <a:r>
              <a:rPr lang="en"/>
              <a:t>We have experimented with three different ways to reduce noise:</a:t>
            </a:r>
            <a:endParaRPr/>
          </a:p>
          <a:p>
            <a:pPr marL="0" lvl="0" indent="0" algn="l" rtl="0">
              <a:spcBef>
                <a:spcPts val="0"/>
              </a:spcBef>
              <a:spcAft>
                <a:spcPts val="0"/>
              </a:spcAft>
              <a:buClr>
                <a:schemeClr val="dk1"/>
              </a:buClr>
              <a:buSzPts val="1100"/>
              <a:buFont typeface="Arial"/>
              <a:buNone/>
            </a:pPr>
            <a:r>
              <a:rPr lang="en"/>
              <a:t>Calculating Spectral Centroids</a:t>
            </a:r>
            <a:endParaRPr/>
          </a:p>
          <a:p>
            <a:pPr marL="0" lvl="0" indent="0" algn="l" rtl="0">
              <a:spcBef>
                <a:spcPts val="0"/>
              </a:spcBef>
              <a:spcAft>
                <a:spcPts val="0"/>
              </a:spcAft>
              <a:buClr>
                <a:schemeClr val="dk1"/>
              </a:buClr>
              <a:buSzPts val="1100"/>
              <a:buFont typeface="Arial"/>
              <a:buNone/>
            </a:pPr>
            <a:r>
              <a:rPr lang="en"/>
              <a:t>MFCCs</a:t>
            </a:r>
            <a:endParaRPr/>
          </a:p>
          <a:p>
            <a:pPr marL="0" lvl="0" indent="0" algn="l" rtl="0">
              <a:spcBef>
                <a:spcPts val="0"/>
              </a:spcBef>
              <a:spcAft>
                <a:spcPts val="0"/>
              </a:spcAft>
              <a:buNone/>
            </a:pPr>
            <a:r>
              <a:rPr lang="en"/>
              <a:t>Median filtering</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Since these are all existing well-known methods for noise reduction, we won’t go into too much detail here.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For the actual feature extraction, we adopt the opensmile toolkit.</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384 features, which contains acoustic features like pitch, energy…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as well as common functions like min/max, range etc of these acoustic features.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would be interested? </a:t>
            </a:r>
            <a:r>
              <a:rPr lang="en" dirty="0">
                <a:latin typeface="Roboto"/>
                <a:ea typeface="Roboto"/>
                <a:cs typeface="Roboto"/>
                <a:sym typeface="Roboto"/>
              </a:rPr>
              <a:t>Law enforcement, military, intelligence agencies, </a:t>
            </a:r>
            <a:r>
              <a:rPr lang="en" dirty="0"/>
              <a:t>social services, </a:t>
            </a:r>
            <a:r>
              <a:rPr lang="en" dirty="0">
                <a:latin typeface="Roboto"/>
                <a:ea typeface="Roboto"/>
                <a:cs typeface="Roboto"/>
                <a:sym typeface="Roboto"/>
              </a:rPr>
              <a:t>political and financial organizations</a:t>
            </a:r>
            <a:r>
              <a:rPr lang="en-US" dirty="0">
                <a:latin typeface="Roboto"/>
                <a:ea typeface="Roboto"/>
                <a:cs typeface="Roboto"/>
                <a:sym typeface="Roboto"/>
              </a:rPr>
              <a:t>, insurance companies, department stores</a:t>
            </a:r>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5</a:t>
            </a:fld>
            <a:endParaRPr lang="en-US"/>
          </a:p>
        </p:txBody>
      </p:sp>
    </p:spTree>
    <p:extLst>
      <p:ext uri="{BB962C8B-B14F-4D97-AF65-F5344CB8AC3E}">
        <p14:creationId xmlns:p14="http://schemas.microsoft.com/office/powerpoint/2010/main" val="4245935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99815e492e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99815e492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Facial landmark features on each frame</a:t>
            </a:r>
          </a:p>
          <a:p>
            <a:pPr marL="0" lvl="0" indent="0" algn="l" rtl="0">
              <a:spcBef>
                <a:spcPts val="0"/>
              </a:spcBef>
              <a:spcAft>
                <a:spcPts val="0"/>
              </a:spcAft>
              <a:buNone/>
            </a:pPr>
            <a:r>
              <a:rPr lang="en-US" dirty="0"/>
              <a:t>Fisher Vector Encoding (Gaussian Mixture Model) creating fixed vector representations on the distribution of visual features</a:t>
            </a:r>
          </a:p>
          <a:p>
            <a:pPr marL="0" lvl="0" indent="0" algn="l" rtl="0">
              <a:spcBef>
                <a:spcPts val="0"/>
              </a:spcBef>
              <a:spcAft>
                <a:spcPts val="0"/>
              </a:spcAft>
              <a:buNone/>
            </a:pPr>
            <a:r>
              <a:rPr lang="en-US" dirty="0"/>
              <a:t>Tried other methods but this seemed to work best</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8820ec33f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98820ec33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extracted the facial landmarks from video frames containing the face of the describer, by using a  pre-trained neural network. </a:t>
            </a:r>
            <a:endParaRPr/>
          </a:p>
          <a:p>
            <a:pPr marL="0" lvl="0" indent="0" algn="l" rtl="0">
              <a:spcBef>
                <a:spcPts val="0"/>
              </a:spcBef>
              <a:spcAft>
                <a:spcPts val="0"/>
              </a:spcAft>
              <a:buNone/>
            </a:pPr>
            <a:endParaRPr/>
          </a:p>
          <a:p>
            <a:pPr marL="0" lvl="0" indent="0" algn="l" rtl="0">
              <a:spcBef>
                <a:spcPts val="0"/>
              </a:spcBef>
              <a:spcAft>
                <a:spcPts val="0"/>
              </a:spcAft>
              <a:buNone/>
            </a:pPr>
            <a:r>
              <a:rPr lang="en"/>
              <a:t>Facial landmark is a useful feature representation is because it encodes a person’s facial expression </a:t>
            </a:r>
            <a:endParaRPr/>
          </a:p>
          <a:p>
            <a:pPr marL="0" lvl="0" indent="0" algn="l" rtl="0">
              <a:spcBef>
                <a:spcPts val="0"/>
              </a:spcBef>
              <a:spcAft>
                <a:spcPts val="0"/>
              </a:spcAft>
              <a:buNone/>
            </a:pPr>
            <a:endParaRPr/>
          </a:p>
          <a:p>
            <a:pPr marL="0" lvl="0" indent="0" algn="l" rtl="0">
              <a:spcBef>
                <a:spcPts val="0"/>
              </a:spcBef>
              <a:spcAft>
                <a:spcPts val="0"/>
              </a:spcAft>
              <a:buNone/>
            </a:pPr>
            <a:r>
              <a:rPr lang="en"/>
              <a:t>Each extracted face is represented as 68 coordinates. </a:t>
            </a:r>
            <a:endParaRPr/>
          </a:p>
          <a:p>
            <a:pPr marL="0" lvl="0" indent="0" algn="l" rtl="0">
              <a:spcBef>
                <a:spcPts val="0"/>
              </a:spcBef>
              <a:spcAft>
                <a:spcPts val="0"/>
              </a:spcAft>
              <a:buNone/>
            </a:pPr>
            <a:endParaRPr/>
          </a:p>
          <a:p>
            <a:pPr marL="0" lvl="0" indent="0" algn="l" rtl="0">
              <a:spcBef>
                <a:spcPts val="0"/>
              </a:spcBef>
              <a:spcAft>
                <a:spcPts val="0"/>
              </a:spcAft>
              <a:buNone/>
            </a:pPr>
            <a:r>
              <a:rPr lang="en"/>
              <a:t>On the right hand side, you can see the visualization of the facial landmarks.</a:t>
            </a:r>
            <a:endParaRPr/>
          </a:p>
          <a:p>
            <a:pPr marL="0" lvl="0" indent="0" algn="l" rtl="0">
              <a:spcBef>
                <a:spcPts val="0"/>
              </a:spcBef>
              <a:spcAft>
                <a:spcPts val="0"/>
              </a:spcAft>
              <a:buNone/>
            </a:pPr>
            <a:endParaRPr/>
          </a:p>
          <a:p>
            <a:pPr marL="0" lvl="0" indent="0" algn="l" rtl="0">
              <a:spcBef>
                <a:spcPts val="0"/>
              </a:spcBef>
              <a:spcAft>
                <a:spcPts val="0"/>
              </a:spcAft>
              <a:buNone/>
            </a:pPr>
            <a:r>
              <a:rPr lang="en"/>
              <a:t>To match faces of the same speaker and exclude the partner’s face in the same video clip from our analysis, we computed face embeddings, which is a 128-D vector, and measure the distance between two faces using cosine similarity.</a:t>
            </a:r>
            <a:endParaRPr/>
          </a:p>
          <a:p>
            <a:pPr marL="0" lvl="0" indent="0" algn="l" rtl="0">
              <a:spcBef>
                <a:spcPts val="0"/>
              </a:spcBef>
              <a:spcAft>
                <a:spcPts val="0"/>
              </a:spcAft>
              <a:buNone/>
            </a:pPr>
            <a:endParaRPr/>
          </a:p>
          <a:p>
            <a:pPr marL="0" lvl="0" indent="0" algn="l" rtl="0">
              <a:spcBef>
                <a:spcPts val="0"/>
              </a:spcBef>
              <a:spcAft>
                <a:spcPts val="0"/>
              </a:spcAft>
              <a:buNone/>
            </a:pPr>
            <a:r>
              <a:rPr lang="en"/>
              <a:t>To eliminate the effect of faces being located at different positions with different angles, we normalized the coordinates of each distinct face detected.</a:t>
            </a:r>
            <a:endParaRPr/>
          </a:p>
          <a:p>
            <a:pPr marL="0" lvl="0" indent="0" algn="l" rtl="0">
              <a:spcBef>
                <a:spcPts val="0"/>
              </a:spcBef>
              <a:spcAft>
                <a:spcPts val="0"/>
              </a:spcAft>
              <a:buNone/>
            </a:pPr>
            <a:endParaRPr/>
          </a:p>
          <a:p>
            <a:pPr marL="0" lvl="0" indent="0" algn="l" rtl="0">
              <a:spcBef>
                <a:spcPts val="0"/>
              </a:spcBef>
              <a:spcAft>
                <a:spcPts val="0"/>
              </a:spcAft>
              <a:buNone/>
            </a:pPr>
            <a:r>
              <a:rPr lang="en"/>
              <a:t>As a result, for a single video clip on the utterance level, we will detect a series of facial landmarks. The number of faces in different series will be different</a:t>
            </a:r>
            <a:endParaRPr/>
          </a:p>
          <a:p>
            <a:pPr marL="0" lvl="0" indent="0" algn="l" rtl="0">
              <a:spcBef>
                <a:spcPts val="0"/>
              </a:spcBef>
              <a:spcAft>
                <a:spcPts val="0"/>
              </a:spcAft>
              <a:buNone/>
            </a:pPr>
            <a:endParaRPr/>
          </a:p>
          <a:p>
            <a:pPr marL="0" lvl="0" indent="0" algn="l" rtl="0">
              <a:spcBef>
                <a:spcPts val="0"/>
              </a:spcBef>
              <a:spcAft>
                <a:spcPts val="0"/>
              </a:spcAft>
              <a:buNone/>
            </a:pPr>
            <a:r>
              <a:rPr lang="en"/>
              <a:t>therefore, we explored the following two ways to map the feature to same dimensionality.</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8820ec33f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8820ec33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option is called fisher vector encoding</a:t>
            </a:r>
            <a:endParaRPr/>
          </a:p>
          <a:p>
            <a:pPr marL="0" lvl="0" indent="0" algn="l" rtl="0">
              <a:spcBef>
                <a:spcPts val="0"/>
              </a:spcBef>
              <a:spcAft>
                <a:spcPts val="0"/>
              </a:spcAft>
              <a:buNone/>
            </a:pPr>
            <a:endParaRPr/>
          </a:p>
          <a:p>
            <a:pPr marL="0" lvl="0" indent="0" algn="l" rtl="0">
              <a:spcBef>
                <a:spcPts val="0"/>
              </a:spcBef>
              <a:spcAft>
                <a:spcPts val="0"/>
              </a:spcAft>
              <a:buNone/>
            </a:pPr>
            <a:r>
              <a:rPr lang="en"/>
              <a:t>Essentially A Gaussian Mixture Model (GMM) estimates the distribution of visual features extracted from an image, which in our case are the facial landmarks.</a:t>
            </a:r>
            <a:endParaRPr/>
          </a:p>
          <a:p>
            <a:pPr marL="0" lvl="0" indent="0" algn="l" rtl="0">
              <a:spcBef>
                <a:spcPts val="0"/>
              </a:spcBef>
              <a:spcAft>
                <a:spcPts val="0"/>
              </a:spcAft>
              <a:buNone/>
            </a:pPr>
            <a:endParaRPr/>
          </a:p>
          <a:p>
            <a:pPr marL="0" lvl="0" indent="0" algn="l" rtl="0">
              <a:spcBef>
                <a:spcPts val="0"/>
              </a:spcBef>
              <a:spcAft>
                <a:spcPts val="0"/>
              </a:spcAft>
              <a:buNone/>
            </a:pPr>
            <a:r>
              <a:rPr lang="en"/>
              <a:t>The FV encodes the gradients of the log-likelihood of the features under the GMM, with respect to the GMM parameters, creating fixed-length vector representations. </a:t>
            </a:r>
            <a:endParaRPr/>
          </a:p>
          <a:p>
            <a:pPr marL="0" lvl="0" indent="0" algn="l" rtl="0">
              <a:spcBef>
                <a:spcPts val="0"/>
              </a:spcBef>
              <a:spcAft>
                <a:spcPts val="0"/>
              </a:spcAft>
              <a:buNone/>
            </a:pPr>
            <a:endParaRPr/>
          </a:p>
          <a:p>
            <a:pPr marL="0" lvl="0" indent="0" algn="l" rtl="0">
              <a:spcBef>
                <a:spcPts val="0"/>
              </a:spcBef>
              <a:spcAft>
                <a:spcPts val="0"/>
              </a:spcAft>
              <a:buNone/>
            </a:pPr>
            <a:r>
              <a:rPr lang="en"/>
              <a:t>Suppose that a GMM using facial landmarks as the training data is built as shown on the first line of the equation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final fisher vector is simply the concatenation of the second and third expression, for a total dimension 2 x (number of cluster) x (length of single facial landmark = 68x2)</a:t>
            </a:r>
            <a:endParaRPr/>
          </a:p>
          <a:p>
            <a:pPr marL="0" lvl="0" indent="0" algn="l" rtl="0">
              <a:spcBef>
                <a:spcPts val="0"/>
              </a:spcBef>
              <a:spcAft>
                <a:spcPts val="0"/>
              </a:spcAft>
              <a:buNone/>
            </a:pPr>
            <a:endParaRPr/>
          </a:p>
          <a:p>
            <a:pPr marL="0" lvl="0" indent="0" algn="l" rtl="0">
              <a:spcBef>
                <a:spcPts val="0"/>
              </a:spcBef>
              <a:spcAft>
                <a:spcPts val="0"/>
              </a:spcAft>
              <a:buNone/>
            </a:pPr>
            <a:r>
              <a:rPr lang="en"/>
              <a:t>FVs have been shown to outperform traditional Bag-of-Visual representations for image classification tasks and it fits into our use case perfectly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8820ec33f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8820ec33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second approach we considered is VALD encoding, which stands for </a:t>
            </a:r>
            <a:endParaRPr/>
          </a:p>
          <a:p>
            <a:pPr marL="0" lvl="0" indent="0" algn="l" rtl="0">
              <a:spcBef>
                <a:spcPts val="0"/>
              </a:spcBef>
              <a:spcAft>
                <a:spcPts val="0"/>
              </a:spcAft>
              <a:buNone/>
            </a:pPr>
            <a:endParaRPr/>
          </a:p>
          <a:p>
            <a:pPr marL="0" lvl="0" indent="0" algn="l" rtl="0">
              <a:spcBef>
                <a:spcPts val="0"/>
              </a:spcBef>
              <a:spcAft>
                <a:spcPts val="0"/>
              </a:spcAft>
              <a:buNone/>
            </a:pPr>
            <a:r>
              <a:rPr lang="en"/>
              <a:t>Vector of Locally Aggregated Descriptors</a:t>
            </a:r>
            <a:endParaRPr/>
          </a:p>
          <a:p>
            <a:pPr marL="0" lvl="0" indent="0" algn="l" rtl="0">
              <a:spcBef>
                <a:spcPts val="0"/>
              </a:spcBef>
              <a:spcAft>
                <a:spcPts val="0"/>
              </a:spcAft>
              <a:buNone/>
            </a:pPr>
            <a:endParaRPr/>
          </a:p>
          <a:p>
            <a:pPr marL="0" lvl="0" indent="0" algn="l" rtl="0">
              <a:spcBef>
                <a:spcPts val="0"/>
              </a:spcBef>
              <a:spcAft>
                <a:spcPts val="0"/>
              </a:spcAft>
              <a:buNone/>
            </a:pPr>
            <a:r>
              <a:rPr lang="en"/>
              <a:t>Similar to FV encoding, it also maps feature with various lengths to the same latent space</a:t>
            </a:r>
            <a:endParaRPr/>
          </a:p>
          <a:p>
            <a:pPr marL="0" lvl="0" indent="0" algn="l" rtl="0">
              <a:spcBef>
                <a:spcPts val="0"/>
              </a:spcBef>
              <a:spcAft>
                <a:spcPts val="0"/>
              </a:spcAft>
              <a:buNone/>
            </a:pPr>
            <a:endParaRPr/>
          </a:p>
          <a:p>
            <a:pPr marL="0" lvl="0" indent="0" algn="l" rtl="0">
              <a:spcBef>
                <a:spcPts val="0"/>
              </a:spcBef>
              <a:spcAft>
                <a:spcPts val="0"/>
              </a:spcAft>
              <a:buNone/>
            </a:pPr>
            <a:r>
              <a:rPr lang="en"/>
              <a:t>The main difference between two of them is that</a:t>
            </a:r>
            <a:endParaRPr/>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r>
              <a:rPr lang="en"/>
              <a:t>VLAD Uses K-Means clustering instead of a GMM to generate the feature, </a:t>
            </a:r>
            <a:endParaRPr/>
          </a:p>
          <a:p>
            <a:pPr marL="0" lvl="0" indent="0" algn="l" rtl="0">
              <a:spcBef>
                <a:spcPts val="0"/>
              </a:spcBef>
              <a:spcAft>
                <a:spcPts val="0"/>
              </a:spcAft>
              <a:buNone/>
            </a:pPr>
            <a:endParaRPr/>
          </a:p>
          <a:p>
            <a:pPr marL="0" lvl="0" indent="0" algn="l" rtl="0">
              <a:spcBef>
                <a:spcPts val="0"/>
              </a:spcBef>
              <a:spcAft>
                <a:spcPts val="0"/>
              </a:spcAft>
              <a:buNone/>
            </a:pPr>
            <a:r>
              <a:rPr lang="en"/>
              <a:t>and it does not store second-order information about the features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98820ec33f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98820ec33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these two unsupervised image representations, we also explored a supervised approach for extracting facial expression detection.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7 categories of facial expressions annotated in the corpus. </a:t>
            </a:r>
            <a:endParaRPr/>
          </a:p>
          <a:p>
            <a:pPr marL="0" lvl="0" indent="0" algn="l" rtl="0">
              <a:spcBef>
                <a:spcPts val="0"/>
              </a:spcBef>
              <a:spcAft>
                <a:spcPts val="0"/>
              </a:spcAft>
              <a:buNone/>
            </a:pPr>
            <a:endParaRPr/>
          </a:p>
          <a:p>
            <a:pPr marL="0" lvl="0" indent="0" algn="l" rtl="0">
              <a:spcBef>
                <a:spcPts val="0"/>
              </a:spcBef>
              <a:spcAft>
                <a:spcPts val="0"/>
              </a:spcAft>
              <a:buNone/>
            </a:pPr>
            <a:r>
              <a:rPr lang="en"/>
              <a:t>These expressions were carefully annotated in the original corpus by trained annotators. </a:t>
            </a:r>
            <a:endParaRPr/>
          </a:p>
          <a:p>
            <a:pPr marL="0" lvl="0" indent="0" algn="l" rtl="0">
              <a:spcBef>
                <a:spcPts val="0"/>
              </a:spcBef>
              <a:spcAft>
                <a:spcPts val="0"/>
              </a:spcAft>
              <a:buNone/>
            </a:pPr>
            <a:endParaRPr/>
          </a:p>
          <a:p>
            <a:pPr marL="0" lvl="0" indent="0" algn="l" rtl="0">
              <a:spcBef>
                <a:spcPts val="0"/>
              </a:spcBef>
              <a:spcAft>
                <a:spcPts val="0"/>
              </a:spcAft>
              <a:buNone/>
            </a:pPr>
            <a:r>
              <a:rPr lang="en"/>
              <a:t>We wanted to leverage these existing gold annotations and explore whether it would be more useful for deception detection than our unsupervised methods. </a:t>
            </a:r>
            <a:endParaRPr/>
          </a:p>
          <a:p>
            <a:pPr marL="0" lvl="0" indent="0" algn="l" rtl="0">
              <a:spcBef>
                <a:spcPts val="0"/>
              </a:spcBef>
              <a:spcAft>
                <a:spcPts val="0"/>
              </a:spcAft>
              <a:buNone/>
            </a:pPr>
            <a:endParaRPr/>
          </a:p>
          <a:p>
            <a:pPr marL="0" lvl="0" indent="0" algn="l" rtl="0">
              <a:spcBef>
                <a:spcPts val="0"/>
              </a:spcBef>
              <a:spcAft>
                <a:spcPts val="0"/>
              </a:spcAft>
              <a:buNone/>
            </a:pPr>
            <a:r>
              <a:rPr lang="en"/>
              <a:t>We trained individual facial expression detectors with the facial landmark coordinates as input features.</a:t>
            </a:r>
            <a:endParaRPr/>
          </a:p>
          <a:p>
            <a:pPr marL="0" lvl="0" indent="0" algn="l" rtl="0">
              <a:spcBef>
                <a:spcPts val="0"/>
              </a:spcBef>
              <a:spcAft>
                <a:spcPts val="0"/>
              </a:spcAft>
              <a:buNone/>
            </a:pPr>
            <a:endParaRPr/>
          </a:p>
          <a:p>
            <a:pPr marL="0" lvl="0" indent="0" algn="l" rtl="0">
              <a:spcBef>
                <a:spcPts val="0"/>
              </a:spcBef>
              <a:spcAft>
                <a:spcPts val="0"/>
              </a:spcAft>
              <a:buNone/>
            </a:pPr>
            <a:r>
              <a:rPr lang="en"/>
              <a:t>These classification results are quite promising, especially given the challenge that the camera angle changes constantly and thus the face of the describer is captured from quite different angles.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99815e492e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99815e492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98820ec33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98820ec33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manually transcribing the words from the audios could be tedious, </a:t>
            </a:r>
            <a:endParaRPr/>
          </a:p>
          <a:p>
            <a:pPr marL="0" lvl="0" indent="0" algn="l" rtl="0">
              <a:spcBef>
                <a:spcPts val="0"/>
              </a:spcBef>
              <a:spcAft>
                <a:spcPts val="0"/>
              </a:spcAft>
              <a:buNone/>
            </a:pPr>
            <a:r>
              <a:rPr lang="en"/>
              <a:t>which also defeats our purpose of having a fully automated system,</a:t>
            </a:r>
            <a:endParaRPr/>
          </a:p>
          <a:p>
            <a:pPr marL="0" lvl="0" indent="0" algn="l" rtl="0">
              <a:spcBef>
                <a:spcPts val="0"/>
              </a:spcBef>
              <a:spcAft>
                <a:spcPts val="0"/>
              </a:spcAft>
              <a:buNone/>
            </a:pPr>
            <a:r>
              <a:rPr lang="en"/>
              <a:t>we decided to use a asr model to automatically generate the transcripts from the audios</a:t>
            </a:r>
            <a:endParaRPr/>
          </a:p>
          <a:p>
            <a:pPr marL="0" lvl="0" indent="0" algn="l" rtl="0">
              <a:spcBef>
                <a:spcPts val="0"/>
              </a:spcBef>
              <a:spcAft>
                <a:spcPts val="0"/>
              </a:spcAft>
              <a:buNone/>
            </a:pPr>
            <a:endParaRPr/>
          </a:p>
          <a:p>
            <a:pPr marL="0" lvl="0" indent="0" algn="l" rtl="0">
              <a:spcBef>
                <a:spcPts val="0"/>
              </a:spcBef>
              <a:spcAft>
                <a:spcPts val="0"/>
              </a:spcAft>
              <a:buNone/>
            </a:pPr>
            <a:r>
              <a:rPr lang="en"/>
              <a:t>Our Word-Error-Rate was fairly high at 47.43%, so we were interested to discover how it would affect our final result</a:t>
            </a:r>
            <a:endParaRPr/>
          </a:p>
          <a:p>
            <a:pPr marL="0" lvl="0" indent="0" algn="l" rtl="0">
              <a:spcBef>
                <a:spcPts val="0"/>
              </a:spcBef>
              <a:spcAft>
                <a:spcPts val="0"/>
              </a:spcAft>
              <a:buNone/>
            </a:pPr>
            <a:endParaRPr/>
          </a:p>
          <a:p>
            <a:pPr marL="0" lvl="0" indent="0" algn="l" rtl="0">
              <a:spcBef>
                <a:spcPts val="0"/>
              </a:spcBef>
              <a:spcAft>
                <a:spcPts val="0"/>
              </a:spcAft>
              <a:buNone/>
            </a:pPr>
            <a:r>
              <a:rPr lang="en"/>
              <a:t>We have four different types of lexical features, which are unigram, LIWC, word embedding and pos tags.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In case you are not familiar with LIWC, it stands for Linguistic Inquiry and Word Count,</a:t>
            </a:r>
            <a:endParaRPr/>
          </a:p>
          <a:p>
            <a:pPr marL="0" lvl="0" indent="0" algn="l" rtl="0">
              <a:spcBef>
                <a:spcPts val="0"/>
              </a:spcBef>
              <a:spcAft>
                <a:spcPts val="0"/>
              </a:spcAft>
              <a:buNone/>
            </a:pPr>
            <a:r>
              <a:rPr lang="en"/>
              <a:t>which groups words into 80 psychologically-motivated categories and has been successful in many deception detection experiments;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8820ec33f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8820ec33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mitigate the data imbalance problem, we considered using both Downsampling and Upsampling in our strategy.</a:t>
            </a:r>
            <a:endParaRPr/>
          </a:p>
          <a:p>
            <a:pPr marL="0" lvl="0" indent="0" algn="l" rtl="0">
              <a:spcBef>
                <a:spcPts val="0"/>
              </a:spcBef>
              <a:spcAft>
                <a:spcPts val="0"/>
              </a:spcAft>
              <a:buNone/>
            </a:pPr>
            <a:endParaRPr/>
          </a:p>
          <a:p>
            <a:pPr marL="0" lvl="0" indent="0" algn="l" rtl="0">
              <a:spcBef>
                <a:spcPts val="0"/>
              </a:spcBef>
              <a:spcAft>
                <a:spcPts val="0"/>
              </a:spcAft>
              <a:buNone/>
            </a:pPr>
            <a:r>
              <a:rPr lang="en"/>
              <a:t>Interestingly, our experiments shows that applying upsampling to the dataset will easily make the model overfit,</a:t>
            </a:r>
            <a:endParaRPr/>
          </a:p>
          <a:p>
            <a:pPr marL="0" lvl="0" indent="0" algn="l" rtl="0">
              <a:spcBef>
                <a:spcPts val="0"/>
              </a:spcBef>
              <a:spcAft>
                <a:spcPts val="0"/>
              </a:spcAft>
              <a:buNone/>
            </a:pPr>
            <a:endParaRPr/>
          </a:p>
          <a:p>
            <a:pPr marL="0" lvl="0" indent="0" algn="l" rtl="0">
              <a:spcBef>
                <a:spcPts val="0"/>
              </a:spcBef>
              <a:spcAft>
                <a:spcPts val="0"/>
              </a:spcAft>
              <a:buNone/>
            </a:pPr>
            <a:r>
              <a:rPr lang="en"/>
              <a:t>therefore, we chose to use downsampling across all our experiments.</a:t>
            </a:r>
            <a:endParaRPr/>
          </a:p>
          <a:p>
            <a:pPr marL="0" lvl="0" indent="0" algn="l" rtl="0">
              <a:spcBef>
                <a:spcPts val="0"/>
              </a:spcBef>
              <a:spcAft>
                <a:spcPts val="0"/>
              </a:spcAft>
              <a:buNone/>
            </a:pPr>
            <a:endParaRPr/>
          </a:p>
          <a:p>
            <a:pPr marL="0" lvl="0" indent="0" algn="l" rtl="0">
              <a:spcBef>
                <a:spcPts val="0"/>
              </a:spcBef>
              <a:spcAft>
                <a:spcPts val="0"/>
              </a:spcAft>
              <a:buNone/>
            </a:pPr>
            <a:r>
              <a:rPr lang="en"/>
              <a:t>Instead of concatenating all features and build a single random forest model, we decided to build a model for each modality we mentioned before. </a:t>
            </a:r>
            <a:endParaRPr/>
          </a:p>
          <a:p>
            <a:pPr marL="0" lvl="0" indent="0" algn="l" rtl="0">
              <a:spcBef>
                <a:spcPts val="0"/>
              </a:spcBef>
              <a:spcAft>
                <a:spcPts val="0"/>
              </a:spcAft>
              <a:buNone/>
            </a:pPr>
            <a:endParaRPr/>
          </a:p>
          <a:p>
            <a:pPr marL="0" lvl="0" indent="0" algn="l" rtl="0">
              <a:spcBef>
                <a:spcPts val="0"/>
              </a:spcBef>
              <a:spcAft>
                <a:spcPts val="0"/>
              </a:spcAft>
              <a:buNone/>
            </a:pPr>
            <a:r>
              <a:rPr lang="en"/>
              <a:t>Our experiments show that this greatly increases the stability of the result and boost our performance. </a:t>
            </a: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99815e492e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99815e492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acoustic-prosodic features, we compare the performance of models with both unfiltered noisy audio and from noise-reduced audio.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 shown in the left table, noise reduction was an important for deception classification, achieving 63% accuracy using the spectral centroid method, as opposed to 60% using the unfiltered data.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results using visual features,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compared classification results between our automated features and these manually extracted features.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features generated by our trained facial expression detectors achieved an accuracy of 64%, performing slightly better than manually annotated facial expressions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However, the best visual deception classification performance (67% accuracy) was achieved using FV encoding.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is quite impressive and useful for future research because FV encoding and VLAD encoding does not rely on human annotated features., </a:t>
            </a:r>
            <a:endParaRPr dirty="0"/>
          </a:p>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99815e492e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99815e492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best deception detection performance obtained with the ASR transcriptions was similar the the one with manual transcripts,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which are both around 63%</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A manual inspection of ASR errors showed that several errors occurred around filler words.</a:t>
            </a:r>
            <a:endParaRPr/>
          </a:p>
          <a:p>
            <a:pPr marL="0" lvl="0" indent="0" algn="l" rtl="0">
              <a:spcBef>
                <a:spcPts val="0"/>
              </a:spcBef>
              <a:spcAft>
                <a:spcPts val="0"/>
              </a:spcAft>
              <a:buNone/>
            </a:pPr>
            <a:endParaRPr/>
          </a:p>
          <a:p>
            <a:pPr marL="0" lvl="0" indent="0" algn="l" rtl="0">
              <a:spcBef>
                <a:spcPts val="0"/>
              </a:spcBef>
              <a:spcAft>
                <a:spcPts val="0"/>
              </a:spcAft>
              <a:buNone/>
            </a:pPr>
            <a:r>
              <a:rPr lang="en"/>
              <a:t>clearly, ASR transcription allowed us to capture important lexical information for deception detection, despite high Word error rate.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Lastly, we trained multimodal classifiers combining the best performing features for each modality. </a:t>
            </a:r>
            <a:endParaRPr/>
          </a:p>
          <a:p>
            <a:pPr marL="0" lvl="0" indent="0" algn="l" rtl="0">
              <a:spcBef>
                <a:spcPts val="0"/>
              </a:spcBef>
              <a:spcAft>
                <a:spcPts val="0"/>
              </a:spcAft>
              <a:buNone/>
            </a:pPr>
            <a:endParaRPr/>
          </a:p>
          <a:p>
            <a:pPr marL="0" lvl="0" indent="0" algn="l" rtl="0">
              <a:spcBef>
                <a:spcPts val="0"/>
              </a:spcBef>
              <a:spcAft>
                <a:spcPts val="0"/>
              </a:spcAft>
              <a:buNone/>
            </a:pPr>
            <a:r>
              <a:rPr lang="en"/>
              <a:t>For acoustic features, we used the features extracted from the spectral centroid noise-reduced audio. </a:t>
            </a:r>
            <a:endParaRPr/>
          </a:p>
          <a:p>
            <a:pPr marL="0" lvl="0" indent="0" algn="l" rtl="0">
              <a:spcBef>
                <a:spcPts val="0"/>
              </a:spcBef>
              <a:spcAft>
                <a:spcPts val="0"/>
              </a:spcAft>
              <a:buNone/>
            </a:pPr>
            <a:endParaRPr/>
          </a:p>
          <a:p>
            <a:pPr marL="0" lvl="0" indent="0" algn="l" rtl="0">
              <a:spcBef>
                <a:spcPts val="0"/>
              </a:spcBef>
              <a:spcAft>
                <a:spcPts val="0"/>
              </a:spcAft>
              <a:buNone/>
            </a:pPr>
            <a:r>
              <a:rPr lang="en"/>
              <a:t>For visual features, we used FV encoding. </a:t>
            </a:r>
            <a:endParaRPr/>
          </a:p>
          <a:p>
            <a:pPr marL="0" lvl="0" indent="0" algn="l" rtl="0">
              <a:spcBef>
                <a:spcPts val="0"/>
              </a:spcBef>
              <a:spcAft>
                <a:spcPts val="0"/>
              </a:spcAft>
              <a:buNone/>
            </a:pPr>
            <a:endParaRPr/>
          </a:p>
          <a:p>
            <a:pPr marL="0" lvl="0" indent="0" algn="l" rtl="0">
              <a:spcBef>
                <a:spcPts val="0"/>
              </a:spcBef>
              <a:spcAft>
                <a:spcPts val="0"/>
              </a:spcAft>
              <a:buNone/>
            </a:pPr>
            <a:r>
              <a:rPr lang="en"/>
              <a:t>For linguistic features, we used a combination of all features extracted from ASR transcripts. </a:t>
            </a:r>
            <a:endParaRPr/>
          </a:p>
          <a:p>
            <a:pPr marL="0" lvl="0" indent="0" algn="l" rtl="0">
              <a:spcBef>
                <a:spcPts val="0"/>
              </a:spcBef>
              <a:spcAft>
                <a:spcPts val="0"/>
              </a:spcAft>
              <a:buNone/>
            </a:pPr>
            <a:endParaRPr/>
          </a:p>
          <a:p>
            <a:pPr marL="0" lvl="0" indent="0" algn="l" rtl="0">
              <a:spcBef>
                <a:spcPts val="0"/>
              </a:spcBef>
              <a:spcAft>
                <a:spcPts val="0"/>
              </a:spcAft>
              <a:buNone/>
            </a:pPr>
            <a:r>
              <a:rPr lang="en"/>
              <a:t>We compared our multimodal deception models with the previous manual feature results in our baseline model. </a:t>
            </a:r>
            <a:endParaRPr/>
          </a:p>
          <a:p>
            <a:pPr marL="0" lvl="0" indent="0" algn="l" rtl="0">
              <a:spcBef>
                <a:spcPts val="0"/>
              </a:spcBef>
              <a:spcAft>
                <a:spcPts val="0"/>
              </a:spcAft>
              <a:buNone/>
            </a:pPr>
            <a:endParaRPr/>
          </a:p>
          <a:p>
            <a:pPr marL="0" lvl="0" indent="0" algn="l" rtl="0">
              <a:spcBef>
                <a:spcPts val="0"/>
              </a:spcBef>
              <a:spcAft>
                <a:spcPts val="0"/>
              </a:spcAft>
              <a:buNone/>
            </a:pPr>
            <a:r>
              <a:rPr lang="en"/>
              <a:t>As we can see, it achieves the best deception classification performance of 73% accuracy.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an 8% absolute improvement over the best multimodal performance using manual features.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CBD86-BFD6-774F-949E-35864AA9F859}" type="slidenum">
              <a:rPr lang="en-US" smtClean="0"/>
              <a:t>6</a:t>
            </a:fld>
            <a:endParaRPr lang="en-US"/>
          </a:p>
        </p:txBody>
      </p:sp>
    </p:spTree>
    <p:extLst>
      <p:ext uri="{BB962C8B-B14F-4D97-AF65-F5344CB8AC3E}">
        <p14:creationId xmlns:p14="http://schemas.microsoft.com/office/powerpoint/2010/main" val="41404975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8820ec33f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98820ec33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classifying utterances as deceptive or truthful, we also evaluated our proposed method on entire rounds of games. </a:t>
            </a:r>
            <a:endParaRPr/>
          </a:p>
          <a:p>
            <a:pPr marL="0" lvl="0" indent="0" algn="l" rtl="0">
              <a:spcBef>
                <a:spcPts val="0"/>
              </a:spcBef>
              <a:spcAft>
                <a:spcPts val="0"/>
              </a:spcAft>
              <a:buNone/>
            </a:pPr>
            <a:endParaRPr/>
          </a:p>
          <a:p>
            <a:pPr marL="0" lvl="0" indent="0" algn="l" rtl="0">
              <a:spcBef>
                <a:spcPts val="0"/>
              </a:spcBef>
              <a:spcAft>
                <a:spcPts val="0"/>
              </a:spcAft>
              <a:buNone/>
            </a:pPr>
            <a:r>
              <a:rPr lang="en"/>
              <a:t>An advantage of evaluating performance at the round level is that it allows us to directly compare our system performance with human performance</a:t>
            </a:r>
            <a:endParaRPr/>
          </a:p>
          <a:p>
            <a:pPr marL="0" lvl="0" indent="0" algn="l" rtl="0">
              <a:spcBef>
                <a:spcPts val="0"/>
              </a:spcBef>
              <a:spcAft>
                <a:spcPts val="0"/>
              </a:spcAft>
              <a:buNone/>
            </a:pPr>
            <a:endParaRPr/>
          </a:p>
          <a:p>
            <a:pPr marL="0" lvl="0" indent="0" algn="l" rtl="0">
              <a:spcBef>
                <a:spcPts val="0"/>
              </a:spcBef>
              <a:spcAft>
                <a:spcPts val="0"/>
              </a:spcAft>
              <a:buNone/>
            </a:pPr>
            <a:r>
              <a:rPr lang="en"/>
              <a:t>We trained a classifier on the utterance-level data and then generated the round-level predictions by taking the majority vote.</a:t>
            </a:r>
            <a:endParaRPr/>
          </a:p>
          <a:p>
            <a:pPr marL="0" lvl="0" indent="0" algn="l" rtl="0">
              <a:spcBef>
                <a:spcPts val="0"/>
              </a:spcBef>
              <a:spcAft>
                <a:spcPts val="0"/>
              </a:spcAft>
              <a:buNone/>
            </a:pPr>
            <a:endParaRPr/>
          </a:p>
          <a:p>
            <a:pPr marL="0" lvl="0" indent="0" algn="l" rtl="0">
              <a:spcBef>
                <a:spcPts val="0"/>
              </a:spcBef>
              <a:spcAft>
                <a:spcPts val="0"/>
              </a:spcAft>
              <a:buNone/>
            </a:pPr>
            <a:r>
              <a:rPr lang="en"/>
              <a:t>Using this approach, our classifier achieved an accuracy of 72% on entire rounds of the game.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 15% absolute improvement over human performance, which was 57%.</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8820ec33f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8820ec33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future work we will evaluate our models on real-world multimodal deception data, such as videos of court testimonies and political speeches, where deception has higher stakes. </a:t>
            </a:r>
            <a:endParaRPr/>
          </a:p>
          <a:p>
            <a:pPr marL="0" lvl="0" indent="0" algn="l" rtl="0">
              <a:spcBef>
                <a:spcPts val="0"/>
              </a:spcBef>
              <a:spcAft>
                <a:spcPts val="0"/>
              </a:spcAft>
              <a:buNone/>
            </a:pPr>
            <a:endParaRPr/>
          </a:p>
          <a:p>
            <a:pPr marL="0" lvl="0" indent="0" algn="l" rtl="0">
              <a:spcBef>
                <a:spcPts val="0"/>
              </a:spcBef>
              <a:spcAft>
                <a:spcPts val="0"/>
              </a:spcAft>
              <a:buNone/>
            </a:pPr>
            <a:r>
              <a:rPr lang="en"/>
              <a:t> In addition, future work can explore more complex classifiers such as recurrent neural networks to model conversational context and time-dependent features to improve automatic deception detection.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Trust analysis is also another interesting topic inspired by the intrinsic property of this dataset, we could potentially analyze whether the opponent of the game will believe what the describer says about the object in front of her/him.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Which you have already read </a:t>
            </a:r>
            <a:r>
              <a:rPr lang="en-US"/>
              <a:t>for today</a:t>
            </a:r>
            <a:endParaRPr dirty="0"/>
          </a:p>
        </p:txBody>
      </p:sp>
      <p:sp>
        <p:nvSpPr>
          <p:cNvPr id="199" name="Google Shape;19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Ten Item Personality Inventory (similar to NEO FFI but quicker to do</a:t>
            </a:r>
          </a:p>
          <a:p>
            <a:pPr marL="0" lvl="0" indent="0" algn="l" rtl="0">
              <a:spcBef>
                <a:spcPts val="0"/>
              </a:spcBef>
              <a:spcAft>
                <a:spcPts val="0"/>
              </a:spcAft>
              <a:buNone/>
            </a:pPr>
            <a:r>
              <a:rPr lang="en-US" dirty="0"/>
              <a:t>Unity software</a:t>
            </a:r>
            <a:endParaRPr dirty="0"/>
          </a:p>
        </p:txBody>
      </p:sp>
      <p:sp>
        <p:nvSpPr>
          <p:cNvPr id="206" name="Google Shape;20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Build with Unity game development software. Game with a Purpose</a:t>
            </a:r>
            <a:endParaRPr dirty="0"/>
          </a:p>
        </p:txBody>
      </p:sp>
      <p:sp>
        <p:nvSpPr>
          <p:cNvPr id="220" name="Google Shape;22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Here’s what</a:t>
            </a:r>
            <a:r>
              <a:rPr lang="en-US" baseline="0" dirty="0"/>
              <a:t> the rater sees for each question in the task</a:t>
            </a:r>
            <a:endParaRPr dirty="0"/>
          </a:p>
        </p:txBody>
      </p:sp>
      <p:sp>
        <p:nvSpPr>
          <p:cNvPr id="228" name="Google Shape;228;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13 per task, balanced by gender, native language, veracity</a:t>
            </a:r>
            <a:endParaRPr/>
          </a:p>
        </p:txBody>
      </p:sp>
      <p:sp>
        <p:nvSpPr>
          <p:cNvPr id="235" name="Google Shape;23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Analyzed utterances labeled with majority vote</a:t>
            </a:r>
            <a:endParaRPr/>
          </a:p>
        </p:txBody>
      </p:sp>
      <p:sp>
        <p:nvSpPr>
          <p:cNvPr id="244" name="Google Shape;24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Also </a:t>
            </a:r>
            <a:endParaRPr dirty="0"/>
          </a:p>
        </p:txBody>
      </p:sp>
      <p:sp>
        <p:nvSpPr>
          <p:cNvPr id="251" name="Google Shape;25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know from many studies and meta-studies that humans are generally</a:t>
            </a:r>
            <a:r>
              <a:rPr lang="en-US" baseline="0" dirty="0"/>
              <a:t> very poor at deception detection, </a:t>
            </a:r>
            <a:r>
              <a:rPr lang="en-US" b="1" baseline="0" dirty="0"/>
              <a:t>even those who must uphold the law </a:t>
            </a:r>
            <a:r>
              <a:rPr lang="mr-IN" b="1" baseline="0" dirty="0"/>
              <a:t>–</a:t>
            </a:r>
            <a:r>
              <a:rPr lang="en-US" b="1" baseline="0" dirty="0"/>
              <a:t> and  investment professionals!  And most people are worse than chance at deception detection.</a:t>
            </a:r>
            <a:endParaRPr b="1" dirty="0"/>
          </a:p>
        </p:txBody>
      </p:sp>
      <p:sp>
        <p:nvSpPr>
          <p:cNvPr id="68" name="Google Shape;6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Slight agreement – 0.21-0.40 is fair agreement </a:t>
            </a:r>
            <a:r>
              <a:rPr lang="mr-IN" dirty="0"/>
              <a:t>–</a:t>
            </a:r>
            <a:r>
              <a:rPr lang="en-US" dirty="0"/>
              <a:t> so seems that this is a subjective task!</a:t>
            </a:r>
            <a:endParaRPr dirty="0"/>
          </a:p>
          <a:p>
            <a:pPr marL="0" lvl="0" indent="0" algn="l" rtl="0">
              <a:spcBef>
                <a:spcPts val="0"/>
              </a:spcBef>
              <a:spcAft>
                <a:spcPts val="0"/>
              </a:spcAft>
              <a:buNone/>
            </a:pPr>
            <a:r>
              <a:rPr lang="en-US" dirty="0"/>
              <a:t>33% were trusted by all, 70% trusted by at least 2</a:t>
            </a:r>
            <a:endParaRPr dirty="0"/>
          </a:p>
          <a:p>
            <a:pPr marL="0" lvl="0" indent="0" algn="l" rtl="0">
              <a:spcBef>
                <a:spcPts val="0"/>
              </a:spcBef>
              <a:spcAft>
                <a:spcPts val="0"/>
              </a:spcAft>
              <a:buNone/>
            </a:pPr>
            <a:r>
              <a:rPr lang="en-US" dirty="0"/>
              <a:t>Raters more trusting than mistrusting</a:t>
            </a:r>
          </a:p>
          <a:p>
            <a:pPr marL="0" lvl="0" indent="0" algn="l" rtl="0">
              <a:spcBef>
                <a:spcPts val="0"/>
              </a:spcBef>
              <a:spcAft>
                <a:spcPts val="0"/>
              </a:spcAft>
              <a:buNone/>
            </a:pPr>
            <a:r>
              <a:rPr lang="en-US" dirty="0"/>
              <a:t>TDT:</a:t>
            </a:r>
            <a:r>
              <a:rPr lang="en-US" baseline="0" dirty="0"/>
              <a:t>  people tend to assume that others are honest</a:t>
            </a:r>
            <a:endParaRPr dirty="0"/>
          </a:p>
        </p:txBody>
      </p:sp>
      <p:sp>
        <p:nvSpPr>
          <p:cNvPr id="258" name="Google Shape;258;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Creativity measured by </a:t>
            </a:r>
            <a:r>
              <a:rPr lang="en-US" sz="1200" b="0" i="0" u="none" strike="noStrike" cap="none" dirty="0">
                <a:solidFill>
                  <a:schemeClr val="dk1"/>
                </a:solidFill>
                <a:effectLst/>
                <a:latin typeface="Calibri"/>
                <a:ea typeface="Calibri"/>
                <a:cs typeface="Calibri"/>
                <a:sym typeface="Calibri"/>
              </a:rPr>
              <a:t>converting all responses to TF-IDF vectors on unigrams and bigrams. We built a lexical graph for each question with responses as nodes and cosine similarities between TF-IDF vectors as edge weights. Then we computed the eigenvalue centrality for each node and used its negative value as the measure of creativity. </a:t>
            </a:r>
            <a:endParaRPr lang="en-US" dirty="0"/>
          </a:p>
          <a:p>
            <a:pPr marL="0" lvl="0" indent="0" algn="l" rtl="0">
              <a:spcBef>
                <a:spcPts val="0"/>
              </a:spcBef>
              <a:spcAft>
                <a:spcPts val="0"/>
              </a:spcAft>
              <a:buNone/>
            </a:pPr>
            <a:endParaRPr dirty="0"/>
          </a:p>
        </p:txBody>
      </p:sp>
      <p:sp>
        <p:nvSpPr>
          <p:cNvPr id="267" name="Google Shape;26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green is correct; red is incorrect; Up arrow: positive correlation; Down arrow:  negative correlation (number of arrows: significance level:</a:t>
            </a:r>
            <a:endParaRPr dirty="0"/>
          </a:p>
          <a:p>
            <a:pPr marL="0" lvl="0" indent="0" algn="l" rtl="0">
              <a:spcBef>
                <a:spcPts val="0"/>
              </a:spcBef>
              <a:spcAft>
                <a:spcPts val="0"/>
              </a:spcAft>
              <a:buNone/>
            </a:pPr>
            <a:r>
              <a:rPr lang="en-US" dirty="0"/>
              <a:t>	1: &lt;.05</a:t>
            </a:r>
            <a:endParaRPr dirty="0"/>
          </a:p>
          <a:p>
            <a:pPr marL="0" lvl="0" indent="0" algn="l" rtl="0">
              <a:spcBef>
                <a:spcPts val="0"/>
              </a:spcBef>
              <a:spcAft>
                <a:spcPts val="0"/>
              </a:spcAft>
              <a:buNone/>
            </a:pPr>
            <a:r>
              <a:rPr lang="en-US" dirty="0"/>
              <a:t>	2: &lt;.01</a:t>
            </a:r>
            <a:endParaRPr dirty="0"/>
          </a:p>
          <a:p>
            <a:pPr marL="0" lvl="0" indent="0" algn="l" rtl="0">
              <a:spcBef>
                <a:spcPts val="0"/>
              </a:spcBef>
              <a:spcAft>
                <a:spcPts val="0"/>
              </a:spcAft>
              <a:buNone/>
            </a:pPr>
            <a:r>
              <a:rPr lang="en-US" dirty="0"/>
              <a:t>	3: &lt;.001</a:t>
            </a:r>
            <a:endParaRPr dirty="0"/>
          </a:p>
          <a:p>
            <a:pPr marL="0" lvl="0" indent="0" algn="l" rtl="0">
              <a:spcBef>
                <a:spcPts val="0"/>
              </a:spcBef>
              <a:spcAft>
                <a:spcPts val="0"/>
              </a:spcAft>
              <a:buNone/>
            </a:pPr>
            <a:r>
              <a:rPr lang="en-US" dirty="0"/>
              <a:t>	4: &lt;.0001</a:t>
            </a:r>
            <a:endParaRPr dirty="0"/>
          </a:p>
          <a:p>
            <a:pPr marL="0" lvl="0" indent="0" algn="l" rtl="0">
              <a:spcBef>
                <a:spcPts val="0"/>
              </a:spcBef>
              <a:spcAft>
                <a:spcPts val="0"/>
              </a:spcAft>
              <a:buNone/>
            </a:pPr>
            <a:r>
              <a:rPr lang="en-US" dirty="0"/>
              <a:t>All statistical significance calculated after the </a:t>
            </a:r>
            <a:r>
              <a:rPr lang="en-US" dirty="0" err="1"/>
              <a:t>Bejamini</a:t>
            </a:r>
            <a:r>
              <a:rPr lang="en-US" dirty="0"/>
              <a:t>-Hochberg (1995) correction performed.</a:t>
            </a:r>
            <a:endParaRPr dirty="0"/>
          </a:p>
          <a:p>
            <a:pPr marL="0" lvl="0" indent="0" algn="l" rtl="0">
              <a:spcBef>
                <a:spcPts val="0"/>
              </a:spcBef>
              <a:spcAft>
                <a:spcPts val="0"/>
              </a:spcAft>
              <a:buNone/>
            </a:pPr>
            <a:r>
              <a:rPr lang="en-US" dirty="0"/>
              <a:t>Red human judgments are</a:t>
            </a:r>
            <a:r>
              <a:rPr lang="en-US" baseline="0" dirty="0"/>
              <a:t> </a:t>
            </a:r>
            <a:r>
              <a:rPr lang="en-US" dirty="0"/>
              <a:t>“wrong” and green are “right”</a:t>
            </a:r>
            <a:endParaRPr dirty="0"/>
          </a:p>
        </p:txBody>
      </p:sp>
      <p:sp>
        <p:nvSpPr>
          <p:cNvPr id="275" name="Google Shape;275;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Humans are very poor at judging deception from “how” people speak.</a:t>
            </a:r>
            <a:endParaRPr dirty="0"/>
          </a:p>
          <a:p>
            <a:pPr marL="0" lvl="0" indent="0" algn="l" rtl="0">
              <a:spcBef>
                <a:spcPts val="0"/>
              </a:spcBef>
              <a:spcAft>
                <a:spcPts val="0"/>
              </a:spcAft>
              <a:buNone/>
            </a:pPr>
            <a:r>
              <a:rPr lang="en-US" dirty="0"/>
              <a:t>Of the 11 prosodic cues humans apparently considered useful indicators of deception or truthfulness, only 3 actually were:</a:t>
            </a:r>
            <a:r>
              <a:rPr lang="en-US" baseline="0" dirty="0"/>
              <a:t> 2 about trust and one about lying</a:t>
            </a:r>
            <a:endParaRPr dirty="0"/>
          </a:p>
          <a:p>
            <a:pPr marL="0" lvl="0" indent="0" algn="l" rtl="0">
              <a:spcBef>
                <a:spcPts val="0"/>
              </a:spcBef>
              <a:spcAft>
                <a:spcPts val="0"/>
              </a:spcAft>
              <a:buNone/>
            </a:pPr>
            <a:r>
              <a:rPr lang="en-US" dirty="0">
                <a:solidFill>
                  <a:srgbClr val="FF0000"/>
                </a:solidFill>
              </a:rPr>
              <a:t>↓ </a:t>
            </a:r>
            <a:r>
              <a:rPr lang="en-US" dirty="0"/>
              <a:t>indicates negative relationship;</a:t>
            </a:r>
            <a:r>
              <a:rPr lang="en-US" dirty="0">
                <a:solidFill>
                  <a:srgbClr val="FF0000"/>
                </a:solidFill>
              </a:rPr>
              <a:t> ↑ </a:t>
            </a:r>
            <a:r>
              <a:rPr lang="en-US" dirty="0"/>
              <a:t>indicates positive relationship</a:t>
            </a:r>
            <a:endParaRPr dirty="0"/>
          </a:p>
          <a:p>
            <a:pPr marL="0" lvl="0" indent="0" algn="l" rtl="0">
              <a:spcBef>
                <a:spcPts val="0"/>
              </a:spcBef>
              <a:spcAft>
                <a:spcPts val="0"/>
              </a:spcAft>
              <a:buNone/>
            </a:pPr>
            <a:r>
              <a:rPr lang="en-US" dirty="0">
                <a:solidFill>
                  <a:srgbClr val="FF0000"/>
                </a:solidFill>
              </a:rPr>
              <a:t>↓</a:t>
            </a:r>
            <a:r>
              <a:rPr lang="en-US" dirty="0"/>
              <a:t>: &lt;.05, </a:t>
            </a:r>
            <a:r>
              <a:rPr lang="en-US" dirty="0">
                <a:solidFill>
                  <a:srgbClr val="FF0000"/>
                </a:solidFill>
              </a:rPr>
              <a:t>↓↓ </a:t>
            </a:r>
            <a:r>
              <a:rPr lang="en-US" dirty="0"/>
              <a:t>: &lt;.01, </a:t>
            </a:r>
            <a:r>
              <a:rPr lang="en-US" dirty="0">
                <a:solidFill>
                  <a:srgbClr val="FF0000"/>
                </a:solidFill>
              </a:rPr>
              <a:t>↓↓↓ </a:t>
            </a:r>
            <a:r>
              <a:rPr lang="en-US" dirty="0"/>
              <a:t>: &lt;.001, </a:t>
            </a:r>
            <a:r>
              <a:rPr lang="en-US" dirty="0">
                <a:solidFill>
                  <a:srgbClr val="FF0000"/>
                </a:solidFill>
              </a:rPr>
              <a:t>↓↓↓↓ </a:t>
            </a:r>
            <a:r>
              <a:rPr lang="en-US" dirty="0"/>
              <a:t>: &lt;.0001</a:t>
            </a:r>
            <a:endParaRPr dirty="0"/>
          </a:p>
          <a:p>
            <a:pPr marL="0" lvl="0" indent="0" algn="l" rtl="0">
              <a:spcBef>
                <a:spcPts val="0"/>
              </a:spcBef>
              <a:spcAft>
                <a:spcPts val="0"/>
              </a:spcAft>
              <a:buNone/>
            </a:pPr>
            <a:r>
              <a:rPr lang="en-US" dirty="0"/>
              <a:t>Green is correct human judgment of truth or lie; red is incorrect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now let's put these results together with other rater majority judgments</a:t>
            </a:r>
            <a:endParaRPr dirty="0"/>
          </a:p>
          <a:p>
            <a:pPr marL="0" lvl="0" indent="0" algn="l" rtl="0">
              <a:spcBef>
                <a:spcPts val="0"/>
              </a:spcBef>
              <a:spcAft>
                <a:spcPts val="0"/>
              </a:spcAft>
              <a:buNone/>
            </a:pPr>
            <a:endParaRPr dirty="0"/>
          </a:p>
        </p:txBody>
      </p:sp>
      <p:sp>
        <p:nvSpPr>
          <p:cNvPr id="285" name="Google Shape;28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Complexity: longer utterances w/more content words, more concrete</a:t>
            </a:r>
            <a:r>
              <a:rPr lang="en-US" b="1" baseline="0" dirty="0"/>
              <a:t> and specific</a:t>
            </a:r>
            <a:endParaRPr b="1" dirty="0"/>
          </a:p>
        </p:txBody>
      </p:sp>
      <p:sp>
        <p:nvSpPr>
          <p:cNvPr id="294" name="Google Shape;29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Creativity measured by how much a</a:t>
            </a:r>
            <a:r>
              <a:rPr lang="en-US" b="1" baseline="0" dirty="0"/>
              <a:t> speakers responses differed from other speakers’</a:t>
            </a:r>
            <a:endParaRPr b="1" dirty="0"/>
          </a:p>
        </p:txBody>
      </p:sp>
      <p:sp>
        <p:nvSpPr>
          <p:cNvPr id="301" name="Google Shape;30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Differences from unsuccessful lies:  shorter, louder, faster, fewer filled pauses, fewer repetitions, less variation in intensity and harsher (unstable amplitude) in VQ</a:t>
            </a:r>
            <a:endParaRPr/>
          </a:p>
        </p:txBody>
      </p:sp>
      <p:sp>
        <p:nvSpPr>
          <p:cNvPr id="316" name="Google Shape;31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Features that </a:t>
            </a:r>
            <a:r>
              <a:rPr lang="en-US" sz="1200" b="1">
                <a:solidFill>
                  <a:schemeClr val="dk1"/>
                </a:solidFill>
                <a:latin typeface="Calibri"/>
                <a:ea typeface="Calibri"/>
                <a:cs typeface="Calibri"/>
                <a:sym typeface="Calibri"/>
              </a:rPr>
              <a:t>fooled both human and machine judgments</a:t>
            </a:r>
            <a:r>
              <a:rPr lang="en-US" sz="1200">
                <a:solidFill>
                  <a:schemeClr val="dk1"/>
                </a:solidFill>
                <a:latin typeface="Calibri"/>
                <a:ea typeface="Calibri"/>
                <a:cs typeface="Calibri"/>
                <a:sym typeface="Calibri"/>
              </a:rPr>
              <a:t>. Successful lies had </a:t>
            </a:r>
            <a:r>
              <a:rPr lang="en-US" sz="1200" b="1">
                <a:solidFill>
                  <a:schemeClr val="dk1"/>
                </a:solidFill>
                <a:latin typeface="Calibri"/>
                <a:ea typeface="Calibri"/>
                <a:cs typeface="Calibri"/>
                <a:sym typeface="Calibri"/>
              </a:rPr>
              <a:t>fewer filled pauses (2, 3) and were shorter in duration (5) and number of sentences</a:t>
            </a:r>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(9).</a:t>
            </a:r>
            <a:r>
              <a:rPr lang="en-US" sz="1200">
                <a:solidFill>
                  <a:schemeClr val="dk1"/>
                </a:solidFill>
                <a:latin typeface="Calibri"/>
                <a:ea typeface="Calibri"/>
                <a:cs typeface="Calibri"/>
                <a:sym typeface="Calibri"/>
              </a:rPr>
              <a:t> Some features only deceived our classifier. For example, lies that successfully deceived the deception classifier were </a:t>
            </a:r>
            <a:r>
              <a:rPr lang="en-US" sz="1200" b="1">
                <a:solidFill>
                  <a:schemeClr val="dk1"/>
                </a:solidFill>
                <a:latin typeface="Calibri"/>
                <a:ea typeface="Calibri"/>
                <a:cs typeface="Calibri"/>
                <a:sym typeface="Calibri"/>
              </a:rPr>
              <a:t>less creative (1) and less specific </a:t>
            </a:r>
            <a:r>
              <a:rPr lang="en-US" sz="1200">
                <a:solidFill>
                  <a:schemeClr val="dk1"/>
                </a:solidFill>
                <a:latin typeface="Calibri"/>
                <a:ea typeface="Calibri"/>
                <a:cs typeface="Calibri"/>
                <a:sym typeface="Calibri"/>
              </a:rPr>
              <a:t>(4). It seems that different kinds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of lies were successful at deceiving humans and an automated deception classifier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4" name="Google Shape;32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Here we show </a:t>
            </a:r>
            <a:r>
              <a:rPr lang="en-US" sz="1200" b="1" dirty="0">
                <a:solidFill>
                  <a:srgbClr val="C00000"/>
                </a:solidFill>
                <a:latin typeface="Calibri"/>
                <a:ea typeface="Calibri"/>
                <a:cs typeface="Calibri"/>
                <a:sym typeface="Calibri"/>
              </a:rPr>
              <a:t>avg % of correct judgments by raters who reported using the strategy compared with those who did not and avg % of utterances judge to be true, as well as the % of raters who reported using the strategy</a:t>
            </a:r>
            <a:r>
              <a:rPr lang="en-US" sz="1200" dirty="0">
                <a:solidFill>
                  <a:schemeClr val="dk1"/>
                </a:solidFill>
                <a:latin typeface="Calibri"/>
                <a:ea typeface="Calibri"/>
                <a:cs typeface="Calibri"/>
                <a:sym typeface="Calibri"/>
              </a:rPr>
              <a:t>.  No strategy reported was associated with significantly better deception detection performance.  In fact, using speaker confidence was actually negatively correlated with rater performance.  We did find that some strategies were more highly correlated with rater trust (clarity of response, prior domain knowledge) and some with mistrust (response latency, pauses and </a:t>
            </a:r>
            <a:r>
              <a:rPr lang="en-US" sz="1200" dirty="0" err="1">
                <a:solidFill>
                  <a:schemeClr val="dk1"/>
                </a:solidFill>
                <a:latin typeface="Calibri"/>
                <a:ea typeface="Calibri"/>
                <a:cs typeface="Calibri"/>
                <a:sym typeface="Calibri"/>
              </a:rPr>
              <a:t>disfluences</a:t>
            </a:r>
            <a:r>
              <a:rPr lang="en-US" sz="1200" dirty="0">
                <a:solidFill>
                  <a:schemeClr val="dk1"/>
                </a:solidFill>
                <a:latin typeface="Calibri"/>
                <a:ea typeface="Calibri"/>
                <a:cs typeface="Calibri"/>
                <a:sym typeface="Calibri"/>
              </a:rPr>
              <a:t> as well as level of detail).</a:t>
            </a: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For each strategy, we show the increase or decrease in the average percentage of utterances judged correctly and % trusted for annotators reporting that strategy compared with all annotators. </a:t>
            </a:r>
            <a:r>
              <a:rPr lang="en-US" sz="1200" b="0" i="0" u="none" strike="noStrike" cap="none" dirty="0">
                <a:solidFill>
                  <a:schemeClr val="dk1"/>
                </a:solidFill>
                <a:effectLst/>
                <a:latin typeface="Calibri"/>
                <a:ea typeface="Calibri"/>
                <a:cs typeface="Calibri"/>
                <a:sym typeface="Calibri"/>
              </a:rPr>
              <a:t>no correlation between the number of strategies reported and the accuracy score, but we did discover a negative correlation between the percentage of answers trusted and the number of strategies raters reported using (spearman, </a:t>
            </a:r>
            <a:r>
              <a:rPr lang="en-US" sz="1200" b="0" i="0" u="none" strike="noStrike" cap="none" dirty="0" err="1">
                <a:solidFill>
                  <a:schemeClr val="dk1"/>
                </a:solidFill>
                <a:effectLst/>
                <a:latin typeface="Calibri"/>
                <a:ea typeface="Calibri"/>
                <a:cs typeface="Calibri"/>
                <a:sym typeface="Calibri"/>
              </a:rPr>
              <a:t>ρ</a:t>
            </a:r>
            <a:r>
              <a:rPr lang="en-US" sz="1200" b="0" i="0" u="none" strike="noStrike" cap="none" dirty="0">
                <a:solidFill>
                  <a:schemeClr val="dk1"/>
                </a:solidFill>
                <a:effectLst/>
                <a:latin typeface="Calibri"/>
                <a:ea typeface="Calibri"/>
                <a:cs typeface="Calibri"/>
                <a:sym typeface="Calibri"/>
              </a:rPr>
              <a:t> = −0.133, p &lt; 0.01). </a:t>
            </a:r>
            <a:endParaRPr lang="en-US"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We also show percentage of annotators reporting the strategy and a sample response from one. For %correct and % trust, the statistical significance is computed by comparing the annotators who said they used the strategy and annotators who did not with a Mann–Whitney–Wilcoxon U test. * p &lt;0.05; **; p &lt; 0.01; ***; p &lt; 0.001.  %Used is the % of raters who said they used the strategy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Prosody, response latency, pauses, disfluency, and intuition were the top five strategies mentioned by annotators and  features related to prosody, response latency, pauses, and disfluency were indeed significant indications of trust. As shown in this table, none of these reported strategies was associated with an improved deception detection performance. However, we did find that using speaker "confidence" as a cue to deception was negatively associated with the annotators' performance.  How confident did the speaker seem?</a:t>
            </a:r>
            <a:endParaRPr dirty="0"/>
          </a:p>
          <a:p>
            <a:pPr marL="0" lvl="0" indent="0" algn="l" rtl="0">
              <a:lnSpc>
                <a:spcPct val="90000"/>
              </a:lnSpc>
              <a:spcBef>
                <a:spcPts val="0"/>
              </a:spcBef>
              <a:spcAft>
                <a:spcPts val="0"/>
              </a:spcAft>
              <a:buNone/>
            </a:pPr>
            <a:r>
              <a:rPr lang="en-US" dirty="0"/>
              <a:t>Which strategies are reported by raters who are more or less trusting over all?  We found that </a:t>
            </a:r>
            <a:r>
              <a:rPr lang="en-US" b="1" dirty="0"/>
              <a:t>people who reported using response latency, pauses, and disfluency when judging deception trusted a smaller percentage of utterances</a:t>
            </a:r>
            <a:r>
              <a:rPr lang="en-US" dirty="0"/>
              <a:t>. This could be because of the high prevalence of disfluencies in spontaneous speech, regardless of whether the utterance was deceptive or not. We also found that </a:t>
            </a:r>
            <a:r>
              <a:rPr lang="en-US" b="1" dirty="0"/>
              <a:t>raters who used  the level of detail in a response as a cue were more mistrusting </a:t>
            </a:r>
            <a:r>
              <a:rPr lang="en-US" dirty="0"/>
              <a:t>in their judgments.  Conversely, those who used clarity of a response and prior domain knowledge were more trusting. </a:t>
            </a:r>
            <a:endParaRPr dirty="0"/>
          </a:p>
        </p:txBody>
      </p:sp>
      <p:sp>
        <p:nvSpPr>
          <p:cNvPr id="339" name="Google Shape;339;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9/11/2001 attacks by al-</a:t>
            </a:r>
            <a:r>
              <a:rPr lang="en-US" dirty="0" err="1"/>
              <a:t>qaeda</a:t>
            </a:r>
            <a:r>
              <a:rPr lang="en-US" dirty="0"/>
              <a:t> when terrorists hijacked </a:t>
            </a:r>
            <a:r>
              <a:rPr lang="en-US" dirty="0" err="1"/>
              <a:t>u.s.</a:t>
            </a:r>
            <a:r>
              <a:rPr lang="en-US" dirty="0"/>
              <a:t> planes and flew them into multiple buildings in the World Trade Center, a good part of the Pentagon in Virginia, and may have been planning to destroy the Capitol and the White House in D.C.  The hijackers had gotten into the U.S. apparently by fooling U.S. immigration interviewers in the airports they arrived in.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40595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Spearman’s rank correlation coefficient.</a:t>
            </a:r>
            <a:endParaRPr dirty="0"/>
          </a:p>
        </p:txBody>
      </p:sp>
      <p:sp>
        <p:nvSpPr>
          <p:cNvPr id="345" name="Google Shape;34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1762 utterances were trusted by all annotators and 427 utterances were mistrusted by all annotators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Mcro-F1: compute </a:t>
            </a:r>
            <a:r>
              <a:rPr lang="en-US" sz="1200" b="0" i="0" u="none" strike="noStrike" cap="none" dirty="0">
                <a:solidFill>
                  <a:schemeClr val="dk1"/>
                </a:solidFill>
                <a:effectLst/>
                <a:latin typeface="Calibri"/>
                <a:ea typeface="Calibri"/>
                <a:cs typeface="Calibri"/>
                <a:sym typeface="Calibri"/>
              </a:rPr>
              <a:t>per-class precision and recall for all classes, then combine these pairs to compute the per-class F1 scores, and finally use the arithmetic mean of these per-class F1-scores as the macro-F1 score</a:t>
            </a:r>
            <a:endParaRPr lang="en-US"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Macro-F1*: compute macro-averaged precision and macro-averaged f1 and then compute the harmonic mean</a:t>
            </a:r>
            <a:endParaRPr lang="en-US" b="1" dirty="0"/>
          </a:p>
          <a:p>
            <a:pPr marL="0" lvl="0" indent="0" algn="l" rtl="0">
              <a:spcBef>
                <a:spcPts val="0"/>
              </a:spcBef>
              <a:spcAft>
                <a:spcPts val="0"/>
              </a:spcAft>
              <a:buNone/>
            </a:pPr>
            <a:endParaRPr dirty="0"/>
          </a:p>
        </p:txBody>
      </p:sp>
      <p:sp>
        <p:nvSpPr>
          <p:cNvPr id="352" name="Google Shape;35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Differences in traits:  females trusted more than males; native English speakers trusted</a:t>
            </a:r>
            <a:r>
              <a:rPr lang="en-US" baseline="0" dirty="0"/>
              <a:t> more than non-English</a:t>
            </a:r>
          </a:p>
          <a:p>
            <a:pPr marL="0" lvl="0" indent="0" algn="l" rtl="0">
              <a:spcBef>
                <a:spcPts val="0"/>
              </a:spcBef>
              <a:spcAft>
                <a:spcPts val="0"/>
              </a:spcAft>
              <a:buNone/>
            </a:pPr>
            <a:r>
              <a:rPr lang="en-US" baseline="0" dirty="0"/>
              <a:t>Speakers with low conscientiousness, high openness and high neuroticism scored higher</a:t>
            </a:r>
            <a:endParaRPr lang="en-US" dirty="0"/>
          </a:p>
          <a:p>
            <a:pPr marL="0" lvl="0" indent="0" algn="l" rtl="0">
              <a:spcBef>
                <a:spcPts val="0"/>
              </a:spcBef>
              <a:spcAft>
                <a:spcPts val="0"/>
              </a:spcAft>
              <a:buNone/>
            </a:pPr>
            <a:r>
              <a:rPr lang="en-US" dirty="0"/>
              <a:t>Using only utterances that all raters trusted or mistrusted (1762, 427).  5-fold cross validation.  Logistic regression.  Normalized for zero mean and unit-variance. Trained and tested on different speaker sets.</a:t>
            </a:r>
          </a:p>
          <a:p>
            <a:pPr marL="0" lvl="0" indent="0" algn="l" rtl="0">
              <a:spcBef>
                <a:spcPts val="0"/>
              </a:spcBef>
              <a:spcAft>
                <a:spcPts val="0"/>
              </a:spcAft>
              <a:buNone/>
            </a:pPr>
            <a:endParaRPr lang="en-US" dirty="0"/>
          </a:p>
        </p:txBody>
      </p:sp>
      <p:sp>
        <p:nvSpPr>
          <p:cNvPr id="360" name="Google Shape;36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Random forest models trained and tested only on speech raters agreed on</a:t>
            </a:r>
            <a:r>
              <a:rPr lang="en-US" dirty="0"/>
              <a:t>–1762</a:t>
            </a:r>
            <a:r>
              <a:rPr lang="en-US" baseline="0" dirty="0"/>
              <a:t> trusted and 427 mistrusted</a:t>
            </a:r>
            <a:r>
              <a:rPr lang="en-US" dirty="0"/>
              <a:t>– macro </a:t>
            </a:r>
            <a:r>
              <a:rPr lang="en-US" b="1" dirty="0"/>
              <a:t>F1-66.10</a:t>
            </a:r>
            <a:r>
              <a:rPr lang="en-US" dirty="0"/>
              <a:t> since</a:t>
            </a:r>
            <a:r>
              <a:rPr lang="en-US" baseline="0" dirty="0"/>
              <a:t> data unbalanced (takes mean of the scores of each class)</a:t>
            </a:r>
            <a:endParaRPr dirty="0"/>
          </a:p>
          <a:p>
            <a:pPr marL="0" lvl="0" indent="0" algn="l" rtl="0">
              <a:spcBef>
                <a:spcPts val="0"/>
              </a:spcBef>
              <a:spcAft>
                <a:spcPts val="0"/>
              </a:spcAft>
              <a:buNone/>
            </a:pPr>
            <a:r>
              <a:rPr lang="en-US" dirty="0"/>
              <a:t>Random: 44.97</a:t>
            </a:r>
          </a:p>
          <a:p>
            <a:pPr marL="0" lvl="0" indent="0" algn="l" rtl="0">
              <a:spcBef>
                <a:spcPts val="0"/>
              </a:spcBef>
              <a:spcAft>
                <a:spcPts val="0"/>
              </a:spcAft>
              <a:buNone/>
            </a:pPr>
            <a:r>
              <a:rPr lang="en-US" dirty="0"/>
              <a:t>NLP: 61.57</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Disfluency: </a:t>
            </a:r>
            <a:r>
              <a:rPr lang="en-US" sz="1200" b="0" i="0" u="none" strike="noStrike" cap="none" dirty="0">
                <a:solidFill>
                  <a:schemeClr val="dk1"/>
                </a:solidFill>
                <a:effectLst/>
                <a:latin typeface="Calibri"/>
                <a:ea typeface="Calibri"/>
                <a:cs typeface="Calibri"/>
                <a:sym typeface="Calibri"/>
              </a:rPr>
              <a:t>57.28</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Prosody: 60.20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Complexity: 45.77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cs typeface="Calibri"/>
                <a:sym typeface="Calibri"/>
              </a:rPr>
              <a:t>Speaker traits: </a:t>
            </a:r>
            <a:r>
              <a:rPr lang="en-US" sz="1200" b="0" i="0" u="none" strike="noStrike" cap="none" dirty="0">
                <a:solidFill>
                  <a:schemeClr val="dk1"/>
                </a:solidFill>
                <a:effectLst/>
                <a:latin typeface="Calibri"/>
                <a:ea typeface="Calibri"/>
                <a:cs typeface="Calibri"/>
                <a:sym typeface="Calibri"/>
              </a:rPr>
              <a:t>44.61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cs typeface="Calibri"/>
                <a:sym typeface="Calibri"/>
              </a:rPr>
              <a:t>Combining these with sentiment, uncertainty, and creativity outperformed the NLP data driven methods significantly and provided our best trust classification result.</a:t>
            </a:r>
            <a:endParaRPr lang="en-US" dirty="0"/>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we present only features that are statistically significant after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–Hochberg correction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 and Hochberg, 1995)</a:t>
            </a:r>
            <a:r>
              <a:rPr lang="en-US" sz="1200" b="0" i="0" u="none" strike="noStrike" cap="none" baseline="0" dirty="0">
                <a:solidFill>
                  <a:schemeClr val="dk1"/>
                </a:solidFill>
                <a:effectLst/>
                <a:latin typeface="Calibri"/>
                <a:ea typeface="Calibri"/>
                <a:cs typeface="Calibri"/>
                <a:sym typeface="Calibri"/>
              </a:rPr>
              <a:t> to correct for false discovery</a:t>
            </a:r>
            <a:endParaRPr lang="en-US" dirty="0"/>
          </a:p>
          <a:p>
            <a:pPr fontAlgn="base"/>
            <a:r>
              <a:rPr lang="en-US" sz="1200" b="0" i="0" u="none" strike="noStrike" cap="none" dirty="0">
                <a:solidFill>
                  <a:schemeClr val="dk1"/>
                </a:solidFill>
                <a:effectLst/>
                <a:latin typeface="Calibri"/>
                <a:ea typeface="Calibri"/>
                <a:cs typeface="Calibri"/>
                <a:sym typeface="Calibri"/>
              </a:rPr>
              <a:t>How to Run the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–Hochberg procedure</a:t>
            </a:r>
          </a:p>
          <a:p>
            <a:pPr fontAlgn="base"/>
            <a:r>
              <a:rPr lang="en-US" sz="1200" b="0" i="0" u="none" strike="noStrike" cap="none" dirty="0">
                <a:solidFill>
                  <a:schemeClr val="dk1"/>
                </a:solidFill>
                <a:effectLst/>
                <a:latin typeface="Calibri"/>
                <a:ea typeface="Calibri"/>
                <a:cs typeface="Calibri"/>
                <a:sym typeface="Calibri"/>
              </a:rPr>
              <a:t>Put the individual p-values in ascending order.</a:t>
            </a:r>
          </a:p>
          <a:p>
            <a:pPr fontAlgn="base"/>
            <a:r>
              <a:rPr lang="en-US" sz="1200" b="0" i="0" u="none" strike="noStrike" cap="none" dirty="0">
                <a:solidFill>
                  <a:schemeClr val="dk1"/>
                </a:solidFill>
                <a:effectLst/>
                <a:latin typeface="Calibri"/>
                <a:ea typeface="Calibri"/>
                <a:cs typeface="Calibri"/>
                <a:sym typeface="Calibri"/>
              </a:rPr>
              <a:t>Assign ranks to the p-values. For example, the smallest has a rank of 1, the second smallest has a rank of 2.</a:t>
            </a:r>
          </a:p>
          <a:p>
            <a:pPr fontAlgn="base"/>
            <a:r>
              <a:rPr lang="en-US" sz="1200" b="0" i="0" u="none" strike="noStrike" cap="none" dirty="0">
                <a:solidFill>
                  <a:schemeClr val="dk1"/>
                </a:solidFill>
                <a:effectLst/>
                <a:latin typeface="Calibri"/>
                <a:ea typeface="Calibri"/>
                <a:cs typeface="Calibri"/>
                <a:sym typeface="Calibri"/>
              </a:rPr>
              <a:t>Calculate each individual p-value’s </a:t>
            </a:r>
            <a:r>
              <a:rPr lang="en-US" sz="1200" b="0" i="0" u="none" strike="noStrike" cap="none" dirty="0" err="1">
                <a:solidFill>
                  <a:schemeClr val="dk1"/>
                </a:solidFill>
                <a:effectLst/>
                <a:latin typeface="Calibri"/>
                <a:ea typeface="Calibri"/>
                <a:cs typeface="Calibri"/>
                <a:sym typeface="Calibri"/>
              </a:rPr>
              <a:t>Benjamini</a:t>
            </a:r>
            <a:r>
              <a:rPr lang="en-US" sz="1200" b="0" i="0" u="none" strike="noStrike" cap="none" dirty="0">
                <a:solidFill>
                  <a:schemeClr val="dk1"/>
                </a:solidFill>
                <a:effectLst/>
                <a:latin typeface="Calibri"/>
                <a:ea typeface="Calibri"/>
                <a:cs typeface="Calibri"/>
                <a:sym typeface="Calibri"/>
              </a:rPr>
              <a:t>-Hochberg critical value, using the formula (</a:t>
            </a:r>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/m)Q, where:</a:t>
            </a:r>
          </a:p>
          <a:p>
            <a:pPr lvl="1" fontAlgn="base"/>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 = the individual p-value’s rank,</a:t>
            </a:r>
          </a:p>
          <a:p>
            <a:pPr lvl="1" fontAlgn="base"/>
            <a:r>
              <a:rPr lang="en-US" sz="1200" b="0" i="0" u="none" strike="noStrike" cap="none" dirty="0">
                <a:solidFill>
                  <a:schemeClr val="dk1"/>
                </a:solidFill>
                <a:effectLst/>
                <a:latin typeface="Calibri"/>
                <a:ea typeface="Calibri"/>
                <a:cs typeface="Calibri"/>
                <a:sym typeface="Calibri"/>
              </a:rPr>
              <a:t>m = total number of tests,</a:t>
            </a:r>
          </a:p>
          <a:p>
            <a:pPr lvl="1" fontAlgn="base"/>
            <a:r>
              <a:rPr lang="en-US" sz="1200" b="0" i="0" u="none" strike="noStrike" cap="none" dirty="0">
                <a:solidFill>
                  <a:schemeClr val="dk1"/>
                </a:solidFill>
                <a:effectLst/>
                <a:latin typeface="Calibri"/>
                <a:ea typeface="Calibri"/>
                <a:cs typeface="Calibri"/>
                <a:sym typeface="Calibri"/>
              </a:rPr>
              <a:t>Q = the false discovery rate (a percentage, chosen by you).</a:t>
            </a:r>
          </a:p>
          <a:p>
            <a:pPr fontAlgn="base"/>
            <a:r>
              <a:rPr lang="en-US" sz="1200" b="0" i="0" u="none" strike="noStrike" cap="none" dirty="0">
                <a:solidFill>
                  <a:schemeClr val="dk1"/>
                </a:solidFill>
                <a:effectLst/>
                <a:latin typeface="Calibri"/>
                <a:ea typeface="Calibri"/>
                <a:cs typeface="Calibri"/>
                <a:sym typeface="Calibri"/>
              </a:rPr>
              <a:t>Compare your original p-values to the critical B-H from Step 3; find the largest p value that is smaller than the critical value.</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68" name="Google Shape;36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156ca6c7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156ca6c7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chemeClr val="dk1"/>
              </a:buClr>
              <a:buSzPts val="1200"/>
              <a:buChar char="•"/>
            </a:pPr>
            <a:r>
              <a:rPr lang="en-US" b="1" dirty="0"/>
              <a:t>(9).</a:t>
            </a:r>
            <a:r>
              <a:rPr lang="en-US" dirty="0"/>
              <a:t> Some features only deceived our classifier. For example, lies that successfully deceived the deception classifier were </a:t>
            </a:r>
            <a:r>
              <a:rPr lang="en-US" b="1" dirty="0"/>
              <a:t>less creative (1) and less specific </a:t>
            </a:r>
            <a:r>
              <a:rPr lang="en-US" dirty="0"/>
              <a:t>(4).</a:t>
            </a:r>
            <a:endParaRPr dirty="0"/>
          </a:p>
        </p:txBody>
      </p:sp>
      <p:sp>
        <p:nvSpPr>
          <p:cNvPr id="308" name="Google Shape;308;g9156ca6c77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extLst>
      <p:ext uri="{BB962C8B-B14F-4D97-AF65-F5344CB8AC3E}">
        <p14:creationId xmlns:p14="http://schemas.microsoft.com/office/powerpoint/2010/main" val="9923204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Previously</a:t>
            </a:r>
            <a:r>
              <a:rPr lang="en-US" baseline="0" dirty="0"/>
              <a:t> used to </a:t>
            </a:r>
            <a:r>
              <a:rPr lang="en-US" b="1" baseline="0" dirty="0"/>
              <a:t>collect more user labels</a:t>
            </a:r>
            <a:r>
              <a:rPr lang="en-US" baseline="0" dirty="0"/>
              <a:t>.  Now u</a:t>
            </a:r>
            <a:r>
              <a:rPr lang="en-US" dirty="0"/>
              <a:t>sing </a:t>
            </a:r>
            <a:r>
              <a:rPr lang="en-US" dirty="0" err="1"/>
              <a:t>LieCatcher</a:t>
            </a:r>
            <a:r>
              <a:rPr lang="en-US" dirty="0"/>
              <a:t> to do </a:t>
            </a:r>
            <a:r>
              <a:rPr lang="en-US" b="1" dirty="0"/>
              <a:t>helpful training on our corpus</a:t>
            </a:r>
            <a:r>
              <a:rPr lang="en-US" dirty="0"/>
              <a:t>:  provide a “normal” utterance from the user and give quick feedback for mistakes of either truth of lie, explaining what information the rater should have taken into account</a:t>
            </a:r>
            <a:r>
              <a:rPr lang="en-US" baseline="0" dirty="0"/>
              <a:t> when they make a mistake or reinforcing a correct answer by explaining what useful cues were present</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1" baseline="0" dirty="0"/>
              <a:t>If you want to learn how to spot a lie, let us know!</a:t>
            </a:r>
            <a:endParaRPr b="1" dirty="0"/>
          </a:p>
          <a:p>
            <a:pPr marL="0" lvl="0" indent="0" algn="l" rtl="0">
              <a:spcBef>
                <a:spcPts val="0"/>
              </a:spcBef>
              <a:spcAft>
                <a:spcPts val="0"/>
              </a:spcAft>
              <a:buNone/>
            </a:pPr>
            <a:endParaRPr dirty="0"/>
          </a:p>
        </p:txBody>
      </p:sp>
      <p:sp>
        <p:nvSpPr>
          <p:cNvPr id="384" name="Google Shape;384;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Using LieCatcher to do more helpful training:  giving quick feedback and explaining what information the rater should have taken into account….</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https://liedetector.cs.columbia.edu/mturk/portal_new_2.html</a:t>
            </a:r>
            <a:endParaRPr/>
          </a:p>
          <a:p>
            <a:pPr marL="0" lvl="0" indent="0" algn="l" rtl="0">
              <a:spcBef>
                <a:spcPts val="0"/>
              </a:spcBef>
              <a:spcAft>
                <a:spcPts val="0"/>
              </a:spcAft>
              <a:buClr>
                <a:schemeClr val="dk1"/>
              </a:buClr>
              <a:buSzPts val="1200"/>
              <a:buFont typeface="Calibri"/>
              <a:buNone/>
            </a:pPr>
            <a:endParaRPr/>
          </a:p>
        </p:txBody>
      </p:sp>
      <p:sp>
        <p:nvSpPr>
          <p:cNvPr id="266" name="Google Shape;26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89</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we decided to investigate what how human decide whether a statement is truth</a:t>
            </a:r>
            <a:r>
              <a:rPr lang="en-US" baseline="0" dirty="0"/>
              <a:t> or lie in terms of the language a speaker uses and how they present it.  Others have found that they are gesture and facial features that provide clues as well but we focus on language.</a:t>
            </a:r>
            <a:endParaRPr dirty="0"/>
          </a:p>
        </p:txBody>
      </p:sp>
      <p:sp>
        <p:nvSpPr>
          <p:cNvPr id="75" name="Google Shape;7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CSC Columbia/SRI/Colorado corpus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4442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HDIAC: Homeland Defense and Security Information Analysis Center; students this year:  xi chen, mark mandic, yogesh singh, jiaxuan, xinyue tan, becky calinksi</a:t>
            </a:r>
            <a:endParaRPr/>
          </a:p>
        </p:txBody>
      </p:sp>
      <p:sp>
        <p:nvSpPr>
          <p:cNvPr id="391" name="Google Shape;39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560"/>
              </a:spcBef>
              <a:spcAft>
                <a:spcPts val="0"/>
              </a:spcAft>
              <a:buClr>
                <a:srgbClr val="888888"/>
              </a:buClr>
              <a:buSzPts val="2800"/>
              <a:buNone/>
              <a:defRPr>
                <a:solidFill>
                  <a:srgbClr val="888888"/>
                </a:solidFill>
              </a:defRPr>
            </a:lvl1pPr>
            <a:lvl2pPr lvl="1" algn="ctr">
              <a:spcBef>
                <a:spcPts val="480"/>
              </a:spcBef>
              <a:spcAft>
                <a:spcPts val="0"/>
              </a:spcAft>
              <a:buClr>
                <a:srgbClr val="888888"/>
              </a:buClr>
              <a:buSzPts val="24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40"/>
              </a:spcBef>
              <a:spcAft>
                <a:spcPts val="0"/>
              </a:spcAft>
              <a:buClr>
                <a:srgbClr val="888888"/>
              </a:buClr>
              <a:buSzPts val="22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 name="Google Shape;28;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200"/>
          </a:xfrm>
          <a:prstGeom prst="rect">
            <a:avLst/>
          </a:prstGeom>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txBox="1">
            <a:spLocks noGrp="1"/>
          </p:cNvSpPr>
          <p:nvPr>
            <p:ph type="body" idx="1"/>
          </p:nvPr>
        </p:nvSpPr>
        <p:spPr>
          <a:xfrm>
            <a:off x="457200" y="1600201"/>
            <a:ext cx="8229600" cy="4967599"/>
          </a:xfrm>
          <a:prstGeom prst="rect">
            <a:avLst/>
          </a:prstGeom>
        </p:spPr>
        <p:txBody>
          <a:bodyPr lIns="91425" tIns="91425" rIns="91425" bIns="91425" anchor="t" anchorCtr="0">
            <a:normAutofit/>
          </a:bodyPr>
          <a:lstStyle>
            <a:lvl1pPr rtl="0">
              <a:spcBef>
                <a:spcPts val="0"/>
              </a:spcBef>
              <a:defRPr sz="280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lang="en-US" sz="2800" dirty="0"/>
          </a:p>
          <a:p>
            <a:pPr lvl="1"/>
            <a:endParaRPr lang="en-US"/>
          </a:p>
          <a:p>
            <a:pPr lvl="2"/>
            <a:endParaRPr dirty="0"/>
          </a:p>
        </p:txBody>
      </p:sp>
      <p:sp>
        <p:nvSpPr>
          <p:cNvPr id="15" name="Shape 15"/>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lvl1pPr rtl="0">
              <a:spcBef>
                <a:spcPts val="0"/>
              </a:spcBef>
              <a:buNone/>
              <a:defRPr/>
            </a:lvl1p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val="396566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8300"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7.gif"/><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4.png"/><Relationship Id="rId5" Type="http://schemas.openxmlformats.org/officeDocument/2006/relationships/image" Target="../media/image20.jp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0.jpg"/><Relationship Id="rId5" Type="http://schemas.openxmlformats.org/officeDocument/2006/relationships/image" Target="../media/image26.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0.gif"/><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www.cs.columbia.edu/speech/PaperFiles/2020/TACL_a_00311-Chen_Proof1.pdf"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gato.cs.columbia.edu:4243/"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http://gato.cs.columbia.edu:4243/"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hyperlink" Target="http://gato.cs.columbia.edu:4243/"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9"/>
          <p:cNvSpPr txBox="1">
            <a:spLocks noGrp="1"/>
          </p:cNvSpPr>
          <p:nvPr>
            <p:ph type="ctrTitle"/>
          </p:nvPr>
        </p:nvSpPr>
        <p:spPr>
          <a:xfrm>
            <a:off x="685800" y="1651250"/>
            <a:ext cx="7772400" cy="1949100"/>
          </a:xfrm>
          <a:prstGeom prst="rect">
            <a:avLst/>
          </a:prstGeom>
          <a:noFill/>
          <a:ln>
            <a:noFill/>
          </a:ln>
        </p:spPr>
        <p:txBody>
          <a:bodyPr spcFirstLastPara="1" wrap="square" lIns="91425" tIns="45700" rIns="91425" bIns="45700" anchor="ctr" anchorCtr="0">
            <a:noAutofit/>
          </a:bodyPr>
          <a:lstStyle/>
          <a:p>
            <a:pPr lvl="0">
              <a:lnSpc>
                <a:spcPct val="115000"/>
              </a:lnSpc>
              <a:spcBef>
                <a:spcPts val="200"/>
              </a:spcBef>
              <a:buSzPts val="1100"/>
            </a:pPr>
            <a:r>
              <a:rPr lang="en-US" b="1" dirty="0">
                <a:solidFill>
                  <a:srgbClr val="2F5496"/>
                </a:solidFill>
              </a:rPr>
              <a:t>Whom Do We Trust in Dialogue Systems?</a:t>
            </a:r>
            <a:endParaRPr b="1" dirty="0"/>
          </a:p>
        </p:txBody>
      </p:sp>
      <p:sp>
        <p:nvSpPr>
          <p:cNvPr id="64" name="Google Shape;64;p9"/>
          <p:cNvSpPr txBox="1">
            <a:spLocks noGrp="1"/>
          </p:cNvSpPr>
          <p:nvPr>
            <p:ph type="subTitle" idx="1"/>
          </p:nvPr>
        </p:nvSpPr>
        <p:spPr>
          <a:xfrm>
            <a:off x="1371600" y="3886199"/>
            <a:ext cx="6400800" cy="2080647"/>
          </a:xfrm>
          <a:prstGeom prst="rect">
            <a:avLst/>
          </a:prstGeom>
          <a:noFill/>
          <a:ln>
            <a:noFill/>
          </a:ln>
        </p:spPr>
        <p:txBody>
          <a:bodyPr spcFirstLastPara="1" wrap="square" lIns="91425" tIns="45700" rIns="91425" bIns="45700" anchor="t" anchorCtr="0">
            <a:noAutofit/>
          </a:bodyPr>
          <a:lstStyle/>
          <a:p>
            <a:r>
              <a:rPr lang="en-US" dirty="0">
                <a:solidFill>
                  <a:schemeClr val="tx1"/>
                </a:solidFill>
              </a:rPr>
              <a:t>Julia Hirschberg</a:t>
            </a:r>
          </a:p>
          <a:p>
            <a:r>
              <a:rPr lang="en-US" dirty="0">
                <a:solidFill>
                  <a:schemeClr val="tx1"/>
                </a:solidFill>
              </a:rPr>
              <a:t>Columbia University</a:t>
            </a:r>
          </a:p>
          <a:p>
            <a:r>
              <a:rPr lang="en-US" dirty="0">
                <a:solidFill>
                  <a:schemeClr val="tx1"/>
                </a:solidFill>
              </a:rPr>
              <a:t>COMS 6998</a:t>
            </a:r>
          </a:p>
          <a:p>
            <a:r>
              <a:rPr lang="en-US" dirty="0">
                <a:solidFill>
                  <a:schemeClr val="tx1"/>
                </a:solidFill>
              </a:rPr>
              <a:t>Spring 2022</a:t>
            </a:r>
          </a:p>
          <a:p>
            <a:pPr marL="0" lvl="0" indent="0" algn="ctr" rtl="0">
              <a:spcBef>
                <a:spcPts val="560"/>
              </a:spcBef>
              <a:spcAft>
                <a:spcPts val="0"/>
              </a:spcAft>
              <a:buClr>
                <a:srgbClr val="888888"/>
              </a:buClr>
              <a:buSzPts val="28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Modalities Explored for Automatic Deception vs. Truth Detection</a:t>
            </a:r>
            <a:endParaRPr dirty="0"/>
          </a:p>
        </p:txBody>
      </p:sp>
      <p:sp>
        <p:nvSpPr>
          <p:cNvPr id="86" name="Google Shape;86;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Body posture and gestures </a:t>
            </a:r>
            <a:r>
              <a:rPr lang="en-US" sz="2000" dirty="0"/>
              <a:t>(</a:t>
            </a:r>
            <a:r>
              <a:rPr lang="en-US" sz="2000" dirty="0" err="1"/>
              <a:t>Burgoon</a:t>
            </a:r>
            <a:r>
              <a:rPr lang="en-US" sz="2000" dirty="0"/>
              <a:t> et al ‘94)</a:t>
            </a:r>
            <a:endParaRPr dirty="0"/>
          </a:p>
          <a:p>
            <a:pPr marL="342900" lvl="0" indent="-342900" algn="l" rtl="0">
              <a:spcBef>
                <a:spcPts val="560"/>
              </a:spcBef>
              <a:spcAft>
                <a:spcPts val="0"/>
              </a:spcAft>
              <a:buClr>
                <a:srgbClr val="0070C0"/>
              </a:buClr>
              <a:buSzPts val="2800"/>
              <a:buChar char="•"/>
            </a:pPr>
            <a:r>
              <a:rPr lang="en-US" b="1" dirty="0">
                <a:solidFill>
                  <a:srgbClr val="0070C0"/>
                </a:solidFill>
              </a:rPr>
              <a:t>Facial expressions</a:t>
            </a:r>
            <a:r>
              <a:rPr lang="en-US" dirty="0">
                <a:solidFill>
                  <a:srgbClr val="0070C0"/>
                </a:solidFill>
              </a:rPr>
              <a:t> </a:t>
            </a:r>
            <a:r>
              <a:rPr lang="en-US" sz="2000" dirty="0"/>
              <a:t>(Ekman ‘76; Frank, ‘03)</a:t>
            </a:r>
            <a:endParaRPr dirty="0"/>
          </a:p>
          <a:p>
            <a:pPr marL="342900" lvl="0" indent="-342900" algn="l" rtl="0">
              <a:spcBef>
                <a:spcPts val="560"/>
              </a:spcBef>
              <a:spcAft>
                <a:spcPts val="0"/>
              </a:spcAft>
              <a:buClr>
                <a:srgbClr val="0070C0"/>
              </a:buClr>
              <a:buSzPts val="2800"/>
              <a:buChar char="•"/>
            </a:pPr>
            <a:r>
              <a:rPr lang="en-US" b="1" dirty="0">
                <a:solidFill>
                  <a:srgbClr val="0070C0"/>
                </a:solidFill>
              </a:rPr>
              <a:t>Biometric factors </a:t>
            </a:r>
            <a:r>
              <a:rPr lang="en-US" sz="2000" dirty="0"/>
              <a:t>(Horvath, ‘73): but not polygraphs</a:t>
            </a:r>
            <a:endParaRPr dirty="0"/>
          </a:p>
          <a:p>
            <a:pPr marL="342900" lvl="0" indent="-342900" algn="l" rtl="0">
              <a:spcBef>
                <a:spcPts val="560"/>
              </a:spcBef>
              <a:spcAft>
                <a:spcPts val="0"/>
              </a:spcAft>
              <a:buClr>
                <a:srgbClr val="0070C0"/>
              </a:buClr>
              <a:buSzPts val="2800"/>
              <a:buChar char="•"/>
            </a:pPr>
            <a:r>
              <a:rPr lang="en-US" b="1" dirty="0">
                <a:solidFill>
                  <a:srgbClr val="0070C0"/>
                </a:solidFill>
              </a:rPr>
              <a:t>Brain</a:t>
            </a:r>
            <a:r>
              <a:rPr lang="en-US" b="1" dirty="0"/>
              <a:t> </a:t>
            </a:r>
            <a:r>
              <a:rPr lang="en-US" b="1" dirty="0">
                <a:solidFill>
                  <a:srgbClr val="0070C0"/>
                </a:solidFill>
              </a:rPr>
              <a:t>imaging </a:t>
            </a:r>
            <a:r>
              <a:rPr lang="en-US" dirty="0"/>
              <a:t>technologies </a:t>
            </a:r>
            <a:r>
              <a:rPr lang="en-US" sz="2000" dirty="0"/>
              <a:t>(</a:t>
            </a:r>
            <a:r>
              <a:rPr lang="en-US" sz="2000" dirty="0" err="1"/>
              <a:t>Bles</a:t>
            </a:r>
            <a:r>
              <a:rPr lang="en-US" sz="2000" dirty="0"/>
              <a:t> &amp; Haynes ‘08)</a:t>
            </a:r>
            <a:endParaRPr dirty="0"/>
          </a:p>
          <a:p>
            <a:pPr marL="342900" lvl="0" indent="-342900" algn="l" rtl="0">
              <a:spcBef>
                <a:spcPts val="560"/>
              </a:spcBef>
              <a:spcAft>
                <a:spcPts val="0"/>
              </a:spcAft>
              <a:buClr>
                <a:srgbClr val="0070C0"/>
              </a:buClr>
              <a:buSzPts val="2800"/>
              <a:buChar char="•"/>
            </a:pPr>
            <a:r>
              <a:rPr lang="en-US" b="1" dirty="0">
                <a:solidFill>
                  <a:srgbClr val="0070C0"/>
                </a:solidFill>
              </a:rPr>
              <a:t>Language-based</a:t>
            </a:r>
            <a:r>
              <a:rPr lang="en-US" dirty="0">
                <a:solidFill>
                  <a:srgbClr val="FF0000"/>
                </a:solidFill>
              </a:rPr>
              <a:t> </a:t>
            </a:r>
            <a:r>
              <a:rPr lang="en-US" dirty="0"/>
              <a:t>features</a:t>
            </a:r>
            <a:endParaRPr dirty="0"/>
          </a:p>
          <a:p>
            <a:pPr marL="742950" lvl="1" indent="-285750" algn="l" rtl="0">
              <a:spcBef>
                <a:spcPts val="480"/>
              </a:spcBef>
              <a:spcAft>
                <a:spcPts val="0"/>
              </a:spcAft>
              <a:buClr>
                <a:srgbClr val="FF0000"/>
              </a:buClr>
              <a:buSzPts val="2400"/>
              <a:buChar char="–"/>
            </a:pPr>
            <a:r>
              <a:rPr lang="en-US" b="1" dirty="0">
                <a:solidFill>
                  <a:srgbClr val="C00000"/>
                </a:solidFill>
              </a:rPr>
              <a:t>Text</a:t>
            </a:r>
            <a:r>
              <a:rPr lang="en-US" dirty="0"/>
              <a:t>  </a:t>
            </a:r>
            <a:r>
              <a:rPr lang="en-US" sz="2000" dirty="0"/>
              <a:t>(Adams ’96, </a:t>
            </a:r>
            <a:r>
              <a:rPr lang="en-US" sz="2000" dirty="0" err="1"/>
              <a:t>Pennebaker</a:t>
            </a:r>
            <a:r>
              <a:rPr lang="en-US" sz="2000" dirty="0"/>
              <a:t> et al ‘01)</a:t>
            </a:r>
            <a:endParaRPr dirty="0"/>
          </a:p>
          <a:p>
            <a:pPr marL="742950" lvl="1" indent="-285750" algn="l" rtl="0">
              <a:spcBef>
                <a:spcPts val="480"/>
              </a:spcBef>
              <a:spcAft>
                <a:spcPts val="0"/>
              </a:spcAft>
              <a:buClr>
                <a:srgbClr val="FF0000"/>
              </a:buClr>
              <a:buSzPts val="2400"/>
              <a:buChar char="–"/>
            </a:pPr>
            <a:r>
              <a:rPr lang="en-US" b="1" dirty="0">
                <a:solidFill>
                  <a:srgbClr val="C00000"/>
                </a:solidFill>
              </a:rPr>
              <a:t>Speech</a:t>
            </a:r>
            <a:r>
              <a:rPr lang="en-US" dirty="0">
                <a:solidFill>
                  <a:srgbClr val="C00000"/>
                </a:solidFill>
              </a:rPr>
              <a:t> </a:t>
            </a:r>
            <a:r>
              <a:rPr lang="en-US" sz="2000" dirty="0"/>
              <a:t>(</a:t>
            </a:r>
            <a:r>
              <a:rPr lang="en-US" sz="2000" dirty="0" err="1"/>
              <a:t>Enos</a:t>
            </a:r>
            <a:r>
              <a:rPr lang="en-US" sz="2000" dirty="0"/>
              <a:t> et al. ’07, Levitan et al ’18, </a:t>
            </a:r>
          </a:p>
          <a:p>
            <a:pPr marL="457200" lvl="1" indent="0" algn="l" rtl="0">
              <a:spcBef>
                <a:spcPts val="480"/>
              </a:spcBef>
              <a:spcAft>
                <a:spcPts val="0"/>
              </a:spcAft>
              <a:buClr>
                <a:srgbClr val="FF0000"/>
              </a:buClr>
              <a:buSzPts val="2400"/>
              <a:buNone/>
            </a:pPr>
            <a:r>
              <a:rPr lang="en-US" sz="2000" dirty="0"/>
              <a:t>Chen et al ‘20)</a:t>
            </a:r>
            <a:endParaRPr sz="2000" dirty="0"/>
          </a:p>
        </p:txBody>
      </p:sp>
      <p:sp>
        <p:nvSpPr>
          <p:cNvPr id="87" name="Google Shape;87;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88" name="Google Shape;88;p12"/>
          <p:cNvPicPr preferRelativeResize="0"/>
          <p:nvPr/>
        </p:nvPicPr>
        <p:blipFill rotWithShape="1">
          <a:blip r:embed="rId3">
            <a:alphaModFix/>
          </a:blip>
          <a:srcRect/>
          <a:stretch/>
        </p:blipFill>
        <p:spPr>
          <a:xfrm>
            <a:off x="5838983" y="3918352"/>
            <a:ext cx="2946668" cy="196221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Columbia Speech Lab Research</a:t>
            </a:r>
          </a:p>
        </p:txBody>
      </p:sp>
      <p:sp>
        <p:nvSpPr>
          <p:cNvPr id="3" name="Text Placeholder 2"/>
          <p:cNvSpPr>
            <a:spLocks noGrp="1"/>
          </p:cNvSpPr>
          <p:nvPr>
            <p:ph type="body" idx="1"/>
          </p:nvPr>
        </p:nvSpPr>
        <p:spPr/>
        <p:txBody>
          <a:bodyPr/>
          <a:lstStyle/>
          <a:p>
            <a:r>
              <a:rPr lang="en-US" dirty="0"/>
              <a:t>Identifying misinformation and intent in social media</a:t>
            </a:r>
          </a:p>
          <a:p>
            <a:pPr lvl="1"/>
            <a:r>
              <a:rPr lang="en-US" dirty="0"/>
              <a:t>Covid19 tweets, humor and sarcasm</a:t>
            </a:r>
          </a:p>
          <a:p>
            <a:r>
              <a:rPr lang="en-US" dirty="0"/>
              <a:t>Hate speech targeting female journalists</a:t>
            </a:r>
          </a:p>
          <a:p>
            <a:r>
              <a:rPr lang="en-US" dirty="0"/>
              <a:t>Radicalization in Alt-Right and Alt-Left videos</a:t>
            </a:r>
          </a:p>
          <a:p>
            <a:r>
              <a:rPr lang="en-US" dirty="0"/>
              <a:t>Cross-lingual detection of sentiment from Bible data</a:t>
            </a:r>
          </a:p>
          <a:p>
            <a:r>
              <a:rPr lang="en-US" dirty="0"/>
              <a:t>Charisma in U. S. politicians</a:t>
            </a:r>
          </a:p>
          <a:p>
            <a:r>
              <a:rPr lang="en-US" dirty="0"/>
              <a:t>TTS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100</a:t>
            </a:fld>
            <a:endParaRPr lang="uk-UA"/>
          </a:p>
        </p:txBody>
      </p:sp>
    </p:spTree>
    <p:extLst>
      <p:ext uri="{BB962C8B-B14F-4D97-AF65-F5344CB8AC3E}">
        <p14:creationId xmlns:p14="http://schemas.microsoft.com/office/powerpoint/2010/main" val="1978161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Shape 392"/>
        <p:cNvGrpSpPr/>
        <p:nvPr/>
      </p:nvGrpSpPr>
      <p:grpSpPr>
        <a:xfrm>
          <a:off x="0" y="0"/>
          <a:ext cx="0" cy="0"/>
          <a:chOff x="0" y="0"/>
          <a:chExt cx="0" cy="0"/>
        </a:xfrm>
      </p:grpSpPr>
      <p:sp>
        <p:nvSpPr>
          <p:cNvPr id="393" name="Google Shape;393;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Research Outputs, Engagements, Future Directions</a:t>
            </a:r>
            <a:endParaRPr/>
          </a:p>
        </p:txBody>
      </p:sp>
      <p:sp>
        <p:nvSpPr>
          <p:cNvPr id="394" name="Google Shape;394;p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560"/>
              </a:spcBef>
              <a:spcAft>
                <a:spcPts val="0"/>
              </a:spcAft>
              <a:buSzPts val="1800"/>
              <a:buChar char="●"/>
            </a:pPr>
            <a:r>
              <a:rPr lang="en-US" dirty="0"/>
              <a:t>Talks on this work at Bloomberg, Facebook, </a:t>
            </a:r>
            <a:r>
              <a:rPr lang="en-US" dirty="0" err="1"/>
              <a:t>Schonfeld</a:t>
            </a:r>
            <a:r>
              <a:rPr lang="en-US" dirty="0"/>
              <a:t> Quant Conference, ACL 2020 (from TACL paper), HDIAC Webinar, </a:t>
            </a:r>
            <a:r>
              <a:rPr lang="en-US" dirty="0" err="1"/>
              <a:t>Interspeech</a:t>
            </a:r>
            <a:r>
              <a:rPr lang="en-US" dirty="0"/>
              <a:t> 2020, journalists and researchers</a:t>
            </a:r>
            <a:endParaRPr dirty="0"/>
          </a:p>
          <a:p>
            <a:pPr marL="457200" lvl="0" indent="-342900" algn="l" rtl="0">
              <a:lnSpc>
                <a:spcPct val="90000"/>
              </a:lnSpc>
              <a:spcBef>
                <a:spcPts val="0"/>
              </a:spcBef>
              <a:spcAft>
                <a:spcPts val="0"/>
              </a:spcAft>
              <a:buSzPts val="1800"/>
              <a:buChar char="●"/>
            </a:pPr>
            <a:r>
              <a:rPr lang="en-US" dirty="0"/>
              <a:t>Requests for collaboration on financial or insurance fraud detection, in other languages, licensing CDC corpus, LDC</a:t>
            </a:r>
            <a:endParaRPr dirty="0"/>
          </a:p>
          <a:p>
            <a:pPr marL="457200" lvl="0" indent="-342900" algn="l" rtl="0">
              <a:lnSpc>
                <a:spcPct val="90000"/>
              </a:lnSpc>
              <a:spcBef>
                <a:spcPts val="0"/>
              </a:spcBef>
              <a:spcAft>
                <a:spcPts val="0"/>
              </a:spcAft>
              <a:buSzPts val="1800"/>
              <a:buChar char="●"/>
            </a:pPr>
            <a:r>
              <a:rPr lang="en-US" dirty="0"/>
              <a:t>Future directions</a:t>
            </a:r>
            <a:endParaRPr dirty="0"/>
          </a:p>
          <a:p>
            <a:pPr marL="914400" lvl="1" indent="-342900" algn="l" rtl="0">
              <a:lnSpc>
                <a:spcPct val="90000"/>
              </a:lnSpc>
              <a:spcBef>
                <a:spcPts val="0"/>
              </a:spcBef>
              <a:spcAft>
                <a:spcPts val="0"/>
              </a:spcAft>
              <a:buSzPts val="1800"/>
              <a:buChar char="○"/>
            </a:pPr>
            <a:r>
              <a:rPr lang="en-US" dirty="0"/>
              <a:t>Using the Lie Detector game to train humans</a:t>
            </a:r>
            <a:endParaRPr dirty="0"/>
          </a:p>
          <a:p>
            <a:pPr marL="914400" lvl="1" indent="-342900" algn="l" rtl="0">
              <a:lnSpc>
                <a:spcPct val="90000"/>
              </a:lnSpc>
              <a:spcBef>
                <a:spcPts val="0"/>
              </a:spcBef>
              <a:spcAft>
                <a:spcPts val="0"/>
              </a:spcAft>
              <a:buSzPts val="1800"/>
              <a:buChar char="○"/>
            </a:pPr>
            <a:r>
              <a:rPr lang="en-US" dirty="0"/>
              <a:t>Extending our language work to multimodal and to understanding how people can be influenced and potentially radicalized in social media</a:t>
            </a:r>
            <a:endParaRPr dirty="0"/>
          </a:p>
        </p:txBody>
      </p:sp>
      <p:sp>
        <p:nvSpPr>
          <p:cNvPr id="395" name="Google Shape;395;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9"/>
          <p:cNvSpPr txBox="1">
            <a:spLocks noGrp="1"/>
          </p:cNvSpPr>
          <p:nvPr>
            <p:ph type="ctrTitle"/>
          </p:nvPr>
        </p:nvSpPr>
        <p:spPr>
          <a:xfrm>
            <a:off x="614650" y="1312075"/>
            <a:ext cx="7772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a:t>Thank you!</a:t>
            </a:r>
            <a:endParaRPr/>
          </a:p>
        </p:txBody>
      </p:sp>
      <p:sp>
        <p:nvSpPr>
          <p:cNvPr id="401" name="Google Shape;401;p4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solidFill>
                <a:schemeClr val="dk1"/>
              </a:solidFill>
            </a:endParaRPr>
          </a:p>
          <a:p>
            <a:pPr marL="0" lvl="0" indent="0" algn="ctr" rtl="0">
              <a:spcBef>
                <a:spcPts val="560"/>
              </a:spcBef>
              <a:spcAft>
                <a:spcPts val="0"/>
              </a:spcAft>
              <a:buClr>
                <a:schemeClr val="dk1"/>
              </a:buClr>
              <a:buSzPts val="2800"/>
              <a:buNone/>
            </a:pPr>
            <a:r>
              <a:rPr lang="en-US">
                <a:solidFill>
                  <a:schemeClr val="dk1"/>
                </a:solidFill>
              </a:rPr>
              <a:t>Questions? </a:t>
            </a:r>
            <a:endParaRPr>
              <a:solidFill>
                <a:schemeClr val="dk1"/>
              </a:solidFill>
            </a:endParaRPr>
          </a:p>
        </p:txBody>
      </p:sp>
      <p:sp>
        <p:nvSpPr>
          <p:cNvPr id="402" name="Google Shape;402;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102</a:t>
            </a:fld>
            <a:endParaRPr/>
          </a:p>
        </p:txBody>
      </p:sp>
      <p:pic>
        <p:nvPicPr>
          <p:cNvPr id="6" name="Shape 271"/>
          <p:cNvPicPr preferRelativeResize="0"/>
          <p:nvPr/>
        </p:nvPicPr>
        <p:blipFill rotWithShape="1">
          <a:blip r:embed="rId3">
            <a:alphaModFix/>
          </a:blip>
          <a:srcRect/>
          <a:stretch/>
        </p:blipFill>
        <p:spPr>
          <a:xfrm>
            <a:off x="3862780" y="2725365"/>
            <a:ext cx="1405197" cy="13810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Past Language-based Deception Detection was Primarily Based on Text Alone</a:t>
            </a:r>
            <a:endParaRPr dirty="0"/>
          </a:p>
        </p:txBody>
      </p:sp>
      <p:sp>
        <p:nvSpPr>
          <p:cNvPr id="95" name="Google Shape;95;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indent="-457200">
              <a:spcBef>
                <a:spcPts val="0"/>
              </a:spcBef>
              <a:buClr>
                <a:srgbClr val="0070C0"/>
              </a:buClr>
              <a:buSzPts val="2800"/>
            </a:pPr>
            <a:r>
              <a:rPr lang="en-US" b="1" dirty="0">
                <a:solidFill>
                  <a:srgbClr val="0070C0"/>
                </a:solidFill>
              </a:rPr>
              <a:t>Practitioners</a:t>
            </a:r>
            <a:r>
              <a:rPr lang="en-US" b="1" dirty="0"/>
              <a:t>	</a:t>
            </a:r>
            <a:endParaRPr dirty="0"/>
          </a:p>
          <a:p>
            <a:pPr marL="800100" lvl="1">
              <a:spcBef>
                <a:spcPts val="480"/>
              </a:spcBef>
              <a:buSzPts val="2400"/>
            </a:pPr>
            <a:r>
              <a:rPr lang="en-US" dirty="0"/>
              <a:t>Statement analysis (Adams, 1996)</a:t>
            </a:r>
            <a:endParaRPr dirty="0"/>
          </a:p>
          <a:p>
            <a:pPr marL="800100" lvl="1">
              <a:spcBef>
                <a:spcPts val="480"/>
              </a:spcBef>
              <a:buSzPts val="2400"/>
            </a:pPr>
            <a:r>
              <a:rPr lang="en-US" dirty="0"/>
              <a:t>SCAN (Smith, 2001)</a:t>
            </a:r>
            <a:endParaRPr dirty="0"/>
          </a:p>
          <a:p>
            <a:pPr marL="800100" lvl="1">
              <a:spcBef>
                <a:spcPts val="480"/>
              </a:spcBef>
              <a:buSzPts val="2400"/>
            </a:pPr>
            <a:r>
              <a:rPr lang="en-US" dirty="0"/>
              <a:t>John Reid &amp; Associates (Buckley, 2000)</a:t>
            </a:r>
            <a:endParaRPr dirty="0"/>
          </a:p>
          <a:p>
            <a:pPr marL="800100" lvl="1">
              <a:spcBef>
                <a:spcPts val="480"/>
              </a:spcBef>
              <a:buSzPts val="2400"/>
            </a:pPr>
            <a:r>
              <a:rPr lang="en-US" dirty="0"/>
              <a:t>Forensic linguistics (Robert Leonard)</a:t>
            </a:r>
            <a:endParaRPr dirty="0"/>
          </a:p>
          <a:p>
            <a:pPr indent="-457200">
              <a:spcBef>
                <a:spcPts val="0"/>
              </a:spcBef>
              <a:buClr>
                <a:srgbClr val="0070C0"/>
              </a:buClr>
              <a:buSzPts val="2800"/>
            </a:pPr>
            <a:r>
              <a:rPr lang="en-US" b="1" dirty="0">
                <a:solidFill>
                  <a:srgbClr val="0070C0"/>
                </a:solidFill>
              </a:rPr>
              <a:t>Academics (NLP)</a:t>
            </a:r>
            <a:endParaRPr dirty="0">
              <a:solidFill>
                <a:srgbClr val="0070C0"/>
              </a:solidFill>
            </a:endParaRPr>
          </a:p>
          <a:p>
            <a:pPr marL="800100" lvl="1">
              <a:spcBef>
                <a:spcPts val="0"/>
              </a:spcBef>
              <a:buSzPts val="2400"/>
            </a:pPr>
            <a:r>
              <a:rPr lang="en-US" dirty="0" err="1"/>
              <a:t>Bachenko</a:t>
            </a:r>
            <a:r>
              <a:rPr lang="en-US" dirty="0"/>
              <a:t> et al. (2008) on statement analysis</a:t>
            </a:r>
            <a:endParaRPr dirty="0"/>
          </a:p>
          <a:p>
            <a:pPr marL="800100" lvl="1">
              <a:spcBef>
                <a:spcPts val="0"/>
              </a:spcBef>
              <a:buSzPts val="2400"/>
            </a:pPr>
            <a:r>
              <a:rPr lang="en-US" dirty="0" err="1"/>
              <a:t>Ott</a:t>
            </a:r>
            <a:r>
              <a:rPr lang="en-US" dirty="0"/>
              <a:t> et al. (2011) on fake hotel reviews</a:t>
            </a:r>
            <a:endParaRPr dirty="0"/>
          </a:p>
          <a:p>
            <a:pPr marL="800100" lvl="1">
              <a:spcBef>
                <a:spcPts val="0"/>
              </a:spcBef>
              <a:buSzPts val="2400"/>
            </a:pPr>
            <a:r>
              <a:rPr lang="en-US" dirty="0"/>
              <a:t>Perez-Rosas &amp; </a:t>
            </a:r>
            <a:r>
              <a:rPr lang="en-US" dirty="0" err="1"/>
              <a:t>Mihalcea</a:t>
            </a:r>
            <a:r>
              <a:rPr lang="en-US" dirty="0"/>
              <a:t> (2015) multimodal face and NLP</a:t>
            </a:r>
            <a:endParaRPr dirty="0"/>
          </a:p>
          <a:p>
            <a:pPr indent="-457200">
              <a:spcBef>
                <a:spcPts val="0"/>
              </a:spcBef>
              <a:buSzPts val="2800"/>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chemeClr val="dk1"/>
              </a:buClr>
              <a:buSzPts val="2800"/>
              <a:buNone/>
            </a:pPr>
            <a:endParaRPr dirty="0"/>
          </a:p>
          <a:p>
            <a:pPr marL="0" lvl="0" indent="0" algn="l" rtl="0">
              <a:spcBef>
                <a:spcPts val="0"/>
              </a:spcBef>
              <a:spcAft>
                <a:spcPts val="0"/>
              </a:spcAft>
              <a:buClr>
                <a:srgbClr val="0070C0"/>
              </a:buClr>
              <a:buSzPts val="2800"/>
              <a:buNone/>
            </a:pPr>
            <a:r>
              <a:rPr lang="en-US" b="1" dirty="0">
                <a:solidFill>
                  <a:srgbClr val="0070C0"/>
                </a:solidFill>
              </a:rPr>
              <a:t>Speech</a:t>
            </a:r>
            <a:endParaRPr dirty="0">
              <a:solidFill>
                <a:srgbClr val="0070C0"/>
              </a:solidFill>
            </a:endParaRPr>
          </a:p>
          <a:p>
            <a:pPr marL="0" lvl="0" indent="0" algn="l" rtl="0">
              <a:spcBef>
                <a:spcPts val="0"/>
              </a:spcBef>
              <a:spcAft>
                <a:spcPts val="0"/>
              </a:spcAft>
              <a:buClr>
                <a:schemeClr val="dk1"/>
              </a:buClr>
              <a:buSzPts val="2400"/>
              <a:buNone/>
            </a:pPr>
            <a:r>
              <a:rPr lang="en-US" sz="2400" dirty="0"/>
              <a:t>Voice Stress Analysis (Horvath, 1982)</a:t>
            </a:r>
            <a:endParaRPr dirty="0"/>
          </a:p>
          <a:p>
            <a:pPr marL="0" lvl="0" indent="0" algn="l" rtl="0">
              <a:spcBef>
                <a:spcPts val="0"/>
              </a:spcBef>
              <a:spcAft>
                <a:spcPts val="0"/>
              </a:spcAft>
              <a:buClr>
                <a:schemeClr val="dk1"/>
              </a:buClr>
              <a:buSzPts val="2400"/>
              <a:buNone/>
            </a:pPr>
            <a:r>
              <a:rPr lang="en-US" sz="2400" dirty="0"/>
              <a:t>Streeter et al. (1977)</a:t>
            </a:r>
            <a:endParaRPr dirty="0"/>
          </a:p>
          <a:p>
            <a:pPr marL="0" lvl="0" indent="0" algn="l" rtl="0">
              <a:spcBef>
                <a:spcPts val="0"/>
              </a:spcBef>
              <a:spcAft>
                <a:spcPts val="0"/>
              </a:spcAft>
              <a:buClr>
                <a:schemeClr val="dk1"/>
              </a:buClr>
              <a:buSzPts val="2400"/>
              <a:buNone/>
            </a:pPr>
            <a:r>
              <a:rPr lang="en-US" sz="2400" dirty="0"/>
              <a:t>Ekman et al. (1991)</a:t>
            </a:r>
            <a:endParaRPr dirty="0"/>
          </a:p>
          <a:p>
            <a:pPr marL="0" lvl="0" indent="0" algn="l" rtl="0">
              <a:spcBef>
                <a:spcPts val="0"/>
              </a:spcBef>
              <a:spcAft>
                <a:spcPts val="0"/>
              </a:spcAft>
              <a:buClr>
                <a:schemeClr val="dk1"/>
              </a:buClr>
              <a:buSzPts val="2400"/>
              <a:buNone/>
            </a:pPr>
            <a:r>
              <a:rPr lang="en-US" sz="2400" dirty="0" err="1"/>
              <a:t>Enos</a:t>
            </a:r>
            <a:r>
              <a:rPr lang="en-US" sz="2400" dirty="0"/>
              <a:t> (2009)</a:t>
            </a:r>
            <a:endParaRPr dirty="0"/>
          </a:p>
        </p:txBody>
      </p:sp>
      <p:sp>
        <p:nvSpPr>
          <p:cNvPr id="96" name="Google Shape;96;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Goals of Our Research</a:t>
            </a:r>
            <a:endParaRPr/>
          </a:p>
        </p:txBody>
      </p:sp>
      <p:sp>
        <p:nvSpPr>
          <p:cNvPr id="103" name="Google Shape;103;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Identify acoustic-prosodic as well as linguistic characteristics of </a:t>
            </a:r>
            <a:r>
              <a:rPr lang="en-US" b="1" dirty="0">
                <a:solidFill>
                  <a:srgbClr val="0070C0"/>
                </a:solidFill>
              </a:rPr>
              <a:t>deceptive</a:t>
            </a:r>
            <a:r>
              <a:rPr lang="en-US" dirty="0">
                <a:solidFill>
                  <a:srgbClr val="0070C0"/>
                </a:solidFill>
              </a:rPr>
              <a:t> </a:t>
            </a:r>
            <a:r>
              <a:rPr lang="en-US" dirty="0"/>
              <a:t>and </a:t>
            </a:r>
            <a:r>
              <a:rPr lang="en-US" b="1" dirty="0">
                <a:solidFill>
                  <a:srgbClr val="0070C0"/>
                </a:solidFill>
              </a:rPr>
              <a:t>trustworthy</a:t>
            </a:r>
            <a:r>
              <a:rPr lang="en-US" dirty="0">
                <a:solidFill>
                  <a:srgbClr val="0070C0"/>
                </a:solidFill>
              </a:rPr>
              <a:t> </a:t>
            </a:r>
            <a:r>
              <a:rPr lang="en-US" dirty="0"/>
              <a:t>language: speech, transcripts and other modalities</a:t>
            </a:r>
            <a:endParaRPr dirty="0"/>
          </a:p>
          <a:p>
            <a:pPr marL="342900" lvl="0" indent="-342900" algn="l" rtl="0">
              <a:spcBef>
                <a:spcPts val="560"/>
              </a:spcBef>
              <a:spcAft>
                <a:spcPts val="0"/>
              </a:spcAft>
              <a:buClr>
                <a:schemeClr val="dk1"/>
              </a:buClr>
              <a:buSzPts val="2800"/>
              <a:buChar char="•"/>
            </a:pPr>
            <a:r>
              <a:rPr lang="en-US" dirty="0"/>
              <a:t>Develop </a:t>
            </a:r>
            <a:r>
              <a:rPr lang="en-US" b="1" dirty="0">
                <a:solidFill>
                  <a:srgbClr val="0070C0"/>
                </a:solidFill>
              </a:rPr>
              <a:t>automated methods </a:t>
            </a:r>
            <a:r>
              <a:rPr lang="en-US" dirty="0"/>
              <a:t>to detect </a:t>
            </a:r>
            <a:r>
              <a:rPr lang="en-US" b="1" dirty="0">
                <a:solidFill>
                  <a:srgbClr val="0070C0"/>
                </a:solidFill>
              </a:rPr>
              <a:t>deceptive</a:t>
            </a:r>
            <a:r>
              <a:rPr lang="en-US" dirty="0">
                <a:solidFill>
                  <a:srgbClr val="0070C0"/>
                </a:solidFill>
              </a:rPr>
              <a:t> </a:t>
            </a:r>
            <a:r>
              <a:rPr lang="en-US" dirty="0">
                <a:solidFill>
                  <a:schemeClr val="tx1"/>
                </a:solidFill>
              </a:rPr>
              <a:t>language</a:t>
            </a:r>
            <a:r>
              <a:rPr lang="en-US" dirty="0">
                <a:solidFill>
                  <a:srgbClr val="0070C0"/>
                </a:solidFill>
              </a:rPr>
              <a:t> </a:t>
            </a:r>
            <a:r>
              <a:rPr lang="en-US" dirty="0"/>
              <a:t>and </a:t>
            </a:r>
            <a:r>
              <a:rPr lang="en-US" b="1" dirty="0">
                <a:solidFill>
                  <a:srgbClr val="0070C0"/>
                </a:solidFill>
              </a:rPr>
              <a:t>trusted</a:t>
            </a:r>
            <a:r>
              <a:rPr lang="en-US" b="1" dirty="0"/>
              <a:t> </a:t>
            </a:r>
            <a:r>
              <a:rPr lang="en-US" dirty="0"/>
              <a:t>language </a:t>
            </a:r>
            <a:r>
              <a:rPr lang="mr-IN" dirty="0"/>
              <a:t>–</a:t>
            </a:r>
            <a:r>
              <a:rPr lang="en-US" dirty="0"/>
              <a:t> </a:t>
            </a:r>
            <a:r>
              <a:rPr lang="en-US" i="1" dirty="0"/>
              <a:t>note that </a:t>
            </a:r>
            <a:r>
              <a:rPr lang="en-US" b="1" dirty="0"/>
              <a:t>these are </a:t>
            </a:r>
            <a:r>
              <a:rPr lang="en-US" b="1" i="1" dirty="0"/>
              <a:t>not always different</a:t>
            </a:r>
            <a:endParaRPr b="1" i="1" dirty="0"/>
          </a:p>
          <a:p>
            <a:pPr marL="342900" lvl="0">
              <a:spcBef>
                <a:spcPts val="560"/>
              </a:spcBef>
              <a:buSzPts val="2800"/>
            </a:pPr>
            <a:r>
              <a:rPr lang="en-US" dirty="0"/>
              <a:t>Identify the characteristics of speech as well as language that humans:  </a:t>
            </a:r>
            <a:r>
              <a:rPr lang="en-US" b="1" dirty="0">
                <a:solidFill>
                  <a:srgbClr val="0070C0"/>
                </a:solidFill>
              </a:rPr>
              <a:t>trust or</a:t>
            </a:r>
            <a:r>
              <a:rPr lang="en-US" dirty="0"/>
              <a:t> </a:t>
            </a:r>
            <a:r>
              <a:rPr lang="en-US" b="1" dirty="0">
                <a:solidFill>
                  <a:srgbClr val="0070C0"/>
                </a:solidFill>
              </a:rPr>
              <a:t>mistrust</a:t>
            </a:r>
            <a:r>
              <a:rPr lang="en-US" dirty="0">
                <a:solidFill>
                  <a:srgbClr val="C00000"/>
                </a:solidFill>
              </a:rPr>
              <a:t> </a:t>
            </a:r>
            <a:endParaRPr sz="1800" i="1" dirty="0"/>
          </a:p>
        </p:txBody>
      </p:sp>
      <p:sp>
        <p:nvSpPr>
          <p:cNvPr id="104" name="Google Shape;104;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Columbia Cross-Cultural Deception Corpus (CXD)</a:t>
            </a:r>
          </a:p>
        </p:txBody>
      </p:sp>
      <p:sp>
        <p:nvSpPr>
          <p:cNvPr id="3" name="Content Placeholder 2"/>
          <p:cNvSpPr>
            <a:spLocks noGrp="1"/>
          </p:cNvSpPr>
          <p:nvPr>
            <p:ph idx="1"/>
          </p:nvPr>
        </p:nvSpPr>
        <p:spPr/>
        <p:txBody>
          <a:bodyPr/>
          <a:lstStyle/>
          <a:p>
            <a:r>
              <a:rPr lang="en-US" dirty="0"/>
              <a:t>Pair native speakers of </a:t>
            </a:r>
            <a:r>
              <a:rPr lang="en-US" dirty="0">
                <a:solidFill>
                  <a:srgbClr val="0070C0"/>
                </a:solidFill>
              </a:rPr>
              <a:t>SAE</a:t>
            </a:r>
            <a:r>
              <a:rPr lang="en-US" dirty="0"/>
              <a:t> with native speakers of </a:t>
            </a:r>
            <a:r>
              <a:rPr lang="en-US" dirty="0">
                <a:solidFill>
                  <a:srgbClr val="0070C0"/>
                </a:solidFill>
              </a:rPr>
              <a:t>Mandarin Chinese</a:t>
            </a:r>
            <a:r>
              <a:rPr lang="en-US" dirty="0"/>
              <a:t>, all speaking English, interviewing being interviewed by each other</a:t>
            </a:r>
          </a:p>
          <a:p>
            <a:r>
              <a:rPr lang="en-US" dirty="0">
                <a:solidFill>
                  <a:schemeClr val="tx1"/>
                </a:solidFill>
              </a:rPr>
              <a:t>Collect</a:t>
            </a:r>
            <a:r>
              <a:rPr lang="en-US" dirty="0">
                <a:solidFill>
                  <a:schemeClr val="accent1"/>
                </a:solidFill>
              </a:rPr>
              <a:t> </a:t>
            </a:r>
          </a:p>
          <a:p>
            <a:pPr lvl="1"/>
            <a:r>
              <a:rPr lang="en-US" b="1" i="1" dirty="0">
                <a:solidFill>
                  <a:schemeClr val="accent2"/>
                </a:solidFill>
              </a:rPr>
              <a:t>Gender and personality information </a:t>
            </a:r>
            <a:r>
              <a:rPr lang="en-US" dirty="0">
                <a:solidFill>
                  <a:schemeClr val="tx1"/>
                </a:solidFill>
              </a:rPr>
              <a:t>for all subjects</a:t>
            </a:r>
          </a:p>
          <a:p>
            <a:pPr lvl="1"/>
            <a:r>
              <a:rPr lang="en-US" b="1" i="1" dirty="0">
                <a:solidFill>
                  <a:schemeClr val="accent2"/>
                </a:solidFill>
              </a:rPr>
              <a:t>Survey questions </a:t>
            </a:r>
            <a:r>
              <a:rPr lang="en-US" dirty="0">
                <a:solidFill>
                  <a:schemeClr val="tx1"/>
                </a:solidFill>
              </a:rPr>
              <a:t>about themselves and families: </a:t>
            </a:r>
            <a:r>
              <a:rPr lang="en-US" b="1" i="1" dirty="0">
                <a:solidFill>
                  <a:schemeClr val="accent2"/>
                </a:solidFill>
              </a:rPr>
              <a:t>half true </a:t>
            </a:r>
            <a:r>
              <a:rPr lang="en-US" dirty="0">
                <a:solidFill>
                  <a:schemeClr val="tx1"/>
                </a:solidFill>
              </a:rPr>
              <a:t>and</a:t>
            </a:r>
            <a:r>
              <a:rPr lang="en-US" b="1" i="1" dirty="0">
                <a:solidFill>
                  <a:schemeClr val="accent2"/>
                </a:solidFill>
              </a:rPr>
              <a:t> half false answers</a:t>
            </a:r>
          </a:p>
          <a:p>
            <a:pPr lvl="1"/>
            <a:r>
              <a:rPr lang="en-US" b="1" i="1" dirty="0">
                <a:solidFill>
                  <a:schemeClr val="accent2"/>
                </a:solidFill>
              </a:rPr>
              <a:t>Baseline sample </a:t>
            </a:r>
            <a:r>
              <a:rPr lang="en-US" dirty="0">
                <a:solidFill>
                  <a:schemeClr val="tx1"/>
                </a:solidFill>
              </a:rPr>
              <a:t>of their normal voices</a:t>
            </a:r>
          </a:p>
          <a:p>
            <a:r>
              <a:rPr lang="en-US" dirty="0">
                <a:solidFill>
                  <a:schemeClr val="tx1"/>
                </a:solidFill>
              </a:rPr>
              <a:t>Provide</a:t>
            </a:r>
            <a:r>
              <a:rPr lang="en-US" b="1" i="1" dirty="0">
                <a:solidFill>
                  <a:schemeClr val="accent2"/>
                </a:solidFill>
              </a:rPr>
              <a:t> </a:t>
            </a:r>
            <a:r>
              <a:rPr lang="en-US" b="1" i="1" dirty="0">
                <a:solidFill>
                  <a:srgbClr val="0070C0"/>
                </a:solidFill>
              </a:rPr>
              <a:t>monetary incentive </a:t>
            </a:r>
            <a:r>
              <a:rPr lang="en-US" dirty="0">
                <a:solidFill>
                  <a:schemeClr val="tx1"/>
                </a:solidFill>
              </a:rPr>
              <a:t>to</a:t>
            </a:r>
            <a:r>
              <a:rPr lang="en-US" b="1" i="1" dirty="0">
                <a:solidFill>
                  <a:schemeClr val="accent2"/>
                </a:solidFill>
              </a:rPr>
              <a:t> </a:t>
            </a:r>
            <a:r>
              <a:rPr lang="en-US" b="1" i="1" dirty="0">
                <a:solidFill>
                  <a:srgbClr val="0070C0"/>
                </a:solidFill>
              </a:rPr>
              <a:t>lie successfully </a:t>
            </a:r>
            <a:r>
              <a:rPr lang="en-US" dirty="0">
                <a:solidFill>
                  <a:schemeClr val="tx1"/>
                </a:solidFill>
              </a:rPr>
              <a:t>(interviewee) or</a:t>
            </a:r>
            <a:r>
              <a:rPr lang="en-US" b="1" i="1" dirty="0">
                <a:solidFill>
                  <a:schemeClr val="accent2"/>
                </a:solidFill>
              </a:rPr>
              <a:t> </a:t>
            </a:r>
            <a:r>
              <a:rPr lang="en-US" b="1" i="1" dirty="0">
                <a:solidFill>
                  <a:srgbClr val="0070C0"/>
                </a:solidFill>
              </a:rPr>
              <a:t>detect lies correctly </a:t>
            </a:r>
            <a:r>
              <a:rPr lang="en-US" dirty="0">
                <a:solidFill>
                  <a:schemeClr val="tx1"/>
                </a:solidFill>
              </a:rPr>
              <a:t>(interviewer)</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367060C1-CD7E-2840-B5A1-488EBD1FEE97}" type="slidenum">
              <a:rPr lang="en-US" smtClean="0"/>
              <a:pPr/>
              <a:t>13</a:t>
            </a:fld>
            <a:endParaRPr lang="en-US"/>
          </a:p>
        </p:txBody>
      </p:sp>
    </p:spTree>
    <p:extLst>
      <p:ext uri="{BB962C8B-B14F-4D97-AF65-F5344CB8AC3E}">
        <p14:creationId xmlns:p14="http://schemas.microsoft.com/office/powerpoint/2010/main" val="1366318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Big Five NEO-FFI (Costa &amp; McCrae, 1992)</a:t>
            </a:r>
          </a:p>
        </p:txBody>
      </p:sp>
      <p:sp>
        <p:nvSpPr>
          <p:cNvPr id="3" name="Content Placeholder 2"/>
          <p:cNvSpPr>
            <a:spLocks noGrp="1"/>
          </p:cNvSpPr>
          <p:nvPr>
            <p:ph idx="1"/>
          </p:nvPr>
        </p:nvSpPr>
        <p:spPr/>
        <p:txBody>
          <a:bodyPr/>
          <a:lstStyle/>
          <a:p>
            <a:pPr marL="457200" lvl="0" indent="-298450">
              <a:spcBef>
                <a:spcPts val="0"/>
              </a:spcBef>
              <a:buClr>
                <a:schemeClr val="dk1"/>
              </a:buClr>
              <a:buSzPct val="100000"/>
              <a:buFont typeface="Arial"/>
              <a:buChar char="●"/>
            </a:pPr>
            <a:r>
              <a:rPr lang="en" b="1" dirty="0">
                <a:solidFill>
                  <a:schemeClr val="accent1"/>
                </a:solidFill>
              </a:rPr>
              <a:t>Openness to Experience</a:t>
            </a:r>
            <a:r>
              <a:rPr lang="en" b="1" dirty="0">
                <a:solidFill>
                  <a:schemeClr val="dk1"/>
                </a:solidFill>
              </a:rPr>
              <a:t>:</a:t>
            </a:r>
            <a:r>
              <a:rPr lang="en" dirty="0">
                <a:solidFill>
                  <a:schemeClr val="dk1"/>
                </a:solidFill>
              </a:rPr>
              <a:t> </a:t>
            </a:r>
            <a:r>
              <a:rPr lang="en" dirty="0">
                <a:solidFill>
                  <a:schemeClr val="accent2"/>
                </a:solidFill>
              </a:rPr>
              <a:t>“I have a lot of intellectual curiosity.”</a:t>
            </a:r>
          </a:p>
          <a:p>
            <a:pPr marL="457200" lvl="0" indent="-298450">
              <a:spcBef>
                <a:spcPts val="0"/>
              </a:spcBef>
              <a:buClr>
                <a:schemeClr val="dk1"/>
              </a:buClr>
              <a:buSzPct val="100000"/>
              <a:buFont typeface="Arial"/>
              <a:buChar char="●"/>
            </a:pPr>
            <a:r>
              <a:rPr lang="en" b="1" dirty="0">
                <a:solidFill>
                  <a:schemeClr val="accent1"/>
                </a:solidFill>
              </a:rPr>
              <a:t>Conscientiousness:</a:t>
            </a:r>
            <a:r>
              <a:rPr lang="en" dirty="0">
                <a:solidFill>
                  <a:schemeClr val="accent2"/>
                </a:solidFill>
              </a:rPr>
              <a:t> “I strive for excellence in everything I do.”</a:t>
            </a:r>
          </a:p>
          <a:p>
            <a:pPr marL="457200" lvl="0" indent="-298450">
              <a:spcBef>
                <a:spcPts val="0"/>
              </a:spcBef>
              <a:buClr>
                <a:schemeClr val="dk1"/>
              </a:buClr>
              <a:buSzPct val="100000"/>
              <a:buFont typeface="Arial"/>
              <a:buChar char="●"/>
            </a:pPr>
            <a:r>
              <a:rPr lang="en" b="1" dirty="0">
                <a:solidFill>
                  <a:schemeClr val="accent1"/>
                </a:solidFill>
              </a:rPr>
              <a:t>Extraversion:</a:t>
            </a:r>
            <a:r>
              <a:rPr lang="en" dirty="0">
                <a:solidFill>
                  <a:schemeClr val="dk1"/>
                </a:solidFill>
              </a:rPr>
              <a:t> </a:t>
            </a:r>
            <a:r>
              <a:rPr lang="en" dirty="0">
                <a:solidFill>
                  <a:schemeClr val="accent2"/>
                </a:solidFill>
              </a:rPr>
              <a:t>“I like to have a lot of people around me.”</a:t>
            </a:r>
            <a:endParaRPr lang="en-CA" dirty="0">
              <a:solidFill>
                <a:schemeClr val="accent2"/>
              </a:solidFill>
            </a:endParaRPr>
          </a:p>
          <a:p>
            <a:pPr marL="457200" lvl="0" indent="-298450">
              <a:spcBef>
                <a:spcPts val="0"/>
              </a:spcBef>
              <a:buClr>
                <a:schemeClr val="dk1"/>
              </a:buClr>
              <a:buSzPct val="100000"/>
              <a:buFont typeface="Arial"/>
              <a:buChar char="●"/>
            </a:pPr>
            <a:r>
              <a:rPr lang="en" b="1" dirty="0">
                <a:solidFill>
                  <a:schemeClr val="accent1"/>
                </a:solidFill>
              </a:rPr>
              <a:t>Neuroticism:</a:t>
            </a:r>
            <a:r>
              <a:rPr lang="en" dirty="0">
                <a:solidFill>
                  <a:schemeClr val="dk1"/>
                </a:solidFill>
              </a:rPr>
              <a:t> </a:t>
            </a:r>
            <a:r>
              <a:rPr lang="en" dirty="0">
                <a:solidFill>
                  <a:schemeClr val="accent2"/>
                </a:solidFill>
              </a:rPr>
              <a:t>“I often feel inferior to others.”</a:t>
            </a:r>
            <a:endParaRPr lang="en-US" b="1" dirty="0">
              <a:solidFill>
                <a:schemeClr val="accent2"/>
              </a:solidFill>
            </a:endParaRPr>
          </a:p>
          <a:p>
            <a:pPr marL="457200" lvl="0" indent="-298450">
              <a:spcBef>
                <a:spcPts val="0"/>
              </a:spcBef>
              <a:buClr>
                <a:schemeClr val="dk1"/>
              </a:buClr>
              <a:buSzPct val="100000"/>
              <a:buFont typeface="Arial"/>
              <a:buChar char="●"/>
            </a:pPr>
            <a:r>
              <a:rPr lang="en" b="1" dirty="0">
                <a:solidFill>
                  <a:schemeClr val="accent1"/>
                </a:solidFill>
              </a:rPr>
              <a:t>Agreeableness:</a:t>
            </a:r>
            <a:r>
              <a:rPr lang="en" dirty="0">
                <a:solidFill>
                  <a:schemeClr val="dk1"/>
                </a:solidFill>
              </a:rPr>
              <a:t> </a:t>
            </a:r>
            <a:r>
              <a:rPr lang="en" dirty="0">
                <a:solidFill>
                  <a:schemeClr val="accent2"/>
                </a:solidFill>
              </a:rPr>
              <a:t>“I would rather cooperate with others than compete with them.”</a:t>
            </a:r>
            <a:endParaRPr lang="en-CA" dirty="0">
              <a:solidFill>
                <a:schemeClr val="accent2"/>
              </a:solidFill>
            </a:endParaRPr>
          </a:p>
          <a:p>
            <a:pPr marL="457200" lvl="0" indent="0">
              <a:spcBef>
                <a:spcPts val="0"/>
              </a:spcBef>
              <a:buClr>
                <a:schemeClr val="dk1"/>
              </a:buClr>
              <a:buSzPct val="100000"/>
              <a:buNone/>
            </a:pPr>
            <a:endParaRPr lang="en" dirty="0">
              <a:solidFill>
                <a:schemeClr val="dk1"/>
              </a:solidFill>
            </a:endParaRPr>
          </a:p>
          <a:p>
            <a:pPr marL="457200" lvl="0" indent="0">
              <a:spcBef>
                <a:spcPts val="0"/>
              </a:spcBef>
              <a:buClr>
                <a:schemeClr val="dk1"/>
              </a:buClr>
              <a:buSzPct val="100000"/>
              <a:buNone/>
            </a:pPr>
            <a:endParaRPr lang="en" dirty="0">
              <a:solidFill>
                <a:schemeClr val="dk1"/>
              </a:solidFill>
            </a:endParaRP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154332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6C0E8A-CA74-D844-A443-E1AE295B65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graphicFrame>
        <p:nvGraphicFramePr>
          <p:cNvPr id="5" name="Table 4">
            <a:extLst>
              <a:ext uri="{FF2B5EF4-FFF2-40B4-BE49-F238E27FC236}">
                <a16:creationId xmlns:a16="http://schemas.microsoft.com/office/drawing/2014/main" id="{61B1B088-9FC4-114B-B0E2-894C11B5C1EC}"/>
              </a:ext>
            </a:extLst>
          </p:cNvPr>
          <p:cNvGraphicFramePr>
            <a:graphicFrameLocks noGrp="1"/>
          </p:cNvGraphicFramePr>
          <p:nvPr>
            <p:extLst>
              <p:ext uri="{D42A27DB-BD31-4B8C-83A1-F6EECF244321}">
                <p14:modId xmlns:p14="http://schemas.microsoft.com/office/powerpoint/2010/main" val="397154280"/>
              </p:ext>
            </p:extLst>
          </p:nvPr>
        </p:nvGraphicFramePr>
        <p:xfrm>
          <a:off x="1127050" y="446568"/>
          <a:ext cx="7208875" cy="5679600"/>
        </p:xfrm>
        <a:graphic>
          <a:graphicData uri="http://schemas.openxmlformats.org/drawingml/2006/table">
            <a:tbl>
              <a:tblPr firstRow="1" firstCol="1" bandRow="1">
                <a:tableStyleId>{EF62812B-F7C0-4C3C-954F-9B1E891277F2}</a:tableStyleId>
              </a:tblPr>
              <a:tblGrid>
                <a:gridCol w="793399">
                  <a:extLst>
                    <a:ext uri="{9D8B030D-6E8A-4147-A177-3AD203B41FA5}">
                      <a16:colId xmlns:a16="http://schemas.microsoft.com/office/drawing/2014/main" val="907146834"/>
                    </a:ext>
                  </a:extLst>
                </a:gridCol>
                <a:gridCol w="6415476">
                  <a:extLst>
                    <a:ext uri="{9D8B030D-6E8A-4147-A177-3AD203B41FA5}">
                      <a16:colId xmlns:a16="http://schemas.microsoft.com/office/drawing/2014/main" val="3313756690"/>
                    </a:ext>
                  </a:extLst>
                </a:gridCol>
              </a:tblGrid>
              <a:tr h="227184">
                <a:tc>
                  <a:txBody>
                    <a:bodyPr/>
                    <a:lstStyle/>
                    <a:p>
                      <a:pPr marL="0" marR="0" algn="ctr">
                        <a:spcBef>
                          <a:spcPts val="0"/>
                        </a:spcBef>
                        <a:spcAft>
                          <a:spcPts val="0"/>
                        </a:spcAft>
                        <a:tabLst>
                          <a:tab pos="450215" algn="l"/>
                        </a:tabLst>
                      </a:pPr>
                      <a:r>
                        <a:rPr lang="en-US" sz="800">
                          <a:effectLst/>
                        </a:rPr>
                        <a:t>No.</a:t>
                      </a:r>
                      <a:endParaRPr lang="en-US" sz="900">
                        <a:effectLst/>
                        <a:latin typeface="Liberation Serif"/>
                        <a:ea typeface="DejaVu Sans"/>
                        <a:cs typeface="DejaVu Sans"/>
                      </a:endParaRPr>
                    </a:p>
                  </a:txBody>
                  <a:tcPr marL="26623" marR="26623" marT="26623" marB="26623"/>
                </a:tc>
                <a:tc>
                  <a:txBody>
                    <a:bodyPr/>
                    <a:lstStyle/>
                    <a:p>
                      <a:pPr marL="0" marR="0" algn="ctr">
                        <a:spcBef>
                          <a:spcPts val="0"/>
                        </a:spcBef>
                        <a:spcAft>
                          <a:spcPts val="0"/>
                        </a:spcAft>
                        <a:tabLst>
                          <a:tab pos="450215" algn="l"/>
                        </a:tabLst>
                      </a:pPr>
                      <a:r>
                        <a:rPr lang="en-US" sz="800">
                          <a:effectLst/>
                        </a:rPr>
                        <a:t>Questions</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143330301"/>
                  </a:ext>
                </a:extLst>
              </a:tr>
              <a:tr h="227184">
                <a:tc>
                  <a:txBody>
                    <a:bodyPr/>
                    <a:lstStyle/>
                    <a:p>
                      <a:pPr marL="0" marR="0">
                        <a:spcBef>
                          <a:spcPts val="0"/>
                        </a:spcBef>
                        <a:spcAft>
                          <a:spcPts val="0"/>
                        </a:spcAft>
                        <a:tabLst>
                          <a:tab pos="450215" algn="l"/>
                        </a:tabLst>
                      </a:pPr>
                      <a:r>
                        <a:rPr lang="en-US" sz="800">
                          <a:effectLst/>
                        </a:rPr>
                        <a:t>1  </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Where were you born?</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679024157"/>
                  </a:ext>
                </a:extLst>
              </a:tr>
              <a:tr h="227184">
                <a:tc>
                  <a:txBody>
                    <a:bodyPr/>
                    <a:lstStyle/>
                    <a:p>
                      <a:pPr marL="0" marR="0">
                        <a:spcBef>
                          <a:spcPts val="0"/>
                        </a:spcBef>
                        <a:spcAft>
                          <a:spcPts val="0"/>
                        </a:spcAft>
                        <a:tabLst>
                          <a:tab pos="450215" algn="l"/>
                        </a:tabLst>
                      </a:pPr>
                      <a:r>
                        <a:rPr lang="en-US" sz="800">
                          <a:effectLst/>
                        </a:rPr>
                        <a:t>2</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How many years did you live in your first home?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128969984"/>
                  </a:ext>
                </a:extLst>
              </a:tr>
              <a:tr h="227184">
                <a:tc>
                  <a:txBody>
                    <a:bodyPr/>
                    <a:lstStyle/>
                    <a:p>
                      <a:pPr marL="0" marR="0">
                        <a:spcBef>
                          <a:spcPts val="0"/>
                        </a:spcBef>
                        <a:spcAft>
                          <a:spcPts val="0"/>
                        </a:spcAft>
                        <a:tabLst>
                          <a:tab pos="450215" algn="l"/>
                        </a:tabLst>
                      </a:pPr>
                      <a:r>
                        <a:rPr lang="en-US" sz="800">
                          <a:effectLst/>
                        </a:rPr>
                        <a:t>3</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your mother's job?</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650590967"/>
                  </a:ext>
                </a:extLst>
              </a:tr>
              <a:tr h="227184">
                <a:tc>
                  <a:txBody>
                    <a:bodyPr/>
                    <a:lstStyle/>
                    <a:p>
                      <a:pPr marL="0" marR="0">
                        <a:spcBef>
                          <a:spcPts val="0"/>
                        </a:spcBef>
                        <a:spcAft>
                          <a:spcPts val="0"/>
                        </a:spcAft>
                        <a:tabLst>
                          <a:tab pos="450215" algn="l"/>
                        </a:tabLst>
                      </a:pPr>
                      <a:r>
                        <a:rPr lang="en-US" sz="800">
                          <a:effectLst/>
                        </a:rPr>
                        <a:t>4</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your father's job?</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103620399"/>
                  </a:ext>
                </a:extLst>
              </a:tr>
              <a:tr h="227184">
                <a:tc>
                  <a:txBody>
                    <a:bodyPr/>
                    <a:lstStyle/>
                    <a:p>
                      <a:pPr marL="0" marR="0">
                        <a:spcBef>
                          <a:spcPts val="0"/>
                        </a:spcBef>
                        <a:spcAft>
                          <a:spcPts val="0"/>
                        </a:spcAft>
                        <a:tabLst>
                          <a:tab pos="450215" algn="l"/>
                        </a:tabLst>
                      </a:pPr>
                      <a:r>
                        <a:rPr lang="en-US" sz="800">
                          <a:effectLst/>
                        </a:rPr>
                        <a:t>5</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your parents divorced?</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607232139"/>
                  </a:ext>
                </a:extLst>
              </a:tr>
              <a:tr h="227184">
                <a:tc>
                  <a:txBody>
                    <a:bodyPr/>
                    <a:lstStyle/>
                    <a:p>
                      <a:pPr marL="0" marR="0">
                        <a:spcBef>
                          <a:spcPts val="0"/>
                        </a:spcBef>
                        <a:spcAft>
                          <a:spcPts val="0"/>
                        </a:spcAft>
                        <a:tabLst>
                          <a:tab pos="450215" algn="l"/>
                        </a:tabLst>
                      </a:pPr>
                      <a:r>
                        <a:rPr lang="en-US" sz="800">
                          <a:effectLst/>
                        </a:rPr>
                        <a:t>6</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broken a bone?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019652823"/>
                  </a:ext>
                </a:extLst>
              </a:tr>
              <a:tr h="227184">
                <a:tc>
                  <a:txBody>
                    <a:bodyPr/>
                    <a:lstStyle/>
                    <a:p>
                      <a:pPr marL="0" marR="0">
                        <a:spcBef>
                          <a:spcPts val="0"/>
                        </a:spcBef>
                        <a:spcAft>
                          <a:spcPts val="0"/>
                        </a:spcAft>
                        <a:tabLst>
                          <a:tab pos="450215" algn="l"/>
                        </a:tabLst>
                      </a:pPr>
                      <a:r>
                        <a:rPr lang="en-US" sz="800">
                          <a:effectLst/>
                        </a:rPr>
                        <a:t>7</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Do you have allergies to any foods?</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113872751"/>
                  </a:ext>
                </a:extLst>
              </a:tr>
              <a:tr h="227184">
                <a:tc>
                  <a:txBody>
                    <a:bodyPr/>
                    <a:lstStyle/>
                    <a:p>
                      <a:pPr marL="0" marR="0">
                        <a:spcBef>
                          <a:spcPts val="0"/>
                        </a:spcBef>
                        <a:spcAft>
                          <a:spcPts val="0"/>
                        </a:spcAft>
                        <a:tabLst>
                          <a:tab pos="450215" algn="l"/>
                        </a:tabLst>
                      </a:pPr>
                      <a:r>
                        <a:rPr lang="en-US" sz="800">
                          <a:effectLst/>
                        </a:rPr>
                        <a:t>8</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stayed overnight in a hospital as a patient?</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865819413"/>
                  </a:ext>
                </a:extLst>
              </a:tr>
              <a:tr h="227184">
                <a:tc>
                  <a:txBody>
                    <a:bodyPr/>
                    <a:lstStyle/>
                    <a:p>
                      <a:pPr marL="0" marR="0">
                        <a:spcBef>
                          <a:spcPts val="0"/>
                        </a:spcBef>
                        <a:spcAft>
                          <a:spcPts val="0"/>
                        </a:spcAft>
                        <a:tabLst>
                          <a:tab pos="450215" algn="l"/>
                        </a:tabLst>
                      </a:pPr>
                      <a:r>
                        <a:rPr lang="en-US" sz="800">
                          <a:effectLst/>
                        </a:rPr>
                        <a:t>9</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tweeted? (posted a message on twitter)</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364980623"/>
                  </a:ext>
                </a:extLst>
              </a:tr>
              <a:tr h="227184">
                <a:tc>
                  <a:txBody>
                    <a:bodyPr/>
                    <a:lstStyle/>
                    <a:p>
                      <a:pPr marL="0" marR="0">
                        <a:spcBef>
                          <a:spcPts val="0"/>
                        </a:spcBef>
                        <a:spcAft>
                          <a:spcPts val="0"/>
                        </a:spcAft>
                        <a:tabLst>
                          <a:tab pos="450215" algn="l"/>
                        </a:tabLst>
                      </a:pPr>
                      <a:r>
                        <a:rPr lang="en-US" sz="800">
                          <a:effectLst/>
                        </a:rPr>
                        <a:t>10</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bought anything on eBay?</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378326781"/>
                  </a:ext>
                </a:extLst>
              </a:tr>
              <a:tr h="227184">
                <a:tc>
                  <a:txBody>
                    <a:bodyPr/>
                    <a:lstStyle/>
                    <a:p>
                      <a:pPr marL="0" marR="0">
                        <a:spcBef>
                          <a:spcPts val="0"/>
                        </a:spcBef>
                        <a:spcAft>
                          <a:spcPts val="0"/>
                        </a:spcAft>
                        <a:tabLst>
                          <a:tab pos="450215" algn="l"/>
                        </a:tabLst>
                      </a:pPr>
                      <a:r>
                        <a:rPr lang="en-US" sz="800">
                          <a:effectLst/>
                        </a:rPr>
                        <a:t>11</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Do you own an e-reader of any kind?</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301044455"/>
                  </a:ext>
                </a:extLst>
              </a:tr>
              <a:tr h="227184">
                <a:tc>
                  <a:txBody>
                    <a:bodyPr/>
                    <a:lstStyle/>
                    <a:p>
                      <a:pPr marL="0" marR="0">
                        <a:spcBef>
                          <a:spcPts val="0"/>
                        </a:spcBef>
                        <a:spcAft>
                          <a:spcPts val="0"/>
                        </a:spcAft>
                        <a:tabLst>
                          <a:tab pos="450215" algn="l"/>
                        </a:tabLst>
                      </a:pPr>
                      <a:r>
                        <a:rPr lang="en-US" sz="800">
                          <a:effectLst/>
                        </a:rPr>
                        <a:t>12</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Who was the last person you were in a physical fight with?</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807047154"/>
                  </a:ext>
                </a:extLst>
              </a:tr>
              <a:tr h="227184">
                <a:tc>
                  <a:txBody>
                    <a:bodyPr/>
                    <a:lstStyle/>
                    <a:p>
                      <a:pPr marL="0" marR="0">
                        <a:spcBef>
                          <a:spcPts val="0"/>
                        </a:spcBef>
                        <a:spcAft>
                          <a:spcPts val="0"/>
                        </a:spcAft>
                        <a:tabLst>
                          <a:tab pos="450215" algn="l"/>
                        </a:tabLst>
                      </a:pPr>
                      <a:r>
                        <a:rPr lang="en-US" sz="800">
                          <a:effectLst/>
                        </a:rPr>
                        <a:t>13</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gotten into trouble with the police?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020775542"/>
                  </a:ext>
                </a:extLst>
              </a:tr>
              <a:tr h="227184">
                <a:tc>
                  <a:txBody>
                    <a:bodyPr/>
                    <a:lstStyle/>
                    <a:p>
                      <a:pPr marL="0" marR="0">
                        <a:spcBef>
                          <a:spcPts val="0"/>
                        </a:spcBef>
                        <a:spcAft>
                          <a:spcPts val="0"/>
                        </a:spcAft>
                        <a:tabLst>
                          <a:tab pos="450215" algn="l"/>
                        </a:tabLst>
                      </a:pPr>
                      <a:r>
                        <a:rPr lang="en-US" sz="800">
                          <a:effectLst/>
                        </a:rPr>
                        <a:t>14</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Who ended your last romantic relationship?</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4280639336"/>
                  </a:ext>
                </a:extLst>
              </a:tr>
              <a:tr h="227184">
                <a:tc>
                  <a:txBody>
                    <a:bodyPr/>
                    <a:lstStyle/>
                    <a:p>
                      <a:pPr marL="0" marR="0">
                        <a:spcBef>
                          <a:spcPts val="0"/>
                        </a:spcBef>
                        <a:spcAft>
                          <a:spcPts val="0"/>
                        </a:spcAft>
                        <a:tabLst>
                          <a:tab pos="450215" algn="l"/>
                        </a:tabLst>
                      </a:pPr>
                      <a:r>
                        <a:rPr lang="en-US" sz="800">
                          <a:effectLst/>
                        </a:rPr>
                        <a:t>15</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Whom do you love more, your mother or father?</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688007567"/>
                  </a:ext>
                </a:extLst>
              </a:tr>
              <a:tr h="227184">
                <a:tc>
                  <a:txBody>
                    <a:bodyPr/>
                    <a:lstStyle/>
                    <a:p>
                      <a:pPr marL="0" marR="0">
                        <a:spcBef>
                          <a:spcPts val="0"/>
                        </a:spcBef>
                        <a:spcAft>
                          <a:spcPts val="0"/>
                        </a:spcAft>
                        <a:tabLst>
                          <a:tab pos="450215" algn="l"/>
                        </a:tabLst>
                      </a:pPr>
                      <a:r>
                        <a:rPr lang="en-US" sz="800">
                          <a:effectLst/>
                        </a:rPr>
                        <a:t>16</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the most you have ever spent on a pair of shoes?</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705029775"/>
                  </a:ext>
                </a:extLst>
              </a:tr>
              <a:tr h="227184">
                <a:tc>
                  <a:txBody>
                    <a:bodyPr/>
                    <a:lstStyle/>
                    <a:p>
                      <a:pPr marL="0" marR="0">
                        <a:spcBef>
                          <a:spcPts val="0"/>
                        </a:spcBef>
                        <a:spcAft>
                          <a:spcPts val="0"/>
                        </a:spcAft>
                        <a:tabLst>
                          <a:tab pos="450215" algn="l"/>
                        </a:tabLst>
                      </a:pPr>
                      <a:r>
                        <a:rPr lang="en-US" sz="800">
                          <a:effectLst/>
                        </a:rPr>
                        <a:t>17</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What is the last movie you saw that you really hated?</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2328058560"/>
                  </a:ext>
                </a:extLst>
              </a:tr>
              <a:tr h="227184">
                <a:tc>
                  <a:txBody>
                    <a:bodyPr/>
                    <a:lstStyle/>
                    <a:p>
                      <a:pPr marL="0" marR="0">
                        <a:spcBef>
                          <a:spcPts val="0"/>
                        </a:spcBef>
                        <a:spcAft>
                          <a:spcPts val="0"/>
                        </a:spcAft>
                        <a:tabLst>
                          <a:tab pos="450215" algn="l"/>
                        </a:tabLst>
                      </a:pPr>
                      <a:r>
                        <a:rPr lang="en-US" sz="800">
                          <a:effectLst/>
                        </a:rPr>
                        <a:t>18</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gone ice-skating?</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570927777"/>
                  </a:ext>
                </a:extLst>
              </a:tr>
              <a:tr h="227184">
                <a:tc>
                  <a:txBody>
                    <a:bodyPr/>
                    <a:lstStyle/>
                    <a:p>
                      <a:pPr marL="0" marR="0">
                        <a:spcBef>
                          <a:spcPts val="0"/>
                        </a:spcBef>
                        <a:spcAft>
                          <a:spcPts val="0"/>
                        </a:spcAft>
                        <a:tabLst>
                          <a:tab pos="450215" algn="l"/>
                        </a:tabLst>
                      </a:pPr>
                      <a:r>
                        <a:rPr lang="en-US" sz="800">
                          <a:effectLst/>
                        </a:rPr>
                        <a:t>19</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Do you currently own a tennis racket?</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709179765"/>
                  </a:ext>
                </a:extLst>
              </a:tr>
              <a:tr h="227184">
                <a:tc>
                  <a:txBody>
                    <a:bodyPr/>
                    <a:lstStyle/>
                    <a:p>
                      <a:pPr marL="0" marR="0">
                        <a:spcBef>
                          <a:spcPts val="0"/>
                        </a:spcBef>
                        <a:spcAft>
                          <a:spcPts val="0"/>
                        </a:spcAft>
                        <a:tabLst>
                          <a:tab pos="450215" algn="l"/>
                        </a:tabLst>
                      </a:pPr>
                      <a:r>
                        <a:rPr lang="en-US" sz="800">
                          <a:effectLst/>
                        </a:rPr>
                        <a:t>20</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How many roommates do you have?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519804949"/>
                  </a:ext>
                </a:extLst>
              </a:tr>
              <a:tr h="227184">
                <a:tc>
                  <a:txBody>
                    <a:bodyPr/>
                    <a:lstStyle/>
                    <a:p>
                      <a:pPr marL="0" marR="0">
                        <a:spcBef>
                          <a:spcPts val="0"/>
                        </a:spcBef>
                        <a:spcAft>
                          <a:spcPts val="0"/>
                        </a:spcAft>
                        <a:tabLst>
                          <a:tab pos="450215" algn="l"/>
                        </a:tabLst>
                      </a:pPr>
                      <a:r>
                        <a:rPr lang="en-US" sz="800">
                          <a:effectLst/>
                        </a:rPr>
                        <a:t>21</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If you attended college, what was your major?</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709563924"/>
                  </a:ext>
                </a:extLst>
              </a:tr>
              <a:tr h="227184">
                <a:tc>
                  <a:txBody>
                    <a:bodyPr/>
                    <a:lstStyle/>
                    <a:p>
                      <a:pPr marL="0" marR="0">
                        <a:spcBef>
                          <a:spcPts val="0"/>
                        </a:spcBef>
                        <a:spcAft>
                          <a:spcPts val="0"/>
                        </a:spcAft>
                        <a:tabLst>
                          <a:tab pos="450215" algn="l"/>
                        </a:tabLst>
                      </a:pPr>
                      <a:r>
                        <a:rPr lang="en-US" sz="800">
                          <a:effectLst/>
                        </a:rPr>
                        <a:t>22</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Did you ever have a cat?</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284652291"/>
                  </a:ext>
                </a:extLst>
              </a:tr>
              <a:tr h="227184">
                <a:tc>
                  <a:txBody>
                    <a:bodyPr/>
                    <a:lstStyle/>
                    <a:p>
                      <a:pPr marL="0" marR="0">
                        <a:spcBef>
                          <a:spcPts val="0"/>
                        </a:spcBef>
                        <a:spcAft>
                          <a:spcPts val="0"/>
                        </a:spcAft>
                        <a:tabLst>
                          <a:tab pos="450215" algn="l"/>
                        </a:tabLst>
                      </a:pPr>
                      <a:r>
                        <a:rPr lang="en-US" sz="800">
                          <a:effectLst/>
                        </a:rPr>
                        <a:t>23</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a:effectLst/>
                        </a:rPr>
                        <a:t>Have you ever watched a person or pet die?</a:t>
                      </a:r>
                      <a:endParaRPr lang="en-US" sz="90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3620497627"/>
                  </a:ext>
                </a:extLst>
              </a:tr>
              <a:tr h="227184">
                <a:tc>
                  <a:txBody>
                    <a:bodyPr/>
                    <a:lstStyle/>
                    <a:p>
                      <a:pPr marL="0" marR="0">
                        <a:spcBef>
                          <a:spcPts val="0"/>
                        </a:spcBef>
                        <a:spcAft>
                          <a:spcPts val="0"/>
                        </a:spcAft>
                        <a:tabLst>
                          <a:tab pos="450215" algn="l"/>
                        </a:tabLst>
                      </a:pPr>
                      <a:r>
                        <a:rPr lang="en-US" sz="800">
                          <a:effectLst/>
                        </a:rPr>
                        <a:t>24</a:t>
                      </a:r>
                      <a:endParaRPr lang="en-US" sz="900">
                        <a:effectLst/>
                        <a:latin typeface="Liberation Serif"/>
                        <a:ea typeface="DejaVu Sans"/>
                        <a:cs typeface="DejaVu Sans"/>
                      </a:endParaRPr>
                    </a:p>
                  </a:txBody>
                  <a:tcPr marL="26623" marR="26623" marT="26623" marB="26623"/>
                </a:tc>
                <a:tc>
                  <a:txBody>
                    <a:bodyPr/>
                    <a:lstStyle/>
                    <a:p>
                      <a:pPr marL="0" marR="0">
                        <a:spcBef>
                          <a:spcPts val="0"/>
                        </a:spcBef>
                        <a:spcAft>
                          <a:spcPts val="0"/>
                        </a:spcAft>
                        <a:tabLst>
                          <a:tab pos="450215" algn="l"/>
                        </a:tabLst>
                      </a:pPr>
                      <a:r>
                        <a:rPr lang="en-US" sz="800" dirty="0">
                          <a:effectLst/>
                        </a:rPr>
                        <a:t>Did you ever cheat on a test in high school?</a:t>
                      </a:r>
                      <a:endParaRPr lang="en-US" sz="900" dirty="0">
                        <a:effectLst/>
                        <a:latin typeface="Liberation Serif"/>
                        <a:ea typeface="DejaVu Sans"/>
                        <a:cs typeface="DejaVu Sans"/>
                      </a:endParaRPr>
                    </a:p>
                  </a:txBody>
                  <a:tcPr marL="26623" marR="26623" marT="26623" marB="26623"/>
                </a:tc>
                <a:extLst>
                  <a:ext uri="{0D108BD9-81ED-4DB2-BD59-A6C34878D82A}">
                    <a16:rowId xmlns:a16="http://schemas.microsoft.com/office/drawing/2014/main" val="1092739508"/>
                  </a:ext>
                </a:extLst>
              </a:tr>
            </a:tbl>
          </a:graphicData>
        </a:graphic>
      </p:graphicFrame>
    </p:spTree>
    <p:extLst>
      <p:ext uri="{BB962C8B-B14F-4D97-AF65-F5344CB8AC3E}">
        <p14:creationId xmlns:p14="http://schemas.microsoft.com/office/powerpoint/2010/main" val="4235794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p:txBody>
          <a:bodyPr/>
          <a:lstStyle/>
          <a:p>
            <a:r>
              <a:rPr lang="en-US" dirty="0"/>
              <a:t>Motivation and Scoring</a:t>
            </a:r>
            <a:endParaRPr lang="en" dirty="0"/>
          </a:p>
        </p:txBody>
      </p:sp>
      <p:sp>
        <p:nvSpPr>
          <p:cNvPr id="5" name="Text Placeholder 4"/>
          <p:cNvSpPr>
            <a:spLocks noGrp="1"/>
          </p:cNvSpPr>
          <p:nvPr>
            <p:ph type="body" idx="1"/>
          </p:nvPr>
        </p:nvSpPr>
        <p:spPr/>
        <p:txBody>
          <a:bodyPr/>
          <a:lstStyle/>
          <a:p>
            <a:pPr lvl="0"/>
            <a:r>
              <a:rPr lang="en-US" b="1" i="1" dirty="0">
                <a:solidFill>
                  <a:schemeClr val="accent1"/>
                </a:solidFill>
              </a:rPr>
              <a:t>Monetary motivation</a:t>
            </a:r>
          </a:p>
          <a:p>
            <a:pPr lvl="1"/>
            <a:r>
              <a:rPr lang="en" b="1" dirty="0">
                <a:solidFill>
                  <a:schemeClr val="accent2"/>
                </a:solidFill>
              </a:rPr>
              <a:t>Success</a:t>
            </a:r>
            <a:r>
              <a:rPr lang="en-US" b="1" dirty="0">
                <a:solidFill>
                  <a:schemeClr val="accent2"/>
                </a:solidFill>
              </a:rPr>
              <a:t> for interviewer</a:t>
            </a:r>
            <a:r>
              <a:rPr lang="en-US" dirty="0"/>
              <a:t>:</a:t>
            </a:r>
            <a:endParaRPr lang="en" dirty="0"/>
          </a:p>
          <a:p>
            <a:pPr lvl="2"/>
            <a:r>
              <a:rPr lang="en-US" dirty="0"/>
              <a:t>Add $1 for every correct judgment, truth or lie</a:t>
            </a:r>
          </a:p>
          <a:p>
            <a:pPr lvl="2"/>
            <a:r>
              <a:rPr lang="en-US" dirty="0"/>
              <a:t>Lose $1 for every incorrect judgement</a:t>
            </a:r>
          </a:p>
          <a:p>
            <a:pPr lvl="1"/>
            <a:r>
              <a:rPr lang="en-US" b="1" dirty="0">
                <a:solidFill>
                  <a:schemeClr val="accent2"/>
                </a:solidFill>
              </a:rPr>
              <a:t>Success for interviewee:</a:t>
            </a:r>
          </a:p>
          <a:p>
            <a:pPr lvl="2"/>
            <a:r>
              <a:rPr lang="en-US" dirty="0"/>
              <a:t>Add $1 for every lie interviewer thinks is true</a:t>
            </a:r>
          </a:p>
          <a:p>
            <a:pPr lvl="2"/>
            <a:r>
              <a:rPr lang="en-US" dirty="0"/>
              <a:t>Lose $1 for every lie interviewers thinks is a lie</a:t>
            </a:r>
          </a:p>
          <a:p>
            <a:r>
              <a:rPr lang="en-US" b="1" i="1" dirty="0">
                <a:solidFill>
                  <a:schemeClr val="accent1"/>
                </a:solidFill>
              </a:rPr>
              <a:t>Good liars tell the truth as much as possible </a:t>
            </a:r>
            <a:r>
              <a:rPr lang="en-US" dirty="0"/>
              <a:t>when lying, so how do we know what’s true or false for follow-up questions?</a:t>
            </a:r>
          </a:p>
          <a:p>
            <a:pPr lvl="1"/>
            <a:r>
              <a:rPr lang="en-US" b="1" dirty="0">
                <a:solidFill>
                  <a:schemeClr val="accent2"/>
                </a:solidFill>
              </a:rPr>
              <a:t>Interviewees press T/F keys after every phrase </a:t>
            </a:r>
          </a:p>
          <a:p>
            <a:endParaRPr lang="en-US" dirty="0"/>
          </a:p>
        </p:txBody>
      </p:sp>
      <p:sp>
        <p:nvSpPr>
          <p:cNvPr id="2" name="Slide Number Placeholder 1"/>
          <p:cNvSpPr>
            <a:spLocks noGrp="1"/>
          </p:cNvSpPr>
          <p:nvPr>
            <p:ph type="sldNum" idx="12"/>
          </p:nvPr>
        </p:nvSpPr>
        <p:spPr/>
        <p:txBody>
          <a:bodyPr/>
          <a:lstStyle/>
          <a:p>
            <a:pPr lvl="0"/>
            <a:fld id="{00000000-1234-1234-1234-123412341234}" type="slidenum">
              <a:rPr lang="en" smtClean="0"/>
              <a:pPr lvl="0"/>
              <a:t>16</a:t>
            </a:fld>
            <a:endParaRPr lang="en"/>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37"/>
        <p:cNvGrpSpPr/>
        <p:nvPr/>
      </p:nvGrpSpPr>
      <p:grpSpPr>
        <a:xfrm>
          <a:off x="0" y="0"/>
          <a:ext cx="0" cy="0"/>
          <a:chOff x="0" y="0"/>
          <a:chExt cx="0" cy="0"/>
        </a:xfrm>
      </p:grpSpPr>
      <p:sp>
        <p:nvSpPr>
          <p:cNvPr id="138" name="Google Shape;13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Columbia X-Cultural Deception (</a:t>
            </a:r>
            <a:r>
              <a:rPr lang="en-US" dirty="0" err="1"/>
              <a:t>CxD</a:t>
            </a:r>
            <a:r>
              <a:rPr lang="en-US" dirty="0"/>
              <a:t>) Corpus </a:t>
            </a:r>
            <a:endParaRPr dirty="0"/>
          </a:p>
        </p:txBody>
      </p:sp>
      <p:sp>
        <p:nvSpPr>
          <p:cNvPr id="139" name="Google Shape;139;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340 subjects balanced for gender and native language</a:t>
            </a:r>
            <a:endParaRPr b="1" dirty="0"/>
          </a:p>
          <a:p>
            <a:pPr marL="800100" lvl="1">
              <a:lnSpc>
                <a:spcPct val="90000"/>
              </a:lnSpc>
              <a:spcBef>
                <a:spcPts val="518"/>
              </a:spcBef>
              <a:buSzPts val="2590"/>
              <a:buChar char="•"/>
            </a:pPr>
            <a:r>
              <a:rPr lang="en-US" sz="2190" dirty="0"/>
              <a:t>Native speakers of </a:t>
            </a:r>
            <a:r>
              <a:rPr lang="en-US" sz="2190" b="1" dirty="0">
                <a:solidFill>
                  <a:srgbClr val="C00000"/>
                </a:solidFill>
              </a:rPr>
              <a:t>Mandarin Chinese and Standard American English</a:t>
            </a:r>
          </a:p>
          <a:p>
            <a:pPr marL="800100" lvl="1">
              <a:lnSpc>
                <a:spcPct val="90000"/>
              </a:lnSpc>
              <a:spcBef>
                <a:spcPts val="518"/>
              </a:spcBef>
              <a:buSzPts val="2590"/>
              <a:buFont typeface="Arial"/>
              <a:buChar char="•"/>
            </a:pPr>
            <a:r>
              <a:rPr lang="en-US" b="1" dirty="0">
                <a:solidFill>
                  <a:srgbClr val="C00000"/>
                </a:solidFill>
              </a:rPr>
              <a:t>122h </a:t>
            </a:r>
            <a:r>
              <a:rPr lang="en-US" dirty="0">
                <a:solidFill>
                  <a:schemeClr val="tx1"/>
                </a:solidFill>
              </a:rPr>
              <a:t>of</a:t>
            </a:r>
            <a:r>
              <a:rPr lang="en-US" dirty="0">
                <a:solidFill>
                  <a:srgbClr val="0070C0"/>
                </a:solidFill>
              </a:rPr>
              <a:t> </a:t>
            </a:r>
            <a:r>
              <a:rPr lang="en-US" dirty="0"/>
              <a:t>subject speech</a:t>
            </a:r>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Demographic survey</a:t>
            </a:r>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Part-Fake resume </a:t>
            </a:r>
            <a:r>
              <a:rPr lang="en-US" sz="2590" dirty="0"/>
              <a:t>paradigm</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NEO-FFI</a:t>
            </a:r>
            <a:r>
              <a:rPr lang="en-US" sz="2590" dirty="0">
                <a:solidFill>
                  <a:srgbClr val="0070C0"/>
                </a:solidFill>
              </a:rPr>
              <a:t> </a:t>
            </a:r>
            <a:r>
              <a:rPr lang="en-US" sz="2590" dirty="0"/>
              <a:t>personality scores</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Baseline</a:t>
            </a:r>
            <a:r>
              <a:rPr lang="en-US" sz="2590" dirty="0"/>
              <a:t> voice sample</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Financial</a:t>
            </a:r>
            <a:r>
              <a:rPr lang="en-US" sz="2590" dirty="0"/>
              <a:t> incentives</a:t>
            </a:r>
            <a:endParaRPr dirty="0"/>
          </a:p>
          <a:p>
            <a:pPr marL="342900" lvl="0" indent="-342900" algn="l" rtl="0">
              <a:lnSpc>
                <a:spcPct val="90000"/>
              </a:lnSpc>
              <a:spcBef>
                <a:spcPts val="518"/>
              </a:spcBef>
              <a:spcAft>
                <a:spcPts val="0"/>
              </a:spcAft>
              <a:buClr>
                <a:srgbClr val="0070C0"/>
              </a:buClr>
              <a:buSzPts val="2590"/>
              <a:buChar char="•"/>
            </a:pPr>
            <a:r>
              <a:rPr lang="en-US" sz="2590" b="1" dirty="0">
                <a:solidFill>
                  <a:srgbClr val="0070C0"/>
                </a:solidFill>
              </a:rPr>
              <a:t>Data: Deception production and perception labels</a:t>
            </a:r>
            <a:endParaRPr b="1" dirty="0"/>
          </a:p>
          <a:p>
            <a:pPr marL="800100" lvl="1">
              <a:lnSpc>
                <a:spcPct val="90000"/>
              </a:lnSpc>
              <a:spcBef>
                <a:spcPts val="518"/>
              </a:spcBef>
              <a:buClr>
                <a:srgbClr val="0070C0"/>
              </a:buClr>
              <a:buSzPts val="2590"/>
              <a:buChar char="•"/>
            </a:pPr>
            <a:r>
              <a:rPr lang="en-US" sz="2190" b="1" dirty="0">
                <a:solidFill>
                  <a:srgbClr val="C00000"/>
                </a:solidFill>
              </a:rPr>
              <a:t>Global</a:t>
            </a:r>
            <a:r>
              <a:rPr lang="en-US" sz="2190" dirty="0">
                <a:solidFill>
                  <a:srgbClr val="C00000"/>
                </a:solidFill>
              </a:rPr>
              <a:t> </a:t>
            </a:r>
            <a:r>
              <a:rPr lang="en-US" sz="2190" dirty="0">
                <a:solidFill>
                  <a:schemeClr val="tx1"/>
                </a:solidFill>
              </a:rPr>
              <a:t>(interviewer) and </a:t>
            </a:r>
            <a:r>
              <a:rPr lang="en-US" sz="2190" b="1" dirty="0">
                <a:solidFill>
                  <a:srgbClr val="C00000"/>
                </a:solidFill>
              </a:rPr>
              <a:t>local</a:t>
            </a:r>
            <a:r>
              <a:rPr lang="en-US" sz="2190" dirty="0">
                <a:solidFill>
                  <a:srgbClr val="0070C0"/>
                </a:solidFill>
              </a:rPr>
              <a:t> (</a:t>
            </a:r>
            <a:r>
              <a:rPr lang="en-US" sz="2190" dirty="0">
                <a:solidFill>
                  <a:schemeClr val="tx1"/>
                </a:solidFill>
              </a:rPr>
              <a:t>interviewee</a:t>
            </a:r>
            <a:r>
              <a:rPr lang="en-US" sz="2190" dirty="0">
                <a:solidFill>
                  <a:srgbClr val="0070C0"/>
                </a:solidFill>
              </a:rPr>
              <a:t>) </a:t>
            </a:r>
            <a:r>
              <a:rPr lang="en-US" sz="2190" b="1" dirty="0">
                <a:solidFill>
                  <a:srgbClr val="C00000"/>
                </a:solidFill>
              </a:rPr>
              <a:t>deception labels</a:t>
            </a:r>
          </a:p>
        </p:txBody>
      </p:sp>
      <p:sp>
        <p:nvSpPr>
          <p:cNvPr id="140" name="Google Shape;14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141" name="Google Shape;141;p16" descr="sound_booth.jpg"/>
          <p:cNvPicPr preferRelativeResize="0"/>
          <p:nvPr/>
        </p:nvPicPr>
        <p:blipFill rotWithShape="1">
          <a:blip r:embed="rId3">
            <a:alphaModFix/>
          </a:blip>
          <a:srcRect/>
          <a:stretch/>
        </p:blipFill>
        <p:spPr>
          <a:xfrm>
            <a:off x="4714325" y="2555542"/>
            <a:ext cx="3957951" cy="2226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prstGeom prst="rect">
            <a:avLst/>
          </a:prstGeom>
        </p:spPr>
        <p:txBody>
          <a:bodyPr lIns="91425" tIns="91425" rIns="91425" bIns="91425" anchor="b" anchorCtr="0">
            <a:noAutofit/>
          </a:bodyPr>
          <a:lstStyle/>
          <a:p>
            <a:r>
              <a:rPr lang="en-US" dirty="0"/>
              <a:t>Our CXD </a:t>
            </a:r>
            <a:r>
              <a:rPr lang="en" dirty="0"/>
              <a:t>Experiment</a:t>
            </a:r>
          </a:p>
        </p:txBody>
      </p:sp>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18</a:t>
            </a:fld>
            <a:endParaRPr lang="en"/>
          </a:p>
        </p:txBody>
      </p:sp>
      <p:pic>
        <p:nvPicPr>
          <p:cNvPr id="267" name="Shape 267"/>
          <p:cNvPicPr preferRelativeResize="0"/>
          <p:nvPr/>
        </p:nvPicPr>
        <p:blipFill>
          <a:blip r:embed="rId3">
            <a:alphaModFix/>
          </a:blip>
          <a:stretch>
            <a:fillRect/>
          </a:stretch>
        </p:blipFill>
        <p:spPr>
          <a:xfrm>
            <a:off x="0" y="1417834"/>
            <a:ext cx="9144002" cy="6858001"/>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Columbia X-Cultural Deception Corpus </a:t>
            </a:r>
          </a:p>
        </p:txBody>
      </p:sp>
      <p:sp>
        <p:nvSpPr>
          <p:cNvPr id="3" name="Content Placeholder 2"/>
          <p:cNvSpPr>
            <a:spLocks noGrp="1"/>
          </p:cNvSpPr>
          <p:nvPr>
            <p:ph idx="1"/>
          </p:nvPr>
        </p:nvSpPr>
        <p:spPr>
          <a:xfrm>
            <a:off x="685800" y="1473200"/>
            <a:ext cx="7772400" cy="4775200"/>
          </a:xfrm>
        </p:spPr>
        <p:txBody>
          <a:bodyPr>
            <a:normAutofit/>
          </a:bodyPr>
          <a:lstStyle/>
          <a:p>
            <a:pPr marL="342900" lvl="1" indent="-342900">
              <a:buFontTx/>
              <a:buChar char="•"/>
            </a:pPr>
            <a:r>
              <a:rPr lang="en-US" b="1" i="1" dirty="0">
                <a:solidFill>
                  <a:schemeClr val="accent1"/>
                </a:solidFill>
              </a:rPr>
              <a:t>340 subjects, balanced by gender and native language</a:t>
            </a:r>
            <a:r>
              <a:rPr lang="en-US" b="1" i="1" dirty="0">
                <a:solidFill>
                  <a:schemeClr val="accent2"/>
                </a:solidFill>
              </a:rPr>
              <a:t> (American English, Mandarin Chinese)</a:t>
            </a:r>
            <a:r>
              <a:rPr lang="en-US" b="1" dirty="0">
                <a:solidFill>
                  <a:schemeClr val="accent2"/>
                </a:solidFill>
              </a:rPr>
              <a:t>: </a:t>
            </a:r>
            <a:r>
              <a:rPr lang="en-US" dirty="0"/>
              <a:t>122 hours of speech</a:t>
            </a:r>
            <a:endParaRPr lang="en-US" i="1" dirty="0"/>
          </a:p>
          <a:p>
            <a:r>
              <a:rPr lang="en-US" b="1" i="1" dirty="0">
                <a:solidFill>
                  <a:schemeClr val="accent1"/>
                </a:solidFill>
              </a:rPr>
              <a:t>Crowdsourced transcription</a:t>
            </a:r>
            <a:r>
              <a:rPr lang="en-US" dirty="0"/>
              <a:t>, automatic speech alignment (hand-corrected)</a:t>
            </a:r>
          </a:p>
          <a:p>
            <a:r>
              <a:rPr lang="en-US" dirty="0"/>
              <a:t>Interviewee speech segmented into</a:t>
            </a:r>
          </a:p>
          <a:p>
            <a:pPr lvl="1"/>
            <a:r>
              <a:rPr lang="en-US" b="1" dirty="0">
                <a:solidFill>
                  <a:schemeClr val="accent2"/>
                </a:solidFill>
              </a:rPr>
              <a:t>Inter-</a:t>
            </a:r>
            <a:r>
              <a:rPr lang="en-US" b="1" dirty="0" err="1">
                <a:solidFill>
                  <a:schemeClr val="accent2"/>
                </a:solidFill>
              </a:rPr>
              <a:t>pausal</a:t>
            </a:r>
            <a:r>
              <a:rPr lang="en-US" b="1" dirty="0">
                <a:solidFill>
                  <a:schemeClr val="accent2"/>
                </a:solidFill>
              </a:rPr>
              <a:t> units (IPUs): </a:t>
            </a:r>
            <a:r>
              <a:rPr lang="en-US" dirty="0"/>
              <a:t>111,479</a:t>
            </a:r>
          </a:p>
          <a:p>
            <a:pPr lvl="1"/>
            <a:r>
              <a:rPr lang="en-US" b="1" dirty="0">
                <a:solidFill>
                  <a:schemeClr val="accent2"/>
                </a:solidFill>
              </a:rPr>
              <a:t>Speaker turns: </a:t>
            </a:r>
            <a:r>
              <a:rPr lang="en-US" dirty="0"/>
              <a:t>43,706</a:t>
            </a:r>
          </a:p>
          <a:p>
            <a:pPr lvl="1"/>
            <a:r>
              <a:rPr lang="en-US" b="1" dirty="0">
                <a:solidFill>
                  <a:schemeClr val="accent2"/>
                </a:solidFill>
              </a:rPr>
              <a:t>Question/answer sequences</a:t>
            </a:r>
            <a:r>
              <a:rPr lang="en-US" dirty="0"/>
              <a:t> (Q/1</a:t>
            </a:r>
            <a:r>
              <a:rPr lang="en-US" baseline="30000" dirty="0"/>
              <a:t>st</a:t>
            </a:r>
            <a:r>
              <a:rPr lang="en-US" dirty="0"/>
              <a:t> Response and Q/</a:t>
            </a:r>
            <a:r>
              <a:rPr lang="en-US" dirty="0" err="1"/>
              <a:t>Resp+follow-up</a:t>
            </a:r>
            <a:r>
              <a:rPr lang="en-US" dirty="0"/>
              <a:t>): </a:t>
            </a:r>
            <a:r>
              <a:rPr lang="en-US" dirty="0">
                <a:solidFill>
                  <a:srgbClr val="3F3F3F"/>
                </a:solidFill>
                <a:ea typeface="Calibri"/>
                <a:cs typeface="Calibri"/>
                <a:sym typeface="Calibri"/>
              </a:rPr>
              <a:t>7,418</a:t>
            </a:r>
            <a:endParaRPr lang="en-US" dirty="0"/>
          </a:p>
          <a:p>
            <a:pPr marL="0" indent="0">
              <a:buNone/>
            </a:pP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A840DE29-0FCE-2D4F-B7A0-80AB6A655F77}" type="slidenum">
              <a:rPr lang="en-US" smtClean="0"/>
              <a:t>19</a:t>
            </a:fld>
            <a:endParaRPr lang="en-US"/>
          </a:p>
        </p:txBody>
      </p:sp>
    </p:spTree>
    <p:extLst>
      <p:ext uri="{BB962C8B-B14F-4D97-AF65-F5344CB8AC3E}">
        <p14:creationId xmlns:p14="http://schemas.microsoft.com/office/powerpoint/2010/main" val="94550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Collaborators in </a:t>
            </a:r>
            <a:r>
              <a:rPr lang="en-US"/>
              <a:t>this research </a:t>
            </a:r>
            <a:r>
              <a:rPr lang="en-US" dirty="0"/>
              <a:t>since 2003</a:t>
            </a:r>
          </a:p>
        </p:txBody>
      </p:sp>
      <p:sp>
        <p:nvSpPr>
          <p:cNvPr id="4" name="Text Placeholder 3"/>
          <p:cNvSpPr>
            <a:spLocks noGrp="1"/>
          </p:cNvSpPr>
          <p:nvPr>
            <p:ph type="body" idx="1"/>
          </p:nvPr>
        </p:nvSpPr>
        <p:spPr>
          <a:xfrm>
            <a:off x="457200" y="1417638"/>
            <a:ext cx="8229600" cy="4708525"/>
          </a:xfrm>
        </p:spPr>
        <p:txBody>
          <a:bodyPr/>
          <a:lstStyle/>
          <a:p>
            <a:r>
              <a:rPr lang="en-US" dirty="0"/>
              <a:t>Current </a:t>
            </a:r>
            <a:r>
              <a:rPr lang="en-US" dirty="0" err="1"/>
              <a:t>CxD</a:t>
            </a:r>
            <a:r>
              <a:rPr lang="en-US" dirty="0"/>
              <a:t> Deception &amp; Trust:  </a:t>
            </a:r>
          </a:p>
          <a:p>
            <a:pPr lvl="1"/>
            <a:r>
              <a:rPr lang="en-US" dirty="0"/>
              <a:t>Sarah </a:t>
            </a:r>
            <a:r>
              <a:rPr lang="en-US" dirty="0" err="1"/>
              <a:t>Ita</a:t>
            </a:r>
            <a:r>
              <a:rPr lang="en-US" dirty="0"/>
              <a:t> </a:t>
            </a:r>
            <a:r>
              <a:rPr lang="en-US" dirty="0" err="1"/>
              <a:t>Levitan</a:t>
            </a:r>
            <a:r>
              <a:rPr lang="en-US" dirty="0"/>
              <a:t>, Michelle Levine, Laura </a:t>
            </a:r>
            <a:r>
              <a:rPr lang="en-US" dirty="0" err="1"/>
              <a:t>Willson</a:t>
            </a:r>
            <a:r>
              <a:rPr lang="en-US" dirty="0"/>
              <a:t>, </a:t>
            </a:r>
            <a:r>
              <a:rPr lang="en-US" dirty="0" err="1"/>
              <a:t>Nishmar</a:t>
            </a:r>
            <a:r>
              <a:rPr lang="en-US" dirty="0"/>
              <a:t> </a:t>
            </a:r>
            <a:r>
              <a:rPr lang="en-US" dirty="0" err="1"/>
              <a:t>Cestero</a:t>
            </a:r>
            <a:r>
              <a:rPr lang="en-US" dirty="0"/>
              <a:t>, </a:t>
            </a:r>
            <a:r>
              <a:rPr lang="en-US" dirty="0" err="1"/>
              <a:t>Guozhen</a:t>
            </a:r>
            <a:r>
              <a:rPr lang="en-US" dirty="0"/>
              <a:t> An, Angel </a:t>
            </a:r>
            <a:r>
              <a:rPr lang="en-US" dirty="0" err="1"/>
              <a:t>Maredia</a:t>
            </a:r>
            <a:r>
              <a:rPr lang="en-US" dirty="0"/>
              <a:t>, Elizabeth </a:t>
            </a:r>
            <a:r>
              <a:rPr lang="en-US" dirty="0" err="1"/>
              <a:t>Petitti</a:t>
            </a:r>
            <a:r>
              <a:rPr lang="en-US" dirty="0"/>
              <a:t>, Molly Scott, Yogesh Singh, Jessica Xiang, </a:t>
            </a:r>
            <a:r>
              <a:rPr lang="en-US" dirty="0" err="1"/>
              <a:t>Jixuan</a:t>
            </a:r>
            <a:r>
              <a:rPr lang="en-US" dirty="0"/>
              <a:t> (Gilbert) Zhang, Rivka </a:t>
            </a:r>
            <a:r>
              <a:rPr lang="en-US" dirty="0" err="1"/>
              <a:t>Levitan</a:t>
            </a:r>
            <a:r>
              <a:rPr lang="en-US" dirty="0"/>
              <a:t>, Andrew Rosenberg, Xi (Leslie) Chen, Rebecca </a:t>
            </a:r>
            <a:r>
              <a:rPr lang="en-US" dirty="0" err="1"/>
              <a:t>Calinsky</a:t>
            </a:r>
            <a:r>
              <a:rPr lang="en-US" dirty="0"/>
              <a:t>, Marko </a:t>
            </a:r>
            <a:r>
              <a:rPr lang="en-US" dirty="0" err="1"/>
              <a:t>Mandic</a:t>
            </a:r>
            <a:r>
              <a:rPr lang="en-US" dirty="0"/>
              <a:t>, </a:t>
            </a:r>
            <a:r>
              <a:rPr lang="en-US" dirty="0" err="1"/>
              <a:t>Xinyue</a:t>
            </a:r>
            <a:r>
              <a:rPr lang="en-US" dirty="0"/>
              <a:t> Tan</a:t>
            </a:r>
          </a:p>
          <a:p>
            <a:r>
              <a:rPr lang="en-US" dirty="0"/>
              <a:t>Earlier CDC  Deception Project: </a:t>
            </a:r>
          </a:p>
          <a:p>
            <a:pPr lvl="1"/>
            <a:r>
              <a:rPr lang="en-US" dirty="0"/>
              <a:t>Frank Enos, Stefan </a:t>
            </a:r>
            <a:r>
              <a:rPr lang="en-US" dirty="0" err="1"/>
              <a:t>Benus</a:t>
            </a:r>
            <a:r>
              <a:rPr lang="en-US" dirty="0"/>
              <a:t>, Jennifer </a:t>
            </a:r>
            <a:r>
              <a:rPr lang="en-US" dirty="0" err="1"/>
              <a:t>Venditti-Ramprashad</a:t>
            </a:r>
            <a:r>
              <a:rPr lang="en-US" dirty="0"/>
              <a:t>, Sarah Friedman, Sarah Gilman, Jared Kennedy, Max </a:t>
            </a:r>
            <a:r>
              <a:rPr lang="en-US" dirty="0" err="1"/>
              <a:t>Shevyakov</a:t>
            </a:r>
            <a:r>
              <a:rPr lang="en-US" dirty="0"/>
              <a:t>, Wayne Thorsen, Alan Yeung, and collaborators from SRI/ICSI and from the University of Colorado at Boulder</a:t>
            </a:r>
          </a:p>
          <a:p>
            <a:endParaRPr lang="en-US"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2</a:t>
            </a:fld>
            <a:endParaRPr lang="uk-UA"/>
          </a:p>
        </p:txBody>
      </p:sp>
    </p:spTree>
    <p:extLst>
      <p:ext uri="{BB962C8B-B14F-4D97-AF65-F5344CB8AC3E}">
        <p14:creationId xmlns:p14="http://schemas.microsoft.com/office/powerpoint/2010/main" val="74800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Columbia X-Cultural Deception Corpus</a:t>
            </a:r>
            <a:endParaRPr/>
          </a:p>
        </p:txBody>
      </p:sp>
      <p:sp>
        <p:nvSpPr>
          <p:cNvPr id="111" name="Google Shape;111;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112" name="Google Shape;112;p15"/>
          <p:cNvPicPr preferRelativeResize="0"/>
          <p:nvPr/>
        </p:nvPicPr>
        <p:blipFill rotWithShape="1">
          <a:blip r:embed="rId3">
            <a:alphaModFix/>
          </a:blip>
          <a:srcRect l="5764" r="10573" b="16121"/>
          <a:stretch/>
        </p:blipFill>
        <p:spPr>
          <a:xfrm>
            <a:off x="4021098" y="2179896"/>
            <a:ext cx="566203" cy="1018702"/>
          </a:xfrm>
          <a:prstGeom prst="rect">
            <a:avLst/>
          </a:prstGeom>
          <a:noFill/>
          <a:ln w="19050" cap="flat" cmpd="sng">
            <a:solidFill>
              <a:srgbClr val="000000"/>
            </a:solidFill>
            <a:prstDash val="solid"/>
            <a:round/>
            <a:headEnd type="none" w="sm" len="sm"/>
            <a:tailEnd type="none" w="sm" len="sm"/>
          </a:ln>
        </p:spPr>
      </p:pic>
      <p:pic>
        <p:nvPicPr>
          <p:cNvPr id="113" name="Google Shape;113;p15"/>
          <p:cNvPicPr preferRelativeResize="0"/>
          <p:nvPr/>
        </p:nvPicPr>
        <p:blipFill rotWithShape="1">
          <a:blip r:embed="rId4">
            <a:alphaModFix/>
          </a:blip>
          <a:srcRect l="4311" t="10605" r="8413" b="21060"/>
          <a:stretch/>
        </p:blipFill>
        <p:spPr>
          <a:xfrm>
            <a:off x="3748945" y="4494583"/>
            <a:ext cx="1110509" cy="470349"/>
          </a:xfrm>
          <a:prstGeom prst="rect">
            <a:avLst/>
          </a:prstGeom>
          <a:noFill/>
          <a:ln w="19050" cap="flat" cmpd="sng">
            <a:solidFill>
              <a:srgbClr val="000000"/>
            </a:solidFill>
            <a:prstDash val="solid"/>
            <a:round/>
            <a:headEnd type="none" w="sm" len="sm"/>
            <a:tailEnd type="none" w="sm" len="sm"/>
          </a:ln>
        </p:spPr>
      </p:pic>
      <p:pic>
        <p:nvPicPr>
          <p:cNvPr id="114" name="Google Shape;114;p15"/>
          <p:cNvPicPr preferRelativeResize="0"/>
          <p:nvPr/>
        </p:nvPicPr>
        <p:blipFill rotWithShape="1">
          <a:blip r:embed="rId5">
            <a:alphaModFix/>
          </a:blip>
          <a:srcRect t="2770" r="5952" b="2325"/>
          <a:stretch/>
        </p:blipFill>
        <p:spPr>
          <a:xfrm>
            <a:off x="5558698" y="3338285"/>
            <a:ext cx="1439785" cy="908086"/>
          </a:xfrm>
          <a:prstGeom prst="rect">
            <a:avLst/>
          </a:prstGeom>
          <a:noFill/>
          <a:ln w="19050" cap="flat" cmpd="sng">
            <a:solidFill>
              <a:srgbClr val="000000"/>
            </a:solidFill>
            <a:prstDash val="solid"/>
            <a:round/>
            <a:headEnd type="none" w="sm" len="sm"/>
            <a:tailEnd type="none" w="sm" len="sm"/>
          </a:ln>
        </p:spPr>
      </p:pic>
      <p:sp>
        <p:nvSpPr>
          <p:cNvPr id="115" name="Google Shape;115;p15"/>
          <p:cNvSpPr/>
          <p:nvPr/>
        </p:nvSpPr>
        <p:spPr>
          <a:xfrm>
            <a:off x="7348402" y="3340767"/>
            <a:ext cx="477224" cy="908100"/>
          </a:xfrm>
          <a:prstGeom prst="foldedCorner">
            <a:avLst>
              <a:gd name="adj" fmla="val 16667"/>
            </a:avLst>
          </a:prstGeom>
          <a:solidFill>
            <a:srgbClr val="FFFFFF"/>
          </a:solidFill>
          <a:ln w="19050"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6" name="Google Shape;116;p15"/>
          <p:cNvSpPr/>
          <p:nvPr/>
        </p:nvSpPr>
        <p:spPr>
          <a:xfrm>
            <a:off x="2734360" y="3338285"/>
            <a:ext cx="477224" cy="908100"/>
          </a:xfrm>
          <a:prstGeom prst="foldedCorner">
            <a:avLst>
              <a:gd name="adj" fmla="val 16667"/>
            </a:avLst>
          </a:prstGeom>
          <a:solidFill>
            <a:srgbClr val="FFFFFF"/>
          </a:solidFill>
          <a:ln w="19050"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17" name="Google Shape;117;p15"/>
          <p:cNvSpPr/>
          <p:nvPr/>
        </p:nvSpPr>
        <p:spPr>
          <a:xfrm>
            <a:off x="1635338" y="3340752"/>
            <a:ext cx="477224" cy="908100"/>
          </a:xfrm>
          <a:prstGeom prst="foldedCorner">
            <a:avLst>
              <a:gd name="adj" fmla="val 16667"/>
            </a:avLst>
          </a:prstGeom>
          <a:solidFill>
            <a:srgbClr val="FFFFFF"/>
          </a:solidFill>
          <a:ln w="19050"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118" name="Google Shape;118;p15"/>
          <p:cNvCxnSpPr/>
          <p:nvPr/>
        </p:nvCxnSpPr>
        <p:spPr>
          <a:xfrm rot="10800000" flipH="1">
            <a:off x="2112562" y="3792334"/>
            <a:ext cx="621798" cy="2468"/>
          </a:xfrm>
          <a:prstGeom prst="straightConnector1">
            <a:avLst/>
          </a:prstGeom>
          <a:noFill/>
          <a:ln w="19050" cap="flat" cmpd="sng">
            <a:solidFill>
              <a:srgbClr val="000000"/>
            </a:solidFill>
            <a:prstDash val="solid"/>
            <a:round/>
            <a:headEnd type="none" w="sm" len="sm"/>
            <a:tailEnd type="triangle" w="lg" len="lg"/>
          </a:ln>
        </p:spPr>
      </p:cxnSp>
      <p:cxnSp>
        <p:nvCxnSpPr>
          <p:cNvPr id="119" name="Google Shape;119;p15"/>
          <p:cNvCxnSpPr/>
          <p:nvPr/>
        </p:nvCxnSpPr>
        <p:spPr>
          <a:xfrm flipH="1">
            <a:off x="4304199" y="3198598"/>
            <a:ext cx="1" cy="1295985"/>
          </a:xfrm>
          <a:prstGeom prst="straightConnector1">
            <a:avLst/>
          </a:prstGeom>
          <a:noFill/>
          <a:ln w="19050" cap="flat" cmpd="sng">
            <a:solidFill>
              <a:srgbClr val="666666"/>
            </a:solidFill>
            <a:prstDash val="solid"/>
            <a:round/>
            <a:headEnd type="none" w="sm" len="sm"/>
            <a:tailEnd type="triangle" w="lg" len="lg"/>
          </a:ln>
        </p:spPr>
      </p:cxnSp>
      <p:cxnSp>
        <p:nvCxnSpPr>
          <p:cNvPr id="120" name="Google Shape;120;p15"/>
          <p:cNvCxnSpPr/>
          <p:nvPr/>
        </p:nvCxnSpPr>
        <p:spPr>
          <a:xfrm rot="10800000" flipH="1">
            <a:off x="4304199" y="3198598"/>
            <a:ext cx="1" cy="1295985"/>
          </a:xfrm>
          <a:prstGeom prst="straightConnector1">
            <a:avLst/>
          </a:prstGeom>
          <a:noFill/>
          <a:ln w="19050" cap="flat" cmpd="sng">
            <a:solidFill>
              <a:srgbClr val="000000"/>
            </a:solidFill>
            <a:prstDash val="solid"/>
            <a:round/>
            <a:headEnd type="none" w="sm" len="sm"/>
            <a:tailEnd type="triangle" w="lg" len="lg"/>
          </a:ln>
        </p:spPr>
      </p:cxnSp>
      <p:sp>
        <p:nvSpPr>
          <p:cNvPr id="121" name="Google Shape;121;p15"/>
          <p:cNvSpPr txBox="1"/>
          <p:nvPr/>
        </p:nvSpPr>
        <p:spPr>
          <a:xfrm>
            <a:off x="1507165" y="4255705"/>
            <a:ext cx="695630"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Survey</a:t>
            </a:r>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sp>
        <p:nvSpPr>
          <p:cNvPr id="122" name="Google Shape;122;p15"/>
          <p:cNvSpPr txBox="1"/>
          <p:nvPr/>
        </p:nvSpPr>
        <p:spPr>
          <a:xfrm>
            <a:off x="2400019" y="4261811"/>
            <a:ext cx="1234558" cy="465543"/>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Biographical</a:t>
            </a:r>
            <a:endParaRPr/>
          </a:p>
          <a:p>
            <a:pPr marL="0" marR="0" lvl="0" indent="0" algn="l" rtl="0">
              <a:spcBef>
                <a:spcPts val="0"/>
              </a:spcBef>
              <a:spcAft>
                <a:spcPts val="0"/>
              </a:spcAft>
              <a:buNone/>
            </a:pPr>
            <a:r>
              <a:rPr lang="en-US" sz="1350">
                <a:solidFill>
                  <a:schemeClr val="dk1"/>
                </a:solidFill>
                <a:latin typeface="Calibri"/>
                <a:ea typeface="Calibri"/>
                <a:cs typeface="Calibri"/>
                <a:sym typeface="Calibri"/>
              </a:rPr>
              <a:t>Questionnaire</a:t>
            </a:r>
            <a:endParaRPr/>
          </a:p>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23" name="Google Shape;123;p15"/>
          <p:cNvSpPr txBox="1"/>
          <p:nvPr/>
        </p:nvSpPr>
        <p:spPr>
          <a:xfrm>
            <a:off x="4673849" y="2238138"/>
            <a:ext cx="764705"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NEO-FFI </a:t>
            </a:r>
            <a:endParaRPr/>
          </a:p>
        </p:txBody>
      </p:sp>
      <p:cxnSp>
        <p:nvCxnSpPr>
          <p:cNvPr id="124" name="Google Shape;124;p15"/>
          <p:cNvCxnSpPr/>
          <p:nvPr/>
        </p:nvCxnSpPr>
        <p:spPr>
          <a:xfrm>
            <a:off x="6998483" y="3794781"/>
            <a:ext cx="349875" cy="0"/>
          </a:xfrm>
          <a:prstGeom prst="straightConnector1">
            <a:avLst/>
          </a:prstGeom>
          <a:noFill/>
          <a:ln w="19050" cap="flat" cmpd="sng">
            <a:solidFill>
              <a:srgbClr val="000000"/>
            </a:solidFill>
            <a:prstDash val="solid"/>
            <a:round/>
            <a:headEnd type="none" w="sm" len="sm"/>
            <a:tailEnd type="triangle" w="lg" len="lg"/>
          </a:ln>
        </p:spPr>
      </p:cxnSp>
      <p:sp>
        <p:nvSpPr>
          <p:cNvPr id="125" name="Google Shape;125;p15"/>
          <p:cNvSpPr txBox="1"/>
          <p:nvPr/>
        </p:nvSpPr>
        <p:spPr>
          <a:xfrm>
            <a:off x="5789715" y="4248852"/>
            <a:ext cx="1385146"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Lying game</a:t>
            </a:r>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cxnSp>
        <p:nvCxnSpPr>
          <p:cNvPr id="126" name="Google Shape;126;p15"/>
          <p:cNvCxnSpPr/>
          <p:nvPr/>
        </p:nvCxnSpPr>
        <p:spPr>
          <a:xfrm>
            <a:off x="5558698" y="3794780"/>
            <a:ext cx="1439785" cy="0"/>
          </a:xfrm>
          <a:prstGeom prst="straightConnector1">
            <a:avLst/>
          </a:prstGeom>
          <a:noFill/>
          <a:ln w="19050" cap="flat" cmpd="sng">
            <a:solidFill>
              <a:schemeClr val="dk1"/>
            </a:solidFill>
            <a:prstDash val="solid"/>
            <a:round/>
            <a:headEnd type="none" w="sm" len="sm"/>
            <a:tailEnd type="none" w="sm" len="sm"/>
          </a:ln>
        </p:spPr>
      </p:cxnSp>
      <p:cxnSp>
        <p:nvCxnSpPr>
          <p:cNvPr id="127" name="Google Shape;127;p15"/>
          <p:cNvCxnSpPr/>
          <p:nvPr/>
        </p:nvCxnSpPr>
        <p:spPr>
          <a:xfrm rot="10800000" flipH="1">
            <a:off x="3211584" y="2689248"/>
            <a:ext cx="809514" cy="1103087"/>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8" name="Google Shape;128;p15"/>
          <p:cNvCxnSpPr/>
          <p:nvPr/>
        </p:nvCxnSpPr>
        <p:spPr>
          <a:xfrm>
            <a:off x="3211584" y="3792335"/>
            <a:ext cx="537361" cy="937423"/>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9" name="Google Shape;129;p15"/>
          <p:cNvCxnSpPr/>
          <p:nvPr/>
        </p:nvCxnSpPr>
        <p:spPr>
          <a:xfrm>
            <a:off x="4587301" y="2689247"/>
            <a:ext cx="971397" cy="1103081"/>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0" name="Google Shape;130;p15"/>
          <p:cNvCxnSpPr/>
          <p:nvPr/>
        </p:nvCxnSpPr>
        <p:spPr>
          <a:xfrm rot="10800000" flipH="1">
            <a:off x="4859453" y="3792328"/>
            <a:ext cx="699245" cy="937430"/>
          </a:xfrm>
          <a:prstGeom prst="straightConnector1">
            <a:avLst/>
          </a:prstGeom>
          <a:noFill/>
          <a:ln w="190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1" name="Google Shape;131;p15"/>
          <p:cNvSpPr txBox="1"/>
          <p:nvPr/>
        </p:nvSpPr>
        <p:spPr>
          <a:xfrm>
            <a:off x="7299113" y="4255705"/>
            <a:ext cx="695630"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Survey</a:t>
            </a:r>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sp>
        <p:nvSpPr>
          <p:cNvPr id="132" name="Google Shape;132;p15"/>
          <p:cNvSpPr txBox="1"/>
          <p:nvPr/>
        </p:nvSpPr>
        <p:spPr>
          <a:xfrm>
            <a:off x="3895600" y="4999963"/>
            <a:ext cx="850904" cy="415252"/>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Baseline</a:t>
            </a:r>
            <a:endParaRPr sz="1350">
              <a:solidFill>
                <a:schemeClr val="dk1"/>
              </a:solidFill>
              <a:latin typeface="Calibri"/>
              <a:ea typeface="Calibri"/>
              <a:cs typeface="Calibri"/>
              <a:sym typeface="Calibri"/>
            </a:endParaRPr>
          </a:p>
          <a:p>
            <a:pPr marL="0" marR="0" lvl="0" indent="0" algn="l" rtl="0">
              <a:spcBef>
                <a:spcPts val="0"/>
              </a:spcBef>
              <a:spcAft>
                <a:spcPts val="0"/>
              </a:spcAft>
              <a:buNone/>
            </a:pPr>
            <a:endParaRPr sz="825">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D8189C3-2AA8-5043-8D59-732D5DF9E9F3}"/>
              </a:ext>
            </a:extLst>
          </p:cNvPr>
          <p:cNvPicPr>
            <a:picLocks noChangeAspect="1"/>
          </p:cNvPicPr>
          <p:nvPr/>
        </p:nvPicPr>
        <p:blipFill>
          <a:blip r:embed="rId6"/>
          <a:stretch>
            <a:fillRect/>
          </a:stretch>
        </p:blipFill>
        <p:spPr>
          <a:xfrm>
            <a:off x="1733550" y="2044700"/>
            <a:ext cx="5676900" cy="2768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28650" y="1131100"/>
            <a:ext cx="8386200" cy="994200"/>
          </a:xfrm>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lnSpc>
                <a:spcPct val="90000"/>
              </a:lnSpc>
              <a:spcBef>
                <a:spcPts val="0"/>
              </a:spcBef>
              <a:spcAft>
                <a:spcPts val="0"/>
              </a:spcAft>
              <a:buClr>
                <a:schemeClr val="dk1"/>
              </a:buClr>
              <a:buSzPts val="3300"/>
            </a:pPr>
            <a:r>
              <a:rPr lang="en" sz="3300" dirty="0">
                <a:solidFill>
                  <a:schemeClr val="dk1"/>
                </a:solidFill>
                <a:ea typeface="Arial"/>
                <a:cs typeface="Arial"/>
                <a:sym typeface="Arial"/>
              </a:rPr>
              <a:t>Deception Detection from </a:t>
            </a:r>
            <a:r>
              <a:rPr lang="en-US" sz="3300" dirty="0">
                <a:solidFill>
                  <a:schemeClr val="dk1"/>
                </a:solidFill>
                <a:ea typeface="Arial"/>
                <a:cs typeface="Arial"/>
                <a:sym typeface="Arial"/>
              </a:rPr>
              <a:t>Spoken Language</a:t>
            </a:r>
            <a:endParaRPr sz="3300" dirty="0">
              <a:solidFill>
                <a:schemeClr val="dk1"/>
              </a:solidFill>
              <a:ea typeface="Arial"/>
              <a:cs typeface="Arial"/>
              <a:sym typeface="Arial"/>
            </a:endParaRPr>
          </a:p>
        </p:txBody>
      </p:sp>
      <p:sp>
        <p:nvSpPr>
          <p:cNvPr id="87" name="Shape 87"/>
          <p:cNvSpPr txBox="1">
            <a:spLocks noGrp="1"/>
          </p:cNvSpPr>
          <p:nvPr>
            <p:ph type="sldNum" sz="quarter" idx="12"/>
          </p:nvPr>
        </p:nvSpPr>
        <p:spPr>
          <a:xfrm>
            <a:off x="6457950" y="5624513"/>
            <a:ext cx="2057400" cy="273900"/>
          </a:xfrm>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buClr>
                <a:srgbClr val="000000"/>
              </a:buClr>
            </a:pPr>
            <a:fld id="{00000000-1234-1234-1234-123412341234}" type="slidenum">
              <a:rPr lang="en"/>
              <a:pPr>
                <a:buClr>
                  <a:srgbClr val="000000"/>
                </a:buClr>
              </a:pPr>
              <a:t>21</a:t>
            </a:fld>
            <a:endParaRPr/>
          </a:p>
        </p:txBody>
      </p:sp>
      <p:sp>
        <p:nvSpPr>
          <p:cNvPr id="76" name="Shape 76"/>
          <p:cNvSpPr/>
          <p:nvPr/>
        </p:nvSpPr>
        <p:spPr>
          <a:xfrm>
            <a:off x="671714" y="3163836"/>
            <a:ext cx="708600" cy="815100"/>
          </a:xfrm>
          <a:prstGeom prst="can">
            <a:avLst>
              <a:gd name="adj" fmla="val 25000"/>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endParaRPr sz="1400">
              <a:solidFill>
                <a:schemeClr val="dk1"/>
              </a:solidFill>
              <a:latin typeface="Calibri"/>
              <a:ea typeface="Calibri"/>
              <a:cs typeface="Calibri"/>
              <a:sym typeface="Calibri"/>
            </a:endParaRPr>
          </a:p>
        </p:txBody>
      </p:sp>
      <p:pic>
        <p:nvPicPr>
          <p:cNvPr id="77" name="Shape 77"/>
          <p:cNvPicPr preferRelativeResize="0"/>
          <p:nvPr/>
        </p:nvPicPr>
        <p:blipFill rotWithShape="1">
          <a:blip r:embed="rId3">
            <a:alphaModFix/>
          </a:blip>
          <a:srcRect t="9187" r="66395" b="12821"/>
          <a:stretch/>
        </p:blipFill>
        <p:spPr>
          <a:xfrm>
            <a:off x="4806459" y="2754700"/>
            <a:ext cx="1811048" cy="1637618"/>
          </a:xfrm>
          <a:prstGeom prst="rect">
            <a:avLst/>
          </a:prstGeom>
          <a:noFill/>
          <a:ln>
            <a:noFill/>
          </a:ln>
        </p:spPr>
      </p:pic>
      <p:pic>
        <p:nvPicPr>
          <p:cNvPr id="78" name="Shape 78"/>
          <p:cNvPicPr preferRelativeResize="0"/>
          <p:nvPr/>
        </p:nvPicPr>
        <p:blipFill rotWithShape="1">
          <a:blip r:embed="rId4">
            <a:alphaModFix/>
          </a:blip>
          <a:srcRect/>
          <a:stretch/>
        </p:blipFill>
        <p:spPr>
          <a:xfrm>
            <a:off x="1853027" y="2931828"/>
            <a:ext cx="2480755" cy="1279255"/>
          </a:xfrm>
          <a:prstGeom prst="rect">
            <a:avLst/>
          </a:prstGeom>
          <a:noFill/>
          <a:ln>
            <a:noFill/>
          </a:ln>
        </p:spPr>
      </p:pic>
      <p:pic>
        <p:nvPicPr>
          <p:cNvPr id="79" name="Shape 79"/>
          <p:cNvPicPr preferRelativeResize="0"/>
          <p:nvPr/>
        </p:nvPicPr>
        <p:blipFill rotWithShape="1">
          <a:blip r:embed="rId5">
            <a:alphaModFix/>
          </a:blip>
          <a:srcRect/>
          <a:stretch/>
        </p:blipFill>
        <p:spPr>
          <a:xfrm>
            <a:off x="7090182" y="2944858"/>
            <a:ext cx="1257300" cy="1257300"/>
          </a:xfrm>
          <a:prstGeom prst="rect">
            <a:avLst/>
          </a:prstGeom>
          <a:noFill/>
          <a:ln>
            <a:noFill/>
          </a:ln>
        </p:spPr>
      </p:pic>
      <p:cxnSp>
        <p:nvCxnSpPr>
          <p:cNvPr id="80" name="Shape 80"/>
          <p:cNvCxnSpPr>
            <a:stCxn id="76" idx="4"/>
            <a:endCxn id="78" idx="1"/>
          </p:cNvCxnSpPr>
          <p:nvPr/>
        </p:nvCxnSpPr>
        <p:spPr>
          <a:xfrm>
            <a:off x="1380314" y="3571386"/>
            <a:ext cx="472800" cy="0"/>
          </a:xfrm>
          <a:prstGeom prst="straightConnector1">
            <a:avLst/>
          </a:prstGeom>
          <a:noFill/>
          <a:ln w="9525" cap="flat" cmpd="sng">
            <a:solidFill>
              <a:schemeClr val="dk1"/>
            </a:solidFill>
            <a:prstDash val="solid"/>
            <a:miter lim="800000"/>
            <a:headEnd type="none" w="sm" len="sm"/>
            <a:tailEnd type="triangle" w="med" len="med"/>
          </a:ln>
        </p:spPr>
      </p:cxnSp>
      <p:cxnSp>
        <p:nvCxnSpPr>
          <p:cNvPr id="81" name="Shape 81"/>
          <p:cNvCxnSpPr>
            <a:stCxn id="78" idx="3"/>
            <a:endCxn id="77" idx="1"/>
          </p:cNvCxnSpPr>
          <p:nvPr/>
        </p:nvCxnSpPr>
        <p:spPr>
          <a:xfrm>
            <a:off x="4333782" y="3571455"/>
            <a:ext cx="472800" cy="2100"/>
          </a:xfrm>
          <a:prstGeom prst="straightConnector1">
            <a:avLst/>
          </a:prstGeom>
          <a:noFill/>
          <a:ln w="9525" cap="flat" cmpd="sng">
            <a:solidFill>
              <a:schemeClr val="dk1"/>
            </a:solidFill>
            <a:prstDash val="solid"/>
            <a:miter lim="800000"/>
            <a:headEnd type="none" w="sm" len="sm"/>
            <a:tailEnd type="triangle" w="med" len="med"/>
          </a:ln>
        </p:spPr>
      </p:cxnSp>
      <p:cxnSp>
        <p:nvCxnSpPr>
          <p:cNvPr id="82" name="Shape 82"/>
          <p:cNvCxnSpPr>
            <a:stCxn id="77" idx="3"/>
            <a:endCxn id="79" idx="1"/>
          </p:cNvCxnSpPr>
          <p:nvPr/>
        </p:nvCxnSpPr>
        <p:spPr>
          <a:xfrm>
            <a:off x="6617507" y="3573509"/>
            <a:ext cx="472800" cy="0"/>
          </a:xfrm>
          <a:prstGeom prst="straightConnector1">
            <a:avLst/>
          </a:prstGeom>
          <a:noFill/>
          <a:ln w="9525" cap="flat" cmpd="sng">
            <a:solidFill>
              <a:schemeClr val="dk1"/>
            </a:solidFill>
            <a:prstDash val="solid"/>
            <a:miter lim="800000"/>
            <a:headEnd type="none" w="sm" len="sm"/>
            <a:tailEnd type="triangle" w="med" len="med"/>
          </a:ln>
        </p:spPr>
      </p:cxnSp>
      <p:sp>
        <p:nvSpPr>
          <p:cNvPr id="83" name="Shape 83"/>
          <p:cNvSpPr/>
          <p:nvPr/>
        </p:nvSpPr>
        <p:spPr>
          <a:xfrm>
            <a:off x="671727" y="4534725"/>
            <a:ext cx="11118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Corpus collection</a:t>
            </a:r>
            <a:endParaRPr sz="1400">
              <a:solidFill>
                <a:schemeClr val="dk1"/>
              </a:solidFill>
            </a:endParaRPr>
          </a:p>
        </p:txBody>
      </p:sp>
      <p:sp>
        <p:nvSpPr>
          <p:cNvPr id="84" name="Shape 84"/>
          <p:cNvSpPr/>
          <p:nvPr/>
        </p:nvSpPr>
        <p:spPr>
          <a:xfrm>
            <a:off x="2469040" y="4534728"/>
            <a:ext cx="16890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Annotation, </a:t>
            </a:r>
            <a:endParaRPr sz="1100"/>
          </a:p>
          <a:p>
            <a:pPr algn="ctr"/>
            <a:r>
              <a:rPr lang="en" sz="1400">
                <a:solidFill>
                  <a:schemeClr val="dk1"/>
                </a:solidFill>
              </a:rPr>
              <a:t>feature extraction</a:t>
            </a:r>
            <a:endParaRPr sz="1400">
              <a:solidFill>
                <a:schemeClr val="dk1"/>
              </a:solidFill>
            </a:endParaRPr>
          </a:p>
        </p:txBody>
      </p:sp>
      <p:sp>
        <p:nvSpPr>
          <p:cNvPr id="85" name="Shape 85"/>
          <p:cNvSpPr/>
          <p:nvPr/>
        </p:nvSpPr>
        <p:spPr>
          <a:xfrm>
            <a:off x="4947201" y="4534725"/>
            <a:ext cx="13584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Classification</a:t>
            </a:r>
            <a:endParaRPr sz="1400">
              <a:solidFill>
                <a:schemeClr val="dk1"/>
              </a:solidFill>
            </a:endParaRPr>
          </a:p>
        </p:txBody>
      </p:sp>
      <p:sp>
        <p:nvSpPr>
          <p:cNvPr id="86" name="Shape 86"/>
          <p:cNvSpPr/>
          <p:nvPr/>
        </p:nvSpPr>
        <p:spPr>
          <a:xfrm>
            <a:off x="7090182" y="4534728"/>
            <a:ext cx="1182000" cy="427200"/>
          </a:xfrm>
          <a:prstGeom prst="homePlate">
            <a:avLst>
              <a:gd name="adj"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75" tIns="34275" rIns="68575" bIns="34275" anchor="ctr" anchorCtr="0">
            <a:noAutofit/>
          </a:bodyPr>
          <a:lstStyle/>
          <a:p>
            <a:pPr algn="ctr"/>
            <a:r>
              <a:rPr lang="en" sz="1400">
                <a:solidFill>
                  <a:schemeClr val="dk1"/>
                </a:solidFill>
              </a:rPr>
              <a:t>Analysis</a:t>
            </a:r>
            <a:endParaRPr sz="14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46"/>
        <p:cNvGrpSpPr/>
        <p:nvPr/>
      </p:nvGrpSpPr>
      <p:grpSpPr>
        <a:xfrm>
          <a:off x="0" y="0"/>
          <a:ext cx="0" cy="0"/>
          <a:chOff x="0" y="0"/>
          <a:chExt cx="0" cy="0"/>
        </a:xfrm>
      </p:grpSpPr>
      <p:sp>
        <p:nvSpPr>
          <p:cNvPr id="147" name="Google Shape;147;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Four Units of Analysis: Small to Large</a:t>
            </a:r>
            <a:endParaRPr dirty="0"/>
          </a:p>
        </p:txBody>
      </p:sp>
      <p:sp>
        <p:nvSpPr>
          <p:cNvPr id="148" name="Google Shape;148;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70C0"/>
              </a:buClr>
              <a:buSzPts val="2800"/>
              <a:buNone/>
            </a:pPr>
            <a:r>
              <a:rPr lang="en-US" b="1" dirty="0">
                <a:solidFill>
                  <a:srgbClr val="0070C0"/>
                </a:solidFill>
              </a:rPr>
              <a:t>Inter-</a:t>
            </a:r>
            <a:r>
              <a:rPr lang="en-US" b="1" dirty="0" err="1">
                <a:solidFill>
                  <a:srgbClr val="0070C0"/>
                </a:solidFill>
              </a:rPr>
              <a:t>Pausal</a:t>
            </a:r>
            <a:r>
              <a:rPr lang="en-US" b="1" dirty="0">
                <a:solidFill>
                  <a:srgbClr val="0070C0"/>
                </a:solidFill>
              </a:rPr>
              <a:t> Unit (IPU)</a:t>
            </a:r>
            <a:r>
              <a:rPr lang="en-US" dirty="0">
                <a:solidFill>
                  <a:srgbClr val="0070C0"/>
                </a:solidFill>
              </a:rPr>
              <a:t> </a:t>
            </a:r>
            <a:r>
              <a:rPr lang="en-US" dirty="0"/>
              <a:t>Pause-free segment of speech from a single speaker</a:t>
            </a:r>
            <a:endParaRPr b="1" dirty="0"/>
          </a:p>
          <a:p>
            <a:pPr marL="0" lvl="0" indent="0" algn="l" rtl="0">
              <a:spcBef>
                <a:spcPts val="560"/>
              </a:spcBef>
              <a:spcAft>
                <a:spcPts val="0"/>
              </a:spcAft>
              <a:buClr>
                <a:srgbClr val="0070C0"/>
              </a:buClr>
              <a:buSzPts val="2800"/>
              <a:buNone/>
            </a:pPr>
            <a:r>
              <a:rPr lang="en-US" b="1" dirty="0">
                <a:solidFill>
                  <a:srgbClr val="0070C0"/>
                </a:solidFill>
              </a:rPr>
              <a:t>Turn</a:t>
            </a:r>
            <a:r>
              <a:rPr lang="en-US" b="1" dirty="0"/>
              <a:t> </a:t>
            </a:r>
            <a:r>
              <a:rPr lang="en-US" dirty="0"/>
              <a:t>Sequence of speech from one speaker without intervening speech from the other speaker</a:t>
            </a:r>
            <a:endParaRPr b="1" dirty="0"/>
          </a:p>
          <a:p>
            <a:pPr marL="0" lvl="0" indent="0" algn="l" rtl="0">
              <a:spcBef>
                <a:spcPts val="560"/>
              </a:spcBef>
              <a:spcAft>
                <a:spcPts val="0"/>
              </a:spcAft>
              <a:buClr>
                <a:srgbClr val="0070C0"/>
              </a:buClr>
              <a:buSzPts val="2800"/>
              <a:buNone/>
            </a:pPr>
            <a:r>
              <a:rPr lang="en-US" b="1" dirty="0">
                <a:solidFill>
                  <a:srgbClr val="0070C0"/>
                </a:solidFill>
              </a:rPr>
              <a:t>Question response </a:t>
            </a:r>
            <a:r>
              <a:rPr lang="en-US" dirty="0"/>
              <a:t>Interviewee first turn following an interviewer biographical question </a:t>
            </a:r>
            <a:endParaRPr b="1" dirty="0"/>
          </a:p>
          <a:p>
            <a:pPr marL="0" lvl="0" indent="0" algn="l" rtl="0">
              <a:spcBef>
                <a:spcPts val="560"/>
              </a:spcBef>
              <a:spcAft>
                <a:spcPts val="0"/>
              </a:spcAft>
              <a:buClr>
                <a:srgbClr val="0070C0"/>
              </a:buClr>
              <a:buSzPts val="2800"/>
              <a:buNone/>
            </a:pPr>
            <a:r>
              <a:rPr lang="en-US" b="1" dirty="0">
                <a:solidFill>
                  <a:srgbClr val="0070C0"/>
                </a:solidFill>
              </a:rPr>
              <a:t>Question chunk</a:t>
            </a:r>
            <a:r>
              <a:rPr lang="en-US" dirty="0">
                <a:solidFill>
                  <a:srgbClr val="0070C0"/>
                </a:solidFill>
              </a:rPr>
              <a:t> </a:t>
            </a:r>
            <a:r>
              <a:rPr lang="en-US" dirty="0"/>
              <a:t>Set of interviewee turns responding to an interviewer’s biographical question and subsequent follow-up questions</a:t>
            </a:r>
            <a:endParaRPr b="1" dirty="0"/>
          </a:p>
        </p:txBody>
      </p:sp>
      <p:sp>
        <p:nvSpPr>
          <p:cNvPr id="149" name="Google Shape;149;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Extracted</a:t>
            </a:r>
          </a:p>
        </p:txBody>
      </p:sp>
      <p:sp>
        <p:nvSpPr>
          <p:cNvPr id="3" name="Content Placeholder 2"/>
          <p:cNvSpPr>
            <a:spLocks noGrp="1"/>
          </p:cNvSpPr>
          <p:nvPr>
            <p:ph idx="1"/>
          </p:nvPr>
        </p:nvSpPr>
        <p:spPr/>
        <p:txBody>
          <a:bodyPr>
            <a:normAutofit/>
          </a:bodyPr>
          <a:lstStyle/>
          <a:p>
            <a:r>
              <a:rPr lang="en-US" b="1" dirty="0">
                <a:solidFill>
                  <a:schemeClr val="accent1"/>
                </a:solidFill>
              </a:rPr>
              <a:t>Text-based</a:t>
            </a:r>
            <a:r>
              <a:rPr lang="en-US" dirty="0">
                <a:solidFill>
                  <a:schemeClr val="accent1"/>
                </a:solidFill>
              </a:rPr>
              <a:t>:</a:t>
            </a:r>
            <a:r>
              <a:rPr lang="en-US" dirty="0">
                <a:solidFill>
                  <a:schemeClr val="accent2"/>
                </a:solidFill>
              </a:rPr>
              <a:t> </a:t>
            </a:r>
            <a:r>
              <a:rPr lang="en-US" dirty="0"/>
              <a:t>n-grams, psycholinguistic, Linguistic Inquiry and Word Count (LIWC) (</a:t>
            </a:r>
            <a:r>
              <a:rPr lang="en-US" dirty="0" err="1"/>
              <a:t>Pennybaker</a:t>
            </a:r>
            <a:r>
              <a:rPr lang="en-US" dirty="0"/>
              <a:t> et al), word </a:t>
            </a:r>
            <a:r>
              <a:rPr lang="en-US" dirty="0" err="1"/>
              <a:t>embeddings</a:t>
            </a:r>
            <a:r>
              <a:rPr lang="en-US" dirty="0"/>
              <a:t> (</a:t>
            </a:r>
            <a:r>
              <a:rPr lang="en-US" dirty="0" err="1"/>
              <a:t>GloVe</a:t>
            </a:r>
            <a:r>
              <a:rPr lang="en-US" dirty="0"/>
              <a:t> trained on 2B tweets)</a:t>
            </a:r>
          </a:p>
          <a:p>
            <a:r>
              <a:rPr lang="en-US" b="1" dirty="0">
                <a:solidFill>
                  <a:schemeClr val="accent1"/>
                </a:solidFill>
              </a:rPr>
              <a:t>Speech-based</a:t>
            </a:r>
            <a:r>
              <a:rPr lang="en-US" dirty="0">
                <a:solidFill>
                  <a:schemeClr val="accent1"/>
                </a:solidFill>
              </a:rPr>
              <a:t>: </a:t>
            </a:r>
            <a:r>
              <a:rPr lang="en-US" dirty="0" err="1"/>
              <a:t>openSMILE</a:t>
            </a:r>
            <a:r>
              <a:rPr lang="en-US" dirty="0"/>
              <a:t> IS09 </a:t>
            </a:r>
            <a:r>
              <a:rPr lang="en-US" dirty="0">
                <a:latin typeface="Times New Roman" charset="0"/>
                <a:ea typeface="Times New Roman" charset="0"/>
                <a:cs typeface="Times New Roman" charset="0"/>
                <a:sym typeface="Arial"/>
              </a:rPr>
              <a:t>(e.g. f0, intensity, speaking rate, voice quality)</a:t>
            </a:r>
            <a:r>
              <a:rPr lang="en-US" dirty="0"/>
              <a:t>(386)</a:t>
            </a:r>
          </a:p>
          <a:p>
            <a:r>
              <a:rPr lang="en-US" b="1" dirty="0">
                <a:solidFill>
                  <a:schemeClr val="accent1"/>
                </a:solidFill>
              </a:rPr>
              <a:t>Gender</a:t>
            </a:r>
            <a:r>
              <a:rPr lang="en-US" dirty="0">
                <a:solidFill>
                  <a:schemeClr val="accent1"/>
                </a:solidFill>
              </a:rPr>
              <a:t>, </a:t>
            </a:r>
            <a:r>
              <a:rPr lang="en-US" b="1" dirty="0">
                <a:solidFill>
                  <a:schemeClr val="accent1"/>
                </a:solidFill>
              </a:rPr>
              <a:t>native language, NEO-FFIs personality scores and clusters</a:t>
            </a:r>
          </a:p>
          <a:p>
            <a:r>
              <a:rPr lang="en-US" b="1" dirty="0">
                <a:solidFill>
                  <a:schemeClr val="accent1"/>
                </a:solidFill>
              </a:rPr>
              <a:t>Syntactic features </a:t>
            </a:r>
            <a:r>
              <a:rPr lang="en-US" dirty="0">
                <a:solidFill>
                  <a:schemeClr val="accent1"/>
                </a:solidFill>
              </a:rPr>
              <a:t>(complexity), </a:t>
            </a:r>
            <a:r>
              <a:rPr lang="en-US" b="1" dirty="0">
                <a:solidFill>
                  <a:schemeClr val="accent1"/>
                </a:solidFill>
              </a:rPr>
              <a:t>entrainment, regional origin</a:t>
            </a:r>
          </a:p>
          <a:p>
            <a:endParaRPr lang="en-US" dirty="0">
              <a:solidFill>
                <a:schemeClr val="accent2"/>
              </a:solidFill>
            </a:endParaRP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23</a:t>
            </a:fld>
            <a:endParaRPr lang="en-US"/>
          </a:p>
        </p:txBody>
      </p:sp>
    </p:spTree>
    <p:extLst>
      <p:ext uri="{BB962C8B-B14F-4D97-AF65-F5344CB8AC3E}">
        <p14:creationId xmlns:p14="http://schemas.microsoft.com/office/powerpoint/2010/main" val="1536090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Acoustic-prosodic and Linguistic Characteristics of Human Deception and Truth</a:t>
            </a:r>
          </a:p>
        </p:txBody>
      </p:sp>
      <p:sp>
        <p:nvSpPr>
          <p:cNvPr id="8" name="Text Placeholder 7">
            <a:extLst>
              <a:ext uri="{FF2B5EF4-FFF2-40B4-BE49-F238E27FC236}">
                <a16:creationId xmlns:a16="http://schemas.microsoft.com/office/drawing/2014/main" id="{7FBBEEBA-CB6D-0A43-8F9E-75D87C567640}"/>
              </a:ext>
            </a:extLst>
          </p:cNvPr>
          <p:cNvSpPr>
            <a:spLocks noGrp="1"/>
          </p:cNvSpPr>
          <p:nvPr>
            <p:ph type="body" idx="1"/>
          </p:nvPr>
        </p:nvSpPr>
        <p:spPr/>
        <p:txBody>
          <a:bodyPr/>
          <a:lstStyle/>
          <a:p>
            <a:pPr marL="50800" indent="0" algn="ctr">
              <a:buNone/>
            </a:pPr>
            <a:r>
              <a:rPr lang="en-US" b="1" dirty="0">
                <a:solidFill>
                  <a:srgbClr val="0070C0"/>
                </a:solidFill>
              </a:rPr>
              <a:t>Deception</a:t>
            </a:r>
          </a:p>
          <a:p>
            <a:r>
              <a:rPr lang="en-US" dirty="0"/>
              <a:t>Increased </a:t>
            </a:r>
            <a:r>
              <a:rPr lang="en-US" dirty="0">
                <a:solidFill>
                  <a:srgbClr val="FF0000"/>
                </a:solidFill>
              </a:rPr>
              <a:t>pitch</a:t>
            </a:r>
            <a:r>
              <a:rPr lang="en-US" dirty="0"/>
              <a:t> &amp; </a:t>
            </a:r>
            <a:r>
              <a:rPr lang="en-US" dirty="0">
                <a:solidFill>
                  <a:srgbClr val="FF0000"/>
                </a:solidFill>
              </a:rPr>
              <a:t>intensity</a:t>
            </a:r>
          </a:p>
          <a:p>
            <a:r>
              <a:rPr lang="en-US" dirty="0"/>
              <a:t>Poor </a:t>
            </a:r>
            <a:r>
              <a:rPr lang="en-US" dirty="0">
                <a:solidFill>
                  <a:srgbClr val="FF0000"/>
                </a:solidFill>
              </a:rPr>
              <a:t>speech planning</a:t>
            </a:r>
          </a:p>
          <a:p>
            <a:r>
              <a:rPr lang="en-US" dirty="0">
                <a:solidFill>
                  <a:srgbClr val="FF0000"/>
                </a:solidFill>
              </a:rPr>
              <a:t>Descriptive</a:t>
            </a:r>
            <a:r>
              <a:rPr lang="en-US" dirty="0"/>
              <a:t>, detailed</a:t>
            </a:r>
          </a:p>
          <a:p>
            <a:r>
              <a:rPr lang="en-US" dirty="0">
                <a:solidFill>
                  <a:srgbClr val="FF0000"/>
                </a:solidFill>
              </a:rPr>
              <a:t>Complex</a:t>
            </a:r>
          </a:p>
          <a:p>
            <a:r>
              <a:rPr lang="en-US" dirty="0"/>
              <a:t>Uses </a:t>
            </a:r>
            <a:r>
              <a:rPr lang="en-US" dirty="0">
                <a:solidFill>
                  <a:srgbClr val="FF0000"/>
                </a:solidFill>
              </a:rPr>
              <a:t>hedge</a:t>
            </a:r>
            <a:r>
              <a:rPr lang="en-US" dirty="0"/>
              <a:t> terms</a:t>
            </a:r>
          </a:p>
          <a:p>
            <a:r>
              <a:rPr lang="en-US" dirty="0">
                <a:solidFill>
                  <a:srgbClr val="FF0000"/>
                </a:solidFill>
              </a:rPr>
              <a:t>Entrainment</a:t>
            </a:r>
          </a:p>
        </p:txBody>
      </p:sp>
      <p:sp>
        <p:nvSpPr>
          <p:cNvPr id="9" name="Text Placeholder 8">
            <a:extLst>
              <a:ext uri="{FF2B5EF4-FFF2-40B4-BE49-F238E27FC236}">
                <a16:creationId xmlns:a16="http://schemas.microsoft.com/office/drawing/2014/main" id="{7720AB9B-14BD-2348-ABB0-EE93D41731F1}"/>
              </a:ext>
            </a:extLst>
          </p:cNvPr>
          <p:cNvSpPr>
            <a:spLocks noGrp="1"/>
          </p:cNvSpPr>
          <p:nvPr>
            <p:ph type="body" idx="2"/>
          </p:nvPr>
        </p:nvSpPr>
        <p:spPr/>
        <p:txBody>
          <a:bodyPr/>
          <a:lstStyle/>
          <a:p>
            <a:pPr marL="50800" indent="0" algn="ctr">
              <a:buNone/>
            </a:pPr>
            <a:r>
              <a:rPr lang="en-US" b="1" dirty="0">
                <a:solidFill>
                  <a:srgbClr val="0070C0"/>
                </a:solidFill>
              </a:rPr>
              <a:t>Truth</a:t>
            </a:r>
          </a:p>
          <a:p>
            <a:r>
              <a:rPr lang="en-US" dirty="0">
                <a:solidFill>
                  <a:srgbClr val="FF0000"/>
                </a:solidFill>
              </a:rPr>
              <a:t>Negation</a:t>
            </a:r>
          </a:p>
          <a:p>
            <a:r>
              <a:rPr lang="en-US" dirty="0">
                <a:solidFill>
                  <a:srgbClr val="FF0000"/>
                </a:solidFill>
              </a:rPr>
              <a:t>Cue phrases </a:t>
            </a:r>
          </a:p>
          <a:p>
            <a:r>
              <a:rPr lang="en-US" dirty="0">
                <a:solidFill>
                  <a:srgbClr val="FF0000"/>
                </a:solidFill>
              </a:rPr>
              <a:t>Cognitive</a:t>
            </a:r>
            <a:r>
              <a:rPr lang="en-US" dirty="0"/>
              <a:t> processes</a:t>
            </a:r>
          </a:p>
          <a:p>
            <a:r>
              <a:rPr lang="en-US" dirty="0">
                <a:solidFill>
                  <a:srgbClr val="FF0000"/>
                </a:solidFill>
              </a:rPr>
              <a:t>Function</a:t>
            </a:r>
            <a:r>
              <a:rPr lang="en-US" dirty="0"/>
              <a:t> words</a:t>
            </a:r>
          </a:p>
        </p:txBody>
      </p:sp>
      <p:sp>
        <p:nvSpPr>
          <p:cNvPr id="4" name="Slide Number Placeholder 3"/>
          <p:cNvSpPr>
            <a:spLocks noGrp="1"/>
          </p:cNvSpPr>
          <p:nvPr>
            <p:ph type="sldNum" idx="12"/>
          </p:nvPr>
        </p:nvSpPr>
        <p:spPr/>
        <p:txBody>
          <a:bodyPr/>
          <a:lstStyle/>
          <a:p>
            <a:fld id="{5D0E97AA-10BC-9848-9EF4-43D41153B441}" type="slidenum">
              <a:rPr lang="en-US" smtClean="0"/>
              <a:t>24</a:t>
            </a:fld>
            <a:endParaRPr lang="en-US"/>
          </a:p>
        </p:txBody>
      </p:sp>
    </p:spTree>
    <p:extLst>
      <p:ext uri="{BB962C8B-B14F-4D97-AF65-F5344CB8AC3E}">
        <p14:creationId xmlns:p14="http://schemas.microsoft.com/office/powerpoint/2010/main" val="2036973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lnSpc>
                <a:spcPct val="90000"/>
              </a:lnSpc>
              <a:spcBef>
                <a:spcPts val="0"/>
              </a:spcBef>
              <a:spcAft>
                <a:spcPts val="0"/>
              </a:spcAft>
              <a:buClr>
                <a:schemeClr val="dk1"/>
              </a:buClr>
              <a:buSzPts val="3300"/>
            </a:pPr>
            <a:r>
              <a:rPr lang="en-US" sz="3200" dirty="0">
                <a:solidFill>
                  <a:schemeClr val="dk1"/>
                </a:solidFill>
                <a:latin typeface="Times New Roman" charset="0"/>
                <a:ea typeface="Times New Roman" charset="0"/>
                <a:cs typeface="Times New Roman" charset="0"/>
                <a:sym typeface="Arial"/>
              </a:rPr>
              <a:t>Deep Learning on Word Embeddings and </a:t>
            </a:r>
            <a:r>
              <a:rPr lang="en-US" sz="3200" dirty="0" err="1">
                <a:solidFill>
                  <a:schemeClr val="dk1"/>
                </a:solidFill>
                <a:latin typeface="Times New Roman" charset="0"/>
                <a:ea typeface="Times New Roman" charset="0"/>
                <a:cs typeface="Times New Roman" charset="0"/>
                <a:sym typeface="Arial"/>
              </a:rPr>
              <a:t>openSmile</a:t>
            </a:r>
            <a:r>
              <a:rPr lang="en-US" sz="3200" dirty="0">
                <a:solidFill>
                  <a:schemeClr val="dk1"/>
                </a:solidFill>
                <a:latin typeface="Times New Roman" charset="0"/>
                <a:ea typeface="Times New Roman" charset="0"/>
                <a:cs typeface="Times New Roman" charset="0"/>
                <a:sym typeface="Arial"/>
              </a:rPr>
              <a:t> Acoustic Features </a:t>
            </a:r>
            <a:r>
              <a:rPr lang="en-US" sz="2200" dirty="0">
                <a:solidFill>
                  <a:schemeClr val="dk1"/>
                </a:solidFill>
                <a:latin typeface="Times New Roman" charset="0"/>
                <a:ea typeface="Times New Roman" charset="0"/>
                <a:cs typeface="Times New Roman" charset="0"/>
                <a:sym typeface="Arial"/>
              </a:rPr>
              <a:t>(</a:t>
            </a:r>
            <a:r>
              <a:rPr lang="en-US" sz="2200" dirty="0" err="1">
                <a:solidFill>
                  <a:schemeClr val="dk1"/>
                </a:solidFill>
                <a:latin typeface="Times New Roman" charset="0"/>
                <a:ea typeface="Times New Roman" charset="0"/>
                <a:cs typeface="Times New Roman" charset="0"/>
                <a:sym typeface="Arial"/>
              </a:rPr>
              <a:t>Mendels</a:t>
            </a:r>
            <a:r>
              <a:rPr lang="en-US" sz="2200" dirty="0">
                <a:solidFill>
                  <a:schemeClr val="dk1"/>
                </a:solidFill>
                <a:latin typeface="Times New Roman" charset="0"/>
                <a:ea typeface="Times New Roman" charset="0"/>
                <a:cs typeface="Times New Roman" charset="0"/>
                <a:sym typeface="Arial"/>
              </a:rPr>
              <a:t> et al 2017)</a:t>
            </a:r>
            <a:endParaRPr sz="2200" dirty="0">
              <a:solidFill>
                <a:schemeClr val="dk1"/>
              </a:solidFill>
              <a:latin typeface="Times New Roman" charset="0"/>
              <a:ea typeface="Times New Roman" charset="0"/>
              <a:cs typeface="Times New Roman" charset="0"/>
              <a:sym typeface="Arial"/>
            </a:endParaRPr>
          </a:p>
        </p:txBody>
      </p:sp>
      <p:sp>
        <p:nvSpPr>
          <p:cNvPr id="145" name="Shape 145"/>
          <p:cNvSpPr txBox="1">
            <a:spLocks noGrp="1"/>
          </p:cNvSpPr>
          <p:nvPr>
            <p:ph idx="1"/>
          </p:nvPr>
        </p:nvSpPr>
        <p:spPr>
          <a:prstGeom prst="rect">
            <a:avLst/>
          </a:prstGeom>
          <a:noFill/>
          <a:ln>
            <a:noFill/>
          </a:ln>
        </p:spPr>
        <p:txBody>
          <a:bodyPr spcFirstLastPara="1" vert="horz" wrap="square" lIns="68575" tIns="34275" rIns="68575" bIns="34275" numCol="1" anchor="t" anchorCtr="0" compatLnSpc="1">
            <a:prstTxWarp prst="textNoShape">
              <a:avLst/>
            </a:prstTxWarp>
            <a:noAutofit/>
          </a:bodyPr>
          <a:lstStyle/>
          <a:p>
            <a:pPr marL="177800" indent="-171450">
              <a:lnSpc>
                <a:spcPct val="90000"/>
              </a:lnSpc>
              <a:spcBef>
                <a:spcPts val="0"/>
              </a:spcBef>
              <a:spcAft>
                <a:spcPts val="0"/>
              </a:spcAft>
              <a:buClr>
                <a:schemeClr val="dk1"/>
              </a:buClr>
              <a:buSzPts val="2100"/>
              <a:buFont typeface="Arial"/>
              <a:buChar char="•"/>
            </a:pPr>
            <a:r>
              <a:rPr lang="en" sz="2800" dirty="0">
                <a:solidFill>
                  <a:schemeClr val="dk1"/>
                </a:solidFill>
                <a:latin typeface="Times New Roman" charset="0"/>
                <a:ea typeface="Times New Roman" charset="0"/>
                <a:cs typeface="Times New Roman" charset="0"/>
                <a:sym typeface="Arial"/>
              </a:rPr>
              <a:t>BLSTM-</a:t>
            </a:r>
            <a:r>
              <a:rPr lang="en-US" sz="2800" dirty="0">
                <a:solidFill>
                  <a:schemeClr val="dk1"/>
                </a:solidFill>
                <a:latin typeface="Times New Roman" charset="0"/>
                <a:ea typeface="Times New Roman" charset="0"/>
                <a:cs typeface="Times New Roman" charset="0"/>
                <a:sym typeface="Arial"/>
              </a:rPr>
              <a:t>word </a:t>
            </a:r>
            <a:r>
              <a:rPr lang="en-US" sz="2800" dirty="0" err="1">
                <a:solidFill>
                  <a:schemeClr val="dk1"/>
                </a:solidFill>
                <a:latin typeface="Times New Roman" charset="0"/>
                <a:ea typeface="Times New Roman" charset="0"/>
                <a:cs typeface="Times New Roman" charset="0"/>
                <a:sym typeface="Arial"/>
              </a:rPr>
              <a:t>embeddings</a:t>
            </a:r>
            <a:endParaRPr sz="2800" dirty="0">
              <a:latin typeface="Times New Roman" charset="0"/>
              <a:ea typeface="Times New Roman" charset="0"/>
              <a:cs typeface="Times New Roman" charset="0"/>
              <a:sym typeface="Arial"/>
            </a:endParaRPr>
          </a:p>
          <a:p>
            <a:pPr marL="177800" indent="-171450">
              <a:lnSpc>
                <a:spcPct val="90000"/>
              </a:lnSpc>
              <a:spcBef>
                <a:spcPts val="800"/>
              </a:spcBef>
              <a:spcAft>
                <a:spcPts val="0"/>
              </a:spcAft>
              <a:buClr>
                <a:schemeClr val="dk1"/>
              </a:buClr>
              <a:buSzPts val="2100"/>
              <a:buFont typeface="Arial"/>
              <a:buChar char="•"/>
            </a:pPr>
            <a:r>
              <a:rPr lang="en" sz="2800" dirty="0">
                <a:solidFill>
                  <a:schemeClr val="dk1"/>
                </a:solidFill>
                <a:latin typeface="Times New Roman" charset="0"/>
                <a:ea typeface="Times New Roman" charset="0"/>
                <a:cs typeface="Times New Roman" charset="0"/>
                <a:sym typeface="Arial"/>
              </a:rPr>
              <a:t>DNN-</a:t>
            </a:r>
            <a:r>
              <a:rPr lang="en" sz="2800" dirty="0" err="1">
                <a:solidFill>
                  <a:schemeClr val="dk1"/>
                </a:solidFill>
                <a:latin typeface="Times New Roman" charset="0"/>
                <a:ea typeface="Times New Roman" charset="0"/>
                <a:cs typeface="Times New Roman" charset="0"/>
                <a:sym typeface="Arial"/>
              </a:rPr>
              <a:t>openSMILE</a:t>
            </a:r>
            <a:endParaRPr sz="2800" dirty="0">
              <a:solidFill>
                <a:schemeClr val="dk1"/>
              </a:solidFill>
              <a:latin typeface="Times New Roman" charset="0"/>
              <a:ea typeface="Times New Roman" charset="0"/>
              <a:cs typeface="Times New Roman" charset="0"/>
              <a:sym typeface="Arial"/>
            </a:endParaRPr>
          </a:p>
          <a:p>
            <a:pPr marL="177800" indent="-171450">
              <a:lnSpc>
                <a:spcPct val="90000"/>
              </a:lnSpc>
              <a:spcBef>
                <a:spcPts val="800"/>
              </a:spcBef>
              <a:spcAft>
                <a:spcPts val="0"/>
              </a:spcAft>
              <a:buClr>
                <a:schemeClr val="dk1"/>
              </a:buClr>
              <a:buSzPts val="2100"/>
              <a:buFont typeface="Arial"/>
              <a:buChar char="•"/>
            </a:pPr>
            <a:r>
              <a:rPr lang="en" sz="2800" b="1" i="1" dirty="0">
                <a:solidFill>
                  <a:schemeClr val="dk1"/>
                </a:solidFill>
                <a:latin typeface="Times New Roman" charset="0"/>
                <a:ea typeface="Times New Roman" charset="0"/>
                <a:cs typeface="Times New Roman" charset="0"/>
                <a:sym typeface="Arial"/>
              </a:rPr>
              <a:t>Hybrid: BLSTM-lexical + DNN-</a:t>
            </a:r>
            <a:r>
              <a:rPr lang="en" sz="2800" b="1" i="1" dirty="0" err="1">
                <a:solidFill>
                  <a:schemeClr val="dk1"/>
                </a:solidFill>
                <a:latin typeface="Times New Roman" charset="0"/>
                <a:ea typeface="Times New Roman" charset="0"/>
                <a:cs typeface="Times New Roman" charset="0"/>
                <a:sym typeface="Arial"/>
              </a:rPr>
              <a:t>openSMILE</a:t>
            </a:r>
            <a:endParaRPr sz="2800" b="1" i="1" dirty="0">
              <a:solidFill>
                <a:schemeClr val="dk1"/>
              </a:solidFill>
              <a:latin typeface="Times New Roman" charset="0"/>
              <a:ea typeface="Times New Roman" charset="0"/>
              <a:cs typeface="Times New Roman" charset="0"/>
              <a:sym typeface="Arial"/>
            </a:endParaRPr>
          </a:p>
          <a:p>
            <a:pPr marL="177800" indent="-38100">
              <a:lnSpc>
                <a:spcPct val="90000"/>
              </a:lnSpc>
              <a:spcBef>
                <a:spcPts val="800"/>
              </a:spcBef>
              <a:spcAft>
                <a:spcPts val="1600"/>
              </a:spcAft>
              <a:buClr>
                <a:schemeClr val="dk1"/>
              </a:buClr>
              <a:buSzPts val="2100"/>
              <a:buNone/>
            </a:pPr>
            <a:endParaRPr sz="2100" dirty="0">
              <a:solidFill>
                <a:schemeClr val="dk1"/>
              </a:solidFill>
              <a:latin typeface="Arial"/>
              <a:ea typeface="Arial"/>
              <a:cs typeface="Arial"/>
              <a:sym typeface="Arial"/>
            </a:endParaRPr>
          </a:p>
        </p:txBody>
      </p:sp>
      <p:sp>
        <p:nvSpPr>
          <p:cNvPr id="147" name="Shape 147"/>
          <p:cNvSpPr txBox="1">
            <a:spLocks noGrp="1"/>
          </p:cNvSpPr>
          <p:nvPr>
            <p:ph type="sldNum" sz="quarter" idx="12"/>
          </p:nvPr>
        </p:nvSpPr>
        <p:spPr>
          <a:prstGeom prst="rect">
            <a:avLst/>
          </a:prstGeom>
          <a:noFill/>
          <a:ln>
            <a:noFill/>
          </a:ln>
        </p:spPr>
        <p:txBody>
          <a:bodyPr spcFirstLastPara="1" vert="horz" wrap="square" lIns="68575" tIns="34275" rIns="68575" bIns="34275" numCol="1" anchor="ctr" anchorCtr="0" compatLnSpc="1">
            <a:prstTxWarp prst="textNoShape">
              <a:avLst/>
            </a:prstTxWarp>
            <a:noAutofit/>
          </a:bodyPr>
          <a:lstStyle/>
          <a:p>
            <a:pPr>
              <a:buClr>
                <a:srgbClr val="000000"/>
              </a:buClr>
            </a:pPr>
            <a:fld id="{00000000-1234-1234-1234-123412341234}" type="slidenum">
              <a:rPr lang="en"/>
              <a:pPr>
                <a:buClr>
                  <a:srgbClr val="000000"/>
                </a:buClr>
              </a:pPr>
              <a:t>25</a:t>
            </a:fld>
            <a:endParaRPr/>
          </a:p>
        </p:txBody>
      </p:sp>
      <p:pic>
        <p:nvPicPr>
          <p:cNvPr id="146" name="Shape 146" descr="1.jpg"/>
          <p:cNvPicPr preferRelativeResize="0"/>
          <p:nvPr/>
        </p:nvPicPr>
        <p:blipFill rotWithShape="1">
          <a:blip r:embed="rId3">
            <a:alphaModFix/>
          </a:blip>
          <a:srcRect/>
          <a:stretch/>
        </p:blipFill>
        <p:spPr>
          <a:xfrm>
            <a:off x="723902" y="3020787"/>
            <a:ext cx="7064827" cy="2408942"/>
          </a:xfrm>
          <a:prstGeom prst="rect">
            <a:avLst/>
          </a:prstGeom>
          <a:noFill/>
          <a:ln>
            <a:noFill/>
          </a:ln>
        </p:spPr>
      </p:pic>
      <p:sp>
        <p:nvSpPr>
          <p:cNvPr id="148" name="Shape 148"/>
          <p:cNvSpPr txBox="1"/>
          <p:nvPr/>
        </p:nvSpPr>
        <p:spPr>
          <a:xfrm>
            <a:off x="723902" y="5659915"/>
            <a:ext cx="7456800" cy="648810"/>
          </a:xfrm>
          <a:prstGeom prst="rect">
            <a:avLst/>
          </a:prstGeom>
          <a:noFill/>
          <a:ln>
            <a:noFill/>
          </a:ln>
        </p:spPr>
        <p:txBody>
          <a:bodyPr spcFirstLastPara="1" wrap="square" lIns="68575" tIns="34275" rIns="68575" bIns="34275" anchor="t" anchorCtr="0">
            <a:noAutofit/>
          </a:bodyPr>
          <a:lstStyle/>
          <a:p>
            <a:endParaRPr dirty="0">
              <a:latin typeface="Times New Roman" charset="0"/>
              <a:ea typeface="Times New Roman" charset="0"/>
              <a:cs typeface="Times New Roman"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models</a:t>
            </a:r>
          </a:p>
        </p:txBody>
      </p:sp>
      <p:sp>
        <p:nvSpPr>
          <p:cNvPr id="4" name="Slide Number Placeholder 3"/>
          <p:cNvSpPr>
            <a:spLocks noGrp="1"/>
          </p:cNvSpPr>
          <p:nvPr>
            <p:ph type="sldNum" sz="quarter" idx="12"/>
          </p:nvPr>
        </p:nvSpPr>
        <p:spPr/>
        <p:txBody>
          <a:bodyPr/>
          <a:lstStyle/>
          <a:p>
            <a:fld id="{5D0E97AA-10BC-9848-9EF4-43D41153B441}" type="slidenum">
              <a:rPr lang="en-US" smtClean="0"/>
              <a:t>26</a:t>
            </a:fld>
            <a:endParaRPr lang="en-US"/>
          </a:p>
        </p:txBody>
      </p:sp>
      <p:graphicFrame>
        <p:nvGraphicFramePr>
          <p:cNvPr id="5" name="Chart 4"/>
          <p:cNvGraphicFramePr/>
          <p:nvPr/>
        </p:nvGraphicFramePr>
        <p:xfrm>
          <a:off x="1390650" y="1931025"/>
          <a:ext cx="6096000" cy="3887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2924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What Next Can We Learn from Gender and Native Language?</a:t>
            </a:r>
          </a:p>
        </p:txBody>
      </p:sp>
      <p:sp>
        <p:nvSpPr>
          <p:cNvPr id="196" name="Shape 196"/>
          <p:cNvSpPr txBox="1">
            <a:spLocks noGrp="1"/>
          </p:cNvSpPr>
          <p:nvPr>
            <p:ph idx="1"/>
          </p:nvPr>
        </p:nvSpPr>
        <p:spPr/>
        <p:txBody>
          <a:bodyPr>
            <a:normAutofit fontScale="92500"/>
          </a:bodyPr>
          <a:lstStyle/>
          <a:p>
            <a:r>
              <a:rPr lang="en-US" dirty="0"/>
              <a:t>Extract </a:t>
            </a:r>
            <a:r>
              <a:rPr lang="en-US" b="1" i="1" dirty="0">
                <a:solidFill>
                  <a:schemeClr val="accent1"/>
                </a:solidFill>
              </a:rPr>
              <a:t>simple acoustic/prosodic features </a:t>
            </a:r>
            <a:r>
              <a:rPr lang="en-US" dirty="0"/>
              <a:t>from question responses </a:t>
            </a:r>
          </a:p>
          <a:p>
            <a:r>
              <a:rPr lang="en-US" b="1" i="1" dirty="0">
                <a:solidFill>
                  <a:schemeClr val="accent1"/>
                </a:solidFill>
              </a:rPr>
              <a:t>Compare distributions of features </a:t>
            </a:r>
            <a:r>
              <a:rPr lang="en-US" dirty="0"/>
              <a:t>over all and by gender and native language</a:t>
            </a:r>
          </a:p>
          <a:p>
            <a:pPr lvl="1"/>
            <a:r>
              <a:rPr lang="en-US" dirty="0">
                <a:solidFill>
                  <a:schemeClr val="accent2"/>
                </a:solidFill>
              </a:rPr>
              <a:t>When interview</a:t>
            </a:r>
            <a:r>
              <a:rPr lang="en-US" b="1" i="1" dirty="0">
                <a:solidFill>
                  <a:schemeClr val="accent2"/>
                </a:solidFill>
              </a:rPr>
              <a:t>ees</a:t>
            </a:r>
            <a:r>
              <a:rPr lang="en-US" dirty="0">
                <a:solidFill>
                  <a:schemeClr val="accent2"/>
                </a:solidFill>
              </a:rPr>
              <a:t> lie vs. tell the truth</a:t>
            </a:r>
          </a:p>
          <a:p>
            <a:pPr lvl="1"/>
            <a:r>
              <a:rPr lang="en-US" dirty="0">
                <a:solidFill>
                  <a:schemeClr val="accent2"/>
                </a:solidFill>
              </a:rPr>
              <a:t>When interview</a:t>
            </a:r>
            <a:r>
              <a:rPr lang="en-US" b="1" i="1" dirty="0">
                <a:solidFill>
                  <a:schemeClr val="accent2"/>
                </a:solidFill>
              </a:rPr>
              <a:t>ees</a:t>
            </a:r>
            <a:r>
              <a:rPr lang="en-US" dirty="0">
                <a:solidFill>
                  <a:schemeClr val="accent2"/>
                </a:solidFill>
              </a:rPr>
              <a:t> are trusted (believed) or are not</a:t>
            </a:r>
          </a:p>
          <a:p>
            <a:pPr lvl="1"/>
            <a:r>
              <a:rPr lang="en-US" dirty="0">
                <a:solidFill>
                  <a:schemeClr val="accent2"/>
                </a:solidFill>
              </a:rPr>
              <a:t>When interview</a:t>
            </a:r>
            <a:r>
              <a:rPr lang="en-US" b="1" i="1" dirty="0">
                <a:solidFill>
                  <a:schemeClr val="accent2"/>
                </a:solidFill>
              </a:rPr>
              <a:t>ers</a:t>
            </a:r>
            <a:r>
              <a:rPr lang="en-US" dirty="0">
                <a:solidFill>
                  <a:schemeClr val="accent2"/>
                </a:solidFill>
              </a:rPr>
              <a:t> trust (believe) an interview</a:t>
            </a:r>
            <a:r>
              <a:rPr lang="en-US" b="1" i="1" dirty="0">
                <a:solidFill>
                  <a:schemeClr val="accent2"/>
                </a:solidFill>
              </a:rPr>
              <a:t>ee</a:t>
            </a:r>
            <a:r>
              <a:rPr lang="en-US" dirty="0">
                <a:solidFill>
                  <a:schemeClr val="accent2"/>
                </a:solidFill>
              </a:rPr>
              <a:t> or do not</a:t>
            </a:r>
          </a:p>
          <a:p>
            <a:r>
              <a:rPr lang="en-US" dirty="0"/>
              <a:t>Perform </a:t>
            </a:r>
            <a:r>
              <a:rPr lang="en-US" b="1" i="1" dirty="0">
                <a:solidFill>
                  <a:schemeClr val="accent1"/>
                </a:solidFill>
              </a:rPr>
              <a:t>paired t-tests </a:t>
            </a:r>
            <a:r>
              <a:rPr lang="en-US" dirty="0"/>
              <a:t>to compare feature means</a:t>
            </a:r>
          </a:p>
          <a:p>
            <a:pPr lvl="1"/>
            <a:r>
              <a:rPr lang="en-US" dirty="0"/>
              <a:t>Tests for significance correct for family-wise Type I error by controlling the false discovery rate at </a:t>
            </a:r>
            <a:r>
              <a:rPr lang="en-US" dirty="0">
                <a:sym typeface="Arial"/>
              </a:rPr>
              <a:t>α</a:t>
            </a:r>
            <a:r>
              <a:rPr lang="en-US" dirty="0"/>
              <a:t>=0.05. (Parentheses indicate an uncorrected p &lt;=0.05.)</a:t>
            </a:r>
          </a:p>
          <a:p>
            <a:endParaRPr lang="en-US" dirty="0"/>
          </a:p>
        </p:txBody>
      </p:sp>
      <p:sp>
        <p:nvSpPr>
          <p:cNvPr id="197" name="Shape 197"/>
          <p:cNvSpPr txBox="1">
            <a:spLocks noGrp="1"/>
          </p:cNvSpPr>
          <p:nvPr>
            <p:ph type="sldNum" sz="quarter" idx="12"/>
          </p:nvPr>
        </p:nvSpPr>
        <p:spPr/>
        <p:txBody>
          <a:bodyPr/>
          <a:lstStyle/>
          <a:p>
            <a:fld id="{00000000-1234-1234-1234-123412341234}" type="slidenum">
              <a:rPr lang="is-IS" smtClean="0"/>
              <a:pPr/>
              <a:t>27</a:t>
            </a:fld>
            <a:endParaRPr lang="is-IS"/>
          </a:p>
        </p:txBody>
      </p:sp>
    </p:spTree>
    <p:extLst>
      <p:ext uri="{BB962C8B-B14F-4D97-AF65-F5344CB8AC3E}">
        <p14:creationId xmlns:p14="http://schemas.microsoft.com/office/powerpoint/2010/main" val="1524267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a:spcBef>
                <a:spcPts val="0"/>
              </a:spcBef>
              <a:buClr>
                <a:srgbClr val="3F3F3F"/>
              </a:buClr>
              <a:buSzPts val="4800"/>
            </a:pPr>
            <a:r>
              <a:rPr lang="en-US" dirty="0"/>
              <a:t>Differences Gender and Native Language in Deceptive vs. Truthful </a:t>
            </a:r>
            <a:r>
              <a:rPr lang="en-US" i="1" dirty="0"/>
              <a:t>Interviewee</a:t>
            </a:r>
            <a:r>
              <a:rPr lang="en-US" dirty="0"/>
              <a:t> Speech</a:t>
            </a:r>
            <a:endParaRPr dirty="0"/>
          </a:p>
        </p:txBody>
      </p:sp>
      <p:sp>
        <p:nvSpPr>
          <p:cNvPr id="227" name="Shape 22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sz="788">
                <a:solidFill>
                  <a:srgbClr val="FFFFFF"/>
                </a:solidFill>
                <a:latin typeface="Calibri"/>
                <a:ea typeface="Calibri"/>
                <a:cs typeface="Calibri"/>
                <a:sym typeface="Calibri"/>
              </a:rPr>
              <a:pPr/>
              <a:t>28</a:t>
            </a:fld>
            <a:endParaRPr sz="788">
              <a:solidFill>
                <a:srgbClr val="FFFFFF"/>
              </a:solidFill>
              <a:latin typeface="Calibri"/>
              <a:ea typeface="Calibri"/>
              <a:cs typeface="Calibri"/>
              <a:sym typeface="Calibri"/>
            </a:endParaRPr>
          </a:p>
        </p:txBody>
      </p:sp>
      <p:graphicFrame>
        <p:nvGraphicFramePr>
          <p:cNvPr id="228" name="Shape 228"/>
          <p:cNvGraphicFramePr/>
          <p:nvPr>
            <p:extLst>
              <p:ext uri="{D42A27DB-BD31-4B8C-83A1-F6EECF244321}">
                <p14:modId xmlns:p14="http://schemas.microsoft.com/office/powerpoint/2010/main" val="336053207"/>
              </p:ext>
            </p:extLst>
          </p:nvPr>
        </p:nvGraphicFramePr>
        <p:xfrm>
          <a:off x="814388" y="1743978"/>
          <a:ext cx="7329489" cy="2962853"/>
        </p:xfrm>
        <a:graphic>
          <a:graphicData uri="http://schemas.openxmlformats.org/drawingml/2006/table">
            <a:tbl>
              <a:tblPr firstRow="1" bandRow="1">
                <a:noFill/>
              </a:tblPr>
              <a:tblGrid>
                <a:gridCol w="1890513">
                  <a:extLst>
                    <a:ext uri="{9D8B030D-6E8A-4147-A177-3AD203B41FA5}">
                      <a16:colId xmlns:a16="http://schemas.microsoft.com/office/drawing/2014/main" val="20000"/>
                    </a:ext>
                  </a:extLst>
                </a:gridCol>
                <a:gridCol w="1046291">
                  <a:extLst>
                    <a:ext uri="{9D8B030D-6E8A-4147-A177-3AD203B41FA5}">
                      <a16:colId xmlns:a16="http://schemas.microsoft.com/office/drawing/2014/main" val="20001"/>
                    </a:ext>
                  </a:extLst>
                </a:gridCol>
                <a:gridCol w="1042332">
                  <a:extLst>
                    <a:ext uri="{9D8B030D-6E8A-4147-A177-3AD203B41FA5}">
                      <a16:colId xmlns:a16="http://schemas.microsoft.com/office/drawing/2014/main" val="20002"/>
                    </a:ext>
                  </a:extLst>
                </a:gridCol>
                <a:gridCol w="1091967">
                  <a:extLst>
                    <a:ext uri="{9D8B030D-6E8A-4147-A177-3AD203B41FA5}">
                      <a16:colId xmlns:a16="http://schemas.microsoft.com/office/drawing/2014/main" val="20003"/>
                    </a:ext>
                  </a:extLst>
                </a:gridCol>
                <a:gridCol w="1129193">
                  <a:extLst>
                    <a:ext uri="{9D8B030D-6E8A-4147-A177-3AD203B41FA5}">
                      <a16:colId xmlns:a16="http://schemas.microsoft.com/office/drawing/2014/main" val="20004"/>
                    </a:ext>
                  </a:extLst>
                </a:gridCol>
                <a:gridCol w="1129193">
                  <a:extLst>
                    <a:ext uri="{9D8B030D-6E8A-4147-A177-3AD203B41FA5}">
                      <a16:colId xmlns:a16="http://schemas.microsoft.com/office/drawing/2014/main" val="20005"/>
                    </a:ext>
                  </a:extLst>
                </a:gridCol>
              </a:tblGrid>
              <a:tr h="325770">
                <a:tc>
                  <a:txBody>
                    <a:bodyPr/>
                    <a:lstStyle/>
                    <a:p>
                      <a:pPr marL="0" marR="0" lvl="0" indent="0" algn="l" rtl="0">
                        <a:spcBef>
                          <a:spcPts val="0"/>
                        </a:spcBef>
                        <a:spcAft>
                          <a:spcPts val="0"/>
                        </a:spcAft>
                        <a:buNone/>
                      </a:pPr>
                      <a:r>
                        <a:rPr lang="en-US" sz="2000" dirty="0">
                          <a:solidFill>
                            <a:schemeClr val="bg1"/>
                          </a:solidFill>
                        </a:rPr>
                        <a:t>Feature</a:t>
                      </a:r>
                      <a:endParaRPr sz="2000" dirty="0">
                        <a:solidFill>
                          <a:schemeClr val="bg1"/>
                        </a:solidFill>
                      </a:endParaRPr>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Male</a:t>
                      </a:r>
                      <a:endParaRPr sz="2000" dirty="0">
                        <a:solidFill>
                          <a:schemeClr val="bg1"/>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Female</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English</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Chinese</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All</a:t>
                      </a:r>
                      <a:endParaRPr sz="2000" dirty="0">
                        <a:solidFill>
                          <a:schemeClr val="bg1"/>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6213">
                <a:tc>
                  <a:txBody>
                    <a:bodyPr/>
                    <a:lstStyle/>
                    <a:p>
                      <a:pPr marL="0" marR="0" lvl="0" indent="0" algn="l" rtl="0">
                        <a:spcBef>
                          <a:spcPts val="0"/>
                        </a:spcBef>
                        <a:spcAft>
                          <a:spcPts val="0"/>
                        </a:spcAft>
                        <a:buNone/>
                      </a:pPr>
                      <a:r>
                        <a:rPr lang="en-US" sz="1800" dirty="0">
                          <a:solidFill>
                            <a:schemeClr val="tx1"/>
                          </a:solidFill>
                        </a:rPr>
                        <a:t>Pitch</a:t>
                      </a:r>
                      <a:r>
                        <a:rPr lang="en-US" sz="1800" baseline="0" dirty="0">
                          <a:solidFill>
                            <a:schemeClr val="tx1"/>
                          </a:solidFill>
                        </a:rPr>
                        <a:t> Max</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00B05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5770">
                <a:tc>
                  <a:txBody>
                    <a:bodyPr/>
                    <a:lstStyle/>
                    <a:p>
                      <a:pPr marL="0" marR="0" lvl="0" indent="0" algn="l" rtl="0">
                        <a:lnSpc>
                          <a:spcPct val="100000"/>
                        </a:lnSpc>
                        <a:spcBef>
                          <a:spcPts val="0"/>
                        </a:spcBef>
                        <a:spcAft>
                          <a:spcPts val="0"/>
                        </a:spcAft>
                        <a:buClr>
                          <a:srgbClr val="000000"/>
                        </a:buClr>
                        <a:buSzPts val="1800"/>
                        <a:buFont typeface="Calibri"/>
                        <a:buNone/>
                      </a:pPr>
                      <a:r>
                        <a:rPr lang="en-US" sz="1800" dirty="0">
                          <a:solidFill>
                            <a:schemeClr val="tx1"/>
                          </a:solidFill>
                        </a:rPr>
                        <a:t>Pitch</a:t>
                      </a:r>
                      <a:r>
                        <a:rPr lang="en-US" sz="1800" baseline="0" dirty="0">
                          <a:solidFill>
                            <a:schemeClr val="tx1"/>
                          </a:solidFill>
                        </a:rPr>
                        <a:t> Mean</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5770">
                <a:tc>
                  <a:txBody>
                    <a:bodyPr/>
                    <a:lstStyle/>
                    <a:p>
                      <a:pPr marL="0" marR="0" lvl="0" indent="0" algn="l" rtl="0">
                        <a:spcBef>
                          <a:spcPts val="0"/>
                        </a:spcBef>
                        <a:spcAft>
                          <a:spcPts val="0"/>
                        </a:spcAft>
                        <a:buNone/>
                      </a:pPr>
                      <a:r>
                        <a:rPr lang="en-US" sz="1800" dirty="0">
                          <a:solidFill>
                            <a:schemeClr val="tx1"/>
                          </a:solidFill>
                        </a:rPr>
                        <a:t>Intensity Max</a:t>
                      </a:r>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25770">
                <a:tc>
                  <a:txBody>
                    <a:bodyPr/>
                    <a:lstStyle/>
                    <a:p>
                      <a:pPr marL="0" marR="0" lvl="0" indent="0" algn="l" rtl="0">
                        <a:spcBef>
                          <a:spcPts val="0"/>
                        </a:spcBef>
                        <a:spcAft>
                          <a:spcPts val="0"/>
                        </a:spcAft>
                        <a:buNone/>
                      </a:pPr>
                      <a:r>
                        <a:rPr lang="en-US" sz="1800" dirty="0">
                          <a:solidFill>
                            <a:schemeClr val="tx1"/>
                          </a:solidFill>
                        </a:rPr>
                        <a:t>Intensity Mean</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25770">
                <a:tc>
                  <a:txBody>
                    <a:bodyPr/>
                    <a:lstStyle/>
                    <a:p>
                      <a:pPr marL="0" marR="0" lvl="0" indent="0" algn="l" rtl="0">
                        <a:spcBef>
                          <a:spcPts val="0"/>
                        </a:spcBef>
                        <a:spcAft>
                          <a:spcPts val="0"/>
                        </a:spcAft>
                        <a:buNone/>
                      </a:pPr>
                      <a:r>
                        <a:rPr lang="en-US" sz="1800" dirty="0">
                          <a:solidFill>
                            <a:schemeClr val="tx1"/>
                          </a:solidFill>
                        </a:rPr>
                        <a:t>Speaking Rate</a:t>
                      </a:r>
                      <a:endParaRPr sz="1800" dirty="0">
                        <a:solidFill>
                          <a:schemeClr val="tx1"/>
                        </a:solidFill>
                      </a:endParaRPr>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25770">
                <a:tc>
                  <a:txBody>
                    <a:bodyPr/>
                    <a:lstStyle/>
                    <a:p>
                      <a:pPr marL="0" marR="0" lvl="0" indent="0" algn="l" rtl="0">
                        <a:spcBef>
                          <a:spcPts val="0"/>
                        </a:spcBef>
                        <a:spcAft>
                          <a:spcPts val="0"/>
                        </a:spcAft>
                        <a:buNone/>
                      </a:pPr>
                      <a:r>
                        <a:rPr lang="en-US" sz="1800" dirty="0"/>
                        <a:t>Jitter</a:t>
                      </a:r>
                      <a:endParaRPr sz="1800" dirty="0"/>
                    </a:p>
                  </a:txBody>
                  <a:tcPr marL="51450" marR="51450" marT="25725" marB="25725"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25770">
                <a:tc>
                  <a:txBody>
                    <a:bodyPr/>
                    <a:lstStyle/>
                    <a:p>
                      <a:pPr marL="0" marR="0" lvl="0" indent="0" algn="l" rtl="0">
                        <a:spcBef>
                          <a:spcPts val="0"/>
                        </a:spcBef>
                        <a:spcAft>
                          <a:spcPts val="0"/>
                        </a:spcAft>
                        <a:buNone/>
                      </a:pPr>
                      <a:r>
                        <a:rPr lang="en-US" sz="1800" dirty="0"/>
                        <a:t>Shimmer</a:t>
                      </a:r>
                      <a:endParaRPr sz="1800" dirty="0"/>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25770">
                <a:tc>
                  <a:txBody>
                    <a:bodyPr/>
                    <a:lstStyle/>
                    <a:p>
                      <a:pPr marL="0" marR="0" lvl="0" indent="0" algn="l" rtl="0">
                        <a:spcBef>
                          <a:spcPts val="0"/>
                        </a:spcBef>
                        <a:spcAft>
                          <a:spcPts val="0"/>
                        </a:spcAft>
                        <a:buNone/>
                      </a:pPr>
                      <a:r>
                        <a:rPr lang="en-US" sz="1800" dirty="0"/>
                        <a:t>NHR</a:t>
                      </a:r>
                      <a:endParaRPr sz="1800" dirty="0"/>
                    </a:p>
                  </a:txBody>
                  <a:tcPr marL="51450" marR="51450" marT="25725" marB="25725" anchor="ctr">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800" b="1" dirty="0">
                        <a:solidFill>
                          <a:srgbClr val="FF0000"/>
                        </a:solidFill>
                      </a:endParaRPr>
                    </a:p>
                  </a:txBody>
                  <a:tcPr marL="51450" marR="51450" marT="25725" marB="25725" anchor="ctr">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0" name="Shape 230"/>
          <p:cNvSpPr txBox="1"/>
          <p:nvPr/>
        </p:nvSpPr>
        <p:spPr>
          <a:xfrm>
            <a:off x="3752161" y="5132260"/>
            <a:ext cx="2122166" cy="265388"/>
          </a:xfrm>
          <a:prstGeom prst="rect">
            <a:avLst/>
          </a:prstGeom>
          <a:noFill/>
          <a:ln>
            <a:noFill/>
          </a:ln>
        </p:spPr>
        <p:txBody>
          <a:bodyPr spcFirstLastPara="1" wrap="square" lIns="68569" tIns="68569" rIns="68569" bIns="68569" anchor="ctr" anchorCtr="0">
            <a:noAutofit/>
          </a:bodyPr>
          <a:lstStyle/>
          <a:p>
            <a:r>
              <a:rPr lang="en-US" sz="2400" b="1" dirty="0">
                <a:solidFill>
                  <a:srgbClr val="FF0000"/>
                </a:solidFill>
                <a:latin typeface="Calibri"/>
                <a:ea typeface="Calibri"/>
                <a:cs typeface="Calibri"/>
                <a:sym typeface="Calibri"/>
              </a:rPr>
              <a:t>Deceptive </a:t>
            </a:r>
            <a:r>
              <a:rPr lang="en-US" sz="2400" b="1" dirty="0">
                <a:solidFill>
                  <a:srgbClr val="00B050"/>
                </a:solidFill>
                <a:latin typeface="Calibri"/>
                <a:ea typeface="Calibri"/>
                <a:cs typeface="Calibri"/>
                <a:sym typeface="Calibri"/>
              </a:rPr>
              <a:t>True </a:t>
            </a:r>
            <a:endParaRPr sz="2400" dirty="0"/>
          </a:p>
        </p:txBody>
      </p:sp>
    </p:spTree>
    <p:extLst>
      <p:ext uri="{BB962C8B-B14F-4D97-AF65-F5344CB8AC3E}">
        <p14:creationId xmlns:p14="http://schemas.microsoft.com/office/powerpoint/2010/main" val="1200403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vert="horz" wrap="square" lIns="68569" tIns="34275" rIns="68569" bIns="34275" rtlCol="0" anchor="b" anchorCtr="0">
            <a:noAutofit/>
          </a:bodyPr>
          <a:lstStyle/>
          <a:p>
            <a:pPr>
              <a:spcBef>
                <a:spcPts val="0"/>
              </a:spcBef>
              <a:buClr>
                <a:srgbClr val="3F3F3F"/>
              </a:buClr>
              <a:buSzPts val="4800"/>
            </a:pPr>
            <a:r>
              <a:rPr lang="en-US" dirty="0"/>
              <a:t>Differences in Gender and Native Language for Trusted vs. Mistrusted </a:t>
            </a:r>
            <a:r>
              <a:rPr lang="en-US" i="1" dirty="0"/>
              <a:t>Interviewee</a:t>
            </a:r>
            <a:r>
              <a:rPr lang="en-US" dirty="0"/>
              <a:t> Speech</a:t>
            </a:r>
            <a:endParaRPr dirty="0"/>
          </a:p>
        </p:txBody>
      </p:sp>
      <p:sp>
        <p:nvSpPr>
          <p:cNvPr id="227" name="Shape 22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sz="788">
                <a:solidFill>
                  <a:srgbClr val="FFFFFF"/>
                </a:solidFill>
                <a:latin typeface="Calibri"/>
                <a:ea typeface="Calibri"/>
                <a:cs typeface="Calibri"/>
                <a:sym typeface="Calibri"/>
              </a:rPr>
              <a:pPr/>
              <a:t>29</a:t>
            </a:fld>
            <a:endParaRPr sz="788">
              <a:solidFill>
                <a:srgbClr val="FFFFFF"/>
              </a:solidFill>
              <a:latin typeface="Calibri"/>
              <a:ea typeface="Calibri"/>
              <a:cs typeface="Calibri"/>
              <a:sym typeface="Calibri"/>
            </a:endParaRPr>
          </a:p>
        </p:txBody>
      </p:sp>
      <p:graphicFrame>
        <p:nvGraphicFramePr>
          <p:cNvPr id="228" name="Shape 228"/>
          <p:cNvGraphicFramePr/>
          <p:nvPr>
            <p:extLst>
              <p:ext uri="{D42A27DB-BD31-4B8C-83A1-F6EECF244321}">
                <p14:modId xmlns:p14="http://schemas.microsoft.com/office/powerpoint/2010/main" val="1208802808"/>
              </p:ext>
            </p:extLst>
          </p:nvPr>
        </p:nvGraphicFramePr>
        <p:xfrm>
          <a:off x="1274156" y="1962813"/>
          <a:ext cx="6345844" cy="2932373"/>
        </p:xfrm>
        <a:graphic>
          <a:graphicData uri="http://schemas.openxmlformats.org/drawingml/2006/table">
            <a:tbl>
              <a:tblPr firstRow="1" bandRow="1">
                <a:noFill/>
              </a:tblPr>
              <a:tblGrid>
                <a:gridCol w="1636799">
                  <a:extLst>
                    <a:ext uri="{9D8B030D-6E8A-4147-A177-3AD203B41FA5}">
                      <a16:colId xmlns:a16="http://schemas.microsoft.com/office/drawing/2014/main" val="20000"/>
                    </a:ext>
                  </a:extLst>
                </a:gridCol>
                <a:gridCol w="905875">
                  <a:extLst>
                    <a:ext uri="{9D8B030D-6E8A-4147-A177-3AD203B41FA5}">
                      <a16:colId xmlns:a16="http://schemas.microsoft.com/office/drawing/2014/main" val="20001"/>
                    </a:ext>
                  </a:extLst>
                </a:gridCol>
                <a:gridCol w="902447">
                  <a:extLst>
                    <a:ext uri="{9D8B030D-6E8A-4147-A177-3AD203B41FA5}">
                      <a16:colId xmlns:a16="http://schemas.microsoft.com/office/drawing/2014/main" val="20002"/>
                    </a:ext>
                  </a:extLst>
                </a:gridCol>
                <a:gridCol w="945421">
                  <a:extLst>
                    <a:ext uri="{9D8B030D-6E8A-4147-A177-3AD203B41FA5}">
                      <a16:colId xmlns:a16="http://schemas.microsoft.com/office/drawing/2014/main" val="20003"/>
                    </a:ext>
                  </a:extLst>
                </a:gridCol>
                <a:gridCol w="977651">
                  <a:extLst>
                    <a:ext uri="{9D8B030D-6E8A-4147-A177-3AD203B41FA5}">
                      <a16:colId xmlns:a16="http://schemas.microsoft.com/office/drawing/2014/main" val="20004"/>
                    </a:ext>
                  </a:extLst>
                </a:gridCol>
                <a:gridCol w="977651">
                  <a:extLst>
                    <a:ext uri="{9D8B030D-6E8A-4147-A177-3AD203B41FA5}">
                      <a16:colId xmlns:a16="http://schemas.microsoft.com/office/drawing/2014/main" val="20005"/>
                    </a:ext>
                  </a:extLst>
                </a:gridCol>
              </a:tblGrid>
              <a:tr h="325770">
                <a:tc>
                  <a:txBody>
                    <a:bodyPr/>
                    <a:lstStyle/>
                    <a:p>
                      <a:pPr marL="0" marR="0" lvl="0" indent="0" algn="l" rtl="0">
                        <a:spcBef>
                          <a:spcPts val="0"/>
                        </a:spcBef>
                        <a:spcAft>
                          <a:spcPts val="0"/>
                        </a:spcAft>
                        <a:buNone/>
                      </a:pPr>
                      <a:r>
                        <a:rPr lang="en-US" sz="1800" dirty="0"/>
                        <a:t>Feature</a:t>
                      </a:r>
                      <a:endParaRPr sz="1800" dirty="0"/>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Male</a:t>
                      </a:r>
                      <a:endParaRPr sz="1800" dirty="0"/>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Female</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English</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Chinese</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1800" dirty="0"/>
                        <a:t>All</a:t>
                      </a:r>
                      <a:endParaRPr sz="1800" dirty="0"/>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6213">
                <a:tc>
                  <a:txBody>
                    <a:bodyPr/>
                    <a:lstStyle/>
                    <a:p>
                      <a:pPr marL="0" marR="0" lvl="0" indent="0" algn="l" rtl="0">
                        <a:spcBef>
                          <a:spcPts val="0"/>
                        </a:spcBef>
                        <a:spcAft>
                          <a:spcPts val="0"/>
                        </a:spcAft>
                        <a:buNone/>
                      </a:pPr>
                      <a:r>
                        <a:rPr lang="en-US" sz="1800" dirty="0">
                          <a:solidFill>
                            <a:schemeClr val="tx1"/>
                          </a:solidFill>
                        </a:rPr>
                        <a:t>Pitch</a:t>
                      </a:r>
                      <a:r>
                        <a:rPr lang="en-US" sz="1800" baseline="0" dirty="0">
                          <a:solidFill>
                            <a:schemeClr val="tx1"/>
                          </a:solidFill>
                        </a:rPr>
                        <a:t> Max</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5770">
                <a:tc>
                  <a:txBody>
                    <a:bodyPr/>
                    <a:lstStyle/>
                    <a:p>
                      <a:pPr marL="0" marR="0" lvl="0" indent="0" algn="l" rtl="0">
                        <a:lnSpc>
                          <a:spcPct val="100000"/>
                        </a:lnSpc>
                        <a:spcBef>
                          <a:spcPts val="0"/>
                        </a:spcBef>
                        <a:spcAft>
                          <a:spcPts val="0"/>
                        </a:spcAft>
                        <a:buClr>
                          <a:srgbClr val="000000"/>
                        </a:buClr>
                        <a:buSzPts val="1800"/>
                        <a:buFont typeface="Calibri"/>
                        <a:buNone/>
                      </a:pPr>
                      <a:r>
                        <a:rPr lang="en-US" sz="1800" dirty="0">
                          <a:solidFill>
                            <a:schemeClr val="tx1"/>
                          </a:solidFill>
                        </a:rPr>
                        <a:t>Pitch</a:t>
                      </a:r>
                      <a:r>
                        <a:rPr lang="en-US" sz="1800" baseline="0" dirty="0">
                          <a:solidFill>
                            <a:schemeClr val="tx1"/>
                          </a:solidFill>
                        </a:rPr>
                        <a:t>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5770">
                <a:tc>
                  <a:txBody>
                    <a:bodyPr/>
                    <a:lstStyle/>
                    <a:p>
                      <a:pPr marL="0" marR="0" lvl="0" indent="0" algn="l" rtl="0">
                        <a:spcBef>
                          <a:spcPts val="0"/>
                        </a:spcBef>
                        <a:spcAft>
                          <a:spcPts val="0"/>
                        </a:spcAft>
                        <a:buNone/>
                      </a:pPr>
                      <a:r>
                        <a:rPr lang="en-US" sz="1800" dirty="0">
                          <a:solidFill>
                            <a:schemeClr val="tx1"/>
                          </a:solidFill>
                        </a:rPr>
                        <a:t>Intensity Max</a:t>
                      </a: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25770">
                <a:tc>
                  <a:txBody>
                    <a:bodyPr/>
                    <a:lstStyle/>
                    <a:p>
                      <a:pPr marL="0" marR="0" lvl="0" indent="0" algn="l" rtl="0">
                        <a:spcBef>
                          <a:spcPts val="0"/>
                        </a:spcBef>
                        <a:spcAft>
                          <a:spcPts val="0"/>
                        </a:spcAft>
                        <a:buNone/>
                      </a:pPr>
                      <a:r>
                        <a:rPr lang="en-US" sz="1800" dirty="0">
                          <a:solidFill>
                            <a:schemeClr val="tx1"/>
                          </a:solidFill>
                        </a:rPr>
                        <a:t>Intensity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25770">
                <a:tc>
                  <a:txBody>
                    <a:bodyPr/>
                    <a:lstStyle/>
                    <a:p>
                      <a:pPr marL="0" marR="0" lvl="0" indent="0" algn="l" rtl="0">
                        <a:spcBef>
                          <a:spcPts val="0"/>
                        </a:spcBef>
                        <a:spcAft>
                          <a:spcPts val="0"/>
                        </a:spcAft>
                        <a:buNone/>
                      </a:pPr>
                      <a:r>
                        <a:rPr lang="en-US" sz="1800" dirty="0">
                          <a:solidFill>
                            <a:schemeClr val="tx1"/>
                          </a:solidFill>
                        </a:rPr>
                        <a:t>Speaking Rate</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25770">
                <a:tc>
                  <a:txBody>
                    <a:bodyPr/>
                    <a:lstStyle/>
                    <a:p>
                      <a:pPr marL="0" marR="0" lvl="0" indent="0" algn="l" rtl="0">
                        <a:spcBef>
                          <a:spcPts val="0"/>
                        </a:spcBef>
                        <a:spcAft>
                          <a:spcPts val="0"/>
                        </a:spcAft>
                        <a:buNone/>
                      </a:pPr>
                      <a:r>
                        <a:rPr lang="en-US" sz="1800" dirty="0"/>
                        <a:t>Jitter</a:t>
                      </a:r>
                      <a:endParaRPr sz="1800" dirty="0"/>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25770">
                <a:tc>
                  <a:txBody>
                    <a:bodyPr/>
                    <a:lstStyle/>
                    <a:p>
                      <a:pPr marL="0" marR="0" lvl="0" indent="0" algn="l" rtl="0">
                        <a:spcBef>
                          <a:spcPts val="0"/>
                        </a:spcBef>
                        <a:spcAft>
                          <a:spcPts val="0"/>
                        </a:spcAft>
                        <a:buNone/>
                      </a:pPr>
                      <a:r>
                        <a:rPr lang="en-US" sz="1800" dirty="0"/>
                        <a:t>Shimmer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25770">
                <a:tc>
                  <a:txBody>
                    <a:bodyPr/>
                    <a:lstStyle/>
                    <a:p>
                      <a:pPr marL="0" marR="0" lvl="0" indent="0" algn="l" rtl="0">
                        <a:spcBef>
                          <a:spcPts val="0"/>
                        </a:spcBef>
                        <a:spcAft>
                          <a:spcPts val="0"/>
                        </a:spcAft>
                        <a:buNone/>
                      </a:pPr>
                      <a:r>
                        <a:rPr lang="en-US" sz="1800" dirty="0"/>
                        <a:t>NHR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endParaRPr lang="en-US" sz="14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0" name="Shape 230"/>
          <p:cNvSpPr txBox="1"/>
          <p:nvPr/>
        </p:nvSpPr>
        <p:spPr>
          <a:xfrm>
            <a:off x="2950029" y="5270907"/>
            <a:ext cx="3102428" cy="360680"/>
          </a:xfrm>
          <a:prstGeom prst="rect">
            <a:avLst/>
          </a:prstGeom>
          <a:noFill/>
          <a:ln>
            <a:noFill/>
          </a:ln>
        </p:spPr>
        <p:txBody>
          <a:bodyPr spcFirstLastPara="1" wrap="square" lIns="68569" tIns="68569" rIns="68569" bIns="68569" anchor="ctr" anchorCtr="0">
            <a:noAutofit/>
          </a:bodyPr>
          <a:lstStyle/>
          <a:p>
            <a:r>
              <a:rPr lang="en-US" sz="2400" b="1" dirty="0">
                <a:solidFill>
                  <a:srgbClr val="FF0000"/>
                </a:solidFill>
                <a:latin typeface="Calibri"/>
                <a:ea typeface="Calibri"/>
                <a:cs typeface="Calibri"/>
                <a:sym typeface="Calibri"/>
              </a:rPr>
              <a:t>Mistrusted </a:t>
            </a:r>
            <a:r>
              <a:rPr lang="en-US" sz="2400" b="1" dirty="0">
                <a:solidFill>
                  <a:srgbClr val="00B050"/>
                </a:solidFill>
                <a:latin typeface="Calibri"/>
                <a:ea typeface="Calibri"/>
                <a:cs typeface="Calibri"/>
                <a:sym typeface="Calibri"/>
              </a:rPr>
              <a:t>Trusted </a:t>
            </a:r>
            <a:endParaRPr sz="2400" dirty="0"/>
          </a:p>
        </p:txBody>
      </p:sp>
    </p:spTree>
    <p:extLst>
      <p:ext uri="{BB962C8B-B14F-4D97-AF65-F5344CB8AC3E}">
        <p14:creationId xmlns:p14="http://schemas.microsoft.com/office/powerpoint/2010/main" val="3501463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3B4E-CDA6-E849-BA1A-B90B375278E0}"/>
              </a:ext>
            </a:extLst>
          </p:cNvPr>
          <p:cNvSpPr>
            <a:spLocks noGrp="1"/>
          </p:cNvSpPr>
          <p:nvPr>
            <p:ph type="title"/>
          </p:nvPr>
        </p:nvSpPr>
        <p:spPr>
          <a:xfrm>
            <a:off x="628650" y="1131094"/>
            <a:ext cx="2913332" cy="994172"/>
          </a:xfrm>
        </p:spPr>
        <p:txBody>
          <a:bodyPr>
            <a:normAutofit/>
          </a:bodyPr>
          <a:lstStyle/>
          <a:p>
            <a:r>
              <a:rPr lang="en-US" sz="3600" dirty="0"/>
              <a:t>Deception</a:t>
            </a:r>
          </a:p>
        </p:txBody>
      </p:sp>
      <p:pic>
        <p:nvPicPr>
          <p:cNvPr id="7" name="Content Placeholder 6">
            <a:extLst>
              <a:ext uri="{FF2B5EF4-FFF2-40B4-BE49-F238E27FC236}">
                <a16:creationId xmlns:a16="http://schemas.microsoft.com/office/drawing/2014/main" id="{88B50BE6-096E-B74D-BC88-0040A9A11DAB}"/>
              </a:ext>
            </a:extLst>
          </p:cNvPr>
          <p:cNvPicPr>
            <a:picLocks noGrp="1" noChangeAspect="1"/>
          </p:cNvPicPr>
          <p:nvPr>
            <p:ph sz="half" idx="1"/>
          </p:nvPr>
        </p:nvPicPr>
        <p:blipFill>
          <a:blip r:embed="rId3"/>
          <a:stretch>
            <a:fillRect/>
          </a:stretch>
        </p:blipFill>
        <p:spPr>
          <a:xfrm>
            <a:off x="4495992" y="2664347"/>
            <a:ext cx="4019358" cy="1965854"/>
          </a:xfrm>
        </p:spPr>
      </p:pic>
      <p:pic>
        <p:nvPicPr>
          <p:cNvPr id="11" name="Picture 10">
            <a:extLst>
              <a:ext uri="{FF2B5EF4-FFF2-40B4-BE49-F238E27FC236}">
                <a16:creationId xmlns:a16="http://schemas.microsoft.com/office/drawing/2014/main" id="{F0CDC50E-50EA-3641-BF75-E6B57A2D6832}"/>
              </a:ext>
            </a:extLst>
          </p:cNvPr>
          <p:cNvPicPr>
            <a:picLocks noChangeAspect="1"/>
          </p:cNvPicPr>
          <p:nvPr/>
        </p:nvPicPr>
        <p:blipFill>
          <a:blip r:embed="rId4"/>
          <a:stretch>
            <a:fillRect/>
          </a:stretch>
        </p:blipFill>
        <p:spPr>
          <a:xfrm>
            <a:off x="135783" y="2436439"/>
            <a:ext cx="3406199" cy="2266670"/>
          </a:xfrm>
          <a:prstGeom prst="rect">
            <a:avLst/>
          </a:prstGeom>
        </p:spPr>
      </p:pic>
      <p:sp>
        <p:nvSpPr>
          <p:cNvPr id="12" name="Title 1">
            <a:extLst>
              <a:ext uri="{FF2B5EF4-FFF2-40B4-BE49-F238E27FC236}">
                <a16:creationId xmlns:a16="http://schemas.microsoft.com/office/drawing/2014/main" id="{389D0D22-5092-1D41-8AA9-DA0008E7FFBE}"/>
              </a:ext>
            </a:extLst>
          </p:cNvPr>
          <p:cNvSpPr txBox="1">
            <a:spLocks/>
          </p:cNvSpPr>
          <p:nvPr/>
        </p:nvSpPr>
        <p:spPr>
          <a:xfrm>
            <a:off x="4400548" y="1131094"/>
            <a:ext cx="291333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Trust</a:t>
            </a:r>
          </a:p>
        </p:txBody>
      </p:sp>
      <p:sp>
        <p:nvSpPr>
          <p:cNvPr id="13" name="Slide Number Placeholder 12">
            <a:extLst>
              <a:ext uri="{FF2B5EF4-FFF2-40B4-BE49-F238E27FC236}">
                <a16:creationId xmlns:a16="http://schemas.microsoft.com/office/drawing/2014/main" id="{1F30DA66-4D72-054B-ABAA-C5F454D5C2BF}"/>
              </a:ext>
            </a:extLst>
          </p:cNvPr>
          <p:cNvSpPr>
            <a:spLocks noGrp="1"/>
          </p:cNvSpPr>
          <p:nvPr>
            <p:ph type="sldNum" sz="quarter" idx="12"/>
          </p:nvPr>
        </p:nvSpPr>
        <p:spPr/>
        <p:txBody>
          <a:bodyPr/>
          <a:lstStyle/>
          <a:p>
            <a:fld id="{B7116C11-13E4-4249-8210-95880E6A1AA9}" type="slidenum">
              <a:rPr lang="en-US" smtClean="0"/>
              <a:t>3</a:t>
            </a:fld>
            <a:endParaRPr lang="en-US"/>
          </a:p>
        </p:txBody>
      </p:sp>
    </p:spTree>
    <p:extLst>
      <p:ext uri="{BB962C8B-B14F-4D97-AF65-F5344CB8AC3E}">
        <p14:creationId xmlns:p14="http://schemas.microsoft.com/office/powerpoint/2010/main" val="137429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spcFirstLastPara="1" vert="horz" wrap="square" lIns="68569" tIns="34275" rIns="68569" bIns="34275" rtlCol="0" anchor="b" anchorCtr="0">
            <a:noAutofit/>
          </a:bodyPr>
          <a:lstStyle/>
          <a:p>
            <a:pPr>
              <a:spcBef>
                <a:spcPts val="0"/>
              </a:spcBef>
              <a:buClr>
                <a:srgbClr val="3F3F3F"/>
              </a:buClr>
              <a:buSzPts val="4800"/>
            </a:pPr>
            <a:r>
              <a:rPr lang="en-US" dirty="0"/>
              <a:t>Individual differences between </a:t>
            </a:r>
            <a:r>
              <a:rPr lang="en-US" b="1" i="1" dirty="0"/>
              <a:t>Interviewers’ </a:t>
            </a:r>
            <a:r>
              <a:rPr lang="en-US" dirty="0"/>
              <a:t>Judgments by </a:t>
            </a:r>
            <a:r>
              <a:rPr lang="en-US" i="1" dirty="0"/>
              <a:t>Interviewer</a:t>
            </a:r>
            <a:r>
              <a:rPr lang="en-US" dirty="0"/>
              <a:t> Gender and Native Language</a:t>
            </a:r>
            <a:endParaRPr dirty="0"/>
          </a:p>
        </p:txBody>
      </p:sp>
      <p:sp>
        <p:nvSpPr>
          <p:cNvPr id="227" name="Shape 227"/>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fld id="{00000000-1234-1234-1234-123412341234}" type="slidenum">
              <a:rPr lang="en-US" sz="788">
                <a:solidFill>
                  <a:srgbClr val="FFFFFF"/>
                </a:solidFill>
                <a:latin typeface="Calibri"/>
                <a:ea typeface="Calibri"/>
                <a:cs typeface="Calibri"/>
                <a:sym typeface="Calibri"/>
              </a:rPr>
              <a:pPr/>
              <a:t>30</a:t>
            </a:fld>
            <a:endParaRPr sz="788">
              <a:solidFill>
                <a:srgbClr val="FFFFFF"/>
              </a:solidFill>
              <a:latin typeface="Calibri"/>
              <a:ea typeface="Calibri"/>
              <a:cs typeface="Calibri"/>
              <a:sym typeface="Calibri"/>
            </a:endParaRPr>
          </a:p>
        </p:txBody>
      </p:sp>
      <p:graphicFrame>
        <p:nvGraphicFramePr>
          <p:cNvPr id="228" name="Shape 228"/>
          <p:cNvGraphicFramePr/>
          <p:nvPr/>
        </p:nvGraphicFramePr>
        <p:xfrm>
          <a:off x="1495145" y="1619292"/>
          <a:ext cx="6345844" cy="3267653"/>
        </p:xfrm>
        <a:graphic>
          <a:graphicData uri="http://schemas.openxmlformats.org/drawingml/2006/table">
            <a:tbl>
              <a:tblPr firstRow="1" bandRow="1">
                <a:noFill/>
              </a:tblPr>
              <a:tblGrid>
                <a:gridCol w="1636799">
                  <a:extLst>
                    <a:ext uri="{9D8B030D-6E8A-4147-A177-3AD203B41FA5}">
                      <a16:colId xmlns:a16="http://schemas.microsoft.com/office/drawing/2014/main" val="20000"/>
                    </a:ext>
                  </a:extLst>
                </a:gridCol>
                <a:gridCol w="905875">
                  <a:extLst>
                    <a:ext uri="{9D8B030D-6E8A-4147-A177-3AD203B41FA5}">
                      <a16:colId xmlns:a16="http://schemas.microsoft.com/office/drawing/2014/main" val="20001"/>
                    </a:ext>
                  </a:extLst>
                </a:gridCol>
                <a:gridCol w="902447">
                  <a:extLst>
                    <a:ext uri="{9D8B030D-6E8A-4147-A177-3AD203B41FA5}">
                      <a16:colId xmlns:a16="http://schemas.microsoft.com/office/drawing/2014/main" val="20002"/>
                    </a:ext>
                  </a:extLst>
                </a:gridCol>
                <a:gridCol w="945421">
                  <a:extLst>
                    <a:ext uri="{9D8B030D-6E8A-4147-A177-3AD203B41FA5}">
                      <a16:colId xmlns:a16="http://schemas.microsoft.com/office/drawing/2014/main" val="20003"/>
                    </a:ext>
                  </a:extLst>
                </a:gridCol>
                <a:gridCol w="977651">
                  <a:extLst>
                    <a:ext uri="{9D8B030D-6E8A-4147-A177-3AD203B41FA5}">
                      <a16:colId xmlns:a16="http://schemas.microsoft.com/office/drawing/2014/main" val="20004"/>
                    </a:ext>
                  </a:extLst>
                </a:gridCol>
                <a:gridCol w="977651">
                  <a:extLst>
                    <a:ext uri="{9D8B030D-6E8A-4147-A177-3AD203B41FA5}">
                      <a16:colId xmlns:a16="http://schemas.microsoft.com/office/drawing/2014/main" val="20005"/>
                    </a:ext>
                  </a:extLst>
                </a:gridCol>
              </a:tblGrid>
              <a:tr h="325770">
                <a:tc>
                  <a:txBody>
                    <a:bodyPr/>
                    <a:lstStyle/>
                    <a:p>
                      <a:pPr marL="0" marR="0" lvl="0" indent="0" algn="l" rtl="0">
                        <a:spcBef>
                          <a:spcPts val="0"/>
                        </a:spcBef>
                        <a:spcAft>
                          <a:spcPts val="0"/>
                        </a:spcAft>
                        <a:buNone/>
                      </a:pPr>
                      <a:r>
                        <a:rPr lang="en-US" sz="2000" dirty="0">
                          <a:solidFill>
                            <a:schemeClr val="bg1"/>
                          </a:solidFill>
                        </a:rPr>
                        <a:t>Feature</a:t>
                      </a:r>
                      <a:endParaRPr sz="2000" dirty="0">
                        <a:solidFill>
                          <a:schemeClr val="bg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Male</a:t>
                      </a:r>
                      <a:endParaRPr sz="2000" dirty="0">
                        <a:solidFill>
                          <a:schemeClr val="bg1"/>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Female</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English</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Chinese</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US" sz="2000" dirty="0">
                          <a:solidFill>
                            <a:schemeClr val="bg1"/>
                          </a:solidFill>
                        </a:rPr>
                        <a:t>All</a:t>
                      </a:r>
                      <a:endParaRPr sz="2000" dirty="0">
                        <a:solidFill>
                          <a:schemeClr val="bg1"/>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26213">
                <a:tc>
                  <a:txBody>
                    <a:bodyPr/>
                    <a:lstStyle/>
                    <a:p>
                      <a:pPr marL="0" marR="0" lvl="0" indent="0" algn="l" rtl="0">
                        <a:spcBef>
                          <a:spcPts val="0"/>
                        </a:spcBef>
                        <a:spcAft>
                          <a:spcPts val="0"/>
                        </a:spcAft>
                        <a:buNone/>
                      </a:pPr>
                      <a:r>
                        <a:rPr lang="en-US" sz="1800" dirty="0">
                          <a:solidFill>
                            <a:schemeClr val="tx1"/>
                          </a:solidFill>
                        </a:rPr>
                        <a:t>Pitch</a:t>
                      </a:r>
                      <a:r>
                        <a:rPr lang="en-US" sz="1800" baseline="0" dirty="0">
                          <a:solidFill>
                            <a:schemeClr val="tx1"/>
                          </a:solidFill>
                        </a:rPr>
                        <a:t> Max</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5770">
                <a:tc>
                  <a:txBody>
                    <a:bodyPr/>
                    <a:lstStyle/>
                    <a:p>
                      <a:pPr marL="0" marR="0" lvl="0" indent="0" algn="l" rtl="0">
                        <a:lnSpc>
                          <a:spcPct val="100000"/>
                        </a:lnSpc>
                        <a:spcBef>
                          <a:spcPts val="0"/>
                        </a:spcBef>
                        <a:spcAft>
                          <a:spcPts val="0"/>
                        </a:spcAft>
                        <a:buClr>
                          <a:srgbClr val="000000"/>
                        </a:buClr>
                        <a:buSzPts val="1800"/>
                        <a:buFont typeface="Calibri"/>
                        <a:buNone/>
                      </a:pPr>
                      <a:r>
                        <a:rPr lang="en-US" sz="1800" dirty="0">
                          <a:solidFill>
                            <a:schemeClr val="tx1"/>
                          </a:solidFill>
                        </a:rPr>
                        <a:t>Pitch</a:t>
                      </a:r>
                      <a:r>
                        <a:rPr lang="en-US" sz="1800" baseline="0" dirty="0">
                          <a:solidFill>
                            <a:schemeClr val="tx1"/>
                          </a:solidFill>
                        </a:rPr>
                        <a:t>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r>
                        <a:rPr lang="mr-IN" sz="1800" b="1" dirty="0">
                          <a:solidFill>
                            <a:srgbClr val="FF0000"/>
                          </a:solidFill>
                        </a:rPr>
                        <a:t>(</a:t>
                      </a:r>
                      <a:r>
                        <a:rPr lang="en-US" sz="1800" b="1" dirty="0">
                          <a:solidFill>
                            <a:srgbClr val="FF0000"/>
                          </a:solidFill>
                        </a:rPr>
                        <a:t>F</a:t>
                      </a:r>
                      <a:r>
                        <a:rPr lang="mr-IN" sz="1800" b="1" dirty="0">
                          <a:solidFill>
                            <a:srgbClr val="FF0000"/>
                          </a:solidFill>
                        </a:rPr>
                        <a:t>)</a:t>
                      </a: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Calibri"/>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25770">
                <a:tc>
                  <a:txBody>
                    <a:bodyPr/>
                    <a:lstStyle/>
                    <a:p>
                      <a:pPr marL="0" marR="0" lvl="0" indent="0" algn="l" rtl="0">
                        <a:spcBef>
                          <a:spcPts val="0"/>
                        </a:spcBef>
                        <a:spcAft>
                          <a:spcPts val="0"/>
                        </a:spcAft>
                        <a:buNone/>
                      </a:pPr>
                      <a:r>
                        <a:rPr lang="en-US" sz="1800" dirty="0">
                          <a:solidFill>
                            <a:schemeClr val="tx1"/>
                          </a:solidFill>
                        </a:rPr>
                        <a:t>Intensity Max</a:t>
                      </a: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r-IN" sz="1800" b="1" dirty="0">
                          <a:solidFill>
                            <a:srgbClr val="FF0000"/>
                          </a:solidFill>
                        </a:rPr>
                        <a:t>(</a:t>
                      </a:r>
                      <a:r>
                        <a:rPr lang="en-US" sz="1800" b="1" dirty="0">
                          <a:solidFill>
                            <a:srgbClr val="FF0000"/>
                          </a:solidFill>
                        </a:rPr>
                        <a:t>F</a:t>
                      </a:r>
                      <a:r>
                        <a:rPr lang="mr-IN" sz="1800" b="1" dirty="0">
                          <a:solidFill>
                            <a:srgbClr val="FF0000"/>
                          </a:solidFill>
                        </a:rPr>
                        <a:t>)</a:t>
                      </a: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FF0000"/>
                          </a:solidFill>
                        </a:rPr>
                        <a:t>(F)</a:t>
                      </a: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25770">
                <a:tc>
                  <a:txBody>
                    <a:bodyPr/>
                    <a:lstStyle/>
                    <a:p>
                      <a:pPr marL="0" marR="0" lvl="0" indent="0" algn="l" rtl="0">
                        <a:spcBef>
                          <a:spcPts val="0"/>
                        </a:spcBef>
                        <a:spcAft>
                          <a:spcPts val="0"/>
                        </a:spcAft>
                        <a:buNone/>
                      </a:pPr>
                      <a:r>
                        <a:rPr lang="en-US" sz="1800" dirty="0">
                          <a:solidFill>
                            <a:schemeClr val="tx1"/>
                          </a:solidFill>
                        </a:rPr>
                        <a:t>Intensity Mean</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00B05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25770">
                <a:tc>
                  <a:txBody>
                    <a:bodyPr/>
                    <a:lstStyle/>
                    <a:p>
                      <a:pPr marL="0" marR="0" lvl="0" indent="0" algn="l" rtl="0">
                        <a:spcBef>
                          <a:spcPts val="0"/>
                        </a:spcBef>
                        <a:spcAft>
                          <a:spcPts val="0"/>
                        </a:spcAft>
                        <a:buNone/>
                      </a:pPr>
                      <a:r>
                        <a:rPr lang="en-US" sz="1800" dirty="0">
                          <a:solidFill>
                            <a:schemeClr val="tx1"/>
                          </a:solidFill>
                        </a:rPr>
                        <a:t>Speaking Rate</a:t>
                      </a:r>
                      <a:endParaRPr sz="1800" dirty="0">
                        <a:solidFill>
                          <a:schemeClr val="tx1"/>
                        </a:solidFill>
                      </a:endParaRPr>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dirty="0">
                          <a:solidFill>
                            <a:srgbClr val="00B050"/>
                          </a:solidFill>
                        </a:rPr>
                        <a:t>T</a:t>
                      </a: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rPr>
                        <a:t>T</a:t>
                      </a:r>
                      <a:endParaRPr lang="en-US"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25770">
                <a:tc>
                  <a:txBody>
                    <a:bodyPr/>
                    <a:lstStyle/>
                    <a:p>
                      <a:pPr marL="0" marR="0" lvl="0" indent="0" algn="l" rtl="0">
                        <a:spcBef>
                          <a:spcPts val="0"/>
                        </a:spcBef>
                        <a:spcAft>
                          <a:spcPts val="0"/>
                        </a:spcAft>
                        <a:buNone/>
                      </a:pPr>
                      <a:r>
                        <a:rPr lang="en-US" sz="1800" dirty="0"/>
                        <a:t>Jitter</a:t>
                      </a:r>
                      <a:endParaRPr sz="1800" dirty="0"/>
                    </a:p>
                  </a:txBody>
                  <a:tcPr marL="51450" marR="51450" marT="25725" marB="25725">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F</a:t>
                      </a:r>
                      <a:endParaRPr lang="mr-IN"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25770">
                <a:tc>
                  <a:txBody>
                    <a:bodyPr/>
                    <a:lstStyle/>
                    <a:p>
                      <a:pPr marL="0" marR="0" lvl="0" indent="0" algn="l" rtl="0">
                        <a:spcBef>
                          <a:spcPts val="0"/>
                        </a:spcBef>
                        <a:spcAft>
                          <a:spcPts val="0"/>
                        </a:spcAft>
                        <a:buNone/>
                      </a:pPr>
                      <a:r>
                        <a:rPr lang="en-US" sz="1800" dirty="0"/>
                        <a:t>Shimmer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r-IN" sz="1800" b="1" dirty="0">
                          <a:solidFill>
                            <a:srgbClr val="FF0000"/>
                          </a:solidFill>
                        </a:rPr>
                        <a:t>(</a:t>
                      </a:r>
                      <a:r>
                        <a:rPr lang="en-US" sz="1800" b="1" dirty="0">
                          <a:solidFill>
                            <a:srgbClr val="FF0000"/>
                          </a:solidFill>
                        </a:rPr>
                        <a:t>F</a:t>
                      </a:r>
                      <a:r>
                        <a:rPr lang="mr-IN" sz="1800" b="1" dirty="0">
                          <a:solidFill>
                            <a:srgbClr val="FF0000"/>
                          </a:solidFill>
                        </a:rPr>
                        <a:t>)</a:t>
                      </a: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25770">
                <a:tc>
                  <a:txBody>
                    <a:bodyPr/>
                    <a:lstStyle/>
                    <a:p>
                      <a:pPr marL="0" marR="0" lvl="0" indent="0" algn="l" rtl="0">
                        <a:spcBef>
                          <a:spcPts val="0"/>
                        </a:spcBef>
                        <a:spcAft>
                          <a:spcPts val="0"/>
                        </a:spcAft>
                        <a:buNone/>
                      </a:pPr>
                      <a:r>
                        <a:rPr lang="en-US" sz="1800" dirty="0"/>
                        <a:t>NHR</a:t>
                      </a:r>
                      <a:endParaRPr sz="1800" dirty="0"/>
                    </a:p>
                  </a:txBody>
                  <a:tcPr marL="51450" marR="51450" marT="25725" marB="25725">
                    <a:lnL w="12700" cap="flat" cmpd="sng">
                      <a:solidFill>
                        <a:srgbClr val="0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endParaRPr lang="en-US" sz="1400" b="1" dirty="0"/>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800" b="1" dirty="0">
                        <a:solidFill>
                          <a:srgbClr val="FF0000"/>
                        </a:solidFill>
                      </a:endParaRPr>
                    </a:p>
                  </a:txBody>
                  <a:tcPr marL="51450" marR="51450" marT="25725" marB="25725">
                    <a:lnL w="9525" cap="flat" cmpd="sng" algn="ctr">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0" name="Shape 230"/>
          <p:cNvSpPr txBox="1"/>
          <p:nvPr/>
        </p:nvSpPr>
        <p:spPr>
          <a:xfrm>
            <a:off x="3325091" y="4931181"/>
            <a:ext cx="2798618" cy="360680"/>
          </a:xfrm>
          <a:prstGeom prst="rect">
            <a:avLst/>
          </a:prstGeom>
          <a:noFill/>
          <a:ln>
            <a:noFill/>
          </a:ln>
        </p:spPr>
        <p:txBody>
          <a:bodyPr spcFirstLastPara="1" wrap="square" lIns="68569" tIns="68569" rIns="68569" bIns="68569" anchor="ctr" anchorCtr="0">
            <a:noAutofit/>
          </a:bodyPr>
          <a:lstStyle/>
          <a:p>
            <a:r>
              <a:rPr lang="en-US" sz="2400" b="1" dirty="0">
                <a:solidFill>
                  <a:srgbClr val="FF0000"/>
                </a:solidFill>
                <a:latin typeface="Calibri"/>
                <a:ea typeface="Calibri"/>
                <a:cs typeface="Calibri"/>
                <a:sym typeface="Calibri"/>
              </a:rPr>
              <a:t>Mistrusted </a:t>
            </a:r>
            <a:r>
              <a:rPr lang="en-US" sz="2400" b="1" dirty="0">
                <a:solidFill>
                  <a:srgbClr val="00B050"/>
                </a:solidFill>
                <a:latin typeface="Calibri"/>
                <a:ea typeface="Calibri"/>
                <a:cs typeface="Calibri"/>
                <a:sym typeface="Calibri"/>
              </a:rPr>
              <a:t>Trusted </a:t>
            </a:r>
            <a:endParaRPr sz="2400" dirty="0"/>
          </a:p>
        </p:txBody>
      </p:sp>
    </p:spTree>
    <p:extLst>
      <p:ext uri="{BB962C8B-B14F-4D97-AF65-F5344CB8AC3E}">
        <p14:creationId xmlns:p14="http://schemas.microsoft.com/office/powerpoint/2010/main" val="2100425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Deception Classification: Our Classifiers vs. </a:t>
            </a:r>
            <a:r>
              <a:rPr lang="en-US"/>
              <a:t>Human Interviewer Performance</a:t>
            </a:r>
            <a:endParaRPr dirty="0"/>
          </a:p>
        </p:txBody>
      </p:sp>
      <p:sp>
        <p:nvSpPr>
          <p:cNvPr id="156" name="Google Shape;156;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157" name="Google Shape;157;p18"/>
          <p:cNvPicPr preferRelativeResize="0"/>
          <p:nvPr/>
        </p:nvPicPr>
        <p:blipFill rotWithShape="1">
          <a:blip r:embed="rId3">
            <a:alphaModFix/>
          </a:blip>
          <a:srcRect/>
          <a:stretch/>
        </p:blipFill>
        <p:spPr>
          <a:xfrm>
            <a:off x="1231900" y="1569309"/>
            <a:ext cx="7158338" cy="4480869"/>
          </a:xfrm>
          <a:prstGeom prst="rect">
            <a:avLst/>
          </a:prstGeom>
          <a:noFill/>
          <a:ln>
            <a:noFill/>
          </a:ln>
        </p:spPr>
      </p:pic>
      <p:cxnSp>
        <p:nvCxnSpPr>
          <p:cNvPr id="158" name="Google Shape;158;p18"/>
          <p:cNvCxnSpPr/>
          <p:nvPr/>
        </p:nvCxnSpPr>
        <p:spPr>
          <a:xfrm rot="10800000" flipH="1">
            <a:off x="1909075" y="4005042"/>
            <a:ext cx="5008800" cy="12300"/>
          </a:xfrm>
          <a:prstGeom prst="straightConnector1">
            <a:avLst/>
          </a:prstGeom>
          <a:noFill/>
          <a:ln w="28575" cap="flat" cmpd="sng">
            <a:solidFill>
              <a:srgbClr val="FF0000"/>
            </a:solidFill>
            <a:prstDash val="solid"/>
            <a:round/>
            <a:headEnd type="none" w="sm" len="sm"/>
            <a:tailEnd type="none" w="sm" len="sm"/>
          </a:ln>
        </p:spPr>
      </p:cxnSp>
      <p:sp>
        <p:nvSpPr>
          <p:cNvPr id="2" name="Rectangle 1">
            <a:extLst>
              <a:ext uri="{FF2B5EF4-FFF2-40B4-BE49-F238E27FC236}">
                <a16:creationId xmlns:a16="http://schemas.microsoft.com/office/drawing/2014/main" id="{4812538C-F7D4-8047-A839-0D0D379F2C18}"/>
              </a:ext>
            </a:extLst>
          </p:cNvPr>
          <p:cNvSpPr/>
          <p:nvPr/>
        </p:nvSpPr>
        <p:spPr>
          <a:xfrm>
            <a:off x="6824070" y="1312346"/>
            <a:ext cx="105593" cy="4793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r>
              <a:rPr lang="en-US" b="0"/>
              <a:t>”</a:t>
            </a:r>
            <a:endParaRPr/>
          </a:p>
        </p:txBody>
      </p:sp>
      <p:sp>
        <p:nvSpPr>
          <p:cNvPr id="165" name="Google Shape;165;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166" name="Google Shape;166;p19"/>
          <p:cNvPicPr preferRelativeResize="0"/>
          <p:nvPr/>
        </p:nvPicPr>
        <p:blipFill rotWithShape="1">
          <a:blip r:embed="rId5">
            <a:alphaModFix/>
          </a:blip>
          <a:srcRect/>
          <a:stretch/>
        </p:blipFill>
        <p:spPr>
          <a:xfrm>
            <a:off x="3743391" y="1892796"/>
            <a:ext cx="3656161" cy="2744986"/>
          </a:xfrm>
          <a:prstGeom prst="rect">
            <a:avLst/>
          </a:prstGeom>
          <a:noFill/>
          <a:ln>
            <a:noFill/>
          </a:ln>
        </p:spPr>
      </p:pic>
      <p:sp>
        <p:nvSpPr>
          <p:cNvPr id="167" name="Google Shape;167;p19"/>
          <p:cNvSpPr txBox="1"/>
          <p:nvPr/>
        </p:nvSpPr>
        <p:spPr>
          <a:xfrm>
            <a:off x="2346578" y="4767262"/>
            <a:ext cx="3313994" cy="9941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TRUE or FALSE?</a:t>
            </a:r>
            <a:endParaRPr sz="3300">
              <a:solidFill>
                <a:schemeClr val="dk1"/>
              </a:solidFill>
              <a:latin typeface="Calibri"/>
              <a:ea typeface="Calibri"/>
              <a:cs typeface="Calibri"/>
              <a:sym typeface="Calibri"/>
            </a:endParaRPr>
          </a:p>
        </p:txBody>
      </p:sp>
      <p:pic>
        <p:nvPicPr>
          <p:cNvPr id="7" name="p406p407-part1_ch1-720.064570-723.244570-q24-n1-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2318263" y="2661557"/>
            <a:ext cx="877084" cy="1173843"/>
          </a:xfrm>
          <a:prstGeom prst="rect">
            <a:avLst/>
          </a:prstGeom>
          <a:solidFill>
            <a:schemeClr val="bg1"/>
          </a:solid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r>
              <a:rPr lang="en-US" b="0"/>
              <a:t>”</a:t>
            </a:r>
            <a:endParaRPr/>
          </a:p>
        </p:txBody>
      </p:sp>
      <p:sp>
        <p:nvSpPr>
          <p:cNvPr id="175" name="Google Shape;175;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176" name="Google Shape;176;p20"/>
          <p:cNvPicPr preferRelativeResize="0"/>
          <p:nvPr/>
        </p:nvPicPr>
        <p:blipFill rotWithShape="1">
          <a:blip r:embed="rId3">
            <a:alphaModFix/>
          </a:blip>
          <a:srcRect/>
          <a:stretch/>
        </p:blipFill>
        <p:spPr>
          <a:xfrm>
            <a:off x="3743391" y="1892796"/>
            <a:ext cx="3656161" cy="2744986"/>
          </a:xfrm>
          <a:prstGeom prst="rect">
            <a:avLst/>
          </a:prstGeom>
          <a:noFill/>
          <a:ln>
            <a:noFill/>
          </a:ln>
        </p:spPr>
      </p:pic>
      <p:pic>
        <p:nvPicPr>
          <p:cNvPr id="177" name="Google Shape;177;p20"/>
          <p:cNvPicPr preferRelativeResize="0"/>
          <p:nvPr/>
        </p:nvPicPr>
        <p:blipFill rotWithShape="1">
          <a:blip r:embed="rId4">
            <a:alphaModFix/>
          </a:blip>
          <a:srcRect/>
          <a:stretch/>
        </p:blipFill>
        <p:spPr>
          <a:xfrm>
            <a:off x="0" y="3634390"/>
            <a:ext cx="5306786" cy="2219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endParaRPr/>
          </a:p>
        </p:txBody>
      </p:sp>
      <p:sp>
        <p:nvSpPr>
          <p:cNvPr id="185" name="Google Shape;185;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pic>
        <p:nvPicPr>
          <p:cNvPr id="186" name="Google Shape;186;p21"/>
          <p:cNvPicPr preferRelativeResize="0"/>
          <p:nvPr/>
        </p:nvPicPr>
        <p:blipFill rotWithShape="1">
          <a:blip r:embed="rId5">
            <a:alphaModFix/>
          </a:blip>
          <a:srcRect/>
          <a:stretch/>
        </p:blipFill>
        <p:spPr>
          <a:xfrm>
            <a:off x="3743391" y="1892796"/>
            <a:ext cx="3656161" cy="2744986"/>
          </a:xfrm>
          <a:prstGeom prst="rect">
            <a:avLst/>
          </a:prstGeom>
          <a:noFill/>
          <a:ln>
            <a:noFill/>
          </a:ln>
        </p:spPr>
      </p:pic>
      <p:sp>
        <p:nvSpPr>
          <p:cNvPr id="187" name="Google Shape;187;p21"/>
          <p:cNvSpPr txBox="1"/>
          <p:nvPr/>
        </p:nvSpPr>
        <p:spPr>
          <a:xfrm>
            <a:off x="2346578" y="4767262"/>
            <a:ext cx="3313994" cy="994172"/>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TRUE or FALSE?</a:t>
            </a:r>
            <a:endParaRPr sz="3300">
              <a:solidFill>
                <a:schemeClr val="dk1"/>
              </a:solidFill>
              <a:latin typeface="Calibri"/>
              <a:ea typeface="Calibri"/>
              <a:cs typeface="Calibri"/>
              <a:sym typeface="Calibri"/>
            </a:endParaRPr>
          </a:p>
        </p:txBody>
      </p:sp>
      <p:sp>
        <p:nvSpPr>
          <p:cNvPr id="2" name="Text Placeholder 1"/>
          <p:cNvSpPr>
            <a:spLocks noGrp="1"/>
          </p:cNvSpPr>
          <p:nvPr>
            <p:ph type="body" idx="1"/>
          </p:nvPr>
        </p:nvSpPr>
        <p:spPr/>
        <p:txBody>
          <a:bodyPr/>
          <a:lstStyle/>
          <a:p>
            <a:endParaRPr lang="en-US" dirty="0"/>
          </a:p>
        </p:txBody>
      </p:sp>
      <p:pic>
        <p:nvPicPr>
          <p:cNvPr id="8" name="p482p483-part1_ch1-50.238360-52.620100-q24-n1-F.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2289175" y="3406775"/>
            <a:ext cx="812800" cy="812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“Did you ever cheat on a test in high school?”</a:t>
            </a:r>
            <a:endParaRPr/>
          </a:p>
        </p:txBody>
      </p:sp>
      <p:sp>
        <p:nvSpPr>
          <p:cNvPr id="194" name="Google Shape;19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pic>
        <p:nvPicPr>
          <p:cNvPr id="195" name="Google Shape;195;p22"/>
          <p:cNvPicPr preferRelativeResize="0"/>
          <p:nvPr/>
        </p:nvPicPr>
        <p:blipFill rotWithShape="1">
          <a:blip r:embed="rId3">
            <a:alphaModFix/>
          </a:blip>
          <a:srcRect/>
          <a:stretch/>
        </p:blipFill>
        <p:spPr>
          <a:xfrm>
            <a:off x="3743391" y="1892796"/>
            <a:ext cx="3656161" cy="2744986"/>
          </a:xfrm>
          <a:prstGeom prst="rect">
            <a:avLst/>
          </a:prstGeom>
          <a:noFill/>
          <a:ln>
            <a:noFill/>
          </a:ln>
        </p:spPr>
      </p:pic>
      <p:pic>
        <p:nvPicPr>
          <p:cNvPr id="196" name="Google Shape;196;p22"/>
          <p:cNvPicPr preferRelativeResize="0"/>
          <p:nvPr/>
        </p:nvPicPr>
        <p:blipFill rotWithShape="1">
          <a:blip r:embed="rId4">
            <a:alphaModFix/>
          </a:blip>
          <a:srcRect/>
          <a:stretch/>
        </p:blipFill>
        <p:spPr>
          <a:xfrm>
            <a:off x="1428097" y="3880546"/>
            <a:ext cx="4278086" cy="24064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  “</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36</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8400" y="1743214"/>
            <a:ext cx="3656161" cy="2744986"/>
          </a:xfrm>
          <a:prstGeom prst="rect">
            <a:avLst/>
          </a:prstGeom>
        </p:spPr>
      </p:pic>
      <p:pic>
        <p:nvPicPr>
          <p:cNvPr id="4" name="p372p373-part2_ch2:1053.631440:1054.731440:q12:n1: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3458817" y="2867991"/>
            <a:ext cx="967409" cy="967409"/>
          </a:xfrm>
          <a:prstGeom prst="rect">
            <a:avLst/>
          </a:prstGeom>
          <a:noFill/>
        </p:spPr>
      </p:pic>
    </p:spTree>
    <p:extLst>
      <p:ext uri="{BB962C8B-B14F-4D97-AF65-F5344CB8AC3E}">
        <p14:creationId xmlns:p14="http://schemas.microsoft.com/office/powerpoint/2010/main" val="1642379296"/>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pPr>
              <a:spcBef>
                <a:spcPts val="0"/>
              </a:spcBef>
              <a:buNone/>
            </a:pPr>
            <a:r>
              <a:rPr lang="en" dirty="0"/>
              <a:t>  “</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37</a:t>
            </a:fld>
            <a:endParaRPr lang="en"/>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0" y="1743214"/>
            <a:ext cx="3656161" cy="27449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905" y="3965694"/>
            <a:ext cx="5306786" cy="2219201"/>
          </a:xfrm>
          <a:prstGeom prst="rect">
            <a:avLst/>
          </a:prstGeom>
        </p:spPr>
      </p:pic>
    </p:spTree>
    <p:extLst>
      <p:ext uri="{BB962C8B-B14F-4D97-AF65-F5344CB8AC3E}">
        <p14:creationId xmlns:p14="http://schemas.microsoft.com/office/powerpoint/2010/main" val="1906902171"/>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38</a:t>
            </a:fld>
            <a:endParaRPr lang="e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2" name="p542p543-part2_ch2:310.619791:322.302834:q12:n1: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5138531" y="3309729"/>
            <a:ext cx="1076740" cy="1076740"/>
          </a:xfrm>
          <a:prstGeom prst="rect">
            <a:avLst/>
          </a:prstGeom>
        </p:spPr>
      </p:pic>
    </p:spTree>
    <p:extLst>
      <p:ext uri="{BB962C8B-B14F-4D97-AF65-F5344CB8AC3E}">
        <p14:creationId xmlns:p14="http://schemas.microsoft.com/office/powerpoint/2010/main" val="1672335208"/>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39</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3125" r="93229">
                        <a14:foregroundMark x1="60729" y1="44352" x2="60729" y2="44352"/>
                        <a14:foregroundMark x1="72604" y1="44907" x2="72604" y2="44907"/>
                        <a14:foregroundMark x1="46198" y1="62037" x2="46198" y2="62037"/>
                        <a14:foregroundMark x1="36667" y1="57222" x2="36667" y2="57222"/>
                        <a14:foregroundMark x1="15417" y1="55370" x2="15417" y2="55370"/>
                      </a14:backgroundRemoval>
                    </a14:imgEffect>
                  </a14:imgLayer>
                </a14:imgProps>
              </a:ext>
              <a:ext uri="{28A0092B-C50C-407E-A947-70E740481C1C}">
                <a14:useLocalDpi xmlns:a14="http://schemas.microsoft.com/office/drawing/2010/main" val="0"/>
              </a:ext>
            </a:extLst>
          </a:blip>
          <a:stretch>
            <a:fillRect/>
          </a:stretch>
        </p:blipFill>
        <p:spPr>
          <a:xfrm>
            <a:off x="3839993" y="3103232"/>
            <a:ext cx="4278086" cy="2406423"/>
          </a:xfrm>
          <a:prstGeom prst="rect">
            <a:avLst/>
          </a:prstGeom>
        </p:spPr>
      </p:pic>
    </p:spTree>
    <p:extLst>
      <p:ext uri="{BB962C8B-B14F-4D97-AF65-F5344CB8AC3E}">
        <p14:creationId xmlns:p14="http://schemas.microsoft.com/office/powerpoint/2010/main" val="631922514"/>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3B4E-CDA6-E849-BA1A-B90B375278E0}"/>
              </a:ext>
            </a:extLst>
          </p:cNvPr>
          <p:cNvSpPr>
            <a:spLocks noGrp="1"/>
          </p:cNvSpPr>
          <p:nvPr>
            <p:ph type="title"/>
          </p:nvPr>
        </p:nvSpPr>
        <p:spPr>
          <a:xfrm>
            <a:off x="628650" y="1131094"/>
            <a:ext cx="2913332" cy="994172"/>
          </a:xfrm>
        </p:spPr>
        <p:txBody>
          <a:bodyPr>
            <a:normAutofit/>
          </a:bodyPr>
          <a:lstStyle/>
          <a:p>
            <a:r>
              <a:rPr lang="en-US" sz="3600" dirty="0"/>
              <a:t>Deception</a:t>
            </a:r>
          </a:p>
        </p:txBody>
      </p:sp>
      <p:pic>
        <p:nvPicPr>
          <p:cNvPr id="7" name="Content Placeholder 6">
            <a:extLst>
              <a:ext uri="{FF2B5EF4-FFF2-40B4-BE49-F238E27FC236}">
                <a16:creationId xmlns:a16="http://schemas.microsoft.com/office/drawing/2014/main" id="{88B50BE6-096E-B74D-BC88-0040A9A11DAB}"/>
              </a:ext>
            </a:extLst>
          </p:cNvPr>
          <p:cNvPicPr>
            <a:picLocks noGrp="1" noChangeAspect="1"/>
          </p:cNvPicPr>
          <p:nvPr>
            <p:ph sz="half" idx="1"/>
          </p:nvPr>
        </p:nvPicPr>
        <p:blipFill>
          <a:blip r:embed="rId3"/>
          <a:stretch>
            <a:fillRect/>
          </a:stretch>
        </p:blipFill>
        <p:spPr>
          <a:xfrm>
            <a:off x="4495992" y="2664347"/>
            <a:ext cx="4019358" cy="1965854"/>
          </a:xfrm>
        </p:spPr>
      </p:pic>
      <p:pic>
        <p:nvPicPr>
          <p:cNvPr id="11" name="Picture 10">
            <a:extLst>
              <a:ext uri="{FF2B5EF4-FFF2-40B4-BE49-F238E27FC236}">
                <a16:creationId xmlns:a16="http://schemas.microsoft.com/office/drawing/2014/main" id="{F0CDC50E-50EA-3641-BF75-E6B57A2D6832}"/>
              </a:ext>
            </a:extLst>
          </p:cNvPr>
          <p:cNvPicPr>
            <a:picLocks noChangeAspect="1"/>
          </p:cNvPicPr>
          <p:nvPr/>
        </p:nvPicPr>
        <p:blipFill>
          <a:blip r:embed="rId4"/>
          <a:stretch>
            <a:fillRect/>
          </a:stretch>
        </p:blipFill>
        <p:spPr>
          <a:xfrm>
            <a:off x="135783" y="2436439"/>
            <a:ext cx="3406199" cy="2266670"/>
          </a:xfrm>
          <a:prstGeom prst="rect">
            <a:avLst/>
          </a:prstGeom>
        </p:spPr>
      </p:pic>
      <p:sp>
        <p:nvSpPr>
          <p:cNvPr id="12" name="Title 1">
            <a:extLst>
              <a:ext uri="{FF2B5EF4-FFF2-40B4-BE49-F238E27FC236}">
                <a16:creationId xmlns:a16="http://schemas.microsoft.com/office/drawing/2014/main" id="{389D0D22-5092-1D41-8AA9-DA0008E7FFBE}"/>
              </a:ext>
            </a:extLst>
          </p:cNvPr>
          <p:cNvSpPr txBox="1">
            <a:spLocks/>
          </p:cNvSpPr>
          <p:nvPr/>
        </p:nvSpPr>
        <p:spPr>
          <a:xfrm>
            <a:off x="4400548" y="1131094"/>
            <a:ext cx="291333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Trust</a:t>
            </a:r>
          </a:p>
        </p:txBody>
      </p:sp>
      <p:sp>
        <p:nvSpPr>
          <p:cNvPr id="6" name="Title 1">
            <a:extLst>
              <a:ext uri="{FF2B5EF4-FFF2-40B4-BE49-F238E27FC236}">
                <a16:creationId xmlns:a16="http://schemas.microsoft.com/office/drawing/2014/main" id="{73CAD9A5-BB27-B045-90AA-F23C2A52941A}"/>
              </a:ext>
            </a:extLst>
          </p:cNvPr>
          <p:cNvSpPr txBox="1">
            <a:spLocks/>
          </p:cNvSpPr>
          <p:nvPr/>
        </p:nvSpPr>
        <p:spPr>
          <a:xfrm>
            <a:off x="435349" y="4447615"/>
            <a:ext cx="8273303" cy="1408019"/>
          </a:xfrm>
          <a:prstGeom prst="rect">
            <a:avLst/>
          </a:prstGeom>
          <a:solidFill>
            <a:schemeClr val="bg1"/>
          </a:solidFill>
          <a:ln>
            <a:solidFill>
              <a:schemeClr val="tx1"/>
            </a:solidFill>
          </a:ln>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What are the characteristics of </a:t>
            </a:r>
            <a:r>
              <a:rPr lang="en-US" sz="2400" b="1" dirty="0"/>
              <a:t>deceptive</a:t>
            </a:r>
            <a:r>
              <a:rPr lang="en-US" sz="2400" dirty="0"/>
              <a:t> and </a:t>
            </a:r>
            <a:r>
              <a:rPr lang="en-US" sz="2400" b="1" dirty="0"/>
              <a:t>truthful</a:t>
            </a:r>
            <a:r>
              <a:rPr lang="en-US" sz="2400" dirty="0"/>
              <a:t> speech? </a:t>
            </a:r>
          </a:p>
          <a:p>
            <a:r>
              <a:rPr lang="en-US" sz="2400" dirty="0"/>
              <a:t>What makes humans </a:t>
            </a:r>
            <a:r>
              <a:rPr lang="en-US" sz="2400" b="1" dirty="0"/>
              <a:t>perceive</a:t>
            </a:r>
            <a:r>
              <a:rPr lang="en-US" sz="2400" dirty="0"/>
              <a:t> speech as truthful, or </a:t>
            </a:r>
            <a:r>
              <a:rPr lang="en-US" sz="2400" b="1" dirty="0"/>
              <a:t>trust</a:t>
            </a:r>
            <a:r>
              <a:rPr lang="en-US" sz="2400" dirty="0"/>
              <a:t> speech?</a:t>
            </a:r>
          </a:p>
          <a:p>
            <a:r>
              <a:rPr lang="en-US" sz="2400" dirty="0"/>
              <a:t>Can we automatically detect </a:t>
            </a:r>
            <a:r>
              <a:rPr lang="en-US" sz="2400" b="1" dirty="0"/>
              <a:t>deceptive</a:t>
            </a:r>
            <a:r>
              <a:rPr lang="en-US" sz="2400" dirty="0"/>
              <a:t> and </a:t>
            </a:r>
            <a:r>
              <a:rPr lang="en-US" sz="2400" b="1" dirty="0"/>
              <a:t>trustworthy</a:t>
            </a:r>
            <a:r>
              <a:rPr lang="en-US" sz="2400" dirty="0"/>
              <a:t> speech? </a:t>
            </a:r>
          </a:p>
        </p:txBody>
      </p:sp>
      <p:sp>
        <p:nvSpPr>
          <p:cNvPr id="3" name="Slide Number Placeholder 2">
            <a:extLst>
              <a:ext uri="{FF2B5EF4-FFF2-40B4-BE49-F238E27FC236}">
                <a16:creationId xmlns:a16="http://schemas.microsoft.com/office/drawing/2014/main" id="{CE015869-8D38-784C-B943-C5D431B572BF}"/>
              </a:ext>
            </a:extLst>
          </p:cNvPr>
          <p:cNvSpPr>
            <a:spLocks noGrp="1"/>
          </p:cNvSpPr>
          <p:nvPr>
            <p:ph type="sldNum" sz="quarter" idx="12"/>
          </p:nvPr>
        </p:nvSpPr>
        <p:spPr/>
        <p:txBody>
          <a:bodyPr/>
          <a:lstStyle/>
          <a:p>
            <a:fld id="{B7116C11-13E4-4249-8210-95880E6A1AA9}" type="slidenum">
              <a:rPr lang="en-US" smtClean="0"/>
              <a:t>4</a:t>
            </a:fld>
            <a:endParaRPr lang="en-US"/>
          </a:p>
        </p:txBody>
      </p:sp>
    </p:spTree>
    <p:extLst>
      <p:ext uri="{BB962C8B-B14F-4D97-AF65-F5344CB8AC3E}">
        <p14:creationId xmlns:p14="http://schemas.microsoft.com/office/powerpoint/2010/main" val="767280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40</a:t>
            </a:fld>
            <a:endParaRPr lang="e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5" name="p514p515-part2_ch2:1199.310584:1216.842950:q12:n1: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5218044" y="3283228"/>
            <a:ext cx="1302026" cy="1302026"/>
          </a:xfrm>
          <a:prstGeom prst="rect">
            <a:avLst/>
          </a:prstGeom>
        </p:spPr>
      </p:pic>
    </p:spTree>
    <p:extLst>
      <p:ext uri="{BB962C8B-B14F-4D97-AF65-F5344CB8AC3E}">
        <p14:creationId xmlns:p14="http://schemas.microsoft.com/office/powerpoint/2010/main" val="1652336203"/>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41</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8" name="Picture 7">
            <a:extLst>
              <a:ext uri="{FF2B5EF4-FFF2-40B4-BE49-F238E27FC236}">
                <a16:creationId xmlns:a16="http://schemas.microsoft.com/office/drawing/2014/main" id="{F8A389F4-E823-2F40-869D-2F12676078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125" r="93229">
                        <a14:foregroundMark x1="60729" y1="44352" x2="60729" y2="44352"/>
                        <a14:foregroundMark x1="72604" y1="44907" x2="72604" y2="44907"/>
                        <a14:foregroundMark x1="46198" y1="62037" x2="46198" y2="62037"/>
                        <a14:foregroundMark x1="36667" y1="57222" x2="36667" y2="57222"/>
                        <a14:foregroundMark x1="15417" y1="55370" x2="15417" y2="55370"/>
                      </a14:backgroundRemoval>
                    </a14:imgEffect>
                  </a14:imgLayer>
                </a14:imgProps>
              </a:ext>
              <a:ext uri="{28A0092B-C50C-407E-A947-70E740481C1C}">
                <a14:useLocalDpi xmlns:a14="http://schemas.microsoft.com/office/drawing/2010/main" val="0"/>
              </a:ext>
            </a:extLst>
          </a:blip>
          <a:stretch>
            <a:fillRect/>
          </a:stretch>
        </p:blipFill>
        <p:spPr>
          <a:xfrm>
            <a:off x="3839993" y="3589794"/>
            <a:ext cx="4278086" cy="2406423"/>
          </a:xfrm>
          <a:prstGeom prst="rect">
            <a:avLst/>
          </a:prstGeom>
        </p:spPr>
      </p:pic>
    </p:spTree>
    <p:extLst>
      <p:ext uri="{BB962C8B-B14F-4D97-AF65-F5344CB8AC3E}">
        <p14:creationId xmlns:p14="http://schemas.microsoft.com/office/powerpoint/2010/main" val="4111748999"/>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a:p>
            <a:pPr indent="457200" algn="ctr">
              <a:spcBef>
                <a:spcPts val="0"/>
              </a:spcBef>
              <a:buNone/>
            </a:pPr>
            <a:r>
              <a:rPr lang="en" sz="4800" dirty="0"/>
              <a:t>True or False?</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42</a:t>
            </a:fld>
            <a:endParaRPr lang="en"/>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2" name="p352p353-part2_ch2:1834.867900:1840.947900:q12:n1: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tretch>
            <a:fillRect/>
          </a:stretch>
        </p:blipFill>
        <p:spPr>
          <a:xfrm>
            <a:off x="4788291" y="3415587"/>
            <a:ext cx="1016161" cy="1016161"/>
          </a:xfrm>
          <a:prstGeom prst="rect">
            <a:avLst/>
          </a:prstGeom>
        </p:spPr>
      </p:pic>
    </p:spTree>
    <p:extLst>
      <p:ext uri="{BB962C8B-B14F-4D97-AF65-F5344CB8AC3E}">
        <p14:creationId xmlns:p14="http://schemas.microsoft.com/office/powerpoint/2010/main" val="1047631175"/>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prstGeom prst="rect">
            <a:avLst/>
          </a:prstGeom>
        </p:spPr>
        <p:txBody>
          <a:bodyPr lIns="91425" tIns="91425" rIns="91425" bIns="91425" anchor="b" anchorCtr="0">
            <a:noAutofit/>
          </a:bodyPr>
          <a:lstStyle/>
          <a:p>
            <a:r>
              <a:rPr lang="en" dirty="0"/>
              <a:t>“</a:t>
            </a:r>
            <a:r>
              <a:rPr lang="en-US" dirty="0"/>
              <a:t>Who was the last person you had a physical fight with?”</a:t>
            </a:r>
            <a:endParaRPr lang="en" dirty="0"/>
          </a:p>
        </p:txBody>
      </p:sp>
      <p:sp>
        <p:nvSpPr>
          <p:cNvPr id="51" name="Shape 51"/>
          <p:cNvSpPr txBox="1">
            <a:spLocks noGrp="1"/>
          </p:cNvSpPr>
          <p:nvPr>
            <p:ph type="body" idx="1"/>
          </p:nvPr>
        </p:nvSpPr>
        <p:spPr>
          <a:prstGeom prst="rect">
            <a:avLst/>
          </a:prstGeom>
        </p:spPr>
        <p:txBody>
          <a:bodyPr lIns="91425" tIns="91425" rIns="91425" bIns="91425" anchor="t" anchorCtr="0">
            <a:noAutofit/>
          </a:bodyPr>
          <a:lstStyle/>
          <a:p>
            <a:pPr rtl="0">
              <a:spcBef>
                <a:spcPts val="0"/>
              </a:spcBef>
              <a:buNone/>
            </a:pPr>
            <a:endParaRPr dirty="0"/>
          </a:p>
          <a:p>
            <a:pPr rtl="0">
              <a:spcBef>
                <a:spcPts val="0"/>
              </a:spcBef>
              <a:buNone/>
            </a:pPr>
            <a:endParaRPr dirty="0"/>
          </a:p>
          <a:p>
            <a:pPr rtl="0">
              <a:spcBef>
                <a:spcPts val="0"/>
              </a:spcBef>
              <a:buNone/>
            </a:pPr>
            <a:endParaRPr dirty="0"/>
          </a:p>
          <a:p>
            <a:pPr rtl="0">
              <a:spcBef>
                <a:spcPts val="0"/>
              </a:spcBef>
              <a:buNone/>
            </a:pPr>
            <a:endParaRPr dirty="0"/>
          </a:p>
          <a:p>
            <a:pPr indent="457200" algn="ctr">
              <a:spcBef>
                <a:spcPts val="0"/>
              </a:spcBef>
              <a:buNone/>
            </a:pPr>
            <a:endParaRPr lang="en-US" sz="4800" dirty="0"/>
          </a:p>
          <a:p>
            <a:pPr indent="457200" algn="ctr">
              <a:spcBef>
                <a:spcPts val="0"/>
              </a:spcBef>
              <a:buNone/>
            </a:pPr>
            <a:endParaRPr lang="en-US" sz="4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43</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465" y="1993900"/>
            <a:ext cx="2857500" cy="2857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071" y="3965694"/>
            <a:ext cx="5306786" cy="2219201"/>
          </a:xfrm>
          <a:prstGeom prst="rect">
            <a:avLst/>
          </a:prstGeom>
        </p:spPr>
      </p:pic>
    </p:spTree>
    <p:extLst>
      <p:ext uri="{BB962C8B-B14F-4D97-AF65-F5344CB8AC3E}">
        <p14:creationId xmlns:p14="http://schemas.microsoft.com/office/powerpoint/2010/main" val="1179669286"/>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you ever tweeted?”</a:t>
            </a:r>
          </a:p>
        </p:txBody>
      </p:sp>
      <p:sp>
        <p:nvSpPr>
          <p:cNvPr id="7" name="Slide Number Placeholder 6"/>
          <p:cNvSpPr>
            <a:spLocks noGrp="1"/>
          </p:cNvSpPr>
          <p:nvPr>
            <p:ph type="sldNum" sz="quarter" idx="12"/>
          </p:nvPr>
        </p:nvSpPr>
        <p:spPr/>
        <p:txBody>
          <a:bodyPr/>
          <a:lstStyle/>
          <a:p>
            <a:fld id="{32E3BA1A-3098-AC41-9BFD-9D815C8B2054}" type="slidenum">
              <a:rPr lang="en-US" smtClean="0"/>
              <a:t>44</a:t>
            </a:fld>
            <a:endParaRPr lang="en-US"/>
          </a:p>
        </p:txBody>
      </p:sp>
      <p:pic>
        <p:nvPicPr>
          <p:cNvPr id="5" name="sample_audio.wav">
            <a:hlinkClick r:id="" action="ppaction://media"/>
            <a:hlinkHover r:id="" action="ppaction://ole?verb=0"/>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61557" y="2620819"/>
            <a:ext cx="1081834" cy="108183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391" y="1892796"/>
            <a:ext cx="3656161" cy="2744986"/>
          </a:xfrm>
          <a:prstGeom prst="rect">
            <a:avLst/>
          </a:prstGeom>
        </p:spPr>
      </p:pic>
      <p:sp>
        <p:nvSpPr>
          <p:cNvPr id="11" name="Title 1"/>
          <p:cNvSpPr txBox="1">
            <a:spLocks/>
          </p:cNvSpPr>
          <p:nvPr/>
        </p:nvSpPr>
        <p:spPr>
          <a:xfrm>
            <a:off x="2346578" y="4767262"/>
            <a:ext cx="331399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t>TRUE or FALSE?</a:t>
            </a:r>
            <a:endParaRPr lang="en-US" sz="3300" dirty="0"/>
          </a:p>
        </p:txBody>
      </p:sp>
    </p:spTree>
    <p:extLst>
      <p:ext uri="{BB962C8B-B14F-4D97-AF65-F5344CB8AC3E}">
        <p14:creationId xmlns:p14="http://schemas.microsoft.com/office/powerpoint/2010/main" val="51113734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you ever tweeted?”</a:t>
            </a:r>
          </a:p>
        </p:txBody>
      </p:sp>
      <p:sp>
        <p:nvSpPr>
          <p:cNvPr id="7" name="Slide Number Placeholder 6"/>
          <p:cNvSpPr>
            <a:spLocks noGrp="1"/>
          </p:cNvSpPr>
          <p:nvPr>
            <p:ph type="sldNum" sz="quarter" idx="12"/>
          </p:nvPr>
        </p:nvSpPr>
        <p:spPr/>
        <p:txBody>
          <a:bodyPr/>
          <a:lstStyle/>
          <a:p>
            <a:fld id="{32E3BA1A-3098-AC41-9BFD-9D815C8B2054}" type="slidenum">
              <a:rPr lang="en-US" smtClean="0"/>
              <a:t>45</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391" y="1892796"/>
            <a:ext cx="3656161" cy="2744986"/>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3125" r="93229">
                        <a14:foregroundMark x1="60729" y1="44352" x2="60729" y2="44352"/>
                        <a14:foregroundMark x1="72604" y1="44907" x2="72604" y2="44907"/>
                        <a14:foregroundMark x1="46198" y1="62037" x2="46198" y2="62037"/>
                        <a14:foregroundMark x1="36667" y1="57222" x2="36667" y2="57222"/>
                        <a14:foregroundMark x1="15417" y1="55370" x2="15417" y2="55370"/>
                      </a14:backgroundRemoval>
                    </a14:imgEffect>
                  </a14:imgLayer>
                </a14:imgProps>
              </a:ext>
              <a:ext uri="{28A0092B-C50C-407E-A947-70E740481C1C}">
                <a14:useLocalDpi xmlns:a14="http://schemas.microsoft.com/office/drawing/2010/main" val="0"/>
              </a:ext>
            </a:extLst>
          </a:blip>
          <a:stretch>
            <a:fillRect/>
          </a:stretch>
        </p:blipFill>
        <p:spPr>
          <a:xfrm>
            <a:off x="676981" y="3880546"/>
            <a:ext cx="4278086" cy="2406423"/>
          </a:xfrm>
          <a:prstGeom prst="rect">
            <a:avLst/>
          </a:prstGeom>
        </p:spPr>
      </p:pic>
    </p:spTree>
    <p:extLst>
      <p:ext uri="{BB962C8B-B14F-4D97-AF65-F5344CB8AC3E}">
        <p14:creationId xmlns:p14="http://schemas.microsoft.com/office/powerpoint/2010/main" val="1535991140"/>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What Other Modalities are Useful in Deception Detection? </a:t>
            </a:r>
            <a:endParaRPr sz="2200" dirty="0"/>
          </a:p>
        </p:txBody>
      </p:sp>
      <p:sp>
        <p:nvSpPr>
          <p:cNvPr id="107" name="Google Shape;107;p15"/>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Font typeface="Roboto"/>
              <a:buChar char="●"/>
            </a:pPr>
            <a:r>
              <a:rPr lang="en" dirty="0">
                <a:latin typeface="Roboto"/>
                <a:ea typeface="Roboto"/>
                <a:cs typeface="Roboto"/>
                <a:sym typeface="Roboto"/>
              </a:rPr>
              <a:t>Applications: Law enforcement, military, intelligence agencies, </a:t>
            </a:r>
            <a:r>
              <a:rPr lang="en" dirty="0"/>
              <a:t>social services, </a:t>
            </a:r>
            <a:r>
              <a:rPr lang="en" dirty="0">
                <a:latin typeface="Roboto"/>
                <a:ea typeface="Roboto"/>
                <a:cs typeface="Roboto"/>
                <a:sym typeface="Roboto"/>
              </a:rPr>
              <a:t>political and financial organizations</a:t>
            </a:r>
            <a:endParaRPr dirty="0">
              <a:latin typeface="Roboto"/>
              <a:ea typeface="Roboto"/>
              <a:cs typeface="Roboto"/>
              <a:sym typeface="Roboto"/>
            </a:endParaRPr>
          </a:p>
          <a:p>
            <a:pPr indent="-342900">
              <a:buSzPts val="1800"/>
              <a:buFont typeface="Roboto"/>
              <a:buChar char="●"/>
            </a:pPr>
            <a:r>
              <a:rPr lang="en" dirty="0">
                <a:latin typeface="Roboto"/>
                <a:ea typeface="Roboto"/>
                <a:cs typeface="Roboto"/>
                <a:sym typeface="Roboto"/>
              </a:rPr>
              <a:t>Linguistic Cues: Fake hotel reviews, controversial persuasive essays, interview dialogues</a:t>
            </a:r>
            <a:endParaRPr dirty="0">
              <a:latin typeface="Roboto"/>
              <a:ea typeface="Roboto"/>
              <a:cs typeface="Roboto"/>
              <a:sym typeface="Roboto"/>
            </a:endParaRPr>
          </a:p>
          <a:p>
            <a:pPr indent="-342900">
              <a:buSzPts val="1800"/>
              <a:buFont typeface="Roboto"/>
              <a:buChar char="●"/>
            </a:pPr>
            <a:r>
              <a:rPr lang="en" dirty="0">
                <a:latin typeface="Roboto"/>
                <a:ea typeface="Roboto"/>
                <a:cs typeface="Roboto"/>
                <a:sym typeface="Roboto"/>
              </a:rPr>
              <a:t>Visual Cues: Emotional facial expression</a:t>
            </a:r>
            <a:endParaRPr dirty="0">
              <a:latin typeface="Roboto"/>
              <a:ea typeface="Roboto"/>
              <a:cs typeface="Roboto"/>
              <a:sym typeface="Roboto"/>
            </a:endParaRPr>
          </a:p>
          <a:p>
            <a:pPr indent="-342900">
              <a:buSzPts val="1800"/>
              <a:buFont typeface="Roboto"/>
              <a:buChar char="●"/>
            </a:pPr>
            <a:r>
              <a:rPr lang="en" dirty="0">
                <a:latin typeface="Roboto"/>
                <a:ea typeface="Roboto"/>
                <a:cs typeface="Roboto"/>
                <a:sym typeface="Roboto"/>
              </a:rPr>
              <a:t>Multimodal dataset with manual annotations</a:t>
            </a:r>
            <a:endParaRPr dirty="0">
              <a:latin typeface="Roboto"/>
              <a:ea typeface="Roboto"/>
              <a:cs typeface="Roboto"/>
              <a:sym typeface="Roboto"/>
            </a:endParaRPr>
          </a:p>
        </p:txBody>
      </p:sp>
      <p:pic>
        <p:nvPicPr>
          <p:cNvPr id="108" name="Google Shape;108;p15"/>
          <p:cNvPicPr preferRelativeResize="0"/>
          <p:nvPr/>
        </p:nvPicPr>
        <p:blipFill>
          <a:blip r:embed="rId3">
            <a:alphaModFix/>
          </a:blip>
          <a:stretch>
            <a:fillRect/>
          </a:stretch>
        </p:blipFill>
        <p:spPr>
          <a:xfrm>
            <a:off x="5961765" y="5257799"/>
            <a:ext cx="1740894" cy="16002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Box of Lies Dataset</a:t>
            </a:r>
            <a:endParaRPr sz="2200" dirty="0"/>
          </a:p>
        </p:txBody>
      </p:sp>
      <p:sp>
        <p:nvSpPr>
          <p:cNvPr id="114" name="Google Shape;114;p16"/>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Char char="●"/>
            </a:pPr>
            <a:r>
              <a:rPr lang="en" dirty="0"/>
              <a:t>Game played on Jimmy Fallon’s Tonight Show</a:t>
            </a:r>
            <a:endParaRPr dirty="0"/>
          </a:p>
          <a:p>
            <a:pPr indent="-342900">
              <a:buSzPts val="1800"/>
              <a:buChar char="●"/>
            </a:pPr>
            <a:r>
              <a:rPr lang="en" dirty="0"/>
              <a:t>Each round introduces a new box with a new object</a:t>
            </a:r>
            <a:endParaRPr dirty="0"/>
          </a:p>
        </p:txBody>
      </p:sp>
      <p:pic>
        <p:nvPicPr>
          <p:cNvPr id="115" name="Google Shape;115;p16" title="Points scored"/>
          <p:cNvPicPr preferRelativeResize="0"/>
          <p:nvPr/>
        </p:nvPicPr>
        <p:blipFill>
          <a:blip r:embed="rId3">
            <a:alphaModFix/>
          </a:blip>
          <a:stretch>
            <a:fillRect/>
          </a:stretch>
        </p:blipFill>
        <p:spPr>
          <a:xfrm>
            <a:off x="4386125" y="2726623"/>
            <a:ext cx="2642376" cy="3159974"/>
          </a:xfrm>
          <a:prstGeom prst="rect">
            <a:avLst/>
          </a:prstGeom>
          <a:noFill/>
          <a:ln>
            <a:noFill/>
          </a:ln>
        </p:spPr>
      </p:pic>
      <p:pic>
        <p:nvPicPr>
          <p:cNvPr id="116" name="Google Shape;116;p16" title="Points scored"/>
          <p:cNvPicPr preferRelativeResize="0"/>
          <p:nvPr/>
        </p:nvPicPr>
        <p:blipFill>
          <a:blip r:embed="rId4">
            <a:alphaModFix/>
          </a:blip>
          <a:stretch>
            <a:fillRect/>
          </a:stretch>
        </p:blipFill>
        <p:spPr>
          <a:xfrm>
            <a:off x="6047850" y="2742122"/>
            <a:ext cx="2757150" cy="3159975"/>
          </a:xfrm>
          <a:prstGeom prst="rect">
            <a:avLst/>
          </a:prstGeom>
          <a:noFill/>
          <a:ln>
            <a:noFill/>
          </a:ln>
        </p:spPr>
      </p:pic>
      <p:pic>
        <p:nvPicPr>
          <p:cNvPr id="117" name="Google Shape;117;p16"/>
          <p:cNvPicPr preferRelativeResize="0"/>
          <p:nvPr/>
        </p:nvPicPr>
        <p:blipFill>
          <a:blip r:embed="rId5">
            <a:alphaModFix/>
          </a:blip>
          <a:stretch>
            <a:fillRect/>
          </a:stretch>
        </p:blipFill>
        <p:spPr>
          <a:xfrm>
            <a:off x="828451" y="3294551"/>
            <a:ext cx="3292025" cy="18963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Box of Lies Dataset and Prior Results </a:t>
            </a:r>
            <a:r>
              <a:rPr lang="en" sz="2000" dirty="0"/>
              <a:t>(</a:t>
            </a:r>
            <a:r>
              <a:rPr lang="en" sz="2000" dirty="0" err="1"/>
              <a:t>Soldner</a:t>
            </a:r>
            <a:r>
              <a:rPr lang="en" sz="2000" dirty="0"/>
              <a:t> et al 2019)</a:t>
            </a:r>
            <a:endParaRPr sz="2000" dirty="0"/>
          </a:p>
        </p:txBody>
      </p:sp>
      <p:sp>
        <p:nvSpPr>
          <p:cNvPr id="123" name="Google Shape;123;p17"/>
          <p:cNvSpPr txBox="1">
            <a:spLocks noGrp="1"/>
          </p:cNvSpPr>
          <p:nvPr>
            <p:ph type="body" idx="1"/>
          </p:nvPr>
        </p:nvSpPr>
        <p:spPr>
          <a:xfrm>
            <a:off x="457200" y="1053884"/>
            <a:ext cx="4038600" cy="5072279"/>
          </a:xfrm>
          <a:prstGeom prst="rect">
            <a:avLst/>
          </a:prstGeom>
        </p:spPr>
        <p:txBody>
          <a:bodyPr spcFirstLastPara="1" wrap="square" lIns="91425" tIns="91425" rIns="91425" bIns="91425" anchor="t" anchorCtr="0">
            <a:noAutofit/>
          </a:bodyPr>
          <a:lstStyle/>
          <a:p>
            <a:pPr indent="-342900">
              <a:spcBef>
                <a:spcPts val="1600"/>
              </a:spcBef>
              <a:buSzPts val="1800"/>
              <a:buChar char="●"/>
            </a:pPr>
            <a:r>
              <a:rPr lang="en" sz="2400" dirty="0"/>
              <a:t>Manual annotations for facial expression</a:t>
            </a:r>
            <a:endParaRPr sz="2400" dirty="0"/>
          </a:p>
          <a:p>
            <a:pPr indent="-342900">
              <a:buSzPts val="1800"/>
              <a:buChar char="●"/>
            </a:pPr>
            <a:r>
              <a:rPr lang="en" sz="2400" dirty="0"/>
              <a:t>Manual transcripts of speech</a:t>
            </a:r>
            <a:endParaRPr sz="2400" dirty="0"/>
          </a:p>
          <a:p>
            <a:pPr indent="-342900">
              <a:buSzPts val="1800"/>
              <a:buChar char="●"/>
            </a:pPr>
            <a:r>
              <a:rPr lang="en" sz="2400" dirty="0"/>
              <a:t>Includes round level context but no acoustic features</a:t>
            </a:r>
            <a:endParaRPr sz="2400" dirty="0"/>
          </a:p>
          <a:p>
            <a:pPr indent="-342900">
              <a:buSzPts val="1800"/>
              <a:buChar char="●"/>
            </a:pPr>
            <a:r>
              <a:rPr lang="en" sz="2400" dirty="0"/>
              <a:t>65% Accuracy: Proof of difficulty</a:t>
            </a:r>
            <a:endParaRPr sz="2400" dirty="0"/>
          </a:p>
        </p:txBody>
      </p:sp>
      <p:sp>
        <p:nvSpPr>
          <p:cNvPr id="2" name="Text Placeholder 1">
            <a:extLst>
              <a:ext uri="{FF2B5EF4-FFF2-40B4-BE49-F238E27FC236}">
                <a16:creationId xmlns:a16="http://schemas.microsoft.com/office/drawing/2014/main" id="{AFE43885-58AF-1343-952E-67F80AF6BD70}"/>
              </a:ext>
            </a:extLst>
          </p:cNvPr>
          <p:cNvSpPr>
            <a:spLocks noGrp="1"/>
          </p:cNvSpPr>
          <p:nvPr>
            <p:ph type="body" idx="2"/>
          </p:nvPr>
        </p:nvSpPr>
        <p:spPr>
          <a:xfrm>
            <a:off x="4648200" y="1162374"/>
            <a:ext cx="4038600" cy="4963790"/>
          </a:xfrm>
        </p:spPr>
        <p:txBody>
          <a:bodyPr/>
          <a:lstStyle/>
          <a:p>
            <a:endParaRPr lang="en-US" dirty="0"/>
          </a:p>
        </p:txBody>
      </p:sp>
      <p:pic>
        <p:nvPicPr>
          <p:cNvPr id="124" name="Google Shape;124;p17"/>
          <p:cNvPicPr preferRelativeResize="0"/>
          <p:nvPr/>
        </p:nvPicPr>
        <p:blipFill>
          <a:blip r:embed="rId3">
            <a:alphaModFix/>
          </a:blip>
          <a:stretch>
            <a:fillRect/>
          </a:stretch>
        </p:blipFill>
        <p:spPr>
          <a:xfrm>
            <a:off x="5377900" y="2140572"/>
            <a:ext cx="3569600" cy="2001325"/>
          </a:xfrm>
          <a:prstGeom prst="rect">
            <a:avLst/>
          </a:prstGeom>
          <a:noFill/>
          <a:ln>
            <a:noFill/>
          </a:ln>
        </p:spPr>
      </p:pic>
      <p:pic>
        <p:nvPicPr>
          <p:cNvPr id="125" name="Google Shape;125;p17"/>
          <p:cNvPicPr preferRelativeResize="0"/>
          <p:nvPr/>
        </p:nvPicPr>
        <p:blipFill>
          <a:blip r:embed="rId4">
            <a:alphaModFix/>
          </a:blip>
          <a:stretch>
            <a:fillRect/>
          </a:stretch>
        </p:blipFill>
        <p:spPr>
          <a:xfrm>
            <a:off x="56826" y="5369823"/>
            <a:ext cx="9144001" cy="97403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320F35-D725-5346-B921-BC438D1CE406}"/>
              </a:ext>
            </a:extLst>
          </p:cNvPr>
          <p:cNvSpPr>
            <a:spLocks noGrp="1"/>
          </p:cNvSpPr>
          <p:nvPr>
            <p:ph type="title"/>
          </p:nvPr>
        </p:nvSpPr>
        <p:spPr/>
        <p:txBody>
          <a:bodyPr/>
          <a:lstStyle/>
          <a:p>
            <a:r>
              <a:rPr lang="en-US" dirty="0"/>
              <a:t>Our </a:t>
            </a:r>
            <a:r>
              <a:rPr lang="en-US"/>
              <a:t>Multimodal Approach </a:t>
            </a:r>
            <a:r>
              <a:rPr lang="en-US" sz="2200" dirty="0"/>
              <a:t>(</a:t>
            </a:r>
            <a:r>
              <a:rPr lang="en" sz="2200" dirty="0"/>
              <a:t>Zhang et al 2020)</a:t>
            </a:r>
            <a:br>
              <a:rPr lang="en" sz="2200" dirty="0"/>
            </a:br>
            <a:endParaRPr lang="en-US" sz="2200" dirty="0"/>
          </a:p>
        </p:txBody>
      </p:sp>
      <p:sp>
        <p:nvSpPr>
          <p:cNvPr id="7" name="Text Placeholder 6">
            <a:extLst>
              <a:ext uri="{FF2B5EF4-FFF2-40B4-BE49-F238E27FC236}">
                <a16:creationId xmlns:a16="http://schemas.microsoft.com/office/drawing/2014/main" id="{FC3102DD-C66B-4F4F-A94A-90D633AAC612}"/>
              </a:ext>
            </a:extLst>
          </p:cNvPr>
          <p:cNvSpPr>
            <a:spLocks noGrp="1"/>
          </p:cNvSpPr>
          <p:nvPr>
            <p:ph type="body" idx="1"/>
          </p:nvPr>
        </p:nvSpPr>
        <p:spPr/>
        <p:txBody>
          <a:bodyPr/>
          <a:lstStyle/>
          <a:p>
            <a:r>
              <a:rPr lang="en-US" dirty="0"/>
              <a:t>How can speech, text, and facial expression be used to identify deception automatically, without manual labeling?</a:t>
            </a:r>
          </a:p>
        </p:txBody>
      </p:sp>
      <p:sp>
        <p:nvSpPr>
          <p:cNvPr id="5" name="Slide Number Placeholder 4">
            <a:extLst>
              <a:ext uri="{FF2B5EF4-FFF2-40B4-BE49-F238E27FC236}">
                <a16:creationId xmlns:a16="http://schemas.microsoft.com/office/drawing/2014/main" id="{17D2B2C1-B8A9-924E-A3E1-F9E0455074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212574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15"/>
          <p:cNvPicPr>
            <a:picLocks noChangeAspect="1"/>
          </p:cNvPicPr>
          <p:nvPr/>
        </p:nvPicPr>
        <p:blipFill rotWithShape="1">
          <a:blip r:embed="rId3">
            <a:extLst>
              <a:ext uri="{28A0092B-C50C-407E-A947-70E740481C1C}">
                <a14:useLocalDpi xmlns:a14="http://schemas.microsoft.com/office/drawing/2010/main" val="0"/>
              </a:ext>
            </a:extLst>
          </a:blip>
          <a:srcRect r="3301"/>
          <a:stretch/>
        </p:blipFill>
        <p:spPr>
          <a:xfrm>
            <a:off x="276647" y="3688897"/>
            <a:ext cx="3047740" cy="1726730"/>
          </a:xfrm>
          <a:prstGeom prst="rect">
            <a:avLst/>
          </a:prstGeom>
        </p:spPr>
      </p:pic>
      <p:pic>
        <p:nvPicPr>
          <p:cNvPr id="5" name="Picture 4" descr="Unknown-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4" y="1147350"/>
            <a:ext cx="3547547" cy="1986626"/>
          </a:xfrm>
          <a:prstGeom prst="rect">
            <a:avLst/>
          </a:prstGeom>
        </p:spPr>
      </p:pic>
      <p:pic>
        <p:nvPicPr>
          <p:cNvPr id="6" name="Picture 5" descr="CIA-FBI-N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09" y="1205669"/>
            <a:ext cx="3248483" cy="1951584"/>
          </a:xfrm>
          <a:prstGeom prst="rect">
            <a:avLst/>
          </a:prstGeom>
        </p:spPr>
      </p:pic>
      <p:pic>
        <p:nvPicPr>
          <p:cNvPr id="7" name="Picture 6" descr="0505_WVruleoflaw.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9110" y="3261695"/>
            <a:ext cx="1988244" cy="2153931"/>
          </a:xfrm>
          <a:prstGeom prst="rect">
            <a:avLst/>
          </a:prstGeom>
        </p:spPr>
      </p:pic>
      <p:sp>
        <p:nvSpPr>
          <p:cNvPr id="8" name="Slide Number Placeholder 7"/>
          <p:cNvSpPr>
            <a:spLocks noGrp="1"/>
          </p:cNvSpPr>
          <p:nvPr>
            <p:ph type="sldNum" sz="quarter" idx="12"/>
          </p:nvPr>
        </p:nvSpPr>
        <p:spPr/>
        <p:txBody>
          <a:bodyPr/>
          <a:lstStyle/>
          <a:p>
            <a:fld id="{32E3BA1A-3098-AC41-9BFD-9D815C8B2054}" type="slidenum">
              <a:rPr lang="en-US" smtClean="0"/>
              <a:t>5</a:t>
            </a:fld>
            <a:endParaRPr lang="en-US"/>
          </a:p>
        </p:txBody>
      </p:sp>
      <p:pic>
        <p:nvPicPr>
          <p:cNvPr id="9" name="Picture 8">
            <a:extLst>
              <a:ext uri="{FF2B5EF4-FFF2-40B4-BE49-F238E27FC236}">
                <a16:creationId xmlns:a16="http://schemas.microsoft.com/office/drawing/2014/main" id="{730F69D3-61FF-C44F-83E2-572A3359FE74}"/>
              </a:ext>
            </a:extLst>
          </p:cNvPr>
          <p:cNvPicPr>
            <a:picLocks noChangeAspect="1"/>
          </p:cNvPicPr>
          <p:nvPr/>
        </p:nvPicPr>
        <p:blipFill>
          <a:blip r:embed="rId7"/>
          <a:stretch>
            <a:fillRect/>
          </a:stretch>
        </p:blipFill>
        <p:spPr>
          <a:xfrm>
            <a:off x="3729852" y="3700749"/>
            <a:ext cx="2904788" cy="1632122"/>
          </a:xfrm>
          <a:prstGeom prst="rect">
            <a:avLst/>
          </a:prstGeom>
        </p:spPr>
      </p:pic>
    </p:spTree>
    <p:extLst>
      <p:ext uri="{BB962C8B-B14F-4D97-AF65-F5344CB8AC3E}">
        <p14:creationId xmlns:p14="http://schemas.microsoft.com/office/powerpoint/2010/main" val="2683296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p:nvPr/>
        </p:nvSpPr>
        <p:spPr>
          <a:xfrm>
            <a:off x="2151075" y="3999675"/>
            <a:ext cx="3451200" cy="1581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31" name="Google Shape;131;p18"/>
          <p:cNvSpPr/>
          <p:nvPr/>
        </p:nvSpPr>
        <p:spPr>
          <a:xfrm>
            <a:off x="2151075" y="2409475"/>
            <a:ext cx="3451200" cy="1517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32" name="Google Shape;132;p18"/>
          <p:cNvSpPr/>
          <p:nvPr/>
        </p:nvSpPr>
        <p:spPr>
          <a:xfrm>
            <a:off x="2151075" y="930275"/>
            <a:ext cx="3451200" cy="140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33" name="Google Shape;133;p18"/>
          <p:cNvSpPr txBox="1">
            <a:spLocks noGrp="1"/>
          </p:cNvSpPr>
          <p:nvPr>
            <p:ph type="body" idx="1"/>
          </p:nvPr>
        </p:nvSpPr>
        <p:spPr>
          <a:xfrm>
            <a:off x="2206950" y="874975"/>
            <a:ext cx="2079300" cy="507900"/>
          </a:xfrm>
          <a:prstGeom prst="rect">
            <a:avLst/>
          </a:prstGeom>
        </p:spPr>
        <p:txBody>
          <a:bodyPr spcFirstLastPara="1" wrap="square" lIns="91425" tIns="91425" rIns="91425" bIns="91425" anchor="t" anchorCtr="0">
            <a:noAutofit/>
          </a:bodyPr>
          <a:lstStyle/>
          <a:p>
            <a:pPr marL="0" indent="0">
              <a:lnSpc>
                <a:spcPct val="115000"/>
              </a:lnSpc>
              <a:spcAft>
                <a:spcPts val="1600"/>
              </a:spcAft>
              <a:buNone/>
            </a:pPr>
            <a:r>
              <a:rPr lang="en" sz="1700" dirty="0">
                <a:latin typeface="Roboto"/>
                <a:ea typeface="Roboto"/>
                <a:cs typeface="Roboto"/>
                <a:sym typeface="Roboto"/>
              </a:rPr>
              <a:t>Acoustic Features</a:t>
            </a:r>
            <a:endParaRPr sz="1700" dirty="0">
              <a:latin typeface="Roboto"/>
              <a:ea typeface="Roboto"/>
              <a:cs typeface="Roboto"/>
              <a:sym typeface="Roboto"/>
            </a:endParaRPr>
          </a:p>
        </p:txBody>
      </p:sp>
      <p:sp>
        <p:nvSpPr>
          <p:cNvPr id="134" name="Google Shape;134;p18"/>
          <p:cNvSpPr txBox="1">
            <a:spLocks noGrp="1"/>
          </p:cNvSpPr>
          <p:nvPr>
            <p:ph type="body" idx="1"/>
          </p:nvPr>
        </p:nvSpPr>
        <p:spPr>
          <a:xfrm>
            <a:off x="2302650" y="3977350"/>
            <a:ext cx="22122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Linguistic Features</a:t>
            </a:r>
            <a:endParaRPr sz="1700">
              <a:latin typeface="Roboto"/>
              <a:ea typeface="Roboto"/>
              <a:cs typeface="Roboto"/>
              <a:sym typeface="Roboto"/>
            </a:endParaRPr>
          </a:p>
        </p:txBody>
      </p:sp>
      <p:sp>
        <p:nvSpPr>
          <p:cNvPr id="135" name="Google Shape;135;p18"/>
          <p:cNvSpPr txBox="1">
            <a:spLocks noGrp="1"/>
          </p:cNvSpPr>
          <p:nvPr>
            <p:ph type="body" idx="1"/>
          </p:nvPr>
        </p:nvSpPr>
        <p:spPr>
          <a:xfrm>
            <a:off x="2283150" y="2311450"/>
            <a:ext cx="20793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Visual Features</a:t>
            </a:r>
            <a:endParaRPr sz="1700">
              <a:latin typeface="Roboto"/>
              <a:ea typeface="Roboto"/>
              <a:cs typeface="Roboto"/>
              <a:sym typeface="Roboto"/>
            </a:endParaRPr>
          </a:p>
        </p:txBody>
      </p:sp>
      <p:pic>
        <p:nvPicPr>
          <p:cNvPr id="136" name="Google Shape;136;p18"/>
          <p:cNvPicPr preferRelativeResize="0"/>
          <p:nvPr/>
        </p:nvPicPr>
        <p:blipFill>
          <a:blip r:embed="rId3">
            <a:alphaModFix/>
          </a:blip>
          <a:stretch>
            <a:fillRect/>
          </a:stretch>
        </p:blipFill>
        <p:spPr>
          <a:xfrm>
            <a:off x="7764476" y="2336826"/>
            <a:ext cx="1379525" cy="1379525"/>
          </a:xfrm>
          <a:prstGeom prst="rect">
            <a:avLst/>
          </a:prstGeom>
          <a:noFill/>
          <a:ln>
            <a:noFill/>
          </a:ln>
        </p:spPr>
      </p:pic>
      <p:pic>
        <p:nvPicPr>
          <p:cNvPr id="137" name="Google Shape;137;p18"/>
          <p:cNvPicPr preferRelativeResize="0"/>
          <p:nvPr/>
        </p:nvPicPr>
        <p:blipFill>
          <a:blip r:embed="rId4">
            <a:alphaModFix/>
          </a:blip>
          <a:stretch>
            <a:fillRect/>
          </a:stretch>
        </p:blipFill>
        <p:spPr>
          <a:xfrm>
            <a:off x="3975376" y="1402151"/>
            <a:ext cx="1527025" cy="453011"/>
          </a:xfrm>
          <a:prstGeom prst="rect">
            <a:avLst/>
          </a:prstGeom>
          <a:noFill/>
          <a:ln>
            <a:noFill/>
          </a:ln>
        </p:spPr>
      </p:pic>
      <p:pic>
        <p:nvPicPr>
          <p:cNvPr id="138" name="Google Shape;138;p18"/>
          <p:cNvPicPr preferRelativeResize="0"/>
          <p:nvPr/>
        </p:nvPicPr>
        <p:blipFill>
          <a:blip r:embed="rId5">
            <a:alphaModFix/>
          </a:blip>
          <a:stretch>
            <a:fillRect/>
          </a:stretch>
        </p:blipFill>
        <p:spPr>
          <a:xfrm>
            <a:off x="2235101" y="1119688"/>
            <a:ext cx="1379525" cy="1074616"/>
          </a:xfrm>
          <a:prstGeom prst="rect">
            <a:avLst/>
          </a:prstGeom>
          <a:noFill/>
          <a:ln>
            <a:noFill/>
          </a:ln>
        </p:spPr>
      </p:pic>
      <p:pic>
        <p:nvPicPr>
          <p:cNvPr id="139" name="Google Shape;139;p18"/>
          <p:cNvPicPr preferRelativeResize="0"/>
          <p:nvPr/>
        </p:nvPicPr>
        <p:blipFill>
          <a:blip r:embed="rId6">
            <a:alphaModFix/>
          </a:blip>
          <a:stretch>
            <a:fillRect/>
          </a:stretch>
        </p:blipFill>
        <p:spPr>
          <a:xfrm>
            <a:off x="2450850" y="4398450"/>
            <a:ext cx="1306200" cy="744534"/>
          </a:xfrm>
          <a:prstGeom prst="rect">
            <a:avLst/>
          </a:prstGeom>
          <a:noFill/>
          <a:ln>
            <a:noFill/>
          </a:ln>
        </p:spPr>
      </p:pic>
      <p:sp>
        <p:nvSpPr>
          <p:cNvPr id="140" name="Google Shape;140;p18"/>
          <p:cNvSpPr txBox="1">
            <a:spLocks noGrp="1"/>
          </p:cNvSpPr>
          <p:nvPr>
            <p:ph type="body" idx="1"/>
          </p:nvPr>
        </p:nvSpPr>
        <p:spPr>
          <a:xfrm>
            <a:off x="3535750" y="1315475"/>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pic>
        <p:nvPicPr>
          <p:cNvPr id="141" name="Google Shape;141;p18"/>
          <p:cNvPicPr preferRelativeResize="0"/>
          <p:nvPr/>
        </p:nvPicPr>
        <p:blipFill>
          <a:blip r:embed="rId7">
            <a:alphaModFix/>
          </a:blip>
          <a:stretch>
            <a:fillRect/>
          </a:stretch>
        </p:blipFill>
        <p:spPr>
          <a:xfrm>
            <a:off x="2569776" y="2682226"/>
            <a:ext cx="975859" cy="1074601"/>
          </a:xfrm>
          <a:prstGeom prst="rect">
            <a:avLst/>
          </a:prstGeom>
          <a:noFill/>
          <a:ln>
            <a:noFill/>
          </a:ln>
        </p:spPr>
      </p:pic>
      <p:sp>
        <p:nvSpPr>
          <p:cNvPr id="142" name="Google Shape;142;p18"/>
          <p:cNvSpPr txBox="1">
            <a:spLocks noGrp="1"/>
          </p:cNvSpPr>
          <p:nvPr>
            <p:ph type="body" idx="1"/>
          </p:nvPr>
        </p:nvSpPr>
        <p:spPr>
          <a:xfrm>
            <a:off x="3764125" y="29026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143" name="Google Shape;143;p18"/>
          <p:cNvSpPr txBox="1">
            <a:spLocks noGrp="1"/>
          </p:cNvSpPr>
          <p:nvPr>
            <p:ph type="body" idx="1"/>
          </p:nvPr>
        </p:nvSpPr>
        <p:spPr>
          <a:xfrm>
            <a:off x="4061150" y="2975025"/>
            <a:ext cx="1693500" cy="507900"/>
          </a:xfrm>
          <a:prstGeom prst="rect">
            <a:avLst/>
          </a:prstGeom>
        </p:spPr>
        <p:txBody>
          <a:bodyPr spcFirstLastPara="1" wrap="square" lIns="91425" tIns="91425" rIns="91425" bIns="91425" anchor="t" anchorCtr="0">
            <a:noAutofit/>
          </a:bodyPr>
          <a:lstStyle/>
          <a:p>
            <a:pPr marL="0" indent="0">
              <a:spcAft>
                <a:spcPts val="1600"/>
              </a:spcAft>
              <a:buNone/>
            </a:pPr>
            <a:r>
              <a:rPr lang="en" b="1">
                <a:latin typeface="Roboto"/>
                <a:ea typeface="Roboto"/>
                <a:cs typeface="Roboto"/>
                <a:sym typeface="Roboto"/>
              </a:rPr>
              <a:t>Fisher Vector</a:t>
            </a:r>
            <a:endParaRPr b="1">
              <a:latin typeface="Roboto"/>
              <a:ea typeface="Roboto"/>
              <a:cs typeface="Roboto"/>
              <a:sym typeface="Roboto"/>
            </a:endParaRPr>
          </a:p>
        </p:txBody>
      </p:sp>
      <p:sp>
        <p:nvSpPr>
          <p:cNvPr id="144" name="Google Shape;144;p18"/>
          <p:cNvSpPr txBox="1">
            <a:spLocks noGrp="1"/>
          </p:cNvSpPr>
          <p:nvPr>
            <p:ph type="body" idx="1"/>
          </p:nvPr>
        </p:nvSpPr>
        <p:spPr>
          <a:xfrm>
            <a:off x="2475250" y="36717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Facial Landmarks</a:t>
            </a:r>
            <a:endParaRPr sz="1000">
              <a:latin typeface="Roboto"/>
              <a:ea typeface="Roboto"/>
              <a:cs typeface="Roboto"/>
              <a:sym typeface="Roboto"/>
            </a:endParaRPr>
          </a:p>
        </p:txBody>
      </p:sp>
      <p:sp>
        <p:nvSpPr>
          <p:cNvPr id="145" name="Google Shape;145;p18"/>
          <p:cNvSpPr txBox="1">
            <a:spLocks noGrp="1"/>
          </p:cNvSpPr>
          <p:nvPr>
            <p:ph type="body" idx="1"/>
          </p:nvPr>
        </p:nvSpPr>
        <p:spPr>
          <a:xfrm>
            <a:off x="2480800" y="5189375"/>
            <a:ext cx="12690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Google Cloud ASR</a:t>
            </a:r>
            <a:endParaRPr sz="1000">
              <a:latin typeface="Roboto"/>
              <a:ea typeface="Roboto"/>
              <a:cs typeface="Roboto"/>
              <a:sym typeface="Roboto"/>
            </a:endParaRPr>
          </a:p>
        </p:txBody>
      </p:sp>
      <p:sp>
        <p:nvSpPr>
          <p:cNvPr id="146" name="Google Shape;146;p18"/>
          <p:cNvSpPr txBox="1">
            <a:spLocks noGrp="1"/>
          </p:cNvSpPr>
          <p:nvPr>
            <p:ph type="body" idx="1"/>
          </p:nvPr>
        </p:nvSpPr>
        <p:spPr>
          <a:xfrm>
            <a:off x="3891125" y="46187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147" name="Google Shape;147;p18"/>
          <p:cNvSpPr txBox="1">
            <a:spLocks noGrp="1"/>
          </p:cNvSpPr>
          <p:nvPr>
            <p:ph type="body" idx="1"/>
          </p:nvPr>
        </p:nvSpPr>
        <p:spPr>
          <a:xfrm>
            <a:off x="4085788" y="19506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OpenSMILE Toolkit</a:t>
            </a:r>
            <a:endParaRPr sz="1000">
              <a:latin typeface="Roboto"/>
              <a:ea typeface="Roboto"/>
              <a:cs typeface="Roboto"/>
              <a:sym typeface="Roboto"/>
            </a:endParaRPr>
          </a:p>
        </p:txBody>
      </p:sp>
      <p:sp>
        <p:nvSpPr>
          <p:cNvPr id="148" name="Google Shape;148;p18"/>
          <p:cNvSpPr txBox="1">
            <a:spLocks noGrp="1"/>
          </p:cNvSpPr>
          <p:nvPr>
            <p:ph type="body" idx="1"/>
          </p:nvPr>
        </p:nvSpPr>
        <p:spPr>
          <a:xfrm>
            <a:off x="2326738" y="20005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Noise Reduction</a:t>
            </a:r>
            <a:endParaRPr sz="1000">
              <a:latin typeface="Roboto"/>
              <a:ea typeface="Roboto"/>
              <a:cs typeface="Roboto"/>
              <a:sym typeface="Roboto"/>
            </a:endParaRPr>
          </a:p>
        </p:txBody>
      </p:sp>
      <p:sp>
        <p:nvSpPr>
          <p:cNvPr id="149" name="Google Shape;149;p18"/>
          <p:cNvSpPr txBox="1">
            <a:spLocks noGrp="1"/>
          </p:cNvSpPr>
          <p:nvPr>
            <p:ph type="body" idx="1"/>
          </p:nvPr>
        </p:nvSpPr>
        <p:spPr>
          <a:xfrm>
            <a:off x="4331188" y="43027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Word2Vec</a:t>
            </a:r>
            <a:endParaRPr sz="1400">
              <a:latin typeface="Roboto"/>
              <a:ea typeface="Roboto"/>
              <a:cs typeface="Roboto"/>
              <a:sym typeface="Roboto"/>
            </a:endParaRPr>
          </a:p>
        </p:txBody>
      </p:sp>
      <p:sp>
        <p:nvSpPr>
          <p:cNvPr id="150" name="Google Shape;150;p18"/>
          <p:cNvSpPr txBox="1">
            <a:spLocks noGrp="1"/>
          </p:cNvSpPr>
          <p:nvPr>
            <p:ph type="body" idx="1"/>
          </p:nvPr>
        </p:nvSpPr>
        <p:spPr>
          <a:xfrm>
            <a:off x="4364513" y="46075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LIWC</a:t>
            </a:r>
            <a:endParaRPr sz="1400">
              <a:latin typeface="Roboto"/>
              <a:ea typeface="Roboto"/>
              <a:cs typeface="Roboto"/>
              <a:sym typeface="Roboto"/>
            </a:endParaRPr>
          </a:p>
        </p:txBody>
      </p:sp>
      <p:sp>
        <p:nvSpPr>
          <p:cNvPr id="151" name="Google Shape;151;p18"/>
          <p:cNvSpPr txBox="1">
            <a:spLocks noGrp="1"/>
          </p:cNvSpPr>
          <p:nvPr>
            <p:ph type="body" idx="1"/>
          </p:nvPr>
        </p:nvSpPr>
        <p:spPr>
          <a:xfrm>
            <a:off x="4364513" y="49123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Unigram</a:t>
            </a:r>
            <a:endParaRPr sz="1400">
              <a:latin typeface="Roboto"/>
              <a:ea typeface="Roboto"/>
              <a:cs typeface="Roboto"/>
              <a:sym typeface="Roboto"/>
            </a:endParaRPr>
          </a:p>
        </p:txBody>
      </p:sp>
      <p:sp>
        <p:nvSpPr>
          <p:cNvPr id="152" name="Google Shape;152;p18"/>
          <p:cNvSpPr txBox="1">
            <a:spLocks noGrp="1"/>
          </p:cNvSpPr>
          <p:nvPr>
            <p:ph type="body" idx="1"/>
          </p:nvPr>
        </p:nvSpPr>
        <p:spPr>
          <a:xfrm>
            <a:off x="4364513" y="52171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POS tagging</a:t>
            </a:r>
            <a:endParaRPr sz="1400">
              <a:latin typeface="Roboto"/>
              <a:ea typeface="Roboto"/>
              <a:cs typeface="Roboto"/>
              <a:sym typeface="Roboto"/>
            </a:endParaRPr>
          </a:p>
        </p:txBody>
      </p:sp>
      <p:cxnSp>
        <p:nvCxnSpPr>
          <p:cNvPr id="153" name="Google Shape;153;p18"/>
          <p:cNvCxnSpPr/>
          <p:nvPr/>
        </p:nvCxnSpPr>
        <p:spPr>
          <a:xfrm>
            <a:off x="5676400" y="16070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154" name="Google Shape;154;p18"/>
          <p:cNvCxnSpPr/>
          <p:nvPr/>
        </p:nvCxnSpPr>
        <p:spPr>
          <a:xfrm>
            <a:off x="5676400" y="32437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155" name="Google Shape;155;p18"/>
          <p:cNvCxnSpPr/>
          <p:nvPr/>
        </p:nvCxnSpPr>
        <p:spPr>
          <a:xfrm>
            <a:off x="5676400" y="4912300"/>
            <a:ext cx="492000" cy="0"/>
          </a:xfrm>
          <a:prstGeom prst="straightConnector1">
            <a:avLst/>
          </a:prstGeom>
          <a:noFill/>
          <a:ln w="28575" cap="flat" cmpd="sng">
            <a:solidFill>
              <a:schemeClr val="dk2"/>
            </a:solidFill>
            <a:prstDash val="solid"/>
            <a:round/>
            <a:headEnd type="none" w="med" len="med"/>
            <a:tailEnd type="triangle" w="med" len="med"/>
          </a:ln>
        </p:spPr>
      </p:cxnSp>
      <p:pic>
        <p:nvPicPr>
          <p:cNvPr id="156" name="Google Shape;156;p18"/>
          <p:cNvPicPr preferRelativeResize="0"/>
          <p:nvPr/>
        </p:nvPicPr>
        <p:blipFill>
          <a:blip r:embed="rId8">
            <a:alphaModFix/>
          </a:blip>
          <a:stretch>
            <a:fillRect/>
          </a:stretch>
        </p:blipFill>
        <p:spPr>
          <a:xfrm>
            <a:off x="6324600" y="1136100"/>
            <a:ext cx="941950" cy="941950"/>
          </a:xfrm>
          <a:prstGeom prst="rect">
            <a:avLst/>
          </a:prstGeom>
          <a:noFill/>
          <a:ln>
            <a:noFill/>
          </a:ln>
        </p:spPr>
      </p:pic>
      <p:sp>
        <p:nvSpPr>
          <p:cNvPr id="157" name="Google Shape;157;p18"/>
          <p:cNvSpPr txBox="1">
            <a:spLocks noGrp="1"/>
          </p:cNvSpPr>
          <p:nvPr>
            <p:ph type="body" idx="1"/>
          </p:nvPr>
        </p:nvSpPr>
        <p:spPr>
          <a:xfrm>
            <a:off x="6142463" y="20780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endParaRPr sz="1000">
              <a:latin typeface="Roboto"/>
              <a:ea typeface="Roboto"/>
              <a:cs typeface="Roboto"/>
              <a:sym typeface="Roboto"/>
            </a:endParaRPr>
          </a:p>
        </p:txBody>
      </p:sp>
      <p:pic>
        <p:nvPicPr>
          <p:cNvPr id="158" name="Google Shape;158;p18"/>
          <p:cNvPicPr preferRelativeResize="0"/>
          <p:nvPr/>
        </p:nvPicPr>
        <p:blipFill>
          <a:blip r:embed="rId8">
            <a:alphaModFix/>
          </a:blip>
          <a:stretch>
            <a:fillRect/>
          </a:stretch>
        </p:blipFill>
        <p:spPr>
          <a:xfrm>
            <a:off x="6353375" y="2625400"/>
            <a:ext cx="941950" cy="941950"/>
          </a:xfrm>
          <a:prstGeom prst="rect">
            <a:avLst/>
          </a:prstGeom>
          <a:noFill/>
          <a:ln>
            <a:noFill/>
          </a:ln>
        </p:spPr>
      </p:pic>
      <p:sp>
        <p:nvSpPr>
          <p:cNvPr id="159" name="Google Shape;159;p18"/>
          <p:cNvSpPr txBox="1">
            <a:spLocks noGrp="1"/>
          </p:cNvSpPr>
          <p:nvPr>
            <p:ph type="body" idx="1"/>
          </p:nvPr>
        </p:nvSpPr>
        <p:spPr>
          <a:xfrm>
            <a:off x="6172188" y="35673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a:t>
            </a:r>
            <a:endParaRPr sz="1000">
              <a:latin typeface="Roboto"/>
              <a:ea typeface="Roboto"/>
              <a:cs typeface="Roboto"/>
              <a:sym typeface="Roboto"/>
            </a:endParaRPr>
          </a:p>
        </p:txBody>
      </p:sp>
      <p:pic>
        <p:nvPicPr>
          <p:cNvPr id="160" name="Google Shape;160;p18"/>
          <p:cNvPicPr preferRelativeResize="0"/>
          <p:nvPr/>
        </p:nvPicPr>
        <p:blipFill>
          <a:blip r:embed="rId8">
            <a:alphaModFix/>
          </a:blip>
          <a:stretch>
            <a:fillRect/>
          </a:stretch>
        </p:blipFill>
        <p:spPr>
          <a:xfrm>
            <a:off x="6393400" y="4398450"/>
            <a:ext cx="941950" cy="941950"/>
          </a:xfrm>
          <a:prstGeom prst="rect">
            <a:avLst/>
          </a:prstGeom>
          <a:noFill/>
          <a:ln>
            <a:noFill/>
          </a:ln>
        </p:spPr>
      </p:pic>
      <p:sp>
        <p:nvSpPr>
          <p:cNvPr id="161" name="Google Shape;161;p18"/>
          <p:cNvSpPr txBox="1">
            <a:spLocks noGrp="1"/>
          </p:cNvSpPr>
          <p:nvPr>
            <p:ph type="body" idx="1"/>
          </p:nvPr>
        </p:nvSpPr>
        <p:spPr>
          <a:xfrm>
            <a:off x="6174338" y="5334375"/>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a:t>
            </a:r>
            <a:endParaRPr sz="1000">
              <a:latin typeface="Roboto"/>
              <a:ea typeface="Roboto"/>
              <a:cs typeface="Roboto"/>
              <a:sym typeface="Roboto"/>
            </a:endParaRPr>
          </a:p>
        </p:txBody>
      </p:sp>
      <p:sp>
        <p:nvSpPr>
          <p:cNvPr id="162" name="Google Shape;162;p18"/>
          <p:cNvSpPr/>
          <p:nvPr/>
        </p:nvSpPr>
        <p:spPr>
          <a:xfrm>
            <a:off x="74803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63" name="Google Shape;163;p18"/>
          <p:cNvSpPr txBox="1">
            <a:spLocks noGrp="1"/>
          </p:cNvSpPr>
          <p:nvPr>
            <p:ph type="body" idx="1"/>
          </p:nvPr>
        </p:nvSpPr>
        <p:spPr>
          <a:xfrm>
            <a:off x="7648725" y="36612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grpSp>
        <p:nvGrpSpPr>
          <p:cNvPr id="164" name="Google Shape;164;p18"/>
          <p:cNvGrpSpPr/>
          <p:nvPr/>
        </p:nvGrpSpPr>
        <p:grpSpPr>
          <a:xfrm>
            <a:off x="71450" y="2409475"/>
            <a:ext cx="1836726" cy="1234220"/>
            <a:chOff x="71450" y="1780825"/>
            <a:chExt cx="1836726" cy="1234220"/>
          </a:xfrm>
        </p:grpSpPr>
        <p:pic>
          <p:nvPicPr>
            <p:cNvPr id="165" name="Google Shape;165;p18"/>
            <p:cNvPicPr preferRelativeResize="0"/>
            <p:nvPr/>
          </p:nvPicPr>
          <p:blipFill>
            <a:blip r:embed="rId9">
              <a:alphaModFix/>
            </a:blip>
            <a:stretch>
              <a:fillRect/>
            </a:stretch>
          </p:blipFill>
          <p:spPr>
            <a:xfrm>
              <a:off x="71450" y="1780825"/>
              <a:ext cx="1379526" cy="777020"/>
            </a:xfrm>
            <a:prstGeom prst="rect">
              <a:avLst/>
            </a:prstGeom>
            <a:noFill/>
            <a:ln>
              <a:noFill/>
            </a:ln>
          </p:spPr>
        </p:pic>
        <p:pic>
          <p:nvPicPr>
            <p:cNvPr id="166" name="Google Shape;166;p18"/>
            <p:cNvPicPr preferRelativeResize="0"/>
            <p:nvPr/>
          </p:nvPicPr>
          <p:blipFill>
            <a:blip r:embed="rId9">
              <a:alphaModFix/>
            </a:blip>
            <a:stretch>
              <a:fillRect/>
            </a:stretch>
          </p:blipFill>
          <p:spPr>
            <a:xfrm>
              <a:off x="223850" y="1933225"/>
              <a:ext cx="1379526" cy="777020"/>
            </a:xfrm>
            <a:prstGeom prst="rect">
              <a:avLst/>
            </a:prstGeom>
            <a:noFill/>
            <a:ln>
              <a:noFill/>
            </a:ln>
          </p:spPr>
        </p:pic>
        <p:pic>
          <p:nvPicPr>
            <p:cNvPr id="167" name="Google Shape;167;p18"/>
            <p:cNvPicPr preferRelativeResize="0"/>
            <p:nvPr/>
          </p:nvPicPr>
          <p:blipFill>
            <a:blip r:embed="rId9">
              <a:alphaModFix/>
            </a:blip>
            <a:stretch>
              <a:fillRect/>
            </a:stretch>
          </p:blipFill>
          <p:spPr>
            <a:xfrm>
              <a:off x="376250" y="2085625"/>
              <a:ext cx="1379526" cy="777020"/>
            </a:xfrm>
            <a:prstGeom prst="rect">
              <a:avLst/>
            </a:prstGeom>
            <a:noFill/>
            <a:ln>
              <a:noFill/>
            </a:ln>
          </p:spPr>
        </p:pic>
        <p:pic>
          <p:nvPicPr>
            <p:cNvPr id="168" name="Google Shape;168;p18"/>
            <p:cNvPicPr preferRelativeResize="0"/>
            <p:nvPr/>
          </p:nvPicPr>
          <p:blipFill>
            <a:blip r:embed="rId9">
              <a:alphaModFix/>
            </a:blip>
            <a:stretch>
              <a:fillRect/>
            </a:stretch>
          </p:blipFill>
          <p:spPr>
            <a:xfrm>
              <a:off x="528650" y="2238025"/>
              <a:ext cx="1379526" cy="777020"/>
            </a:xfrm>
            <a:prstGeom prst="rect">
              <a:avLst/>
            </a:prstGeom>
            <a:noFill/>
            <a:ln>
              <a:noFill/>
            </a:ln>
          </p:spPr>
        </p:pic>
      </p:grpSp>
      <p:sp>
        <p:nvSpPr>
          <p:cNvPr id="169" name="Google Shape;169;p18"/>
          <p:cNvSpPr txBox="1">
            <a:spLocks noGrp="1"/>
          </p:cNvSpPr>
          <p:nvPr>
            <p:ph type="body" idx="1"/>
          </p:nvPr>
        </p:nvSpPr>
        <p:spPr>
          <a:xfrm>
            <a:off x="339300" y="3612200"/>
            <a:ext cx="13062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Box of Lies Game Video Clips</a:t>
            </a:r>
            <a:endParaRPr sz="1000">
              <a:latin typeface="Roboto"/>
              <a:ea typeface="Roboto"/>
              <a:cs typeface="Roboto"/>
              <a:sym typeface="Roboto"/>
            </a:endParaRPr>
          </a:p>
        </p:txBody>
      </p:sp>
      <p:sp>
        <p:nvSpPr>
          <p:cNvPr id="173" name="Google Shape;173;p18"/>
          <p:cNvSpPr/>
          <p:nvPr/>
        </p:nvSpPr>
        <p:spPr>
          <a:xfrm>
            <a:off x="2194850" y="906675"/>
            <a:ext cx="3421500" cy="1419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Acoustic Features</a:t>
            </a:r>
            <a:endParaRPr dirty="0"/>
          </a:p>
        </p:txBody>
      </p:sp>
      <p:sp>
        <p:nvSpPr>
          <p:cNvPr id="179" name="Google Shape;179;p19"/>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r>
              <a:rPr lang="en" b="1" dirty="0"/>
              <a:t>Noise Reduction Effort</a:t>
            </a:r>
            <a:endParaRPr b="1" dirty="0"/>
          </a:p>
          <a:p>
            <a:pPr indent="-342900">
              <a:spcBef>
                <a:spcPts val="1600"/>
              </a:spcBef>
              <a:buSzPts val="1800"/>
              <a:buChar char="●"/>
            </a:pPr>
            <a:r>
              <a:rPr lang="en" dirty="0"/>
              <a:t>Mitigate the effect of </a:t>
            </a:r>
            <a:r>
              <a:rPr lang="en" dirty="0" err="1"/>
              <a:t>laughters</a:t>
            </a:r>
            <a:r>
              <a:rPr lang="en" dirty="0"/>
              <a:t>, applause, background noise, etc.</a:t>
            </a:r>
            <a:endParaRPr dirty="0"/>
          </a:p>
          <a:p>
            <a:pPr indent="-342900">
              <a:buSzPts val="1800"/>
              <a:buChar char="●"/>
            </a:pPr>
            <a:r>
              <a:rPr lang="en" dirty="0"/>
              <a:t>Techniques</a:t>
            </a:r>
            <a:endParaRPr dirty="0"/>
          </a:p>
          <a:p>
            <a:pPr lvl="1" indent="-317500">
              <a:buSzPts val="1400"/>
              <a:buChar char="○"/>
            </a:pPr>
            <a:r>
              <a:rPr lang="en" dirty="0"/>
              <a:t>Calculating Spectral Centroids</a:t>
            </a:r>
            <a:endParaRPr dirty="0"/>
          </a:p>
          <a:p>
            <a:pPr lvl="1" indent="-317500">
              <a:buSzPts val="1400"/>
              <a:buChar char="○"/>
            </a:pPr>
            <a:r>
              <a:rPr lang="en" dirty="0"/>
              <a:t>MFCCs</a:t>
            </a:r>
            <a:endParaRPr dirty="0"/>
          </a:p>
          <a:p>
            <a:pPr lvl="1" indent="-317500">
              <a:buSzPts val="1400"/>
              <a:buChar char="○"/>
            </a:pPr>
            <a:r>
              <a:rPr lang="en" dirty="0"/>
              <a:t>Median filtering</a:t>
            </a:r>
            <a:endParaRPr dirty="0"/>
          </a:p>
          <a:p>
            <a:pPr marL="0" indent="0">
              <a:spcBef>
                <a:spcPts val="1600"/>
              </a:spcBef>
              <a:spcAft>
                <a:spcPts val="1600"/>
              </a:spcAft>
              <a:buNone/>
            </a:pPr>
            <a:endParaRPr dirty="0"/>
          </a:p>
        </p:txBody>
      </p:sp>
      <p:sp>
        <p:nvSpPr>
          <p:cNvPr id="180" name="Google Shape;180;p19"/>
          <p:cNvSpPr txBox="1"/>
          <p:nvPr/>
        </p:nvSpPr>
        <p:spPr>
          <a:xfrm>
            <a:off x="4228200" y="1796094"/>
            <a:ext cx="4458600" cy="4134173"/>
          </a:xfrm>
          <a:prstGeom prst="rect">
            <a:avLst/>
          </a:prstGeom>
          <a:noFill/>
          <a:ln>
            <a:noFill/>
          </a:ln>
        </p:spPr>
        <p:txBody>
          <a:bodyPr spcFirstLastPara="1" wrap="square" lIns="91425" tIns="91425" rIns="91425" bIns="91425" anchor="t" anchorCtr="0">
            <a:noAutofit/>
          </a:bodyPr>
          <a:lstStyle/>
          <a:p>
            <a:pPr>
              <a:lnSpc>
                <a:spcPct val="115000"/>
              </a:lnSpc>
            </a:pPr>
            <a:r>
              <a:rPr lang="en" sz="2000" b="1" dirty="0" err="1">
                <a:solidFill>
                  <a:schemeClr val="dk2"/>
                </a:solidFill>
                <a:latin typeface="Roboto"/>
                <a:ea typeface="Roboto"/>
                <a:cs typeface="Roboto"/>
                <a:sym typeface="Roboto"/>
              </a:rPr>
              <a:t>OpenSMILE</a:t>
            </a:r>
            <a:r>
              <a:rPr lang="en" sz="2000" b="1" dirty="0">
                <a:solidFill>
                  <a:schemeClr val="dk2"/>
                </a:solidFill>
                <a:latin typeface="Roboto"/>
                <a:ea typeface="Roboto"/>
                <a:cs typeface="Roboto"/>
                <a:sym typeface="Roboto"/>
              </a:rPr>
              <a:t> Feature Extraction</a:t>
            </a:r>
            <a:endParaRPr sz="2000" b="1" dirty="0">
              <a:solidFill>
                <a:schemeClr val="dk2"/>
              </a:solidFill>
              <a:latin typeface="Roboto"/>
              <a:ea typeface="Roboto"/>
              <a:cs typeface="Roboto"/>
              <a:sym typeface="Roboto"/>
            </a:endParaRPr>
          </a:p>
          <a:p>
            <a:pPr marL="457200" indent="-342900">
              <a:lnSpc>
                <a:spcPct val="115000"/>
              </a:lnSpc>
              <a:spcBef>
                <a:spcPts val="1600"/>
              </a:spcBef>
              <a:buClr>
                <a:schemeClr val="dk2"/>
              </a:buClr>
              <a:buSzPts val="1800"/>
              <a:buFont typeface="Roboto"/>
              <a:buChar char="●"/>
            </a:pPr>
            <a:r>
              <a:rPr lang="en" sz="2000" dirty="0" err="1">
                <a:solidFill>
                  <a:schemeClr val="dk2"/>
                </a:solidFill>
                <a:latin typeface="Roboto"/>
                <a:ea typeface="Roboto"/>
                <a:cs typeface="Roboto"/>
                <a:sym typeface="Roboto"/>
              </a:rPr>
              <a:t>Interspeech</a:t>
            </a:r>
            <a:r>
              <a:rPr lang="en" sz="2000" dirty="0">
                <a:solidFill>
                  <a:schemeClr val="dk2"/>
                </a:solidFill>
                <a:latin typeface="Roboto"/>
                <a:ea typeface="Roboto"/>
                <a:cs typeface="Roboto"/>
                <a:sym typeface="Roboto"/>
              </a:rPr>
              <a:t> 2009 (IS09) </a:t>
            </a:r>
            <a:r>
              <a:rPr lang="en" sz="2000" dirty="0" err="1">
                <a:solidFill>
                  <a:schemeClr val="dk2"/>
                </a:solidFill>
                <a:latin typeface="Roboto"/>
                <a:ea typeface="Roboto"/>
                <a:cs typeface="Roboto"/>
                <a:sym typeface="Roboto"/>
              </a:rPr>
              <a:t>ComParE</a:t>
            </a:r>
            <a:r>
              <a:rPr lang="en" sz="2000" dirty="0">
                <a:solidFill>
                  <a:schemeClr val="dk2"/>
                </a:solidFill>
                <a:latin typeface="Roboto"/>
                <a:ea typeface="Roboto"/>
                <a:cs typeface="Roboto"/>
                <a:sym typeface="Roboto"/>
              </a:rPr>
              <a:t> Challenge </a:t>
            </a:r>
            <a:r>
              <a:rPr lang="en" sz="2000" dirty="0" err="1">
                <a:solidFill>
                  <a:schemeClr val="dk2"/>
                </a:solidFill>
                <a:latin typeface="Roboto"/>
                <a:ea typeface="Roboto"/>
                <a:cs typeface="Roboto"/>
                <a:sym typeface="Roboto"/>
              </a:rPr>
              <a:t>OpenSMILE</a:t>
            </a:r>
            <a:r>
              <a:rPr lang="en" sz="2000" dirty="0">
                <a:solidFill>
                  <a:schemeClr val="dk2"/>
                </a:solidFill>
                <a:latin typeface="Roboto"/>
                <a:ea typeface="Roboto"/>
                <a:cs typeface="Roboto"/>
                <a:sym typeface="Roboto"/>
              </a:rPr>
              <a:t> baseline feature set</a:t>
            </a:r>
            <a:endParaRPr sz="2000" dirty="0">
              <a:solidFill>
                <a:schemeClr val="dk2"/>
              </a:solidFill>
              <a:latin typeface="Roboto"/>
              <a:ea typeface="Roboto"/>
              <a:cs typeface="Roboto"/>
              <a:sym typeface="Roboto"/>
            </a:endParaRPr>
          </a:p>
          <a:p>
            <a:pPr marL="457200" indent="-342900">
              <a:lnSpc>
                <a:spcPct val="115000"/>
              </a:lnSpc>
              <a:buClr>
                <a:schemeClr val="dk2"/>
              </a:buClr>
              <a:buSzPts val="1800"/>
              <a:buFont typeface="Roboto"/>
              <a:buChar char="●"/>
            </a:pPr>
            <a:r>
              <a:rPr lang="en" sz="2000" dirty="0">
                <a:solidFill>
                  <a:schemeClr val="dk2"/>
                </a:solidFill>
                <a:latin typeface="Roboto"/>
                <a:ea typeface="Roboto"/>
                <a:cs typeface="Roboto"/>
                <a:sym typeface="Roboto"/>
              </a:rPr>
              <a:t>384 features</a:t>
            </a:r>
            <a:endParaRPr sz="2000" dirty="0">
              <a:solidFill>
                <a:schemeClr val="dk2"/>
              </a:solidFill>
              <a:latin typeface="Roboto"/>
              <a:ea typeface="Roboto"/>
              <a:cs typeface="Roboto"/>
              <a:sym typeface="Roboto"/>
            </a:endParaRPr>
          </a:p>
          <a:p>
            <a:pPr marL="457200" indent="-342900">
              <a:lnSpc>
                <a:spcPct val="115000"/>
              </a:lnSpc>
              <a:buClr>
                <a:schemeClr val="dk2"/>
              </a:buClr>
              <a:buSzPts val="1800"/>
              <a:buFont typeface="Roboto"/>
              <a:buChar char="●"/>
            </a:pPr>
            <a:r>
              <a:rPr lang="en" sz="2000" dirty="0">
                <a:solidFill>
                  <a:schemeClr val="dk2"/>
                </a:solidFill>
                <a:latin typeface="Roboto"/>
                <a:ea typeface="Roboto"/>
                <a:cs typeface="Roboto"/>
                <a:sym typeface="Roboto"/>
              </a:rPr>
              <a:t>Acoustic features (e.g. pitch, energy, voicing probability, MFCCs)</a:t>
            </a:r>
            <a:endParaRPr sz="2000" dirty="0">
              <a:solidFill>
                <a:schemeClr val="dk2"/>
              </a:solidFill>
              <a:latin typeface="Roboto"/>
              <a:ea typeface="Roboto"/>
              <a:cs typeface="Roboto"/>
              <a:sym typeface="Roboto"/>
            </a:endParaRPr>
          </a:p>
          <a:p>
            <a:pPr marL="457200" indent="-342900">
              <a:lnSpc>
                <a:spcPct val="115000"/>
              </a:lnSpc>
              <a:buClr>
                <a:schemeClr val="dk2"/>
              </a:buClr>
              <a:buSzPts val="1800"/>
              <a:buFont typeface="Roboto"/>
              <a:buChar char="●"/>
            </a:pPr>
            <a:r>
              <a:rPr lang="en" sz="2000" dirty="0">
                <a:solidFill>
                  <a:schemeClr val="dk2"/>
                </a:solidFill>
                <a:latin typeface="Roboto"/>
                <a:ea typeface="Roboto"/>
                <a:cs typeface="Roboto"/>
                <a:sym typeface="Roboto"/>
              </a:rPr>
              <a:t>Functions (e.g. min, max, range, </a:t>
            </a:r>
            <a:r>
              <a:rPr lang="en" sz="2000" dirty="0" err="1">
                <a:solidFill>
                  <a:schemeClr val="dk2"/>
                </a:solidFill>
                <a:latin typeface="Roboto"/>
                <a:ea typeface="Roboto"/>
                <a:cs typeface="Roboto"/>
                <a:sym typeface="Roboto"/>
              </a:rPr>
              <a:t>stddev</a:t>
            </a:r>
            <a:r>
              <a:rPr lang="en" sz="2000" dirty="0">
                <a:solidFill>
                  <a:schemeClr val="dk2"/>
                </a:solidFill>
                <a:latin typeface="Roboto"/>
                <a:ea typeface="Roboto"/>
                <a:cs typeface="Roboto"/>
                <a:sym typeface="Roboto"/>
              </a:rPr>
              <a:t>, slope of linear approximation</a:t>
            </a:r>
            <a:r>
              <a:rPr lang="en" sz="1800" dirty="0">
                <a:solidFill>
                  <a:schemeClr val="dk2"/>
                </a:solidFill>
                <a:latin typeface="Roboto"/>
                <a:ea typeface="Roboto"/>
                <a:cs typeface="Roboto"/>
                <a:sym typeface="Roboto"/>
              </a:rPr>
              <a:t>)</a:t>
            </a:r>
            <a:endParaRPr sz="1800" dirty="0">
              <a:solidFill>
                <a:schemeClr val="dk2"/>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0"/>
          <p:cNvSpPr/>
          <p:nvPr/>
        </p:nvSpPr>
        <p:spPr>
          <a:xfrm>
            <a:off x="2151075" y="3999675"/>
            <a:ext cx="3451200" cy="1581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86" name="Google Shape;186;p20"/>
          <p:cNvSpPr/>
          <p:nvPr/>
        </p:nvSpPr>
        <p:spPr>
          <a:xfrm>
            <a:off x="2151075" y="2409475"/>
            <a:ext cx="3451200" cy="1517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87" name="Google Shape;187;p20"/>
          <p:cNvSpPr/>
          <p:nvPr/>
        </p:nvSpPr>
        <p:spPr>
          <a:xfrm>
            <a:off x="2151075" y="930275"/>
            <a:ext cx="3451200" cy="140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188" name="Google Shape;188;p20"/>
          <p:cNvSpPr txBox="1">
            <a:spLocks noGrp="1"/>
          </p:cNvSpPr>
          <p:nvPr>
            <p:ph type="body" idx="1"/>
          </p:nvPr>
        </p:nvSpPr>
        <p:spPr>
          <a:xfrm>
            <a:off x="2206950" y="874975"/>
            <a:ext cx="2079300" cy="507900"/>
          </a:xfrm>
          <a:prstGeom prst="rect">
            <a:avLst/>
          </a:prstGeom>
        </p:spPr>
        <p:txBody>
          <a:bodyPr spcFirstLastPara="1" wrap="square" lIns="91425" tIns="91425" rIns="91425" bIns="91425" anchor="t" anchorCtr="0">
            <a:noAutofit/>
          </a:bodyPr>
          <a:lstStyle/>
          <a:p>
            <a:pPr marL="0" indent="0">
              <a:lnSpc>
                <a:spcPct val="115000"/>
              </a:lnSpc>
              <a:spcAft>
                <a:spcPts val="1600"/>
              </a:spcAft>
              <a:buNone/>
            </a:pPr>
            <a:r>
              <a:rPr lang="en" sz="1700">
                <a:latin typeface="Roboto"/>
                <a:ea typeface="Roboto"/>
                <a:cs typeface="Roboto"/>
                <a:sym typeface="Roboto"/>
              </a:rPr>
              <a:t>Acoustic Features</a:t>
            </a:r>
            <a:endParaRPr sz="1700">
              <a:latin typeface="Roboto"/>
              <a:ea typeface="Roboto"/>
              <a:cs typeface="Roboto"/>
              <a:sym typeface="Roboto"/>
            </a:endParaRPr>
          </a:p>
        </p:txBody>
      </p:sp>
      <p:sp>
        <p:nvSpPr>
          <p:cNvPr id="189" name="Google Shape;189;p20"/>
          <p:cNvSpPr txBox="1">
            <a:spLocks noGrp="1"/>
          </p:cNvSpPr>
          <p:nvPr>
            <p:ph type="body" idx="1"/>
          </p:nvPr>
        </p:nvSpPr>
        <p:spPr>
          <a:xfrm>
            <a:off x="2302650" y="3977350"/>
            <a:ext cx="22122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Linguistic Features</a:t>
            </a:r>
            <a:endParaRPr sz="1700">
              <a:latin typeface="Roboto"/>
              <a:ea typeface="Roboto"/>
              <a:cs typeface="Roboto"/>
              <a:sym typeface="Roboto"/>
            </a:endParaRPr>
          </a:p>
        </p:txBody>
      </p:sp>
      <p:sp>
        <p:nvSpPr>
          <p:cNvPr id="190" name="Google Shape;190;p20"/>
          <p:cNvSpPr txBox="1">
            <a:spLocks noGrp="1"/>
          </p:cNvSpPr>
          <p:nvPr>
            <p:ph type="body" idx="1"/>
          </p:nvPr>
        </p:nvSpPr>
        <p:spPr>
          <a:xfrm>
            <a:off x="2283150" y="2311450"/>
            <a:ext cx="20793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Visual Features</a:t>
            </a:r>
            <a:endParaRPr sz="1700">
              <a:latin typeface="Roboto"/>
              <a:ea typeface="Roboto"/>
              <a:cs typeface="Roboto"/>
              <a:sym typeface="Roboto"/>
            </a:endParaRPr>
          </a:p>
        </p:txBody>
      </p:sp>
      <p:pic>
        <p:nvPicPr>
          <p:cNvPr id="191" name="Google Shape;191;p20"/>
          <p:cNvPicPr preferRelativeResize="0"/>
          <p:nvPr/>
        </p:nvPicPr>
        <p:blipFill>
          <a:blip r:embed="rId3">
            <a:alphaModFix/>
          </a:blip>
          <a:stretch>
            <a:fillRect/>
          </a:stretch>
        </p:blipFill>
        <p:spPr>
          <a:xfrm>
            <a:off x="7764476" y="2336826"/>
            <a:ext cx="1379525" cy="1379525"/>
          </a:xfrm>
          <a:prstGeom prst="rect">
            <a:avLst/>
          </a:prstGeom>
          <a:noFill/>
          <a:ln>
            <a:noFill/>
          </a:ln>
        </p:spPr>
      </p:pic>
      <p:pic>
        <p:nvPicPr>
          <p:cNvPr id="192" name="Google Shape;192;p20"/>
          <p:cNvPicPr preferRelativeResize="0"/>
          <p:nvPr/>
        </p:nvPicPr>
        <p:blipFill>
          <a:blip r:embed="rId4">
            <a:alphaModFix/>
          </a:blip>
          <a:stretch>
            <a:fillRect/>
          </a:stretch>
        </p:blipFill>
        <p:spPr>
          <a:xfrm>
            <a:off x="3975376" y="1402151"/>
            <a:ext cx="1527025" cy="453011"/>
          </a:xfrm>
          <a:prstGeom prst="rect">
            <a:avLst/>
          </a:prstGeom>
          <a:noFill/>
          <a:ln>
            <a:noFill/>
          </a:ln>
        </p:spPr>
      </p:pic>
      <p:pic>
        <p:nvPicPr>
          <p:cNvPr id="193" name="Google Shape;193;p20"/>
          <p:cNvPicPr preferRelativeResize="0"/>
          <p:nvPr/>
        </p:nvPicPr>
        <p:blipFill>
          <a:blip r:embed="rId5">
            <a:alphaModFix/>
          </a:blip>
          <a:stretch>
            <a:fillRect/>
          </a:stretch>
        </p:blipFill>
        <p:spPr>
          <a:xfrm>
            <a:off x="2235101" y="1119688"/>
            <a:ext cx="1379525" cy="1074616"/>
          </a:xfrm>
          <a:prstGeom prst="rect">
            <a:avLst/>
          </a:prstGeom>
          <a:noFill/>
          <a:ln>
            <a:noFill/>
          </a:ln>
        </p:spPr>
      </p:pic>
      <p:pic>
        <p:nvPicPr>
          <p:cNvPr id="194" name="Google Shape;194;p20"/>
          <p:cNvPicPr preferRelativeResize="0"/>
          <p:nvPr/>
        </p:nvPicPr>
        <p:blipFill>
          <a:blip r:embed="rId6">
            <a:alphaModFix/>
          </a:blip>
          <a:stretch>
            <a:fillRect/>
          </a:stretch>
        </p:blipFill>
        <p:spPr>
          <a:xfrm>
            <a:off x="2450850" y="4398450"/>
            <a:ext cx="1306200" cy="744534"/>
          </a:xfrm>
          <a:prstGeom prst="rect">
            <a:avLst/>
          </a:prstGeom>
          <a:noFill/>
          <a:ln>
            <a:noFill/>
          </a:ln>
        </p:spPr>
      </p:pic>
      <p:sp>
        <p:nvSpPr>
          <p:cNvPr id="195" name="Google Shape;195;p20"/>
          <p:cNvSpPr txBox="1">
            <a:spLocks noGrp="1"/>
          </p:cNvSpPr>
          <p:nvPr>
            <p:ph type="body" idx="1"/>
          </p:nvPr>
        </p:nvSpPr>
        <p:spPr>
          <a:xfrm>
            <a:off x="3535750" y="1315475"/>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pic>
        <p:nvPicPr>
          <p:cNvPr id="196" name="Google Shape;196;p20"/>
          <p:cNvPicPr preferRelativeResize="0"/>
          <p:nvPr/>
        </p:nvPicPr>
        <p:blipFill>
          <a:blip r:embed="rId7">
            <a:alphaModFix/>
          </a:blip>
          <a:stretch>
            <a:fillRect/>
          </a:stretch>
        </p:blipFill>
        <p:spPr>
          <a:xfrm>
            <a:off x="2569776" y="2682226"/>
            <a:ext cx="975859" cy="1074601"/>
          </a:xfrm>
          <a:prstGeom prst="rect">
            <a:avLst/>
          </a:prstGeom>
          <a:noFill/>
          <a:ln>
            <a:noFill/>
          </a:ln>
        </p:spPr>
      </p:pic>
      <p:sp>
        <p:nvSpPr>
          <p:cNvPr id="197" name="Google Shape;197;p20"/>
          <p:cNvSpPr txBox="1">
            <a:spLocks noGrp="1"/>
          </p:cNvSpPr>
          <p:nvPr>
            <p:ph type="body" idx="1"/>
          </p:nvPr>
        </p:nvSpPr>
        <p:spPr>
          <a:xfrm>
            <a:off x="3764125" y="29026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198" name="Google Shape;198;p20"/>
          <p:cNvSpPr txBox="1">
            <a:spLocks noGrp="1"/>
          </p:cNvSpPr>
          <p:nvPr>
            <p:ph type="body" idx="1"/>
          </p:nvPr>
        </p:nvSpPr>
        <p:spPr>
          <a:xfrm>
            <a:off x="4061150" y="2975025"/>
            <a:ext cx="1693500" cy="507900"/>
          </a:xfrm>
          <a:prstGeom prst="rect">
            <a:avLst/>
          </a:prstGeom>
        </p:spPr>
        <p:txBody>
          <a:bodyPr spcFirstLastPara="1" wrap="square" lIns="91425" tIns="91425" rIns="91425" bIns="91425" anchor="t" anchorCtr="0">
            <a:noAutofit/>
          </a:bodyPr>
          <a:lstStyle/>
          <a:p>
            <a:pPr marL="0" indent="0">
              <a:spcAft>
                <a:spcPts val="1600"/>
              </a:spcAft>
              <a:buNone/>
            </a:pPr>
            <a:r>
              <a:rPr lang="en" b="1">
                <a:latin typeface="Roboto"/>
                <a:ea typeface="Roboto"/>
                <a:cs typeface="Roboto"/>
                <a:sym typeface="Roboto"/>
              </a:rPr>
              <a:t>Fisher Vector</a:t>
            </a:r>
            <a:endParaRPr b="1">
              <a:latin typeface="Roboto"/>
              <a:ea typeface="Roboto"/>
              <a:cs typeface="Roboto"/>
              <a:sym typeface="Roboto"/>
            </a:endParaRPr>
          </a:p>
        </p:txBody>
      </p:sp>
      <p:sp>
        <p:nvSpPr>
          <p:cNvPr id="199" name="Google Shape;199;p20"/>
          <p:cNvSpPr txBox="1">
            <a:spLocks noGrp="1"/>
          </p:cNvSpPr>
          <p:nvPr>
            <p:ph type="body" idx="1"/>
          </p:nvPr>
        </p:nvSpPr>
        <p:spPr>
          <a:xfrm>
            <a:off x="2475250" y="36717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Facial Landmarks</a:t>
            </a:r>
            <a:endParaRPr sz="1000">
              <a:latin typeface="Roboto"/>
              <a:ea typeface="Roboto"/>
              <a:cs typeface="Roboto"/>
              <a:sym typeface="Roboto"/>
            </a:endParaRPr>
          </a:p>
        </p:txBody>
      </p:sp>
      <p:sp>
        <p:nvSpPr>
          <p:cNvPr id="200" name="Google Shape;200;p20"/>
          <p:cNvSpPr txBox="1">
            <a:spLocks noGrp="1"/>
          </p:cNvSpPr>
          <p:nvPr>
            <p:ph type="body" idx="1"/>
          </p:nvPr>
        </p:nvSpPr>
        <p:spPr>
          <a:xfrm>
            <a:off x="2480800" y="5189375"/>
            <a:ext cx="12690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Google Cloud ASR</a:t>
            </a:r>
            <a:endParaRPr sz="1000">
              <a:latin typeface="Roboto"/>
              <a:ea typeface="Roboto"/>
              <a:cs typeface="Roboto"/>
              <a:sym typeface="Roboto"/>
            </a:endParaRPr>
          </a:p>
        </p:txBody>
      </p:sp>
      <p:sp>
        <p:nvSpPr>
          <p:cNvPr id="201" name="Google Shape;201;p20"/>
          <p:cNvSpPr txBox="1">
            <a:spLocks noGrp="1"/>
          </p:cNvSpPr>
          <p:nvPr>
            <p:ph type="body" idx="1"/>
          </p:nvPr>
        </p:nvSpPr>
        <p:spPr>
          <a:xfrm>
            <a:off x="3891125" y="46187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202" name="Google Shape;202;p20"/>
          <p:cNvSpPr txBox="1">
            <a:spLocks noGrp="1"/>
          </p:cNvSpPr>
          <p:nvPr>
            <p:ph type="body" idx="1"/>
          </p:nvPr>
        </p:nvSpPr>
        <p:spPr>
          <a:xfrm>
            <a:off x="4085788" y="19506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OpenSMILE Toolkit</a:t>
            </a:r>
            <a:endParaRPr sz="1000">
              <a:latin typeface="Roboto"/>
              <a:ea typeface="Roboto"/>
              <a:cs typeface="Roboto"/>
              <a:sym typeface="Roboto"/>
            </a:endParaRPr>
          </a:p>
        </p:txBody>
      </p:sp>
      <p:sp>
        <p:nvSpPr>
          <p:cNvPr id="203" name="Google Shape;203;p20"/>
          <p:cNvSpPr txBox="1">
            <a:spLocks noGrp="1"/>
          </p:cNvSpPr>
          <p:nvPr>
            <p:ph type="body" idx="1"/>
          </p:nvPr>
        </p:nvSpPr>
        <p:spPr>
          <a:xfrm>
            <a:off x="2326738" y="20005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Noise Reduction</a:t>
            </a:r>
            <a:endParaRPr sz="1000">
              <a:latin typeface="Roboto"/>
              <a:ea typeface="Roboto"/>
              <a:cs typeface="Roboto"/>
              <a:sym typeface="Roboto"/>
            </a:endParaRPr>
          </a:p>
        </p:txBody>
      </p:sp>
      <p:sp>
        <p:nvSpPr>
          <p:cNvPr id="204" name="Google Shape;204;p20"/>
          <p:cNvSpPr txBox="1">
            <a:spLocks noGrp="1"/>
          </p:cNvSpPr>
          <p:nvPr>
            <p:ph type="body" idx="1"/>
          </p:nvPr>
        </p:nvSpPr>
        <p:spPr>
          <a:xfrm>
            <a:off x="4331188" y="43027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Word2Vec</a:t>
            </a:r>
            <a:endParaRPr sz="1400">
              <a:latin typeface="Roboto"/>
              <a:ea typeface="Roboto"/>
              <a:cs typeface="Roboto"/>
              <a:sym typeface="Roboto"/>
            </a:endParaRPr>
          </a:p>
        </p:txBody>
      </p:sp>
      <p:sp>
        <p:nvSpPr>
          <p:cNvPr id="205" name="Google Shape;205;p20"/>
          <p:cNvSpPr txBox="1">
            <a:spLocks noGrp="1"/>
          </p:cNvSpPr>
          <p:nvPr>
            <p:ph type="body" idx="1"/>
          </p:nvPr>
        </p:nvSpPr>
        <p:spPr>
          <a:xfrm>
            <a:off x="4364513" y="46075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LIWC</a:t>
            </a:r>
            <a:endParaRPr sz="1400">
              <a:latin typeface="Roboto"/>
              <a:ea typeface="Roboto"/>
              <a:cs typeface="Roboto"/>
              <a:sym typeface="Roboto"/>
            </a:endParaRPr>
          </a:p>
        </p:txBody>
      </p:sp>
      <p:sp>
        <p:nvSpPr>
          <p:cNvPr id="206" name="Google Shape;206;p20"/>
          <p:cNvSpPr txBox="1">
            <a:spLocks noGrp="1"/>
          </p:cNvSpPr>
          <p:nvPr>
            <p:ph type="body" idx="1"/>
          </p:nvPr>
        </p:nvSpPr>
        <p:spPr>
          <a:xfrm>
            <a:off x="4364513" y="49123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Unigram</a:t>
            </a:r>
            <a:endParaRPr sz="1400">
              <a:latin typeface="Roboto"/>
              <a:ea typeface="Roboto"/>
              <a:cs typeface="Roboto"/>
              <a:sym typeface="Roboto"/>
            </a:endParaRPr>
          </a:p>
        </p:txBody>
      </p:sp>
      <p:sp>
        <p:nvSpPr>
          <p:cNvPr id="207" name="Google Shape;207;p20"/>
          <p:cNvSpPr txBox="1">
            <a:spLocks noGrp="1"/>
          </p:cNvSpPr>
          <p:nvPr>
            <p:ph type="body" idx="1"/>
          </p:nvPr>
        </p:nvSpPr>
        <p:spPr>
          <a:xfrm>
            <a:off x="4364513" y="52171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POS tagging</a:t>
            </a:r>
            <a:endParaRPr sz="1400">
              <a:latin typeface="Roboto"/>
              <a:ea typeface="Roboto"/>
              <a:cs typeface="Roboto"/>
              <a:sym typeface="Roboto"/>
            </a:endParaRPr>
          </a:p>
        </p:txBody>
      </p:sp>
      <p:cxnSp>
        <p:nvCxnSpPr>
          <p:cNvPr id="208" name="Google Shape;208;p20"/>
          <p:cNvCxnSpPr/>
          <p:nvPr/>
        </p:nvCxnSpPr>
        <p:spPr>
          <a:xfrm>
            <a:off x="5676400" y="16070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09" name="Google Shape;209;p20"/>
          <p:cNvCxnSpPr/>
          <p:nvPr/>
        </p:nvCxnSpPr>
        <p:spPr>
          <a:xfrm>
            <a:off x="5676400" y="32437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10" name="Google Shape;210;p20"/>
          <p:cNvCxnSpPr/>
          <p:nvPr/>
        </p:nvCxnSpPr>
        <p:spPr>
          <a:xfrm>
            <a:off x="5676400" y="4912300"/>
            <a:ext cx="492000" cy="0"/>
          </a:xfrm>
          <a:prstGeom prst="straightConnector1">
            <a:avLst/>
          </a:prstGeom>
          <a:noFill/>
          <a:ln w="28575" cap="flat" cmpd="sng">
            <a:solidFill>
              <a:schemeClr val="dk2"/>
            </a:solidFill>
            <a:prstDash val="solid"/>
            <a:round/>
            <a:headEnd type="none" w="med" len="med"/>
            <a:tailEnd type="triangle" w="med" len="med"/>
          </a:ln>
        </p:spPr>
      </p:cxnSp>
      <p:pic>
        <p:nvPicPr>
          <p:cNvPr id="211" name="Google Shape;211;p20"/>
          <p:cNvPicPr preferRelativeResize="0"/>
          <p:nvPr/>
        </p:nvPicPr>
        <p:blipFill>
          <a:blip r:embed="rId8">
            <a:alphaModFix/>
          </a:blip>
          <a:stretch>
            <a:fillRect/>
          </a:stretch>
        </p:blipFill>
        <p:spPr>
          <a:xfrm>
            <a:off x="6324600" y="1136100"/>
            <a:ext cx="941950" cy="941950"/>
          </a:xfrm>
          <a:prstGeom prst="rect">
            <a:avLst/>
          </a:prstGeom>
          <a:noFill/>
          <a:ln>
            <a:noFill/>
          </a:ln>
        </p:spPr>
      </p:pic>
      <p:sp>
        <p:nvSpPr>
          <p:cNvPr id="212" name="Google Shape;212;p20"/>
          <p:cNvSpPr txBox="1">
            <a:spLocks noGrp="1"/>
          </p:cNvSpPr>
          <p:nvPr>
            <p:ph type="body" idx="1"/>
          </p:nvPr>
        </p:nvSpPr>
        <p:spPr>
          <a:xfrm>
            <a:off x="6142463" y="20780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endParaRPr sz="1000">
              <a:latin typeface="Roboto"/>
              <a:ea typeface="Roboto"/>
              <a:cs typeface="Roboto"/>
              <a:sym typeface="Roboto"/>
            </a:endParaRPr>
          </a:p>
        </p:txBody>
      </p:sp>
      <p:pic>
        <p:nvPicPr>
          <p:cNvPr id="213" name="Google Shape;213;p20"/>
          <p:cNvPicPr preferRelativeResize="0"/>
          <p:nvPr/>
        </p:nvPicPr>
        <p:blipFill>
          <a:blip r:embed="rId8">
            <a:alphaModFix/>
          </a:blip>
          <a:stretch>
            <a:fillRect/>
          </a:stretch>
        </p:blipFill>
        <p:spPr>
          <a:xfrm>
            <a:off x="6353375" y="2625400"/>
            <a:ext cx="941950" cy="941950"/>
          </a:xfrm>
          <a:prstGeom prst="rect">
            <a:avLst/>
          </a:prstGeom>
          <a:noFill/>
          <a:ln>
            <a:noFill/>
          </a:ln>
        </p:spPr>
      </p:pic>
      <p:sp>
        <p:nvSpPr>
          <p:cNvPr id="214" name="Google Shape;214;p20"/>
          <p:cNvSpPr txBox="1">
            <a:spLocks noGrp="1"/>
          </p:cNvSpPr>
          <p:nvPr>
            <p:ph type="body" idx="1"/>
          </p:nvPr>
        </p:nvSpPr>
        <p:spPr>
          <a:xfrm>
            <a:off x="6172188" y="35673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a:t>
            </a:r>
            <a:endParaRPr sz="1000">
              <a:latin typeface="Roboto"/>
              <a:ea typeface="Roboto"/>
              <a:cs typeface="Roboto"/>
              <a:sym typeface="Roboto"/>
            </a:endParaRPr>
          </a:p>
        </p:txBody>
      </p:sp>
      <p:pic>
        <p:nvPicPr>
          <p:cNvPr id="215" name="Google Shape;215;p20"/>
          <p:cNvPicPr preferRelativeResize="0"/>
          <p:nvPr/>
        </p:nvPicPr>
        <p:blipFill>
          <a:blip r:embed="rId8">
            <a:alphaModFix/>
          </a:blip>
          <a:stretch>
            <a:fillRect/>
          </a:stretch>
        </p:blipFill>
        <p:spPr>
          <a:xfrm>
            <a:off x="6393400" y="4398450"/>
            <a:ext cx="941950" cy="941950"/>
          </a:xfrm>
          <a:prstGeom prst="rect">
            <a:avLst/>
          </a:prstGeom>
          <a:noFill/>
          <a:ln>
            <a:noFill/>
          </a:ln>
        </p:spPr>
      </p:pic>
      <p:sp>
        <p:nvSpPr>
          <p:cNvPr id="216" name="Google Shape;216;p20"/>
          <p:cNvSpPr txBox="1">
            <a:spLocks noGrp="1"/>
          </p:cNvSpPr>
          <p:nvPr>
            <p:ph type="body" idx="1"/>
          </p:nvPr>
        </p:nvSpPr>
        <p:spPr>
          <a:xfrm>
            <a:off x="6174338" y="5334375"/>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a:t>
            </a:r>
            <a:endParaRPr sz="1000">
              <a:latin typeface="Roboto"/>
              <a:ea typeface="Roboto"/>
              <a:cs typeface="Roboto"/>
              <a:sym typeface="Roboto"/>
            </a:endParaRPr>
          </a:p>
        </p:txBody>
      </p:sp>
      <p:sp>
        <p:nvSpPr>
          <p:cNvPr id="217" name="Google Shape;217;p20"/>
          <p:cNvSpPr/>
          <p:nvPr/>
        </p:nvSpPr>
        <p:spPr>
          <a:xfrm>
            <a:off x="74803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8" name="Google Shape;218;p20"/>
          <p:cNvSpPr txBox="1">
            <a:spLocks noGrp="1"/>
          </p:cNvSpPr>
          <p:nvPr>
            <p:ph type="body" idx="1"/>
          </p:nvPr>
        </p:nvSpPr>
        <p:spPr>
          <a:xfrm>
            <a:off x="7648725" y="36612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grpSp>
        <p:nvGrpSpPr>
          <p:cNvPr id="219" name="Google Shape;219;p20"/>
          <p:cNvGrpSpPr/>
          <p:nvPr/>
        </p:nvGrpSpPr>
        <p:grpSpPr>
          <a:xfrm>
            <a:off x="71450" y="2409475"/>
            <a:ext cx="1836726" cy="1234220"/>
            <a:chOff x="71450" y="1780825"/>
            <a:chExt cx="1836726" cy="1234220"/>
          </a:xfrm>
        </p:grpSpPr>
        <p:pic>
          <p:nvPicPr>
            <p:cNvPr id="220" name="Google Shape;220;p20"/>
            <p:cNvPicPr preferRelativeResize="0"/>
            <p:nvPr/>
          </p:nvPicPr>
          <p:blipFill>
            <a:blip r:embed="rId9">
              <a:alphaModFix/>
            </a:blip>
            <a:stretch>
              <a:fillRect/>
            </a:stretch>
          </p:blipFill>
          <p:spPr>
            <a:xfrm>
              <a:off x="71450" y="1780825"/>
              <a:ext cx="1379526" cy="777020"/>
            </a:xfrm>
            <a:prstGeom prst="rect">
              <a:avLst/>
            </a:prstGeom>
            <a:noFill/>
            <a:ln>
              <a:noFill/>
            </a:ln>
          </p:spPr>
        </p:pic>
        <p:pic>
          <p:nvPicPr>
            <p:cNvPr id="221" name="Google Shape;221;p20"/>
            <p:cNvPicPr preferRelativeResize="0"/>
            <p:nvPr/>
          </p:nvPicPr>
          <p:blipFill>
            <a:blip r:embed="rId9">
              <a:alphaModFix/>
            </a:blip>
            <a:stretch>
              <a:fillRect/>
            </a:stretch>
          </p:blipFill>
          <p:spPr>
            <a:xfrm>
              <a:off x="223850" y="1933225"/>
              <a:ext cx="1379526" cy="777020"/>
            </a:xfrm>
            <a:prstGeom prst="rect">
              <a:avLst/>
            </a:prstGeom>
            <a:noFill/>
            <a:ln>
              <a:noFill/>
            </a:ln>
          </p:spPr>
        </p:pic>
        <p:pic>
          <p:nvPicPr>
            <p:cNvPr id="222" name="Google Shape;222;p20"/>
            <p:cNvPicPr preferRelativeResize="0"/>
            <p:nvPr/>
          </p:nvPicPr>
          <p:blipFill>
            <a:blip r:embed="rId9">
              <a:alphaModFix/>
            </a:blip>
            <a:stretch>
              <a:fillRect/>
            </a:stretch>
          </p:blipFill>
          <p:spPr>
            <a:xfrm>
              <a:off x="376250" y="2085625"/>
              <a:ext cx="1379526" cy="777020"/>
            </a:xfrm>
            <a:prstGeom prst="rect">
              <a:avLst/>
            </a:prstGeom>
            <a:noFill/>
            <a:ln>
              <a:noFill/>
            </a:ln>
          </p:spPr>
        </p:pic>
        <p:pic>
          <p:nvPicPr>
            <p:cNvPr id="223" name="Google Shape;223;p20"/>
            <p:cNvPicPr preferRelativeResize="0"/>
            <p:nvPr/>
          </p:nvPicPr>
          <p:blipFill>
            <a:blip r:embed="rId9">
              <a:alphaModFix/>
            </a:blip>
            <a:stretch>
              <a:fillRect/>
            </a:stretch>
          </p:blipFill>
          <p:spPr>
            <a:xfrm>
              <a:off x="528650" y="2238025"/>
              <a:ext cx="1379526" cy="777020"/>
            </a:xfrm>
            <a:prstGeom prst="rect">
              <a:avLst/>
            </a:prstGeom>
            <a:noFill/>
            <a:ln>
              <a:noFill/>
            </a:ln>
          </p:spPr>
        </p:pic>
      </p:grpSp>
      <p:sp>
        <p:nvSpPr>
          <p:cNvPr id="224" name="Google Shape;224;p20"/>
          <p:cNvSpPr txBox="1">
            <a:spLocks noGrp="1"/>
          </p:cNvSpPr>
          <p:nvPr>
            <p:ph type="body" idx="1"/>
          </p:nvPr>
        </p:nvSpPr>
        <p:spPr>
          <a:xfrm>
            <a:off x="339300" y="3612200"/>
            <a:ext cx="13062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Box of Lies Game Video Clips</a:t>
            </a:r>
            <a:endParaRPr sz="1000">
              <a:latin typeface="Roboto"/>
              <a:ea typeface="Roboto"/>
              <a:cs typeface="Roboto"/>
              <a:sym typeface="Roboto"/>
            </a:endParaRPr>
          </a:p>
        </p:txBody>
      </p:sp>
      <p:grpSp>
        <p:nvGrpSpPr>
          <p:cNvPr id="225" name="Google Shape;225;p20"/>
          <p:cNvGrpSpPr/>
          <p:nvPr/>
        </p:nvGrpSpPr>
        <p:grpSpPr>
          <a:xfrm>
            <a:off x="-150" y="5619150"/>
            <a:ext cx="9144000" cy="381600"/>
            <a:chOff x="-150" y="4761900"/>
            <a:chExt cx="9144000" cy="381600"/>
          </a:xfrm>
        </p:grpSpPr>
        <p:sp>
          <p:nvSpPr>
            <p:cNvPr id="226" name="Google Shape;226;p20"/>
            <p:cNvSpPr/>
            <p:nvPr/>
          </p:nvSpPr>
          <p:spPr>
            <a:xfrm>
              <a:off x="-150" y="4761900"/>
              <a:ext cx="9144000" cy="381600"/>
            </a:xfrm>
            <a:prstGeom prst="rect">
              <a:avLst/>
            </a:prstGeom>
            <a:solidFill>
              <a:srgbClr val="002060"/>
            </a:solidFill>
            <a:ln>
              <a:noFill/>
            </a:ln>
          </p:spPr>
          <p:txBody>
            <a:bodyPr spcFirstLastPara="1" wrap="square" lIns="91425" tIns="91425" rIns="91425" bIns="91425" anchor="ctr" anchorCtr="0">
              <a:noAutofit/>
            </a:bodyPr>
            <a:lstStyle/>
            <a:p>
              <a:endParaRPr/>
            </a:p>
          </p:txBody>
        </p:sp>
        <p:pic>
          <p:nvPicPr>
            <p:cNvPr id="227" name="Google Shape;227;p20"/>
            <p:cNvPicPr preferRelativeResize="0"/>
            <p:nvPr/>
          </p:nvPicPr>
          <p:blipFill>
            <a:blip r:embed="rId10">
              <a:alphaModFix/>
            </a:blip>
            <a:stretch>
              <a:fillRect/>
            </a:stretch>
          </p:blipFill>
          <p:spPr>
            <a:xfrm>
              <a:off x="84625" y="4830825"/>
              <a:ext cx="1997205" cy="243750"/>
            </a:xfrm>
            <a:prstGeom prst="rect">
              <a:avLst/>
            </a:prstGeom>
            <a:noFill/>
            <a:ln>
              <a:noFill/>
            </a:ln>
          </p:spPr>
        </p:pic>
      </p:grpSp>
      <p:sp>
        <p:nvSpPr>
          <p:cNvPr id="228" name="Google Shape;228;p20"/>
          <p:cNvSpPr/>
          <p:nvPr/>
        </p:nvSpPr>
        <p:spPr>
          <a:xfrm>
            <a:off x="2194850" y="2408475"/>
            <a:ext cx="3421500" cy="1517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232"/>
        <p:cNvGrpSpPr/>
        <p:nvPr/>
      </p:nvGrpSpPr>
      <p:grpSpPr>
        <a:xfrm>
          <a:off x="0" y="0"/>
          <a:ext cx="0" cy="0"/>
          <a:chOff x="0" y="0"/>
          <a:chExt cx="0" cy="0"/>
        </a:xfrm>
      </p:grpSpPr>
      <p:sp>
        <p:nvSpPr>
          <p:cNvPr id="233" name="Google Shape;233;p21"/>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Extract Facial Landmark Features on Each Frame</a:t>
            </a:r>
            <a:endParaRPr dirty="0"/>
          </a:p>
        </p:txBody>
      </p:sp>
      <p:sp>
        <p:nvSpPr>
          <p:cNvPr id="234" name="Google Shape;234;p21"/>
          <p:cNvSpPr txBox="1">
            <a:spLocks noGrp="1"/>
          </p:cNvSpPr>
          <p:nvPr>
            <p:ph type="body" idx="1"/>
          </p:nvPr>
        </p:nvSpPr>
        <p:spPr>
          <a:xfrm>
            <a:off x="457199" y="1069384"/>
            <a:ext cx="4393769" cy="5056780"/>
          </a:xfrm>
          <a:prstGeom prst="rect">
            <a:avLst/>
          </a:prstGeom>
        </p:spPr>
        <p:txBody>
          <a:bodyPr spcFirstLastPara="1" wrap="square" lIns="91425" tIns="91425" rIns="91425" bIns="91425" anchor="t" anchorCtr="0">
            <a:noAutofit/>
          </a:bodyPr>
          <a:lstStyle/>
          <a:p>
            <a:pPr indent="-342900">
              <a:buSzPts val="1800"/>
              <a:buChar char="●"/>
            </a:pPr>
            <a:r>
              <a:rPr lang="en" sz="2400" dirty="0"/>
              <a:t>Extract Facial Landmark features on each frame</a:t>
            </a:r>
            <a:endParaRPr sz="2400" dirty="0"/>
          </a:p>
          <a:p>
            <a:pPr indent="-342900">
              <a:buSzPts val="1800"/>
              <a:buChar char="●"/>
            </a:pPr>
            <a:r>
              <a:rPr lang="en" sz="2400" dirty="0"/>
              <a:t>68 (x, y) pairs of coordinates</a:t>
            </a:r>
            <a:endParaRPr sz="2400" dirty="0"/>
          </a:p>
          <a:p>
            <a:pPr indent="-342900">
              <a:buSzPts val="1800"/>
              <a:buChar char="●"/>
            </a:pPr>
            <a:r>
              <a:rPr lang="en" sz="2400" dirty="0"/>
              <a:t>128D vector representation of the face to extract only the face of speakers</a:t>
            </a:r>
            <a:endParaRPr sz="2400" dirty="0"/>
          </a:p>
          <a:p>
            <a:pPr indent="-342900">
              <a:buSzPts val="1800"/>
              <a:buChar char="●"/>
            </a:pPr>
            <a:r>
              <a:rPr lang="en" sz="2400" dirty="0"/>
              <a:t>Apply vector normalization to eliminate the effect of different angles</a:t>
            </a:r>
            <a:endParaRPr sz="2400" dirty="0"/>
          </a:p>
          <a:p>
            <a:pPr indent="-342900">
              <a:buSzPts val="1800"/>
              <a:buChar char="●"/>
            </a:pPr>
            <a:r>
              <a:rPr lang="en" sz="2400" dirty="0"/>
              <a:t>Varying length of facial landmarks on each utterance (N x 68 x 2)</a:t>
            </a:r>
            <a:endParaRPr sz="2400" dirty="0"/>
          </a:p>
        </p:txBody>
      </p:sp>
      <p:sp>
        <p:nvSpPr>
          <p:cNvPr id="2" name="Text Placeholder 1">
            <a:extLst>
              <a:ext uri="{FF2B5EF4-FFF2-40B4-BE49-F238E27FC236}">
                <a16:creationId xmlns:a16="http://schemas.microsoft.com/office/drawing/2014/main" id="{B762C718-608D-464F-B2A8-0792DF52D27C}"/>
              </a:ext>
            </a:extLst>
          </p:cNvPr>
          <p:cNvSpPr>
            <a:spLocks noGrp="1"/>
          </p:cNvSpPr>
          <p:nvPr>
            <p:ph type="body" idx="2"/>
          </p:nvPr>
        </p:nvSpPr>
        <p:spPr/>
        <p:txBody>
          <a:bodyPr/>
          <a:lstStyle/>
          <a:p>
            <a:endParaRPr lang="en-US"/>
          </a:p>
        </p:txBody>
      </p:sp>
      <p:pic>
        <p:nvPicPr>
          <p:cNvPr id="235" name="Google Shape;235;p21"/>
          <p:cNvPicPr preferRelativeResize="0"/>
          <p:nvPr/>
        </p:nvPicPr>
        <p:blipFill>
          <a:blip r:embed="rId3">
            <a:alphaModFix/>
          </a:blip>
          <a:stretch>
            <a:fillRect/>
          </a:stretch>
        </p:blipFill>
        <p:spPr>
          <a:xfrm>
            <a:off x="5229850" y="1588875"/>
            <a:ext cx="3465450" cy="36802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0" name="Google Shape;240;p22"/>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Fisher Vector Encoding</a:t>
            </a:r>
            <a:endParaRPr dirty="0"/>
          </a:p>
        </p:txBody>
      </p:sp>
      <p:sp>
        <p:nvSpPr>
          <p:cNvPr id="241" name="Google Shape;241;p22"/>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Char char="●"/>
            </a:pPr>
            <a:r>
              <a:rPr lang="en" dirty="0"/>
              <a:t>A Gaussian Mixture Model (GMM) models the distribution of visual features</a:t>
            </a:r>
            <a:endParaRPr dirty="0"/>
          </a:p>
          <a:p>
            <a:pPr indent="-342900">
              <a:buSzPts val="1800"/>
              <a:buChar char="●"/>
            </a:pPr>
            <a:r>
              <a:rPr lang="en" dirty="0"/>
              <a:t>Create fixed-length vector representations</a:t>
            </a:r>
            <a:endParaRPr dirty="0"/>
          </a:p>
          <a:p>
            <a:pPr indent="-342900">
              <a:buSzPts val="1800"/>
              <a:buChar char="●"/>
            </a:pPr>
            <a:r>
              <a:rPr lang="en" dirty="0"/>
              <a:t>FVs have been shown to outperform traditional Bag-of-Visual representations for image classification tasks</a:t>
            </a:r>
            <a:endParaRPr dirty="0"/>
          </a:p>
        </p:txBody>
      </p:sp>
      <p:pic>
        <p:nvPicPr>
          <p:cNvPr id="242" name="Google Shape;242;p22"/>
          <p:cNvPicPr preferRelativeResize="0"/>
          <p:nvPr/>
        </p:nvPicPr>
        <p:blipFill>
          <a:blip r:embed="rId3">
            <a:alphaModFix/>
          </a:blip>
          <a:stretch>
            <a:fillRect/>
          </a:stretch>
        </p:blipFill>
        <p:spPr>
          <a:xfrm>
            <a:off x="5396490" y="4712386"/>
            <a:ext cx="2986125" cy="1334375"/>
          </a:xfrm>
          <a:prstGeom prst="rect">
            <a:avLst/>
          </a:prstGeom>
          <a:noFill/>
          <a:ln>
            <a:noFill/>
          </a:ln>
        </p:spPr>
      </p:pic>
      <p:pic>
        <p:nvPicPr>
          <p:cNvPr id="243" name="Google Shape;243;p22"/>
          <p:cNvPicPr preferRelativeResize="0"/>
          <p:nvPr/>
        </p:nvPicPr>
        <p:blipFill>
          <a:blip r:embed="rId4">
            <a:alphaModFix/>
          </a:blip>
          <a:stretch>
            <a:fillRect/>
          </a:stretch>
        </p:blipFill>
        <p:spPr>
          <a:xfrm>
            <a:off x="5774901" y="4405785"/>
            <a:ext cx="2499225" cy="227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247"/>
        <p:cNvGrpSpPr/>
        <p:nvPr/>
      </p:nvGrpSpPr>
      <p:grpSpPr>
        <a:xfrm>
          <a:off x="0" y="0"/>
          <a:ext cx="0" cy="0"/>
          <a:chOff x="0" y="0"/>
          <a:chExt cx="0" cy="0"/>
        </a:xfrm>
      </p:grpSpPr>
      <p:sp>
        <p:nvSpPr>
          <p:cNvPr id="248" name="Google Shape;248;p23"/>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lgn="l"/>
            <a:r>
              <a:rPr lang="en"/>
              <a:t>VLAD Encoding</a:t>
            </a:r>
            <a:endParaRPr/>
          </a:p>
        </p:txBody>
      </p:sp>
      <p:sp>
        <p:nvSpPr>
          <p:cNvPr id="249" name="Google Shape;249;p23"/>
          <p:cNvSpPr txBox="1">
            <a:spLocks noGrp="1"/>
          </p:cNvSpPr>
          <p:nvPr>
            <p:ph type="body" idx="1"/>
          </p:nvPr>
        </p:nvSpPr>
        <p:spPr>
          <a:xfrm>
            <a:off x="311700" y="2009725"/>
            <a:ext cx="4260300" cy="3416400"/>
          </a:xfrm>
          <a:prstGeom prst="rect">
            <a:avLst/>
          </a:prstGeom>
        </p:spPr>
        <p:txBody>
          <a:bodyPr spcFirstLastPara="1" wrap="square" lIns="91425" tIns="91425" rIns="91425" bIns="91425" anchor="t" anchorCtr="0">
            <a:noAutofit/>
          </a:bodyPr>
          <a:lstStyle/>
          <a:p>
            <a:pPr indent="-342900">
              <a:buSzPts val="1800"/>
              <a:buChar char="●"/>
            </a:pPr>
            <a:r>
              <a:rPr lang="en"/>
              <a:t>Vector of Locally Aggregated Descriptors </a:t>
            </a:r>
            <a:endParaRPr/>
          </a:p>
          <a:p>
            <a:pPr indent="-342900">
              <a:buSzPts val="1800"/>
              <a:buChar char="●"/>
            </a:pPr>
            <a:r>
              <a:rPr lang="en"/>
              <a:t>Similar to FV features mapping with various lengths to the same latent space</a:t>
            </a:r>
            <a:endParaRPr/>
          </a:p>
          <a:p>
            <a:pPr indent="-342900">
              <a:buSzPts val="1800"/>
              <a:buChar char="●"/>
            </a:pPr>
            <a:r>
              <a:rPr lang="en"/>
              <a:t>Uses K-Means clustering instead of a GMM and stores only first order information</a:t>
            </a:r>
            <a:endParaRPr/>
          </a:p>
        </p:txBody>
      </p:sp>
      <p:pic>
        <p:nvPicPr>
          <p:cNvPr id="250" name="Google Shape;250;p23"/>
          <p:cNvPicPr preferRelativeResize="0"/>
          <p:nvPr/>
        </p:nvPicPr>
        <p:blipFill>
          <a:blip r:embed="rId3">
            <a:alphaModFix/>
          </a:blip>
          <a:stretch>
            <a:fillRect/>
          </a:stretch>
        </p:blipFill>
        <p:spPr>
          <a:xfrm>
            <a:off x="5625951" y="2040900"/>
            <a:ext cx="2653975" cy="2776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254"/>
        <p:cNvGrpSpPr/>
        <p:nvPr/>
      </p:nvGrpSpPr>
      <p:grpSpPr>
        <a:xfrm>
          <a:off x="0" y="0"/>
          <a:ext cx="0" cy="0"/>
          <a:chOff x="0" y="0"/>
          <a:chExt cx="0" cy="0"/>
        </a:xfrm>
      </p:grpSpPr>
      <p:sp>
        <p:nvSpPr>
          <p:cNvPr id="255" name="Google Shape;255;p24"/>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lgn="l"/>
            <a:r>
              <a:rPr lang="en"/>
              <a:t>Facial Expression Detection</a:t>
            </a:r>
            <a:endParaRPr/>
          </a:p>
        </p:txBody>
      </p:sp>
      <p:sp>
        <p:nvSpPr>
          <p:cNvPr id="256" name="Google Shape;256;p24"/>
          <p:cNvSpPr txBox="1">
            <a:spLocks noGrp="1"/>
          </p:cNvSpPr>
          <p:nvPr>
            <p:ph type="body" idx="1"/>
          </p:nvPr>
        </p:nvSpPr>
        <p:spPr>
          <a:xfrm>
            <a:off x="311700" y="2009725"/>
            <a:ext cx="4260300" cy="3416400"/>
          </a:xfrm>
          <a:prstGeom prst="rect">
            <a:avLst/>
          </a:prstGeom>
        </p:spPr>
        <p:txBody>
          <a:bodyPr spcFirstLastPara="1" wrap="square" lIns="91425" tIns="91425" rIns="91425" bIns="91425" anchor="t" anchorCtr="0">
            <a:noAutofit/>
          </a:bodyPr>
          <a:lstStyle/>
          <a:p>
            <a:pPr indent="-342900">
              <a:buSzPts val="1800"/>
              <a:buChar char="●"/>
            </a:pPr>
            <a:r>
              <a:rPr lang="en" dirty="0"/>
              <a:t>MUMIN multimodal coding scheme</a:t>
            </a:r>
            <a:endParaRPr dirty="0"/>
          </a:p>
          <a:p>
            <a:pPr indent="-342900">
              <a:buSzPts val="1800"/>
              <a:buChar char="●"/>
            </a:pPr>
            <a:r>
              <a:rPr lang="en" dirty="0"/>
              <a:t>Facial landmark coordinates as input feature</a:t>
            </a:r>
            <a:endParaRPr dirty="0"/>
          </a:p>
          <a:p>
            <a:pPr indent="-342900">
              <a:buSzPts val="1800"/>
              <a:buChar char="●"/>
            </a:pPr>
            <a:r>
              <a:rPr lang="en" dirty="0"/>
              <a:t>Random forest classifier for each type of facial expression</a:t>
            </a:r>
            <a:endParaRPr dirty="0"/>
          </a:p>
          <a:p>
            <a:pPr indent="-342900">
              <a:buSzPts val="1800"/>
              <a:buChar char="●"/>
            </a:pPr>
            <a:r>
              <a:rPr lang="en" dirty="0"/>
              <a:t>Compare against unsupervised method(FV/VLAD)</a:t>
            </a:r>
            <a:endParaRPr dirty="0"/>
          </a:p>
          <a:p>
            <a:pPr indent="-342900">
              <a:buSzPts val="1800"/>
              <a:buChar char="●"/>
            </a:pPr>
            <a:r>
              <a:rPr lang="en" dirty="0"/>
              <a:t>Most challenging one: 14 classes (Head movements)</a:t>
            </a:r>
            <a:endParaRPr dirty="0"/>
          </a:p>
        </p:txBody>
      </p:sp>
      <p:pic>
        <p:nvPicPr>
          <p:cNvPr id="257" name="Google Shape;257;p24"/>
          <p:cNvPicPr preferRelativeResize="0"/>
          <p:nvPr/>
        </p:nvPicPr>
        <p:blipFill>
          <a:blip r:embed="rId3">
            <a:alphaModFix/>
          </a:blip>
          <a:stretch>
            <a:fillRect/>
          </a:stretch>
        </p:blipFill>
        <p:spPr>
          <a:xfrm>
            <a:off x="4883026" y="3884812"/>
            <a:ext cx="4167501" cy="1711374"/>
          </a:xfrm>
          <a:prstGeom prst="rect">
            <a:avLst/>
          </a:prstGeom>
          <a:noFill/>
          <a:ln>
            <a:noFill/>
          </a:ln>
        </p:spPr>
      </p:pic>
      <p:pic>
        <p:nvPicPr>
          <p:cNvPr id="258" name="Google Shape;258;p24"/>
          <p:cNvPicPr preferRelativeResize="0"/>
          <p:nvPr/>
        </p:nvPicPr>
        <p:blipFill>
          <a:blip r:embed="rId4">
            <a:alphaModFix/>
          </a:blip>
          <a:stretch>
            <a:fillRect/>
          </a:stretch>
        </p:blipFill>
        <p:spPr>
          <a:xfrm>
            <a:off x="5817425" y="1047000"/>
            <a:ext cx="2298700" cy="2837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p:nvPr/>
        </p:nvSpPr>
        <p:spPr>
          <a:xfrm>
            <a:off x="2151075" y="3999675"/>
            <a:ext cx="3451200" cy="15810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264" name="Google Shape;264;p25"/>
          <p:cNvSpPr/>
          <p:nvPr/>
        </p:nvSpPr>
        <p:spPr>
          <a:xfrm>
            <a:off x="2151075" y="2409475"/>
            <a:ext cx="3451200" cy="1517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265" name="Google Shape;265;p25"/>
          <p:cNvSpPr/>
          <p:nvPr/>
        </p:nvSpPr>
        <p:spPr>
          <a:xfrm>
            <a:off x="2151075" y="930275"/>
            <a:ext cx="3451200" cy="140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endParaRPr/>
          </a:p>
        </p:txBody>
      </p:sp>
      <p:sp>
        <p:nvSpPr>
          <p:cNvPr id="266" name="Google Shape;266;p25"/>
          <p:cNvSpPr txBox="1">
            <a:spLocks noGrp="1"/>
          </p:cNvSpPr>
          <p:nvPr>
            <p:ph type="body" idx="1"/>
          </p:nvPr>
        </p:nvSpPr>
        <p:spPr>
          <a:xfrm>
            <a:off x="2206950" y="874975"/>
            <a:ext cx="2079300" cy="507900"/>
          </a:xfrm>
          <a:prstGeom prst="rect">
            <a:avLst/>
          </a:prstGeom>
        </p:spPr>
        <p:txBody>
          <a:bodyPr spcFirstLastPara="1" wrap="square" lIns="91425" tIns="91425" rIns="91425" bIns="91425" anchor="t" anchorCtr="0">
            <a:noAutofit/>
          </a:bodyPr>
          <a:lstStyle/>
          <a:p>
            <a:pPr marL="0" indent="0">
              <a:lnSpc>
                <a:spcPct val="115000"/>
              </a:lnSpc>
              <a:spcAft>
                <a:spcPts val="1600"/>
              </a:spcAft>
              <a:buNone/>
            </a:pPr>
            <a:r>
              <a:rPr lang="en" sz="1700">
                <a:latin typeface="Roboto"/>
                <a:ea typeface="Roboto"/>
                <a:cs typeface="Roboto"/>
                <a:sym typeface="Roboto"/>
              </a:rPr>
              <a:t>Acoustic Features</a:t>
            </a:r>
            <a:endParaRPr sz="1700">
              <a:latin typeface="Roboto"/>
              <a:ea typeface="Roboto"/>
              <a:cs typeface="Roboto"/>
              <a:sym typeface="Roboto"/>
            </a:endParaRPr>
          </a:p>
        </p:txBody>
      </p:sp>
      <p:sp>
        <p:nvSpPr>
          <p:cNvPr id="267" name="Google Shape;267;p25"/>
          <p:cNvSpPr txBox="1">
            <a:spLocks noGrp="1"/>
          </p:cNvSpPr>
          <p:nvPr>
            <p:ph type="body" idx="1"/>
          </p:nvPr>
        </p:nvSpPr>
        <p:spPr>
          <a:xfrm>
            <a:off x="2302650" y="3977350"/>
            <a:ext cx="22122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Linguistic Features</a:t>
            </a:r>
            <a:endParaRPr sz="1700">
              <a:latin typeface="Roboto"/>
              <a:ea typeface="Roboto"/>
              <a:cs typeface="Roboto"/>
              <a:sym typeface="Roboto"/>
            </a:endParaRPr>
          </a:p>
        </p:txBody>
      </p:sp>
      <p:sp>
        <p:nvSpPr>
          <p:cNvPr id="268" name="Google Shape;268;p25"/>
          <p:cNvSpPr txBox="1">
            <a:spLocks noGrp="1"/>
          </p:cNvSpPr>
          <p:nvPr>
            <p:ph type="body" idx="1"/>
          </p:nvPr>
        </p:nvSpPr>
        <p:spPr>
          <a:xfrm>
            <a:off x="2283150" y="2311450"/>
            <a:ext cx="2079300" cy="507900"/>
          </a:xfrm>
          <a:prstGeom prst="rect">
            <a:avLst/>
          </a:prstGeom>
        </p:spPr>
        <p:txBody>
          <a:bodyPr spcFirstLastPara="1" wrap="square" lIns="91425" tIns="91425" rIns="91425" bIns="91425" anchor="t" anchorCtr="0">
            <a:noAutofit/>
          </a:bodyPr>
          <a:lstStyle/>
          <a:p>
            <a:pPr marL="0" indent="0">
              <a:spcAft>
                <a:spcPts val="1600"/>
              </a:spcAft>
              <a:buNone/>
            </a:pPr>
            <a:r>
              <a:rPr lang="en" sz="1700">
                <a:latin typeface="Roboto"/>
                <a:ea typeface="Roboto"/>
                <a:cs typeface="Roboto"/>
                <a:sym typeface="Roboto"/>
              </a:rPr>
              <a:t>Visual Features</a:t>
            </a:r>
            <a:endParaRPr sz="1700">
              <a:latin typeface="Roboto"/>
              <a:ea typeface="Roboto"/>
              <a:cs typeface="Roboto"/>
              <a:sym typeface="Roboto"/>
            </a:endParaRPr>
          </a:p>
        </p:txBody>
      </p:sp>
      <p:pic>
        <p:nvPicPr>
          <p:cNvPr id="269" name="Google Shape;269;p25"/>
          <p:cNvPicPr preferRelativeResize="0"/>
          <p:nvPr/>
        </p:nvPicPr>
        <p:blipFill>
          <a:blip r:embed="rId3">
            <a:alphaModFix/>
          </a:blip>
          <a:stretch>
            <a:fillRect/>
          </a:stretch>
        </p:blipFill>
        <p:spPr>
          <a:xfrm>
            <a:off x="7764476" y="2336826"/>
            <a:ext cx="1379525" cy="1379525"/>
          </a:xfrm>
          <a:prstGeom prst="rect">
            <a:avLst/>
          </a:prstGeom>
          <a:noFill/>
          <a:ln>
            <a:noFill/>
          </a:ln>
        </p:spPr>
      </p:pic>
      <p:pic>
        <p:nvPicPr>
          <p:cNvPr id="270" name="Google Shape;270;p25"/>
          <p:cNvPicPr preferRelativeResize="0"/>
          <p:nvPr/>
        </p:nvPicPr>
        <p:blipFill>
          <a:blip r:embed="rId4">
            <a:alphaModFix/>
          </a:blip>
          <a:stretch>
            <a:fillRect/>
          </a:stretch>
        </p:blipFill>
        <p:spPr>
          <a:xfrm>
            <a:off x="3975376" y="1402151"/>
            <a:ext cx="1527025" cy="453011"/>
          </a:xfrm>
          <a:prstGeom prst="rect">
            <a:avLst/>
          </a:prstGeom>
          <a:noFill/>
          <a:ln>
            <a:noFill/>
          </a:ln>
        </p:spPr>
      </p:pic>
      <p:pic>
        <p:nvPicPr>
          <p:cNvPr id="271" name="Google Shape;271;p25"/>
          <p:cNvPicPr preferRelativeResize="0"/>
          <p:nvPr/>
        </p:nvPicPr>
        <p:blipFill>
          <a:blip r:embed="rId5">
            <a:alphaModFix/>
          </a:blip>
          <a:stretch>
            <a:fillRect/>
          </a:stretch>
        </p:blipFill>
        <p:spPr>
          <a:xfrm>
            <a:off x="2235101" y="1119688"/>
            <a:ext cx="1379525" cy="1074616"/>
          </a:xfrm>
          <a:prstGeom prst="rect">
            <a:avLst/>
          </a:prstGeom>
          <a:noFill/>
          <a:ln>
            <a:noFill/>
          </a:ln>
        </p:spPr>
      </p:pic>
      <p:pic>
        <p:nvPicPr>
          <p:cNvPr id="272" name="Google Shape;272;p25"/>
          <p:cNvPicPr preferRelativeResize="0"/>
          <p:nvPr/>
        </p:nvPicPr>
        <p:blipFill>
          <a:blip r:embed="rId6">
            <a:alphaModFix/>
          </a:blip>
          <a:stretch>
            <a:fillRect/>
          </a:stretch>
        </p:blipFill>
        <p:spPr>
          <a:xfrm>
            <a:off x="2450850" y="4398450"/>
            <a:ext cx="1306200" cy="744534"/>
          </a:xfrm>
          <a:prstGeom prst="rect">
            <a:avLst/>
          </a:prstGeom>
          <a:noFill/>
          <a:ln>
            <a:noFill/>
          </a:ln>
        </p:spPr>
      </p:pic>
      <p:sp>
        <p:nvSpPr>
          <p:cNvPr id="273" name="Google Shape;273;p25"/>
          <p:cNvSpPr txBox="1">
            <a:spLocks noGrp="1"/>
          </p:cNvSpPr>
          <p:nvPr>
            <p:ph type="body" idx="1"/>
          </p:nvPr>
        </p:nvSpPr>
        <p:spPr>
          <a:xfrm>
            <a:off x="3535750" y="1315475"/>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pic>
        <p:nvPicPr>
          <p:cNvPr id="274" name="Google Shape;274;p25"/>
          <p:cNvPicPr preferRelativeResize="0"/>
          <p:nvPr/>
        </p:nvPicPr>
        <p:blipFill>
          <a:blip r:embed="rId7">
            <a:alphaModFix/>
          </a:blip>
          <a:stretch>
            <a:fillRect/>
          </a:stretch>
        </p:blipFill>
        <p:spPr>
          <a:xfrm>
            <a:off x="2569776" y="2682226"/>
            <a:ext cx="975859" cy="1074601"/>
          </a:xfrm>
          <a:prstGeom prst="rect">
            <a:avLst/>
          </a:prstGeom>
          <a:noFill/>
          <a:ln>
            <a:noFill/>
          </a:ln>
        </p:spPr>
      </p:pic>
      <p:sp>
        <p:nvSpPr>
          <p:cNvPr id="275" name="Google Shape;275;p25"/>
          <p:cNvSpPr txBox="1">
            <a:spLocks noGrp="1"/>
          </p:cNvSpPr>
          <p:nvPr>
            <p:ph type="body" idx="1"/>
          </p:nvPr>
        </p:nvSpPr>
        <p:spPr>
          <a:xfrm>
            <a:off x="3764125" y="29026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276" name="Google Shape;276;p25"/>
          <p:cNvSpPr txBox="1">
            <a:spLocks noGrp="1"/>
          </p:cNvSpPr>
          <p:nvPr>
            <p:ph type="body" idx="1"/>
          </p:nvPr>
        </p:nvSpPr>
        <p:spPr>
          <a:xfrm>
            <a:off x="4061150" y="2975025"/>
            <a:ext cx="1693500" cy="507900"/>
          </a:xfrm>
          <a:prstGeom prst="rect">
            <a:avLst/>
          </a:prstGeom>
        </p:spPr>
        <p:txBody>
          <a:bodyPr spcFirstLastPara="1" wrap="square" lIns="91425" tIns="91425" rIns="91425" bIns="91425" anchor="t" anchorCtr="0">
            <a:noAutofit/>
          </a:bodyPr>
          <a:lstStyle/>
          <a:p>
            <a:pPr marL="0" indent="0">
              <a:spcAft>
                <a:spcPts val="1600"/>
              </a:spcAft>
              <a:buNone/>
            </a:pPr>
            <a:r>
              <a:rPr lang="en" b="1">
                <a:latin typeface="Roboto"/>
                <a:ea typeface="Roboto"/>
                <a:cs typeface="Roboto"/>
                <a:sym typeface="Roboto"/>
              </a:rPr>
              <a:t>Fisher Vector</a:t>
            </a:r>
            <a:endParaRPr b="1">
              <a:latin typeface="Roboto"/>
              <a:ea typeface="Roboto"/>
              <a:cs typeface="Roboto"/>
              <a:sym typeface="Roboto"/>
            </a:endParaRPr>
          </a:p>
        </p:txBody>
      </p:sp>
      <p:sp>
        <p:nvSpPr>
          <p:cNvPr id="277" name="Google Shape;277;p25"/>
          <p:cNvSpPr txBox="1">
            <a:spLocks noGrp="1"/>
          </p:cNvSpPr>
          <p:nvPr>
            <p:ph type="body" idx="1"/>
          </p:nvPr>
        </p:nvSpPr>
        <p:spPr>
          <a:xfrm>
            <a:off x="2475250" y="36717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Facial Landmarks</a:t>
            </a:r>
            <a:endParaRPr sz="1000">
              <a:latin typeface="Roboto"/>
              <a:ea typeface="Roboto"/>
              <a:cs typeface="Roboto"/>
              <a:sym typeface="Roboto"/>
            </a:endParaRPr>
          </a:p>
        </p:txBody>
      </p:sp>
      <p:sp>
        <p:nvSpPr>
          <p:cNvPr id="278" name="Google Shape;278;p25"/>
          <p:cNvSpPr txBox="1">
            <a:spLocks noGrp="1"/>
          </p:cNvSpPr>
          <p:nvPr>
            <p:ph type="body" idx="1"/>
          </p:nvPr>
        </p:nvSpPr>
        <p:spPr>
          <a:xfrm>
            <a:off x="2480800" y="5189375"/>
            <a:ext cx="12690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Google Cloud ASR</a:t>
            </a:r>
            <a:endParaRPr sz="1000">
              <a:latin typeface="Roboto"/>
              <a:ea typeface="Roboto"/>
              <a:cs typeface="Roboto"/>
              <a:sym typeface="Roboto"/>
            </a:endParaRPr>
          </a:p>
        </p:txBody>
      </p:sp>
      <p:sp>
        <p:nvSpPr>
          <p:cNvPr id="279" name="Google Shape;279;p25"/>
          <p:cNvSpPr txBox="1">
            <a:spLocks noGrp="1"/>
          </p:cNvSpPr>
          <p:nvPr>
            <p:ph type="body" idx="1"/>
          </p:nvPr>
        </p:nvSpPr>
        <p:spPr>
          <a:xfrm>
            <a:off x="3891125" y="461875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280" name="Google Shape;280;p25"/>
          <p:cNvSpPr txBox="1">
            <a:spLocks noGrp="1"/>
          </p:cNvSpPr>
          <p:nvPr>
            <p:ph type="body" idx="1"/>
          </p:nvPr>
        </p:nvSpPr>
        <p:spPr>
          <a:xfrm>
            <a:off x="4085788" y="1950625"/>
            <a:ext cx="1306200" cy="246300"/>
          </a:xfrm>
          <a:prstGeom prst="rect">
            <a:avLst/>
          </a:prstGeom>
        </p:spPr>
        <p:txBody>
          <a:bodyPr spcFirstLastPara="1" wrap="square" lIns="91425" tIns="91425" rIns="91425" bIns="91425" anchor="t" anchorCtr="0">
            <a:noAutofit/>
          </a:bodyPr>
          <a:lstStyle/>
          <a:p>
            <a:pPr marL="0" indent="0">
              <a:spcAft>
                <a:spcPts val="1600"/>
              </a:spcAft>
              <a:buNone/>
            </a:pPr>
            <a:r>
              <a:rPr lang="en" sz="1000">
                <a:latin typeface="Roboto"/>
                <a:ea typeface="Roboto"/>
                <a:cs typeface="Roboto"/>
                <a:sym typeface="Roboto"/>
              </a:rPr>
              <a:t>OpenSMILE Toolkit</a:t>
            </a:r>
            <a:endParaRPr sz="1000">
              <a:latin typeface="Roboto"/>
              <a:ea typeface="Roboto"/>
              <a:cs typeface="Roboto"/>
              <a:sym typeface="Roboto"/>
            </a:endParaRPr>
          </a:p>
        </p:txBody>
      </p:sp>
      <p:sp>
        <p:nvSpPr>
          <p:cNvPr id="281" name="Google Shape;281;p25"/>
          <p:cNvSpPr txBox="1">
            <a:spLocks noGrp="1"/>
          </p:cNvSpPr>
          <p:nvPr>
            <p:ph type="body" idx="1"/>
          </p:nvPr>
        </p:nvSpPr>
        <p:spPr>
          <a:xfrm>
            <a:off x="2326738" y="20005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Noise Reduction</a:t>
            </a:r>
            <a:endParaRPr sz="1000">
              <a:latin typeface="Roboto"/>
              <a:ea typeface="Roboto"/>
              <a:cs typeface="Roboto"/>
              <a:sym typeface="Roboto"/>
            </a:endParaRPr>
          </a:p>
        </p:txBody>
      </p:sp>
      <p:sp>
        <p:nvSpPr>
          <p:cNvPr id="282" name="Google Shape;282;p25"/>
          <p:cNvSpPr txBox="1">
            <a:spLocks noGrp="1"/>
          </p:cNvSpPr>
          <p:nvPr>
            <p:ph type="body" idx="1"/>
          </p:nvPr>
        </p:nvSpPr>
        <p:spPr>
          <a:xfrm>
            <a:off x="4331188" y="43027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Word2Vec</a:t>
            </a:r>
            <a:endParaRPr sz="1400">
              <a:latin typeface="Roboto"/>
              <a:ea typeface="Roboto"/>
              <a:cs typeface="Roboto"/>
              <a:sym typeface="Roboto"/>
            </a:endParaRPr>
          </a:p>
        </p:txBody>
      </p:sp>
      <p:sp>
        <p:nvSpPr>
          <p:cNvPr id="283" name="Google Shape;283;p25"/>
          <p:cNvSpPr txBox="1">
            <a:spLocks noGrp="1"/>
          </p:cNvSpPr>
          <p:nvPr>
            <p:ph type="body" idx="1"/>
          </p:nvPr>
        </p:nvSpPr>
        <p:spPr>
          <a:xfrm>
            <a:off x="4364513" y="46075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LIWC</a:t>
            </a:r>
            <a:endParaRPr sz="1400">
              <a:latin typeface="Roboto"/>
              <a:ea typeface="Roboto"/>
              <a:cs typeface="Roboto"/>
              <a:sym typeface="Roboto"/>
            </a:endParaRPr>
          </a:p>
        </p:txBody>
      </p:sp>
      <p:sp>
        <p:nvSpPr>
          <p:cNvPr id="284" name="Google Shape;284;p25"/>
          <p:cNvSpPr txBox="1">
            <a:spLocks noGrp="1"/>
          </p:cNvSpPr>
          <p:nvPr>
            <p:ph type="body" idx="1"/>
          </p:nvPr>
        </p:nvSpPr>
        <p:spPr>
          <a:xfrm>
            <a:off x="4364513" y="49123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Unigram</a:t>
            </a:r>
            <a:endParaRPr sz="1400">
              <a:latin typeface="Roboto"/>
              <a:ea typeface="Roboto"/>
              <a:cs typeface="Roboto"/>
              <a:sym typeface="Roboto"/>
            </a:endParaRPr>
          </a:p>
        </p:txBody>
      </p:sp>
      <p:sp>
        <p:nvSpPr>
          <p:cNvPr id="285" name="Google Shape;285;p25"/>
          <p:cNvSpPr txBox="1">
            <a:spLocks noGrp="1"/>
          </p:cNvSpPr>
          <p:nvPr>
            <p:ph type="body" idx="1"/>
          </p:nvPr>
        </p:nvSpPr>
        <p:spPr>
          <a:xfrm>
            <a:off x="4364513" y="5217100"/>
            <a:ext cx="12690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400">
                <a:latin typeface="Roboto"/>
                <a:ea typeface="Roboto"/>
                <a:cs typeface="Roboto"/>
                <a:sym typeface="Roboto"/>
              </a:rPr>
              <a:t>POS tagging</a:t>
            </a:r>
            <a:endParaRPr sz="1400">
              <a:latin typeface="Roboto"/>
              <a:ea typeface="Roboto"/>
              <a:cs typeface="Roboto"/>
              <a:sym typeface="Roboto"/>
            </a:endParaRPr>
          </a:p>
        </p:txBody>
      </p:sp>
      <p:cxnSp>
        <p:nvCxnSpPr>
          <p:cNvPr id="286" name="Google Shape;286;p25"/>
          <p:cNvCxnSpPr/>
          <p:nvPr/>
        </p:nvCxnSpPr>
        <p:spPr>
          <a:xfrm>
            <a:off x="5676400" y="16070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87" name="Google Shape;287;p25"/>
          <p:cNvCxnSpPr/>
          <p:nvPr/>
        </p:nvCxnSpPr>
        <p:spPr>
          <a:xfrm>
            <a:off x="5676400" y="3243775"/>
            <a:ext cx="492000" cy="0"/>
          </a:xfrm>
          <a:prstGeom prst="straightConnector1">
            <a:avLst/>
          </a:prstGeom>
          <a:noFill/>
          <a:ln w="28575" cap="flat" cmpd="sng">
            <a:solidFill>
              <a:schemeClr val="dk2"/>
            </a:solidFill>
            <a:prstDash val="solid"/>
            <a:round/>
            <a:headEnd type="none" w="med" len="med"/>
            <a:tailEnd type="triangle" w="med" len="med"/>
          </a:ln>
        </p:spPr>
      </p:cxnSp>
      <p:cxnSp>
        <p:nvCxnSpPr>
          <p:cNvPr id="288" name="Google Shape;288;p25"/>
          <p:cNvCxnSpPr/>
          <p:nvPr/>
        </p:nvCxnSpPr>
        <p:spPr>
          <a:xfrm>
            <a:off x="5676400" y="4912300"/>
            <a:ext cx="492000" cy="0"/>
          </a:xfrm>
          <a:prstGeom prst="straightConnector1">
            <a:avLst/>
          </a:prstGeom>
          <a:noFill/>
          <a:ln w="28575" cap="flat" cmpd="sng">
            <a:solidFill>
              <a:schemeClr val="dk2"/>
            </a:solidFill>
            <a:prstDash val="solid"/>
            <a:round/>
            <a:headEnd type="none" w="med" len="med"/>
            <a:tailEnd type="triangle" w="med" len="med"/>
          </a:ln>
        </p:spPr>
      </p:cxnSp>
      <p:pic>
        <p:nvPicPr>
          <p:cNvPr id="289" name="Google Shape;289;p25"/>
          <p:cNvPicPr preferRelativeResize="0"/>
          <p:nvPr/>
        </p:nvPicPr>
        <p:blipFill>
          <a:blip r:embed="rId8">
            <a:alphaModFix/>
          </a:blip>
          <a:stretch>
            <a:fillRect/>
          </a:stretch>
        </p:blipFill>
        <p:spPr>
          <a:xfrm>
            <a:off x="6324600" y="1136100"/>
            <a:ext cx="941950" cy="941950"/>
          </a:xfrm>
          <a:prstGeom prst="rect">
            <a:avLst/>
          </a:prstGeom>
          <a:noFill/>
          <a:ln>
            <a:noFill/>
          </a:ln>
        </p:spPr>
      </p:pic>
      <p:sp>
        <p:nvSpPr>
          <p:cNvPr id="290" name="Google Shape;290;p25"/>
          <p:cNvSpPr txBox="1">
            <a:spLocks noGrp="1"/>
          </p:cNvSpPr>
          <p:nvPr>
            <p:ph type="body" idx="1"/>
          </p:nvPr>
        </p:nvSpPr>
        <p:spPr>
          <a:xfrm>
            <a:off x="6142463" y="20780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endParaRPr sz="1000">
              <a:latin typeface="Roboto"/>
              <a:ea typeface="Roboto"/>
              <a:cs typeface="Roboto"/>
              <a:sym typeface="Roboto"/>
            </a:endParaRPr>
          </a:p>
        </p:txBody>
      </p:sp>
      <p:pic>
        <p:nvPicPr>
          <p:cNvPr id="291" name="Google Shape;291;p25"/>
          <p:cNvPicPr preferRelativeResize="0"/>
          <p:nvPr/>
        </p:nvPicPr>
        <p:blipFill>
          <a:blip r:embed="rId8">
            <a:alphaModFix/>
          </a:blip>
          <a:stretch>
            <a:fillRect/>
          </a:stretch>
        </p:blipFill>
        <p:spPr>
          <a:xfrm>
            <a:off x="6353375" y="2625400"/>
            <a:ext cx="941950" cy="941950"/>
          </a:xfrm>
          <a:prstGeom prst="rect">
            <a:avLst/>
          </a:prstGeom>
          <a:noFill/>
          <a:ln>
            <a:noFill/>
          </a:ln>
        </p:spPr>
      </p:pic>
      <p:sp>
        <p:nvSpPr>
          <p:cNvPr id="292" name="Google Shape;292;p25"/>
          <p:cNvSpPr txBox="1">
            <a:spLocks noGrp="1"/>
          </p:cNvSpPr>
          <p:nvPr>
            <p:ph type="body" idx="1"/>
          </p:nvPr>
        </p:nvSpPr>
        <p:spPr>
          <a:xfrm>
            <a:off x="6172188" y="35673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a:t>
            </a:r>
            <a:endParaRPr sz="1000">
              <a:latin typeface="Roboto"/>
              <a:ea typeface="Roboto"/>
              <a:cs typeface="Roboto"/>
              <a:sym typeface="Roboto"/>
            </a:endParaRPr>
          </a:p>
        </p:txBody>
      </p:sp>
      <p:pic>
        <p:nvPicPr>
          <p:cNvPr id="293" name="Google Shape;293;p25"/>
          <p:cNvPicPr preferRelativeResize="0"/>
          <p:nvPr/>
        </p:nvPicPr>
        <p:blipFill>
          <a:blip r:embed="rId8">
            <a:alphaModFix/>
          </a:blip>
          <a:stretch>
            <a:fillRect/>
          </a:stretch>
        </p:blipFill>
        <p:spPr>
          <a:xfrm>
            <a:off x="6393400" y="4398450"/>
            <a:ext cx="941950" cy="941950"/>
          </a:xfrm>
          <a:prstGeom prst="rect">
            <a:avLst/>
          </a:prstGeom>
          <a:noFill/>
          <a:ln>
            <a:noFill/>
          </a:ln>
        </p:spPr>
      </p:pic>
      <p:sp>
        <p:nvSpPr>
          <p:cNvPr id="294" name="Google Shape;294;p25"/>
          <p:cNvSpPr txBox="1">
            <a:spLocks noGrp="1"/>
          </p:cNvSpPr>
          <p:nvPr>
            <p:ph type="body" idx="1"/>
          </p:nvPr>
        </p:nvSpPr>
        <p:spPr>
          <a:xfrm>
            <a:off x="6174338" y="5334375"/>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a:t>
            </a:r>
            <a:endParaRPr sz="1000">
              <a:latin typeface="Roboto"/>
              <a:ea typeface="Roboto"/>
              <a:cs typeface="Roboto"/>
              <a:sym typeface="Roboto"/>
            </a:endParaRPr>
          </a:p>
        </p:txBody>
      </p:sp>
      <p:sp>
        <p:nvSpPr>
          <p:cNvPr id="295" name="Google Shape;295;p25"/>
          <p:cNvSpPr/>
          <p:nvPr/>
        </p:nvSpPr>
        <p:spPr>
          <a:xfrm>
            <a:off x="74803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6" name="Google Shape;296;p25"/>
          <p:cNvSpPr txBox="1">
            <a:spLocks noGrp="1"/>
          </p:cNvSpPr>
          <p:nvPr>
            <p:ph type="body" idx="1"/>
          </p:nvPr>
        </p:nvSpPr>
        <p:spPr>
          <a:xfrm>
            <a:off x="7648725" y="36612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grpSp>
        <p:nvGrpSpPr>
          <p:cNvPr id="297" name="Google Shape;297;p25"/>
          <p:cNvGrpSpPr/>
          <p:nvPr/>
        </p:nvGrpSpPr>
        <p:grpSpPr>
          <a:xfrm>
            <a:off x="71450" y="2409475"/>
            <a:ext cx="1836726" cy="1234220"/>
            <a:chOff x="71450" y="1780825"/>
            <a:chExt cx="1836726" cy="1234220"/>
          </a:xfrm>
        </p:grpSpPr>
        <p:pic>
          <p:nvPicPr>
            <p:cNvPr id="298" name="Google Shape;298;p25"/>
            <p:cNvPicPr preferRelativeResize="0"/>
            <p:nvPr/>
          </p:nvPicPr>
          <p:blipFill>
            <a:blip r:embed="rId9">
              <a:alphaModFix/>
            </a:blip>
            <a:stretch>
              <a:fillRect/>
            </a:stretch>
          </p:blipFill>
          <p:spPr>
            <a:xfrm>
              <a:off x="71450" y="1780825"/>
              <a:ext cx="1379526" cy="777020"/>
            </a:xfrm>
            <a:prstGeom prst="rect">
              <a:avLst/>
            </a:prstGeom>
            <a:noFill/>
            <a:ln>
              <a:noFill/>
            </a:ln>
          </p:spPr>
        </p:pic>
        <p:pic>
          <p:nvPicPr>
            <p:cNvPr id="299" name="Google Shape;299;p25"/>
            <p:cNvPicPr preferRelativeResize="0"/>
            <p:nvPr/>
          </p:nvPicPr>
          <p:blipFill>
            <a:blip r:embed="rId9">
              <a:alphaModFix/>
            </a:blip>
            <a:stretch>
              <a:fillRect/>
            </a:stretch>
          </p:blipFill>
          <p:spPr>
            <a:xfrm>
              <a:off x="223850" y="1933225"/>
              <a:ext cx="1379526" cy="777020"/>
            </a:xfrm>
            <a:prstGeom prst="rect">
              <a:avLst/>
            </a:prstGeom>
            <a:noFill/>
            <a:ln>
              <a:noFill/>
            </a:ln>
          </p:spPr>
        </p:pic>
        <p:pic>
          <p:nvPicPr>
            <p:cNvPr id="300" name="Google Shape;300;p25"/>
            <p:cNvPicPr preferRelativeResize="0"/>
            <p:nvPr/>
          </p:nvPicPr>
          <p:blipFill>
            <a:blip r:embed="rId9">
              <a:alphaModFix/>
            </a:blip>
            <a:stretch>
              <a:fillRect/>
            </a:stretch>
          </p:blipFill>
          <p:spPr>
            <a:xfrm>
              <a:off x="376250" y="2085625"/>
              <a:ext cx="1379526" cy="777020"/>
            </a:xfrm>
            <a:prstGeom prst="rect">
              <a:avLst/>
            </a:prstGeom>
            <a:noFill/>
            <a:ln>
              <a:noFill/>
            </a:ln>
          </p:spPr>
        </p:pic>
        <p:pic>
          <p:nvPicPr>
            <p:cNvPr id="301" name="Google Shape;301;p25"/>
            <p:cNvPicPr preferRelativeResize="0"/>
            <p:nvPr/>
          </p:nvPicPr>
          <p:blipFill>
            <a:blip r:embed="rId9">
              <a:alphaModFix/>
            </a:blip>
            <a:stretch>
              <a:fillRect/>
            </a:stretch>
          </p:blipFill>
          <p:spPr>
            <a:xfrm>
              <a:off x="528650" y="2238025"/>
              <a:ext cx="1379526" cy="777020"/>
            </a:xfrm>
            <a:prstGeom prst="rect">
              <a:avLst/>
            </a:prstGeom>
            <a:noFill/>
            <a:ln>
              <a:noFill/>
            </a:ln>
          </p:spPr>
        </p:pic>
      </p:grpSp>
      <p:sp>
        <p:nvSpPr>
          <p:cNvPr id="302" name="Google Shape;302;p25"/>
          <p:cNvSpPr txBox="1">
            <a:spLocks noGrp="1"/>
          </p:cNvSpPr>
          <p:nvPr>
            <p:ph type="body" idx="1"/>
          </p:nvPr>
        </p:nvSpPr>
        <p:spPr>
          <a:xfrm>
            <a:off x="339300" y="3612200"/>
            <a:ext cx="13062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Box of Lies Game Video Clips</a:t>
            </a:r>
            <a:endParaRPr sz="1000">
              <a:latin typeface="Roboto"/>
              <a:ea typeface="Roboto"/>
              <a:cs typeface="Roboto"/>
              <a:sym typeface="Roboto"/>
            </a:endParaRPr>
          </a:p>
        </p:txBody>
      </p:sp>
      <p:grpSp>
        <p:nvGrpSpPr>
          <p:cNvPr id="303" name="Google Shape;303;p25"/>
          <p:cNvGrpSpPr/>
          <p:nvPr/>
        </p:nvGrpSpPr>
        <p:grpSpPr>
          <a:xfrm>
            <a:off x="-150" y="5619150"/>
            <a:ext cx="9144000" cy="381600"/>
            <a:chOff x="-150" y="4761900"/>
            <a:chExt cx="9144000" cy="381600"/>
          </a:xfrm>
        </p:grpSpPr>
        <p:sp>
          <p:nvSpPr>
            <p:cNvPr id="304" name="Google Shape;304;p25"/>
            <p:cNvSpPr/>
            <p:nvPr/>
          </p:nvSpPr>
          <p:spPr>
            <a:xfrm>
              <a:off x="-150" y="4761900"/>
              <a:ext cx="9144000" cy="381600"/>
            </a:xfrm>
            <a:prstGeom prst="rect">
              <a:avLst/>
            </a:prstGeom>
            <a:solidFill>
              <a:srgbClr val="002060"/>
            </a:solidFill>
            <a:ln>
              <a:noFill/>
            </a:ln>
          </p:spPr>
          <p:txBody>
            <a:bodyPr spcFirstLastPara="1" wrap="square" lIns="91425" tIns="91425" rIns="91425" bIns="91425" anchor="ctr" anchorCtr="0">
              <a:noAutofit/>
            </a:bodyPr>
            <a:lstStyle/>
            <a:p>
              <a:endParaRPr/>
            </a:p>
          </p:txBody>
        </p:sp>
        <p:pic>
          <p:nvPicPr>
            <p:cNvPr id="305" name="Google Shape;305;p25"/>
            <p:cNvPicPr preferRelativeResize="0"/>
            <p:nvPr/>
          </p:nvPicPr>
          <p:blipFill>
            <a:blip r:embed="rId10">
              <a:alphaModFix/>
            </a:blip>
            <a:stretch>
              <a:fillRect/>
            </a:stretch>
          </p:blipFill>
          <p:spPr>
            <a:xfrm>
              <a:off x="84625" y="4830825"/>
              <a:ext cx="1997205" cy="243750"/>
            </a:xfrm>
            <a:prstGeom prst="rect">
              <a:avLst/>
            </a:prstGeom>
            <a:noFill/>
            <a:ln>
              <a:noFill/>
            </a:ln>
          </p:spPr>
        </p:pic>
      </p:grpSp>
      <p:sp>
        <p:nvSpPr>
          <p:cNvPr id="306" name="Google Shape;306;p25"/>
          <p:cNvSpPr/>
          <p:nvPr/>
        </p:nvSpPr>
        <p:spPr>
          <a:xfrm>
            <a:off x="2194850" y="4021275"/>
            <a:ext cx="3421500" cy="1581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310"/>
        <p:cNvGrpSpPr/>
        <p:nvPr/>
      </p:nvGrpSpPr>
      <p:grpSpPr>
        <a:xfrm>
          <a:off x="0" y="0"/>
          <a:ext cx="0" cy="0"/>
          <a:chOff x="0" y="0"/>
          <a:chExt cx="0" cy="0"/>
        </a:xfrm>
      </p:grpSpPr>
      <p:sp>
        <p:nvSpPr>
          <p:cNvPr id="311" name="Google Shape;311;p26"/>
          <p:cNvSpPr txBox="1">
            <a:spLocks noGrp="1"/>
          </p:cNvSpPr>
          <p:nvPr>
            <p:ph type="title"/>
          </p:nvPr>
        </p:nvSpPr>
        <p:spPr>
          <a:prstGeom prst="rect">
            <a:avLst/>
          </a:prstGeom>
        </p:spPr>
        <p:txBody>
          <a:bodyPr spcFirstLastPara="1" wrap="square" lIns="91425" tIns="91425" rIns="91425" bIns="91425" anchor="ctr" anchorCtr="0">
            <a:noAutofit/>
          </a:bodyPr>
          <a:lstStyle/>
          <a:p>
            <a:r>
              <a:rPr lang="en" dirty="0"/>
              <a:t>Lexical Features</a:t>
            </a:r>
            <a:endParaRPr dirty="0"/>
          </a:p>
        </p:txBody>
      </p:sp>
      <p:sp>
        <p:nvSpPr>
          <p:cNvPr id="312" name="Google Shape;312;p26"/>
          <p:cNvSpPr txBox="1">
            <a:spLocks noGrp="1"/>
          </p:cNvSpPr>
          <p:nvPr>
            <p:ph type="body" idx="1"/>
          </p:nvPr>
        </p:nvSpPr>
        <p:spPr>
          <a:prstGeom prst="rect">
            <a:avLst/>
          </a:prstGeom>
        </p:spPr>
        <p:txBody>
          <a:bodyPr spcFirstLastPara="1" wrap="square" lIns="91425" tIns="91425" rIns="91425" bIns="91425" anchor="t" anchorCtr="0">
            <a:noAutofit/>
          </a:bodyPr>
          <a:lstStyle/>
          <a:p>
            <a:pPr indent="-457200"/>
            <a:r>
              <a:rPr lang="en" b="1" dirty="0"/>
              <a:t>Unigram: </a:t>
            </a:r>
            <a:r>
              <a:rPr lang="en" dirty="0"/>
              <a:t>frequency of each word in the utterance</a:t>
            </a:r>
            <a:endParaRPr dirty="0"/>
          </a:p>
          <a:p>
            <a:pPr indent="-457200">
              <a:spcBef>
                <a:spcPts val="1600"/>
              </a:spcBef>
            </a:pPr>
            <a:r>
              <a:rPr lang="en" b="1" dirty="0"/>
              <a:t>LIWC: </a:t>
            </a:r>
            <a:r>
              <a:rPr lang="en" dirty="0"/>
              <a:t>word counts for semantic classes – linguistic, markers of psychological processes, punctuation, formality</a:t>
            </a:r>
            <a:endParaRPr dirty="0"/>
          </a:p>
          <a:p>
            <a:pPr indent="-457200">
              <a:spcBef>
                <a:spcPts val="1600"/>
              </a:spcBef>
            </a:pPr>
            <a:r>
              <a:rPr lang="en" b="1" dirty="0"/>
              <a:t>Word Embeddings: </a:t>
            </a:r>
            <a:r>
              <a:rPr lang="en" dirty="0"/>
              <a:t>word2vec model + FV Encoding to get unified feature length</a:t>
            </a:r>
            <a:endParaRPr dirty="0"/>
          </a:p>
          <a:p>
            <a:pPr indent="-457200">
              <a:spcBef>
                <a:spcPts val="1600"/>
              </a:spcBef>
              <a:buSzPts val="1100"/>
            </a:pPr>
            <a:r>
              <a:rPr lang="en" b="1" dirty="0" err="1"/>
              <a:t>PoS</a:t>
            </a:r>
            <a:r>
              <a:rPr lang="en" b="1" dirty="0"/>
              <a:t> Tags: </a:t>
            </a:r>
            <a:r>
              <a:rPr lang="en" dirty="0"/>
              <a:t>frequency of each type of </a:t>
            </a:r>
            <a:r>
              <a:rPr lang="en" dirty="0" err="1"/>
              <a:t>PoS</a:t>
            </a:r>
            <a:r>
              <a:rPr lang="en" dirty="0"/>
              <a:t> tag in the utterance</a:t>
            </a:r>
          </a:p>
          <a:p>
            <a:pPr indent="-457200">
              <a:spcBef>
                <a:spcPts val="1600"/>
              </a:spcBef>
              <a:buSzPts val="1100"/>
            </a:pPr>
            <a:r>
              <a:rPr lang="en" dirty="0"/>
              <a:t>WER 47.43%</a:t>
            </a:r>
            <a:endParaRPr dirty="0"/>
          </a:p>
          <a:p>
            <a:pPr marL="0" indent="0">
              <a:spcBef>
                <a:spcPts val="1600"/>
              </a:spcBef>
              <a:buNone/>
            </a:pPr>
            <a:endParaRPr dirty="0"/>
          </a:p>
          <a:p>
            <a:pPr marL="0" indent="0">
              <a:spcBef>
                <a:spcPts val="1600"/>
              </a:spcBef>
              <a:spcAft>
                <a:spcPts val="1600"/>
              </a:spcAft>
              <a:buNone/>
            </a:pP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7"/>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pPr algn="l"/>
            <a:r>
              <a:rPr lang="en"/>
              <a:t>Random Forest Model</a:t>
            </a:r>
            <a:endParaRPr/>
          </a:p>
        </p:txBody>
      </p:sp>
      <p:pic>
        <p:nvPicPr>
          <p:cNvPr id="320" name="Google Shape;320;p27"/>
          <p:cNvPicPr preferRelativeResize="0"/>
          <p:nvPr/>
        </p:nvPicPr>
        <p:blipFill>
          <a:blip r:embed="rId3">
            <a:alphaModFix/>
          </a:blip>
          <a:stretch>
            <a:fillRect/>
          </a:stretch>
        </p:blipFill>
        <p:spPr>
          <a:xfrm>
            <a:off x="7612076" y="2260626"/>
            <a:ext cx="1379525" cy="1379525"/>
          </a:xfrm>
          <a:prstGeom prst="rect">
            <a:avLst/>
          </a:prstGeom>
          <a:noFill/>
          <a:ln>
            <a:noFill/>
          </a:ln>
        </p:spPr>
      </p:pic>
      <p:pic>
        <p:nvPicPr>
          <p:cNvPr id="321" name="Google Shape;321;p27"/>
          <p:cNvPicPr preferRelativeResize="0"/>
          <p:nvPr/>
        </p:nvPicPr>
        <p:blipFill>
          <a:blip r:embed="rId4">
            <a:alphaModFix/>
          </a:blip>
          <a:stretch>
            <a:fillRect/>
          </a:stretch>
        </p:blipFill>
        <p:spPr>
          <a:xfrm>
            <a:off x="5181600" y="1059900"/>
            <a:ext cx="941950" cy="941950"/>
          </a:xfrm>
          <a:prstGeom prst="rect">
            <a:avLst/>
          </a:prstGeom>
          <a:noFill/>
          <a:ln>
            <a:noFill/>
          </a:ln>
        </p:spPr>
      </p:pic>
      <p:sp>
        <p:nvSpPr>
          <p:cNvPr id="322" name="Google Shape;322;p27"/>
          <p:cNvSpPr txBox="1">
            <a:spLocks noGrp="1"/>
          </p:cNvSpPr>
          <p:nvPr>
            <p:ph type="body" idx="1"/>
          </p:nvPr>
        </p:nvSpPr>
        <p:spPr>
          <a:xfrm>
            <a:off x="4999463" y="2001850"/>
            <a:ext cx="13062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1</a:t>
            </a:r>
            <a:r>
              <a:rPr lang="en" sz="1000"/>
              <a:t>: Acoustic Features</a:t>
            </a:r>
            <a:endParaRPr sz="1000"/>
          </a:p>
        </p:txBody>
      </p:sp>
      <p:pic>
        <p:nvPicPr>
          <p:cNvPr id="323" name="Google Shape;323;p27"/>
          <p:cNvPicPr preferRelativeResize="0"/>
          <p:nvPr/>
        </p:nvPicPr>
        <p:blipFill>
          <a:blip r:embed="rId4">
            <a:alphaModFix/>
          </a:blip>
          <a:stretch>
            <a:fillRect/>
          </a:stretch>
        </p:blipFill>
        <p:spPr>
          <a:xfrm>
            <a:off x="5210375" y="2549200"/>
            <a:ext cx="941950" cy="941950"/>
          </a:xfrm>
          <a:prstGeom prst="rect">
            <a:avLst/>
          </a:prstGeom>
          <a:noFill/>
          <a:ln>
            <a:noFill/>
          </a:ln>
        </p:spPr>
      </p:pic>
      <p:sp>
        <p:nvSpPr>
          <p:cNvPr id="324" name="Google Shape;324;p27"/>
          <p:cNvSpPr txBox="1">
            <a:spLocks noGrp="1"/>
          </p:cNvSpPr>
          <p:nvPr>
            <p:ph type="body" idx="1"/>
          </p:nvPr>
        </p:nvSpPr>
        <p:spPr>
          <a:xfrm>
            <a:off x="5029199" y="3491150"/>
            <a:ext cx="12228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2: Visual Features</a:t>
            </a:r>
            <a:endParaRPr sz="1000">
              <a:latin typeface="Roboto"/>
              <a:ea typeface="Roboto"/>
              <a:cs typeface="Roboto"/>
              <a:sym typeface="Roboto"/>
            </a:endParaRPr>
          </a:p>
        </p:txBody>
      </p:sp>
      <p:pic>
        <p:nvPicPr>
          <p:cNvPr id="325" name="Google Shape;325;p27"/>
          <p:cNvPicPr preferRelativeResize="0"/>
          <p:nvPr/>
        </p:nvPicPr>
        <p:blipFill>
          <a:blip r:embed="rId4">
            <a:alphaModFix/>
          </a:blip>
          <a:stretch>
            <a:fillRect/>
          </a:stretch>
        </p:blipFill>
        <p:spPr>
          <a:xfrm>
            <a:off x="5250400" y="4246050"/>
            <a:ext cx="941950" cy="941950"/>
          </a:xfrm>
          <a:prstGeom prst="rect">
            <a:avLst/>
          </a:prstGeom>
          <a:noFill/>
          <a:ln>
            <a:noFill/>
          </a:ln>
        </p:spPr>
      </p:pic>
      <p:sp>
        <p:nvSpPr>
          <p:cNvPr id="326" name="Google Shape;326;p27"/>
          <p:cNvSpPr txBox="1">
            <a:spLocks noGrp="1"/>
          </p:cNvSpPr>
          <p:nvPr>
            <p:ph type="body" idx="1"/>
          </p:nvPr>
        </p:nvSpPr>
        <p:spPr>
          <a:xfrm>
            <a:off x="5031349" y="5181975"/>
            <a:ext cx="1222800" cy="2463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RF Model 3: Lexical Features</a:t>
            </a:r>
            <a:endParaRPr sz="1000">
              <a:latin typeface="Roboto"/>
              <a:ea typeface="Roboto"/>
              <a:cs typeface="Roboto"/>
              <a:sym typeface="Roboto"/>
            </a:endParaRPr>
          </a:p>
        </p:txBody>
      </p:sp>
      <p:sp>
        <p:nvSpPr>
          <p:cNvPr id="327" name="Google Shape;327;p27"/>
          <p:cNvSpPr txBox="1">
            <a:spLocks noGrp="1"/>
          </p:cNvSpPr>
          <p:nvPr>
            <p:ph type="body" idx="1"/>
          </p:nvPr>
        </p:nvSpPr>
        <p:spPr>
          <a:xfrm>
            <a:off x="7496325" y="3585050"/>
            <a:ext cx="1527000" cy="453000"/>
          </a:xfrm>
          <a:prstGeom prst="rect">
            <a:avLst/>
          </a:prstGeom>
        </p:spPr>
        <p:txBody>
          <a:bodyPr spcFirstLastPara="1" wrap="square" lIns="91425" tIns="91425" rIns="91425" bIns="91425" anchor="t" anchorCtr="0">
            <a:noAutofit/>
          </a:bodyPr>
          <a:lstStyle/>
          <a:p>
            <a:pPr marL="0" indent="0" algn="ctr">
              <a:spcAft>
                <a:spcPts val="1600"/>
              </a:spcAft>
              <a:buNone/>
            </a:pPr>
            <a:r>
              <a:rPr lang="en" sz="1000">
                <a:latin typeface="Roboto"/>
                <a:ea typeface="Roboto"/>
                <a:cs typeface="Roboto"/>
                <a:sym typeface="Roboto"/>
              </a:rPr>
              <a:t>Aggregate to get final truth/lie prediction</a:t>
            </a:r>
            <a:endParaRPr sz="1000">
              <a:latin typeface="Roboto"/>
              <a:ea typeface="Roboto"/>
              <a:cs typeface="Roboto"/>
              <a:sym typeface="Roboto"/>
            </a:endParaRPr>
          </a:p>
        </p:txBody>
      </p:sp>
      <p:cxnSp>
        <p:nvCxnSpPr>
          <p:cNvPr id="328" name="Google Shape;328;p27"/>
          <p:cNvCxnSpPr>
            <a:stCxn id="321" idx="3"/>
          </p:cNvCxnSpPr>
          <p:nvPr/>
        </p:nvCxnSpPr>
        <p:spPr>
          <a:xfrm>
            <a:off x="6123550" y="1530875"/>
            <a:ext cx="276300" cy="0"/>
          </a:xfrm>
          <a:prstGeom prst="straightConnector1">
            <a:avLst/>
          </a:prstGeom>
          <a:noFill/>
          <a:ln w="9525" cap="flat" cmpd="sng">
            <a:solidFill>
              <a:schemeClr val="dk2"/>
            </a:solidFill>
            <a:prstDash val="solid"/>
            <a:round/>
            <a:headEnd type="none" w="med" len="med"/>
            <a:tailEnd type="triangle" w="med" len="med"/>
          </a:ln>
        </p:spPr>
      </p:cxnSp>
      <p:cxnSp>
        <p:nvCxnSpPr>
          <p:cNvPr id="329" name="Google Shape;329;p27"/>
          <p:cNvCxnSpPr/>
          <p:nvPr/>
        </p:nvCxnSpPr>
        <p:spPr>
          <a:xfrm>
            <a:off x="6123550" y="3020175"/>
            <a:ext cx="276300" cy="0"/>
          </a:xfrm>
          <a:prstGeom prst="straightConnector1">
            <a:avLst/>
          </a:prstGeom>
          <a:noFill/>
          <a:ln w="9525" cap="flat" cmpd="sng">
            <a:solidFill>
              <a:schemeClr val="dk2"/>
            </a:solidFill>
            <a:prstDash val="solid"/>
            <a:round/>
            <a:headEnd type="none" w="med" len="med"/>
            <a:tailEnd type="triangle" w="med" len="med"/>
          </a:ln>
        </p:spPr>
      </p:cxnSp>
      <p:cxnSp>
        <p:nvCxnSpPr>
          <p:cNvPr id="330" name="Google Shape;330;p27"/>
          <p:cNvCxnSpPr/>
          <p:nvPr/>
        </p:nvCxnSpPr>
        <p:spPr>
          <a:xfrm>
            <a:off x="6199750" y="4717025"/>
            <a:ext cx="276300" cy="0"/>
          </a:xfrm>
          <a:prstGeom prst="straightConnector1">
            <a:avLst/>
          </a:prstGeom>
          <a:noFill/>
          <a:ln w="9525" cap="flat" cmpd="sng">
            <a:solidFill>
              <a:schemeClr val="dk2"/>
            </a:solidFill>
            <a:prstDash val="solid"/>
            <a:round/>
            <a:headEnd type="none" w="med" len="med"/>
            <a:tailEnd type="triangle" w="med" len="med"/>
          </a:ln>
        </p:spPr>
      </p:cxnSp>
      <p:sp>
        <p:nvSpPr>
          <p:cNvPr id="331" name="Google Shape;331;p27"/>
          <p:cNvSpPr txBox="1">
            <a:spLocks noGrp="1"/>
          </p:cNvSpPr>
          <p:nvPr>
            <p:ph type="body" idx="1"/>
          </p:nvPr>
        </p:nvSpPr>
        <p:spPr>
          <a:xfrm>
            <a:off x="6247450" y="1331525"/>
            <a:ext cx="1096500" cy="3141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a:t>Score 1</a:t>
            </a:r>
            <a:endParaRPr sz="1500"/>
          </a:p>
        </p:txBody>
      </p:sp>
      <p:sp>
        <p:nvSpPr>
          <p:cNvPr id="332" name="Google Shape;332;p27"/>
          <p:cNvSpPr txBox="1">
            <a:spLocks noGrp="1"/>
          </p:cNvSpPr>
          <p:nvPr>
            <p:ph type="body" idx="1"/>
          </p:nvPr>
        </p:nvSpPr>
        <p:spPr>
          <a:xfrm>
            <a:off x="6275950" y="2826175"/>
            <a:ext cx="1096500" cy="3141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a:t>Score 2</a:t>
            </a:r>
            <a:endParaRPr sz="1500"/>
          </a:p>
        </p:txBody>
      </p:sp>
      <p:sp>
        <p:nvSpPr>
          <p:cNvPr id="333" name="Google Shape;333;p27"/>
          <p:cNvSpPr txBox="1">
            <a:spLocks noGrp="1"/>
          </p:cNvSpPr>
          <p:nvPr>
            <p:ph type="body" idx="1"/>
          </p:nvPr>
        </p:nvSpPr>
        <p:spPr>
          <a:xfrm>
            <a:off x="6323650" y="4483775"/>
            <a:ext cx="1096500" cy="314100"/>
          </a:xfrm>
          <a:prstGeom prst="rect">
            <a:avLst/>
          </a:prstGeom>
        </p:spPr>
        <p:txBody>
          <a:bodyPr spcFirstLastPara="1" wrap="square" lIns="91425" tIns="91425" rIns="91425" bIns="91425" anchor="t" anchorCtr="0">
            <a:noAutofit/>
          </a:bodyPr>
          <a:lstStyle/>
          <a:p>
            <a:pPr marL="0" indent="0" algn="ctr">
              <a:spcAft>
                <a:spcPts val="1600"/>
              </a:spcAft>
              <a:buNone/>
            </a:pPr>
            <a:r>
              <a:rPr lang="en" sz="1500"/>
              <a:t>Score 3</a:t>
            </a:r>
            <a:endParaRPr sz="1500"/>
          </a:p>
        </p:txBody>
      </p:sp>
      <p:sp>
        <p:nvSpPr>
          <p:cNvPr id="334" name="Google Shape;334;p27"/>
          <p:cNvSpPr txBox="1">
            <a:spLocks noGrp="1"/>
          </p:cNvSpPr>
          <p:nvPr>
            <p:ph type="body" idx="1"/>
          </p:nvPr>
        </p:nvSpPr>
        <p:spPr>
          <a:xfrm>
            <a:off x="6604600" y="181360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335" name="Google Shape;335;p27"/>
          <p:cNvSpPr txBox="1">
            <a:spLocks noGrp="1"/>
          </p:cNvSpPr>
          <p:nvPr>
            <p:ph type="body" idx="1"/>
          </p:nvPr>
        </p:nvSpPr>
        <p:spPr>
          <a:xfrm>
            <a:off x="6653238" y="3544500"/>
            <a:ext cx="382200" cy="735600"/>
          </a:xfrm>
          <a:prstGeom prst="rect">
            <a:avLst/>
          </a:prstGeom>
        </p:spPr>
        <p:txBody>
          <a:bodyPr spcFirstLastPara="1" wrap="square" lIns="91425" tIns="91425" rIns="91425" bIns="91425" anchor="t" anchorCtr="0">
            <a:noAutofit/>
          </a:bodyPr>
          <a:lstStyle/>
          <a:p>
            <a:pPr marL="0" indent="0" algn="ctr">
              <a:spcAft>
                <a:spcPts val="1600"/>
              </a:spcAft>
              <a:buNone/>
            </a:pPr>
            <a:r>
              <a:rPr lang="en" sz="3000" b="1"/>
              <a:t>+</a:t>
            </a:r>
            <a:endParaRPr sz="3000" b="1"/>
          </a:p>
        </p:txBody>
      </p:sp>
      <p:sp>
        <p:nvSpPr>
          <p:cNvPr id="336" name="Google Shape;336;p27"/>
          <p:cNvSpPr/>
          <p:nvPr/>
        </p:nvSpPr>
        <p:spPr>
          <a:xfrm>
            <a:off x="7327900" y="1112850"/>
            <a:ext cx="285900" cy="4467900"/>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7" name="Google Shape;337;p27"/>
          <p:cNvSpPr txBox="1">
            <a:spLocks noGrp="1"/>
          </p:cNvSpPr>
          <p:nvPr>
            <p:ph type="body" idx="1"/>
          </p:nvPr>
        </p:nvSpPr>
        <p:spPr>
          <a:xfrm>
            <a:off x="387900" y="2009725"/>
            <a:ext cx="4260300" cy="1585200"/>
          </a:xfrm>
          <a:prstGeom prst="rect">
            <a:avLst/>
          </a:prstGeom>
        </p:spPr>
        <p:txBody>
          <a:bodyPr spcFirstLastPara="1" wrap="square" lIns="91425" tIns="91425" rIns="91425" bIns="91425" anchor="t" anchorCtr="0">
            <a:noAutofit/>
          </a:bodyPr>
          <a:lstStyle/>
          <a:p>
            <a:pPr indent="-342900">
              <a:buSzPts val="1800"/>
              <a:buChar char="●"/>
            </a:pPr>
            <a:r>
              <a:rPr lang="en"/>
              <a:t>Downsampling vs Upsampling</a:t>
            </a:r>
            <a:endParaRPr/>
          </a:p>
          <a:p>
            <a:pPr indent="-342900">
              <a:buSzPts val="1800"/>
              <a:buChar char="●"/>
            </a:pPr>
            <a:r>
              <a:rPr lang="en"/>
              <a:t>Modal aggregation &amp; Majority Vote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15"/>
          <p:cNvPicPr>
            <a:picLocks noChangeAspect="1"/>
          </p:cNvPicPr>
          <p:nvPr/>
        </p:nvPicPr>
        <p:blipFill rotWithShape="1">
          <a:blip r:embed="rId3">
            <a:extLst>
              <a:ext uri="{28A0092B-C50C-407E-A947-70E740481C1C}">
                <a14:useLocalDpi xmlns:a14="http://schemas.microsoft.com/office/drawing/2010/main" val="0"/>
              </a:ext>
            </a:extLst>
          </a:blip>
          <a:srcRect r="3301"/>
          <a:stretch/>
        </p:blipFill>
        <p:spPr>
          <a:xfrm>
            <a:off x="276647" y="3688897"/>
            <a:ext cx="3047740" cy="1726730"/>
          </a:xfrm>
          <a:prstGeom prst="rect">
            <a:avLst/>
          </a:prstGeom>
        </p:spPr>
      </p:pic>
      <p:pic>
        <p:nvPicPr>
          <p:cNvPr id="5" name="Picture 4" descr="Unknown-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14" y="1147350"/>
            <a:ext cx="3547547" cy="1986626"/>
          </a:xfrm>
          <a:prstGeom prst="rect">
            <a:avLst/>
          </a:prstGeom>
        </p:spPr>
      </p:pic>
      <p:pic>
        <p:nvPicPr>
          <p:cNvPr id="6" name="Picture 5" descr="CIA-FBI-N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709" y="1205669"/>
            <a:ext cx="3248483" cy="1951584"/>
          </a:xfrm>
          <a:prstGeom prst="rect">
            <a:avLst/>
          </a:prstGeom>
        </p:spPr>
      </p:pic>
      <p:pic>
        <p:nvPicPr>
          <p:cNvPr id="7" name="Picture 6" descr="0505_WVruleoflaw.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9110" y="3261695"/>
            <a:ext cx="1988244" cy="2153931"/>
          </a:xfrm>
          <a:prstGeom prst="rect">
            <a:avLst/>
          </a:prstGeom>
        </p:spPr>
      </p:pic>
      <p:sp>
        <p:nvSpPr>
          <p:cNvPr id="8" name="Slide Number Placeholder 7"/>
          <p:cNvSpPr>
            <a:spLocks noGrp="1"/>
          </p:cNvSpPr>
          <p:nvPr>
            <p:ph type="sldNum" sz="quarter" idx="12"/>
          </p:nvPr>
        </p:nvSpPr>
        <p:spPr/>
        <p:txBody>
          <a:bodyPr/>
          <a:lstStyle/>
          <a:p>
            <a:fld id="{32E3BA1A-3098-AC41-9BFD-9D815C8B2054}" type="slidenum">
              <a:rPr lang="en-US" smtClean="0"/>
              <a:t>6</a:t>
            </a:fld>
            <a:endParaRPr lang="en-US"/>
          </a:p>
        </p:txBody>
      </p:sp>
      <p:pic>
        <p:nvPicPr>
          <p:cNvPr id="9" name="Picture 8">
            <a:extLst>
              <a:ext uri="{FF2B5EF4-FFF2-40B4-BE49-F238E27FC236}">
                <a16:creationId xmlns:a16="http://schemas.microsoft.com/office/drawing/2014/main" id="{730F69D3-61FF-C44F-83E2-572A3359FE74}"/>
              </a:ext>
            </a:extLst>
          </p:cNvPr>
          <p:cNvPicPr>
            <a:picLocks noChangeAspect="1"/>
          </p:cNvPicPr>
          <p:nvPr/>
        </p:nvPicPr>
        <p:blipFill>
          <a:blip r:embed="rId7"/>
          <a:stretch>
            <a:fillRect/>
          </a:stretch>
        </p:blipFill>
        <p:spPr>
          <a:xfrm>
            <a:off x="3729852" y="3700749"/>
            <a:ext cx="2904788" cy="1632122"/>
          </a:xfrm>
          <a:prstGeom prst="rect">
            <a:avLst/>
          </a:prstGeom>
        </p:spPr>
      </p:pic>
      <p:sp>
        <p:nvSpPr>
          <p:cNvPr id="10" name="Title 1">
            <a:extLst>
              <a:ext uri="{FF2B5EF4-FFF2-40B4-BE49-F238E27FC236}">
                <a16:creationId xmlns:a16="http://schemas.microsoft.com/office/drawing/2014/main" id="{FA5AD471-E076-DB46-A6B5-F423DF576281}"/>
              </a:ext>
            </a:extLst>
          </p:cNvPr>
          <p:cNvSpPr>
            <a:spLocks noGrp="1"/>
          </p:cNvSpPr>
          <p:nvPr>
            <p:ph type="title"/>
          </p:nvPr>
        </p:nvSpPr>
        <p:spPr>
          <a:xfrm>
            <a:off x="765586" y="2811304"/>
            <a:ext cx="7988449" cy="1125323"/>
          </a:xfrm>
          <a:solidFill>
            <a:schemeClr val="bg1"/>
          </a:solidFill>
          <a:ln>
            <a:solidFill>
              <a:schemeClr val="tx1"/>
            </a:solidFill>
          </a:ln>
        </p:spPr>
        <p:txBody>
          <a:bodyPr/>
          <a:lstStyle/>
          <a:p>
            <a:pPr algn="ctr"/>
            <a:r>
              <a:rPr lang="en-US" dirty="0"/>
              <a:t>Human performance at deception detection is about 50% -&gt; random chance. </a:t>
            </a:r>
          </a:p>
        </p:txBody>
      </p:sp>
    </p:spTree>
    <p:extLst>
      <p:ext uri="{BB962C8B-B14F-4D97-AF65-F5344CB8AC3E}">
        <p14:creationId xmlns:p14="http://schemas.microsoft.com/office/powerpoint/2010/main" val="1539173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8"/>
          <p:cNvSpPr txBox="1">
            <a:spLocks noGrp="1"/>
          </p:cNvSpPr>
          <p:nvPr>
            <p:ph type="title"/>
          </p:nvPr>
        </p:nvSpPr>
        <p:spPr>
          <a:xfrm>
            <a:off x="311700" y="888618"/>
            <a:ext cx="8520600" cy="572700"/>
          </a:xfrm>
          <a:prstGeom prst="rect">
            <a:avLst/>
          </a:prstGeom>
        </p:spPr>
        <p:txBody>
          <a:bodyPr spcFirstLastPara="1" wrap="square" lIns="91425" tIns="91425" rIns="91425" bIns="91425" anchor="t" anchorCtr="0">
            <a:noAutofit/>
          </a:bodyPr>
          <a:lstStyle/>
          <a:p>
            <a:r>
              <a:rPr lang="en" dirty="0"/>
              <a:t>Results</a:t>
            </a:r>
            <a:endParaRPr dirty="0"/>
          </a:p>
        </p:txBody>
      </p:sp>
      <p:sp>
        <p:nvSpPr>
          <p:cNvPr id="343" name="Google Shape;343;p28"/>
          <p:cNvSpPr txBox="1">
            <a:spLocks noGrp="1"/>
          </p:cNvSpPr>
          <p:nvPr>
            <p:ph type="body" idx="1"/>
          </p:nvPr>
        </p:nvSpPr>
        <p:spPr>
          <a:xfrm>
            <a:off x="1430863"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Acoustic Features</a:t>
            </a:r>
            <a:endParaRPr/>
          </a:p>
        </p:txBody>
      </p:sp>
      <p:sp>
        <p:nvSpPr>
          <p:cNvPr id="344" name="Google Shape;344;p28"/>
          <p:cNvSpPr txBox="1">
            <a:spLocks noGrp="1"/>
          </p:cNvSpPr>
          <p:nvPr>
            <p:ph type="body" idx="1"/>
          </p:nvPr>
        </p:nvSpPr>
        <p:spPr>
          <a:xfrm>
            <a:off x="5672675"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Visual Features</a:t>
            </a:r>
            <a:endParaRPr/>
          </a:p>
        </p:txBody>
      </p:sp>
      <p:pic>
        <p:nvPicPr>
          <p:cNvPr id="345" name="Google Shape;345;p28"/>
          <p:cNvPicPr preferRelativeResize="0"/>
          <p:nvPr/>
        </p:nvPicPr>
        <p:blipFill>
          <a:blip r:embed="rId3">
            <a:alphaModFix/>
          </a:blip>
          <a:stretch>
            <a:fillRect/>
          </a:stretch>
        </p:blipFill>
        <p:spPr>
          <a:xfrm>
            <a:off x="152401" y="2560775"/>
            <a:ext cx="4511927" cy="2047532"/>
          </a:xfrm>
          <a:prstGeom prst="rect">
            <a:avLst/>
          </a:prstGeom>
          <a:noFill/>
          <a:ln>
            <a:noFill/>
          </a:ln>
        </p:spPr>
      </p:pic>
      <p:pic>
        <p:nvPicPr>
          <p:cNvPr id="346" name="Google Shape;346;p28"/>
          <p:cNvPicPr preferRelativeResize="0"/>
          <p:nvPr/>
        </p:nvPicPr>
        <p:blipFill>
          <a:blip r:embed="rId4">
            <a:alphaModFix/>
          </a:blip>
          <a:stretch>
            <a:fillRect/>
          </a:stretch>
        </p:blipFill>
        <p:spPr>
          <a:xfrm>
            <a:off x="4784777" y="2560776"/>
            <a:ext cx="4174876" cy="219166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Autofit/>
          </a:bodyPr>
          <a:lstStyle/>
          <a:p>
            <a:r>
              <a:rPr lang="en-US" dirty="0"/>
              <a:t>Overall Better Results than Prior Work</a:t>
            </a:r>
            <a:endParaRPr dirty="0"/>
          </a:p>
        </p:txBody>
      </p:sp>
      <p:sp>
        <p:nvSpPr>
          <p:cNvPr id="352" name="Google Shape;352;p29"/>
          <p:cNvSpPr txBox="1">
            <a:spLocks noGrp="1"/>
          </p:cNvSpPr>
          <p:nvPr>
            <p:ph type="body" idx="1"/>
          </p:nvPr>
        </p:nvSpPr>
        <p:spPr>
          <a:xfrm>
            <a:off x="1430863"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Lexical Features</a:t>
            </a:r>
            <a:endParaRPr/>
          </a:p>
        </p:txBody>
      </p:sp>
      <p:sp>
        <p:nvSpPr>
          <p:cNvPr id="353" name="Google Shape;353;p29"/>
          <p:cNvSpPr txBox="1">
            <a:spLocks noGrp="1"/>
          </p:cNvSpPr>
          <p:nvPr>
            <p:ph type="body" idx="1"/>
          </p:nvPr>
        </p:nvSpPr>
        <p:spPr>
          <a:xfrm>
            <a:off x="5672675" y="4764300"/>
            <a:ext cx="2099100" cy="410400"/>
          </a:xfrm>
          <a:prstGeom prst="rect">
            <a:avLst/>
          </a:prstGeom>
        </p:spPr>
        <p:txBody>
          <a:bodyPr spcFirstLastPara="1" wrap="square" lIns="91425" tIns="91425" rIns="91425" bIns="91425" anchor="t" anchorCtr="0">
            <a:noAutofit/>
          </a:bodyPr>
          <a:lstStyle/>
          <a:p>
            <a:pPr marL="0" indent="0">
              <a:spcAft>
                <a:spcPts val="1600"/>
              </a:spcAft>
              <a:buNone/>
            </a:pPr>
            <a:r>
              <a:rPr lang="en"/>
              <a:t>All Features</a:t>
            </a:r>
            <a:endParaRPr/>
          </a:p>
        </p:txBody>
      </p:sp>
      <p:pic>
        <p:nvPicPr>
          <p:cNvPr id="354" name="Google Shape;354;p29"/>
          <p:cNvPicPr preferRelativeResize="0"/>
          <p:nvPr/>
        </p:nvPicPr>
        <p:blipFill>
          <a:blip r:embed="rId3">
            <a:alphaModFix/>
          </a:blip>
          <a:stretch>
            <a:fillRect/>
          </a:stretch>
        </p:blipFill>
        <p:spPr>
          <a:xfrm>
            <a:off x="152401" y="2713176"/>
            <a:ext cx="4051601" cy="1911671"/>
          </a:xfrm>
          <a:prstGeom prst="rect">
            <a:avLst/>
          </a:prstGeom>
          <a:noFill/>
          <a:ln>
            <a:noFill/>
          </a:ln>
        </p:spPr>
      </p:pic>
      <p:pic>
        <p:nvPicPr>
          <p:cNvPr id="355" name="Google Shape;355;p29"/>
          <p:cNvPicPr preferRelativeResize="0"/>
          <p:nvPr/>
        </p:nvPicPr>
        <p:blipFill>
          <a:blip r:embed="rId4">
            <a:alphaModFix/>
          </a:blip>
          <a:stretch>
            <a:fillRect/>
          </a:stretch>
        </p:blipFill>
        <p:spPr>
          <a:xfrm>
            <a:off x="4356401" y="2713176"/>
            <a:ext cx="4635200" cy="193671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0"/>
          <p:cNvSpPr txBox="1">
            <a:spLocks noGrp="1"/>
          </p:cNvSpPr>
          <p:nvPr>
            <p:ph type="title"/>
          </p:nvPr>
        </p:nvSpPr>
        <p:spPr>
          <a:xfrm>
            <a:off x="311700" y="801531"/>
            <a:ext cx="8520600" cy="572700"/>
          </a:xfrm>
          <a:prstGeom prst="rect">
            <a:avLst/>
          </a:prstGeom>
        </p:spPr>
        <p:txBody>
          <a:bodyPr spcFirstLastPara="1" wrap="square" lIns="91425" tIns="91425" rIns="91425" bIns="91425" anchor="t" anchorCtr="0">
            <a:noAutofit/>
          </a:bodyPr>
          <a:lstStyle/>
          <a:p>
            <a:r>
              <a:rPr lang="en" dirty="0"/>
              <a:t>Game Level Classification</a:t>
            </a:r>
            <a:endParaRPr dirty="0"/>
          </a:p>
        </p:txBody>
      </p:sp>
      <p:sp>
        <p:nvSpPr>
          <p:cNvPr id="361" name="Google Shape;361;p30"/>
          <p:cNvSpPr txBox="1">
            <a:spLocks noGrp="1"/>
          </p:cNvSpPr>
          <p:nvPr>
            <p:ph type="body" idx="1"/>
          </p:nvPr>
        </p:nvSpPr>
        <p:spPr>
          <a:xfrm>
            <a:off x="311700" y="1654629"/>
            <a:ext cx="4260300" cy="4401840"/>
          </a:xfrm>
          <a:prstGeom prst="rect">
            <a:avLst/>
          </a:prstGeom>
        </p:spPr>
        <p:txBody>
          <a:bodyPr spcFirstLastPara="1" wrap="square" lIns="91425" tIns="91425" rIns="91425" bIns="91425" anchor="t" anchorCtr="0">
            <a:noAutofit/>
          </a:bodyPr>
          <a:lstStyle/>
          <a:p>
            <a:pPr indent="-342900">
              <a:buSzPts val="1800"/>
              <a:buChar char="●"/>
            </a:pPr>
            <a:r>
              <a:rPr lang="en" dirty="0"/>
              <a:t>Directly comparable to human performance</a:t>
            </a:r>
            <a:endParaRPr dirty="0"/>
          </a:p>
          <a:p>
            <a:pPr indent="-342900">
              <a:buSzPts val="1800"/>
              <a:buChar char="●"/>
            </a:pPr>
            <a:r>
              <a:rPr lang="en" dirty="0"/>
              <a:t>Results generated by our majority vote on utterance level prediction</a:t>
            </a:r>
            <a:endParaRPr dirty="0"/>
          </a:p>
          <a:p>
            <a:pPr indent="-342900">
              <a:buSzPts val="1800"/>
              <a:buChar char="●"/>
            </a:pPr>
            <a:r>
              <a:rPr lang="en" dirty="0"/>
              <a:t>15% better than human performance (as reported in </a:t>
            </a:r>
            <a:r>
              <a:rPr lang="en" dirty="0" err="1"/>
              <a:t>Soldner</a:t>
            </a:r>
            <a:r>
              <a:rPr lang="en" dirty="0"/>
              <a:t> et al. 2019)</a:t>
            </a:r>
            <a:endParaRPr dirty="0"/>
          </a:p>
        </p:txBody>
      </p:sp>
      <p:sp>
        <p:nvSpPr>
          <p:cNvPr id="362" name="Google Shape;362;p30"/>
          <p:cNvSpPr txBox="1"/>
          <p:nvPr/>
        </p:nvSpPr>
        <p:spPr>
          <a:xfrm>
            <a:off x="5239900" y="2402700"/>
            <a:ext cx="3241200" cy="1747800"/>
          </a:xfrm>
          <a:prstGeom prst="rect">
            <a:avLst/>
          </a:prstGeom>
          <a:noFill/>
          <a:ln>
            <a:noFill/>
          </a:ln>
        </p:spPr>
        <p:txBody>
          <a:bodyPr spcFirstLastPara="1" wrap="square" lIns="91425" tIns="91425" rIns="91425" bIns="91425" anchor="t" anchorCtr="0">
            <a:noAutofit/>
          </a:bodyPr>
          <a:lstStyle/>
          <a:p>
            <a:r>
              <a:rPr lang="en" sz="12000"/>
              <a:t>72%</a:t>
            </a:r>
            <a:endParaRPr sz="12000"/>
          </a:p>
          <a:p>
            <a:endParaRPr sz="12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366"/>
        <p:cNvGrpSpPr/>
        <p:nvPr/>
      </p:nvGrpSpPr>
      <p:grpSpPr>
        <a:xfrm>
          <a:off x="0" y="0"/>
          <a:ext cx="0" cy="0"/>
          <a:chOff x="0" y="0"/>
          <a:chExt cx="0" cy="0"/>
        </a:xfrm>
      </p:grpSpPr>
      <p:sp>
        <p:nvSpPr>
          <p:cNvPr id="367" name="Google Shape;367;p31"/>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Future Directions</a:t>
            </a:r>
            <a:endParaRPr dirty="0"/>
          </a:p>
        </p:txBody>
      </p:sp>
      <p:sp>
        <p:nvSpPr>
          <p:cNvPr id="368" name="Google Shape;368;p31"/>
          <p:cNvSpPr txBox="1">
            <a:spLocks noGrp="1"/>
          </p:cNvSpPr>
          <p:nvPr>
            <p:ph type="body" idx="1"/>
          </p:nvPr>
        </p:nvSpPr>
        <p:spPr>
          <a:prstGeom prst="rect">
            <a:avLst/>
          </a:prstGeom>
        </p:spPr>
        <p:txBody>
          <a:bodyPr spcFirstLastPara="1" wrap="square" lIns="91425" tIns="91425" rIns="91425" bIns="91425" anchor="t" anchorCtr="0">
            <a:noAutofit/>
          </a:bodyPr>
          <a:lstStyle/>
          <a:p>
            <a:pPr indent="-342900">
              <a:buSzPts val="1800"/>
              <a:buChar char="●"/>
            </a:pPr>
            <a:r>
              <a:rPr lang="en" dirty="0"/>
              <a:t>Evaluate model against real-world multimodal deception data</a:t>
            </a:r>
            <a:endParaRPr dirty="0"/>
          </a:p>
          <a:p>
            <a:pPr lvl="1" indent="-317500">
              <a:buSzPts val="1400"/>
              <a:buChar char="○"/>
            </a:pPr>
            <a:r>
              <a:rPr lang="en" dirty="0"/>
              <a:t>court testimonies</a:t>
            </a:r>
            <a:endParaRPr dirty="0"/>
          </a:p>
          <a:p>
            <a:pPr lvl="1" indent="-317500">
              <a:buSzPts val="1400"/>
              <a:buChar char="○"/>
            </a:pPr>
            <a:r>
              <a:rPr lang="en" dirty="0"/>
              <a:t>political speeches</a:t>
            </a:r>
            <a:endParaRPr dirty="0"/>
          </a:p>
          <a:p>
            <a:pPr indent="-342900">
              <a:buSzPts val="1800"/>
              <a:buChar char="●"/>
            </a:pPr>
            <a:r>
              <a:rPr lang="en" dirty="0"/>
              <a:t>With the increase in magnitude of data, more complex models</a:t>
            </a:r>
            <a:endParaRPr dirty="0"/>
          </a:p>
          <a:p>
            <a:pPr lvl="1" indent="-317500">
              <a:buSzPts val="1400"/>
              <a:buChar char="○"/>
            </a:pPr>
            <a:r>
              <a:rPr lang="en" dirty="0"/>
              <a:t>RNN for conversational context</a:t>
            </a:r>
            <a:endParaRPr dirty="0"/>
          </a:p>
          <a:p>
            <a:pPr lvl="1" indent="-317500">
              <a:buSzPts val="1400"/>
              <a:buChar char="○"/>
            </a:pPr>
            <a:r>
              <a:rPr lang="en" dirty="0"/>
              <a:t>time-dependent features</a:t>
            </a:r>
            <a:endParaRPr dirty="0"/>
          </a:p>
          <a:p>
            <a:pPr lvl="1" indent="-317500">
              <a:buSzPts val="1400"/>
              <a:buChar char="○"/>
            </a:pPr>
            <a:r>
              <a:rPr lang="en" dirty="0"/>
              <a:t>……</a:t>
            </a:r>
            <a:endParaRPr dirty="0"/>
          </a:p>
          <a:p>
            <a:pPr indent="-342900">
              <a:buSzPts val="1800"/>
              <a:buChar char="●"/>
            </a:pPr>
            <a:r>
              <a:rPr lang="en" dirty="0"/>
              <a:t>Trust analysis</a:t>
            </a:r>
            <a:endParaRPr dirty="0"/>
          </a:p>
          <a:p>
            <a:pPr lvl="1" indent="-317500">
              <a:buSzPts val="1400"/>
              <a:buChar char="○"/>
            </a:pPr>
            <a:r>
              <a:rPr lang="en" dirty="0"/>
              <a:t>Does the opponent of the game believe what you said?</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lvl="0"/>
            <a:r>
              <a:rPr lang="en-US" dirty="0"/>
              <a:t>So…How </a:t>
            </a:r>
            <a:r>
              <a:rPr lang="en-US" i="1" dirty="0"/>
              <a:t>do</a:t>
            </a:r>
            <a:r>
              <a:rPr lang="en-US" dirty="0"/>
              <a:t> Humans Decide which Speech to Trust? </a:t>
            </a:r>
            <a:r>
              <a:rPr lang="en-US" sz="2200" dirty="0"/>
              <a:t>(</a:t>
            </a:r>
            <a:r>
              <a:rPr lang="en-US" sz="2200" i="1" dirty="0">
                <a:hlinkClick r:id="rId3"/>
              </a:rPr>
              <a:t>Xi (Leslie) Chen et al</a:t>
            </a:r>
            <a:r>
              <a:rPr lang="en-US" sz="2200" i="1" dirty="0"/>
              <a:t> “Acoustic-Prosodic and Lexical Cues to Deception and Trust”, TACL 2020)</a:t>
            </a:r>
            <a:endParaRPr sz="2200" dirty="0"/>
          </a:p>
        </p:txBody>
      </p:sp>
      <p:sp>
        <p:nvSpPr>
          <p:cNvPr id="202" name="Google Shape;202;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The </a:t>
            </a:r>
            <a:r>
              <a:rPr lang="en-US" b="1" dirty="0">
                <a:solidFill>
                  <a:srgbClr val="0070C0"/>
                </a:solidFill>
              </a:rPr>
              <a:t>words</a:t>
            </a:r>
            <a:r>
              <a:rPr lang="en-US" dirty="0">
                <a:solidFill>
                  <a:srgbClr val="0070C0"/>
                </a:solidFill>
              </a:rPr>
              <a:t> </a:t>
            </a:r>
            <a:r>
              <a:rPr lang="en-US" dirty="0"/>
              <a:t>people say?</a:t>
            </a:r>
            <a:endParaRPr dirty="0"/>
          </a:p>
          <a:p>
            <a:pPr marL="342900" lvl="0" indent="-342900" algn="l" rtl="0">
              <a:spcBef>
                <a:spcPts val="560"/>
              </a:spcBef>
              <a:spcAft>
                <a:spcPts val="0"/>
              </a:spcAft>
              <a:buClr>
                <a:schemeClr val="dk1"/>
              </a:buClr>
              <a:buSzPts val="2800"/>
              <a:buChar char="•"/>
            </a:pPr>
            <a:r>
              <a:rPr lang="en-US" dirty="0"/>
              <a:t>The </a:t>
            </a:r>
            <a:r>
              <a:rPr lang="en-US" b="1" dirty="0">
                <a:solidFill>
                  <a:srgbClr val="0070C0"/>
                </a:solidFill>
              </a:rPr>
              <a:t>syntax</a:t>
            </a:r>
            <a:r>
              <a:rPr lang="en-US" dirty="0">
                <a:solidFill>
                  <a:srgbClr val="0070C0"/>
                </a:solidFill>
              </a:rPr>
              <a:t> </a:t>
            </a:r>
            <a:r>
              <a:rPr lang="en-US" dirty="0"/>
              <a:t>people choose?</a:t>
            </a:r>
            <a:endParaRPr dirty="0"/>
          </a:p>
          <a:p>
            <a:pPr marL="342900" lvl="0" indent="-342900" algn="l" rtl="0">
              <a:spcBef>
                <a:spcPts val="560"/>
              </a:spcBef>
              <a:spcAft>
                <a:spcPts val="0"/>
              </a:spcAft>
              <a:buClr>
                <a:schemeClr val="dk1"/>
              </a:buClr>
              <a:buSzPts val="2800"/>
              <a:buChar char="•"/>
            </a:pPr>
            <a:r>
              <a:rPr lang="en-US" dirty="0"/>
              <a:t>The </a:t>
            </a:r>
            <a:r>
              <a:rPr lang="en-US" b="1" dirty="0">
                <a:solidFill>
                  <a:srgbClr val="0070C0"/>
                </a:solidFill>
              </a:rPr>
              <a:t>acoustic content </a:t>
            </a:r>
            <a:r>
              <a:rPr lang="en-US" dirty="0"/>
              <a:t>of their speech?</a:t>
            </a:r>
            <a:endParaRPr dirty="0"/>
          </a:p>
          <a:p>
            <a:pPr marL="342900" lvl="0" indent="-342900" algn="l" rtl="0">
              <a:spcBef>
                <a:spcPts val="560"/>
              </a:spcBef>
              <a:spcAft>
                <a:spcPts val="0"/>
              </a:spcAft>
              <a:buClr>
                <a:schemeClr val="dk1"/>
              </a:buClr>
              <a:buSzPts val="2800"/>
              <a:buChar char="•"/>
            </a:pPr>
            <a:r>
              <a:rPr lang="en-US" dirty="0"/>
              <a:t>The </a:t>
            </a:r>
            <a:r>
              <a:rPr lang="en-US" b="1" dirty="0">
                <a:solidFill>
                  <a:srgbClr val="0070C0"/>
                </a:solidFill>
              </a:rPr>
              <a:t>prosody</a:t>
            </a:r>
            <a:r>
              <a:rPr lang="en-US" dirty="0">
                <a:solidFill>
                  <a:srgbClr val="0070C0"/>
                </a:solidFill>
              </a:rPr>
              <a:t> </a:t>
            </a:r>
            <a:r>
              <a:rPr lang="en-US" dirty="0"/>
              <a:t>of their speech?</a:t>
            </a:r>
            <a:endParaRPr dirty="0"/>
          </a:p>
          <a:p>
            <a:pPr marL="342900" lvl="0" indent="-342900" algn="l" rtl="0">
              <a:spcBef>
                <a:spcPts val="560"/>
              </a:spcBef>
              <a:spcAft>
                <a:spcPts val="0"/>
              </a:spcAft>
              <a:buClr>
                <a:srgbClr val="0070C0"/>
              </a:buClr>
              <a:buSzPts val="2800"/>
              <a:buChar char="•"/>
            </a:pPr>
            <a:r>
              <a:rPr lang="en-US" b="1" dirty="0">
                <a:solidFill>
                  <a:srgbClr val="0070C0"/>
                </a:solidFill>
              </a:rPr>
              <a:t>Why do humans believe lies are true?</a:t>
            </a:r>
            <a:endParaRPr b="1" dirty="0">
              <a:solidFill>
                <a:srgbClr val="0070C0"/>
              </a:solidFill>
            </a:endParaRPr>
          </a:p>
          <a:p>
            <a:pPr marL="742950" lvl="1" indent="-285750" algn="l" rtl="0">
              <a:spcBef>
                <a:spcPts val="480"/>
              </a:spcBef>
              <a:spcAft>
                <a:spcPts val="0"/>
              </a:spcAft>
              <a:buClr>
                <a:schemeClr val="dk1"/>
              </a:buClr>
              <a:buSzPts val="2400"/>
              <a:buChar char="–"/>
            </a:pPr>
            <a:r>
              <a:rPr lang="en-US" dirty="0"/>
              <a:t>How do </a:t>
            </a:r>
            <a:r>
              <a:rPr lang="en-US" b="1" dirty="0">
                <a:solidFill>
                  <a:srgbClr val="C00000"/>
                </a:solidFill>
              </a:rPr>
              <a:t>human decisions </a:t>
            </a:r>
            <a:r>
              <a:rPr lang="en-US" dirty="0"/>
              <a:t>compare with the features our </a:t>
            </a:r>
            <a:r>
              <a:rPr lang="en-US" b="1" dirty="0">
                <a:solidFill>
                  <a:srgbClr val="C00000"/>
                </a:solidFill>
              </a:rPr>
              <a:t>classifiers</a:t>
            </a:r>
            <a:r>
              <a:rPr lang="en-US" dirty="0">
                <a:solidFill>
                  <a:srgbClr val="C00000"/>
                </a:solidFill>
              </a:rPr>
              <a:t> </a:t>
            </a:r>
            <a:r>
              <a:rPr lang="en-US" dirty="0"/>
              <a:t>use more successfully to detect lies and truth?</a:t>
            </a:r>
            <a:endParaRPr dirty="0"/>
          </a:p>
          <a:p>
            <a:pPr marL="742950" lvl="1" indent="-285750" algn="l" rtl="0">
              <a:spcBef>
                <a:spcPts val="480"/>
              </a:spcBef>
              <a:spcAft>
                <a:spcPts val="0"/>
              </a:spcAft>
              <a:buClr>
                <a:schemeClr val="dk1"/>
              </a:buClr>
              <a:buSzPts val="2400"/>
              <a:buChar char="–"/>
            </a:pPr>
            <a:r>
              <a:rPr lang="en-US" dirty="0"/>
              <a:t>How does each compare with the </a:t>
            </a:r>
            <a:r>
              <a:rPr lang="en-US" b="1" dirty="0">
                <a:solidFill>
                  <a:srgbClr val="C00000"/>
                </a:solidFill>
              </a:rPr>
              <a:t>actual characteristics </a:t>
            </a:r>
            <a:r>
              <a:rPr lang="en-US" dirty="0"/>
              <a:t>of </a:t>
            </a:r>
            <a:r>
              <a:rPr lang="en-US" b="1" dirty="0">
                <a:solidFill>
                  <a:srgbClr val="CC3300"/>
                </a:solidFill>
              </a:rPr>
              <a:t>trustworthy</a:t>
            </a:r>
            <a:r>
              <a:rPr lang="en-US" dirty="0"/>
              <a:t> (true) vs. </a:t>
            </a:r>
            <a:r>
              <a:rPr lang="en-US" b="1" dirty="0">
                <a:solidFill>
                  <a:srgbClr val="CC3300"/>
                </a:solidFill>
              </a:rPr>
              <a:t>untrustworthy</a:t>
            </a:r>
            <a:r>
              <a:rPr lang="en-US" dirty="0"/>
              <a:t> (lying) speech?</a:t>
            </a:r>
            <a:endParaRPr dirty="0"/>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p:txBody>
      </p:sp>
      <p:sp>
        <p:nvSpPr>
          <p:cNvPr id="203" name="Google Shape;20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Approach</a:t>
            </a:r>
            <a:endParaRPr/>
          </a:p>
        </p:txBody>
      </p:sp>
      <p:sp>
        <p:nvSpPr>
          <p:cNvPr id="209" name="Google Shape;209;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Created a game, </a:t>
            </a:r>
            <a:r>
              <a:rPr lang="en-US" b="1" dirty="0" err="1">
                <a:solidFill>
                  <a:srgbClr val="0070C0"/>
                </a:solidFill>
              </a:rPr>
              <a:t>LieCatcher</a:t>
            </a:r>
            <a:r>
              <a:rPr lang="en-US" dirty="0"/>
              <a:t>, to collect additional human judgments via AMT tasks</a:t>
            </a:r>
            <a:endParaRPr dirty="0"/>
          </a:p>
          <a:p>
            <a:pPr marL="742950" lvl="1" indent="-285750" algn="l" rtl="0">
              <a:spcBef>
                <a:spcPts val="480"/>
              </a:spcBef>
              <a:spcAft>
                <a:spcPts val="0"/>
              </a:spcAft>
              <a:buClr>
                <a:schemeClr val="dk1"/>
              </a:buClr>
              <a:buSzPts val="2400"/>
              <a:buChar char="–"/>
            </a:pPr>
            <a:r>
              <a:rPr lang="en-US" dirty="0"/>
              <a:t>Each task included </a:t>
            </a:r>
            <a:r>
              <a:rPr lang="en-US" dirty="0">
                <a:solidFill>
                  <a:schemeClr val="tx1"/>
                </a:solidFill>
              </a:rPr>
              <a:t>12 of the 24 </a:t>
            </a:r>
            <a:r>
              <a:rPr lang="en-US" b="1" dirty="0">
                <a:solidFill>
                  <a:srgbClr val="C00000"/>
                </a:solidFill>
              </a:rPr>
              <a:t>questions</a:t>
            </a:r>
            <a:r>
              <a:rPr lang="en-US" dirty="0">
                <a:solidFill>
                  <a:srgbClr val="C00000"/>
                </a:solidFill>
              </a:rPr>
              <a:t> </a:t>
            </a:r>
            <a:r>
              <a:rPr lang="en-US" b="1" dirty="0">
                <a:solidFill>
                  <a:srgbClr val="C00000"/>
                </a:solidFill>
              </a:rPr>
              <a:t>(text) </a:t>
            </a:r>
            <a:r>
              <a:rPr lang="en-US" dirty="0"/>
              <a:t>and</a:t>
            </a:r>
            <a:r>
              <a:rPr lang="en-US" dirty="0">
                <a:solidFill>
                  <a:srgbClr val="CC3300"/>
                </a:solidFill>
              </a:rPr>
              <a:t> </a:t>
            </a:r>
            <a:r>
              <a:rPr lang="en-US" b="1" dirty="0">
                <a:solidFill>
                  <a:srgbClr val="C00000"/>
                </a:solidFill>
              </a:rPr>
              <a:t>first responses (speech) </a:t>
            </a:r>
            <a:r>
              <a:rPr lang="en-US" dirty="0"/>
              <a:t>of interviewees from our corpus, one at a time, plus a check question to ensure attention to game</a:t>
            </a:r>
            <a:endParaRPr dirty="0"/>
          </a:p>
          <a:p>
            <a:pPr marL="742950" lvl="1" indent="-285750" algn="l" rtl="0">
              <a:spcBef>
                <a:spcPts val="480"/>
              </a:spcBef>
              <a:spcAft>
                <a:spcPts val="0"/>
              </a:spcAft>
              <a:buClr>
                <a:schemeClr val="dk1"/>
              </a:buClr>
              <a:buSzPts val="2400"/>
              <a:buChar char="–"/>
            </a:pPr>
            <a:r>
              <a:rPr lang="en-US" dirty="0"/>
              <a:t>Audio samples </a:t>
            </a:r>
            <a:r>
              <a:rPr lang="en-US" b="1" dirty="0">
                <a:solidFill>
                  <a:srgbClr val="C00000"/>
                </a:solidFill>
              </a:rPr>
              <a:t>balanced</a:t>
            </a:r>
            <a:r>
              <a:rPr lang="en-US" dirty="0">
                <a:solidFill>
                  <a:srgbClr val="C00000"/>
                </a:solidFill>
              </a:rPr>
              <a:t> </a:t>
            </a:r>
            <a:r>
              <a:rPr lang="en-US" b="1" dirty="0">
                <a:solidFill>
                  <a:srgbClr val="C00000"/>
                </a:solidFill>
              </a:rPr>
              <a:t>by gender, native language, question, and speaker</a:t>
            </a:r>
            <a:endParaRPr b="1" dirty="0">
              <a:solidFill>
                <a:srgbClr val="C00000"/>
              </a:solidFill>
            </a:endParaRPr>
          </a:p>
          <a:p>
            <a:pPr marL="742950" lvl="1" indent="-285750" algn="l" rtl="0">
              <a:spcBef>
                <a:spcPts val="480"/>
              </a:spcBef>
              <a:spcAft>
                <a:spcPts val="0"/>
              </a:spcAft>
              <a:buClr>
                <a:srgbClr val="FF0000"/>
              </a:buClr>
              <a:buSzPts val="2400"/>
              <a:buChar char="–"/>
            </a:pPr>
            <a:r>
              <a:rPr lang="en-US" b="1" dirty="0">
                <a:solidFill>
                  <a:srgbClr val="C00000"/>
                </a:solidFill>
              </a:rPr>
              <a:t>Balanced also for truth/ lie</a:t>
            </a:r>
            <a:r>
              <a:rPr lang="en-US" dirty="0"/>
              <a:t>: Half true, half false responses</a:t>
            </a:r>
            <a:endParaRPr dirty="0"/>
          </a:p>
          <a:p>
            <a:pPr marL="342900" lvl="0" indent="-342900" algn="l" rtl="0">
              <a:spcBef>
                <a:spcPts val="560"/>
              </a:spcBef>
              <a:spcAft>
                <a:spcPts val="0"/>
              </a:spcAft>
              <a:buClr>
                <a:schemeClr val="dk1"/>
              </a:buClr>
              <a:buSzPts val="2800"/>
              <a:buChar char="•"/>
            </a:pPr>
            <a:r>
              <a:rPr lang="en-US" dirty="0"/>
              <a:t>Collected </a:t>
            </a:r>
            <a:r>
              <a:rPr lang="en-US" b="1" dirty="0">
                <a:solidFill>
                  <a:srgbClr val="0070C0"/>
                </a:solidFill>
              </a:rPr>
              <a:t>human judgments </a:t>
            </a:r>
            <a:r>
              <a:rPr lang="en-US" dirty="0"/>
              <a:t>with their </a:t>
            </a:r>
            <a:r>
              <a:rPr lang="en-US" b="1" dirty="0">
                <a:solidFill>
                  <a:srgbClr val="0070C0"/>
                </a:solidFill>
              </a:rPr>
              <a:t>demographic</a:t>
            </a:r>
            <a:r>
              <a:rPr lang="en-US" dirty="0"/>
              <a:t> and </a:t>
            </a:r>
            <a:r>
              <a:rPr lang="en-US" b="1" dirty="0">
                <a:solidFill>
                  <a:srgbClr val="0070C0"/>
                </a:solidFill>
              </a:rPr>
              <a:t>personality</a:t>
            </a:r>
            <a:r>
              <a:rPr lang="en-US" dirty="0"/>
              <a:t> (TIPI) information</a:t>
            </a:r>
            <a:endParaRPr dirty="0"/>
          </a:p>
          <a:p>
            <a:pPr marL="742950" lvl="1" indent="-133350" algn="l" rtl="0">
              <a:spcBef>
                <a:spcPts val="480"/>
              </a:spcBef>
              <a:spcAft>
                <a:spcPts val="0"/>
              </a:spcAft>
              <a:buClr>
                <a:schemeClr val="dk1"/>
              </a:buClr>
              <a:buSzPts val="2400"/>
              <a:buNone/>
            </a:pPr>
            <a:endParaRPr dirty="0"/>
          </a:p>
          <a:p>
            <a:pPr marL="342900" lvl="0" indent="-165100" algn="l" rtl="0">
              <a:spcBef>
                <a:spcPts val="560"/>
              </a:spcBef>
              <a:spcAft>
                <a:spcPts val="0"/>
              </a:spcAft>
              <a:buClr>
                <a:schemeClr val="dk1"/>
              </a:buClr>
              <a:buSzPts val="2800"/>
              <a:buNone/>
            </a:pPr>
            <a:endParaRPr dirty="0"/>
          </a:p>
        </p:txBody>
      </p:sp>
      <p:sp>
        <p:nvSpPr>
          <p:cNvPr id="210" name="Google Shape;2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type="body" idx="1"/>
          </p:nvPr>
        </p:nvSpPr>
        <p:spPr>
          <a:xfrm>
            <a:off x="685800" y="603849"/>
            <a:ext cx="7772400" cy="5492151"/>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Char char="–"/>
            </a:pPr>
            <a:r>
              <a:rPr lang="en-US" dirty="0"/>
              <a:t>Restricted raters to </a:t>
            </a:r>
            <a:r>
              <a:rPr lang="en-US" b="1" dirty="0">
                <a:solidFill>
                  <a:srgbClr val="C00000"/>
                </a:solidFill>
              </a:rPr>
              <a:t>fluent speakers of English</a:t>
            </a:r>
          </a:p>
          <a:p>
            <a:pPr marL="742950" lvl="1" indent="-285750" algn="l" rtl="0">
              <a:spcBef>
                <a:spcPts val="0"/>
              </a:spcBef>
              <a:spcAft>
                <a:spcPts val="0"/>
              </a:spcAft>
              <a:buClr>
                <a:schemeClr val="dk1"/>
              </a:buClr>
              <a:buSzPts val="2400"/>
              <a:buChar char="–"/>
            </a:pPr>
            <a:r>
              <a:rPr lang="en-US" dirty="0">
                <a:solidFill>
                  <a:schemeClr val="tx1"/>
                </a:solidFill>
              </a:rPr>
              <a:t>Asked them about </a:t>
            </a:r>
            <a:r>
              <a:rPr lang="en-US" b="1" dirty="0">
                <a:solidFill>
                  <a:srgbClr val="C00000"/>
                </a:solidFill>
              </a:rPr>
              <a:t>prior experience in law enforcement</a:t>
            </a:r>
            <a:endParaRPr b="1" dirty="0">
              <a:solidFill>
                <a:srgbClr val="C00000"/>
              </a:solidFill>
            </a:endParaRPr>
          </a:p>
          <a:p>
            <a:pPr marL="742950" lvl="1" indent="-285750" algn="l" rtl="0">
              <a:spcBef>
                <a:spcPts val="480"/>
              </a:spcBef>
              <a:spcAft>
                <a:spcPts val="0"/>
              </a:spcAft>
              <a:buClr>
                <a:schemeClr val="dk1"/>
              </a:buClr>
              <a:buSzPts val="2400"/>
              <a:buChar char="–"/>
            </a:pPr>
            <a:r>
              <a:rPr lang="en-US" dirty="0"/>
              <a:t>Must listen to </a:t>
            </a:r>
            <a:r>
              <a:rPr lang="en-US" b="1" dirty="0">
                <a:solidFill>
                  <a:srgbClr val="C00000"/>
                </a:solidFill>
              </a:rPr>
              <a:t>full response </a:t>
            </a:r>
            <a:r>
              <a:rPr lang="en-US" dirty="0"/>
              <a:t>before answering</a:t>
            </a:r>
            <a:endParaRPr dirty="0"/>
          </a:p>
          <a:p>
            <a:pPr marL="742950" lvl="1" indent="-285750" algn="l" rtl="0">
              <a:spcBef>
                <a:spcPts val="480"/>
              </a:spcBef>
              <a:spcAft>
                <a:spcPts val="0"/>
              </a:spcAft>
              <a:buClr>
                <a:schemeClr val="dk1"/>
              </a:buClr>
              <a:buSzPts val="2400"/>
              <a:buChar char="–"/>
            </a:pPr>
            <a:r>
              <a:rPr lang="en-US" dirty="0"/>
              <a:t>Also collected </a:t>
            </a:r>
            <a:r>
              <a:rPr lang="en-US" b="1" dirty="0">
                <a:solidFill>
                  <a:srgbClr val="C00000"/>
                </a:solidFill>
              </a:rPr>
              <a:t>time interval </a:t>
            </a:r>
            <a:r>
              <a:rPr lang="en-US" dirty="0"/>
              <a:t>before decision</a:t>
            </a:r>
            <a:endParaRPr dirty="0"/>
          </a:p>
          <a:p>
            <a:pPr marL="742950" lvl="1" indent="-285750" algn="l" rtl="0">
              <a:spcBef>
                <a:spcPts val="480"/>
              </a:spcBef>
              <a:spcAft>
                <a:spcPts val="0"/>
              </a:spcAft>
              <a:buClr>
                <a:srgbClr val="FF0000"/>
              </a:buClr>
              <a:buSzPts val="2400"/>
              <a:buChar char="–"/>
            </a:pPr>
            <a:r>
              <a:rPr lang="en-US" b="1" dirty="0">
                <a:solidFill>
                  <a:srgbClr val="C00000"/>
                </a:solidFill>
              </a:rPr>
              <a:t>Success rate </a:t>
            </a:r>
            <a:r>
              <a:rPr lang="en-US" dirty="0"/>
              <a:t>provided to raters only at end of task of each 13 question task – not for each question they rated</a:t>
            </a:r>
            <a:endParaRPr dirty="0"/>
          </a:p>
          <a:p>
            <a:pPr marL="742950" lvl="1" indent="-285750" algn="l" rtl="0">
              <a:spcBef>
                <a:spcPts val="480"/>
              </a:spcBef>
              <a:spcAft>
                <a:spcPts val="0"/>
              </a:spcAft>
              <a:buClr>
                <a:schemeClr val="dk1"/>
              </a:buClr>
              <a:buSzPts val="2400"/>
              <a:buChar char="–"/>
            </a:pPr>
            <a:r>
              <a:rPr lang="en-US" dirty="0"/>
              <a:t>Each </a:t>
            </a:r>
            <a:r>
              <a:rPr lang="en-US" dirty="0" err="1"/>
              <a:t>turker</a:t>
            </a:r>
            <a:r>
              <a:rPr lang="en-US" dirty="0"/>
              <a:t> limited to </a:t>
            </a:r>
            <a:r>
              <a:rPr lang="en-US" b="1" dirty="0">
                <a:solidFill>
                  <a:srgbClr val="C00000"/>
                </a:solidFill>
              </a:rPr>
              <a:t>10 tasks max</a:t>
            </a:r>
            <a:endParaRPr b="1" dirty="0">
              <a:solidFill>
                <a:srgbClr val="C00000"/>
              </a:solidFill>
            </a:endParaRPr>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p:txBody>
      </p:sp>
      <p:sp>
        <p:nvSpPr>
          <p:cNvPr id="216" name="Google Shape;216;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err="1"/>
              <a:t>LieCatcher</a:t>
            </a:r>
            <a:r>
              <a:rPr lang="en-US" dirty="0"/>
              <a:t>: Game-with-a-Purpose</a:t>
            </a:r>
            <a:endParaRPr dirty="0"/>
          </a:p>
        </p:txBody>
      </p:sp>
      <p:sp>
        <p:nvSpPr>
          <p:cNvPr id="223" name="Google Shape;22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pic>
        <p:nvPicPr>
          <p:cNvPr id="224" name="Google Shape;224;p26">
            <a:hlinkClick r:id="rId3"/>
          </p:cNvPr>
          <p:cNvPicPr preferRelativeResize="0"/>
          <p:nvPr/>
        </p:nvPicPr>
        <p:blipFill rotWithShape="1">
          <a:blip r:embed="rId4">
            <a:alphaModFix/>
          </a:blip>
          <a:srcRect/>
          <a:stretch/>
        </p:blipFill>
        <p:spPr>
          <a:xfrm>
            <a:off x="1441784" y="2125266"/>
            <a:ext cx="6260432" cy="322833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7" descr="https://lh3.googleusercontent.com/uCnXFy0g3PMGnElTWkiwyzlqGiiok3ZwvYgFVixmhqMLdpK95hbat_mTzcjpU7OoQMXbNdw5zfQ5xbjKxYpB4Hl5F_fDQruTAyKzk7HjOXOJzAP_JEap0domjVwHRU0H50UYcs9GdWU"/>
          <p:cNvPicPr preferRelativeResize="0"/>
          <p:nvPr/>
        </p:nvPicPr>
        <p:blipFill rotWithShape="1">
          <a:blip r:embed="rId3">
            <a:alphaModFix/>
          </a:blip>
          <a:srcRect/>
          <a:stretch/>
        </p:blipFill>
        <p:spPr>
          <a:xfrm>
            <a:off x="904875" y="857250"/>
            <a:ext cx="7334250" cy="5143500"/>
          </a:xfrm>
          <a:prstGeom prst="rect">
            <a:avLst/>
          </a:prstGeom>
          <a:noFill/>
          <a:ln>
            <a:noFill/>
          </a:ln>
        </p:spPr>
      </p:pic>
      <p:sp>
        <p:nvSpPr>
          <p:cNvPr id="231" name="Google Shape;231;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Crowdsourcing Study Procedures</a:t>
            </a:r>
            <a:endParaRPr dirty="0"/>
          </a:p>
        </p:txBody>
      </p:sp>
      <p:sp>
        <p:nvSpPr>
          <p:cNvPr id="238" name="Google Shape;238;p28"/>
          <p:cNvSpPr txBox="1">
            <a:spLocks noGrp="1"/>
          </p:cNvSpPr>
          <p:nvPr>
            <p:ph type="body" idx="1"/>
          </p:nvPr>
        </p:nvSpPr>
        <p:spPr>
          <a:xfrm>
            <a:off x="457200" y="1387550"/>
            <a:ext cx="8229600" cy="47561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5,340</a:t>
            </a:r>
            <a:r>
              <a:rPr lang="en-US" dirty="0"/>
              <a:t> utterances w/ </a:t>
            </a:r>
            <a:r>
              <a:rPr lang="en-US" b="1" dirty="0">
                <a:solidFill>
                  <a:srgbClr val="0070C0"/>
                </a:solidFill>
              </a:rPr>
              <a:t>3 rater judgments </a:t>
            </a:r>
            <a:r>
              <a:rPr lang="en-US" dirty="0"/>
              <a:t>per utterance</a:t>
            </a:r>
            <a:endParaRPr dirty="0"/>
          </a:p>
          <a:p>
            <a:pPr marL="800100" lvl="1">
              <a:spcBef>
                <a:spcPts val="560"/>
              </a:spcBef>
              <a:buClr>
                <a:srgbClr val="0070C0"/>
              </a:buClr>
              <a:buSzPts val="2800"/>
              <a:buChar char="•"/>
            </a:pPr>
            <a:r>
              <a:rPr lang="en-US" b="1" dirty="0">
                <a:solidFill>
                  <a:srgbClr val="0070C0"/>
                </a:solidFill>
              </a:rPr>
              <a:t>431</a:t>
            </a:r>
            <a:r>
              <a:rPr lang="en-US" dirty="0"/>
              <a:t> unique </a:t>
            </a:r>
            <a:r>
              <a:rPr lang="en-US" dirty="0" err="1"/>
              <a:t>turkers</a:t>
            </a:r>
            <a:r>
              <a:rPr lang="en-US" dirty="0"/>
              <a:t>: 38.9% male, 59.1% female, 2.1% unreported</a:t>
            </a:r>
          </a:p>
          <a:p>
            <a:pPr marL="800100" lvl="1">
              <a:spcBef>
                <a:spcPts val="560"/>
              </a:spcBef>
              <a:buSzPts val="2800"/>
              <a:buChar char="•"/>
            </a:pPr>
            <a:r>
              <a:rPr lang="en-US" dirty="0"/>
              <a:t>Only 4.8% reported </a:t>
            </a:r>
            <a:r>
              <a:rPr lang="en-US" b="1" dirty="0">
                <a:solidFill>
                  <a:srgbClr val="0070C0"/>
                </a:solidFill>
              </a:rPr>
              <a:t>previous experience in law enforcement</a:t>
            </a:r>
            <a:endParaRPr b="1" dirty="0">
              <a:solidFill>
                <a:srgbClr val="0070C0"/>
              </a:solidFill>
            </a:endParaRPr>
          </a:p>
          <a:p>
            <a:pPr marL="800100" lvl="1">
              <a:spcBef>
                <a:spcPts val="560"/>
              </a:spcBef>
              <a:buSzPts val="2800"/>
              <a:buChar char="•"/>
            </a:pPr>
            <a:r>
              <a:rPr lang="en-US" dirty="0"/>
              <a:t>Raters also reported at the end of the game the </a:t>
            </a:r>
            <a:r>
              <a:rPr lang="en-US" b="1" dirty="0">
                <a:solidFill>
                  <a:srgbClr val="0070C0"/>
                </a:solidFill>
              </a:rPr>
              <a:t>features they thought indicated deception or truth</a:t>
            </a:r>
          </a:p>
          <a:p>
            <a:pPr marL="800100" lvl="1">
              <a:spcBef>
                <a:spcPts val="560"/>
              </a:spcBef>
              <a:buSzPts val="2800"/>
              <a:buChar char="•"/>
            </a:pPr>
            <a:r>
              <a:rPr lang="en-US" dirty="0">
                <a:solidFill>
                  <a:schemeClr val="tx1"/>
                </a:solidFill>
              </a:rPr>
              <a:t>Then they were told their </a:t>
            </a:r>
            <a:r>
              <a:rPr lang="en-US" b="1" dirty="0">
                <a:solidFill>
                  <a:srgbClr val="0070C0"/>
                </a:solidFill>
              </a:rPr>
              <a:t>overall score</a:t>
            </a:r>
            <a:endParaRPr b="1" dirty="0">
              <a:solidFill>
                <a:srgbClr val="0070C0"/>
              </a:solidFill>
            </a:endParaRPr>
          </a:p>
        </p:txBody>
      </p:sp>
      <p:sp>
        <p:nvSpPr>
          <p:cNvPr id="239" name="Google Shape;2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pic>
        <p:nvPicPr>
          <p:cNvPr id="240" name="Google Shape;240;p28"/>
          <p:cNvPicPr preferRelativeResize="0"/>
          <p:nvPr/>
        </p:nvPicPr>
        <p:blipFill rotWithShape="1">
          <a:blip r:embed="rId3">
            <a:alphaModFix/>
          </a:blip>
          <a:srcRect/>
          <a:stretch/>
        </p:blipFill>
        <p:spPr>
          <a:xfrm>
            <a:off x="2565271" y="4808764"/>
            <a:ext cx="3600450" cy="1628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609600" y="355600"/>
            <a:ext cx="7848600" cy="138693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Why is Deception Detection a Problem?  </a:t>
            </a:r>
            <a:r>
              <a:rPr lang="en-US" sz="2800" dirty="0"/>
              <a:t>Human Performance at Detecting Lies is Very Poor </a:t>
            </a:r>
            <a:r>
              <a:rPr lang="en-US" sz="2200" dirty="0"/>
              <a:t>(</a:t>
            </a:r>
            <a:r>
              <a:rPr lang="en-US" sz="2200" dirty="0" err="1"/>
              <a:t>Aamodt</a:t>
            </a:r>
            <a:r>
              <a:rPr lang="en-US" sz="2200" dirty="0"/>
              <a:t> &amp; Mitchell, 2004; </a:t>
            </a:r>
            <a:r>
              <a:rPr lang="en-US" sz="2200" dirty="0" err="1"/>
              <a:t>Hartwig</a:t>
            </a:r>
            <a:r>
              <a:rPr lang="en-US" sz="2200" dirty="0"/>
              <a:t> et al., 2017)</a:t>
            </a:r>
            <a:endParaRPr dirty="0"/>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graphicFrame>
        <p:nvGraphicFramePr>
          <p:cNvPr id="72" name="Google Shape;72;p10"/>
          <p:cNvGraphicFramePr/>
          <p:nvPr>
            <p:extLst>
              <p:ext uri="{D42A27DB-BD31-4B8C-83A1-F6EECF244321}">
                <p14:modId xmlns:p14="http://schemas.microsoft.com/office/powerpoint/2010/main" val="799099293"/>
              </p:ext>
            </p:extLst>
          </p:nvPr>
        </p:nvGraphicFramePr>
        <p:xfrm>
          <a:off x="893136" y="1915066"/>
          <a:ext cx="7077650" cy="4161965"/>
        </p:xfrm>
        <a:graphic>
          <a:graphicData uri="http://schemas.openxmlformats.org/drawingml/2006/table">
            <a:tbl>
              <a:tblPr firstRow="1" bandRow="1">
                <a:noFill/>
                <a:tableStyleId>{EF62812B-F7C0-4C3C-954F-9B1E891277F2}</a:tableStyleId>
              </a:tblPr>
              <a:tblGrid>
                <a:gridCol w="2286975">
                  <a:extLst>
                    <a:ext uri="{9D8B030D-6E8A-4147-A177-3AD203B41FA5}">
                      <a16:colId xmlns:a16="http://schemas.microsoft.com/office/drawing/2014/main" val="20000"/>
                    </a:ext>
                  </a:extLst>
                </a:gridCol>
                <a:gridCol w="1454325">
                  <a:extLst>
                    <a:ext uri="{9D8B030D-6E8A-4147-A177-3AD203B41FA5}">
                      <a16:colId xmlns:a16="http://schemas.microsoft.com/office/drawing/2014/main" val="20001"/>
                    </a:ext>
                  </a:extLst>
                </a:gridCol>
                <a:gridCol w="1668175">
                  <a:extLst>
                    <a:ext uri="{9D8B030D-6E8A-4147-A177-3AD203B41FA5}">
                      <a16:colId xmlns:a16="http://schemas.microsoft.com/office/drawing/2014/main" val="20002"/>
                    </a:ext>
                  </a:extLst>
                </a:gridCol>
                <a:gridCol w="1668175">
                  <a:extLst>
                    <a:ext uri="{9D8B030D-6E8A-4147-A177-3AD203B41FA5}">
                      <a16:colId xmlns:a16="http://schemas.microsoft.com/office/drawing/2014/main" val="20003"/>
                    </a:ext>
                  </a:extLst>
                </a:gridCol>
              </a:tblGrid>
              <a:tr h="354450">
                <a:tc>
                  <a:txBody>
                    <a:bodyPr/>
                    <a:lstStyle/>
                    <a:p>
                      <a:pPr marL="0" marR="0" lvl="0" indent="0" algn="l" rtl="0">
                        <a:spcBef>
                          <a:spcPts val="0"/>
                        </a:spcBef>
                        <a:spcAft>
                          <a:spcPts val="0"/>
                        </a:spcAft>
                        <a:buNone/>
                      </a:pPr>
                      <a:r>
                        <a:rPr lang="en-US" sz="1800" b="1" i="0" u="none" strike="noStrike" cap="none">
                          <a:solidFill>
                            <a:schemeClr val="dk1"/>
                          </a:solidFill>
                          <a:latin typeface="Calibri"/>
                          <a:ea typeface="Calibri"/>
                          <a:cs typeface="Calibri"/>
                          <a:sym typeface="Calibri"/>
                        </a:rPr>
                        <a:t>Group</a:t>
                      </a:r>
                      <a:endParaRPr sz="1800">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800" b="1" i="0">
                          <a:solidFill>
                            <a:schemeClr val="dk1"/>
                          </a:solidFill>
                          <a:latin typeface="Calibri"/>
                          <a:ea typeface="Calibri"/>
                          <a:cs typeface="Calibri"/>
                          <a:sym typeface="Calibri"/>
                        </a:rPr>
                        <a:t># Studies</a:t>
                      </a:r>
                      <a:endParaRPr sz="1800">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800" b="1" i="0">
                          <a:solidFill>
                            <a:schemeClr val="dk1"/>
                          </a:solidFill>
                          <a:latin typeface="Calibri"/>
                          <a:ea typeface="Calibri"/>
                          <a:cs typeface="Calibri"/>
                          <a:sym typeface="Calibri"/>
                        </a:rPr>
                        <a:t># Subjects</a:t>
                      </a:r>
                      <a:endParaRPr sz="1800">
                        <a:latin typeface="Calibri"/>
                        <a:ea typeface="Calibri"/>
                        <a:cs typeface="Calibri"/>
                        <a:sym typeface="Calibri"/>
                      </a:endParaRPr>
                    </a:p>
                  </a:txBody>
                  <a:tcPr marL="68575" marR="68575" marT="34300" marB="34300"/>
                </a:tc>
                <a:tc>
                  <a:txBody>
                    <a:bodyPr/>
                    <a:lstStyle/>
                    <a:p>
                      <a:pPr marL="0" marR="0" lvl="0" indent="0" algn="ctr" rtl="0">
                        <a:spcBef>
                          <a:spcPts val="0"/>
                        </a:spcBef>
                        <a:spcAft>
                          <a:spcPts val="0"/>
                        </a:spcAft>
                        <a:buNone/>
                      </a:pPr>
                      <a:r>
                        <a:rPr lang="en-US" sz="1800" b="1" i="0">
                          <a:solidFill>
                            <a:schemeClr val="dk1"/>
                          </a:solidFill>
                          <a:latin typeface="Calibri"/>
                          <a:ea typeface="Calibri"/>
                          <a:cs typeface="Calibri"/>
                          <a:sym typeface="Calibri"/>
                        </a:rPr>
                        <a:t>Accuracy %</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0"/>
                  </a:ext>
                </a:extLst>
              </a:tr>
              <a:tr h="354475">
                <a:tc>
                  <a:txBody>
                    <a:bodyPr/>
                    <a:lstStyle/>
                    <a:p>
                      <a:pPr marL="0" marR="0" lvl="0" indent="0" algn="l" rtl="0">
                        <a:lnSpc>
                          <a:spcPct val="100000"/>
                        </a:lnSpc>
                        <a:spcBef>
                          <a:spcPts val="0"/>
                        </a:spcBef>
                        <a:spcAft>
                          <a:spcPts val="0"/>
                        </a:spcAft>
                        <a:buClr>
                          <a:srgbClr val="FF0000"/>
                        </a:buClr>
                        <a:buSzPts val="1500"/>
                        <a:buFont typeface="Calibri"/>
                        <a:buNone/>
                      </a:pPr>
                      <a:r>
                        <a:rPr lang="en-US" sz="1800" b="1" i="0" u="none" strike="noStrike" cap="none">
                          <a:solidFill>
                            <a:srgbClr val="FF0000"/>
                          </a:solidFill>
                          <a:latin typeface="Calibri"/>
                          <a:ea typeface="Calibri"/>
                          <a:cs typeface="Calibri"/>
                          <a:sym typeface="Calibri"/>
                        </a:rPr>
                        <a:t>Criminals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65.40</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1"/>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dirty="0">
                          <a:solidFill>
                            <a:srgbClr val="0070C0"/>
                          </a:solidFill>
                          <a:latin typeface="Calibri"/>
                          <a:ea typeface="Calibri"/>
                          <a:cs typeface="Calibri"/>
                          <a:sym typeface="Calibri"/>
                        </a:rPr>
                        <a:t>Secret service</a:t>
                      </a:r>
                      <a:endParaRPr sz="1800" b="1" dirty="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64.12</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2"/>
                  </a:ext>
                </a:extLst>
              </a:tr>
              <a:tr h="354475">
                <a:tc>
                  <a:txBody>
                    <a:bodyPr/>
                    <a:lstStyle/>
                    <a:p>
                      <a:pPr marL="0" marR="0" lvl="0" indent="0" algn="l"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Psychologists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508</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61.56</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3"/>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Judges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194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59.01</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4"/>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Police officers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8</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511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55.16</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5"/>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Federal officers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4</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341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54.54</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6"/>
                  </a:ext>
                </a:extLst>
              </a:tr>
              <a:tr h="354475">
                <a:tc>
                  <a:txBody>
                    <a:bodyPr/>
                    <a:lstStyle/>
                    <a:p>
                      <a:pPr marL="0" marR="0" lvl="0" indent="0" algn="l"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Students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122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8,876</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54.20</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7"/>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Detectives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341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51.16</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8"/>
                  </a:ext>
                </a:extLst>
              </a:tr>
              <a:tr h="354475">
                <a:tc>
                  <a:txBody>
                    <a:bodyPr/>
                    <a:lstStyle/>
                    <a:p>
                      <a:pPr marL="0" marR="0" lvl="0" indent="0" algn="l"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Investment professionals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215</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49.4</a:t>
                      </a:r>
                      <a:endParaRPr sz="1800">
                        <a:latin typeface="Calibri"/>
                        <a:ea typeface="Calibri"/>
                        <a:cs typeface="Calibri"/>
                        <a:sym typeface="Calibri"/>
                      </a:endParaRPr>
                    </a:p>
                  </a:txBody>
                  <a:tcPr marL="68575" marR="68575" marT="34300" marB="34300"/>
                </a:tc>
                <a:extLst>
                  <a:ext uri="{0D108BD9-81ED-4DB2-BD59-A6C34878D82A}">
                    <a16:rowId xmlns:a16="http://schemas.microsoft.com/office/drawing/2014/main" val="10009"/>
                  </a:ext>
                </a:extLst>
              </a:tr>
              <a:tr h="354475">
                <a:tc>
                  <a:txBody>
                    <a:bodyPr/>
                    <a:lstStyle/>
                    <a:p>
                      <a:pPr marL="0" marR="0" lvl="0" indent="0" algn="l" rtl="0">
                        <a:lnSpc>
                          <a:spcPct val="100000"/>
                        </a:lnSpc>
                        <a:spcBef>
                          <a:spcPts val="0"/>
                        </a:spcBef>
                        <a:spcAft>
                          <a:spcPts val="0"/>
                        </a:spcAft>
                        <a:buClr>
                          <a:srgbClr val="0070C0"/>
                        </a:buClr>
                        <a:buSzPts val="1500"/>
                        <a:buFont typeface="Calibri"/>
                        <a:buNone/>
                      </a:pPr>
                      <a:r>
                        <a:rPr lang="en-US" sz="1800" b="1" i="0" u="none" strike="noStrike" cap="none">
                          <a:solidFill>
                            <a:srgbClr val="0070C0"/>
                          </a:solidFill>
                          <a:latin typeface="Calibri"/>
                          <a:ea typeface="Calibri"/>
                          <a:cs typeface="Calibri"/>
                          <a:sym typeface="Calibri"/>
                        </a:rPr>
                        <a:t>Parole officers</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1</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a:solidFill>
                            <a:schemeClr val="dk1"/>
                          </a:solidFill>
                          <a:latin typeface="Calibri"/>
                          <a:ea typeface="Calibri"/>
                          <a:cs typeface="Calibri"/>
                          <a:sym typeface="Calibri"/>
                        </a:rPr>
                        <a:t>32</a:t>
                      </a:r>
                      <a:endParaRPr sz="1800">
                        <a:latin typeface="Calibri"/>
                        <a:ea typeface="Calibri"/>
                        <a:cs typeface="Calibri"/>
                        <a:sym typeface="Calibri"/>
                      </a:endParaRPr>
                    </a:p>
                  </a:txBody>
                  <a:tcPr marL="68575" marR="68575" marT="34300" marB="34300"/>
                </a:tc>
                <a:tc>
                  <a:txBody>
                    <a:bodyPr/>
                    <a:lstStyle/>
                    <a:p>
                      <a:pPr marL="0" marR="0" lvl="0" indent="0" algn="ctr" rtl="0">
                        <a:lnSpc>
                          <a:spcPct val="100000"/>
                        </a:lnSpc>
                        <a:spcBef>
                          <a:spcPts val="0"/>
                        </a:spcBef>
                        <a:spcAft>
                          <a:spcPts val="0"/>
                        </a:spcAft>
                        <a:buClr>
                          <a:schemeClr val="dk1"/>
                        </a:buClr>
                        <a:buSzPts val="1500"/>
                        <a:buFont typeface="Calibri"/>
                        <a:buNone/>
                      </a:pPr>
                      <a:r>
                        <a:rPr lang="en-US" sz="1800" i="0" u="none" strike="noStrike" cap="none" dirty="0">
                          <a:solidFill>
                            <a:schemeClr val="dk1"/>
                          </a:solidFill>
                          <a:latin typeface="Calibri"/>
                          <a:ea typeface="Calibri"/>
                          <a:cs typeface="Calibri"/>
                          <a:sym typeface="Calibri"/>
                        </a:rPr>
                        <a:t>40.42</a:t>
                      </a:r>
                      <a:endParaRPr sz="1800" dirty="0">
                        <a:latin typeface="Calibri"/>
                        <a:ea typeface="Calibri"/>
                        <a:cs typeface="Calibri"/>
                        <a:sym typeface="Calibri"/>
                      </a:endParaRPr>
                    </a:p>
                  </a:txBody>
                  <a:tcPr marL="68575" marR="68575" marT="34300" marB="34300"/>
                </a:tc>
                <a:extLst>
                  <a:ext uri="{0D108BD9-81ED-4DB2-BD59-A6C34878D82A}">
                    <a16:rowId xmlns:a16="http://schemas.microsoft.com/office/drawing/2014/main" val="10010"/>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Lie Detection Ability</a:t>
            </a:r>
            <a:endParaRPr/>
          </a:p>
        </p:txBody>
      </p:sp>
      <p:sp>
        <p:nvSpPr>
          <p:cNvPr id="247" name="Google Shape;247;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en-US" dirty="0"/>
              <a:t>Used majority vote: </a:t>
            </a:r>
            <a:r>
              <a:rPr lang="en-US" b="1" dirty="0">
                <a:solidFill>
                  <a:srgbClr val="0070C0"/>
                </a:solidFill>
              </a:rPr>
              <a:t>Overall accuracy = 49.93% </a:t>
            </a:r>
            <a:endParaRPr b="1" dirty="0">
              <a:solidFill>
                <a:srgbClr val="0070C0"/>
              </a:solidFill>
            </a:endParaRPr>
          </a:p>
          <a:p>
            <a:pPr marL="742950" lvl="1" indent="-285750" algn="l" rtl="0">
              <a:lnSpc>
                <a:spcPct val="90000"/>
              </a:lnSpc>
              <a:spcBef>
                <a:spcPts val="480"/>
              </a:spcBef>
              <a:spcAft>
                <a:spcPts val="0"/>
              </a:spcAft>
              <a:buClr>
                <a:schemeClr val="dk1"/>
              </a:buClr>
              <a:buSzPts val="2400"/>
              <a:buChar char="–"/>
            </a:pPr>
            <a:r>
              <a:rPr lang="en-US" dirty="0"/>
              <a:t>Fleiss’ kappa: 0.135 (slight agreement)</a:t>
            </a:r>
            <a:endParaRPr dirty="0"/>
          </a:p>
          <a:p>
            <a:pPr marL="342900" lvl="0" indent="-342900" algn="l" rtl="0">
              <a:lnSpc>
                <a:spcPct val="90000"/>
              </a:lnSpc>
              <a:spcBef>
                <a:spcPts val="560"/>
              </a:spcBef>
              <a:spcAft>
                <a:spcPts val="0"/>
              </a:spcAft>
              <a:buClr>
                <a:schemeClr val="dk1"/>
              </a:buClr>
              <a:buSzPts val="2800"/>
              <a:buChar char="•"/>
            </a:pPr>
            <a:r>
              <a:rPr lang="en-US" dirty="0"/>
              <a:t>Where </a:t>
            </a:r>
            <a:r>
              <a:rPr lang="en-US" b="1" dirty="0">
                <a:solidFill>
                  <a:srgbClr val="0070C0"/>
                </a:solidFill>
              </a:rPr>
              <a:t>all agreed</a:t>
            </a:r>
            <a:r>
              <a:rPr lang="en-US" dirty="0"/>
              <a:t>: 50.75% accuracy</a:t>
            </a:r>
            <a:endParaRPr dirty="0"/>
          </a:p>
          <a:p>
            <a:pPr marL="800100" lvl="1">
              <a:lnSpc>
                <a:spcPct val="90000"/>
              </a:lnSpc>
              <a:spcBef>
                <a:spcPts val="560"/>
              </a:spcBef>
              <a:buClr>
                <a:srgbClr val="0070C0"/>
              </a:buClr>
              <a:buSzPts val="2800"/>
              <a:buChar char="•"/>
            </a:pPr>
            <a:r>
              <a:rPr lang="en-US" b="1" dirty="0">
                <a:solidFill>
                  <a:srgbClr val="0070C0"/>
                </a:solidFill>
              </a:rPr>
              <a:t>Agreement</a:t>
            </a:r>
            <a:r>
              <a:rPr lang="en-US" dirty="0">
                <a:solidFill>
                  <a:srgbClr val="0070C0"/>
                </a:solidFill>
              </a:rPr>
              <a:t> </a:t>
            </a:r>
            <a:r>
              <a:rPr lang="en-US" dirty="0"/>
              <a:t>did </a:t>
            </a:r>
            <a:r>
              <a:rPr lang="en-US" b="1" i="1" dirty="0"/>
              <a:t>not</a:t>
            </a:r>
            <a:r>
              <a:rPr lang="en-US" dirty="0"/>
              <a:t> correlate with </a:t>
            </a:r>
            <a:r>
              <a:rPr lang="en-US" b="1" dirty="0">
                <a:solidFill>
                  <a:srgbClr val="0070C0"/>
                </a:solidFill>
              </a:rPr>
              <a:t>gender</a:t>
            </a:r>
            <a:r>
              <a:rPr lang="en-US" dirty="0"/>
              <a:t> or </a:t>
            </a:r>
            <a:r>
              <a:rPr lang="en-US" b="1" dirty="0">
                <a:solidFill>
                  <a:srgbClr val="0070C0"/>
                </a:solidFill>
              </a:rPr>
              <a:t>native language</a:t>
            </a:r>
            <a:r>
              <a:rPr lang="en-US" dirty="0"/>
              <a:t> of speakers or with </a:t>
            </a:r>
            <a:r>
              <a:rPr lang="en-US" b="1" dirty="0">
                <a:solidFill>
                  <a:srgbClr val="0070C0"/>
                </a:solidFill>
              </a:rPr>
              <a:t>utterance length </a:t>
            </a:r>
            <a:r>
              <a:rPr lang="en-US" dirty="0"/>
              <a:t>(with slightly lower agreement on longer responses)</a:t>
            </a:r>
            <a:endParaRPr dirty="0"/>
          </a:p>
          <a:p>
            <a:pPr marL="342900" lvl="0" indent="-342900" algn="l" rtl="0">
              <a:lnSpc>
                <a:spcPct val="90000"/>
              </a:lnSpc>
              <a:spcBef>
                <a:spcPts val="560"/>
              </a:spcBef>
              <a:spcAft>
                <a:spcPts val="0"/>
              </a:spcAft>
              <a:buClr>
                <a:schemeClr val="dk1"/>
              </a:buClr>
              <a:buSzPts val="2800"/>
              <a:buChar char="•"/>
            </a:pPr>
            <a:r>
              <a:rPr lang="en-US" dirty="0"/>
              <a:t>But:</a:t>
            </a:r>
            <a:endParaRPr dirty="0"/>
          </a:p>
          <a:p>
            <a:pPr marL="742950" lvl="1" indent="-285750" algn="l" rtl="0">
              <a:lnSpc>
                <a:spcPct val="90000"/>
              </a:lnSpc>
              <a:spcBef>
                <a:spcPts val="480"/>
              </a:spcBef>
              <a:spcAft>
                <a:spcPts val="0"/>
              </a:spcAft>
              <a:buClr>
                <a:srgbClr val="FF0000"/>
              </a:buClr>
              <a:buSzPts val="2400"/>
              <a:buChar char="–"/>
            </a:pPr>
            <a:r>
              <a:rPr lang="en-US" b="1" dirty="0">
                <a:solidFill>
                  <a:srgbClr val="C00000"/>
                </a:solidFill>
              </a:rPr>
              <a:t>Female speakers </a:t>
            </a:r>
            <a:r>
              <a:rPr lang="en-US" b="1" i="1" dirty="0">
                <a:solidFill>
                  <a:srgbClr val="C00000"/>
                </a:solidFill>
              </a:rPr>
              <a:t>were trusted </a:t>
            </a:r>
            <a:r>
              <a:rPr lang="en-US" b="1" dirty="0">
                <a:solidFill>
                  <a:srgbClr val="C00000"/>
                </a:solidFill>
              </a:rPr>
              <a:t>more</a:t>
            </a:r>
            <a:r>
              <a:rPr lang="en-US" dirty="0">
                <a:solidFill>
                  <a:srgbClr val="FF0000"/>
                </a:solidFill>
              </a:rPr>
              <a:t> </a:t>
            </a:r>
            <a:r>
              <a:rPr lang="en-US" dirty="0"/>
              <a:t>(71.5%) than male speakers (68.6%)</a:t>
            </a:r>
            <a:endParaRPr dirty="0"/>
          </a:p>
          <a:p>
            <a:pPr marL="742950" lvl="1" indent="-285750" algn="l" rtl="0">
              <a:lnSpc>
                <a:spcPct val="90000"/>
              </a:lnSpc>
              <a:spcBef>
                <a:spcPts val="480"/>
              </a:spcBef>
              <a:spcAft>
                <a:spcPts val="0"/>
              </a:spcAft>
              <a:buClr>
                <a:srgbClr val="FF0000"/>
              </a:buClr>
              <a:buSzPts val="2400"/>
              <a:buChar char="–"/>
            </a:pPr>
            <a:r>
              <a:rPr lang="en-US" b="1" dirty="0">
                <a:solidFill>
                  <a:srgbClr val="C00000"/>
                </a:solidFill>
              </a:rPr>
              <a:t>Native English speakers </a:t>
            </a:r>
            <a:r>
              <a:rPr lang="en-US" b="1" i="1" dirty="0">
                <a:solidFill>
                  <a:srgbClr val="C00000"/>
                </a:solidFill>
              </a:rPr>
              <a:t>were trusted </a:t>
            </a:r>
            <a:r>
              <a:rPr lang="en-US" b="1" dirty="0">
                <a:solidFill>
                  <a:srgbClr val="C00000"/>
                </a:solidFill>
              </a:rPr>
              <a:t>more </a:t>
            </a:r>
            <a:r>
              <a:rPr lang="en-US" dirty="0"/>
              <a:t>(73.5%) than native Chinese speakers (66.6%)</a:t>
            </a:r>
            <a:endParaRPr dirty="0"/>
          </a:p>
        </p:txBody>
      </p:sp>
      <p:sp>
        <p:nvSpPr>
          <p:cNvPr id="248" name="Google Shape;248;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0"/>
          <p:cNvSpPr txBox="1">
            <a:spLocks noGrp="1"/>
          </p:cNvSpPr>
          <p:nvPr>
            <p:ph type="body" idx="1"/>
          </p:nvPr>
        </p:nvSpPr>
        <p:spPr>
          <a:xfrm>
            <a:off x="457200" y="828136"/>
            <a:ext cx="8229600" cy="5298027"/>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Char char="–"/>
            </a:pPr>
            <a:r>
              <a:rPr lang="en-US" dirty="0"/>
              <a:t>In terms of </a:t>
            </a:r>
            <a:r>
              <a:rPr lang="en-US" b="1" dirty="0">
                <a:solidFill>
                  <a:srgbClr val="C00000"/>
                </a:solidFill>
              </a:rPr>
              <a:t>interviewee</a:t>
            </a:r>
            <a:r>
              <a:rPr lang="en-US" dirty="0"/>
              <a:t> </a:t>
            </a:r>
            <a:r>
              <a:rPr lang="en-US" b="1" dirty="0">
                <a:solidFill>
                  <a:srgbClr val="C00000"/>
                </a:solidFill>
              </a:rPr>
              <a:t>personality scores</a:t>
            </a:r>
            <a:r>
              <a:rPr lang="en-US" dirty="0"/>
              <a:t>: Speakers with </a:t>
            </a:r>
            <a:r>
              <a:rPr lang="en-US" b="1" dirty="0">
                <a:solidFill>
                  <a:srgbClr val="C00000"/>
                </a:solidFill>
              </a:rPr>
              <a:t>low conscientiousness</a:t>
            </a:r>
            <a:r>
              <a:rPr lang="en-US" dirty="0"/>
              <a:t> scores (71.9%) or </a:t>
            </a:r>
            <a:r>
              <a:rPr lang="en-US" b="1" dirty="0">
                <a:solidFill>
                  <a:srgbClr val="C00000"/>
                </a:solidFill>
              </a:rPr>
              <a:t>high openness to experience </a:t>
            </a:r>
            <a:r>
              <a:rPr lang="en-US" dirty="0"/>
              <a:t>scores (71.6%) or </a:t>
            </a:r>
            <a:r>
              <a:rPr lang="en-US" b="1" dirty="0">
                <a:solidFill>
                  <a:srgbClr val="C00000"/>
                </a:solidFill>
              </a:rPr>
              <a:t>high neuroticism </a:t>
            </a:r>
            <a:r>
              <a:rPr lang="en-US" dirty="0"/>
              <a:t>scores (71.8%) </a:t>
            </a:r>
            <a:r>
              <a:rPr lang="en-US" b="1" i="1" dirty="0"/>
              <a:t>were trusted more </a:t>
            </a:r>
            <a:r>
              <a:rPr lang="en-US" dirty="0"/>
              <a:t>than their opposites; </a:t>
            </a:r>
            <a:r>
              <a:rPr lang="en-US" b="1" dirty="0">
                <a:solidFill>
                  <a:srgbClr val="C00000"/>
                </a:solidFill>
              </a:rPr>
              <a:t>no high scores</a:t>
            </a:r>
            <a:r>
              <a:rPr lang="en-US" dirty="0"/>
              <a:t> for speech from speakers high in </a:t>
            </a:r>
            <a:r>
              <a:rPr lang="en-US" b="1" dirty="0">
                <a:solidFill>
                  <a:srgbClr val="C00000"/>
                </a:solidFill>
              </a:rPr>
              <a:t>extraversion</a:t>
            </a:r>
            <a:r>
              <a:rPr lang="en-US" dirty="0"/>
              <a:t> or </a:t>
            </a:r>
            <a:r>
              <a:rPr lang="en-US" b="1" i="1" dirty="0">
                <a:solidFill>
                  <a:srgbClr val="C00000"/>
                </a:solidFill>
              </a:rPr>
              <a:t>agreeableness</a:t>
            </a:r>
            <a:r>
              <a:rPr lang="en-US" dirty="0"/>
              <a:t>, which was surprising</a:t>
            </a:r>
            <a:endParaRPr dirty="0"/>
          </a:p>
        </p:txBody>
      </p:sp>
      <p:sp>
        <p:nvSpPr>
          <p:cNvPr id="254" name="Google Shape;254;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Inter-annotator Agreement</a:t>
            </a:r>
            <a:endParaRPr/>
          </a:p>
        </p:txBody>
      </p:sp>
      <p:sp>
        <p:nvSpPr>
          <p:cNvPr id="261" name="Google Shape;261;p31"/>
          <p:cNvSpPr txBox="1">
            <a:spLocks noGrp="1"/>
          </p:cNvSpPr>
          <p:nvPr>
            <p:ph type="body" idx="1"/>
          </p:nvPr>
        </p:nvSpPr>
        <p:spPr>
          <a:xfrm>
            <a:off x="628650" y="1417638"/>
            <a:ext cx="7035466" cy="493871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en-US" dirty="0"/>
              <a:t>Number of annotators agreeing on trusted utterances</a:t>
            </a: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165100" algn="l" rtl="0">
              <a:lnSpc>
                <a:spcPct val="90000"/>
              </a:lnSpc>
              <a:spcBef>
                <a:spcPts val="560"/>
              </a:spcBef>
              <a:spcAft>
                <a:spcPts val="0"/>
              </a:spcAft>
              <a:buClr>
                <a:schemeClr val="dk1"/>
              </a:buClr>
              <a:buSzPts val="2800"/>
              <a:buNone/>
            </a:pPr>
            <a:endParaRPr dirty="0"/>
          </a:p>
          <a:p>
            <a:pPr marL="342900" lvl="0" indent="-342900" algn="l" rtl="0">
              <a:lnSpc>
                <a:spcPct val="90000"/>
              </a:lnSpc>
              <a:spcBef>
                <a:spcPts val="560"/>
              </a:spcBef>
              <a:spcAft>
                <a:spcPts val="0"/>
              </a:spcAft>
              <a:buClr>
                <a:schemeClr val="dk1"/>
              </a:buClr>
              <a:buSzPts val="2800"/>
              <a:buChar char="•"/>
            </a:pPr>
            <a:r>
              <a:rPr lang="en-US" sz="2400" dirty="0"/>
              <a:t>Fleiss’ kappa low: 0.135</a:t>
            </a:r>
            <a:endParaRPr sz="2400" dirty="0"/>
          </a:p>
          <a:p>
            <a:pPr marL="342900" lvl="0" indent="-342900" algn="l" rtl="0">
              <a:lnSpc>
                <a:spcPct val="90000"/>
              </a:lnSpc>
              <a:spcBef>
                <a:spcPts val="560"/>
              </a:spcBef>
              <a:spcAft>
                <a:spcPts val="0"/>
              </a:spcAft>
              <a:buClr>
                <a:schemeClr val="dk1"/>
              </a:buClr>
              <a:buSzPts val="2800"/>
              <a:buChar char="•"/>
            </a:pPr>
            <a:r>
              <a:rPr lang="en-US" sz="2400" b="1" dirty="0">
                <a:solidFill>
                  <a:srgbClr val="0070C0"/>
                </a:solidFill>
              </a:rPr>
              <a:t>Truth bias </a:t>
            </a:r>
            <a:r>
              <a:rPr lang="en-US" sz="2400" dirty="0"/>
              <a:t>– 65% agreement on trust over-all </a:t>
            </a:r>
            <a:endParaRPr sz="2400" dirty="0"/>
          </a:p>
          <a:p>
            <a:pPr marL="342900" lvl="0" indent="-342900" algn="l" rtl="0">
              <a:lnSpc>
                <a:spcPct val="90000"/>
              </a:lnSpc>
              <a:spcBef>
                <a:spcPts val="560"/>
              </a:spcBef>
              <a:spcAft>
                <a:spcPts val="0"/>
              </a:spcAft>
              <a:buClr>
                <a:schemeClr val="dk1"/>
              </a:buClr>
              <a:buSzPts val="2800"/>
              <a:buChar char="•"/>
            </a:pPr>
            <a:r>
              <a:rPr lang="en-US" sz="2400" b="1" dirty="0">
                <a:solidFill>
                  <a:srgbClr val="0070C0"/>
                </a:solidFill>
              </a:rPr>
              <a:t>Truth Default Theory </a:t>
            </a:r>
            <a:r>
              <a:rPr lang="en-US" sz="2400" dirty="0"/>
              <a:t>(Timothy R. Levine, 2014)</a:t>
            </a:r>
            <a:endParaRPr sz="2400" dirty="0"/>
          </a:p>
        </p:txBody>
      </p:sp>
      <p:sp>
        <p:nvSpPr>
          <p:cNvPr id="262" name="Google Shape;26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pic>
        <p:nvPicPr>
          <p:cNvPr id="263" name="Google Shape;263;p31" descr="https://lh4.googleusercontent.com/p9ng-zcF7zFApoV4Ul6okYootQPZKvRMZoSzui71ddTUD0Ob6B6Y_Na3KXxfjK_5Kx-LFUtFneWO5rORc7o83j-_F5gYLSwzEq28WxsKi8KpltNXXu4Sr_qbH5-7QqEYjyZT3R_qm5g"/>
          <p:cNvPicPr preferRelativeResize="0"/>
          <p:nvPr/>
        </p:nvPicPr>
        <p:blipFill rotWithShape="1">
          <a:blip r:embed="rId3">
            <a:alphaModFix/>
          </a:blip>
          <a:srcRect/>
          <a:stretch/>
        </p:blipFill>
        <p:spPr>
          <a:xfrm>
            <a:off x="2456275" y="2196438"/>
            <a:ext cx="3867852" cy="257937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Features of Responses Examined</a:t>
            </a:r>
            <a:endParaRPr/>
          </a:p>
        </p:txBody>
      </p:sp>
      <p:sp>
        <p:nvSpPr>
          <p:cNvPr id="270" name="Google Shape;270;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Disfluency</a:t>
            </a:r>
            <a:r>
              <a:rPr lang="en-US" dirty="0"/>
              <a:t> “um…</a:t>
            </a:r>
            <a:r>
              <a:rPr lang="en-US" dirty="0" err="1"/>
              <a:t>er</a:t>
            </a:r>
            <a:r>
              <a:rPr lang="en-US" dirty="0"/>
              <a:t>”</a:t>
            </a:r>
            <a:endParaRPr dirty="0"/>
          </a:p>
          <a:p>
            <a:pPr marL="342900" lvl="0" indent="-342900" algn="l" rtl="0">
              <a:spcBef>
                <a:spcPts val="560"/>
              </a:spcBef>
              <a:spcAft>
                <a:spcPts val="0"/>
              </a:spcAft>
              <a:buClr>
                <a:srgbClr val="0070C0"/>
              </a:buClr>
              <a:buSzPts val="2800"/>
              <a:buChar char="•"/>
            </a:pPr>
            <a:r>
              <a:rPr lang="en-US" b="1" dirty="0">
                <a:solidFill>
                  <a:srgbClr val="0070C0"/>
                </a:solidFill>
              </a:rPr>
              <a:t>Prosody/Acoustics:</a:t>
            </a:r>
            <a:r>
              <a:rPr lang="en-US" b="1" dirty="0"/>
              <a:t> </a:t>
            </a:r>
            <a:r>
              <a:rPr lang="en-US" dirty="0">
                <a:solidFill>
                  <a:schemeClr val="tx1"/>
                </a:solidFill>
              </a:rPr>
              <a:t>pitch, speaking rate, loudness</a:t>
            </a:r>
            <a:endParaRPr dirty="0">
              <a:solidFill>
                <a:schemeClr val="tx1"/>
              </a:solidFill>
            </a:endParaRPr>
          </a:p>
          <a:p>
            <a:pPr marL="342900" lvl="0" indent="-342900" algn="l" rtl="0">
              <a:spcBef>
                <a:spcPts val="560"/>
              </a:spcBef>
              <a:spcAft>
                <a:spcPts val="0"/>
              </a:spcAft>
              <a:buClr>
                <a:srgbClr val="0070C0"/>
              </a:buClr>
              <a:buSzPts val="2800"/>
              <a:buChar char="•"/>
            </a:pPr>
            <a:r>
              <a:rPr lang="en-US" b="1" dirty="0">
                <a:solidFill>
                  <a:srgbClr val="0070C0"/>
                </a:solidFill>
              </a:rPr>
              <a:t>Complexity:</a:t>
            </a:r>
            <a:r>
              <a:rPr lang="en-US" dirty="0"/>
              <a:t> more words, more detail</a:t>
            </a:r>
            <a:endParaRPr dirty="0"/>
          </a:p>
          <a:p>
            <a:pPr marL="342900" lvl="0" indent="-342900" algn="l" rtl="0">
              <a:spcBef>
                <a:spcPts val="560"/>
              </a:spcBef>
              <a:spcAft>
                <a:spcPts val="0"/>
              </a:spcAft>
              <a:buClr>
                <a:srgbClr val="0070C0"/>
              </a:buClr>
              <a:buSzPts val="2800"/>
              <a:buChar char="•"/>
            </a:pPr>
            <a:r>
              <a:rPr lang="en-US" b="1" dirty="0">
                <a:solidFill>
                  <a:srgbClr val="0070C0"/>
                </a:solidFill>
              </a:rPr>
              <a:t>Affect: </a:t>
            </a:r>
            <a:r>
              <a:rPr lang="en-US" dirty="0">
                <a:solidFill>
                  <a:schemeClr val="tx1"/>
                </a:solidFill>
              </a:rPr>
              <a:t>positive/negative/neutral</a:t>
            </a:r>
            <a:endParaRPr dirty="0"/>
          </a:p>
          <a:p>
            <a:pPr marL="342900" lvl="0" indent="-342900" algn="l" rtl="0">
              <a:spcBef>
                <a:spcPts val="560"/>
              </a:spcBef>
              <a:spcAft>
                <a:spcPts val="0"/>
              </a:spcAft>
              <a:buClr>
                <a:srgbClr val="0070C0"/>
              </a:buClr>
              <a:buSzPts val="2800"/>
              <a:buChar char="•"/>
            </a:pPr>
            <a:r>
              <a:rPr lang="en-US" b="1" dirty="0">
                <a:solidFill>
                  <a:srgbClr val="0070C0"/>
                </a:solidFill>
              </a:rPr>
              <a:t>Uncertainty:</a:t>
            </a:r>
            <a:r>
              <a:rPr lang="en-US" dirty="0"/>
              <a:t> e.g. </a:t>
            </a:r>
            <a:r>
              <a:rPr lang="en-US" dirty="0">
                <a:solidFill>
                  <a:schemeClr val="tx1"/>
                </a:solidFill>
              </a:rPr>
              <a:t>hedging </a:t>
            </a:r>
            <a:r>
              <a:rPr lang="en-US" dirty="0"/>
              <a:t>“sort of”, “probably”</a:t>
            </a:r>
            <a:endParaRPr dirty="0"/>
          </a:p>
          <a:p>
            <a:pPr marL="342900" lvl="0" indent="-342900" algn="l" rtl="0">
              <a:spcBef>
                <a:spcPts val="560"/>
              </a:spcBef>
              <a:spcAft>
                <a:spcPts val="0"/>
              </a:spcAft>
              <a:buClr>
                <a:srgbClr val="0070C0"/>
              </a:buClr>
              <a:buSzPts val="2800"/>
              <a:buChar char="•"/>
            </a:pPr>
            <a:r>
              <a:rPr lang="en-US" b="1" dirty="0">
                <a:solidFill>
                  <a:srgbClr val="0070C0"/>
                </a:solidFill>
              </a:rPr>
              <a:t>Creativity:</a:t>
            </a:r>
            <a:r>
              <a:rPr lang="en-US" dirty="0"/>
              <a:t> measured in difference from other interviewees’ responses to the same question</a:t>
            </a:r>
            <a:endParaRPr dirty="0"/>
          </a:p>
          <a:p>
            <a:pPr marL="342900" lvl="0" indent="-165100" algn="l" rtl="0">
              <a:spcBef>
                <a:spcPts val="560"/>
              </a:spcBef>
              <a:spcAft>
                <a:spcPts val="0"/>
              </a:spcAft>
              <a:buClr>
                <a:schemeClr val="dk1"/>
              </a:buClr>
              <a:buSzPts val="2800"/>
              <a:buNone/>
            </a:pPr>
            <a:endParaRPr dirty="0"/>
          </a:p>
        </p:txBody>
      </p:sp>
      <p:sp>
        <p:nvSpPr>
          <p:cNvPr id="271" name="Google Shape;271;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Disfluency Features: Humans Do Fairly Well</a:t>
            </a:r>
            <a:endParaRPr dirty="0"/>
          </a:p>
        </p:txBody>
      </p:sp>
      <p:sp>
        <p:nvSpPr>
          <p:cNvPr id="278" name="Google Shape;278;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endParaRPr/>
          </a:p>
          <a:p>
            <a:pPr marL="0" lvl="0" indent="0" algn="l" rtl="0">
              <a:spcBef>
                <a:spcPts val="560"/>
              </a:spcBef>
              <a:spcAft>
                <a:spcPts val="0"/>
              </a:spcAft>
              <a:buClr>
                <a:schemeClr val="dk1"/>
              </a:buClr>
              <a:buSzPts val="2800"/>
              <a:buNone/>
            </a:pPr>
            <a:endParaRPr/>
          </a:p>
        </p:txBody>
      </p:sp>
      <p:sp>
        <p:nvSpPr>
          <p:cNvPr id="279" name="Google Shape;279;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graphicFrame>
        <p:nvGraphicFramePr>
          <p:cNvPr id="280" name="Google Shape;280;p33"/>
          <p:cNvGraphicFramePr/>
          <p:nvPr>
            <p:extLst>
              <p:ext uri="{D42A27DB-BD31-4B8C-83A1-F6EECF244321}">
                <p14:modId xmlns:p14="http://schemas.microsoft.com/office/powerpoint/2010/main" val="890166294"/>
              </p:ext>
            </p:extLst>
          </p:nvPr>
        </p:nvGraphicFramePr>
        <p:xfrm>
          <a:off x="1523989" y="1852393"/>
          <a:ext cx="6096000" cy="2331840"/>
        </p:xfrm>
        <a:graphic>
          <a:graphicData uri="http://schemas.openxmlformats.org/drawingml/2006/table">
            <a:tbl>
              <a:tblPr firstRow="1" bandRow="1">
                <a:noFill/>
                <a:tableStyleId>{EF62812B-F7C0-4C3C-954F-9B1E891277F2}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42900">
                <a:tc>
                  <a:txBody>
                    <a:bodyPr/>
                    <a:lstStyle/>
                    <a:p>
                      <a:pPr marL="0" marR="0" lvl="0" indent="0" algn="l" rtl="0">
                        <a:spcBef>
                          <a:spcPts val="0"/>
                        </a:spcBef>
                        <a:spcAft>
                          <a:spcPts val="0"/>
                        </a:spcAft>
                        <a:buNone/>
                      </a:pPr>
                      <a:r>
                        <a:rPr lang="en-US" sz="1800" b="1"/>
                        <a:t>Features</a:t>
                      </a:r>
                      <a:endParaRPr/>
                    </a:p>
                  </a:txBody>
                  <a:tcPr marL="68575" marR="68575" marT="34300" marB="34300"/>
                </a:tc>
                <a:tc>
                  <a:txBody>
                    <a:bodyPr/>
                    <a:lstStyle/>
                    <a:p>
                      <a:pPr marL="0" marR="0" lvl="0" indent="0" algn="l" rtl="0">
                        <a:spcBef>
                          <a:spcPts val="0"/>
                        </a:spcBef>
                        <a:spcAft>
                          <a:spcPts val="0"/>
                        </a:spcAft>
                        <a:buNone/>
                      </a:pPr>
                      <a:r>
                        <a:rPr lang="en-US" sz="1800" b="1" dirty="0"/>
                        <a:t>Trusted Responses</a:t>
                      </a:r>
                      <a:endParaRPr sz="1800" b="1" dirty="0"/>
                    </a:p>
                  </a:txBody>
                  <a:tcPr marL="68575" marR="68575" marT="34300" marB="34300"/>
                </a:tc>
                <a:tc>
                  <a:txBody>
                    <a:bodyPr/>
                    <a:lstStyle/>
                    <a:p>
                      <a:pPr marL="0" marR="0" lvl="0" indent="0" algn="l" rtl="0">
                        <a:spcBef>
                          <a:spcPts val="0"/>
                        </a:spcBef>
                        <a:spcAft>
                          <a:spcPts val="0"/>
                        </a:spcAft>
                        <a:buNone/>
                      </a:pPr>
                      <a:r>
                        <a:rPr lang="en-US" sz="1800" b="1" dirty="0"/>
                        <a:t>Actual Deceptions</a:t>
                      </a:r>
                      <a:endParaRPr sz="1800" b="1" dirty="0"/>
                    </a:p>
                  </a:txBody>
                  <a:tcPr marL="68575" marR="68575" marT="34300" marB="34300"/>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US" sz="1800"/>
                        <a:t>Has filled pause</a:t>
                      </a:r>
                      <a:endParaRPr/>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b="1" i="0" u="none" dirty="0">
                          <a:solidFill>
                            <a:srgbClr val="00B050"/>
                          </a:solidFill>
                        </a:rPr>
                        <a:t>↓↓↓↓</a:t>
                      </a:r>
                      <a:endParaRPr b="1" i="0" u="none"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US" sz="1800"/>
                        <a:t># filled pause</a:t>
                      </a:r>
                      <a:endParaRPr/>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b="0" dirty="0">
                          <a:solidFill>
                            <a:srgbClr val="00B050"/>
                          </a:solidFill>
                        </a:rPr>
                        <a:t>↓↓↓↓</a:t>
                      </a:r>
                      <a:endParaRPr b="0"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US" sz="1800"/>
                        <a:t>Response latency</a:t>
                      </a:r>
                      <a:endParaRPr/>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b="0" dirty="0">
                          <a:solidFill>
                            <a:srgbClr val="FF0000"/>
                          </a:solidFill>
                        </a:rPr>
                        <a:t>↓↓↓↓</a:t>
                      </a:r>
                      <a:endParaRPr b="0" dirty="0"/>
                    </a:p>
                  </a:txBody>
                  <a:tcPr marL="68575" marR="68575" marT="34300" marB="34300"/>
                </a:tc>
                <a:tc>
                  <a:txBody>
                    <a:bodyPr/>
                    <a:lstStyle/>
                    <a:p>
                      <a:pPr marL="0" marR="0" lvl="0" indent="0" algn="l" rtl="0">
                        <a:spcBef>
                          <a:spcPts val="0"/>
                        </a:spcBef>
                        <a:spcAft>
                          <a:spcPts val="0"/>
                        </a:spcAft>
                        <a:buNone/>
                      </a:pPr>
                      <a:endParaRPr sz="1800" b="0" dirty="0">
                        <a:solidFill>
                          <a:srgbClr val="00B050"/>
                        </a:solidFill>
                      </a:endParaRPr>
                    </a:p>
                  </a:txBody>
                  <a:tcPr marL="68575" marR="68575" marT="34300" marB="34300"/>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US" sz="1800" dirty="0"/>
                        <a:t>Repetitions</a:t>
                      </a:r>
                      <a:endParaRPr dirty="0"/>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b="0" dirty="0">
                          <a:solidFill>
                            <a:srgbClr val="00B050"/>
                          </a:solidFill>
                        </a:rPr>
                        <a:t>↓↓↓↓</a:t>
                      </a:r>
                      <a:endParaRPr b="0"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4"/>
                  </a:ext>
                </a:extLst>
              </a:tr>
              <a:tr h="342900">
                <a:tc>
                  <a:txBody>
                    <a:bodyPr/>
                    <a:lstStyle/>
                    <a:p>
                      <a:pPr marL="0" marR="0" lvl="0" indent="0" algn="l" rtl="0">
                        <a:spcBef>
                          <a:spcPts val="0"/>
                        </a:spcBef>
                        <a:spcAft>
                          <a:spcPts val="0"/>
                        </a:spcAft>
                        <a:buNone/>
                      </a:pPr>
                      <a:r>
                        <a:rPr lang="en-US" sz="1800"/>
                        <a:t>False start</a:t>
                      </a:r>
                      <a:endParaRPr/>
                    </a:p>
                  </a:txBody>
                  <a:tcPr marL="68575" marR="68575" marT="34300" marB="34300"/>
                </a:tc>
                <a:tc>
                  <a:txBody>
                    <a:bodyPr/>
                    <a:lstStyle/>
                    <a:p>
                      <a:pPr marL="0" marR="0" lvl="0" indent="0" algn="l" rtl="0">
                        <a:spcBef>
                          <a:spcPts val="0"/>
                        </a:spcBef>
                        <a:spcAft>
                          <a:spcPts val="0"/>
                        </a:spcAft>
                        <a:buNone/>
                      </a:pPr>
                      <a:r>
                        <a:rPr lang="en-US" sz="1800" b="0" dirty="0">
                          <a:solidFill>
                            <a:srgbClr val="00B050"/>
                          </a:solidFill>
                        </a:rPr>
                        <a:t>↓↓↓</a:t>
                      </a:r>
                      <a:endParaRPr sz="1800" b="0" dirty="0">
                        <a:solidFill>
                          <a:srgbClr val="00B050"/>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dirty="0">
                          <a:solidFill>
                            <a:srgbClr val="00B050"/>
                          </a:solidFill>
                        </a:rPr>
                        <a:t>↑↑</a:t>
                      </a:r>
                      <a:endParaRPr b="0" dirty="0">
                        <a:solidFill>
                          <a:srgbClr val="00B050"/>
                        </a:solidFill>
                      </a:endParaRPr>
                    </a:p>
                  </a:txBody>
                  <a:tcPr marL="68575" marR="68575" marT="34300" marB="34300"/>
                </a:tc>
                <a:extLst>
                  <a:ext uri="{0D108BD9-81ED-4DB2-BD59-A6C34878D82A}">
                    <a16:rowId xmlns:a16="http://schemas.microsoft.com/office/drawing/2014/main" val="10005"/>
                  </a:ext>
                </a:extLst>
              </a:tr>
            </a:tbl>
          </a:graphicData>
        </a:graphic>
      </p:graphicFrame>
      <p:sp>
        <p:nvSpPr>
          <p:cNvPr id="281" name="Google Shape;281;p33"/>
          <p:cNvSpPr txBox="1"/>
          <p:nvPr/>
        </p:nvSpPr>
        <p:spPr>
          <a:xfrm>
            <a:off x="1523990" y="4505654"/>
            <a:ext cx="6401400" cy="15068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tx1"/>
                </a:solidFill>
                <a:latin typeface="Calibri"/>
                <a:ea typeface="Calibri"/>
                <a:cs typeface="Calibri"/>
                <a:sym typeface="Calibri"/>
              </a:rPr>
              <a:t>↓ indicates negative relationship of feature with response; ↑ indicates positive relationship</a:t>
            </a:r>
            <a:endParaRPr sz="1600" dirty="0">
              <a:solidFill>
                <a:schemeClr val="tx1"/>
              </a:solidFill>
            </a:endParaRPr>
          </a:p>
          <a:p>
            <a:pPr marL="0" marR="0" lvl="0" indent="0" algn="l" rtl="0">
              <a:spcBef>
                <a:spcPts val="0"/>
              </a:spcBef>
              <a:spcAft>
                <a:spcPts val="0"/>
              </a:spcAft>
              <a:buNone/>
            </a:pPr>
            <a:r>
              <a:rPr lang="en-US" sz="1600" dirty="0">
                <a:solidFill>
                  <a:schemeClr val="tx1"/>
                </a:solidFill>
                <a:latin typeface="Calibri"/>
                <a:ea typeface="Calibri"/>
                <a:cs typeface="Calibri"/>
                <a:sym typeface="Calibri"/>
              </a:rPr>
              <a:t>↓: &lt;.05, ↓↓ : &lt;.01, ↓↓↓ : &lt;.001, ↓↓↓↓ : &lt;.0001</a:t>
            </a:r>
            <a:endParaRPr sz="1600" dirty="0">
              <a:solidFill>
                <a:schemeClr val="tx1"/>
              </a:solidFill>
            </a:endParaRPr>
          </a:p>
          <a:p>
            <a:pPr marL="0" marR="0" lvl="0" indent="0" algn="l" rtl="0">
              <a:spcBef>
                <a:spcPts val="0"/>
              </a:spcBef>
              <a:spcAft>
                <a:spcPts val="0"/>
              </a:spcAft>
              <a:buNone/>
            </a:pPr>
            <a:r>
              <a:rPr lang="en-US" sz="1600" dirty="0">
                <a:solidFill>
                  <a:srgbClr val="00B050"/>
                </a:solidFill>
                <a:latin typeface="Calibri"/>
                <a:ea typeface="Calibri"/>
                <a:cs typeface="Calibri"/>
                <a:sym typeface="Calibri"/>
              </a:rPr>
              <a:t>Green</a:t>
            </a:r>
            <a:r>
              <a:rPr lang="en-US" sz="1600" dirty="0">
                <a:solidFill>
                  <a:schemeClr val="dk1"/>
                </a:solidFill>
                <a:latin typeface="Calibri"/>
                <a:ea typeface="Calibri"/>
                <a:cs typeface="Calibri"/>
                <a:sym typeface="Calibri"/>
              </a:rPr>
              <a:t> is correct human judgment of truth or lie; </a:t>
            </a:r>
            <a:r>
              <a:rPr lang="en-US" sz="1600" dirty="0">
                <a:solidFill>
                  <a:srgbClr val="FF0000"/>
                </a:solidFill>
                <a:latin typeface="Calibri"/>
                <a:ea typeface="Calibri"/>
                <a:cs typeface="Calibri"/>
                <a:sym typeface="Calibri"/>
              </a:rPr>
              <a:t>red</a:t>
            </a:r>
            <a:r>
              <a:rPr lang="en-US" sz="1600" dirty="0">
                <a:solidFill>
                  <a:schemeClr val="dk1"/>
                </a:solidFill>
                <a:latin typeface="Calibri"/>
                <a:ea typeface="Calibri"/>
                <a:cs typeface="Calibri"/>
                <a:sym typeface="Calibri"/>
              </a:rPr>
              <a:t> is incorrect (e.g. </a:t>
            </a:r>
            <a:r>
              <a:rPr lang="en-US" sz="1600" dirty="0">
                <a:solidFill>
                  <a:srgbClr val="00B050"/>
                </a:solidFill>
                <a:latin typeface="Calibri"/>
                <a:ea typeface="Calibri"/>
                <a:cs typeface="Calibri"/>
                <a:sym typeface="Calibri"/>
              </a:rPr>
              <a:t>filled pause </a:t>
            </a:r>
            <a:r>
              <a:rPr lang="en-US" sz="1600" dirty="0">
                <a:solidFill>
                  <a:schemeClr val="tx1"/>
                </a:solidFill>
                <a:latin typeface="Calibri"/>
                <a:ea typeface="Calibri"/>
                <a:cs typeface="Calibri"/>
                <a:sym typeface="Calibri"/>
              </a:rPr>
              <a:t>was correctly mistrusted </a:t>
            </a:r>
            <a:r>
              <a:rPr lang="en-US" sz="1600" dirty="0">
                <a:solidFill>
                  <a:schemeClr val="dk1"/>
                </a:solidFill>
                <a:latin typeface="Calibri"/>
                <a:ea typeface="Calibri"/>
                <a:cs typeface="Calibri"/>
                <a:sym typeface="Calibri"/>
              </a:rPr>
              <a:t>but </a:t>
            </a:r>
            <a:r>
              <a:rPr lang="en-US" sz="1600" dirty="0">
                <a:solidFill>
                  <a:srgbClr val="FF0000"/>
                </a:solidFill>
                <a:latin typeface="Calibri"/>
                <a:ea typeface="Calibri"/>
                <a:cs typeface="Calibri"/>
                <a:sym typeface="Calibri"/>
              </a:rPr>
              <a:t>response latency </a:t>
            </a:r>
            <a:r>
              <a:rPr lang="en-US" sz="1600" dirty="0">
                <a:solidFill>
                  <a:schemeClr val="dk1"/>
                </a:solidFill>
                <a:latin typeface="Calibri"/>
                <a:ea typeface="Calibri"/>
                <a:cs typeface="Calibri"/>
                <a:sym typeface="Calibri"/>
              </a:rPr>
              <a:t>was not an indicator of lies)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Acoustic/Prosodic Features: Humans Very Poor</a:t>
            </a:r>
            <a:endParaRPr dirty="0"/>
          </a:p>
        </p:txBody>
      </p:sp>
      <p:sp>
        <p:nvSpPr>
          <p:cNvPr id="288" name="Google Shape;288;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endParaRPr/>
          </a:p>
          <a:p>
            <a:pPr marL="0" lvl="0" indent="0" algn="l" rtl="0">
              <a:spcBef>
                <a:spcPts val="560"/>
              </a:spcBef>
              <a:spcAft>
                <a:spcPts val="0"/>
              </a:spcAft>
              <a:buClr>
                <a:schemeClr val="dk1"/>
              </a:buClr>
              <a:buSzPts val="2800"/>
              <a:buNone/>
            </a:pPr>
            <a:endParaRPr/>
          </a:p>
        </p:txBody>
      </p:sp>
      <p:sp>
        <p:nvSpPr>
          <p:cNvPr id="289" name="Google Shape;289;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graphicFrame>
        <p:nvGraphicFramePr>
          <p:cNvPr id="290" name="Google Shape;290;p34"/>
          <p:cNvGraphicFramePr/>
          <p:nvPr>
            <p:extLst>
              <p:ext uri="{D42A27DB-BD31-4B8C-83A1-F6EECF244321}">
                <p14:modId xmlns:p14="http://schemas.microsoft.com/office/powerpoint/2010/main" val="257323147"/>
              </p:ext>
            </p:extLst>
          </p:nvPr>
        </p:nvGraphicFramePr>
        <p:xfrm>
          <a:off x="1334122" y="1355231"/>
          <a:ext cx="6280880" cy="3772120"/>
        </p:xfrm>
        <a:graphic>
          <a:graphicData uri="http://schemas.openxmlformats.org/drawingml/2006/table">
            <a:tbl>
              <a:tblPr bandRow="1">
                <a:noFill/>
                <a:tableStyleId>{EF62812B-F7C0-4C3C-954F-9B1E891277F2}</a:tableStyleId>
              </a:tblPr>
              <a:tblGrid>
                <a:gridCol w="2936736">
                  <a:extLst>
                    <a:ext uri="{9D8B030D-6E8A-4147-A177-3AD203B41FA5}">
                      <a16:colId xmlns:a16="http://schemas.microsoft.com/office/drawing/2014/main" val="20000"/>
                    </a:ext>
                  </a:extLst>
                </a:gridCol>
                <a:gridCol w="975698">
                  <a:extLst>
                    <a:ext uri="{9D8B030D-6E8A-4147-A177-3AD203B41FA5}">
                      <a16:colId xmlns:a16="http://schemas.microsoft.com/office/drawing/2014/main" val="20001"/>
                    </a:ext>
                  </a:extLst>
                </a:gridCol>
                <a:gridCol w="2368446">
                  <a:extLst>
                    <a:ext uri="{9D8B030D-6E8A-4147-A177-3AD203B41FA5}">
                      <a16:colId xmlns:a16="http://schemas.microsoft.com/office/drawing/2014/main" val="20002"/>
                    </a:ext>
                  </a:extLst>
                </a:gridCol>
              </a:tblGrid>
              <a:tr h="342900">
                <a:tc>
                  <a:txBody>
                    <a:bodyPr/>
                    <a:lstStyle/>
                    <a:p>
                      <a:pPr marL="0" marR="0" lvl="0" indent="0" algn="l" rtl="0">
                        <a:spcBef>
                          <a:spcPts val="0"/>
                        </a:spcBef>
                        <a:spcAft>
                          <a:spcPts val="0"/>
                        </a:spcAft>
                        <a:buNone/>
                      </a:pPr>
                      <a:r>
                        <a:rPr lang="en-US" sz="1800" b="1"/>
                        <a:t>Features</a:t>
                      </a:r>
                      <a:endParaRPr/>
                    </a:p>
                  </a:txBody>
                  <a:tcPr marL="68575" marR="68575" marT="34300" marB="34300"/>
                </a:tc>
                <a:tc>
                  <a:txBody>
                    <a:bodyPr/>
                    <a:lstStyle/>
                    <a:p>
                      <a:pPr marL="0" marR="0" lvl="0" indent="0" algn="l" rtl="0">
                        <a:spcBef>
                          <a:spcPts val="0"/>
                        </a:spcBef>
                        <a:spcAft>
                          <a:spcPts val="0"/>
                        </a:spcAft>
                        <a:buNone/>
                      </a:pPr>
                      <a:r>
                        <a:rPr lang="en-US" sz="1800" b="1" dirty="0"/>
                        <a:t>Trusted</a:t>
                      </a:r>
                      <a:endParaRPr sz="1800" b="1" dirty="0"/>
                    </a:p>
                  </a:txBody>
                  <a:tcPr marL="68575" marR="68575" marT="34300" marB="34300"/>
                </a:tc>
                <a:tc>
                  <a:txBody>
                    <a:bodyPr/>
                    <a:lstStyle/>
                    <a:p>
                      <a:pPr marL="0" marR="0" lvl="0" indent="0" algn="l" rtl="0">
                        <a:spcBef>
                          <a:spcPts val="0"/>
                        </a:spcBef>
                        <a:spcAft>
                          <a:spcPts val="0"/>
                        </a:spcAft>
                        <a:buNone/>
                      </a:pPr>
                      <a:r>
                        <a:rPr lang="en-US" sz="1800" b="1"/>
                        <a:t>Actual Deception</a:t>
                      </a:r>
                      <a:endParaRPr sz="1800" b="1"/>
                    </a:p>
                  </a:txBody>
                  <a:tcPr marL="68575" marR="68575" marT="34300" marB="34300"/>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US" sz="1800" dirty="0"/>
                        <a:t>Speaking rate faster</a:t>
                      </a:r>
                      <a:endParaRPr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a:solidFill>
                            <a:srgbClr val="FF0000"/>
                          </a:solidFill>
                        </a:rPr>
                        <a:t>↑↑↑↑</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endParaRPr sz="1800" dirty="0">
                        <a:solidFill>
                          <a:schemeClr val="tx1"/>
                        </a:solidFill>
                      </a:endParaRPr>
                    </a:p>
                  </a:txBody>
                  <a:tcPr marL="68575" marR="68575" marT="34300" marB="34300"/>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US" sz="1800" dirty="0"/>
                        <a:t>Pitch max higher</a:t>
                      </a:r>
                      <a:endParaRPr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FF0000"/>
                          </a:solidFill>
                        </a:rPr>
                        <a:t>↑↑↑↑</a:t>
                      </a:r>
                      <a:endParaRPr dirty="0">
                        <a:solidFill>
                          <a:srgbClr val="FF0000"/>
                        </a:solidFill>
                      </a:endParaRPr>
                    </a:p>
                  </a:txBody>
                  <a:tcPr marL="68575" marR="68575" marT="34300" marB="34300"/>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US" sz="1800" dirty="0"/>
                        <a:t>Pitch mean higher</a:t>
                      </a:r>
                      <a:endParaRPr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endParaRPr sz="1800" dirty="0">
                        <a:solidFill>
                          <a:schemeClr val="tx1"/>
                        </a:solidFill>
                      </a:endParaRPr>
                    </a:p>
                  </a:txBody>
                  <a:tcPr marL="68575" marR="68575" marT="34300" marB="34300"/>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US" sz="1800" dirty="0"/>
                        <a:t>Pitch min higher</a:t>
                      </a:r>
                      <a:endParaRPr sz="1800"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extLst>
                  <a:ext uri="{0D108BD9-81ED-4DB2-BD59-A6C34878D82A}">
                    <a16:rowId xmlns:a16="http://schemas.microsoft.com/office/drawing/2014/main" val="10004"/>
                  </a:ext>
                </a:extLst>
              </a:tr>
              <a:tr h="342900">
                <a:tc>
                  <a:txBody>
                    <a:bodyPr/>
                    <a:lstStyle/>
                    <a:p>
                      <a:pPr marL="0" marR="0" lvl="0" indent="0" algn="l" rtl="0">
                        <a:spcBef>
                          <a:spcPts val="0"/>
                        </a:spcBef>
                        <a:spcAft>
                          <a:spcPts val="0"/>
                        </a:spcAft>
                        <a:buNone/>
                      </a:pPr>
                      <a:r>
                        <a:rPr lang="en-US" sz="1800" dirty="0"/>
                        <a:t>Pitch </a:t>
                      </a:r>
                      <a:r>
                        <a:rPr lang="en-US" sz="1800" dirty="0" err="1"/>
                        <a:t>stdev</a:t>
                      </a:r>
                      <a:r>
                        <a:rPr lang="en-US" sz="1800" dirty="0"/>
                        <a:t> </a:t>
                      </a:r>
                      <a:r>
                        <a:rPr lang="en-US" sz="1800" dirty="0" err="1"/>
                        <a:t>lgr</a:t>
                      </a:r>
                      <a:endParaRPr sz="1800"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r>
                        <a:rPr lang="en-US" sz="1800" dirty="0">
                          <a:solidFill>
                            <a:srgbClr val="FF0000"/>
                          </a:solidFill>
                        </a:rPr>
                        <a:t>↑↑</a:t>
                      </a:r>
                      <a:endParaRPr dirty="0">
                        <a:solidFill>
                          <a:srgbClr val="FF0000"/>
                        </a:solidFill>
                      </a:endParaRPr>
                    </a:p>
                  </a:txBody>
                  <a:tcPr marL="68575" marR="68575" marT="34300" marB="34300"/>
                </a:tc>
                <a:extLst>
                  <a:ext uri="{0D108BD9-81ED-4DB2-BD59-A6C34878D82A}">
                    <a16:rowId xmlns:a16="http://schemas.microsoft.com/office/drawing/2014/main" val="10005"/>
                  </a:ext>
                </a:extLst>
              </a:tr>
              <a:tr h="342900">
                <a:tc>
                  <a:txBody>
                    <a:bodyPr/>
                    <a:lstStyle/>
                    <a:p>
                      <a:pPr marL="0" marR="0" lvl="0" indent="0" algn="l" rtl="0">
                        <a:spcBef>
                          <a:spcPts val="0"/>
                        </a:spcBef>
                        <a:spcAft>
                          <a:spcPts val="0"/>
                        </a:spcAft>
                        <a:buNone/>
                      </a:pPr>
                      <a:r>
                        <a:rPr lang="en-US" sz="1800"/>
                        <a:t>Intensity max</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endParaRPr sz="1800" dirty="0">
                        <a:solidFill>
                          <a:schemeClr val="dk1"/>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FF0000"/>
                          </a:solidFill>
                        </a:rPr>
                        <a:t>↑↑↑</a:t>
                      </a:r>
                      <a:endParaRPr dirty="0">
                        <a:solidFill>
                          <a:srgbClr val="FF0000"/>
                        </a:solidFill>
                      </a:endParaRPr>
                    </a:p>
                  </a:txBody>
                  <a:tcPr marL="68575" marR="68575" marT="34300" marB="34300"/>
                </a:tc>
                <a:extLst>
                  <a:ext uri="{0D108BD9-81ED-4DB2-BD59-A6C34878D82A}">
                    <a16:rowId xmlns:a16="http://schemas.microsoft.com/office/drawing/2014/main" val="10006"/>
                  </a:ext>
                </a:extLst>
              </a:tr>
              <a:tr h="342900">
                <a:tc>
                  <a:txBody>
                    <a:bodyPr/>
                    <a:lstStyle/>
                    <a:p>
                      <a:pPr marL="0" marR="0" lvl="0" indent="0" algn="l" rtl="0">
                        <a:spcBef>
                          <a:spcPts val="0"/>
                        </a:spcBef>
                        <a:spcAft>
                          <a:spcPts val="0"/>
                        </a:spcAft>
                        <a:buNone/>
                      </a:pPr>
                      <a:r>
                        <a:rPr lang="en-US" sz="1800" dirty="0"/>
                        <a:t>Intensity mean higher</a:t>
                      </a:r>
                      <a:endParaRPr dirty="0"/>
                    </a:p>
                  </a:txBody>
                  <a:tcPr marL="68575" marR="68575" marT="34300" marB="34300"/>
                </a:tc>
                <a:tc>
                  <a:txBody>
                    <a:bodyPr/>
                    <a:lstStyle/>
                    <a:p>
                      <a:pPr marL="0" marR="0" lvl="0" indent="0" algn="l" rtl="0">
                        <a:spcBef>
                          <a:spcPts val="0"/>
                        </a:spcBef>
                        <a:spcAft>
                          <a:spcPts val="0"/>
                        </a:spcAft>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endParaRPr sz="1800" dirty="0">
                        <a:solidFill>
                          <a:schemeClr val="tx1"/>
                        </a:solidFill>
                      </a:endParaRPr>
                    </a:p>
                  </a:txBody>
                  <a:tcPr marL="68575" marR="68575" marT="34300" marB="34300"/>
                </a:tc>
                <a:extLst>
                  <a:ext uri="{0D108BD9-81ED-4DB2-BD59-A6C34878D82A}">
                    <a16:rowId xmlns:a16="http://schemas.microsoft.com/office/drawing/2014/main" val="10007"/>
                  </a:ext>
                </a:extLst>
              </a:tr>
              <a:tr h="342900">
                <a:tc>
                  <a:txBody>
                    <a:bodyPr/>
                    <a:lstStyle/>
                    <a:p>
                      <a:pPr marL="0" marR="0" lvl="0" indent="0" algn="l" rtl="0">
                        <a:spcBef>
                          <a:spcPts val="0"/>
                        </a:spcBef>
                        <a:spcAft>
                          <a:spcPts val="0"/>
                        </a:spcAft>
                        <a:buNone/>
                      </a:pPr>
                      <a:r>
                        <a:rPr lang="en-US" sz="1800" dirty="0"/>
                        <a:t>Intensity min higher</a:t>
                      </a:r>
                      <a:endParaRPr sz="1800" dirty="0"/>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extLst>
                  <a:ext uri="{0D108BD9-81ED-4DB2-BD59-A6C34878D82A}">
                    <a16:rowId xmlns:a16="http://schemas.microsoft.com/office/drawing/2014/main" val="10008"/>
                  </a:ext>
                </a:extLst>
              </a:tr>
              <a:tr h="342900">
                <a:tc>
                  <a:txBody>
                    <a:bodyPr/>
                    <a:lstStyle/>
                    <a:p>
                      <a:pPr marL="0" marR="0" lvl="0" indent="0" algn="l" rtl="0">
                        <a:spcBef>
                          <a:spcPts val="0"/>
                        </a:spcBef>
                        <a:spcAft>
                          <a:spcPts val="0"/>
                        </a:spcAft>
                        <a:buNone/>
                      </a:pPr>
                      <a:r>
                        <a:rPr lang="en-US" sz="1800" dirty="0"/>
                        <a:t>Intensity </a:t>
                      </a:r>
                      <a:r>
                        <a:rPr lang="en-US" sz="1800" dirty="0" err="1"/>
                        <a:t>std</a:t>
                      </a:r>
                      <a:r>
                        <a:rPr lang="en-US" sz="1800" dirty="0"/>
                        <a:t> </a:t>
                      </a:r>
                      <a:r>
                        <a:rPr lang="en-US" sz="1800" dirty="0" err="1"/>
                        <a:t>smlr</a:t>
                      </a:r>
                      <a:endParaRPr sz="1800" dirty="0"/>
                    </a:p>
                  </a:txBody>
                  <a:tcPr marL="68575" marR="68575" marT="34300" marB="34300"/>
                </a:tc>
                <a:tc>
                  <a:txBody>
                    <a:bodyPr/>
                    <a:lstStyle/>
                    <a:p>
                      <a:pPr marL="0" marR="0" lvl="0" indent="0" algn="l" rtl="0">
                        <a:lnSpc>
                          <a:spcPct val="100000"/>
                        </a:lnSpc>
                        <a:spcBef>
                          <a:spcPts val="0"/>
                        </a:spcBef>
                        <a:spcAft>
                          <a:spcPts val="0"/>
                        </a:spcAft>
                        <a:buClr>
                          <a:srgbClr val="00B050"/>
                        </a:buClr>
                        <a:buSzPts val="1800"/>
                        <a:buFont typeface="Calibri"/>
                        <a:buNone/>
                      </a:pPr>
                      <a:r>
                        <a:rPr lang="en-US" sz="1800" dirty="0">
                          <a:solidFill>
                            <a:srgbClr val="00B050"/>
                          </a:solidFill>
                        </a:rPr>
                        <a:t>↓↓↓↓</a:t>
                      </a:r>
                      <a:endParaRPr dirty="0">
                        <a:solidFill>
                          <a:srgbClr val="00B050"/>
                        </a:solidFill>
                      </a:endParaRPr>
                    </a:p>
                  </a:txBody>
                  <a:tcPr marL="68575" marR="68575" marT="34300" marB="34300"/>
                </a:tc>
                <a:tc>
                  <a:txBody>
                    <a:bodyPr/>
                    <a:lstStyle/>
                    <a:p>
                      <a:pPr marL="0" marR="0" lvl="0" indent="0" algn="l" rtl="0">
                        <a:spcBef>
                          <a:spcPts val="0"/>
                        </a:spcBef>
                        <a:spcAft>
                          <a:spcPts val="0"/>
                        </a:spcAft>
                        <a:buNone/>
                      </a:pPr>
                      <a:r>
                        <a:rPr lang="en-US" sz="1800" dirty="0">
                          <a:solidFill>
                            <a:srgbClr val="00B050"/>
                          </a:solidFill>
                        </a:rPr>
                        <a:t>↑</a:t>
                      </a:r>
                      <a:endParaRPr dirty="0">
                        <a:solidFill>
                          <a:srgbClr val="00B050"/>
                        </a:solidFill>
                      </a:endParaRPr>
                    </a:p>
                  </a:txBody>
                  <a:tcPr marL="68575" marR="68575" marT="34300" marB="34300"/>
                </a:tc>
                <a:extLst>
                  <a:ext uri="{0D108BD9-81ED-4DB2-BD59-A6C34878D82A}">
                    <a16:rowId xmlns:a16="http://schemas.microsoft.com/office/drawing/2014/main" val="10009"/>
                  </a:ext>
                </a:extLst>
              </a:tr>
              <a:tr h="342900">
                <a:tc>
                  <a:txBody>
                    <a:bodyPr/>
                    <a:lstStyle/>
                    <a:p>
                      <a:pPr marL="0" marR="0" lvl="0" indent="0" algn="l" rtl="0">
                        <a:spcBef>
                          <a:spcPts val="0"/>
                        </a:spcBef>
                        <a:spcAft>
                          <a:spcPts val="0"/>
                        </a:spcAft>
                        <a:buNone/>
                      </a:pPr>
                      <a:r>
                        <a:rPr lang="en-US" sz="1800" dirty="0"/>
                        <a:t>Jitter, shimmer, </a:t>
                      </a:r>
                      <a:r>
                        <a:rPr lang="en-US" sz="1800" dirty="0" err="1"/>
                        <a:t>nhr</a:t>
                      </a:r>
                      <a:r>
                        <a:rPr lang="en-US" sz="1800" dirty="0"/>
                        <a:t> higher</a:t>
                      </a:r>
                      <a:endParaRPr sz="1800" dirty="0"/>
                    </a:p>
                  </a:txBody>
                  <a:tcPr marL="68575" marR="68575" marT="34300" marB="34300"/>
                </a:tc>
                <a:tc>
                  <a:txBody>
                    <a:bodyPr/>
                    <a:lstStyle/>
                    <a:p>
                      <a:pPr marL="0" marR="0" lvl="0" indent="0" algn="l" rtl="0">
                        <a:lnSpc>
                          <a:spcPct val="100000"/>
                        </a:lnSpc>
                        <a:spcBef>
                          <a:spcPts val="0"/>
                        </a:spcBef>
                        <a:spcAft>
                          <a:spcPts val="0"/>
                        </a:spcAft>
                        <a:buClr>
                          <a:srgbClr val="FF0000"/>
                        </a:buClr>
                        <a:buSzPts val="1800"/>
                        <a:buFont typeface="Calibri"/>
                        <a:buNone/>
                      </a:pPr>
                      <a:r>
                        <a:rPr lang="en-US" sz="1800" dirty="0">
                          <a:solidFill>
                            <a:srgbClr val="FF0000"/>
                          </a:solidFill>
                        </a:rPr>
                        <a:t>↑↑↑↑</a:t>
                      </a:r>
                      <a:endParaRPr dirty="0"/>
                    </a:p>
                  </a:txBody>
                  <a:tcPr marL="68575" marR="68575" marT="34300" marB="34300"/>
                </a:tc>
                <a:tc>
                  <a:txBody>
                    <a:bodyPr/>
                    <a:lstStyle/>
                    <a:p>
                      <a:pPr marL="0" marR="0" lvl="0" indent="0" algn="l" rtl="0">
                        <a:spcBef>
                          <a:spcPts val="0"/>
                        </a:spcBef>
                        <a:spcAft>
                          <a:spcPts val="0"/>
                        </a:spcAft>
                        <a:buNone/>
                      </a:pPr>
                      <a:endParaRPr sz="1800" dirty="0">
                        <a:solidFill>
                          <a:schemeClr val="tx1"/>
                        </a:solidFill>
                      </a:endParaRPr>
                    </a:p>
                  </a:txBody>
                  <a:tcPr marL="68575" marR="68575" marT="34300" marB="34300"/>
                </a:tc>
                <a:extLst>
                  <a:ext uri="{0D108BD9-81ED-4DB2-BD59-A6C34878D82A}">
                    <a16:rowId xmlns:a16="http://schemas.microsoft.com/office/drawing/2014/main" val="10010"/>
                  </a:ext>
                </a:extLst>
              </a:tr>
            </a:tbl>
          </a:graphicData>
        </a:graphic>
      </p:graphicFrame>
      <p:sp>
        <p:nvSpPr>
          <p:cNvPr id="2" name="TextBox 1"/>
          <p:cNvSpPr txBox="1"/>
          <p:nvPr/>
        </p:nvSpPr>
        <p:spPr>
          <a:xfrm>
            <a:off x="1524000" y="5389480"/>
            <a:ext cx="6096000" cy="1015663"/>
          </a:xfrm>
          <a:prstGeom prst="rect">
            <a:avLst/>
          </a:prstGeom>
          <a:noFill/>
        </p:spPr>
        <p:txBody>
          <a:bodyPr wrap="square" rtlCol="0">
            <a:spAutoFit/>
          </a:bodyPr>
          <a:lstStyle/>
          <a:p>
            <a:r>
              <a:rPr lang="en-US" sz="2000" dirty="0"/>
              <a:t>Humans very poor at judging lies from </a:t>
            </a:r>
            <a:r>
              <a:rPr lang="en-US" sz="2000" b="1" i="1" dirty="0"/>
              <a:t>how</a:t>
            </a:r>
            <a:r>
              <a:rPr lang="en-US" sz="2000" dirty="0"/>
              <a:t> people speak: </a:t>
            </a:r>
            <a:r>
              <a:rPr lang="en-US" sz="2000" b="1" dirty="0"/>
              <a:t>only 3 correct judgments </a:t>
            </a:r>
            <a:r>
              <a:rPr lang="en-US" sz="2000" dirty="0"/>
              <a:t>(</a:t>
            </a:r>
            <a:r>
              <a:rPr lang="en-US" sz="2000" dirty="0">
                <a:solidFill>
                  <a:srgbClr val="00B050"/>
                </a:solidFill>
              </a:rPr>
              <a:t>higher min pitch </a:t>
            </a:r>
            <a:r>
              <a:rPr lang="en-US" sz="2000" dirty="0"/>
              <a:t>and </a:t>
            </a:r>
            <a:r>
              <a:rPr lang="en-US" sz="2000" dirty="0">
                <a:solidFill>
                  <a:srgbClr val="00B050"/>
                </a:solidFill>
              </a:rPr>
              <a:t>min intensity</a:t>
            </a:r>
            <a:r>
              <a:rPr lang="en-US" sz="2000" dirty="0"/>
              <a:t>; </a:t>
            </a:r>
            <a:r>
              <a:rPr lang="en-US" sz="2000" dirty="0">
                <a:solidFill>
                  <a:srgbClr val="00B050"/>
                </a:solidFill>
              </a:rPr>
              <a:t>smaller </a:t>
            </a:r>
            <a:r>
              <a:rPr lang="en-US" sz="2000" dirty="0" err="1">
                <a:solidFill>
                  <a:srgbClr val="00B050"/>
                </a:solidFill>
              </a:rPr>
              <a:t>std</a:t>
            </a:r>
            <a:r>
              <a:rPr lang="en-US" sz="2000" dirty="0">
                <a:solidFill>
                  <a:srgbClr val="00B050"/>
                </a:solidFill>
              </a:rPr>
              <a:t> of intensity</a:t>
            </a:r>
            <a:r>
              <a:rPr lang="en-US" sz="2000" dirty="0"/>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How Did Humans Do?</a:t>
            </a:r>
            <a:endParaRPr/>
          </a:p>
        </p:txBody>
      </p:sp>
      <p:sp>
        <p:nvSpPr>
          <p:cNvPr id="297" name="Google Shape;297;p35"/>
          <p:cNvSpPr txBox="1">
            <a:spLocks noGrp="1"/>
          </p:cNvSpPr>
          <p:nvPr>
            <p:ph type="body" idx="1"/>
          </p:nvPr>
        </p:nvSpPr>
        <p:spPr>
          <a:xfrm>
            <a:off x="457200" y="1600200"/>
            <a:ext cx="8229600" cy="47561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70C0"/>
              </a:buClr>
              <a:buSzPts val="2800"/>
              <a:buChar char="•"/>
            </a:pPr>
            <a:r>
              <a:rPr lang="en-US" b="1" dirty="0">
                <a:solidFill>
                  <a:srgbClr val="0070C0"/>
                </a:solidFill>
              </a:rPr>
              <a:t>Disfluency</a:t>
            </a:r>
            <a:endParaRPr b="1" dirty="0"/>
          </a:p>
          <a:p>
            <a:pPr marL="742950" lvl="1" indent="-285750" algn="l" rtl="0">
              <a:lnSpc>
                <a:spcPct val="90000"/>
              </a:lnSpc>
              <a:spcBef>
                <a:spcPts val="480"/>
              </a:spcBef>
              <a:spcAft>
                <a:spcPts val="0"/>
              </a:spcAft>
              <a:buClr>
                <a:schemeClr val="dk1"/>
              </a:buClr>
              <a:buSzPts val="2400"/>
              <a:buChar char="–"/>
            </a:pPr>
            <a:r>
              <a:rPr lang="en-US" dirty="0"/>
              <a:t>Raters mistrusted disfluency, which was correct but also mistrusted </a:t>
            </a:r>
            <a:r>
              <a:rPr lang="en-US" b="1" dirty="0">
                <a:solidFill>
                  <a:srgbClr val="C00000"/>
                </a:solidFill>
              </a:rPr>
              <a:t>response latency</a:t>
            </a:r>
            <a:r>
              <a:rPr lang="en-US" dirty="0">
                <a:solidFill>
                  <a:srgbClr val="FF0000"/>
                </a:solidFill>
              </a:rPr>
              <a:t>, </a:t>
            </a:r>
            <a:r>
              <a:rPr lang="en-US" dirty="0"/>
              <a:t>which was </a:t>
            </a:r>
            <a:r>
              <a:rPr lang="en-US" b="1" i="1" dirty="0"/>
              <a:t>not</a:t>
            </a:r>
            <a:r>
              <a:rPr lang="en-US" dirty="0"/>
              <a:t> a cue to deception</a:t>
            </a:r>
            <a:endParaRPr dirty="0"/>
          </a:p>
          <a:p>
            <a:pPr marL="342900" lvl="0" indent="-342900" algn="l" rtl="0">
              <a:lnSpc>
                <a:spcPct val="90000"/>
              </a:lnSpc>
              <a:spcBef>
                <a:spcPts val="560"/>
              </a:spcBef>
              <a:spcAft>
                <a:spcPts val="0"/>
              </a:spcAft>
              <a:buClr>
                <a:srgbClr val="0070C0"/>
              </a:buClr>
              <a:buSzPts val="2800"/>
              <a:buChar char="•"/>
            </a:pPr>
            <a:r>
              <a:rPr lang="en-US" b="1" dirty="0">
                <a:solidFill>
                  <a:srgbClr val="0070C0"/>
                </a:solidFill>
              </a:rPr>
              <a:t>Prosody</a:t>
            </a:r>
            <a:endParaRPr b="1" dirty="0"/>
          </a:p>
          <a:p>
            <a:pPr marL="742950" lvl="1" indent="-285750" algn="l" rtl="0">
              <a:lnSpc>
                <a:spcPct val="90000"/>
              </a:lnSpc>
              <a:spcBef>
                <a:spcPts val="480"/>
              </a:spcBef>
              <a:spcAft>
                <a:spcPts val="0"/>
              </a:spcAft>
              <a:buClr>
                <a:schemeClr val="dk1"/>
              </a:buClr>
              <a:buSzPts val="2400"/>
              <a:buChar char="–"/>
            </a:pPr>
            <a:r>
              <a:rPr lang="en-US" dirty="0"/>
              <a:t>Raters </a:t>
            </a:r>
            <a:r>
              <a:rPr lang="en-US" b="1" i="1" dirty="0"/>
              <a:t>trusted</a:t>
            </a:r>
            <a:r>
              <a:rPr lang="en-US" dirty="0"/>
              <a:t> </a:t>
            </a:r>
            <a:r>
              <a:rPr lang="en-US" b="1" dirty="0">
                <a:solidFill>
                  <a:srgbClr val="C00000"/>
                </a:solidFill>
              </a:rPr>
              <a:t>higher, louder and faster speech </a:t>
            </a:r>
            <a:r>
              <a:rPr lang="en-US" dirty="0"/>
              <a:t>with </a:t>
            </a:r>
            <a:r>
              <a:rPr lang="en-US" b="1" dirty="0">
                <a:solidFill>
                  <a:srgbClr val="C00000"/>
                </a:solidFill>
              </a:rPr>
              <a:t>higher degrees of jitter, shimmer and NHR </a:t>
            </a:r>
            <a:r>
              <a:rPr lang="mr-IN" dirty="0">
                <a:solidFill>
                  <a:schemeClr val="tx1"/>
                </a:solidFill>
              </a:rPr>
              <a:t>–</a:t>
            </a:r>
            <a:r>
              <a:rPr lang="en-US" dirty="0">
                <a:solidFill>
                  <a:schemeClr val="tx1"/>
                </a:solidFill>
              </a:rPr>
              <a:t> but these features </a:t>
            </a:r>
            <a:r>
              <a:rPr lang="en-US" dirty="0"/>
              <a:t>were </a:t>
            </a:r>
            <a:r>
              <a:rPr lang="en-US" b="1" i="1" dirty="0"/>
              <a:t>not</a:t>
            </a:r>
            <a:r>
              <a:rPr lang="en-US" dirty="0"/>
              <a:t> significant indicators of truth: </a:t>
            </a:r>
            <a:r>
              <a:rPr lang="en-US" b="1" dirty="0">
                <a:solidFill>
                  <a:srgbClr val="C00000"/>
                </a:solidFill>
              </a:rPr>
              <a:t>higher and louder speech</a:t>
            </a:r>
            <a:r>
              <a:rPr lang="en-US" dirty="0">
                <a:solidFill>
                  <a:srgbClr val="FF0000"/>
                </a:solidFill>
              </a:rPr>
              <a:t> </a:t>
            </a:r>
            <a:r>
              <a:rPr lang="en-US" dirty="0"/>
              <a:t>were in fact </a:t>
            </a:r>
            <a:r>
              <a:rPr lang="en-US" b="1" i="1" dirty="0"/>
              <a:t>strong cues to deception</a:t>
            </a:r>
            <a:endParaRPr i="1" dirty="0"/>
          </a:p>
          <a:p>
            <a:pPr marL="342900" lvl="0" indent="-342900" algn="l" rtl="0">
              <a:lnSpc>
                <a:spcPct val="90000"/>
              </a:lnSpc>
              <a:spcBef>
                <a:spcPts val="560"/>
              </a:spcBef>
              <a:spcAft>
                <a:spcPts val="0"/>
              </a:spcAft>
              <a:buClr>
                <a:srgbClr val="0070C0"/>
              </a:buClr>
              <a:buSzPts val="2800"/>
              <a:buChar char="•"/>
            </a:pPr>
            <a:r>
              <a:rPr lang="en-US" b="1" dirty="0">
                <a:solidFill>
                  <a:srgbClr val="0070C0"/>
                </a:solidFill>
              </a:rPr>
              <a:t>Complexity</a:t>
            </a:r>
            <a:endParaRPr b="1" dirty="0"/>
          </a:p>
          <a:p>
            <a:pPr marL="742950" lvl="1" indent="-285750" algn="l" rtl="0">
              <a:lnSpc>
                <a:spcPct val="90000"/>
              </a:lnSpc>
              <a:spcBef>
                <a:spcPts val="480"/>
              </a:spcBef>
              <a:spcAft>
                <a:spcPts val="0"/>
              </a:spcAft>
              <a:buClr>
                <a:schemeClr val="dk1"/>
              </a:buClr>
              <a:buSzPts val="2400"/>
              <a:buChar char="–"/>
            </a:pPr>
            <a:r>
              <a:rPr lang="en-US" dirty="0"/>
              <a:t>Multiple measures showed raters </a:t>
            </a:r>
            <a:r>
              <a:rPr lang="en-US" b="1" dirty="0">
                <a:solidFill>
                  <a:srgbClr val="C00000"/>
                </a:solidFill>
              </a:rPr>
              <a:t>correctly mistrusted more complex utterances</a:t>
            </a:r>
            <a:r>
              <a:rPr lang="en-US" dirty="0"/>
              <a:t>, which, contra prior belief, </a:t>
            </a:r>
            <a:r>
              <a:rPr lang="en-US" b="1" i="1" dirty="0"/>
              <a:t>were</a:t>
            </a:r>
            <a:r>
              <a:rPr lang="en-US" dirty="0"/>
              <a:t> signs of deception in our data</a:t>
            </a:r>
            <a:endParaRPr dirty="0"/>
          </a:p>
        </p:txBody>
      </p:sp>
      <p:sp>
        <p:nvSpPr>
          <p:cNvPr id="298" name="Google Shape;298;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6"/>
          <p:cNvSpPr txBox="1">
            <a:spLocks noGrp="1"/>
          </p:cNvSpPr>
          <p:nvPr>
            <p:ph type="body" idx="1"/>
          </p:nvPr>
        </p:nvSpPr>
        <p:spPr>
          <a:xfrm>
            <a:off x="457200" y="793630"/>
            <a:ext cx="8229600" cy="533253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Affect</a:t>
            </a:r>
            <a:r>
              <a:rPr lang="en-US" b="1" dirty="0"/>
              <a:t> </a:t>
            </a:r>
            <a:endParaRPr b="1" dirty="0"/>
          </a:p>
          <a:p>
            <a:pPr marL="742950" lvl="1" indent="-285750" algn="l" rtl="0">
              <a:spcBef>
                <a:spcPts val="480"/>
              </a:spcBef>
              <a:spcAft>
                <a:spcPts val="0"/>
              </a:spcAft>
              <a:buClr>
                <a:schemeClr val="dk1"/>
              </a:buClr>
              <a:buSzPts val="2400"/>
              <a:buChar char="–"/>
            </a:pPr>
            <a:r>
              <a:rPr lang="en-US" dirty="0"/>
              <a:t>While raters trusted </a:t>
            </a:r>
            <a:r>
              <a:rPr lang="en-US" b="1" dirty="0">
                <a:solidFill>
                  <a:srgbClr val="C00000"/>
                </a:solidFill>
              </a:rPr>
              <a:t>more pleasant utterances </a:t>
            </a:r>
            <a:r>
              <a:rPr lang="en-US" dirty="0"/>
              <a:t>this was </a:t>
            </a:r>
            <a:r>
              <a:rPr lang="en-US" b="1" i="1" dirty="0"/>
              <a:t>not</a:t>
            </a:r>
            <a:r>
              <a:rPr lang="en-US" dirty="0"/>
              <a:t> a useful indicator of truthfulness</a:t>
            </a:r>
            <a:endParaRPr dirty="0">
              <a:solidFill>
                <a:srgbClr val="0070C0"/>
              </a:solidFill>
            </a:endParaRPr>
          </a:p>
          <a:p>
            <a:pPr marL="342900" lvl="0" indent="-342900" algn="l" rtl="0">
              <a:spcBef>
                <a:spcPts val="560"/>
              </a:spcBef>
              <a:spcAft>
                <a:spcPts val="0"/>
              </a:spcAft>
              <a:buClr>
                <a:srgbClr val="0070C0"/>
              </a:buClr>
              <a:buSzPts val="2800"/>
              <a:buChar char="•"/>
            </a:pPr>
            <a:r>
              <a:rPr lang="en-US" b="1" dirty="0">
                <a:solidFill>
                  <a:srgbClr val="0070C0"/>
                </a:solidFill>
              </a:rPr>
              <a:t>Uncertainty</a:t>
            </a:r>
            <a:r>
              <a:rPr lang="en-US" b="1" dirty="0"/>
              <a:t> </a:t>
            </a:r>
            <a:endParaRPr b="1" dirty="0"/>
          </a:p>
          <a:p>
            <a:pPr marL="742950" lvl="1" indent="-285750" algn="l" rtl="0">
              <a:spcBef>
                <a:spcPts val="480"/>
              </a:spcBef>
              <a:spcAft>
                <a:spcPts val="0"/>
              </a:spcAft>
              <a:buClr>
                <a:schemeClr val="dk1"/>
              </a:buClr>
              <a:buSzPts val="2400"/>
              <a:buChar char="–"/>
            </a:pPr>
            <a:r>
              <a:rPr lang="en-US" dirty="0"/>
              <a:t>Raters did correctly mistrust utterances containing </a:t>
            </a:r>
            <a:r>
              <a:rPr lang="en-US" b="1" dirty="0">
                <a:solidFill>
                  <a:srgbClr val="C00000"/>
                </a:solidFill>
              </a:rPr>
              <a:t>hedge terms</a:t>
            </a:r>
            <a:r>
              <a:rPr lang="en-US" dirty="0"/>
              <a:t> (</a:t>
            </a:r>
            <a:r>
              <a:rPr lang="en-US" i="1" dirty="0">
                <a:solidFill>
                  <a:schemeClr val="tx1"/>
                </a:solidFill>
              </a:rPr>
              <a:t>possibly, sort of</a:t>
            </a:r>
            <a:r>
              <a:rPr lang="en-US" dirty="0"/>
              <a:t>) but </a:t>
            </a:r>
            <a:r>
              <a:rPr lang="en-US" b="1" i="1" dirty="0"/>
              <a:t>did not correctly trust </a:t>
            </a:r>
            <a:r>
              <a:rPr lang="en-US" dirty="0"/>
              <a:t>utterances indicating </a:t>
            </a:r>
            <a:r>
              <a:rPr lang="en-US" b="1" dirty="0">
                <a:solidFill>
                  <a:srgbClr val="C00000"/>
                </a:solidFill>
              </a:rPr>
              <a:t>certainty</a:t>
            </a:r>
            <a:r>
              <a:rPr lang="en-US" dirty="0">
                <a:solidFill>
                  <a:srgbClr val="C00000"/>
                </a:solidFill>
              </a:rPr>
              <a:t> </a:t>
            </a:r>
            <a:r>
              <a:rPr lang="en-US" dirty="0"/>
              <a:t>(</a:t>
            </a:r>
            <a:r>
              <a:rPr lang="en-US" i="1" dirty="0">
                <a:solidFill>
                  <a:schemeClr val="tx1"/>
                </a:solidFill>
              </a:rPr>
              <a:t>always, never</a:t>
            </a:r>
            <a:r>
              <a:rPr lang="en-US" dirty="0"/>
              <a:t>)</a:t>
            </a:r>
            <a:endParaRPr dirty="0"/>
          </a:p>
          <a:p>
            <a:pPr marL="342900" lvl="0" indent="-342900" algn="l" rtl="0">
              <a:spcBef>
                <a:spcPts val="560"/>
              </a:spcBef>
              <a:spcAft>
                <a:spcPts val="0"/>
              </a:spcAft>
              <a:buClr>
                <a:srgbClr val="0070C0"/>
              </a:buClr>
              <a:buSzPts val="2800"/>
              <a:buChar char="•"/>
            </a:pPr>
            <a:r>
              <a:rPr lang="en-US" b="1" dirty="0">
                <a:solidFill>
                  <a:srgbClr val="0070C0"/>
                </a:solidFill>
              </a:rPr>
              <a:t>Creativity</a:t>
            </a:r>
            <a:endParaRPr b="1" dirty="0"/>
          </a:p>
          <a:p>
            <a:pPr marL="742950" lvl="1" indent="-285750" algn="l" rtl="0">
              <a:spcBef>
                <a:spcPts val="480"/>
              </a:spcBef>
              <a:spcAft>
                <a:spcPts val="0"/>
              </a:spcAft>
              <a:buClr>
                <a:schemeClr val="dk1"/>
              </a:buClr>
              <a:buSzPts val="2400"/>
              <a:buChar char="–"/>
            </a:pPr>
            <a:r>
              <a:rPr lang="en-US" dirty="0"/>
              <a:t>While </a:t>
            </a:r>
            <a:r>
              <a:rPr lang="en-US" dirty="0">
                <a:solidFill>
                  <a:schemeClr val="tx1"/>
                </a:solidFill>
              </a:rPr>
              <a:t>people were </a:t>
            </a:r>
            <a:r>
              <a:rPr lang="en-US" b="1" dirty="0">
                <a:solidFill>
                  <a:srgbClr val="C00000"/>
                </a:solidFill>
              </a:rPr>
              <a:t>more creative when lying </a:t>
            </a:r>
            <a:r>
              <a:rPr lang="en-US" dirty="0"/>
              <a:t>than when telling the truth, raters’ apparently </a:t>
            </a:r>
            <a:r>
              <a:rPr lang="en-US" b="1" i="1" dirty="0">
                <a:solidFill>
                  <a:srgbClr val="C00000"/>
                </a:solidFill>
              </a:rPr>
              <a:t>did not recognize </a:t>
            </a:r>
            <a:r>
              <a:rPr lang="en-US" dirty="0"/>
              <a:t>this</a:t>
            </a:r>
            <a:endParaRPr dirty="0"/>
          </a:p>
          <a:p>
            <a:pPr marL="342900" lvl="0" indent="-165100" algn="l" rtl="0">
              <a:spcBef>
                <a:spcPts val="560"/>
              </a:spcBef>
              <a:spcAft>
                <a:spcPts val="0"/>
              </a:spcAft>
              <a:buClr>
                <a:schemeClr val="dk1"/>
              </a:buClr>
              <a:buSzPts val="2800"/>
              <a:buNone/>
            </a:pPr>
            <a:endParaRPr dirty="0"/>
          </a:p>
        </p:txBody>
      </p:sp>
      <p:sp>
        <p:nvSpPr>
          <p:cNvPr id="304" name="Google Shape;30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317"/>
        <p:cNvGrpSpPr/>
        <p:nvPr/>
      </p:nvGrpSpPr>
      <p:grpSpPr>
        <a:xfrm>
          <a:off x="0" y="0"/>
          <a:ext cx="0" cy="0"/>
          <a:chOff x="0" y="0"/>
          <a:chExt cx="0" cy="0"/>
        </a:xfrm>
      </p:grpSpPr>
      <p:sp>
        <p:nvSpPr>
          <p:cNvPr id="318" name="Google Shape;318;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Statistically Significant Characteristics of Lies that Deceived Human Judges</a:t>
            </a:r>
            <a:endParaRPr/>
          </a:p>
        </p:txBody>
      </p:sp>
      <p:sp>
        <p:nvSpPr>
          <p:cNvPr id="319" name="Google Shape;31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graphicFrame>
        <p:nvGraphicFramePr>
          <p:cNvPr id="320" name="Google Shape;320;p38"/>
          <p:cNvGraphicFramePr/>
          <p:nvPr/>
        </p:nvGraphicFramePr>
        <p:xfrm>
          <a:off x="2509209" y="2125266"/>
          <a:ext cx="4064000" cy="3360600"/>
        </p:xfrm>
        <a:graphic>
          <a:graphicData uri="http://schemas.openxmlformats.org/drawingml/2006/table">
            <a:tbl>
              <a:tblPr bandRow="1">
                <a:noFill/>
                <a:tableStyleId>{EF62812B-F7C0-4C3C-954F-9B1E891277F2}</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tblGrid>
              <a:tr h="342900">
                <a:tc>
                  <a:txBody>
                    <a:bodyPr/>
                    <a:lstStyle/>
                    <a:p>
                      <a:pPr marL="0" marR="0" lvl="0" indent="0" algn="l" rtl="0">
                        <a:spcBef>
                          <a:spcPts val="0"/>
                        </a:spcBef>
                        <a:spcAft>
                          <a:spcPts val="0"/>
                        </a:spcAft>
                        <a:buNone/>
                      </a:pPr>
                      <a:r>
                        <a:rPr lang="en-US" sz="1800" b="1"/>
                        <a:t>Features</a:t>
                      </a:r>
                      <a:endParaRPr/>
                    </a:p>
                  </a:txBody>
                  <a:tcPr marL="68575" marR="68575" marT="34300" marB="34300"/>
                </a:tc>
                <a:tc>
                  <a:txBody>
                    <a:bodyPr/>
                    <a:lstStyle/>
                    <a:p>
                      <a:pPr marL="0" marR="0" lvl="0" indent="0" algn="l" rtl="0">
                        <a:spcBef>
                          <a:spcPts val="0"/>
                        </a:spcBef>
                        <a:spcAft>
                          <a:spcPts val="0"/>
                        </a:spcAft>
                        <a:buNone/>
                      </a:pPr>
                      <a:r>
                        <a:rPr lang="en-US" sz="1800" b="1"/>
                        <a:t>Successful Lie</a:t>
                      </a:r>
                      <a:endParaRPr/>
                    </a:p>
                  </a:txBody>
                  <a:tcPr marL="68575" marR="68575" marT="34300" marB="34300"/>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US" sz="1800"/>
                        <a:t>Duration</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US" sz="1800"/>
                        <a:t>Speaking rate</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US" sz="1800"/>
                        <a:t>Response latency</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US" sz="1800"/>
                        <a:t>Intensity mean/min</a:t>
                      </a:r>
                      <a:endParaRPr sz="180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4"/>
                  </a:ext>
                </a:extLst>
              </a:tr>
              <a:tr h="342900">
                <a:tc>
                  <a:txBody>
                    <a:bodyPr/>
                    <a:lstStyle/>
                    <a:p>
                      <a:pPr marL="0" marR="0" lvl="0" indent="0" algn="l" rtl="0">
                        <a:spcBef>
                          <a:spcPts val="0"/>
                        </a:spcBef>
                        <a:spcAft>
                          <a:spcPts val="0"/>
                        </a:spcAft>
                        <a:buNone/>
                      </a:pPr>
                      <a:r>
                        <a:rPr lang="en-US" sz="1800"/>
                        <a:t>Intensity std</a:t>
                      </a:r>
                      <a:endParaRPr sz="180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5"/>
                  </a:ext>
                </a:extLst>
              </a:tr>
              <a:tr h="342900">
                <a:tc>
                  <a:txBody>
                    <a:bodyPr/>
                    <a:lstStyle/>
                    <a:p>
                      <a:pPr marL="0" marR="0" lvl="0" indent="0" algn="l" rtl="0">
                        <a:spcBef>
                          <a:spcPts val="0"/>
                        </a:spcBef>
                        <a:spcAft>
                          <a:spcPts val="0"/>
                        </a:spcAft>
                        <a:buNone/>
                      </a:pPr>
                      <a:r>
                        <a:rPr lang="en-US" sz="1800"/>
                        <a:t>Repetition</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6"/>
                  </a:ext>
                </a:extLst>
              </a:tr>
              <a:tr h="342900">
                <a:tc>
                  <a:txBody>
                    <a:bodyPr/>
                    <a:lstStyle/>
                    <a:p>
                      <a:pPr marL="0" marR="0" lvl="0" indent="0" algn="l" rtl="0">
                        <a:spcBef>
                          <a:spcPts val="0"/>
                        </a:spcBef>
                        <a:spcAft>
                          <a:spcPts val="0"/>
                        </a:spcAft>
                        <a:buNone/>
                      </a:pPr>
                      <a:r>
                        <a:rPr lang="en-US" sz="1800"/>
                        <a:t>Filled pauses</a:t>
                      </a:r>
                      <a:endParaRPr/>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7"/>
                  </a:ext>
                </a:extLst>
              </a:tr>
              <a:tr h="342900">
                <a:tc>
                  <a:txBody>
                    <a:bodyPr/>
                    <a:lstStyle/>
                    <a:p>
                      <a:pPr marL="0" marR="0" lvl="0" indent="0" algn="l" rtl="0">
                        <a:spcBef>
                          <a:spcPts val="0"/>
                        </a:spcBef>
                        <a:spcAft>
                          <a:spcPts val="0"/>
                        </a:spcAft>
                        <a:buNone/>
                      </a:pPr>
                      <a:r>
                        <a:rPr lang="en-US" sz="1800"/>
                        <a:t>Shimmer</a:t>
                      </a:r>
                      <a:endParaRPr sz="1800"/>
                    </a:p>
                  </a:txBody>
                  <a:tcPr marL="68575" marR="68575" marT="34300" marB="3430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solidFill>
                            <a:schemeClr val="dk1"/>
                          </a:solidFill>
                        </a:rPr>
                        <a:t>↑↑↑↑</a:t>
                      </a:r>
                      <a:endParaRPr/>
                    </a:p>
                  </a:txBody>
                  <a:tcPr marL="68575" marR="68575" marT="34300" marB="34300"/>
                </a:tc>
                <a:extLst>
                  <a:ext uri="{0D108BD9-81ED-4DB2-BD59-A6C34878D82A}">
                    <a16:rowId xmlns:a16="http://schemas.microsoft.com/office/drawing/2014/main" val="10008"/>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sp>
        <p:nvSpPr>
          <p:cNvPr id="326" name="Google Shape;326;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Statically Significant Characteristics of Lies that Deceived Our Classifier</a:t>
            </a:r>
            <a:endParaRPr/>
          </a:p>
        </p:txBody>
      </p:sp>
      <p:sp>
        <p:nvSpPr>
          <p:cNvPr id="327" name="Google Shape;32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a:p>
        </p:txBody>
      </p:sp>
      <p:pic>
        <p:nvPicPr>
          <p:cNvPr id="328" name="Google Shape;328;p39"/>
          <p:cNvPicPr preferRelativeResize="0">
            <a:picLocks noGrp="1"/>
          </p:cNvPicPr>
          <p:nvPr>
            <p:ph type="body" idx="1"/>
          </p:nvPr>
        </p:nvPicPr>
        <p:blipFill rotWithShape="1">
          <a:blip r:embed="rId3">
            <a:alphaModFix/>
          </a:blip>
          <a:srcRect/>
          <a:stretch/>
        </p:blipFill>
        <p:spPr>
          <a:xfrm>
            <a:off x="2380889" y="1704571"/>
            <a:ext cx="5098691" cy="4434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Text Placeholder 2"/>
          <p:cNvSpPr>
            <a:spLocks noGrp="1"/>
          </p:cNvSpPr>
          <p:nvPr>
            <p:ph type="body" idx="1"/>
          </p:nvPr>
        </p:nvSpPr>
        <p:spPr/>
        <p:txBody>
          <a:bodyPr/>
          <a:lstStyle/>
          <a:p>
            <a:r>
              <a:rPr lang="en-US" b="1" dirty="0">
                <a:solidFill>
                  <a:srgbClr val="0070C0"/>
                </a:solidFill>
              </a:rPr>
              <a:t>Multimodal deception detection </a:t>
            </a:r>
            <a:r>
              <a:rPr lang="en-US" dirty="0"/>
              <a:t>supported after 9/11 by a new Department of Homeland Security </a:t>
            </a:r>
          </a:p>
          <a:p>
            <a:pPr lvl="1"/>
            <a:r>
              <a:rPr lang="en-US" dirty="0"/>
              <a:t>What </a:t>
            </a:r>
            <a:r>
              <a:rPr lang="en-US" b="1" dirty="0">
                <a:solidFill>
                  <a:srgbClr val="C00000"/>
                </a:solidFill>
              </a:rPr>
              <a:t>aspects of human behavior </a:t>
            </a:r>
            <a:r>
              <a:rPr lang="en-US" dirty="0"/>
              <a:t>are valid indicators of deception?</a:t>
            </a:r>
          </a:p>
          <a:p>
            <a:pPr lvl="1"/>
            <a:r>
              <a:rPr lang="en-US" dirty="0"/>
              <a:t>Can we create </a:t>
            </a:r>
            <a:r>
              <a:rPr lang="en-US" b="1" dirty="0">
                <a:solidFill>
                  <a:srgbClr val="C00000"/>
                </a:solidFill>
              </a:rPr>
              <a:t>reliable automatic deception detection models </a:t>
            </a:r>
            <a:r>
              <a:rPr lang="en-US" dirty="0">
                <a:solidFill>
                  <a:schemeClr val="tx1"/>
                </a:solidFill>
              </a:rPr>
              <a:t>to identify future terrorists</a:t>
            </a:r>
            <a:r>
              <a:rPr lang="en-US" dirty="0"/>
              <a:t>?</a:t>
            </a:r>
          </a:p>
          <a:p>
            <a:r>
              <a:rPr lang="en-US" dirty="0"/>
              <a:t>Current support from Air Force Office of Scientific Research focuses on </a:t>
            </a:r>
            <a:r>
              <a:rPr lang="en-US" b="1" dirty="0">
                <a:solidFill>
                  <a:srgbClr val="0070C0"/>
                </a:solidFill>
              </a:rPr>
              <a:t>identifying human trust </a:t>
            </a:r>
            <a:r>
              <a:rPr lang="en-US" dirty="0"/>
              <a:t>as well</a:t>
            </a:r>
          </a:p>
          <a:p>
            <a:pPr lvl="1"/>
            <a:r>
              <a:rPr lang="en-US" dirty="0"/>
              <a:t>What </a:t>
            </a:r>
            <a:r>
              <a:rPr lang="en-US" b="1" dirty="0">
                <a:solidFill>
                  <a:srgbClr val="C00000"/>
                </a:solidFill>
              </a:rPr>
              <a:t>aspects of human speech are trusted </a:t>
            </a:r>
            <a:r>
              <a:rPr lang="en-US" dirty="0"/>
              <a:t>by other humans?  Can we build </a:t>
            </a:r>
            <a:r>
              <a:rPr lang="en-US" b="1" dirty="0">
                <a:solidFill>
                  <a:srgbClr val="C00000"/>
                </a:solidFill>
              </a:rPr>
              <a:t>good trust models </a:t>
            </a:r>
            <a:r>
              <a:rPr lang="en-US" dirty="0"/>
              <a:t>to identify and, for better purposes, to generate trusted speech?</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a:t>
            </a:fld>
            <a:endParaRPr lang="uk-UA"/>
          </a:p>
        </p:txBody>
      </p:sp>
    </p:spTree>
    <p:extLst>
      <p:ext uri="{BB962C8B-B14F-4D97-AF65-F5344CB8AC3E}">
        <p14:creationId xmlns:p14="http://schemas.microsoft.com/office/powerpoint/2010/main" val="4277966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Analysis of Rater Strategies</a:t>
            </a:r>
            <a:endParaRPr dirty="0"/>
          </a:p>
        </p:txBody>
      </p:sp>
      <p:sp>
        <p:nvSpPr>
          <p:cNvPr id="334" name="Google Shape;334;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Asked raters to provide </a:t>
            </a:r>
            <a:r>
              <a:rPr lang="en-US" b="1" dirty="0">
                <a:solidFill>
                  <a:srgbClr val="0070C0"/>
                </a:solidFill>
              </a:rPr>
              <a:t>strategies</a:t>
            </a:r>
            <a:r>
              <a:rPr lang="en-US" dirty="0">
                <a:solidFill>
                  <a:srgbClr val="0070C0"/>
                </a:solidFill>
              </a:rPr>
              <a:t> </a:t>
            </a:r>
            <a:r>
              <a:rPr lang="en-US" dirty="0"/>
              <a:t>that they used</a:t>
            </a:r>
            <a:endParaRPr dirty="0"/>
          </a:p>
          <a:p>
            <a:pPr marL="342900" lvl="0" indent="-342900" algn="l" rtl="0">
              <a:spcBef>
                <a:spcPts val="560"/>
              </a:spcBef>
              <a:spcAft>
                <a:spcPts val="0"/>
              </a:spcAft>
              <a:buClr>
                <a:schemeClr val="dk1"/>
              </a:buClr>
              <a:buSzPts val="2800"/>
              <a:buChar char="•"/>
            </a:pPr>
            <a:r>
              <a:rPr lang="en-US" b="1" dirty="0">
                <a:solidFill>
                  <a:srgbClr val="0070C0"/>
                </a:solidFill>
              </a:rPr>
              <a:t>Annotated</a:t>
            </a:r>
            <a:r>
              <a:rPr lang="en-US" dirty="0"/>
              <a:t> strategies by category</a:t>
            </a:r>
            <a:endParaRPr dirty="0"/>
          </a:p>
          <a:p>
            <a:pPr marL="342900" lvl="0" indent="-342900" algn="l" rtl="0">
              <a:spcBef>
                <a:spcPts val="560"/>
              </a:spcBef>
              <a:spcAft>
                <a:spcPts val="0"/>
              </a:spcAft>
              <a:buClr>
                <a:schemeClr val="dk1"/>
              </a:buClr>
              <a:buSzPts val="2800"/>
              <a:buChar char="•"/>
            </a:pPr>
            <a:r>
              <a:rPr lang="en-US" b="1" dirty="0">
                <a:solidFill>
                  <a:srgbClr val="0070C0"/>
                </a:solidFill>
              </a:rPr>
              <a:t>Which strategies were useful and which were not?</a:t>
            </a:r>
            <a:endParaRPr b="1" dirty="0">
              <a:solidFill>
                <a:srgbClr val="0070C0"/>
              </a:solidFill>
            </a:endParaRPr>
          </a:p>
          <a:p>
            <a:pPr marL="800100" lvl="1">
              <a:spcBef>
                <a:spcPts val="560"/>
              </a:spcBef>
              <a:buSzPts val="2800"/>
              <a:buChar char="•"/>
            </a:pPr>
            <a:r>
              <a:rPr lang="en-US" dirty="0">
                <a:solidFill>
                  <a:schemeClr val="tx1"/>
                </a:solidFill>
              </a:rPr>
              <a:t>Compared raters’ </a:t>
            </a:r>
            <a:r>
              <a:rPr lang="en-US" b="1" dirty="0">
                <a:solidFill>
                  <a:srgbClr val="C00000"/>
                </a:solidFill>
              </a:rPr>
              <a:t>stated strategies </a:t>
            </a:r>
            <a:r>
              <a:rPr lang="en-US" dirty="0">
                <a:solidFill>
                  <a:schemeClr val="tx1"/>
                </a:solidFill>
              </a:rPr>
              <a:t>with their </a:t>
            </a:r>
            <a:r>
              <a:rPr lang="en-US" b="1" dirty="0">
                <a:solidFill>
                  <a:srgbClr val="C00000"/>
                </a:solidFill>
              </a:rPr>
              <a:t>performance</a:t>
            </a:r>
            <a:r>
              <a:rPr lang="en-US" dirty="0">
                <a:solidFill>
                  <a:schemeClr val="tx1"/>
                </a:solidFill>
              </a:rPr>
              <a:t> on the tasks </a:t>
            </a:r>
          </a:p>
          <a:p>
            <a:pPr marL="800100" lvl="1">
              <a:spcBef>
                <a:spcPts val="560"/>
              </a:spcBef>
              <a:buSzPts val="2800"/>
              <a:buChar char="•"/>
            </a:pPr>
            <a:r>
              <a:rPr lang="en-US" b="1" i="1" dirty="0">
                <a:solidFill>
                  <a:srgbClr val="C00000"/>
                </a:solidFill>
              </a:rPr>
              <a:t>None</a:t>
            </a:r>
            <a:r>
              <a:rPr lang="en-US" dirty="0">
                <a:solidFill>
                  <a:srgbClr val="C00000"/>
                </a:solidFill>
              </a:rPr>
              <a:t> </a:t>
            </a:r>
            <a:r>
              <a:rPr lang="en-US" b="1" i="1" dirty="0">
                <a:solidFill>
                  <a:srgbClr val="C00000"/>
                </a:solidFill>
              </a:rPr>
              <a:t>of the strategies </a:t>
            </a:r>
            <a:r>
              <a:rPr lang="en-US" dirty="0"/>
              <a:t>reported by a labeler were associated with </a:t>
            </a:r>
            <a:r>
              <a:rPr lang="en-US" b="1" dirty="0">
                <a:solidFill>
                  <a:srgbClr val="C00000"/>
                </a:solidFill>
              </a:rPr>
              <a:t>higher performance </a:t>
            </a:r>
            <a:r>
              <a:rPr lang="en-US" dirty="0"/>
              <a:t>than raters who did </a:t>
            </a:r>
            <a:r>
              <a:rPr lang="en-US" b="1" i="1" dirty="0"/>
              <a:t>not</a:t>
            </a:r>
            <a:r>
              <a:rPr lang="en-US" dirty="0"/>
              <a:t> report using those strategies in their tasks</a:t>
            </a:r>
          </a:p>
          <a:p>
            <a:pPr marL="800100" lvl="1">
              <a:spcBef>
                <a:spcPts val="560"/>
              </a:spcBef>
              <a:buSzPts val="2800"/>
              <a:buChar char="•"/>
            </a:pPr>
            <a:r>
              <a:rPr lang="en-US" b="1" dirty="0">
                <a:solidFill>
                  <a:srgbClr val="C00000"/>
                </a:solidFill>
              </a:rPr>
              <a:t>Speaker confidence </a:t>
            </a:r>
            <a:r>
              <a:rPr lang="en-US" dirty="0">
                <a:solidFill>
                  <a:schemeClr val="tx1"/>
                </a:solidFill>
              </a:rPr>
              <a:t>using</a:t>
            </a:r>
            <a:r>
              <a:rPr lang="en-US" b="1" dirty="0">
                <a:solidFill>
                  <a:srgbClr val="C00000"/>
                </a:solidFill>
              </a:rPr>
              <a:t> </a:t>
            </a:r>
            <a:r>
              <a:rPr lang="en-US" i="1" dirty="0">
                <a:solidFill>
                  <a:schemeClr val="tx1"/>
                </a:solidFill>
              </a:rPr>
              <a:t>(“the speaker sounded </a:t>
            </a:r>
            <a:r>
              <a:rPr lang="en-US" i="1">
                <a:solidFill>
                  <a:schemeClr val="tx1"/>
                </a:solidFill>
              </a:rPr>
              <a:t>confident”) as </a:t>
            </a:r>
            <a:r>
              <a:rPr lang="en-US" i="1" dirty="0">
                <a:solidFill>
                  <a:schemeClr val="tx1"/>
                </a:solidFill>
              </a:rPr>
              <a:t>a cue to deception </a:t>
            </a:r>
            <a:r>
              <a:rPr lang="en-US" dirty="0"/>
              <a:t>was in fact </a:t>
            </a:r>
            <a:r>
              <a:rPr lang="en-US" b="1" i="1" dirty="0">
                <a:solidFill>
                  <a:srgbClr val="C00000"/>
                </a:solidFill>
              </a:rPr>
              <a:t>negatively</a:t>
            </a:r>
            <a:r>
              <a:rPr lang="en-US" dirty="0"/>
              <a:t> correlated with task success</a:t>
            </a:r>
          </a:p>
          <a:p>
            <a:pPr marL="800100" lvl="1">
              <a:spcBef>
                <a:spcPts val="560"/>
              </a:spcBef>
              <a:buSzPts val="2800"/>
              <a:buChar char="•"/>
            </a:pPr>
            <a:endParaRPr dirty="0"/>
          </a:p>
          <a:p>
            <a:pPr marL="0" lvl="0" indent="0" algn="l" rtl="0">
              <a:spcBef>
                <a:spcPts val="560"/>
              </a:spcBef>
              <a:spcAft>
                <a:spcPts val="0"/>
              </a:spcAft>
              <a:buNone/>
            </a:pPr>
            <a:endParaRPr dirty="0">
              <a:solidFill>
                <a:srgbClr val="0070C0"/>
              </a:solidFill>
            </a:endParaRPr>
          </a:p>
        </p:txBody>
      </p:sp>
      <p:sp>
        <p:nvSpPr>
          <p:cNvPr id="335" name="Google Shape;335;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1" descr="https://lh5.googleusercontent.com/ViPexd-8ElEj6aWnfhpfhsRpTGf4sRUEoqLFBFXKwVlwplvDLgInZmtNHF4s0ANdheGchOlpPpJWG-CBB-nOM7SKDSA7-wVGTiUGWHUiPBx1rbrZGx2lfjLNEFZZugPlwbZLH5ohgeo"/>
          <p:cNvPicPr preferRelativeResize="0"/>
          <p:nvPr/>
        </p:nvPicPr>
        <p:blipFill rotWithShape="1">
          <a:blip r:embed="rId3">
            <a:alphaModFix/>
          </a:blip>
          <a:srcRect b="19379"/>
          <a:stretch/>
        </p:blipFill>
        <p:spPr>
          <a:xfrm>
            <a:off x="826903" y="988828"/>
            <a:ext cx="7912996" cy="4880345"/>
          </a:xfrm>
          <a:prstGeom prst="rect">
            <a:avLst/>
          </a:prstGeom>
          <a:noFill/>
          <a:ln>
            <a:noFill/>
          </a:ln>
        </p:spPr>
      </p:pic>
      <p:sp>
        <p:nvSpPr>
          <p:cNvPr id="342" name="Google Shape;34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Shape 346"/>
        <p:cNvGrpSpPr/>
        <p:nvPr/>
      </p:nvGrpSpPr>
      <p:grpSpPr>
        <a:xfrm>
          <a:off x="0" y="0"/>
          <a:ext cx="0" cy="0"/>
          <a:chOff x="0" y="0"/>
          <a:chExt cx="0" cy="0"/>
        </a:xfrm>
      </p:grpSpPr>
      <p:sp>
        <p:nvSpPr>
          <p:cNvPr id="347" name="Google Shape;347;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a:t>Does Complex Reasoning Help?</a:t>
            </a:r>
            <a:endParaRPr/>
          </a:p>
        </p:txBody>
      </p:sp>
      <p:sp>
        <p:nvSpPr>
          <p:cNvPr id="348" name="Google Shape;348;p42"/>
          <p:cNvSpPr txBox="1">
            <a:spLocks noGrp="1"/>
          </p:cNvSpPr>
          <p:nvPr>
            <p:ph type="body" idx="1"/>
          </p:nvPr>
        </p:nvSpPr>
        <p:spPr>
          <a:xfrm>
            <a:off x="457200" y="1600200"/>
            <a:ext cx="8229600" cy="475615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en-US" dirty="0"/>
              <a:t>How long do people take to make judgments?</a:t>
            </a:r>
            <a:endParaRPr dirty="0"/>
          </a:p>
          <a:p>
            <a:pPr marL="742950" lvl="1" indent="-285750" algn="l" rtl="0">
              <a:lnSpc>
                <a:spcPct val="90000"/>
              </a:lnSpc>
              <a:spcBef>
                <a:spcPts val="480"/>
              </a:spcBef>
              <a:spcAft>
                <a:spcPts val="0"/>
              </a:spcAft>
              <a:buClr>
                <a:schemeClr val="dk1"/>
              </a:buClr>
              <a:buSzPts val="2400"/>
              <a:buChar char="–"/>
            </a:pPr>
            <a:r>
              <a:rPr lang="en-US" dirty="0"/>
              <a:t>No correlation between the response time and whether the answer is correct (spearman, </a:t>
            </a:r>
            <a:r>
              <a:rPr lang="en-US" dirty="0" err="1"/>
              <a:t>ρ</a:t>
            </a:r>
            <a:r>
              <a:rPr lang="en-US" dirty="0"/>
              <a:t>=0.008, p&gt;0.05)</a:t>
            </a:r>
            <a:endParaRPr dirty="0"/>
          </a:p>
          <a:p>
            <a:pPr marL="742950" lvl="1" indent="-285750" algn="l" rtl="0">
              <a:lnSpc>
                <a:spcPct val="90000"/>
              </a:lnSpc>
              <a:spcBef>
                <a:spcPts val="480"/>
              </a:spcBef>
              <a:spcAft>
                <a:spcPts val="0"/>
              </a:spcAft>
              <a:buClr>
                <a:schemeClr val="dk1"/>
              </a:buClr>
              <a:buSzPts val="2400"/>
              <a:buChar char="–"/>
            </a:pPr>
            <a:r>
              <a:rPr lang="en-US" dirty="0"/>
              <a:t>Negative correlation between the response time and whether the answer is trusted (spearman, </a:t>
            </a:r>
            <a:r>
              <a:rPr lang="en-US" dirty="0" err="1"/>
              <a:t>ρ</a:t>
            </a:r>
            <a:r>
              <a:rPr lang="en-US" dirty="0"/>
              <a:t>=-0.101, p&lt;0.0001) </a:t>
            </a:r>
            <a:endParaRPr dirty="0"/>
          </a:p>
          <a:p>
            <a:pPr marL="342900" lvl="0" indent="-342900" algn="l" rtl="0">
              <a:lnSpc>
                <a:spcPct val="90000"/>
              </a:lnSpc>
              <a:spcBef>
                <a:spcPts val="560"/>
              </a:spcBef>
              <a:spcAft>
                <a:spcPts val="0"/>
              </a:spcAft>
              <a:buClr>
                <a:schemeClr val="dk1"/>
              </a:buClr>
              <a:buSzPts val="2800"/>
              <a:buChar char="•"/>
            </a:pPr>
            <a:r>
              <a:rPr lang="en-US" dirty="0"/>
              <a:t>How many strategies do people use?</a:t>
            </a:r>
            <a:endParaRPr dirty="0"/>
          </a:p>
          <a:p>
            <a:pPr marL="742950" lvl="1" indent="-285750" algn="l" rtl="0">
              <a:lnSpc>
                <a:spcPct val="90000"/>
              </a:lnSpc>
              <a:spcBef>
                <a:spcPts val="480"/>
              </a:spcBef>
              <a:spcAft>
                <a:spcPts val="0"/>
              </a:spcAft>
              <a:buClr>
                <a:schemeClr val="dk1"/>
              </a:buClr>
              <a:buSzPts val="2400"/>
              <a:buChar char="–"/>
            </a:pPr>
            <a:r>
              <a:rPr lang="en-US" dirty="0"/>
              <a:t>No correlation between the number of strategies reported and the score (spearman, </a:t>
            </a:r>
            <a:r>
              <a:rPr lang="en-US" dirty="0" err="1"/>
              <a:t>ρ</a:t>
            </a:r>
            <a:r>
              <a:rPr lang="en-US" dirty="0"/>
              <a:t>=0.029, p&gt;0.05)</a:t>
            </a:r>
            <a:endParaRPr dirty="0"/>
          </a:p>
          <a:p>
            <a:pPr marL="742950" lvl="1" indent="-285750" algn="l" rtl="0">
              <a:lnSpc>
                <a:spcPct val="90000"/>
              </a:lnSpc>
              <a:spcBef>
                <a:spcPts val="480"/>
              </a:spcBef>
              <a:spcAft>
                <a:spcPts val="0"/>
              </a:spcAft>
              <a:buClr>
                <a:schemeClr val="dk1"/>
              </a:buClr>
              <a:buSzPts val="2400"/>
              <a:buChar char="–"/>
            </a:pPr>
            <a:r>
              <a:rPr lang="en-US" dirty="0"/>
              <a:t>Negative correlation between the percentage of utterances that annotators trust and the number of strategies they use (spearman, </a:t>
            </a:r>
            <a:r>
              <a:rPr lang="en-US" dirty="0" err="1"/>
              <a:t>ρ</a:t>
            </a:r>
            <a:r>
              <a:rPr lang="en-US" dirty="0"/>
              <a:t>=-0.133, p&lt;0.01)</a:t>
            </a:r>
            <a:endParaRPr dirty="0"/>
          </a:p>
          <a:p>
            <a:pPr marL="342900" lvl="0" indent="-165100" algn="l" rtl="0">
              <a:lnSpc>
                <a:spcPct val="90000"/>
              </a:lnSpc>
              <a:spcBef>
                <a:spcPts val="560"/>
              </a:spcBef>
              <a:spcAft>
                <a:spcPts val="0"/>
              </a:spcAft>
              <a:buClr>
                <a:schemeClr val="dk1"/>
              </a:buClr>
              <a:buSzPts val="2800"/>
              <a:buNone/>
            </a:pPr>
            <a:endParaRPr dirty="0"/>
          </a:p>
        </p:txBody>
      </p:sp>
      <p:sp>
        <p:nvSpPr>
          <p:cNvPr id="349" name="Google Shape;349;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So can we Predict and Produce the Speech People Trust?</a:t>
            </a:r>
            <a:endParaRPr dirty="0"/>
          </a:p>
        </p:txBody>
      </p:sp>
      <p:sp>
        <p:nvSpPr>
          <p:cNvPr id="355" name="Google Shape;355;p43"/>
          <p:cNvSpPr txBox="1">
            <a:spLocks noGrp="1"/>
          </p:cNvSpPr>
          <p:nvPr>
            <p:ph type="body" idx="1"/>
          </p:nvPr>
        </p:nvSpPr>
        <p:spPr>
          <a:xfrm>
            <a:off x="457200" y="1417638"/>
            <a:ext cx="8229600" cy="47085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Many </a:t>
            </a:r>
            <a:r>
              <a:rPr lang="en-US" b="1" dirty="0">
                <a:solidFill>
                  <a:srgbClr val="0070C0"/>
                </a:solidFill>
              </a:rPr>
              <a:t>reasons to produce trustworthy speech</a:t>
            </a:r>
          </a:p>
          <a:p>
            <a:pPr marL="800100" lvl="1">
              <a:spcBef>
                <a:spcPts val="0"/>
              </a:spcBef>
              <a:buSzPts val="2800"/>
              <a:buChar char="•"/>
            </a:pPr>
            <a:r>
              <a:rPr lang="en-US" b="1" dirty="0">
                <a:solidFill>
                  <a:srgbClr val="C00000"/>
                </a:solidFill>
              </a:rPr>
              <a:t>Dialogue systems</a:t>
            </a:r>
            <a:r>
              <a:rPr lang="en-US" dirty="0"/>
              <a:t>, spoken </a:t>
            </a:r>
            <a:r>
              <a:rPr lang="en-US" b="1" dirty="0">
                <a:solidFill>
                  <a:srgbClr val="C00000"/>
                </a:solidFill>
              </a:rPr>
              <a:t>information systems </a:t>
            </a:r>
            <a:r>
              <a:rPr lang="en-US" dirty="0"/>
              <a:t>and </a:t>
            </a:r>
            <a:r>
              <a:rPr lang="en-US" b="1" dirty="0">
                <a:solidFill>
                  <a:srgbClr val="C00000"/>
                </a:solidFill>
              </a:rPr>
              <a:t>robots</a:t>
            </a:r>
            <a:r>
              <a:rPr lang="en-US" dirty="0"/>
              <a:t>, public </a:t>
            </a:r>
            <a:r>
              <a:rPr lang="en-US" b="1" dirty="0">
                <a:solidFill>
                  <a:srgbClr val="C00000"/>
                </a:solidFill>
              </a:rPr>
              <a:t>travel announcements </a:t>
            </a:r>
            <a:r>
              <a:rPr lang="en-US" dirty="0"/>
              <a:t>and other broadcasts</a:t>
            </a:r>
          </a:p>
          <a:p>
            <a:pPr marL="800100" lvl="1">
              <a:spcBef>
                <a:spcPts val="0"/>
              </a:spcBef>
              <a:buSzPts val="2800"/>
              <a:buChar char="•"/>
            </a:pPr>
            <a:r>
              <a:rPr lang="en-US" b="1" dirty="0">
                <a:solidFill>
                  <a:srgbClr val="C00000"/>
                </a:solidFill>
              </a:rPr>
              <a:t>Training</a:t>
            </a:r>
            <a:r>
              <a:rPr lang="en-US" dirty="0"/>
              <a:t> for actors and newscasters and salespeople</a:t>
            </a:r>
            <a:r>
              <a:rPr lang="mr-IN" dirty="0"/>
              <a:t>…</a:t>
            </a:r>
            <a:endParaRPr lang="en-US" dirty="0"/>
          </a:p>
          <a:p>
            <a:pPr marL="342900" lvl="0" indent="-342900" algn="l" rtl="0">
              <a:spcBef>
                <a:spcPts val="0"/>
              </a:spcBef>
              <a:spcAft>
                <a:spcPts val="0"/>
              </a:spcAft>
              <a:buClr>
                <a:schemeClr val="dk1"/>
              </a:buClr>
              <a:buSzPts val="2800"/>
              <a:buChar char="•"/>
            </a:pPr>
            <a:r>
              <a:rPr lang="en-US" dirty="0"/>
              <a:t>Procedure to predict trusted speech</a:t>
            </a:r>
          </a:p>
          <a:p>
            <a:pPr marL="800100" lvl="1">
              <a:spcBef>
                <a:spcPts val="0"/>
              </a:spcBef>
              <a:buSzPts val="2800"/>
              <a:buChar char="•"/>
            </a:pPr>
            <a:r>
              <a:rPr lang="en-US" dirty="0"/>
              <a:t>5-fold cross validation, speaker independent</a:t>
            </a:r>
            <a:endParaRPr dirty="0"/>
          </a:p>
          <a:p>
            <a:pPr marL="800100" lvl="1">
              <a:spcBef>
                <a:spcPts val="560"/>
              </a:spcBef>
              <a:buSzPts val="2800"/>
              <a:buChar char="•"/>
            </a:pPr>
            <a:r>
              <a:rPr lang="en-US" dirty="0"/>
              <a:t>Low agreement task -&gt; only classify utterances with </a:t>
            </a:r>
            <a:r>
              <a:rPr lang="en-US" b="1" dirty="0">
                <a:solidFill>
                  <a:srgbClr val="C00000"/>
                </a:solidFill>
              </a:rPr>
              <a:t>rater consensus</a:t>
            </a:r>
            <a:r>
              <a:rPr lang="en-US" dirty="0"/>
              <a:t> (of 5340: only 1762 trusted by all raters; 427 mistrusted by all raters)</a:t>
            </a:r>
            <a:endParaRPr dirty="0"/>
          </a:p>
          <a:p>
            <a:pPr marL="800100" lvl="1">
              <a:spcBef>
                <a:spcPts val="560"/>
              </a:spcBef>
              <a:buSzPts val="2800"/>
              <a:buChar char="•"/>
            </a:pPr>
            <a:r>
              <a:rPr lang="en-US" dirty="0"/>
              <a:t>Logistic regression; Evaluated with macro-F1 for balance</a:t>
            </a:r>
            <a:endParaRPr dirty="0"/>
          </a:p>
          <a:p>
            <a:pPr marL="800100" lvl="1">
              <a:spcBef>
                <a:spcPts val="560"/>
              </a:spcBef>
              <a:buSzPts val="2800"/>
              <a:buChar char="•"/>
            </a:pPr>
            <a:r>
              <a:rPr lang="en-US" dirty="0"/>
              <a:t>Baseline (random): 44.97 macro F1</a:t>
            </a:r>
            <a:endParaRPr dirty="0"/>
          </a:p>
          <a:p>
            <a:pPr marL="342900" lvl="0" indent="-165100" algn="l" rtl="0">
              <a:spcBef>
                <a:spcPts val="560"/>
              </a:spcBef>
              <a:spcAft>
                <a:spcPts val="0"/>
              </a:spcAft>
              <a:buClr>
                <a:schemeClr val="dk1"/>
              </a:buClr>
              <a:buSzPts val="2800"/>
              <a:buNone/>
            </a:pPr>
            <a:endParaRPr dirty="0"/>
          </a:p>
        </p:txBody>
      </p:sp>
      <p:sp>
        <p:nvSpPr>
          <p:cNvPr id="356" name="Google Shape;356;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What Features Can Identify Trusted Speech?</a:t>
            </a:r>
            <a:endParaRPr dirty="0"/>
          </a:p>
        </p:txBody>
      </p:sp>
      <p:sp>
        <p:nvSpPr>
          <p:cNvPr id="363" name="Google Shape;363;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b="1" dirty="0">
                <a:solidFill>
                  <a:srgbClr val="0070C0"/>
                </a:solidFill>
              </a:rPr>
              <a:t>NLP</a:t>
            </a:r>
            <a:r>
              <a:rPr lang="en-US" dirty="0"/>
              <a:t> data-driven features</a:t>
            </a:r>
            <a:endParaRPr dirty="0"/>
          </a:p>
          <a:p>
            <a:pPr marL="742950" lvl="1" indent="-285750" algn="l" rtl="0">
              <a:spcBef>
                <a:spcPts val="480"/>
              </a:spcBef>
              <a:spcAft>
                <a:spcPts val="0"/>
              </a:spcAft>
              <a:buClr>
                <a:schemeClr val="dk1"/>
              </a:buClr>
              <a:buSzPts val="2400"/>
              <a:buChar char="–"/>
            </a:pPr>
            <a:r>
              <a:rPr lang="en-US" b="1" dirty="0" err="1">
                <a:solidFill>
                  <a:srgbClr val="C00000"/>
                </a:solidFill>
              </a:rPr>
              <a:t>GloVe</a:t>
            </a:r>
            <a:r>
              <a:rPr lang="en-US" b="1" dirty="0">
                <a:solidFill>
                  <a:srgbClr val="C00000"/>
                </a:solidFill>
              </a:rPr>
              <a:t> </a:t>
            </a:r>
            <a:r>
              <a:rPr lang="en-US" b="1" i="1" dirty="0" err="1">
                <a:solidFill>
                  <a:srgbClr val="C00000"/>
                </a:solidFill>
              </a:rPr>
              <a:t>embeddings</a:t>
            </a:r>
            <a:endParaRPr b="1" i="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Dependency parse n-grams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Word n-grams</a:t>
            </a:r>
            <a:endParaRPr b="1" dirty="0">
              <a:solidFill>
                <a:srgbClr val="C00000"/>
              </a:solidFill>
            </a:endParaRPr>
          </a:p>
          <a:p>
            <a:pPr marL="342900" lvl="0" indent="-342900" algn="l" rtl="0">
              <a:spcBef>
                <a:spcPts val="560"/>
              </a:spcBef>
              <a:spcAft>
                <a:spcPts val="0"/>
              </a:spcAft>
              <a:buClr>
                <a:schemeClr val="dk1"/>
              </a:buClr>
              <a:buSzPts val="2800"/>
              <a:buChar char="•"/>
            </a:pPr>
            <a:r>
              <a:rPr lang="en-US" b="1" dirty="0">
                <a:solidFill>
                  <a:srgbClr val="0070C0"/>
                </a:solidFill>
              </a:rPr>
              <a:t>Our findings </a:t>
            </a:r>
            <a:r>
              <a:rPr lang="en-US" dirty="0"/>
              <a:t>on human deception/ trust differences</a:t>
            </a:r>
            <a:endParaRPr dirty="0"/>
          </a:p>
          <a:p>
            <a:pPr marL="742950" lvl="1" indent="-285750" algn="l" rtl="0">
              <a:spcBef>
                <a:spcPts val="480"/>
              </a:spcBef>
              <a:spcAft>
                <a:spcPts val="0"/>
              </a:spcAft>
              <a:buClr>
                <a:schemeClr val="dk1"/>
              </a:buClr>
              <a:buSzPts val="2400"/>
              <a:buChar char="–"/>
            </a:pPr>
            <a:r>
              <a:rPr lang="en-US" b="1" dirty="0">
                <a:solidFill>
                  <a:srgbClr val="C00000"/>
                </a:solidFill>
              </a:rPr>
              <a:t>Disfluencies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Complexity scores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Prosodic features: </a:t>
            </a:r>
            <a:r>
              <a:rPr lang="en-US" dirty="0" err="1">
                <a:solidFill>
                  <a:schemeClr val="tx1"/>
                </a:solidFill>
              </a:rPr>
              <a:t>openSMILE</a:t>
            </a:r>
            <a:r>
              <a:rPr lang="en-US" dirty="0">
                <a:solidFill>
                  <a:schemeClr val="tx1"/>
                </a:solidFill>
              </a:rPr>
              <a:t> 2013 6373 features</a:t>
            </a:r>
            <a:endParaRPr b="1" dirty="0">
              <a:solidFill>
                <a:srgbClr val="C00000"/>
              </a:solidFill>
            </a:endParaRPr>
          </a:p>
          <a:p>
            <a:pPr marL="742950" lvl="1" indent="-285750" algn="l" rtl="0">
              <a:spcBef>
                <a:spcPts val="480"/>
              </a:spcBef>
              <a:spcAft>
                <a:spcPts val="0"/>
              </a:spcAft>
              <a:buClr>
                <a:schemeClr val="dk1"/>
              </a:buClr>
              <a:buSzPts val="2400"/>
              <a:buChar char="–"/>
            </a:pPr>
            <a:r>
              <a:rPr lang="en-US" b="1" dirty="0">
                <a:solidFill>
                  <a:srgbClr val="C00000"/>
                </a:solidFill>
              </a:rPr>
              <a:t>Speaker traits</a:t>
            </a:r>
            <a:r>
              <a:rPr lang="en-US" dirty="0"/>
              <a:t>: gender, native language, personality</a:t>
            </a:r>
            <a:endParaRPr dirty="0"/>
          </a:p>
          <a:p>
            <a:pPr marL="742950" lvl="1" indent="-133350" algn="l" rtl="0">
              <a:spcBef>
                <a:spcPts val="480"/>
              </a:spcBef>
              <a:spcAft>
                <a:spcPts val="0"/>
              </a:spcAft>
              <a:buClr>
                <a:schemeClr val="dk1"/>
              </a:buClr>
              <a:buSzPts val="2400"/>
              <a:buNone/>
            </a:pPr>
            <a:endParaRPr dirty="0"/>
          </a:p>
        </p:txBody>
      </p:sp>
      <p:sp>
        <p:nvSpPr>
          <p:cNvPr id="364" name="Google Shape;364;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Trust Classification Results: Feature Sets Alone and Best Combined Model</a:t>
            </a:r>
            <a:endParaRPr dirty="0"/>
          </a:p>
        </p:txBody>
      </p:sp>
      <p:pic>
        <p:nvPicPr>
          <p:cNvPr id="371" name="Google Shape;371;p45"/>
          <p:cNvPicPr preferRelativeResize="0"/>
          <p:nvPr/>
        </p:nvPicPr>
        <p:blipFill rotWithShape="1">
          <a:blip r:embed="rId3">
            <a:alphaModFix/>
          </a:blip>
          <a:srcRect/>
          <a:stretch/>
        </p:blipFill>
        <p:spPr>
          <a:xfrm>
            <a:off x="628650" y="1606320"/>
            <a:ext cx="8058150" cy="4503477"/>
          </a:xfrm>
          <a:prstGeom prst="rect">
            <a:avLst/>
          </a:prstGeom>
          <a:noFill/>
          <a:ln>
            <a:solidFill>
              <a:srgbClr val="C00000"/>
            </a:solidFill>
          </a:ln>
        </p:spPr>
      </p:pic>
      <p:sp>
        <p:nvSpPr>
          <p:cNvPr id="372" name="Google Shape;372;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
        <p:nvSpPr>
          <p:cNvPr id="2" name="Rectangle 1">
            <a:extLst>
              <a:ext uri="{FF2B5EF4-FFF2-40B4-BE49-F238E27FC236}">
                <a16:creationId xmlns:a16="http://schemas.microsoft.com/office/drawing/2014/main" id="{07BA4931-C88F-5840-8ED4-DEF50E5F2244}"/>
              </a:ext>
            </a:extLst>
          </p:cNvPr>
          <p:cNvSpPr/>
          <p:nvPr/>
        </p:nvSpPr>
        <p:spPr>
          <a:xfrm>
            <a:off x="2671948" y="2226365"/>
            <a:ext cx="518513" cy="1620077"/>
          </a:xfrm>
          <a:prstGeom prst="rect">
            <a:avLst/>
          </a:prstGeom>
          <a:solidFill>
            <a:srgbClr val="96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DBDD5A4-727B-1D43-B334-2DEC226C435F}"/>
              </a:ext>
            </a:extLst>
          </p:cNvPr>
          <p:cNvSpPr/>
          <p:nvPr/>
        </p:nvSpPr>
        <p:spPr>
          <a:xfrm>
            <a:off x="7911549" y="4025348"/>
            <a:ext cx="288234" cy="2084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F2A973-572C-BA44-985B-4C61C593C85E}"/>
              </a:ext>
            </a:extLst>
          </p:cNvPr>
          <p:cNvSpPr txBox="1"/>
          <p:nvPr/>
        </p:nvSpPr>
        <p:spPr>
          <a:xfrm>
            <a:off x="7573617" y="3846442"/>
            <a:ext cx="1113183" cy="307777"/>
          </a:xfrm>
          <a:prstGeom prst="rect">
            <a:avLst/>
          </a:prstGeom>
          <a:noFill/>
        </p:spPr>
        <p:txBody>
          <a:bodyPr wrap="square" rtlCol="0">
            <a:spAutoFit/>
          </a:bodyPr>
          <a:lstStyle/>
          <a:p>
            <a:r>
              <a:rPr lang="en-US" dirty="0"/>
              <a:t>Combined</a:t>
            </a:r>
          </a:p>
        </p:txBody>
      </p:sp>
      <p:sp>
        <p:nvSpPr>
          <p:cNvPr id="5" name="Rectangle 4">
            <a:extLst>
              <a:ext uri="{FF2B5EF4-FFF2-40B4-BE49-F238E27FC236}">
                <a16:creationId xmlns:a16="http://schemas.microsoft.com/office/drawing/2014/main" id="{960E12B5-C79B-2046-94BF-83C062F2E52D}"/>
              </a:ext>
            </a:extLst>
          </p:cNvPr>
          <p:cNvSpPr/>
          <p:nvPr/>
        </p:nvSpPr>
        <p:spPr>
          <a:xfrm>
            <a:off x="4698064" y="2226364"/>
            <a:ext cx="518513" cy="162007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Characteristics of Successful Lies: Human and Machine Learning Models</a:t>
            </a:r>
            <a:endParaRPr dirty="0"/>
          </a:p>
        </p:txBody>
      </p:sp>
      <p:sp>
        <p:nvSpPr>
          <p:cNvPr id="311" name="Google Shape;311;p37"/>
          <p:cNvSpPr txBox="1">
            <a:spLocks noGrp="1"/>
          </p:cNvSpPr>
          <p:nvPr>
            <p:ph type="body" idx="1"/>
          </p:nvPr>
        </p:nvSpPr>
        <p:spPr>
          <a:xfrm>
            <a:off x="457200" y="1600200"/>
            <a:ext cx="8229600" cy="475615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SzPts val="2400"/>
              <a:buChar char="•"/>
            </a:pPr>
            <a:r>
              <a:rPr lang="en-US" b="1" dirty="0">
                <a:solidFill>
                  <a:srgbClr val="0070C0"/>
                </a:solidFill>
              </a:rPr>
              <a:t>Deceiving our raters</a:t>
            </a:r>
            <a:r>
              <a:rPr lang="en-US" dirty="0"/>
              <a:t>:  shorter, louder, faster, fewer filled pauses, fewer repetitions, less variation in intensity and harsher (unstable amplitude) in VQ</a:t>
            </a:r>
            <a:endParaRPr dirty="0"/>
          </a:p>
          <a:p>
            <a:pPr marL="457200" lvl="0" indent="-381000" algn="l" rtl="0">
              <a:spcBef>
                <a:spcPts val="0"/>
              </a:spcBef>
              <a:spcAft>
                <a:spcPts val="0"/>
              </a:spcAft>
              <a:buSzPts val="2400"/>
              <a:buChar char="•"/>
            </a:pPr>
            <a:r>
              <a:rPr lang="en-US" b="1" dirty="0">
                <a:solidFill>
                  <a:srgbClr val="0070C0"/>
                </a:solidFill>
              </a:rPr>
              <a:t>Deceiving our ML models</a:t>
            </a:r>
            <a:r>
              <a:rPr lang="en-US" dirty="0">
                <a:solidFill>
                  <a:srgbClr val="0000FF"/>
                </a:solidFill>
              </a:rPr>
              <a:t>:</a:t>
            </a:r>
            <a:r>
              <a:rPr lang="en-US" dirty="0"/>
              <a:t> creativity, fewer filled pauses, less specific, shorter, lower pitch, less “concrete” (referring to perceptual entity)</a:t>
            </a:r>
            <a:endParaRPr dirty="0"/>
          </a:p>
          <a:p>
            <a:pPr marL="457200" lvl="0" indent="-381000" algn="l" rtl="0">
              <a:spcBef>
                <a:spcPts val="0"/>
              </a:spcBef>
              <a:spcAft>
                <a:spcPts val="0"/>
              </a:spcAft>
              <a:buSzPts val="2400"/>
              <a:buChar char="•"/>
            </a:pPr>
            <a:r>
              <a:rPr lang="en-US" b="1" dirty="0">
                <a:solidFill>
                  <a:srgbClr val="0070C0"/>
                </a:solidFill>
              </a:rPr>
              <a:t>Features that </a:t>
            </a:r>
            <a:r>
              <a:rPr lang="en-US" b="1" i="1" dirty="0">
                <a:solidFill>
                  <a:srgbClr val="0070C0"/>
                </a:solidFill>
              </a:rPr>
              <a:t>fooled both</a:t>
            </a:r>
            <a:r>
              <a:rPr lang="en-US" dirty="0"/>
              <a:t>: Successful lies had fewer filled pauses and were shorter in duration and number of sentences</a:t>
            </a:r>
            <a:endParaRPr dirty="0"/>
          </a:p>
          <a:p>
            <a:pPr lvl="1" indent="-381000">
              <a:spcBef>
                <a:spcPts val="0"/>
              </a:spcBef>
              <a:buSzPts val="2400"/>
              <a:buChar char="•"/>
            </a:pPr>
            <a:r>
              <a:rPr lang="en-US" b="1" i="1" dirty="0">
                <a:solidFill>
                  <a:srgbClr val="C00000"/>
                </a:solidFill>
              </a:rPr>
              <a:t>Different types of lies were successful at deceiving humans vs. ML models:  So perhaps we need both?</a:t>
            </a:r>
            <a:endParaRPr b="1" i="1" dirty="0">
              <a:solidFill>
                <a:srgbClr val="C00000"/>
              </a:solidFill>
            </a:endParaRPr>
          </a:p>
        </p:txBody>
      </p:sp>
      <p:sp>
        <p:nvSpPr>
          <p:cNvPr id="312" name="Google Shape;312;p37"/>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extLst>
      <p:ext uri="{BB962C8B-B14F-4D97-AF65-F5344CB8AC3E}">
        <p14:creationId xmlns:p14="http://schemas.microsoft.com/office/powerpoint/2010/main" val="21305418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Why are Humans So Poor at Detecting Lies?</a:t>
            </a:r>
            <a:endParaRPr dirty="0"/>
          </a:p>
        </p:txBody>
      </p:sp>
      <p:sp>
        <p:nvSpPr>
          <p:cNvPr id="379" name="Google Shape;379;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560"/>
              </a:spcBef>
              <a:spcAft>
                <a:spcPts val="0"/>
              </a:spcAft>
              <a:buClr>
                <a:schemeClr val="dk1"/>
              </a:buClr>
              <a:buSzPts val="2800"/>
              <a:buChar char="•"/>
            </a:pPr>
            <a:r>
              <a:rPr lang="en-US" dirty="0"/>
              <a:t>Prior work on our full CXD Corpus found that </a:t>
            </a:r>
            <a:r>
              <a:rPr lang="en-US" b="1" dirty="0">
                <a:solidFill>
                  <a:srgbClr val="0070C0"/>
                </a:solidFill>
              </a:rPr>
              <a:t>even with more data</a:t>
            </a:r>
            <a:r>
              <a:rPr lang="en-US" dirty="0"/>
              <a:t> (full responses to their questions)</a:t>
            </a:r>
          </a:p>
          <a:p>
            <a:pPr lvl="1" indent="-457200">
              <a:spcBef>
                <a:spcPts val="0"/>
              </a:spcBef>
            </a:pPr>
            <a:r>
              <a:rPr lang="en-US" dirty="0"/>
              <a:t>Humans achieved  only </a:t>
            </a:r>
            <a:r>
              <a:rPr lang="en-US" b="1" dirty="0">
                <a:solidFill>
                  <a:srgbClr val="C00000"/>
                </a:solidFill>
              </a:rPr>
              <a:t>55.33 F1 </a:t>
            </a:r>
            <a:r>
              <a:rPr lang="en-US" dirty="0"/>
              <a:t>(on full Q/A conversations)</a:t>
            </a:r>
          </a:p>
          <a:p>
            <a:pPr lvl="1" indent="-457200">
              <a:spcBef>
                <a:spcPts val="0"/>
              </a:spcBef>
            </a:pPr>
            <a:r>
              <a:rPr lang="en-US" dirty="0"/>
              <a:t>But our best ML models on these achieved </a:t>
            </a:r>
            <a:r>
              <a:rPr lang="en-US" b="1" dirty="0">
                <a:solidFill>
                  <a:srgbClr val="C00000"/>
                </a:solidFill>
              </a:rPr>
              <a:t>73.67 F1</a:t>
            </a:r>
          </a:p>
          <a:p>
            <a:pPr marL="342900" lvl="0" indent="-342900" algn="l" rtl="0">
              <a:spcBef>
                <a:spcPts val="560"/>
              </a:spcBef>
              <a:spcAft>
                <a:spcPts val="0"/>
              </a:spcAft>
              <a:buClr>
                <a:schemeClr val="dk1"/>
              </a:buClr>
              <a:buSzPts val="2800"/>
              <a:buChar char="•"/>
            </a:pPr>
            <a:r>
              <a:rPr lang="en-US" b="1" dirty="0">
                <a:solidFill>
                  <a:srgbClr val="0070C0"/>
                </a:solidFill>
              </a:rPr>
              <a:t>Why</a:t>
            </a:r>
            <a:r>
              <a:rPr lang="en-US" dirty="0"/>
              <a:t>  do ML-trained systems do better?  </a:t>
            </a:r>
            <a:endParaRPr dirty="0"/>
          </a:p>
          <a:p>
            <a:pPr marL="742950" lvl="1" indent="-285750" algn="l" rtl="0">
              <a:spcBef>
                <a:spcPts val="480"/>
              </a:spcBef>
              <a:spcAft>
                <a:spcPts val="0"/>
              </a:spcAft>
              <a:buClr>
                <a:schemeClr val="dk1"/>
              </a:buClr>
              <a:buSzPts val="2400"/>
              <a:buChar char="–"/>
            </a:pPr>
            <a:r>
              <a:rPr lang="en-US" b="1" dirty="0">
                <a:solidFill>
                  <a:srgbClr val="C00000"/>
                </a:solidFill>
              </a:rPr>
              <a:t>Mismatch for humans </a:t>
            </a:r>
            <a:r>
              <a:rPr lang="en-US" dirty="0"/>
              <a:t>between </a:t>
            </a:r>
            <a:r>
              <a:rPr lang="en-US" b="1" dirty="0">
                <a:solidFill>
                  <a:srgbClr val="C00000"/>
                </a:solidFill>
              </a:rPr>
              <a:t>language they trust </a:t>
            </a:r>
            <a:r>
              <a:rPr lang="en-US" dirty="0"/>
              <a:t>and </a:t>
            </a:r>
            <a:r>
              <a:rPr lang="en-US" b="1" dirty="0">
                <a:solidFill>
                  <a:srgbClr val="C00000"/>
                </a:solidFill>
              </a:rPr>
              <a:t>actual truthfulness</a:t>
            </a:r>
            <a:endParaRPr b="1" dirty="0">
              <a:solidFill>
                <a:srgbClr val="C00000"/>
              </a:solidFill>
            </a:endParaRPr>
          </a:p>
          <a:p>
            <a:pPr marL="742950" lvl="1" indent="-285750" algn="l" rtl="0">
              <a:spcBef>
                <a:spcPts val="480"/>
              </a:spcBef>
              <a:spcAft>
                <a:spcPts val="0"/>
              </a:spcAft>
              <a:buClr>
                <a:schemeClr val="dk1"/>
              </a:buClr>
              <a:buSzPts val="2400"/>
              <a:buChar char="–"/>
            </a:pPr>
            <a:r>
              <a:rPr lang="en-US" dirty="0"/>
              <a:t>Ineffective reported strategies – especially in the acoustic/prosodic domain</a:t>
            </a:r>
            <a:endParaRPr dirty="0"/>
          </a:p>
          <a:p>
            <a:pPr marL="800100" lvl="1">
              <a:spcBef>
                <a:spcPts val="560"/>
              </a:spcBef>
              <a:buSzPts val="2800"/>
              <a:buChar char="•"/>
            </a:pPr>
            <a:r>
              <a:rPr lang="en-US" b="1" i="1" dirty="0">
                <a:solidFill>
                  <a:srgbClr val="C00000"/>
                </a:solidFill>
              </a:rPr>
              <a:t>Can we train humans to do better?</a:t>
            </a:r>
            <a:endParaRPr b="1" i="1" dirty="0">
              <a:solidFill>
                <a:srgbClr val="C00000"/>
              </a:solidFill>
            </a:endParaRPr>
          </a:p>
          <a:p>
            <a:pPr marL="742950" lvl="1" indent="-133350" algn="l" rtl="0">
              <a:spcBef>
                <a:spcPts val="480"/>
              </a:spcBef>
              <a:spcAft>
                <a:spcPts val="0"/>
              </a:spcAft>
              <a:buClr>
                <a:schemeClr val="dk1"/>
              </a:buClr>
              <a:buSzPts val="2400"/>
              <a:buNone/>
            </a:pPr>
            <a:endParaRPr dirty="0"/>
          </a:p>
        </p:txBody>
      </p:sp>
      <p:sp>
        <p:nvSpPr>
          <p:cNvPr id="380" name="Google Shape;38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Current Research: </a:t>
            </a:r>
            <a:r>
              <a:rPr lang="en-US" dirty="0" err="1"/>
              <a:t>LieCatcher</a:t>
            </a:r>
            <a:r>
              <a:rPr lang="en-US" dirty="0"/>
              <a:t> for Lie Detection </a:t>
            </a:r>
            <a:r>
              <a:rPr lang="en-US" i="1" dirty="0"/>
              <a:t>Training</a:t>
            </a:r>
            <a:r>
              <a:rPr lang="en-US" dirty="0"/>
              <a:t> on Our Data </a:t>
            </a:r>
            <a:r>
              <a:rPr lang="en-US" i="1" dirty="0"/>
              <a:t>with Help</a:t>
            </a:r>
            <a:endParaRPr i="1" dirty="0"/>
          </a:p>
        </p:txBody>
      </p:sp>
      <p:sp>
        <p:nvSpPr>
          <p:cNvPr id="387" name="Google Shape;387;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pic>
        <p:nvPicPr>
          <p:cNvPr id="388" name="Google Shape;388;p47">
            <a:hlinkClick r:id="rId3"/>
          </p:cNvPr>
          <p:cNvPicPr preferRelativeResize="0"/>
          <p:nvPr/>
        </p:nvPicPr>
        <p:blipFill rotWithShape="1">
          <a:blip r:embed="rId4">
            <a:alphaModFix/>
          </a:blip>
          <a:srcRect/>
          <a:stretch/>
        </p:blipFill>
        <p:spPr>
          <a:xfrm>
            <a:off x="1441784" y="2125266"/>
            <a:ext cx="6260432" cy="322833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2"/>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pPr algn="l">
              <a:lnSpc>
                <a:spcPct val="90000"/>
              </a:lnSpc>
            </a:pPr>
            <a:r>
              <a:rPr lang="en-US" dirty="0"/>
              <a:t>Ongoing Research: </a:t>
            </a:r>
            <a:r>
              <a:rPr lang="en-US" dirty="0" err="1"/>
              <a:t>LieCatcher</a:t>
            </a:r>
            <a:r>
              <a:rPr lang="en-US" dirty="0"/>
              <a:t> for Lie Detection Training </a:t>
            </a:r>
            <a:r>
              <a:rPr lang="en-US" i="1" dirty="0"/>
              <a:t>with HELP</a:t>
            </a:r>
            <a:endParaRPr i="1" dirty="0"/>
          </a:p>
        </p:txBody>
      </p:sp>
      <p:sp>
        <p:nvSpPr>
          <p:cNvPr id="271" name="Google Shape;271;p22"/>
          <p:cNvSpPr txBox="1">
            <a:spLocks noGrp="1"/>
          </p:cNvSpPr>
          <p:nvPr>
            <p:ph type="body" idx="1"/>
          </p:nvPr>
        </p:nvSpPr>
        <p:spPr>
          <a:xfrm>
            <a:off x="457200" y="1600200"/>
            <a:ext cx="3809648" cy="4525963"/>
          </a:xfrm>
          <a:prstGeom prst="rect">
            <a:avLst/>
          </a:prstGeom>
          <a:noFill/>
          <a:ln>
            <a:noFill/>
          </a:ln>
        </p:spPr>
        <p:txBody>
          <a:bodyPr spcFirstLastPara="1" wrap="square" lIns="68569" tIns="34275" rIns="68569" bIns="34275" anchor="t" anchorCtr="0">
            <a:normAutofit/>
          </a:bodyPr>
          <a:lstStyle/>
          <a:p>
            <a:pPr marL="171450" indent="-171450">
              <a:lnSpc>
                <a:spcPct val="90000"/>
              </a:lnSpc>
              <a:spcBef>
                <a:spcPts val="0"/>
              </a:spcBef>
              <a:buSzPts val="2800"/>
            </a:pPr>
            <a:r>
              <a:rPr lang="en-US" dirty="0"/>
              <a:t>Key features:</a:t>
            </a:r>
            <a:endParaRPr dirty="0"/>
          </a:p>
          <a:p>
            <a:pPr marL="514350" lvl="1" indent="-171450">
              <a:lnSpc>
                <a:spcPct val="90000"/>
              </a:lnSpc>
              <a:spcBef>
                <a:spcPts val="375"/>
              </a:spcBef>
              <a:buSzPts val="2400"/>
              <a:buChar char="•"/>
            </a:pPr>
            <a:r>
              <a:rPr lang="en-US" sz="2800" dirty="0"/>
              <a:t>Baseline sample of speech for comparison</a:t>
            </a:r>
            <a:endParaRPr sz="2800" dirty="0"/>
          </a:p>
          <a:p>
            <a:pPr marL="514350" lvl="1" indent="-171450">
              <a:lnSpc>
                <a:spcPct val="90000"/>
              </a:lnSpc>
              <a:spcBef>
                <a:spcPts val="375"/>
              </a:spcBef>
              <a:buSzPts val="2400"/>
              <a:buChar char="•"/>
            </a:pPr>
            <a:r>
              <a:rPr lang="en-US" sz="2800" dirty="0"/>
              <a:t>Feedback and explanations for correct and incorrect judgments</a:t>
            </a:r>
            <a:endParaRPr sz="2800" dirty="0"/>
          </a:p>
          <a:p>
            <a:pPr marL="514350" lvl="1" indent="-57150">
              <a:lnSpc>
                <a:spcPct val="90000"/>
              </a:lnSpc>
              <a:spcBef>
                <a:spcPts val="375"/>
              </a:spcBef>
              <a:buSzPts val="2400"/>
              <a:buNone/>
            </a:pPr>
            <a:endParaRPr dirty="0"/>
          </a:p>
        </p:txBody>
      </p:sp>
      <p:sp>
        <p:nvSpPr>
          <p:cNvPr id="2" name="Text Placeholder 1">
            <a:extLst>
              <a:ext uri="{FF2B5EF4-FFF2-40B4-BE49-F238E27FC236}">
                <a16:creationId xmlns:a16="http://schemas.microsoft.com/office/drawing/2014/main" id="{B02996BF-2E24-214D-A0C0-FB17C9D60106}"/>
              </a:ext>
            </a:extLst>
          </p:cNvPr>
          <p:cNvSpPr>
            <a:spLocks noGrp="1"/>
          </p:cNvSpPr>
          <p:nvPr>
            <p:ph type="body" idx="2"/>
          </p:nvPr>
        </p:nvSpPr>
        <p:spPr/>
        <p:txBody>
          <a:bodyPr/>
          <a:lstStyle/>
          <a:p>
            <a:endParaRPr lang="en-US"/>
          </a:p>
        </p:txBody>
      </p:sp>
      <p:sp>
        <p:nvSpPr>
          <p:cNvPr id="269" name="Google Shape;269;p22"/>
          <p:cNvSpPr txBox="1">
            <a:spLocks noGrp="1"/>
          </p:cNvSpPr>
          <p:nvPr>
            <p:ph type="sldNum" idx="12"/>
          </p:nvPr>
        </p:nvSpPr>
        <p:spPr>
          <a:prstGeom prst="rect">
            <a:avLst/>
          </a:prstGeom>
          <a:noFill/>
          <a:ln>
            <a:noFill/>
          </a:ln>
        </p:spPr>
        <p:txBody>
          <a:bodyPr spcFirstLastPara="1" wrap="square" lIns="68569" tIns="34275" rIns="68569" bIns="34275" anchor="ctr" anchorCtr="0">
            <a:noAutofit/>
          </a:bodyPr>
          <a:lstStyle/>
          <a:p>
            <a:fld id="{00000000-1234-1234-1234-123412341234}" type="slidenum">
              <a:rPr lang="en-US"/>
              <a:pPr/>
              <a:t>89</a:t>
            </a:fld>
            <a:endParaRPr/>
          </a:p>
        </p:txBody>
      </p:sp>
      <p:pic>
        <p:nvPicPr>
          <p:cNvPr id="270" name="Google Shape;270;p22">
            <a:hlinkClick r:id="rId3"/>
          </p:cNvPr>
          <p:cNvPicPr preferRelativeResize="0"/>
          <p:nvPr/>
        </p:nvPicPr>
        <p:blipFill rotWithShape="1">
          <a:blip r:embed="rId4">
            <a:alphaModFix/>
          </a:blip>
          <a:srcRect/>
          <a:stretch/>
        </p:blipFill>
        <p:spPr>
          <a:xfrm>
            <a:off x="4266848" y="1845426"/>
            <a:ext cx="4435191" cy="31397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en-US" dirty="0"/>
              <a:t>How do People Decide: Truth or Lie?</a:t>
            </a:r>
            <a:endParaRPr dirty="0"/>
          </a:p>
        </p:txBody>
      </p:sp>
      <p:sp>
        <p:nvSpPr>
          <p:cNvPr id="78" name="Google Shape;78;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70C0"/>
              </a:buClr>
              <a:buSzPts val="2800"/>
              <a:buChar char="•"/>
            </a:pPr>
            <a:r>
              <a:rPr lang="en-US" b="1" dirty="0">
                <a:solidFill>
                  <a:srgbClr val="0070C0"/>
                </a:solidFill>
              </a:rPr>
              <a:t>Language</a:t>
            </a:r>
            <a:endParaRPr b="1"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words</a:t>
            </a:r>
            <a:r>
              <a:rPr lang="en-US" dirty="0"/>
              <a:t> people say?</a:t>
            </a:r>
            <a:endParaRPr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syntax</a:t>
            </a:r>
            <a:r>
              <a:rPr lang="en-US" dirty="0"/>
              <a:t> people choose?</a:t>
            </a:r>
          </a:p>
          <a:p>
            <a:pPr marL="742950" lvl="1" indent="-285750" algn="l" rtl="0">
              <a:spcBef>
                <a:spcPts val="480"/>
              </a:spcBef>
              <a:spcAft>
                <a:spcPts val="0"/>
              </a:spcAft>
              <a:buClr>
                <a:schemeClr val="dk1"/>
              </a:buClr>
              <a:buSzPts val="2400"/>
              <a:buChar char="–"/>
            </a:pPr>
            <a:r>
              <a:rPr lang="en-US" dirty="0"/>
              <a:t>How </a:t>
            </a:r>
            <a:r>
              <a:rPr lang="en-US" b="1" dirty="0">
                <a:solidFill>
                  <a:srgbClr val="C00000"/>
                </a:solidFill>
              </a:rPr>
              <a:t>complex</a:t>
            </a:r>
            <a:r>
              <a:rPr lang="en-US" dirty="0">
                <a:solidFill>
                  <a:srgbClr val="C00000"/>
                </a:solidFill>
              </a:rPr>
              <a:t> </a:t>
            </a:r>
            <a:r>
              <a:rPr lang="en-US" dirty="0"/>
              <a:t>their discourse is?</a:t>
            </a:r>
            <a:endParaRPr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acoustic content </a:t>
            </a:r>
            <a:r>
              <a:rPr lang="en-US" dirty="0"/>
              <a:t>of their speech – Pitch? Intensity? Speaking rate?</a:t>
            </a:r>
            <a:endParaRPr dirty="0"/>
          </a:p>
          <a:p>
            <a:pPr marL="742950" lvl="1" indent="-285750" algn="l" rtl="0">
              <a:spcBef>
                <a:spcPts val="480"/>
              </a:spcBef>
              <a:spcAft>
                <a:spcPts val="0"/>
              </a:spcAft>
              <a:buClr>
                <a:schemeClr val="dk1"/>
              </a:buClr>
              <a:buSzPts val="2400"/>
              <a:buChar char="–"/>
            </a:pPr>
            <a:r>
              <a:rPr lang="en-US" dirty="0"/>
              <a:t>The </a:t>
            </a:r>
            <a:r>
              <a:rPr lang="en-US" b="1" dirty="0">
                <a:solidFill>
                  <a:srgbClr val="CC3300"/>
                </a:solidFill>
              </a:rPr>
              <a:t>prosody</a:t>
            </a:r>
            <a:r>
              <a:rPr lang="en-US" dirty="0"/>
              <a:t> of their speech? </a:t>
            </a:r>
            <a:endParaRPr dirty="0"/>
          </a:p>
          <a:p>
            <a:pPr marL="342900" lvl="0" indent="-342900" algn="l" rtl="0">
              <a:spcBef>
                <a:spcPts val="560"/>
              </a:spcBef>
              <a:spcAft>
                <a:spcPts val="0"/>
              </a:spcAft>
              <a:buClr>
                <a:schemeClr val="dk1"/>
              </a:buClr>
              <a:buSzPts val="2800"/>
              <a:buChar char="•"/>
            </a:pPr>
            <a:r>
              <a:rPr lang="en-US" dirty="0"/>
              <a:t>Body </a:t>
            </a:r>
            <a:r>
              <a:rPr lang="en-US" b="1" dirty="0">
                <a:solidFill>
                  <a:srgbClr val="0070C0"/>
                </a:solidFill>
              </a:rPr>
              <a:t>gestures</a:t>
            </a:r>
            <a:r>
              <a:rPr lang="en-US" dirty="0"/>
              <a:t>, </a:t>
            </a:r>
            <a:r>
              <a:rPr lang="en-US" b="1" dirty="0">
                <a:solidFill>
                  <a:srgbClr val="0070C0"/>
                </a:solidFill>
              </a:rPr>
              <a:t>facial</a:t>
            </a:r>
            <a:r>
              <a:rPr lang="en-US" dirty="0"/>
              <a:t> features?</a:t>
            </a:r>
            <a:endParaRPr dirty="0"/>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a:p>
            <a:pPr marL="342900" lvl="0" indent="-165100" algn="l" rtl="0">
              <a:spcBef>
                <a:spcPts val="560"/>
              </a:spcBef>
              <a:spcAft>
                <a:spcPts val="0"/>
              </a:spcAft>
              <a:buClr>
                <a:schemeClr val="dk1"/>
              </a:buClr>
              <a:buSzPts val="2800"/>
              <a:buNone/>
            </a:pPr>
            <a:endParaRPr dirty="0"/>
          </a:p>
        </p:txBody>
      </p:sp>
      <p:sp>
        <p:nvSpPr>
          <p:cNvPr id="79" name="Google Shape;79;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3"/>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nSpc>
                <a:spcPct val="90000"/>
              </a:lnSpc>
              <a:buSzPts val="4400"/>
            </a:pPr>
            <a:r>
              <a:rPr lang="en-US" b="1" dirty="0"/>
              <a:t>Data Collection</a:t>
            </a:r>
            <a:endParaRPr b="1" dirty="0"/>
          </a:p>
        </p:txBody>
      </p:sp>
      <p:sp>
        <p:nvSpPr>
          <p:cNvPr id="277" name="Google Shape;277;p23"/>
          <p:cNvSpPr txBox="1">
            <a:spLocks noGrp="1"/>
          </p:cNvSpPr>
          <p:nvPr>
            <p:ph type="body" idx="1"/>
          </p:nvPr>
        </p:nvSpPr>
        <p:spPr>
          <a:prstGeom prst="rect">
            <a:avLst/>
          </a:prstGeom>
          <a:noFill/>
          <a:ln>
            <a:noFill/>
          </a:ln>
        </p:spPr>
        <p:txBody>
          <a:bodyPr spcFirstLastPara="1" wrap="square" lIns="68569" tIns="34275" rIns="68569" bIns="34275" anchor="t" anchorCtr="0">
            <a:normAutofit/>
          </a:bodyPr>
          <a:lstStyle/>
          <a:p>
            <a:pPr marL="171450" indent="-171450">
              <a:lnSpc>
                <a:spcPct val="90000"/>
              </a:lnSpc>
              <a:spcBef>
                <a:spcPts val="0"/>
              </a:spcBef>
              <a:buSzPts val="2800"/>
            </a:pPr>
            <a:r>
              <a:rPr lang="en-US" dirty="0"/>
              <a:t>Participants: </a:t>
            </a:r>
            <a:endParaRPr dirty="0"/>
          </a:p>
          <a:p>
            <a:pPr marL="514350" lvl="1" indent="-171450">
              <a:lnSpc>
                <a:spcPct val="90000"/>
              </a:lnSpc>
              <a:spcBef>
                <a:spcPts val="375"/>
              </a:spcBef>
              <a:buSzPts val="2400"/>
              <a:buChar char="•"/>
            </a:pPr>
            <a:r>
              <a:rPr lang="en-US" dirty="0"/>
              <a:t>Amazon Mechanical Turk </a:t>
            </a:r>
            <a:r>
              <a:rPr lang="en-US" dirty="0" err="1"/>
              <a:t>crowdworkers</a:t>
            </a:r>
            <a:r>
              <a:rPr lang="en-US" dirty="0"/>
              <a:t> and Columbia University students</a:t>
            </a:r>
            <a:endParaRPr dirty="0"/>
          </a:p>
          <a:p>
            <a:pPr marL="171450" indent="-171450">
              <a:lnSpc>
                <a:spcPct val="90000"/>
              </a:lnSpc>
              <a:spcBef>
                <a:spcPts val="750"/>
              </a:spcBef>
              <a:buSzPts val="2800"/>
            </a:pPr>
            <a:r>
              <a:rPr lang="en-US" dirty="0"/>
              <a:t>28 participants (16 female, 12 male)</a:t>
            </a:r>
            <a:endParaRPr dirty="0"/>
          </a:p>
          <a:p>
            <a:pPr marL="171450" indent="-171450">
              <a:lnSpc>
                <a:spcPct val="90000"/>
              </a:lnSpc>
              <a:spcBef>
                <a:spcPts val="750"/>
              </a:spcBef>
              <a:buSzPts val="2800"/>
            </a:pPr>
            <a:r>
              <a:rPr lang="en-US" dirty="0"/>
              <a:t>Each player plays 12 rounds of games, 12 question each</a:t>
            </a:r>
            <a:endParaRPr dirty="0"/>
          </a:p>
          <a:p>
            <a:pPr marL="171450" indent="-171450">
              <a:lnSpc>
                <a:spcPct val="90000"/>
              </a:lnSpc>
              <a:spcBef>
                <a:spcPts val="750"/>
              </a:spcBef>
              <a:buSzPts val="2800"/>
            </a:pPr>
            <a:r>
              <a:rPr lang="en-US" dirty="0"/>
              <a:t>Survey: demographic and personality information</a:t>
            </a: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4"/>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nSpc>
                <a:spcPct val="90000"/>
              </a:lnSpc>
              <a:buSzPts val="4400"/>
            </a:pPr>
            <a:r>
              <a:rPr lang="en-US" b="1" dirty="0"/>
              <a:t>Can we train people to improve at lie detection? </a:t>
            </a:r>
            <a:endParaRPr b="1" dirty="0"/>
          </a:p>
        </p:txBody>
      </p:sp>
      <p:sp>
        <p:nvSpPr>
          <p:cNvPr id="283" name="Google Shape;283;p24"/>
          <p:cNvSpPr txBox="1">
            <a:spLocks noGrp="1"/>
          </p:cNvSpPr>
          <p:nvPr>
            <p:ph type="body" idx="1"/>
          </p:nvPr>
        </p:nvSpPr>
        <p:spPr>
          <a:prstGeom prst="rect">
            <a:avLst/>
          </a:prstGeom>
          <a:noFill/>
          <a:ln>
            <a:noFill/>
          </a:ln>
        </p:spPr>
        <p:txBody>
          <a:bodyPr spcFirstLastPara="1" wrap="square" lIns="68569" tIns="34275" rIns="68569" bIns="34275" anchor="t" anchorCtr="0">
            <a:normAutofit/>
          </a:bodyPr>
          <a:lstStyle/>
          <a:p>
            <a:pPr marL="171450" indent="-171450">
              <a:lnSpc>
                <a:spcPct val="90000"/>
              </a:lnSpc>
              <a:spcBef>
                <a:spcPts val="0"/>
              </a:spcBef>
              <a:buSzPts val="2800"/>
            </a:pPr>
            <a:r>
              <a:rPr lang="en-US" dirty="0"/>
              <a:t>Within a gameplay? </a:t>
            </a:r>
            <a:endParaRPr dirty="0"/>
          </a:p>
          <a:p>
            <a:pPr marL="514350" lvl="1" indent="-171450">
              <a:lnSpc>
                <a:spcPct val="90000"/>
              </a:lnSpc>
              <a:spcBef>
                <a:spcPts val="375"/>
              </a:spcBef>
              <a:buSzPts val="2400"/>
              <a:buChar char="•"/>
            </a:pPr>
            <a:r>
              <a:rPr lang="en-US" dirty="0"/>
              <a:t>12 questions per game</a:t>
            </a:r>
            <a:endParaRPr dirty="0"/>
          </a:p>
          <a:p>
            <a:pPr marL="171450" indent="-171450">
              <a:lnSpc>
                <a:spcPct val="90000"/>
              </a:lnSpc>
              <a:spcBef>
                <a:spcPts val="750"/>
              </a:spcBef>
              <a:buSzPts val="2800"/>
            </a:pPr>
            <a:r>
              <a:rPr lang="en-US" dirty="0"/>
              <a:t>Across multiple rounds of gameplay? </a:t>
            </a:r>
            <a:endParaRPr dirty="0"/>
          </a:p>
          <a:p>
            <a:pPr marL="514350" lvl="1" indent="-171450">
              <a:lnSpc>
                <a:spcPct val="90000"/>
              </a:lnSpc>
              <a:spcBef>
                <a:spcPts val="375"/>
              </a:spcBef>
              <a:buSzPts val="2400"/>
              <a:buChar char="•"/>
            </a:pPr>
            <a:r>
              <a:rPr lang="en-US" dirty="0"/>
              <a:t>Players play 12 sets of games</a:t>
            </a:r>
            <a:endParaRPr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5"/>
          <p:cNvSpPr txBox="1">
            <a:spLocks noGrp="1"/>
          </p:cNvSpPr>
          <p:nvPr>
            <p:ph type="title"/>
          </p:nvPr>
        </p:nvSpPr>
        <p:spPr>
          <a:prstGeom prst="rect">
            <a:avLst/>
          </a:prstGeom>
          <a:noFill/>
          <a:ln>
            <a:noFill/>
          </a:ln>
        </p:spPr>
        <p:txBody>
          <a:bodyPr spcFirstLastPara="1" wrap="square" lIns="68569" tIns="34275" rIns="68569" bIns="34275" anchor="ctr" anchorCtr="0">
            <a:normAutofit fontScale="90000"/>
          </a:bodyPr>
          <a:lstStyle/>
          <a:p>
            <a:pPr>
              <a:lnSpc>
                <a:spcPct val="90000"/>
              </a:lnSpc>
              <a:buSzPts val="4400"/>
            </a:pPr>
            <a:br>
              <a:rPr lang="en-US" b="1" dirty="0"/>
            </a:br>
            <a:br>
              <a:rPr lang="en-US" b="1" dirty="0"/>
            </a:br>
            <a:r>
              <a:rPr lang="en-US" b="1" dirty="0"/>
              <a:t>Findings: Within-game Performance</a:t>
            </a:r>
            <a:endParaRPr b="1" dirty="0"/>
          </a:p>
        </p:txBody>
      </p:sp>
      <p:sp>
        <p:nvSpPr>
          <p:cNvPr id="289" name="Google Shape;289;p25"/>
          <p:cNvSpPr txBox="1">
            <a:spLocks noGrp="1"/>
          </p:cNvSpPr>
          <p:nvPr>
            <p:ph type="body" idx="1"/>
          </p:nvPr>
        </p:nvSpPr>
        <p:spPr>
          <a:prstGeom prst="rect">
            <a:avLst/>
          </a:prstGeom>
          <a:noFill/>
          <a:ln>
            <a:noFill/>
          </a:ln>
        </p:spPr>
        <p:txBody>
          <a:bodyPr spcFirstLastPara="1" wrap="square" lIns="68569" tIns="34275" rIns="68569" bIns="34275" anchor="t" anchorCtr="0">
            <a:normAutofit/>
          </a:bodyPr>
          <a:lstStyle/>
          <a:p>
            <a:pPr marL="171450" indent="-171450">
              <a:lnSpc>
                <a:spcPct val="90000"/>
              </a:lnSpc>
              <a:spcBef>
                <a:spcPts val="0"/>
              </a:spcBef>
              <a:buSzPts val="2800"/>
            </a:pPr>
            <a:r>
              <a:rPr lang="en-US" dirty="0"/>
              <a:t>Players significantly improved performance in the second half compared to the first half of each game</a:t>
            </a:r>
            <a:endParaRPr dirty="0"/>
          </a:p>
          <a:p>
            <a:pPr marL="514350" lvl="1" indent="-171450">
              <a:lnSpc>
                <a:spcPct val="90000"/>
              </a:lnSpc>
              <a:spcBef>
                <a:spcPts val="375"/>
              </a:spcBef>
              <a:buSzPts val="2400"/>
              <a:buChar char="•"/>
            </a:pPr>
            <a:r>
              <a:rPr lang="en-US" dirty="0"/>
              <a:t>t(27) = 7.57, p &lt; 0.001</a:t>
            </a:r>
            <a:endParaRPr dirty="0"/>
          </a:p>
          <a:p>
            <a:pPr marL="514350" lvl="1" indent="-171450">
              <a:lnSpc>
                <a:spcPct val="90000"/>
              </a:lnSpc>
              <a:spcBef>
                <a:spcPts val="375"/>
              </a:spcBef>
              <a:buSzPts val="2400"/>
              <a:buChar char="•"/>
            </a:pPr>
            <a:r>
              <a:rPr lang="en-US" dirty="0"/>
              <a:t>51% accuracy in first half and 62% accuracy in second half</a:t>
            </a: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6"/>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nSpc>
                <a:spcPct val="90000"/>
              </a:lnSpc>
              <a:buSzPts val="4400"/>
            </a:pPr>
            <a:r>
              <a:rPr lang="en-US" b="1" dirty="0"/>
              <a:t>Findings: Multiple-game Performance</a:t>
            </a:r>
            <a:endParaRPr b="1" dirty="0"/>
          </a:p>
        </p:txBody>
      </p:sp>
      <p:sp>
        <p:nvSpPr>
          <p:cNvPr id="295" name="Google Shape;295;p26"/>
          <p:cNvSpPr txBox="1">
            <a:spLocks noGrp="1"/>
          </p:cNvSpPr>
          <p:nvPr>
            <p:ph type="body" idx="1"/>
          </p:nvPr>
        </p:nvSpPr>
        <p:spPr>
          <a:prstGeom prst="rect">
            <a:avLst/>
          </a:prstGeom>
          <a:noFill/>
          <a:ln>
            <a:noFill/>
          </a:ln>
        </p:spPr>
        <p:txBody>
          <a:bodyPr spcFirstLastPara="1" wrap="square" lIns="68569" tIns="34275" rIns="68569" bIns="34275" anchor="t" anchorCtr="0">
            <a:normAutofit/>
          </a:bodyPr>
          <a:lstStyle/>
          <a:p>
            <a:pPr marL="171450" indent="-171450">
              <a:lnSpc>
                <a:spcPct val="90000"/>
              </a:lnSpc>
              <a:spcBef>
                <a:spcPts val="0"/>
              </a:spcBef>
              <a:buSzPts val="2800"/>
            </a:pPr>
            <a:r>
              <a:rPr lang="en-US" dirty="0"/>
              <a:t>Significant learning effect across 12 rounds of gameplay</a:t>
            </a:r>
            <a:endParaRPr dirty="0"/>
          </a:p>
          <a:p>
            <a:pPr marL="514350" lvl="1" indent="-171450">
              <a:lnSpc>
                <a:spcPct val="90000"/>
              </a:lnSpc>
              <a:spcBef>
                <a:spcPts val="375"/>
              </a:spcBef>
              <a:buSzPts val="2400"/>
              <a:buChar char="•"/>
            </a:pPr>
            <a:r>
              <a:rPr lang="en-US" dirty="0"/>
              <a:t>F(11,297)=9.20, </a:t>
            </a:r>
            <a:r>
              <a:rPr lang="en-US" i="1" dirty="0"/>
              <a:t>p</a:t>
            </a:r>
            <a:r>
              <a:rPr lang="en-US" dirty="0"/>
              <a:t> &lt; 0.001, η</a:t>
            </a:r>
            <a:r>
              <a:rPr lang="en-US" baseline="30000" dirty="0"/>
              <a:t>2</a:t>
            </a:r>
            <a:r>
              <a:rPr lang="en-US" dirty="0"/>
              <a:t> = 0.22</a:t>
            </a:r>
            <a:endParaRPr dirty="0"/>
          </a:p>
          <a:p>
            <a:pPr marL="171450" indent="-171450">
              <a:lnSpc>
                <a:spcPct val="90000"/>
              </a:lnSpc>
              <a:spcBef>
                <a:spcPts val="750"/>
              </a:spcBef>
              <a:buSzPts val="2800"/>
            </a:pPr>
            <a:r>
              <a:rPr lang="en-US" dirty="0"/>
              <a:t>Pairwise </a:t>
            </a:r>
            <a:r>
              <a:rPr lang="en-US" dirty="0" err="1"/>
              <a:t>posthoc</a:t>
            </a:r>
            <a:r>
              <a:rPr lang="en-US" dirty="0"/>
              <a:t> comparisons show that raters most significantly improve at game #8</a:t>
            </a:r>
            <a:endParaRP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8"/>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nSpc>
                <a:spcPct val="90000"/>
              </a:lnSpc>
              <a:buSzPts val="4400"/>
            </a:pPr>
            <a:r>
              <a:rPr lang="en-US" b="1" dirty="0"/>
              <a:t>Ongoing/Future Work</a:t>
            </a:r>
            <a:endParaRPr b="1" dirty="0"/>
          </a:p>
        </p:txBody>
      </p:sp>
      <p:sp>
        <p:nvSpPr>
          <p:cNvPr id="307" name="Google Shape;307;p28"/>
          <p:cNvSpPr txBox="1">
            <a:spLocks noGrp="1"/>
          </p:cNvSpPr>
          <p:nvPr>
            <p:ph type="body" idx="1"/>
          </p:nvPr>
        </p:nvSpPr>
        <p:spPr>
          <a:prstGeom prst="rect">
            <a:avLst/>
          </a:prstGeom>
          <a:noFill/>
          <a:ln>
            <a:noFill/>
          </a:ln>
        </p:spPr>
        <p:txBody>
          <a:bodyPr spcFirstLastPara="1" wrap="square" lIns="68569" tIns="34275" rIns="68569" bIns="34275" anchor="t" anchorCtr="0">
            <a:normAutofit/>
          </a:bodyPr>
          <a:lstStyle/>
          <a:p>
            <a:pPr marL="171450" indent="-171450">
              <a:lnSpc>
                <a:spcPct val="90000"/>
              </a:lnSpc>
              <a:spcBef>
                <a:spcPts val="0"/>
              </a:spcBef>
              <a:buSzPts val="2800"/>
            </a:pPr>
            <a:r>
              <a:rPr lang="en-US" dirty="0"/>
              <a:t>Collect additional data</a:t>
            </a:r>
            <a:endParaRPr dirty="0"/>
          </a:p>
          <a:p>
            <a:pPr marL="171450" indent="-171450">
              <a:lnSpc>
                <a:spcPct val="90000"/>
              </a:lnSpc>
              <a:spcBef>
                <a:spcPts val="750"/>
              </a:spcBef>
              <a:buSzPts val="2800"/>
            </a:pPr>
            <a:r>
              <a:rPr lang="en-US" dirty="0"/>
              <a:t>Examine the impact of baseline speech on player performance </a:t>
            </a:r>
            <a:endParaRPr dirty="0"/>
          </a:p>
          <a:p>
            <a:pPr marL="171450" indent="-171450">
              <a:lnSpc>
                <a:spcPct val="90000"/>
              </a:lnSpc>
              <a:spcBef>
                <a:spcPts val="750"/>
              </a:spcBef>
              <a:buSzPts val="2800"/>
            </a:pPr>
            <a:r>
              <a:rPr lang="en-US" dirty="0"/>
              <a:t>Study demographic and personality factors that affect player performance</a:t>
            </a: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7"/>
          <p:cNvSpPr txBox="1">
            <a:spLocks noGrp="1"/>
          </p:cNvSpPr>
          <p:nvPr>
            <p:ph type="title"/>
          </p:nvPr>
        </p:nvSpPr>
        <p:spPr>
          <a:prstGeom prst="rect">
            <a:avLst/>
          </a:prstGeom>
          <a:noFill/>
          <a:ln>
            <a:noFill/>
          </a:ln>
        </p:spPr>
        <p:txBody>
          <a:bodyPr spcFirstLastPara="1" wrap="square" lIns="68569" tIns="34275" rIns="68569" bIns="34275" anchor="ctr" anchorCtr="0">
            <a:normAutofit/>
          </a:bodyPr>
          <a:lstStyle/>
          <a:p>
            <a:pPr>
              <a:lnSpc>
                <a:spcPct val="90000"/>
              </a:lnSpc>
              <a:buSzPts val="4400"/>
            </a:pPr>
            <a:r>
              <a:rPr lang="en-US" b="1" dirty="0"/>
              <a:t>Which feedback was most helpful? </a:t>
            </a:r>
            <a:endParaRPr b="1" dirty="0"/>
          </a:p>
        </p:txBody>
      </p:sp>
      <p:sp>
        <p:nvSpPr>
          <p:cNvPr id="301" name="Google Shape;301;p27"/>
          <p:cNvSpPr txBox="1">
            <a:spLocks noGrp="1"/>
          </p:cNvSpPr>
          <p:nvPr>
            <p:ph type="body" idx="1"/>
          </p:nvPr>
        </p:nvSpPr>
        <p:spPr>
          <a:prstGeom prst="rect">
            <a:avLst/>
          </a:prstGeom>
          <a:noFill/>
          <a:ln>
            <a:noFill/>
          </a:ln>
        </p:spPr>
        <p:txBody>
          <a:bodyPr spcFirstLastPara="1" wrap="square" lIns="68569" tIns="34275" rIns="68569" bIns="34275" anchor="t" anchorCtr="0">
            <a:normAutofit/>
          </a:bodyPr>
          <a:lstStyle/>
          <a:p>
            <a:pPr marL="171450" indent="-171450">
              <a:lnSpc>
                <a:spcPct val="90000"/>
              </a:lnSpc>
              <a:spcBef>
                <a:spcPts val="0"/>
              </a:spcBef>
              <a:buSzPts val="2800"/>
            </a:pPr>
            <a:r>
              <a:rPr lang="en-US" dirty="0"/>
              <a:t>60% of players reported verbal cues</a:t>
            </a:r>
            <a:endParaRPr dirty="0"/>
          </a:p>
          <a:p>
            <a:pPr marL="171450" indent="-171450">
              <a:lnSpc>
                <a:spcPct val="90000"/>
              </a:lnSpc>
              <a:spcBef>
                <a:spcPts val="750"/>
              </a:spcBef>
              <a:buSzPts val="2800"/>
            </a:pPr>
            <a:r>
              <a:rPr lang="en-US" dirty="0"/>
              <a:t>40% of players reported baseline speech samples</a:t>
            </a: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D9BC-A748-F14E-B91C-47A0DBA0975A}"/>
              </a:ext>
            </a:extLst>
          </p:cNvPr>
          <p:cNvSpPr>
            <a:spLocks noGrp="1"/>
          </p:cNvSpPr>
          <p:nvPr>
            <p:ph type="title"/>
          </p:nvPr>
        </p:nvSpPr>
        <p:spPr/>
        <p:txBody>
          <a:bodyPr/>
          <a:lstStyle/>
          <a:p>
            <a:r>
              <a:rPr lang="en-US" dirty="0"/>
              <a:t>Some Preliminary Results</a:t>
            </a:r>
          </a:p>
        </p:txBody>
      </p:sp>
      <p:sp>
        <p:nvSpPr>
          <p:cNvPr id="3" name="Text Placeholder 2">
            <a:extLst>
              <a:ext uri="{FF2B5EF4-FFF2-40B4-BE49-F238E27FC236}">
                <a16:creationId xmlns:a16="http://schemas.microsoft.com/office/drawing/2014/main" id="{6090F876-1CC1-9046-8E4C-6C262684359E}"/>
              </a:ext>
            </a:extLst>
          </p:cNvPr>
          <p:cNvSpPr>
            <a:spLocks noGrp="1"/>
          </p:cNvSpPr>
          <p:nvPr>
            <p:ph type="body" idx="1"/>
          </p:nvPr>
        </p:nvSpPr>
        <p:spPr>
          <a:xfrm>
            <a:off x="457200" y="1657350"/>
            <a:ext cx="8229600" cy="4699000"/>
          </a:xfrm>
        </p:spPr>
        <p:txBody>
          <a:bodyPr/>
          <a:lstStyle/>
          <a:p>
            <a:r>
              <a:rPr lang="en-US" sz="2400" dirty="0"/>
              <a:t>Results from our </a:t>
            </a:r>
            <a:r>
              <a:rPr lang="en-US" sz="2400" b="1" dirty="0">
                <a:solidFill>
                  <a:srgbClr val="0070C0"/>
                </a:solidFill>
              </a:rPr>
              <a:t>pilot study</a:t>
            </a:r>
            <a:r>
              <a:rPr lang="en-US" sz="2400" dirty="0"/>
              <a:t>:</a:t>
            </a:r>
          </a:p>
          <a:p>
            <a:pPr lvl="1"/>
            <a:r>
              <a:rPr lang="en-US" dirty="0"/>
              <a:t>Raters did </a:t>
            </a:r>
            <a:r>
              <a:rPr lang="en-US" dirty="0">
                <a:solidFill>
                  <a:srgbClr val="FF0000"/>
                </a:solidFill>
              </a:rPr>
              <a:t>improve over time </a:t>
            </a:r>
            <a:r>
              <a:rPr lang="en-US" dirty="0"/>
              <a:t>on the 12 tasks of 12 Q/As</a:t>
            </a:r>
          </a:p>
          <a:p>
            <a:r>
              <a:rPr lang="en-US" sz="2400" b="1" dirty="0">
                <a:solidFill>
                  <a:srgbClr val="0070C0"/>
                </a:solidFill>
              </a:rPr>
              <a:t>More questions </a:t>
            </a:r>
            <a:r>
              <a:rPr lang="en-US" sz="2400" dirty="0"/>
              <a:t>to look at:</a:t>
            </a:r>
          </a:p>
          <a:p>
            <a:pPr lvl="1" fontAlgn="base"/>
            <a:r>
              <a:rPr lang="en-US" dirty="0">
                <a:solidFill>
                  <a:srgbClr val="FF0000"/>
                </a:solidFill>
              </a:rPr>
              <a:t>Who do people trust </a:t>
            </a:r>
            <a:r>
              <a:rPr lang="en-US" dirty="0"/>
              <a:t>more than others? (Regardless of whether they are actually speaking a truth or lie!) grouping by player. </a:t>
            </a:r>
          </a:p>
          <a:p>
            <a:pPr lvl="2" fontAlgn="base"/>
            <a:r>
              <a:rPr lang="en-US" dirty="0"/>
              <a:t> Do </a:t>
            </a:r>
            <a:r>
              <a:rPr lang="en-US" dirty="0">
                <a:solidFill>
                  <a:srgbClr val="FF0000"/>
                </a:solidFill>
              </a:rPr>
              <a:t>speaker traits, question types </a:t>
            </a:r>
            <a:r>
              <a:rPr lang="en-US" dirty="0"/>
              <a:t>and/or </a:t>
            </a:r>
            <a:r>
              <a:rPr lang="en-US" dirty="0">
                <a:solidFill>
                  <a:srgbClr val="FF0000"/>
                </a:solidFill>
              </a:rPr>
              <a:t>topic type </a:t>
            </a:r>
            <a:r>
              <a:rPr lang="en-US" dirty="0"/>
              <a:t>impact this? </a:t>
            </a:r>
          </a:p>
          <a:p>
            <a:pPr lvl="1" fontAlgn="base"/>
            <a:r>
              <a:rPr lang="en-US" dirty="0">
                <a:solidFill>
                  <a:srgbClr val="FF0000"/>
                </a:solidFill>
              </a:rPr>
              <a:t>Who</a:t>
            </a:r>
            <a:r>
              <a:rPr lang="en-US" dirty="0"/>
              <a:t> is more trusting than others?</a:t>
            </a:r>
          </a:p>
          <a:p>
            <a:pPr lvl="2" fontAlgn="base"/>
            <a:r>
              <a:rPr lang="en-US" dirty="0"/>
              <a:t>Do </a:t>
            </a:r>
            <a:r>
              <a:rPr lang="en-US" dirty="0">
                <a:solidFill>
                  <a:srgbClr val="FF0000"/>
                </a:solidFill>
              </a:rPr>
              <a:t>speakers’ traits</a:t>
            </a:r>
            <a:r>
              <a:rPr lang="en-US" dirty="0"/>
              <a:t>, </a:t>
            </a:r>
            <a:r>
              <a:rPr lang="en-US" dirty="0">
                <a:solidFill>
                  <a:srgbClr val="FF0000"/>
                </a:solidFill>
              </a:rPr>
              <a:t>question type </a:t>
            </a:r>
            <a:r>
              <a:rPr lang="en-US" dirty="0"/>
              <a:t>and </a:t>
            </a:r>
            <a:r>
              <a:rPr lang="en-US" dirty="0">
                <a:solidFill>
                  <a:srgbClr val="FF0000"/>
                </a:solidFill>
              </a:rPr>
              <a:t>topic type </a:t>
            </a:r>
            <a:r>
              <a:rPr lang="en-US" dirty="0"/>
              <a:t>impact this?</a:t>
            </a:r>
          </a:p>
          <a:p>
            <a:pPr lvl="1"/>
            <a:endParaRPr lang="en-US" dirty="0"/>
          </a:p>
        </p:txBody>
      </p:sp>
      <p:sp>
        <p:nvSpPr>
          <p:cNvPr id="4" name="Slide Number Placeholder 3">
            <a:extLst>
              <a:ext uri="{FF2B5EF4-FFF2-40B4-BE49-F238E27FC236}">
                <a16:creationId xmlns:a16="http://schemas.microsoft.com/office/drawing/2014/main" id="{1B8864A9-854F-E24B-B826-A724DF8084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96</a:t>
            </a:fld>
            <a:endParaRPr lang="en-US"/>
          </a:p>
        </p:txBody>
      </p:sp>
    </p:spTree>
    <p:extLst>
      <p:ext uri="{BB962C8B-B14F-4D97-AF65-F5344CB8AC3E}">
        <p14:creationId xmlns:p14="http://schemas.microsoft.com/office/powerpoint/2010/main" val="25522836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301F5-A22A-294F-AF22-A5B9672D2777}"/>
              </a:ext>
            </a:extLst>
          </p:cNvPr>
          <p:cNvSpPr>
            <a:spLocks noGrp="1"/>
          </p:cNvSpPr>
          <p:nvPr>
            <p:ph type="body" idx="1"/>
          </p:nvPr>
        </p:nvSpPr>
        <p:spPr>
          <a:xfrm>
            <a:off x="457200" y="800100"/>
            <a:ext cx="8229600" cy="5326063"/>
          </a:xfrm>
        </p:spPr>
        <p:txBody>
          <a:bodyPr/>
          <a:lstStyle/>
          <a:p>
            <a:pPr lvl="1" fontAlgn="base"/>
            <a:r>
              <a:rPr lang="en-US" dirty="0"/>
              <a:t>Do the </a:t>
            </a:r>
            <a:r>
              <a:rPr lang="en-US" dirty="0">
                <a:solidFill>
                  <a:srgbClr val="FF0000"/>
                </a:solidFill>
              </a:rPr>
              <a:t>number of baselines played </a:t>
            </a:r>
            <a:r>
              <a:rPr lang="en-US" dirty="0"/>
              <a:t>on each question impact accuracy? Did it impact trustworthiness?</a:t>
            </a:r>
          </a:p>
          <a:p>
            <a:pPr lvl="1" fontAlgn="base"/>
            <a:r>
              <a:rPr lang="en-US" dirty="0"/>
              <a:t>How </a:t>
            </a:r>
            <a:r>
              <a:rPr lang="en-US" dirty="0">
                <a:solidFill>
                  <a:srgbClr val="FF0000"/>
                </a:solidFill>
              </a:rPr>
              <a:t>accurate</a:t>
            </a:r>
            <a:r>
              <a:rPr lang="en-US" dirty="0"/>
              <a:t> were raters on </a:t>
            </a:r>
            <a:r>
              <a:rPr lang="en-US" dirty="0">
                <a:solidFill>
                  <a:srgbClr val="FF0000"/>
                </a:solidFill>
              </a:rPr>
              <a:t>different types of questions</a:t>
            </a:r>
            <a:r>
              <a:rPr lang="en-US" dirty="0"/>
              <a:t>?</a:t>
            </a:r>
          </a:p>
          <a:p>
            <a:pPr lvl="2" fontAlgn="base"/>
            <a:r>
              <a:rPr lang="en-US" dirty="0"/>
              <a:t>Similar to our previous deception detection experiments)</a:t>
            </a:r>
          </a:p>
          <a:p>
            <a:pPr lvl="1" fontAlgn="base"/>
            <a:r>
              <a:rPr lang="en-US" dirty="0"/>
              <a:t>Did the </a:t>
            </a:r>
            <a:r>
              <a:rPr lang="en-US" dirty="0">
                <a:solidFill>
                  <a:srgbClr val="FF0000"/>
                </a:solidFill>
              </a:rPr>
              <a:t>specific cues of a lie </a:t>
            </a:r>
            <a:r>
              <a:rPr lang="en-US" dirty="0"/>
              <a:t>impact judgment more than others? </a:t>
            </a:r>
          </a:p>
          <a:p>
            <a:pPr lvl="2" fontAlgn="base"/>
            <a:r>
              <a:rPr lang="en-US" dirty="0"/>
              <a:t>Also similar to previous work but can also look at from lens of trustworthiness</a:t>
            </a:r>
          </a:p>
          <a:p>
            <a:endParaRPr lang="en-US" dirty="0"/>
          </a:p>
        </p:txBody>
      </p:sp>
      <p:sp>
        <p:nvSpPr>
          <p:cNvPr id="4" name="Slide Number Placeholder 3">
            <a:extLst>
              <a:ext uri="{FF2B5EF4-FFF2-40B4-BE49-F238E27FC236}">
                <a16:creationId xmlns:a16="http://schemas.microsoft.com/office/drawing/2014/main" id="{BD7892D0-C737-A141-8EE6-0F004930CA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97</a:t>
            </a:fld>
            <a:endParaRPr lang="en-US"/>
          </a:p>
        </p:txBody>
      </p:sp>
    </p:spTree>
    <p:extLst>
      <p:ext uri="{BB962C8B-B14F-4D97-AF65-F5344CB8AC3E}">
        <p14:creationId xmlns:p14="http://schemas.microsoft.com/office/powerpoint/2010/main" val="13932160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271A-8025-7B4F-918C-5AFAC1D66072}"/>
              </a:ext>
            </a:extLst>
          </p:cNvPr>
          <p:cNvSpPr>
            <a:spLocks noGrp="1"/>
          </p:cNvSpPr>
          <p:nvPr>
            <p:ph type="title"/>
          </p:nvPr>
        </p:nvSpPr>
        <p:spPr>
          <a:xfrm>
            <a:off x="457200" y="274638"/>
            <a:ext cx="8229600" cy="1325562"/>
          </a:xfrm>
        </p:spPr>
        <p:txBody>
          <a:bodyPr/>
          <a:lstStyle/>
          <a:p>
            <a:r>
              <a:rPr lang="en-US" dirty="0"/>
              <a:t>And for other speech and language applications…</a:t>
            </a:r>
          </a:p>
        </p:txBody>
      </p:sp>
      <p:sp>
        <p:nvSpPr>
          <p:cNvPr id="3" name="Text Placeholder 2">
            <a:extLst>
              <a:ext uri="{FF2B5EF4-FFF2-40B4-BE49-F238E27FC236}">
                <a16:creationId xmlns:a16="http://schemas.microsoft.com/office/drawing/2014/main" id="{732B9BA5-D369-B543-B611-A4C295DCB7F9}"/>
              </a:ext>
            </a:extLst>
          </p:cNvPr>
          <p:cNvSpPr>
            <a:spLocks noGrp="1"/>
          </p:cNvSpPr>
          <p:nvPr>
            <p:ph type="body" idx="1"/>
          </p:nvPr>
        </p:nvSpPr>
        <p:spPr/>
        <p:txBody>
          <a:bodyPr/>
          <a:lstStyle/>
          <a:p>
            <a:r>
              <a:rPr lang="en-US" dirty="0"/>
              <a:t>Unless humans </a:t>
            </a:r>
            <a:r>
              <a:rPr lang="en-US" b="1" i="1" dirty="0"/>
              <a:t>can</a:t>
            </a:r>
            <a:r>
              <a:rPr lang="en-US" dirty="0"/>
              <a:t> Learn to detect deception more accurately</a:t>
            </a:r>
          </a:p>
          <a:p>
            <a:pPr lvl="1"/>
            <a:r>
              <a:rPr lang="en-US" dirty="0"/>
              <a:t>What sort of speech should our </a:t>
            </a:r>
            <a:r>
              <a:rPr lang="en-US" b="1" i="1" dirty="0">
                <a:solidFill>
                  <a:srgbClr val="0070C0"/>
                </a:solidFill>
              </a:rPr>
              <a:t>Dialogue Systems </a:t>
            </a:r>
            <a:r>
              <a:rPr lang="en-US" dirty="0"/>
              <a:t>employ?</a:t>
            </a:r>
          </a:p>
          <a:p>
            <a:pPr lvl="1"/>
            <a:r>
              <a:rPr lang="en-US" dirty="0"/>
              <a:t>Do we want to produce </a:t>
            </a:r>
            <a:r>
              <a:rPr lang="en-US" dirty="0">
                <a:solidFill>
                  <a:schemeClr val="tx1"/>
                </a:solidFill>
              </a:rPr>
              <a:t>speech that we know humans </a:t>
            </a:r>
            <a:r>
              <a:rPr lang="en-US" b="1" i="1" dirty="0">
                <a:solidFill>
                  <a:srgbClr val="0070C0"/>
                </a:solidFill>
              </a:rPr>
              <a:t>do trust</a:t>
            </a:r>
            <a:r>
              <a:rPr lang="en-US" dirty="0"/>
              <a:t>, whether correctly or not?</a:t>
            </a:r>
          </a:p>
          <a:p>
            <a:pPr lvl="1"/>
            <a:r>
              <a:rPr lang="en-US" dirty="0"/>
              <a:t>Or do we want to produce speech that actually represents speech that we </a:t>
            </a:r>
            <a:r>
              <a:rPr lang="en-US" b="1" i="1" dirty="0">
                <a:solidFill>
                  <a:srgbClr val="0070C0"/>
                </a:solidFill>
              </a:rPr>
              <a:t>should</a:t>
            </a:r>
            <a:r>
              <a:rPr lang="en-US" dirty="0"/>
              <a:t> trust?</a:t>
            </a:r>
          </a:p>
          <a:p>
            <a:r>
              <a:rPr lang="en-US" dirty="0"/>
              <a:t>This all remains a real challenge for the dialogue community and for Ethical AI…</a:t>
            </a:r>
          </a:p>
        </p:txBody>
      </p:sp>
      <p:sp>
        <p:nvSpPr>
          <p:cNvPr id="4" name="Slide Number Placeholder 3">
            <a:extLst>
              <a:ext uri="{FF2B5EF4-FFF2-40B4-BE49-F238E27FC236}">
                <a16:creationId xmlns:a16="http://schemas.microsoft.com/office/drawing/2014/main" id="{18BAA639-44EC-7D43-838B-946C7D2012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98</a:t>
            </a:fld>
            <a:endParaRPr lang="en-US"/>
          </a:p>
        </p:txBody>
      </p:sp>
    </p:spTree>
    <p:extLst>
      <p:ext uri="{BB962C8B-B14F-4D97-AF65-F5344CB8AC3E}">
        <p14:creationId xmlns:p14="http://schemas.microsoft.com/office/powerpoint/2010/main" val="12727551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Current Related Activities</a:t>
            </a:r>
          </a:p>
        </p:txBody>
      </p:sp>
      <p:sp>
        <p:nvSpPr>
          <p:cNvPr id="3" name="Text Placeholder 2"/>
          <p:cNvSpPr>
            <a:spLocks noGrp="1"/>
          </p:cNvSpPr>
          <p:nvPr>
            <p:ph type="body" idx="1"/>
          </p:nvPr>
        </p:nvSpPr>
        <p:spPr/>
        <p:txBody>
          <a:bodyPr/>
          <a:lstStyle/>
          <a:p>
            <a:pPr lvl="0"/>
            <a:r>
              <a:rPr lang="en-US" dirty="0"/>
              <a:t>Requests for </a:t>
            </a:r>
            <a:r>
              <a:rPr lang="en-US" b="1" dirty="0">
                <a:solidFill>
                  <a:srgbClr val="0070C0"/>
                </a:solidFill>
              </a:rPr>
              <a:t>collaboration</a:t>
            </a:r>
            <a:r>
              <a:rPr lang="en-US" dirty="0"/>
              <a:t> on financial or insurance fraud detection, on deception in other languages, for </a:t>
            </a:r>
            <a:r>
              <a:rPr lang="en-US" b="1" dirty="0">
                <a:solidFill>
                  <a:srgbClr val="0070C0"/>
                </a:solidFill>
              </a:rPr>
              <a:t>licensing</a:t>
            </a:r>
            <a:r>
              <a:rPr lang="en-US" dirty="0"/>
              <a:t> </a:t>
            </a:r>
            <a:r>
              <a:rPr lang="en-US" dirty="0" err="1"/>
              <a:t>CxD</a:t>
            </a:r>
            <a:r>
              <a:rPr lang="en-US" dirty="0"/>
              <a:t> corpus</a:t>
            </a:r>
          </a:p>
          <a:p>
            <a:pPr lvl="0"/>
            <a:r>
              <a:rPr lang="en-US" b="1" dirty="0">
                <a:solidFill>
                  <a:srgbClr val="0070C0"/>
                </a:solidFill>
              </a:rPr>
              <a:t>LDC sharing </a:t>
            </a:r>
            <a:r>
              <a:rPr lang="en-US" dirty="0"/>
              <a:t>of the CSC corpus and eventually also the </a:t>
            </a:r>
            <a:r>
              <a:rPr lang="en-US" dirty="0" err="1"/>
              <a:t>CxD</a:t>
            </a:r>
            <a:r>
              <a:rPr lang="en-US" dirty="0"/>
              <a:t> corpus</a:t>
            </a:r>
          </a:p>
          <a:p>
            <a:pPr lvl="0"/>
            <a:r>
              <a:rPr lang="en-US" dirty="0"/>
              <a:t>Sharing </a:t>
            </a:r>
            <a:r>
              <a:rPr lang="en-US" dirty="0" err="1"/>
              <a:t>CxD</a:t>
            </a:r>
            <a:r>
              <a:rPr lang="en-US" dirty="0"/>
              <a:t> corpus for work on identifying human trust and mistrust of AI systems potentially created by the military for use by their groups</a:t>
            </a:r>
          </a:p>
          <a:p>
            <a:pPr lvl="0"/>
            <a:endParaRPr lang="en-US" dirty="0"/>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99</a:t>
            </a:fld>
            <a:endParaRPr lang="uk-UA"/>
          </a:p>
        </p:txBody>
      </p:sp>
    </p:spTree>
    <p:extLst>
      <p:ext uri="{BB962C8B-B14F-4D97-AF65-F5344CB8AC3E}">
        <p14:creationId xmlns:p14="http://schemas.microsoft.com/office/powerpoint/2010/main" val="35325422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7864</TotalTime>
  <Words>10022</Words>
  <Application>Microsoft Macintosh PowerPoint</Application>
  <PresentationFormat>On-screen Show (4:3)</PresentationFormat>
  <Paragraphs>1303</Paragraphs>
  <Slides>102</Slides>
  <Notes>96</Notes>
  <HiddenSlides>19</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102</vt:i4>
      </vt:variant>
    </vt:vector>
  </HeadingPairs>
  <TitlesOfParts>
    <vt:vector size="108" baseType="lpstr">
      <vt:lpstr>Arial</vt:lpstr>
      <vt:lpstr>Calibri</vt:lpstr>
      <vt:lpstr>Liberation Serif</vt:lpstr>
      <vt:lpstr>Roboto</vt:lpstr>
      <vt:lpstr>Times New Roman</vt:lpstr>
      <vt:lpstr>Office Theme</vt:lpstr>
      <vt:lpstr>Whom Do We Trust in Dialogue Systems?</vt:lpstr>
      <vt:lpstr>Collaborators in this research since 2003</vt:lpstr>
      <vt:lpstr>Deception</vt:lpstr>
      <vt:lpstr>Deception</vt:lpstr>
      <vt:lpstr>PowerPoint Presentation</vt:lpstr>
      <vt:lpstr>Human performance at deception detection is about 50% -&gt; random chance. </vt:lpstr>
      <vt:lpstr>Why is Deception Detection a Problem?  Human Performance at Detecting Lies is Very Poor (Aamodt &amp; Mitchell, 2004; Hartwig et al., 2017)</vt:lpstr>
      <vt:lpstr>Background</vt:lpstr>
      <vt:lpstr>How do People Decide: Truth or Lie?</vt:lpstr>
      <vt:lpstr>Modalities Explored for Automatic Deception vs. Truth Detection</vt:lpstr>
      <vt:lpstr>Past Language-based Deception Detection was Primarily Based on Text Alone</vt:lpstr>
      <vt:lpstr>Goals of Our Research</vt:lpstr>
      <vt:lpstr>Columbia Cross-Cultural Deception Corpus (CXD)</vt:lpstr>
      <vt:lpstr>The Big Five NEO-FFI (Costa &amp; McCrae, 1992)</vt:lpstr>
      <vt:lpstr>PowerPoint Presentation</vt:lpstr>
      <vt:lpstr>Motivation and Scoring</vt:lpstr>
      <vt:lpstr>Columbia X-Cultural Deception (CxD) Corpus </vt:lpstr>
      <vt:lpstr>Our CXD Experiment</vt:lpstr>
      <vt:lpstr>Columbia X-Cultural Deception Corpus </vt:lpstr>
      <vt:lpstr>Columbia X-Cultural Deception Corpus</vt:lpstr>
      <vt:lpstr>Deception Detection from Spoken Language</vt:lpstr>
      <vt:lpstr>Four Units of Analysis: Small to Large</vt:lpstr>
      <vt:lpstr>Features Extracted</vt:lpstr>
      <vt:lpstr> Acoustic-prosodic and Linguistic Characteristics of Human Deception and Truth</vt:lpstr>
      <vt:lpstr>Deep Learning on Word Embeddings and openSmile Acoustic Features (Mendels et al 2017)</vt:lpstr>
      <vt:lpstr>Neural network models</vt:lpstr>
      <vt:lpstr>What Next Can We Learn from Gender and Native Language?</vt:lpstr>
      <vt:lpstr>Differences Gender and Native Language in Deceptive vs. Truthful Interviewee Speech</vt:lpstr>
      <vt:lpstr>Differences in Gender and Native Language for Trusted vs. Mistrusted Interviewee Speech</vt:lpstr>
      <vt:lpstr>Individual differences between Interviewers’ Judgments by Interviewer Gender and Native Language</vt:lpstr>
      <vt:lpstr>Deception Classification: Our Classifiers vs. Human Interviewer Performance</vt:lpstr>
      <vt:lpstr>“Did you ever cheat on a test in high school?”</vt:lpstr>
      <vt:lpstr>“Did you ever cheat on a test in high school?”</vt:lpstr>
      <vt:lpstr>“Did you ever cheat on a test in high school?”</vt:lpstr>
      <vt:lpstr>“Did you ever cheat on a test in high school?”</vt:lpstr>
      <vt:lpstr>  “Who was the last person you had a physical fight with?”</vt:lpstr>
      <vt:lpstr>  “Who was the last person you had a physical fight with?”</vt:lpstr>
      <vt:lpstr>“Who was the last person you had a physical fight with?”</vt:lpstr>
      <vt:lpstr>“Who was the last person you had a physical fight with?”</vt:lpstr>
      <vt:lpstr>“Who was the last person you had a physical fight with?”</vt:lpstr>
      <vt:lpstr>“Who was the last person you had a physical fight with?”</vt:lpstr>
      <vt:lpstr>“Who was the last person you had a physical fight with?”</vt:lpstr>
      <vt:lpstr>“Who was the last person you had a physical fight with?”</vt:lpstr>
      <vt:lpstr>“Have you ever tweeted?”</vt:lpstr>
      <vt:lpstr>“Have you ever tweeted?”</vt:lpstr>
      <vt:lpstr>What Other Modalities are Useful in Deception Detection? </vt:lpstr>
      <vt:lpstr>Box of Lies Dataset</vt:lpstr>
      <vt:lpstr>Box of Lies Dataset and Prior Results (Soldner et al 2019)</vt:lpstr>
      <vt:lpstr>Our Multimodal Approach (Zhang et al 2020) </vt:lpstr>
      <vt:lpstr>PowerPoint Presentation</vt:lpstr>
      <vt:lpstr>Acoustic Features</vt:lpstr>
      <vt:lpstr>PowerPoint Presentation</vt:lpstr>
      <vt:lpstr>Extract Facial Landmark Features on Each Frame</vt:lpstr>
      <vt:lpstr>Fisher Vector Encoding</vt:lpstr>
      <vt:lpstr>VLAD Encoding</vt:lpstr>
      <vt:lpstr>Facial Expression Detection</vt:lpstr>
      <vt:lpstr>PowerPoint Presentation</vt:lpstr>
      <vt:lpstr>Lexical Features</vt:lpstr>
      <vt:lpstr>Random Forest Model</vt:lpstr>
      <vt:lpstr>Results</vt:lpstr>
      <vt:lpstr>Overall Better Results than Prior Work</vt:lpstr>
      <vt:lpstr>Game Level Classification</vt:lpstr>
      <vt:lpstr>Future Directions</vt:lpstr>
      <vt:lpstr>So…How do Humans Decide which Speech to Trust? (Xi (Leslie) Chen et al “Acoustic-Prosodic and Lexical Cues to Deception and Trust”, TACL 2020)</vt:lpstr>
      <vt:lpstr>Approach</vt:lpstr>
      <vt:lpstr>PowerPoint Presentation</vt:lpstr>
      <vt:lpstr>LieCatcher: Game-with-a-Purpose</vt:lpstr>
      <vt:lpstr>PowerPoint Presentation</vt:lpstr>
      <vt:lpstr>Crowdsourcing Study Procedures</vt:lpstr>
      <vt:lpstr>Lie Detection Ability</vt:lpstr>
      <vt:lpstr>PowerPoint Presentation</vt:lpstr>
      <vt:lpstr>Inter-annotator Agreement</vt:lpstr>
      <vt:lpstr>Features of Responses Examined</vt:lpstr>
      <vt:lpstr>Disfluency Features: Humans Do Fairly Well</vt:lpstr>
      <vt:lpstr>Acoustic/Prosodic Features: Humans Very Poor</vt:lpstr>
      <vt:lpstr>How Did Humans Do?</vt:lpstr>
      <vt:lpstr>PowerPoint Presentation</vt:lpstr>
      <vt:lpstr>Statistically Significant Characteristics of Lies that Deceived Human Judges</vt:lpstr>
      <vt:lpstr>Statically Significant Characteristics of Lies that Deceived Our Classifier</vt:lpstr>
      <vt:lpstr>Analysis of Rater Strategies</vt:lpstr>
      <vt:lpstr>PowerPoint Presentation</vt:lpstr>
      <vt:lpstr>Does Complex Reasoning Help?</vt:lpstr>
      <vt:lpstr>So can we Predict and Produce the Speech People Trust?</vt:lpstr>
      <vt:lpstr>What Features Can Identify Trusted Speech?</vt:lpstr>
      <vt:lpstr>Trust Classification Results: Feature Sets Alone and Best Combined Model</vt:lpstr>
      <vt:lpstr>Characteristics of Successful Lies: Human and Machine Learning Models</vt:lpstr>
      <vt:lpstr>Why are Humans So Poor at Detecting Lies?</vt:lpstr>
      <vt:lpstr>Current Research: LieCatcher for Lie Detection Training on Our Data with Help</vt:lpstr>
      <vt:lpstr>Ongoing Research: LieCatcher for Lie Detection Training with HELP</vt:lpstr>
      <vt:lpstr>Data Collection</vt:lpstr>
      <vt:lpstr>Can we train people to improve at lie detection? </vt:lpstr>
      <vt:lpstr>  Findings: Within-game Performance</vt:lpstr>
      <vt:lpstr>Findings: Multiple-game Performance</vt:lpstr>
      <vt:lpstr>Ongoing/Future Work</vt:lpstr>
      <vt:lpstr>Which feedback was most helpful? </vt:lpstr>
      <vt:lpstr>Some Preliminary Results</vt:lpstr>
      <vt:lpstr>PowerPoint Presentation</vt:lpstr>
      <vt:lpstr>And for other speech and language applications…</vt:lpstr>
      <vt:lpstr>Other Current Related Activities</vt:lpstr>
      <vt:lpstr>Other Columbia Speech Lab Research</vt:lpstr>
      <vt:lpstr>Research Outputs, Engagements, Future Directions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Acoustic-Prosodic and Lexical Cues to Deception and Trust:  Deciphering How People Detect Lies</dc:title>
  <cp:lastModifiedBy>Julia H</cp:lastModifiedBy>
  <cp:revision>423</cp:revision>
  <dcterms:modified xsi:type="dcterms:W3CDTF">2022-11-18T20:42:18Z</dcterms:modified>
</cp:coreProperties>
</file>