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" y="4800600"/>
            <a:ext cx="9144004" cy="3429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4750737"/>
            <a:ext cx="9144004" cy="49867"/>
          </a:xfrm>
          <a:prstGeom prst="rect">
            <a:avLst/>
          </a:prstGeom>
          <a:solidFill>
            <a:srgbClr val="1CADE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22960" y="569212"/>
            <a:ext cx="7543801" cy="267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25037" y="3341715"/>
            <a:ext cx="7543804" cy="857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44068"/>
              </a:buClr>
              <a:buSzPts val="1800"/>
              <a:buFont typeface="Calibri"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44068"/>
              </a:buClr>
              <a:buSzPts val="1800"/>
              <a:buFont typeface="Calibri"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44068"/>
              </a:buClr>
              <a:buSzPts val="1800"/>
              <a:buFont typeface="Calibri"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44068"/>
              </a:buClr>
              <a:buSzPts val="1800"/>
              <a:buFont typeface="Calibri"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44068"/>
              </a:buClr>
              <a:buSzPts val="1800"/>
              <a:buFont typeface="Calibri"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905740" y="3257550"/>
            <a:ext cx="7406647" cy="0"/>
          </a:xfrm>
          <a:prstGeom prst="straightConnector1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237998" y="4890336"/>
            <a:ext cx="171366" cy="18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490250" y="450148"/>
            <a:ext cx="6367801" cy="40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4572000" y="-127"/>
            <a:ext cx="4572000" cy="514350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4939500" y="724073"/>
            <a:ext cx="3837000" cy="369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311698" y="4230575"/>
            <a:ext cx="5998804" cy="60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698" y="1106125"/>
            <a:ext cx="8520604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698" y="3152225"/>
            <a:ext cx="8520604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TITLE 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 2">
  <p:cSld name="SECTION_HEADER 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1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188" cy="47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3"/>
          </p:nvPr>
        </p:nvSpPr>
        <p:spPr>
          <a:xfrm>
            <a:off x="4645025" y="1151333"/>
            <a:ext cx="4041775" cy="47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9" y="4750737"/>
            <a:ext cx="9141622" cy="48009"/>
          </a:xfrm>
          <a:prstGeom prst="rect">
            <a:avLst/>
          </a:prstGeom>
          <a:solidFill>
            <a:srgbClr val="1CADE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3"/>
          <p:cNvCxnSpPr/>
          <p:nvPr/>
        </p:nvCxnSpPr>
        <p:spPr>
          <a:xfrm>
            <a:off x="895149" y="1303384"/>
            <a:ext cx="7475220" cy="3"/>
          </a:xfrm>
          <a:prstGeom prst="straightConnector1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2960" y="214951"/>
            <a:ext cx="7543801" cy="108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1" cy="301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 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237998" y="4890336"/>
            <a:ext cx="171366" cy="18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 2">
  <p:cSld name="TITLE_ONLY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ldNum" idx="1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6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2"/>
          </p:nvPr>
        </p:nvSpPr>
        <p:spPr>
          <a:xfrm>
            <a:off x="457198" y="1076325"/>
            <a:ext cx="3008317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ldNum" idx="1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3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3" cy="3086101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3" cy="6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sldNum" idx="1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5" cy="601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sldNum" idx="1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2"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7"/>
          <p:cNvSpPr/>
          <p:nvPr/>
        </p:nvSpPr>
        <p:spPr>
          <a:xfrm>
            <a:off x="9" y="4750737"/>
            <a:ext cx="9141622" cy="48009"/>
          </a:xfrm>
          <a:prstGeom prst="rect">
            <a:avLst/>
          </a:prstGeom>
          <a:solidFill>
            <a:srgbClr val="1CADE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27"/>
          <p:cNvCxnSpPr/>
          <p:nvPr/>
        </p:nvCxnSpPr>
        <p:spPr>
          <a:xfrm>
            <a:off x="895149" y="1303384"/>
            <a:ext cx="7475220" cy="3"/>
          </a:xfrm>
          <a:prstGeom prst="straightConnector1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822960" y="214951"/>
            <a:ext cx="7543801" cy="108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1" cy="301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800"/>
              <a:buFont typeface="Calibri"/>
              <a:buChar char=" 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800"/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800"/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800"/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800"/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8237998" y="4890336"/>
            <a:ext cx="171366" cy="18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9" y="4750737"/>
            <a:ext cx="9141622" cy="48007"/>
          </a:xfrm>
          <a:prstGeom prst="rect">
            <a:avLst/>
          </a:prstGeom>
          <a:solidFill>
            <a:srgbClr val="1CADE4"/>
          </a:solidFill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26;p4"/>
          <p:cNvCxnSpPr/>
          <p:nvPr/>
        </p:nvCxnSpPr>
        <p:spPr>
          <a:xfrm>
            <a:off x="895149" y="1303384"/>
            <a:ext cx="7475220" cy="1"/>
          </a:xfrm>
          <a:prstGeom prst="straightConnector1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1" cy="301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 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237970" y="4890323"/>
            <a:ext cx="171393" cy="18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698" y="2834125"/>
            <a:ext cx="8520604" cy="79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1698" y="2150847"/>
            <a:ext cx="8520604" cy="84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 2">
  <p:cSld name="TITLE_AND_BODY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4" cy="57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852060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4" cy="57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399990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4832397" y="1152475"/>
            <a:ext cx="399990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4" cy="57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311698" y="555600"/>
            <a:ext cx="2808004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11698" y="1389598"/>
            <a:ext cx="2808004" cy="317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4" cy="57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852060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Tc-8r6uCwupQoEIif-fHRv4pwz_n_SPY/vie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k8KkCQJQUYFT6YLm4_NeK-CRIsLsOPq_/view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video/BV1nJ411h7ax?share_source=copy_we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nicovideo.jp/watch/sm3320160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ctrTitle" idx="4294967295"/>
          </p:nvPr>
        </p:nvSpPr>
        <p:spPr>
          <a:xfrm>
            <a:off x="822960" y="569212"/>
            <a:ext cx="7543801" cy="267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Multimodal Humor Detection</a:t>
            </a:r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ubTitle" idx="4294967295"/>
          </p:nvPr>
        </p:nvSpPr>
        <p:spPr>
          <a:xfrm>
            <a:off x="825036" y="3341715"/>
            <a:ext cx="7543804" cy="108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44068"/>
              </a:buClr>
              <a:buSzPts val="1806"/>
              <a:buFont typeface="Arial"/>
              <a:buNone/>
            </a:pPr>
            <a:r>
              <a:rPr lang="en-US" sz="1806" dirty="0" err="1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rPr>
              <a:t>Zixiaofan</a:t>
            </a:r>
            <a:r>
              <a:rPr lang="en-US" sz="1806" dirty="0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rPr>
              <a:t> Yang, </a:t>
            </a:r>
            <a:r>
              <a:rPr lang="en-US" sz="1806" b="0" i="0" u="none" strike="noStrike" cap="none" dirty="0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rPr>
              <a:t>Lin Ai, Julia </a:t>
            </a:r>
            <a:r>
              <a:rPr lang="en-US" sz="1806" dirty="0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rPr>
              <a:t>Hirschberg</a:t>
            </a:r>
            <a:endParaRPr sz="1800" b="0" i="0" u="none" strike="noStrike" cap="none" dirty="0">
              <a:solidFill>
                <a:srgbClr val="3440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344068"/>
              </a:buClr>
              <a:buSzPts val="1806"/>
              <a:buFont typeface="Arial"/>
              <a:buNone/>
            </a:pPr>
            <a:r>
              <a:rPr lang="en-US" sz="1806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rPr>
              <a:t>COMS 6998</a:t>
            </a:r>
            <a:endParaRPr sz="1806" dirty="0">
              <a:solidFill>
                <a:srgbClr val="3440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Data Collection</a:t>
            </a:r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35353"/>
                </a:solidFill>
              </a:rPr>
              <a:t>We use early videos created by ‘Papi酱’ 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rgbClr val="535353"/>
                </a:solidFill>
              </a:rPr>
              <a:t>Filtered out videos containing dialects and advertisements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rgbClr val="535353"/>
                </a:solidFill>
              </a:rPr>
              <a:t>100 videos, 93,593 time-aligned comments</a:t>
            </a:r>
            <a:endParaRPr/>
          </a:p>
          <a:p>
            <a:pPr marL="1101434" lvl="2" indent="-1870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35353"/>
                </a:solidFill>
              </a:rPr>
              <a:t>5,064 comments with ‘233’</a:t>
            </a:r>
            <a:endParaRPr/>
          </a:p>
          <a:p>
            <a:pPr marL="1101434" lvl="2" indent="-1870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35353"/>
                </a:solidFill>
              </a:rPr>
              <a:t>7,255 comments with ‘哈哈’</a:t>
            </a:r>
            <a:endParaRPr/>
          </a:p>
          <a:p>
            <a:pPr marL="1101434" lvl="2" indent="-1870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35353"/>
                </a:solidFill>
              </a:rPr>
              <a:t>730 with ‘hh’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35353"/>
                </a:solidFill>
              </a:rPr>
              <a:t>Segmentation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rgbClr val="535353"/>
                </a:solidFill>
              </a:rPr>
              <a:t>One-second unit level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rgbClr val="535353"/>
                </a:solidFill>
              </a:rPr>
              <a:t>Inter-pausal unit (IPU) level: 3 seconds on average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Constructing Unsupervised Labels</a:t>
            </a:r>
            <a:endParaRPr/>
          </a:p>
        </p:txBody>
      </p:sp>
      <p:sp>
        <p:nvSpPr>
          <p:cNvPr id="196" name="Google Shape;196;p38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97936" lvl="0" indent="-1979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35353"/>
                </a:solidFill>
              </a:rPr>
              <a:t>Users typically do not pause to comment</a:t>
            </a:r>
            <a:endParaRPr/>
          </a:p>
          <a:p>
            <a:pPr marL="197936" lvl="0" indent="-1979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35353"/>
                </a:solidFill>
              </a:rPr>
              <a:t>Response Time = reaction time + typing time</a:t>
            </a:r>
            <a:endParaRPr/>
          </a:p>
          <a:p>
            <a:pPr marL="197936" lvl="0" indent="-1979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35353"/>
                </a:solidFill>
              </a:rPr>
              <a:t>Smooth number of laughing comments by response time distribution</a:t>
            </a:r>
            <a:endParaRPr/>
          </a:p>
          <a:p>
            <a:pPr marL="197936" lvl="0" indent="-1979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35353"/>
                </a:solidFill>
              </a:rPr>
              <a:t>Set threshold to distinguish humor from non-humor segments</a:t>
            </a:r>
            <a:endParaRPr/>
          </a:p>
          <a:p>
            <a:pPr marL="197936" lvl="0" indent="-1979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35353"/>
                </a:solidFill>
              </a:rPr>
              <a:t>One-second unit level</a:t>
            </a:r>
            <a:endParaRPr/>
          </a:p>
          <a:p>
            <a:pPr marL="616533" lvl="1" indent="-1913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535353"/>
                </a:solidFill>
              </a:rPr>
              <a:t>6,508 humorous segments; 17,847 non-humorous segments</a:t>
            </a:r>
            <a:endParaRPr/>
          </a:p>
          <a:p>
            <a:pPr marL="197936" lvl="0" indent="-1979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35353"/>
                </a:solidFill>
              </a:rPr>
              <a:t>Inter-pausal unit (IPU) level</a:t>
            </a:r>
            <a:endParaRPr/>
          </a:p>
          <a:p>
            <a:pPr marL="616533" lvl="1" indent="-1913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535353"/>
                </a:solidFill>
              </a:rPr>
              <a:t>2,531 humorous segments; 5,394 non-humorous segments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9" descr="Google Shape;17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929" y="1363618"/>
            <a:ext cx="7117316" cy="332847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Constructing Unsupervised Labels </a:t>
            </a:r>
            <a:endParaRPr/>
          </a:p>
        </p:txBody>
      </p:sp>
      <p:sp>
        <p:nvSpPr>
          <p:cNvPr id="203" name="Google Shape;203;p39"/>
          <p:cNvSpPr txBox="1"/>
          <p:nvPr/>
        </p:nvSpPr>
        <p:spPr>
          <a:xfrm>
            <a:off x="7575783" y="1781536"/>
            <a:ext cx="2741103" cy="41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Before smoothing</a:t>
            </a:r>
            <a:endParaRPr/>
          </a:p>
        </p:txBody>
      </p:sp>
      <p:sp>
        <p:nvSpPr>
          <p:cNvPr id="204" name="Google Shape;204;p39"/>
          <p:cNvSpPr txBox="1"/>
          <p:nvPr/>
        </p:nvSpPr>
        <p:spPr>
          <a:xfrm>
            <a:off x="7575783" y="2822127"/>
            <a:ext cx="2741103" cy="41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After smoothing</a:t>
            </a:r>
            <a:endParaRPr/>
          </a:p>
        </p:txBody>
      </p:sp>
      <p:sp>
        <p:nvSpPr>
          <p:cNvPr id="205" name="Google Shape;205;p39"/>
          <p:cNvSpPr/>
          <p:nvPr/>
        </p:nvSpPr>
        <p:spPr>
          <a:xfrm>
            <a:off x="3433681" y="1513858"/>
            <a:ext cx="420933" cy="3078341"/>
          </a:xfrm>
          <a:prstGeom prst="rect">
            <a:avLst/>
          </a:prstGeom>
          <a:noFill/>
          <a:ln w="50800" cap="flat" cmpd="sng">
            <a:solidFill>
              <a:srgbClr val="FF2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9"/>
          <p:cNvSpPr/>
          <p:nvPr/>
        </p:nvSpPr>
        <p:spPr>
          <a:xfrm>
            <a:off x="2288432" y="1513858"/>
            <a:ext cx="312167" cy="3077855"/>
          </a:xfrm>
          <a:prstGeom prst="rect">
            <a:avLst/>
          </a:prstGeom>
          <a:noFill/>
          <a:ln w="50800" cap="flat" cmpd="sng">
            <a:solidFill>
              <a:srgbClr val="00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9"/>
          <p:cNvSpPr txBox="1"/>
          <p:nvPr/>
        </p:nvSpPr>
        <p:spPr>
          <a:xfrm>
            <a:off x="7575783" y="3811363"/>
            <a:ext cx="2741103" cy="41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After labeling</a:t>
            </a:r>
            <a:endParaRPr/>
          </a:p>
        </p:txBody>
      </p:sp>
      <p:sp>
        <p:nvSpPr>
          <p:cNvPr id="208" name="Google Shape;208;p39"/>
          <p:cNvSpPr/>
          <p:nvPr/>
        </p:nvSpPr>
        <p:spPr>
          <a:xfrm>
            <a:off x="7155291" y="1513858"/>
            <a:ext cx="420933" cy="3078341"/>
          </a:xfrm>
          <a:prstGeom prst="rect">
            <a:avLst/>
          </a:prstGeom>
          <a:noFill/>
          <a:ln w="50800" cap="flat" cmpd="sng">
            <a:solidFill>
              <a:srgbClr val="FF2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9"/>
          <p:cNvSpPr/>
          <p:nvPr/>
        </p:nvSpPr>
        <p:spPr>
          <a:xfrm>
            <a:off x="6010044" y="1513858"/>
            <a:ext cx="312164" cy="3077855"/>
          </a:xfrm>
          <a:prstGeom prst="rect">
            <a:avLst/>
          </a:prstGeom>
          <a:noFill/>
          <a:ln w="50800" cap="flat" cmpd="sng">
            <a:solidFill>
              <a:srgbClr val="00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Verification: Human Annotation</a:t>
            </a:r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body" idx="1"/>
          </p:nvPr>
        </p:nvSpPr>
        <p:spPr>
          <a:xfrm>
            <a:off x="822960" y="1544025"/>
            <a:ext cx="7543801" cy="301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2834" lvl="0" indent="-21283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We need a manually annotated test set to verify our unsupervised labeling method</a:t>
            </a:r>
            <a:endParaRPr/>
          </a:p>
          <a:p>
            <a:pPr marL="212834" lvl="0" indent="-21283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Three human annotators </a:t>
            </a:r>
            <a:endParaRPr/>
          </a:p>
          <a:p>
            <a:pPr marL="662938" lvl="1" indent="-205738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Label each second with humor/non-humor</a:t>
            </a:r>
            <a:endParaRPr/>
          </a:p>
          <a:p>
            <a:pPr marL="662938" lvl="1" indent="-205738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Average Cohen’s Kappa: 0.65</a:t>
            </a:r>
            <a:endParaRPr/>
          </a:p>
          <a:p>
            <a:pPr marL="662938" lvl="1" indent="-205738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Fleiss’ Kappa: 0.65</a:t>
            </a:r>
            <a:endParaRPr/>
          </a:p>
          <a:p>
            <a:pPr marL="212834" lvl="0" indent="-21283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Gold labels on test set: majority vote</a:t>
            </a:r>
            <a:endParaRPr/>
          </a:p>
          <a:p>
            <a:pPr marL="662938" lvl="1" indent="-205738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Unsupervised labels’ accuracy</a:t>
            </a:r>
            <a:endParaRPr/>
          </a:p>
          <a:p>
            <a:pPr marL="1101434" lvl="2" indent="-18703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One-second units: 0.78</a:t>
            </a:r>
            <a:endParaRPr/>
          </a:p>
          <a:p>
            <a:pPr marL="1101434" lvl="2" indent="-18703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Inter-pausal units: 0.76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Features — Acoustic-Prosodic</a:t>
            </a:r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Tools: Praat, openSMILE, Google ASR API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Features: 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Min, max, mean, range, std of pitch 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Min, max, mean, range, std of intensity</a:t>
            </a:r>
            <a:endParaRPr/>
          </a:p>
          <a:p>
            <a:pPr marL="662937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Pitch existence: whether extractable pitch values exists in the segment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384 features from openSMILE</a:t>
            </a:r>
            <a:endParaRPr/>
          </a:p>
          <a:p>
            <a:pPr marL="1101434" lvl="2" indent="-1870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More features, more functions</a:t>
            </a:r>
            <a:endParaRPr/>
          </a:p>
          <a:p>
            <a:pPr marL="662937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Speaking Rate: Number of characters per second (from ASR transcript)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Speech Features</a:t>
            </a:r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822958" y="1410773"/>
            <a:ext cx="3344548" cy="299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98534" lvl="0" indent="157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The existence of pitch is positively correlated with humor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Exclude segments with no pitch values in the analysis of other speech features</a:t>
            </a:r>
            <a:endParaRPr/>
          </a:p>
        </p:txBody>
      </p:sp>
      <p:pic>
        <p:nvPicPr>
          <p:cNvPr id="228" name="Google Shape;228;p42" descr="Google Shape;20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486" y="1523572"/>
            <a:ext cx="4589041" cy="276545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/>
          <p:cNvSpPr/>
          <p:nvPr/>
        </p:nvSpPr>
        <p:spPr>
          <a:xfrm>
            <a:off x="4081617" y="1980832"/>
            <a:ext cx="4728777" cy="292103"/>
          </a:xfrm>
          <a:prstGeom prst="rect">
            <a:avLst/>
          </a:prstGeom>
          <a:noFill/>
          <a:ln w="50800" cap="flat" cmpd="sng">
            <a:solidFill>
              <a:srgbClr val="FF2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Speech Features</a:t>
            </a:r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body" idx="1"/>
          </p:nvPr>
        </p:nvSpPr>
        <p:spPr>
          <a:xfrm>
            <a:off x="822958" y="1410773"/>
            <a:ext cx="3344548" cy="299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98534" lvl="0" indent="157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Humorous speech has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Higher pitch value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Larger change in pitch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Higher intensity value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Smaller change in intensity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Slower speaking rate</a:t>
            </a:r>
            <a:endParaRPr sz="2400"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Humor techniques</a:t>
            </a:r>
            <a:endParaRPr sz="2400"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Exaggeration and bombast</a:t>
            </a:r>
            <a:endParaRPr/>
          </a:p>
        </p:txBody>
      </p:sp>
      <p:pic>
        <p:nvPicPr>
          <p:cNvPr id="236" name="Google Shape;236;p43" descr="Google Shape;20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486" y="1523572"/>
            <a:ext cx="4589041" cy="276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Speech Features</a:t>
            </a:r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body" idx="1"/>
          </p:nvPr>
        </p:nvSpPr>
        <p:spPr>
          <a:xfrm>
            <a:off x="822958" y="3931703"/>
            <a:ext cx="7543804" cy="47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(Hamlet) In the end, surprisingly and also not surprisingly —</a:t>
            </a:r>
            <a:r>
              <a:rPr lang="en-US" sz="1800" b="1"/>
              <a:t> </a:t>
            </a:r>
            <a:r>
              <a:rPr lang="en-US" sz="1800" b="1" i="1"/>
              <a:t>everyone died!</a:t>
            </a:r>
            <a:endParaRPr sz="1800"/>
          </a:p>
        </p:txBody>
      </p:sp>
      <p:pic>
        <p:nvPicPr>
          <p:cNvPr id="243" name="Google Shape;243;p44" title="everyone_die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6325" y="1409807"/>
            <a:ext cx="4131347" cy="232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Features — Transcript-based</a:t>
            </a:r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body" idx="1"/>
          </p:nvPr>
        </p:nvSpPr>
        <p:spPr>
          <a:xfrm>
            <a:off x="929783" y="1519099"/>
            <a:ext cx="7410602" cy="301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Tools: Google ASR API, Jieba, LIWC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Audio preprocessing: 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‘Papi酱’ speeds her videos, so we slowed them down to 0.75 times the original speed for ASR</a:t>
            </a:r>
            <a:endParaRPr/>
          </a:p>
          <a:p>
            <a:pPr marL="662937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Normalized intensity and pitch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Transcript preprocessing: </a:t>
            </a:r>
            <a:endParaRPr/>
          </a:p>
          <a:p>
            <a:pPr marL="662937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Word segmentation using ‘Jieba’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LIWC (CLIWC): 91 word categories: </a:t>
            </a:r>
            <a:endParaRPr/>
          </a:p>
          <a:p>
            <a:pPr marL="662937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e.g. function words, affect words, social words, etc.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Lexical Features</a:t>
            </a:r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body" idx="1"/>
          </p:nvPr>
        </p:nvSpPr>
        <p:spPr>
          <a:xfrm>
            <a:off x="832677" y="1544024"/>
            <a:ext cx="3995401" cy="301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640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One-second unit level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Positively correlated with humor:</a:t>
            </a:r>
            <a:endParaRPr/>
          </a:p>
          <a:p>
            <a:pPr marL="662937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/>
              <a:t>Strategy: Anxiety, risk, netspeak, i</a:t>
            </a:r>
            <a:endParaRPr/>
          </a:p>
          <a:p>
            <a:pPr marL="662937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/>
              <a:t>Content: Power, drive, religion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Negatively correlated with humor:</a:t>
            </a:r>
            <a:endParaRPr/>
          </a:p>
          <a:p>
            <a:pPr marL="662937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/>
              <a:t>Strategy: Cognitive process, insight</a:t>
            </a:r>
            <a:endParaRPr/>
          </a:p>
          <a:p>
            <a:pPr marL="662937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/>
              <a:t>Content: Sexual, female, biological process</a:t>
            </a:r>
            <a:endParaRPr/>
          </a:p>
        </p:txBody>
      </p:sp>
      <p:sp>
        <p:nvSpPr>
          <p:cNvPr id="256" name="Google Shape;256;p46"/>
          <p:cNvSpPr txBox="1"/>
          <p:nvPr/>
        </p:nvSpPr>
        <p:spPr>
          <a:xfrm>
            <a:off x="4788575" y="1544024"/>
            <a:ext cx="3783001" cy="301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640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IPU level</a:t>
            </a:r>
            <a:endParaRPr/>
          </a:p>
          <a:p>
            <a:pPr marL="212834" marR="0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Positively correlated with humor:</a:t>
            </a:r>
            <a:endParaRPr/>
          </a:p>
          <a:p>
            <a:pPr marL="662937" marR="0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Strategy: i</a:t>
            </a:r>
            <a:endParaRPr/>
          </a:p>
          <a:p>
            <a:pPr marL="662937" marR="0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Content: religion</a:t>
            </a:r>
            <a:endParaRPr/>
          </a:p>
          <a:p>
            <a:pPr marL="212834" marR="0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Negatively correlated with humor:</a:t>
            </a:r>
            <a:endParaRPr/>
          </a:p>
          <a:p>
            <a:pPr marL="662937" marR="0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Strategy: Cognitive process, cause, interrogatives, auxverb, they</a:t>
            </a:r>
            <a:endParaRPr/>
          </a:p>
          <a:p>
            <a:pPr marL="662937" marR="0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Content: Female, biological process, body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Why Study Humor?</a:t>
            </a:r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To understand human interaction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To detect when people are being humorous rather than serious to evaluate the content of what they say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To learn the characteristics of humorous speech to be able to synthesize it (e.g. for robots, chatbots, games, advertisements)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Because it’s interesting…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Lexical Features</a:t>
            </a:r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body" idx="1"/>
          </p:nvPr>
        </p:nvSpPr>
        <p:spPr>
          <a:xfrm>
            <a:off x="832680" y="1544024"/>
            <a:ext cx="7586699" cy="301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Humorous one-liners vs. non-humorous short sentence </a:t>
            </a:r>
            <a:r>
              <a:rPr lang="en-US" sz="1400"/>
              <a:t>(Mihalcea and Pulman, 2007) </a:t>
            </a:r>
            <a:endParaRPr/>
          </a:p>
          <a:p>
            <a:pPr marL="662937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Negative polarity, Human-centeredness</a:t>
            </a:r>
            <a:endParaRPr/>
          </a:p>
          <a:p>
            <a:pPr marL="98534" lvl="0" indent="157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Negative polarity</a:t>
            </a:r>
            <a:endParaRPr/>
          </a:p>
          <a:p>
            <a:pPr marL="662937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Char char="–"/>
            </a:pPr>
            <a:r>
              <a:rPr lang="en-US"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Negation: not significant</a:t>
            </a:r>
            <a:endParaRPr/>
          </a:p>
          <a:p>
            <a:pPr marL="662937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Char char="–"/>
            </a:pPr>
            <a:r>
              <a:rPr lang="en-US"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Negative emotion: ‘anxiety’ significant on one-second unit level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Human-centeredness</a:t>
            </a:r>
            <a:endParaRPr/>
          </a:p>
          <a:p>
            <a:pPr marL="662937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Char char="–"/>
            </a:pPr>
            <a:r>
              <a:rPr lang="en-US"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‘i’ (first person pronouns): significant on both one-second unit and IPU level</a:t>
            </a:r>
            <a:endParaRPr/>
          </a:p>
          <a:p>
            <a:pPr marL="662937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Char char="–"/>
            </a:pPr>
            <a:r>
              <a:rPr lang="en-US"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Other personal pronouns: not significant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Features — Visual</a:t>
            </a:r>
            <a:endParaRPr/>
          </a:p>
        </p:txBody>
      </p:sp>
      <p:sp>
        <p:nvSpPr>
          <p:cNvPr id="268" name="Google Shape;268;p48"/>
          <p:cNvSpPr txBox="1">
            <a:spLocks noGrp="1"/>
          </p:cNvSpPr>
          <p:nvPr>
            <p:ph type="body" idx="1"/>
          </p:nvPr>
        </p:nvSpPr>
        <p:spPr>
          <a:xfrm>
            <a:off x="822960" y="1519093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Frame similarity: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Assumption: difference between frames may capture visual patterns such as change of scenes and large body movements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Extracted 1 frame in each 10ms and compute similarity with neighbouring extracted frames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Measure: structural similarity index (SSIM)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Features: min, max, mean, range, std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Features — Visual</a:t>
            </a:r>
            <a:endParaRPr/>
          </a:p>
        </p:txBody>
      </p:sp>
      <p:sp>
        <p:nvSpPr>
          <p:cNvPr id="274" name="Google Shape;274;p49"/>
          <p:cNvSpPr txBox="1">
            <a:spLocks noGrp="1"/>
          </p:cNvSpPr>
          <p:nvPr>
            <p:ph type="body" idx="1"/>
          </p:nvPr>
        </p:nvSpPr>
        <p:spPr>
          <a:xfrm>
            <a:off x="911259" y="1553761"/>
            <a:ext cx="3240535" cy="299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60421" lvl="0" indent="-1604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rgbClr val="535353"/>
                </a:solidFill>
              </a:rPr>
              <a:t> Body poses</a:t>
            </a:r>
            <a:endParaRPr/>
          </a:p>
          <a:p>
            <a:pPr marL="603273" lvl="1" indent="-1872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535353"/>
                </a:solidFill>
              </a:rPr>
              <a:t>Extraction: AlphaPose</a:t>
            </a:r>
            <a:endParaRPr/>
          </a:p>
          <a:p>
            <a:pPr marL="603273" lvl="1" indent="-1872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535353"/>
                </a:solidFill>
              </a:rPr>
              <a:t>17 keypoints of body junctions with confidence scores</a:t>
            </a:r>
            <a:endParaRPr/>
          </a:p>
          <a:p>
            <a:pPr marL="603273" lvl="1" indent="-1872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535353"/>
                </a:solidFill>
              </a:rPr>
              <a:t>Used binary features to indicate the appearance of hips and legs</a:t>
            </a:r>
            <a:endParaRPr/>
          </a:p>
          <a:p>
            <a:pPr marL="603273" lvl="1" indent="-1872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535353"/>
                </a:solidFill>
              </a:rPr>
              <a:t>Features: mean, std, mean of frame-level differences, std of differences</a:t>
            </a:r>
            <a:endParaRPr/>
          </a:p>
        </p:txBody>
      </p:sp>
      <p:pic>
        <p:nvPicPr>
          <p:cNvPr id="275" name="Google Shape;275;p49" descr="Google Shape;26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6576" y="1907904"/>
            <a:ext cx="3982049" cy="2239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Features — Visual</a:t>
            </a:r>
            <a:endParaRPr/>
          </a:p>
        </p:txBody>
      </p:sp>
      <p:sp>
        <p:nvSpPr>
          <p:cNvPr id="281" name="Google Shape;281;p50"/>
          <p:cNvSpPr txBox="1">
            <a:spLocks noGrp="1"/>
          </p:cNvSpPr>
          <p:nvPr>
            <p:ph type="body" idx="1"/>
          </p:nvPr>
        </p:nvSpPr>
        <p:spPr>
          <a:xfrm>
            <a:off x="842378" y="1450188"/>
            <a:ext cx="3699738" cy="293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04321" lvl="0" indent="-2043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535353"/>
                </a:solidFill>
              </a:rPr>
              <a:t>Facial landmarks:</a:t>
            </a:r>
            <a:endParaRPr/>
          </a:p>
          <a:p>
            <a:pPr marL="636422" lvl="1" indent="-19750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Arial"/>
              <a:buChar char="–"/>
            </a:pPr>
            <a:r>
              <a:rPr lang="en-US" sz="1700">
                <a:solidFill>
                  <a:srgbClr val="535353"/>
                </a:solidFill>
              </a:rPr>
              <a:t>Extraction: dlib library</a:t>
            </a:r>
            <a:endParaRPr/>
          </a:p>
          <a:p>
            <a:pPr marL="636422" lvl="1" indent="-19750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Arial"/>
              <a:buChar char="–"/>
            </a:pPr>
            <a:r>
              <a:rPr lang="en-US" sz="1700">
                <a:solidFill>
                  <a:srgbClr val="535353"/>
                </a:solidFill>
              </a:rPr>
              <a:t>68 coordinates of facial landmarks</a:t>
            </a:r>
            <a:endParaRPr/>
          </a:p>
          <a:p>
            <a:pPr marL="636422" lvl="1" indent="-19750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Arial"/>
              <a:buChar char="–"/>
            </a:pPr>
            <a:r>
              <a:rPr lang="en-US" sz="1700">
                <a:solidFill>
                  <a:srgbClr val="535353"/>
                </a:solidFill>
              </a:rPr>
              <a:t>Preprocessing: rescaled, computed relative position, exclude keypoints for jawline</a:t>
            </a:r>
            <a:endParaRPr/>
          </a:p>
          <a:p>
            <a:pPr marL="636422" lvl="1" indent="-19750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Arial"/>
              <a:buChar char="–"/>
            </a:pPr>
            <a:r>
              <a:rPr lang="en-US" sz="1700">
                <a:solidFill>
                  <a:srgbClr val="535353"/>
                </a:solidFill>
              </a:rPr>
              <a:t>Features: mean, std, mean of frame-level differences, std of differences</a:t>
            </a:r>
            <a:endParaRPr/>
          </a:p>
        </p:txBody>
      </p:sp>
      <p:pic>
        <p:nvPicPr>
          <p:cNvPr id="282" name="Google Shape;282;p50" descr="Google Shape;26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2787" y="1769641"/>
            <a:ext cx="4080622" cy="229331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0"/>
          <p:cNvSpPr txBox="1"/>
          <p:nvPr/>
        </p:nvSpPr>
        <p:spPr>
          <a:xfrm>
            <a:off x="4088067" y="432080"/>
            <a:ext cx="127002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Visual Features</a:t>
            </a:r>
            <a:endParaRPr/>
          </a:p>
        </p:txBody>
      </p:sp>
      <p:sp>
        <p:nvSpPr>
          <p:cNvPr id="289" name="Google Shape;289;p51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SSIM - frame similarity</a:t>
            </a:r>
            <a:endParaRPr sz="2400"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Humor segments </a:t>
            </a:r>
            <a:endParaRPr sz="2400"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Are unlikely to be motionless</a:t>
            </a:r>
            <a:endParaRPr sz="2400"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But also have fewer complete scene changes</a:t>
            </a:r>
            <a:endParaRPr/>
          </a:p>
        </p:txBody>
      </p:sp>
      <p:pic>
        <p:nvPicPr>
          <p:cNvPr id="290" name="Google Shape;290;p51" descr="Google Shape;27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650" y="2716834"/>
            <a:ext cx="5600700" cy="1943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Visual Features</a:t>
            </a:r>
            <a:endParaRPr/>
          </a:p>
        </p:txBody>
      </p:sp>
      <p:sp>
        <p:nvSpPr>
          <p:cNvPr id="296" name="Google Shape;296;p52"/>
          <p:cNvSpPr txBox="1">
            <a:spLocks noGrp="1"/>
          </p:cNvSpPr>
          <p:nvPr>
            <p:ph type="body" idx="1"/>
          </p:nvPr>
        </p:nvSpPr>
        <p:spPr>
          <a:xfrm>
            <a:off x="822958" y="4113688"/>
            <a:ext cx="7543804" cy="56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87129" lvl="0" indent="-128963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SzPts val="1800"/>
              <a:buChar char=" "/>
            </a:pPr>
            <a:r>
              <a:rPr lang="en-US" sz="1800"/>
              <a:t>Good news for those who are single!  In 2016 — you will still be a single dog.</a:t>
            </a:r>
            <a:endParaRPr sz="1800"/>
          </a:p>
        </p:txBody>
      </p:sp>
      <p:pic>
        <p:nvPicPr>
          <p:cNvPr id="297" name="Google Shape;297;p52" title="single_do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413" y="1455420"/>
            <a:ext cx="4454877" cy="2505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Visual Features</a:t>
            </a:r>
            <a:endParaRPr/>
          </a:p>
        </p:txBody>
      </p:sp>
      <p:sp>
        <p:nvSpPr>
          <p:cNvPr id="303" name="Google Shape;303;p53"/>
          <p:cNvSpPr txBox="1">
            <a:spLocks noGrp="1"/>
          </p:cNvSpPr>
          <p:nvPr>
            <p:ph type="body" idx="1"/>
          </p:nvPr>
        </p:nvSpPr>
        <p:spPr>
          <a:xfrm>
            <a:off x="860857" y="1519093"/>
            <a:ext cx="7543804" cy="30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Body poses: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One-second unit: keypoints above hips are significant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IPU unit: keypoints above shoulder are significant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The movements of keypoints are correlated with humor, but the movement directions are not significant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Facial landmarks: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Most significant keypoints: brows, nose (head-turning information)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Classification Experiments</a:t>
            </a:r>
            <a:endParaRPr/>
          </a:p>
        </p:txBody>
      </p:sp>
      <p:sp>
        <p:nvSpPr>
          <p:cNvPr id="309" name="Google Shape;309;p54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70 videos (unsupervised labels) in training set, 30 videos (human labels) in test set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Feature dimensions: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396 speech features (11 from Praat, 384 from openSMILE, speaking rate)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91 text features (CLIWC)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522 visual features (5 from frame similarity, 408 from facial landmarks, 109 from body pose)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Model: random forest classifier with 1000 estimators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Classification Experiments</a:t>
            </a:r>
            <a:endParaRPr/>
          </a:p>
        </p:txBody>
      </p:sp>
      <p:sp>
        <p:nvSpPr>
          <p:cNvPr id="315" name="Google Shape;315;p55"/>
          <p:cNvSpPr txBox="1">
            <a:spLocks noGrp="1"/>
          </p:cNvSpPr>
          <p:nvPr>
            <p:ph type="body" idx="1"/>
          </p:nvPr>
        </p:nvSpPr>
        <p:spPr>
          <a:xfrm>
            <a:off x="822958" y="1527674"/>
            <a:ext cx="7543804" cy="72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IPU segmentation outperforms one-second unit segmentation.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Speech features are the most useful.</a:t>
            </a:r>
            <a:endParaRPr/>
          </a:p>
        </p:txBody>
      </p:sp>
      <p:pic>
        <p:nvPicPr>
          <p:cNvPr id="316" name="Google Shape;316;p55" descr="Google Shape;30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1409" y="2318446"/>
            <a:ext cx="5286902" cy="2096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6"/>
          <p:cNvSpPr txBox="1">
            <a:spLocks noGrp="1"/>
          </p:cNvSpPr>
          <p:nvPr>
            <p:ph type="title"/>
          </p:nvPr>
        </p:nvSpPr>
        <p:spPr>
          <a:xfrm>
            <a:off x="822960" y="214951"/>
            <a:ext cx="7543801" cy="108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Future Directions</a:t>
            </a:r>
            <a:endParaRPr/>
          </a:p>
        </p:txBody>
      </p:sp>
      <p:sp>
        <p:nvSpPr>
          <p:cNvPr id="322" name="Google Shape;322;p56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1" cy="301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Collect more videos from different types of humorous video creators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Current videos mainly include humor techniques like exaggeration and bombast</a:t>
            </a:r>
            <a:endParaRPr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Explore larger variety of characteristics in humor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Apply to different types of emotions and reactions</a:t>
            </a:r>
            <a:endParaRPr sz="1800"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Examine other platforms and create automatic labeling of video segments</a:t>
            </a:r>
            <a:endParaRPr sz="1800">
              <a:solidFill>
                <a:schemeClr val="dk1"/>
              </a:solidFill>
            </a:endParaRPr>
          </a:p>
          <a:p>
            <a:pPr marL="662937" lvl="1" indent="-205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Use videos collected from other sources such as YouTube live chats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How Do We Define Humor?</a:t>
            </a:r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256629" lvl="2" indent="-24062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AutoNum type="arabicPeriod"/>
            </a:pPr>
            <a:r>
              <a:rPr lang="en-US" sz="1800"/>
              <a:t> Producer + Perceiver </a:t>
            </a:r>
            <a:endParaRPr/>
          </a:p>
          <a:p>
            <a:pPr marL="1256629" lvl="2" indent="-24062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AutoNum type="arabicPeriod"/>
            </a:pPr>
            <a:r>
              <a:rPr lang="en-US" sz="1800"/>
              <a:t> Positive emotional reactions (laughter)</a:t>
            </a:r>
            <a:endParaRPr/>
          </a:p>
          <a:p>
            <a:pPr marL="1256629" lvl="2" indent="-24062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AutoNum type="arabicPeriod"/>
            </a:pPr>
            <a:r>
              <a:rPr lang="en-US" sz="1800"/>
              <a:t> Highly individualistic &amp; cultural specific</a:t>
            </a:r>
            <a:endParaRPr/>
          </a:p>
          <a:p>
            <a:pPr marL="0" lvl="2" indent="12858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0" lvl="2" indent="12858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0" lvl="2" indent="12858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Lack of multimedia data annotated with humor</a:t>
            </a:r>
            <a:endParaRPr/>
          </a:p>
        </p:txBody>
      </p:sp>
      <p:sp>
        <p:nvSpPr>
          <p:cNvPr id="143" name="Google Shape;143;p30"/>
          <p:cNvSpPr/>
          <p:nvPr/>
        </p:nvSpPr>
        <p:spPr>
          <a:xfrm>
            <a:off x="4345206" y="2771504"/>
            <a:ext cx="575108" cy="5127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96F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7"/>
          <p:cNvSpPr txBox="1">
            <a:spLocks noGrp="1"/>
          </p:cNvSpPr>
          <p:nvPr>
            <p:ph type="ctrTitle" idx="4294967295"/>
          </p:nvPr>
        </p:nvSpPr>
        <p:spPr>
          <a:xfrm>
            <a:off x="822960" y="569212"/>
            <a:ext cx="7543801" cy="267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Thanks233!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>
            <a:spLocks noGrp="1"/>
          </p:cNvSpPr>
          <p:nvPr>
            <p:ph type="title"/>
          </p:nvPr>
        </p:nvSpPr>
        <p:spPr>
          <a:xfrm>
            <a:off x="822960" y="214951"/>
            <a:ext cx="7543801" cy="108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/>
              <a:t>Next Week</a:t>
            </a:r>
            <a:endParaRPr/>
          </a:p>
        </p:txBody>
      </p:sp>
      <p:sp>
        <p:nvSpPr>
          <p:cNvPr id="333" name="Google Shape;333;p58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1" cy="301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 "/>
            </a:pPr>
            <a:r>
              <a:rPr lang="en-US"/>
              <a:t>Topic: Speech Analysis: Deception and Trust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 "/>
            </a:pPr>
            <a:r>
              <a:rPr lang="en-US"/>
              <a:t>Any questions?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Humor Detection in Text</a:t>
            </a:r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783059" cy="301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16k one-liners (Mihalcea and Strapparava, 2005)</a:t>
            </a:r>
            <a:endParaRPr/>
          </a:p>
          <a:p>
            <a:pPr marL="662939" lvl="1" indent="-205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Humor-Specific Stylistic Features: alliteration/rhyme, antonymy, adult slang</a:t>
            </a:r>
            <a:endParaRPr/>
          </a:p>
          <a:p>
            <a:pPr marL="1101436" lvl="2" indent="-1870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 i="1"/>
              <a:t>“A </a:t>
            </a:r>
            <a:r>
              <a:rPr lang="en-US" u="sng"/>
              <a:t>clean</a:t>
            </a:r>
            <a:r>
              <a:rPr lang="en-US" sz="1800" i="1"/>
              <a:t> desk is a sign of a </a:t>
            </a:r>
            <a:r>
              <a:rPr lang="en-US" u="sng"/>
              <a:t>cluttered</a:t>
            </a:r>
            <a:r>
              <a:rPr lang="en-US" sz="1800" i="1"/>
              <a:t> desk drawer”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One-liners + 1k news article from “The Onion” (Mihalcea and Pulman, 2007)</a:t>
            </a:r>
            <a:endParaRPr/>
          </a:p>
          <a:p>
            <a:pPr marL="662939" lvl="1" indent="-205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Human-centeredness and negative polarity</a:t>
            </a:r>
            <a:endParaRPr/>
          </a:p>
          <a:p>
            <a:pPr marL="1101436" lvl="2" indent="-1870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 i="1"/>
              <a:t>“Take </a:t>
            </a:r>
            <a:r>
              <a:rPr lang="en-US" u="sng"/>
              <a:t>my</a:t>
            </a:r>
            <a:r>
              <a:rPr lang="en-US" sz="1800" i="1"/>
              <a:t> advice; </a:t>
            </a:r>
            <a:r>
              <a:rPr lang="en-US" u="sng"/>
              <a:t>I don’t</a:t>
            </a:r>
            <a:r>
              <a:rPr lang="en-US" sz="1800" i="1"/>
              <a:t> use it anyway”</a:t>
            </a:r>
            <a:endParaRPr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The New Yorker Cartoon Caption Contest (Radev et al, 2015)</a:t>
            </a:r>
            <a:endParaRPr/>
          </a:p>
          <a:p>
            <a:pPr marL="662939" lvl="1" indent="-205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Negative sentiment, human-centeredness</a:t>
            </a:r>
            <a:endParaRPr/>
          </a:p>
          <a:p>
            <a:pPr marL="1101436" lvl="2" indent="-1870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 i="1"/>
              <a:t>“If that ’s theseus , </a:t>
            </a:r>
            <a:r>
              <a:rPr lang="en-US" u="sng"/>
              <a:t>I ’m not</a:t>
            </a:r>
            <a:r>
              <a:rPr lang="en-US" sz="1800" i="1"/>
              <a:t> here.”</a:t>
            </a:r>
            <a:endParaRPr/>
          </a:p>
        </p:txBody>
      </p:sp>
      <p:pic>
        <p:nvPicPr>
          <p:cNvPr id="150" name="Google Shape;150;p3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2146" y="3057468"/>
            <a:ext cx="2395621" cy="162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Humor Detection in Text</a:t>
            </a:r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792200" cy="301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91551" lvl="0" indent="-19155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/>
              <a:t>Extract humor anchor in one-liners (Yang et al., 2015)</a:t>
            </a:r>
            <a:endParaRPr/>
          </a:p>
          <a:p>
            <a:pPr marL="596645" lvl="1" indent="-1851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/>
              <a:t>The subset of candidates that provides the maximum decrement of humor scores</a:t>
            </a:r>
            <a:endParaRPr/>
          </a:p>
          <a:p>
            <a:pPr marL="991292" lvl="2" indent="-1683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/>
              <a:t>“The one who </a:t>
            </a:r>
            <a:r>
              <a:rPr lang="en-US" u="sng"/>
              <a:t>invented </a:t>
            </a:r>
            <a:r>
              <a:rPr lang="en-US"/>
              <a:t>the </a:t>
            </a:r>
            <a:r>
              <a:rPr lang="en-US" u="sng"/>
              <a:t>door knocker</a:t>
            </a:r>
            <a:r>
              <a:rPr lang="en-US"/>
              <a:t> got a </a:t>
            </a:r>
            <a:r>
              <a:rPr lang="en-US" u="sng"/>
              <a:t>No-bell prize</a:t>
            </a:r>
            <a:r>
              <a:rPr lang="en-US"/>
              <a:t>.”</a:t>
            </a:r>
            <a:endParaRPr/>
          </a:p>
          <a:p>
            <a:pPr marL="191551" lvl="0" indent="-19155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/>
              <a:t>1k tweets (Zhang and Liu, 2014)</a:t>
            </a:r>
            <a:endParaRPr/>
          </a:p>
          <a:p>
            <a:pPr marL="596645" lvl="1" indent="-1851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/>
              <a:t>Phonetic + morpho-syntactic + lexico-semantic + pragmatic + affective features</a:t>
            </a:r>
            <a:endParaRPr/>
          </a:p>
          <a:p>
            <a:pPr marL="991292" lvl="2" indent="-1683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/>
              <a:t>“I generally avoid temptation unless I can't resist it. - Mae West #quote #humor”</a:t>
            </a:r>
            <a:endParaRPr/>
          </a:p>
          <a:p>
            <a:pPr marL="191551" lvl="0" indent="-19155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/>
              <a:t>TED talk transcripts (Chen and Lee, 2017)</a:t>
            </a:r>
            <a:endParaRPr/>
          </a:p>
          <a:p>
            <a:pPr marL="596645" lvl="1" indent="-1851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/>
              <a:t>Sentences containing or immediately followed by markup ‘(Laughter)’</a:t>
            </a:r>
            <a:endParaRPr/>
          </a:p>
          <a:p>
            <a:pPr marL="991292" lvl="2" indent="-1683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/>
              <a:t>“If you’re a dog and you spend your whole life doing nothing other than easy and fun things, you’re a huge success! (</a:t>
            </a:r>
            <a:r>
              <a:rPr lang="en-US" u="sng"/>
              <a:t>Laughter)</a:t>
            </a:r>
            <a:r>
              <a:rPr lang="en-US"/>
              <a:t> 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Multimodal Humor Detection</a:t>
            </a:r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5448100" cy="301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TV sitcoms</a:t>
            </a:r>
            <a:endParaRPr/>
          </a:p>
          <a:p>
            <a:pPr marL="662939" lvl="1" indent="-205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Use canned laughters to label humor</a:t>
            </a:r>
            <a:endParaRPr/>
          </a:p>
          <a:p>
            <a:pPr marL="1101436" lvl="2" indent="-1870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FRIENDS (Purandare and Litman, 2006)</a:t>
            </a:r>
            <a:endParaRPr/>
          </a:p>
          <a:p>
            <a:pPr marL="1101436" lvl="2" indent="-1870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The Big Bang Theory (Bertero and Fung, 2016)</a:t>
            </a:r>
            <a:endParaRPr/>
          </a:p>
          <a:p>
            <a:pPr marL="1101436" lvl="2" indent="-1870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Seinfeld (Bertero and Fung, 2016)</a:t>
            </a:r>
            <a:endParaRPr/>
          </a:p>
          <a:p>
            <a:pPr marL="662939" lvl="1" indent="-205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No study has shown that canned laughter actually represents the audience’s perception of humor. </a:t>
            </a:r>
            <a:endParaRPr/>
          </a:p>
        </p:txBody>
      </p:sp>
      <p:pic>
        <p:nvPicPr>
          <p:cNvPr id="163" name="Google Shape;163;p3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0157" y="2380325"/>
            <a:ext cx="2928315" cy="2261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>
            <a:spLocks noGrp="1"/>
          </p:cNvSpPr>
          <p:nvPr>
            <p:ph type="title"/>
          </p:nvPr>
        </p:nvSpPr>
        <p:spPr>
          <a:xfrm>
            <a:off x="491100" y="387325"/>
            <a:ext cx="8161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81690"/>
              <a:buFont typeface="Calibri"/>
              <a:buNone/>
            </a:pPr>
            <a:r>
              <a:rPr lang="en-US" sz="3550"/>
              <a:t>Danmu/bullet curtain – </a:t>
            </a:r>
            <a:r>
              <a:rPr lang="en-US" sz="3550" i="1"/>
              <a:t>Time-aligned Comments</a:t>
            </a:r>
            <a:endParaRPr sz="3550"/>
          </a:p>
        </p:txBody>
      </p:sp>
      <p:sp>
        <p:nvSpPr>
          <p:cNvPr id="169" name="Google Shape;169;p34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https://www.bilibili.com/video/BV1nJ411h7ax?share_source=copy_web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https://www.nicovideo.jp/</a:t>
            </a:r>
            <a:endParaRPr/>
          </a:p>
        </p:txBody>
      </p:sp>
      <p:pic>
        <p:nvPicPr>
          <p:cNvPr id="170" name="Google Shape;170;p34" descr="Google Shape;14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9796" y="1947866"/>
            <a:ext cx="4204392" cy="271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Hypothesis</a:t>
            </a:r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Audiences tend to respond to humor in videos with laughing </a:t>
            </a:r>
            <a:endParaRPr sz="24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A high volume of laughing comments at a given time</a:t>
            </a:r>
            <a:endParaRPr sz="24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/>
              <a:t>HUMOR!</a:t>
            </a:r>
            <a:endParaRPr sz="2400"/>
          </a:p>
          <a:p>
            <a:pPr marL="60434" lvl="0" indent="919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Laughing indicators</a:t>
            </a:r>
            <a:endParaRPr sz="2400"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 ‘233’ (internet meme)</a:t>
            </a:r>
            <a:endParaRPr sz="2400"/>
          </a:p>
          <a:p>
            <a:pPr marL="662938" lvl="1" indent="-2057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‘哈哈’ &amp; ‘hh’ (onomatopoeia of laughter)</a:t>
            </a:r>
            <a:endParaRPr/>
          </a:p>
        </p:txBody>
      </p:sp>
      <p:sp>
        <p:nvSpPr>
          <p:cNvPr id="177" name="Google Shape;177;p35"/>
          <p:cNvSpPr/>
          <p:nvPr/>
        </p:nvSpPr>
        <p:spPr>
          <a:xfrm>
            <a:off x="4412355" y="2127871"/>
            <a:ext cx="319291" cy="3333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96F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Data Collection</a:t>
            </a:r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4240015" cy="30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‘Papi酱’</a:t>
            </a:r>
            <a:endParaRPr sz="2400"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A Chinese influencer</a:t>
            </a:r>
            <a:endParaRPr sz="2400"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Famous for discussing trending topics in a humorous way</a:t>
            </a:r>
            <a:endParaRPr sz="2400"/>
          </a:p>
          <a:p>
            <a:pPr marL="212834" lvl="0" indent="-212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7 million subscribers, 660 million views on Bilibili.com</a:t>
            </a:r>
            <a:endParaRPr/>
          </a:p>
        </p:txBody>
      </p:sp>
      <p:pic>
        <p:nvPicPr>
          <p:cNvPr id="184" name="Google Shape;184;p36" descr="Google Shape;15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0264" y="1567754"/>
            <a:ext cx="3738100" cy="2579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1430</Words>
  <Application>Microsoft Macintosh PowerPoint</Application>
  <PresentationFormat>On-screen Show (16:9)</PresentationFormat>
  <Paragraphs>206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</vt:lpstr>
      <vt:lpstr>Simple Light</vt:lpstr>
      <vt:lpstr>Multimodal Humor Detection</vt:lpstr>
      <vt:lpstr>Why Study Humor?</vt:lpstr>
      <vt:lpstr>How Do We Define Humor?</vt:lpstr>
      <vt:lpstr>Humor Detection in Text</vt:lpstr>
      <vt:lpstr>Humor Detection in Text</vt:lpstr>
      <vt:lpstr>Multimodal Humor Detection</vt:lpstr>
      <vt:lpstr>Danmu/bullet curtain – Time-aligned Comments</vt:lpstr>
      <vt:lpstr>Hypothesis</vt:lpstr>
      <vt:lpstr>Data Collection</vt:lpstr>
      <vt:lpstr>Data Collection</vt:lpstr>
      <vt:lpstr>Constructing Unsupervised Labels</vt:lpstr>
      <vt:lpstr>Constructing Unsupervised Labels </vt:lpstr>
      <vt:lpstr>Verification: Human Annotation</vt:lpstr>
      <vt:lpstr>Features — Acoustic-Prosodic</vt:lpstr>
      <vt:lpstr>Analysis - Speech Features</vt:lpstr>
      <vt:lpstr>Analysis - Speech Features</vt:lpstr>
      <vt:lpstr>Analysis - Speech Features</vt:lpstr>
      <vt:lpstr>Features — Transcript-based</vt:lpstr>
      <vt:lpstr>Analysis - Lexical Features</vt:lpstr>
      <vt:lpstr>Analysis - Lexical Features</vt:lpstr>
      <vt:lpstr>Features — Visual</vt:lpstr>
      <vt:lpstr>Features — Visual</vt:lpstr>
      <vt:lpstr>Features — Visual</vt:lpstr>
      <vt:lpstr>Analysis - Visual Features</vt:lpstr>
      <vt:lpstr>Analysis - Visual Features</vt:lpstr>
      <vt:lpstr>Analysis - Visual Features</vt:lpstr>
      <vt:lpstr>Classification Experiments</vt:lpstr>
      <vt:lpstr>Classification Experiments</vt:lpstr>
      <vt:lpstr>Future Directions</vt:lpstr>
      <vt:lpstr>Thanks233!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Multimodal Humor Detection</dc:title>
  <cp:lastModifiedBy>Julia H</cp:lastModifiedBy>
  <cp:revision>1</cp:revision>
  <dcterms:modified xsi:type="dcterms:W3CDTF">2023-01-16T21:26:41Z</dcterms:modified>
</cp:coreProperties>
</file>