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wav" ContentType="audio/unknown"/>
  <Override PartName="/ppt/media/media2.wav" ContentType="audio/unknown"/>
  <Override PartName="/ppt/media/media3.wav" ContentType="audio/unknown"/>
  <Override PartName="/ppt/media/media4.wav" ContentType="audio/unknown"/>
  <Override PartName="/ppt/media/media5.wav" ContentType="audio/unknown"/>
  <Override PartName="/ppt/notesSlides/notesSlide2.xml" ContentType="application/vnd.openxmlformats-officedocument.presentationml.notesSlide+xml"/>
  <Override PartName="/ppt/media/media6.wav" ContentType="audio/unknown"/>
  <Override PartName="/ppt/media/media7.wav" ContentType="audio/unknown"/>
  <Override PartName="/ppt/media/media8.wav" ContentType="audio/unknown"/>
  <Override PartName="/ppt/media/media9.wav" ContentType="audio/unknown"/>
  <Override PartName="/ppt/media/media10.wav" ContentType="audio/unknown"/>
  <Override PartName="/ppt/media/media11.wav" ContentType="audio/unknown"/>
  <Override PartName="/ppt/media/media12.wav" ContentType="audio/unknown"/>
  <Override PartName="/ppt/media/media13.wav" ContentType="audio/unknown"/>
  <Override PartName="/ppt/media/media14.wav" ContentType="audio/unknown"/>
  <Override PartName="/ppt/media/media15.wav" ContentType="audio/unknown"/>
  <Override PartName="/ppt/media/media16.wav" ContentType="audio/unknown"/>
  <Override PartName="/ppt/media/media17.wav" ContentType="audio/unknown"/>
  <Override PartName="/ppt/media/media18.wav" ContentType="audio/unknown"/>
  <Override PartName="/ppt/media/media19.wav" ContentType="audio/unknown"/>
  <Override PartName="/ppt/media/media20.wav" ContentType="audio/unknown"/>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media1.mp4" ContentType="video/unknown"/>
  <Override PartName="/ppt/media/media2.mp4" ContentType="video/unknown"/>
  <Override PartName="/ppt/notesSlides/notesSlide5.xml" ContentType="application/vnd.openxmlformats-officedocument.presentationml.notesSlide+xml"/>
  <Override PartName="/ppt/media/image1.jpeg" ContentType="image/jpeg"/>
  <Override PartName="/ppt/media/media21.wav" ContentType="audio/unknown"/>
  <Override PartName="/ppt/media/media22.wav" ContentType="audio/unknown"/>
  <Override PartName="/ppt/media/image2.jpeg" ContentType="image/jpeg"/>
  <Override PartName="/ppt/media/media23.wav" ContentType="audio/unknown"/>
  <Override PartName="/ppt/media/media24.wav" ContentType="audio/unknown"/>
  <Override PartName="/ppt/media/media25.wav" ContentType="audio/unknown"/>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media26.wav" ContentType="audio/unknown"/>
  <Override PartName="/ppt/media/media1.mp3" ContentType="audio/unknown"/>
  <Override PartName="/ppt/media/media2.mp3" ContentType="audio/unknown"/>
  <Override PartName="/ppt/media/media3.mp3" ContentType="audio/unknown"/>
  <Override PartName="/ppt/media/media4.mp3" ContentType="audio/unknown"/>
  <Override PartName="/ppt/media/media5.mp3" ContentType="audio/unknown"/>
  <Override PartName="/ppt/media/media6.mp3" ContentType="audio/unknown"/>
  <Override PartName="/ppt/media/media7.mp3" ContentType="audio/unknown"/>
  <Override PartName="/ppt/media/media8.mp3" ContentType="audio/unknown"/>
  <Override PartName="/ppt/media/media9.mp3" ContentType="audio/unknown"/>
  <Override PartName="/ppt/media/media10.mp3" ContentType="audio/unknown"/>
  <Override PartName="/ppt/media/media11.mp3" ContentType="audio/unknown"/>
  <Override PartName="/ppt/media/media27.wav" ContentType="audio/unknown"/>
  <Override PartName="/ppt/media/media28.wav" ContentType="audio/unknown"/>
  <Override PartName="/ppt/media/media29.wav" ContentType="audio/unknown"/>
  <Override PartName="/ppt/media/media30.wav" ContentType="audio/unknown"/>
  <Override PartName="/ppt/media/media31.wav" ContentType="audio/unknown"/>
  <Override PartName="/ppt/media/media12.mp3" ContentType="audio/unknown"/>
  <Override PartName="/ppt/media/media13.mp3" ContentType="audio/unknown"/>
  <Override PartName="/ppt/media/media14.mp3" ContentType="audio/unknown"/>
  <Override PartName="/ppt/media/media15.mp3" ContentType="audio/unknown"/>
  <Override PartName="/ppt/media/media32.wav" ContentType="audio/unknown"/>
  <Override PartName="/ppt/media/media33.wav" ContentType="audio/unknown"/>
  <Override PartName="/ppt/media/media34.wav" ContentType="audio/unknown"/>
  <Override PartName="/ppt/media/media35.wav" ContentType="audio/unknown"/>
  <Override PartName="/ppt/media/media36.wav" ContentType="audio/unknown"/>
  <Override PartName="/ppt/media/media37.wav" ContentType="audio/unknown"/>
  <Override PartName="/ppt/media/media38.wav" ContentType="audio/unknown"/>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lvl1pPr>
    <a:lvl2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lvl2pPr>
    <a:lvl3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lvl3pPr>
    <a:lvl4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lvl4pPr>
    <a:lvl5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lvl5pPr>
    <a:lvl6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lvl6pPr>
    <a:lvl7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lvl7pPr>
    <a:lvl8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lvl8pPr>
    <a:lvl9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b="def" i="def"/>
      <a:tcStyle>
        <a:tcBdr/>
        <a:fill>
          <a:solidFill>
            <a:srgbClr val="FCE9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Helvetica Neue Medium"/>
          <a:ea typeface="Helvetica Neue Medium"/>
          <a:cs typeface="Helvetica Neue Medium"/>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Helvetica Neue Medium"/>
          <a:ea typeface="Helvetica Neue Medium"/>
          <a:cs typeface="Helvetica Neue Medium"/>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Helvetica Neue Medium"/>
          <a:ea typeface="Helvetica Neue Medium"/>
          <a:cs typeface="Helvetica Neue Medium"/>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autoTitleDeleted val="1"/>
    <c:plotArea>
      <c:layout>
        <c:manualLayout>
          <c:layoutTarget val="inner"/>
          <c:xMode val="edge"/>
          <c:yMode val="edge"/>
          <c:x val="0.100098"/>
          <c:y val="0.0580401"/>
          <c:w val="0.531584"/>
          <c:h val="0.747829"/>
        </c:manualLayout>
      </c:layout>
      <c:barChart>
        <c:barDir val="col"/>
        <c:grouping val="clustered"/>
        <c:varyColors val="0"/>
        <c:ser>
          <c:idx val="0"/>
          <c:order val="0"/>
          <c:tx>
            <c:strRef>
              <c:f>Sheet1!$A$2</c:f>
              <c:strCache>
                <c:ptCount val="1"/>
                <c:pt idx="0">
                  <c:v>Median Pitch</c:v>
                </c:pt>
              </c:strCache>
            </c:strRef>
          </c:tx>
          <c:spPr>
            <a:solidFill>
              <a:srgbClr val="2E578C"/>
            </a:solidFill>
            <a:ln w="12700" cap="flat">
              <a:noFill/>
              <a:miter lim="400000"/>
            </a:ln>
            <a:effectLst/>
          </c:spPr>
          <c:invertIfNegative val="0"/>
          <c:dLbls>
            <c:numFmt formatCode="0.####" sourceLinked="0"/>
            <c:txPr>
              <a:bodyPr/>
              <a:lstStyle/>
              <a:p>
                <a:pPr>
                  <a:defRPr b="0" i="0" strike="noStrike" sz="1000" u="none">
                    <a:solidFill>
                      <a:srgbClr val="000000"/>
                    </a:solidFill>
                    <a:latin typeface="Helvetica Neue Medium"/>
                  </a:defRPr>
                </a:pPr>
              </a:p>
            </c:txPr>
            <c:dLblPos val="outEnd"/>
            <c:showLegendKey val="0"/>
            <c:showVal val="0"/>
            <c:showCatName val="0"/>
            <c:showSerName val="0"/>
            <c:showPercent val="0"/>
            <c:showBubbleSize val="0"/>
            <c:showLeaderLines val="0"/>
          </c:dLbls>
          <c:cat>
            <c:strRef>
              <c:f>Sheet1!$B$1:$D$1</c:f>
              <c:strCache>
                <c:ptCount val="3"/>
                <c:pt idx="0">
                  <c:v>Neutral</c:v>
                </c:pt>
                <c:pt idx="1">
                  <c:v>Frustrated</c:v>
                </c:pt>
                <c:pt idx="2">
                  <c:v>Angry</c:v>
                </c:pt>
              </c:strCache>
            </c:strRef>
          </c:cat>
          <c:val>
            <c:numRef>
              <c:f>Sheet1!$B$2:$D$2</c:f>
              <c:numCache>
                <c:ptCount val="3"/>
                <c:pt idx="0">
                  <c:v>-0.424300</c:v>
                </c:pt>
                <c:pt idx="1">
                  <c:v>0.453700</c:v>
                </c:pt>
                <c:pt idx="2">
                  <c:v>1.843300</c:v>
                </c:pt>
              </c:numCache>
            </c:numRef>
          </c:val>
        </c:ser>
        <c:ser>
          <c:idx val="1"/>
          <c:order val="1"/>
          <c:tx>
            <c:strRef>
              <c:f>Sheet1!$A$3</c:f>
              <c:strCache>
                <c:ptCount val="1"/>
                <c:pt idx="0">
                  <c:v>Mean Energy</c:v>
                </c:pt>
              </c:strCache>
            </c:strRef>
          </c:tx>
          <c:spPr>
            <a:solidFill>
              <a:srgbClr val="5D9648"/>
            </a:solidFill>
            <a:ln w="12700" cap="flat">
              <a:noFill/>
              <a:miter lim="400000"/>
            </a:ln>
            <a:effectLst/>
          </c:spPr>
          <c:invertIfNegative val="0"/>
          <c:dLbls>
            <c:numFmt formatCode="0.####" sourceLinked="0"/>
            <c:txPr>
              <a:bodyPr/>
              <a:lstStyle/>
              <a:p>
                <a:pPr>
                  <a:defRPr b="0" i="0" strike="noStrike" sz="1000" u="none">
                    <a:solidFill>
                      <a:srgbClr val="000000"/>
                    </a:solidFill>
                    <a:latin typeface="Helvetica Neue Medium"/>
                  </a:defRPr>
                </a:pPr>
              </a:p>
            </c:txPr>
            <c:dLblPos val="outEnd"/>
            <c:showLegendKey val="0"/>
            <c:showVal val="0"/>
            <c:showCatName val="0"/>
            <c:showSerName val="0"/>
            <c:showPercent val="0"/>
            <c:showBubbleSize val="0"/>
            <c:showLeaderLines val="0"/>
          </c:dLbls>
          <c:cat>
            <c:strRef>
              <c:f>Sheet1!$B$1:$D$1</c:f>
              <c:strCache>
                <c:ptCount val="3"/>
                <c:pt idx="0">
                  <c:v>Neutral</c:v>
                </c:pt>
                <c:pt idx="1">
                  <c:v>Frustrated</c:v>
                </c:pt>
                <c:pt idx="2">
                  <c:v>Angry</c:v>
                </c:pt>
              </c:strCache>
            </c:strRef>
          </c:cat>
          <c:val>
            <c:numRef>
              <c:f>Sheet1!$B$3:$D$3</c:f>
              <c:numCache>
                <c:ptCount val="3"/>
                <c:pt idx="0">
                  <c:v>-1.259500</c:v>
                </c:pt>
                <c:pt idx="1">
                  <c:v>0.891400</c:v>
                </c:pt>
                <c:pt idx="2">
                  <c:v>1.653900</c:v>
                </c:pt>
              </c:numCache>
            </c:numRef>
          </c:val>
        </c:ser>
        <c:ser>
          <c:idx val="2"/>
          <c:order val="2"/>
          <c:tx>
            <c:strRef>
              <c:f>Sheet1!$A$4</c:f>
              <c:strCache>
                <c:ptCount val="1"/>
                <c:pt idx="0">
                  <c:v>Speaking Rate</c:v>
                </c:pt>
              </c:strCache>
            </c:strRef>
          </c:tx>
          <c:spPr>
            <a:solidFill>
              <a:srgbClr val="E7A13D"/>
            </a:solidFill>
            <a:ln w="12700" cap="flat">
              <a:noFill/>
              <a:miter lim="400000"/>
            </a:ln>
            <a:effectLst/>
          </c:spPr>
          <c:invertIfNegative val="0"/>
          <c:dLbls>
            <c:numFmt formatCode="0.####" sourceLinked="0"/>
            <c:txPr>
              <a:bodyPr/>
              <a:lstStyle/>
              <a:p>
                <a:pPr>
                  <a:defRPr b="0" i="0" strike="noStrike" sz="1000" u="none">
                    <a:solidFill>
                      <a:srgbClr val="000000"/>
                    </a:solidFill>
                    <a:latin typeface="Helvetica Neue Medium"/>
                  </a:defRPr>
                </a:pPr>
              </a:p>
            </c:txPr>
            <c:dLblPos val="outEnd"/>
            <c:showLegendKey val="0"/>
            <c:showVal val="0"/>
            <c:showCatName val="0"/>
            <c:showSerName val="0"/>
            <c:showPercent val="0"/>
            <c:showBubbleSize val="0"/>
            <c:showLeaderLines val="0"/>
          </c:dLbls>
          <c:cat>
            <c:strRef>
              <c:f>Sheet1!$B$1:$D$1</c:f>
              <c:strCache>
                <c:ptCount val="3"/>
                <c:pt idx="0">
                  <c:v>Neutral</c:v>
                </c:pt>
                <c:pt idx="1">
                  <c:v>Frustrated</c:v>
                </c:pt>
                <c:pt idx="2">
                  <c:v>Angry</c:v>
                </c:pt>
              </c:strCache>
            </c:strRef>
          </c:cat>
          <c:val>
            <c:numRef>
              <c:f>Sheet1!$B$4:$D$4</c:f>
              <c:numCache>
                <c:ptCount val="3"/>
                <c:pt idx="0">
                  <c:v>0.079600</c:v>
                </c:pt>
                <c:pt idx="1">
                  <c:v>-0.766100</c:v>
                </c:pt>
                <c:pt idx="2">
                  <c:v>-1.532800</c:v>
                </c:pt>
              </c:numCache>
            </c:numRef>
          </c:val>
        </c:ser>
        <c:gapWidth val="150"/>
        <c:overlap val="0"/>
        <c:axId val="2094734552"/>
        <c:axId val="2094734553"/>
      </c:barChart>
      <c:catAx>
        <c:axId val="2094734552"/>
        <c:scaling>
          <c:orientation val="minMax"/>
        </c:scaling>
        <c:delete val="0"/>
        <c:axPos val="b"/>
        <c:title>
          <c:tx>
            <c:rich>
              <a:bodyPr rot="0"/>
              <a:lstStyle/>
              <a:p>
                <a:pPr>
                  <a:defRPr b="0" i="0" strike="noStrike" sz="4800" u="none">
                    <a:solidFill>
                      <a:srgbClr val="000000"/>
                    </a:solidFill>
                    <a:latin typeface="Calibri"/>
                  </a:defRPr>
                </a:pPr>
                <a:r>
                  <a:rPr b="0" i="0" strike="noStrike" sz="4800" u="none">
                    <a:solidFill>
                      <a:srgbClr val="000000"/>
                    </a:solidFill>
                    <a:latin typeface="Calibri"/>
                  </a:rPr>
                  <a:t>Utterance</a:t>
                </a:r>
              </a:p>
            </c:rich>
          </c:tx>
          <c:layout/>
          <c:overlay val="1"/>
        </c:title>
        <c:numFmt formatCode="General" sourceLinked="0"/>
        <c:majorTickMark val="none"/>
        <c:minorTickMark val="none"/>
        <c:tickLblPos val="low"/>
        <c:spPr>
          <a:ln w="12700" cap="flat">
            <a:noFill/>
            <a:prstDash val="solid"/>
            <a:round/>
          </a:ln>
        </c:spPr>
        <c:txPr>
          <a:bodyPr rot="0"/>
          <a:lstStyle/>
          <a:p>
            <a:pPr>
              <a:defRPr b="0" i="0" strike="noStrike" sz="3600" u="none">
                <a:solidFill>
                  <a:srgbClr val="000000"/>
                </a:solidFill>
                <a:latin typeface="Arial"/>
              </a:defRPr>
            </a:pPr>
          </a:p>
        </c:txPr>
        <c:crossAx val="2094734553"/>
        <c:crosses val="autoZero"/>
        <c:auto val="1"/>
        <c:lblAlgn val="ctr"/>
        <c:noMultiLvlLbl val="1"/>
      </c:catAx>
      <c:valAx>
        <c:axId val="2094734553"/>
        <c:scaling>
          <c:orientation val="minMax"/>
        </c:scaling>
        <c:delete val="0"/>
        <c:axPos val="l"/>
        <c:majorGridlines>
          <c:spPr>
            <a:ln w="12700" cap="flat">
              <a:solidFill>
                <a:srgbClr val="000000"/>
              </a:solidFill>
              <a:prstDash val="solid"/>
              <a:round/>
            </a:ln>
          </c:spPr>
        </c:majorGridlines>
        <c:title>
          <c:tx>
            <c:rich>
              <a:bodyPr rot="-5400000"/>
              <a:lstStyle/>
              <a:p>
                <a:pPr>
                  <a:defRPr b="0" i="0" strike="noStrike" sz="4800" u="none">
                    <a:solidFill>
                      <a:srgbClr val="000000"/>
                    </a:solidFill>
                    <a:latin typeface="Calibri"/>
                  </a:defRPr>
                </a:pPr>
                <a:r>
                  <a:rPr b="0" i="0" strike="noStrike" sz="4800" u="none">
                    <a:solidFill>
                      <a:srgbClr val="000000"/>
                    </a:solidFill>
                    <a:latin typeface="Calibri"/>
                  </a:rPr>
                  <a:t>Z score</a:t>
                </a:r>
              </a:p>
            </c:rich>
          </c:tx>
          <c:layout/>
          <c:overlay val="1"/>
        </c:title>
        <c:numFmt formatCode="0.0000" sourceLinked="0"/>
        <c:majorTickMark val="none"/>
        <c:minorTickMark val="none"/>
        <c:tickLblPos val="nextTo"/>
        <c:spPr>
          <a:ln w="12700" cap="flat">
            <a:noFill/>
            <a:prstDash val="solid"/>
            <a:round/>
          </a:ln>
        </c:spPr>
        <c:txPr>
          <a:bodyPr rot="0"/>
          <a:lstStyle/>
          <a:p>
            <a:pPr>
              <a:defRPr b="0" i="0" strike="noStrike" sz="2800" u="none">
                <a:solidFill>
                  <a:srgbClr val="000000"/>
                </a:solidFill>
                <a:latin typeface="Arial"/>
              </a:defRPr>
            </a:pPr>
          </a:p>
        </c:txPr>
        <c:crossAx val="2094734552"/>
        <c:crosses val="autoZero"/>
        <c:crossBetween val="between"/>
        <c:majorUnit val="1"/>
        <c:minorUnit val="0.5"/>
      </c:valAx>
      <c:spPr>
        <a:noFill/>
        <a:ln w="12700" cap="flat">
          <a:noFill/>
          <a:miter lim="400000"/>
        </a:ln>
        <a:effectLst/>
      </c:spPr>
    </c:plotArea>
    <c:legend>
      <c:legendPos val="r"/>
      <c:layout>
        <c:manualLayout>
          <c:xMode val="edge"/>
          <c:yMode val="edge"/>
          <c:x val="0.674015"/>
          <c:y val="0.0396401"/>
          <c:w val="0.325985"/>
          <c:h val="0.128945"/>
        </c:manualLayout>
      </c:layout>
      <c:overlay val="1"/>
      <c:spPr>
        <a:solidFill>
          <a:srgbClr val="FFFFFF"/>
        </a:solidFill>
        <a:ln w="12700" cap="flat">
          <a:solidFill>
            <a:srgbClr val="000000"/>
          </a:solidFill>
          <a:prstDash val="solid"/>
          <a:round/>
        </a:ln>
        <a:effectLst/>
      </c:spPr>
      <c:txPr>
        <a:bodyPr rot="0"/>
        <a:lstStyle/>
        <a:p>
          <a:pPr>
            <a:defRPr b="0" i="0" strike="noStrike" sz="3600" u="none">
              <a:solidFill>
                <a:srgbClr val="000000"/>
              </a:solidFill>
              <a:latin typeface="Calibri"/>
            </a:defRPr>
          </a:pPr>
        </a:p>
      </c:txPr>
    </c:legend>
    <c:plotVisOnly val="1"/>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09" name="Shape 209"/>
          <p:cNvSpPr/>
          <p:nvPr>
            <p:ph type="sldImg"/>
          </p:nvPr>
        </p:nvSpPr>
        <p:spPr>
          <a:xfrm>
            <a:off x="1143000" y="685800"/>
            <a:ext cx="4572000" cy="3429000"/>
          </a:xfrm>
          <a:prstGeom prst="rect">
            <a:avLst/>
          </a:prstGeom>
        </p:spPr>
        <p:txBody>
          <a:bodyPr/>
          <a:lstStyle/>
          <a:p>
            <a:pPr/>
          </a:p>
        </p:txBody>
      </p:sp>
      <p:sp>
        <p:nvSpPr>
          <p:cNvPr id="210" name="Shape 21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8" name="Shape 248"/>
          <p:cNvSpPr/>
          <p:nvPr>
            <p:ph type="sldImg"/>
          </p:nvPr>
        </p:nvSpPr>
        <p:spPr>
          <a:prstGeom prst="rect">
            <a:avLst/>
          </a:prstGeom>
        </p:spPr>
        <p:txBody>
          <a:bodyPr/>
          <a:lstStyle/>
          <a:p>
            <a:pPr/>
          </a:p>
        </p:txBody>
      </p:sp>
      <p:sp>
        <p:nvSpPr>
          <p:cNvPr id="249" name="Shape 249"/>
          <p:cNvSpPr/>
          <p:nvPr>
            <p:ph type="body" sz="quarter" idx="1"/>
          </p:nvPr>
        </p:nvSpPr>
        <p:spPr>
          <a:prstGeom prst="rect">
            <a:avLst/>
          </a:prstGeom>
        </p:spPr>
        <p:txBody>
          <a:bodyPr/>
          <a:lstStyle/>
          <a:p>
            <a:pPr/>
            <a:r>
              <a:t>ekman proposed: facial -&gt; speech</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 name="Shape 468"/>
          <p:cNvSpPr/>
          <p:nvPr>
            <p:ph type="sldImg"/>
          </p:nvPr>
        </p:nvSpPr>
        <p:spPr>
          <a:prstGeom prst="rect">
            <a:avLst/>
          </a:prstGeom>
        </p:spPr>
        <p:txBody>
          <a:bodyPr/>
          <a:lstStyle/>
          <a:p>
            <a:pPr/>
          </a:p>
        </p:txBody>
      </p:sp>
      <p:sp>
        <p:nvSpPr>
          <p:cNvPr id="469" name="Shape 469"/>
          <p:cNvSpPr/>
          <p:nvPr>
            <p:ph type="body" sz="quarter" idx="1"/>
          </p:nvPr>
        </p:nvSpPr>
        <p:spPr>
          <a:prstGeom prst="rect">
            <a:avLst/>
          </a:prstGeom>
        </p:spPr>
        <p:txBody>
          <a:bodyPr/>
          <a:lstStyle/>
          <a:p>
            <a:pPr/>
            <a:r>
              <a:t>More</a:t>
            </a:r>
            <a:r>
              <a:t> </a:t>
            </a:r>
            <a:r>
              <a:t>data</a:t>
            </a:r>
          </a:p>
          <a:p>
            <a:pPr/>
            <a:r>
              <a:t>add lexical, because the data is improvisation acting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8" name="Shape 598"/>
          <p:cNvSpPr/>
          <p:nvPr>
            <p:ph type="sldImg"/>
          </p:nvPr>
        </p:nvSpPr>
        <p:spPr>
          <a:prstGeom prst="rect">
            <a:avLst/>
          </a:prstGeom>
        </p:spPr>
        <p:txBody>
          <a:bodyPr/>
          <a:lstStyle/>
          <a:p>
            <a:pPr/>
          </a:p>
        </p:txBody>
      </p:sp>
      <p:sp>
        <p:nvSpPr>
          <p:cNvPr id="599" name="Shape 599"/>
          <p:cNvSpPr/>
          <p:nvPr>
            <p:ph type="body" sz="quarter" idx="1"/>
          </p:nvPr>
        </p:nvSpPr>
        <p:spPr>
          <a:prstGeom prst="rect">
            <a:avLst/>
          </a:prstGeom>
        </p:spPr>
        <p:txBody>
          <a:bodyPr/>
          <a:lstStyle/>
          <a:p>
            <a:pPr/>
            <a:r>
              <a:t>Limited size, limited language supported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4" name="Shape 604"/>
          <p:cNvSpPr/>
          <p:nvPr>
            <p:ph type="sldImg"/>
          </p:nvPr>
        </p:nvSpPr>
        <p:spPr>
          <a:prstGeom prst="rect">
            <a:avLst/>
          </a:prstGeom>
        </p:spPr>
        <p:txBody>
          <a:bodyPr/>
          <a:lstStyle/>
          <a:p>
            <a:pPr/>
          </a:p>
        </p:txBody>
      </p:sp>
      <p:sp>
        <p:nvSpPr>
          <p:cNvPr id="605" name="Shape 605"/>
          <p:cNvSpPr/>
          <p:nvPr>
            <p:ph type="body" sz="quarter" idx="1"/>
          </p:nvPr>
        </p:nvSpPr>
        <p:spPr>
          <a:prstGeom prst="rect">
            <a:avLst/>
          </a:prstGeom>
        </p:spPr>
        <p:txBody>
          <a:bodyPr/>
          <a:lstStyle/>
          <a:p>
            <a:pPr/>
            <a:r>
              <a:t>Expand lexicon with cross-lingual transfer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Shape 615"/>
          <p:cNvSpPr/>
          <p:nvPr>
            <p:ph type="sldImg"/>
          </p:nvPr>
        </p:nvSpPr>
        <p:spPr>
          <a:prstGeom prst="rect">
            <a:avLst/>
          </a:prstGeom>
        </p:spPr>
        <p:txBody>
          <a:bodyPr/>
          <a:lstStyle/>
          <a:p>
            <a:pPr/>
          </a:p>
        </p:txBody>
      </p:sp>
      <p:sp>
        <p:nvSpPr>
          <p:cNvPr id="616" name="Shape 616"/>
          <p:cNvSpPr/>
          <p:nvPr>
            <p:ph type="body" sz="quarter" idx="1"/>
          </p:nvPr>
        </p:nvSpPr>
        <p:spPr>
          <a:prstGeom prst="rect">
            <a:avLst/>
          </a:prstGeom>
        </p:spPr>
        <p:txBody>
          <a:bodyPr/>
          <a:lstStyle/>
          <a:p>
            <a:pPr/>
            <a:r>
              <a:t>Expand lexicon by crowd-sourcing annotations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Shape 621"/>
          <p:cNvSpPr/>
          <p:nvPr>
            <p:ph type="sldImg"/>
          </p:nvPr>
        </p:nvSpPr>
        <p:spPr>
          <a:prstGeom prst="rect">
            <a:avLst/>
          </a:prstGeom>
        </p:spPr>
        <p:txBody>
          <a:bodyPr/>
          <a:lstStyle/>
          <a:p>
            <a:pPr/>
          </a:p>
        </p:txBody>
      </p:sp>
      <p:sp>
        <p:nvSpPr>
          <p:cNvPr id="622" name="Shape 622"/>
          <p:cNvSpPr/>
          <p:nvPr>
            <p:ph type="body" sz="quarter" idx="1"/>
          </p:nvPr>
        </p:nvSpPr>
        <p:spPr>
          <a:prstGeom prst="rect">
            <a:avLst/>
          </a:prstGeom>
        </p:spPr>
        <p:txBody>
          <a:bodyPr/>
          <a:lstStyle/>
          <a:p>
            <a:pPr/>
            <a:r>
              <a:t>Expand lexicon by crowd-sourcing annotations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Shape 329"/>
          <p:cNvSpPr/>
          <p:nvPr>
            <p:ph type="sldImg"/>
          </p:nvPr>
        </p:nvSpPr>
        <p:spPr>
          <a:prstGeom prst="rect">
            <a:avLst/>
          </a:prstGeom>
        </p:spPr>
        <p:txBody>
          <a:bodyPr/>
          <a:lstStyle/>
          <a:p>
            <a:pPr/>
          </a:p>
        </p:txBody>
      </p:sp>
      <p:sp>
        <p:nvSpPr>
          <p:cNvPr id="330" name="Shape 330"/>
          <p:cNvSpPr/>
          <p:nvPr>
            <p:ph type="body" sz="quarter" idx="1"/>
          </p:nvPr>
        </p:nvSpPr>
        <p:spPr>
          <a:prstGeom prst="rect">
            <a:avLst/>
          </a:prstGeom>
        </p:spPr>
        <p:txBody>
          <a:bodyPr/>
          <a:lstStyle/>
          <a:p>
            <a:pPr/>
            <a:r>
              <a:t>how actors understand and interpret emotion</a:t>
            </a:r>
          </a:p>
          <a:p>
            <a:pPr/>
            <a:r>
              <a:t>energy from picture</a:t>
            </a:r>
          </a:p>
          <a:p>
            <a:pPr/>
            <a:r>
              <a:t>pitch, sp</a:t>
            </a:r>
            <a:r>
              <a:t>eaking</a:t>
            </a:r>
            <a:r>
              <a:t> rate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Shape 359"/>
          <p:cNvSpPr/>
          <p:nvPr>
            <p:ph type="sldImg"/>
          </p:nvPr>
        </p:nvSpPr>
        <p:spPr>
          <a:prstGeom prst="rect">
            <a:avLst/>
          </a:prstGeom>
        </p:spPr>
        <p:txBody>
          <a:bodyPr/>
          <a:lstStyle/>
          <a:p>
            <a:pPr/>
          </a:p>
        </p:txBody>
      </p:sp>
      <p:sp>
        <p:nvSpPr>
          <p:cNvPr id="360" name="Shape 360"/>
          <p:cNvSpPr/>
          <p:nvPr>
            <p:ph type="body" sz="quarter" idx="1"/>
          </p:nvPr>
        </p:nvSpPr>
        <p:spPr>
          <a:prstGeom prst="rect">
            <a:avLst/>
          </a:prstGeom>
        </p:spPr>
        <p:txBody>
          <a:bodyPr/>
          <a:lstStyle/>
          <a:p>
            <a:pPr/>
            <a:r>
              <a:t>Drag the bar under video</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4" name="Shape 374"/>
          <p:cNvSpPr/>
          <p:nvPr>
            <p:ph type="sldImg"/>
          </p:nvPr>
        </p:nvSpPr>
        <p:spPr>
          <a:prstGeom prst="rect">
            <a:avLst/>
          </a:prstGeom>
        </p:spPr>
        <p:txBody>
          <a:bodyPr/>
          <a:lstStyle/>
          <a:p>
            <a:pPr/>
          </a:p>
        </p:txBody>
      </p:sp>
      <p:sp>
        <p:nvSpPr>
          <p:cNvPr id="375" name="Shape 375"/>
          <p:cNvSpPr/>
          <p:nvPr>
            <p:ph type="body" sz="quarter" idx="1"/>
          </p:nvPr>
        </p:nvSpPr>
        <p:spPr>
          <a:prstGeom prst="rect">
            <a:avLst/>
          </a:prstGeom>
        </p:spPr>
        <p:txBody>
          <a:bodyPr/>
          <a:lstStyle/>
          <a:p>
            <a:pPr/>
            <a:r>
              <a:t>Annotator difference</a:t>
            </a:r>
          </a:p>
          <a:p>
            <a:pPr>
              <a:defRPr b="1"/>
            </a:pPr>
            <a:r>
              <a:t>natural low agreement</a:t>
            </a:r>
          </a:p>
          <a:p>
            <a:pPr>
              <a:defRPr b="1"/>
            </a:pPr>
            <a:r>
              <a:t>yellow</a:t>
            </a:r>
            <a:r>
              <a:rPr b="0"/>
              <a:t> always close to zero</a:t>
            </a:r>
            <a:endParaRPr b="0"/>
          </a:p>
          <a:p>
            <a:pPr>
              <a:defRPr b="1"/>
            </a:pPr>
            <a:r>
              <a:t>red</a:t>
            </a:r>
            <a:r>
              <a:rPr b="0"/>
              <a:t>: extreme score for arousal - high pos and high neg</a:t>
            </a:r>
            <a:endParaRPr b="0"/>
          </a:p>
          <a:p>
            <a:pPr>
              <a:defRPr b="1"/>
            </a:pPr>
            <a:r>
              <a:t>light blue: </a:t>
            </a:r>
            <a:r>
              <a:rPr b="0"/>
              <a:t>skewed towards positive valence - high pos and close-to-zero neg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Shape 384"/>
          <p:cNvSpPr/>
          <p:nvPr>
            <p:ph type="sldImg"/>
          </p:nvPr>
        </p:nvSpPr>
        <p:spPr>
          <a:prstGeom prst="rect">
            <a:avLst/>
          </a:prstGeom>
        </p:spPr>
        <p:txBody>
          <a:bodyPr/>
          <a:lstStyle/>
          <a:p>
            <a:pPr/>
          </a:p>
        </p:txBody>
      </p:sp>
      <p:sp>
        <p:nvSpPr>
          <p:cNvPr id="385" name="Shape 385"/>
          <p:cNvSpPr/>
          <p:nvPr>
            <p:ph type="body" sz="quarter" idx="1"/>
          </p:nvPr>
        </p:nvSpPr>
        <p:spPr>
          <a:prstGeom prst="rect">
            <a:avLst/>
          </a:prstGeom>
        </p:spPr>
        <p:txBody>
          <a:bodyPr/>
          <a:lstStyle/>
          <a:p>
            <a:pPr/>
            <a:r>
              <a:t>all collected with different emotion eliciting method, in different noice condition. making them really hard to compare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 name="Shape 444"/>
          <p:cNvSpPr/>
          <p:nvPr>
            <p:ph type="sldImg"/>
          </p:nvPr>
        </p:nvSpPr>
        <p:spPr>
          <a:prstGeom prst="rect">
            <a:avLst/>
          </a:prstGeom>
        </p:spPr>
        <p:txBody>
          <a:bodyPr/>
          <a:lstStyle/>
          <a:p>
            <a:pPr/>
          </a:p>
        </p:txBody>
      </p:sp>
      <p:sp>
        <p:nvSpPr>
          <p:cNvPr id="445" name="Shape 445"/>
          <p:cNvSpPr/>
          <p:nvPr>
            <p:ph type="body" sz="quarter" idx="1"/>
          </p:nvPr>
        </p:nvSpPr>
        <p:spPr>
          <a:prstGeom prst="rect">
            <a:avLst/>
          </a:prstGeom>
        </p:spPr>
        <p:txBody>
          <a:bodyPr/>
          <a:lstStyle/>
          <a:p>
            <a:pPr/>
            <a:r>
              <a:t>5 people recorded again with different recording settings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Shape 450"/>
          <p:cNvSpPr/>
          <p:nvPr>
            <p:ph type="sldImg"/>
          </p:nvPr>
        </p:nvSpPr>
        <p:spPr>
          <a:prstGeom prst="rect">
            <a:avLst/>
          </a:prstGeom>
        </p:spPr>
        <p:txBody>
          <a:bodyPr/>
          <a:lstStyle/>
          <a:p>
            <a:pPr/>
          </a:p>
        </p:txBody>
      </p:sp>
      <p:sp>
        <p:nvSpPr>
          <p:cNvPr id="451" name="Shape 451"/>
          <p:cNvSpPr/>
          <p:nvPr>
            <p:ph type="body" sz="quarter" idx="1"/>
          </p:nvPr>
        </p:nvSpPr>
        <p:spPr>
          <a:prstGeom prst="rect">
            <a:avLst/>
          </a:prstGeom>
        </p:spPr>
        <p:txBody>
          <a:bodyPr/>
          <a:lstStyle/>
          <a:p>
            <a:pPr/>
            <a:r>
              <a:t>Spontaneous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 name="Shape 456"/>
          <p:cNvSpPr/>
          <p:nvPr>
            <p:ph type="sldImg"/>
          </p:nvPr>
        </p:nvSpPr>
        <p:spPr>
          <a:prstGeom prst="rect">
            <a:avLst/>
          </a:prstGeom>
        </p:spPr>
        <p:txBody>
          <a:bodyPr/>
          <a:lstStyle/>
          <a:p>
            <a:pPr/>
          </a:p>
        </p:txBody>
      </p:sp>
      <p:sp>
        <p:nvSpPr>
          <p:cNvPr id="457" name="Shape 457"/>
          <p:cNvSpPr/>
          <p:nvPr>
            <p:ph type="body" sz="quarter" idx="1"/>
          </p:nvPr>
        </p:nvSpPr>
        <p:spPr>
          <a:prstGeom prst="rect">
            <a:avLst/>
          </a:prstGeom>
        </p:spPr>
        <p:txBody>
          <a:bodyPr/>
          <a:lstStyle/>
          <a:p>
            <a:pPr/>
            <a:r>
              <a:t>+ valence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 name="Shape 462"/>
          <p:cNvSpPr/>
          <p:nvPr>
            <p:ph type="sldImg"/>
          </p:nvPr>
        </p:nvSpPr>
        <p:spPr>
          <a:prstGeom prst="rect">
            <a:avLst/>
          </a:prstGeom>
        </p:spPr>
        <p:txBody>
          <a:bodyPr/>
          <a:lstStyle/>
          <a:p>
            <a:pPr/>
          </a:p>
        </p:txBody>
      </p:sp>
      <p:sp>
        <p:nvSpPr>
          <p:cNvPr id="463" name="Shape 463"/>
          <p:cNvSpPr/>
          <p:nvPr>
            <p:ph type="body" sz="quarter" idx="1"/>
          </p:nvPr>
        </p:nvSpPr>
        <p:spPr>
          <a:prstGeom prst="rect">
            <a:avLst/>
          </a:prstGeom>
        </p:spPr>
        <p:txBody>
          <a:bodyPr/>
          <a:lstStyle/>
          <a:p>
            <a:pPr/>
            <a:r>
              <a:t>more data!</a:t>
            </a:r>
            <a:r>
              <a:t> </a:t>
            </a:r>
            <a:r>
              <a:t>Hundreds</a:t>
            </a:r>
            <a:r>
              <a:t> </a:t>
            </a:r>
            <a:r>
              <a:t>to</a:t>
            </a:r>
            <a:r>
              <a:t> </a:t>
            </a:r>
            <a:r>
              <a:t>thousands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Title &amp; Subtitle">
    <p:spTree>
      <p:nvGrpSpPr>
        <p:cNvPr id="1" name=""/>
        <p:cNvGrpSpPr/>
        <p:nvPr/>
      </p:nvGrpSpPr>
      <p:grpSpPr>
        <a:xfrm>
          <a:off x="0" y="0"/>
          <a:ext cx="0" cy="0"/>
          <a:chOff x="0" y="0"/>
          <a:chExt cx="0" cy="0"/>
        </a:xfrm>
      </p:grpSpPr>
      <p:sp>
        <p:nvSpPr>
          <p:cNvPr id="14" name="Title Text"/>
          <p:cNvSpPr txBox="1"/>
          <p:nvPr>
            <p:ph type="title"/>
          </p:nvPr>
        </p:nvSpPr>
        <p:spPr>
          <a:xfrm>
            <a:off x="4833937" y="2303858"/>
            <a:ext cx="14716127" cy="4643439"/>
          </a:xfrm>
          <a:prstGeom prst="rect">
            <a:avLst/>
          </a:prstGeom>
        </p:spPr>
        <p:txBody>
          <a:bodyPr lIns="71436" tIns="71436" rIns="71436" bIns="71436"/>
          <a:lstStyle>
            <a:lvl1pPr>
              <a:defRPr spc="-200" sz="9600">
                <a:solidFill>
                  <a:srgbClr val="404040"/>
                </a:solidFill>
              </a:defRPr>
            </a:lvl1pPr>
          </a:lstStyle>
          <a:p>
            <a:pPr/>
            <a:r>
              <a:t>Title Text</a:t>
            </a:r>
          </a:p>
        </p:txBody>
      </p:sp>
      <p:sp>
        <p:nvSpPr>
          <p:cNvPr id="15" name="Body Level One…"/>
          <p:cNvSpPr txBox="1"/>
          <p:nvPr>
            <p:ph type="body" sz="quarter" idx="1"/>
          </p:nvPr>
        </p:nvSpPr>
        <p:spPr>
          <a:xfrm>
            <a:off x="4833937" y="7090171"/>
            <a:ext cx="14716127" cy="1589487"/>
          </a:xfrm>
          <a:prstGeom prst="rect">
            <a:avLst/>
          </a:prstGeom>
        </p:spPr>
        <p:txBody>
          <a:bodyPr lIns="71436" tIns="71436" rIns="71436" bIns="71436"/>
          <a:lstStyle>
            <a:lvl1pPr algn="ctr" defTabSz="821530">
              <a:lnSpc>
                <a:spcPct val="100000"/>
              </a:lnSpc>
              <a:spcBef>
                <a:spcPts val="0"/>
              </a:spcBef>
              <a:defRPr cap="none" spc="0" sz="5200">
                <a:solidFill>
                  <a:srgbClr val="000000"/>
                </a:solidFill>
                <a:latin typeface="+mn-lt"/>
                <a:ea typeface="+mn-ea"/>
                <a:cs typeface="+mn-cs"/>
                <a:sym typeface="Helvetica Neue"/>
              </a:defRPr>
            </a:lvl1pPr>
            <a:lvl2pPr algn="ctr" defTabSz="821530">
              <a:lnSpc>
                <a:spcPct val="100000"/>
              </a:lnSpc>
              <a:spcBef>
                <a:spcPts val="0"/>
              </a:spcBef>
              <a:defRPr cap="none" spc="0" sz="5200">
                <a:solidFill>
                  <a:srgbClr val="000000"/>
                </a:solidFill>
                <a:latin typeface="+mn-lt"/>
                <a:ea typeface="+mn-ea"/>
                <a:cs typeface="+mn-cs"/>
                <a:sym typeface="Helvetica Neue"/>
              </a:defRPr>
            </a:lvl2pPr>
            <a:lvl3pPr algn="ctr" defTabSz="821530">
              <a:lnSpc>
                <a:spcPct val="100000"/>
              </a:lnSpc>
              <a:spcBef>
                <a:spcPts val="0"/>
              </a:spcBef>
              <a:defRPr cap="none" spc="0" sz="5200">
                <a:solidFill>
                  <a:srgbClr val="000000"/>
                </a:solidFill>
                <a:latin typeface="+mn-lt"/>
                <a:ea typeface="+mn-ea"/>
                <a:cs typeface="+mn-cs"/>
                <a:sym typeface="Helvetica Neue"/>
              </a:defRPr>
            </a:lvl3pPr>
            <a:lvl4pPr algn="ctr" defTabSz="821530">
              <a:lnSpc>
                <a:spcPct val="100000"/>
              </a:lnSpc>
              <a:spcBef>
                <a:spcPts val="0"/>
              </a:spcBef>
              <a:defRPr cap="none" spc="0" sz="5200">
                <a:solidFill>
                  <a:srgbClr val="000000"/>
                </a:solidFill>
                <a:latin typeface="+mn-lt"/>
                <a:ea typeface="+mn-ea"/>
                <a:cs typeface="+mn-cs"/>
                <a:sym typeface="Helvetica Neue"/>
              </a:defRPr>
            </a:lvl4pPr>
            <a:lvl5pPr algn="ctr" defTabSz="821530">
              <a:lnSpc>
                <a:spcPct val="100000"/>
              </a:lnSpc>
              <a:spcBef>
                <a:spcPts val="0"/>
              </a:spcBef>
              <a:defRPr cap="none" spc="0" sz="5200">
                <a:solidFill>
                  <a:srgbClr val="000000"/>
                </a:solidFill>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6"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spTree>
      <p:nvGrpSpPr>
        <p:cNvPr id="1" name=""/>
        <p:cNvGrpSpPr/>
        <p:nvPr/>
      </p:nvGrpSpPr>
      <p:grpSpPr>
        <a:xfrm>
          <a:off x="0" y="0"/>
          <a:ext cx="0" cy="0"/>
          <a:chOff x="0" y="0"/>
          <a:chExt cx="0" cy="0"/>
        </a:xfrm>
      </p:grpSpPr>
      <p:sp>
        <p:nvSpPr>
          <p:cNvPr id="96" name="Body Level One…"/>
          <p:cNvSpPr txBox="1"/>
          <p:nvPr>
            <p:ph type="body" sz="quarter" idx="1"/>
          </p:nvPr>
        </p:nvSpPr>
        <p:spPr>
          <a:xfrm>
            <a:off x="4833937" y="8947546"/>
            <a:ext cx="14716127" cy="647702"/>
          </a:xfrm>
          <a:prstGeom prst="rect">
            <a:avLst/>
          </a:prstGeom>
        </p:spPr>
        <p:txBody>
          <a:bodyPr lIns="71436" tIns="71436" rIns="71436" bIns="71436"/>
          <a:lstStyle>
            <a:lvl1pPr algn="ctr" defTabSz="821530">
              <a:lnSpc>
                <a:spcPct val="100000"/>
              </a:lnSpc>
              <a:spcBef>
                <a:spcPts val="0"/>
              </a:spcBef>
              <a:defRPr cap="none" i="1" spc="0" sz="3200">
                <a:solidFill>
                  <a:srgbClr val="000000"/>
                </a:solidFill>
                <a:latin typeface="+mn-lt"/>
                <a:ea typeface="+mn-ea"/>
                <a:cs typeface="+mn-cs"/>
                <a:sym typeface="Helvetica Neue"/>
              </a:defRPr>
            </a:lvl1pPr>
            <a:lvl2pPr algn="ctr" defTabSz="821530">
              <a:lnSpc>
                <a:spcPct val="100000"/>
              </a:lnSpc>
              <a:spcBef>
                <a:spcPts val="0"/>
              </a:spcBef>
              <a:defRPr cap="none" i="1" spc="0" sz="3200">
                <a:solidFill>
                  <a:srgbClr val="000000"/>
                </a:solidFill>
                <a:latin typeface="+mn-lt"/>
                <a:ea typeface="+mn-ea"/>
                <a:cs typeface="+mn-cs"/>
                <a:sym typeface="Helvetica Neue"/>
              </a:defRPr>
            </a:lvl2pPr>
            <a:lvl3pPr algn="ctr" defTabSz="821530">
              <a:lnSpc>
                <a:spcPct val="100000"/>
              </a:lnSpc>
              <a:spcBef>
                <a:spcPts val="0"/>
              </a:spcBef>
              <a:defRPr cap="none" i="1" spc="0" sz="3200">
                <a:solidFill>
                  <a:srgbClr val="000000"/>
                </a:solidFill>
                <a:latin typeface="+mn-lt"/>
                <a:ea typeface="+mn-ea"/>
                <a:cs typeface="+mn-cs"/>
                <a:sym typeface="Helvetica Neue"/>
              </a:defRPr>
            </a:lvl3pPr>
            <a:lvl4pPr algn="ctr" defTabSz="821530">
              <a:lnSpc>
                <a:spcPct val="100000"/>
              </a:lnSpc>
              <a:spcBef>
                <a:spcPts val="0"/>
              </a:spcBef>
              <a:defRPr cap="none" i="1" spc="0" sz="3200">
                <a:solidFill>
                  <a:srgbClr val="000000"/>
                </a:solidFill>
                <a:latin typeface="+mn-lt"/>
                <a:ea typeface="+mn-ea"/>
                <a:cs typeface="+mn-cs"/>
                <a:sym typeface="Helvetica Neue"/>
              </a:defRPr>
            </a:lvl4pPr>
            <a:lvl5pPr algn="ctr" defTabSz="821530">
              <a:lnSpc>
                <a:spcPct val="100000"/>
              </a:lnSpc>
              <a:spcBef>
                <a:spcPts val="0"/>
              </a:spcBef>
              <a:defRPr cap="none" i="1" spc="0" sz="3200">
                <a:solidFill>
                  <a:srgbClr val="000000"/>
                </a:solidFill>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97" name="“Type a quote here.”"/>
          <p:cNvSpPr txBox="1"/>
          <p:nvPr>
            <p:ph type="body" sz="quarter" idx="21"/>
          </p:nvPr>
        </p:nvSpPr>
        <p:spPr>
          <a:xfrm>
            <a:off x="4833937" y="5997575"/>
            <a:ext cx="14716128" cy="863601"/>
          </a:xfrm>
          <a:prstGeom prst="rect">
            <a:avLst/>
          </a:prstGeom>
        </p:spPr>
        <p:txBody>
          <a:bodyPr lIns="71436" tIns="71436" rIns="71436" bIns="71436" anchor="ctr"/>
          <a:lstStyle/>
          <a:p>
            <a:pPr algn="ctr" defTabSz="821530">
              <a:lnSpc>
                <a:spcPct val="100000"/>
              </a:lnSpc>
              <a:spcBef>
                <a:spcPts val="0"/>
              </a:spcBef>
              <a:defRPr cap="none" spc="0" sz="4600">
                <a:solidFill>
                  <a:srgbClr val="000000"/>
                </a:solidFill>
                <a:latin typeface="Helvetica Neue Medium"/>
                <a:ea typeface="Helvetica Neue Medium"/>
                <a:cs typeface="Helvetica Neue Medium"/>
                <a:sym typeface="Helvetica Neue Medium"/>
              </a:defRPr>
            </a:pPr>
          </a:p>
        </p:txBody>
      </p:sp>
      <p:sp>
        <p:nvSpPr>
          <p:cNvPr id="98"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105" name="Image"/>
          <p:cNvSpPr/>
          <p:nvPr>
            <p:ph type="pic" idx="21"/>
          </p:nvPr>
        </p:nvSpPr>
        <p:spPr>
          <a:xfrm>
            <a:off x="1712268" y="0"/>
            <a:ext cx="20959465" cy="13983891"/>
          </a:xfrm>
          <a:prstGeom prst="rect">
            <a:avLst/>
          </a:prstGeom>
        </p:spPr>
        <p:txBody>
          <a:bodyPr lIns="91439" tIns="45719" rIns="91439" bIns="45719">
            <a:noAutofit/>
          </a:bodyPr>
          <a:lstStyle/>
          <a:p>
            <a:pPr/>
          </a:p>
        </p:txBody>
      </p:sp>
      <p:sp>
        <p:nvSpPr>
          <p:cNvPr id="106"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13"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20" name="Title Text"/>
          <p:cNvSpPr txBox="1"/>
          <p:nvPr>
            <p:ph type="title"/>
          </p:nvPr>
        </p:nvSpPr>
        <p:spPr>
          <a:prstGeom prst="rect">
            <a:avLst/>
          </a:prstGeom>
        </p:spPr>
        <p:txBody>
          <a:bodyPr/>
          <a:lstStyle/>
          <a:p>
            <a:pPr/>
            <a:r>
              <a:t>Title Text</a:t>
            </a:r>
          </a:p>
        </p:txBody>
      </p:sp>
      <p:sp>
        <p:nvSpPr>
          <p:cNvPr id="121" name="Body Level One…"/>
          <p:cNvSpPr txBox="1"/>
          <p:nvPr>
            <p:ph type="body" sz="quarter"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129" name="Rectangle 6"/>
          <p:cNvSpPr/>
          <p:nvPr/>
        </p:nvSpPr>
        <p:spPr>
          <a:xfrm>
            <a:off x="6350" y="12801600"/>
            <a:ext cx="24377650" cy="914400"/>
          </a:xfrm>
          <a:prstGeom prst="rect">
            <a:avLst/>
          </a:prstGeom>
          <a:solidFill>
            <a:srgbClr val="2683C6"/>
          </a:solidFill>
          <a:ln w="12700">
            <a:miter lim="400000"/>
          </a:ln>
        </p:spPr>
        <p:txBody>
          <a:bodyPr lIns="71436" tIns="71436" rIns="71436" bIns="71436"/>
          <a:lstStyle/>
          <a:p>
            <a:pPr algn="l" defTabSz="1828800">
              <a:defRPr sz="3600">
                <a:latin typeface="Calibri"/>
                <a:ea typeface="Calibri"/>
                <a:cs typeface="Calibri"/>
                <a:sym typeface="Calibri"/>
              </a:defRPr>
            </a:pPr>
          </a:p>
        </p:txBody>
      </p:sp>
      <p:sp>
        <p:nvSpPr>
          <p:cNvPr id="130" name="Rectangle 8"/>
          <p:cNvSpPr/>
          <p:nvPr/>
        </p:nvSpPr>
        <p:spPr>
          <a:xfrm>
            <a:off x="25" y="12668632"/>
            <a:ext cx="24377658" cy="128020"/>
          </a:xfrm>
          <a:prstGeom prst="rect">
            <a:avLst/>
          </a:prstGeom>
          <a:solidFill>
            <a:srgbClr val="1CADE4"/>
          </a:solidFill>
          <a:ln w="12700">
            <a:miter lim="400000"/>
          </a:ln>
        </p:spPr>
        <p:txBody>
          <a:bodyPr lIns="71436" tIns="71436" rIns="71436" bIns="71436"/>
          <a:lstStyle/>
          <a:p>
            <a:pPr algn="l" defTabSz="1828800">
              <a:defRPr sz="3600">
                <a:latin typeface="Calibri"/>
                <a:ea typeface="Calibri"/>
                <a:cs typeface="Calibri"/>
                <a:sym typeface="Calibri"/>
              </a:defRPr>
            </a:pPr>
          </a:p>
        </p:txBody>
      </p:sp>
      <p:sp>
        <p:nvSpPr>
          <p:cNvPr id="131" name="Straight Connector 9"/>
          <p:cNvSpPr/>
          <p:nvPr/>
        </p:nvSpPr>
        <p:spPr>
          <a:xfrm>
            <a:off x="2387064" y="3475691"/>
            <a:ext cx="19933920" cy="1"/>
          </a:xfrm>
          <a:prstGeom prst="line">
            <a:avLst/>
          </a:prstGeom>
          <a:ln w="12700">
            <a:solidFill>
              <a:srgbClr val="808080"/>
            </a:solidFill>
          </a:ln>
        </p:spPr>
        <p:txBody>
          <a:bodyPr lIns="45718" tIns="45718" rIns="45718" bIns="45718"/>
          <a:lstStyle/>
          <a:p>
            <a:pPr/>
          </a:p>
        </p:txBody>
      </p:sp>
      <p:sp>
        <p:nvSpPr>
          <p:cNvPr id="132" name="Title Text"/>
          <p:cNvSpPr txBox="1"/>
          <p:nvPr>
            <p:ph type="title"/>
          </p:nvPr>
        </p:nvSpPr>
        <p:spPr>
          <a:xfrm>
            <a:off x="2194560" y="573206"/>
            <a:ext cx="20116802" cy="2901514"/>
          </a:xfrm>
          <a:prstGeom prst="rect">
            <a:avLst/>
          </a:prstGeom>
        </p:spPr>
        <p:txBody>
          <a:bodyPr/>
          <a:lstStyle>
            <a:lvl1pPr>
              <a:defRPr spc="-200" sz="9600">
                <a:solidFill>
                  <a:srgbClr val="404040"/>
                </a:solidFill>
              </a:defRPr>
            </a:lvl1pPr>
          </a:lstStyle>
          <a:p>
            <a:pPr/>
            <a:r>
              <a:t>Title Text</a:t>
            </a:r>
          </a:p>
        </p:txBody>
      </p:sp>
      <p:sp>
        <p:nvSpPr>
          <p:cNvPr id="133" name="Body Level One…"/>
          <p:cNvSpPr txBox="1"/>
          <p:nvPr>
            <p:ph type="body" idx="1"/>
          </p:nvPr>
        </p:nvSpPr>
        <p:spPr>
          <a:xfrm>
            <a:off x="2194560" y="3691468"/>
            <a:ext cx="20116802" cy="8046720"/>
          </a:xfrm>
          <a:prstGeom prst="rect">
            <a:avLst/>
          </a:prstGeom>
        </p:spPr>
        <p:txBody>
          <a:bodyPr lIns="0" tIns="0" rIns="0" bIns="0"/>
          <a:lstStyle>
            <a:lvl1pPr marL="219450" indent="-219450">
              <a:lnSpc>
                <a:spcPct val="115000"/>
              </a:lnSpc>
              <a:spcBef>
                <a:spcPts val="0"/>
              </a:spcBef>
              <a:buClr>
                <a:srgbClr val="1CADE4"/>
              </a:buClr>
              <a:buSzPct val="100000"/>
              <a:buFont typeface="Calibri"/>
              <a:buChar char=" "/>
              <a:defRPr cap="none" spc="0">
                <a:solidFill>
                  <a:srgbClr val="404040"/>
                </a:solidFill>
              </a:defRPr>
            </a:lvl1pPr>
            <a:lvl2pPr marL="688848" indent="-487680">
              <a:lnSpc>
                <a:spcPct val="115000"/>
              </a:lnSpc>
              <a:spcBef>
                <a:spcPts val="0"/>
              </a:spcBef>
              <a:buClr>
                <a:srgbClr val="1CADE4"/>
              </a:buClr>
              <a:buSzPct val="100000"/>
              <a:buFont typeface="Calibri"/>
              <a:buChar char="◦"/>
              <a:defRPr cap="none" spc="0">
                <a:solidFill>
                  <a:srgbClr val="404040"/>
                </a:solidFill>
              </a:defRPr>
            </a:lvl2pPr>
            <a:lvl3pPr marL="1011061" indent="-627013">
              <a:lnSpc>
                <a:spcPct val="115000"/>
              </a:lnSpc>
              <a:spcBef>
                <a:spcPts val="0"/>
              </a:spcBef>
              <a:buClr>
                <a:srgbClr val="1CADE4"/>
              </a:buClr>
              <a:buSzPct val="100000"/>
              <a:buFont typeface="Calibri"/>
              <a:buChar char="◦"/>
              <a:defRPr cap="none" spc="0">
                <a:solidFill>
                  <a:srgbClr val="404040"/>
                </a:solidFill>
              </a:defRPr>
            </a:lvl3pPr>
            <a:lvl4pPr marL="1193943" indent="-627015">
              <a:lnSpc>
                <a:spcPct val="115000"/>
              </a:lnSpc>
              <a:spcBef>
                <a:spcPts val="0"/>
              </a:spcBef>
              <a:buClr>
                <a:srgbClr val="1CADE4"/>
              </a:buClr>
              <a:buSzPct val="100000"/>
              <a:buFont typeface="Calibri"/>
              <a:buChar char="◦"/>
              <a:defRPr cap="none" spc="0">
                <a:solidFill>
                  <a:srgbClr val="404040"/>
                </a:solidFill>
              </a:defRPr>
            </a:lvl4pPr>
            <a:lvl5pPr marL="1376824" indent="-627015">
              <a:lnSpc>
                <a:spcPct val="115000"/>
              </a:lnSpc>
              <a:spcBef>
                <a:spcPts val="0"/>
              </a:spcBef>
              <a:buClr>
                <a:srgbClr val="1CADE4"/>
              </a:buClr>
              <a:buSzPct val="100000"/>
              <a:buFont typeface="Calibri"/>
              <a:buChar char="◦"/>
              <a:defRPr cap="none" spc="0">
                <a:solidFill>
                  <a:srgbClr val="404040"/>
                </a:solidFill>
              </a:defRPr>
            </a:lvl5pPr>
          </a:lstStyle>
          <a:p>
            <a:pPr/>
            <a:r>
              <a:t>Body Level One</a:t>
            </a:r>
          </a:p>
          <a:p>
            <a:pPr lvl="1"/>
            <a:r>
              <a:t>Body Level Two</a:t>
            </a:r>
          </a:p>
          <a:p>
            <a:pPr lvl="2"/>
            <a:r>
              <a:t>Body Level Three</a:t>
            </a:r>
          </a:p>
          <a:p>
            <a:pPr lvl="3"/>
            <a:r>
              <a:t>Body Level Four</a:t>
            </a:r>
          </a:p>
          <a:p>
            <a:pPr lvl="4"/>
            <a:r>
              <a:t>Body Level Five</a:t>
            </a:r>
          </a:p>
        </p:txBody>
      </p:sp>
      <p:sp>
        <p:nvSpPr>
          <p:cNvPr id="1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41" name="Title Text"/>
          <p:cNvSpPr txBox="1"/>
          <p:nvPr>
            <p:ph type="title"/>
          </p:nvPr>
        </p:nvSpPr>
        <p:spPr>
          <a:xfrm>
            <a:off x="2194560" y="1517902"/>
            <a:ext cx="20116802" cy="7132326"/>
          </a:xfrm>
          <a:prstGeom prst="rect">
            <a:avLst/>
          </a:prstGeom>
        </p:spPr>
        <p:txBody>
          <a:bodyPr/>
          <a:lstStyle/>
          <a:p>
            <a:pPr/>
            <a:r>
              <a:t>Title Text</a:t>
            </a:r>
          </a:p>
        </p:txBody>
      </p:sp>
      <p:sp>
        <p:nvSpPr>
          <p:cNvPr id="142" name="Body Level One…"/>
          <p:cNvSpPr txBox="1"/>
          <p:nvPr>
            <p:ph type="body" sz="quarter" idx="1"/>
          </p:nvPr>
        </p:nvSpPr>
        <p:spPr>
          <a:xfrm>
            <a:off x="2200100" y="8911242"/>
            <a:ext cx="20116802" cy="228600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43" name="Slide Number"/>
          <p:cNvSpPr txBox="1"/>
          <p:nvPr>
            <p:ph type="sldNum" sz="quarter" idx="2"/>
          </p:nvPr>
        </p:nvSpPr>
        <p:spPr>
          <a:xfrm>
            <a:off x="21971924" y="13068889"/>
            <a:ext cx="453046" cy="431614"/>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150" name="Rectangle 6"/>
          <p:cNvSpPr/>
          <p:nvPr/>
        </p:nvSpPr>
        <p:spPr>
          <a:xfrm>
            <a:off x="6350" y="12801600"/>
            <a:ext cx="24377650" cy="914400"/>
          </a:xfrm>
          <a:prstGeom prst="rect">
            <a:avLst/>
          </a:prstGeom>
          <a:solidFill>
            <a:srgbClr val="2683C6"/>
          </a:solidFill>
          <a:ln w="12700">
            <a:miter lim="400000"/>
          </a:ln>
        </p:spPr>
        <p:txBody>
          <a:bodyPr lIns="71436" tIns="71436" rIns="71436" bIns="71436"/>
          <a:lstStyle/>
          <a:p>
            <a:pPr algn="l" defTabSz="1828800">
              <a:defRPr sz="3600">
                <a:latin typeface="Calibri"/>
                <a:ea typeface="Calibri"/>
                <a:cs typeface="Calibri"/>
                <a:sym typeface="Calibri"/>
              </a:defRPr>
            </a:pPr>
          </a:p>
        </p:txBody>
      </p:sp>
      <p:sp>
        <p:nvSpPr>
          <p:cNvPr id="151" name="Rectangle 8"/>
          <p:cNvSpPr/>
          <p:nvPr/>
        </p:nvSpPr>
        <p:spPr>
          <a:xfrm>
            <a:off x="22" y="12668632"/>
            <a:ext cx="24377664" cy="128020"/>
          </a:xfrm>
          <a:prstGeom prst="rect">
            <a:avLst/>
          </a:prstGeom>
          <a:solidFill>
            <a:srgbClr val="1CADE4"/>
          </a:solidFill>
          <a:ln w="12700">
            <a:miter lim="400000"/>
          </a:ln>
        </p:spPr>
        <p:txBody>
          <a:bodyPr lIns="71436" tIns="71436" rIns="71436" bIns="71436"/>
          <a:lstStyle/>
          <a:p>
            <a:pPr algn="l" defTabSz="1828800">
              <a:defRPr sz="3600">
                <a:latin typeface="Calibri"/>
                <a:ea typeface="Calibri"/>
                <a:cs typeface="Calibri"/>
                <a:sym typeface="Calibri"/>
              </a:defRPr>
            </a:pPr>
          </a:p>
        </p:txBody>
      </p:sp>
      <p:sp>
        <p:nvSpPr>
          <p:cNvPr id="152" name="Straight Connector 9"/>
          <p:cNvSpPr/>
          <p:nvPr/>
        </p:nvSpPr>
        <p:spPr>
          <a:xfrm>
            <a:off x="2387064" y="3475691"/>
            <a:ext cx="19933920" cy="1"/>
          </a:xfrm>
          <a:prstGeom prst="line">
            <a:avLst/>
          </a:prstGeom>
          <a:ln w="12700">
            <a:solidFill>
              <a:srgbClr val="808080"/>
            </a:solidFill>
          </a:ln>
        </p:spPr>
        <p:txBody>
          <a:bodyPr lIns="45718" tIns="45718" rIns="45718" bIns="45718"/>
          <a:lstStyle/>
          <a:p>
            <a:pPr/>
          </a:p>
        </p:txBody>
      </p:sp>
      <p:sp>
        <p:nvSpPr>
          <p:cNvPr id="153" name="Title Text"/>
          <p:cNvSpPr txBox="1"/>
          <p:nvPr>
            <p:ph type="title"/>
          </p:nvPr>
        </p:nvSpPr>
        <p:spPr>
          <a:xfrm>
            <a:off x="2194560" y="573206"/>
            <a:ext cx="20116802" cy="2901514"/>
          </a:xfrm>
          <a:prstGeom prst="rect">
            <a:avLst/>
          </a:prstGeom>
        </p:spPr>
        <p:txBody>
          <a:bodyPr/>
          <a:lstStyle>
            <a:lvl1pPr>
              <a:defRPr spc="-200" sz="9600">
                <a:solidFill>
                  <a:srgbClr val="404040"/>
                </a:solidFill>
              </a:defRPr>
            </a:lvl1pPr>
          </a:lstStyle>
          <a:p>
            <a:pPr/>
            <a:r>
              <a:t>Title Text</a:t>
            </a:r>
          </a:p>
        </p:txBody>
      </p:sp>
      <p:sp>
        <p:nvSpPr>
          <p:cNvPr id="154" name="Body Level One…"/>
          <p:cNvSpPr txBox="1"/>
          <p:nvPr>
            <p:ph type="body" idx="1"/>
          </p:nvPr>
        </p:nvSpPr>
        <p:spPr>
          <a:xfrm>
            <a:off x="2194560" y="3691468"/>
            <a:ext cx="20116802" cy="8046720"/>
          </a:xfrm>
          <a:prstGeom prst="rect">
            <a:avLst/>
          </a:prstGeom>
        </p:spPr>
        <p:txBody>
          <a:bodyPr lIns="0" tIns="0" rIns="0" bIns="0"/>
          <a:lstStyle>
            <a:lvl1pPr marL="219450" indent="-219450">
              <a:lnSpc>
                <a:spcPct val="115000"/>
              </a:lnSpc>
              <a:spcBef>
                <a:spcPts val="0"/>
              </a:spcBef>
              <a:buClr>
                <a:srgbClr val="1CADE4"/>
              </a:buClr>
              <a:buSzPct val="100000"/>
              <a:buFont typeface="Calibri"/>
              <a:buChar char=" "/>
              <a:defRPr cap="none" spc="0">
                <a:solidFill>
                  <a:srgbClr val="404040"/>
                </a:solidFill>
              </a:defRPr>
            </a:lvl1pPr>
            <a:lvl2pPr marL="688848" indent="-487680">
              <a:lnSpc>
                <a:spcPct val="115000"/>
              </a:lnSpc>
              <a:spcBef>
                <a:spcPts val="0"/>
              </a:spcBef>
              <a:buClr>
                <a:srgbClr val="1CADE4"/>
              </a:buClr>
              <a:buSzPct val="100000"/>
              <a:buFont typeface="Calibri"/>
              <a:buChar char="◦"/>
              <a:defRPr cap="none" spc="0">
                <a:solidFill>
                  <a:srgbClr val="404040"/>
                </a:solidFill>
              </a:defRPr>
            </a:lvl2pPr>
            <a:lvl3pPr marL="1011060" indent="-627012">
              <a:lnSpc>
                <a:spcPct val="115000"/>
              </a:lnSpc>
              <a:spcBef>
                <a:spcPts val="0"/>
              </a:spcBef>
              <a:buClr>
                <a:srgbClr val="1CADE4"/>
              </a:buClr>
              <a:buSzPct val="100000"/>
              <a:buFont typeface="Calibri"/>
              <a:buChar char="◦"/>
              <a:defRPr cap="none" spc="0">
                <a:solidFill>
                  <a:srgbClr val="404040"/>
                </a:solidFill>
              </a:defRPr>
            </a:lvl3pPr>
            <a:lvl4pPr marL="1193943" indent="-627015">
              <a:lnSpc>
                <a:spcPct val="115000"/>
              </a:lnSpc>
              <a:spcBef>
                <a:spcPts val="0"/>
              </a:spcBef>
              <a:buClr>
                <a:srgbClr val="1CADE4"/>
              </a:buClr>
              <a:buSzPct val="100000"/>
              <a:buFont typeface="Calibri"/>
              <a:buChar char="◦"/>
              <a:defRPr cap="none" spc="0">
                <a:solidFill>
                  <a:srgbClr val="404040"/>
                </a:solidFill>
              </a:defRPr>
            </a:lvl4pPr>
            <a:lvl5pPr marL="1376824" indent="-627015">
              <a:lnSpc>
                <a:spcPct val="115000"/>
              </a:lnSpc>
              <a:spcBef>
                <a:spcPts val="0"/>
              </a:spcBef>
              <a:buClr>
                <a:srgbClr val="1CADE4"/>
              </a:buClr>
              <a:buSzPct val="100000"/>
              <a:buFont typeface="Calibri"/>
              <a:buChar char="◦"/>
              <a:defRPr cap="none" spc="0">
                <a:solidFill>
                  <a:srgbClr val="404040"/>
                </a:solidFill>
              </a:defRPr>
            </a:lvl5pPr>
          </a:lstStyle>
          <a:p>
            <a:pPr/>
            <a:r>
              <a:t>Body Level One</a:t>
            </a:r>
          </a:p>
          <a:p>
            <a:pPr lvl="1"/>
            <a:r>
              <a:t>Body Level Two</a:t>
            </a:r>
          </a:p>
          <a:p>
            <a:pPr lvl="2"/>
            <a:r>
              <a:t>Body Level Three</a:t>
            </a:r>
          </a:p>
          <a:p>
            <a:pPr lvl="3"/>
            <a:r>
              <a:t>Body Level Four</a:t>
            </a:r>
          </a:p>
          <a:p>
            <a:pPr lvl="4"/>
            <a:r>
              <a:t>Body Level Five</a:t>
            </a:r>
          </a:p>
        </p:txBody>
      </p:sp>
      <p:sp>
        <p:nvSpPr>
          <p:cNvPr id="155" name="Slide Number"/>
          <p:cNvSpPr txBox="1"/>
          <p:nvPr>
            <p:ph type="sldNum" sz="quarter" idx="2"/>
          </p:nvPr>
        </p:nvSpPr>
        <p:spPr>
          <a:xfrm>
            <a:off x="21971924" y="13068889"/>
            <a:ext cx="453046" cy="431614"/>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p:spTree>
      <p:nvGrpSpPr>
        <p:cNvPr id="1" name=""/>
        <p:cNvGrpSpPr/>
        <p:nvPr/>
      </p:nvGrpSpPr>
      <p:grpSpPr>
        <a:xfrm>
          <a:off x="0" y="0"/>
          <a:ext cx="0" cy="0"/>
          <a:chOff x="0" y="0"/>
          <a:chExt cx="0" cy="0"/>
        </a:xfrm>
      </p:grpSpPr>
      <p:sp>
        <p:nvSpPr>
          <p:cNvPr id="162" name="Title Text"/>
          <p:cNvSpPr txBox="1"/>
          <p:nvPr>
            <p:ph type="title"/>
          </p:nvPr>
        </p:nvSpPr>
        <p:spPr>
          <a:xfrm>
            <a:off x="4419600" y="4260850"/>
            <a:ext cx="15544800" cy="2940050"/>
          </a:xfrm>
          <a:prstGeom prst="rect">
            <a:avLst/>
          </a:prstGeom>
        </p:spPr>
        <p:txBody>
          <a:bodyPr lIns="91436" tIns="91436" rIns="91436" bIns="91436" anchor="ctr"/>
          <a:lstStyle>
            <a:lvl1pPr defTabSz="914400">
              <a:defRPr spc="-183" sz="8800">
                <a:solidFill>
                  <a:srgbClr val="404040"/>
                </a:solidFill>
              </a:defRPr>
            </a:lvl1pPr>
          </a:lstStyle>
          <a:p>
            <a:pPr/>
            <a:r>
              <a:t>Title Text</a:t>
            </a:r>
          </a:p>
        </p:txBody>
      </p:sp>
      <p:sp>
        <p:nvSpPr>
          <p:cNvPr id="163" name="Body Level One…"/>
          <p:cNvSpPr txBox="1"/>
          <p:nvPr>
            <p:ph type="body" sz="quarter" idx="1"/>
          </p:nvPr>
        </p:nvSpPr>
        <p:spPr>
          <a:xfrm>
            <a:off x="5791200" y="7772400"/>
            <a:ext cx="12801600" cy="3505200"/>
          </a:xfrm>
          <a:prstGeom prst="rect">
            <a:avLst/>
          </a:prstGeom>
        </p:spPr>
        <p:txBody>
          <a:bodyPr lIns="91436" tIns="91436" rIns="91436" bIns="91436"/>
          <a:lstStyle>
            <a:lvl1pPr algn="ctr" defTabSz="914400">
              <a:lnSpc>
                <a:spcPct val="115000"/>
              </a:lnSpc>
              <a:spcBef>
                <a:spcPts val="1400"/>
              </a:spcBef>
              <a:defRPr cap="none" spc="0" sz="6400">
                <a:solidFill>
                  <a:srgbClr val="888888"/>
                </a:solidFill>
              </a:defRPr>
            </a:lvl1pPr>
            <a:lvl2pPr algn="ctr" defTabSz="914400">
              <a:lnSpc>
                <a:spcPct val="115000"/>
              </a:lnSpc>
              <a:spcBef>
                <a:spcPts val="1400"/>
              </a:spcBef>
              <a:defRPr cap="none" spc="0" sz="6400">
                <a:solidFill>
                  <a:srgbClr val="888888"/>
                </a:solidFill>
              </a:defRPr>
            </a:lvl2pPr>
            <a:lvl3pPr algn="ctr" defTabSz="914400">
              <a:lnSpc>
                <a:spcPct val="115000"/>
              </a:lnSpc>
              <a:spcBef>
                <a:spcPts val="1400"/>
              </a:spcBef>
              <a:defRPr cap="none" spc="0" sz="6400">
                <a:solidFill>
                  <a:srgbClr val="888888"/>
                </a:solidFill>
              </a:defRPr>
            </a:lvl3pPr>
            <a:lvl4pPr algn="ctr" defTabSz="914400">
              <a:lnSpc>
                <a:spcPct val="115000"/>
              </a:lnSpc>
              <a:spcBef>
                <a:spcPts val="1400"/>
              </a:spcBef>
              <a:defRPr cap="none" spc="0" sz="6400">
                <a:solidFill>
                  <a:srgbClr val="888888"/>
                </a:solidFill>
              </a:defRPr>
            </a:lvl4pPr>
            <a:lvl5pPr algn="ctr" defTabSz="914400">
              <a:lnSpc>
                <a:spcPct val="115000"/>
              </a:lnSpc>
              <a:spcBef>
                <a:spcPts val="1400"/>
              </a:spcBef>
              <a:defRPr cap="none" spc="0" sz="6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164" name="Slide Number"/>
          <p:cNvSpPr txBox="1"/>
          <p:nvPr>
            <p:ph type="sldNum" sz="quarter" idx="2"/>
          </p:nvPr>
        </p:nvSpPr>
        <p:spPr>
          <a:xfrm>
            <a:off x="19917058" y="12835873"/>
            <a:ext cx="504543" cy="483904"/>
          </a:xfrm>
          <a:prstGeom prst="rect">
            <a:avLst/>
          </a:prstGeom>
        </p:spPr>
        <p:txBody>
          <a:bodyPr lIns="91436" tIns="91436" rIns="91436" bIns="91436"/>
          <a:lstStyle>
            <a:lvl1pPr defTabSz="914400">
              <a:defRPr sz="2400">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171" name="Body Level One…"/>
          <p:cNvSpPr txBox="1"/>
          <p:nvPr>
            <p:ph type="body" idx="1"/>
          </p:nvPr>
        </p:nvSpPr>
        <p:spPr>
          <a:xfrm>
            <a:off x="3962400" y="3200400"/>
            <a:ext cx="16459200" cy="9051926"/>
          </a:xfrm>
          <a:prstGeom prst="rect">
            <a:avLst/>
          </a:prstGeom>
        </p:spPr>
        <p:txBody>
          <a:bodyPr lIns="91436" tIns="91436" rIns="91436" bIns="91436"/>
          <a:lstStyle>
            <a:lvl1pPr marL="535779" indent="-535779" defTabSz="914400">
              <a:spcBef>
                <a:spcPts val="1200"/>
              </a:spcBef>
              <a:buSzPct val="100000"/>
              <a:buFont typeface="Arial"/>
              <a:buChar char="•"/>
              <a:defRPr cap="none" spc="0" sz="5000">
                <a:solidFill>
                  <a:srgbClr val="404040"/>
                </a:solidFill>
              </a:defRPr>
            </a:lvl1pPr>
            <a:lvl2pPr marL="967466" indent="-510265" defTabSz="914400">
              <a:spcBef>
                <a:spcPts val="1200"/>
              </a:spcBef>
              <a:buSzPct val="100000"/>
              <a:buFont typeface="Arial"/>
              <a:buChar char="–"/>
              <a:defRPr cap="none" spc="0" sz="5000">
                <a:solidFill>
                  <a:srgbClr val="404040"/>
                </a:solidFill>
              </a:defRPr>
            </a:lvl2pPr>
            <a:lvl3pPr marL="1390650" indent="-476250" defTabSz="914400">
              <a:spcBef>
                <a:spcPts val="1200"/>
              </a:spcBef>
              <a:buSzPct val="100000"/>
              <a:buFont typeface="Arial"/>
              <a:buChar char="•"/>
              <a:defRPr cap="none" spc="0" sz="5000">
                <a:solidFill>
                  <a:srgbClr val="404040"/>
                </a:solidFill>
              </a:defRPr>
            </a:lvl3pPr>
            <a:lvl4pPr marL="1943100" indent="-571500" defTabSz="914400">
              <a:spcBef>
                <a:spcPts val="1200"/>
              </a:spcBef>
              <a:buSzPct val="100000"/>
              <a:buFont typeface="Arial"/>
              <a:buChar char="–"/>
              <a:defRPr cap="none" spc="0" sz="5000">
                <a:solidFill>
                  <a:srgbClr val="404040"/>
                </a:solidFill>
              </a:defRPr>
            </a:lvl4pPr>
            <a:lvl5pPr marL="2400300" indent="-571500" defTabSz="914400">
              <a:spcBef>
                <a:spcPts val="1200"/>
              </a:spcBef>
              <a:buSzPct val="100000"/>
              <a:buFont typeface="Arial"/>
              <a:buChar char="»"/>
              <a:defRPr cap="none" spc="0" sz="5000">
                <a:solidFill>
                  <a:srgbClr val="404040"/>
                </a:solidFill>
              </a:defRPr>
            </a:lvl5pPr>
          </a:lstStyle>
          <a:p>
            <a:pPr/>
            <a:r>
              <a:t>Body Level One</a:t>
            </a:r>
          </a:p>
          <a:p>
            <a:pPr lvl="1"/>
            <a:r>
              <a:t>Body Level Two</a:t>
            </a:r>
          </a:p>
          <a:p>
            <a:pPr lvl="2"/>
            <a:r>
              <a:t>Body Level Three</a:t>
            </a:r>
          </a:p>
          <a:p>
            <a:pPr lvl="3"/>
            <a:r>
              <a:t>Body Level Four</a:t>
            </a:r>
          </a:p>
          <a:p>
            <a:pPr lvl="4"/>
            <a:r>
              <a:t>Body Level Five</a:t>
            </a:r>
          </a:p>
        </p:txBody>
      </p:sp>
      <p:sp>
        <p:nvSpPr>
          <p:cNvPr id="172" name="Title Text"/>
          <p:cNvSpPr txBox="1"/>
          <p:nvPr>
            <p:ph type="title"/>
          </p:nvPr>
        </p:nvSpPr>
        <p:spPr>
          <a:xfrm>
            <a:off x="3962400" y="549276"/>
            <a:ext cx="16459200" cy="2286002"/>
          </a:xfrm>
          <a:prstGeom prst="rect">
            <a:avLst/>
          </a:prstGeom>
        </p:spPr>
        <p:txBody>
          <a:bodyPr lIns="91436" tIns="91436" rIns="91436" bIns="91436" anchor="ctr"/>
          <a:lstStyle>
            <a:lvl1pPr defTabSz="914400">
              <a:defRPr spc="-183" sz="8800">
                <a:solidFill>
                  <a:srgbClr val="404040"/>
                </a:solidFill>
              </a:defRPr>
            </a:lvl1pPr>
          </a:lstStyle>
          <a:p>
            <a:pPr/>
            <a:r>
              <a:t>Title Text</a:t>
            </a:r>
          </a:p>
        </p:txBody>
      </p:sp>
      <p:sp>
        <p:nvSpPr>
          <p:cNvPr id="173" name="Slide Number"/>
          <p:cNvSpPr txBox="1"/>
          <p:nvPr>
            <p:ph type="sldNum" sz="quarter" idx="2"/>
          </p:nvPr>
        </p:nvSpPr>
        <p:spPr>
          <a:xfrm>
            <a:off x="19917058" y="12835873"/>
            <a:ext cx="504543" cy="483904"/>
          </a:xfrm>
          <a:prstGeom prst="rect">
            <a:avLst/>
          </a:prstGeom>
        </p:spPr>
        <p:txBody>
          <a:bodyPr lIns="91436" tIns="91436" rIns="91436" bIns="91436"/>
          <a:lstStyle>
            <a:lvl1pPr defTabSz="914400">
              <a:defRPr sz="2400">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180" name="Body Level One…"/>
          <p:cNvSpPr txBox="1"/>
          <p:nvPr>
            <p:ph type="body" idx="1"/>
          </p:nvPr>
        </p:nvSpPr>
        <p:spPr>
          <a:xfrm>
            <a:off x="3962400" y="3200400"/>
            <a:ext cx="16459200" cy="9051926"/>
          </a:xfrm>
          <a:prstGeom prst="rect">
            <a:avLst/>
          </a:prstGeom>
        </p:spPr>
        <p:txBody>
          <a:bodyPr lIns="91438" tIns="91438" rIns="91438" bIns="91438"/>
          <a:lstStyle>
            <a:lvl1pPr marL="685800" indent="-685800" defTabSz="914400">
              <a:lnSpc>
                <a:spcPct val="100000"/>
              </a:lnSpc>
              <a:spcBef>
                <a:spcPts val="1500"/>
              </a:spcBef>
              <a:buSzPct val="100000"/>
              <a:buFont typeface="Arial"/>
              <a:buChar char="•"/>
              <a:defRPr cap="none" spc="0" sz="6400">
                <a:solidFill>
                  <a:srgbClr val="000000"/>
                </a:solidFill>
              </a:defRPr>
            </a:lvl1pPr>
            <a:lvl2pPr marL="1110342" indent="-653142" defTabSz="914400">
              <a:lnSpc>
                <a:spcPct val="100000"/>
              </a:lnSpc>
              <a:spcBef>
                <a:spcPts val="1500"/>
              </a:spcBef>
              <a:buSzPct val="100000"/>
              <a:buFont typeface="Arial"/>
              <a:buChar char="–"/>
              <a:defRPr cap="none" spc="0" sz="6400">
                <a:solidFill>
                  <a:srgbClr val="000000"/>
                </a:solidFill>
              </a:defRPr>
            </a:lvl2pPr>
            <a:lvl3pPr marL="1524000" indent="-609600" defTabSz="914400">
              <a:lnSpc>
                <a:spcPct val="100000"/>
              </a:lnSpc>
              <a:spcBef>
                <a:spcPts val="1500"/>
              </a:spcBef>
              <a:buSzPct val="100000"/>
              <a:buFont typeface="Arial"/>
              <a:buChar char="•"/>
              <a:defRPr cap="none" spc="0" sz="6400">
                <a:solidFill>
                  <a:srgbClr val="000000"/>
                </a:solidFill>
              </a:defRPr>
            </a:lvl3pPr>
            <a:lvl4pPr marL="2103120" indent="-731519" defTabSz="914400">
              <a:lnSpc>
                <a:spcPct val="100000"/>
              </a:lnSpc>
              <a:spcBef>
                <a:spcPts val="1500"/>
              </a:spcBef>
              <a:buSzPct val="100000"/>
              <a:buFont typeface="Arial"/>
              <a:buChar char="–"/>
              <a:defRPr cap="none" spc="0" sz="6400">
                <a:solidFill>
                  <a:srgbClr val="000000"/>
                </a:solidFill>
              </a:defRPr>
            </a:lvl4pPr>
            <a:lvl5pPr marL="2560320" indent="-731520" defTabSz="914400">
              <a:lnSpc>
                <a:spcPct val="100000"/>
              </a:lnSpc>
              <a:spcBef>
                <a:spcPts val="1500"/>
              </a:spcBef>
              <a:buSzPct val="100000"/>
              <a:buFont typeface="Arial"/>
              <a:buChar char="»"/>
              <a:defRPr cap="none" spc="0" sz="64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81" name="Title Text"/>
          <p:cNvSpPr txBox="1"/>
          <p:nvPr>
            <p:ph type="title"/>
          </p:nvPr>
        </p:nvSpPr>
        <p:spPr>
          <a:xfrm>
            <a:off x="3962400" y="549276"/>
            <a:ext cx="16459200" cy="2286001"/>
          </a:xfrm>
          <a:prstGeom prst="rect">
            <a:avLst/>
          </a:prstGeom>
        </p:spPr>
        <p:txBody>
          <a:bodyPr lIns="91438" tIns="91438" rIns="91438" bIns="91438" anchor="ctr"/>
          <a:lstStyle>
            <a:lvl1pPr algn="ctr" defTabSz="914400">
              <a:lnSpc>
                <a:spcPct val="100000"/>
              </a:lnSpc>
              <a:defRPr spc="0" sz="8800">
                <a:solidFill>
                  <a:srgbClr val="000000"/>
                </a:solidFill>
              </a:defRPr>
            </a:lvl1pPr>
          </a:lstStyle>
          <a:p>
            <a:pPr/>
            <a:r>
              <a:t>Title Text</a:t>
            </a:r>
          </a:p>
        </p:txBody>
      </p:sp>
      <p:sp>
        <p:nvSpPr>
          <p:cNvPr id="182" name="Slide Number"/>
          <p:cNvSpPr txBox="1"/>
          <p:nvPr>
            <p:ph type="sldNum" sz="quarter" idx="2"/>
          </p:nvPr>
        </p:nvSpPr>
        <p:spPr>
          <a:xfrm>
            <a:off x="19917054" y="12835871"/>
            <a:ext cx="504546" cy="483908"/>
          </a:xfrm>
          <a:prstGeom prst="rect">
            <a:avLst/>
          </a:prstGeom>
        </p:spPr>
        <p:txBody>
          <a:bodyPr lIns="91438" tIns="91438" rIns="91438" bIns="91438"/>
          <a:lstStyle>
            <a:lvl1pPr defTabSz="914400">
              <a:defRPr sz="2400">
                <a:solidFill>
                  <a:srgbClr val="888888"/>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Horizontal">
    <p:spTree>
      <p:nvGrpSpPr>
        <p:cNvPr id="1" name=""/>
        <p:cNvGrpSpPr/>
        <p:nvPr/>
      </p:nvGrpSpPr>
      <p:grpSpPr>
        <a:xfrm>
          <a:off x="0" y="0"/>
          <a:ext cx="0" cy="0"/>
          <a:chOff x="0" y="0"/>
          <a:chExt cx="0" cy="0"/>
        </a:xfrm>
      </p:grpSpPr>
      <p:sp>
        <p:nvSpPr>
          <p:cNvPr id="23" name="Image"/>
          <p:cNvSpPr/>
          <p:nvPr>
            <p:ph type="pic" sz="half" idx="21"/>
          </p:nvPr>
        </p:nvSpPr>
        <p:spPr>
          <a:xfrm>
            <a:off x="5329061" y="406546"/>
            <a:ext cx="13716005" cy="9148765"/>
          </a:xfrm>
          <a:prstGeom prst="rect">
            <a:avLst/>
          </a:prstGeom>
        </p:spPr>
        <p:txBody>
          <a:bodyPr lIns="91439" tIns="45719" rIns="91439" bIns="45719">
            <a:noAutofit/>
          </a:bodyPr>
          <a:lstStyle/>
          <a:p>
            <a:pPr/>
          </a:p>
        </p:txBody>
      </p:sp>
      <p:sp>
        <p:nvSpPr>
          <p:cNvPr id="24" name="Title Text"/>
          <p:cNvSpPr txBox="1"/>
          <p:nvPr>
            <p:ph type="title"/>
          </p:nvPr>
        </p:nvSpPr>
        <p:spPr>
          <a:xfrm>
            <a:off x="4833937" y="9447609"/>
            <a:ext cx="14716127" cy="2000252"/>
          </a:xfrm>
          <a:prstGeom prst="rect">
            <a:avLst/>
          </a:prstGeom>
        </p:spPr>
        <p:txBody>
          <a:bodyPr lIns="71436" tIns="71436" rIns="71436" bIns="71436"/>
          <a:lstStyle>
            <a:lvl1pPr>
              <a:defRPr spc="-200" sz="9600">
                <a:solidFill>
                  <a:srgbClr val="404040"/>
                </a:solidFill>
              </a:defRPr>
            </a:lvl1pPr>
          </a:lstStyle>
          <a:p>
            <a:pPr/>
            <a:r>
              <a:t>Title Text</a:t>
            </a:r>
          </a:p>
        </p:txBody>
      </p:sp>
      <p:sp>
        <p:nvSpPr>
          <p:cNvPr id="25" name="Body Level One…"/>
          <p:cNvSpPr txBox="1"/>
          <p:nvPr>
            <p:ph type="body" sz="quarter" idx="1"/>
          </p:nvPr>
        </p:nvSpPr>
        <p:spPr>
          <a:xfrm>
            <a:off x="4833937" y="11465717"/>
            <a:ext cx="14716127" cy="1589487"/>
          </a:xfrm>
          <a:prstGeom prst="rect">
            <a:avLst/>
          </a:prstGeom>
        </p:spPr>
        <p:txBody>
          <a:bodyPr lIns="71436" tIns="71436" rIns="71436" bIns="71436"/>
          <a:lstStyle>
            <a:lvl1pPr algn="ctr" defTabSz="821530">
              <a:lnSpc>
                <a:spcPct val="100000"/>
              </a:lnSpc>
              <a:spcBef>
                <a:spcPts val="0"/>
              </a:spcBef>
              <a:defRPr cap="none" spc="0" sz="5200">
                <a:solidFill>
                  <a:srgbClr val="000000"/>
                </a:solidFill>
                <a:latin typeface="+mn-lt"/>
                <a:ea typeface="+mn-ea"/>
                <a:cs typeface="+mn-cs"/>
                <a:sym typeface="Helvetica Neue"/>
              </a:defRPr>
            </a:lvl1pPr>
            <a:lvl2pPr algn="ctr" defTabSz="821530">
              <a:lnSpc>
                <a:spcPct val="100000"/>
              </a:lnSpc>
              <a:spcBef>
                <a:spcPts val="0"/>
              </a:spcBef>
              <a:defRPr cap="none" spc="0" sz="5200">
                <a:solidFill>
                  <a:srgbClr val="000000"/>
                </a:solidFill>
                <a:latin typeface="+mn-lt"/>
                <a:ea typeface="+mn-ea"/>
                <a:cs typeface="+mn-cs"/>
                <a:sym typeface="Helvetica Neue"/>
              </a:defRPr>
            </a:lvl2pPr>
            <a:lvl3pPr algn="ctr" defTabSz="821530">
              <a:lnSpc>
                <a:spcPct val="100000"/>
              </a:lnSpc>
              <a:spcBef>
                <a:spcPts val="0"/>
              </a:spcBef>
              <a:defRPr cap="none" spc="0" sz="5200">
                <a:solidFill>
                  <a:srgbClr val="000000"/>
                </a:solidFill>
                <a:latin typeface="+mn-lt"/>
                <a:ea typeface="+mn-ea"/>
                <a:cs typeface="+mn-cs"/>
                <a:sym typeface="Helvetica Neue"/>
              </a:defRPr>
            </a:lvl3pPr>
            <a:lvl4pPr algn="ctr" defTabSz="821530">
              <a:lnSpc>
                <a:spcPct val="100000"/>
              </a:lnSpc>
              <a:spcBef>
                <a:spcPts val="0"/>
              </a:spcBef>
              <a:defRPr cap="none" spc="0" sz="5200">
                <a:solidFill>
                  <a:srgbClr val="000000"/>
                </a:solidFill>
                <a:latin typeface="+mn-lt"/>
                <a:ea typeface="+mn-ea"/>
                <a:cs typeface="+mn-cs"/>
                <a:sym typeface="Helvetica Neue"/>
              </a:defRPr>
            </a:lvl4pPr>
            <a:lvl5pPr algn="ctr" defTabSz="821530">
              <a:lnSpc>
                <a:spcPct val="100000"/>
              </a:lnSpc>
              <a:spcBef>
                <a:spcPts val="0"/>
              </a:spcBef>
              <a:defRPr cap="none" spc="0" sz="5200">
                <a:solidFill>
                  <a:srgbClr val="000000"/>
                </a:solidFill>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6"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189" name="Title Text"/>
          <p:cNvSpPr txBox="1"/>
          <p:nvPr>
            <p:ph type="title"/>
          </p:nvPr>
        </p:nvSpPr>
        <p:spPr>
          <a:xfrm>
            <a:off x="4387453" y="357186"/>
            <a:ext cx="15609094" cy="3036096"/>
          </a:xfrm>
          <a:prstGeom prst="rect">
            <a:avLst/>
          </a:prstGeom>
        </p:spPr>
        <p:txBody>
          <a:bodyPr lIns="71436" tIns="71436" rIns="71436" bIns="71436" anchor="ctr"/>
          <a:lstStyle>
            <a:lvl1pPr algn="ctr" defTabSz="821530">
              <a:lnSpc>
                <a:spcPct val="100000"/>
              </a:lnSpc>
              <a:defRPr spc="0" sz="11200">
                <a:solidFill>
                  <a:srgbClr val="000000"/>
                </a:solidFill>
                <a:latin typeface="Helvetica Neue Medium"/>
                <a:ea typeface="Helvetica Neue Medium"/>
                <a:cs typeface="Helvetica Neue Medium"/>
                <a:sym typeface="Helvetica Neue Medium"/>
              </a:defRPr>
            </a:lvl1pPr>
          </a:lstStyle>
          <a:p>
            <a:pPr/>
            <a:r>
              <a:t>Title Text</a:t>
            </a:r>
          </a:p>
        </p:txBody>
      </p:sp>
      <p:sp>
        <p:nvSpPr>
          <p:cNvPr id="190" name="Body Level One…"/>
          <p:cNvSpPr txBox="1"/>
          <p:nvPr>
            <p:ph type="body" idx="1"/>
          </p:nvPr>
        </p:nvSpPr>
        <p:spPr>
          <a:xfrm>
            <a:off x="4387453" y="3643312"/>
            <a:ext cx="15609094" cy="8840393"/>
          </a:xfrm>
          <a:prstGeom prst="rect">
            <a:avLst/>
          </a:prstGeom>
        </p:spPr>
        <p:txBody>
          <a:bodyPr lIns="71436" tIns="71436" rIns="71436" bIns="71436" anchor="ctr"/>
          <a:lstStyle>
            <a:lvl1pPr marL="611187" indent="-611187" defTabSz="821530">
              <a:lnSpc>
                <a:spcPct val="100000"/>
              </a:lnSpc>
              <a:spcBef>
                <a:spcPts val="5900"/>
              </a:spcBef>
              <a:buSzPct val="145000"/>
              <a:buChar char="•"/>
              <a:defRPr cap="none" spc="0" sz="4400">
                <a:solidFill>
                  <a:srgbClr val="000000"/>
                </a:solidFill>
                <a:latin typeface="+mn-lt"/>
                <a:ea typeface="+mn-ea"/>
                <a:cs typeface="+mn-cs"/>
                <a:sym typeface="Helvetica Neue"/>
              </a:defRPr>
            </a:lvl1pPr>
            <a:lvl2pPr marL="1055687" indent="-611187" defTabSz="821530">
              <a:lnSpc>
                <a:spcPct val="100000"/>
              </a:lnSpc>
              <a:spcBef>
                <a:spcPts val="5900"/>
              </a:spcBef>
              <a:buSzPct val="145000"/>
              <a:buChar char="•"/>
              <a:defRPr cap="none" spc="0" sz="4400">
                <a:solidFill>
                  <a:srgbClr val="000000"/>
                </a:solidFill>
                <a:latin typeface="+mn-lt"/>
                <a:ea typeface="+mn-ea"/>
                <a:cs typeface="+mn-cs"/>
                <a:sym typeface="Helvetica Neue"/>
              </a:defRPr>
            </a:lvl2pPr>
            <a:lvl3pPr marL="1500187" indent="-611187" defTabSz="821530">
              <a:lnSpc>
                <a:spcPct val="100000"/>
              </a:lnSpc>
              <a:spcBef>
                <a:spcPts val="5900"/>
              </a:spcBef>
              <a:buSzPct val="145000"/>
              <a:buChar char="•"/>
              <a:defRPr cap="none" spc="0" sz="4400">
                <a:solidFill>
                  <a:srgbClr val="000000"/>
                </a:solidFill>
                <a:latin typeface="+mn-lt"/>
                <a:ea typeface="+mn-ea"/>
                <a:cs typeface="+mn-cs"/>
                <a:sym typeface="Helvetica Neue"/>
              </a:defRPr>
            </a:lvl3pPr>
            <a:lvl4pPr marL="1944686" indent="-611187" defTabSz="821530">
              <a:lnSpc>
                <a:spcPct val="100000"/>
              </a:lnSpc>
              <a:spcBef>
                <a:spcPts val="5900"/>
              </a:spcBef>
              <a:buSzPct val="145000"/>
              <a:buChar char="•"/>
              <a:defRPr cap="none" spc="0" sz="4400">
                <a:solidFill>
                  <a:srgbClr val="000000"/>
                </a:solidFill>
                <a:latin typeface="+mn-lt"/>
                <a:ea typeface="+mn-ea"/>
                <a:cs typeface="+mn-cs"/>
                <a:sym typeface="Helvetica Neue"/>
              </a:defRPr>
            </a:lvl4pPr>
            <a:lvl5pPr marL="2389186" indent="-611186" defTabSz="821530">
              <a:lnSpc>
                <a:spcPct val="100000"/>
              </a:lnSpc>
              <a:spcBef>
                <a:spcPts val="5900"/>
              </a:spcBef>
              <a:buSzPct val="145000"/>
              <a:buChar char="•"/>
              <a:defRPr cap="none" spc="0" sz="4400">
                <a:solidFill>
                  <a:srgbClr val="000000"/>
                </a:solidFill>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91"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spTree>
      <p:nvGrpSpPr>
        <p:cNvPr id="1" name=""/>
        <p:cNvGrpSpPr/>
        <p:nvPr/>
      </p:nvGrpSpPr>
      <p:grpSpPr>
        <a:xfrm>
          <a:off x="0" y="0"/>
          <a:ext cx="0" cy="0"/>
          <a:chOff x="0" y="0"/>
          <a:chExt cx="0" cy="0"/>
        </a:xfrm>
      </p:grpSpPr>
      <p:sp>
        <p:nvSpPr>
          <p:cNvPr id="198" name="Rectangle 6"/>
          <p:cNvSpPr/>
          <p:nvPr/>
        </p:nvSpPr>
        <p:spPr>
          <a:xfrm>
            <a:off x="6350" y="12801600"/>
            <a:ext cx="24377650" cy="914400"/>
          </a:xfrm>
          <a:prstGeom prst="rect">
            <a:avLst/>
          </a:prstGeom>
          <a:solidFill>
            <a:srgbClr val="2683C6"/>
          </a:solidFill>
          <a:ln w="12700">
            <a:miter lim="400000"/>
          </a:ln>
        </p:spPr>
        <p:txBody>
          <a:bodyPr lIns="71436" tIns="71436" rIns="71436" bIns="71436"/>
          <a:lstStyle/>
          <a:p>
            <a:pPr algn="l" defTabSz="1828800">
              <a:defRPr sz="3600">
                <a:latin typeface="Calibri"/>
                <a:ea typeface="Calibri"/>
                <a:cs typeface="Calibri"/>
                <a:sym typeface="Calibri"/>
              </a:defRPr>
            </a:pPr>
          </a:p>
        </p:txBody>
      </p:sp>
      <p:sp>
        <p:nvSpPr>
          <p:cNvPr id="199" name="Rectangle 8"/>
          <p:cNvSpPr/>
          <p:nvPr/>
        </p:nvSpPr>
        <p:spPr>
          <a:xfrm>
            <a:off x="25" y="12668632"/>
            <a:ext cx="24377658" cy="128020"/>
          </a:xfrm>
          <a:prstGeom prst="rect">
            <a:avLst/>
          </a:prstGeom>
          <a:solidFill>
            <a:srgbClr val="1CADE4"/>
          </a:solidFill>
          <a:ln w="12700">
            <a:miter lim="400000"/>
          </a:ln>
        </p:spPr>
        <p:txBody>
          <a:bodyPr lIns="71436" tIns="71436" rIns="71436" bIns="71436"/>
          <a:lstStyle/>
          <a:p>
            <a:pPr algn="l" defTabSz="1828800">
              <a:defRPr sz="3600">
                <a:latin typeface="Calibri"/>
                <a:ea typeface="Calibri"/>
                <a:cs typeface="Calibri"/>
                <a:sym typeface="Calibri"/>
              </a:defRPr>
            </a:pPr>
          </a:p>
        </p:txBody>
      </p:sp>
      <p:sp>
        <p:nvSpPr>
          <p:cNvPr id="200" name="Straight Connector 9"/>
          <p:cNvSpPr/>
          <p:nvPr/>
        </p:nvSpPr>
        <p:spPr>
          <a:xfrm>
            <a:off x="2387064" y="3475691"/>
            <a:ext cx="19933920" cy="1"/>
          </a:xfrm>
          <a:prstGeom prst="line">
            <a:avLst/>
          </a:prstGeom>
          <a:ln w="12700">
            <a:solidFill>
              <a:srgbClr val="808080"/>
            </a:solidFill>
          </a:ln>
        </p:spPr>
        <p:txBody>
          <a:bodyPr lIns="45718" tIns="45718" rIns="45718" bIns="45718"/>
          <a:lstStyle/>
          <a:p>
            <a:pPr/>
          </a:p>
        </p:txBody>
      </p:sp>
      <p:sp>
        <p:nvSpPr>
          <p:cNvPr id="201" name="Title Text"/>
          <p:cNvSpPr txBox="1"/>
          <p:nvPr>
            <p:ph type="title"/>
          </p:nvPr>
        </p:nvSpPr>
        <p:spPr>
          <a:xfrm>
            <a:off x="2194560" y="573206"/>
            <a:ext cx="20116802" cy="2901514"/>
          </a:xfrm>
          <a:prstGeom prst="rect">
            <a:avLst/>
          </a:prstGeom>
        </p:spPr>
        <p:txBody>
          <a:bodyPr/>
          <a:lstStyle>
            <a:lvl1pPr>
              <a:defRPr spc="-200" sz="9600">
                <a:solidFill>
                  <a:srgbClr val="404040"/>
                </a:solidFill>
              </a:defRPr>
            </a:lvl1pPr>
          </a:lstStyle>
          <a:p>
            <a:pPr/>
            <a:r>
              <a:t>Title Text</a:t>
            </a:r>
          </a:p>
        </p:txBody>
      </p:sp>
      <p:sp>
        <p:nvSpPr>
          <p:cNvPr id="202" name="Body Level One…"/>
          <p:cNvSpPr txBox="1"/>
          <p:nvPr>
            <p:ph type="body" idx="1"/>
          </p:nvPr>
        </p:nvSpPr>
        <p:spPr>
          <a:xfrm>
            <a:off x="2194560" y="3691468"/>
            <a:ext cx="20116802" cy="8046720"/>
          </a:xfrm>
          <a:prstGeom prst="rect">
            <a:avLst/>
          </a:prstGeom>
        </p:spPr>
        <p:txBody>
          <a:bodyPr lIns="0" tIns="0" rIns="0" bIns="0"/>
          <a:lstStyle>
            <a:lvl1pPr marL="192019" indent="-192019" defTabSz="1773935">
              <a:lnSpc>
                <a:spcPct val="115000"/>
              </a:lnSpc>
              <a:spcBef>
                <a:spcPts val="0"/>
              </a:spcBef>
              <a:buClr>
                <a:srgbClr val="1CADE4"/>
              </a:buClr>
              <a:buSzPct val="100000"/>
              <a:buFont typeface="Calibri"/>
              <a:buChar char=" "/>
              <a:defRPr cap="none" spc="0" sz="4200">
                <a:solidFill>
                  <a:srgbClr val="404040"/>
                </a:solidFill>
              </a:defRPr>
            </a:lvl1pPr>
            <a:lvl2pPr marL="627888" indent="-426720" defTabSz="1773935">
              <a:lnSpc>
                <a:spcPct val="115000"/>
              </a:lnSpc>
              <a:spcBef>
                <a:spcPts val="0"/>
              </a:spcBef>
              <a:buClr>
                <a:srgbClr val="1CADE4"/>
              </a:buClr>
              <a:buSzPct val="100000"/>
              <a:buFont typeface="Calibri"/>
              <a:buChar char="◦"/>
              <a:defRPr cap="none" spc="0" sz="4200">
                <a:solidFill>
                  <a:srgbClr val="404040"/>
                </a:solidFill>
              </a:defRPr>
            </a:lvl2pPr>
            <a:lvl3pPr marL="932685" indent="-548637" defTabSz="1773935">
              <a:lnSpc>
                <a:spcPct val="115000"/>
              </a:lnSpc>
              <a:spcBef>
                <a:spcPts val="0"/>
              </a:spcBef>
              <a:buClr>
                <a:srgbClr val="1CADE4"/>
              </a:buClr>
              <a:buSzPct val="100000"/>
              <a:buFont typeface="Calibri"/>
              <a:buChar char="◦"/>
              <a:defRPr cap="none" spc="0" sz="4200">
                <a:solidFill>
                  <a:srgbClr val="404040"/>
                </a:solidFill>
              </a:defRPr>
            </a:lvl3pPr>
            <a:lvl4pPr marL="1115566" indent="-548638" defTabSz="1773935">
              <a:lnSpc>
                <a:spcPct val="115000"/>
              </a:lnSpc>
              <a:spcBef>
                <a:spcPts val="0"/>
              </a:spcBef>
              <a:buClr>
                <a:srgbClr val="1CADE4"/>
              </a:buClr>
              <a:buSzPct val="100000"/>
              <a:buFont typeface="Calibri"/>
              <a:buChar char="◦"/>
              <a:defRPr cap="none" spc="0" sz="4200">
                <a:solidFill>
                  <a:srgbClr val="404040"/>
                </a:solidFill>
              </a:defRPr>
            </a:lvl4pPr>
            <a:lvl5pPr marL="1298447" indent="-548638" defTabSz="1773935">
              <a:lnSpc>
                <a:spcPct val="115000"/>
              </a:lnSpc>
              <a:spcBef>
                <a:spcPts val="0"/>
              </a:spcBef>
              <a:buClr>
                <a:srgbClr val="1CADE4"/>
              </a:buClr>
              <a:buSzPct val="100000"/>
              <a:buFont typeface="Calibri"/>
              <a:buChar char="◦"/>
              <a:defRPr cap="none" spc="0" sz="4200">
                <a:solidFill>
                  <a:srgbClr val="404040"/>
                </a:solidFill>
              </a:defRPr>
            </a:lvl5pPr>
          </a:lstStyle>
          <a:p>
            <a:pPr/>
            <a:r>
              <a:t>Body Level One</a:t>
            </a:r>
          </a:p>
          <a:p>
            <a:pPr lvl="1"/>
            <a:r>
              <a:t>Body Level Two</a:t>
            </a:r>
          </a:p>
          <a:p>
            <a:pPr lvl="2"/>
            <a:r>
              <a:t>Body Level Three</a:t>
            </a:r>
          </a:p>
          <a:p>
            <a:pPr lvl="3"/>
            <a:r>
              <a:t>Body Level Four</a:t>
            </a:r>
          </a:p>
          <a:p>
            <a:pPr lvl="4"/>
            <a:r>
              <a:t>Body Level Five</a:t>
            </a:r>
          </a:p>
        </p:txBody>
      </p:sp>
      <p:sp>
        <p:nvSpPr>
          <p:cNvPr id="2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Center">
    <p:spTree>
      <p:nvGrpSpPr>
        <p:cNvPr id="1" name=""/>
        <p:cNvGrpSpPr/>
        <p:nvPr/>
      </p:nvGrpSpPr>
      <p:grpSpPr>
        <a:xfrm>
          <a:off x="0" y="0"/>
          <a:ext cx="0" cy="0"/>
          <a:chOff x="0" y="0"/>
          <a:chExt cx="0" cy="0"/>
        </a:xfrm>
      </p:grpSpPr>
      <p:sp>
        <p:nvSpPr>
          <p:cNvPr id="33" name="Title Text"/>
          <p:cNvSpPr txBox="1"/>
          <p:nvPr>
            <p:ph type="title"/>
          </p:nvPr>
        </p:nvSpPr>
        <p:spPr>
          <a:xfrm>
            <a:off x="4833937" y="4536280"/>
            <a:ext cx="14716127" cy="4643439"/>
          </a:xfrm>
          <a:prstGeom prst="rect">
            <a:avLst/>
          </a:prstGeom>
        </p:spPr>
        <p:txBody>
          <a:bodyPr lIns="71436" tIns="71436" rIns="71436" bIns="71436" anchor="ctr"/>
          <a:lstStyle>
            <a:lvl1pPr>
              <a:defRPr spc="-200" sz="9600">
                <a:solidFill>
                  <a:srgbClr val="404040"/>
                </a:solidFill>
              </a:defRPr>
            </a:lvl1pPr>
          </a:lstStyle>
          <a:p>
            <a:pPr/>
            <a:r>
              <a:t>Title Text</a:t>
            </a:r>
          </a:p>
        </p:txBody>
      </p:sp>
      <p:sp>
        <p:nvSpPr>
          <p:cNvPr id="34"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Vertical">
    <p:spTree>
      <p:nvGrpSpPr>
        <p:cNvPr id="1" name=""/>
        <p:cNvGrpSpPr/>
        <p:nvPr/>
      </p:nvGrpSpPr>
      <p:grpSpPr>
        <a:xfrm>
          <a:off x="0" y="0"/>
          <a:ext cx="0" cy="0"/>
          <a:chOff x="0" y="0"/>
          <a:chExt cx="0" cy="0"/>
        </a:xfrm>
      </p:grpSpPr>
      <p:sp>
        <p:nvSpPr>
          <p:cNvPr id="41" name="Image"/>
          <p:cNvSpPr/>
          <p:nvPr>
            <p:ph type="pic" idx="21"/>
          </p:nvPr>
        </p:nvSpPr>
        <p:spPr>
          <a:xfrm>
            <a:off x="6231432" y="863203"/>
            <a:ext cx="17439683" cy="11626455"/>
          </a:xfrm>
          <a:prstGeom prst="rect">
            <a:avLst/>
          </a:prstGeom>
        </p:spPr>
        <p:txBody>
          <a:bodyPr lIns="91439" tIns="45719" rIns="91439" bIns="45719">
            <a:noAutofit/>
          </a:bodyPr>
          <a:lstStyle/>
          <a:p>
            <a:pPr/>
          </a:p>
        </p:txBody>
      </p:sp>
      <p:sp>
        <p:nvSpPr>
          <p:cNvPr id="42" name="Title Text"/>
          <p:cNvSpPr txBox="1"/>
          <p:nvPr>
            <p:ph type="title"/>
          </p:nvPr>
        </p:nvSpPr>
        <p:spPr>
          <a:xfrm>
            <a:off x="4387453" y="892967"/>
            <a:ext cx="7500939" cy="5607846"/>
          </a:xfrm>
          <a:prstGeom prst="rect">
            <a:avLst/>
          </a:prstGeom>
        </p:spPr>
        <p:txBody>
          <a:bodyPr lIns="71436" tIns="71436" rIns="71436" bIns="71436"/>
          <a:lstStyle>
            <a:lvl1pPr algn="ctr" defTabSz="821530">
              <a:lnSpc>
                <a:spcPct val="100000"/>
              </a:lnSpc>
              <a:defRPr spc="0" sz="8400">
                <a:solidFill>
                  <a:srgbClr val="000000"/>
                </a:solidFill>
                <a:latin typeface="Helvetica Neue Medium"/>
                <a:ea typeface="Helvetica Neue Medium"/>
                <a:cs typeface="Helvetica Neue Medium"/>
                <a:sym typeface="Helvetica Neue Medium"/>
              </a:defRPr>
            </a:lvl1pPr>
          </a:lstStyle>
          <a:p>
            <a:pPr/>
            <a:r>
              <a:t>Title Text</a:t>
            </a:r>
          </a:p>
        </p:txBody>
      </p:sp>
      <p:sp>
        <p:nvSpPr>
          <p:cNvPr id="43" name="Body Level One…"/>
          <p:cNvSpPr txBox="1"/>
          <p:nvPr>
            <p:ph type="body" sz="quarter" idx="1"/>
          </p:nvPr>
        </p:nvSpPr>
        <p:spPr>
          <a:xfrm>
            <a:off x="4387453" y="6643686"/>
            <a:ext cx="7500939" cy="5786439"/>
          </a:xfrm>
          <a:prstGeom prst="rect">
            <a:avLst/>
          </a:prstGeom>
        </p:spPr>
        <p:txBody>
          <a:bodyPr lIns="71436" tIns="71436" rIns="71436" bIns="71436"/>
          <a:lstStyle>
            <a:lvl1pPr algn="ctr" defTabSz="821530">
              <a:lnSpc>
                <a:spcPct val="100000"/>
              </a:lnSpc>
              <a:spcBef>
                <a:spcPts val="0"/>
              </a:spcBef>
              <a:defRPr cap="none" spc="0" sz="5200">
                <a:solidFill>
                  <a:srgbClr val="000000"/>
                </a:solidFill>
                <a:latin typeface="+mn-lt"/>
                <a:ea typeface="+mn-ea"/>
                <a:cs typeface="+mn-cs"/>
                <a:sym typeface="Helvetica Neue"/>
              </a:defRPr>
            </a:lvl1pPr>
            <a:lvl2pPr algn="ctr" defTabSz="821530">
              <a:lnSpc>
                <a:spcPct val="100000"/>
              </a:lnSpc>
              <a:spcBef>
                <a:spcPts val="0"/>
              </a:spcBef>
              <a:defRPr cap="none" spc="0" sz="5200">
                <a:solidFill>
                  <a:srgbClr val="000000"/>
                </a:solidFill>
                <a:latin typeface="+mn-lt"/>
                <a:ea typeface="+mn-ea"/>
                <a:cs typeface="+mn-cs"/>
                <a:sym typeface="Helvetica Neue"/>
              </a:defRPr>
            </a:lvl2pPr>
            <a:lvl3pPr algn="ctr" defTabSz="821530">
              <a:lnSpc>
                <a:spcPct val="100000"/>
              </a:lnSpc>
              <a:spcBef>
                <a:spcPts val="0"/>
              </a:spcBef>
              <a:defRPr cap="none" spc="0" sz="5200">
                <a:solidFill>
                  <a:srgbClr val="000000"/>
                </a:solidFill>
                <a:latin typeface="+mn-lt"/>
                <a:ea typeface="+mn-ea"/>
                <a:cs typeface="+mn-cs"/>
                <a:sym typeface="Helvetica Neue"/>
              </a:defRPr>
            </a:lvl3pPr>
            <a:lvl4pPr algn="ctr" defTabSz="821530">
              <a:lnSpc>
                <a:spcPct val="100000"/>
              </a:lnSpc>
              <a:spcBef>
                <a:spcPts val="0"/>
              </a:spcBef>
              <a:defRPr cap="none" spc="0" sz="5200">
                <a:solidFill>
                  <a:srgbClr val="000000"/>
                </a:solidFill>
                <a:latin typeface="+mn-lt"/>
                <a:ea typeface="+mn-ea"/>
                <a:cs typeface="+mn-cs"/>
                <a:sym typeface="Helvetica Neue"/>
              </a:defRPr>
            </a:lvl4pPr>
            <a:lvl5pPr algn="ctr" defTabSz="821530">
              <a:lnSpc>
                <a:spcPct val="100000"/>
              </a:lnSpc>
              <a:spcBef>
                <a:spcPts val="0"/>
              </a:spcBef>
              <a:defRPr cap="none" spc="0" sz="5200">
                <a:solidFill>
                  <a:srgbClr val="000000"/>
                </a:solidFill>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44"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 Top">
    <p:spTree>
      <p:nvGrpSpPr>
        <p:cNvPr id="1" name=""/>
        <p:cNvGrpSpPr/>
        <p:nvPr/>
      </p:nvGrpSpPr>
      <p:grpSpPr>
        <a:xfrm>
          <a:off x="0" y="0"/>
          <a:ext cx="0" cy="0"/>
          <a:chOff x="0" y="0"/>
          <a:chExt cx="0" cy="0"/>
        </a:xfrm>
      </p:grpSpPr>
      <p:sp>
        <p:nvSpPr>
          <p:cNvPr id="51" name="Title Text"/>
          <p:cNvSpPr txBox="1"/>
          <p:nvPr>
            <p:ph type="title"/>
          </p:nvPr>
        </p:nvSpPr>
        <p:spPr>
          <a:xfrm>
            <a:off x="4387453" y="357186"/>
            <a:ext cx="15609094" cy="3036096"/>
          </a:xfrm>
          <a:prstGeom prst="rect">
            <a:avLst/>
          </a:prstGeom>
        </p:spPr>
        <p:txBody>
          <a:bodyPr lIns="71436" tIns="71436" rIns="71436" bIns="71436" anchor="ctr"/>
          <a:lstStyle>
            <a:lvl1pPr>
              <a:defRPr spc="-200" sz="9600">
                <a:solidFill>
                  <a:srgbClr val="404040"/>
                </a:solidFill>
              </a:defRPr>
            </a:lvl1pPr>
          </a:lstStyle>
          <a:p>
            <a:pPr/>
            <a:r>
              <a:t>Title Text</a:t>
            </a:r>
          </a:p>
        </p:txBody>
      </p:sp>
      <p:sp>
        <p:nvSpPr>
          <p:cNvPr id="52"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Bullets">
    <p:spTree>
      <p:nvGrpSpPr>
        <p:cNvPr id="1" name=""/>
        <p:cNvGrpSpPr/>
        <p:nvPr/>
      </p:nvGrpSpPr>
      <p:grpSpPr>
        <a:xfrm>
          <a:off x="0" y="0"/>
          <a:ext cx="0" cy="0"/>
          <a:chOff x="0" y="0"/>
          <a:chExt cx="0" cy="0"/>
        </a:xfrm>
      </p:grpSpPr>
      <p:sp>
        <p:nvSpPr>
          <p:cNvPr id="59" name="Title Text"/>
          <p:cNvSpPr txBox="1"/>
          <p:nvPr>
            <p:ph type="title"/>
          </p:nvPr>
        </p:nvSpPr>
        <p:spPr>
          <a:xfrm>
            <a:off x="4387453" y="357186"/>
            <a:ext cx="15609094" cy="3036096"/>
          </a:xfrm>
          <a:prstGeom prst="rect">
            <a:avLst/>
          </a:prstGeom>
        </p:spPr>
        <p:txBody>
          <a:bodyPr lIns="71436" tIns="71436" rIns="71436" bIns="71436" anchor="ctr"/>
          <a:lstStyle>
            <a:lvl1pPr>
              <a:defRPr spc="-200" sz="9600">
                <a:solidFill>
                  <a:srgbClr val="404040"/>
                </a:solidFill>
              </a:defRPr>
            </a:lvl1pPr>
          </a:lstStyle>
          <a:p>
            <a:pPr/>
            <a:r>
              <a:t>Title Text</a:t>
            </a:r>
          </a:p>
        </p:txBody>
      </p:sp>
      <p:sp>
        <p:nvSpPr>
          <p:cNvPr id="60" name="Body Level One…"/>
          <p:cNvSpPr txBox="1"/>
          <p:nvPr>
            <p:ph type="body" idx="1"/>
          </p:nvPr>
        </p:nvSpPr>
        <p:spPr>
          <a:xfrm>
            <a:off x="4387453" y="3643312"/>
            <a:ext cx="15609094" cy="8840393"/>
          </a:xfrm>
          <a:prstGeom prst="rect">
            <a:avLst/>
          </a:prstGeom>
        </p:spPr>
        <p:txBody>
          <a:bodyPr lIns="71436" tIns="71436" rIns="71436" bIns="71436" anchor="ctr"/>
          <a:lstStyle>
            <a:lvl1pPr marL="481262" indent="-481262">
              <a:lnSpc>
                <a:spcPct val="115000"/>
              </a:lnSpc>
              <a:spcBef>
                <a:spcPts val="0"/>
              </a:spcBef>
              <a:buSzPct val="100000"/>
              <a:buChar char="•"/>
              <a:defRPr cap="none" spc="0">
                <a:solidFill>
                  <a:srgbClr val="404040"/>
                </a:solidFill>
              </a:defRPr>
            </a:lvl1pPr>
            <a:lvl2pPr marL="925762" indent="-481262">
              <a:lnSpc>
                <a:spcPct val="115000"/>
              </a:lnSpc>
              <a:spcBef>
                <a:spcPts val="0"/>
              </a:spcBef>
              <a:buSzPct val="100000"/>
              <a:buChar char="•"/>
              <a:defRPr cap="none" spc="0">
                <a:solidFill>
                  <a:srgbClr val="404040"/>
                </a:solidFill>
              </a:defRPr>
            </a:lvl2pPr>
            <a:lvl3pPr marL="1516013" indent="-627013">
              <a:lnSpc>
                <a:spcPct val="115000"/>
              </a:lnSpc>
              <a:spcBef>
                <a:spcPts val="0"/>
              </a:spcBef>
              <a:buSzPct val="100000"/>
              <a:buChar char="◦"/>
              <a:defRPr cap="none" spc="0">
                <a:solidFill>
                  <a:srgbClr val="404040"/>
                </a:solidFill>
              </a:defRPr>
            </a:lvl3pPr>
            <a:lvl4pPr marL="1960515" indent="-627015">
              <a:lnSpc>
                <a:spcPct val="115000"/>
              </a:lnSpc>
              <a:spcBef>
                <a:spcPts val="0"/>
              </a:spcBef>
              <a:buSzPct val="100000"/>
              <a:buChar char="◦"/>
              <a:defRPr cap="none" spc="0">
                <a:solidFill>
                  <a:srgbClr val="404040"/>
                </a:solidFill>
              </a:defRPr>
            </a:lvl4pPr>
            <a:lvl5pPr marL="2405015" indent="-627015">
              <a:lnSpc>
                <a:spcPct val="115000"/>
              </a:lnSpc>
              <a:spcBef>
                <a:spcPts val="0"/>
              </a:spcBef>
              <a:buSzPct val="100000"/>
              <a:buChar char="◦"/>
              <a:defRPr cap="none" spc="0">
                <a:solidFill>
                  <a:srgbClr val="404040"/>
                </a:solidFill>
              </a:defRPr>
            </a:lvl5pPr>
          </a:lstStyle>
          <a:p>
            <a:pPr/>
            <a:r>
              <a:t>Body Level One</a:t>
            </a:r>
          </a:p>
          <a:p>
            <a:pPr lvl="1"/>
            <a:r>
              <a:t>Body Level Two</a:t>
            </a:r>
          </a:p>
          <a:p>
            <a:pPr lvl="2"/>
            <a:r>
              <a:t>Body Level Three</a:t>
            </a:r>
          </a:p>
          <a:p>
            <a:pPr lvl="3"/>
            <a:r>
              <a:t>Body Level Four</a:t>
            </a:r>
          </a:p>
          <a:p>
            <a:pPr lvl="4"/>
            <a:r>
              <a:t>Body Level Five</a:t>
            </a:r>
          </a:p>
        </p:txBody>
      </p:sp>
      <p:sp>
        <p:nvSpPr>
          <p:cNvPr id="61"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68" name="Image"/>
          <p:cNvSpPr/>
          <p:nvPr>
            <p:ph type="pic" sz="half" idx="21"/>
          </p:nvPr>
        </p:nvSpPr>
        <p:spPr>
          <a:xfrm>
            <a:off x="8794253" y="3637357"/>
            <a:ext cx="13260588" cy="8840393"/>
          </a:xfrm>
          <a:prstGeom prst="rect">
            <a:avLst/>
          </a:prstGeom>
        </p:spPr>
        <p:txBody>
          <a:bodyPr lIns="91439" tIns="45719" rIns="91439" bIns="45719">
            <a:noAutofit/>
          </a:bodyPr>
          <a:lstStyle/>
          <a:p>
            <a:pPr/>
          </a:p>
        </p:txBody>
      </p:sp>
      <p:sp>
        <p:nvSpPr>
          <p:cNvPr id="69" name="Title Text"/>
          <p:cNvSpPr txBox="1"/>
          <p:nvPr>
            <p:ph type="title"/>
          </p:nvPr>
        </p:nvSpPr>
        <p:spPr>
          <a:xfrm>
            <a:off x="4387453" y="357186"/>
            <a:ext cx="15609094" cy="3036096"/>
          </a:xfrm>
          <a:prstGeom prst="rect">
            <a:avLst/>
          </a:prstGeom>
        </p:spPr>
        <p:txBody>
          <a:bodyPr lIns="71436" tIns="71436" rIns="71436" bIns="71436" anchor="ctr"/>
          <a:lstStyle>
            <a:lvl1pPr>
              <a:defRPr spc="-200" sz="9600">
                <a:solidFill>
                  <a:srgbClr val="404040"/>
                </a:solidFill>
              </a:defRPr>
            </a:lvl1pPr>
          </a:lstStyle>
          <a:p>
            <a:pPr/>
            <a:r>
              <a:t>Title Text</a:t>
            </a:r>
          </a:p>
        </p:txBody>
      </p:sp>
      <p:sp>
        <p:nvSpPr>
          <p:cNvPr id="70" name="Body Level One…"/>
          <p:cNvSpPr txBox="1"/>
          <p:nvPr>
            <p:ph type="body" sz="quarter" idx="1"/>
          </p:nvPr>
        </p:nvSpPr>
        <p:spPr>
          <a:xfrm>
            <a:off x="4387453" y="3643312"/>
            <a:ext cx="7500939" cy="8840393"/>
          </a:xfrm>
          <a:prstGeom prst="rect">
            <a:avLst/>
          </a:prstGeom>
        </p:spPr>
        <p:txBody>
          <a:bodyPr lIns="71436" tIns="71436" rIns="71436" bIns="71436" anchor="ctr"/>
          <a:lstStyle>
            <a:lvl1pPr marL="465363" indent="-465363" defTabSz="821530">
              <a:lnSpc>
                <a:spcPct val="100000"/>
              </a:lnSpc>
              <a:spcBef>
                <a:spcPts val="4500"/>
              </a:spcBef>
              <a:buSzPct val="100000"/>
              <a:buChar char="•"/>
              <a:defRPr cap="none" spc="0" sz="3800">
                <a:solidFill>
                  <a:srgbClr val="000000"/>
                </a:solidFill>
                <a:latin typeface="+mn-lt"/>
                <a:ea typeface="+mn-ea"/>
                <a:cs typeface="+mn-cs"/>
                <a:sym typeface="Helvetica Neue"/>
              </a:defRPr>
            </a:lvl1pPr>
            <a:lvl2pPr marL="808263" indent="-465363" defTabSz="821530">
              <a:lnSpc>
                <a:spcPct val="100000"/>
              </a:lnSpc>
              <a:spcBef>
                <a:spcPts val="4500"/>
              </a:spcBef>
              <a:buSzPct val="100000"/>
              <a:buChar char="•"/>
              <a:defRPr cap="none" spc="0" sz="3800">
                <a:solidFill>
                  <a:srgbClr val="000000"/>
                </a:solidFill>
                <a:latin typeface="+mn-lt"/>
                <a:ea typeface="+mn-ea"/>
                <a:cs typeface="+mn-cs"/>
                <a:sym typeface="Helvetica Neue"/>
              </a:defRPr>
            </a:lvl2pPr>
            <a:lvl3pPr marL="1151164" indent="-465363" defTabSz="821530">
              <a:lnSpc>
                <a:spcPct val="100000"/>
              </a:lnSpc>
              <a:spcBef>
                <a:spcPts val="4500"/>
              </a:spcBef>
              <a:buSzPct val="100000"/>
              <a:buChar char="◦"/>
              <a:defRPr cap="none" spc="0" sz="3800">
                <a:solidFill>
                  <a:srgbClr val="000000"/>
                </a:solidFill>
                <a:latin typeface="+mn-lt"/>
                <a:ea typeface="+mn-ea"/>
                <a:cs typeface="+mn-cs"/>
                <a:sym typeface="Helvetica Neue"/>
              </a:defRPr>
            </a:lvl3pPr>
            <a:lvl4pPr marL="1494064" indent="-465364" defTabSz="821530">
              <a:lnSpc>
                <a:spcPct val="100000"/>
              </a:lnSpc>
              <a:spcBef>
                <a:spcPts val="4500"/>
              </a:spcBef>
              <a:buSzPct val="100000"/>
              <a:buChar char="◦"/>
              <a:defRPr cap="none" spc="0" sz="3800">
                <a:solidFill>
                  <a:srgbClr val="000000"/>
                </a:solidFill>
                <a:latin typeface="+mn-lt"/>
                <a:ea typeface="+mn-ea"/>
                <a:cs typeface="+mn-cs"/>
                <a:sym typeface="Helvetica Neue"/>
              </a:defRPr>
            </a:lvl4pPr>
            <a:lvl5pPr marL="1836964" indent="-465364" defTabSz="821530">
              <a:lnSpc>
                <a:spcPct val="100000"/>
              </a:lnSpc>
              <a:spcBef>
                <a:spcPts val="4500"/>
              </a:spcBef>
              <a:buSzPct val="100000"/>
              <a:buChar char="◦"/>
              <a:defRPr cap="none" spc="0" sz="3800">
                <a:solidFill>
                  <a:srgbClr val="000000"/>
                </a:solidFill>
                <a:latin typeface="+mn-lt"/>
                <a:ea typeface="+mn-ea"/>
                <a:cs typeface="+mn-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71" name="Slide Number"/>
          <p:cNvSpPr txBox="1"/>
          <p:nvPr>
            <p:ph type="sldNum" sz="quarter" idx="2"/>
          </p:nvPr>
        </p:nvSpPr>
        <p:spPr>
          <a:xfrm>
            <a:off x="11954104" y="13073062"/>
            <a:ext cx="466267" cy="473075"/>
          </a:xfrm>
          <a:prstGeom prst="rect">
            <a:avLst/>
          </a:prstGeom>
        </p:spPr>
        <p:txBody>
          <a:bodyPr lIns="71436" tIns="71436" rIns="71436" bIns="71436" anchor="t"/>
          <a:lstStyle>
            <a:lvl1pPr algn="ctr" defTabSz="821530">
              <a:defRPr sz="2200">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78" name="Body Level One…"/>
          <p:cNvSpPr txBox="1"/>
          <p:nvPr>
            <p:ph type="body" idx="1"/>
          </p:nvPr>
        </p:nvSpPr>
        <p:spPr>
          <a:xfrm>
            <a:off x="4387453" y="1785936"/>
            <a:ext cx="15609094" cy="10144127"/>
          </a:xfrm>
          <a:prstGeom prst="rect">
            <a:avLst/>
          </a:prstGeom>
        </p:spPr>
        <p:txBody>
          <a:bodyPr lIns="71436" tIns="71436" rIns="71436" bIns="71436" anchor="ctr"/>
          <a:lstStyle>
            <a:lvl1pPr marL="481262" indent="-481262">
              <a:lnSpc>
                <a:spcPct val="115000"/>
              </a:lnSpc>
              <a:spcBef>
                <a:spcPts val="0"/>
              </a:spcBef>
              <a:buSzPct val="100000"/>
              <a:buChar char="•"/>
              <a:defRPr cap="none" spc="0">
                <a:solidFill>
                  <a:srgbClr val="404040"/>
                </a:solidFill>
              </a:defRPr>
            </a:lvl1pPr>
            <a:lvl2pPr marL="925762" indent="-481262">
              <a:lnSpc>
                <a:spcPct val="115000"/>
              </a:lnSpc>
              <a:spcBef>
                <a:spcPts val="0"/>
              </a:spcBef>
              <a:buSzPct val="100000"/>
              <a:buChar char="•"/>
              <a:defRPr cap="none" spc="0">
                <a:solidFill>
                  <a:srgbClr val="404040"/>
                </a:solidFill>
              </a:defRPr>
            </a:lvl2pPr>
            <a:lvl3pPr marL="1516013" indent="-627013">
              <a:lnSpc>
                <a:spcPct val="115000"/>
              </a:lnSpc>
              <a:spcBef>
                <a:spcPts val="0"/>
              </a:spcBef>
              <a:buSzPct val="100000"/>
              <a:buChar char="◦"/>
              <a:defRPr cap="none" spc="0">
                <a:solidFill>
                  <a:srgbClr val="404040"/>
                </a:solidFill>
              </a:defRPr>
            </a:lvl3pPr>
            <a:lvl4pPr marL="1960515" indent="-627015">
              <a:lnSpc>
                <a:spcPct val="115000"/>
              </a:lnSpc>
              <a:spcBef>
                <a:spcPts val="0"/>
              </a:spcBef>
              <a:buSzPct val="100000"/>
              <a:buChar char="◦"/>
              <a:defRPr cap="none" spc="0">
                <a:solidFill>
                  <a:srgbClr val="404040"/>
                </a:solidFill>
              </a:defRPr>
            </a:lvl4pPr>
            <a:lvl5pPr marL="2405015" indent="-627015">
              <a:lnSpc>
                <a:spcPct val="115000"/>
              </a:lnSpc>
              <a:spcBef>
                <a:spcPts val="0"/>
              </a:spcBef>
              <a:buSzPct val="100000"/>
              <a:buChar char="◦"/>
              <a:defRPr cap="none" spc="0">
                <a:solidFill>
                  <a:srgbClr val="404040"/>
                </a:solidFill>
              </a:defRPr>
            </a:lvl5pPr>
          </a:lstStyle>
          <a:p>
            <a:pPr/>
            <a:r>
              <a:t>Body Level One</a:t>
            </a:r>
          </a:p>
          <a:p>
            <a:pPr lvl="1"/>
            <a:r>
              <a:t>Body Level Two</a:t>
            </a:r>
          </a:p>
          <a:p>
            <a:pPr lvl="2"/>
            <a:r>
              <a:t>Body Level Three</a:t>
            </a:r>
          </a:p>
          <a:p>
            <a:pPr lvl="3"/>
            <a:r>
              <a:t>Body Level Four</a:t>
            </a:r>
          </a:p>
          <a:p>
            <a:pPr lvl="4"/>
            <a:r>
              <a:t>Body Level Five</a:t>
            </a:r>
          </a:p>
        </p:txBody>
      </p:sp>
      <p:sp>
        <p:nvSpPr>
          <p:cNvPr id="79"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spTree>
      <p:nvGrpSpPr>
        <p:cNvPr id="1" name=""/>
        <p:cNvGrpSpPr/>
        <p:nvPr/>
      </p:nvGrpSpPr>
      <p:grpSpPr>
        <a:xfrm>
          <a:off x="0" y="0"/>
          <a:ext cx="0" cy="0"/>
          <a:chOff x="0" y="0"/>
          <a:chExt cx="0" cy="0"/>
        </a:xfrm>
      </p:grpSpPr>
      <p:sp>
        <p:nvSpPr>
          <p:cNvPr id="86" name="Image"/>
          <p:cNvSpPr/>
          <p:nvPr>
            <p:ph type="pic" sz="quarter" idx="21"/>
          </p:nvPr>
        </p:nvSpPr>
        <p:spPr>
          <a:xfrm>
            <a:off x="12442031" y="7072311"/>
            <a:ext cx="8514490" cy="5679283"/>
          </a:xfrm>
          <a:prstGeom prst="rect">
            <a:avLst/>
          </a:prstGeom>
        </p:spPr>
        <p:txBody>
          <a:bodyPr lIns="91439" tIns="45719" rIns="91439" bIns="45719">
            <a:noAutofit/>
          </a:bodyPr>
          <a:lstStyle/>
          <a:p>
            <a:pPr/>
          </a:p>
        </p:txBody>
      </p:sp>
      <p:sp>
        <p:nvSpPr>
          <p:cNvPr id="87" name="Image"/>
          <p:cNvSpPr/>
          <p:nvPr>
            <p:ph type="pic" sz="quarter" idx="22"/>
          </p:nvPr>
        </p:nvSpPr>
        <p:spPr>
          <a:xfrm>
            <a:off x="12192000" y="1250155"/>
            <a:ext cx="8251033" cy="5500691"/>
          </a:xfrm>
          <a:prstGeom prst="rect">
            <a:avLst/>
          </a:prstGeom>
        </p:spPr>
        <p:txBody>
          <a:bodyPr lIns="91439" tIns="45719" rIns="91439" bIns="45719">
            <a:noAutofit/>
          </a:bodyPr>
          <a:lstStyle/>
          <a:p>
            <a:pPr/>
          </a:p>
        </p:txBody>
      </p:sp>
      <p:sp>
        <p:nvSpPr>
          <p:cNvPr id="88" name="Image"/>
          <p:cNvSpPr/>
          <p:nvPr>
            <p:ph type="pic" idx="23"/>
          </p:nvPr>
        </p:nvSpPr>
        <p:spPr>
          <a:xfrm>
            <a:off x="-291704" y="1250155"/>
            <a:ext cx="16850321" cy="11233549"/>
          </a:xfrm>
          <a:prstGeom prst="rect">
            <a:avLst/>
          </a:prstGeom>
        </p:spPr>
        <p:txBody>
          <a:bodyPr lIns="91439" tIns="45719" rIns="91439" bIns="45719">
            <a:noAutofit/>
          </a:bodyPr>
          <a:lstStyle/>
          <a:p>
            <a:pPr/>
          </a:p>
        </p:txBody>
      </p:sp>
      <p:sp>
        <p:nvSpPr>
          <p:cNvPr id="89" name="Slide Number"/>
          <p:cNvSpPr txBox="1"/>
          <p:nvPr>
            <p:ph type="sldNum" sz="quarter" idx="2"/>
          </p:nvPr>
        </p:nvSpPr>
        <p:spPr>
          <a:xfrm>
            <a:off x="11954104" y="13073062"/>
            <a:ext cx="466267" cy="477670"/>
          </a:xfrm>
          <a:prstGeom prst="rect">
            <a:avLst/>
          </a:prstGeom>
        </p:spPr>
        <p:txBody>
          <a:bodyPr lIns="71436" tIns="71436" rIns="71436" bIns="71436" anchor="t"/>
          <a:lstStyle>
            <a:lvl1pPr algn="ctr" defTabSz="821530">
              <a:defRPr sz="2200">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Rectangle 6"/>
          <p:cNvSpPr/>
          <p:nvPr/>
        </p:nvSpPr>
        <p:spPr>
          <a:xfrm>
            <a:off x="-1" y="12801600"/>
            <a:ext cx="24384008" cy="914400"/>
          </a:xfrm>
          <a:prstGeom prst="rect">
            <a:avLst/>
          </a:prstGeom>
          <a:solidFill>
            <a:srgbClr val="2683C6"/>
          </a:solidFill>
          <a:ln w="12700">
            <a:miter lim="400000"/>
          </a:ln>
        </p:spPr>
        <p:txBody>
          <a:bodyPr lIns="71436" tIns="71436" rIns="71436" bIns="71436"/>
          <a:lstStyle/>
          <a:p>
            <a:pPr algn="l" defTabSz="1828800">
              <a:defRPr sz="3600">
                <a:latin typeface="Calibri"/>
                <a:ea typeface="Calibri"/>
                <a:cs typeface="Calibri"/>
                <a:sym typeface="Calibri"/>
              </a:defRPr>
            </a:pPr>
          </a:p>
        </p:txBody>
      </p:sp>
      <p:sp>
        <p:nvSpPr>
          <p:cNvPr id="3" name="Rectangle 7"/>
          <p:cNvSpPr/>
          <p:nvPr/>
        </p:nvSpPr>
        <p:spPr>
          <a:xfrm>
            <a:off x="-1" y="12668632"/>
            <a:ext cx="24384008" cy="132974"/>
          </a:xfrm>
          <a:prstGeom prst="rect">
            <a:avLst/>
          </a:prstGeom>
          <a:solidFill>
            <a:srgbClr val="1CADE4"/>
          </a:solidFill>
          <a:ln w="12700">
            <a:miter lim="400000"/>
          </a:ln>
        </p:spPr>
        <p:txBody>
          <a:bodyPr lIns="71436" tIns="71436" rIns="71436" bIns="71436"/>
          <a:lstStyle/>
          <a:p>
            <a:pPr algn="l" defTabSz="1828800">
              <a:defRPr sz="3600">
                <a:latin typeface="Calibri"/>
                <a:ea typeface="Calibri"/>
                <a:cs typeface="Calibri"/>
                <a:sym typeface="Calibri"/>
              </a:defRPr>
            </a:pPr>
          </a:p>
        </p:txBody>
      </p:sp>
      <p:sp>
        <p:nvSpPr>
          <p:cNvPr id="4" name="Straight Connector 8"/>
          <p:cNvSpPr/>
          <p:nvPr/>
        </p:nvSpPr>
        <p:spPr>
          <a:xfrm>
            <a:off x="2415314" y="8686800"/>
            <a:ext cx="19751046" cy="0"/>
          </a:xfrm>
          <a:prstGeom prst="line">
            <a:avLst/>
          </a:prstGeom>
          <a:ln w="12700">
            <a:solidFill>
              <a:srgbClr val="808080"/>
            </a:solidFill>
          </a:ln>
        </p:spPr>
        <p:txBody>
          <a:bodyPr lIns="45718" tIns="45718" rIns="45718" bIns="45718"/>
          <a:lstStyle/>
          <a:p>
            <a:pPr/>
          </a:p>
        </p:txBody>
      </p:sp>
      <p:sp>
        <p:nvSpPr>
          <p:cNvPr id="5" name="Title Text"/>
          <p:cNvSpPr txBox="1"/>
          <p:nvPr>
            <p:ph type="title"/>
          </p:nvPr>
        </p:nvSpPr>
        <p:spPr>
          <a:xfrm>
            <a:off x="2194560" y="1517902"/>
            <a:ext cx="20116802" cy="7132326"/>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nchor="b">
            <a:normAutofit fontScale="100000" lnSpcReduction="0"/>
          </a:bodyPr>
          <a:lstStyle/>
          <a:p>
            <a:pPr/>
            <a:r>
              <a:t>Title Text</a:t>
            </a:r>
          </a:p>
        </p:txBody>
      </p:sp>
      <p:sp>
        <p:nvSpPr>
          <p:cNvPr id="6" name="Body Level One…"/>
          <p:cNvSpPr txBox="1"/>
          <p:nvPr>
            <p:ph type="body" idx="1"/>
          </p:nvPr>
        </p:nvSpPr>
        <p:spPr>
          <a:xfrm>
            <a:off x="2200100" y="8911242"/>
            <a:ext cx="20116802" cy="2286006"/>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7" name="Slide Number"/>
          <p:cNvSpPr txBox="1"/>
          <p:nvPr>
            <p:ph type="sldNum" sz="quarter" idx="2"/>
          </p:nvPr>
        </p:nvSpPr>
        <p:spPr>
          <a:xfrm>
            <a:off x="21971924" y="13068890"/>
            <a:ext cx="453046" cy="431615"/>
          </a:xfrm>
          <a:prstGeom prst="rect">
            <a:avLst/>
          </a:prstGeom>
          <a:ln w="12700">
            <a:miter lim="400000"/>
          </a:ln>
        </p:spPr>
        <p:txBody>
          <a:bodyPr wrap="none" lIns="91436" tIns="91436" rIns="91436" bIns="91436" anchor="ctr">
            <a:spAutoFit/>
          </a:bodyPr>
          <a:lstStyle>
            <a:lvl1pPr algn="r" defTabSz="1828800">
              <a:defRPr sz="2000">
                <a:solidFill>
                  <a:srgbClr val="FFFFFF"/>
                </a:solidFill>
                <a:latin typeface="Calibri"/>
                <a:ea typeface="Calibri"/>
                <a:cs typeface="Calibri"/>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transition xmlns:p14="http://schemas.microsoft.com/office/powerpoint/2010/main" spd="med" advClick="1"/>
  <p:txStyles>
    <p:titleStyle>
      <a:lvl1pPr marL="0" marR="0" indent="0" algn="l" defTabSz="1828800" rtl="0" latinLnBrk="0">
        <a:lnSpc>
          <a:spcPct val="85000"/>
        </a:lnSpc>
        <a:spcBef>
          <a:spcPts val="0"/>
        </a:spcBef>
        <a:spcAft>
          <a:spcPts val="0"/>
        </a:spcAft>
        <a:buClrTx/>
        <a:buSzTx/>
        <a:buFontTx/>
        <a:buNone/>
        <a:tabLst/>
        <a:defRPr b="0" baseline="0" cap="none" i="0" spc="-100" strike="noStrike" sz="16000" u="none">
          <a:solidFill>
            <a:srgbClr val="262626"/>
          </a:solidFill>
          <a:uFillTx/>
          <a:latin typeface="Calibri"/>
          <a:ea typeface="Calibri"/>
          <a:cs typeface="Calibri"/>
          <a:sym typeface="Calibri"/>
        </a:defRPr>
      </a:lvl1pPr>
      <a:lvl2pPr marL="0" marR="0" indent="0" algn="l" defTabSz="1828800" rtl="0" latinLnBrk="0">
        <a:lnSpc>
          <a:spcPct val="85000"/>
        </a:lnSpc>
        <a:spcBef>
          <a:spcPts val="0"/>
        </a:spcBef>
        <a:spcAft>
          <a:spcPts val="0"/>
        </a:spcAft>
        <a:buClrTx/>
        <a:buSzTx/>
        <a:buFontTx/>
        <a:buNone/>
        <a:tabLst/>
        <a:defRPr b="0" baseline="0" cap="none" i="0" spc="-100" strike="noStrike" sz="16000" u="none">
          <a:solidFill>
            <a:srgbClr val="262626"/>
          </a:solidFill>
          <a:uFillTx/>
          <a:latin typeface="Calibri"/>
          <a:ea typeface="Calibri"/>
          <a:cs typeface="Calibri"/>
          <a:sym typeface="Calibri"/>
        </a:defRPr>
      </a:lvl2pPr>
      <a:lvl3pPr marL="0" marR="0" indent="0" algn="l" defTabSz="1828800" rtl="0" latinLnBrk="0">
        <a:lnSpc>
          <a:spcPct val="85000"/>
        </a:lnSpc>
        <a:spcBef>
          <a:spcPts val="0"/>
        </a:spcBef>
        <a:spcAft>
          <a:spcPts val="0"/>
        </a:spcAft>
        <a:buClrTx/>
        <a:buSzTx/>
        <a:buFontTx/>
        <a:buNone/>
        <a:tabLst/>
        <a:defRPr b="0" baseline="0" cap="none" i="0" spc="-100" strike="noStrike" sz="16000" u="none">
          <a:solidFill>
            <a:srgbClr val="262626"/>
          </a:solidFill>
          <a:uFillTx/>
          <a:latin typeface="Calibri"/>
          <a:ea typeface="Calibri"/>
          <a:cs typeface="Calibri"/>
          <a:sym typeface="Calibri"/>
        </a:defRPr>
      </a:lvl3pPr>
      <a:lvl4pPr marL="0" marR="0" indent="0" algn="l" defTabSz="1828800" rtl="0" latinLnBrk="0">
        <a:lnSpc>
          <a:spcPct val="85000"/>
        </a:lnSpc>
        <a:spcBef>
          <a:spcPts val="0"/>
        </a:spcBef>
        <a:spcAft>
          <a:spcPts val="0"/>
        </a:spcAft>
        <a:buClrTx/>
        <a:buSzTx/>
        <a:buFontTx/>
        <a:buNone/>
        <a:tabLst/>
        <a:defRPr b="0" baseline="0" cap="none" i="0" spc="-100" strike="noStrike" sz="16000" u="none">
          <a:solidFill>
            <a:srgbClr val="262626"/>
          </a:solidFill>
          <a:uFillTx/>
          <a:latin typeface="Calibri"/>
          <a:ea typeface="Calibri"/>
          <a:cs typeface="Calibri"/>
          <a:sym typeface="Calibri"/>
        </a:defRPr>
      </a:lvl4pPr>
      <a:lvl5pPr marL="0" marR="0" indent="0" algn="l" defTabSz="1828800" rtl="0" latinLnBrk="0">
        <a:lnSpc>
          <a:spcPct val="85000"/>
        </a:lnSpc>
        <a:spcBef>
          <a:spcPts val="0"/>
        </a:spcBef>
        <a:spcAft>
          <a:spcPts val="0"/>
        </a:spcAft>
        <a:buClrTx/>
        <a:buSzTx/>
        <a:buFontTx/>
        <a:buNone/>
        <a:tabLst/>
        <a:defRPr b="0" baseline="0" cap="none" i="0" spc="-100" strike="noStrike" sz="16000" u="none">
          <a:solidFill>
            <a:srgbClr val="262626"/>
          </a:solidFill>
          <a:uFillTx/>
          <a:latin typeface="Calibri"/>
          <a:ea typeface="Calibri"/>
          <a:cs typeface="Calibri"/>
          <a:sym typeface="Calibri"/>
        </a:defRPr>
      </a:lvl5pPr>
      <a:lvl6pPr marL="0" marR="0" indent="0" algn="l" defTabSz="1828800" rtl="0" latinLnBrk="0">
        <a:lnSpc>
          <a:spcPct val="85000"/>
        </a:lnSpc>
        <a:spcBef>
          <a:spcPts val="0"/>
        </a:spcBef>
        <a:spcAft>
          <a:spcPts val="0"/>
        </a:spcAft>
        <a:buClrTx/>
        <a:buSzTx/>
        <a:buFontTx/>
        <a:buNone/>
        <a:tabLst/>
        <a:defRPr b="0" baseline="0" cap="none" i="0" spc="-100" strike="noStrike" sz="16000" u="none">
          <a:solidFill>
            <a:srgbClr val="262626"/>
          </a:solidFill>
          <a:uFillTx/>
          <a:latin typeface="Calibri"/>
          <a:ea typeface="Calibri"/>
          <a:cs typeface="Calibri"/>
          <a:sym typeface="Calibri"/>
        </a:defRPr>
      </a:lvl6pPr>
      <a:lvl7pPr marL="0" marR="0" indent="0" algn="l" defTabSz="1828800" rtl="0" latinLnBrk="0">
        <a:lnSpc>
          <a:spcPct val="85000"/>
        </a:lnSpc>
        <a:spcBef>
          <a:spcPts val="0"/>
        </a:spcBef>
        <a:spcAft>
          <a:spcPts val="0"/>
        </a:spcAft>
        <a:buClrTx/>
        <a:buSzTx/>
        <a:buFontTx/>
        <a:buNone/>
        <a:tabLst/>
        <a:defRPr b="0" baseline="0" cap="none" i="0" spc="-100" strike="noStrike" sz="16000" u="none">
          <a:solidFill>
            <a:srgbClr val="262626"/>
          </a:solidFill>
          <a:uFillTx/>
          <a:latin typeface="Calibri"/>
          <a:ea typeface="Calibri"/>
          <a:cs typeface="Calibri"/>
          <a:sym typeface="Calibri"/>
        </a:defRPr>
      </a:lvl7pPr>
      <a:lvl8pPr marL="0" marR="0" indent="0" algn="l" defTabSz="1828800" rtl="0" latinLnBrk="0">
        <a:lnSpc>
          <a:spcPct val="85000"/>
        </a:lnSpc>
        <a:spcBef>
          <a:spcPts val="0"/>
        </a:spcBef>
        <a:spcAft>
          <a:spcPts val="0"/>
        </a:spcAft>
        <a:buClrTx/>
        <a:buSzTx/>
        <a:buFontTx/>
        <a:buNone/>
        <a:tabLst/>
        <a:defRPr b="0" baseline="0" cap="none" i="0" spc="-100" strike="noStrike" sz="16000" u="none">
          <a:solidFill>
            <a:srgbClr val="262626"/>
          </a:solidFill>
          <a:uFillTx/>
          <a:latin typeface="Calibri"/>
          <a:ea typeface="Calibri"/>
          <a:cs typeface="Calibri"/>
          <a:sym typeface="Calibri"/>
        </a:defRPr>
      </a:lvl8pPr>
      <a:lvl9pPr marL="0" marR="0" indent="0" algn="l" defTabSz="1828800" rtl="0" latinLnBrk="0">
        <a:lnSpc>
          <a:spcPct val="85000"/>
        </a:lnSpc>
        <a:spcBef>
          <a:spcPts val="0"/>
        </a:spcBef>
        <a:spcAft>
          <a:spcPts val="0"/>
        </a:spcAft>
        <a:buClrTx/>
        <a:buSzTx/>
        <a:buFontTx/>
        <a:buNone/>
        <a:tabLst/>
        <a:defRPr b="0" baseline="0" cap="none" i="0" spc="-100" strike="noStrike" sz="16000" u="none">
          <a:solidFill>
            <a:srgbClr val="262626"/>
          </a:solidFill>
          <a:uFillTx/>
          <a:latin typeface="Calibri"/>
          <a:ea typeface="Calibri"/>
          <a:cs typeface="Calibri"/>
          <a:sym typeface="Calibri"/>
        </a:defRPr>
      </a:lvl9pPr>
    </p:titleStyle>
    <p:bodyStyle>
      <a:lvl1pPr marL="0" marR="0" indent="0" algn="l" defTabSz="1828800" rtl="0" latinLnBrk="0">
        <a:lnSpc>
          <a:spcPct val="90000"/>
        </a:lnSpc>
        <a:spcBef>
          <a:spcPts val="2400"/>
        </a:spcBef>
        <a:spcAft>
          <a:spcPts val="0"/>
        </a:spcAft>
        <a:buClrTx/>
        <a:buSzTx/>
        <a:buFontTx/>
        <a:buNone/>
        <a:tabLst/>
        <a:defRPr b="0" baseline="0" cap="all" i="0" spc="400" strike="noStrike" sz="4800" u="none">
          <a:solidFill>
            <a:srgbClr val="344068"/>
          </a:solidFill>
          <a:uFillTx/>
          <a:latin typeface="Calibri"/>
          <a:ea typeface="Calibri"/>
          <a:cs typeface="Calibri"/>
          <a:sym typeface="Calibri"/>
        </a:defRPr>
      </a:lvl1pPr>
      <a:lvl2pPr marL="0" marR="0" indent="0" algn="l" defTabSz="1828800" rtl="0" latinLnBrk="0">
        <a:lnSpc>
          <a:spcPct val="90000"/>
        </a:lnSpc>
        <a:spcBef>
          <a:spcPts val="2400"/>
        </a:spcBef>
        <a:spcAft>
          <a:spcPts val="0"/>
        </a:spcAft>
        <a:buClrTx/>
        <a:buSzTx/>
        <a:buFontTx/>
        <a:buNone/>
        <a:tabLst/>
        <a:defRPr b="0" baseline="0" cap="all" i="0" spc="400" strike="noStrike" sz="4800" u="none">
          <a:solidFill>
            <a:srgbClr val="344068"/>
          </a:solidFill>
          <a:uFillTx/>
          <a:latin typeface="Calibri"/>
          <a:ea typeface="Calibri"/>
          <a:cs typeface="Calibri"/>
          <a:sym typeface="Calibri"/>
        </a:defRPr>
      </a:lvl2pPr>
      <a:lvl3pPr marL="0" marR="0" indent="0" algn="l" defTabSz="1828800" rtl="0" latinLnBrk="0">
        <a:lnSpc>
          <a:spcPct val="90000"/>
        </a:lnSpc>
        <a:spcBef>
          <a:spcPts val="2400"/>
        </a:spcBef>
        <a:spcAft>
          <a:spcPts val="0"/>
        </a:spcAft>
        <a:buClrTx/>
        <a:buSzTx/>
        <a:buFontTx/>
        <a:buNone/>
        <a:tabLst/>
        <a:defRPr b="0" baseline="0" cap="all" i="0" spc="400" strike="noStrike" sz="4800" u="none">
          <a:solidFill>
            <a:srgbClr val="344068"/>
          </a:solidFill>
          <a:uFillTx/>
          <a:latin typeface="Calibri"/>
          <a:ea typeface="Calibri"/>
          <a:cs typeface="Calibri"/>
          <a:sym typeface="Calibri"/>
        </a:defRPr>
      </a:lvl3pPr>
      <a:lvl4pPr marL="0" marR="0" indent="0" algn="l" defTabSz="1828800" rtl="0" latinLnBrk="0">
        <a:lnSpc>
          <a:spcPct val="90000"/>
        </a:lnSpc>
        <a:spcBef>
          <a:spcPts val="2400"/>
        </a:spcBef>
        <a:spcAft>
          <a:spcPts val="0"/>
        </a:spcAft>
        <a:buClrTx/>
        <a:buSzTx/>
        <a:buFontTx/>
        <a:buNone/>
        <a:tabLst/>
        <a:defRPr b="0" baseline="0" cap="all" i="0" spc="400" strike="noStrike" sz="4800" u="none">
          <a:solidFill>
            <a:srgbClr val="344068"/>
          </a:solidFill>
          <a:uFillTx/>
          <a:latin typeface="Calibri"/>
          <a:ea typeface="Calibri"/>
          <a:cs typeface="Calibri"/>
          <a:sym typeface="Calibri"/>
        </a:defRPr>
      </a:lvl4pPr>
      <a:lvl5pPr marL="0" marR="0" indent="0" algn="l" defTabSz="1828800" rtl="0" latinLnBrk="0">
        <a:lnSpc>
          <a:spcPct val="90000"/>
        </a:lnSpc>
        <a:spcBef>
          <a:spcPts val="2400"/>
        </a:spcBef>
        <a:spcAft>
          <a:spcPts val="0"/>
        </a:spcAft>
        <a:buClrTx/>
        <a:buSzTx/>
        <a:buFontTx/>
        <a:buNone/>
        <a:tabLst/>
        <a:defRPr b="0" baseline="0" cap="all" i="0" spc="400" strike="noStrike" sz="4800" u="none">
          <a:solidFill>
            <a:srgbClr val="344068"/>
          </a:solidFill>
          <a:uFillTx/>
          <a:latin typeface="Calibri"/>
          <a:ea typeface="Calibri"/>
          <a:cs typeface="Calibri"/>
          <a:sym typeface="Calibri"/>
        </a:defRPr>
      </a:lvl5pPr>
      <a:lvl6pPr marL="1655168" marR="0" indent="-783769" algn="l" defTabSz="1828800" rtl="0" latinLnBrk="0">
        <a:lnSpc>
          <a:spcPct val="90000"/>
        </a:lnSpc>
        <a:spcBef>
          <a:spcPts val="2400"/>
        </a:spcBef>
        <a:spcAft>
          <a:spcPts val="0"/>
        </a:spcAft>
        <a:buClrTx/>
        <a:buSzPct val="100000"/>
        <a:buFontTx/>
        <a:buChar char="◦"/>
        <a:tabLst/>
        <a:defRPr b="0" baseline="0" cap="all" i="0" spc="400" strike="noStrike" sz="4800" u="none">
          <a:solidFill>
            <a:srgbClr val="344068"/>
          </a:solidFill>
          <a:uFillTx/>
          <a:latin typeface="Calibri"/>
          <a:ea typeface="Calibri"/>
          <a:cs typeface="Calibri"/>
          <a:sym typeface="Calibri"/>
        </a:defRPr>
      </a:lvl6pPr>
      <a:lvl7pPr marL="1855168" marR="0" indent="-783769" algn="l" defTabSz="1828800" rtl="0" latinLnBrk="0">
        <a:lnSpc>
          <a:spcPct val="90000"/>
        </a:lnSpc>
        <a:spcBef>
          <a:spcPts val="2400"/>
        </a:spcBef>
        <a:spcAft>
          <a:spcPts val="0"/>
        </a:spcAft>
        <a:buClrTx/>
        <a:buSzPct val="100000"/>
        <a:buFontTx/>
        <a:buChar char="◦"/>
        <a:tabLst/>
        <a:defRPr b="0" baseline="0" cap="all" i="0" spc="400" strike="noStrike" sz="4800" u="none">
          <a:solidFill>
            <a:srgbClr val="344068"/>
          </a:solidFill>
          <a:uFillTx/>
          <a:latin typeface="Calibri"/>
          <a:ea typeface="Calibri"/>
          <a:cs typeface="Calibri"/>
          <a:sym typeface="Calibri"/>
        </a:defRPr>
      </a:lvl7pPr>
      <a:lvl8pPr marL="2055168" marR="0" indent="-783769" algn="l" defTabSz="1828800" rtl="0" latinLnBrk="0">
        <a:lnSpc>
          <a:spcPct val="90000"/>
        </a:lnSpc>
        <a:spcBef>
          <a:spcPts val="2400"/>
        </a:spcBef>
        <a:spcAft>
          <a:spcPts val="0"/>
        </a:spcAft>
        <a:buClrTx/>
        <a:buSzPct val="100000"/>
        <a:buFontTx/>
        <a:buChar char="◦"/>
        <a:tabLst/>
        <a:defRPr b="0" baseline="0" cap="all" i="0" spc="400" strike="noStrike" sz="4800" u="none">
          <a:solidFill>
            <a:srgbClr val="344068"/>
          </a:solidFill>
          <a:uFillTx/>
          <a:latin typeface="Calibri"/>
          <a:ea typeface="Calibri"/>
          <a:cs typeface="Calibri"/>
          <a:sym typeface="Calibri"/>
        </a:defRPr>
      </a:lvl8pPr>
      <a:lvl9pPr marL="2255168" marR="0" indent="-783768" algn="l" defTabSz="1828800" rtl="0" latinLnBrk="0">
        <a:lnSpc>
          <a:spcPct val="90000"/>
        </a:lnSpc>
        <a:spcBef>
          <a:spcPts val="2400"/>
        </a:spcBef>
        <a:spcAft>
          <a:spcPts val="0"/>
        </a:spcAft>
        <a:buClrTx/>
        <a:buSzPct val="100000"/>
        <a:buFontTx/>
        <a:buChar char="◦"/>
        <a:tabLst/>
        <a:defRPr b="0" baseline="0" cap="all" i="0" spc="400" strike="noStrike" sz="4800" u="none">
          <a:solidFill>
            <a:srgbClr val="344068"/>
          </a:solidFill>
          <a:uFillTx/>
          <a:latin typeface="Calibri"/>
          <a:ea typeface="Calibri"/>
          <a:cs typeface="Calibri"/>
          <a:sym typeface="Calibri"/>
        </a:defRPr>
      </a:lvl9pPr>
    </p:bodyStyle>
    <p:otherStyle>
      <a:lvl1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1pPr>
      <a:lvl2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2pPr>
      <a:lvl3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3pPr>
      <a:lvl4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4pPr>
      <a:lvl5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5pPr>
      <a:lvl6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6pPr>
      <a:lvl7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7pPr>
      <a:lvl8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8pPr>
      <a:lvl9pPr marL="0" marR="0" indent="0" algn="r" defTabSz="1828800" rtl="0" latinLnBrk="0">
        <a:lnSpc>
          <a:spcPct val="100000"/>
        </a:lnSpc>
        <a:spcBef>
          <a:spcPts val="0"/>
        </a:spcBef>
        <a:spcAft>
          <a:spcPts val="0"/>
        </a:spcAft>
        <a:buClrTx/>
        <a:buSzTx/>
        <a:buFontTx/>
        <a:buNone/>
        <a:tabLst/>
        <a:defRPr b="0" baseline="0" cap="none" i="0" spc="0" strike="noStrike" sz="20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audio" Target="../media/media1.wav"/><Relationship Id="rId3" Type="http://schemas.microsoft.com/office/2007/relationships/media" Target="../media/media1.wav"/><Relationship Id="rId4" Type="http://schemas.openxmlformats.org/officeDocument/2006/relationships/image" Target="../media/image3.png"/><Relationship Id="rId5" Type="http://schemas.openxmlformats.org/officeDocument/2006/relationships/audio" Target="../media/media2.wav"/><Relationship Id="rId6" Type="http://schemas.microsoft.com/office/2007/relationships/media" Target="../media/media2.wav"/><Relationship Id="rId7" Type="http://schemas.openxmlformats.org/officeDocument/2006/relationships/audio" Target="../media/media3.wav"/><Relationship Id="rId8" Type="http://schemas.microsoft.com/office/2007/relationships/media" Target="../media/media3.wav"/><Relationship Id="rId9" Type="http://schemas.openxmlformats.org/officeDocument/2006/relationships/audio" Target="../media/media4.wav"/><Relationship Id="rId10" Type="http://schemas.microsoft.com/office/2007/relationships/media" Target="../media/media4.wav"/></Relationships>

</file>

<file path=ppt/slides/_rels/slide13.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audio" Target="../media/media5.wav"/><Relationship Id="rId3" Type="http://schemas.microsoft.com/office/2007/relationships/media" Target="../media/media5.wav"/><Relationship Id="rId4" Type="http://schemas.openxmlformats.org/officeDocument/2006/relationships/image" Target="../media/image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audio" Target="../media/media5.wav"/><Relationship Id="rId3" Type="http://schemas.microsoft.com/office/2007/relationships/media" Target="../media/media5.wav"/><Relationship Id="rId4" Type="http://schemas.openxmlformats.org/officeDocument/2006/relationships/image" Target="../media/image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9" Type="http://schemas.openxmlformats.org/officeDocument/2006/relationships/audio" Target="../media/media6.wav"/><Relationship Id="rId10" Type="http://schemas.microsoft.com/office/2007/relationships/media" Target="../media/media6.wav"/><Relationship Id="rId11" Type="http://schemas.openxmlformats.org/officeDocument/2006/relationships/image" Target="../media/image3.png"/><Relationship Id="rId12" Type="http://schemas.openxmlformats.org/officeDocument/2006/relationships/audio" Target="../media/media7.wav"/><Relationship Id="rId13" Type="http://schemas.microsoft.com/office/2007/relationships/media" Target="../media/media7.wav"/><Relationship Id="rId14" Type="http://schemas.openxmlformats.org/officeDocument/2006/relationships/audio" Target="../media/media8.wav"/><Relationship Id="rId15" Type="http://schemas.microsoft.com/office/2007/relationships/media" Target="../media/media8.wav"/><Relationship Id="rId16" Type="http://schemas.openxmlformats.org/officeDocument/2006/relationships/audio" Target="../media/media9.wav"/><Relationship Id="rId17" Type="http://schemas.microsoft.com/office/2007/relationships/media" Target="../media/media9.wav"/><Relationship Id="rId18" Type="http://schemas.openxmlformats.org/officeDocument/2006/relationships/audio" Target="../media/media10.wav"/><Relationship Id="rId19" Type="http://schemas.microsoft.com/office/2007/relationships/media" Target="../media/media10.wav"/><Relationship Id="rId20" Type="http://schemas.openxmlformats.org/officeDocument/2006/relationships/audio" Target="../media/media11.wav"/><Relationship Id="rId21" Type="http://schemas.microsoft.com/office/2007/relationships/media" Target="../media/media11.wav"/></Relationships>

</file>

<file path=ppt/slides/_rels/slide1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audio" Target="../media/media1.wav"/><Relationship Id="rId3" Type="http://schemas.microsoft.com/office/2007/relationships/media" Target="../media/media1.wav"/><Relationship Id="rId4" Type="http://schemas.openxmlformats.org/officeDocument/2006/relationships/image" Target="../media/image3.png"/><Relationship Id="rId5" Type="http://schemas.openxmlformats.org/officeDocument/2006/relationships/audio" Target="../media/media2.wav"/><Relationship Id="rId6" Type="http://schemas.microsoft.com/office/2007/relationships/media" Target="../media/media2.wav"/><Relationship Id="rId7" Type="http://schemas.openxmlformats.org/officeDocument/2006/relationships/audio" Target="../media/media3.wav"/><Relationship Id="rId8" Type="http://schemas.microsoft.com/office/2007/relationships/media" Target="../media/media3.wav"/><Relationship Id="rId9" Type="http://schemas.openxmlformats.org/officeDocument/2006/relationships/audio" Target="../media/media4.wav"/><Relationship Id="rId10" Type="http://schemas.microsoft.com/office/2007/relationships/media" Target="../media/media4.wav"/><Relationship Id="rId11" Type="http://schemas.openxmlformats.org/officeDocument/2006/relationships/audio" Target="../media/media12.wav"/><Relationship Id="rId12" Type="http://schemas.microsoft.com/office/2007/relationships/media" Target="../media/media12.wav"/><Relationship Id="rId13" Type="http://schemas.openxmlformats.org/officeDocument/2006/relationships/audio" Target="../media/media13.wav"/><Relationship Id="rId14" Type="http://schemas.microsoft.com/office/2007/relationships/media" Target="../media/media13.wav"/><Relationship Id="rId15" Type="http://schemas.openxmlformats.org/officeDocument/2006/relationships/audio" Target="../media/media14.wav"/><Relationship Id="rId16" Type="http://schemas.microsoft.com/office/2007/relationships/media" Target="../media/media14.wav"/><Relationship Id="rId17" Type="http://schemas.openxmlformats.org/officeDocument/2006/relationships/audio" Target="../media/media15.wav"/><Relationship Id="rId18" Type="http://schemas.microsoft.com/office/2007/relationships/media" Target="../media/media15.wav"/><Relationship Id="rId19" Type="http://schemas.openxmlformats.org/officeDocument/2006/relationships/audio" Target="../media/media16.wav"/><Relationship Id="rId20" Type="http://schemas.microsoft.com/office/2007/relationships/media" Target="../media/media16.wav"/><Relationship Id="rId21" Type="http://schemas.openxmlformats.org/officeDocument/2006/relationships/audio" Target="../media/media17.wav"/><Relationship Id="rId22" Type="http://schemas.microsoft.com/office/2007/relationships/media" Target="../media/media17.wav"/></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audio" Target="../media/media18.wav"/><Relationship Id="rId3" Type="http://schemas.microsoft.com/office/2007/relationships/media" Target="../media/media18.wav"/><Relationship Id="rId4" Type="http://schemas.openxmlformats.org/officeDocument/2006/relationships/image" Target="../media/image3.png"/><Relationship Id="rId5" Type="http://schemas.openxmlformats.org/officeDocument/2006/relationships/audio" Target="../media/media19.wav"/><Relationship Id="rId6" Type="http://schemas.microsoft.com/office/2007/relationships/media" Target="../media/media19.wav"/><Relationship Id="rId7" Type="http://schemas.openxmlformats.org/officeDocument/2006/relationships/audio" Target="../media/media20.wav"/><Relationship Id="rId8" Type="http://schemas.microsoft.com/office/2007/relationships/media" Target="../media/media20.wav"/><Relationship Id="rId9" Type="http://schemas.openxmlformats.org/officeDocument/2006/relationships/image" Target="../media/image10.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12.png"/><Relationship Id="rId6" Type="http://schemas.openxmlformats.org/officeDocument/2006/relationships/video" Target="../media/media2.mp4"/><Relationship Id="rId7" Type="http://schemas.microsoft.com/office/2007/relationships/media" Target="../media/media2.mp4"/><Relationship Id="rId8" Type="http://schemas.openxmlformats.org/officeDocument/2006/relationships/image" Target="../media/image13.png"/><Relationship Id="rId9" Type="http://schemas.openxmlformats.org/officeDocument/2006/relationships/image" Target="../media/image1.tif"/><Relationship Id="rId10" Type="http://schemas.openxmlformats.org/officeDocument/2006/relationships/image" Target="../media/image2.tif"/><Relationship Id="rId11" Type="http://schemas.openxmlformats.org/officeDocument/2006/relationships/image" Target="../media/image3.tif"/><Relationship Id="rId12" Type="http://schemas.openxmlformats.org/officeDocument/2006/relationships/image" Target="../media/image4.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7.png"/><Relationship Id="rId3" Type="http://schemas.openxmlformats.org/officeDocument/2006/relationships/image" Target="../media/image1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png"/><Relationship Id="rId3" Type="http://schemas.openxmlformats.org/officeDocument/2006/relationships/image" Target="../media/image5.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jpeg"/><Relationship Id="rId3" Type="http://schemas.openxmlformats.org/officeDocument/2006/relationships/audio" Target="../media/media21.wav"/><Relationship Id="rId4" Type="http://schemas.microsoft.com/office/2007/relationships/media" Target="../media/media21.wav"/><Relationship Id="rId5" Type="http://schemas.openxmlformats.org/officeDocument/2006/relationships/image" Target="../media/image3.png"/><Relationship Id="rId6" Type="http://schemas.openxmlformats.org/officeDocument/2006/relationships/audio" Target="../media/media22.wav"/><Relationship Id="rId7" Type="http://schemas.microsoft.com/office/2007/relationships/media" Target="../media/media22.wav"/></Relationships>

</file>

<file path=ppt/slides/_rels/slide2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jpeg"/><Relationship Id="rId3" Type="http://schemas.openxmlformats.org/officeDocument/2006/relationships/audio" Target="../media/media22.wav"/><Relationship Id="rId4" Type="http://schemas.microsoft.com/office/2007/relationships/media" Target="../media/media22.wav"/><Relationship Id="rId5" Type="http://schemas.openxmlformats.org/officeDocument/2006/relationships/image" Target="../media/image3.png"/><Relationship Id="rId6" Type="http://schemas.openxmlformats.org/officeDocument/2006/relationships/audio" Target="../media/media23.wav"/><Relationship Id="rId7" Type="http://schemas.microsoft.com/office/2007/relationships/media" Target="../media/media23.wav"/></Relationships>

</file>

<file path=ppt/slides/_rels/slide2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png"/><Relationship Id="rId3" Type="http://schemas.openxmlformats.org/officeDocument/2006/relationships/audio" Target="../media/media24.wav"/><Relationship Id="rId4" Type="http://schemas.microsoft.com/office/2007/relationships/media" Target="../media/media24.wav"/><Relationship Id="rId5" Type="http://schemas.openxmlformats.org/officeDocument/2006/relationships/image" Target="../media/image3.png"/><Relationship Id="rId6" Type="http://schemas.openxmlformats.org/officeDocument/2006/relationships/audio" Target="../media/media25.wav"/><Relationship Id="rId7" Type="http://schemas.microsoft.com/office/2007/relationships/media" Target="../media/media25.wav"/></Relationships>

</file>

<file path=ppt/slides/_rels/slide2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audio" Target="../media/media5.wav"/><Relationship Id="rId3" Type="http://schemas.microsoft.com/office/2007/relationships/media" Target="../media/media5.wav"/><Relationship Id="rId4" Type="http://schemas.openxmlformats.org/officeDocument/2006/relationships/image" Target="../media/image3.png"/><Relationship Id="rId5" Type="http://schemas.openxmlformats.org/officeDocument/2006/relationships/chart" Target="../charts/chart1.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1.png"/><Relationship Id="rId3" Type="http://schemas.openxmlformats.org/officeDocument/2006/relationships/image" Target="../media/image22.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3.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png"/><Relationship Id="rId3" Type="http://schemas.openxmlformats.org/officeDocument/2006/relationships/image" Target="../media/image25.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6.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7.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8.png"/><Relationship Id="rId3" Type="http://schemas.openxmlformats.org/officeDocument/2006/relationships/image" Target="../media/image29.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0.png"/><Relationship Id="rId3" Type="http://schemas.openxmlformats.org/officeDocument/2006/relationships/image" Target="../media/image31.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audio" Target="../media/media26.wav"/><Relationship Id="rId3" Type="http://schemas.microsoft.com/office/2007/relationships/media" Target="../media/media26.wav"/><Relationship Id="rId4" Type="http://schemas.openxmlformats.org/officeDocument/2006/relationships/image" Target="../media/image3.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emosamples.syntheticspeech.de/" TargetMode="External"/><Relationship Id="rId3" Type="http://schemas.openxmlformats.org/officeDocument/2006/relationships/audio" Target="../media/media1.mp3"/><Relationship Id="rId4" Type="http://schemas.microsoft.com/office/2007/relationships/media" Target="../media/media1.mp3"/><Relationship Id="rId5" Type="http://schemas.openxmlformats.org/officeDocument/2006/relationships/image" Target="../media/image3.png"/><Relationship Id="rId6" Type="http://schemas.openxmlformats.org/officeDocument/2006/relationships/audio" Target="../media/media2.mp3"/><Relationship Id="rId7" Type="http://schemas.microsoft.com/office/2007/relationships/media" Target="../media/media2.mp3"/><Relationship Id="rId8" Type="http://schemas.openxmlformats.org/officeDocument/2006/relationships/audio" Target="../media/media3.mp3"/><Relationship Id="rId9" Type="http://schemas.microsoft.com/office/2007/relationships/media" Target="../media/media3.mp3"/><Relationship Id="rId10" Type="http://schemas.openxmlformats.org/officeDocument/2006/relationships/audio" Target="../media/media4.mp3"/><Relationship Id="rId11" Type="http://schemas.microsoft.com/office/2007/relationships/media" Target="../media/media4.mp3"/><Relationship Id="rId12" Type="http://schemas.openxmlformats.org/officeDocument/2006/relationships/audio" Target="../media/media5.mp3"/><Relationship Id="rId13" Type="http://schemas.microsoft.com/office/2007/relationships/media" Target="../media/media5.mp3"/><Relationship Id="rId14" Type="http://schemas.openxmlformats.org/officeDocument/2006/relationships/audio" Target="../media/media6.mp3"/><Relationship Id="rId15" Type="http://schemas.microsoft.com/office/2007/relationships/media" Target="../media/media6.mp3"/><Relationship Id="rId16" Type="http://schemas.openxmlformats.org/officeDocument/2006/relationships/audio" Target="../media/media7.mp3"/><Relationship Id="rId17" Type="http://schemas.microsoft.com/office/2007/relationships/media" Target="../media/media7.mp3"/><Relationship Id="rId18" Type="http://schemas.openxmlformats.org/officeDocument/2006/relationships/audio" Target="../media/media8.mp3"/><Relationship Id="rId19" Type="http://schemas.microsoft.com/office/2007/relationships/media" Target="../media/media8.mp3"/><Relationship Id="rId20" Type="http://schemas.openxmlformats.org/officeDocument/2006/relationships/audio" Target="../media/media9.mp3"/><Relationship Id="rId21" Type="http://schemas.microsoft.com/office/2007/relationships/media" Target="../media/media9.mp3"/><Relationship Id="rId22" Type="http://schemas.openxmlformats.org/officeDocument/2006/relationships/audio" Target="../media/media10.mp3"/><Relationship Id="rId23" Type="http://schemas.microsoft.com/office/2007/relationships/media" Target="../media/media10.mp3"/><Relationship Id="rId24" Type="http://schemas.openxmlformats.org/officeDocument/2006/relationships/audio" Target="../media/media11.mp3"/><Relationship Id="rId25" Type="http://schemas.microsoft.com/office/2007/relationships/media" Target="../media/media11.mp3"/></Relationships>

</file>

<file path=ppt/slides/_rels/slide4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audio" Target="../media/media27.wav"/><Relationship Id="rId5" Type="http://schemas.microsoft.com/office/2007/relationships/media" Target="../media/media27.wav"/><Relationship Id="rId6" Type="http://schemas.openxmlformats.org/officeDocument/2006/relationships/image" Target="../media/image3.png"/><Relationship Id="rId7" Type="http://schemas.openxmlformats.org/officeDocument/2006/relationships/audio" Target="../media/media28.wav"/><Relationship Id="rId8" Type="http://schemas.microsoft.com/office/2007/relationships/media" Target="../media/media28.wav"/><Relationship Id="rId9" Type="http://schemas.openxmlformats.org/officeDocument/2006/relationships/audio" Target="../media/media29.wav"/><Relationship Id="rId10" Type="http://schemas.microsoft.com/office/2007/relationships/media" Target="../media/media29.wav"/><Relationship Id="rId11" Type="http://schemas.openxmlformats.org/officeDocument/2006/relationships/audio" Target="../media/media30.wav"/><Relationship Id="rId12" Type="http://schemas.microsoft.com/office/2007/relationships/media" Target="../media/media30.wav"/><Relationship Id="rId13" Type="http://schemas.openxmlformats.org/officeDocument/2006/relationships/audio" Target="../media/media31.wav"/><Relationship Id="rId14" Type="http://schemas.microsoft.com/office/2007/relationships/media" Target="../media/media31.wav"/></Relationships>

</file>

<file path=ppt/slides/_rels/slide5.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audio" Target="../media/media12.mp3"/><Relationship Id="rId5" Type="http://schemas.microsoft.com/office/2007/relationships/media" Target="../media/media12.mp3"/><Relationship Id="rId6" Type="http://schemas.openxmlformats.org/officeDocument/2006/relationships/image" Target="../media/image3.png"/><Relationship Id="rId7" Type="http://schemas.openxmlformats.org/officeDocument/2006/relationships/audio" Target="../media/media13.mp3"/><Relationship Id="rId8" Type="http://schemas.microsoft.com/office/2007/relationships/media" Target="../media/media13.mp3"/><Relationship Id="rId9" Type="http://schemas.openxmlformats.org/officeDocument/2006/relationships/audio" Target="../media/media14.mp3"/><Relationship Id="rId10" Type="http://schemas.microsoft.com/office/2007/relationships/media" Target="../media/media14.mp3"/><Relationship Id="rId11" Type="http://schemas.openxmlformats.org/officeDocument/2006/relationships/audio" Target="../media/media15.mp3"/><Relationship Id="rId12" Type="http://schemas.microsoft.com/office/2007/relationships/media" Target="../media/media15.mp3"/></Relationships>

</file>

<file path=ppt/slides/_rels/slide5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audio" Target="../media/media32.wav"/><Relationship Id="rId5" Type="http://schemas.microsoft.com/office/2007/relationships/media" Target="../media/media32.wav"/><Relationship Id="rId6" Type="http://schemas.openxmlformats.org/officeDocument/2006/relationships/image" Target="../media/image3.png"/><Relationship Id="rId7" Type="http://schemas.openxmlformats.org/officeDocument/2006/relationships/audio" Target="../media/media33.wav"/><Relationship Id="rId8" Type="http://schemas.microsoft.com/office/2007/relationships/media" Target="../media/media33.wav"/></Relationships>

</file>

<file path=ppt/slides/_rels/slide5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8.png"/><Relationship Id="rId3" Type="http://schemas.openxmlformats.org/officeDocument/2006/relationships/audio" Target="../media/media34.wav"/><Relationship Id="rId4" Type="http://schemas.microsoft.com/office/2007/relationships/media" Target="../media/media34.wav"/><Relationship Id="rId5" Type="http://schemas.openxmlformats.org/officeDocument/2006/relationships/image" Target="../media/image39.png"/><Relationship Id="rId6" Type="http://schemas.openxmlformats.org/officeDocument/2006/relationships/audio" Target="../media/media35.wav"/><Relationship Id="rId7" Type="http://schemas.microsoft.com/office/2007/relationships/media" Target="../media/media35.wav"/><Relationship Id="rId8" Type="http://schemas.openxmlformats.org/officeDocument/2006/relationships/audio" Target="../media/media36.wav"/><Relationship Id="rId9" Type="http://schemas.microsoft.com/office/2007/relationships/media" Target="../media/media36.wav"/><Relationship Id="rId10" Type="http://schemas.openxmlformats.org/officeDocument/2006/relationships/audio" Target="../media/media37.wav"/><Relationship Id="rId11" Type="http://schemas.microsoft.com/office/2007/relationships/media" Target="../media/media37.wav"/><Relationship Id="rId12" Type="http://schemas.openxmlformats.org/officeDocument/2006/relationships/audio" Target="../media/media38.wav"/><Relationship Id="rId13" Type="http://schemas.microsoft.com/office/2007/relationships/media" Target="../media/media38.wav"/></Relationships>

</file>

<file path=ppt/slides/_rels/slide5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40.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tif"/></Relationships>

</file>

<file path=ppt/slides/_rels/slide5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41.png"/><Relationship Id="rId4" Type="http://schemas.openxmlformats.org/officeDocument/2006/relationships/image" Target="../media/image42.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43.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4.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5.png"/><Relationship Id="rId3" Type="http://schemas.openxmlformats.org/officeDocument/2006/relationships/image" Target="../media/image46.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7.png"/><Relationship Id="rId3" Type="http://schemas.openxmlformats.org/officeDocument/2006/relationships/image" Target="../media/image48.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9.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0.png"/><Relationship Id="rId3" Type="http://schemas.openxmlformats.org/officeDocument/2006/relationships/image" Target="../media/image51.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2.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3.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tif"/><Relationship Id="rId3" Type="http://schemas.openxmlformats.org/officeDocument/2006/relationships/image" Target="../media/image54.png"/><Relationship Id="rId4" Type="http://schemas.openxmlformats.org/officeDocument/2006/relationships/image" Target="../media/image55.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www.cs.jhu.edu/~mdredze/datasets/sentiment/" TargetMode="External"/><Relationship Id="rId3" Type="http://schemas.openxmlformats.org/officeDocument/2006/relationships/hyperlink" Target="http://jmcauley.ucsd.edu/data/amazon/" TargetMode="External"/><Relationship Id="rId4" Type="http://schemas.openxmlformats.org/officeDocument/2006/relationships/hyperlink" Target="http://www.cs.cornell.edu/people/pabo/movie-review-data/" TargetMode="External"/><Relationship Id="rId5" Type="http://schemas.openxmlformats.org/officeDocument/2006/relationships/hyperlink" Target="http://ai.stanford.edu/~amaas/data/sentiment/aclImdb_v1.tar.gz" TargetMode="External"/><Relationship Id="rId6" Type="http://schemas.openxmlformats.org/officeDocument/2006/relationships/hyperlink" Target="https://www.kaggle.com/iarunava/imdb-movie-reviews-dataset" TargetMode="External"/><Relationship Id="rId7" Type="http://schemas.openxmlformats.org/officeDocument/2006/relationships/hyperlink" Target="https://www.kaggle.com/c/word2vec-nlp-tutorial/data" TargetMode="External"/><Relationship Id="rId8" Type="http://schemas.openxmlformats.org/officeDocument/2006/relationships/hyperlink" Target="http://nlp.stanford.edu/sentiment/code.html" TargetMode="External"/></Relationships>

</file>

<file path=ppt/slides/_rels/slide6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hyperlink" Target="http://help.sentiment140.com/for-students/" TargetMode="External"/><Relationship Id="rId3" Type="http://schemas.openxmlformats.org/officeDocument/2006/relationships/hyperlink" Target="https://www.kaggle.com/crowdflower/twitter-airline-sentiment" TargetMode="External"/><Relationship Id="rId4" Type="http://schemas.openxmlformats.org/officeDocument/2006/relationships/hyperlink" Target="https://archive.ics.uci.edu/ml/datasets/Paper+Reviews" TargetMode="External"/></Relationships>

</file>

<file path=ppt/slides/_rels/slide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2" name="Shape 106"/>
          <p:cNvSpPr txBox="1"/>
          <p:nvPr>
            <p:ph type="title"/>
          </p:nvPr>
        </p:nvSpPr>
        <p:spPr>
          <a:xfrm>
            <a:off x="2194560" y="1517902"/>
            <a:ext cx="20116802" cy="7132327"/>
          </a:xfrm>
          <a:prstGeom prst="rect">
            <a:avLst/>
          </a:prstGeom>
        </p:spPr>
        <p:txBody>
          <a:bodyPr lIns="91398" tIns="91398" rIns="91398" bIns="91398"/>
          <a:lstStyle>
            <a:lvl1pPr defTabSz="1719072">
              <a:defRPr spc="-200" sz="9600"/>
            </a:lvl1pPr>
          </a:lstStyle>
          <a:p>
            <a:pPr/>
            <a:r>
              <a:t>Emotion and Sentiment Detection</a:t>
            </a:r>
          </a:p>
        </p:txBody>
      </p:sp>
      <p:sp>
        <p:nvSpPr>
          <p:cNvPr id="213" name="Shape 107"/>
          <p:cNvSpPr txBox="1"/>
          <p:nvPr>
            <p:ph type="body" sz="quarter" idx="1"/>
          </p:nvPr>
        </p:nvSpPr>
        <p:spPr>
          <a:xfrm>
            <a:off x="2200100" y="8911242"/>
            <a:ext cx="20116802" cy="2286008"/>
          </a:xfrm>
          <a:prstGeom prst="rect">
            <a:avLst/>
          </a:prstGeom>
        </p:spPr>
        <p:txBody>
          <a:bodyPr lIns="91398" tIns="91398" rIns="91398" bIns="91398"/>
          <a:lstStyle/>
          <a:p>
            <a:pPr defTabSz="1737360">
              <a:lnSpc>
                <a:spcPct val="72000"/>
              </a:lnSpc>
              <a:spcBef>
                <a:spcPts val="2200"/>
              </a:spcBef>
              <a:defRPr spc="380" sz="4180"/>
            </a:pPr>
          </a:p>
          <a:p>
            <a:pPr defTabSz="1737360">
              <a:lnSpc>
                <a:spcPct val="72000"/>
              </a:lnSpc>
              <a:spcBef>
                <a:spcPts val="2200"/>
              </a:spcBef>
              <a:defRPr spc="285" sz="4180"/>
            </a:pPr>
            <a:r>
              <a:t>COMS 6998 </a:t>
            </a:r>
            <a:endParaRPr spc="380"/>
          </a:p>
          <a:p>
            <a:pPr defTabSz="1737360">
              <a:lnSpc>
                <a:spcPct val="72000"/>
              </a:lnSpc>
              <a:spcBef>
                <a:spcPts val="2200"/>
              </a:spcBef>
              <a:defRPr spc="285" sz="4180"/>
            </a:pPr>
            <a:r>
              <a:t>SPRing 2023</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Why Study Emotional Speech?"/>
          <p:cNvSpPr txBox="1"/>
          <p:nvPr>
            <p:ph type="title"/>
          </p:nvPr>
        </p:nvSpPr>
        <p:spPr>
          <a:xfrm>
            <a:off x="2194560" y="573206"/>
            <a:ext cx="20116802" cy="2901514"/>
          </a:xfrm>
          <a:prstGeom prst="rect">
            <a:avLst/>
          </a:prstGeom>
        </p:spPr>
        <p:txBody>
          <a:bodyPr/>
          <a:lstStyle/>
          <a:p>
            <a:pPr/>
            <a:r>
              <a:t>Why Study Emotional Speech?</a:t>
            </a:r>
          </a:p>
        </p:txBody>
      </p:sp>
      <p:sp>
        <p:nvSpPr>
          <p:cNvPr id="262" name="Recognition…"/>
          <p:cNvSpPr txBox="1"/>
          <p:nvPr>
            <p:ph type="body" idx="1"/>
          </p:nvPr>
        </p:nvSpPr>
        <p:spPr>
          <a:xfrm>
            <a:off x="2194560" y="3691468"/>
            <a:ext cx="20116802" cy="8046720"/>
          </a:xfrm>
          <a:prstGeom prst="rect">
            <a:avLst/>
          </a:prstGeom>
        </p:spPr>
        <p:txBody>
          <a:bodyPr/>
          <a:lstStyle/>
          <a:p>
            <a:pPr marL="561882" indent="-561882" defTabSz="1810511">
              <a:lnSpc>
                <a:spcPct val="103500"/>
              </a:lnSpc>
              <a:buClrTx/>
              <a:buFont typeface="Arial"/>
              <a:buChar char="•"/>
              <a:defRPr sz="4300"/>
            </a:pPr>
            <a:r>
              <a:t>Recogni</a:t>
            </a:r>
            <a:r>
              <a:rPr>
                <a:solidFill>
                  <a:srgbClr val="000000"/>
                </a:solidFill>
              </a:rPr>
              <a:t>tion</a:t>
            </a:r>
          </a:p>
          <a:p>
            <a:pPr lvl="1" marL="995780" indent="-543152" defTabSz="1810511">
              <a:lnSpc>
                <a:spcPct val="103500"/>
              </a:lnSpc>
              <a:buClrTx/>
              <a:buFont typeface="Arial"/>
              <a:buChar char="–"/>
              <a:defRPr sz="4300"/>
            </a:pPr>
            <a:r>
              <a:t>Customizing</a:t>
            </a:r>
            <a:r>
              <a:t> </a:t>
            </a:r>
            <a:r>
              <a:t>virtual</a:t>
            </a:r>
            <a:r>
              <a:t> </a:t>
            </a:r>
            <a:r>
              <a:t>assistants</a:t>
            </a:r>
          </a:p>
          <a:p>
            <a:pPr lvl="1" marL="995780" indent="-543152" defTabSz="1810511">
              <a:lnSpc>
                <a:spcPct val="103500"/>
              </a:lnSpc>
              <a:buClrTx/>
              <a:buFont typeface="Arial"/>
              <a:buChar char="–"/>
              <a:defRPr sz="4300"/>
            </a:pPr>
            <a:r>
              <a:t>Anger/frustration in call centers </a:t>
            </a:r>
          </a:p>
          <a:p>
            <a:pPr lvl="1" marL="995780" indent="-543152" defTabSz="1810511">
              <a:lnSpc>
                <a:spcPct val="103500"/>
              </a:lnSpc>
              <a:buClrTx/>
              <a:buFont typeface="Arial"/>
              <a:buChar char="–"/>
              <a:defRPr sz="4300"/>
            </a:pPr>
            <a:r>
              <a:t>Confidence/uncertainty in online tutoring systems</a:t>
            </a:r>
          </a:p>
          <a:p>
            <a:pPr lvl="1" marL="995780" indent="-543152" defTabSz="1810511">
              <a:lnSpc>
                <a:spcPct val="103500"/>
              </a:lnSpc>
              <a:buClrTx/>
              <a:buFont typeface="Arial"/>
              <a:buChar char="–"/>
              <a:defRPr sz="4300"/>
            </a:pPr>
            <a:r>
              <a:t>“Hot spots” in meetings</a:t>
            </a:r>
            <a:endParaRPr>
              <a:solidFill>
                <a:srgbClr val="FF2600"/>
              </a:solidFill>
            </a:endParaRPr>
          </a:p>
          <a:p>
            <a:pPr marL="561882" indent="-561882" defTabSz="1810511">
              <a:lnSpc>
                <a:spcPct val="103500"/>
              </a:lnSpc>
              <a:buClrTx/>
              <a:buFont typeface="Arial"/>
              <a:buChar char="•"/>
              <a:defRPr sz="4300"/>
            </a:pPr>
            <a:r>
              <a:t>Generation</a:t>
            </a:r>
          </a:p>
          <a:p>
            <a:pPr lvl="1" marL="995780" indent="-543152" defTabSz="1810511">
              <a:lnSpc>
                <a:spcPct val="103500"/>
              </a:lnSpc>
              <a:buClrTx/>
              <a:buFont typeface="Arial"/>
              <a:buChar char="–"/>
              <a:defRPr sz="4300"/>
            </a:pPr>
            <a:r>
              <a:t>TTS for virtual assistants, computer games, etc.</a:t>
            </a:r>
          </a:p>
          <a:p>
            <a:pPr marL="561882" indent="-561882" defTabSz="1810511">
              <a:lnSpc>
                <a:spcPct val="103500"/>
              </a:lnSpc>
              <a:buClrTx/>
              <a:buFont typeface="Arial"/>
              <a:buChar char="•"/>
              <a:defRPr sz="4300"/>
            </a:pPr>
            <a:r>
              <a:t>Other applications:  Speaker </a:t>
            </a:r>
            <a:r>
              <a:t>s</a:t>
            </a:r>
            <a:r>
              <a:t>tate</a:t>
            </a:r>
            <a:r>
              <a:t> </a:t>
            </a:r>
            <a:r>
              <a:t>identification</a:t>
            </a:r>
          </a:p>
          <a:p>
            <a:pPr lvl="1" marL="995780" indent="-543152" defTabSz="1810511">
              <a:lnSpc>
                <a:spcPct val="103500"/>
              </a:lnSpc>
              <a:buClrTx/>
              <a:buFont typeface="Arial"/>
              <a:buChar char="–"/>
              <a:defRPr sz="4300"/>
            </a:pPr>
            <a:r>
              <a:t>Deception, </a:t>
            </a:r>
            <a:r>
              <a:t>c</a:t>
            </a:r>
            <a:r>
              <a:t>harisma, </a:t>
            </a:r>
            <a:r>
              <a:t>s</a:t>
            </a:r>
            <a:r>
              <a:t>leepiness, </a:t>
            </a:r>
            <a:r>
              <a:t>i</a:t>
            </a:r>
            <a:r>
              <a:t>nterest</a:t>
            </a:r>
            <a:r>
              <a:t>,</a:t>
            </a:r>
            <a:r>
              <a:t> </a:t>
            </a:r>
            <a:r>
              <a:t>humor</a:t>
            </a:r>
            <a:r>
              <a:t>…</a:t>
            </a:r>
          </a:p>
          <a:p>
            <a:pPr marL="561882" indent="-561882" defTabSz="1810511">
              <a:lnSpc>
                <a:spcPct val="103500"/>
              </a:lnSpc>
              <a:buClrTx/>
              <a:buFont typeface="Arial"/>
              <a:buChar char="•"/>
              <a:defRPr sz="4300"/>
            </a:pPr>
          </a:p>
          <a:p>
            <a:pPr marL="561882" indent="-561882" defTabSz="1810511">
              <a:lnSpc>
                <a:spcPct val="103500"/>
              </a:lnSpc>
              <a:buClrTx/>
              <a:buFont typeface="Arial"/>
              <a:buChar char="•"/>
              <a:defRPr sz="4300"/>
            </a:pPr>
            <a:r>
              <a:t>Some emotional clues are only in speech</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Outline"/>
          <p:cNvSpPr txBox="1"/>
          <p:nvPr>
            <p:ph type="title"/>
          </p:nvPr>
        </p:nvSpPr>
        <p:spPr>
          <a:xfrm>
            <a:off x="2194560" y="573206"/>
            <a:ext cx="20116802" cy="2901514"/>
          </a:xfrm>
          <a:prstGeom prst="rect">
            <a:avLst/>
          </a:prstGeom>
        </p:spPr>
        <p:txBody>
          <a:bodyPr/>
          <a:lstStyle/>
          <a:p>
            <a:pPr/>
            <a:r>
              <a:t>Outline</a:t>
            </a:r>
          </a:p>
        </p:txBody>
      </p:sp>
      <p:sp>
        <p:nvSpPr>
          <p:cNvPr id="265" name="Emotion in speech…"/>
          <p:cNvSpPr txBox="1"/>
          <p:nvPr>
            <p:ph type="body" idx="1"/>
          </p:nvPr>
        </p:nvSpPr>
        <p:spPr>
          <a:xfrm>
            <a:off x="2194560" y="3691468"/>
            <a:ext cx="20116802" cy="8046720"/>
          </a:xfrm>
          <a:prstGeom prst="rect">
            <a:avLst/>
          </a:prstGeom>
        </p:spPr>
        <p:txBody>
          <a:bodyPr/>
          <a:lstStyle/>
          <a:p>
            <a:pPr marL="567557" indent="-567557">
              <a:buClrTx/>
              <a:buFont typeface="Arial"/>
              <a:buChar char="•"/>
            </a:pPr>
            <a:r>
              <a:t>Emotion in speech</a:t>
            </a:r>
          </a:p>
          <a:p>
            <a:pPr lvl="1" marL="1005838" indent="-548638">
              <a:buClrTx/>
              <a:buFont typeface="Arial"/>
              <a:buChar char="–"/>
            </a:pPr>
            <a:r>
              <a:t>Emotion theory</a:t>
            </a:r>
          </a:p>
          <a:p>
            <a:pPr lvl="1" marL="1005838" indent="-548638">
              <a:buClrTx/>
              <a:buFont typeface="Arial"/>
              <a:buChar char="–"/>
              <a:defRPr>
                <a:solidFill>
                  <a:srgbClr val="B51600"/>
                </a:solidFill>
              </a:defRPr>
            </a:pPr>
            <a:r>
              <a:t>Emotional speech corpora</a:t>
            </a:r>
          </a:p>
          <a:p>
            <a:pPr lvl="1" marL="1005838" indent="-548638">
              <a:buClrTx/>
              <a:buFont typeface="Arial"/>
              <a:buChar char="–"/>
            </a:pPr>
            <a:r>
              <a:t>Features for emotional speech</a:t>
            </a:r>
          </a:p>
          <a:p>
            <a:pPr lvl="1" marL="1005838" indent="-548638">
              <a:buClrTx/>
              <a:buFont typeface="Arial"/>
              <a:buChar char="–"/>
            </a:pPr>
            <a:r>
              <a:t>Models for emotion recognition</a:t>
            </a:r>
          </a:p>
          <a:p>
            <a:pPr lvl="1" marL="1005838" indent="-548638">
              <a:buClrTx/>
              <a:buFont typeface="Arial"/>
              <a:buChar char="–"/>
            </a:pPr>
            <a:r>
              <a:t>Expressive synthetic speech</a:t>
            </a:r>
          </a:p>
          <a:p>
            <a:pPr marL="567557" indent="-567557">
              <a:buClrTx/>
              <a:buFont typeface="Arial"/>
              <a:buChar char="•"/>
            </a:pPr>
            <a:r>
              <a:t>Sentiment and emotion in text</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 name="Emotion"/>
          <p:cNvSpPr txBox="1"/>
          <p:nvPr>
            <p:ph type="title"/>
          </p:nvPr>
        </p:nvSpPr>
        <p:spPr>
          <a:xfrm>
            <a:off x="2194560" y="573206"/>
            <a:ext cx="20116802" cy="2901514"/>
          </a:xfrm>
          <a:prstGeom prst="rect">
            <a:avLst/>
          </a:prstGeom>
        </p:spPr>
        <p:txBody>
          <a:bodyPr/>
          <a:lstStyle/>
          <a:p>
            <a:pPr/>
            <a:r>
              <a:t>Emotion in Speech</a:t>
            </a:r>
          </a:p>
        </p:txBody>
      </p:sp>
      <p:sp>
        <p:nvSpPr>
          <p:cNvPr id="268" name="Categorical Approach…"/>
          <p:cNvSpPr txBox="1"/>
          <p:nvPr>
            <p:ph type="body" sz="half" idx="1"/>
          </p:nvPr>
        </p:nvSpPr>
        <p:spPr>
          <a:xfrm>
            <a:off x="2174923" y="3691468"/>
            <a:ext cx="11569208" cy="8137173"/>
          </a:xfrm>
          <a:prstGeom prst="rect">
            <a:avLst/>
          </a:prstGeom>
        </p:spPr>
        <p:txBody>
          <a:bodyPr/>
          <a:lstStyle/>
          <a:p>
            <a:pPr marL="0" indent="0">
              <a:buSzTx/>
              <a:buNone/>
              <a:defRPr b="1"/>
            </a:pPr>
            <a:r>
              <a:t>Acted speech</a:t>
            </a:r>
          </a:p>
          <a:p>
            <a:pPr lvl="1" marL="0" indent="228600">
              <a:buSzTx/>
              <a:buNone/>
            </a:pPr>
            <a:r>
              <a:t>   Easier to collect &amp; control</a:t>
            </a:r>
          </a:p>
          <a:p>
            <a:pPr lvl="1" marL="0" indent="228600">
              <a:buSzTx/>
              <a:buNone/>
            </a:pPr>
            <a:r>
              <a:t>   Extreme emotions</a:t>
            </a:r>
          </a:p>
          <a:p>
            <a:pPr marL="481262" indent="-481262">
              <a:buClrTx/>
              <a:buFontTx/>
              <a:buChar char="•"/>
            </a:pPr>
            <a:r>
              <a:t>Mostly categorical approach</a:t>
            </a:r>
          </a:p>
          <a:p>
            <a:pPr marL="481262" indent="-481262">
              <a:buClrTx/>
              <a:buFontTx/>
              <a:buChar char="•"/>
            </a:pPr>
            <a:r>
              <a:t>Examples: </a:t>
            </a:r>
            <a:r>
              <a:rPr sz="3600"/>
              <a:t>(Emotional Prosody Speech)</a:t>
            </a:r>
            <a:endParaRPr sz="3600"/>
          </a:p>
          <a:p>
            <a:pPr lvl="1" marL="682430" indent="-481262">
              <a:buClrTx/>
              <a:buFontTx/>
              <a:buChar char="•"/>
              <a:defRPr i="1"/>
            </a:pPr>
            <a:r>
              <a:t>Which emotion do you hear?</a:t>
            </a:r>
          </a:p>
        </p:txBody>
      </p:sp>
      <p:sp>
        <p:nvSpPr>
          <p:cNvPr id="269" name="Dimensional Approach…"/>
          <p:cNvSpPr txBox="1"/>
          <p:nvPr/>
        </p:nvSpPr>
        <p:spPr>
          <a:xfrm>
            <a:off x="12638581" y="3691468"/>
            <a:ext cx="12526462" cy="766287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828800">
              <a:lnSpc>
                <a:spcPct val="115000"/>
              </a:lnSpc>
              <a:defRPr b="1" sz="4800">
                <a:solidFill>
                  <a:srgbClr val="404040"/>
                </a:solidFill>
                <a:latin typeface="Calibri"/>
                <a:ea typeface="Calibri"/>
                <a:cs typeface="Calibri"/>
                <a:sym typeface="Calibri"/>
              </a:defRPr>
            </a:pPr>
            <a:r>
              <a:t>Spontaneous speech</a:t>
            </a:r>
          </a:p>
          <a:p>
            <a:pPr lvl="1" indent="228600" algn="l" defTabSz="1828800">
              <a:lnSpc>
                <a:spcPct val="115000"/>
              </a:lnSpc>
              <a:defRPr sz="4800">
                <a:solidFill>
                  <a:srgbClr val="404040"/>
                </a:solidFill>
                <a:latin typeface="Calibri"/>
                <a:ea typeface="Calibri"/>
                <a:cs typeface="Calibri"/>
                <a:sym typeface="Calibri"/>
              </a:defRPr>
            </a:pPr>
            <a:r>
              <a:t>   Harder to collect &amp; annotate</a:t>
            </a:r>
          </a:p>
          <a:p>
            <a:pPr lvl="1" indent="228600" algn="l" defTabSz="1828800">
              <a:lnSpc>
                <a:spcPct val="115000"/>
              </a:lnSpc>
              <a:defRPr sz="4800">
                <a:solidFill>
                  <a:srgbClr val="404040"/>
                </a:solidFill>
                <a:latin typeface="Calibri"/>
                <a:ea typeface="Calibri"/>
                <a:cs typeface="Calibri"/>
                <a:sym typeface="Calibri"/>
              </a:defRPr>
            </a:pPr>
            <a:r>
              <a:t>   Subtle changes in emotion</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Both categorical &amp; dimensional approach</a:t>
            </a:r>
          </a:p>
        </p:txBody>
      </p:sp>
      <p:pic>
        <p:nvPicPr>
          <p:cNvPr id="270" name="media7.wav" descr="media7.wav"/>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4424322" y="9518885"/>
            <a:ext cx="1" cy="1"/>
          </a:xfrm>
          <a:prstGeom prst="rect">
            <a:avLst/>
          </a:prstGeom>
          <a:ln w="12700">
            <a:miter lim="400000"/>
          </a:ln>
        </p:spPr>
      </p:pic>
      <p:pic>
        <p:nvPicPr>
          <p:cNvPr id="271" name="media8.wav" descr="media8.wav"/>
          <p:cNvPicPr>
            <a:picLocks noChangeAspect="0"/>
          </p:cNvPicPr>
          <p:nvPr>
            <a:audioFile r:link="rId5"/>
            <p:extLst>
              <p:ext uri="{DAA4B4D4-6D71-4841-9C94-3DE7FCFB9230}">
                <p14:media xmlns:p14="http://schemas.microsoft.com/office/powerpoint/2010/main" r:embed="rId6"/>
              </p:ext>
            </p:extLst>
          </p:nvPr>
        </p:nvPicPr>
        <p:blipFill>
          <a:blip r:embed="rId4">
            <a:extLst/>
          </a:blip>
          <a:stretch>
            <a:fillRect/>
          </a:stretch>
        </p:blipFill>
        <p:spPr>
          <a:xfrm>
            <a:off x="2016244" y="9512943"/>
            <a:ext cx="1" cy="1"/>
          </a:xfrm>
          <a:prstGeom prst="rect">
            <a:avLst/>
          </a:prstGeom>
          <a:ln w="12700">
            <a:miter lim="400000"/>
          </a:ln>
        </p:spPr>
      </p:pic>
      <p:pic>
        <p:nvPicPr>
          <p:cNvPr id="272" name="media9.wav" descr="media9.wav"/>
          <p:cNvPicPr>
            <a:picLocks noChangeAspect="0"/>
          </p:cNvPicPr>
          <p:nvPr>
            <a:audioFile r:link="rId7"/>
            <p:extLst>
              <p:ext uri="{DAA4B4D4-6D71-4841-9C94-3DE7FCFB9230}">
                <p14:media xmlns:p14="http://schemas.microsoft.com/office/powerpoint/2010/main" r:embed="rId8"/>
              </p:ext>
            </p:extLst>
          </p:nvPr>
        </p:nvPicPr>
        <p:blipFill>
          <a:blip r:embed="rId4">
            <a:extLst/>
          </a:blip>
          <a:stretch>
            <a:fillRect/>
          </a:stretch>
        </p:blipFill>
        <p:spPr>
          <a:xfrm>
            <a:off x="6865967" y="9556044"/>
            <a:ext cx="1" cy="1"/>
          </a:xfrm>
          <a:prstGeom prst="rect">
            <a:avLst/>
          </a:prstGeom>
          <a:ln w="12700">
            <a:miter lim="400000"/>
          </a:ln>
        </p:spPr>
      </p:pic>
      <p:pic>
        <p:nvPicPr>
          <p:cNvPr id="273" name="media10.wav" descr="media10.wav"/>
          <p:cNvPicPr>
            <a:picLocks noChangeAspect="0"/>
          </p:cNvPicPr>
          <p:nvPr>
            <a:audioFile r:link="rId9"/>
            <p:extLst>
              <p:ext uri="{DAA4B4D4-6D71-4841-9C94-3DE7FCFB9230}">
                <p14:media xmlns:p14="http://schemas.microsoft.com/office/powerpoint/2010/main" r:embed="rId10"/>
              </p:ext>
            </p:extLst>
          </p:nvPr>
        </p:nvPicPr>
        <p:blipFill>
          <a:blip r:embed="rId4">
            <a:extLst/>
          </a:blip>
          <a:stretch>
            <a:fillRect/>
          </a:stretch>
        </p:blipFill>
        <p:spPr>
          <a:xfrm>
            <a:off x="9094706" y="9591133"/>
            <a:ext cx="1" cy="1"/>
          </a:xfrm>
          <a:prstGeom prst="rect">
            <a:avLst/>
          </a:prstGeom>
          <a:ln w="12700">
            <a:miter lim="400000"/>
          </a:ln>
        </p:spPr>
      </p:pic>
      <p:sp>
        <p:nvSpPr>
          <p:cNvPr id="274" name="Dingbat Check"/>
          <p:cNvSpPr/>
          <p:nvPr/>
        </p:nvSpPr>
        <p:spPr>
          <a:xfrm>
            <a:off x="2176819" y="4711893"/>
            <a:ext cx="482794" cy="458805"/>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275" name="Dingbat X"/>
          <p:cNvSpPr/>
          <p:nvPr/>
        </p:nvSpPr>
        <p:spPr>
          <a:xfrm>
            <a:off x="2223485" y="5608468"/>
            <a:ext cx="389564" cy="460326"/>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276"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7" name="Dingbat X"/>
          <p:cNvSpPr/>
          <p:nvPr/>
        </p:nvSpPr>
        <p:spPr>
          <a:xfrm>
            <a:off x="12660641" y="4709868"/>
            <a:ext cx="389562" cy="460326"/>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278" name="Dingbat Check"/>
          <p:cNvSpPr/>
          <p:nvPr/>
        </p:nvSpPr>
        <p:spPr>
          <a:xfrm>
            <a:off x="12613974" y="5584037"/>
            <a:ext cx="482794" cy="458805"/>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540" fill="hold"/>
                                        <p:tgtEl>
                                          <p:spTgt spid="271"/>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270" fill="hold"/>
                                        <p:tgtEl>
                                          <p:spTgt spid="270"/>
                                        </p:tgtEl>
                                      </p:cBhvr>
                                    </p:cmd>
                                  </p:childTnLst>
                                </p:cTn>
                              </p:par>
                            </p:childTnLst>
                          </p:cTn>
                        </p:par>
                      </p:childTnLst>
                    </p:cTn>
                  </p:par>
                  <p:par>
                    <p:cTn id="11" fill="hold">
                      <p:stCondLst>
                        <p:cond delay="indefinite"/>
                      </p:stCondLst>
                      <p:childTnLst>
                        <p:par>
                          <p:cTn id="12" fill="hold">
                            <p:stCondLst>
                              <p:cond delay="0"/>
                            </p:stCondLst>
                            <p:childTnLst>
                              <p:par>
                                <p:cTn id="13" presetClass="mediacall" nodeType="clickEffect" presetSubtype="0" presetID="1" grpId="3" fill="hold">
                                  <p:stCondLst>
                                    <p:cond delay="0"/>
                                  </p:stCondLst>
                                  <p:childTnLst>
                                    <p:cmd type="call" cmd="playFrom(0.0)">
                                      <p:cBhvr>
                                        <p:cTn id="14" dur="1480" fill="hold"/>
                                        <p:tgtEl>
                                          <p:spTgt spid="272"/>
                                        </p:tgtEl>
                                      </p:cBhvr>
                                    </p:cmd>
                                  </p:childTnLst>
                                </p:cTn>
                              </p:par>
                            </p:childTnLst>
                          </p:cTn>
                        </p:par>
                      </p:childTnLst>
                    </p:cTn>
                  </p:par>
                  <p:par>
                    <p:cTn id="15" fill="hold">
                      <p:stCondLst>
                        <p:cond delay="indefinite"/>
                      </p:stCondLst>
                      <p:childTnLst>
                        <p:par>
                          <p:cTn id="16" fill="hold">
                            <p:stCondLst>
                              <p:cond delay="0"/>
                            </p:stCondLst>
                            <p:childTnLst>
                              <p:par>
                                <p:cTn id="17" presetClass="mediacall" nodeType="clickEffect" presetSubtype="0" presetID="1" grpId="4" fill="hold">
                                  <p:stCondLst>
                                    <p:cond delay="0"/>
                                  </p:stCondLst>
                                  <p:childTnLst>
                                    <p:cmd type="call" cmd="playFrom(0.0)">
                                      <p:cBhvr>
                                        <p:cTn id="18" dur="1710" fill="hold"/>
                                        <p:tgtEl>
                                          <p:spTgt spid="27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65039">
                <p:cTn id="19" fill="hold" display="0">
                  <p:stCondLst>
                    <p:cond delay="indefinite"/>
                  </p:stCondLst>
                </p:cTn>
                <p:tgtEl>
                  <p:spTgt spid="270"/>
                </p:tgtEl>
              </p:cMediaNode>
            </p:audio>
            <p:audio isNarration="0">
              <p:cMediaNode mute="0" showWhenStopped="0" numSld="1" vol="63774">
                <p:cTn id="20" fill="hold" display="0">
                  <p:stCondLst>
                    <p:cond delay="indefinite"/>
                  </p:stCondLst>
                </p:cTn>
                <p:tgtEl>
                  <p:spTgt spid="271"/>
                </p:tgtEl>
              </p:cMediaNode>
            </p:audio>
            <p:audio isNarration="0">
              <p:cMediaNode mute="0" showWhenStopped="0" numSld="1" vol="56190">
                <p:cTn id="21" fill="hold" display="0">
                  <p:stCondLst>
                    <p:cond delay="indefinite"/>
                  </p:stCondLst>
                </p:cTn>
                <p:tgtEl>
                  <p:spTgt spid="272"/>
                </p:tgtEl>
              </p:cMediaNode>
            </p:audio>
            <p:audio isNarration="0">
              <p:cMediaNode mute="0" showWhenStopped="0" numSld="1" vol="54716">
                <p:cTn id="22" fill="hold" display="0">
                  <p:stCondLst>
                    <p:cond delay="indefinite"/>
                  </p:stCondLst>
                </p:cTn>
                <p:tgtEl>
                  <p:spTgt spid="27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Emotion"/>
          <p:cNvSpPr txBox="1"/>
          <p:nvPr>
            <p:ph type="title"/>
          </p:nvPr>
        </p:nvSpPr>
        <p:spPr>
          <a:xfrm>
            <a:off x="2194560" y="573206"/>
            <a:ext cx="20116802" cy="2901514"/>
          </a:xfrm>
          <a:prstGeom prst="rect">
            <a:avLst/>
          </a:prstGeom>
        </p:spPr>
        <p:txBody>
          <a:bodyPr/>
          <a:lstStyle/>
          <a:p>
            <a:pPr/>
            <a:r>
              <a:t>Emotion in Speech</a:t>
            </a:r>
          </a:p>
        </p:txBody>
      </p:sp>
      <p:sp>
        <p:nvSpPr>
          <p:cNvPr id="281" name="Categorical Approach…"/>
          <p:cNvSpPr txBox="1"/>
          <p:nvPr>
            <p:ph type="body" sz="half" idx="1"/>
          </p:nvPr>
        </p:nvSpPr>
        <p:spPr>
          <a:xfrm>
            <a:off x="2174923" y="3691468"/>
            <a:ext cx="11569208" cy="8137173"/>
          </a:xfrm>
          <a:prstGeom prst="rect">
            <a:avLst/>
          </a:prstGeom>
        </p:spPr>
        <p:txBody>
          <a:bodyPr/>
          <a:lstStyle/>
          <a:p>
            <a:pPr marL="0" indent="0">
              <a:buSzTx/>
              <a:buNone/>
              <a:defRPr b="1"/>
            </a:pPr>
            <a:r>
              <a:t>Acted speech</a:t>
            </a:r>
          </a:p>
          <a:p>
            <a:pPr lvl="1" marL="0" indent="228600">
              <a:buSzTx/>
              <a:buNone/>
            </a:pPr>
            <a:r>
              <a:t>   Easier to collect &amp; control</a:t>
            </a:r>
          </a:p>
          <a:p>
            <a:pPr lvl="1" marL="0" indent="228600">
              <a:buSzTx/>
              <a:buNone/>
            </a:pPr>
            <a:r>
              <a:t>   Extreme emotions</a:t>
            </a:r>
          </a:p>
          <a:p>
            <a:pPr marL="481262" indent="-481262">
              <a:buClrTx/>
              <a:buFontTx/>
              <a:buChar char="•"/>
            </a:pPr>
            <a:r>
              <a:t>Mostly categorical approach</a:t>
            </a:r>
          </a:p>
          <a:p>
            <a:pPr marL="481262" indent="-481262">
              <a:buClrTx/>
              <a:buFontTx/>
              <a:buChar char="•"/>
            </a:pPr>
            <a:r>
              <a:t>Examples: </a:t>
            </a:r>
            <a:r>
              <a:rPr sz="3600"/>
              <a:t>(Emotional Prosody Speech)</a:t>
            </a:r>
            <a:endParaRPr sz="3600"/>
          </a:p>
          <a:p>
            <a:pPr lvl="1" marL="682430" indent="-481262">
              <a:buClrTx/>
              <a:buFontTx/>
              <a:buChar char="•"/>
            </a:pPr>
            <a:r>
              <a:t>Happy, Sad, Angry, Bored</a:t>
            </a:r>
          </a:p>
        </p:txBody>
      </p:sp>
      <p:sp>
        <p:nvSpPr>
          <p:cNvPr id="282" name="Dimensional Approach…"/>
          <p:cNvSpPr txBox="1"/>
          <p:nvPr/>
        </p:nvSpPr>
        <p:spPr>
          <a:xfrm>
            <a:off x="12638581" y="3691468"/>
            <a:ext cx="12526462" cy="766287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828800">
              <a:lnSpc>
                <a:spcPct val="115000"/>
              </a:lnSpc>
              <a:defRPr b="1" sz="4800">
                <a:solidFill>
                  <a:srgbClr val="404040"/>
                </a:solidFill>
                <a:latin typeface="Calibri"/>
                <a:ea typeface="Calibri"/>
                <a:cs typeface="Calibri"/>
                <a:sym typeface="Calibri"/>
              </a:defRPr>
            </a:pPr>
            <a:r>
              <a:t>Spontaneous speech</a:t>
            </a:r>
          </a:p>
          <a:p>
            <a:pPr lvl="1" indent="228600" algn="l" defTabSz="1828800">
              <a:lnSpc>
                <a:spcPct val="115000"/>
              </a:lnSpc>
              <a:defRPr sz="4800">
                <a:solidFill>
                  <a:srgbClr val="404040"/>
                </a:solidFill>
                <a:latin typeface="Calibri"/>
                <a:ea typeface="Calibri"/>
                <a:cs typeface="Calibri"/>
                <a:sym typeface="Calibri"/>
              </a:defRPr>
            </a:pPr>
            <a:r>
              <a:t>   Harder to collect &amp; annotate</a:t>
            </a:r>
          </a:p>
          <a:p>
            <a:pPr lvl="1" indent="228600" algn="l" defTabSz="1828800">
              <a:lnSpc>
                <a:spcPct val="115000"/>
              </a:lnSpc>
              <a:defRPr sz="4800">
                <a:solidFill>
                  <a:srgbClr val="404040"/>
                </a:solidFill>
                <a:latin typeface="Calibri"/>
                <a:ea typeface="Calibri"/>
                <a:cs typeface="Calibri"/>
                <a:sym typeface="Calibri"/>
              </a:defRPr>
            </a:pPr>
            <a:r>
              <a:t>   Subtle changes in emotion</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Both categorical &amp; dimensional approach</a:t>
            </a:r>
          </a:p>
        </p:txBody>
      </p:sp>
      <p:sp>
        <p:nvSpPr>
          <p:cNvPr id="283" name="Dingbat Check"/>
          <p:cNvSpPr/>
          <p:nvPr/>
        </p:nvSpPr>
        <p:spPr>
          <a:xfrm>
            <a:off x="2176819" y="4711893"/>
            <a:ext cx="482794" cy="458805"/>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284" name="Dingbat X"/>
          <p:cNvSpPr/>
          <p:nvPr/>
        </p:nvSpPr>
        <p:spPr>
          <a:xfrm>
            <a:off x="2223485" y="5608468"/>
            <a:ext cx="389564" cy="460326"/>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285"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6" name="Dingbat X"/>
          <p:cNvSpPr/>
          <p:nvPr/>
        </p:nvSpPr>
        <p:spPr>
          <a:xfrm>
            <a:off x="12660641" y="4709868"/>
            <a:ext cx="389562" cy="460326"/>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287" name="Dingbat Check"/>
          <p:cNvSpPr/>
          <p:nvPr/>
        </p:nvSpPr>
        <p:spPr>
          <a:xfrm>
            <a:off x="12613974" y="5584037"/>
            <a:ext cx="482794" cy="458805"/>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Emotion"/>
          <p:cNvSpPr txBox="1"/>
          <p:nvPr>
            <p:ph type="title"/>
          </p:nvPr>
        </p:nvSpPr>
        <p:spPr>
          <a:xfrm>
            <a:off x="2194560" y="573206"/>
            <a:ext cx="20116802" cy="2901514"/>
          </a:xfrm>
          <a:prstGeom prst="rect">
            <a:avLst/>
          </a:prstGeom>
        </p:spPr>
        <p:txBody>
          <a:bodyPr/>
          <a:lstStyle/>
          <a:p>
            <a:pPr/>
            <a:r>
              <a:t>Emotion in Speech</a:t>
            </a:r>
          </a:p>
        </p:txBody>
      </p:sp>
      <p:sp>
        <p:nvSpPr>
          <p:cNvPr id="290" name="Categorical Approach…"/>
          <p:cNvSpPr txBox="1"/>
          <p:nvPr>
            <p:ph type="body" sz="half" idx="1"/>
          </p:nvPr>
        </p:nvSpPr>
        <p:spPr>
          <a:xfrm>
            <a:off x="2174923" y="3691468"/>
            <a:ext cx="11569208" cy="8137173"/>
          </a:xfrm>
          <a:prstGeom prst="rect">
            <a:avLst/>
          </a:prstGeom>
        </p:spPr>
        <p:txBody>
          <a:bodyPr/>
          <a:lstStyle/>
          <a:p>
            <a:pPr marL="0" indent="0">
              <a:buSzTx/>
              <a:buNone/>
              <a:defRPr b="1"/>
            </a:pPr>
            <a:r>
              <a:t>Acted speech</a:t>
            </a:r>
          </a:p>
          <a:p>
            <a:pPr lvl="1" marL="0" indent="228600">
              <a:buSzTx/>
              <a:buNone/>
            </a:pPr>
            <a:r>
              <a:t>   Easier to collect &amp; control</a:t>
            </a:r>
          </a:p>
          <a:p>
            <a:pPr lvl="1" marL="0" indent="228600">
              <a:buSzTx/>
              <a:buNone/>
            </a:pPr>
            <a:r>
              <a:t>   Extreme emotions</a:t>
            </a:r>
          </a:p>
          <a:p>
            <a:pPr marL="481262" indent="-481262">
              <a:buClrTx/>
              <a:buFontTx/>
              <a:buChar char="•"/>
            </a:pPr>
            <a:r>
              <a:t>Mostly categorical approach</a:t>
            </a:r>
          </a:p>
          <a:p>
            <a:pPr marL="481262" indent="-481262">
              <a:buClrTx/>
              <a:buFontTx/>
              <a:buChar char="•"/>
            </a:pPr>
            <a:r>
              <a:t>Examples: </a:t>
            </a:r>
            <a:r>
              <a:rPr sz="3600"/>
              <a:t>(Emotional Prosody Speech)</a:t>
            </a:r>
            <a:endParaRPr sz="3600"/>
          </a:p>
          <a:p>
            <a:pPr lvl="1" marL="682430" indent="-481262">
              <a:buClrTx/>
              <a:buFontTx/>
              <a:buChar char="•"/>
            </a:pPr>
            <a:r>
              <a:t>Happy, Sad, Angry, Bored</a:t>
            </a:r>
          </a:p>
        </p:txBody>
      </p:sp>
      <p:sp>
        <p:nvSpPr>
          <p:cNvPr id="291" name="Dimensional Approach…"/>
          <p:cNvSpPr txBox="1"/>
          <p:nvPr/>
        </p:nvSpPr>
        <p:spPr>
          <a:xfrm>
            <a:off x="12638581" y="3691468"/>
            <a:ext cx="12526462" cy="766287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828800">
              <a:lnSpc>
                <a:spcPct val="115000"/>
              </a:lnSpc>
              <a:defRPr b="1" sz="4800">
                <a:solidFill>
                  <a:srgbClr val="404040"/>
                </a:solidFill>
                <a:latin typeface="Calibri"/>
                <a:ea typeface="Calibri"/>
                <a:cs typeface="Calibri"/>
                <a:sym typeface="Calibri"/>
              </a:defRPr>
            </a:pPr>
            <a:r>
              <a:t>Spontaneous speech</a:t>
            </a:r>
          </a:p>
          <a:p>
            <a:pPr lvl="1" indent="228600" algn="l" defTabSz="1828800">
              <a:lnSpc>
                <a:spcPct val="115000"/>
              </a:lnSpc>
              <a:defRPr sz="4800">
                <a:solidFill>
                  <a:srgbClr val="404040"/>
                </a:solidFill>
                <a:latin typeface="Calibri"/>
                <a:ea typeface="Calibri"/>
                <a:cs typeface="Calibri"/>
                <a:sym typeface="Calibri"/>
              </a:defRPr>
            </a:pPr>
            <a:r>
              <a:t>   Harder to collect &amp; annotate</a:t>
            </a:r>
          </a:p>
          <a:p>
            <a:pPr lvl="1" indent="228600" algn="l" defTabSz="1828800">
              <a:lnSpc>
                <a:spcPct val="115000"/>
              </a:lnSpc>
              <a:defRPr sz="4800">
                <a:solidFill>
                  <a:srgbClr val="404040"/>
                </a:solidFill>
                <a:latin typeface="Calibri"/>
                <a:ea typeface="Calibri"/>
                <a:cs typeface="Calibri"/>
                <a:sym typeface="Calibri"/>
              </a:defRPr>
            </a:pPr>
            <a:r>
              <a:t>   Subtle changes in emotion</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Both categorical &amp; dimensional approach</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Example: </a:t>
            </a:r>
            <a:r>
              <a:rPr sz="3600"/>
              <a:t>(AT&amp;T “How May I Help You?” System)</a:t>
            </a:r>
          </a:p>
          <a:p>
            <a:pPr lvl="1" marL="1005838" indent="-548638" algn="l" defTabSz="1828800">
              <a:lnSpc>
                <a:spcPct val="115000"/>
              </a:lnSpc>
              <a:buSzPct val="100000"/>
              <a:buFont typeface="Arial"/>
              <a:buChar char="–"/>
              <a:defRPr sz="4800">
                <a:solidFill>
                  <a:srgbClr val="404040"/>
                </a:solidFill>
                <a:latin typeface="Calibri"/>
                <a:ea typeface="Calibri"/>
                <a:cs typeface="Calibri"/>
                <a:sym typeface="Calibri"/>
              </a:defRPr>
            </a:pPr>
            <a:r>
              <a:t>Categorical emotion(s)?</a:t>
            </a:r>
            <a:endParaRPr sz="3600"/>
          </a:p>
          <a:p>
            <a:pPr lvl="1" marL="1005838" indent="-548638" algn="l" defTabSz="1828800">
              <a:lnSpc>
                <a:spcPct val="115000"/>
              </a:lnSpc>
              <a:buSzPct val="100000"/>
              <a:buFont typeface="Arial"/>
              <a:buChar char="–"/>
              <a:defRPr sz="4800">
                <a:solidFill>
                  <a:srgbClr val="404040"/>
                </a:solidFill>
                <a:latin typeface="Calibri"/>
                <a:ea typeface="Calibri"/>
                <a:cs typeface="Calibri"/>
                <a:sym typeface="Calibri"/>
              </a:defRPr>
            </a:pPr>
            <a:r>
              <a:t>Arousal and Valence?</a:t>
            </a:r>
          </a:p>
        </p:txBody>
      </p:sp>
      <p:pic>
        <p:nvPicPr>
          <p:cNvPr id="292" name="14266867.WAV" descr="14266867.WAV"/>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7447583" y="9825745"/>
            <a:ext cx="1" cy="1"/>
          </a:xfrm>
          <a:prstGeom prst="rect">
            <a:avLst/>
          </a:prstGeom>
          <a:ln w="12700">
            <a:miter lim="400000"/>
          </a:ln>
        </p:spPr>
      </p:pic>
      <p:sp>
        <p:nvSpPr>
          <p:cNvPr id="293" name="Dingbat Check"/>
          <p:cNvSpPr/>
          <p:nvPr/>
        </p:nvSpPr>
        <p:spPr>
          <a:xfrm>
            <a:off x="2176819" y="4711893"/>
            <a:ext cx="482794" cy="458805"/>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294" name="Dingbat X"/>
          <p:cNvSpPr/>
          <p:nvPr/>
        </p:nvSpPr>
        <p:spPr>
          <a:xfrm>
            <a:off x="2223485" y="5608468"/>
            <a:ext cx="389564" cy="460326"/>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295"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6" name="Dingbat X"/>
          <p:cNvSpPr/>
          <p:nvPr/>
        </p:nvSpPr>
        <p:spPr>
          <a:xfrm>
            <a:off x="12660641" y="4709868"/>
            <a:ext cx="389562" cy="460326"/>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297" name="Dingbat Check"/>
          <p:cNvSpPr/>
          <p:nvPr/>
        </p:nvSpPr>
        <p:spPr>
          <a:xfrm>
            <a:off x="12613974" y="5584037"/>
            <a:ext cx="482794" cy="458805"/>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876" fill="hold"/>
                                        <p:tgtEl>
                                          <p:spTgt spid="29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50000">
                <p:cTn id="7" fill="hold" display="0">
                  <p:stCondLst>
                    <p:cond delay="indefinite"/>
                  </p:stCondLst>
                </p:cTn>
                <p:tgtEl>
                  <p:spTgt spid="29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Emotion"/>
          <p:cNvSpPr txBox="1"/>
          <p:nvPr>
            <p:ph type="title"/>
          </p:nvPr>
        </p:nvSpPr>
        <p:spPr>
          <a:xfrm>
            <a:off x="2194560" y="573206"/>
            <a:ext cx="20116802" cy="2901514"/>
          </a:xfrm>
          <a:prstGeom prst="rect">
            <a:avLst/>
          </a:prstGeom>
        </p:spPr>
        <p:txBody>
          <a:bodyPr/>
          <a:lstStyle/>
          <a:p>
            <a:pPr/>
            <a:r>
              <a:t>Emotion in Speech</a:t>
            </a:r>
          </a:p>
        </p:txBody>
      </p:sp>
      <p:sp>
        <p:nvSpPr>
          <p:cNvPr id="300" name="Categorical Approach…"/>
          <p:cNvSpPr txBox="1"/>
          <p:nvPr>
            <p:ph type="body" sz="half" idx="1"/>
          </p:nvPr>
        </p:nvSpPr>
        <p:spPr>
          <a:xfrm>
            <a:off x="2174923" y="3691468"/>
            <a:ext cx="11569208" cy="8137173"/>
          </a:xfrm>
          <a:prstGeom prst="rect">
            <a:avLst/>
          </a:prstGeom>
        </p:spPr>
        <p:txBody>
          <a:bodyPr/>
          <a:lstStyle/>
          <a:p>
            <a:pPr marL="0" indent="0">
              <a:buSzTx/>
              <a:buNone/>
              <a:defRPr b="1"/>
            </a:pPr>
            <a:r>
              <a:t>Acted speech</a:t>
            </a:r>
          </a:p>
          <a:p>
            <a:pPr lvl="1" marL="0" indent="228600">
              <a:buSzTx/>
              <a:buNone/>
            </a:pPr>
            <a:r>
              <a:t>   Easier to collect &amp; control</a:t>
            </a:r>
          </a:p>
          <a:p>
            <a:pPr lvl="1" marL="0" indent="228600">
              <a:buSzTx/>
              <a:buNone/>
            </a:pPr>
            <a:r>
              <a:t>   Extreme emotions</a:t>
            </a:r>
          </a:p>
          <a:p>
            <a:pPr marL="481262" indent="-481262">
              <a:buClrTx/>
              <a:buFontTx/>
              <a:buChar char="•"/>
            </a:pPr>
            <a:r>
              <a:t>Mostly categorical approach</a:t>
            </a:r>
          </a:p>
          <a:p>
            <a:pPr marL="481262" indent="-481262">
              <a:buClrTx/>
              <a:buFontTx/>
              <a:buChar char="•"/>
            </a:pPr>
            <a:r>
              <a:t>Examples: </a:t>
            </a:r>
            <a:r>
              <a:rPr sz="3600"/>
              <a:t>(Emotional Prosody Speech)</a:t>
            </a:r>
            <a:endParaRPr sz="3600"/>
          </a:p>
          <a:p>
            <a:pPr lvl="1" marL="682430" indent="-481262">
              <a:buClrTx/>
              <a:buFontTx/>
              <a:buChar char="•"/>
            </a:pPr>
            <a:r>
              <a:t>Happy, Sad, Angry, Bored</a:t>
            </a:r>
          </a:p>
        </p:txBody>
      </p:sp>
      <p:sp>
        <p:nvSpPr>
          <p:cNvPr id="301" name="Dimensional Approach…"/>
          <p:cNvSpPr txBox="1"/>
          <p:nvPr/>
        </p:nvSpPr>
        <p:spPr>
          <a:xfrm>
            <a:off x="12638581" y="3691468"/>
            <a:ext cx="12526462" cy="7662875"/>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828800">
              <a:lnSpc>
                <a:spcPct val="115000"/>
              </a:lnSpc>
              <a:defRPr b="1" sz="4800">
                <a:solidFill>
                  <a:srgbClr val="404040"/>
                </a:solidFill>
                <a:latin typeface="Calibri"/>
                <a:ea typeface="Calibri"/>
                <a:cs typeface="Calibri"/>
                <a:sym typeface="Calibri"/>
              </a:defRPr>
            </a:pPr>
            <a:r>
              <a:t>Spontaneous speech</a:t>
            </a:r>
          </a:p>
          <a:p>
            <a:pPr lvl="1" indent="228600" algn="l" defTabSz="1828800">
              <a:lnSpc>
                <a:spcPct val="115000"/>
              </a:lnSpc>
              <a:defRPr sz="4800">
                <a:solidFill>
                  <a:srgbClr val="404040"/>
                </a:solidFill>
                <a:latin typeface="Calibri"/>
                <a:ea typeface="Calibri"/>
                <a:cs typeface="Calibri"/>
                <a:sym typeface="Calibri"/>
              </a:defRPr>
            </a:pPr>
            <a:r>
              <a:t>   Harder to collect &amp; annotate</a:t>
            </a:r>
          </a:p>
          <a:p>
            <a:pPr lvl="1" indent="228600" algn="l" defTabSz="1828800">
              <a:lnSpc>
                <a:spcPct val="115000"/>
              </a:lnSpc>
              <a:defRPr sz="4800">
                <a:solidFill>
                  <a:srgbClr val="404040"/>
                </a:solidFill>
                <a:latin typeface="Calibri"/>
                <a:ea typeface="Calibri"/>
                <a:cs typeface="Calibri"/>
                <a:sym typeface="Calibri"/>
              </a:defRPr>
            </a:pPr>
            <a:r>
              <a:t>   Subtle changes in emotion</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Both categorical &amp; dimensional approach</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Example: </a:t>
            </a:r>
            <a:r>
              <a:rPr sz="3600"/>
              <a:t>(AT&amp;T “How May I Help You?” System)</a:t>
            </a:r>
          </a:p>
          <a:p>
            <a:pPr lvl="1" marL="1005838" indent="-548638" algn="l" defTabSz="1828800">
              <a:lnSpc>
                <a:spcPct val="115000"/>
              </a:lnSpc>
              <a:buSzPct val="100000"/>
              <a:buFont typeface="Arial"/>
              <a:buChar char="–"/>
              <a:defRPr sz="4800">
                <a:solidFill>
                  <a:srgbClr val="404040"/>
                </a:solidFill>
                <a:latin typeface="Calibri"/>
                <a:ea typeface="Calibri"/>
                <a:cs typeface="Calibri"/>
                <a:sym typeface="Calibri"/>
              </a:defRPr>
            </a:pPr>
            <a:r>
              <a:t>Neutral -&gt; frustrated -&gt; angry</a:t>
            </a:r>
            <a:endParaRPr sz="3600"/>
          </a:p>
          <a:p>
            <a:pPr lvl="1" marL="1005838" indent="-548638" algn="l" defTabSz="1828800">
              <a:lnSpc>
                <a:spcPct val="115000"/>
              </a:lnSpc>
              <a:buSzPct val="100000"/>
              <a:buFont typeface="Arial"/>
              <a:buChar char="–"/>
              <a:defRPr sz="4800">
                <a:solidFill>
                  <a:srgbClr val="404040"/>
                </a:solidFill>
                <a:latin typeface="Calibri"/>
                <a:ea typeface="Calibri"/>
                <a:cs typeface="Calibri"/>
                <a:sym typeface="Calibri"/>
              </a:defRPr>
            </a:pPr>
            <a:r>
              <a:t>Arousal ↑, Valence ↓</a:t>
            </a:r>
          </a:p>
        </p:txBody>
      </p:sp>
      <p:pic>
        <p:nvPicPr>
          <p:cNvPr id="302" name="14266867.WAV" descr="14266867.WAV"/>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7447583" y="9825745"/>
            <a:ext cx="1" cy="1"/>
          </a:xfrm>
          <a:prstGeom prst="rect">
            <a:avLst/>
          </a:prstGeom>
          <a:ln w="12700">
            <a:miter lim="400000"/>
          </a:ln>
        </p:spPr>
      </p:pic>
      <p:sp>
        <p:nvSpPr>
          <p:cNvPr id="303" name="Dingbat Check"/>
          <p:cNvSpPr/>
          <p:nvPr/>
        </p:nvSpPr>
        <p:spPr>
          <a:xfrm>
            <a:off x="2176819" y="4711893"/>
            <a:ext cx="482794" cy="458805"/>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304" name="Dingbat X"/>
          <p:cNvSpPr/>
          <p:nvPr/>
        </p:nvSpPr>
        <p:spPr>
          <a:xfrm>
            <a:off x="2223485" y="5608468"/>
            <a:ext cx="389564" cy="460326"/>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305"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6" name="Dingbat X"/>
          <p:cNvSpPr/>
          <p:nvPr/>
        </p:nvSpPr>
        <p:spPr>
          <a:xfrm>
            <a:off x="12660641" y="4709868"/>
            <a:ext cx="389562" cy="460326"/>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307" name="Dingbat Check"/>
          <p:cNvSpPr/>
          <p:nvPr/>
        </p:nvSpPr>
        <p:spPr>
          <a:xfrm>
            <a:off x="12613974" y="5584037"/>
            <a:ext cx="482794" cy="458805"/>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876" fill="hold"/>
                                        <p:tgtEl>
                                          <p:spTgt spid="30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50000">
                <p:cTn id="7" fill="hold" display="0">
                  <p:stCondLst>
                    <p:cond delay="indefinite"/>
                  </p:stCondLst>
                </p:cTn>
                <p:tgtEl>
                  <p:spTgt spid="30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Emotional Speech Corpora - Acted &amp; Categorical…"/>
          <p:cNvSpPr txBox="1"/>
          <p:nvPr>
            <p:ph type="title"/>
          </p:nvPr>
        </p:nvSpPr>
        <p:spPr>
          <a:xfrm>
            <a:off x="2194560" y="573206"/>
            <a:ext cx="20116802" cy="2901514"/>
          </a:xfrm>
          <a:prstGeom prst="rect">
            <a:avLst/>
          </a:prstGeom>
        </p:spPr>
        <p:txBody>
          <a:bodyPr/>
          <a:lstStyle/>
          <a:p>
            <a:pPr defTabSz="690083">
              <a:defRPr spc="-300" sz="8400"/>
            </a:pPr>
            <a:r>
              <a:t>Emotional Speech Corpora - Acted &amp; Categorical</a:t>
            </a:r>
            <a:endParaRPr spc="-279"/>
          </a:p>
          <a:p>
            <a:pPr defTabSz="690083">
              <a:defRPr spc="-300" sz="5200"/>
            </a:pPr>
            <a:r>
              <a:t>(EmoDB, German)</a:t>
            </a:r>
          </a:p>
        </p:txBody>
      </p:sp>
      <p:pic>
        <p:nvPicPr>
          <p:cNvPr id="310" name="image5.png" descr="image5.png"/>
          <p:cNvPicPr>
            <a:picLocks noChangeAspect="1"/>
          </p:cNvPicPr>
          <p:nvPr/>
        </p:nvPicPr>
        <p:blipFill>
          <a:blip r:embed="rId3">
            <a:extLst/>
          </a:blip>
          <a:stretch>
            <a:fillRect/>
          </a:stretch>
        </p:blipFill>
        <p:spPr>
          <a:xfrm>
            <a:off x="3616169" y="4347690"/>
            <a:ext cx="4609458" cy="3638284"/>
          </a:xfrm>
          <a:prstGeom prst="rect">
            <a:avLst/>
          </a:prstGeom>
          <a:ln w="12700">
            <a:miter lim="400000"/>
          </a:ln>
        </p:spPr>
      </p:pic>
      <p:pic>
        <p:nvPicPr>
          <p:cNvPr id="311" name="image6.png" descr="image6.png"/>
          <p:cNvPicPr>
            <a:picLocks noChangeAspect="1"/>
          </p:cNvPicPr>
          <p:nvPr/>
        </p:nvPicPr>
        <p:blipFill>
          <a:blip r:embed="rId4">
            <a:extLst/>
          </a:blip>
          <a:stretch>
            <a:fillRect/>
          </a:stretch>
        </p:blipFill>
        <p:spPr>
          <a:xfrm>
            <a:off x="10021416" y="4347690"/>
            <a:ext cx="4665217" cy="3638284"/>
          </a:xfrm>
          <a:prstGeom prst="rect">
            <a:avLst/>
          </a:prstGeom>
          <a:ln w="12700">
            <a:miter lim="400000"/>
          </a:ln>
        </p:spPr>
      </p:pic>
      <p:pic>
        <p:nvPicPr>
          <p:cNvPr id="312" name="image7.png" descr="image7.png"/>
          <p:cNvPicPr>
            <a:picLocks noChangeAspect="1"/>
          </p:cNvPicPr>
          <p:nvPr/>
        </p:nvPicPr>
        <p:blipFill>
          <a:blip r:embed="rId5">
            <a:extLst/>
          </a:blip>
          <a:stretch>
            <a:fillRect/>
          </a:stretch>
        </p:blipFill>
        <p:spPr>
          <a:xfrm>
            <a:off x="16306595" y="4347690"/>
            <a:ext cx="4804989" cy="3638284"/>
          </a:xfrm>
          <a:prstGeom prst="rect">
            <a:avLst/>
          </a:prstGeom>
          <a:ln w="12700">
            <a:miter lim="400000"/>
          </a:ln>
        </p:spPr>
      </p:pic>
      <p:pic>
        <p:nvPicPr>
          <p:cNvPr id="313" name="image8.png" descr="image8.png"/>
          <p:cNvPicPr>
            <a:picLocks noChangeAspect="1"/>
          </p:cNvPicPr>
          <p:nvPr/>
        </p:nvPicPr>
        <p:blipFill>
          <a:blip r:embed="rId6">
            <a:extLst/>
          </a:blip>
          <a:stretch>
            <a:fillRect/>
          </a:stretch>
        </p:blipFill>
        <p:spPr>
          <a:xfrm>
            <a:off x="3619575" y="8882437"/>
            <a:ext cx="4602646" cy="3638282"/>
          </a:xfrm>
          <a:prstGeom prst="rect">
            <a:avLst/>
          </a:prstGeom>
          <a:ln w="12700">
            <a:miter lim="400000"/>
          </a:ln>
        </p:spPr>
      </p:pic>
      <p:pic>
        <p:nvPicPr>
          <p:cNvPr id="314" name="image9.png" descr="image9.png"/>
          <p:cNvPicPr>
            <a:picLocks noChangeAspect="1"/>
          </p:cNvPicPr>
          <p:nvPr/>
        </p:nvPicPr>
        <p:blipFill>
          <a:blip r:embed="rId7">
            <a:extLst/>
          </a:blip>
          <a:stretch>
            <a:fillRect/>
          </a:stretch>
        </p:blipFill>
        <p:spPr>
          <a:xfrm>
            <a:off x="10012759" y="8882437"/>
            <a:ext cx="4631869" cy="3638282"/>
          </a:xfrm>
          <a:prstGeom prst="rect">
            <a:avLst/>
          </a:prstGeom>
          <a:ln w="12700">
            <a:miter lim="400000"/>
          </a:ln>
        </p:spPr>
      </p:pic>
      <p:pic>
        <p:nvPicPr>
          <p:cNvPr id="315" name="image10.png" descr="image10.png"/>
          <p:cNvPicPr>
            <a:picLocks noChangeAspect="1"/>
          </p:cNvPicPr>
          <p:nvPr/>
        </p:nvPicPr>
        <p:blipFill>
          <a:blip r:embed="rId8">
            <a:extLst/>
          </a:blip>
          <a:stretch>
            <a:fillRect/>
          </a:stretch>
        </p:blipFill>
        <p:spPr>
          <a:xfrm>
            <a:off x="16435164" y="8882437"/>
            <a:ext cx="4547852" cy="3638282"/>
          </a:xfrm>
          <a:prstGeom prst="rect">
            <a:avLst/>
          </a:prstGeom>
          <a:ln w="12700">
            <a:miter lim="400000"/>
          </a:ln>
        </p:spPr>
      </p:pic>
      <p:pic>
        <p:nvPicPr>
          <p:cNvPr id="316" name="media1.wav" descr="media1.wav"/>
          <p:cNvPicPr>
            <a:picLocks noChangeAspect="0"/>
          </p:cNvPicPr>
          <p:nvPr>
            <a:audioFile r:link="rId9"/>
            <p:extLst>
              <p:ext uri="{DAA4B4D4-6D71-4841-9C94-3DE7FCFB9230}">
                <p14:media xmlns:p14="http://schemas.microsoft.com/office/powerpoint/2010/main" r:embed="rId10"/>
              </p:ext>
            </p:extLst>
          </p:nvPr>
        </p:nvPicPr>
        <p:blipFill>
          <a:blip r:embed="rId11">
            <a:extLst/>
          </a:blip>
          <a:stretch>
            <a:fillRect/>
          </a:stretch>
        </p:blipFill>
        <p:spPr>
          <a:xfrm>
            <a:off x="15387643" y="3394657"/>
            <a:ext cx="1" cy="1"/>
          </a:xfrm>
          <a:prstGeom prst="rect">
            <a:avLst/>
          </a:prstGeom>
          <a:ln w="12700">
            <a:miter lim="400000"/>
          </a:ln>
        </p:spPr>
      </p:pic>
      <p:pic>
        <p:nvPicPr>
          <p:cNvPr id="317" name="media2.wav" descr="media2.wav"/>
          <p:cNvPicPr>
            <a:picLocks noChangeAspect="0"/>
          </p:cNvPicPr>
          <p:nvPr>
            <a:audioFile r:link="rId12"/>
            <p:extLst>
              <p:ext uri="{DAA4B4D4-6D71-4841-9C94-3DE7FCFB9230}">
                <p14:media xmlns:p14="http://schemas.microsoft.com/office/powerpoint/2010/main" r:embed="rId13"/>
              </p:ext>
            </p:extLst>
          </p:nvPr>
        </p:nvPicPr>
        <p:blipFill>
          <a:blip r:embed="rId11">
            <a:extLst/>
          </a:blip>
          <a:stretch>
            <a:fillRect/>
          </a:stretch>
        </p:blipFill>
        <p:spPr>
          <a:xfrm>
            <a:off x="8947943" y="3505201"/>
            <a:ext cx="1" cy="1"/>
          </a:xfrm>
          <a:prstGeom prst="rect">
            <a:avLst/>
          </a:prstGeom>
          <a:ln w="12700">
            <a:miter lim="400000"/>
          </a:ln>
        </p:spPr>
      </p:pic>
      <p:pic>
        <p:nvPicPr>
          <p:cNvPr id="318" name="media3.wav" descr="media3.wav"/>
          <p:cNvPicPr>
            <a:picLocks noChangeAspect="0"/>
          </p:cNvPicPr>
          <p:nvPr>
            <a:audioFile r:link="rId14"/>
            <p:extLst>
              <p:ext uri="{DAA4B4D4-6D71-4841-9C94-3DE7FCFB9230}">
                <p14:media xmlns:p14="http://schemas.microsoft.com/office/powerpoint/2010/main" r:embed="rId15"/>
              </p:ext>
            </p:extLst>
          </p:nvPr>
        </p:nvPicPr>
        <p:blipFill>
          <a:blip r:embed="rId11">
            <a:extLst/>
          </a:blip>
          <a:stretch>
            <a:fillRect/>
          </a:stretch>
        </p:blipFill>
        <p:spPr>
          <a:xfrm>
            <a:off x="15270818" y="8231433"/>
            <a:ext cx="1" cy="1"/>
          </a:xfrm>
          <a:prstGeom prst="rect">
            <a:avLst/>
          </a:prstGeom>
          <a:ln w="12700">
            <a:miter lim="400000"/>
          </a:ln>
        </p:spPr>
      </p:pic>
      <p:pic>
        <p:nvPicPr>
          <p:cNvPr id="319" name="media4.wav" descr="media4.wav"/>
          <p:cNvPicPr>
            <a:picLocks noChangeAspect="0"/>
          </p:cNvPicPr>
          <p:nvPr>
            <a:audioFile r:link="rId16"/>
            <p:extLst>
              <p:ext uri="{DAA4B4D4-6D71-4841-9C94-3DE7FCFB9230}">
                <p14:media xmlns:p14="http://schemas.microsoft.com/office/powerpoint/2010/main" r:embed="rId17"/>
              </p:ext>
            </p:extLst>
          </p:nvPr>
        </p:nvPicPr>
        <p:blipFill>
          <a:blip r:embed="rId11">
            <a:extLst/>
          </a:blip>
          <a:stretch>
            <a:fillRect/>
          </a:stretch>
        </p:blipFill>
        <p:spPr>
          <a:xfrm>
            <a:off x="2136001" y="8313129"/>
            <a:ext cx="1" cy="1"/>
          </a:xfrm>
          <a:prstGeom prst="rect">
            <a:avLst/>
          </a:prstGeom>
          <a:ln w="12700">
            <a:miter lim="400000"/>
          </a:ln>
        </p:spPr>
      </p:pic>
      <p:pic>
        <p:nvPicPr>
          <p:cNvPr id="320" name="media5.wav" descr="media5.wav"/>
          <p:cNvPicPr>
            <a:picLocks noChangeAspect="0"/>
          </p:cNvPicPr>
          <p:nvPr>
            <a:audioFile r:link="rId18"/>
            <p:extLst>
              <p:ext uri="{DAA4B4D4-6D71-4841-9C94-3DE7FCFB9230}">
                <p14:media xmlns:p14="http://schemas.microsoft.com/office/powerpoint/2010/main" r:embed="rId19"/>
              </p:ext>
            </p:extLst>
          </p:nvPr>
        </p:nvPicPr>
        <p:blipFill>
          <a:blip r:embed="rId11">
            <a:extLst/>
          </a:blip>
          <a:stretch>
            <a:fillRect/>
          </a:stretch>
        </p:blipFill>
        <p:spPr>
          <a:xfrm>
            <a:off x="2066664" y="3521657"/>
            <a:ext cx="1" cy="1"/>
          </a:xfrm>
          <a:prstGeom prst="rect">
            <a:avLst/>
          </a:prstGeom>
          <a:ln w="12700">
            <a:miter lim="400000"/>
          </a:ln>
        </p:spPr>
      </p:pic>
      <p:pic>
        <p:nvPicPr>
          <p:cNvPr id="321" name="media6.wav" descr="media6.wav"/>
          <p:cNvPicPr>
            <a:picLocks noChangeAspect="0"/>
          </p:cNvPicPr>
          <p:nvPr>
            <a:audioFile r:link="rId20"/>
            <p:extLst>
              <p:ext uri="{DAA4B4D4-6D71-4841-9C94-3DE7FCFB9230}">
                <p14:media xmlns:p14="http://schemas.microsoft.com/office/powerpoint/2010/main" r:embed="rId21"/>
              </p:ext>
            </p:extLst>
          </p:nvPr>
        </p:nvPicPr>
        <p:blipFill>
          <a:blip r:embed="rId11">
            <a:extLst/>
          </a:blip>
          <a:stretch>
            <a:fillRect/>
          </a:stretch>
        </p:blipFill>
        <p:spPr>
          <a:xfrm>
            <a:off x="9029700" y="8079033"/>
            <a:ext cx="1" cy="1"/>
          </a:xfrm>
          <a:prstGeom prst="rect">
            <a:avLst/>
          </a:prstGeom>
          <a:ln w="12700">
            <a:miter lim="400000"/>
          </a:ln>
        </p:spPr>
      </p:pic>
      <p:sp>
        <p:nvSpPr>
          <p:cNvPr id="322" name="Frightened"/>
          <p:cNvSpPr txBox="1"/>
          <p:nvPr/>
        </p:nvSpPr>
        <p:spPr>
          <a:xfrm>
            <a:off x="17034873" y="8088485"/>
            <a:ext cx="2874479" cy="79763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4800">
                <a:solidFill>
                  <a:srgbClr val="404040"/>
                </a:solidFill>
                <a:latin typeface="Calibri"/>
                <a:ea typeface="Calibri"/>
                <a:cs typeface="Calibri"/>
                <a:sym typeface="Calibri"/>
              </a:defRPr>
            </a:lvl1pPr>
          </a:lstStyle>
          <a:p>
            <a:pPr/>
            <a:r>
              <a:t>Frightened</a:t>
            </a:r>
          </a:p>
        </p:txBody>
      </p:sp>
      <p:sp>
        <p:nvSpPr>
          <p:cNvPr id="323" name="Sad"/>
          <p:cNvSpPr txBox="1"/>
          <p:nvPr/>
        </p:nvSpPr>
        <p:spPr>
          <a:xfrm>
            <a:off x="11641677" y="8088485"/>
            <a:ext cx="1087946" cy="79763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4800">
                <a:solidFill>
                  <a:srgbClr val="404040"/>
                </a:solidFill>
                <a:latin typeface="Calibri"/>
                <a:ea typeface="Calibri"/>
                <a:cs typeface="Calibri"/>
                <a:sym typeface="Calibri"/>
              </a:defRPr>
            </a:lvl1pPr>
          </a:lstStyle>
          <a:p>
            <a:pPr/>
            <a:r>
              <a:t>Sad</a:t>
            </a:r>
          </a:p>
        </p:txBody>
      </p:sp>
      <p:sp>
        <p:nvSpPr>
          <p:cNvPr id="324" name="Happy"/>
          <p:cNvSpPr txBox="1"/>
          <p:nvPr/>
        </p:nvSpPr>
        <p:spPr>
          <a:xfrm>
            <a:off x="5024103" y="8088485"/>
            <a:ext cx="1780890" cy="79763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4800">
                <a:solidFill>
                  <a:srgbClr val="404040"/>
                </a:solidFill>
                <a:latin typeface="Calibri"/>
                <a:ea typeface="Calibri"/>
                <a:cs typeface="Calibri"/>
                <a:sym typeface="Calibri"/>
              </a:defRPr>
            </a:lvl1pPr>
          </a:lstStyle>
          <a:p>
            <a:pPr/>
            <a:r>
              <a:t>Happy</a:t>
            </a:r>
          </a:p>
        </p:txBody>
      </p:sp>
      <p:sp>
        <p:nvSpPr>
          <p:cNvPr id="325" name="Angry"/>
          <p:cNvSpPr txBox="1"/>
          <p:nvPr/>
        </p:nvSpPr>
        <p:spPr>
          <a:xfrm>
            <a:off x="17879268" y="3542496"/>
            <a:ext cx="1646945" cy="79763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4800">
                <a:solidFill>
                  <a:srgbClr val="404040"/>
                </a:solidFill>
                <a:latin typeface="Calibri"/>
                <a:ea typeface="Calibri"/>
                <a:cs typeface="Calibri"/>
                <a:sym typeface="Calibri"/>
              </a:defRPr>
            </a:lvl1pPr>
          </a:lstStyle>
          <a:p>
            <a:pPr/>
            <a:r>
              <a:t>Angry</a:t>
            </a:r>
          </a:p>
        </p:txBody>
      </p:sp>
      <p:sp>
        <p:nvSpPr>
          <p:cNvPr id="326" name="Bored"/>
          <p:cNvSpPr txBox="1"/>
          <p:nvPr/>
        </p:nvSpPr>
        <p:spPr>
          <a:xfrm>
            <a:off x="11347294" y="3542496"/>
            <a:ext cx="1676710" cy="79763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4800">
                <a:solidFill>
                  <a:srgbClr val="404040"/>
                </a:solidFill>
                <a:latin typeface="Calibri"/>
                <a:ea typeface="Calibri"/>
                <a:cs typeface="Calibri"/>
                <a:sym typeface="Calibri"/>
              </a:defRPr>
            </a:lvl1pPr>
          </a:lstStyle>
          <a:p>
            <a:pPr/>
            <a:r>
              <a:t>Bored</a:t>
            </a:r>
          </a:p>
        </p:txBody>
      </p:sp>
      <p:sp>
        <p:nvSpPr>
          <p:cNvPr id="327" name="Neutral"/>
          <p:cNvSpPr txBox="1"/>
          <p:nvPr/>
        </p:nvSpPr>
        <p:spPr>
          <a:xfrm>
            <a:off x="4673879" y="3542496"/>
            <a:ext cx="2048781" cy="79763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4800">
                <a:solidFill>
                  <a:srgbClr val="404040"/>
                </a:solidFill>
                <a:latin typeface="Calibri"/>
                <a:ea typeface="Calibri"/>
                <a:cs typeface="Calibri"/>
                <a:sym typeface="Calibri"/>
              </a:defRPr>
            </a:lvl1pPr>
          </a:lstStyle>
          <a:p>
            <a:pPr/>
            <a:r>
              <a:t>Neutral</a:t>
            </a:r>
          </a:p>
        </p:txBody>
      </p:sp>
      <p:sp>
        <p:nvSpPr>
          <p:cNvPr id="328"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644" fill="hold"/>
                                        <p:tgtEl>
                                          <p:spTgt spid="320"/>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3829" fill="hold"/>
                                        <p:tgtEl>
                                          <p:spTgt spid="317"/>
                                        </p:tgtEl>
                                      </p:cBhvr>
                                    </p:cmd>
                                  </p:childTnLst>
                                </p:cTn>
                              </p:par>
                            </p:childTnLst>
                          </p:cTn>
                        </p:par>
                      </p:childTnLst>
                    </p:cTn>
                  </p:par>
                  <p:par>
                    <p:cTn id="11" fill="hold">
                      <p:stCondLst>
                        <p:cond delay="indefinite"/>
                      </p:stCondLst>
                      <p:childTnLst>
                        <p:par>
                          <p:cTn id="12" fill="hold">
                            <p:stCondLst>
                              <p:cond delay="0"/>
                            </p:stCondLst>
                            <p:childTnLst>
                              <p:par>
                                <p:cTn id="13" presetClass="mediacall" nodeType="clickEffect" presetSubtype="0" presetID="1" grpId="3" fill="hold">
                                  <p:stCondLst>
                                    <p:cond delay="0"/>
                                  </p:stCondLst>
                                  <p:childTnLst>
                                    <p:cmd type="call" cmd="playFrom(0.0)">
                                      <p:cBhvr>
                                        <p:cTn id="14" dur="3847" fill="hold"/>
                                        <p:tgtEl>
                                          <p:spTgt spid="316"/>
                                        </p:tgtEl>
                                      </p:cBhvr>
                                    </p:cmd>
                                  </p:childTnLst>
                                </p:cTn>
                              </p:par>
                            </p:childTnLst>
                          </p:cTn>
                        </p:par>
                      </p:childTnLst>
                    </p:cTn>
                  </p:par>
                  <p:par>
                    <p:cTn id="15" fill="hold">
                      <p:stCondLst>
                        <p:cond delay="indefinite"/>
                      </p:stCondLst>
                      <p:childTnLst>
                        <p:par>
                          <p:cTn id="16" fill="hold">
                            <p:stCondLst>
                              <p:cond delay="0"/>
                            </p:stCondLst>
                            <p:childTnLst>
                              <p:par>
                                <p:cTn id="17" presetClass="mediacall" nodeType="clickEffect" presetSubtype="0" presetID="1" grpId="4" fill="hold">
                                  <p:stCondLst>
                                    <p:cond delay="0"/>
                                  </p:stCondLst>
                                  <p:childTnLst>
                                    <p:cmd type="call" cmd="playFrom(0.0)">
                                      <p:cBhvr>
                                        <p:cTn id="18" dur="4141" fill="hold"/>
                                        <p:tgtEl>
                                          <p:spTgt spid="319"/>
                                        </p:tgtEl>
                                      </p:cBhvr>
                                    </p:cmd>
                                  </p:childTnLst>
                                </p:cTn>
                              </p:par>
                            </p:childTnLst>
                          </p:cTn>
                        </p:par>
                      </p:childTnLst>
                    </p:cTn>
                  </p:par>
                  <p:par>
                    <p:cTn id="19" fill="hold">
                      <p:stCondLst>
                        <p:cond delay="indefinite"/>
                      </p:stCondLst>
                      <p:childTnLst>
                        <p:par>
                          <p:cTn id="20" fill="hold">
                            <p:stCondLst>
                              <p:cond delay="0"/>
                            </p:stCondLst>
                            <p:childTnLst>
                              <p:par>
                                <p:cTn id="21" presetClass="mediacall" nodeType="clickEffect" presetSubtype="0" presetID="1" grpId="5" fill="hold">
                                  <p:stCondLst>
                                    <p:cond delay="0"/>
                                  </p:stCondLst>
                                  <p:childTnLst>
                                    <p:cmd type="call" cmd="playFrom(0.0)">
                                      <p:cBhvr>
                                        <p:cTn id="22" dur="3756" fill="hold"/>
                                        <p:tgtEl>
                                          <p:spTgt spid="321"/>
                                        </p:tgtEl>
                                      </p:cBhvr>
                                    </p:cmd>
                                  </p:childTnLst>
                                </p:cTn>
                              </p:par>
                            </p:childTnLst>
                          </p:cTn>
                        </p:par>
                      </p:childTnLst>
                    </p:cTn>
                  </p:par>
                  <p:par>
                    <p:cTn id="23" fill="hold">
                      <p:stCondLst>
                        <p:cond delay="indefinite"/>
                      </p:stCondLst>
                      <p:childTnLst>
                        <p:par>
                          <p:cTn id="24" fill="hold">
                            <p:stCondLst>
                              <p:cond delay="0"/>
                            </p:stCondLst>
                            <p:childTnLst>
                              <p:par>
                                <p:cTn id="25" presetClass="mediacall" nodeType="clickEffect" presetSubtype="0" presetID="1" grpId="6" fill="hold">
                                  <p:stCondLst>
                                    <p:cond delay="0"/>
                                  </p:stCondLst>
                                  <p:childTnLst>
                                    <p:cmd type="call" cmd="playFrom(0.0)">
                                      <p:cBhvr>
                                        <p:cTn id="26" dur="2761" fill="hold"/>
                                        <p:tgtEl>
                                          <p:spTgt spid="31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27" fill="hold" display="0">
                  <p:stCondLst>
                    <p:cond delay="indefinite"/>
                  </p:stCondLst>
                </p:cTn>
                <p:tgtEl>
                  <p:spTgt spid="316"/>
                </p:tgtEl>
              </p:cMediaNode>
            </p:audio>
            <p:audio isNarration="0">
              <p:cMediaNode mute="0" showWhenStopped="0" numSld="1" vol="80000">
                <p:cTn id="28" fill="hold" display="0">
                  <p:stCondLst>
                    <p:cond delay="indefinite"/>
                  </p:stCondLst>
                </p:cTn>
                <p:tgtEl>
                  <p:spTgt spid="317"/>
                </p:tgtEl>
              </p:cMediaNode>
            </p:audio>
            <p:audio isNarration="0">
              <p:cMediaNode mute="0" showWhenStopped="0" numSld="1" vol="80000">
                <p:cTn id="29" fill="hold" display="0">
                  <p:stCondLst>
                    <p:cond delay="indefinite"/>
                  </p:stCondLst>
                </p:cTn>
                <p:tgtEl>
                  <p:spTgt spid="318"/>
                </p:tgtEl>
              </p:cMediaNode>
            </p:audio>
            <p:audio isNarration="0">
              <p:cMediaNode mute="0" showWhenStopped="0" numSld="1" vol="80000">
                <p:cTn id="30" fill="hold" display="0">
                  <p:stCondLst>
                    <p:cond delay="indefinite"/>
                  </p:stCondLst>
                </p:cTn>
                <p:tgtEl>
                  <p:spTgt spid="319"/>
                </p:tgtEl>
              </p:cMediaNode>
            </p:audio>
            <p:audio isNarration="0">
              <p:cMediaNode mute="0" showWhenStopped="0" numSld="1" vol="80000">
                <p:cTn id="31" fill="hold" display="0">
                  <p:stCondLst>
                    <p:cond delay="indefinite"/>
                  </p:stCondLst>
                </p:cTn>
                <p:tgtEl>
                  <p:spTgt spid="320"/>
                </p:tgtEl>
              </p:cMediaNode>
            </p:audio>
            <p:audio isNarration="0">
              <p:cMediaNode mute="0" showWhenStopped="0" numSld="1" vol="80000">
                <p:cTn id="32" fill="hold" display="0">
                  <p:stCondLst>
                    <p:cond delay="indefinite"/>
                  </p:stCondLst>
                </p:cTn>
                <p:tgtEl>
                  <p:spTgt spid="32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Acted Speech:  (Emotional Prosody Speech)  (Mandarin Affective Speech)"/>
          <p:cNvSpPr txBox="1"/>
          <p:nvPr>
            <p:ph type="title"/>
          </p:nvPr>
        </p:nvSpPr>
        <p:spPr>
          <a:xfrm>
            <a:off x="2194560" y="573206"/>
            <a:ext cx="20116802" cy="2901514"/>
          </a:xfrm>
          <a:prstGeom prst="rect">
            <a:avLst/>
          </a:prstGeom>
        </p:spPr>
        <p:txBody>
          <a:bodyPr/>
          <a:lstStyle/>
          <a:p>
            <a:pPr>
              <a:defRPr spc="-500" sz="7200"/>
            </a:pPr>
            <a:r>
              <a:t>Acted &amp; Categorical Speech: Actors vs Students</a:t>
            </a:r>
            <a:br/>
            <a:r>
              <a:rPr spc="-400" sz="6800"/>
              <a:t> </a:t>
            </a:r>
            <a:r>
              <a:rPr spc="-400" sz="4800"/>
              <a:t>(Emotional Prosody Speech)                                                (Mandarin Affective Speech)</a:t>
            </a:r>
          </a:p>
        </p:txBody>
      </p:sp>
      <p:sp>
        <p:nvSpPr>
          <p:cNvPr id="333" name="Happy…"/>
          <p:cNvSpPr txBox="1"/>
          <p:nvPr>
            <p:ph type="body" idx="1"/>
          </p:nvPr>
        </p:nvSpPr>
        <p:spPr>
          <a:xfrm>
            <a:off x="2194560" y="3691468"/>
            <a:ext cx="20116802" cy="8046720"/>
          </a:xfrm>
          <a:prstGeom prst="rect">
            <a:avLst/>
          </a:prstGeom>
        </p:spPr>
        <p:txBody>
          <a:bodyPr/>
          <a:lstStyle/>
          <a:p>
            <a:pPr marL="685800" indent="-685800">
              <a:lnSpc>
                <a:spcPct val="90000"/>
              </a:lnSpc>
              <a:spcBef>
                <a:spcPts val="1400"/>
              </a:spcBef>
              <a:buSzTx/>
              <a:buNone/>
              <a:defRPr sz="6000"/>
            </a:pPr>
            <a:r>
              <a:t>Sad</a:t>
            </a:r>
          </a:p>
          <a:p>
            <a:pPr marL="685800" indent="-685800">
              <a:lnSpc>
                <a:spcPct val="90000"/>
              </a:lnSpc>
              <a:spcBef>
                <a:spcPts val="1400"/>
              </a:spcBef>
              <a:buSzTx/>
              <a:buNone/>
              <a:defRPr sz="6000"/>
            </a:pPr>
            <a:r>
              <a:t>Happy</a:t>
            </a:r>
          </a:p>
          <a:p>
            <a:pPr marL="685800" indent="-685800">
              <a:lnSpc>
                <a:spcPct val="90000"/>
              </a:lnSpc>
              <a:spcBef>
                <a:spcPts val="1400"/>
              </a:spcBef>
              <a:buSzTx/>
              <a:buNone/>
              <a:defRPr sz="6000"/>
            </a:pPr>
            <a:r>
              <a:t>Angry</a:t>
            </a:r>
          </a:p>
          <a:p>
            <a:pPr marL="685800" indent="-685800">
              <a:lnSpc>
                <a:spcPct val="90000"/>
              </a:lnSpc>
              <a:spcBef>
                <a:spcPts val="1400"/>
              </a:spcBef>
              <a:buSzTx/>
              <a:buNone/>
              <a:defRPr sz="6000"/>
            </a:pPr>
            <a:r>
              <a:t>Bored</a:t>
            </a:r>
          </a:p>
          <a:p>
            <a:pPr marL="685800" indent="-685800">
              <a:lnSpc>
                <a:spcPct val="90000"/>
              </a:lnSpc>
              <a:spcBef>
                <a:spcPts val="1400"/>
              </a:spcBef>
              <a:buSzTx/>
              <a:buNone/>
              <a:defRPr sz="6000"/>
            </a:pPr>
            <a:r>
              <a:t>Interested</a:t>
            </a:r>
          </a:p>
        </p:txBody>
      </p:sp>
      <p:sp>
        <p:nvSpPr>
          <p:cNvPr id="334" name="Rectangle"/>
          <p:cNvSpPr/>
          <p:nvPr/>
        </p:nvSpPr>
        <p:spPr>
          <a:xfrm>
            <a:off x="3047996" y="12191996"/>
            <a:ext cx="18288008" cy="1524006"/>
          </a:xfrm>
          <a:prstGeom prst="rect">
            <a:avLst/>
          </a:prstGeom>
          <a:solidFill>
            <a:srgbClr val="FFFFFF">
              <a:alpha val="20000"/>
            </a:srgbClr>
          </a:solidFill>
          <a:ln w="12700">
            <a:miter lim="400000"/>
          </a:ln>
        </p:spPr>
        <p:txBody>
          <a:bodyPr lIns="71436" tIns="71436" rIns="71436" bIns="71436" anchor="ctr"/>
          <a:lstStyle/>
          <a:p>
            <a:pPr algn="l" defTabSz="1828800">
              <a:defRPr sz="4400">
                <a:uFill>
                  <a:solidFill>
                    <a:srgbClr val="000000"/>
                  </a:solidFill>
                </a:uFill>
                <a:latin typeface="Times New Roman"/>
                <a:ea typeface="Times New Roman"/>
                <a:cs typeface="Times New Roman"/>
                <a:sym typeface="Times New Roman"/>
              </a:defRPr>
            </a:pPr>
          </a:p>
        </p:txBody>
      </p:sp>
      <p:pic>
        <p:nvPicPr>
          <p:cNvPr id="335" name="media7.wav" descr="media7.wav"/>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7711589" y="3320050"/>
            <a:ext cx="1" cy="1"/>
          </a:xfrm>
          <a:prstGeom prst="rect">
            <a:avLst/>
          </a:prstGeom>
          <a:ln w="12700">
            <a:miter lim="400000"/>
          </a:ln>
        </p:spPr>
      </p:pic>
      <p:pic>
        <p:nvPicPr>
          <p:cNvPr id="336" name="media8.wav" descr="media8.wav"/>
          <p:cNvPicPr>
            <a:picLocks noChangeAspect="0"/>
          </p:cNvPicPr>
          <p:nvPr>
            <a:audioFile r:link="rId5"/>
            <p:extLst>
              <p:ext uri="{DAA4B4D4-6D71-4841-9C94-3DE7FCFB9230}">
                <p14:media xmlns:p14="http://schemas.microsoft.com/office/powerpoint/2010/main" r:embed="rId6"/>
              </p:ext>
            </p:extLst>
          </p:nvPr>
        </p:nvPicPr>
        <p:blipFill>
          <a:blip r:embed="rId4">
            <a:extLst/>
          </a:blip>
          <a:stretch>
            <a:fillRect/>
          </a:stretch>
        </p:blipFill>
        <p:spPr>
          <a:xfrm>
            <a:off x="7711589" y="4371361"/>
            <a:ext cx="1" cy="1"/>
          </a:xfrm>
          <a:prstGeom prst="rect">
            <a:avLst/>
          </a:prstGeom>
          <a:ln w="12700">
            <a:miter lim="400000"/>
          </a:ln>
        </p:spPr>
      </p:pic>
      <p:pic>
        <p:nvPicPr>
          <p:cNvPr id="337" name="media9.wav" descr="media9.wav"/>
          <p:cNvPicPr>
            <a:picLocks noChangeAspect="0"/>
          </p:cNvPicPr>
          <p:nvPr>
            <a:audioFile r:link="rId7"/>
            <p:extLst>
              <p:ext uri="{DAA4B4D4-6D71-4841-9C94-3DE7FCFB9230}">
                <p14:media xmlns:p14="http://schemas.microsoft.com/office/powerpoint/2010/main" r:embed="rId8"/>
              </p:ext>
            </p:extLst>
          </p:nvPr>
        </p:nvPicPr>
        <p:blipFill>
          <a:blip r:embed="rId4">
            <a:extLst/>
          </a:blip>
          <a:stretch>
            <a:fillRect/>
          </a:stretch>
        </p:blipFill>
        <p:spPr>
          <a:xfrm>
            <a:off x="7815302" y="5690267"/>
            <a:ext cx="1" cy="1"/>
          </a:xfrm>
          <a:prstGeom prst="rect">
            <a:avLst/>
          </a:prstGeom>
          <a:ln w="12700">
            <a:miter lim="400000"/>
          </a:ln>
        </p:spPr>
      </p:pic>
      <p:pic>
        <p:nvPicPr>
          <p:cNvPr id="338" name="media10.wav" descr="media10.wav"/>
          <p:cNvPicPr>
            <a:picLocks noChangeAspect="0"/>
          </p:cNvPicPr>
          <p:nvPr>
            <a:audioFile r:link="rId9"/>
            <p:extLst>
              <p:ext uri="{DAA4B4D4-6D71-4841-9C94-3DE7FCFB9230}">
                <p14:media xmlns:p14="http://schemas.microsoft.com/office/powerpoint/2010/main" r:embed="rId10"/>
              </p:ext>
            </p:extLst>
          </p:nvPr>
        </p:nvPicPr>
        <p:blipFill>
          <a:blip r:embed="rId4">
            <a:extLst/>
          </a:blip>
          <a:stretch>
            <a:fillRect/>
          </a:stretch>
        </p:blipFill>
        <p:spPr>
          <a:xfrm>
            <a:off x="7919015" y="6694299"/>
            <a:ext cx="1" cy="1"/>
          </a:xfrm>
          <a:prstGeom prst="rect">
            <a:avLst/>
          </a:prstGeom>
          <a:ln w="12700">
            <a:miter lim="400000"/>
          </a:ln>
        </p:spPr>
      </p:pic>
      <p:pic>
        <p:nvPicPr>
          <p:cNvPr id="339" name="media11.wav" descr="media11.wav"/>
          <p:cNvPicPr>
            <a:picLocks noChangeAspect="0"/>
          </p:cNvPicPr>
          <p:nvPr>
            <a:audioFile r:link="rId11"/>
            <p:extLst>
              <p:ext uri="{DAA4B4D4-6D71-4841-9C94-3DE7FCFB9230}">
                <p14:media xmlns:p14="http://schemas.microsoft.com/office/powerpoint/2010/main" r:embed="rId12"/>
              </p:ext>
            </p:extLst>
          </p:nvPr>
        </p:nvPicPr>
        <p:blipFill>
          <a:blip r:embed="rId4">
            <a:extLst/>
          </a:blip>
          <a:stretch>
            <a:fillRect/>
          </a:stretch>
        </p:blipFill>
        <p:spPr>
          <a:xfrm>
            <a:off x="7944942" y="7857707"/>
            <a:ext cx="1" cy="1"/>
          </a:xfrm>
          <a:prstGeom prst="rect">
            <a:avLst/>
          </a:prstGeom>
          <a:ln w="12700">
            <a:miter lim="400000"/>
          </a:ln>
        </p:spPr>
      </p:pic>
      <p:sp>
        <p:nvSpPr>
          <p:cNvPr id="340" name="Anger…"/>
          <p:cNvSpPr txBox="1"/>
          <p:nvPr/>
        </p:nvSpPr>
        <p:spPr>
          <a:xfrm>
            <a:off x="12399598" y="3653196"/>
            <a:ext cx="5638806" cy="4854856"/>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normAutofit fontScale="100000" lnSpcReduction="0"/>
          </a:bodyPr>
          <a:lstStyle/>
          <a:p>
            <a:pPr marL="651509" indent="-651509" algn="l" defTabSz="1737330">
              <a:lnSpc>
                <a:spcPct val="90000"/>
              </a:lnSpc>
              <a:spcBef>
                <a:spcPts val="1300"/>
              </a:spcBef>
              <a:defRPr sz="5700">
                <a:solidFill>
                  <a:srgbClr val="292934"/>
                </a:solidFill>
                <a:latin typeface="Calibri"/>
                <a:ea typeface="Calibri"/>
                <a:cs typeface="Calibri"/>
                <a:sym typeface="Calibri"/>
              </a:defRPr>
            </a:pPr>
            <a:r>
              <a:t>Anger</a:t>
            </a:r>
          </a:p>
          <a:p>
            <a:pPr marL="651509" indent="-651509" algn="l" defTabSz="1737330">
              <a:lnSpc>
                <a:spcPct val="90000"/>
              </a:lnSpc>
              <a:spcBef>
                <a:spcPts val="1300"/>
              </a:spcBef>
              <a:defRPr sz="5700">
                <a:solidFill>
                  <a:srgbClr val="292934"/>
                </a:solidFill>
                <a:latin typeface="Calibri"/>
                <a:ea typeface="Calibri"/>
                <a:cs typeface="Calibri"/>
                <a:sym typeface="Calibri"/>
              </a:defRPr>
            </a:pPr>
            <a:r>
              <a:t>Elation</a:t>
            </a:r>
            <a:endParaRPr sz="4100"/>
          </a:p>
          <a:p>
            <a:pPr marL="651509" indent="-651509" algn="l" defTabSz="1737330">
              <a:lnSpc>
                <a:spcPct val="90000"/>
              </a:lnSpc>
              <a:spcBef>
                <a:spcPts val="1300"/>
              </a:spcBef>
              <a:defRPr sz="5700">
                <a:solidFill>
                  <a:srgbClr val="292934"/>
                </a:solidFill>
                <a:latin typeface="Calibri"/>
                <a:ea typeface="Calibri"/>
                <a:cs typeface="Calibri"/>
                <a:sym typeface="Calibri"/>
              </a:defRPr>
            </a:pPr>
            <a:r>
              <a:t>Neutral</a:t>
            </a:r>
            <a:endParaRPr sz="4100"/>
          </a:p>
          <a:p>
            <a:pPr marL="651509" indent="-651509" algn="l" defTabSz="1737330">
              <a:lnSpc>
                <a:spcPct val="90000"/>
              </a:lnSpc>
              <a:spcBef>
                <a:spcPts val="1300"/>
              </a:spcBef>
              <a:defRPr sz="5700">
                <a:solidFill>
                  <a:srgbClr val="292934"/>
                </a:solidFill>
                <a:latin typeface="Calibri"/>
                <a:ea typeface="Calibri"/>
                <a:cs typeface="Calibri"/>
                <a:sym typeface="Calibri"/>
              </a:defRPr>
            </a:pPr>
            <a:r>
              <a:t>Panic</a:t>
            </a:r>
          </a:p>
          <a:p>
            <a:pPr marL="651509" indent="-651509" algn="l" defTabSz="1737330">
              <a:lnSpc>
                <a:spcPct val="90000"/>
              </a:lnSpc>
              <a:spcBef>
                <a:spcPts val="1300"/>
              </a:spcBef>
              <a:defRPr sz="5700">
                <a:solidFill>
                  <a:srgbClr val="292934"/>
                </a:solidFill>
                <a:latin typeface="Calibri"/>
                <a:ea typeface="Calibri"/>
                <a:cs typeface="Calibri"/>
                <a:sym typeface="Calibri"/>
              </a:defRPr>
            </a:pPr>
            <a:r>
              <a:t>Sadness</a:t>
            </a:r>
          </a:p>
        </p:txBody>
      </p:sp>
      <p:pic>
        <p:nvPicPr>
          <p:cNvPr id="341" name="media12.wav" descr="media12.wav"/>
          <p:cNvPicPr>
            <a:picLocks noChangeAspect="0"/>
          </p:cNvPicPr>
          <p:nvPr>
            <a:audioFile r:link="rId13"/>
            <p:extLst>
              <p:ext uri="{DAA4B4D4-6D71-4841-9C94-3DE7FCFB9230}">
                <p14:media xmlns:p14="http://schemas.microsoft.com/office/powerpoint/2010/main" r:embed="rId14"/>
              </p:ext>
            </p:extLst>
          </p:nvPr>
        </p:nvPicPr>
        <p:blipFill>
          <a:blip r:embed="rId4">
            <a:extLst/>
          </a:blip>
          <a:stretch>
            <a:fillRect/>
          </a:stretch>
        </p:blipFill>
        <p:spPr>
          <a:xfrm>
            <a:off x="15924916" y="3878726"/>
            <a:ext cx="1" cy="1"/>
          </a:xfrm>
          <a:prstGeom prst="rect">
            <a:avLst/>
          </a:prstGeom>
          <a:ln w="12700">
            <a:miter lim="400000"/>
          </a:ln>
        </p:spPr>
      </p:pic>
      <p:pic>
        <p:nvPicPr>
          <p:cNvPr id="342" name="media13.wav" descr="media13.wav"/>
          <p:cNvPicPr>
            <a:picLocks noChangeAspect="0"/>
          </p:cNvPicPr>
          <p:nvPr>
            <a:audioFile r:link="rId15"/>
            <p:extLst>
              <p:ext uri="{DAA4B4D4-6D71-4841-9C94-3DE7FCFB9230}">
                <p14:media xmlns:p14="http://schemas.microsoft.com/office/powerpoint/2010/main" r:embed="rId16"/>
              </p:ext>
            </p:extLst>
          </p:nvPr>
        </p:nvPicPr>
        <p:blipFill>
          <a:blip r:embed="rId4">
            <a:extLst/>
          </a:blip>
          <a:stretch>
            <a:fillRect/>
          </a:stretch>
        </p:blipFill>
        <p:spPr>
          <a:xfrm>
            <a:off x="16752864" y="7378672"/>
            <a:ext cx="1" cy="1"/>
          </a:xfrm>
          <a:prstGeom prst="rect">
            <a:avLst/>
          </a:prstGeom>
          <a:ln w="12700">
            <a:miter lim="400000"/>
          </a:ln>
        </p:spPr>
      </p:pic>
      <p:pic>
        <p:nvPicPr>
          <p:cNvPr id="343" name="media14.wav" descr="media14.wav"/>
          <p:cNvPicPr>
            <a:picLocks noChangeAspect="0"/>
          </p:cNvPicPr>
          <p:nvPr>
            <a:audioFile r:link="rId17"/>
            <p:extLst>
              <p:ext uri="{DAA4B4D4-6D71-4841-9C94-3DE7FCFB9230}">
                <p14:media xmlns:p14="http://schemas.microsoft.com/office/powerpoint/2010/main" r:embed="rId18"/>
              </p:ext>
            </p:extLst>
          </p:nvPr>
        </p:nvPicPr>
        <p:blipFill>
          <a:blip r:embed="rId4">
            <a:extLst/>
          </a:blip>
          <a:stretch>
            <a:fillRect/>
          </a:stretch>
        </p:blipFill>
        <p:spPr>
          <a:xfrm>
            <a:off x="17110594" y="6472290"/>
            <a:ext cx="1" cy="1"/>
          </a:xfrm>
          <a:prstGeom prst="rect">
            <a:avLst/>
          </a:prstGeom>
          <a:ln w="12700">
            <a:miter lim="400000"/>
          </a:ln>
        </p:spPr>
      </p:pic>
      <p:pic>
        <p:nvPicPr>
          <p:cNvPr id="344" name="media15.wav" descr="media15.wav"/>
          <p:cNvPicPr>
            <a:picLocks noChangeAspect="0"/>
          </p:cNvPicPr>
          <p:nvPr>
            <a:audioFile r:link="rId19"/>
            <p:extLst>
              <p:ext uri="{DAA4B4D4-6D71-4841-9C94-3DE7FCFB9230}">
                <p14:media xmlns:p14="http://schemas.microsoft.com/office/powerpoint/2010/main" r:embed="rId20"/>
              </p:ext>
            </p:extLst>
          </p:nvPr>
        </p:nvPicPr>
        <p:blipFill>
          <a:blip r:embed="rId4">
            <a:extLst/>
          </a:blip>
          <a:stretch>
            <a:fillRect/>
          </a:stretch>
        </p:blipFill>
        <p:spPr>
          <a:xfrm>
            <a:off x="16625853" y="5855148"/>
            <a:ext cx="1" cy="1"/>
          </a:xfrm>
          <a:prstGeom prst="rect">
            <a:avLst/>
          </a:prstGeom>
          <a:ln w="12700">
            <a:miter lim="400000"/>
          </a:ln>
        </p:spPr>
      </p:pic>
      <p:pic>
        <p:nvPicPr>
          <p:cNvPr id="345" name="media16.wav" descr="media16.wav"/>
          <p:cNvPicPr>
            <a:picLocks noChangeAspect="0"/>
          </p:cNvPicPr>
          <p:nvPr>
            <a:audioFile r:link="rId21"/>
            <p:extLst>
              <p:ext uri="{DAA4B4D4-6D71-4841-9C94-3DE7FCFB9230}">
                <p14:media xmlns:p14="http://schemas.microsoft.com/office/powerpoint/2010/main" r:embed="rId22"/>
              </p:ext>
            </p:extLst>
          </p:nvPr>
        </p:nvPicPr>
        <p:blipFill>
          <a:blip r:embed="rId4">
            <a:extLst/>
          </a:blip>
          <a:stretch>
            <a:fillRect/>
          </a:stretch>
        </p:blipFill>
        <p:spPr>
          <a:xfrm>
            <a:off x="16072051" y="5013325"/>
            <a:ext cx="1" cy="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270" fill="hold"/>
                                        <p:tgtEl>
                                          <p:spTgt spid="335"/>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540" fill="hold"/>
                                        <p:tgtEl>
                                          <p:spTgt spid="336"/>
                                        </p:tgtEl>
                                      </p:cBhvr>
                                    </p:cmd>
                                  </p:childTnLst>
                                </p:cTn>
                              </p:par>
                            </p:childTnLst>
                          </p:cTn>
                        </p:par>
                      </p:childTnLst>
                    </p:cTn>
                  </p:par>
                  <p:par>
                    <p:cTn id="11" fill="hold">
                      <p:stCondLst>
                        <p:cond delay="indefinite"/>
                      </p:stCondLst>
                      <p:childTnLst>
                        <p:par>
                          <p:cTn id="12" fill="hold">
                            <p:stCondLst>
                              <p:cond delay="0"/>
                            </p:stCondLst>
                            <p:childTnLst>
                              <p:par>
                                <p:cTn id="13" presetClass="mediacall" nodeType="clickEffect" presetSubtype="0" presetID="1" grpId="3" fill="hold">
                                  <p:stCondLst>
                                    <p:cond delay="0"/>
                                  </p:stCondLst>
                                  <p:childTnLst>
                                    <p:cmd type="call" cmd="playFrom(0.0)">
                                      <p:cBhvr>
                                        <p:cTn id="14" dur="1480" fill="hold"/>
                                        <p:tgtEl>
                                          <p:spTgt spid="337"/>
                                        </p:tgtEl>
                                      </p:cBhvr>
                                    </p:cmd>
                                  </p:childTnLst>
                                </p:cTn>
                              </p:par>
                            </p:childTnLst>
                          </p:cTn>
                        </p:par>
                      </p:childTnLst>
                    </p:cTn>
                  </p:par>
                  <p:par>
                    <p:cTn id="15" fill="hold">
                      <p:stCondLst>
                        <p:cond delay="indefinite"/>
                      </p:stCondLst>
                      <p:childTnLst>
                        <p:par>
                          <p:cTn id="16" fill="hold">
                            <p:stCondLst>
                              <p:cond delay="0"/>
                            </p:stCondLst>
                            <p:childTnLst>
                              <p:par>
                                <p:cTn id="17" presetClass="mediacall" nodeType="clickEffect" presetSubtype="0" presetID="1" grpId="4" fill="hold">
                                  <p:stCondLst>
                                    <p:cond delay="0"/>
                                  </p:stCondLst>
                                  <p:childTnLst>
                                    <p:cmd type="call" cmd="playFrom(0.0)">
                                      <p:cBhvr>
                                        <p:cTn id="18" dur="1710" fill="hold"/>
                                        <p:tgtEl>
                                          <p:spTgt spid="338"/>
                                        </p:tgtEl>
                                      </p:cBhvr>
                                    </p:cmd>
                                  </p:childTnLst>
                                </p:cTn>
                              </p:par>
                            </p:childTnLst>
                          </p:cTn>
                        </p:par>
                      </p:childTnLst>
                    </p:cTn>
                  </p:par>
                  <p:par>
                    <p:cTn id="19" fill="hold">
                      <p:stCondLst>
                        <p:cond delay="indefinite"/>
                      </p:stCondLst>
                      <p:childTnLst>
                        <p:par>
                          <p:cTn id="20" fill="hold">
                            <p:stCondLst>
                              <p:cond delay="0"/>
                            </p:stCondLst>
                            <p:childTnLst>
                              <p:par>
                                <p:cTn id="21" presetClass="mediacall" nodeType="clickEffect" presetSubtype="0" presetID="1" grpId="5" fill="hold">
                                  <p:stCondLst>
                                    <p:cond delay="0"/>
                                  </p:stCondLst>
                                  <p:childTnLst>
                                    <p:cmd type="call" cmd="playFrom(0.0)">
                                      <p:cBhvr>
                                        <p:cTn id="22" dur="1750" fill="hold"/>
                                        <p:tgtEl>
                                          <p:spTgt spid="339"/>
                                        </p:tgtEl>
                                      </p:cBhvr>
                                    </p:cmd>
                                  </p:childTnLst>
                                </p:cTn>
                              </p:par>
                            </p:childTnLst>
                          </p:cTn>
                        </p:par>
                      </p:childTnLst>
                    </p:cTn>
                  </p:par>
                  <p:par>
                    <p:cTn id="23" fill="hold">
                      <p:stCondLst>
                        <p:cond delay="indefinite"/>
                      </p:stCondLst>
                      <p:childTnLst>
                        <p:par>
                          <p:cTn id="24" fill="hold">
                            <p:stCondLst>
                              <p:cond delay="0"/>
                            </p:stCondLst>
                            <p:childTnLst>
                              <p:par>
                                <p:cTn id="25" presetClass="mediacall" nodeType="clickEffect" presetSubtype="0" presetID="1" grpId="6" fill="hold">
                                  <p:stCondLst>
                                    <p:cond delay="0"/>
                                  </p:stCondLst>
                                  <p:childTnLst>
                                    <p:cmd type="call" cmd="playFrom(0.0)">
                                      <p:cBhvr>
                                        <p:cTn id="26" dur="1296" fill="hold"/>
                                        <p:tgtEl>
                                          <p:spTgt spid="341"/>
                                        </p:tgtEl>
                                      </p:cBhvr>
                                    </p:cmd>
                                  </p:childTnLst>
                                </p:cTn>
                              </p:par>
                            </p:childTnLst>
                          </p:cTn>
                        </p:par>
                      </p:childTnLst>
                    </p:cTn>
                  </p:par>
                  <p:par>
                    <p:cTn id="27" fill="hold">
                      <p:stCondLst>
                        <p:cond delay="indefinite"/>
                      </p:stCondLst>
                      <p:childTnLst>
                        <p:par>
                          <p:cTn id="28" fill="hold">
                            <p:stCondLst>
                              <p:cond delay="0"/>
                            </p:stCondLst>
                            <p:childTnLst>
                              <p:par>
                                <p:cTn id="29" presetClass="mediacall" nodeType="clickEffect" presetSubtype="0" presetID="1" grpId="7" fill="hold">
                                  <p:stCondLst>
                                    <p:cond delay="0"/>
                                  </p:stCondLst>
                                  <p:childTnLst>
                                    <p:cmd type="call" cmd="playFrom(0.0)">
                                      <p:cBhvr>
                                        <p:cTn id="30" dur="1216" fill="hold"/>
                                        <p:tgtEl>
                                          <p:spTgt spid="345"/>
                                        </p:tgtEl>
                                      </p:cBhvr>
                                    </p:cmd>
                                  </p:childTnLst>
                                </p:cTn>
                              </p:par>
                            </p:childTnLst>
                          </p:cTn>
                        </p:par>
                      </p:childTnLst>
                    </p:cTn>
                  </p:par>
                  <p:par>
                    <p:cTn id="31" fill="hold">
                      <p:stCondLst>
                        <p:cond delay="indefinite"/>
                      </p:stCondLst>
                      <p:childTnLst>
                        <p:par>
                          <p:cTn id="32" fill="hold">
                            <p:stCondLst>
                              <p:cond delay="0"/>
                            </p:stCondLst>
                            <p:childTnLst>
                              <p:par>
                                <p:cTn id="33" presetClass="mediacall" nodeType="clickEffect" presetSubtype="0" presetID="1" grpId="8" fill="hold">
                                  <p:stCondLst>
                                    <p:cond delay="0"/>
                                  </p:stCondLst>
                                  <p:childTnLst>
                                    <p:cmd type="call" cmd="playFrom(0.0)">
                                      <p:cBhvr>
                                        <p:cTn id="34" dur="1630" fill="hold"/>
                                        <p:tgtEl>
                                          <p:spTgt spid="344"/>
                                        </p:tgtEl>
                                      </p:cBhvr>
                                    </p:cmd>
                                  </p:childTnLst>
                                </p:cTn>
                              </p:par>
                            </p:childTnLst>
                          </p:cTn>
                        </p:par>
                      </p:childTnLst>
                    </p:cTn>
                  </p:par>
                  <p:par>
                    <p:cTn id="35" fill="hold">
                      <p:stCondLst>
                        <p:cond delay="indefinite"/>
                      </p:stCondLst>
                      <p:childTnLst>
                        <p:par>
                          <p:cTn id="36" fill="hold">
                            <p:stCondLst>
                              <p:cond delay="0"/>
                            </p:stCondLst>
                            <p:childTnLst>
                              <p:par>
                                <p:cTn id="37" presetClass="mediacall" nodeType="clickEffect" presetSubtype="0" presetID="1" grpId="9" fill="hold">
                                  <p:stCondLst>
                                    <p:cond delay="0"/>
                                  </p:stCondLst>
                                  <p:childTnLst>
                                    <p:cmd type="call" cmd="playFrom(0.0)">
                                      <p:cBhvr>
                                        <p:cTn id="38" dur="1036" fill="hold"/>
                                        <p:tgtEl>
                                          <p:spTgt spid="343"/>
                                        </p:tgtEl>
                                      </p:cBhvr>
                                    </p:cmd>
                                  </p:childTnLst>
                                </p:cTn>
                              </p:par>
                            </p:childTnLst>
                          </p:cTn>
                        </p:par>
                      </p:childTnLst>
                    </p:cTn>
                  </p:par>
                  <p:par>
                    <p:cTn id="39" fill="hold">
                      <p:stCondLst>
                        <p:cond delay="indefinite"/>
                      </p:stCondLst>
                      <p:childTnLst>
                        <p:par>
                          <p:cTn id="40" fill="hold">
                            <p:stCondLst>
                              <p:cond delay="0"/>
                            </p:stCondLst>
                            <p:childTnLst>
                              <p:par>
                                <p:cTn id="41" presetClass="mediacall" nodeType="clickEffect" presetSubtype="0" presetID="1" grpId="10" fill="hold">
                                  <p:stCondLst>
                                    <p:cond delay="0"/>
                                  </p:stCondLst>
                                  <p:childTnLst>
                                    <p:cmd type="call" cmd="playFrom(0.0)">
                                      <p:cBhvr>
                                        <p:cTn id="42" dur="1794" fill="hold"/>
                                        <p:tgtEl>
                                          <p:spTgt spid="34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65039">
                <p:cTn id="43" fill="hold" display="0">
                  <p:stCondLst>
                    <p:cond delay="indefinite"/>
                  </p:stCondLst>
                </p:cTn>
                <p:tgtEl>
                  <p:spTgt spid="335"/>
                </p:tgtEl>
              </p:cMediaNode>
            </p:audio>
            <p:audio isNarration="0">
              <p:cMediaNode mute="0" showWhenStopped="0" numSld="1" vol="63774">
                <p:cTn id="44" fill="hold" display="0">
                  <p:stCondLst>
                    <p:cond delay="indefinite"/>
                  </p:stCondLst>
                </p:cTn>
                <p:tgtEl>
                  <p:spTgt spid="336"/>
                </p:tgtEl>
              </p:cMediaNode>
            </p:audio>
            <p:audio isNarration="0">
              <p:cMediaNode mute="0" showWhenStopped="0" numSld="1" vol="56189">
                <p:cTn id="45" fill="hold" display="0">
                  <p:stCondLst>
                    <p:cond delay="indefinite"/>
                  </p:stCondLst>
                </p:cTn>
                <p:tgtEl>
                  <p:spTgt spid="337"/>
                </p:tgtEl>
              </p:cMediaNode>
            </p:audio>
            <p:audio isNarration="0">
              <p:cMediaNode mute="0" showWhenStopped="0" numSld="1" vol="54716">
                <p:cTn id="46" fill="hold" display="0">
                  <p:stCondLst>
                    <p:cond delay="indefinite"/>
                  </p:stCondLst>
                </p:cTn>
                <p:tgtEl>
                  <p:spTgt spid="338"/>
                </p:tgtEl>
              </p:cMediaNode>
            </p:audio>
            <p:audio isNarration="0">
              <p:cMediaNode mute="0" showWhenStopped="0" numSld="1" vol="64151">
                <p:cTn id="47" fill="hold" display="0">
                  <p:stCondLst>
                    <p:cond delay="indefinite"/>
                  </p:stCondLst>
                </p:cTn>
                <p:tgtEl>
                  <p:spTgt spid="339"/>
                </p:tgtEl>
              </p:cMediaNode>
            </p:audio>
            <p:audio isNarration="0">
              <p:cMediaNode mute="0" showWhenStopped="0" numSld="1" vol="80000">
                <p:cTn id="48" fill="hold" display="0">
                  <p:stCondLst>
                    <p:cond delay="indefinite"/>
                  </p:stCondLst>
                </p:cTn>
                <p:tgtEl>
                  <p:spTgt spid="341"/>
                </p:tgtEl>
              </p:cMediaNode>
            </p:audio>
            <p:audio isNarration="0">
              <p:cMediaNode mute="0" showWhenStopped="0" numSld="1" vol="80000">
                <p:cTn id="49" fill="hold" display="0">
                  <p:stCondLst>
                    <p:cond delay="indefinite"/>
                  </p:stCondLst>
                </p:cTn>
                <p:tgtEl>
                  <p:spTgt spid="342"/>
                </p:tgtEl>
              </p:cMediaNode>
            </p:audio>
            <p:audio isNarration="0">
              <p:cMediaNode mute="0" showWhenStopped="0" numSld="1" vol="80000">
                <p:cTn id="50" fill="hold" display="0">
                  <p:stCondLst>
                    <p:cond delay="indefinite"/>
                  </p:stCondLst>
                </p:cTn>
                <p:tgtEl>
                  <p:spTgt spid="343"/>
                </p:tgtEl>
              </p:cMediaNode>
            </p:audio>
            <p:audio isNarration="0">
              <p:cMediaNode mute="0" showWhenStopped="0" numSld="1" vol="80000">
                <p:cTn id="51" fill="hold" display="0">
                  <p:stCondLst>
                    <p:cond delay="indefinite"/>
                  </p:stCondLst>
                </p:cTn>
                <p:tgtEl>
                  <p:spTgt spid="344"/>
                </p:tgtEl>
              </p:cMediaNode>
            </p:audio>
            <p:audio isNarration="0">
              <p:cMediaNode mute="0" showWhenStopped="0" numSld="1" vol="80000">
                <p:cTn id="52" fill="hold" display="0">
                  <p:stCondLst>
                    <p:cond delay="indefinite"/>
                  </p:stCondLst>
                </p:cTn>
                <p:tgtEl>
                  <p:spTgt spid="34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7" name="Spontaneous Speech with Dimensional Annotations…"/>
          <p:cNvSpPr txBox="1"/>
          <p:nvPr>
            <p:ph type="title"/>
          </p:nvPr>
        </p:nvSpPr>
        <p:spPr>
          <a:xfrm>
            <a:off x="2194560" y="573206"/>
            <a:ext cx="20116802" cy="2901514"/>
          </a:xfrm>
          <a:prstGeom prst="rect">
            <a:avLst/>
          </a:prstGeom>
        </p:spPr>
        <p:txBody>
          <a:bodyPr lIns="91437" tIns="91437" rIns="91437" bIns="91437"/>
          <a:lstStyle/>
          <a:p>
            <a:pPr defTabSz="1700783">
              <a:defRPr sz="7800">
                <a:solidFill>
                  <a:srgbClr val="000000"/>
                </a:solidFill>
              </a:defRPr>
            </a:pPr>
            <a:r>
              <a:t>Spontaneous</a:t>
            </a:r>
            <a:r>
              <a:rPr>
                <a:solidFill>
                  <a:srgbClr val="404040"/>
                </a:solidFill>
              </a:rPr>
              <a:t> Speech with Dimensional Annotations</a:t>
            </a:r>
            <a:endParaRPr spc="-186" sz="8900"/>
          </a:p>
          <a:p>
            <a:pPr defTabSz="1700783">
              <a:defRPr spc="-100" sz="4800"/>
            </a:pPr>
            <a:r>
              <a:t>(SEMAINE database)</a:t>
            </a:r>
          </a:p>
        </p:txBody>
      </p:sp>
      <p:sp>
        <p:nvSpPr>
          <p:cNvPr id="348" name="The goal of the Sensitive Artificial Listener operator (right) is to engage the user (left) in emotional conversations…"/>
          <p:cNvSpPr txBox="1"/>
          <p:nvPr>
            <p:ph type="body" idx="1"/>
          </p:nvPr>
        </p:nvSpPr>
        <p:spPr>
          <a:xfrm>
            <a:off x="2194560" y="3691468"/>
            <a:ext cx="20116802" cy="8046720"/>
          </a:xfrm>
          <a:prstGeom prst="rect">
            <a:avLst/>
          </a:prstGeom>
        </p:spPr>
        <p:txBody>
          <a:bodyPr lIns="91437" tIns="91437" rIns="91437" bIns="91437"/>
          <a:lstStyle/>
          <a:p>
            <a:pPr marL="567557" indent="-567557">
              <a:buClrTx/>
              <a:buFont typeface="Arial"/>
              <a:buChar char="•"/>
            </a:pPr>
            <a:r>
              <a:t>The goal of the Sensitive Artificial Listener operator (right) is to engage the user (left) in emotional conversations</a:t>
            </a:r>
          </a:p>
          <a:p>
            <a:pPr lvl="2" marL="1413162" indent="-498762">
              <a:buClrTx/>
              <a:buFont typeface="Arial"/>
              <a:buChar char="•"/>
            </a:pPr>
            <a:r>
              <a:t>“Anything nice happened this week?” “It’s all rubbish.”</a:t>
            </a:r>
          </a:p>
          <a:p>
            <a:pPr marL="567557" indent="-567557">
              <a:buClrTx/>
              <a:buFont typeface="Arial"/>
              <a:buChar char="•"/>
            </a:pPr>
            <a:r>
              <a:t>6-8 annotators. Annotations range from -1 to 1 with 20ms intervals.</a:t>
            </a:r>
          </a:p>
          <a:p>
            <a:pPr marL="567557" indent="-567557">
              <a:buClrTx/>
              <a:buFont typeface="Arial"/>
              <a:buChar char="•"/>
            </a:pPr>
          </a:p>
          <a:p>
            <a:pPr marL="567557" indent="-567557">
              <a:buClrTx/>
              <a:buFont typeface="Arial"/>
              <a:buChar char="•"/>
            </a:pPr>
          </a:p>
          <a:p>
            <a:pPr lvl="1" marL="1005838" indent="-548638">
              <a:buClrTx/>
              <a:buFont typeface="Arial"/>
              <a:buChar char="–"/>
            </a:pPr>
            <a:r>
              <a:t>Valence score : -0.88</a:t>
            </a:r>
          </a:p>
          <a:p>
            <a:pPr lvl="1" marL="1005838" indent="-548638">
              <a:buClrTx/>
              <a:buFont typeface="Arial"/>
              <a:buChar char="–"/>
            </a:pPr>
            <a:r>
              <a:t>Valence score : 0.58</a:t>
            </a:r>
          </a:p>
          <a:p>
            <a:pPr lvl="1" marL="1005838" indent="-548638">
              <a:buClrTx/>
              <a:buFont typeface="Arial"/>
              <a:buChar char="–"/>
            </a:pPr>
            <a:r>
              <a:t>Valence score : 0.83</a:t>
            </a:r>
          </a:p>
        </p:txBody>
      </p:sp>
      <p:pic>
        <p:nvPicPr>
          <p:cNvPr id="349" name="media30.wav" descr="media30.wav"/>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9170282" y="7634240"/>
            <a:ext cx="1" cy="1"/>
          </a:xfrm>
          <a:prstGeom prst="rect">
            <a:avLst/>
          </a:prstGeom>
          <a:ln w="12700">
            <a:miter lim="400000"/>
          </a:ln>
        </p:spPr>
      </p:pic>
      <p:pic>
        <p:nvPicPr>
          <p:cNvPr id="350" name="media32.wav" descr="media32.wav"/>
          <p:cNvPicPr>
            <a:picLocks noChangeAspect="0"/>
          </p:cNvPicPr>
          <p:nvPr>
            <a:audioFile r:link="rId5"/>
            <p:extLst>
              <p:ext uri="{DAA4B4D4-6D71-4841-9C94-3DE7FCFB9230}">
                <p14:media xmlns:p14="http://schemas.microsoft.com/office/powerpoint/2010/main" r:embed="rId6"/>
              </p:ext>
            </p:extLst>
          </p:nvPr>
        </p:nvPicPr>
        <p:blipFill>
          <a:blip r:embed="rId4">
            <a:extLst/>
          </a:blip>
          <a:stretch>
            <a:fillRect/>
          </a:stretch>
        </p:blipFill>
        <p:spPr>
          <a:xfrm>
            <a:off x="9223767" y="8924173"/>
            <a:ext cx="1" cy="1"/>
          </a:xfrm>
          <a:prstGeom prst="rect">
            <a:avLst/>
          </a:prstGeom>
          <a:ln w="12700">
            <a:miter lim="400000"/>
          </a:ln>
        </p:spPr>
      </p:pic>
      <p:pic>
        <p:nvPicPr>
          <p:cNvPr id="351" name="media33.wav" descr="media33.wav"/>
          <p:cNvPicPr>
            <a:picLocks noChangeAspect="0"/>
          </p:cNvPicPr>
          <p:nvPr>
            <a:audioFile r:link="rId7"/>
            <p:extLst>
              <p:ext uri="{DAA4B4D4-6D71-4841-9C94-3DE7FCFB9230}">
                <p14:media xmlns:p14="http://schemas.microsoft.com/office/powerpoint/2010/main" r:embed="rId8"/>
              </p:ext>
            </p:extLst>
          </p:nvPr>
        </p:nvPicPr>
        <p:blipFill>
          <a:blip r:embed="rId4">
            <a:extLst/>
          </a:blip>
          <a:stretch>
            <a:fillRect/>
          </a:stretch>
        </p:blipFill>
        <p:spPr>
          <a:xfrm>
            <a:off x="9204135" y="10365037"/>
            <a:ext cx="1" cy="1"/>
          </a:xfrm>
          <a:prstGeom prst="rect">
            <a:avLst/>
          </a:prstGeom>
          <a:ln w="12700">
            <a:miter lim="400000"/>
          </a:ln>
        </p:spPr>
      </p:pic>
      <p:sp>
        <p:nvSpPr>
          <p:cNvPr id="352" name="Slide Number"/>
          <p:cNvSpPr txBox="1"/>
          <p:nvPr>
            <p:ph type="sldNum" sz="quarter" idx="4294967295"/>
          </p:nvPr>
        </p:nvSpPr>
        <p:spPr>
          <a:xfrm>
            <a:off x="21971917" y="13068888"/>
            <a:ext cx="453050" cy="431618"/>
          </a:xfrm>
          <a:prstGeom prst="rect">
            <a:avLst/>
          </a:prstGeom>
          <a:extLst>
            <a:ext uri="{C572A759-6A51-4108-AA02-DFA0A04FC94B}">
              <ma14:wrappingTextBoxFlag xmlns:ma14="http://schemas.microsoft.com/office/mac/drawingml/2011/main" val="1"/>
            </a:ext>
          </a:extLst>
        </p:spPr>
        <p:txBody>
          <a:bodyPr lIns="91437" tIns="91437" rIns="91437" bIns="91437"/>
          <a:lstStyle/>
          <a:p>
            <a:pPr/>
            <a:fld id="{86CB4B4D-7CA3-9044-876B-883B54F8677D}" type="slidenum"/>
          </a:p>
        </p:txBody>
      </p:sp>
      <p:pic>
        <p:nvPicPr>
          <p:cNvPr id="353" name="Image" descr="Image"/>
          <p:cNvPicPr>
            <a:picLocks noChangeAspect="1"/>
          </p:cNvPicPr>
          <p:nvPr/>
        </p:nvPicPr>
        <p:blipFill>
          <a:blip r:embed="rId9">
            <a:extLst/>
          </a:blip>
          <a:stretch>
            <a:fillRect/>
          </a:stretch>
        </p:blipFill>
        <p:spPr>
          <a:xfrm>
            <a:off x="10919452" y="7570027"/>
            <a:ext cx="11464805" cy="458180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239" fill="hold"/>
                                        <p:tgtEl>
                                          <p:spTgt spid="349"/>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349"/>
                                        </p:tgtEl>
                                      </p:cBhvr>
                                    </p:cmd>
                                  </p:childTnLst>
                                </p:cTn>
                              </p:par>
                            </p:childTnLst>
                          </p:cTn>
                        </p:par>
                      </p:childTnLst>
                    </p:cTn>
                  </p:par>
                  <p:par>
                    <p:cTn id="11" fill="hold">
                      <p:stCondLst>
                        <p:cond delay="indefinite"/>
                      </p:stCondLst>
                      <p:childTnLst>
                        <p:par>
                          <p:cTn id="12" fill="hold">
                            <p:stCondLst>
                              <p:cond delay="0"/>
                            </p:stCondLst>
                            <p:childTnLst>
                              <p:par>
                                <p:cTn id="13" presetClass="mediacall" nodeType="clickEffect" presetSubtype="0" presetID="1" grpId="2" fill="hold">
                                  <p:stCondLst>
                                    <p:cond delay="0"/>
                                  </p:stCondLst>
                                  <p:childTnLst>
                                    <p:cmd type="call" cmd="playFrom(0.0)">
                                      <p:cBhvr>
                                        <p:cTn id="14" dur="14920" fill="hold"/>
                                        <p:tgtEl>
                                          <p:spTgt spid="350"/>
                                        </p:tgtEl>
                                      </p:cBhvr>
                                    </p:cmd>
                                  </p:childTnLst>
                                </p:cTn>
                              </p:par>
                            </p:childTnLst>
                          </p:cTn>
                        </p:par>
                      </p:childTnLst>
                    </p:cTn>
                  </p:par>
                  <p:par>
                    <p:cTn id="15" fill="hold">
                      <p:stCondLst>
                        <p:cond delay="indefinite"/>
                      </p:stCondLst>
                      <p:childTnLst>
                        <p:par>
                          <p:cTn id="16" fill="hold">
                            <p:stCondLst>
                              <p:cond delay="0"/>
                            </p:stCondLst>
                            <p:childTnLst>
                              <p:par>
                                <p:cTn id="17" presetClass="mediacall" nodeType="clickEffect" presetSubtype="0" presetID="3" grpId="2" fill="hold">
                                  <p:stCondLst>
                                    <p:cond delay="0"/>
                                  </p:stCondLst>
                                  <p:childTnLst>
                                    <p:cmd type="call" cmd="stop">
                                      <p:cBhvr>
                                        <p:cTn id="18" dur="1000" fill="hold"/>
                                        <p:tgtEl>
                                          <p:spTgt spid="350"/>
                                        </p:tgtEl>
                                      </p:cBhvr>
                                    </p:cmd>
                                  </p:childTnLst>
                                </p:cTn>
                              </p:par>
                            </p:childTnLst>
                          </p:cTn>
                        </p:par>
                      </p:childTnLst>
                    </p:cTn>
                  </p:par>
                  <p:par>
                    <p:cTn id="19" fill="hold">
                      <p:stCondLst>
                        <p:cond delay="indefinite"/>
                      </p:stCondLst>
                      <p:childTnLst>
                        <p:par>
                          <p:cTn id="20" fill="hold">
                            <p:stCondLst>
                              <p:cond delay="0"/>
                            </p:stCondLst>
                            <p:childTnLst>
                              <p:par>
                                <p:cTn id="21" presetClass="mediacall" nodeType="clickEffect" presetSubtype="0" presetID="1" grpId="3" fill="hold">
                                  <p:stCondLst>
                                    <p:cond delay="0"/>
                                  </p:stCondLst>
                                  <p:childTnLst>
                                    <p:cmd type="call" cmd="playFrom(0.0)">
                                      <p:cBhvr>
                                        <p:cTn id="22" dur="5969" fill="hold"/>
                                        <p:tgtEl>
                                          <p:spTgt spid="351"/>
                                        </p:tgtEl>
                                      </p:cBhvr>
                                    </p:cmd>
                                  </p:childTnLst>
                                </p:cTn>
                              </p:par>
                            </p:childTnLst>
                          </p:cTn>
                        </p:par>
                      </p:childTnLst>
                    </p:cTn>
                  </p:par>
                  <p:par>
                    <p:cTn id="23" fill="hold">
                      <p:stCondLst>
                        <p:cond delay="indefinite"/>
                      </p:stCondLst>
                      <p:childTnLst>
                        <p:par>
                          <p:cTn id="24" fill="hold">
                            <p:stCondLst>
                              <p:cond delay="0"/>
                            </p:stCondLst>
                            <p:childTnLst>
                              <p:par>
                                <p:cTn id="25" presetClass="mediacall" nodeType="clickEffect" presetSubtype="0" presetID="3" grpId="3" fill="hold">
                                  <p:stCondLst>
                                    <p:cond delay="0"/>
                                  </p:stCondLst>
                                  <p:childTnLst>
                                    <p:cmd type="call" cmd="stop">
                                      <p:cBhvr>
                                        <p:cTn id="26" dur="1000" fill="hold"/>
                                        <p:tgtEl>
                                          <p:spTgt spid="35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27" fill="hold" display="0">
                  <p:stCondLst>
                    <p:cond delay="indefinite"/>
                  </p:stCondLst>
                </p:cTn>
                <p:tgtEl>
                  <p:spTgt spid="349"/>
                </p:tgtEl>
              </p:cMediaNode>
            </p:audio>
            <p:audio isNarration="0">
              <p:cMediaNode mute="0" showWhenStopped="0" numSld="1" vol="80000">
                <p:cTn id="28" fill="hold" display="0">
                  <p:stCondLst>
                    <p:cond delay="indefinite"/>
                  </p:stCondLst>
                </p:cTn>
                <p:tgtEl>
                  <p:spTgt spid="350"/>
                </p:tgtEl>
              </p:cMediaNode>
            </p:audio>
            <p:audio isNarration="0">
              <p:cMediaNode mute="0" showWhenStopped="0" numSld="1" vol="80000">
                <p:cTn id="29" fill="hold" display="0">
                  <p:stCondLst>
                    <p:cond delay="indefinite"/>
                  </p:stCondLst>
                </p:cTn>
                <p:tgtEl>
                  <p:spTgt spid="35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Spontaneous Speech with Dimensional Annotations…"/>
          <p:cNvSpPr txBox="1"/>
          <p:nvPr>
            <p:ph type="title"/>
          </p:nvPr>
        </p:nvSpPr>
        <p:spPr>
          <a:xfrm>
            <a:off x="2194560" y="573206"/>
            <a:ext cx="20116802" cy="2901514"/>
          </a:xfrm>
          <a:prstGeom prst="rect">
            <a:avLst/>
          </a:prstGeom>
        </p:spPr>
        <p:txBody>
          <a:bodyPr lIns="91437" tIns="91437" rIns="91437" bIns="91437"/>
          <a:lstStyle/>
          <a:p>
            <a:pPr defTabSz="1700783">
              <a:defRPr sz="7800">
                <a:solidFill>
                  <a:srgbClr val="000000"/>
                </a:solidFill>
              </a:defRPr>
            </a:pPr>
            <a:r>
              <a:t>Spontaneous</a:t>
            </a:r>
            <a:r>
              <a:rPr>
                <a:solidFill>
                  <a:srgbClr val="404040"/>
                </a:solidFill>
              </a:rPr>
              <a:t> Speech with Dimensional Annotations</a:t>
            </a:r>
            <a:endParaRPr spc="-186" sz="8900"/>
          </a:p>
          <a:p>
            <a:pPr defTabSz="1700783">
              <a:defRPr spc="-100" sz="4800"/>
            </a:pPr>
            <a:r>
              <a:t>(RECOLA database)</a:t>
            </a:r>
          </a:p>
        </p:txBody>
      </p:sp>
      <p:sp>
        <p:nvSpPr>
          <p:cNvPr id="356" name="3 hours of audio, visual, and physiological recordings of between 46 French speaking participants…"/>
          <p:cNvSpPr txBox="1"/>
          <p:nvPr>
            <p:ph type="body" idx="1"/>
          </p:nvPr>
        </p:nvSpPr>
        <p:spPr>
          <a:xfrm>
            <a:off x="2194559" y="3691468"/>
            <a:ext cx="20318930" cy="8046720"/>
          </a:xfrm>
          <a:prstGeom prst="rect">
            <a:avLst/>
          </a:prstGeom>
        </p:spPr>
        <p:txBody>
          <a:bodyPr lIns="91437" tIns="91437" rIns="91437" bIns="91437"/>
          <a:lstStyle/>
          <a:p>
            <a:pPr marL="471634" indent="-471634">
              <a:buClrTx/>
              <a:buFontTx/>
              <a:buChar char="•"/>
            </a:pPr>
            <a:r>
              <a:t>3 hours of audio, visual, and physiological recordings of between 46 French speaking participants</a:t>
            </a:r>
          </a:p>
          <a:p>
            <a:pPr marL="471634" indent="-471634">
              <a:buClrTx/>
              <a:buFontTx/>
              <a:buChar char="•"/>
            </a:pPr>
            <a:r>
              <a:t>Participants were asked to reach consensus on how to survive in a disaster scenario</a:t>
            </a:r>
          </a:p>
          <a:p>
            <a:pPr marL="471634" indent="-471634">
              <a:buClrTx/>
              <a:buFontTx/>
              <a:buChar char="•"/>
            </a:pPr>
            <a:r>
              <a:t>6 annotators. Annotations range from </a:t>
            </a:r>
          </a:p>
          <a:p>
            <a:pPr marL="0" indent="0">
              <a:buSzTx/>
              <a:buNone/>
            </a:pPr>
            <a:r>
              <a:t>    -1 to 1 with 40ms intervals.</a:t>
            </a:r>
          </a:p>
        </p:txBody>
      </p:sp>
      <p:sp>
        <p:nvSpPr>
          <p:cNvPr id="357" name="Slide Number"/>
          <p:cNvSpPr txBox="1"/>
          <p:nvPr>
            <p:ph type="sldNum" sz="quarter" idx="4294967295"/>
          </p:nvPr>
        </p:nvSpPr>
        <p:spPr>
          <a:xfrm>
            <a:off x="21971917" y="13068888"/>
            <a:ext cx="453050" cy="431618"/>
          </a:xfrm>
          <a:prstGeom prst="rect">
            <a:avLst/>
          </a:prstGeom>
          <a:extLst>
            <a:ext uri="{C572A759-6A51-4108-AA02-DFA0A04FC94B}">
              <ma14:wrappingTextBoxFlag xmlns:ma14="http://schemas.microsoft.com/office/mac/drawingml/2011/main" val="1"/>
            </a:ext>
          </a:extLst>
        </p:spPr>
        <p:txBody>
          <a:bodyPr lIns="91437" tIns="91437" rIns="91437" bIns="91437"/>
          <a:lstStyle/>
          <a:p>
            <a:pPr/>
            <a:fld id="{86CB4B4D-7CA3-9044-876B-883B54F8677D}" type="slidenum"/>
          </a:p>
        </p:txBody>
      </p:sp>
      <p:pic>
        <p:nvPicPr>
          <p:cNvPr id="358" name="Image" descr="Image"/>
          <p:cNvPicPr>
            <a:picLocks noChangeAspect="1"/>
          </p:cNvPicPr>
          <p:nvPr/>
        </p:nvPicPr>
        <p:blipFill>
          <a:blip r:embed="rId3">
            <a:extLst/>
          </a:blip>
          <a:stretch>
            <a:fillRect/>
          </a:stretch>
        </p:blipFill>
        <p:spPr>
          <a:xfrm>
            <a:off x="13254057" y="6291333"/>
            <a:ext cx="7699940" cy="6133092"/>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Outline"/>
          <p:cNvSpPr txBox="1"/>
          <p:nvPr>
            <p:ph type="title"/>
          </p:nvPr>
        </p:nvSpPr>
        <p:spPr>
          <a:xfrm>
            <a:off x="2194560" y="573206"/>
            <a:ext cx="20116802" cy="2901514"/>
          </a:xfrm>
          <a:prstGeom prst="rect">
            <a:avLst/>
          </a:prstGeom>
        </p:spPr>
        <p:txBody>
          <a:bodyPr/>
          <a:lstStyle/>
          <a:p>
            <a:pPr/>
            <a:r>
              <a:t>Outline</a:t>
            </a:r>
          </a:p>
        </p:txBody>
      </p:sp>
      <p:sp>
        <p:nvSpPr>
          <p:cNvPr id="216" name="Emotion in speech…"/>
          <p:cNvSpPr txBox="1"/>
          <p:nvPr>
            <p:ph type="body" idx="1"/>
          </p:nvPr>
        </p:nvSpPr>
        <p:spPr>
          <a:xfrm>
            <a:off x="2194560" y="3691468"/>
            <a:ext cx="20116802" cy="8046720"/>
          </a:xfrm>
          <a:prstGeom prst="rect">
            <a:avLst/>
          </a:prstGeom>
        </p:spPr>
        <p:txBody>
          <a:bodyPr/>
          <a:lstStyle/>
          <a:p>
            <a:pPr marL="567557" indent="-567557">
              <a:buClrTx/>
              <a:buFont typeface="Arial"/>
              <a:buChar char="•"/>
            </a:pPr>
            <a:r>
              <a:t>Emotion in speech</a:t>
            </a:r>
          </a:p>
          <a:p>
            <a:pPr lvl="1" marL="1005838" indent="-548638">
              <a:buClrTx/>
              <a:buFont typeface="Arial"/>
              <a:buChar char="–"/>
            </a:pPr>
            <a:r>
              <a:t>Emotion theory</a:t>
            </a:r>
          </a:p>
          <a:p>
            <a:pPr lvl="1" marL="1005838" indent="-548638">
              <a:buClrTx/>
              <a:buFont typeface="Arial"/>
              <a:buChar char="–"/>
            </a:pPr>
            <a:r>
              <a:t>Emotional speech corpora</a:t>
            </a:r>
          </a:p>
          <a:p>
            <a:pPr lvl="1" marL="1005838" indent="-548638">
              <a:buClrTx/>
              <a:buFont typeface="Arial"/>
              <a:buChar char="–"/>
            </a:pPr>
            <a:r>
              <a:t>Features for emotional speech</a:t>
            </a:r>
          </a:p>
          <a:p>
            <a:pPr lvl="1" marL="1005838" indent="-548638">
              <a:buClrTx/>
              <a:buFont typeface="Arial"/>
              <a:buChar char="–"/>
            </a:pPr>
            <a:r>
              <a:t>Models for emotion recognition</a:t>
            </a:r>
          </a:p>
          <a:p>
            <a:pPr lvl="1" marL="1005838" indent="-548638">
              <a:buClrTx/>
              <a:buFont typeface="Arial"/>
              <a:buChar char="–"/>
            </a:pPr>
            <a:r>
              <a:t>Expressive synthetic speech</a:t>
            </a:r>
          </a:p>
          <a:p>
            <a:pPr marL="567557" indent="-567557">
              <a:buClrTx/>
              <a:buFont typeface="Arial"/>
              <a:buChar char="•"/>
            </a:pPr>
            <a:r>
              <a:t>Sentiment and emotion in text</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Spontaneous Speech with Dimensional Annotations…"/>
          <p:cNvSpPr txBox="1"/>
          <p:nvPr>
            <p:ph type="title"/>
          </p:nvPr>
        </p:nvSpPr>
        <p:spPr>
          <a:xfrm>
            <a:off x="2194560" y="573206"/>
            <a:ext cx="20116802" cy="2901514"/>
          </a:xfrm>
          <a:prstGeom prst="rect">
            <a:avLst/>
          </a:prstGeom>
        </p:spPr>
        <p:txBody>
          <a:bodyPr lIns="91437" tIns="91437" rIns="91437" bIns="91437"/>
          <a:lstStyle/>
          <a:p>
            <a:pPr defTabSz="1700783">
              <a:defRPr sz="7800">
                <a:solidFill>
                  <a:srgbClr val="000000"/>
                </a:solidFill>
              </a:defRPr>
            </a:pPr>
            <a:r>
              <a:t>Spontaneous</a:t>
            </a:r>
            <a:r>
              <a:rPr>
                <a:solidFill>
                  <a:srgbClr val="404040"/>
                </a:solidFill>
              </a:rPr>
              <a:t> Speech with Dimensional Annotations</a:t>
            </a:r>
            <a:endParaRPr spc="-186" sz="8900"/>
          </a:p>
          <a:p>
            <a:pPr defTabSz="1700783">
              <a:defRPr spc="-100" sz="4800"/>
            </a:pPr>
            <a:r>
              <a:t>(RECOLA database)</a:t>
            </a:r>
          </a:p>
        </p:txBody>
      </p:sp>
      <p:sp>
        <p:nvSpPr>
          <p:cNvPr id="363" name="Slide Number"/>
          <p:cNvSpPr txBox="1"/>
          <p:nvPr>
            <p:ph type="sldNum" sz="quarter" idx="4294967295"/>
          </p:nvPr>
        </p:nvSpPr>
        <p:spPr>
          <a:xfrm>
            <a:off x="21971917" y="13068888"/>
            <a:ext cx="453050" cy="431618"/>
          </a:xfrm>
          <a:prstGeom prst="rect">
            <a:avLst/>
          </a:prstGeom>
          <a:extLst>
            <a:ext uri="{C572A759-6A51-4108-AA02-DFA0A04FC94B}">
              <ma14:wrappingTextBoxFlag xmlns:ma14="http://schemas.microsoft.com/office/mac/drawingml/2011/main" val="1"/>
            </a:ext>
          </a:extLst>
        </p:spPr>
        <p:txBody>
          <a:bodyPr lIns="91437" tIns="91437" rIns="91437" bIns="91437"/>
          <a:lstStyle/>
          <a:p>
            <a:pPr/>
            <a:fld id="{86CB4B4D-7CA3-9044-876B-883B54F8677D}" type="slidenum"/>
          </a:p>
        </p:txBody>
      </p:sp>
      <p:pic>
        <p:nvPicPr>
          <p:cNvPr id="364" name="recola_1.mp4" descr="recola_1.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2828069" y="3774430"/>
            <a:ext cx="8730979" cy="4911178"/>
          </a:xfrm>
          <a:prstGeom prst="rect">
            <a:avLst/>
          </a:prstGeom>
          <a:ln w="12700">
            <a:miter lim="400000"/>
          </a:ln>
        </p:spPr>
      </p:pic>
      <p:pic>
        <p:nvPicPr>
          <p:cNvPr id="365" name="recola_2.mp4" descr="recola_2.mp4"/>
          <p:cNvPicPr>
            <a:picLocks noChangeAspect="0"/>
          </p:cNvPicPr>
          <p:nvPr>
            <a:videoFile r:link="rId6"/>
            <p:extLst>
              <p:ext uri="{DAA4B4D4-6D71-4841-9C94-3DE7FCFB9230}">
                <p14:media xmlns:p14="http://schemas.microsoft.com/office/powerpoint/2010/main" r:embed="rId7"/>
              </p:ext>
            </p:extLst>
          </p:nvPr>
        </p:nvPicPr>
        <p:blipFill>
          <a:blip r:embed="rId8">
            <a:extLst/>
          </a:blip>
          <a:stretch>
            <a:fillRect/>
          </a:stretch>
        </p:blipFill>
        <p:spPr>
          <a:xfrm>
            <a:off x="13095110" y="3774430"/>
            <a:ext cx="8730982" cy="4911178"/>
          </a:xfrm>
          <a:prstGeom prst="rect">
            <a:avLst/>
          </a:prstGeom>
          <a:ln w="12700">
            <a:miter lim="400000"/>
          </a:ln>
        </p:spPr>
      </p:pic>
      <p:pic>
        <p:nvPicPr>
          <p:cNvPr id="366" name="Image" descr="Image"/>
          <p:cNvPicPr>
            <a:picLocks noChangeAspect="1"/>
          </p:cNvPicPr>
          <p:nvPr/>
        </p:nvPicPr>
        <p:blipFill>
          <a:blip r:embed="rId9">
            <a:extLst/>
          </a:blip>
          <a:stretch>
            <a:fillRect/>
          </a:stretch>
        </p:blipFill>
        <p:spPr>
          <a:xfrm>
            <a:off x="2467222" y="8843660"/>
            <a:ext cx="4625071" cy="3107660"/>
          </a:xfrm>
          <a:prstGeom prst="rect">
            <a:avLst/>
          </a:prstGeom>
          <a:ln w="12700">
            <a:miter lim="400000"/>
          </a:ln>
        </p:spPr>
      </p:pic>
      <p:pic>
        <p:nvPicPr>
          <p:cNvPr id="367" name="Image" descr="Image"/>
          <p:cNvPicPr>
            <a:picLocks noChangeAspect="1"/>
          </p:cNvPicPr>
          <p:nvPr/>
        </p:nvPicPr>
        <p:blipFill>
          <a:blip r:embed="rId10">
            <a:extLst/>
          </a:blip>
          <a:stretch>
            <a:fillRect/>
          </a:stretch>
        </p:blipFill>
        <p:spPr>
          <a:xfrm>
            <a:off x="7145746" y="8843660"/>
            <a:ext cx="4625071" cy="3107660"/>
          </a:xfrm>
          <a:prstGeom prst="rect">
            <a:avLst/>
          </a:prstGeom>
          <a:ln w="12700">
            <a:miter lim="400000"/>
          </a:ln>
        </p:spPr>
      </p:pic>
      <p:pic>
        <p:nvPicPr>
          <p:cNvPr id="368" name="Image" descr="Image"/>
          <p:cNvPicPr>
            <a:picLocks noChangeAspect="1"/>
          </p:cNvPicPr>
          <p:nvPr/>
        </p:nvPicPr>
        <p:blipFill>
          <a:blip r:embed="rId11">
            <a:extLst/>
          </a:blip>
          <a:stretch>
            <a:fillRect/>
          </a:stretch>
        </p:blipFill>
        <p:spPr>
          <a:xfrm>
            <a:off x="12621479" y="8780160"/>
            <a:ext cx="4625072" cy="3107660"/>
          </a:xfrm>
          <a:prstGeom prst="rect">
            <a:avLst/>
          </a:prstGeom>
          <a:ln w="12700">
            <a:miter lim="400000"/>
          </a:ln>
        </p:spPr>
      </p:pic>
      <p:pic>
        <p:nvPicPr>
          <p:cNvPr id="369" name="Image" descr="Image"/>
          <p:cNvPicPr>
            <a:picLocks noChangeAspect="1"/>
          </p:cNvPicPr>
          <p:nvPr/>
        </p:nvPicPr>
        <p:blipFill>
          <a:blip r:embed="rId12">
            <a:extLst/>
          </a:blip>
          <a:stretch>
            <a:fillRect/>
          </a:stretch>
        </p:blipFill>
        <p:spPr>
          <a:xfrm>
            <a:off x="17459526" y="8780160"/>
            <a:ext cx="4625071" cy="3107660"/>
          </a:xfrm>
          <a:prstGeom prst="rect">
            <a:avLst/>
          </a:prstGeom>
          <a:ln w="12700">
            <a:miter lim="400000"/>
          </a:ln>
        </p:spPr>
      </p:pic>
      <p:sp>
        <p:nvSpPr>
          <p:cNvPr id="370" name="Arousal"/>
          <p:cNvSpPr txBox="1"/>
          <p:nvPr/>
        </p:nvSpPr>
        <p:spPr>
          <a:xfrm>
            <a:off x="3981660" y="11828926"/>
            <a:ext cx="1596194" cy="64076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3600">
                <a:solidFill>
                  <a:srgbClr val="404040"/>
                </a:solidFill>
                <a:latin typeface="Calibri"/>
                <a:ea typeface="Calibri"/>
                <a:cs typeface="Calibri"/>
                <a:sym typeface="Calibri"/>
              </a:defRPr>
            </a:lvl1pPr>
          </a:lstStyle>
          <a:p>
            <a:pPr/>
            <a:r>
              <a:t>Arousal</a:t>
            </a:r>
          </a:p>
        </p:txBody>
      </p:sp>
      <p:sp>
        <p:nvSpPr>
          <p:cNvPr id="371" name="Valence"/>
          <p:cNvSpPr txBox="1"/>
          <p:nvPr/>
        </p:nvSpPr>
        <p:spPr>
          <a:xfrm>
            <a:off x="8637303" y="11828926"/>
            <a:ext cx="1641959" cy="64076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3600">
                <a:solidFill>
                  <a:srgbClr val="404040"/>
                </a:solidFill>
                <a:latin typeface="Calibri"/>
                <a:ea typeface="Calibri"/>
                <a:cs typeface="Calibri"/>
                <a:sym typeface="Calibri"/>
              </a:defRPr>
            </a:lvl1pPr>
          </a:lstStyle>
          <a:p>
            <a:pPr/>
            <a:r>
              <a:t>Valence</a:t>
            </a:r>
          </a:p>
        </p:txBody>
      </p:sp>
      <p:sp>
        <p:nvSpPr>
          <p:cNvPr id="372" name="Arousal"/>
          <p:cNvSpPr txBox="1"/>
          <p:nvPr/>
        </p:nvSpPr>
        <p:spPr>
          <a:xfrm>
            <a:off x="14135918" y="11828926"/>
            <a:ext cx="1596195" cy="64076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3600">
                <a:solidFill>
                  <a:srgbClr val="404040"/>
                </a:solidFill>
                <a:latin typeface="Calibri"/>
                <a:ea typeface="Calibri"/>
                <a:cs typeface="Calibri"/>
                <a:sym typeface="Calibri"/>
              </a:defRPr>
            </a:lvl1pPr>
          </a:lstStyle>
          <a:p>
            <a:pPr/>
            <a:r>
              <a:t>Arousal</a:t>
            </a:r>
          </a:p>
        </p:txBody>
      </p:sp>
      <p:sp>
        <p:nvSpPr>
          <p:cNvPr id="373" name="Valence"/>
          <p:cNvSpPr txBox="1"/>
          <p:nvPr/>
        </p:nvSpPr>
        <p:spPr>
          <a:xfrm>
            <a:off x="18951082" y="11828926"/>
            <a:ext cx="1641959" cy="64076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3600">
                <a:solidFill>
                  <a:srgbClr val="404040"/>
                </a:solidFill>
                <a:latin typeface="Calibri"/>
                <a:ea typeface="Calibri"/>
                <a:cs typeface="Calibri"/>
                <a:sym typeface="Calibri"/>
              </a:defRPr>
            </a:lvl1pPr>
          </a:lstStyle>
          <a:p>
            <a:pPr/>
            <a:r>
              <a:t>Valence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0008" fill="hold"/>
                                        <p:tgtEl>
                                          <p:spTgt spid="364"/>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0399" fill="hold"/>
                                        <p:tgtEl>
                                          <p:spTgt spid="36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1" fill="hold" display="0">
                  <p:stCondLst>
                    <p:cond delay="indefinite"/>
                  </p:stCondLst>
                </p:cTn>
                <p:tgtEl>
                  <p:spTgt spid="364"/>
                </p:tgtEl>
              </p:cMediaNode>
            </p:video>
            <p:seq concurrent="1" prevAc="none" nextAc="seek">
              <p:cTn id="12" evtFilter="cancelBubble" nodeType="interactiveSeq" restart="whenNotActive" fill="hold">
                <p:stCondLst>
                  <p:cond delay="0" evt="onClick">
                    <p:tgtEl>
                      <p:spTgt spid="364"/>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364"/>
                                        </p:tgtEl>
                                      </p:cBhvr>
                                    </p:cmd>
                                  </p:childTnLst>
                                </p:cTn>
                              </p:par>
                            </p:childTnLst>
                          </p:cTn>
                        </p:par>
                      </p:childTnLst>
                    </p:cTn>
                  </p:par>
                </p:childTnLst>
              </p:cTn>
              <p:nextCondLst>
                <p:cond delay="0" evt="onClick">
                  <p:tgtEl>
                    <p:spTgt spid="364"/>
                  </p:tgtEl>
                </p:cond>
              </p:nextCondLst>
            </p:seq>
            <p:video fullScrn="0">
              <p:cMediaNode mute="0" showWhenStopped="1" numSld="1" vol="100000">
                <p:cTn id="17" fill="hold" display="0">
                  <p:stCondLst>
                    <p:cond delay="indefinite"/>
                  </p:stCondLst>
                </p:cTn>
                <p:tgtEl>
                  <p:spTgt spid="365"/>
                </p:tgtEl>
              </p:cMediaNode>
            </p:video>
            <p:seq concurrent="1" prevAc="none" nextAc="seek">
              <p:cTn id="18" evtFilter="cancelBubble" nodeType="interactiveSeq" restart="whenNotActive" fill="hold">
                <p:stCondLst>
                  <p:cond delay="0" evt="onClick">
                    <p:tgtEl>
                      <p:spTgt spid="365"/>
                    </p:tgtEl>
                  </p:cond>
                </p:stCondLst>
                <p:endSync delay="0" evt="end">
                  <p:rtn val="all"/>
                </p:endSync>
                <p:childTnLst>
                  <p:par>
                    <p:cTn id="19" fill="hold">
                      <p:stCondLst>
                        <p:cond delay="0"/>
                      </p:stCondLst>
                      <p:childTnLst>
                        <p:par>
                          <p:cTn id="20" fill="hold">
                            <p:stCondLst>
                              <p:cond delay="0"/>
                            </p:stCondLst>
                            <p:childTnLst>
                              <p:par>
                                <p:cTn id="21" presetClass="mediacall" nodeType="clickEffect" presetSubtype="0" presetID="2" fill="hold">
                                  <p:stCondLst>
                                    <p:cond delay="0"/>
                                  </p:stCondLst>
                                  <p:childTnLst>
                                    <p:cmd type="call" cmd="togglePause">
                                      <p:cBhvr>
                                        <p:cTn id="22" dur="1" fill="hold"/>
                                        <p:tgtEl>
                                          <p:spTgt spid="365"/>
                                        </p:tgtEl>
                                      </p:cBhvr>
                                    </p:cmd>
                                  </p:childTnLst>
                                </p:cTn>
                              </p:par>
                            </p:childTnLst>
                          </p:cTn>
                        </p:par>
                      </p:childTnLst>
                    </p:cTn>
                  </p:par>
                </p:childTnLst>
              </p:cTn>
              <p:nextCondLst>
                <p:cond delay="0" evt="onClick">
                  <p:tgtEl>
                    <p:spTgt spid="36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7" name="Partial List of the Existing Emotion Corpora"/>
          <p:cNvSpPr txBox="1"/>
          <p:nvPr>
            <p:ph type="title"/>
          </p:nvPr>
        </p:nvSpPr>
        <p:spPr>
          <a:xfrm>
            <a:off x="2194560" y="573206"/>
            <a:ext cx="20116802" cy="2901514"/>
          </a:xfrm>
          <a:prstGeom prst="rect">
            <a:avLst/>
          </a:prstGeom>
        </p:spPr>
        <p:txBody>
          <a:bodyPr/>
          <a:lstStyle/>
          <a:p>
            <a:pPr/>
            <a:r>
              <a:t>Partial List of the Existing Emotion Corpora</a:t>
            </a:r>
          </a:p>
        </p:txBody>
      </p:sp>
      <p:sp>
        <p:nvSpPr>
          <p:cNvPr id="378" name="Lack of naturalness (acted)…"/>
          <p:cNvSpPr txBox="1"/>
          <p:nvPr>
            <p:ph type="body" idx="1"/>
          </p:nvPr>
        </p:nvSpPr>
        <p:spPr>
          <a:xfrm>
            <a:off x="2194560" y="3691468"/>
            <a:ext cx="20116802" cy="8046720"/>
          </a:xfrm>
          <a:prstGeom prst="rect">
            <a:avLst/>
          </a:prstGeom>
        </p:spPr>
        <p:txBody>
          <a:bodyPr/>
          <a:lstStyle/>
          <a:p>
            <a:pPr marL="567557" indent="-567557">
              <a:buClrTx/>
              <a:buFont typeface="Arial"/>
              <a:buChar char="•"/>
            </a:pPr>
            <a:r>
              <a:t>Lack of naturalness (acted)</a:t>
            </a:r>
          </a:p>
          <a:p>
            <a:pPr marL="567557" indent="-567557">
              <a:buClrTx/>
              <a:buFont typeface="Arial"/>
              <a:buChar char="•"/>
            </a:pPr>
            <a:r>
              <a:t>Unbalanced emotional content (spontaneous)</a:t>
            </a:r>
          </a:p>
          <a:p>
            <a:pPr marL="567557" indent="-567557">
              <a:buClrTx/>
              <a:buFont typeface="Arial"/>
              <a:buChar char="•"/>
            </a:pPr>
            <a:r>
              <a:t>Limited in size, limited number of speakers</a:t>
            </a:r>
          </a:p>
        </p:txBody>
      </p:sp>
      <p:pic>
        <p:nvPicPr>
          <p:cNvPr id="379" name="Image" descr="Image"/>
          <p:cNvPicPr>
            <a:picLocks noChangeAspect="1"/>
          </p:cNvPicPr>
          <p:nvPr/>
        </p:nvPicPr>
        <p:blipFill>
          <a:blip r:embed="rId3">
            <a:extLst/>
          </a:blip>
          <a:stretch>
            <a:fillRect/>
          </a:stretch>
        </p:blipFill>
        <p:spPr>
          <a:xfrm>
            <a:off x="2447850" y="6592854"/>
            <a:ext cx="12213199" cy="5409653"/>
          </a:xfrm>
          <a:prstGeom prst="rect">
            <a:avLst/>
          </a:prstGeom>
          <a:ln w="12700">
            <a:miter lim="400000"/>
          </a:ln>
        </p:spPr>
      </p:pic>
      <p:pic>
        <p:nvPicPr>
          <p:cNvPr id="380" name="Image" descr="Image"/>
          <p:cNvPicPr>
            <a:picLocks noChangeAspect="1"/>
          </p:cNvPicPr>
          <p:nvPr/>
        </p:nvPicPr>
        <p:blipFill>
          <a:blip r:embed="rId4">
            <a:extLst/>
          </a:blip>
          <a:stretch>
            <a:fillRect/>
          </a:stretch>
        </p:blipFill>
        <p:spPr>
          <a:xfrm>
            <a:off x="15908353" y="7617344"/>
            <a:ext cx="7823201" cy="2438402"/>
          </a:xfrm>
          <a:prstGeom prst="rect">
            <a:avLst/>
          </a:prstGeom>
          <a:ln w="12700">
            <a:miter lim="400000"/>
          </a:ln>
        </p:spPr>
      </p:pic>
      <p:pic>
        <p:nvPicPr>
          <p:cNvPr id="381" name="Image" descr="Image"/>
          <p:cNvPicPr>
            <a:picLocks noChangeAspect="1"/>
          </p:cNvPicPr>
          <p:nvPr/>
        </p:nvPicPr>
        <p:blipFill>
          <a:blip r:embed="rId5">
            <a:extLst/>
          </a:blip>
          <a:stretch>
            <a:fillRect/>
          </a:stretch>
        </p:blipFill>
        <p:spPr>
          <a:xfrm>
            <a:off x="17318053" y="4349065"/>
            <a:ext cx="5003802" cy="2349502"/>
          </a:xfrm>
          <a:prstGeom prst="rect">
            <a:avLst/>
          </a:prstGeom>
          <a:ln w="12700">
            <a:miter lim="400000"/>
          </a:ln>
        </p:spPr>
      </p:pic>
      <p:sp>
        <p:nvSpPr>
          <p:cNvPr id="382" name="Acted"/>
          <p:cNvSpPr txBox="1"/>
          <p:nvPr/>
        </p:nvSpPr>
        <p:spPr>
          <a:xfrm>
            <a:off x="19375245" y="3769586"/>
            <a:ext cx="1269368" cy="640767"/>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3600">
                <a:solidFill>
                  <a:srgbClr val="404040"/>
                </a:solidFill>
                <a:latin typeface="Calibri"/>
                <a:ea typeface="Calibri"/>
                <a:cs typeface="Calibri"/>
                <a:sym typeface="Calibri"/>
              </a:defRPr>
            </a:lvl1pPr>
          </a:lstStyle>
          <a:p>
            <a:pPr/>
            <a:r>
              <a:t>Acted</a:t>
            </a:r>
          </a:p>
        </p:txBody>
      </p:sp>
      <p:sp>
        <p:nvSpPr>
          <p:cNvPr id="383" name="Spontaneous"/>
          <p:cNvSpPr txBox="1"/>
          <p:nvPr/>
        </p:nvSpPr>
        <p:spPr>
          <a:xfrm>
            <a:off x="18701278" y="6933644"/>
            <a:ext cx="2617304" cy="64076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3600">
                <a:solidFill>
                  <a:srgbClr val="404040"/>
                </a:solidFill>
                <a:latin typeface="Calibri"/>
                <a:ea typeface="Calibri"/>
                <a:cs typeface="Calibri"/>
                <a:sym typeface="Calibri"/>
              </a:defRPr>
            </a:lvl1pPr>
          </a:lstStyle>
          <a:p>
            <a:pPr/>
            <a:r>
              <a:t>Spontaneous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MSP-Podcast Corpus"/>
          <p:cNvSpPr txBox="1"/>
          <p:nvPr>
            <p:ph type="title"/>
          </p:nvPr>
        </p:nvSpPr>
        <p:spPr>
          <a:xfrm>
            <a:off x="2194560" y="573206"/>
            <a:ext cx="20116802" cy="2901514"/>
          </a:xfrm>
          <a:prstGeom prst="rect">
            <a:avLst/>
          </a:prstGeom>
        </p:spPr>
        <p:txBody>
          <a:bodyPr/>
          <a:lstStyle/>
          <a:p>
            <a:pPr/>
            <a:r>
              <a:t>MSP-Podcast Corpus</a:t>
            </a:r>
          </a:p>
        </p:txBody>
      </p:sp>
      <p:sp>
        <p:nvSpPr>
          <p:cNvPr id="388" name="Use existing podcast recordings, divided into speaker turns…"/>
          <p:cNvSpPr txBox="1"/>
          <p:nvPr>
            <p:ph type="body" idx="1"/>
          </p:nvPr>
        </p:nvSpPr>
        <p:spPr>
          <a:xfrm>
            <a:off x="2194560" y="3691468"/>
            <a:ext cx="20116802" cy="8046720"/>
          </a:xfrm>
          <a:prstGeom prst="rect">
            <a:avLst/>
          </a:prstGeom>
        </p:spPr>
        <p:txBody>
          <a:bodyPr/>
          <a:lstStyle/>
          <a:p>
            <a:pPr marL="561882" indent="-561882" defTabSz="1810511">
              <a:lnSpc>
                <a:spcPct val="103500"/>
              </a:lnSpc>
              <a:buClrTx/>
              <a:buFont typeface="Arial"/>
              <a:buChar char="•"/>
              <a:defRPr sz="4700"/>
            </a:pPr>
            <a:r>
              <a:t>Use existing podcast recordings, divided into speaker turns</a:t>
            </a:r>
          </a:p>
          <a:p>
            <a:pPr marL="561882" indent="-561882" defTabSz="1810511">
              <a:lnSpc>
                <a:spcPct val="103500"/>
              </a:lnSpc>
              <a:buClrTx/>
              <a:buFont typeface="Arial"/>
              <a:buChar char="•"/>
              <a:defRPr sz="4700"/>
            </a:pPr>
            <a:r>
              <a:t>Emotion retrieval to balance the emotional content</a:t>
            </a:r>
          </a:p>
          <a:p>
            <a:pPr marL="561882" indent="-561882" defTabSz="1810511">
              <a:lnSpc>
                <a:spcPct val="103500"/>
              </a:lnSpc>
              <a:buClrTx/>
              <a:buFont typeface="Arial"/>
              <a:buChar char="•"/>
              <a:defRPr sz="4700"/>
            </a:pPr>
            <a:r>
              <a:t>Annotate using crowdsourcing framework</a:t>
            </a:r>
          </a:p>
          <a:p>
            <a:pPr marL="561882" indent="-561882" defTabSz="1810511">
              <a:lnSpc>
                <a:spcPct val="103500"/>
              </a:lnSpc>
              <a:buClrTx/>
              <a:buFont typeface="Arial"/>
              <a:buChar char="•"/>
              <a:defRPr sz="4700"/>
            </a:pPr>
          </a:p>
          <a:p>
            <a:pPr marL="561882" indent="-561882" defTabSz="1810511">
              <a:lnSpc>
                <a:spcPct val="103500"/>
              </a:lnSpc>
              <a:buClrTx/>
              <a:buFont typeface="Arial"/>
              <a:buChar char="•"/>
              <a:defRPr sz="4700"/>
            </a:pPr>
          </a:p>
          <a:p>
            <a:pPr lvl="1" marL="995780" indent="-543152" defTabSz="1810511">
              <a:lnSpc>
                <a:spcPct val="103500"/>
              </a:lnSpc>
              <a:buClrTx/>
              <a:buFont typeface="Arial"/>
              <a:buChar char="–"/>
              <a:defRPr sz="4700"/>
            </a:pPr>
          </a:p>
          <a:p>
            <a:pPr marL="561882" indent="-561882" defTabSz="1810511">
              <a:lnSpc>
                <a:spcPct val="103500"/>
              </a:lnSpc>
              <a:buClrTx/>
              <a:buFont typeface="Arial"/>
              <a:buChar char="•"/>
              <a:defRPr sz="4700"/>
            </a:pPr>
          </a:p>
          <a:p>
            <a:pPr marL="561882" indent="-561882" defTabSz="1810511">
              <a:lnSpc>
                <a:spcPct val="103500"/>
              </a:lnSpc>
              <a:buClrTx/>
              <a:buFont typeface="Arial"/>
              <a:buChar char="•"/>
              <a:defRPr sz="4700"/>
            </a:pPr>
          </a:p>
          <a:p>
            <a:pPr marL="561882" indent="-561882" defTabSz="1810511">
              <a:lnSpc>
                <a:spcPct val="103500"/>
              </a:lnSpc>
              <a:buClrTx/>
              <a:buFont typeface="Arial"/>
              <a:buChar char="•"/>
              <a:defRPr sz="4700"/>
            </a:pPr>
            <a:r>
              <a:t>62140 speaking turns, </a:t>
            </a:r>
            <a:r>
              <a:t>~100</a:t>
            </a:r>
            <a:r>
              <a:t> hours of speech</a:t>
            </a:r>
          </a:p>
          <a:p>
            <a:pPr marL="561882" indent="-561882" defTabSz="1810511">
              <a:lnSpc>
                <a:spcPct val="103500"/>
              </a:lnSpc>
              <a:buClrTx/>
              <a:buFont typeface="Arial"/>
              <a:buChar char="•"/>
              <a:defRPr sz="4700"/>
            </a:pPr>
            <a:r>
              <a:t>Similar approach: CMU-MOSEI dataset</a:t>
            </a:r>
          </a:p>
        </p:txBody>
      </p:sp>
      <p:pic>
        <p:nvPicPr>
          <p:cNvPr id="389" name="Image" descr="Image"/>
          <p:cNvPicPr>
            <a:picLocks noChangeAspect="1"/>
          </p:cNvPicPr>
          <p:nvPr/>
        </p:nvPicPr>
        <p:blipFill>
          <a:blip r:embed="rId2">
            <a:extLst/>
          </a:blip>
          <a:stretch>
            <a:fillRect/>
          </a:stretch>
        </p:blipFill>
        <p:spPr>
          <a:xfrm>
            <a:off x="3459053" y="6017302"/>
            <a:ext cx="10743147" cy="2937851"/>
          </a:xfrm>
          <a:prstGeom prst="rect">
            <a:avLst/>
          </a:prstGeom>
          <a:ln w="12700">
            <a:miter lim="400000"/>
          </a:ln>
        </p:spPr>
      </p:pic>
      <p:pic>
        <p:nvPicPr>
          <p:cNvPr id="390" name="Image" descr="Image"/>
          <p:cNvPicPr>
            <a:picLocks noChangeAspect="1"/>
          </p:cNvPicPr>
          <p:nvPr/>
        </p:nvPicPr>
        <p:blipFill>
          <a:blip r:embed="rId3">
            <a:extLst/>
          </a:blip>
          <a:stretch>
            <a:fillRect/>
          </a:stretch>
        </p:blipFill>
        <p:spPr>
          <a:xfrm>
            <a:off x="16093637" y="5536393"/>
            <a:ext cx="4688852" cy="357116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MSP-Podcast Corpus"/>
          <p:cNvSpPr txBox="1"/>
          <p:nvPr>
            <p:ph type="title"/>
          </p:nvPr>
        </p:nvSpPr>
        <p:spPr>
          <a:xfrm>
            <a:off x="2194560" y="573206"/>
            <a:ext cx="20116802" cy="2901514"/>
          </a:xfrm>
          <a:prstGeom prst="rect">
            <a:avLst/>
          </a:prstGeom>
        </p:spPr>
        <p:txBody>
          <a:bodyPr/>
          <a:lstStyle/>
          <a:p>
            <a:pPr/>
            <a:r>
              <a:t>MSP-Podcast Corpus</a:t>
            </a:r>
          </a:p>
        </p:txBody>
      </p:sp>
      <p:sp>
        <p:nvSpPr>
          <p:cNvPr id="393" name="Annotations…"/>
          <p:cNvSpPr txBox="1"/>
          <p:nvPr>
            <p:ph type="body" idx="1"/>
          </p:nvPr>
        </p:nvSpPr>
        <p:spPr>
          <a:xfrm>
            <a:off x="2194560" y="3691468"/>
            <a:ext cx="20116802" cy="8046720"/>
          </a:xfrm>
          <a:prstGeom prst="rect">
            <a:avLst/>
          </a:prstGeom>
        </p:spPr>
        <p:txBody>
          <a:bodyPr/>
          <a:lstStyle/>
          <a:p>
            <a:pPr marL="567557" indent="-567557">
              <a:buClrTx/>
              <a:buFont typeface="Arial"/>
              <a:buChar char="•"/>
            </a:pPr>
            <a:r>
              <a:t>Annotations</a:t>
            </a:r>
          </a:p>
          <a:p>
            <a:pPr lvl="1" marL="1005838" indent="-548638">
              <a:buClrTx/>
              <a:buFont typeface="Arial"/>
              <a:buChar char="–"/>
            </a:pPr>
            <a:r>
              <a:t>Dimensional: activation, valence, dominance</a:t>
            </a:r>
          </a:p>
          <a:p>
            <a:pPr lvl="1" marL="1005838" indent="-548638">
              <a:buClrTx/>
              <a:buFont typeface="Arial"/>
              <a:buChar char="–"/>
            </a:pPr>
            <a:r>
              <a:t>Categorical: anger, happiness, sadness, disgust, surprised, fear, contempt, neutral and other</a:t>
            </a:r>
          </a:p>
        </p:txBody>
      </p:sp>
      <p:pic>
        <p:nvPicPr>
          <p:cNvPr id="394" name="Image" descr="Image"/>
          <p:cNvPicPr>
            <a:picLocks noChangeAspect="1"/>
          </p:cNvPicPr>
          <p:nvPr/>
        </p:nvPicPr>
        <p:blipFill>
          <a:blip r:embed="rId2">
            <a:extLst/>
          </a:blip>
          <a:stretch>
            <a:fillRect/>
          </a:stretch>
        </p:blipFill>
        <p:spPr>
          <a:xfrm>
            <a:off x="13143903" y="6424433"/>
            <a:ext cx="6519089" cy="6210857"/>
          </a:xfrm>
          <a:prstGeom prst="rect">
            <a:avLst/>
          </a:prstGeom>
          <a:ln w="12700">
            <a:miter lim="400000"/>
          </a:ln>
        </p:spPr>
      </p:pic>
      <p:sp>
        <p:nvSpPr>
          <p:cNvPr id="395" name="Rater disagreement per emotion category"/>
          <p:cNvSpPr txBox="1"/>
          <p:nvPr/>
        </p:nvSpPr>
        <p:spPr>
          <a:xfrm>
            <a:off x="3826790" y="11589287"/>
            <a:ext cx="7957480" cy="640768"/>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lnSpc>
                <a:spcPct val="115000"/>
              </a:lnSpc>
              <a:defRPr sz="3600">
                <a:solidFill>
                  <a:srgbClr val="404040"/>
                </a:solidFill>
                <a:latin typeface="Calibri"/>
                <a:ea typeface="Calibri"/>
                <a:cs typeface="Calibri"/>
                <a:sym typeface="Calibri"/>
              </a:defRPr>
            </a:lvl1pPr>
          </a:lstStyle>
          <a:p>
            <a:pPr/>
            <a:r>
              <a:t>Rater disagreement per emotion category</a:t>
            </a:r>
          </a:p>
        </p:txBody>
      </p:sp>
      <p:sp>
        <p:nvSpPr>
          <p:cNvPr id="396" name="Emotion distribution…"/>
          <p:cNvSpPr txBox="1"/>
          <p:nvPr/>
        </p:nvSpPr>
        <p:spPr>
          <a:xfrm>
            <a:off x="19463742" y="8457234"/>
            <a:ext cx="4750160" cy="1268252"/>
          </a:xfrm>
          <a:prstGeom prst="rect">
            <a:avLst/>
          </a:prstGeom>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p>
            <a:pPr algn="l" defTabSz="1828800">
              <a:lnSpc>
                <a:spcPct val="115000"/>
              </a:lnSpc>
              <a:defRPr sz="3600">
                <a:solidFill>
                  <a:srgbClr val="404040"/>
                </a:solidFill>
                <a:latin typeface="Calibri"/>
                <a:ea typeface="Calibri"/>
                <a:cs typeface="Calibri"/>
                <a:sym typeface="Calibri"/>
              </a:defRPr>
            </a:pPr>
            <a:r>
              <a:t>Emotion distribution </a:t>
            </a:r>
          </a:p>
          <a:p>
            <a:pPr algn="l" defTabSz="1828800">
              <a:lnSpc>
                <a:spcPct val="115000"/>
              </a:lnSpc>
              <a:defRPr sz="3600">
                <a:solidFill>
                  <a:srgbClr val="404040"/>
                </a:solidFill>
                <a:latin typeface="Calibri"/>
                <a:ea typeface="Calibri"/>
                <a:cs typeface="Calibri"/>
                <a:sym typeface="Calibri"/>
              </a:defRPr>
            </a:pPr>
            <a:r>
              <a:t>in arousal/valence space</a:t>
            </a:r>
          </a:p>
        </p:txBody>
      </p:sp>
      <p:pic>
        <p:nvPicPr>
          <p:cNvPr id="397" name="Image" descr="Image"/>
          <p:cNvPicPr>
            <a:picLocks noChangeAspect="1"/>
          </p:cNvPicPr>
          <p:nvPr/>
        </p:nvPicPr>
        <p:blipFill>
          <a:blip r:embed="rId3">
            <a:extLst/>
          </a:blip>
          <a:stretch>
            <a:fillRect/>
          </a:stretch>
        </p:blipFill>
        <p:spPr>
          <a:xfrm>
            <a:off x="3511579" y="7324814"/>
            <a:ext cx="8946189" cy="4410094"/>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Outline"/>
          <p:cNvSpPr txBox="1"/>
          <p:nvPr>
            <p:ph type="title"/>
          </p:nvPr>
        </p:nvSpPr>
        <p:spPr>
          <a:xfrm>
            <a:off x="2194560" y="573206"/>
            <a:ext cx="20116802" cy="2901514"/>
          </a:xfrm>
          <a:prstGeom prst="rect">
            <a:avLst/>
          </a:prstGeom>
        </p:spPr>
        <p:txBody>
          <a:bodyPr/>
          <a:lstStyle/>
          <a:p>
            <a:pPr/>
            <a:r>
              <a:t>Outline</a:t>
            </a:r>
          </a:p>
        </p:txBody>
      </p:sp>
      <p:sp>
        <p:nvSpPr>
          <p:cNvPr id="400" name="Emotion in speech…"/>
          <p:cNvSpPr txBox="1"/>
          <p:nvPr>
            <p:ph type="body" idx="1"/>
          </p:nvPr>
        </p:nvSpPr>
        <p:spPr>
          <a:xfrm>
            <a:off x="2194560" y="3691468"/>
            <a:ext cx="20116802" cy="8046720"/>
          </a:xfrm>
          <a:prstGeom prst="rect">
            <a:avLst/>
          </a:prstGeom>
        </p:spPr>
        <p:txBody>
          <a:bodyPr/>
          <a:lstStyle/>
          <a:p>
            <a:pPr marL="567557" indent="-567557">
              <a:buClrTx/>
              <a:buFont typeface="Arial"/>
              <a:buChar char="•"/>
            </a:pPr>
            <a:r>
              <a:t>Emotion in speech</a:t>
            </a:r>
          </a:p>
          <a:p>
            <a:pPr lvl="1" marL="1005838" indent="-548638">
              <a:buClrTx/>
              <a:buFont typeface="Arial"/>
              <a:buChar char="–"/>
            </a:pPr>
            <a:r>
              <a:t>Emotion theory</a:t>
            </a:r>
          </a:p>
          <a:p>
            <a:pPr lvl="1" marL="1005838" indent="-548638">
              <a:buClrTx/>
              <a:buFont typeface="Arial"/>
              <a:buChar char="–"/>
            </a:pPr>
            <a:r>
              <a:t>Emotional speech corpora</a:t>
            </a:r>
          </a:p>
          <a:p>
            <a:pPr lvl="1" marL="1005838" indent="-548638">
              <a:buClrTx/>
              <a:buFont typeface="Arial"/>
              <a:buChar char="–"/>
              <a:defRPr>
                <a:solidFill>
                  <a:srgbClr val="B51600"/>
                </a:solidFill>
              </a:defRPr>
            </a:pPr>
            <a:r>
              <a:t>Features for emotional speech</a:t>
            </a:r>
          </a:p>
          <a:p>
            <a:pPr lvl="1" marL="1005838" indent="-548638">
              <a:buClrTx/>
              <a:buFont typeface="Arial"/>
              <a:buChar char="–"/>
            </a:pPr>
            <a:r>
              <a:t>Models for emotion recognition</a:t>
            </a:r>
          </a:p>
          <a:p>
            <a:pPr lvl="1" marL="1005838" indent="-548638">
              <a:buClrTx/>
              <a:buFont typeface="Arial"/>
              <a:buChar char="–"/>
            </a:pPr>
            <a:r>
              <a:t>Expressive synthetic speech</a:t>
            </a:r>
          </a:p>
          <a:p>
            <a:pPr marL="567557" indent="-567557">
              <a:buClrTx/>
              <a:buFont typeface="Arial"/>
              <a:buChar char="•"/>
            </a:pPr>
            <a:r>
              <a:t>Sentiment and emotion in tex</a:t>
            </a:r>
            <a:r>
              <a:t>t</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Features for Emotional Speech - Pitch"/>
          <p:cNvSpPr txBox="1"/>
          <p:nvPr>
            <p:ph type="title"/>
          </p:nvPr>
        </p:nvSpPr>
        <p:spPr>
          <a:xfrm>
            <a:off x="2194560" y="573206"/>
            <a:ext cx="20116802" cy="2901514"/>
          </a:xfrm>
          <a:prstGeom prst="rect">
            <a:avLst/>
          </a:prstGeom>
        </p:spPr>
        <p:txBody>
          <a:bodyPr/>
          <a:lstStyle/>
          <a:p>
            <a:pPr/>
            <a:r>
              <a:t>Features for Emotional Speech - Pitch</a:t>
            </a:r>
          </a:p>
        </p:txBody>
      </p:sp>
      <p:sp>
        <p:nvSpPr>
          <p:cNvPr id="403" name="Different Valence / Different Arousal"/>
          <p:cNvSpPr txBox="1"/>
          <p:nvPr>
            <p:ph type="body" idx="1"/>
          </p:nvPr>
        </p:nvSpPr>
        <p:spPr>
          <a:xfrm>
            <a:off x="2194560" y="3691468"/>
            <a:ext cx="20116802" cy="8046720"/>
          </a:xfrm>
          <a:prstGeom prst="rect">
            <a:avLst/>
          </a:prstGeom>
        </p:spPr>
        <p:txBody>
          <a:bodyPr/>
          <a:lstStyle>
            <a:lvl1pPr marL="0" indent="0">
              <a:buSzTx/>
              <a:buNone/>
            </a:lvl1pPr>
          </a:lstStyle>
          <a:p>
            <a:pPr/>
            <a:r>
              <a:t>Different Valence / Different Arousal</a:t>
            </a:r>
          </a:p>
        </p:txBody>
      </p:sp>
      <p:pic>
        <p:nvPicPr>
          <p:cNvPr id="404" name="image13.jpeg" descr="image13.jpeg"/>
          <p:cNvPicPr>
            <a:picLocks noChangeAspect="1"/>
          </p:cNvPicPr>
          <p:nvPr/>
        </p:nvPicPr>
        <p:blipFill>
          <a:blip r:embed="rId2">
            <a:extLst/>
          </a:blip>
          <a:stretch>
            <a:fillRect/>
          </a:stretch>
        </p:blipFill>
        <p:spPr>
          <a:xfrm>
            <a:off x="6324210" y="4373834"/>
            <a:ext cx="12059630" cy="8046723"/>
          </a:xfrm>
          <a:prstGeom prst="rect">
            <a:avLst/>
          </a:prstGeom>
          <a:ln w="12700">
            <a:miter lim="400000"/>
          </a:ln>
        </p:spPr>
      </p:pic>
      <p:pic>
        <p:nvPicPr>
          <p:cNvPr id="405" name="media17.wav" descr="media17.wav"/>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4854247" y="10424160"/>
            <a:ext cx="1" cy="1"/>
          </a:xfrm>
          <a:prstGeom prst="rect">
            <a:avLst/>
          </a:prstGeom>
          <a:ln w="12700">
            <a:miter lim="400000"/>
          </a:ln>
        </p:spPr>
      </p:pic>
      <p:pic>
        <p:nvPicPr>
          <p:cNvPr id="406" name="media18.wav" descr="media18.wav"/>
          <p:cNvPicPr>
            <a:picLocks noChangeAspect="0"/>
          </p:cNvPicPr>
          <p:nvPr>
            <a:audioFile r:link="rId6"/>
            <p:extLst>
              <p:ext uri="{DAA4B4D4-6D71-4841-9C94-3DE7FCFB9230}">
                <p14:media xmlns:p14="http://schemas.microsoft.com/office/powerpoint/2010/main" r:embed="rId7"/>
              </p:ext>
            </p:extLst>
          </p:nvPr>
        </p:nvPicPr>
        <p:blipFill>
          <a:blip r:embed="rId5">
            <a:extLst/>
          </a:blip>
          <a:stretch>
            <a:fillRect/>
          </a:stretch>
        </p:blipFill>
        <p:spPr>
          <a:xfrm>
            <a:off x="17649919" y="4810402"/>
            <a:ext cx="1" cy="1"/>
          </a:xfrm>
          <a:prstGeom prst="rect">
            <a:avLst/>
          </a:prstGeom>
          <a:ln w="12700">
            <a:miter lim="400000"/>
          </a:ln>
        </p:spPr>
      </p:pic>
      <p:sp>
        <p:nvSpPr>
          <p:cNvPr id="407"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270" fill="hold"/>
                                        <p:tgtEl>
                                          <p:spTgt spid="405"/>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193" fill="hold"/>
                                        <p:tgtEl>
                                          <p:spTgt spid="40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47312">
                <p:cTn id="11" fill="hold" display="0">
                  <p:stCondLst>
                    <p:cond delay="indefinite"/>
                  </p:stCondLst>
                </p:cTn>
                <p:tgtEl>
                  <p:spTgt spid="405"/>
                </p:tgtEl>
              </p:cMediaNode>
            </p:audio>
            <p:audio isNarration="0">
              <p:cMediaNode mute="0" showWhenStopped="0" numSld="1" vol="40084">
                <p:cTn id="12" fill="hold" display="0">
                  <p:stCondLst>
                    <p:cond delay="indefinite"/>
                  </p:stCondLst>
                </p:cTn>
                <p:tgtEl>
                  <p:spTgt spid="40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Features for Emotional Speech - Pitch"/>
          <p:cNvSpPr txBox="1"/>
          <p:nvPr>
            <p:ph type="title"/>
          </p:nvPr>
        </p:nvSpPr>
        <p:spPr>
          <a:xfrm>
            <a:off x="2194560" y="573206"/>
            <a:ext cx="20116802" cy="2901514"/>
          </a:xfrm>
          <a:prstGeom prst="rect">
            <a:avLst/>
          </a:prstGeom>
        </p:spPr>
        <p:txBody>
          <a:bodyPr/>
          <a:lstStyle/>
          <a:p>
            <a:pPr/>
            <a:r>
              <a:t>Features for Emotional Speech - Pitch</a:t>
            </a:r>
          </a:p>
        </p:txBody>
      </p:sp>
      <p:sp>
        <p:nvSpPr>
          <p:cNvPr id="410" name="Different Valence / Same Arousal"/>
          <p:cNvSpPr txBox="1"/>
          <p:nvPr>
            <p:ph type="body" idx="1"/>
          </p:nvPr>
        </p:nvSpPr>
        <p:spPr>
          <a:xfrm>
            <a:off x="2194560" y="3691468"/>
            <a:ext cx="20116802" cy="8046720"/>
          </a:xfrm>
          <a:prstGeom prst="rect">
            <a:avLst/>
          </a:prstGeom>
        </p:spPr>
        <p:txBody>
          <a:bodyPr/>
          <a:lstStyle/>
          <a:p>
            <a:pPr marL="0" indent="0">
              <a:buSzTx/>
              <a:buNone/>
            </a:pPr>
            <a:r>
              <a:t>Different Valence / </a:t>
            </a:r>
            <a:r>
              <a:rPr b="1" i="1"/>
              <a:t>Same</a:t>
            </a:r>
            <a:r>
              <a:t> Arousal</a:t>
            </a:r>
          </a:p>
        </p:txBody>
      </p:sp>
      <p:pic>
        <p:nvPicPr>
          <p:cNvPr id="411" name="image14.jpeg" descr="image14.jpeg"/>
          <p:cNvPicPr>
            <a:picLocks noChangeAspect="1"/>
          </p:cNvPicPr>
          <p:nvPr/>
        </p:nvPicPr>
        <p:blipFill>
          <a:blip r:embed="rId2">
            <a:extLst/>
          </a:blip>
          <a:stretch>
            <a:fillRect/>
          </a:stretch>
        </p:blipFill>
        <p:spPr>
          <a:xfrm>
            <a:off x="6024562" y="4408261"/>
            <a:ext cx="11721600" cy="8046720"/>
          </a:xfrm>
          <a:prstGeom prst="rect">
            <a:avLst/>
          </a:prstGeom>
          <a:ln w="12700">
            <a:miter lim="400000"/>
          </a:ln>
        </p:spPr>
      </p:pic>
      <p:pic>
        <p:nvPicPr>
          <p:cNvPr id="412" name="media18.wav" descr="media18.wav"/>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7361517" y="3865362"/>
            <a:ext cx="1" cy="1"/>
          </a:xfrm>
          <a:prstGeom prst="rect">
            <a:avLst/>
          </a:prstGeom>
          <a:ln w="12700">
            <a:miter lim="400000"/>
          </a:ln>
        </p:spPr>
      </p:pic>
      <p:pic>
        <p:nvPicPr>
          <p:cNvPr id="413" name="media19.wav" descr="media19.wav"/>
          <p:cNvPicPr>
            <a:picLocks noChangeAspect="0"/>
          </p:cNvPicPr>
          <p:nvPr>
            <a:audioFile r:link="rId6"/>
            <p:extLst>
              <p:ext uri="{DAA4B4D4-6D71-4841-9C94-3DE7FCFB9230}">
                <p14:media xmlns:p14="http://schemas.microsoft.com/office/powerpoint/2010/main" r:embed="rId7"/>
              </p:ext>
            </p:extLst>
          </p:nvPr>
        </p:nvPicPr>
        <p:blipFill>
          <a:blip r:embed="rId5">
            <a:extLst/>
          </a:blip>
          <a:stretch>
            <a:fillRect/>
          </a:stretch>
        </p:blipFill>
        <p:spPr>
          <a:xfrm>
            <a:off x="4355786" y="10707922"/>
            <a:ext cx="1" cy="1"/>
          </a:xfrm>
          <a:prstGeom prst="rect">
            <a:avLst/>
          </a:prstGeom>
          <a:ln w="12700">
            <a:miter lim="400000"/>
          </a:ln>
        </p:spPr>
      </p:pic>
      <p:sp>
        <p:nvSpPr>
          <p:cNvPr id="414"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115" fill="hold"/>
                                        <p:tgtEl>
                                          <p:spTgt spid="413"/>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193" fill="hold"/>
                                        <p:tgtEl>
                                          <p:spTgt spid="41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45190">
                <p:cTn id="11" fill="hold" display="0">
                  <p:stCondLst>
                    <p:cond delay="indefinite"/>
                  </p:stCondLst>
                </p:cTn>
                <p:tgtEl>
                  <p:spTgt spid="412"/>
                </p:tgtEl>
              </p:cMediaNode>
            </p:audio>
            <p:audio isNarration="0">
              <p:cMediaNode mute="0" showWhenStopped="0" numSld="1" vol="45403">
                <p:cTn id="12" fill="hold" display="0">
                  <p:stCondLst>
                    <p:cond delay="indefinite"/>
                  </p:stCondLst>
                </p:cTn>
                <p:tgtEl>
                  <p:spTgt spid="41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6" name="that_amount_is_incorrect" descr="that_amount_is_incorrect"/>
          <p:cNvPicPr>
            <a:picLocks noChangeAspect="1"/>
          </p:cNvPicPr>
          <p:nvPr/>
        </p:nvPicPr>
        <p:blipFill>
          <a:blip r:embed="rId2">
            <a:extLst/>
          </a:blip>
          <a:stretch>
            <a:fillRect/>
          </a:stretch>
        </p:blipFill>
        <p:spPr>
          <a:xfrm>
            <a:off x="4850870" y="2711419"/>
            <a:ext cx="14478002" cy="9648827"/>
          </a:xfrm>
          <a:prstGeom prst="rect">
            <a:avLst/>
          </a:prstGeom>
          <a:ln w="12700">
            <a:miter lim="400000"/>
          </a:ln>
        </p:spPr>
      </p:pic>
      <p:sp>
        <p:nvSpPr>
          <p:cNvPr id="417" name="Pitch Contour Differences"/>
          <p:cNvSpPr txBox="1"/>
          <p:nvPr>
            <p:ph type="title"/>
          </p:nvPr>
        </p:nvSpPr>
        <p:spPr>
          <a:xfrm>
            <a:off x="2194560" y="573206"/>
            <a:ext cx="20116802" cy="2901514"/>
          </a:xfrm>
          <a:prstGeom prst="rect">
            <a:avLst/>
          </a:prstGeom>
        </p:spPr>
        <p:txBody>
          <a:bodyPr/>
          <a:lstStyle>
            <a:lvl1pPr>
              <a:defRPr spc="-400"/>
            </a:lvl1pPr>
          </a:lstStyle>
          <a:p>
            <a:pPr/>
            <a:r>
              <a:t>Pitch Contour Differences</a:t>
            </a:r>
          </a:p>
        </p:txBody>
      </p:sp>
      <p:sp>
        <p:nvSpPr>
          <p:cNvPr id="418" name="Very Frustrated"/>
          <p:cNvSpPr txBox="1"/>
          <p:nvPr/>
        </p:nvSpPr>
        <p:spPr>
          <a:xfrm>
            <a:off x="8975208" y="5717585"/>
            <a:ext cx="2818524" cy="639482"/>
          </a:xfrm>
          <a:prstGeom prst="rect">
            <a:avLst/>
          </a:prstGeom>
          <a:ln w="12700">
            <a:miter lim="400000"/>
          </a:ln>
          <a:extLst>
            <a:ext uri="{C572A759-6A51-4108-AA02-DFA0A04FC94B}">
              <ma14:wrappingTextBoxFlag xmlns:ma14="http://schemas.microsoft.com/office/mac/drawingml/2011/main" val="1"/>
            </a:ext>
          </a:extLst>
        </p:spPr>
        <p:txBody>
          <a:bodyPr wrap="none" lIns="91437" tIns="91437" rIns="91437" bIns="91437">
            <a:spAutoFit/>
          </a:bodyPr>
          <a:lstStyle/>
          <a:p>
            <a:pPr algn="l" defTabSz="1828800">
              <a:lnSpc>
                <a:spcPct val="110000"/>
              </a:lnSpc>
              <a:defRPr b="1" sz="2800">
                <a:solidFill>
                  <a:srgbClr val="FF0000"/>
                </a:solidFill>
                <a:uFill>
                  <a:solidFill>
                    <a:srgbClr val="FF0000"/>
                  </a:solidFill>
                </a:uFill>
                <a:latin typeface="Arial"/>
                <a:ea typeface="Arial"/>
                <a:cs typeface="Arial"/>
                <a:sym typeface="Arial"/>
              </a:defRPr>
            </a:pPr>
            <a:r>
              <a:t>Very</a:t>
            </a:r>
            <a:r>
              <a:rPr sz="3200"/>
              <a:t> </a:t>
            </a:r>
            <a:r>
              <a:t>Frustrated</a:t>
            </a:r>
          </a:p>
        </p:txBody>
      </p:sp>
      <p:sp>
        <p:nvSpPr>
          <p:cNvPr id="419" name="Somewhat Frustrated"/>
          <p:cNvSpPr txBox="1"/>
          <p:nvPr/>
        </p:nvSpPr>
        <p:spPr>
          <a:xfrm>
            <a:off x="8779971" y="9800149"/>
            <a:ext cx="3831275" cy="577644"/>
          </a:xfrm>
          <a:prstGeom prst="rect">
            <a:avLst/>
          </a:prstGeom>
          <a:ln w="12700">
            <a:miter lim="400000"/>
          </a:ln>
          <a:extLst>
            <a:ext uri="{C572A759-6A51-4108-AA02-DFA0A04FC94B}">
              <ma14:wrappingTextBoxFlag xmlns:ma14="http://schemas.microsoft.com/office/mac/drawingml/2011/main" val="1"/>
            </a:ext>
          </a:extLst>
        </p:spPr>
        <p:txBody>
          <a:bodyPr wrap="none" lIns="91437" tIns="91437" rIns="91437" bIns="91437">
            <a:spAutoFit/>
          </a:bodyPr>
          <a:lstStyle>
            <a:lvl1pPr algn="l" defTabSz="1828800">
              <a:lnSpc>
                <a:spcPct val="110000"/>
              </a:lnSpc>
              <a:defRPr b="1" sz="2800">
                <a:solidFill>
                  <a:srgbClr val="0000FF"/>
                </a:solidFill>
                <a:uFill>
                  <a:solidFill>
                    <a:srgbClr val="0000FF"/>
                  </a:solidFill>
                </a:uFill>
                <a:latin typeface="Arial"/>
                <a:ea typeface="Arial"/>
                <a:cs typeface="Arial"/>
                <a:sym typeface="Arial"/>
              </a:defRPr>
            </a:lvl1pPr>
          </a:lstStyle>
          <a:p>
            <a:pPr/>
            <a:r>
              <a:t>Somewhat Frustrated</a:t>
            </a:r>
          </a:p>
        </p:txBody>
      </p:sp>
      <p:pic>
        <p:nvPicPr>
          <p:cNvPr id="420" name="media36.wav" descr="media36.wav"/>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8839693" y="10356284"/>
            <a:ext cx="1" cy="1"/>
          </a:xfrm>
          <a:prstGeom prst="rect">
            <a:avLst/>
          </a:prstGeom>
          <a:ln w="12700">
            <a:miter lim="400000"/>
          </a:ln>
        </p:spPr>
      </p:pic>
      <p:pic>
        <p:nvPicPr>
          <p:cNvPr id="421" name="media37.wav" descr="media37.wav"/>
          <p:cNvPicPr>
            <a:picLocks noChangeAspect="0"/>
          </p:cNvPicPr>
          <p:nvPr>
            <a:audioFile r:link="rId6"/>
            <p:extLst>
              <p:ext uri="{DAA4B4D4-6D71-4841-9C94-3DE7FCFB9230}">
                <p14:media xmlns:p14="http://schemas.microsoft.com/office/powerpoint/2010/main" r:embed="rId7"/>
              </p:ext>
            </p:extLst>
          </p:nvPr>
        </p:nvPicPr>
        <p:blipFill>
          <a:blip r:embed="rId5">
            <a:extLst/>
          </a:blip>
          <a:stretch>
            <a:fillRect/>
          </a:stretch>
        </p:blipFill>
        <p:spPr>
          <a:xfrm>
            <a:off x="18408420" y="5045043"/>
            <a:ext cx="1" cy="1"/>
          </a:xfrm>
          <a:prstGeom prst="rect">
            <a:avLst/>
          </a:prstGeom>
          <a:ln w="12700">
            <a:miter lim="400000"/>
          </a:ln>
        </p:spPr>
      </p:pic>
      <p:sp>
        <p:nvSpPr>
          <p:cNvPr id="422"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639" fill="hold"/>
                                        <p:tgtEl>
                                          <p:spTgt spid="420"/>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2000" fill="hold"/>
                                        <p:tgtEl>
                                          <p:spTgt spid="42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9279">
                <p:cTn id="11" fill="hold" display="0">
                  <p:stCondLst>
                    <p:cond delay="indefinite"/>
                  </p:stCondLst>
                </p:cTn>
                <p:tgtEl>
                  <p:spTgt spid="420"/>
                </p:tgtEl>
              </p:cMediaNode>
            </p:audio>
            <p:audio isNarration="0">
              <p:cMediaNode mute="0" showWhenStopped="0" numSld="1" vol="86154">
                <p:cTn id="12" fill="hold" display="0">
                  <p:stCondLst>
                    <p:cond delay="indefinite"/>
                  </p:stCondLst>
                </p:cTn>
                <p:tgtEl>
                  <p:spTgt spid="42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4" name="Features for Emotional Speech"/>
          <p:cNvSpPr txBox="1"/>
          <p:nvPr>
            <p:ph type="title"/>
          </p:nvPr>
        </p:nvSpPr>
        <p:spPr>
          <a:xfrm>
            <a:off x="2194560" y="573206"/>
            <a:ext cx="20116802" cy="2901514"/>
          </a:xfrm>
          <a:prstGeom prst="rect">
            <a:avLst/>
          </a:prstGeom>
        </p:spPr>
        <p:txBody>
          <a:bodyPr/>
          <a:lstStyle/>
          <a:p>
            <a:pPr/>
            <a:r>
              <a:t>Features for Emotional Speech</a:t>
            </a:r>
          </a:p>
        </p:txBody>
      </p:sp>
      <p:pic>
        <p:nvPicPr>
          <p:cNvPr id="425" name="media1.wav" descr="media1.wav"/>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18697454" y="8939844"/>
            <a:ext cx="1" cy="1"/>
          </a:xfrm>
          <a:prstGeom prst="rect">
            <a:avLst/>
          </a:prstGeom>
          <a:ln w="12700">
            <a:miter lim="400000"/>
          </a:ln>
        </p:spPr>
      </p:pic>
      <p:graphicFrame>
        <p:nvGraphicFramePr>
          <p:cNvPr id="426" name="2D Column Chart"/>
          <p:cNvGraphicFramePr/>
          <p:nvPr/>
        </p:nvGraphicFramePr>
        <p:xfrm>
          <a:off x="1356686" y="3551768"/>
          <a:ext cx="22907797" cy="8932493"/>
        </p:xfrm>
        <a:graphic xmlns:a="http://schemas.openxmlformats.org/drawingml/2006/main">
          <a:graphicData uri="http://schemas.openxmlformats.org/drawingml/2006/chart">
            <c:chart xmlns:c="http://schemas.openxmlformats.org/drawingml/2006/chart" r:id="rId5"/>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876" fill="hold"/>
                                        <p:tgtEl>
                                          <p:spTgt spid="42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9090">
                <p:cTn id="7" fill="hold" display="0">
                  <p:stCondLst>
                    <p:cond delay="indefinite"/>
                  </p:stCondLst>
                </p:cTn>
                <p:tgtEl>
                  <p:spTgt spid="42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Outline"/>
          <p:cNvSpPr txBox="1"/>
          <p:nvPr>
            <p:ph type="title"/>
          </p:nvPr>
        </p:nvSpPr>
        <p:spPr>
          <a:xfrm>
            <a:off x="2194560" y="573206"/>
            <a:ext cx="20116802" cy="2901514"/>
          </a:xfrm>
          <a:prstGeom prst="rect">
            <a:avLst/>
          </a:prstGeom>
        </p:spPr>
        <p:txBody>
          <a:bodyPr/>
          <a:lstStyle/>
          <a:p>
            <a:pPr/>
            <a:r>
              <a:t>Outline</a:t>
            </a:r>
          </a:p>
        </p:txBody>
      </p:sp>
      <p:sp>
        <p:nvSpPr>
          <p:cNvPr id="429" name="Emotion in speech…"/>
          <p:cNvSpPr txBox="1"/>
          <p:nvPr>
            <p:ph type="body" idx="1"/>
          </p:nvPr>
        </p:nvSpPr>
        <p:spPr>
          <a:xfrm>
            <a:off x="2194560" y="3691468"/>
            <a:ext cx="20116802" cy="8046720"/>
          </a:xfrm>
          <a:prstGeom prst="rect">
            <a:avLst/>
          </a:prstGeom>
        </p:spPr>
        <p:txBody>
          <a:bodyPr/>
          <a:lstStyle/>
          <a:p>
            <a:pPr marL="567557" indent="-567557">
              <a:buClrTx/>
              <a:buFont typeface="Arial"/>
              <a:buChar char="•"/>
            </a:pPr>
            <a:r>
              <a:t>Emotion in speech</a:t>
            </a:r>
          </a:p>
          <a:p>
            <a:pPr lvl="1" marL="1005838" indent="-548638">
              <a:buClrTx/>
              <a:buFont typeface="Arial"/>
              <a:buChar char="–"/>
            </a:pPr>
            <a:r>
              <a:t>Emotion theory</a:t>
            </a:r>
          </a:p>
          <a:p>
            <a:pPr lvl="1" marL="1005838" indent="-548638">
              <a:buClrTx/>
              <a:buFont typeface="Arial"/>
              <a:buChar char="–"/>
            </a:pPr>
            <a:r>
              <a:t>Emotional speech corpora</a:t>
            </a:r>
          </a:p>
          <a:p>
            <a:pPr lvl="1" marL="1005838" indent="-548638">
              <a:buClrTx/>
              <a:buFont typeface="Arial"/>
              <a:buChar char="–"/>
            </a:pPr>
            <a:r>
              <a:t>Features for emotional speech</a:t>
            </a:r>
          </a:p>
          <a:p>
            <a:pPr lvl="1" marL="1005838" indent="-548638">
              <a:buClrTx/>
              <a:buFont typeface="Arial"/>
              <a:buChar char="–"/>
              <a:defRPr>
                <a:solidFill>
                  <a:srgbClr val="B51600"/>
                </a:solidFill>
              </a:defRPr>
            </a:pPr>
            <a:r>
              <a:t>Models for emotion recognition</a:t>
            </a:r>
          </a:p>
          <a:p>
            <a:pPr lvl="1" marL="1005838" indent="-548638">
              <a:buClrTx/>
              <a:buFont typeface="Arial"/>
              <a:buChar char="–"/>
            </a:pPr>
            <a:r>
              <a:t>Expressive synthetic speech</a:t>
            </a:r>
          </a:p>
          <a:p>
            <a:pPr marL="567557" indent="-567557">
              <a:buClrTx/>
              <a:buFont typeface="Arial"/>
              <a:buChar char="•"/>
            </a:pPr>
            <a:r>
              <a:t>Sentiment and emotion in text</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Emotion in Speech"/>
          <p:cNvSpPr txBox="1"/>
          <p:nvPr>
            <p:ph type="title"/>
          </p:nvPr>
        </p:nvSpPr>
        <p:spPr>
          <a:xfrm>
            <a:off x="2194560" y="1517901"/>
            <a:ext cx="20116802" cy="6193314"/>
          </a:xfrm>
          <a:prstGeom prst="rect">
            <a:avLst/>
          </a:prstGeom>
        </p:spPr>
        <p:txBody>
          <a:bodyPr/>
          <a:lstStyle>
            <a:lvl1pPr>
              <a:defRPr sz="9600"/>
            </a:lvl1pPr>
          </a:lstStyle>
          <a:p>
            <a:pPr/>
            <a:r>
              <a:t>Emotion in Speech</a:t>
            </a:r>
          </a:p>
        </p:txBody>
      </p:sp>
      <p:sp>
        <p:nvSpPr>
          <p:cNvPr id="219" name="Double-click to edit"/>
          <p:cNvSpPr txBox="1"/>
          <p:nvPr>
            <p:ph type="body" sz="quarter" idx="1"/>
          </p:nvPr>
        </p:nvSpPr>
        <p:spPr>
          <a:xfrm>
            <a:off x="2200100" y="8911242"/>
            <a:ext cx="20116802" cy="2286006"/>
          </a:xfrm>
          <a:prstGeom prst="rect">
            <a:avLst/>
          </a:prstGeom>
        </p:spPr>
        <p:txBody>
          <a:bodyPr/>
          <a:lstStyle/>
          <a:p>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 name="Emotion"/>
          <p:cNvSpPr txBox="1"/>
          <p:nvPr>
            <p:ph type="title"/>
          </p:nvPr>
        </p:nvSpPr>
        <p:spPr>
          <a:xfrm>
            <a:off x="2194560" y="573206"/>
            <a:ext cx="20116802" cy="2901514"/>
          </a:xfrm>
          <a:prstGeom prst="rect">
            <a:avLst/>
          </a:prstGeom>
        </p:spPr>
        <p:txBody>
          <a:bodyPr/>
          <a:lstStyle/>
          <a:p>
            <a:pPr/>
            <a:r>
              <a:t>Emotion Recognition in Speech</a:t>
            </a:r>
          </a:p>
        </p:txBody>
      </p:sp>
      <p:sp>
        <p:nvSpPr>
          <p:cNvPr id="432" name="Categorical Approach…"/>
          <p:cNvSpPr txBox="1"/>
          <p:nvPr>
            <p:ph type="body" sz="quarter" idx="1"/>
          </p:nvPr>
        </p:nvSpPr>
        <p:spPr>
          <a:xfrm>
            <a:off x="2194556" y="3691468"/>
            <a:ext cx="10142146" cy="5423276"/>
          </a:xfrm>
          <a:prstGeom prst="rect">
            <a:avLst/>
          </a:prstGeom>
        </p:spPr>
        <p:txBody>
          <a:bodyPr/>
          <a:lstStyle/>
          <a:p>
            <a:pPr marL="182875" indent="-182875">
              <a:defRPr b="1">
                <a:solidFill>
                  <a:srgbClr val="000000"/>
                </a:solidFill>
              </a:defRPr>
            </a:pPr>
            <a:r>
              <a:t>Categorical</a:t>
            </a:r>
            <a:r>
              <a:rPr>
                <a:solidFill>
                  <a:srgbClr val="404040"/>
                </a:solidFill>
              </a:rPr>
              <a:t> Approach </a:t>
            </a:r>
          </a:p>
          <a:p>
            <a:pPr marL="481262" indent="-481262">
              <a:buClrTx/>
              <a:buFontTx/>
              <a:buChar char="•"/>
            </a:pPr>
            <a:r>
              <a:t>Discrete ‘basic emotions’</a:t>
            </a:r>
          </a:p>
          <a:p>
            <a:pPr marL="481262" indent="-481262">
              <a:buClrTx/>
              <a:buFontTx/>
              <a:buChar char="•"/>
            </a:pPr>
          </a:p>
          <a:p>
            <a:pPr marL="481262" indent="-481262">
              <a:buClrTx/>
              <a:buFontTx/>
              <a:buChar char="•"/>
            </a:pPr>
            <a:r>
              <a:t>Classification problem</a:t>
            </a:r>
          </a:p>
        </p:txBody>
      </p:sp>
      <p:sp>
        <p:nvSpPr>
          <p:cNvPr id="433" name="Dimensional Approach…"/>
          <p:cNvSpPr txBox="1"/>
          <p:nvPr/>
        </p:nvSpPr>
        <p:spPr>
          <a:xfrm>
            <a:off x="12658214" y="3691468"/>
            <a:ext cx="10142141" cy="542327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marL="182875" indent="-182875" algn="l" defTabSz="1828800">
              <a:lnSpc>
                <a:spcPct val="90000"/>
              </a:lnSpc>
              <a:spcBef>
                <a:spcPts val="2400"/>
              </a:spcBef>
              <a:buClr>
                <a:srgbClr val="1CADE4"/>
              </a:buClr>
              <a:buSzPct val="100000"/>
              <a:buFont typeface="Calibri"/>
              <a:buChar char=" "/>
              <a:defRPr b="1" sz="4800">
                <a:latin typeface="Calibri"/>
                <a:ea typeface="Calibri"/>
                <a:cs typeface="Calibri"/>
                <a:sym typeface="Calibri"/>
              </a:defRPr>
            </a:pPr>
            <a:r>
              <a:t>Dimensional</a:t>
            </a:r>
            <a:r>
              <a:rPr>
                <a:solidFill>
                  <a:srgbClr val="404040"/>
                </a:solidFill>
              </a:rPr>
              <a:t> Approach</a:t>
            </a:r>
            <a:endParaRPr>
              <a:solidFill>
                <a:srgbClr val="404040"/>
              </a:solidFill>
            </a:endParaRPr>
          </a:p>
          <a:p>
            <a:pPr marL="481262" indent="-481262" algn="l" defTabSz="1828800">
              <a:lnSpc>
                <a:spcPct val="90000"/>
              </a:lnSpc>
              <a:spcBef>
                <a:spcPts val="2400"/>
              </a:spcBef>
              <a:buSzPct val="100000"/>
              <a:buChar char="•"/>
              <a:defRPr sz="4800">
                <a:solidFill>
                  <a:srgbClr val="404040"/>
                </a:solidFill>
                <a:latin typeface="Calibri"/>
                <a:ea typeface="Calibri"/>
                <a:cs typeface="Calibri"/>
                <a:sym typeface="Calibri"/>
              </a:defRPr>
            </a:pPr>
            <a:r>
              <a:t>Continuous Arousal - Valence space</a:t>
            </a:r>
          </a:p>
          <a:p>
            <a:pPr marL="481262" indent="-481262" algn="l" defTabSz="1828800">
              <a:lnSpc>
                <a:spcPct val="90000"/>
              </a:lnSpc>
              <a:spcBef>
                <a:spcPts val="2400"/>
              </a:spcBef>
              <a:buSzPct val="100000"/>
              <a:buChar char="•"/>
              <a:defRPr b="1" sz="4800">
                <a:solidFill>
                  <a:srgbClr val="404040"/>
                </a:solidFill>
                <a:latin typeface="Calibri"/>
                <a:ea typeface="Calibri"/>
                <a:cs typeface="Calibri"/>
                <a:sym typeface="Calibri"/>
              </a:defRPr>
            </a:pPr>
          </a:p>
          <a:p>
            <a:pPr marL="481262" indent="-481262" algn="l" defTabSz="1828800">
              <a:lnSpc>
                <a:spcPct val="115000"/>
              </a:lnSpc>
              <a:buSzPct val="100000"/>
              <a:buChar char="•"/>
              <a:defRPr sz="4800">
                <a:solidFill>
                  <a:srgbClr val="404040"/>
                </a:solidFill>
                <a:latin typeface="Calibri"/>
                <a:ea typeface="Calibri"/>
                <a:cs typeface="Calibri"/>
                <a:sym typeface="Calibri"/>
              </a:defRPr>
            </a:pPr>
            <a:r>
              <a:t>Regression problem</a:t>
            </a:r>
          </a:p>
        </p:txBody>
      </p:sp>
      <p:sp>
        <p:nvSpPr>
          <p:cNvPr id="434"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35" name="Rectangle"/>
          <p:cNvSpPr/>
          <p:nvPr/>
        </p:nvSpPr>
        <p:spPr>
          <a:xfrm>
            <a:off x="1868115" y="3605727"/>
            <a:ext cx="8879235" cy="4345923"/>
          </a:xfrm>
          <a:prstGeom prst="rect">
            <a:avLst/>
          </a:prstGeom>
          <a:ln w="50800">
            <a:solidFill>
              <a:srgbClr val="1CADE4"/>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latin typeface="+mj-lt"/>
                <a:ea typeface="+mj-ea"/>
                <a:cs typeface="+mj-cs"/>
                <a:sym typeface="Helvetica"/>
              </a:defRPr>
            </a:pP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 name="(Dellaert et al., 1996)…"/>
          <p:cNvSpPr txBox="1"/>
          <p:nvPr>
            <p:ph type="body" idx="1"/>
          </p:nvPr>
        </p:nvSpPr>
        <p:spPr>
          <a:xfrm>
            <a:off x="2194560" y="3691468"/>
            <a:ext cx="20116802" cy="8046720"/>
          </a:xfrm>
          <a:prstGeom prst="rect">
            <a:avLst/>
          </a:prstGeom>
        </p:spPr>
        <p:txBody>
          <a:bodyPr/>
          <a:lstStyle/>
          <a:p>
            <a:pPr>
              <a:defRPr b="1"/>
            </a:pPr>
            <a:r>
              <a:t>(Dellaert et al., 1996)</a:t>
            </a:r>
          </a:p>
          <a:p>
            <a:pPr marL="567557" indent="-567557">
              <a:buClrTx/>
              <a:buFont typeface="Arial"/>
              <a:buChar char="•"/>
            </a:pPr>
            <a:r>
              <a:t>Emotions: happiness, sadness, anger, fear, normal</a:t>
            </a:r>
          </a:p>
          <a:p>
            <a:pPr marL="567557" indent="-567557">
              <a:buClrTx/>
              <a:buFont typeface="Arial"/>
              <a:buChar char="•"/>
            </a:pPr>
            <a:r>
              <a:t>Data: 5 speakers * 5 emotions * 50 utterances = 1250</a:t>
            </a:r>
          </a:p>
          <a:p>
            <a:pPr marL="567557" indent="-567557">
              <a:buClrTx/>
              <a:buFont typeface="Arial"/>
              <a:buChar char="•"/>
            </a:pPr>
            <a:r>
              <a:t>Human performance on 4-way classification: 82% (anger easiest, fear hardest)</a:t>
            </a:r>
          </a:p>
          <a:p>
            <a:pPr marL="567557" indent="-567557">
              <a:buClrTx/>
              <a:buFont typeface="Arial"/>
              <a:buChar char="•"/>
            </a:pPr>
          </a:p>
          <a:p>
            <a:pPr marL="567557" indent="-567557">
              <a:buClrTx/>
              <a:buFont typeface="Arial"/>
              <a:buChar char="•"/>
            </a:pPr>
            <a:r>
              <a:t>Features: rhythm, smoothed pitch, individual voiced parts</a:t>
            </a:r>
          </a:p>
          <a:p>
            <a:pPr marL="567557" indent="-567557">
              <a:buClrTx/>
              <a:buFont typeface="Arial"/>
              <a:buChar char="•"/>
            </a:pPr>
            <a:r>
              <a:t>Best model (KNN with majority voting of specialists)</a:t>
            </a:r>
            <a:r>
              <a:rPr>
                <a:latin typeface="Times Roman"/>
                <a:ea typeface="Times Roman"/>
                <a:cs typeface="Times Roman"/>
                <a:sym typeface="Times Roman"/>
              </a:rPr>
              <a:t>: </a:t>
            </a:r>
            <a:r>
              <a:t>79.5%</a:t>
            </a:r>
          </a:p>
        </p:txBody>
      </p:sp>
      <p:sp>
        <p:nvSpPr>
          <p:cNvPr id="438" name="Emotion Recognition - Categorical"/>
          <p:cNvSpPr txBox="1"/>
          <p:nvPr>
            <p:ph type="title"/>
          </p:nvPr>
        </p:nvSpPr>
        <p:spPr>
          <a:xfrm>
            <a:off x="2194560" y="573206"/>
            <a:ext cx="20116802" cy="2901514"/>
          </a:xfrm>
          <a:prstGeom prst="rect">
            <a:avLst/>
          </a:prstGeom>
        </p:spPr>
        <p:txBody>
          <a:bodyPr/>
          <a:lstStyle/>
          <a:p>
            <a:pPr/>
            <a:r>
              <a:t>Emotion Recognition - </a:t>
            </a:r>
            <a:r>
              <a:rPr>
                <a:solidFill>
                  <a:srgbClr val="004D80"/>
                </a:solidFill>
              </a:rPr>
              <a:t>Categorical</a:t>
            </a:r>
            <a:r>
              <a:t> </a:t>
            </a:r>
          </a:p>
        </p:txBody>
      </p:sp>
      <p:sp>
        <p:nvSpPr>
          <p:cNvPr id="439"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 name="(Petrushin, 1999)…"/>
          <p:cNvSpPr txBox="1"/>
          <p:nvPr>
            <p:ph type="body" idx="1"/>
          </p:nvPr>
        </p:nvSpPr>
        <p:spPr>
          <a:xfrm>
            <a:off x="2194560" y="3691468"/>
            <a:ext cx="21051630" cy="8046720"/>
          </a:xfrm>
          <a:prstGeom prst="rect">
            <a:avLst/>
          </a:prstGeom>
        </p:spPr>
        <p:txBody>
          <a:bodyPr/>
          <a:lstStyle/>
          <a:p>
            <a:pPr marL="208477" indent="-208477" defTabSz="1737360">
              <a:defRPr b="1" sz="4500"/>
            </a:pPr>
            <a:r>
              <a:t>(Petrushin, 1999)</a:t>
            </a:r>
          </a:p>
          <a:p>
            <a:pPr marL="539179" indent="-539179" defTabSz="1737360">
              <a:buClrTx/>
              <a:buFont typeface="Arial"/>
              <a:buChar char="•"/>
              <a:defRPr sz="4500"/>
            </a:pPr>
            <a:r>
              <a:t>Dataset 1</a:t>
            </a:r>
          </a:p>
          <a:p>
            <a:pPr lvl="1" marL="955547" indent="-521206" defTabSz="1737360">
              <a:buClrTx/>
              <a:buFont typeface="Arial"/>
              <a:buChar char="–"/>
              <a:defRPr sz="4500"/>
            </a:pPr>
            <a:r>
              <a:t>Emotions: happiness, anger, sadness, fear, and normal </a:t>
            </a:r>
          </a:p>
          <a:p>
            <a:pPr lvl="1" marL="955547" indent="-521206" defTabSz="1737360">
              <a:buClrTx/>
              <a:buFont typeface="Arial"/>
              <a:buChar char="–"/>
              <a:defRPr sz="4500"/>
            </a:pPr>
            <a:r>
              <a:t>Data: </a:t>
            </a:r>
            <a:r>
              <a:rPr b="1"/>
              <a:t>(30+5)</a:t>
            </a:r>
            <a:r>
              <a:t> speakers * 5 emotions * 4 utterances = 700</a:t>
            </a:r>
          </a:p>
          <a:p>
            <a:pPr lvl="1" marL="955547" indent="-521206" defTabSz="1737360">
              <a:buClrTx/>
              <a:buFont typeface="Arial"/>
              <a:buChar char="–"/>
              <a:defRPr sz="4500"/>
            </a:pPr>
            <a:r>
              <a:t>Human performance: 63.5% (anger easiest, fear hardest)</a:t>
            </a:r>
          </a:p>
          <a:p>
            <a:pPr lvl="1" marL="955547" indent="-521206" defTabSz="1737360">
              <a:buClrTx/>
              <a:buFont typeface="Arial"/>
              <a:buChar char="–"/>
              <a:defRPr sz="4500"/>
            </a:pPr>
          </a:p>
          <a:p>
            <a:pPr lvl="1" marL="955547" indent="-521206" defTabSz="1737360">
              <a:buClrTx/>
              <a:buFont typeface="Arial"/>
              <a:buChar char="–"/>
              <a:defRPr sz="4500"/>
            </a:pPr>
            <a:r>
              <a:t>Features: F0, energy, speaking rate, first three formants and their bandwidths</a:t>
            </a:r>
          </a:p>
          <a:p>
            <a:pPr lvl="1" marL="955547" indent="-521206" defTabSz="1737360">
              <a:buClrTx/>
              <a:buFont typeface="Arial"/>
              <a:buChar char="–"/>
              <a:defRPr sz="4500"/>
            </a:pPr>
            <a:r>
              <a:t>Best model: feature selection + ensembles of 15 neural networks</a:t>
            </a:r>
          </a:p>
          <a:p>
            <a:pPr lvl="2" marL="1342504" indent="-473825" defTabSz="1737360">
              <a:buClrTx/>
              <a:buFont typeface="Arial"/>
              <a:buChar char="•"/>
              <a:defRPr sz="4500"/>
            </a:pPr>
            <a:r>
              <a:t>Normal: 60-75%, happiness: 60-70%, anger: 70-80%, sadness: 70-85%, fear: 35-55%</a:t>
            </a:r>
          </a:p>
          <a:p>
            <a:pPr lvl="2" marL="1342504" indent="-473825" defTabSz="1737360">
              <a:buClrTx/>
              <a:buFont typeface="Arial"/>
              <a:buChar char="•"/>
              <a:defRPr sz="4500"/>
            </a:pPr>
            <a:r>
              <a:t>Average: ~70%</a:t>
            </a:r>
          </a:p>
        </p:txBody>
      </p:sp>
      <p:sp>
        <p:nvSpPr>
          <p:cNvPr id="442" name="Emotion Recognition - Categorical"/>
          <p:cNvSpPr txBox="1"/>
          <p:nvPr>
            <p:ph type="title"/>
          </p:nvPr>
        </p:nvSpPr>
        <p:spPr>
          <a:xfrm>
            <a:off x="2194560" y="573206"/>
            <a:ext cx="20116802" cy="2901514"/>
          </a:xfrm>
          <a:prstGeom prst="rect">
            <a:avLst/>
          </a:prstGeom>
        </p:spPr>
        <p:txBody>
          <a:bodyPr/>
          <a:lstStyle/>
          <a:p>
            <a:pPr/>
            <a:r>
              <a:t>Emotion Recognition - </a:t>
            </a:r>
            <a:r>
              <a:rPr>
                <a:solidFill>
                  <a:srgbClr val="004D80"/>
                </a:solidFill>
              </a:rPr>
              <a:t>Categorical</a:t>
            </a:r>
            <a:r>
              <a:t> </a:t>
            </a:r>
          </a:p>
        </p:txBody>
      </p:sp>
      <p:sp>
        <p:nvSpPr>
          <p:cNvPr id="443"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Petrushin, 1999)…"/>
          <p:cNvSpPr txBox="1"/>
          <p:nvPr>
            <p:ph type="body" idx="1"/>
          </p:nvPr>
        </p:nvSpPr>
        <p:spPr>
          <a:xfrm>
            <a:off x="2194560" y="3691468"/>
            <a:ext cx="20116802" cy="8046720"/>
          </a:xfrm>
          <a:prstGeom prst="rect">
            <a:avLst/>
          </a:prstGeom>
        </p:spPr>
        <p:txBody>
          <a:bodyPr/>
          <a:lstStyle/>
          <a:p>
            <a:pPr>
              <a:defRPr b="1"/>
            </a:pPr>
            <a:r>
              <a:t>(Petrushin, 1999)</a:t>
            </a:r>
          </a:p>
          <a:p>
            <a:pPr marL="567557" indent="-567557">
              <a:buClrTx/>
              <a:buFont typeface="Arial"/>
              <a:buChar char="•"/>
            </a:pPr>
            <a:r>
              <a:t>Dataset 2 (call centers)</a:t>
            </a:r>
          </a:p>
          <a:p>
            <a:pPr lvl="1" marL="1005838" indent="-548638">
              <a:buClrTx/>
              <a:buFont typeface="Arial"/>
              <a:buChar char="–"/>
            </a:pPr>
            <a:r>
              <a:t>Distinguish between two states (</a:t>
            </a:r>
            <a:r>
              <a:rPr b="1"/>
              <a:t>arousal</a:t>
            </a:r>
            <a:r>
              <a:t>): </a:t>
            </a:r>
          </a:p>
          <a:p>
            <a:pPr lvl="2" marL="1413162" indent="-498762">
              <a:buClrTx/>
              <a:buFont typeface="Arial"/>
              <a:buChar char="•"/>
            </a:pPr>
            <a:r>
              <a:t>“Agitation”: anger, happiness and fear</a:t>
            </a:r>
          </a:p>
          <a:p>
            <a:pPr lvl="2" marL="1413162" indent="-498762">
              <a:buClrTx/>
              <a:buFont typeface="Arial"/>
              <a:buChar char="•"/>
            </a:pPr>
            <a:r>
              <a:t>“Calm”: normal state and sadness</a:t>
            </a:r>
          </a:p>
          <a:p>
            <a:pPr lvl="1" marL="1005838" indent="-548638">
              <a:buClrTx/>
              <a:buFont typeface="Arial"/>
              <a:buChar char="–"/>
            </a:pPr>
            <a:r>
              <a:t>Data: 56 telephone messages (15~90 seconds)</a:t>
            </a:r>
          </a:p>
          <a:p>
            <a:pPr lvl="2" marL="1413162" indent="-498762">
              <a:buClrTx/>
              <a:buFont typeface="Arial"/>
              <a:buChar char="•"/>
            </a:pPr>
            <a:r>
              <a:t>Automatically split into 1-3 second chunks</a:t>
            </a:r>
          </a:p>
          <a:p>
            <a:pPr lvl="1" marL="1005838" indent="-548638">
              <a:buClrTx/>
              <a:buFont typeface="Arial"/>
              <a:buChar char="–"/>
            </a:pPr>
            <a:r>
              <a:t>Model: feature selection + ensembles of neural networks</a:t>
            </a:r>
          </a:p>
          <a:p>
            <a:pPr lvl="1" marL="1005838" indent="-548638">
              <a:buClrTx/>
              <a:buFont typeface="Arial"/>
              <a:buChar char="–"/>
            </a:pPr>
            <a:r>
              <a:t>Average accuracy: 77%</a:t>
            </a:r>
          </a:p>
        </p:txBody>
      </p:sp>
      <p:sp>
        <p:nvSpPr>
          <p:cNvPr id="448" name="Emotion Recognition - Categorical"/>
          <p:cNvSpPr txBox="1"/>
          <p:nvPr>
            <p:ph type="title"/>
          </p:nvPr>
        </p:nvSpPr>
        <p:spPr>
          <a:xfrm>
            <a:off x="2194560" y="573206"/>
            <a:ext cx="20116802" cy="2901514"/>
          </a:xfrm>
          <a:prstGeom prst="rect">
            <a:avLst/>
          </a:prstGeom>
        </p:spPr>
        <p:txBody>
          <a:bodyPr/>
          <a:lstStyle/>
          <a:p>
            <a:pPr/>
            <a:r>
              <a:t>Emotion Recognition - </a:t>
            </a:r>
            <a:r>
              <a:rPr>
                <a:solidFill>
                  <a:srgbClr val="004D80"/>
                </a:solidFill>
              </a:rPr>
              <a:t>Categorical</a:t>
            </a:r>
            <a:r>
              <a:t> </a:t>
            </a:r>
          </a:p>
        </p:txBody>
      </p:sp>
      <p:sp>
        <p:nvSpPr>
          <p:cNvPr id="449"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3" name="(Liscombe et al., 2003)…"/>
          <p:cNvSpPr txBox="1"/>
          <p:nvPr>
            <p:ph type="body" idx="1"/>
          </p:nvPr>
        </p:nvSpPr>
        <p:spPr>
          <a:xfrm>
            <a:off x="2194560" y="3691468"/>
            <a:ext cx="20116802" cy="8046720"/>
          </a:xfrm>
          <a:prstGeom prst="rect">
            <a:avLst/>
          </a:prstGeom>
        </p:spPr>
        <p:txBody>
          <a:bodyPr/>
          <a:lstStyle/>
          <a:p>
            <a:pPr marL="201895" indent="-201895" defTabSz="1682494">
              <a:lnSpc>
                <a:spcPct val="103500"/>
              </a:lnSpc>
              <a:defRPr b="1" sz="4400"/>
            </a:pPr>
            <a:r>
              <a:t>(Liscombe et al., 2003)</a:t>
            </a:r>
          </a:p>
          <a:p>
            <a:pPr marL="522153" indent="-522153" defTabSz="1682494">
              <a:lnSpc>
                <a:spcPct val="103500"/>
              </a:lnSpc>
              <a:buClrTx/>
              <a:buFont typeface="Arial"/>
              <a:buChar char="•"/>
              <a:defRPr sz="4400"/>
            </a:pPr>
            <a:r>
              <a:t>10 emotions and neutral</a:t>
            </a:r>
          </a:p>
          <a:p>
            <a:pPr lvl="1" marL="925372" indent="-504748" defTabSz="1682494">
              <a:lnSpc>
                <a:spcPct val="103500"/>
              </a:lnSpc>
              <a:buClrTx/>
              <a:buFont typeface="Arial"/>
              <a:buChar char="–"/>
              <a:defRPr sz="4400"/>
            </a:pPr>
            <a:r>
              <a:t>‘Positive’ </a:t>
            </a:r>
            <a:r>
              <a:rPr b="1"/>
              <a:t>valence</a:t>
            </a:r>
            <a:r>
              <a:t>: confident, encouraging, friendly, happy, interested</a:t>
            </a:r>
          </a:p>
          <a:p>
            <a:pPr lvl="1" marL="925372" indent="-504748" defTabSz="1682494">
              <a:lnSpc>
                <a:spcPct val="103500"/>
              </a:lnSpc>
              <a:buClrTx/>
              <a:buFont typeface="Arial"/>
              <a:buChar char="–"/>
              <a:defRPr sz="4400"/>
            </a:pPr>
            <a:r>
              <a:t>‘Negative’ </a:t>
            </a:r>
            <a:r>
              <a:rPr b="1"/>
              <a:t>valence</a:t>
            </a:r>
            <a:r>
              <a:t>: angry, anxious, bored, frustrated, sad</a:t>
            </a:r>
          </a:p>
          <a:p>
            <a:pPr marL="522153" indent="-522153" defTabSz="1682494">
              <a:lnSpc>
                <a:spcPct val="103500"/>
              </a:lnSpc>
              <a:buClrTx/>
              <a:buFont typeface="Arial"/>
              <a:buChar char="•"/>
              <a:defRPr sz="4400"/>
            </a:pPr>
            <a:r>
              <a:t>Subset: 4 speakers * (10+1) emotions = 44</a:t>
            </a:r>
          </a:p>
          <a:p>
            <a:pPr marL="522153" indent="-522153" defTabSz="1682494">
              <a:lnSpc>
                <a:spcPct val="103500"/>
              </a:lnSpc>
              <a:buClrTx/>
              <a:buFont typeface="Arial"/>
              <a:buChar char="•"/>
              <a:defRPr sz="4400"/>
            </a:pPr>
            <a:r>
              <a:t>Human rating: Emotions in the same valence group are positively correlated; vise versa</a:t>
            </a:r>
          </a:p>
          <a:p>
            <a:pPr marL="522153" indent="-522153" defTabSz="1682494">
              <a:lnSpc>
                <a:spcPct val="103500"/>
              </a:lnSpc>
              <a:buClrTx/>
              <a:buFont typeface="Arial"/>
              <a:buChar char="•"/>
              <a:defRPr sz="4400"/>
            </a:pPr>
            <a:r>
              <a:t>Features: Pitch, energy, speaking rate; nuclear accent, pitch contour</a:t>
            </a:r>
          </a:p>
          <a:p>
            <a:pPr marL="522153" indent="-522153" defTabSz="1682494">
              <a:lnSpc>
                <a:spcPct val="103500"/>
              </a:lnSpc>
              <a:buClrTx/>
              <a:buFont typeface="Arial"/>
              <a:buChar char="•"/>
              <a:defRPr sz="4400"/>
            </a:pPr>
            <a:r>
              <a:t>Results:</a:t>
            </a:r>
          </a:p>
          <a:p>
            <a:pPr lvl="1" marL="925372" indent="-504748" defTabSz="1682494">
              <a:lnSpc>
                <a:spcPct val="103500"/>
              </a:lnSpc>
              <a:buClrTx/>
              <a:buFont typeface="Arial"/>
              <a:buChar char="–"/>
              <a:defRPr sz="4400"/>
            </a:pPr>
            <a:r>
              <a:t>Pitch, energy, and speaking rate are correlated with arousal</a:t>
            </a:r>
          </a:p>
          <a:p>
            <a:pPr lvl="1" marL="925372" indent="-504748" defTabSz="1682494">
              <a:lnSpc>
                <a:spcPct val="103500"/>
              </a:lnSpc>
              <a:buClrTx/>
              <a:buFont typeface="Arial"/>
              <a:buChar char="–"/>
              <a:defRPr sz="4400"/>
            </a:pPr>
            <a:r>
              <a:t>Spectral tilt and pitch contour are correlated with valence</a:t>
            </a:r>
          </a:p>
        </p:txBody>
      </p:sp>
      <p:sp>
        <p:nvSpPr>
          <p:cNvPr id="454" name="Emotion Recognition - Categorical"/>
          <p:cNvSpPr txBox="1"/>
          <p:nvPr>
            <p:ph type="title"/>
          </p:nvPr>
        </p:nvSpPr>
        <p:spPr>
          <a:xfrm>
            <a:off x="2194560" y="573206"/>
            <a:ext cx="20116802" cy="2901514"/>
          </a:xfrm>
          <a:prstGeom prst="rect">
            <a:avLst/>
          </a:prstGeom>
        </p:spPr>
        <p:txBody>
          <a:bodyPr/>
          <a:lstStyle/>
          <a:p>
            <a:pPr/>
            <a:r>
              <a:t>Emotion Recognition - </a:t>
            </a:r>
            <a:r>
              <a:rPr>
                <a:solidFill>
                  <a:srgbClr val="004D80"/>
                </a:solidFill>
              </a:rPr>
              <a:t>Categorical</a:t>
            </a:r>
            <a:r>
              <a:t> </a:t>
            </a:r>
          </a:p>
        </p:txBody>
      </p:sp>
      <p:sp>
        <p:nvSpPr>
          <p:cNvPr id="455"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 name="(Liscombe et al., 2003)…"/>
          <p:cNvSpPr txBox="1"/>
          <p:nvPr>
            <p:ph type="body" idx="1"/>
          </p:nvPr>
        </p:nvSpPr>
        <p:spPr>
          <a:xfrm>
            <a:off x="2194560" y="3691468"/>
            <a:ext cx="20116802" cy="8046720"/>
          </a:xfrm>
          <a:prstGeom prst="rect">
            <a:avLst/>
          </a:prstGeom>
        </p:spPr>
        <p:txBody>
          <a:bodyPr/>
          <a:lstStyle/>
          <a:p>
            <a:pPr>
              <a:defRPr b="1"/>
            </a:pPr>
            <a:r>
              <a:t>(Liscombe et al., 2003)</a:t>
            </a:r>
          </a:p>
          <a:p>
            <a:pPr marL="567557" indent="-567557">
              <a:buClrTx/>
              <a:buFont typeface="Arial"/>
              <a:buChar char="•"/>
            </a:pPr>
            <a:r>
              <a:t>Full dataset (EPSaT): </a:t>
            </a:r>
            <a:r>
              <a:rPr b="1"/>
              <a:t>1760</a:t>
            </a:r>
            <a:r>
              <a:t> utterances</a:t>
            </a:r>
          </a:p>
          <a:p>
            <a:pPr marL="567557" indent="-567557">
              <a:buClrTx/>
              <a:buFont typeface="Arial"/>
              <a:buChar char="•"/>
            </a:pPr>
            <a:r>
              <a:t>Acoustic-prosodic features:</a:t>
            </a:r>
          </a:p>
          <a:p>
            <a:pPr lvl="1" marL="1005838" indent="-548638">
              <a:buClrTx/>
              <a:buFont typeface="Arial"/>
              <a:buChar char="–"/>
            </a:pPr>
            <a:r>
              <a:t>Pitch, energy, speaking rate; nuclear accent, pitch contour</a:t>
            </a:r>
          </a:p>
          <a:p>
            <a:pPr marL="567557" indent="-567557">
              <a:buClrTx/>
              <a:buFont typeface="Arial"/>
              <a:buChar char="•"/>
            </a:pPr>
            <a:r>
              <a:t>Accuracy: ~75%</a:t>
            </a:r>
          </a:p>
          <a:p>
            <a:pPr marL="567557" indent="-567557">
              <a:buClrTx/>
              <a:buFont typeface="Arial"/>
              <a:buChar char="•"/>
            </a:pPr>
            <a:r>
              <a:t>Feature selection: </a:t>
            </a:r>
          </a:p>
          <a:p>
            <a:pPr lvl="1" marL="1005838" indent="-548638">
              <a:buClrTx/>
              <a:buFont typeface="Arial"/>
              <a:buChar char="–"/>
            </a:pPr>
            <a:r>
              <a:t>Some single features performed as well or better than the entire feature set</a:t>
            </a:r>
          </a:p>
        </p:txBody>
      </p:sp>
      <p:sp>
        <p:nvSpPr>
          <p:cNvPr id="460" name="Emotion Recognition - Categorical"/>
          <p:cNvSpPr txBox="1"/>
          <p:nvPr>
            <p:ph type="title"/>
          </p:nvPr>
        </p:nvSpPr>
        <p:spPr>
          <a:xfrm>
            <a:off x="2194560" y="573206"/>
            <a:ext cx="20116802" cy="2901514"/>
          </a:xfrm>
          <a:prstGeom prst="rect">
            <a:avLst/>
          </a:prstGeom>
        </p:spPr>
        <p:txBody>
          <a:bodyPr/>
          <a:lstStyle/>
          <a:p>
            <a:pPr/>
            <a:r>
              <a:t>Emotion Recognition - </a:t>
            </a:r>
            <a:r>
              <a:rPr>
                <a:solidFill>
                  <a:srgbClr val="004D80"/>
                </a:solidFill>
              </a:rPr>
              <a:t>Categorical</a:t>
            </a:r>
            <a:r>
              <a:t> </a:t>
            </a:r>
          </a:p>
        </p:txBody>
      </p:sp>
      <p:sp>
        <p:nvSpPr>
          <p:cNvPr id="461"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Jin et al., 2015)…"/>
          <p:cNvSpPr txBox="1"/>
          <p:nvPr>
            <p:ph type="body" idx="1"/>
          </p:nvPr>
        </p:nvSpPr>
        <p:spPr>
          <a:xfrm>
            <a:off x="2194560" y="3691468"/>
            <a:ext cx="20116802" cy="8046720"/>
          </a:xfrm>
          <a:prstGeom prst="rect">
            <a:avLst/>
          </a:prstGeom>
        </p:spPr>
        <p:txBody>
          <a:bodyPr/>
          <a:lstStyle/>
          <a:p>
            <a:pPr>
              <a:defRPr b="1"/>
            </a:pPr>
            <a:r>
              <a:t>(Jin et al., 2015)</a:t>
            </a:r>
          </a:p>
          <a:p>
            <a:pPr marL="567557" indent="-567557">
              <a:buClrTx/>
              <a:buFont typeface="Arial"/>
              <a:buChar char="•"/>
            </a:pPr>
            <a:r>
              <a:t>Emotions: happy, angry, sad, and neutral</a:t>
            </a:r>
          </a:p>
          <a:p>
            <a:pPr marL="567557" indent="-567557">
              <a:buClrTx/>
              <a:buFont typeface="Arial"/>
              <a:buChar char="•"/>
            </a:pPr>
            <a:r>
              <a:t>Data (USC-IEMOCAP): </a:t>
            </a:r>
            <a:r>
              <a:rPr b="1"/>
              <a:t>5531</a:t>
            </a:r>
            <a:r>
              <a:t> utterances</a:t>
            </a:r>
          </a:p>
          <a:p>
            <a:pPr marL="567557" indent="-567557">
              <a:buClrTx/>
              <a:buFont typeface="Arial"/>
              <a:buChar char="•"/>
            </a:pPr>
            <a:r>
              <a:t>Features:</a:t>
            </a:r>
          </a:p>
          <a:p>
            <a:pPr lvl="1" marL="1005838" indent="-548638">
              <a:buClrTx/>
              <a:buFont typeface="Arial"/>
              <a:buChar char="–"/>
            </a:pPr>
            <a:r>
              <a:t>Acoustic: openSMILE (intensity, F0, jitter, shimmer and MFCCs)</a:t>
            </a:r>
          </a:p>
          <a:p>
            <a:pPr lvl="1" marL="1005838" indent="-548638">
              <a:buClrTx/>
              <a:buFont typeface="Arial"/>
              <a:buChar char="–"/>
            </a:pPr>
            <a:r>
              <a:rPr b="1"/>
              <a:t>Lexical</a:t>
            </a:r>
            <a:r>
              <a:t>: emotion vector (eVector), Bag-of-Words (BoW)</a:t>
            </a:r>
          </a:p>
          <a:p>
            <a:pPr marL="567557" indent="-567557">
              <a:buClrTx/>
              <a:buFont typeface="Arial"/>
              <a:buChar char="•"/>
            </a:pPr>
            <a:r>
              <a:t>Best model: SVM, late fusion of acoustic and lexical features</a:t>
            </a:r>
          </a:p>
          <a:p>
            <a:pPr marL="567557" indent="-567557">
              <a:buClrTx/>
              <a:buFont typeface="Arial"/>
              <a:buChar char="•"/>
            </a:pPr>
            <a:r>
              <a:t>Accuracy: 69.2%</a:t>
            </a:r>
          </a:p>
        </p:txBody>
      </p:sp>
      <p:sp>
        <p:nvSpPr>
          <p:cNvPr id="466" name="Emotion Recognition - Categorical"/>
          <p:cNvSpPr txBox="1"/>
          <p:nvPr>
            <p:ph type="title"/>
          </p:nvPr>
        </p:nvSpPr>
        <p:spPr>
          <a:xfrm>
            <a:off x="2194560" y="573206"/>
            <a:ext cx="20116802" cy="2901514"/>
          </a:xfrm>
          <a:prstGeom prst="rect">
            <a:avLst/>
          </a:prstGeom>
        </p:spPr>
        <p:txBody>
          <a:bodyPr/>
          <a:lstStyle/>
          <a:p>
            <a:pPr/>
            <a:r>
              <a:t>Emotion Recognition - </a:t>
            </a:r>
            <a:r>
              <a:rPr>
                <a:solidFill>
                  <a:srgbClr val="004D80"/>
                </a:solidFill>
              </a:rPr>
              <a:t>Categorical</a:t>
            </a:r>
            <a:r>
              <a:t> </a:t>
            </a:r>
          </a:p>
        </p:txBody>
      </p:sp>
      <p:sp>
        <p:nvSpPr>
          <p:cNvPr id="467"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1" name="(Mao et al. 2014)…"/>
          <p:cNvSpPr txBox="1"/>
          <p:nvPr>
            <p:ph type="body" sz="half" idx="1"/>
          </p:nvPr>
        </p:nvSpPr>
        <p:spPr>
          <a:xfrm>
            <a:off x="2194560" y="3691468"/>
            <a:ext cx="10715512" cy="8046720"/>
          </a:xfrm>
          <a:prstGeom prst="rect">
            <a:avLst/>
          </a:prstGeom>
        </p:spPr>
        <p:txBody>
          <a:bodyPr/>
          <a:lstStyle/>
          <a:p>
            <a:pPr marL="212866" indent="-212866" defTabSz="1773935">
              <a:defRPr b="1" sz="4200"/>
            </a:pPr>
            <a:r>
              <a:t>(Mao et al. 2014)</a:t>
            </a:r>
          </a:p>
          <a:p>
            <a:pPr marL="550530" indent="-550530" defTabSz="1773935">
              <a:buClrTx/>
              <a:buFont typeface="Arial"/>
              <a:buChar char="•"/>
              <a:defRPr b="1" sz="4200"/>
            </a:pPr>
            <a:r>
              <a:t>Using neural networks on spectrograms</a:t>
            </a:r>
          </a:p>
          <a:p>
            <a:pPr marL="550530" indent="-550530" defTabSz="1773935">
              <a:buClrTx/>
              <a:buFont typeface="Arial"/>
              <a:buChar char="•"/>
              <a:defRPr sz="4200"/>
            </a:pPr>
            <a:r>
              <a:t>Evaluation on 4 datasets:</a:t>
            </a:r>
          </a:p>
          <a:p>
            <a:pPr lvl="1" marL="975663" indent="-532180" defTabSz="1773935">
              <a:buClrTx/>
              <a:buFont typeface="Arial"/>
              <a:buChar char="–"/>
              <a:defRPr sz="4200"/>
            </a:pPr>
            <a:r>
              <a:t>anger, disgust, fear, happiness, sadness, surprise, and neutral</a:t>
            </a:r>
          </a:p>
          <a:p>
            <a:pPr lvl="1" marL="975663" indent="-532180" defTabSz="1773935">
              <a:buClrTx/>
              <a:buFont typeface="Arial"/>
              <a:buChar char="–"/>
              <a:defRPr sz="4200"/>
            </a:pPr>
            <a:r>
              <a:t>anger, disgust, fear, joy, sadness, boredom, and neutral</a:t>
            </a:r>
          </a:p>
          <a:p>
            <a:pPr lvl="1" marL="975663" indent="-532180" defTabSz="1773935">
              <a:buClrTx/>
              <a:buFont typeface="Arial"/>
              <a:buChar char="–"/>
              <a:defRPr sz="4200"/>
            </a:pPr>
            <a:r>
              <a:t>anger, joy, surprise, sadness, and neutral</a:t>
            </a:r>
          </a:p>
          <a:p>
            <a:pPr lvl="1" marL="975663" indent="-532180" defTabSz="1773935">
              <a:buClrTx/>
              <a:buFont typeface="Arial"/>
              <a:buChar char="–"/>
              <a:defRPr sz="4200"/>
            </a:pPr>
            <a:r>
              <a:t>anger, joy, surprise, sadness, and disgust </a:t>
            </a:r>
          </a:p>
        </p:txBody>
      </p:sp>
      <p:sp>
        <p:nvSpPr>
          <p:cNvPr id="472" name="Emotion Recognition - Categorical"/>
          <p:cNvSpPr txBox="1"/>
          <p:nvPr>
            <p:ph type="title"/>
          </p:nvPr>
        </p:nvSpPr>
        <p:spPr>
          <a:xfrm>
            <a:off x="2194560" y="573206"/>
            <a:ext cx="20116802" cy="2901514"/>
          </a:xfrm>
          <a:prstGeom prst="rect">
            <a:avLst/>
          </a:prstGeom>
        </p:spPr>
        <p:txBody>
          <a:bodyPr/>
          <a:lstStyle/>
          <a:p>
            <a:pPr/>
            <a:r>
              <a:t>Emotion Recognition - Categorical </a:t>
            </a:r>
          </a:p>
        </p:txBody>
      </p:sp>
      <p:pic>
        <p:nvPicPr>
          <p:cNvPr id="473" name="Image" descr="Image"/>
          <p:cNvPicPr>
            <a:picLocks noChangeAspect="1"/>
          </p:cNvPicPr>
          <p:nvPr/>
        </p:nvPicPr>
        <p:blipFill>
          <a:blip r:embed="rId2">
            <a:extLst/>
          </a:blip>
          <a:stretch>
            <a:fillRect/>
          </a:stretch>
        </p:blipFill>
        <p:spPr>
          <a:xfrm>
            <a:off x="13073273" y="3594872"/>
            <a:ext cx="10496037" cy="4350071"/>
          </a:xfrm>
          <a:prstGeom prst="rect">
            <a:avLst/>
          </a:prstGeom>
          <a:ln w="12700">
            <a:miter lim="400000"/>
          </a:ln>
        </p:spPr>
      </p:pic>
      <p:pic>
        <p:nvPicPr>
          <p:cNvPr id="474" name="Image" descr="Image"/>
          <p:cNvPicPr>
            <a:picLocks noChangeAspect="1"/>
          </p:cNvPicPr>
          <p:nvPr/>
        </p:nvPicPr>
        <p:blipFill>
          <a:blip r:embed="rId3">
            <a:extLst/>
          </a:blip>
          <a:stretch>
            <a:fillRect/>
          </a:stretch>
        </p:blipFill>
        <p:spPr>
          <a:xfrm>
            <a:off x="13604076" y="7777126"/>
            <a:ext cx="7092466" cy="4853731"/>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Mao et al. 2014)…"/>
          <p:cNvSpPr txBox="1"/>
          <p:nvPr>
            <p:ph type="body" idx="1"/>
          </p:nvPr>
        </p:nvSpPr>
        <p:spPr>
          <a:xfrm>
            <a:off x="2194560" y="3691468"/>
            <a:ext cx="19828404" cy="8046720"/>
          </a:xfrm>
          <a:prstGeom prst="rect">
            <a:avLst/>
          </a:prstGeom>
        </p:spPr>
        <p:txBody>
          <a:bodyPr/>
          <a:lstStyle/>
          <a:p>
            <a:pPr marL="212866" indent="-212866">
              <a:defRPr b="1"/>
            </a:pPr>
            <a:r>
              <a:t>(Delbrouck et al. 2020)</a:t>
            </a:r>
          </a:p>
          <a:p>
            <a:pPr marL="496613" indent="-496613">
              <a:buClrTx/>
              <a:buFont typeface="Arial"/>
              <a:buChar char="•"/>
            </a:pPr>
            <a:r>
              <a:rPr b="1"/>
              <a:t>Transformer-based multimodal </a:t>
            </a:r>
            <a:r>
              <a:t>joint-encoding</a:t>
            </a:r>
          </a:p>
          <a:p>
            <a:pPr marL="496613" indent="-496613">
              <a:buClrTx/>
              <a:buFont typeface="Arial"/>
              <a:buChar char="•"/>
            </a:pPr>
            <a:r>
              <a:t>Dataset: CMU-MOSEI (Youtube video segments)</a:t>
            </a:r>
          </a:p>
          <a:p>
            <a:pPr marL="496613" indent="-496613">
              <a:buClrTx/>
              <a:buFont typeface="Arial"/>
              <a:buChar char="•"/>
            </a:pPr>
            <a:r>
              <a:t>Modalities:</a:t>
            </a:r>
          </a:p>
          <a:p>
            <a:pPr lvl="1" marL="937259" indent="-480059">
              <a:buClrTx/>
              <a:buFont typeface="Arial"/>
              <a:buChar char="–"/>
            </a:pPr>
            <a:r>
              <a:t>Linguistic: GloVe word vector</a:t>
            </a:r>
          </a:p>
          <a:p>
            <a:pPr lvl="1" marL="937259" indent="-480059">
              <a:buClrTx/>
              <a:buFont typeface="Arial"/>
              <a:buChar char="–"/>
            </a:pPr>
            <a:r>
              <a:t>Acoustic: mel-spectrograms</a:t>
            </a:r>
          </a:p>
          <a:p>
            <a:pPr lvl="1" marL="937259" indent="-480059">
              <a:buClrTx/>
              <a:buFont typeface="Arial"/>
              <a:buChar char="–"/>
            </a:pPr>
            <a:r>
              <a:t>Visual: a pre-trained CNN</a:t>
            </a:r>
          </a:p>
        </p:txBody>
      </p:sp>
      <p:sp>
        <p:nvSpPr>
          <p:cNvPr id="477" name="Emotion Recognition - Categorical"/>
          <p:cNvSpPr txBox="1"/>
          <p:nvPr>
            <p:ph type="title"/>
          </p:nvPr>
        </p:nvSpPr>
        <p:spPr>
          <a:xfrm>
            <a:off x="2194560" y="573206"/>
            <a:ext cx="20116802" cy="2901514"/>
          </a:xfrm>
          <a:prstGeom prst="rect">
            <a:avLst/>
          </a:prstGeom>
        </p:spPr>
        <p:txBody>
          <a:bodyPr/>
          <a:lstStyle/>
          <a:p>
            <a:pPr/>
            <a:r>
              <a:t>Emotion Recognition - Categorical </a:t>
            </a:r>
          </a:p>
        </p:txBody>
      </p:sp>
      <p:sp>
        <p:nvSpPr>
          <p:cNvPr id="478" name="Slide Number Placeholder 1"/>
          <p:cNvSpPr txBox="1"/>
          <p:nvPr>
            <p:ph type="sldNum" sz="quarter" idx="2"/>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79" name="Screen Shot 2021-05-24 at 1.14.42 PM.png" descr="Screen Shot 2021-05-24 at 1.14.42 PM.png"/>
          <p:cNvPicPr>
            <a:picLocks noChangeAspect="1"/>
          </p:cNvPicPr>
          <p:nvPr/>
        </p:nvPicPr>
        <p:blipFill>
          <a:blip r:embed="rId2">
            <a:extLst/>
          </a:blip>
          <a:stretch>
            <a:fillRect/>
          </a:stretch>
        </p:blipFill>
        <p:spPr>
          <a:xfrm>
            <a:off x="15099555" y="4016912"/>
            <a:ext cx="8057963" cy="8249818"/>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Emotion"/>
          <p:cNvSpPr txBox="1"/>
          <p:nvPr>
            <p:ph type="title"/>
          </p:nvPr>
        </p:nvSpPr>
        <p:spPr>
          <a:xfrm>
            <a:off x="2194560" y="573206"/>
            <a:ext cx="20116802" cy="2901514"/>
          </a:xfrm>
          <a:prstGeom prst="rect">
            <a:avLst/>
          </a:prstGeom>
        </p:spPr>
        <p:txBody>
          <a:bodyPr/>
          <a:lstStyle/>
          <a:p>
            <a:pPr/>
            <a:r>
              <a:t>Emotion Recognition in Speech</a:t>
            </a:r>
          </a:p>
        </p:txBody>
      </p:sp>
      <p:sp>
        <p:nvSpPr>
          <p:cNvPr id="482" name="Categorical Approach…"/>
          <p:cNvSpPr txBox="1"/>
          <p:nvPr>
            <p:ph type="body" sz="quarter" idx="1"/>
          </p:nvPr>
        </p:nvSpPr>
        <p:spPr>
          <a:xfrm>
            <a:off x="2194556" y="3691468"/>
            <a:ext cx="10142146" cy="5423276"/>
          </a:xfrm>
          <a:prstGeom prst="rect">
            <a:avLst/>
          </a:prstGeom>
        </p:spPr>
        <p:txBody>
          <a:bodyPr/>
          <a:lstStyle/>
          <a:p>
            <a:pPr marL="182875" indent="-182875">
              <a:defRPr b="1">
                <a:solidFill>
                  <a:srgbClr val="000000"/>
                </a:solidFill>
              </a:defRPr>
            </a:pPr>
            <a:r>
              <a:t>Categorical</a:t>
            </a:r>
            <a:r>
              <a:rPr>
                <a:solidFill>
                  <a:srgbClr val="404040"/>
                </a:solidFill>
              </a:rPr>
              <a:t> Approach </a:t>
            </a:r>
          </a:p>
          <a:p>
            <a:pPr marL="481262" indent="-481262">
              <a:buClrTx/>
              <a:buFontTx/>
              <a:buChar char="•"/>
            </a:pPr>
            <a:r>
              <a:t>Discrete ‘basic emotions’</a:t>
            </a:r>
          </a:p>
          <a:p>
            <a:pPr marL="481262" indent="-481262">
              <a:buClrTx/>
              <a:buFontTx/>
              <a:buChar char="•"/>
            </a:pPr>
          </a:p>
          <a:p>
            <a:pPr marL="481262" indent="-481262">
              <a:buClrTx/>
              <a:buFontTx/>
              <a:buChar char="•"/>
            </a:pPr>
            <a:r>
              <a:t>Classification problem</a:t>
            </a:r>
          </a:p>
        </p:txBody>
      </p:sp>
      <p:sp>
        <p:nvSpPr>
          <p:cNvPr id="483" name="Dimensional Approach…"/>
          <p:cNvSpPr txBox="1"/>
          <p:nvPr/>
        </p:nvSpPr>
        <p:spPr>
          <a:xfrm>
            <a:off x="12658214" y="3691468"/>
            <a:ext cx="10142141" cy="542327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marL="182875" indent="-182875" algn="l" defTabSz="1828800">
              <a:lnSpc>
                <a:spcPct val="90000"/>
              </a:lnSpc>
              <a:spcBef>
                <a:spcPts val="2400"/>
              </a:spcBef>
              <a:buClr>
                <a:srgbClr val="1CADE4"/>
              </a:buClr>
              <a:buSzPct val="100000"/>
              <a:buFont typeface="Calibri"/>
              <a:buChar char=" "/>
              <a:defRPr b="1" sz="4800">
                <a:latin typeface="Calibri"/>
                <a:ea typeface="Calibri"/>
                <a:cs typeface="Calibri"/>
                <a:sym typeface="Calibri"/>
              </a:defRPr>
            </a:pPr>
            <a:r>
              <a:t>Dimensional</a:t>
            </a:r>
            <a:r>
              <a:rPr>
                <a:solidFill>
                  <a:srgbClr val="404040"/>
                </a:solidFill>
              </a:rPr>
              <a:t> Approach</a:t>
            </a:r>
            <a:endParaRPr>
              <a:solidFill>
                <a:srgbClr val="404040"/>
              </a:solidFill>
            </a:endParaRPr>
          </a:p>
          <a:p>
            <a:pPr marL="481262" indent="-481262" algn="l" defTabSz="1828800">
              <a:lnSpc>
                <a:spcPct val="90000"/>
              </a:lnSpc>
              <a:spcBef>
                <a:spcPts val="2400"/>
              </a:spcBef>
              <a:buSzPct val="100000"/>
              <a:buChar char="•"/>
              <a:defRPr sz="4800">
                <a:solidFill>
                  <a:srgbClr val="404040"/>
                </a:solidFill>
                <a:latin typeface="Calibri"/>
                <a:ea typeface="Calibri"/>
                <a:cs typeface="Calibri"/>
                <a:sym typeface="Calibri"/>
              </a:defRPr>
            </a:pPr>
            <a:r>
              <a:t>Continuous </a:t>
            </a:r>
            <a:r>
              <a:rPr b="1"/>
              <a:t>Arousal - Valence</a:t>
            </a:r>
            <a:r>
              <a:t> space</a:t>
            </a:r>
          </a:p>
          <a:p>
            <a:pPr marL="481262" indent="-481262" algn="l" defTabSz="1828800">
              <a:lnSpc>
                <a:spcPct val="90000"/>
              </a:lnSpc>
              <a:spcBef>
                <a:spcPts val="2400"/>
              </a:spcBef>
              <a:buSzPct val="100000"/>
              <a:buChar char="•"/>
              <a:defRPr b="1" sz="4800">
                <a:solidFill>
                  <a:srgbClr val="404040"/>
                </a:solidFill>
                <a:latin typeface="Calibri"/>
                <a:ea typeface="Calibri"/>
                <a:cs typeface="Calibri"/>
                <a:sym typeface="Calibri"/>
              </a:defRPr>
            </a:pPr>
          </a:p>
          <a:p>
            <a:pPr marL="481262" indent="-481262" algn="l" defTabSz="1828800">
              <a:lnSpc>
                <a:spcPct val="115000"/>
              </a:lnSpc>
              <a:buSzPct val="100000"/>
              <a:buChar char="•"/>
              <a:defRPr sz="4800">
                <a:solidFill>
                  <a:srgbClr val="404040"/>
                </a:solidFill>
                <a:latin typeface="Calibri"/>
                <a:ea typeface="Calibri"/>
                <a:cs typeface="Calibri"/>
                <a:sym typeface="Calibri"/>
              </a:defRPr>
            </a:pPr>
            <a:r>
              <a:t>Regression problem</a:t>
            </a:r>
          </a:p>
        </p:txBody>
      </p:sp>
      <p:sp>
        <p:nvSpPr>
          <p:cNvPr id="484"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85" name="Rectangle"/>
          <p:cNvSpPr/>
          <p:nvPr/>
        </p:nvSpPr>
        <p:spPr>
          <a:xfrm>
            <a:off x="12291238" y="3631655"/>
            <a:ext cx="10470171" cy="4464394"/>
          </a:xfrm>
          <a:prstGeom prst="rect">
            <a:avLst/>
          </a:prstGeom>
          <a:ln w="50800">
            <a:solidFill>
              <a:srgbClr val="1CADE4"/>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latin typeface="+mj-lt"/>
                <a:ea typeface="+mj-ea"/>
                <a:cs typeface="+mj-cs"/>
                <a:sym typeface="Helvetica"/>
              </a:defRPr>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Outline"/>
          <p:cNvSpPr txBox="1"/>
          <p:nvPr>
            <p:ph type="title"/>
          </p:nvPr>
        </p:nvSpPr>
        <p:spPr>
          <a:xfrm>
            <a:off x="2194560" y="573206"/>
            <a:ext cx="20116802" cy="2901514"/>
          </a:xfrm>
          <a:prstGeom prst="rect">
            <a:avLst/>
          </a:prstGeom>
        </p:spPr>
        <p:txBody>
          <a:bodyPr/>
          <a:lstStyle/>
          <a:p>
            <a:pPr/>
            <a:r>
              <a:t>Outline</a:t>
            </a:r>
          </a:p>
        </p:txBody>
      </p:sp>
      <p:sp>
        <p:nvSpPr>
          <p:cNvPr id="222" name="Emotion in speech…"/>
          <p:cNvSpPr txBox="1"/>
          <p:nvPr>
            <p:ph type="body" idx="1"/>
          </p:nvPr>
        </p:nvSpPr>
        <p:spPr>
          <a:xfrm>
            <a:off x="2194560" y="3691468"/>
            <a:ext cx="20116802" cy="8046720"/>
          </a:xfrm>
          <a:prstGeom prst="rect">
            <a:avLst/>
          </a:prstGeom>
        </p:spPr>
        <p:txBody>
          <a:bodyPr/>
          <a:lstStyle/>
          <a:p>
            <a:pPr marL="567557" indent="-567557">
              <a:buClrTx/>
              <a:buFont typeface="Arial"/>
              <a:buChar char="•"/>
            </a:pPr>
            <a:r>
              <a:t>Emotion in speech</a:t>
            </a:r>
          </a:p>
          <a:p>
            <a:pPr lvl="1" marL="1005838" indent="-548638">
              <a:buClrTx/>
              <a:buFont typeface="Arial"/>
              <a:buChar char="–"/>
              <a:defRPr>
                <a:solidFill>
                  <a:srgbClr val="B51600"/>
                </a:solidFill>
              </a:defRPr>
            </a:pPr>
            <a:r>
              <a:t>Emotion theory</a:t>
            </a:r>
          </a:p>
          <a:p>
            <a:pPr lvl="1" marL="1005838" indent="-548638">
              <a:buClrTx/>
              <a:buFont typeface="Arial"/>
              <a:buChar char="–"/>
            </a:pPr>
            <a:r>
              <a:t>Emotional speech corpora</a:t>
            </a:r>
          </a:p>
          <a:p>
            <a:pPr lvl="1" marL="1005838" indent="-548638">
              <a:buClrTx/>
              <a:buFont typeface="Arial"/>
              <a:buChar char="–"/>
            </a:pPr>
            <a:r>
              <a:t>Features for emotional speech</a:t>
            </a:r>
          </a:p>
          <a:p>
            <a:pPr lvl="1" marL="1005838" indent="-548638">
              <a:buClrTx/>
              <a:buFont typeface="Arial"/>
              <a:buChar char="–"/>
            </a:pPr>
            <a:r>
              <a:t>Models for emotion recognition</a:t>
            </a:r>
          </a:p>
          <a:p>
            <a:pPr lvl="1" marL="1005838" indent="-548638">
              <a:buClrTx/>
              <a:buFont typeface="Arial"/>
              <a:buChar char="–"/>
            </a:pPr>
            <a:r>
              <a:t>Expressive synthetic speech</a:t>
            </a:r>
          </a:p>
          <a:p>
            <a:pPr marL="567557" indent="-567557">
              <a:buClrTx/>
              <a:buFont typeface="Arial"/>
              <a:buChar char="•"/>
            </a:pPr>
            <a:r>
              <a:t>Sentiment and emotion in tex</a:t>
            </a:r>
            <a:r>
              <a:t>t</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Karadogan and Larsen, 2012)…"/>
          <p:cNvSpPr txBox="1"/>
          <p:nvPr>
            <p:ph type="body" idx="1"/>
          </p:nvPr>
        </p:nvSpPr>
        <p:spPr>
          <a:xfrm>
            <a:off x="2194560" y="3691468"/>
            <a:ext cx="20116802" cy="8046720"/>
          </a:xfrm>
          <a:prstGeom prst="rect">
            <a:avLst/>
          </a:prstGeom>
        </p:spPr>
        <p:txBody>
          <a:bodyPr/>
          <a:lstStyle/>
          <a:p>
            <a:pPr marL="217255" indent="-217255" defTabSz="1810511">
              <a:lnSpc>
                <a:spcPct val="103500"/>
              </a:lnSpc>
              <a:defRPr b="1" sz="4700"/>
            </a:pPr>
            <a:r>
              <a:t>(Karadogan and Larsen, 2012)</a:t>
            </a:r>
          </a:p>
          <a:p>
            <a:pPr marL="561882" indent="-561882" defTabSz="1810511">
              <a:lnSpc>
                <a:spcPct val="103500"/>
              </a:lnSpc>
              <a:buClrTx/>
              <a:buFont typeface="Arial"/>
              <a:buChar char="•"/>
              <a:defRPr sz="4700"/>
            </a:pPr>
            <a:r>
              <a:t>Emotion: arousal, valence (discrete value 1~9 for each dimension)</a:t>
            </a:r>
          </a:p>
          <a:p>
            <a:pPr marL="561882" indent="-561882" defTabSz="1810511">
              <a:lnSpc>
                <a:spcPct val="103500"/>
              </a:lnSpc>
              <a:buClrTx/>
              <a:buFont typeface="Arial"/>
              <a:buChar char="•"/>
              <a:defRPr sz="4700"/>
            </a:pPr>
            <a:r>
              <a:t>Data: 59 short movie clips (5~25 seconds)</a:t>
            </a:r>
          </a:p>
          <a:p>
            <a:pPr marL="561882" indent="-561882" defTabSz="1810511">
              <a:lnSpc>
                <a:spcPct val="103500"/>
              </a:lnSpc>
              <a:buClrTx/>
              <a:buFont typeface="Arial"/>
              <a:buChar char="•"/>
              <a:defRPr sz="4700"/>
            </a:pPr>
            <a:r>
              <a:t>Features and models:</a:t>
            </a:r>
          </a:p>
          <a:p>
            <a:pPr lvl="1" marL="995780" indent="-543152" defTabSz="1810511">
              <a:lnSpc>
                <a:spcPct val="103500"/>
              </a:lnSpc>
              <a:buClrTx/>
              <a:buFont typeface="Arial"/>
              <a:buChar char="–"/>
              <a:defRPr sz="4700"/>
            </a:pPr>
            <a:r>
              <a:t>Acoustic: openSMILE, feature selection, support vector regression</a:t>
            </a:r>
          </a:p>
          <a:p>
            <a:pPr lvl="1" marL="995780" indent="-543152" defTabSz="1810511">
              <a:lnSpc>
                <a:spcPct val="103500"/>
              </a:lnSpc>
              <a:buClrTx/>
              <a:buFont typeface="Arial"/>
              <a:buChar char="–"/>
              <a:defRPr sz="4700"/>
            </a:pPr>
            <a:r>
              <a:t>Lexical: affective norms for English words (ANEW) for keywords with arousal &amp; valence scores + latent semantics analysis (LSA)  to generate emotion scores for other words</a:t>
            </a:r>
          </a:p>
          <a:p>
            <a:pPr marL="561882" indent="-561882" defTabSz="1810511">
              <a:lnSpc>
                <a:spcPct val="103500"/>
              </a:lnSpc>
              <a:buClrTx/>
              <a:buFont typeface="Arial"/>
              <a:buChar char="•"/>
              <a:defRPr sz="4700"/>
            </a:pPr>
            <a:r>
              <a:t>Results (mean absolute error): arousal: 1.28, valence: 1.40 </a:t>
            </a:r>
          </a:p>
          <a:p>
            <a:pPr marL="561882" indent="-561882" defTabSz="1810511">
              <a:lnSpc>
                <a:spcPct val="103500"/>
              </a:lnSpc>
              <a:buClrTx/>
              <a:buFont typeface="Arial"/>
              <a:buChar char="•"/>
              <a:defRPr b="1" sz="4700"/>
            </a:pPr>
            <a:r>
              <a:t>Semantic features-&gt; valence, acoustic features -&gt; arousal</a:t>
            </a:r>
          </a:p>
        </p:txBody>
      </p:sp>
      <p:sp>
        <p:nvSpPr>
          <p:cNvPr id="488" name="Emotion Recognition - Dimensional"/>
          <p:cNvSpPr txBox="1"/>
          <p:nvPr>
            <p:ph type="title"/>
          </p:nvPr>
        </p:nvSpPr>
        <p:spPr>
          <a:xfrm>
            <a:off x="2194560" y="573206"/>
            <a:ext cx="20116802" cy="2901514"/>
          </a:xfrm>
          <a:prstGeom prst="rect">
            <a:avLst/>
          </a:prstGeom>
        </p:spPr>
        <p:txBody>
          <a:bodyPr/>
          <a:lstStyle/>
          <a:p>
            <a:pPr/>
            <a:r>
              <a:t>Emotion Recognition - </a:t>
            </a:r>
            <a:r>
              <a:rPr>
                <a:solidFill>
                  <a:srgbClr val="027001"/>
                </a:solidFill>
              </a:rPr>
              <a:t>Dimensional</a:t>
            </a:r>
            <a:r>
              <a:t> </a:t>
            </a:r>
          </a:p>
        </p:txBody>
      </p:sp>
      <p:sp>
        <p:nvSpPr>
          <p:cNvPr id="489"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1" name="(Xia and Liu, 2015)…"/>
          <p:cNvSpPr txBox="1"/>
          <p:nvPr>
            <p:ph type="body" idx="1"/>
          </p:nvPr>
        </p:nvSpPr>
        <p:spPr>
          <a:xfrm>
            <a:off x="2194560" y="3691468"/>
            <a:ext cx="20116802" cy="8046720"/>
          </a:xfrm>
          <a:prstGeom prst="rect">
            <a:avLst/>
          </a:prstGeom>
        </p:spPr>
        <p:txBody>
          <a:bodyPr/>
          <a:lstStyle/>
          <a:p>
            <a:pPr marL="217255" indent="-217255" defTabSz="1810511">
              <a:lnSpc>
                <a:spcPct val="103500"/>
              </a:lnSpc>
              <a:defRPr b="1" sz="4700"/>
            </a:pPr>
            <a:r>
              <a:t>(Xia and Liu, 2015)</a:t>
            </a:r>
          </a:p>
          <a:p>
            <a:pPr marL="561882" indent="-561882" defTabSz="1810511">
              <a:lnSpc>
                <a:spcPct val="103500"/>
              </a:lnSpc>
              <a:buClrTx/>
              <a:buFont typeface="Arial"/>
              <a:buChar char="•"/>
              <a:defRPr b="1" sz="4700"/>
            </a:pPr>
            <a:r>
              <a:t>Major task: angry, happy, sad, and neutral</a:t>
            </a:r>
          </a:p>
          <a:p>
            <a:pPr marL="561882" indent="-561882" defTabSz="1810511">
              <a:lnSpc>
                <a:spcPct val="103500"/>
              </a:lnSpc>
              <a:buClrTx/>
              <a:buFont typeface="Arial"/>
              <a:buChar char="•"/>
              <a:defRPr b="1" sz="4700"/>
            </a:pPr>
            <a:r>
              <a:t>Secondary task: valence, activation</a:t>
            </a:r>
          </a:p>
          <a:p>
            <a:pPr lvl="1" marL="995780" indent="-543152" defTabSz="1810511">
              <a:lnSpc>
                <a:spcPct val="103500"/>
              </a:lnSpc>
              <a:buClrTx/>
              <a:buFont typeface="Arial"/>
              <a:buChar char="–"/>
              <a:defRPr sz="4700"/>
            </a:pPr>
            <a:r>
              <a:t>Classification</a:t>
            </a:r>
          </a:p>
          <a:p>
            <a:pPr lvl="2" marL="1399032" indent="-493776" defTabSz="1810511">
              <a:lnSpc>
                <a:spcPct val="103500"/>
              </a:lnSpc>
              <a:buClrTx/>
              <a:buFont typeface="Arial"/>
              <a:buChar char="•"/>
              <a:defRPr sz="4700"/>
            </a:pPr>
            <a:r>
              <a:t>map the continuous labels into low, medium, high</a:t>
            </a:r>
          </a:p>
          <a:p>
            <a:pPr lvl="1" marL="995780" indent="-543152" defTabSz="1810511">
              <a:lnSpc>
                <a:spcPct val="103500"/>
              </a:lnSpc>
              <a:buClrTx/>
              <a:buFont typeface="Arial"/>
              <a:buChar char="–"/>
              <a:defRPr sz="4700"/>
            </a:pPr>
            <a:r>
              <a:t>Regression</a:t>
            </a:r>
          </a:p>
          <a:p>
            <a:pPr lvl="2" marL="1399032" indent="-493776" defTabSz="1810511">
              <a:lnSpc>
                <a:spcPct val="103500"/>
              </a:lnSpc>
              <a:buClrTx/>
              <a:buFont typeface="Arial"/>
              <a:buChar char="•"/>
              <a:defRPr sz="4700"/>
            </a:pPr>
            <a:r>
              <a:t>project the continuous labels into [-1,1] range</a:t>
            </a:r>
          </a:p>
          <a:p>
            <a:pPr marL="561882" indent="-561882" defTabSz="1810511">
              <a:lnSpc>
                <a:spcPct val="103500"/>
              </a:lnSpc>
              <a:buClrTx/>
              <a:buFont typeface="Arial"/>
              <a:buChar char="•"/>
              <a:defRPr sz="4700"/>
            </a:pPr>
            <a:r>
              <a:t>Data (USC-IEMOCAP): 5531 utterances</a:t>
            </a:r>
          </a:p>
          <a:p>
            <a:pPr marL="561882" indent="-561882" defTabSz="1810511">
              <a:lnSpc>
                <a:spcPct val="103500"/>
              </a:lnSpc>
              <a:buClrTx/>
              <a:buFont typeface="Arial"/>
              <a:buChar char="•"/>
              <a:defRPr sz="4700"/>
            </a:pPr>
            <a:r>
              <a:t>Features: openSMILE</a:t>
            </a:r>
          </a:p>
          <a:p>
            <a:pPr marL="561882" indent="-561882" defTabSz="1810511">
              <a:lnSpc>
                <a:spcPct val="103500"/>
              </a:lnSpc>
              <a:buClrTx/>
              <a:buFont typeface="Arial"/>
              <a:buChar char="•"/>
              <a:defRPr sz="4700"/>
            </a:pPr>
            <a:r>
              <a:t>Model: Deep Belief Network (DBN) + SVM</a:t>
            </a:r>
          </a:p>
        </p:txBody>
      </p:sp>
      <p:sp>
        <p:nvSpPr>
          <p:cNvPr id="492" name="Emotion Recognition - Dimensional"/>
          <p:cNvSpPr txBox="1"/>
          <p:nvPr>
            <p:ph type="title"/>
          </p:nvPr>
        </p:nvSpPr>
        <p:spPr>
          <a:xfrm>
            <a:off x="2194560" y="573206"/>
            <a:ext cx="20116802" cy="2901514"/>
          </a:xfrm>
          <a:prstGeom prst="rect">
            <a:avLst/>
          </a:prstGeom>
        </p:spPr>
        <p:txBody>
          <a:bodyPr/>
          <a:lstStyle/>
          <a:p>
            <a:pPr/>
            <a:r>
              <a:t>Emotion Recognition - </a:t>
            </a:r>
            <a:r>
              <a:rPr>
                <a:solidFill>
                  <a:srgbClr val="027001"/>
                </a:solidFill>
              </a:rPr>
              <a:t>Dimensional</a:t>
            </a:r>
            <a:r>
              <a:t> </a:t>
            </a:r>
          </a:p>
        </p:txBody>
      </p:sp>
      <p:pic>
        <p:nvPicPr>
          <p:cNvPr id="493" name="Image" descr="Image"/>
          <p:cNvPicPr>
            <a:picLocks noChangeAspect="1"/>
          </p:cNvPicPr>
          <p:nvPr/>
        </p:nvPicPr>
        <p:blipFill>
          <a:blip r:embed="rId2">
            <a:extLst/>
          </a:blip>
          <a:stretch>
            <a:fillRect/>
          </a:stretch>
        </p:blipFill>
        <p:spPr>
          <a:xfrm>
            <a:off x="15268497" y="3664294"/>
            <a:ext cx="8281130" cy="5211238"/>
          </a:xfrm>
          <a:prstGeom prst="rect">
            <a:avLst/>
          </a:prstGeom>
          <a:ln w="12700">
            <a:miter lim="400000"/>
          </a:ln>
        </p:spPr>
      </p:pic>
      <p:pic>
        <p:nvPicPr>
          <p:cNvPr id="494" name="Image" descr="Image"/>
          <p:cNvPicPr>
            <a:picLocks noChangeAspect="1"/>
          </p:cNvPicPr>
          <p:nvPr/>
        </p:nvPicPr>
        <p:blipFill>
          <a:blip r:embed="rId3">
            <a:extLst/>
          </a:blip>
          <a:stretch>
            <a:fillRect/>
          </a:stretch>
        </p:blipFill>
        <p:spPr>
          <a:xfrm>
            <a:off x="15726308" y="9306200"/>
            <a:ext cx="6856686" cy="3064732"/>
          </a:xfrm>
          <a:prstGeom prst="rect">
            <a:avLst/>
          </a:prstGeom>
          <a:ln w="12700">
            <a:miter lim="400000"/>
          </a:ln>
        </p:spPr>
      </p:pic>
      <p:sp>
        <p:nvSpPr>
          <p:cNvPr id="495"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 name="(Parthasarathy and Busso, 2017)…"/>
          <p:cNvSpPr txBox="1"/>
          <p:nvPr>
            <p:ph type="body" idx="1"/>
          </p:nvPr>
        </p:nvSpPr>
        <p:spPr>
          <a:xfrm>
            <a:off x="2194560" y="3691468"/>
            <a:ext cx="20116802" cy="8046720"/>
          </a:xfrm>
          <a:prstGeom prst="rect">
            <a:avLst/>
          </a:prstGeom>
        </p:spPr>
        <p:txBody>
          <a:bodyPr/>
          <a:lstStyle/>
          <a:p>
            <a:pPr>
              <a:defRPr b="1"/>
            </a:pPr>
            <a:r>
              <a:t>(Parthasarathy and Busso, 2017)</a:t>
            </a:r>
          </a:p>
          <a:p>
            <a:pPr marL="567557" indent="-567557">
              <a:buClrTx/>
              <a:buFont typeface="Arial"/>
              <a:buChar char="•"/>
            </a:pPr>
            <a:r>
              <a:t>Emotion: arousal, valence, dominance  (discrete value 1~7 scaled to [-1,1])</a:t>
            </a:r>
          </a:p>
          <a:p>
            <a:pPr marL="567557" indent="-567557">
              <a:buClrTx/>
              <a:buFont typeface="Arial"/>
              <a:buChar char="•"/>
            </a:pPr>
            <a:r>
              <a:t>Data (MSP-PODCAST): 12,621 speech segments (2~11 seconds)</a:t>
            </a:r>
          </a:p>
          <a:p>
            <a:pPr marL="567557" indent="-567557">
              <a:buClrTx/>
              <a:buFont typeface="Arial"/>
              <a:buChar char="•"/>
            </a:pPr>
            <a:r>
              <a:t>Features: openSMILE</a:t>
            </a:r>
          </a:p>
          <a:p>
            <a:pPr marL="567557" indent="-567557">
              <a:buClrTx/>
              <a:buFont typeface="Arial"/>
              <a:buChar char="•"/>
            </a:pPr>
            <a:r>
              <a:t>Best multi-task learning model: shared first layer, individual second layer</a:t>
            </a:r>
          </a:p>
          <a:p>
            <a:pPr marL="567557" indent="-567557">
              <a:buClrTx/>
              <a:buFont typeface="Arial"/>
              <a:buChar char="•"/>
            </a:pPr>
            <a:r>
              <a:t>Results: A: 0.7635, V: 0.2894, D: 0.7130</a:t>
            </a:r>
          </a:p>
          <a:p>
            <a:pPr marL="567557" indent="-567557">
              <a:buClrTx/>
              <a:buFont typeface="Arial"/>
              <a:buChar char="•"/>
              <a:defRPr b="1"/>
            </a:pPr>
            <a:r>
              <a:t>Multi-task learning helps</a:t>
            </a:r>
          </a:p>
          <a:p>
            <a:pPr lvl="1" marL="1005838" indent="-548638">
              <a:buClrTx/>
              <a:buFont typeface="Arial"/>
              <a:buChar char="–"/>
              <a:defRPr b="1"/>
            </a:pPr>
            <a:r>
              <a:t>Dominance &gt; valence &gt; arousal</a:t>
            </a:r>
          </a:p>
          <a:p>
            <a:pPr lvl="1" marL="1005838" indent="-548638">
              <a:buClrTx/>
              <a:buFont typeface="Arial"/>
              <a:buChar char="–"/>
            </a:pPr>
            <a:r>
              <a:t>Learn better representations</a:t>
            </a:r>
          </a:p>
        </p:txBody>
      </p:sp>
      <p:sp>
        <p:nvSpPr>
          <p:cNvPr id="498" name="Emotion Recognition - Dimensional"/>
          <p:cNvSpPr txBox="1"/>
          <p:nvPr>
            <p:ph type="title"/>
          </p:nvPr>
        </p:nvSpPr>
        <p:spPr>
          <a:xfrm>
            <a:off x="2194560" y="573206"/>
            <a:ext cx="20116802" cy="2901514"/>
          </a:xfrm>
          <a:prstGeom prst="rect">
            <a:avLst/>
          </a:prstGeom>
        </p:spPr>
        <p:txBody>
          <a:bodyPr/>
          <a:lstStyle/>
          <a:p>
            <a:pPr/>
            <a:r>
              <a:t>Emotion Recognition - </a:t>
            </a:r>
            <a:r>
              <a:rPr>
                <a:solidFill>
                  <a:srgbClr val="027001"/>
                </a:solidFill>
              </a:rPr>
              <a:t>Dimensional</a:t>
            </a:r>
            <a:r>
              <a:t> </a:t>
            </a:r>
          </a:p>
        </p:txBody>
      </p:sp>
      <p:pic>
        <p:nvPicPr>
          <p:cNvPr id="499" name="Image" descr="Image"/>
          <p:cNvPicPr>
            <a:picLocks noChangeAspect="1"/>
          </p:cNvPicPr>
          <p:nvPr/>
        </p:nvPicPr>
        <p:blipFill>
          <a:blip r:embed="rId2">
            <a:extLst/>
          </a:blip>
          <a:stretch>
            <a:fillRect/>
          </a:stretch>
        </p:blipFill>
        <p:spPr>
          <a:xfrm>
            <a:off x="13265559" y="8046525"/>
            <a:ext cx="10308137" cy="3980599"/>
          </a:xfrm>
          <a:prstGeom prst="rect">
            <a:avLst/>
          </a:prstGeom>
          <a:ln w="12700">
            <a:miter lim="400000"/>
          </a:ln>
        </p:spPr>
      </p:pic>
      <p:sp>
        <p:nvSpPr>
          <p:cNvPr id="500"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2" name="(Trigeorgis et al., 2016)…"/>
          <p:cNvSpPr txBox="1"/>
          <p:nvPr>
            <p:ph type="body" idx="1"/>
          </p:nvPr>
        </p:nvSpPr>
        <p:spPr>
          <a:xfrm>
            <a:off x="2194560" y="3691468"/>
            <a:ext cx="20116802" cy="8046720"/>
          </a:xfrm>
          <a:prstGeom prst="rect">
            <a:avLst/>
          </a:prstGeom>
        </p:spPr>
        <p:txBody>
          <a:bodyPr/>
          <a:lstStyle/>
          <a:p>
            <a:pPr marL="217255" indent="-217255" defTabSz="1810511">
              <a:lnSpc>
                <a:spcPct val="103500"/>
              </a:lnSpc>
              <a:defRPr b="1" sz="4700"/>
            </a:pPr>
            <a:r>
              <a:t>(Trigeorgis et al., 2016)</a:t>
            </a:r>
          </a:p>
          <a:p>
            <a:pPr marL="561882" indent="-561882" defTabSz="1810511">
              <a:lnSpc>
                <a:spcPct val="103500"/>
              </a:lnSpc>
              <a:buClrTx/>
              <a:buFont typeface="Arial"/>
              <a:buChar char="•"/>
              <a:defRPr sz="4700"/>
            </a:pPr>
            <a:r>
              <a:t>Emotion: arousal, valence (continuous value [-1,1])</a:t>
            </a:r>
          </a:p>
          <a:p>
            <a:pPr marL="561882" indent="-561882" defTabSz="1810511">
              <a:lnSpc>
                <a:spcPct val="103500"/>
              </a:lnSpc>
              <a:buClrTx/>
              <a:buFont typeface="Arial"/>
              <a:buChar char="•"/>
              <a:defRPr sz="4700"/>
            </a:pPr>
            <a:r>
              <a:t>Data (RECOLA): 46 French conversations, 5 min each</a:t>
            </a:r>
          </a:p>
          <a:p>
            <a:pPr marL="561882" indent="-561882" defTabSz="1810511">
              <a:lnSpc>
                <a:spcPct val="103500"/>
              </a:lnSpc>
              <a:buClrTx/>
              <a:buFont typeface="Arial"/>
              <a:buChar char="•"/>
              <a:defRPr sz="4700"/>
            </a:pPr>
            <a:r>
              <a:t>Feature: </a:t>
            </a:r>
            <a:r>
              <a:rPr b="1"/>
              <a:t>raw waveforms</a:t>
            </a:r>
          </a:p>
          <a:p>
            <a:pPr marL="561882" indent="-561882" defTabSz="1810511">
              <a:lnSpc>
                <a:spcPct val="103500"/>
              </a:lnSpc>
              <a:buClrTx/>
              <a:buFont typeface="Arial"/>
              <a:buChar char="•"/>
              <a:defRPr sz="4700"/>
            </a:pPr>
            <a:r>
              <a:t>Model: convolutional recurrent neural networks</a:t>
            </a:r>
          </a:p>
          <a:p>
            <a:pPr marL="561882" indent="-561882" defTabSz="1810511">
              <a:lnSpc>
                <a:spcPct val="103500"/>
              </a:lnSpc>
              <a:buClrTx/>
              <a:buFont typeface="Arial"/>
              <a:buChar char="•"/>
              <a:defRPr sz="4700"/>
            </a:pPr>
            <a:r>
              <a:t>Results (Concordance correlation coefficient): arousal: 0.686, valence: 0.261</a:t>
            </a:r>
          </a:p>
          <a:p>
            <a:pPr marL="561882" indent="-561882" defTabSz="1810511">
              <a:lnSpc>
                <a:spcPct val="103500"/>
              </a:lnSpc>
              <a:buClrTx/>
              <a:buFont typeface="Arial"/>
              <a:buChar char="•"/>
              <a:defRPr b="1" sz="4700"/>
            </a:pPr>
            <a:r>
              <a:t>Some cells learn acoustic features automatically</a:t>
            </a:r>
          </a:p>
          <a:p>
            <a:pPr lvl="1" marL="995780" indent="-543152" defTabSz="1810511">
              <a:lnSpc>
                <a:spcPct val="103500"/>
              </a:lnSpc>
              <a:buClrTx/>
              <a:buFont typeface="Arial"/>
              <a:buChar char="–"/>
              <a:defRPr sz="4700"/>
            </a:pPr>
            <a:r>
              <a:t>Range of RMS energy (ρ = 0.81)</a:t>
            </a:r>
          </a:p>
          <a:p>
            <a:pPr lvl="1" marL="995780" indent="-543152" defTabSz="1810511">
              <a:lnSpc>
                <a:spcPct val="103500"/>
              </a:lnSpc>
              <a:buClrTx/>
              <a:buFont typeface="Arial"/>
              <a:buChar char="–"/>
              <a:defRPr sz="4700"/>
            </a:pPr>
            <a:r>
              <a:t>Loudness (ρ = 0.73)</a:t>
            </a:r>
          </a:p>
          <a:p>
            <a:pPr lvl="1" marL="995780" indent="-543152" defTabSz="1810511">
              <a:lnSpc>
                <a:spcPct val="103500"/>
              </a:lnSpc>
              <a:buClrTx/>
              <a:buFont typeface="Arial"/>
              <a:buChar char="–"/>
              <a:defRPr sz="4700"/>
            </a:pPr>
            <a:r>
              <a:t>Mean of fundamental frequency (ρ = 0.72)</a:t>
            </a:r>
          </a:p>
        </p:txBody>
      </p:sp>
      <p:sp>
        <p:nvSpPr>
          <p:cNvPr id="503" name="Emotion Recognition - Dimensional"/>
          <p:cNvSpPr txBox="1"/>
          <p:nvPr>
            <p:ph type="title"/>
          </p:nvPr>
        </p:nvSpPr>
        <p:spPr>
          <a:xfrm>
            <a:off x="2194560" y="573206"/>
            <a:ext cx="20116802" cy="2901514"/>
          </a:xfrm>
          <a:prstGeom prst="rect">
            <a:avLst/>
          </a:prstGeom>
        </p:spPr>
        <p:txBody>
          <a:bodyPr/>
          <a:lstStyle/>
          <a:p>
            <a:pPr/>
            <a:r>
              <a:t>Emotion Recognition - </a:t>
            </a:r>
            <a:r>
              <a:rPr>
                <a:solidFill>
                  <a:srgbClr val="027001"/>
                </a:solidFill>
              </a:rPr>
              <a:t>Dimensional</a:t>
            </a:r>
            <a:r>
              <a:t> </a:t>
            </a:r>
          </a:p>
        </p:txBody>
      </p:sp>
      <p:pic>
        <p:nvPicPr>
          <p:cNvPr id="504" name="Image" descr="Image"/>
          <p:cNvPicPr>
            <a:picLocks noChangeAspect="1"/>
          </p:cNvPicPr>
          <p:nvPr/>
        </p:nvPicPr>
        <p:blipFill>
          <a:blip r:embed="rId2">
            <a:extLst/>
          </a:blip>
          <a:stretch>
            <a:fillRect/>
          </a:stretch>
        </p:blipFill>
        <p:spPr>
          <a:xfrm>
            <a:off x="14457404" y="8842743"/>
            <a:ext cx="9637224" cy="3755899"/>
          </a:xfrm>
          <a:prstGeom prst="rect">
            <a:avLst/>
          </a:prstGeom>
          <a:ln w="12700">
            <a:miter lim="400000"/>
          </a:ln>
        </p:spPr>
      </p:pic>
      <p:sp>
        <p:nvSpPr>
          <p:cNvPr id="505"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Emotion Recognition in Speech"/>
          <p:cNvSpPr txBox="1"/>
          <p:nvPr>
            <p:ph type="title"/>
          </p:nvPr>
        </p:nvSpPr>
        <p:spPr>
          <a:xfrm>
            <a:off x="2194560" y="573206"/>
            <a:ext cx="20116802" cy="2901514"/>
          </a:xfrm>
          <a:prstGeom prst="rect">
            <a:avLst/>
          </a:prstGeom>
        </p:spPr>
        <p:txBody>
          <a:bodyPr/>
          <a:lstStyle/>
          <a:p>
            <a:pPr/>
            <a:r>
              <a:t>Emotion Recognition - Dimensional </a:t>
            </a:r>
          </a:p>
        </p:txBody>
      </p:sp>
      <p:sp>
        <p:nvSpPr>
          <p:cNvPr id="508" name="Spectrogram"/>
          <p:cNvSpPr txBox="1"/>
          <p:nvPr>
            <p:ph type="body" sz="quarter" idx="1"/>
          </p:nvPr>
        </p:nvSpPr>
        <p:spPr>
          <a:xfrm>
            <a:off x="2177399" y="4069600"/>
            <a:ext cx="10142147" cy="1800380"/>
          </a:xfrm>
          <a:prstGeom prst="rect">
            <a:avLst/>
          </a:prstGeom>
        </p:spPr>
        <p:txBody>
          <a:bodyPr/>
          <a:lstStyle>
            <a:lvl1pPr marL="182872" indent="-182872">
              <a:defRPr b="1"/>
            </a:lvl1pPr>
          </a:lstStyle>
          <a:p>
            <a:pPr/>
            <a:r>
              <a:t>Spectrogram</a:t>
            </a:r>
          </a:p>
        </p:txBody>
      </p:sp>
      <p:sp>
        <p:nvSpPr>
          <p:cNvPr id="509" name="Waveform"/>
          <p:cNvSpPr txBox="1"/>
          <p:nvPr/>
        </p:nvSpPr>
        <p:spPr>
          <a:xfrm>
            <a:off x="12641056" y="4069600"/>
            <a:ext cx="10142146" cy="180038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marL="182872" indent="-182872" algn="l" defTabSz="1828800">
              <a:lnSpc>
                <a:spcPct val="90000"/>
              </a:lnSpc>
              <a:spcBef>
                <a:spcPts val="2400"/>
              </a:spcBef>
              <a:buClr>
                <a:srgbClr val="1CADE4"/>
              </a:buClr>
              <a:buSzPct val="100000"/>
              <a:buFont typeface="Calibri"/>
              <a:buChar char=" "/>
              <a:defRPr b="1" sz="4800">
                <a:solidFill>
                  <a:srgbClr val="404040"/>
                </a:solidFill>
                <a:latin typeface="Calibri"/>
                <a:ea typeface="Calibri"/>
                <a:cs typeface="Calibri"/>
                <a:sym typeface="Calibri"/>
              </a:defRPr>
            </a:lvl1pPr>
          </a:lstStyle>
          <a:p>
            <a:pPr/>
            <a:r>
              <a:t>Waveform</a:t>
            </a:r>
          </a:p>
        </p:txBody>
      </p:sp>
      <p:pic>
        <p:nvPicPr>
          <p:cNvPr id="510" name="16_spectrogram.png" descr="16_spectrogram.png"/>
          <p:cNvPicPr>
            <a:picLocks noChangeAspect="1"/>
          </p:cNvPicPr>
          <p:nvPr/>
        </p:nvPicPr>
        <p:blipFill>
          <a:blip r:embed="rId2">
            <a:extLst/>
          </a:blip>
          <a:stretch>
            <a:fillRect/>
          </a:stretch>
        </p:blipFill>
        <p:spPr>
          <a:xfrm>
            <a:off x="1600804" y="4927974"/>
            <a:ext cx="7599344" cy="3799676"/>
          </a:xfrm>
          <a:prstGeom prst="rect">
            <a:avLst/>
          </a:prstGeom>
          <a:ln w="12700">
            <a:miter lim="400000"/>
          </a:ln>
        </p:spPr>
      </p:pic>
      <p:pic>
        <p:nvPicPr>
          <p:cNvPr id="511" name="16_waveform.png" descr="16_waveform.png"/>
          <p:cNvPicPr>
            <a:picLocks noChangeAspect="1"/>
          </p:cNvPicPr>
          <p:nvPr/>
        </p:nvPicPr>
        <p:blipFill>
          <a:blip r:embed="rId3">
            <a:extLst/>
          </a:blip>
          <a:stretch>
            <a:fillRect/>
          </a:stretch>
        </p:blipFill>
        <p:spPr>
          <a:xfrm>
            <a:off x="12088220" y="4927974"/>
            <a:ext cx="7599345" cy="3799676"/>
          </a:xfrm>
          <a:prstGeom prst="rect">
            <a:avLst/>
          </a:prstGeom>
          <a:ln w="12700">
            <a:miter lim="400000"/>
          </a:ln>
        </p:spPr>
      </p:pic>
      <p:sp>
        <p:nvSpPr>
          <p:cNvPr id="512" name="Do spectrograms and waveforms contain complementary information for emotion recognition in speech?"/>
          <p:cNvSpPr txBox="1"/>
          <p:nvPr/>
        </p:nvSpPr>
        <p:spPr>
          <a:xfrm>
            <a:off x="3766418" y="8365100"/>
            <a:ext cx="16851164" cy="3394174"/>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marL="171906" indent="-171906" algn="l" defTabSz="1719072">
              <a:lnSpc>
                <a:spcPct val="90000"/>
              </a:lnSpc>
              <a:spcBef>
                <a:spcPts val="2200"/>
              </a:spcBef>
              <a:buClr>
                <a:srgbClr val="1CADE4"/>
              </a:buClr>
              <a:buSzPct val="100000"/>
              <a:buFont typeface="Calibri"/>
              <a:buChar char=" "/>
              <a:defRPr sz="5600">
                <a:solidFill>
                  <a:srgbClr val="404040"/>
                </a:solidFill>
                <a:latin typeface="Calibri"/>
                <a:ea typeface="Calibri"/>
                <a:cs typeface="Calibri"/>
                <a:sym typeface="Calibri"/>
              </a:defRPr>
            </a:pPr>
          </a:p>
          <a:p>
            <a:pPr marL="171906" indent="-171906" algn="l" defTabSz="1719072">
              <a:lnSpc>
                <a:spcPct val="90000"/>
              </a:lnSpc>
              <a:spcBef>
                <a:spcPts val="2200"/>
              </a:spcBef>
              <a:buClr>
                <a:srgbClr val="1CADE4"/>
              </a:buClr>
              <a:buSzPct val="100000"/>
              <a:buFont typeface="Calibri"/>
              <a:buChar char=" "/>
              <a:defRPr sz="5600">
                <a:solidFill>
                  <a:srgbClr val="404040"/>
                </a:solidFill>
                <a:latin typeface="Calibri"/>
                <a:ea typeface="Calibri"/>
                <a:cs typeface="Calibri"/>
                <a:sym typeface="Calibri"/>
              </a:defRPr>
            </a:pPr>
            <a:r>
              <a:t>Do spectrograms and waveforms contain complementary information for emotion recognition in speech?</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Experiment Models"/>
          <p:cNvSpPr txBox="1"/>
          <p:nvPr>
            <p:ph type="title"/>
          </p:nvPr>
        </p:nvSpPr>
        <p:spPr>
          <a:xfrm>
            <a:off x="2295623" y="916964"/>
            <a:ext cx="20116802" cy="2605561"/>
          </a:xfrm>
          <a:prstGeom prst="rect">
            <a:avLst/>
          </a:prstGeom>
        </p:spPr>
        <p:txBody>
          <a:bodyPr/>
          <a:lstStyle/>
          <a:p>
            <a:pPr/>
            <a:r>
              <a:t>Emotion Recognition - </a:t>
            </a:r>
            <a:r>
              <a:rPr>
                <a:solidFill>
                  <a:srgbClr val="000000"/>
                </a:solidFill>
              </a:rPr>
              <a:t>Dimensional</a:t>
            </a:r>
          </a:p>
        </p:txBody>
      </p:sp>
      <p:sp>
        <p:nvSpPr>
          <p:cNvPr id="515" name="Baseline - hand-engineered features…"/>
          <p:cNvSpPr txBox="1"/>
          <p:nvPr>
            <p:ph type="body" sz="half" idx="1"/>
          </p:nvPr>
        </p:nvSpPr>
        <p:spPr>
          <a:xfrm>
            <a:off x="2194560" y="3691468"/>
            <a:ext cx="13375728" cy="8046720"/>
          </a:xfrm>
          <a:prstGeom prst="rect">
            <a:avLst/>
          </a:prstGeom>
        </p:spPr>
        <p:txBody>
          <a:bodyPr/>
          <a:lstStyle/>
          <a:p>
            <a:pPr>
              <a:defRPr b="1"/>
            </a:pPr>
            <a:r>
              <a:t>(Yang and Hirschberg, 2018)</a:t>
            </a:r>
          </a:p>
          <a:p>
            <a:pPr marL="481262" indent="-481262">
              <a:buClrTx/>
              <a:buFontTx/>
              <a:buChar char="•"/>
            </a:pPr>
            <a:r>
              <a:t>Input: </a:t>
            </a:r>
            <a:r>
              <a:rPr b="1"/>
              <a:t>raw waveform and spectrogram</a:t>
            </a:r>
          </a:p>
          <a:p>
            <a:pPr marL="481262" indent="-481262">
              <a:buClrTx/>
              <a:buFontTx/>
              <a:buChar char="•"/>
            </a:pPr>
            <a:r>
              <a:t>Model: convolutional recurrent neural networks</a:t>
            </a:r>
          </a:p>
          <a:p>
            <a:pPr marL="481262" indent="-481262">
              <a:buClrTx/>
              <a:buFontTx/>
              <a:buChar char="•"/>
            </a:pPr>
            <a:r>
              <a:t>Task: Predict arousal and valence</a:t>
            </a:r>
          </a:p>
          <a:p>
            <a:pPr lvl="1" marL="682430" indent="-481262">
              <a:buClrTx/>
              <a:buFontTx/>
              <a:buChar char="•"/>
            </a:pPr>
            <a:r>
              <a:t>Continuous in both time and value</a:t>
            </a:r>
          </a:p>
          <a:p>
            <a:pPr marL="481262" indent="-481262">
              <a:buClrTx/>
              <a:buFontTx/>
              <a:buChar char="•"/>
            </a:pPr>
            <a:r>
              <a:t>Results:</a:t>
            </a:r>
          </a:p>
        </p:txBody>
      </p:sp>
      <p:pic>
        <p:nvPicPr>
          <p:cNvPr id="516" name="architecture2.png" descr="architecture2.png"/>
          <p:cNvPicPr>
            <a:picLocks noChangeAspect="1"/>
          </p:cNvPicPr>
          <p:nvPr/>
        </p:nvPicPr>
        <p:blipFill>
          <a:blip r:embed="rId2">
            <a:extLst/>
          </a:blip>
          <a:stretch>
            <a:fillRect/>
          </a:stretch>
        </p:blipFill>
        <p:spPr>
          <a:xfrm>
            <a:off x="15733867" y="3502161"/>
            <a:ext cx="7368578" cy="9146354"/>
          </a:xfrm>
          <a:prstGeom prst="rect">
            <a:avLst/>
          </a:prstGeom>
          <a:ln w="12700">
            <a:miter lim="400000"/>
          </a:ln>
        </p:spPr>
      </p:pic>
      <p:sp>
        <p:nvSpPr>
          <p:cNvPr id="517"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18" name="Image" descr="Image"/>
          <p:cNvPicPr>
            <a:picLocks noChangeAspect="1"/>
          </p:cNvPicPr>
          <p:nvPr/>
        </p:nvPicPr>
        <p:blipFill>
          <a:blip r:embed="rId3">
            <a:extLst/>
          </a:blip>
          <a:stretch>
            <a:fillRect/>
          </a:stretch>
        </p:blipFill>
        <p:spPr>
          <a:xfrm>
            <a:off x="4868917" y="7935055"/>
            <a:ext cx="7429900" cy="4489367"/>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 name="Example Analysis"/>
          <p:cNvSpPr txBox="1"/>
          <p:nvPr>
            <p:ph type="title"/>
          </p:nvPr>
        </p:nvSpPr>
        <p:spPr>
          <a:xfrm>
            <a:off x="2194560" y="573206"/>
            <a:ext cx="20116802" cy="2901514"/>
          </a:xfrm>
          <a:prstGeom prst="rect">
            <a:avLst/>
          </a:prstGeom>
        </p:spPr>
        <p:txBody>
          <a:bodyPr/>
          <a:lstStyle>
            <a:lvl1pPr>
              <a:defRPr>
                <a:solidFill>
                  <a:srgbClr val="000000"/>
                </a:solidFill>
              </a:defRPr>
            </a:lvl1pPr>
          </a:lstStyle>
          <a:p>
            <a:pPr/>
            <a:r>
              <a:t>Example Analysis - Dimensional</a:t>
            </a:r>
          </a:p>
        </p:txBody>
      </p:sp>
      <p:sp>
        <p:nvSpPr>
          <p:cNvPr id="521" name="Local…"/>
          <p:cNvSpPr txBox="1"/>
          <p:nvPr>
            <p:ph type="body" sz="quarter" idx="1"/>
          </p:nvPr>
        </p:nvSpPr>
        <p:spPr>
          <a:xfrm>
            <a:off x="20102185" y="8850201"/>
            <a:ext cx="3967277" cy="4215720"/>
          </a:xfrm>
          <a:prstGeom prst="rect">
            <a:avLst/>
          </a:prstGeom>
        </p:spPr>
        <p:txBody>
          <a:bodyPr/>
          <a:lstStyle/>
          <a:p>
            <a:pPr marL="0" indent="0">
              <a:lnSpc>
                <a:spcPts val="5400"/>
              </a:lnSpc>
              <a:buSzTx/>
              <a:buNone/>
            </a:pPr>
            <a:r>
              <a:t>Local </a:t>
            </a:r>
          </a:p>
          <a:p>
            <a:pPr marL="0" indent="0">
              <a:lnSpc>
                <a:spcPts val="5400"/>
              </a:lnSpc>
              <a:buSzTx/>
              <a:buNone/>
            </a:pPr>
            <a:r>
              <a:t>Interpretable </a:t>
            </a:r>
          </a:p>
          <a:p>
            <a:pPr marL="0" indent="0">
              <a:lnSpc>
                <a:spcPts val="5400"/>
              </a:lnSpc>
              <a:buSzTx/>
              <a:buNone/>
            </a:pPr>
            <a:r>
              <a:t>Modelagnostic</a:t>
            </a:r>
          </a:p>
          <a:p>
            <a:pPr marL="0" indent="0">
              <a:lnSpc>
                <a:spcPts val="5400"/>
              </a:lnSpc>
              <a:buSzTx/>
              <a:buNone/>
            </a:pPr>
            <a:r>
              <a:t>Explanations</a:t>
            </a:r>
          </a:p>
          <a:p>
            <a:pPr marL="0" indent="0">
              <a:lnSpc>
                <a:spcPts val="5400"/>
              </a:lnSpc>
              <a:buSzTx/>
              <a:buNone/>
            </a:pPr>
            <a:r>
              <a:t> (LIME) </a:t>
            </a:r>
          </a:p>
        </p:txBody>
      </p:sp>
      <p:pic>
        <p:nvPicPr>
          <p:cNvPr id="522" name="negative.wav" descr="negative.wav"/>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6214478" y="10194070"/>
            <a:ext cx="1" cy="1"/>
          </a:xfrm>
          <a:prstGeom prst="rect">
            <a:avLst/>
          </a:prstGeom>
          <a:ln w="12700">
            <a:miter lim="400000"/>
          </a:ln>
        </p:spPr>
      </p:pic>
      <p:pic>
        <p:nvPicPr>
          <p:cNvPr id="523" name="arousal_slide.pdf" descr="arousal_slide.pdf"/>
          <p:cNvPicPr>
            <a:picLocks noChangeAspect="1"/>
          </p:cNvPicPr>
          <p:nvPr/>
        </p:nvPicPr>
        <p:blipFill>
          <a:blip r:embed="rId5">
            <a:extLst/>
          </a:blip>
          <a:stretch>
            <a:fillRect/>
          </a:stretch>
        </p:blipFill>
        <p:spPr>
          <a:xfrm>
            <a:off x="3119496" y="4005453"/>
            <a:ext cx="7855145" cy="5891360"/>
          </a:xfrm>
          <a:prstGeom prst="rect">
            <a:avLst/>
          </a:prstGeom>
          <a:ln w="12700">
            <a:miter lim="400000"/>
          </a:ln>
        </p:spPr>
      </p:pic>
      <p:pic>
        <p:nvPicPr>
          <p:cNvPr id="524" name="valence_slide.pdf" descr="valence_slide.pdf"/>
          <p:cNvPicPr>
            <a:picLocks noChangeAspect="1"/>
          </p:cNvPicPr>
          <p:nvPr/>
        </p:nvPicPr>
        <p:blipFill>
          <a:blip r:embed="rId6">
            <a:extLst/>
          </a:blip>
          <a:stretch>
            <a:fillRect/>
          </a:stretch>
        </p:blipFill>
        <p:spPr>
          <a:xfrm>
            <a:off x="11610840" y="4005453"/>
            <a:ext cx="7855144" cy="5891360"/>
          </a:xfrm>
          <a:prstGeom prst="rect">
            <a:avLst/>
          </a:prstGeom>
          <a:ln w="12700">
            <a:miter lim="400000"/>
          </a:ln>
        </p:spPr>
      </p:pic>
      <p:pic>
        <p:nvPicPr>
          <p:cNvPr id="525" name="lime.pdf" descr="lime.pdf"/>
          <p:cNvPicPr>
            <a:picLocks noChangeAspect="1"/>
          </p:cNvPicPr>
          <p:nvPr/>
        </p:nvPicPr>
        <p:blipFill>
          <a:blip r:embed="rId7">
            <a:extLst/>
          </a:blip>
          <a:stretch>
            <a:fillRect/>
          </a:stretch>
        </p:blipFill>
        <p:spPr>
          <a:xfrm>
            <a:off x="11610840" y="10300827"/>
            <a:ext cx="7855144" cy="1963790"/>
          </a:xfrm>
          <a:prstGeom prst="rect">
            <a:avLst/>
          </a:prstGeom>
          <a:ln w="12700">
            <a:miter lim="400000"/>
          </a:ln>
        </p:spPr>
      </p:pic>
      <p:sp>
        <p:nvSpPr>
          <p:cNvPr id="526" name="Local…"/>
          <p:cNvSpPr txBox="1"/>
          <p:nvPr/>
        </p:nvSpPr>
        <p:spPr>
          <a:xfrm>
            <a:off x="14791331" y="9615198"/>
            <a:ext cx="5529944" cy="914404"/>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algn="l" defTabSz="1755644">
              <a:lnSpc>
                <a:spcPts val="5000"/>
              </a:lnSpc>
              <a:defRPr b="1" sz="2800">
                <a:solidFill>
                  <a:srgbClr val="404040"/>
                </a:solidFill>
                <a:latin typeface="Calibri"/>
                <a:ea typeface="Calibri"/>
                <a:cs typeface="Calibri"/>
                <a:sym typeface="Calibri"/>
              </a:defRPr>
            </a:lvl1pPr>
          </a:lstStyle>
          <a:p>
            <a:pPr/>
            <a:r>
              <a:t>“…cos she’s so frigging superior"</a:t>
            </a:r>
          </a:p>
        </p:txBody>
      </p:sp>
      <p:sp>
        <p:nvSpPr>
          <p:cNvPr id="527" name="Spectrogram"/>
          <p:cNvSpPr txBox="1"/>
          <p:nvPr/>
        </p:nvSpPr>
        <p:spPr>
          <a:xfrm>
            <a:off x="14044020" y="3655016"/>
            <a:ext cx="2768656" cy="914404"/>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marL="182875" indent="-182875" defTabSz="1828800">
              <a:lnSpc>
                <a:spcPct val="90000"/>
              </a:lnSpc>
              <a:spcBef>
                <a:spcPts val="2400"/>
              </a:spcBef>
              <a:buClr>
                <a:srgbClr val="1CADE4"/>
              </a:buClr>
              <a:buSzPct val="100000"/>
              <a:buFont typeface="Calibri"/>
              <a:buChar char=" "/>
              <a:defRPr b="1" sz="4800">
                <a:solidFill>
                  <a:srgbClr val="404040"/>
                </a:solidFill>
                <a:latin typeface="Calibri"/>
                <a:ea typeface="Calibri"/>
                <a:cs typeface="Calibri"/>
                <a:sym typeface="Calibri"/>
              </a:defRPr>
            </a:lvl1pPr>
          </a:lstStyle>
          <a:p>
            <a:pPr/>
            <a:r>
              <a:t>Valence</a:t>
            </a:r>
          </a:p>
        </p:txBody>
      </p:sp>
      <p:sp>
        <p:nvSpPr>
          <p:cNvPr id="528" name="Spectrogram"/>
          <p:cNvSpPr txBox="1"/>
          <p:nvPr/>
        </p:nvSpPr>
        <p:spPr>
          <a:xfrm>
            <a:off x="5611941" y="3655016"/>
            <a:ext cx="2768655" cy="914404"/>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lvl1pPr marL="182875" indent="-182875" defTabSz="1828800">
              <a:lnSpc>
                <a:spcPct val="90000"/>
              </a:lnSpc>
              <a:spcBef>
                <a:spcPts val="2400"/>
              </a:spcBef>
              <a:buClr>
                <a:srgbClr val="1CADE4"/>
              </a:buClr>
              <a:buSzPct val="100000"/>
              <a:buFont typeface="Calibri"/>
              <a:buChar char=" "/>
              <a:defRPr b="1" sz="4800">
                <a:solidFill>
                  <a:srgbClr val="404040"/>
                </a:solidFill>
                <a:latin typeface="Calibri"/>
                <a:ea typeface="Calibri"/>
                <a:cs typeface="Calibri"/>
                <a:sym typeface="Calibri"/>
              </a:defRPr>
            </a:lvl1pPr>
          </a:lstStyle>
          <a:p>
            <a:pPr/>
            <a:r>
              <a:t>Arousal</a:t>
            </a:r>
          </a:p>
        </p:txBody>
      </p:sp>
      <p:sp>
        <p:nvSpPr>
          <p:cNvPr id="529" name="Slide Number"/>
          <p:cNvSpPr txBox="1"/>
          <p:nvPr>
            <p:ph type="sldNum" sz="quarter" idx="4294967295"/>
          </p:nvPr>
        </p:nvSpPr>
        <p:spPr>
          <a:xfrm>
            <a:off x="21971923" y="13068890"/>
            <a:ext cx="453045"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6000" fill="hold"/>
                                        <p:tgtEl>
                                          <p:spTgt spid="52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7" fill="hold" display="0">
                  <p:stCondLst>
                    <p:cond delay="indefinite"/>
                  </p:stCondLst>
                </p:cTn>
                <p:tgtEl>
                  <p:spTgt spid="52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1" name="Outline"/>
          <p:cNvSpPr txBox="1"/>
          <p:nvPr>
            <p:ph type="title"/>
          </p:nvPr>
        </p:nvSpPr>
        <p:spPr>
          <a:xfrm>
            <a:off x="2194560" y="573206"/>
            <a:ext cx="20116802" cy="2901514"/>
          </a:xfrm>
          <a:prstGeom prst="rect">
            <a:avLst/>
          </a:prstGeom>
        </p:spPr>
        <p:txBody>
          <a:bodyPr/>
          <a:lstStyle/>
          <a:p>
            <a:pPr/>
            <a:r>
              <a:t>Outline</a:t>
            </a:r>
          </a:p>
        </p:txBody>
      </p:sp>
      <p:sp>
        <p:nvSpPr>
          <p:cNvPr id="532" name="Emotion in speech…"/>
          <p:cNvSpPr txBox="1"/>
          <p:nvPr>
            <p:ph type="body" idx="1"/>
          </p:nvPr>
        </p:nvSpPr>
        <p:spPr>
          <a:xfrm>
            <a:off x="2194560" y="3691468"/>
            <a:ext cx="20116802" cy="8046720"/>
          </a:xfrm>
          <a:prstGeom prst="rect">
            <a:avLst/>
          </a:prstGeom>
        </p:spPr>
        <p:txBody>
          <a:bodyPr/>
          <a:lstStyle/>
          <a:p>
            <a:pPr marL="567557" indent="-567557">
              <a:buClrTx/>
              <a:buFont typeface="Arial"/>
              <a:buChar char="•"/>
            </a:pPr>
            <a:r>
              <a:t>Emotion in speech</a:t>
            </a:r>
          </a:p>
          <a:p>
            <a:pPr lvl="1" marL="1005838" indent="-548638">
              <a:buClrTx/>
              <a:buFont typeface="Arial"/>
              <a:buChar char="–"/>
            </a:pPr>
            <a:r>
              <a:t>Emotion theory</a:t>
            </a:r>
          </a:p>
          <a:p>
            <a:pPr lvl="1" marL="1005838" indent="-548638">
              <a:buClrTx/>
              <a:buFont typeface="Arial"/>
              <a:buChar char="–"/>
            </a:pPr>
            <a:r>
              <a:t>Emotional speech corpora</a:t>
            </a:r>
          </a:p>
          <a:p>
            <a:pPr lvl="1" marL="1005838" indent="-548638">
              <a:buClrTx/>
              <a:buFont typeface="Arial"/>
              <a:buChar char="–"/>
            </a:pPr>
            <a:r>
              <a:t>Features for emotional speech</a:t>
            </a:r>
          </a:p>
          <a:p>
            <a:pPr lvl="1" marL="1005838" indent="-548638">
              <a:buClrTx/>
              <a:buFont typeface="Arial"/>
              <a:buChar char="–"/>
            </a:pPr>
            <a:r>
              <a:t>Models for emotion recognition</a:t>
            </a:r>
          </a:p>
          <a:p>
            <a:pPr lvl="1" marL="1005838" indent="-548638">
              <a:buClrTx/>
              <a:buFont typeface="Arial"/>
              <a:buChar char="–"/>
              <a:defRPr>
                <a:solidFill>
                  <a:srgbClr val="B51600"/>
                </a:solidFill>
              </a:defRPr>
            </a:pPr>
            <a:r>
              <a:t>Expressive synthetic speech</a:t>
            </a:r>
          </a:p>
          <a:p>
            <a:pPr marL="567557" indent="-567557">
              <a:buClrTx/>
              <a:buFont typeface="Arial"/>
              <a:buChar char="•"/>
            </a:pPr>
            <a:r>
              <a:t>Sentiment and emotion in text</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http://emosamples.syntheticspeech.de/…"/>
          <p:cNvSpPr txBox="1"/>
          <p:nvPr/>
        </p:nvSpPr>
        <p:spPr>
          <a:xfrm>
            <a:off x="2202560" y="3671342"/>
            <a:ext cx="16459202" cy="9753601"/>
          </a:xfrm>
          <a:prstGeom prst="rect">
            <a:avLst/>
          </a:prstGeom>
          <a:ln w="12700">
            <a:miter lim="400000"/>
          </a:ln>
          <a:extLst>
            <a:ext uri="{C572A759-6A51-4108-AA02-DFA0A04FC94B}">
              <ma14:wrappingTextBoxFlag xmlns:ma14="http://schemas.microsoft.com/office/mac/drawingml/2011/main" val="1"/>
            </a:ext>
          </a:extLst>
        </p:spPr>
        <p:txBody>
          <a:bodyPr lIns="91437" tIns="91437" rIns="91437" bIns="91437">
            <a:normAutofit fontScale="100000" lnSpcReduction="0"/>
          </a:bodyPr>
          <a:lstStyle/>
          <a:p>
            <a:pPr marL="567557" indent="-567557" algn="l" defTabSz="1828800">
              <a:lnSpc>
                <a:spcPct val="115000"/>
              </a:lnSpc>
              <a:buSzPct val="100000"/>
              <a:buFont typeface="Arial"/>
              <a:buChar char="•"/>
              <a:defRPr sz="4800" u="sng">
                <a:solidFill>
                  <a:srgbClr val="0000FF"/>
                </a:solidFill>
                <a:uFill>
                  <a:solidFill>
                    <a:srgbClr val="0000FF"/>
                  </a:solidFill>
                </a:uFill>
                <a:latin typeface="Calibri"/>
                <a:ea typeface="Calibri"/>
                <a:cs typeface="Calibri"/>
                <a:sym typeface="Calibri"/>
              </a:defRPr>
            </a:pPr>
            <a:r>
              <a:rPr>
                <a:hlinkClick r:id="rId2" invalidUrl="" action="" tgtFrame="" tooltip="" history="1" highlightClick="0" endSnd="0"/>
              </a:rPr>
              <a:t>http://emosamples.syntheticspeech.de/</a:t>
            </a:r>
            <a:endParaRPr>
              <a:solidFill>
                <a:srgbClr val="404040"/>
              </a:solidFill>
            </a:endParaRP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Murtaza Bulut (2005): neutral              anger</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Greg Beller (2005): neutral            sad</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Acapela (2013): neutral            happy           sad</a:t>
            </a:r>
          </a:p>
          <a:p>
            <a:pPr algn="l" defTabSz="1828800">
              <a:lnSpc>
                <a:spcPct val="115000"/>
              </a:lnSpc>
              <a:defRPr sz="4800">
                <a:solidFill>
                  <a:srgbClr val="404040"/>
                </a:solidFill>
                <a:latin typeface="Calibri"/>
                <a:ea typeface="Calibri"/>
                <a:cs typeface="Calibri"/>
                <a:sym typeface="Calibri"/>
              </a:defRPr>
            </a:pPr>
            <a:r>
              <a:t>                             bad guy                 from afar</a:t>
            </a: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p>
          <a:p>
            <a:pPr marL="567557" indent="-567557" algn="l" defTabSz="1828800">
              <a:lnSpc>
                <a:spcPct val="115000"/>
              </a:lnSpc>
              <a:buSzPct val="100000"/>
              <a:buFont typeface="Arial"/>
              <a:buChar char="•"/>
              <a:defRPr sz="4800">
                <a:solidFill>
                  <a:srgbClr val="404040"/>
                </a:solidFill>
                <a:latin typeface="Calibri"/>
                <a:ea typeface="Calibri"/>
                <a:cs typeface="Calibri"/>
                <a:sym typeface="Calibri"/>
              </a:defRPr>
            </a:pPr>
            <a:r>
              <a:t>Laughters: Greg Beller(2009)</a:t>
            </a:r>
          </a:p>
          <a:p>
            <a:pPr lvl="8" algn="l" defTabSz="1828800">
              <a:lnSpc>
                <a:spcPct val="115000"/>
              </a:lnSpc>
              <a:defRPr sz="4800">
                <a:solidFill>
                  <a:srgbClr val="404040"/>
                </a:solidFill>
                <a:latin typeface="Calibri"/>
                <a:ea typeface="Calibri"/>
                <a:cs typeface="Calibri"/>
                <a:sym typeface="Calibri"/>
              </a:defRPr>
            </a:pPr>
            <a:r>
              <a:t>                        Shiva Sundaram(2007)</a:t>
            </a:r>
          </a:p>
        </p:txBody>
      </p:sp>
      <p:sp>
        <p:nvSpPr>
          <p:cNvPr id="535" name="Expressive Synthetic Speech"/>
          <p:cNvSpPr txBox="1"/>
          <p:nvPr>
            <p:ph type="title"/>
          </p:nvPr>
        </p:nvSpPr>
        <p:spPr>
          <a:xfrm>
            <a:off x="2194560" y="573206"/>
            <a:ext cx="20116802" cy="2901514"/>
          </a:xfrm>
          <a:prstGeom prst="rect">
            <a:avLst/>
          </a:prstGeom>
        </p:spPr>
        <p:txBody>
          <a:bodyPr/>
          <a:lstStyle/>
          <a:p>
            <a:pPr/>
            <a:r>
              <a:t>Expressive Synthetic Speech </a:t>
            </a:r>
          </a:p>
        </p:txBody>
      </p:sp>
      <p:pic>
        <p:nvPicPr>
          <p:cNvPr id="536" name="bulut_voiceconversion_angry.mp3" descr="bulut_voiceconversion_angry.mp3"/>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3476600" y="4223467"/>
            <a:ext cx="1" cy="1"/>
          </a:xfrm>
          <a:prstGeom prst="rect">
            <a:avLst/>
          </a:prstGeom>
          <a:ln w="12700">
            <a:miter lim="400000"/>
          </a:ln>
        </p:spPr>
      </p:pic>
      <p:pic>
        <p:nvPicPr>
          <p:cNvPr id="537" name="bulut_voiceconversion_neutral.mp3" descr="bulut_voiceconversion_neutral.mp3"/>
          <p:cNvPicPr>
            <a:picLocks noChangeAspect="0"/>
          </p:cNvPicPr>
          <p:nvPr>
            <a:audioFile r:link="rId6"/>
            <p:extLst>
              <p:ext uri="{DAA4B4D4-6D71-4841-9C94-3DE7FCFB9230}">
                <p14:media xmlns:p14="http://schemas.microsoft.com/office/powerpoint/2010/main" r:embed="rId7"/>
              </p:ext>
            </p:extLst>
          </p:nvPr>
        </p:nvPicPr>
        <p:blipFill>
          <a:blip r:embed="rId5">
            <a:extLst/>
          </a:blip>
          <a:stretch>
            <a:fillRect/>
          </a:stretch>
        </p:blipFill>
        <p:spPr>
          <a:xfrm>
            <a:off x="10437162" y="4386900"/>
            <a:ext cx="1" cy="1"/>
          </a:xfrm>
          <a:prstGeom prst="rect">
            <a:avLst/>
          </a:prstGeom>
          <a:ln w="12700">
            <a:miter lim="400000"/>
          </a:ln>
        </p:spPr>
      </p:pic>
      <p:pic>
        <p:nvPicPr>
          <p:cNvPr id="538" name="beller_sad.mp3" descr="beller_sad.mp3"/>
          <p:cNvPicPr>
            <a:picLocks noChangeAspect="0"/>
          </p:cNvPicPr>
          <p:nvPr>
            <a:audioFile r:link="rId8"/>
            <p:extLst>
              <p:ext uri="{DAA4B4D4-6D71-4841-9C94-3DE7FCFB9230}">
                <p14:media xmlns:p14="http://schemas.microsoft.com/office/powerpoint/2010/main" r:embed="rId9"/>
              </p:ext>
            </p:extLst>
          </p:nvPr>
        </p:nvPicPr>
        <p:blipFill>
          <a:blip r:embed="rId5">
            <a:extLst/>
          </a:blip>
          <a:stretch>
            <a:fillRect/>
          </a:stretch>
        </p:blipFill>
        <p:spPr>
          <a:xfrm>
            <a:off x="12208217" y="5380580"/>
            <a:ext cx="1" cy="1"/>
          </a:xfrm>
          <a:prstGeom prst="rect">
            <a:avLst/>
          </a:prstGeom>
          <a:ln w="12700">
            <a:miter lim="400000"/>
          </a:ln>
        </p:spPr>
      </p:pic>
      <p:pic>
        <p:nvPicPr>
          <p:cNvPr id="539" name="beller_neutral.mp3" descr="beller_neutral.mp3"/>
          <p:cNvPicPr>
            <a:picLocks noChangeAspect="0"/>
          </p:cNvPicPr>
          <p:nvPr>
            <a:audioFile r:link="rId10"/>
            <p:extLst>
              <p:ext uri="{DAA4B4D4-6D71-4841-9C94-3DE7FCFB9230}">
                <p14:media xmlns:p14="http://schemas.microsoft.com/office/powerpoint/2010/main" r:embed="rId11"/>
              </p:ext>
            </p:extLst>
          </p:nvPr>
        </p:nvPicPr>
        <p:blipFill>
          <a:blip r:embed="rId5">
            <a:extLst/>
          </a:blip>
          <a:stretch>
            <a:fillRect/>
          </a:stretch>
        </p:blipFill>
        <p:spPr>
          <a:xfrm>
            <a:off x="9498228" y="5441675"/>
            <a:ext cx="1" cy="1"/>
          </a:xfrm>
          <a:prstGeom prst="rect">
            <a:avLst/>
          </a:prstGeom>
          <a:ln w="12700">
            <a:miter lim="400000"/>
          </a:ln>
        </p:spPr>
      </p:pic>
      <p:pic>
        <p:nvPicPr>
          <p:cNvPr id="540" name="acapela_will_neutral.mp3" descr="acapela_will_neutral.mp3"/>
          <p:cNvPicPr>
            <a:picLocks noChangeAspect="0"/>
          </p:cNvPicPr>
          <p:nvPr>
            <a:audioFile r:link="rId12"/>
            <p:extLst>
              <p:ext uri="{DAA4B4D4-6D71-4841-9C94-3DE7FCFB9230}">
                <p14:media xmlns:p14="http://schemas.microsoft.com/office/powerpoint/2010/main" r:embed="rId13"/>
              </p:ext>
            </p:extLst>
          </p:nvPr>
        </p:nvPicPr>
        <p:blipFill>
          <a:blip r:embed="rId5">
            <a:extLst/>
          </a:blip>
          <a:stretch>
            <a:fillRect/>
          </a:stretch>
        </p:blipFill>
        <p:spPr>
          <a:xfrm>
            <a:off x="8666960" y="6858430"/>
            <a:ext cx="1" cy="1"/>
          </a:xfrm>
          <a:prstGeom prst="rect">
            <a:avLst/>
          </a:prstGeom>
          <a:ln w="12700">
            <a:miter lim="400000"/>
          </a:ln>
        </p:spPr>
      </p:pic>
      <p:pic>
        <p:nvPicPr>
          <p:cNvPr id="541" name="acapela_will_happy.mp3" descr="acapela_will_happy.mp3"/>
          <p:cNvPicPr>
            <a:picLocks noChangeAspect="0"/>
          </p:cNvPicPr>
          <p:nvPr>
            <a:audioFile r:link="rId14"/>
            <p:extLst>
              <p:ext uri="{DAA4B4D4-6D71-4841-9C94-3DE7FCFB9230}">
                <p14:media xmlns:p14="http://schemas.microsoft.com/office/powerpoint/2010/main" r:embed="rId15"/>
              </p:ext>
            </p:extLst>
          </p:nvPr>
        </p:nvPicPr>
        <p:blipFill>
          <a:blip r:embed="rId5">
            <a:extLst/>
          </a:blip>
          <a:stretch>
            <a:fillRect/>
          </a:stretch>
        </p:blipFill>
        <p:spPr>
          <a:xfrm>
            <a:off x="11784345" y="6888277"/>
            <a:ext cx="1" cy="1"/>
          </a:xfrm>
          <a:prstGeom prst="rect">
            <a:avLst/>
          </a:prstGeom>
          <a:ln w="12700">
            <a:miter lim="400000"/>
          </a:ln>
        </p:spPr>
      </p:pic>
      <p:pic>
        <p:nvPicPr>
          <p:cNvPr id="542" name="acapela_will_sad.mp3" descr="acapela_will_sad.mp3"/>
          <p:cNvPicPr>
            <a:picLocks noChangeAspect="0"/>
          </p:cNvPicPr>
          <p:nvPr>
            <a:audioFile r:link="rId16"/>
            <p:extLst>
              <p:ext uri="{DAA4B4D4-6D71-4841-9C94-3DE7FCFB9230}">
                <p14:media xmlns:p14="http://schemas.microsoft.com/office/powerpoint/2010/main" r:embed="rId17"/>
              </p:ext>
            </p:extLst>
          </p:nvPr>
        </p:nvPicPr>
        <p:blipFill>
          <a:blip r:embed="rId5">
            <a:extLst/>
          </a:blip>
          <a:stretch>
            <a:fillRect/>
          </a:stretch>
        </p:blipFill>
        <p:spPr>
          <a:xfrm>
            <a:off x="14244577" y="6961606"/>
            <a:ext cx="1" cy="1"/>
          </a:xfrm>
          <a:prstGeom prst="rect">
            <a:avLst/>
          </a:prstGeom>
          <a:ln w="12700">
            <a:miter lim="400000"/>
          </a:ln>
        </p:spPr>
      </p:pic>
      <p:pic>
        <p:nvPicPr>
          <p:cNvPr id="543" name="acapela_will_badGuy.mp3" descr="acapela_will_badGuy.mp3"/>
          <p:cNvPicPr>
            <a:picLocks noChangeAspect="0"/>
          </p:cNvPicPr>
          <p:nvPr>
            <a:audioFile r:link="rId18"/>
            <p:extLst>
              <p:ext uri="{DAA4B4D4-6D71-4841-9C94-3DE7FCFB9230}">
                <p14:media xmlns:p14="http://schemas.microsoft.com/office/powerpoint/2010/main" r:embed="rId19"/>
              </p:ext>
            </p:extLst>
          </p:nvPr>
        </p:nvPicPr>
        <p:blipFill>
          <a:blip r:embed="rId5">
            <a:extLst/>
          </a:blip>
          <a:stretch>
            <a:fillRect/>
          </a:stretch>
        </p:blipFill>
        <p:spPr>
          <a:xfrm>
            <a:off x="8724538" y="8150245"/>
            <a:ext cx="1" cy="1"/>
          </a:xfrm>
          <a:prstGeom prst="rect">
            <a:avLst/>
          </a:prstGeom>
          <a:ln w="12700">
            <a:miter lim="400000"/>
          </a:ln>
        </p:spPr>
      </p:pic>
      <p:pic>
        <p:nvPicPr>
          <p:cNvPr id="544" name="acapela_will_fromAfar.mp3" descr="acapela_will_fromAfar.mp3"/>
          <p:cNvPicPr>
            <a:picLocks noChangeAspect="0"/>
          </p:cNvPicPr>
          <p:nvPr>
            <a:audioFile r:link="rId20"/>
            <p:extLst>
              <p:ext uri="{DAA4B4D4-6D71-4841-9C94-3DE7FCFB9230}">
                <p14:media xmlns:p14="http://schemas.microsoft.com/office/powerpoint/2010/main" r:embed="rId21"/>
              </p:ext>
            </p:extLst>
          </p:nvPr>
        </p:nvPicPr>
        <p:blipFill>
          <a:blip r:embed="rId5">
            <a:extLst/>
          </a:blip>
          <a:stretch>
            <a:fillRect/>
          </a:stretch>
        </p:blipFill>
        <p:spPr>
          <a:xfrm>
            <a:off x="13266556" y="8032925"/>
            <a:ext cx="1" cy="1"/>
          </a:xfrm>
          <a:prstGeom prst="rect">
            <a:avLst/>
          </a:prstGeom>
          <a:ln w="12700">
            <a:miter lim="400000"/>
          </a:ln>
        </p:spPr>
      </p:pic>
      <p:pic>
        <p:nvPicPr>
          <p:cNvPr id="545" name="beller_laughter.mp3" descr="beller_laughter.mp3"/>
          <p:cNvPicPr>
            <a:picLocks noChangeAspect="0"/>
          </p:cNvPicPr>
          <p:nvPr>
            <a:audioFile r:link="rId22"/>
            <p:extLst>
              <p:ext uri="{DAA4B4D4-6D71-4841-9C94-3DE7FCFB9230}">
                <p14:media xmlns:p14="http://schemas.microsoft.com/office/powerpoint/2010/main" r:embed="rId23"/>
              </p:ext>
            </p:extLst>
          </p:nvPr>
        </p:nvPicPr>
        <p:blipFill>
          <a:blip r:embed="rId5">
            <a:extLst/>
          </a:blip>
          <a:stretch>
            <a:fillRect/>
          </a:stretch>
        </p:blipFill>
        <p:spPr>
          <a:xfrm>
            <a:off x="10277678" y="10154955"/>
            <a:ext cx="1" cy="1"/>
          </a:xfrm>
          <a:prstGeom prst="rect">
            <a:avLst/>
          </a:prstGeom>
          <a:ln w="12700">
            <a:miter lim="400000"/>
          </a:ln>
        </p:spPr>
      </p:pic>
      <p:pic>
        <p:nvPicPr>
          <p:cNvPr id="546" name="shiva_laughter.mp3" descr="shiva_laughter.mp3"/>
          <p:cNvPicPr>
            <a:picLocks noChangeAspect="0"/>
          </p:cNvPicPr>
          <p:nvPr>
            <a:audioFile r:link="rId24"/>
            <p:extLst>
              <p:ext uri="{DAA4B4D4-6D71-4841-9C94-3DE7FCFB9230}">
                <p14:media xmlns:p14="http://schemas.microsoft.com/office/powerpoint/2010/main" r:embed="rId25"/>
              </p:ext>
            </p:extLst>
          </p:nvPr>
        </p:nvPicPr>
        <p:blipFill>
          <a:blip r:embed="rId5">
            <a:extLst/>
          </a:blip>
          <a:stretch>
            <a:fillRect/>
          </a:stretch>
        </p:blipFill>
        <p:spPr>
          <a:xfrm>
            <a:off x="11315572" y="11326593"/>
            <a:ext cx="1" cy="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232" fill="hold"/>
                                        <p:tgtEl>
                                          <p:spTgt spid="537"/>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2483" fill="hold"/>
                                        <p:tgtEl>
                                          <p:spTgt spid="536"/>
                                        </p:tgtEl>
                                      </p:cBhvr>
                                    </p:cmd>
                                  </p:childTnLst>
                                </p:cTn>
                              </p:par>
                            </p:childTnLst>
                          </p:cTn>
                        </p:par>
                      </p:childTnLst>
                    </p:cTn>
                  </p:par>
                  <p:par>
                    <p:cTn id="11" fill="hold">
                      <p:stCondLst>
                        <p:cond delay="indefinite"/>
                      </p:stCondLst>
                      <p:childTnLst>
                        <p:par>
                          <p:cTn id="12" fill="hold">
                            <p:stCondLst>
                              <p:cond delay="0"/>
                            </p:stCondLst>
                            <p:childTnLst>
                              <p:par>
                                <p:cTn id="13" presetClass="mediacall" nodeType="clickEffect" presetSubtype="0" presetID="1" grpId="3" fill="hold">
                                  <p:stCondLst>
                                    <p:cond delay="0"/>
                                  </p:stCondLst>
                                  <p:childTnLst>
                                    <p:cmd type="call" cmd="playFrom(0.0)">
                                      <p:cBhvr>
                                        <p:cTn id="14" dur="2899" fill="hold"/>
                                        <p:tgtEl>
                                          <p:spTgt spid="539"/>
                                        </p:tgtEl>
                                      </p:cBhvr>
                                    </p:cmd>
                                  </p:childTnLst>
                                </p:cTn>
                              </p:par>
                            </p:childTnLst>
                          </p:cTn>
                        </p:par>
                      </p:childTnLst>
                    </p:cTn>
                  </p:par>
                  <p:par>
                    <p:cTn id="15" fill="hold">
                      <p:stCondLst>
                        <p:cond delay="indefinite"/>
                      </p:stCondLst>
                      <p:childTnLst>
                        <p:par>
                          <p:cTn id="16" fill="hold">
                            <p:stCondLst>
                              <p:cond delay="0"/>
                            </p:stCondLst>
                            <p:childTnLst>
                              <p:par>
                                <p:cTn id="17" presetClass="mediacall" nodeType="clickEffect" presetSubtype="0" presetID="1" grpId="4" fill="hold">
                                  <p:stCondLst>
                                    <p:cond delay="0"/>
                                  </p:stCondLst>
                                  <p:childTnLst>
                                    <p:cmd type="call" cmd="playFrom(0.0)">
                                      <p:cBhvr>
                                        <p:cTn id="18" dur="8568" fill="hold"/>
                                        <p:tgtEl>
                                          <p:spTgt spid="538"/>
                                        </p:tgtEl>
                                      </p:cBhvr>
                                    </p:cmd>
                                  </p:childTnLst>
                                </p:cTn>
                              </p:par>
                            </p:childTnLst>
                          </p:cTn>
                        </p:par>
                      </p:childTnLst>
                    </p:cTn>
                  </p:par>
                  <p:par>
                    <p:cTn id="19" fill="hold">
                      <p:stCondLst>
                        <p:cond delay="indefinite"/>
                      </p:stCondLst>
                      <p:childTnLst>
                        <p:par>
                          <p:cTn id="20" fill="hold">
                            <p:stCondLst>
                              <p:cond delay="0"/>
                            </p:stCondLst>
                            <p:childTnLst>
                              <p:par>
                                <p:cTn id="21" presetClass="mediacall" nodeType="clickEffect" presetSubtype="0" presetID="1" grpId="5" fill="hold">
                                  <p:stCondLst>
                                    <p:cond delay="0"/>
                                  </p:stCondLst>
                                  <p:childTnLst>
                                    <p:cmd type="call" cmd="playFrom(0.0)">
                                      <p:cBhvr>
                                        <p:cTn id="22" dur="12355" fill="hold"/>
                                        <p:tgtEl>
                                          <p:spTgt spid="540"/>
                                        </p:tgtEl>
                                      </p:cBhvr>
                                    </p:cmd>
                                  </p:childTnLst>
                                </p:cTn>
                              </p:par>
                            </p:childTnLst>
                          </p:cTn>
                        </p:par>
                      </p:childTnLst>
                    </p:cTn>
                  </p:par>
                  <p:par>
                    <p:cTn id="23" fill="hold">
                      <p:stCondLst>
                        <p:cond delay="indefinite"/>
                      </p:stCondLst>
                      <p:childTnLst>
                        <p:par>
                          <p:cTn id="24" fill="hold">
                            <p:stCondLst>
                              <p:cond delay="0"/>
                            </p:stCondLst>
                            <p:childTnLst>
                              <p:par>
                                <p:cTn id="25" presetClass="mediacall" nodeType="clickEffect" presetSubtype="0" presetID="1" grpId="6" fill="hold">
                                  <p:stCondLst>
                                    <p:cond delay="0"/>
                                  </p:stCondLst>
                                  <p:childTnLst>
                                    <p:cmd type="call" cmd="playFrom(0.0)">
                                      <p:cBhvr>
                                        <p:cTn id="26" dur="13322" fill="hold"/>
                                        <p:tgtEl>
                                          <p:spTgt spid="541"/>
                                        </p:tgtEl>
                                      </p:cBhvr>
                                    </p:cmd>
                                  </p:childTnLst>
                                </p:cTn>
                              </p:par>
                            </p:childTnLst>
                          </p:cTn>
                        </p:par>
                      </p:childTnLst>
                    </p:cTn>
                  </p:par>
                  <p:par>
                    <p:cTn id="27" fill="hold">
                      <p:stCondLst>
                        <p:cond delay="indefinite"/>
                      </p:stCondLst>
                      <p:childTnLst>
                        <p:par>
                          <p:cTn id="28" fill="hold">
                            <p:stCondLst>
                              <p:cond delay="0"/>
                            </p:stCondLst>
                            <p:childTnLst>
                              <p:par>
                                <p:cTn id="29" presetClass="mediacall" nodeType="clickEffect" presetSubtype="0" presetID="1" grpId="7" fill="hold">
                                  <p:stCondLst>
                                    <p:cond delay="0"/>
                                  </p:stCondLst>
                                  <p:childTnLst>
                                    <p:cmd type="call" cmd="playFrom(0.0)">
                                      <p:cBhvr>
                                        <p:cTn id="30" dur="17815" fill="hold"/>
                                        <p:tgtEl>
                                          <p:spTgt spid="542"/>
                                        </p:tgtEl>
                                      </p:cBhvr>
                                    </p:cmd>
                                  </p:childTnLst>
                                </p:cTn>
                              </p:par>
                            </p:childTnLst>
                          </p:cTn>
                        </p:par>
                      </p:childTnLst>
                    </p:cTn>
                  </p:par>
                  <p:par>
                    <p:cTn id="31" fill="hold">
                      <p:stCondLst>
                        <p:cond delay="indefinite"/>
                      </p:stCondLst>
                      <p:childTnLst>
                        <p:par>
                          <p:cTn id="32" fill="hold">
                            <p:stCondLst>
                              <p:cond delay="0"/>
                            </p:stCondLst>
                            <p:childTnLst>
                              <p:par>
                                <p:cTn id="33" presetClass="mediacall" nodeType="clickEffect" presetSubtype="0" presetID="1" grpId="8" fill="hold">
                                  <p:stCondLst>
                                    <p:cond delay="0"/>
                                  </p:stCondLst>
                                  <p:childTnLst>
                                    <p:cmd type="call" cmd="playFrom(0.0)">
                                      <p:cBhvr>
                                        <p:cTn id="34" dur="15359" fill="hold"/>
                                        <p:tgtEl>
                                          <p:spTgt spid="543"/>
                                        </p:tgtEl>
                                      </p:cBhvr>
                                    </p:cmd>
                                  </p:childTnLst>
                                </p:cTn>
                              </p:par>
                            </p:childTnLst>
                          </p:cTn>
                        </p:par>
                      </p:childTnLst>
                    </p:cTn>
                  </p:par>
                  <p:par>
                    <p:cTn id="35" fill="hold">
                      <p:stCondLst>
                        <p:cond delay="indefinite"/>
                      </p:stCondLst>
                      <p:childTnLst>
                        <p:par>
                          <p:cTn id="36" fill="hold">
                            <p:stCondLst>
                              <p:cond delay="0"/>
                            </p:stCondLst>
                            <p:childTnLst>
                              <p:par>
                                <p:cTn id="37" presetClass="mediacall" nodeType="clickEffect" presetSubtype="0" presetID="1" grpId="9" fill="hold">
                                  <p:stCondLst>
                                    <p:cond delay="0"/>
                                  </p:stCondLst>
                                  <p:childTnLst>
                                    <p:cmd type="call" cmd="playFrom(0.0)">
                                      <p:cBhvr>
                                        <p:cTn id="38" dur="15464" fill="hold"/>
                                        <p:tgtEl>
                                          <p:spTgt spid="544"/>
                                        </p:tgtEl>
                                      </p:cBhvr>
                                    </p:cmd>
                                  </p:childTnLst>
                                </p:cTn>
                              </p:par>
                            </p:childTnLst>
                          </p:cTn>
                        </p:par>
                      </p:childTnLst>
                    </p:cTn>
                  </p:par>
                  <p:par>
                    <p:cTn id="39" fill="hold">
                      <p:stCondLst>
                        <p:cond delay="indefinite"/>
                      </p:stCondLst>
                      <p:childTnLst>
                        <p:par>
                          <p:cTn id="40" fill="hold">
                            <p:stCondLst>
                              <p:cond delay="0"/>
                            </p:stCondLst>
                            <p:childTnLst>
                              <p:par>
                                <p:cTn id="41" presetClass="mediacall" nodeType="clickEffect" presetSubtype="0" presetID="1" grpId="10" fill="hold">
                                  <p:stCondLst>
                                    <p:cond delay="0"/>
                                  </p:stCondLst>
                                  <p:childTnLst>
                                    <p:cmd type="call" cmd="playFrom(0.0)">
                                      <p:cBhvr>
                                        <p:cTn id="42" dur="3599" fill="hold"/>
                                        <p:tgtEl>
                                          <p:spTgt spid="545"/>
                                        </p:tgtEl>
                                      </p:cBhvr>
                                    </p:cmd>
                                  </p:childTnLst>
                                </p:cTn>
                              </p:par>
                            </p:childTnLst>
                          </p:cTn>
                        </p:par>
                      </p:childTnLst>
                    </p:cTn>
                  </p:par>
                  <p:par>
                    <p:cTn id="43" fill="hold">
                      <p:stCondLst>
                        <p:cond delay="indefinite"/>
                      </p:stCondLst>
                      <p:childTnLst>
                        <p:par>
                          <p:cTn id="44" fill="hold">
                            <p:stCondLst>
                              <p:cond delay="0"/>
                            </p:stCondLst>
                            <p:childTnLst>
                              <p:par>
                                <p:cTn id="45" presetClass="mediacall" nodeType="clickEffect" presetSubtype="0" presetID="1" grpId="11" fill="hold">
                                  <p:stCondLst>
                                    <p:cond delay="0"/>
                                  </p:stCondLst>
                                  <p:childTnLst>
                                    <p:cmd type="call" cmd="playFrom(0.0)">
                                      <p:cBhvr>
                                        <p:cTn id="46" dur="19440" fill="hold"/>
                                        <p:tgtEl>
                                          <p:spTgt spid="54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47" fill="hold" display="0">
                  <p:stCondLst>
                    <p:cond delay="indefinite"/>
                  </p:stCondLst>
                </p:cTn>
                <p:tgtEl>
                  <p:spTgt spid="536"/>
                </p:tgtEl>
              </p:cMediaNode>
            </p:audio>
            <p:audio isNarration="0">
              <p:cMediaNode mute="0" showWhenStopped="0" numSld="1" vol="100000">
                <p:cTn id="48" fill="hold" display="0">
                  <p:stCondLst>
                    <p:cond delay="indefinite"/>
                  </p:stCondLst>
                </p:cTn>
                <p:tgtEl>
                  <p:spTgt spid="537"/>
                </p:tgtEl>
              </p:cMediaNode>
            </p:audio>
            <p:audio isNarration="0">
              <p:cMediaNode mute="0" showWhenStopped="0" numSld="1" vol="100000">
                <p:cTn id="49" fill="hold" display="0">
                  <p:stCondLst>
                    <p:cond delay="indefinite"/>
                  </p:stCondLst>
                </p:cTn>
                <p:tgtEl>
                  <p:spTgt spid="538"/>
                </p:tgtEl>
              </p:cMediaNode>
            </p:audio>
            <p:audio isNarration="0">
              <p:cMediaNode mute="0" showWhenStopped="0" numSld="1" vol="100000">
                <p:cTn id="50" fill="hold" display="0">
                  <p:stCondLst>
                    <p:cond delay="indefinite"/>
                  </p:stCondLst>
                </p:cTn>
                <p:tgtEl>
                  <p:spTgt spid="539"/>
                </p:tgtEl>
              </p:cMediaNode>
            </p:audio>
            <p:audio isNarration="0">
              <p:cMediaNode mute="0" showWhenStopped="0" numSld="1" vol="100000">
                <p:cTn id="51" fill="hold" display="0">
                  <p:stCondLst>
                    <p:cond delay="indefinite"/>
                  </p:stCondLst>
                </p:cTn>
                <p:tgtEl>
                  <p:spTgt spid="540"/>
                </p:tgtEl>
              </p:cMediaNode>
            </p:audio>
            <p:audio isNarration="0">
              <p:cMediaNode mute="0" showWhenStopped="0" numSld="1" vol="100000">
                <p:cTn id="52" fill="hold" display="0">
                  <p:stCondLst>
                    <p:cond delay="indefinite"/>
                  </p:stCondLst>
                </p:cTn>
                <p:tgtEl>
                  <p:spTgt spid="541"/>
                </p:tgtEl>
              </p:cMediaNode>
            </p:audio>
            <p:audio isNarration="0">
              <p:cMediaNode mute="0" showWhenStopped="0" numSld="1" vol="100000">
                <p:cTn id="53" fill="hold" display="0">
                  <p:stCondLst>
                    <p:cond delay="indefinite"/>
                  </p:stCondLst>
                </p:cTn>
                <p:tgtEl>
                  <p:spTgt spid="542"/>
                </p:tgtEl>
              </p:cMediaNode>
            </p:audio>
            <p:audio isNarration="0">
              <p:cMediaNode mute="0" showWhenStopped="0" numSld="1" vol="100000">
                <p:cTn id="54" fill="hold" display="0">
                  <p:stCondLst>
                    <p:cond delay="indefinite"/>
                  </p:stCondLst>
                </p:cTn>
                <p:tgtEl>
                  <p:spTgt spid="543"/>
                </p:tgtEl>
              </p:cMediaNode>
            </p:audio>
            <p:audio isNarration="0">
              <p:cMediaNode mute="0" showWhenStopped="0" numSld="1" vol="100000">
                <p:cTn id="55" fill="hold" display="0">
                  <p:stCondLst>
                    <p:cond delay="indefinite"/>
                  </p:stCondLst>
                </p:cTn>
                <p:tgtEl>
                  <p:spTgt spid="544"/>
                </p:tgtEl>
              </p:cMediaNode>
            </p:audio>
            <p:audio isNarration="0">
              <p:cMediaNode mute="0" showWhenStopped="0" numSld="1" vol="100000">
                <p:cTn id="56" fill="hold" display="0">
                  <p:stCondLst>
                    <p:cond delay="indefinite"/>
                  </p:stCondLst>
                </p:cTn>
                <p:tgtEl>
                  <p:spTgt spid="545"/>
                </p:tgtEl>
              </p:cMediaNode>
            </p:audio>
            <p:audio isNarration="0">
              <p:cMediaNode mute="0" showWhenStopped="0" numSld="1" vol="100000">
                <p:cTn id="57" fill="hold" display="0">
                  <p:stCondLst>
                    <p:cond delay="indefinite"/>
                  </p:stCondLst>
                </p:cTn>
                <p:tgtEl>
                  <p:spTgt spid="546"/>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48" name="Image" descr="Image"/>
          <p:cNvPicPr>
            <a:picLocks noChangeAspect="1"/>
          </p:cNvPicPr>
          <p:nvPr/>
        </p:nvPicPr>
        <p:blipFill>
          <a:blip r:embed="rId2">
            <a:extLst/>
          </a:blip>
          <a:stretch>
            <a:fillRect/>
          </a:stretch>
        </p:blipFill>
        <p:spPr>
          <a:xfrm>
            <a:off x="3350783" y="4850693"/>
            <a:ext cx="18006482" cy="5283416"/>
          </a:xfrm>
          <a:prstGeom prst="rect">
            <a:avLst/>
          </a:prstGeom>
          <a:ln w="12700">
            <a:miter lim="400000"/>
          </a:ln>
        </p:spPr>
      </p:pic>
      <p:sp>
        <p:nvSpPr>
          <p:cNvPr id="549" name="Tacotron (/täkōˌträn/): An end-to-end speech synthesis system by Google…"/>
          <p:cNvSpPr txBox="1"/>
          <p:nvPr>
            <p:ph type="body" idx="1"/>
          </p:nvPr>
        </p:nvSpPr>
        <p:spPr>
          <a:xfrm>
            <a:off x="2194560" y="3691468"/>
            <a:ext cx="17798672" cy="8046720"/>
          </a:xfrm>
          <a:prstGeom prst="rect">
            <a:avLst/>
          </a:prstGeom>
        </p:spPr>
        <p:txBody>
          <a:bodyPr/>
          <a:lstStyle/>
          <a:p>
            <a:pPr marL="567557" indent="-567557">
              <a:buClrTx/>
              <a:buFont typeface="Arial"/>
              <a:buChar char="•"/>
              <a:defRPr sz="4400"/>
            </a:pPr>
            <a:r>
              <a:t>Tacotron (/täkōˌträn/): An end-to-end speech synthesis system by Google</a:t>
            </a:r>
          </a:p>
          <a:p>
            <a:pPr marL="567557" indent="-567557">
              <a:buClrTx/>
              <a:buFont typeface="Arial"/>
              <a:buChar char="•"/>
              <a:defRPr sz="4400"/>
            </a:pPr>
            <a:r>
              <a:t>Tacotron + Style Tokens (Wang et al. 2018)</a:t>
            </a:r>
          </a:p>
          <a:p>
            <a:pPr>
              <a:defRPr sz="4400"/>
            </a:pPr>
          </a:p>
          <a:p>
            <a:pPr>
              <a:defRPr sz="4400"/>
            </a:pPr>
          </a:p>
          <a:p>
            <a:pPr>
              <a:defRPr sz="4400"/>
            </a:pPr>
          </a:p>
          <a:p>
            <a:pPr>
              <a:defRPr sz="4400"/>
            </a:pPr>
          </a:p>
          <a:p>
            <a:pPr>
              <a:defRPr sz="4400"/>
            </a:pPr>
          </a:p>
          <a:p>
            <a:pPr>
              <a:defRPr sz="4400"/>
            </a:pPr>
          </a:p>
          <a:p>
            <a:pPr marL="567557" indent="-567557">
              <a:buClrTx/>
              <a:buFont typeface="Arial"/>
              <a:buChar char="•"/>
              <a:defRPr i="1" sz="3700"/>
            </a:pPr>
            <a:r>
              <a:t>“United Airlines five six three from Los Angeles to New Orleans has Landed.”</a:t>
            </a:r>
          </a:p>
          <a:p>
            <a:pPr lvl="1" marL="1024757" indent="-567557">
              <a:buClrTx/>
              <a:buFont typeface="Arial"/>
              <a:buChar char="–"/>
              <a:defRPr i="1" sz="3700"/>
            </a:pPr>
            <a:r>
              <a:t>5 different “styles”:</a:t>
            </a:r>
          </a:p>
        </p:txBody>
      </p:sp>
      <p:sp>
        <p:nvSpPr>
          <p:cNvPr id="550" name="Expressive Synthetic Speech"/>
          <p:cNvSpPr txBox="1"/>
          <p:nvPr>
            <p:ph type="title"/>
          </p:nvPr>
        </p:nvSpPr>
        <p:spPr>
          <a:xfrm>
            <a:off x="2194560" y="573206"/>
            <a:ext cx="20116802" cy="2901514"/>
          </a:xfrm>
          <a:prstGeom prst="rect">
            <a:avLst/>
          </a:prstGeom>
        </p:spPr>
        <p:txBody>
          <a:bodyPr/>
          <a:lstStyle/>
          <a:p>
            <a:pPr/>
            <a:r>
              <a:t>Expressive Synthetic Speech </a:t>
            </a:r>
          </a:p>
        </p:txBody>
      </p:sp>
      <p:pic>
        <p:nvPicPr>
          <p:cNvPr id="551" name="Image" descr="Image"/>
          <p:cNvPicPr>
            <a:picLocks noChangeAspect="1"/>
          </p:cNvPicPr>
          <p:nvPr/>
        </p:nvPicPr>
        <p:blipFill>
          <a:blip r:embed="rId3">
            <a:extLst/>
          </a:blip>
          <a:stretch>
            <a:fillRect/>
          </a:stretch>
        </p:blipFill>
        <p:spPr>
          <a:xfrm>
            <a:off x="17265282" y="1748614"/>
            <a:ext cx="3517902" cy="1511301"/>
          </a:xfrm>
          <a:prstGeom prst="rect">
            <a:avLst/>
          </a:prstGeom>
          <a:ln w="12700">
            <a:miter lim="400000"/>
          </a:ln>
        </p:spPr>
      </p:pic>
      <p:pic>
        <p:nvPicPr>
          <p:cNvPr id="552" name="gstwn_vs_g_5.wav" descr="gstwn_vs_g_5.wav"/>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4096386" y="11373555"/>
            <a:ext cx="1" cy="1"/>
          </a:xfrm>
          <a:prstGeom prst="rect">
            <a:avLst/>
          </a:prstGeom>
          <a:ln w="12700">
            <a:miter lim="400000"/>
          </a:ln>
        </p:spPr>
      </p:pic>
      <p:pic>
        <p:nvPicPr>
          <p:cNvPr id="553" name="gstwn_vs_g_4.wav" descr="gstwn_vs_g_4.wav"/>
          <p:cNvPicPr>
            <a:picLocks noChangeAspect="0"/>
          </p:cNvPicPr>
          <p:nvPr>
            <a:audioFile r:link="rId7"/>
            <p:extLst>
              <p:ext uri="{DAA4B4D4-6D71-4841-9C94-3DE7FCFB9230}">
                <p14:media xmlns:p14="http://schemas.microsoft.com/office/powerpoint/2010/main" r:embed="rId8"/>
              </p:ext>
            </p:extLst>
          </p:nvPr>
        </p:nvPicPr>
        <p:blipFill>
          <a:blip r:embed="rId6">
            <a:extLst/>
          </a:blip>
          <a:stretch>
            <a:fillRect/>
          </a:stretch>
        </p:blipFill>
        <p:spPr>
          <a:xfrm>
            <a:off x="12554594" y="11363125"/>
            <a:ext cx="1" cy="1"/>
          </a:xfrm>
          <a:prstGeom prst="rect">
            <a:avLst/>
          </a:prstGeom>
          <a:ln w="12700">
            <a:miter lim="400000"/>
          </a:ln>
        </p:spPr>
      </p:pic>
      <p:pic>
        <p:nvPicPr>
          <p:cNvPr id="554" name="gstwn_vs_g_3.wav" descr="gstwn_vs_g_3.wav"/>
          <p:cNvPicPr>
            <a:picLocks noChangeAspect="0"/>
          </p:cNvPicPr>
          <p:nvPr>
            <a:audioFile r:link="rId9"/>
            <p:extLst>
              <p:ext uri="{DAA4B4D4-6D71-4841-9C94-3DE7FCFB9230}">
                <p14:media xmlns:p14="http://schemas.microsoft.com/office/powerpoint/2010/main" r:embed="rId10"/>
              </p:ext>
            </p:extLst>
          </p:nvPr>
        </p:nvPicPr>
        <p:blipFill>
          <a:blip r:embed="rId6">
            <a:extLst/>
          </a:blip>
          <a:stretch>
            <a:fillRect/>
          </a:stretch>
        </p:blipFill>
        <p:spPr>
          <a:xfrm>
            <a:off x="10757574" y="11352694"/>
            <a:ext cx="1" cy="1"/>
          </a:xfrm>
          <a:prstGeom prst="rect">
            <a:avLst/>
          </a:prstGeom>
          <a:ln w="12700">
            <a:miter lim="400000"/>
          </a:ln>
        </p:spPr>
      </p:pic>
      <p:pic>
        <p:nvPicPr>
          <p:cNvPr id="555" name="gstwn_vs_g_2.wav" descr="gstwn_vs_g_2.wav"/>
          <p:cNvPicPr>
            <a:picLocks noChangeAspect="0"/>
          </p:cNvPicPr>
          <p:nvPr>
            <a:audioFile r:link="rId11"/>
            <p:extLst>
              <p:ext uri="{DAA4B4D4-6D71-4841-9C94-3DE7FCFB9230}">
                <p14:media xmlns:p14="http://schemas.microsoft.com/office/powerpoint/2010/main" r:embed="rId12"/>
              </p:ext>
            </p:extLst>
          </p:nvPr>
        </p:nvPicPr>
        <p:blipFill>
          <a:blip r:embed="rId6">
            <a:extLst/>
          </a:blip>
          <a:stretch>
            <a:fillRect/>
          </a:stretch>
        </p:blipFill>
        <p:spPr>
          <a:xfrm>
            <a:off x="9137250" y="11361897"/>
            <a:ext cx="1" cy="1"/>
          </a:xfrm>
          <a:prstGeom prst="rect">
            <a:avLst/>
          </a:prstGeom>
          <a:ln w="12700">
            <a:miter lim="400000"/>
          </a:ln>
        </p:spPr>
      </p:pic>
      <p:pic>
        <p:nvPicPr>
          <p:cNvPr id="556" name="gstwn_vs_g.wav" descr="gstwn_vs_g.wav"/>
          <p:cNvPicPr>
            <a:picLocks noChangeAspect="0"/>
          </p:cNvPicPr>
          <p:nvPr>
            <a:audioFile r:link="rId13"/>
            <p:extLst>
              <p:ext uri="{DAA4B4D4-6D71-4841-9C94-3DE7FCFB9230}">
                <p14:media xmlns:p14="http://schemas.microsoft.com/office/powerpoint/2010/main" r:embed="rId14"/>
              </p:ext>
            </p:extLst>
          </p:nvPr>
        </p:nvPicPr>
        <p:blipFill>
          <a:blip r:embed="rId6">
            <a:extLst/>
          </a:blip>
          <a:stretch>
            <a:fillRect/>
          </a:stretch>
        </p:blipFill>
        <p:spPr>
          <a:xfrm>
            <a:off x="7438396" y="11331836"/>
            <a:ext cx="1" cy="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902" fill="hold"/>
                                        <p:tgtEl>
                                          <p:spTgt spid="556"/>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6955" fill="hold"/>
                                        <p:tgtEl>
                                          <p:spTgt spid="555"/>
                                        </p:tgtEl>
                                      </p:cBhvr>
                                    </p:cmd>
                                  </p:childTnLst>
                                </p:cTn>
                              </p:par>
                            </p:childTnLst>
                          </p:cTn>
                        </p:par>
                      </p:childTnLst>
                    </p:cTn>
                  </p:par>
                  <p:par>
                    <p:cTn id="11" fill="hold">
                      <p:stCondLst>
                        <p:cond delay="indefinite"/>
                      </p:stCondLst>
                      <p:childTnLst>
                        <p:par>
                          <p:cTn id="12" fill="hold">
                            <p:stCondLst>
                              <p:cond delay="0"/>
                            </p:stCondLst>
                            <p:childTnLst>
                              <p:par>
                                <p:cTn id="13" presetClass="mediacall" nodeType="clickEffect" presetSubtype="0" presetID="1" grpId="3" fill="hold">
                                  <p:stCondLst>
                                    <p:cond delay="0"/>
                                  </p:stCondLst>
                                  <p:childTnLst>
                                    <p:cmd type="call" cmd="playFrom(0.0)">
                                      <p:cBhvr>
                                        <p:cTn id="14" dur="5443" fill="hold"/>
                                        <p:tgtEl>
                                          <p:spTgt spid="554"/>
                                        </p:tgtEl>
                                      </p:cBhvr>
                                    </p:cmd>
                                  </p:childTnLst>
                                </p:cTn>
                              </p:par>
                            </p:childTnLst>
                          </p:cTn>
                        </p:par>
                      </p:childTnLst>
                    </p:cTn>
                  </p:par>
                  <p:par>
                    <p:cTn id="15" fill="hold">
                      <p:stCondLst>
                        <p:cond delay="indefinite"/>
                      </p:stCondLst>
                      <p:childTnLst>
                        <p:par>
                          <p:cTn id="16" fill="hold">
                            <p:stCondLst>
                              <p:cond delay="0"/>
                            </p:stCondLst>
                            <p:childTnLst>
                              <p:par>
                                <p:cTn id="17" presetClass="mediacall" nodeType="clickEffect" presetSubtype="0" presetID="1" grpId="4" fill="hold">
                                  <p:stCondLst>
                                    <p:cond delay="0"/>
                                  </p:stCondLst>
                                  <p:childTnLst>
                                    <p:cmd type="call" cmd="playFrom(0.0)">
                                      <p:cBhvr>
                                        <p:cTn id="18" dur="5546" fill="hold"/>
                                        <p:tgtEl>
                                          <p:spTgt spid="553"/>
                                        </p:tgtEl>
                                      </p:cBhvr>
                                    </p:cmd>
                                  </p:childTnLst>
                                </p:cTn>
                              </p:par>
                            </p:childTnLst>
                          </p:cTn>
                        </p:par>
                      </p:childTnLst>
                    </p:cTn>
                  </p:par>
                  <p:par>
                    <p:cTn id="19" fill="hold">
                      <p:stCondLst>
                        <p:cond delay="indefinite"/>
                      </p:stCondLst>
                      <p:childTnLst>
                        <p:par>
                          <p:cTn id="20" fill="hold">
                            <p:stCondLst>
                              <p:cond delay="0"/>
                            </p:stCondLst>
                            <p:childTnLst>
                              <p:par>
                                <p:cTn id="21" presetClass="mediacall" nodeType="clickEffect" presetSubtype="0" presetID="1" grpId="5" fill="hold">
                                  <p:stCondLst>
                                    <p:cond delay="0"/>
                                  </p:stCondLst>
                                  <p:childTnLst>
                                    <p:cmd type="call" cmd="playFrom(0.0)">
                                      <p:cBhvr>
                                        <p:cTn id="22" dur="5681" fill="hold"/>
                                        <p:tgtEl>
                                          <p:spTgt spid="55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23" fill="hold" display="0">
                  <p:stCondLst>
                    <p:cond delay="indefinite"/>
                  </p:stCondLst>
                </p:cTn>
                <p:tgtEl>
                  <p:spTgt spid="552"/>
                </p:tgtEl>
              </p:cMediaNode>
            </p:audio>
            <p:audio isNarration="0">
              <p:cMediaNode mute="0" showWhenStopped="0" numSld="1" vol="100000">
                <p:cTn id="24" fill="hold" display="0">
                  <p:stCondLst>
                    <p:cond delay="indefinite"/>
                  </p:stCondLst>
                </p:cTn>
                <p:tgtEl>
                  <p:spTgt spid="553"/>
                </p:tgtEl>
              </p:cMediaNode>
            </p:audio>
            <p:audio isNarration="0">
              <p:cMediaNode mute="0" showWhenStopped="0" numSld="1" vol="100000">
                <p:cTn id="25" fill="hold" display="0">
                  <p:stCondLst>
                    <p:cond delay="indefinite"/>
                  </p:stCondLst>
                </p:cTn>
                <p:tgtEl>
                  <p:spTgt spid="554"/>
                </p:tgtEl>
              </p:cMediaNode>
            </p:audio>
            <p:audio isNarration="0">
              <p:cMediaNode mute="0" showWhenStopped="0" numSld="1" vol="100000">
                <p:cTn id="26" fill="hold" display="0">
                  <p:stCondLst>
                    <p:cond delay="indefinite"/>
                  </p:stCondLst>
                </p:cTn>
                <p:tgtEl>
                  <p:spTgt spid="555"/>
                </p:tgtEl>
              </p:cMediaNode>
            </p:audio>
            <p:audio isNarration="0">
              <p:cMediaNode mute="0" showWhenStopped="0" numSld="1" vol="100000">
                <p:cTn id="27" fill="hold" display="0">
                  <p:stCondLst>
                    <p:cond delay="indefinite"/>
                  </p:stCondLst>
                </p:cTn>
                <p:tgtEl>
                  <p:spTgt spid="55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Emotion"/>
          <p:cNvSpPr txBox="1"/>
          <p:nvPr>
            <p:ph type="title"/>
          </p:nvPr>
        </p:nvSpPr>
        <p:spPr>
          <a:xfrm>
            <a:off x="2194560" y="573206"/>
            <a:ext cx="20116802" cy="2901514"/>
          </a:xfrm>
          <a:prstGeom prst="rect">
            <a:avLst/>
          </a:prstGeom>
        </p:spPr>
        <p:txBody>
          <a:bodyPr/>
          <a:lstStyle/>
          <a:p>
            <a:pPr/>
            <a:r>
              <a:t>What is Emotion?</a:t>
            </a:r>
          </a:p>
        </p:txBody>
      </p:sp>
      <p:sp>
        <p:nvSpPr>
          <p:cNvPr id="225" name="Slide Number"/>
          <p:cNvSpPr txBox="1"/>
          <p:nvPr>
            <p:ph type="sldNum" sz="quarter" idx="4294967295"/>
          </p:nvPr>
        </p:nvSpPr>
        <p:spPr>
          <a:xfrm>
            <a:off x="22100658" y="13068890"/>
            <a:ext cx="324309"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26" name="Categorical Approach…"/>
          <p:cNvSpPr txBox="1"/>
          <p:nvPr>
            <p:ph type="body" idx="1"/>
          </p:nvPr>
        </p:nvSpPr>
        <p:spPr>
          <a:xfrm>
            <a:off x="2194559" y="3691468"/>
            <a:ext cx="19817474" cy="7928868"/>
          </a:xfrm>
          <a:prstGeom prst="rect">
            <a:avLst/>
          </a:prstGeom>
        </p:spPr>
        <p:txBody>
          <a:bodyPr/>
          <a:lstStyle/>
          <a:p>
            <a:pPr marL="567557" indent="-567557">
              <a:buClrTx/>
              <a:buFont typeface="Arial"/>
              <a:buChar char="•"/>
            </a:pPr>
            <a:r>
              <a:t>Two families of theories of emotion</a:t>
            </a:r>
          </a:p>
          <a:p>
            <a:pPr lvl="1" marL="1005838" indent="-548638">
              <a:buClrTx/>
              <a:buFont typeface="Arial"/>
              <a:buChar char="–"/>
              <a:defRPr b="1"/>
            </a:pPr>
            <a:r>
              <a:t>Categorical</a:t>
            </a:r>
            <a:r>
              <a:rPr b="0"/>
              <a:t> approach</a:t>
            </a:r>
            <a:endParaRPr b="0"/>
          </a:p>
          <a:p>
            <a:pPr lvl="2" marL="1413162" indent="-498762">
              <a:buClrTx/>
              <a:buFont typeface="Arial"/>
              <a:buChar char="•"/>
            </a:pPr>
            <a:r>
              <a:t>Emotions are categories</a:t>
            </a:r>
          </a:p>
          <a:p>
            <a:pPr lvl="2" marL="1413162" indent="-498762">
              <a:buClrTx/>
              <a:buFont typeface="Arial"/>
              <a:buChar char="•"/>
            </a:pPr>
            <a:r>
              <a:t>Limited number of basic emotions</a:t>
            </a:r>
          </a:p>
          <a:p>
            <a:pPr lvl="1" marL="1005838" indent="-548638">
              <a:buClrTx/>
              <a:buFont typeface="Arial"/>
              <a:buChar char="–"/>
              <a:defRPr b="1"/>
            </a:pPr>
            <a:r>
              <a:t>Dimensional</a:t>
            </a:r>
            <a:r>
              <a:rPr b="0"/>
              <a:t> approach</a:t>
            </a:r>
            <a:endParaRPr b="0"/>
          </a:p>
          <a:p>
            <a:pPr lvl="2" marL="1413162" indent="-498762">
              <a:buClrTx/>
              <a:buFont typeface="Arial"/>
              <a:buChar char="•"/>
            </a:pPr>
            <a:r>
              <a:t>Emotions are dimensions</a:t>
            </a:r>
          </a:p>
          <a:p>
            <a:pPr lvl="2" marL="1413162" indent="-498762">
              <a:buClrTx/>
              <a:buFont typeface="Arial"/>
              <a:buChar char="•"/>
            </a:pPr>
            <a:r>
              <a:t>Limited number of labels but unlimited number of emotions</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58" name="Image" descr="Image"/>
          <p:cNvPicPr>
            <a:picLocks noChangeAspect="1"/>
          </p:cNvPicPr>
          <p:nvPr/>
        </p:nvPicPr>
        <p:blipFill>
          <a:blip r:embed="rId2">
            <a:extLst/>
          </a:blip>
          <a:stretch>
            <a:fillRect/>
          </a:stretch>
        </p:blipFill>
        <p:spPr>
          <a:xfrm>
            <a:off x="3350783" y="5073120"/>
            <a:ext cx="18006482" cy="5283416"/>
          </a:xfrm>
          <a:prstGeom prst="rect">
            <a:avLst/>
          </a:prstGeom>
          <a:ln w="12700">
            <a:miter lim="400000"/>
          </a:ln>
        </p:spPr>
      </p:pic>
      <p:sp>
        <p:nvSpPr>
          <p:cNvPr id="559" name="Tacotron (/täkōˌträn/): An end-to-end speech synthesis system by Google…"/>
          <p:cNvSpPr txBox="1"/>
          <p:nvPr>
            <p:ph type="body" idx="1"/>
          </p:nvPr>
        </p:nvSpPr>
        <p:spPr>
          <a:xfrm>
            <a:off x="2194560" y="3691468"/>
            <a:ext cx="20116802" cy="8046720"/>
          </a:xfrm>
          <a:prstGeom prst="rect">
            <a:avLst/>
          </a:prstGeom>
        </p:spPr>
        <p:txBody>
          <a:bodyPr/>
          <a:lstStyle/>
          <a:p>
            <a:pPr marL="567557" indent="-567557">
              <a:lnSpc>
                <a:spcPct val="103500"/>
              </a:lnSpc>
              <a:buClrTx/>
              <a:buFont typeface="Arial"/>
              <a:buChar char="•"/>
            </a:pPr>
            <a:r>
              <a:t>Tacotron (/täkōˌträn/): An end-to-end speech synthesis system by Google</a:t>
            </a:r>
          </a:p>
          <a:p>
            <a:pPr marL="567557" indent="-567557">
              <a:lnSpc>
                <a:spcPct val="103500"/>
              </a:lnSpc>
              <a:buClrTx/>
              <a:buFont typeface="Arial"/>
              <a:buChar char="•"/>
            </a:pPr>
            <a:r>
              <a:t>Tacotron + Style Tokens (Wang et al. 2018)</a:t>
            </a:r>
          </a:p>
          <a:p>
            <a:pPr>
              <a:lnSpc>
                <a:spcPct val="103500"/>
              </a:lnSpc>
            </a:pPr>
          </a:p>
          <a:p>
            <a:pPr>
              <a:lnSpc>
                <a:spcPct val="103500"/>
              </a:lnSpc>
            </a:pPr>
          </a:p>
          <a:p>
            <a:pPr>
              <a:lnSpc>
                <a:spcPct val="103500"/>
              </a:lnSpc>
            </a:pPr>
          </a:p>
          <a:p>
            <a:pPr>
              <a:lnSpc>
                <a:spcPct val="103500"/>
              </a:lnSpc>
            </a:pPr>
          </a:p>
          <a:p>
            <a:pPr>
              <a:lnSpc>
                <a:spcPct val="103500"/>
              </a:lnSpc>
            </a:pPr>
          </a:p>
          <a:p>
            <a:pPr>
              <a:lnSpc>
                <a:spcPct val="103500"/>
              </a:lnSpc>
            </a:pPr>
          </a:p>
          <a:p>
            <a:pPr marL="567557" indent="-567557">
              <a:lnSpc>
                <a:spcPct val="103500"/>
              </a:lnSpc>
              <a:buClrTx/>
              <a:buFont typeface="Arial"/>
              <a:buChar char="•"/>
              <a:defRPr i="1" sz="4000"/>
            </a:pPr>
          </a:p>
          <a:p>
            <a:pPr marL="567557" indent="-567557">
              <a:lnSpc>
                <a:spcPct val="103500"/>
              </a:lnSpc>
              <a:buClrTx/>
              <a:buFont typeface="Arial"/>
              <a:buChar char="•"/>
              <a:defRPr i="1" sz="4000"/>
            </a:pPr>
            <a:r>
              <a:t>“Here you go, a link for Biondo Racing Products and other related pages.”</a:t>
            </a:r>
          </a:p>
          <a:p>
            <a:pPr lvl="1" marL="1024757" indent="-567557">
              <a:lnSpc>
                <a:spcPct val="103500"/>
              </a:lnSpc>
              <a:buClrTx/>
              <a:buFont typeface="Arial"/>
              <a:buChar char="–"/>
              <a:defRPr i="1" sz="4000"/>
            </a:pPr>
            <a:r>
              <a:t>Style token A (-0.3/0.1/0.3/0.5):</a:t>
            </a:r>
          </a:p>
        </p:txBody>
      </p:sp>
      <p:sp>
        <p:nvSpPr>
          <p:cNvPr id="560" name="Expressive Synthetic Speech"/>
          <p:cNvSpPr txBox="1"/>
          <p:nvPr>
            <p:ph type="title"/>
          </p:nvPr>
        </p:nvSpPr>
        <p:spPr>
          <a:xfrm>
            <a:off x="2194560" y="573206"/>
            <a:ext cx="20116802" cy="2901514"/>
          </a:xfrm>
          <a:prstGeom prst="rect">
            <a:avLst/>
          </a:prstGeom>
        </p:spPr>
        <p:txBody>
          <a:bodyPr/>
          <a:lstStyle/>
          <a:p>
            <a:pPr/>
            <a:r>
              <a:t>Expressive Synthetic Speech </a:t>
            </a:r>
          </a:p>
        </p:txBody>
      </p:sp>
      <p:pic>
        <p:nvPicPr>
          <p:cNvPr id="561" name="Image" descr="Image"/>
          <p:cNvPicPr>
            <a:picLocks noChangeAspect="1"/>
          </p:cNvPicPr>
          <p:nvPr/>
        </p:nvPicPr>
        <p:blipFill>
          <a:blip r:embed="rId3">
            <a:extLst/>
          </a:blip>
          <a:stretch>
            <a:fillRect/>
          </a:stretch>
        </p:blipFill>
        <p:spPr>
          <a:xfrm>
            <a:off x="17265282" y="1748614"/>
            <a:ext cx="3517902" cy="1511301"/>
          </a:xfrm>
          <a:prstGeom prst="rect">
            <a:avLst/>
          </a:prstGeom>
          <a:ln w="12700">
            <a:miter lim="400000"/>
          </a:ln>
        </p:spPr>
      </p:pic>
      <p:pic>
        <p:nvPicPr>
          <p:cNvPr id="562" name="speed_-0.3.mp3" descr="speed_-0.3.mp3"/>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10248348" y="11118328"/>
            <a:ext cx="1" cy="1"/>
          </a:xfrm>
          <a:prstGeom prst="rect">
            <a:avLst/>
          </a:prstGeom>
          <a:ln w="12700">
            <a:miter lim="400000"/>
          </a:ln>
        </p:spPr>
      </p:pic>
      <p:pic>
        <p:nvPicPr>
          <p:cNvPr id="563" name="speed_0.5.mp3" descr="speed_0.5.mp3"/>
          <p:cNvPicPr>
            <a:picLocks noChangeAspect="0"/>
          </p:cNvPicPr>
          <p:nvPr>
            <a:audioFile r:link="rId7"/>
            <p:extLst>
              <p:ext uri="{DAA4B4D4-6D71-4841-9C94-3DE7FCFB9230}">
                <p14:media xmlns:p14="http://schemas.microsoft.com/office/powerpoint/2010/main" r:embed="rId8"/>
              </p:ext>
            </p:extLst>
          </p:nvPr>
        </p:nvPicPr>
        <p:blipFill>
          <a:blip r:embed="rId6">
            <a:extLst/>
          </a:blip>
          <a:stretch>
            <a:fillRect/>
          </a:stretch>
        </p:blipFill>
        <p:spPr>
          <a:xfrm>
            <a:off x="15813647" y="11009734"/>
            <a:ext cx="1" cy="1"/>
          </a:xfrm>
          <a:prstGeom prst="rect">
            <a:avLst/>
          </a:prstGeom>
          <a:ln w="12700">
            <a:miter lim="400000"/>
          </a:ln>
        </p:spPr>
      </p:pic>
      <p:pic>
        <p:nvPicPr>
          <p:cNvPr id="564" name="speed_0.3.mp3" descr="speed_0.3.mp3"/>
          <p:cNvPicPr>
            <a:picLocks noChangeAspect="0"/>
          </p:cNvPicPr>
          <p:nvPr>
            <a:audioFile r:link="rId9"/>
            <p:extLst>
              <p:ext uri="{DAA4B4D4-6D71-4841-9C94-3DE7FCFB9230}">
                <p14:media xmlns:p14="http://schemas.microsoft.com/office/powerpoint/2010/main" r:embed="rId10"/>
              </p:ext>
            </p:extLst>
          </p:nvPr>
        </p:nvPicPr>
        <p:blipFill>
          <a:blip r:embed="rId6">
            <a:extLst/>
          </a:blip>
          <a:stretch>
            <a:fillRect/>
          </a:stretch>
        </p:blipFill>
        <p:spPr>
          <a:xfrm>
            <a:off x="14134425" y="11097468"/>
            <a:ext cx="1" cy="1"/>
          </a:xfrm>
          <a:prstGeom prst="rect">
            <a:avLst/>
          </a:prstGeom>
          <a:ln w="12700">
            <a:miter lim="400000"/>
          </a:ln>
        </p:spPr>
      </p:pic>
      <p:pic>
        <p:nvPicPr>
          <p:cNvPr id="565" name="speed_0.1.mp3" descr="speed_0.1.mp3"/>
          <p:cNvPicPr>
            <a:picLocks noChangeAspect="0"/>
          </p:cNvPicPr>
          <p:nvPr>
            <a:audioFile r:link="rId11"/>
            <p:extLst>
              <p:ext uri="{DAA4B4D4-6D71-4841-9C94-3DE7FCFB9230}">
                <p14:media xmlns:p14="http://schemas.microsoft.com/office/powerpoint/2010/main" r:embed="rId12"/>
              </p:ext>
            </p:extLst>
          </p:nvPr>
        </p:nvPicPr>
        <p:blipFill>
          <a:blip r:embed="rId6">
            <a:extLst/>
          </a:blip>
          <a:stretch>
            <a:fillRect/>
          </a:stretch>
        </p:blipFill>
        <p:spPr>
          <a:xfrm>
            <a:off x="12396303" y="11185201"/>
            <a:ext cx="1" cy="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015" fill="hold"/>
                                        <p:tgtEl>
                                          <p:spTgt spid="562"/>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3671" fill="hold"/>
                                        <p:tgtEl>
                                          <p:spTgt spid="565"/>
                                        </p:tgtEl>
                                      </p:cBhvr>
                                    </p:cmd>
                                  </p:childTnLst>
                                </p:cTn>
                              </p:par>
                            </p:childTnLst>
                          </p:cTn>
                        </p:par>
                      </p:childTnLst>
                    </p:cTn>
                  </p:par>
                  <p:par>
                    <p:cTn id="11" fill="hold">
                      <p:stCondLst>
                        <p:cond delay="indefinite"/>
                      </p:stCondLst>
                      <p:childTnLst>
                        <p:par>
                          <p:cTn id="12" fill="hold">
                            <p:stCondLst>
                              <p:cond delay="0"/>
                            </p:stCondLst>
                            <p:childTnLst>
                              <p:par>
                                <p:cTn id="13" presetClass="mediacall" nodeType="clickEffect" presetSubtype="0" presetID="1" grpId="3" fill="hold">
                                  <p:stCondLst>
                                    <p:cond delay="0"/>
                                  </p:stCondLst>
                                  <p:childTnLst>
                                    <p:cmd type="call" cmd="playFrom(0.0)">
                                      <p:cBhvr>
                                        <p:cTn id="14" dur="3288" fill="hold"/>
                                        <p:tgtEl>
                                          <p:spTgt spid="564"/>
                                        </p:tgtEl>
                                      </p:cBhvr>
                                    </p:cmd>
                                  </p:childTnLst>
                                </p:cTn>
                              </p:par>
                            </p:childTnLst>
                          </p:cTn>
                        </p:par>
                      </p:childTnLst>
                    </p:cTn>
                  </p:par>
                  <p:par>
                    <p:cTn id="15" fill="hold">
                      <p:stCondLst>
                        <p:cond delay="indefinite"/>
                      </p:stCondLst>
                      <p:childTnLst>
                        <p:par>
                          <p:cTn id="16" fill="hold">
                            <p:stCondLst>
                              <p:cond delay="0"/>
                            </p:stCondLst>
                            <p:childTnLst>
                              <p:par>
                                <p:cTn id="17" presetClass="mediacall" nodeType="clickEffect" presetSubtype="0" presetID="1" grpId="4" fill="hold">
                                  <p:stCondLst>
                                    <p:cond delay="0"/>
                                  </p:stCondLst>
                                  <p:childTnLst>
                                    <p:cmd type="call" cmd="playFrom(0.0)">
                                      <p:cBhvr>
                                        <p:cTn id="18" dur="2783" fill="hold"/>
                                        <p:tgtEl>
                                          <p:spTgt spid="56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19" fill="hold" display="0">
                  <p:stCondLst>
                    <p:cond delay="indefinite"/>
                  </p:stCondLst>
                </p:cTn>
                <p:tgtEl>
                  <p:spTgt spid="562"/>
                </p:tgtEl>
              </p:cMediaNode>
            </p:audio>
            <p:audio isNarration="0">
              <p:cMediaNode mute="0" showWhenStopped="0" numSld="1" vol="100000">
                <p:cTn id="20" fill="hold" display="0">
                  <p:stCondLst>
                    <p:cond delay="indefinite"/>
                  </p:stCondLst>
                </p:cTn>
                <p:tgtEl>
                  <p:spTgt spid="563"/>
                </p:tgtEl>
              </p:cMediaNode>
            </p:audio>
            <p:audio isNarration="0">
              <p:cMediaNode mute="0" showWhenStopped="0" numSld="1" vol="100000">
                <p:cTn id="21" fill="hold" display="0">
                  <p:stCondLst>
                    <p:cond delay="indefinite"/>
                  </p:stCondLst>
                </p:cTn>
                <p:tgtEl>
                  <p:spTgt spid="564"/>
                </p:tgtEl>
              </p:cMediaNode>
            </p:audio>
            <p:audio isNarration="0">
              <p:cMediaNode mute="0" showWhenStopped="0" numSld="1" vol="100000">
                <p:cTn id="22" fill="hold" display="0">
                  <p:stCondLst>
                    <p:cond delay="indefinite"/>
                  </p:stCondLst>
                </p:cTn>
                <p:tgtEl>
                  <p:spTgt spid="565"/>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7" name="Tacotron (/täkōˌträn/): An end-to-end speech synthesis system by Google…"/>
          <p:cNvSpPr txBox="1"/>
          <p:nvPr>
            <p:ph type="body" sz="half" idx="1"/>
          </p:nvPr>
        </p:nvSpPr>
        <p:spPr>
          <a:xfrm>
            <a:off x="2194560" y="3691468"/>
            <a:ext cx="20116802" cy="3586153"/>
          </a:xfrm>
          <a:prstGeom prst="rect">
            <a:avLst/>
          </a:prstGeom>
        </p:spPr>
        <p:txBody>
          <a:bodyPr/>
          <a:lstStyle/>
          <a:p>
            <a:pPr marL="567557" indent="-567557">
              <a:buClrTx/>
              <a:buFont typeface="Arial"/>
              <a:buChar char="•"/>
            </a:pPr>
            <a:r>
              <a:t>Tacotron (/täkōˌträn/): An end-to-end speech synthesis system by Google</a:t>
            </a:r>
          </a:p>
          <a:p>
            <a:pPr marL="567557" indent="-567557">
              <a:buClrTx/>
              <a:buFont typeface="Arial"/>
              <a:buChar char="•"/>
            </a:pPr>
            <a:r>
              <a:t>Tacotron + predicting Style Tokens from text (Stanton et al. 2018)</a:t>
            </a:r>
          </a:p>
        </p:txBody>
      </p:sp>
      <p:sp>
        <p:nvSpPr>
          <p:cNvPr id="568" name="Expressive Synthetic Speech"/>
          <p:cNvSpPr txBox="1"/>
          <p:nvPr>
            <p:ph type="title"/>
          </p:nvPr>
        </p:nvSpPr>
        <p:spPr>
          <a:xfrm>
            <a:off x="2194560" y="573206"/>
            <a:ext cx="20116802" cy="2901514"/>
          </a:xfrm>
          <a:prstGeom prst="rect">
            <a:avLst/>
          </a:prstGeom>
        </p:spPr>
        <p:txBody>
          <a:bodyPr/>
          <a:lstStyle/>
          <a:p>
            <a:pPr/>
            <a:r>
              <a:t>Expressive Synthetic Speech </a:t>
            </a:r>
          </a:p>
        </p:txBody>
      </p:sp>
      <p:pic>
        <p:nvPicPr>
          <p:cNvPr id="569" name="Image" descr="Image"/>
          <p:cNvPicPr>
            <a:picLocks noChangeAspect="1"/>
          </p:cNvPicPr>
          <p:nvPr/>
        </p:nvPicPr>
        <p:blipFill>
          <a:blip r:embed="rId2">
            <a:extLst/>
          </a:blip>
          <a:stretch>
            <a:fillRect/>
          </a:stretch>
        </p:blipFill>
        <p:spPr>
          <a:xfrm>
            <a:off x="17265282" y="1748614"/>
            <a:ext cx="3517902" cy="1511301"/>
          </a:xfrm>
          <a:prstGeom prst="rect">
            <a:avLst/>
          </a:prstGeom>
          <a:ln w="12700">
            <a:miter lim="400000"/>
          </a:ln>
        </p:spPr>
      </p:pic>
      <p:pic>
        <p:nvPicPr>
          <p:cNvPr id="570" name="Image" descr="Image"/>
          <p:cNvPicPr>
            <a:picLocks noChangeAspect="1"/>
          </p:cNvPicPr>
          <p:nvPr/>
        </p:nvPicPr>
        <p:blipFill>
          <a:blip r:embed="rId3">
            <a:extLst/>
          </a:blip>
          <a:stretch>
            <a:fillRect/>
          </a:stretch>
        </p:blipFill>
        <p:spPr>
          <a:xfrm>
            <a:off x="13556408" y="5710235"/>
            <a:ext cx="8908778" cy="6667694"/>
          </a:xfrm>
          <a:prstGeom prst="rect">
            <a:avLst/>
          </a:prstGeom>
          <a:ln w="12700">
            <a:miter lim="400000"/>
          </a:ln>
        </p:spPr>
      </p:pic>
      <p:sp>
        <p:nvSpPr>
          <p:cNvPr id="571" name="&quot;Thirty-six,&quot; he said, looking up at his mother and father. &quot;That's two less than last year.&quot; &quot;Darling, you haven't counted Auntie Marge's present, see, it's here under this big one from Mommy and Daddy.”"/>
          <p:cNvSpPr txBox="1"/>
          <p:nvPr/>
        </p:nvSpPr>
        <p:spPr>
          <a:xfrm>
            <a:off x="2710594" y="6881858"/>
            <a:ext cx="9932441" cy="2256902"/>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i="1">
                <a:solidFill>
                  <a:srgbClr val="404040"/>
                </a:solidFill>
                <a:latin typeface="Calibri"/>
                <a:ea typeface="Calibri"/>
                <a:cs typeface="Calibri"/>
                <a:sym typeface="Calibri"/>
              </a:defRPr>
            </a:lvl1pPr>
          </a:lstStyle>
          <a:p>
            <a:pPr/>
            <a:r>
              <a:t>"Thirty-six," he said, looking up at his mother and father. "That's two less than last year." "Darling, you haven't counted Auntie Marge's present, see, it's here under this big one from Mommy and Daddy.”</a:t>
            </a:r>
          </a:p>
        </p:txBody>
      </p:sp>
      <p:pic>
        <p:nvPicPr>
          <p:cNvPr id="572" name="gst_tpse_00000019.wav" descr="gst_tpse_00000019.wav"/>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8363594" y="11000530"/>
            <a:ext cx="1" cy="1"/>
          </a:xfrm>
          <a:prstGeom prst="rect">
            <a:avLst/>
          </a:prstGeom>
          <a:ln w="12700">
            <a:miter lim="400000"/>
          </a:ln>
        </p:spPr>
      </p:pic>
      <p:pic>
        <p:nvPicPr>
          <p:cNvPr id="573" name="tacobase_00000019.wav" descr="tacobase_00000019.wav"/>
          <p:cNvPicPr>
            <a:picLocks noChangeAspect="0"/>
          </p:cNvPicPr>
          <p:nvPr>
            <a:audioFile r:link="rId7"/>
            <p:extLst>
              <p:ext uri="{DAA4B4D4-6D71-4841-9C94-3DE7FCFB9230}">
                <p14:media xmlns:p14="http://schemas.microsoft.com/office/powerpoint/2010/main" r:embed="rId8"/>
              </p:ext>
            </p:extLst>
          </p:nvPr>
        </p:nvPicPr>
        <p:blipFill>
          <a:blip r:embed="rId6">
            <a:extLst/>
          </a:blip>
          <a:stretch>
            <a:fillRect/>
          </a:stretch>
        </p:blipFill>
        <p:spPr>
          <a:xfrm>
            <a:off x="3641280" y="11009734"/>
            <a:ext cx="1" cy="1"/>
          </a:xfrm>
          <a:prstGeom prst="rect">
            <a:avLst/>
          </a:prstGeom>
          <a:ln w="12700">
            <a:miter lim="400000"/>
          </a:ln>
        </p:spPr>
      </p:pic>
      <p:sp>
        <p:nvSpPr>
          <p:cNvPr id="574" name="Tacotron"/>
          <p:cNvSpPr txBox="1"/>
          <p:nvPr/>
        </p:nvSpPr>
        <p:spPr>
          <a:xfrm>
            <a:off x="3338845" y="10130480"/>
            <a:ext cx="1772690" cy="588480"/>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pPr/>
            <a:r>
              <a:t>Tacotron</a:t>
            </a:r>
          </a:p>
        </p:txBody>
      </p:sp>
      <p:sp>
        <p:nvSpPr>
          <p:cNvPr id="575" name="Tacotron + predicted style token"/>
          <p:cNvSpPr txBox="1"/>
          <p:nvPr/>
        </p:nvSpPr>
        <p:spPr>
          <a:xfrm>
            <a:off x="6528571" y="10130480"/>
            <a:ext cx="5610802" cy="588480"/>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pPr/>
            <a:r>
              <a:t>Tacotron + predicted style token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2500" fill="hold"/>
                                        <p:tgtEl>
                                          <p:spTgt spid="573"/>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1024" fill="hold"/>
                                        <p:tgtEl>
                                          <p:spTgt spid="572"/>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100000">
                <p:cTn id="11" fill="hold" display="0">
                  <p:stCondLst>
                    <p:cond delay="indefinite"/>
                  </p:stCondLst>
                </p:cTn>
                <p:tgtEl>
                  <p:spTgt spid="572"/>
                </p:tgtEl>
              </p:cMediaNode>
            </p:audio>
            <p:audio isNarration="0">
              <p:cMediaNode mute="0" showWhenStopped="0" numSld="1" vol="100000">
                <p:cTn id="12" fill="hold" display="0">
                  <p:stCondLst>
                    <p:cond delay="indefinite"/>
                  </p:stCondLst>
                </p:cTn>
                <p:tgtEl>
                  <p:spTgt spid="57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7" name="Title 1"/>
          <p:cNvSpPr txBox="1"/>
          <p:nvPr>
            <p:ph type="title"/>
          </p:nvPr>
        </p:nvSpPr>
        <p:spPr>
          <a:xfrm>
            <a:off x="2194560" y="573206"/>
            <a:ext cx="20116802" cy="2901514"/>
          </a:xfrm>
          <a:prstGeom prst="rect">
            <a:avLst/>
          </a:prstGeom>
        </p:spPr>
        <p:txBody>
          <a:bodyPr/>
          <a:lstStyle/>
          <a:p>
            <a:pPr/>
            <a:r>
              <a:t>Emotional</a:t>
            </a:r>
            <a:r>
              <a:t> </a:t>
            </a:r>
            <a:r>
              <a:t>Voice</a:t>
            </a:r>
            <a:r>
              <a:t> </a:t>
            </a:r>
            <a:r>
              <a:t>Conversion</a:t>
            </a:r>
          </a:p>
        </p:txBody>
      </p:sp>
      <p:sp>
        <p:nvSpPr>
          <p:cNvPr id="578" name="Text Placeholder 2"/>
          <p:cNvSpPr txBox="1"/>
          <p:nvPr>
            <p:ph type="body" idx="1"/>
          </p:nvPr>
        </p:nvSpPr>
        <p:spPr>
          <a:xfrm>
            <a:off x="2194560" y="3691468"/>
            <a:ext cx="20116802" cy="8046720"/>
          </a:xfrm>
          <a:prstGeom prst="rect">
            <a:avLst/>
          </a:prstGeom>
        </p:spPr>
        <p:txBody>
          <a:bodyPr/>
          <a:lstStyle/>
          <a:p>
            <a:pPr>
              <a:defRPr b="1"/>
            </a:pPr>
            <a:r>
              <a:t>(Zhou</a:t>
            </a:r>
            <a:r>
              <a:t> </a:t>
            </a:r>
            <a:r>
              <a:t>et</a:t>
            </a:r>
            <a:r>
              <a:t> </a:t>
            </a:r>
            <a:r>
              <a:t>al.,</a:t>
            </a:r>
            <a:r>
              <a:t> </a:t>
            </a:r>
            <a:r>
              <a:t>2020)</a:t>
            </a:r>
          </a:p>
        </p:txBody>
      </p:sp>
      <p:pic>
        <p:nvPicPr>
          <p:cNvPr id="579" name="Picture 4" descr="Picture 4"/>
          <p:cNvPicPr>
            <a:picLocks noChangeAspect="1"/>
          </p:cNvPicPr>
          <p:nvPr/>
        </p:nvPicPr>
        <p:blipFill>
          <a:blip r:embed="rId2">
            <a:extLst/>
          </a:blip>
          <a:stretch>
            <a:fillRect/>
          </a:stretch>
        </p:blipFill>
        <p:spPr>
          <a:xfrm>
            <a:off x="7087286" y="3620922"/>
            <a:ext cx="14433671" cy="6476346"/>
          </a:xfrm>
          <a:prstGeom prst="rect">
            <a:avLst/>
          </a:prstGeom>
          <a:ln w="12700">
            <a:miter lim="400000"/>
          </a:ln>
        </p:spPr>
      </p:pic>
      <p:pic>
        <p:nvPicPr>
          <p:cNvPr id="580" name="1_neutral.wav" descr="1_neutral.wav"/>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3471150" y="10963964"/>
            <a:ext cx="1" cy="1"/>
          </a:xfrm>
          <a:prstGeom prst="rect">
            <a:avLst/>
          </a:prstGeom>
          <a:ln w="12700">
            <a:miter lim="400000"/>
          </a:ln>
        </p:spPr>
      </p:pic>
      <p:pic>
        <p:nvPicPr>
          <p:cNvPr id="581" name="1_angry.wav" descr="1_angry.wav"/>
          <p:cNvPicPr>
            <a:picLocks noChangeAspect="0"/>
          </p:cNvPicPr>
          <p:nvPr>
            <a:audioFile r:link="rId6"/>
            <p:extLst>
              <p:ext uri="{DAA4B4D4-6D71-4841-9C94-3DE7FCFB9230}">
                <p14:media xmlns:p14="http://schemas.microsoft.com/office/powerpoint/2010/main" r:embed="rId7"/>
              </p:ext>
            </p:extLst>
          </p:nvPr>
        </p:nvPicPr>
        <p:blipFill>
          <a:blip r:embed="rId5">
            <a:extLst/>
          </a:blip>
          <a:stretch>
            <a:fillRect/>
          </a:stretch>
        </p:blipFill>
        <p:spPr>
          <a:xfrm>
            <a:off x="5903783" y="10881448"/>
            <a:ext cx="1" cy="1"/>
          </a:xfrm>
          <a:prstGeom prst="rect">
            <a:avLst/>
          </a:prstGeom>
          <a:ln w="12700">
            <a:miter lim="400000"/>
          </a:ln>
        </p:spPr>
      </p:pic>
      <p:pic>
        <p:nvPicPr>
          <p:cNvPr id="582" name="1_converted.wav" descr="1_converted.wav"/>
          <p:cNvPicPr>
            <a:picLocks noChangeAspect="0"/>
          </p:cNvPicPr>
          <p:nvPr>
            <a:audioFile r:link="rId8"/>
            <p:extLst>
              <p:ext uri="{DAA4B4D4-6D71-4841-9C94-3DE7FCFB9230}">
                <p14:media xmlns:p14="http://schemas.microsoft.com/office/powerpoint/2010/main" r:embed="rId9"/>
              </p:ext>
            </p:extLst>
          </p:nvPr>
        </p:nvPicPr>
        <p:blipFill>
          <a:blip r:embed="rId5">
            <a:extLst/>
          </a:blip>
          <a:stretch>
            <a:fillRect/>
          </a:stretch>
        </p:blipFill>
        <p:spPr>
          <a:xfrm>
            <a:off x="7979719" y="10925388"/>
            <a:ext cx="1" cy="1"/>
          </a:xfrm>
          <a:prstGeom prst="rect">
            <a:avLst/>
          </a:prstGeom>
          <a:ln w="12700">
            <a:miter lim="400000"/>
          </a:ln>
        </p:spPr>
      </p:pic>
      <p:sp>
        <p:nvSpPr>
          <p:cNvPr id="583" name="Tacotron"/>
          <p:cNvSpPr txBox="1"/>
          <p:nvPr/>
        </p:nvSpPr>
        <p:spPr>
          <a:xfrm>
            <a:off x="18307440" y="10138856"/>
            <a:ext cx="2331395" cy="588479"/>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pPr/>
            <a:r>
              <a:t>Converted</a:t>
            </a:r>
          </a:p>
        </p:txBody>
      </p:sp>
      <p:sp>
        <p:nvSpPr>
          <p:cNvPr id="584" name="Tacotron"/>
          <p:cNvSpPr txBox="1"/>
          <p:nvPr/>
        </p:nvSpPr>
        <p:spPr>
          <a:xfrm>
            <a:off x="5686630" y="10130480"/>
            <a:ext cx="1772690" cy="588480"/>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pPr/>
            <a:r>
              <a:t>Anger</a:t>
            </a:r>
          </a:p>
        </p:txBody>
      </p:sp>
      <p:sp>
        <p:nvSpPr>
          <p:cNvPr id="585" name="Tacotron"/>
          <p:cNvSpPr txBox="1"/>
          <p:nvPr/>
        </p:nvSpPr>
        <p:spPr>
          <a:xfrm>
            <a:off x="3338845" y="10130480"/>
            <a:ext cx="1772690" cy="588480"/>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pPr/>
            <a:r>
              <a:t>Neutral</a:t>
            </a:r>
          </a:p>
        </p:txBody>
      </p:sp>
      <p:pic>
        <p:nvPicPr>
          <p:cNvPr id="586" name="2_neutral.wav" descr="2_neutral.wav"/>
          <p:cNvPicPr>
            <a:picLocks noChangeAspect="0"/>
          </p:cNvPicPr>
          <p:nvPr>
            <a:audioFile r:link="rId3"/>
            <p:extLst>
              <p:ext uri="{DAA4B4D4-6D71-4841-9C94-3DE7FCFB9230}">
                <p14:media xmlns:p14="http://schemas.microsoft.com/office/powerpoint/2010/main" r:embed="rId4"/>
              </p:ext>
            </p:extLst>
          </p:nvPr>
        </p:nvPicPr>
        <p:blipFill>
          <a:blip r:embed="rId5">
            <a:extLst/>
          </a:blip>
          <a:stretch>
            <a:fillRect/>
          </a:stretch>
        </p:blipFill>
        <p:spPr>
          <a:xfrm>
            <a:off x="13630600" y="10820758"/>
            <a:ext cx="1" cy="1"/>
          </a:xfrm>
          <a:prstGeom prst="rect">
            <a:avLst/>
          </a:prstGeom>
          <a:ln w="12700">
            <a:miter lim="400000"/>
          </a:ln>
        </p:spPr>
      </p:pic>
      <p:pic>
        <p:nvPicPr>
          <p:cNvPr id="587" name="2_sad.wav" descr="2_sad.wav"/>
          <p:cNvPicPr>
            <a:picLocks noChangeAspect="0"/>
          </p:cNvPicPr>
          <p:nvPr>
            <a:audioFile r:link="rId10"/>
            <p:extLst>
              <p:ext uri="{DAA4B4D4-6D71-4841-9C94-3DE7FCFB9230}">
                <p14:media xmlns:p14="http://schemas.microsoft.com/office/powerpoint/2010/main" r:embed="rId11"/>
              </p:ext>
            </p:extLst>
          </p:nvPr>
        </p:nvPicPr>
        <p:blipFill>
          <a:blip r:embed="rId5">
            <a:extLst/>
          </a:blip>
          <a:stretch>
            <a:fillRect/>
          </a:stretch>
        </p:blipFill>
        <p:spPr>
          <a:xfrm>
            <a:off x="16283458" y="10925388"/>
            <a:ext cx="1" cy="1"/>
          </a:xfrm>
          <a:prstGeom prst="rect">
            <a:avLst/>
          </a:prstGeom>
          <a:ln w="12700">
            <a:miter lim="400000"/>
          </a:ln>
        </p:spPr>
      </p:pic>
      <p:pic>
        <p:nvPicPr>
          <p:cNvPr id="588" name="2_converted.wav" descr="2_converted.wav"/>
          <p:cNvPicPr>
            <a:picLocks noChangeAspect="0"/>
          </p:cNvPicPr>
          <p:nvPr>
            <a:audioFile r:link="rId12"/>
            <p:extLst>
              <p:ext uri="{DAA4B4D4-6D71-4841-9C94-3DE7FCFB9230}">
                <p14:media xmlns:p14="http://schemas.microsoft.com/office/powerpoint/2010/main" r:embed="rId13"/>
              </p:ext>
            </p:extLst>
          </p:nvPr>
        </p:nvPicPr>
        <p:blipFill>
          <a:blip r:embed="rId5">
            <a:extLst/>
          </a:blip>
          <a:stretch>
            <a:fillRect/>
          </a:stretch>
        </p:blipFill>
        <p:spPr>
          <a:xfrm>
            <a:off x="18936317" y="10848233"/>
            <a:ext cx="1" cy="1"/>
          </a:xfrm>
          <a:prstGeom prst="rect">
            <a:avLst/>
          </a:prstGeom>
          <a:ln w="12700">
            <a:miter lim="400000"/>
          </a:ln>
        </p:spPr>
      </p:pic>
      <p:sp>
        <p:nvSpPr>
          <p:cNvPr id="589" name="Tacotron"/>
          <p:cNvSpPr txBox="1"/>
          <p:nvPr/>
        </p:nvSpPr>
        <p:spPr>
          <a:xfrm>
            <a:off x="13485666" y="10176292"/>
            <a:ext cx="1772690" cy="588480"/>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pPr/>
            <a:r>
              <a:t>Neutral</a:t>
            </a:r>
          </a:p>
        </p:txBody>
      </p:sp>
      <p:sp>
        <p:nvSpPr>
          <p:cNvPr id="590" name="Tacotron"/>
          <p:cNvSpPr txBox="1"/>
          <p:nvPr/>
        </p:nvSpPr>
        <p:spPr>
          <a:xfrm>
            <a:off x="16193740" y="10176292"/>
            <a:ext cx="1772690" cy="588480"/>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pPr/>
            <a:r>
              <a:t>Sad</a:t>
            </a:r>
          </a:p>
        </p:txBody>
      </p:sp>
      <p:sp>
        <p:nvSpPr>
          <p:cNvPr id="591" name="Tacotron"/>
          <p:cNvSpPr txBox="1"/>
          <p:nvPr/>
        </p:nvSpPr>
        <p:spPr>
          <a:xfrm>
            <a:off x="7804074" y="10143079"/>
            <a:ext cx="2052817" cy="588479"/>
          </a:xfrm>
          <a:prstGeom prst="rect">
            <a:avLst/>
          </a:prstGeom>
          <a:ln w="12700">
            <a:miter lim="400000"/>
          </a:ln>
          <a:extLst>
            <a:ext uri="{C572A759-6A51-4108-AA02-DFA0A04FC94B}">
              <ma14:wrappingTextBoxFlag xmlns:ma14="http://schemas.microsoft.com/office/mac/drawingml/2011/main" val="1"/>
            </a:ext>
          </a:extLst>
        </p:spPr>
        <p:txBody>
          <a:bodyPr lIns="91436" tIns="91436" rIns="91436" bIns="91436">
            <a:spAutoFit/>
          </a:bodyPr>
          <a:lstStyle>
            <a:lvl1pPr algn="l" defTabSz="1828800">
              <a:lnSpc>
                <a:spcPct val="115000"/>
              </a:lnSpc>
              <a:defRPr>
                <a:solidFill>
                  <a:srgbClr val="404040"/>
                </a:solidFill>
                <a:latin typeface="Calibri"/>
                <a:ea typeface="Calibri"/>
                <a:cs typeface="Calibri"/>
                <a:sym typeface="Calibri"/>
              </a:defRPr>
            </a:lvl1pPr>
          </a:lstStyle>
          <a:p>
            <a:pPr/>
            <a:r>
              <a:t>Converted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472" fill="hold"/>
                                        <p:tgtEl>
                                          <p:spTgt spid="580"/>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2777" fill="hold"/>
                                        <p:tgtEl>
                                          <p:spTgt spid="581"/>
                                        </p:tgtEl>
                                      </p:cBhvr>
                                    </p:cmd>
                                  </p:childTnLst>
                                </p:cTn>
                              </p:par>
                            </p:childTnLst>
                          </p:cTn>
                        </p:par>
                      </p:childTnLst>
                    </p:cTn>
                  </p:par>
                  <p:par>
                    <p:cTn id="11" fill="hold">
                      <p:stCondLst>
                        <p:cond delay="indefinite"/>
                      </p:stCondLst>
                      <p:childTnLst>
                        <p:par>
                          <p:cTn id="12" fill="hold">
                            <p:stCondLst>
                              <p:cond delay="0"/>
                            </p:stCondLst>
                            <p:childTnLst>
                              <p:par>
                                <p:cTn id="13" presetClass="mediacall" nodeType="clickEffect" presetSubtype="0" presetID="1" grpId="3" fill="hold">
                                  <p:stCondLst>
                                    <p:cond delay="0"/>
                                  </p:stCondLst>
                                  <p:childTnLst>
                                    <p:cmd type="call" cmd="playFrom(0.0)">
                                      <p:cBhvr>
                                        <p:cTn id="14" dur="2500" fill="hold"/>
                                        <p:tgtEl>
                                          <p:spTgt spid="582"/>
                                        </p:tgtEl>
                                      </p:cBhvr>
                                    </p:cmd>
                                  </p:childTnLst>
                                </p:cTn>
                              </p:par>
                            </p:childTnLst>
                          </p:cTn>
                        </p:par>
                      </p:childTnLst>
                    </p:cTn>
                  </p:par>
                  <p:par>
                    <p:cTn id="15" fill="hold">
                      <p:stCondLst>
                        <p:cond delay="indefinite"/>
                      </p:stCondLst>
                      <p:childTnLst>
                        <p:par>
                          <p:cTn id="16" fill="hold">
                            <p:stCondLst>
                              <p:cond delay="0"/>
                            </p:stCondLst>
                            <p:childTnLst>
                              <p:par>
                                <p:cTn id="17" presetClass="mediacall" nodeType="clickEffect" presetSubtype="0" presetID="1" grpId="4" fill="hold">
                                  <p:stCondLst>
                                    <p:cond delay="0"/>
                                  </p:stCondLst>
                                  <p:childTnLst>
                                    <p:cmd type="call" cmd="playFrom(0.0)">
                                      <p:cBhvr>
                                        <p:cTn id="18" dur="2472" fill="hold"/>
                                        <p:tgtEl>
                                          <p:spTgt spid="586"/>
                                        </p:tgtEl>
                                      </p:cBhvr>
                                    </p:cmd>
                                  </p:childTnLst>
                                </p:cTn>
                              </p:par>
                            </p:childTnLst>
                          </p:cTn>
                        </p:par>
                      </p:childTnLst>
                    </p:cTn>
                  </p:par>
                  <p:par>
                    <p:cTn id="19" fill="hold">
                      <p:stCondLst>
                        <p:cond delay="indefinite"/>
                      </p:stCondLst>
                      <p:childTnLst>
                        <p:par>
                          <p:cTn id="20" fill="hold">
                            <p:stCondLst>
                              <p:cond delay="0"/>
                            </p:stCondLst>
                            <p:childTnLst>
                              <p:par>
                                <p:cTn id="21" presetClass="mediacall" nodeType="clickEffect" presetSubtype="0" presetID="1" grpId="5" fill="hold">
                                  <p:stCondLst>
                                    <p:cond delay="0"/>
                                  </p:stCondLst>
                                  <p:childTnLst>
                                    <p:cmd type="call" cmd="playFrom(0.0)">
                                      <p:cBhvr>
                                        <p:cTn id="22" dur="3018" fill="hold"/>
                                        <p:tgtEl>
                                          <p:spTgt spid="587"/>
                                        </p:tgtEl>
                                      </p:cBhvr>
                                    </p:cmd>
                                  </p:childTnLst>
                                </p:cTn>
                              </p:par>
                            </p:childTnLst>
                          </p:cTn>
                        </p:par>
                      </p:childTnLst>
                    </p:cTn>
                  </p:par>
                  <p:par>
                    <p:cTn id="23" fill="hold">
                      <p:stCondLst>
                        <p:cond delay="indefinite"/>
                      </p:stCondLst>
                      <p:childTnLst>
                        <p:par>
                          <p:cTn id="24" fill="hold">
                            <p:stCondLst>
                              <p:cond delay="0"/>
                            </p:stCondLst>
                            <p:childTnLst>
                              <p:par>
                                <p:cTn id="25" presetClass="mediacall" nodeType="clickEffect" presetSubtype="0" presetID="1" grpId="6" fill="hold">
                                  <p:stCondLst>
                                    <p:cond delay="0"/>
                                  </p:stCondLst>
                                  <p:childTnLst>
                                    <p:cmd type="call" cmd="playFrom(0.0)">
                                      <p:cBhvr>
                                        <p:cTn id="26" dur="2500" fill="hold"/>
                                        <p:tgtEl>
                                          <p:spTgt spid="588"/>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27" fill="hold" display="0">
                  <p:stCondLst>
                    <p:cond delay="indefinite"/>
                  </p:stCondLst>
                </p:cTn>
                <p:tgtEl>
                  <p:spTgt spid="580"/>
                </p:tgtEl>
              </p:cMediaNode>
            </p:audio>
            <p:audio isNarration="0">
              <p:cMediaNode mute="0" showWhenStopped="0" numSld="1" vol="80000">
                <p:cTn id="28" fill="hold" display="0">
                  <p:stCondLst>
                    <p:cond delay="indefinite"/>
                  </p:stCondLst>
                </p:cTn>
                <p:tgtEl>
                  <p:spTgt spid="581"/>
                </p:tgtEl>
              </p:cMediaNode>
            </p:audio>
            <p:audio isNarration="0">
              <p:cMediaNode mute="0" showWhenStopped="0" numSld="1" vol="80000">
                <p:cTn id="29" fill="hold" display="0">
                  <p:stCondLst>
                    <p:cond delay="indefinite"/>
                  </p:stCondLst>
                </p:cTn>
                <p:tgtEl>
                  <p:spTgt spid="582"/>
                </p:tgtEl>
              </p:cMediaNode>
            </p:audio>
            <p:audio isNarration="0">
              <p:cMediaNode mute="0" showWhenStopped="0" numSld="1" vol="80000">
                <p:cTn id="30" fill="hold" display="0">
                  <p:stCondLst>
                    <p:cond delay="indefinite"/>
                  </p:stCondLst>
                </p:cTn>
                <p:tgtEl>
                  <p:spTgt spid="586"/>
                </p:tgtEl>
              </p:cMediaNode>
            </p:audio>
            <p:audio isNarration="0">
              <p:cMediaNode mute="0" showWhenStopped="0" numSld="1" vol="80000">
                <p:cTn id="31" fill="hold" display="0">
                  <p:stCondLst>
                    <p:cond delay="indefinite"/>
                  </p:stCondLst>
                </p:cTn>
                <p:tgtEl>
                  <p:spTgt spid="587"/>
                </p:tgtEl>
              </p:cMediaNode>
            </p:audio>
            <p:audio isNarration="0">
              <p:cMediaNode mute="0" showWhenStopped="0" numSld="1" vol="80000">
                <p:cTn id="32" fill="hold" display="0">
                  <p:stCondLst>
                    <p:cond delay="indefinite"/>
                  </p:stCondLst>
                </p:cTn>
                <p:tgtEl>
                  <p:spTgt spid="588"/>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3" name="Sentiment and Emotion in Text"/>
          <p:cNvSpPr txBox="1"/>
          <p:nvPr>
            <p:ph type="title"/>
          </p:nvPr>
        </p:nvSpPr>
        <p:spPr>
          <a:xfrm>
            <a:off x="2194560" y="1517901"/>
            <a:ext cx="20116802" cy="6193314"/>
          </a:xfrm>
          <a:prstGeom prst="rect">
            <a:avLst/>
          </a:prstGeom>
        </p:spPr>
        <p:txBody>
          <a:bodyPr/>
          <a:lstStyle>
            <a:lvl1pPr>
              <a:defRPr sz="9600"/>
            </a:lvl1pPr>
          </a:lstStyle>
          <a:p>
            <a:pPr/>
            <a:r>
              <a:t>Sentiment and Emotion in Text</a:t>
            </a:r>
          </a:p>
        </p:txBody>
      </p:sp>
      <p:sp>
        <p:nvSpPr>
          <p:cNvPr id="594" name="Double-click to edit"/>
          <p:cNvSpPr txBox="1"/>
          <p:nvPr>
            <p:ph type="body" sz="quarter" idx="1"/>
          </p:nvPr>
        </p:nvSpPr>
        <p:spPr>
          <a:xfrm>
            <a:off x="2200100" y="8911242"/>
            <a:ext cx="20116802" cy="2286006"/>
          </a:xfrm>
          <a:prstGeom prst="rect">
            <a:avLst/>
          </a:prstGeom>
        </p:spPr>
        <p:txBody>
          <a:bodyPr/>
          <a:lstStyle/>
          <a:p>
            <a:pP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6" name="English Sentiment Lexicon"/>
          <p:cNvSpPr txBox="1"/>
          <p:nvPr>
            <p:ph type="title"/>
          </p:nvPr>
        </p:nvSpPr>
        <p:spPr>
          <a:xfrm>
            <a:off x="2194560" y="573206"/>
            <a:ext cx="20116802" cy="2901514"/>
          </a:xfrm>
          <a:prstGeom prst="rect">
            <a:avLst/>
          </a:prstGeom>
        </p:spPr>
        <p:txBody>
          <a:bodyPr/>
          <a:lstStyle/>
          <a:p>
            <a:pPr/>
            <a:r>
              <a:t>English Sentiment Lexicon</a:t>
            </a:r>
          </a:p>
        </p:txBody>
      </p:sp>
      <p:sp>
        <p:nvSpPr>
          <p:cNvPr id="597" name="The General Inquirer (Stone et al. 1966)…"/>
          <p:cNvSpPr txBox="1"/>
          <p:nvPr>
            <p:ph type="body" idx="1"/>
          </p:nvPr>
        </p:nvSpPr>
        <p:spPr>
          <a:xfrm>
            <a:off x="2194560" y="3691468"/>
            <a:ext cx="21747772" cy="8046720"/>
          </a:xfrm>
          <a:prstGeom prst="rect">
            <a:avLst/>
          </a:prstGeom>
        </p:spPr>
        <p:txBody>
          <a:bodyPr/>
          <a:lstStyle/>
          <a:p>
            <a:pPr marL="561882" indent="-561882" defTabSz="1810511">
              <a:lnSpc>
                <a:spcPct val="103500"/>
              </a:lnSpc>
              <a:buClrTx/>
              <a:buFont typeface="Arial"/>
              <a:buChar char="•"/>
              <a:defRPr sz="4700"/>
            </a:pPr>
            <a:r>
              <a:t>The General Inquirer (Stone et al. 1966)</a:t>
            </a:r>
          </a:p>
          <a:p>
            <a:pPr lvl="1" marL="995780" indent="-543152" defTabSz="1810511">
              <a:lnSpc>
                <a:spcPct val="103500"/>
              </a:lnSpc>
              <a:buClrTx/>
              <a:buFont typeface="Arial"/>
              <a:buChar char="–"/>
              <a:defRPr sz="4700"/>
            </a:pPr>
            <a:r>
              <a:t>Positive (1915), Negative (2291), Strong vs Weak, Pleasure, Pain, etc.</a:t>
            </a:r>
          </a:p>
          <a:p>
            <a:pPr marL="561882" indent="-561882" defTabSz="1810511">
              <a:lnSpc>
                <a:spcPct val="103500"/>
              </a:lnSpc>
              <a:buClrTx/>
              <a:buFont typeface="Arial"/>
              <a:buChar char="•"/>
              <a:defRPr sz="4700"/>
            </a:pPr>
            <a:r>
              <a:t>LIWC (Linguistic Inquiry and Word Count) </a:t>
            </a:r>
          </a:p>
          <a:p>
            <a:pPr lvl="1" marL="995780" indent="-543152" defTabSz="1810511">
              <a:lnSpc>
                <a:spcPct val="103500"/>
              </a:lnSpc>
              <a:buClrTx/>
              <a:buFont typeface="Arial"/>
              <a:buChar char="–"/>
              <a:defRPr sz="4700"/>
            </a:pPr>
            <a:r>
              <a:t>Negative emotion (anxiety, anger, sadness); Positive emotion</a:t>
            </a:r>
          </a:p>
          <a:p>
            <a:pPr marL="561882" indent="-561882" defTabSz="1810511">
              <a:lnSpc>
                <a:spcPct val="103500"/>
              </a:lnSpc>
              <a:buClrTx/>
              <a:buFont typeface="Arial"/>
              <a:buChar char="•"/>
              <a:defRPr sz="4700"/>
            </a:pPr>
            <a:r>
              <a:t>MPQA Subjectivity Cues Lexicon</a:t>
            </a:r>
          </a:p>
          <a:p>
            <a:pPr lvl="1" marL="995780" indent="-543152" defTabSz="1810511">
              <a:lnSpc>
                <a:spcPct val="103500"/>
              </a:lnSpc>
              <a:buClrTx/>
              <a:buFont typeface="Arial"/>
              <a:buChar char="–"/>
              <a:defRPr sz="4700"/>
            </a:pPr>
            <a:r>
              <a:t>2718 positive, 4912 negative </a:t>
            </a:r>
          </a:p>
          <a:p>
            <a:pPr marL="561882" indent="-561882" defTabSz="1810511">
              <a:lnSpc>
                <a:spcPct val="103500"/>
              </a:lnSpc>
              <a:buClrTx/>
              <a:buFont typeface="Arial"/>
              <a:buChar char="•"/>
              <a:defRPr sz="4700"/>
            </a:pPr>
            <a:r>
              <a:t>Bing Liu Opinion Lexicon</a:t>
            </a:r>
          </a:p>
          <a:p>
            <a:pPr lvl="1" marL="995780" indent="-543152" defTabSz="1810511">
              <a:lnSpc>
                <a:spcPct val="103500"/>
              </a:lnSpc>
              <a:buClrTx/>
              <a:buFont typeface="Arial"/>
              <a:buChar char="–"/>
              <a:defRPr sz="4700"/>
            </a:pPr>
            <a:r>
              <a:t>2006 positive, 4783 negative</a:t>
            </a:r>
          </a:p>
          <a:p>
            <a:pPr marL="561882" indent="-561882" defTabSz="1810511">
              <a:lnSpc>
                <a:spcPct val="103500"/>
              </a:lnSpc>
              <a:buClrTx/>
              <a:buFont typeface="Arial"/>
              <a:buChar char="•"/>
              <a:defRPr sz="4700"/>
            </a:pPr>
            <a:r>
              <a:t>SentiWordNet</a:t>
            </a:r>
          </a:p>
          <a:p>
            <a:pPr lvl="1" marL="995780" indent="-543152" defTabSz="1810511">
              <a:lnSpc>
                <a:spcPct val="103500"/>
              </a:lnSpc>
              <a:buClrTx/>
              <a:buFont typeface="Arial"/>
              <a:buChar char="–"/>
              <a:defRPr sz="4700"/>
            </a:pPr>
            <a:r>
              <a:t>WordNet synsets automatically labeled with positivity, negativity, and objectiveness</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1" name="Polyglot (Multilingual text processing toolkit )"/>
          <p:cNvSpPr txBox="1"/>
          <p:nvPr>
            <p:ph type="title"/>
          </p:nvPr>
        </p:nvSpPr>
        <p:spPr>
          <a:xfrm>
            <a:off x="2194560" y="573206"/>
            <a:ext cx="20116802" cy="2901514"/>
          </a:xfrm>
          <a:prstGeom prst="rect">
            <a:avLst/>
          </a:prstGeom>
        </p:spPr>
        <p:txBody>
          <a:bodyPr/>
          <a:lstStyle/>
          <a:p>
            <a:pPr/>
            <a:r>
              <a:t>Polyglot </a:t>
            </a:r>
            <a:r>
              <a:rPr sz="7200"/>
              <a:t>(Multilingual text processing toolkit )</a:t>
            </a:r>
          </a:p>
        </p:txBody>
      </p:sp>
      <p:sp>
        <p:nvSpPr>
          <p:cNvPr id="602" name="Sentiment polarity lexicons for 136 languages…"/>
          <p:cNvSpPr txBox="1"/>
          <p:nvPr>
            <p:ph type="body" sz="half" idx="1"/>
          </p:nvPr>
        </p:nvSpPr>
        <p:spPr>
          <a:xfrm>
            <a:off x="2194560" y="3691468"/>
            <a:ext cx="20116802" cy="4554655"/>
          </a:xfrm>
          <a:prstGeom prst="rect">
            <a:avLst/>
          </a:prstGeom>
        </p:spPr>
        <p:txBody>
          <a:bodyPr/>
          <a:lstStyle/>
          <a:p>
            <a:pPr marL="539179" indent="-539179" defTabSz="1737360">
              <a:lnSpc>
                <a:spcPct val="103500"/>
              </a:lnSpc>
              <a:buClrTx/>
              <a:buFont typeface="Arial"/>
              <a:buChar char="•"/>
              <a:defRPr sz="4500"/>
            </a:pPr>
            <a:r>
              <a:t>Sentiment polarity lexicons for 136 languages</a:t>
            </a:r>
          </a:p>
          <a:p>
            <a:pPr lvl="1" marL="955547" indent="-521206" defTabSz="1737360">
              <a:lnSpc>
                <a:spcPct val="103500"/>
              </a:lnSpc>
              <a:buClrTx/>
              <a:buFont typeface="Arial"/>
              <a:buChar char="–"/>
              <a:defRPr sz="4500"/>
            </a:pPr>
            <a:r>
              <a:t>7,741,544 high-frequency words from 136 languages in Wikipedia</a:t>
            </a:r>
          </a:p>
          <a:p>
            <a:pPr lvl="1" marL="955547" indent="-521206" defTabSz="1737360">
              <a:lnSpc>
                <a:spcPct val="103500"/>
              </a:lnSpc>
              <a:buClrTx/>
              <a:buFont typeface="Arial"/>
              <a:buChar char="–"/>
              <a:defRPr sz="4500"/>
            </a:pPr>
            <a:r>
              <a:t>Use Bing Liu Opinion Lexicon (English) as seed</a:t>
            </a:r>
          </a:p>
          <a:p>
            <a:pPr lvl="1" marL="955547" indent="-521206" defTabSz="1737360">
              <a:lnSpc>
                <a:spcPct val="103500"/>
              </a:lnSpc>
              <a:buClrTx/>
              <a:buFont typeface="Arial"/>
              <a:buChar char="–"/>
              <a:defRPr sz="4500"/>
            </a:pPr>
            <a:r>
              <a:t>Wiktionary + Google Translation + Transliteration + WordNet to generate edges between words</a:t>
            </a:r>
          </a:p>
          <a:p>
            <a:pPr lvl="1" marL="955547" indent="-521206" defTabSz="1737360">
              <a:lnSpc>
                <a:spcPct val="103500"/>
              </a:lnSpc>
              <a:buClrTx/>
              <a:buFont typeface="Arial"/>
              <a:buChar char="–"/>
              <a:defRPr sz="4500"/>
            </a:pPr>
            <a:r>
              <a:t>Propagate sentiment labels through the edges</a:t>
            </a:r>
          </a:p>
        </p:txBody>
      </p:sp>
      <p:pic>
        <p:nvPicPr>
          <p:cNvPr id="603" name="Image" descr="Image"/>
          <p:cNvPicPr>
            <a:picLocks noChangeAspect="1"/>
          </p:cNvPicPr>
          <p:nvPr/>
        </p:nvPicPr>
        <p:blipFill>
          <a:blip r:embed="rId3">
            <a:extLst/>
          </a:blip>
          <a:stretch>
            <a:fillRect/>
          </a:stretch>
        </p:blipFill>
        <p:spPr>
          <a:xfrm>
            <a:off x="5135562" y="8311287"/>
            <a:ext cx="14112877" cy="4292182"/>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7" name="Plutchick’s wheel of emotion"/>
          <p:cNvSpPr txBox="1"/>
          <p:nvPr>
            <p:ph type="title"/>
          </p:nvPr>
        </p:nvSpPr>
        <p:spPr>
          <a:xfrm>
            <a:off x="2194560" y="573206"/>
            <a:ext cx="20116802" cy="2901514"/>
          </a:xfrm>
          <a:prstGeom prst="rect">
            <a:avLst/>
          </a:prstGeom>
        </p:spPr>
        <p:txBody>
          <a:bodyPr/>
          <a:lstStyle/>
          <a:p>
            <a:pPr/>
            <a:r>
              <a:t>Emotion Theory:</a:t>
            </a:r>
          </a:p>
          <a:p>
            <a:pPr/>
            <a:r>
              <a:t>Plutchik’s wheel of emotion </a:t>
            </a:r>
          </a:p>
        </p:txBody>
      </p:sp>
      <p:sp>
        <p:nvSpPr>
          <p:cNvPr id="608" name="8 basic emotions in four opposing pairs…"/>
          <p:cNvSpPr txBox="1"/>
          <p:nvPr>
            <p:ph type="body" idx="1"/>
          </p:nvPr>
        </p:nvSpPr>
        <p:spPr>
          <a:xfrm>
            <a:off x="2194560" y="3691468"/>
            <a:ext cx="20116802" cy="8046720"/>
          </a:xfrm>
          <a:prstGeom prst="rect">
            <a:avLst/>
          </a:prstGeom>
        </p:spPr>
        <p:txBody>
          <a:bodyPr/>
          <a:lstStyle/>
          <a:p>
            <a:pPr marL="567557" indent="-567557">
              <a:buClrTx/>
              <a:buFont typeface="Arial"/>
              <a:buChar char="•"/>
            </a:pPr>
            <a:r>
              <a:t>8 basic emotions in four opposing pairs</a:t>
            </a:r>
            <a:endParaRPr sz="1200">
              <a:latin typeface="Times Roman"/>
              <a:ea typeface="Times Roman"/>
              <a:cs typeface="Times Roman"/>
              <a:sym typeface="Times Roman"/>
            </a:endParaRPr>
          </a:p>
          <a:p>
            <a:pPr lvl="1" marL="1005838" indent="-548638">
              <a:buClrTx/>
              <a:buFont typeface="Arial"/>
              <a:buChar char="–"/>
            </a:pPr>
            <a:r>
              <a:t>joy–sadness</a:t>
            </a:r>
          </a:p>
          <a:p>
            <a:pPr lvl="1" marL="1005838" indent="-548638">
              <a:buClrTx/>
              <a:buFont typeface="Arial"/>
              <a:buChar char="–"/>
            </a:pPr>
            <a:r>
              <a:t>anger–fear</a:t>
            </a:r>
          </a:p>
          <a:p>
            <a:pPr lvl="1" marL="1005838" indent="-548638">
              <a:buClrTx/>
              <a:buFont typeface="Arial"/>
              <a:buChar char="–"/>
            </a:pPr>
            <a:r>
              <a:t>trust–disgust</a:t>
            </a:r>
          </a:p>
          <a:p>
            <a:pPr lvl="1" marL="1005838" indent="-548638">
              <a:buClrTx/>
              <a:buFont typeface="Arial"/>
              <a:buChar char="–"/>
            </a:pPr>
            <a:r>
              <a:t>anticipation–surprise </a:t>
            </a:r>
          </a:p>
        </p:txBody>
      </p:sp>
      <p:pic>
        <p:nvPicPr>
          <p:cNvPr id="609" name="Image" descr="Image"/>
          <p:cNvPicPr>
            <a:picLocks noChangeAspect="1"/>
          </p:cNvPicPr>
          <p:nvPr/>
        </p:nvPicPr>
        <p:blipFill>
          <a:blip r:embed="rId2">
            <a:extLst/>
          </a:blip>
          <a:stretch>
            <a:fillRect/>
          </a:stretch>
        </p:blipFill>
        <p:spPr>
          <a:xfrm>
            <a:off x="12067337" y="3123712"/>
            <a:ext cx="10228258" cy="10371454"/>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1" name="NRC Word-Emotion Association Lexicon"/>
          <p:cNvSpPr txBox="1"/>
          <p:nvPr>
            <p:ph type="title"/>
          </p:nvPr>
        </p:nvSpPr>
        <p:spPr>
          <a:xfrm>
            <a:off x="2194560" y="573206"/>
            <a:ext cx="20116802" cy="2901514"/>
          </a:xfrm>
          <a:prstGeom prst="rect">
            <a:avLst/>
          </a:prstGeom>
        </p:spPr>
        <p:txBody>
          <a:bodyPr/>
          <a:lstStyle/>
          <a:p>
            <a:pPr/>
            <a:r>
              <a:t>NRC Word-Emotion Association Lexicon</a:t>
            </a:r>
          </a:p>
        </p:txBody>
      </p:sp>
      <p:sp>
        <p:nvSpPr>
          <p:cNvPr id="612" name="(Mohammad and Turney 2011)…"/>
          <p:cNvSpPr txBox="1"/>
          <p:nvPr>
            <p:ph type="body" sz="half" idx="1"/>
          </p:nvPr>
        </p:nvSpPr>
        <p:spPr>
          <a:xfrm>
            <a:off x="2194560" y="3691468"/>
            <a:ext cx="14356969" cy="8046720"/>
          </a:xfrm>
          <a:prstGeom prst="rect">
            <a:avLst/>
          </a:prstGeom>
        </p:spPr>
        <p:txBody>
          <a:bodyPr/>
          <a:lstStyle/>
          <a:p>
            <a:pPr marL="0" indent="0">
              <a:buSzTx/>
              <a:buNone/>
            </a:pPr>
            <a:r>
              <a:t>(Mohammad and Turney 2011)</a:t>
            </a:r>
          </a:p>
          <a:p>
            <a:pPr marL="567557" indent="-567557">
              <a:buClrTx/>
              <a:buFont typeface="Arial"/>
              <a:buChar char="•"/>
            </a:pPr>
            <a:r>
              <a:t>Categorical approach of emotion</a:t>
            </a:r>
          </a:p>
          <a:p>
            <a:pPr marL="567557" indent="-567557">
              <a:buClrTx/>
              <a:buFont typeface="Arial"/>
              <a:buChar char="•"/>
            </a:pPr>
            <a:r>
              <a:t>10k words chosen mainly from earlier lexicons </a:t>
            </a:r>
          </a:p>
          <a:p>
            <a:pPr marL="567557" indent="-567557">
              <a:buClrTx/>
              <a:buFont typeface="Arial"/>
              <a:buChar char="•"/>
            </a:pPr>
            <a:r>
              <a:t>Labeled by Amazon Mechanical Turk </a:t>
            </a:r>
          </a:p>
          <a:p>
            <a:pPr lvl="1" marL="1005838" indent="-548638">
              <a:buClrTx/>
              <a:buFont typeface="Arial"/>
              <a:buChar char="–"/>
            </a:pPr>
            <a:r>
              <a:t>Joy, sadness, anger, fear, trust, disgust, anticipation, surprise; positive, negative</a:t>
            </a:r>
          </a:p>
        </p:txBody>
      </p:sp>
      <p:pic>
        <p:nvPicPr>
          <p:cNvPr id="613" name="Image" descr="Image"/>
          <p:cNvPicPr>
            <a:picLocks noChangeAspect="1"/>
          </p:cNvPicPr>
          <p:nvPr/>
        </p:nvPicPr>
        <p:blipFill>
          <a:blip r:embed="rId3">
            <a:extLst/>
          </a:blip>
          <a:stretch>
            <a:fillRect/>
          </a:stretch>
        </p:blipFill>
        <p:spPr>
          <a:xfrm>
            <a:off x="16913739" y="3595225"/>
            <a:ext cx="6509223" cy="8960223"/>
          </a:xfrm>
          <a:prstGeom prst="rect">
            <a:avLst/>
          </a:prstGeom>
          <a:ln w="12700">
            <a:miter lim="400000"/>
          </a:ln>
        </p:spPr>
      </p:pic>
      <p:pic>
        <p:nvPicPr>
          <p:cNvPr id="614" name="Image" descr="Image"/>
          <p:cNvPicPr>
            <a:picLocks noChangeAspect="1"/>
          </p:cNvPicPr>
          <p:nvPr/>
        </p:nvPicPr>
        <p:blipFill>
          <a:blip r:embed="rId4">
            <a:extLst/>
          </a:blip>
          <a:stretch>
            <a:fillRect/>
          </a:stretch>
        </p:blipFill>
        <p:spPr>
          <a:xfrm>
            <a:off x="1500448" y="8836407"/>
            <a:ext cx="15009974" cy="2932318"/>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8" name="Lexicon of Valence, Arousal, and Dominance"/>
          <p:cNvSpPr txBox="1"/>
          <p:nvPr>
            <p:ph type="title"/>
          </p:nvPr>
        </p:nvSpPr>
        <p:spPr>
          <a:xfrm>
            <a:off x="2194559" y="573206"/>
            <a:ext cx="21515880" cy="2901514"/>
          </a:xfrm>
          <a:prstGeom prst="rect">
            <a:avLst/>
          </a:prstGeom>
        </p:spPr>
        <p:txBody>
          <a:bodyPr/>
          <a:lstStyle/>
          <a:p>
            <a:pPr/>
            <a:r>
              <a:t>Lexicon of Valence, Arousal, and Dominance </a:t>
            </a:r>
          </a:p>
        </p:txBody>
      </p:sp>
      <p:sp>
        <p:nvSpPr>
          <p:cNvPr id="619" name="(Warriner at al. 2013)…"/>
          <p:cNvSpPr txBox="1"/>
          <p:nvPr>
            <p:ph type="body" idx="1"/>
          </p:nvPr>
        </p:nvSpPr>
        <p:spPr>
          <a:xfrm>
            <a:off x="2194560" y="3691468"/>
            <a:ext cx="20116802" cy="8046720"/>
          </a:xfrm>
          <a:prstGeom prst="rect">
            <a:avLst/>
          </a:prstGeom>
        </p:spPr>
        <p:txBody>
          <a:bodyPr/>
          <a:lstStyle/>
          <a:p>
            <a:pPr marL="0" indent="0">
              <a:buSzTx/>
              <a:buNone/>
            </a:pPr>
            <a:r>
              <a:t>(Warriner at al. 2013)</a:t>
            </a:r>
          </a:p>
          <a:p>
            <a:pPr marL="567557" indent="-567557">
              <a:buClrTx/>
              <a:buFont typeface="Arial"/>
              <a:buChar char="•"/>
            </a:pPr>
            <a:r>
              <a:t>Dimensional approach of emotion</a:t>
            </a:r>
          </a:p>
          <a:p>
            <a:pPr marL="567557" indent="-567557">
              <a:buClrTx/>
              <a:buFont typeface="Arial"/>
              <a:buChar char="•"/>
            </a:pPr>
            <a:r>
              <a:t>AMT Ratings for 14,000 words for emotional dimensions</a:t>
            </a:r>
          </a:p>
          <a:p>
            <a:pPr lvl="1" marL="1005838" indent="-548638">
              <a:buClrTx/>
              <a:buFont typeface="Arial"/>
              <a:buChar char="–"/>
            </a:pPr>
            <a:r>
              <a:t>Valence (the pleasantness of the stimulus) </a:t>
            </a:r>
          </a:p>
          <a:p>
            <a:pPr lvl="1" marL="1005838" indent="-548638">
              <a:buClrTx/>
              <a:buFont typeface="Arial"/>
              <a:buChar char="–"/>
            </a:pPr>
            <a:r>
              <a:t>Arousal (the intensity of emotion provoked by the stimulus) </a:t>
            </a:r>
          </a:p>
          <a:p>
            <a:pPr lvl="1" marL="1005838" indent="-548638">
              <a:buClrTx/>
              <a:buFont typeface="Arial"/>
              <a:buChar char="–"/>
            </a:pPr>
            <a:r>
              <a:t>Dominance (the degree of control exerted by the stimulus)</a:t>
            </a:r>
          </a:p>
          <a:p>
            <a:pPr marL="567557" indent="-567557">
              <a:buClrTx/>
              <a:buFont typeface="Arial"/>
              <a:buChar char="•"/>
            </a:pPr>
            <a:r>
              <a:t>Examples: (range 1-9)</a:t>
            </a:r>
          </a:p>
        </p:txBody>
      </p:sp>
      <p:pic>
        <p:nvPicPr>
          <p:cNvPr id="620" name="Image" descr="Image"/>
          <p:cNvPicPr>
            <a:picLocks noChangeAspect="1"/>
          </p:cNvPicPr>
          <p:nvPr/>
        </p:nvPicPr>
        <p:blipFill>
          <a:blip r:embed="rId3">
            <a:extLst/>
          </a:blip>
          <a:stretch>
            <a:fillRect/>
          </a:stretch>
        </p:blipFill>
        <p:spPr>
          <a:xfrm>
            <a:off x="8911570" y="8711672"/>
            <a:ext cx="11649557" cy="3836514"/>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4" name="Detecting Sentiment/Emotion in Text"/>
          <p:cNvSpPr txBox="1"/>
          <p:nvPr>
            <p:ph type="title"/>
          </p:nvPr>
        </p:nvSpPr>
        <p:spPr>
          <a:xfrm>
            <a:off x="2194560" y="573206"/>
            <a:ext cx="20116802" cy="2901514"/>
          </a:xfrm>
          <a:prstGeom prst="rect">
            <a:avLst/>
          </a:prstGeom>
        </p:spPr>
        <p:txBody>
          <a:bodyPr/>
          <a:lstStyle/>
          <a:p>
            <a:pPr/>
            <a:r>
              <a:t>Detecting Sentiment/Emotion in Text</a:t>
            </a:r>
          </a:p>
        </p:txBody>
      </p:sp>
      <p:sp>
        <p:nvSpPr>
          <p:cNvPr id="625" name="Simplest unsupervised method…"/>
          <p:cNvSpPr txBox="1"/>
          <p:nvPr>
            <p:ph type="body" idx="1"/>
          </p:nvPr>
        </p:nvSpPr>
        <p:spPr>
          <a:xfrm>
            <a:off x="2194560" y="3691468"/>
            <a:ext cx="20116802" cy="8046720"/>
          </a:xfrm>
          <a:prstGeom prst="rect">
            <a:avLst/>
          </a:prstGeom>
        </p:spPr>
        <p:txBody>
          <a:bodyPr/>
          <a:lstStyle/>
          <a:p>
            <a:pPr marL="567557" indent="-567557">
              <a:buClrTx/>
              <a:buFont typeface="Arial"/>
              <a:buChar char="•"/>
            </a:pPr>
            <a:r>
              <a:t>Simplest unsupervised method</a:t>
            </a:r>
          </a:p>
          <a:p>
            <a:pPr lvl="1" marL="1005838" indent="-548638">
              <a:buClrTx/>
              <a:buFont typeface="Arial"/>
              <a:buChar char="–"/>
            </a:pPr>
            <a:r>
              <a:t>Sum the weights of each positive word in the document</a:t>
            </a:r>
          </a:p>
          <a:p>
            <a:pPr lvl="1" marL="1005838" indent="-548638">
              <a:buClrTx/>
              <a:buFont typeface="Arial"/>
              <a:buChar char="–"/>
            </a:pPr>
            <a:r>
              <a:t>Sum the weights of each negative word in the document</a:t>
            </a:r>
          </a:p>
          <a:p>
            <a:pPr lvl="1" marL="1005838" indent="-548638">
              <a:buClrTx/>
              <a:buFont typeface="Arial"/>
              <a:buChar char="–"/>
            </a:pPr>
            <a:r>
              <a:t>Choose whichever value (positive or negative) has higher sum</a:t>
            </a:r>
          </a:p>
          <a:p>
            <a:pPr marL="567557" indent="-567557">
              <a:buClrTx/>
              <a:buFont typeface="Arial"/>
              <a:buChar char="•"/>
            </a:pPr>
            <a:r>
              <a:t>Simplest supervised method</a:t>
            </a:r>
          </a:p>
          <a:p>
            <a:pPr lvl="1" marL="1005838" indent="-548638">
              <a:buClrTx/>
              <a:buFont typeface="Arial"/>
              <a:buChar char="–"/>
            </a:pPr>
            <a:r>
              <a:t>Use “counts of lexicon categories” as features (e.g. LIWC)</a:t>
            </a:r>
          </a:p>
          <a:p>
            <a:pPr lvl="1" marL="1005838" indent="-548638">
              <a:buClrTx/>
              <a:buFont typeface="Arial"/>
              <a:buChar char="–"/>
            </a:pPr>
            <a:r>
              <a:t>Baseline: use all unigram/bigram counts + POS tags</a:t>
            </a:r>
          </a:p>
          <a:p>
            <a:pPr lvl="1" marL="1005838" indent="-548638">
              <a:buClrTx/>
              <a:buFont typeface="Arial"/>
              <a:buChar char="–"/>
            </a:pPr>
            <a:r>
              <a:t>Hard to beat, but only works if the training and test sets are very similar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Emotion"/>
          <p:cNvSpPr txBox="1"/>
          <p:nvPr>
            <p:ph type="title"/>
          </p:nvPr>
        </p:nvSpPr>
        <p:spPr>
          <a:xfrm>
            <a:off x="2194560" y="573206"/>
            <a:ext cx="20116802" cy="2901514"/>
          </a:xfrm>
          <a:prstGeom prst="rect">
            <a:avLst/>
          </a:prstGeom>
        </p:spPr>
        <p:txBody>
          <a:bodyPr/>
          <a:lstStyle/>
          <a:p>
            <a:pPr/>
            <a:r>
              <a:t>Emotion - </a:t>
            </a:r>
            <a:r>
              <a:rPr>
                <a:solidFill>
                  <a:srgbClr val="000000"/>
                </a:solidFill>
              </a:rPr>
              <a:t>Categorical</a:t>
            </a:r>
            <a:r>
              <a:t> Approach </a:t>
            </a:r>
          </a:p>
        </p:txBody>
      </p:sp>
      <p:sp>
        <p:nvSpPr>
          <p:cNvPr id="229" name="Categorical Approach…"/>
          <p:cNvSpPr txBox="1"/>
          <p:nvPr>
            <p:ph type="body" sz="quarter" idx="1"/>
          </p:nvPr>
        </p:nvSpPr>
        <p:spPr>
          <a:xfrm>
            <a:off x="2194556" y="3683000"/>
            <a:ext cx="10219296" cy="2436658"/>
          </a:xfrm>
          <a:prstGeom prst="rect">
            <a:avLst/>
          </a:prstGeom>
        </p:spPr>
        <p:txBody>
          <a:bodyPr/>
          <a:lstStyle/>
          <a:p>
            <a:pPr marL="182875" indent="-182875">
              <a:lnSpc>
                <a:spcPct val="103500"/>
              </a:lnSpc>
            </a:pPr>
            <a:r>
              <a:t>(Ekman et al., 1987)</a:t>
            </a:r>
          </a:p>
          <a:p>
            <a:pPr marL="481262" indent="-481262">
              <a:lnSpc>
                <a:spcPct val="103500"/>
              </a:lnSpc>
              <a:buClrTx/>
              <a:buFontTx/>
              <a:buChar char="•"/>
            </a:pPr>
            <a:r>
              <a:t>Discrete ‘basic emotions’</a:t>
            </a:r>
          </a:p>
          <a:p>
            <a:pPr marL="481262" indent="-481262">
              <a:lnSpc>
                <a:spcPct val="103500"/>
              </a:lnSpc>
              <a:buClrTx/>
              <a:buFontTx/>
              <a:buChar char="•"/>
            </a:pPr>
            <a:r>
              <a:t>Originate from facial expressions</a:t>
            </a:r>
          </a:p>
        </p:txBody>
      </p:sp>
      <p:sp>
        <p:nvSpPr>
          <p:cNvPr id="230" name="?"/>
          <p:cNvSpPr txBox="1"/>
          <p:nvPr/>
        </p:nvSpPr>
        <p:spPr>
          <a:xfrm>
            <a:off x="11862003" y="9579354"/>
            <a:ext cx="971340" cy="170687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defRPr b="1" sz="10000">
                <a:solidFill>
                  <a:srgbClr val="008B00"/>
                </a:solidFill>
                <a:latin typeface="+mj-lt"/>
                <a:ea typeface="+mj-ea"/>
                <a:cs typeface="+mj-cs"/>
                <a:sym typeface="Helvetica"/>
              </a:defRPr>
            </a:lvl1pPr>
          </a:lstStyle>
          <a:p>
            <a:pPr/>
            <a:r>
              <a:t>?</a:t>
            </a:r>
          </a:p>
        </p:txBody>
      </p:sp>
      <p:grpSp>
        <p:nvGrpSpPr>
          <p:cNvPr id="233" name="Group"/>
          <p:cNvGrpSpPr/>
          <p:nvPr/>
        </p:nvGrpSpPr>
        <p:grpSpPr>
          <a:xfrm>
            <a:off x="7593096" y="6154717"/>
            <a:ext cx="10219296" cy="6085568"/>
            <a:chOff x="0" y="0"/>
            <a:chExt cx="10219294" cy="6085567"/>
          </a:xfrm>
        </p:grpSpPr>
        <p:pic>
          <p:nvPicPr>
            <p:cNvPr id="231" name="Screen Shot 2018-08-31 at 4.06.28 AM.png" descr="Screen Shot 2018-08-31 at 4.06.28 AM.png"/>
            <p:cNvPicPr>
              <a:picLocks noChangeAspect="1"/>
            </p:cNvPicPr>
            <p:nvPr/>
          </p:nvPicPr>
          <p:blipFill>
            <a:blip r:embed="rId2">
              <a:extLst/>
            </a:blip>
            <a:srcRect l="0" t="0" r="0" b="36928"/>
            <a:stretch>
              <a:fillRect/>
            </a:stretch>
          </p:blipFill>
          <p:spPr>
            <a:xfrm>
              <a:off x="0" y="0"/>
              <a:ext cx="10101262" cy="3613169"/>
            </a:xfrm>
            <a:prstGeom prst="rect">
              <a:avLst/>
            </a:prstGeom>
            <a:ln w="12700" cap="flat">
              <a:noFill/>
              <a:miter lim="400000"/>
            </a:ln>
            <a:effectLst/>
          </p:spPr>
        </p:pic>
        <p:sp>
          <p:nvSpPr>
            <p:cNvPr id="232" name="Categorical Approach…"/>
            <p:cNvSpPr txBox="1"/>
            <p:nvPr/>
          </p:nvSpPr>
          <p:spPr>
            <a:xfrm>
              <a:off x="223502" y="5091897"/>
              <a:ext cx="9995794" cy="9936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rmAutofit fontScale="100000" lnSpcReduction="0"/>
            </a:bodyPr>
            <a:lstStyle>
              <a:lvl1pPr algn="l" defTabSz="1828800">
                <a:defRPr sz="4800">
                  <a:latin typeface="Calibri"/>
                  <a:ea typeface="Calibri"/>
                  <a:cs typeface="Calibri"/>
                  <a:sym typeface="Calibri"/>
                </a:defRPr>
              </a:lvl1pPr>
            </a:lstStyle>
            <a:p>
              <a:pPr/>
              <a:r>
                <a:t>Anger     Sadness     Disgust     Happiness</a:t>
              </a:r>
            </a:p>
          </p:txBody>
        </p:sp>
      </p:grpSp>
      <p:sp>
        <p:nvSpPr>
          <p:cNvPr id="234" name="Slide Number"/>
          <p:cNvSpPr txBox="1"/>
          <p:nvPr>
            <p:ph type="sldNum" sz="quarter" idx="4294967295"/>
          </p:nvPr>
        </p:nvSpPr>
        <p:spPr>
          <a:xfrm>
            <a:off x="22100658" y="13068890"/>
            <a:ext cx="324309"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xit" nodeType="clickEffect" presetSubtype="0" presetID="1" grpId="4" fill="hold">
                                  <p:stCondLst>
                                    <p:cond delay="0"/>
                                  </p:stCondLst>
                                  <p:iterate type="el" backwards="0">
                                    <p:tmAbs val="0"/>
                                  </p:iterate>
                                  <p:childTnLst>
                                    <p:set>
                                      <p:cBhvr>
                                        <p:cTn id="18" fill="hold">
                                          <p:stCondLst>
                                            <p:cond delay="0"/>
                                          </p:stCondLst>
                                        </p:cTn>
                                        <p:tgtEl>
                                          <p:spTgt spid="23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0" grpId="4"/>
      <p:bldP build="whole" bldLvl="1" animBg="1" rev="0" advAuto="0" spid="233" grpId="2"/>
      <p:bldP build="whole" bldLvl="1" animBg="1" rev="0" advAuto="0" spid="229" grpId="1"/>
      <p:bldP build="whole" bldLvl="1" animBg="1" rev="0" advAuto="0" spid="230" grpId="3"/>
    </p:bldLst>
  </p:timing>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7" name="Sentiment in Twitter :) (Go et al. 2009)"/>
          <p:cNvSpPr txBox="1"/>
          <p:nvPr>
            <p:ph type="title"/>
          </p:nvPr>
        </p:nvSpPr>
        <p:spPr>
          <a:xfrm>
            <a:off x="2194560" y="573206"/>
            <a:ext cx="20116802" cy="2901514"/>
          </a:xfrm>
          <a:prstGeom prst="rect">
            <a:avLst/>
          </a:prstGeom>
        </p:spPr>
        <p:txBody>
          <a:bodyPr/>
          <a:lstStyle/>
          <a:p>
            <a:pPr/>
            <a:r>
              <a:t>Sentiment in Twitter :) </a:t>
            </a:r>
            <a:r>
              <a:rPr spc="-100" sz="4800"/>
              <a:t>(Go et al. 2009)</a:t>
            </a:r>
          </a:p>
        </p:txBody>
      </p:sp>
      <p:sp>
        <p:nvSpPr>
          <p:cNvPr id="628" name="Use emoticons to find tweets with sentiment…"/>
          <p:cNvSpPr txBox="1"/>
          <p:nvPr>
            <p:ph type="body" idx="1"/>
          </p:nvPr>
        </p:nvSpPr>
        <p:spPr>
          <a:xfrm>
            <a:off x="2194560" y="3691468"/>
            <a:ext cx="20116802" cy="8046720"/>
          </a:xfrm>
          <a:prstGeom prst="rect">
            <a:avLst/>
          </a:prstGeom>
        </p:spPr>
        <p:txBody>
          <a:bodyPr/>
          <a:lstStyle/>
          <a:p>
            <a:pPr marL="550530" indent="-550530" defTabSz="1773935">
              <a:lnSpc>
                <a:spcPct val="103500"/>
              </a:lnSpc>
              <a:buClrTx/>
              <a:buFont typeface="Arial"/>
              <a:buChar char="•"/>
              <a:defRPr sz="4600"/>
            </a:pPr>
            <a:r>
              <a:t>Use emoticons to find tweets with sentiment</a:t>
            </a:r>
          </a:p>
          <a:p>
            <a:pPr marL="550530" indent="-550530" defTabSz="1773935">
              <a:lnSpc>
                <a:spcPct val="103500"/>
              </a:lnSpc>
              <a:buClrTx/>
              <a:buFont typeface="Arial"/>
              <a:buChar char="•"/>
              <a:defRPr sz="4600"/>
            </a:pPr>
          </a:p>
          <a:p>
            <a:pPr marL="550530" indent="-550530" defTabSz="1773935">
              <a:lnSpc>
                <a:spcPct val="103500"/>
              </a:lnSpc>
              <a:buClrTx/>
              <a:buFont typeface="Arial"/>
              <a:buChar char="•"/>
              <a:defRPr sz="4600"/>
            </a:pPr>
          </a:p>
          <a:p>
            <a:pPr marL="550530" indent="-550530" defTabSz="1773935">
              <a:lnSpc>
                <a:spcPct val="103500"/>
              </a:lnSpc>
              <a:buClrTx/>
              <a:buFont typeface="Arial"/>
              <a:buChar char="•"/>
              <a:defRPr sz="4600"/>
            </a:pPr>
          </a:p>
          <a:p>
            <a:pPr marL="550530" indent="-550530" defTabSz="1773935">
              <a:lnSpc>
                <a:spcPct val="103500"/>
              </a:lnSpc>
              <a:buClrTx/>
              <a:buFont typeface="Arial"/>
              <a:buChar char="•"/>
              <a:defRPr sz="4600"/>
            </a:pPr>
          </a:p>
          <a:p>
            <a:pPr marL="550530" indent="-550530" defTabSz="1773935">
              <a:lnSpc>
                <a:spcPct val="103500"/>
              </a:lnSpc>
              <a:buClrTx/>
              <a:buFont typeface="Arial"/>
              <a:buChar char="•"/>
              <a:defRPr sz="4600"/>
            </a:pPr>
            <a:r>
              <a:t>Training set:</a:t>
            </a:r>
          </a:p>
          <a:p>
            <a:pPr lvl="1" marL="975663" indent="-532180" defTabSz="1773935">
              <a:lnSpc>
                <a:spcPct val="103500"/>
              </a:lnSpc>
              <a:buClrTx/>
              <a:buFont typeface="Arial"/>
              <a:buChar char="–"/>
              <a:defRPr sz="4600"/>
            </a:pPr>
            <a:r>
              <a:t>800k tweets with positive emoticons, and 800k tweets with negative emoticons</a:t>
            </a:r>
          </a:p>
          <a:p>
            <a:pPr lvl="1" marL="975663" indent="-532180" defTabSz="1773935">
              <a:lnSpc>
                <a:spcPct val="103500"/>
              </a:lnSpc>
              <a:buClrTx/>
              <a:buFont typeface="Arial"/>
              <a:buChar char="–"/>
              <a:defRPr sz="4600"/>
            </a:pPr>
            <a:r>
              <a:t>Seed emoticons are stripped off before training</a:t>
            </a:r>
          </a:p>
          <a:p>
            <a:pPr marL="550530" indent="-550530" defTabSz="1773935">
              <a:lnSpc>
                <a:spcPct val="103500"/>
              </a:lnSpc>
              <a:buClrTx/>
              <a:buFont typeface="Arial"/>
              <a:buChar char="•"/>
              <a:defRPr sz="4600"/>
            </a:pPr>
            <a:r>
              <a:t>Test set: 359 tweets manually annotated</a:t>
            </a:r>
          </a:p>
          <a:p>
            <a:pPr marL="550530" indent="-550530" defTabSz="1773935">
              <a:lnSpc>
                <a:spcPct val="103500"/>
              </a:lnSpc>
              <a:buClrTx/>
              <a:buFont typeface="Arial"/>
              <a:buChar char="•"/>
              <a:defRPr sz="4600"/>
            </a:pPr>
            <a:r>
              <a:t>Accuracy: ~80%</a:t>
            </a:r>
          </a:p>
        </p:txBody>
      </p:sp>
      <p:pic>
        <p:nvPicPr>
          <p:cNvPr id="629" name="Image" descr="Image"/>
          <p:cNvPicPr>
            <a:picLocks noChangeAspect="1"/>
          </p:cNvPicPr>
          <p:nvPr/>
        </p:nvPicPr>
        <p:blipFill>
          <a:blip r:embed="rId2">
            <a:extLst/>
          </a:blip>
          <a:stretch>
            <a:fillRect/>
          </a:stretch>
        </p:blipFill>
        <p:spPr>
          <a:xfrm>
            <a:off x="5971783" y="4452011"/>
            <a:ext cx="11670226" cy="3512399"/>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1" name="Sentiment in Twitter #thingsilike (Kouloumpis et al. 2011)"/>
          <p:cNvSpPr txBox="1"/>
          <p:nvPr>
            <p:ph type="title"/>
          </p:nvPr>
        </p:nvSpPr>
        <p:spPr>
          <a:xfrm>
            <a:off x="2194560" y="573206"/>
            <a:ext cx="20116802" cy="2901514"/>
          </a:xfrm>
          <a:prstGeom prst="rect">
            <a:avLst/>
          </a:prstGeom>
        </p:spPr>
        <p:txBody>
          <a:bodyPr/>
          <a:lstStyle/>
          <a:p>
            <a:pPr/>
            <a:r>
              <a:t>Sentiment in Twitter #thingsilike </a:t>
            </a:r>
            <a:r>
              <a:rPr spc="-100" sz="3600"/>
              <a:t>(Kouloumpis et al. 2011)</a:t>
            </a:r>
          </a:p>
        </p:txBody>
      </p:sp>
      <p:sp>
        <p:nvSpPr>
          <p:cNvPr id="632" name="Double-click to edit"/>
          <p:cNvSpPr txBox="1"/>
          <p:nvPr>
            <p:ph type="body" idx="1"/>
          </p:nvPr>
        </p:nvSpPr>
        <p:spPr>
          <a:xfrm>
            <a:off x="2194560" y="3691468"/>
            <a:ext cx="20116802" cy="8046720"/>
          </a:xfrm>
          <a:prstGeom prst="rect">
            <a:avLst/>
          </a:prstGeom>
        </p:spPr>
        <p:txBody>
          <a:bodyPr/>
          <a:lstStyle/>
          <a:p>
            <a:pPr/>
          </a:p>
        </p:txBody>
      </p:sp>
      <p:pic>
        <p:nvPicPr>
          <p:cNvPr id="633" name="Image" descr="Image"/>
          <p:cNvPicPr>
            <a:picLocks noChangeAspect="1"/>
          </p:cNvPicPr>
          <p:nvPr/>
        </p:nvPicPr>
        <p:blipFill>
          <a:blip r:embed="rId2">
            <a:extLst/>
          </a:blip>
          <a:stretch>
            <a:fillRect/>
          </a:stretch>
        </p:blipFill>
        <p:spPr>
          <a:xfrm>
            <a:off x="1743933" y="5042272"/>
            <a:ext cx="11367773" cy="5345113"/>
          </a:xfrm>
          <a:prstGeom prst="rect">
            <a:avLst/>
          </a:prstGeom>
          <a:ln w="12700">
            <a:miter lim="400000"/>
          </a:ln>
        </p:spPr>
      </p:pic>
      <p:pic>
        <p:nvPicPr>
          <p:cNvPr id="634" name="Image" descr="Image"/>
          <p:cNvPicPr>
            <a:picLocks noChangeAspect="1"/>
          </p:cNvPicPr>
          <p:nvPr/>
        </p:nvPicPr>
        <p:blipFill>
          <a:blip r:embed="rId3">
            <a:extLst/>
          </a:blip>
          <a:stretch>
            <a:fillRect/>
          </a:stretch>
        </p:blipFill>
        <p:spPr>
          <a:xfrm>
            <a:off x="13915646" y="4294232"/>
            <a:ext cx="8020075" cy="7403145"/>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6" name="Emoji in Twitter 😊 (Felbo et al. 2017)"/>
          <p:cNvSpPr txBox="1"/>
          <p:nvPr>
            <p:ph type="title"/>
          </p:nvPr>
        </p:nvSpPr>
        <p:spPr>
          <a:xfrm>
            <a:off x="2194560" y="573206"/>
            <a:ext cx="20116802" cy="2901514"/>
          </a:xfrm>
          <a:prstGeom prst="rect">
            <a:avLst/>
          </a:prstGeom>
        </p:spPr>
        <p:txBody>
          <a:bodyPr/>
          <a:lstStyle/>
          <a:p>
            <a:pPr/>
            <a:r>
              <a:t>Emoji in Twitter </a:t>
            </a:r>
            <a:r>
              <a:rPr spc="-100" sz="4800"/>
              <a:t>(Felbo et al. 2017)</a:t>
            </a:r>
          </a:p>
        </p:txBody>
      </p:sp>
      <p:sp>
        <p:nvSpPr>
          <p:cNvPr id="637" name="Number of training data (in millions)…"/>
          <p:cNvSpPr txBox="1"/>
          <p:nvPr>
            <p:ph type="body" idx="1"/>
          </p:nvPr>
        </p:nvSpPr>
        <p:spPr>
          <a:xfrm>
            <a:off x="2194560" y="3691468"/>
            <a:ext cx="20116802" cy="8046720"/>
          </a:xfrm>
          <a:prstGeom prst="rect">
            <a:avLst/>
          </a:prstGeom>
        </p:spPr>
        <p:txBody>
          <a:bodyPr/>
          <a:lstStyle/>
          <a:p>
            <a:pPr marL="567557" indent="-567557">
              <a:buClrTx/>
              <a:buFont typeface="Arial"/>
              <a:buChar char="•"/>
            </a:pPr>
            <a:r>
              <a:t>Number of training data (in </a:t>
            </a:r>
            <a:r>
              <a:rPr i="1"/>
              <a:t>millions</a:t>
            </a:r>
            <a:r>
              <a:t>)</a:t>
            </a:r>
          </a:p>
          <a:p>
            <a:pPr marL="567557" indent="-567557">
              <a:buClrTx/>
              <a:buFont typeface="Arial"/>
              <a:buChar char="•"/>
            </a:pPr>
          </a:p>
          <a:p>
            <a:pPr marL="567557" indent="-567557">
              <a:buClrTx/>
              <a:buFont typeface="Arial"/>
              <a:buChar char="•"/>
            </a:pPr>
          </a:p>
          <a:p>
            <a:pPr marL="567557" indent="-567557">
              <a:buClrTx/>
              <a:buFont typeface="Arial"/>
              <a:buChar char="•"/>
            </a:pPr>
          </a:p>
          <a:p>
            <a:pPr marL="567557" indent="-567557">
              <a:buClrTx/>
              <a:buFont typeface="Arial"/>
              <a:buChar char="•"/>
            </a:pPr>
          </a:p>
          <a:p>
            <a:pPr marL="567557" indent="-567557">
              <a:buClrTx/>
              <a:buFont typeface="Arial"/>
              <a:buChar char="•"/>
            </a:pPr>
          </a:p>
          <a:p>
            <a:pPr marL="567557" indent="-567557">
              <a:buClrTx/>
              <a:buFont typeface="Arial"/>
              <a:buChar char="•"/>
            </a:pPr>
            <a:r>
              <a:t>Output: probability of emoji labels</a:t>
            </a:r>
          </a:p>
        </p:txBody>
      </p:sp>
      <p:pic>
        <p:nvPicPr>
          <p:cNvPr id="638" name="Image" descr="Image"/>
          <p:cNvPicPr>
            <a:picLocks noChangeAspect="1"/>
          </p:cNvPicPr>
          <p:nvPr/>
        </p:nvPicPr>
        <p:blipFill>
          <a:blip r:embed="rId2">
            <a:extLst/>
          </a:blip>
          <a:stretch>
            <a:fillRect/>
          </a:stretch>
        </p:blipFill>
        <p:spPr>
          <a:xfrm>
            <a:off x="2435419" y="4399784"/>
            <a:ext cx="12668125" cy="4191774"/>
          </a:xfrm>
          <a:prstGeom prst="rect">
            <a:avLst/>
          </a:prstGeom>
          <a:ln w="12700">
            <a:miter lim="400000"/>
          </a:ln>
        </p:spPr>
      </p:pic>
      <p:pic>
        <p:nvPicPr>
          <p:cNvPr id="639" name="Image" descr="Image"/>
          <p:cNvPicPr>
            <a:picLocks noChangeAspect="1"/>
          </p:cNvPicPr>
          <p:nvPr/>
        </p:nvPicPr>
        <p:blipFill>
          <a:blip r:embed="rId3">
            <a:extLst/>
          </a:blip>
          <a:stretch>
            <a:fillRect/>
          </a:stretch>
        </p:blipFill>
        <p:spPr>
          <a:xfrm>
            <a:off x="14715880" y="7302324"/>
            <a:ext cx="8827111" cy="4979397"/>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641" name="Emoji in Twitter 😊 (Felbo et al. 2017)"/>
          <p:cNvSpPr txBox="1"/>
          <p:nvPr>
            <p:ph type="title"/>
          </p:nvPr>
        </p:nvSpPr>
        <p:spPr>
          <a:xfrm>
            <a:off x="2194560" y="573206"/>
            <a:ext cx="20116802" cy="2901514"/>
          </a:xfrm>
          <a:prstGeom prst="rect">
            <a:avLst/>
          </a:prstGeom>
        </p:spPr>
        <p:txBody>
          <a:bodyPr/>
          <a:lstStyle/>
          <a:p>
            <a:pPr/>
            <a:r>
              <a:t>Emoji in Twitter </a:t>
            </a:r>
            <a:r>
              <a:rPr spc="-100" sz="4800"/>
              <a:t>(Felbo et al. 2017)</a:t>
            </a:r>
          </a:p>
        </p:txBody>
      </p:sp>
      <p:sp>
        <p:nvSpPr>
          <p:cNvPr id="642" name="DeepMoji model architecture"/>
          <p:cNvSpPr txBox="1"/>
          <p:nvPr>
            <p:ph type="body" idx="1"/>
          </p:nvPr>
        </p:nvSpPr>
        <p:spPr>
          <a:xfrm>
            <a:off x="2194560" y="3691468"/>
            <a:ext cx="20116802" cy="8046720"/>
          </a:xfrm>
          <a:prstGeom prst="rect">
            <a:avLst/>
          </a:prstGeom>
        </p:spPr>
        <p:txBody>
          <a:bodyPr/>
          <a:lstStyle>
            <a:lvl1pPr marL="567557" indent="-567557">
              <a:buClrTx/>
              <a:buFont typeface="Arial"/>
              <a:buChar char="•"/>
            </a:lvl1pPr>
          </a:lstStyle>
          <a:p>
            <a:pPr/>
            <a:r>
              <a:t>DeepMoji model architecture</a:t>
            </a:r>
          </a:p>
        </p:txBody>
      </p:sp>
      <p:pic>
        <p:nvPicPr>
          <p:cNvPr id="643" name="Image" descr="Image"/>
          <p:cNvPicPr>
            <a:picLocks noChangeAspect="1"/>
          </p:cNvPicPr>
          <p:nvPr/>
        </p:nvPicPr>
        <p:blipFill>
          <a:blip r:embed="rId2">
            <a:extLst/>
          </a:blip>
          <a:stretch>
            <a:fillRect/>
          </a:stretch>
        </p:blipFill>
        <p:spPr>
          <a:xfrm>
            <a:off x="8335533" y="4516621"/>
            <a:ext cx="5837100" cy="7685025"/>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5" name="Attention Modeling for Targeted Sentiment…"/>
          <p:cNvSpPr txBox="1"/>
          <p:nvPr>
            <p:ph type="title"/>
          </p:nvPr>
        </p:nvSpPr>
        <p:spPr>
          <a:xfrm>
            <a:off x="2194560" y="573206"/>
            <a:ext cx="20116802" cy="2901514"/>
          </a:xfrm>
          <a:prstGeom prst="rect">
            <a:avLst/>
          </a:prstGeom>
        </p:spPr>
        <p:txBody>
          <a:bodyPr/>
          <a:lstStyle/>
          <a:p>
            <a:pPr defTabSz="1792222">
              <a:defRPr sz="8400"/>
            </a:pPr>
            <a:r>
              <a:t>Attention Modeling for Targeted Sentiment</a:t>
            </a:r>
            <a:endParaRPr spc="-196"/>
          </a:p>
          <a:p>
            <a:pPr defTabSz="1792222">
              <a:defRPr spc="-100" sz="3100"/>
            </a:pPr>
            <a:r>
              <a:t>(Liu and Zhang 2017)</a:t>
            </a:r>
          </a:p>
        </p:txBody>
      </p:sp>
      <p:sp>
        <p:nvSpPr>
          <p:cNvPr id="646" name="Targeted Sentiment…"/>
          <p:cNvSpPr txBox="1"/>
          <p:nvPr>
            <p:ph type="body" idx="1"/>
          </p:nvPr>
        </p:nvSpPr>
        <p:spPr>
          <a:xfrm>
            <a:off x="2194560" y="3691468"/>
            <a:ext cx="20116802" cy="8046720"/>
          </a:xfrm>
          <a:prstGeom prst="rect">
            <a:avLst/>
          </a:prstGeom>
        </p:spPr>
        <p:txBody>
          <a:bodyPr/>
          <a:lstStyle/>
          <a:p>
            <a:pPr marL="567557" indent="-567557">
              <a:buClrTx/>
              <a:buFont typeface="Arial"/>
              <a:buChar char="•"/>
            </a:pPr>
            <a:r>
              <a:t>Targeted Sentiment</a:t>
            </a:r>
          </a:p>
          <a:p>
            <a:pPr lvl="1" marL="1005838" indent="-548638">
              <a:buClrTx/>
              <a:buFont typeface="Arial"/>
              <a:buChar char="–"/>
            </a:pPr>
            <a:r>
              <a:t>“She began to love </a:t>
            </a:r>
            <a:r>
              <a:rPr b="1"/>
              <a:t>miley ray cyrus</a:t>
            </a:r>
            <a:r>
              <a:t> since 2013 :)”</a:t>
            </a:r>
          </a:p>
          <a:p>
            <a:pPr lvl="1" marL="1005838" indent="-548638">
              <a:buClrTx/>
              <a:buFont typeface="Arial"/>
              <a:buChar char="–"/>
            </a:pPr>
            <a:r>
              <a:t>“#nowplaying </a:t>
            </a:r>
            <a:r>
              <a:rPr b="1"/>
              <a:t>lady gaga </a:t>
            </a:r>
            <a:r>
              <a:t>- let love down” </a:t>
            </a:r>
          </a:p>
        </p:txBody>
      </p:sp>
      <p:sp>
        <p:nvSpPr>
          <p:cNvPr id="647" name="Dingbat X"/>
          <p:cNvSpPr/>
          <p:nvPr/>
        </p:nvSpPr>
        <p:spPr>
          <a:xfrm>
            <a:off x="2679261" y="5579781"/>
            <a:ext cx="389562" cy="460326"/>
          </a:xfrm>
          <a:custGeom>
            <a:avLst/>
            <a:gdLst/>
            <a:ahLst/>
            <a:cxnLst>
              <a:cxn ang="0">
                <a:pos x="wd2" y="hd2"/>
              </a:cxn>
              <a:cxn ang="5400000">
                <a:pos x="wd2" y="hd2"/>
              </a:cxn>
              <a:cxn ang="10800000">
                <a:pos x="wd2" y="hd2"/>
              </a:cxn>
              <a:cxn ang="16200000">
                <a:pos x="wd2" y="hd2"/>
              </a:cxn>
            </a:cxnLst>
            <a:rect l="0" t="0" r="r" b="b"/>
            <a:pathLst>
              <a:path w="21484" h="21548" fill="norm" stroke="1" extrusionOk="0">
                <a:moveTo>
                  <a:pt x="18655" y="0"/>
                </a:moveTo>
                <a:cubicBezTo>
                  <a:pt x="18494" y="5"/>
                  <a:pt x="18333" y="109"/>
                  <a:pt x="18066" y="314"/>
                </a:cubicBezTo>
                <a:cubicBezTo>
                  <a:pt x="15478" y="2289"/>
                  <a:pt x="13027" y="4381"/>
                  <a:pt x="10727" y="6600"/>
                </a:cubicBezTo>
                <a:cubicBezTo>
                  <a:pt x="10587" y="6735"/>
                  <a:pt x="10434" y="6862"/>
                  <a:pt x="10258" y="7020"/>
                </a:cubicBezTo>
                <a:cubicBezTo>
                  <a:pt x="10102" y="6832"/>
                  <a:pt x="9974" y="6685"/>
                  <a:pt x="9856" y="6533"/>
                </a:cubicBezTo>
                <a:cubicBezTo>
                  <a:pt x="8908" y="5315"/>
                  <a:pt x="7971" y="4091"/>
                  <a:pt x="7009" y="2882"/>
                </a:cubicBezTo>
                <a:cubicBezTo>
                  <a:pt x="6625" y="2399"/>
                  <a:pt x="6178" y="1951"/>
                  <a:pt x="5769" y="1483"/>
                </a:cubicBezTo>
                <a:cubicBezTo>
                  <a:pt x="5573" y="1260"/>
                  <a:pt x="5327" y="1254"/>
                  <a:pt x="5044" y="1314"/>
                </a:cubicBezTo>
                <a:cubicBezTo>
                  <a:pt x="4759" y="1375"/>
                  <a:pt x="4593" y="1540"/>
                  <a:pt x="4590" y="1770"/>
                </a:cubicBezTo>
                <a:cubicBezTo>
                  <a:pt x="4583" y="2129"/>
                  <a:pt x="4349" y="2291"/>
                  <a:pt x="3989" y="2389"/>
                </a:cubicBezTo>
                <a:cubicBezTo>
                  <a:pt x="3741" y="2232"/>
                  <a:pt x="3498" y="2079"/>
                  <a:pt x="3221" y="1904"/>
                </a:cubicBezTo>
                <a:cubicBezTo>
                  <a:pt x="2922" y="2176"/>
                  <a:pt x="2660" y="2427"/>
                  <a:pt x="2382" y="2665"/>
                </a:cubicBezTo>
                <a:cubicBezTo>
                  <a:pt x="2135" y="2876"/>
                  <a:pt x="2125" y="3090"/>
                  <a:pt x="2231" y="3371"/>
                </a:cubicBezTo>
                <a:cubicBezTo>
                  <a:pt x="3179" y="5877"/>
                  <a:pt x="4394" y="8283"/>
                  <a:pt x="5880" y="10593"/>
                </a:cubicBezTo>
                <a:cubicBezTo>
                  <a:pt x="5956" y="10712"/>
                  <a:pt x="6024" y="10835"/>
                  <a:pt x="6094" y="10951"/>
                </a:cubicBezTo>
                <a:cubicBezTo>
                  <a:pt x="4046" y="12991"/>
                  <a:pt x="2019" y="15012"/>
                  <a:pt x="0" y="17024"/>
                </a:cubicBezTo>
                <a:cubicBezTo>
                  <a:pt x="166" y="17359"/>
                  <a:pt x="297" y="17644"/>
                  <a:pt x="450" y="17921"/>
                </a:cubicBezTo>
                <a:cubicBezTo>
                  <a:pt x="559" y="18117"/>
                  <a:pt x="570" y="18299"/>
                  <a:pt x="443" y="18491"/>
                </a:cubicBezTo>
                <a:cubicBezTo>
                  <a:pt x="355" y="18625"/>
                  <a:pt x="277" y="18763"/>
                  <a:pt x="214" y="18906"/>
                </a:cubicBezTo>
                <a:cubicBezTo>
                  <a:pt x="179" y="18986"/>
                  <a:pt x="139" y="19096"/>
                  <a:pt x="175" y="19164"/>
                </a:cubicBezTo>
                <a:cubicBezTo>
                  <a:pt x="462" y="19717"/>
                  <a:pt x="876" y="20186"/>
                  <a:pt x="1406" y="20550"/>
                </a:cubicBezTo>
                <a:cubicBezTo>
                  <a:pt x="1668" y="20457"/>
                  <a:pt x="1862" y="20370"/>
                  <a:pt x="2068" y="20319"/>
                </a:cubicBezTo>
                <a:cubicBezTo>
                  <a:pt x="2305" y="20259"/>
                  <a:pt x="2506" y="20384"/>
                  <a:pt x="2432" y="20567"/>
                </a:cubicBezTo>
                <a:cubicBezTo>
                  <a:pt x="2271" y="20967"/>
                  <a:pt x="2606" y="21165"/>
                  <a:pt x="2838" y="21403"/>
                </a:cubicBezTo>
                <a:cubicBezTo>
                  <a:pt x="3027" y="21596"/>
                  <a:pt x="3335" y="21593"/>
                  <a:pt x="3548" y="21414"/>
                </a:cubicBezTo>
                <a:cubicBezTo>
                  <a:pt x="3624" y="21350"/>
                  <a:pt x="3679" y="21268"/>
                  <a:pt x="3745" y="21195"/>
                </a:cubicBezTo>
                <a:cubicBezTo>
                  <a:pt x="5406" y="19353"/>
                  <a:pt x="7068" y="17510"/>
                  <a:pt x="8732" y="15669"/>
                </a:cubicBezTo>
                <a:cubicBezTo>
                  <a:pt x="8850" y="15538"/>
                  <a:pt x="8982" y="15417"/>
                  <a:pt x="9151" y="15248"/>
                </a:cubicBezTo>
                <a:cubicBezTo>
                  <a:pt x="9312" y="15457"/>
                  <a:pt x="9442" y="15618"/>
                  <a:pt x="9566" y="15782"/>
                </a:cubicBezTo>
                <a:cubicBezTo>
                  <a:pt x="10552" y="17091"/>
                  <a:pt x="11622" y="18348"/>
                  <a:pt x="12799" y="19538"/>
                </a:cubicBezTo>
                <a:cubicBezTo>
                  <a:pt x="13137" y="19880"/>
                  <a:pt x="13363" y="19913"/>
                  <a:pt x="13764" y="19639"/>
                </a:cubicBezTo>
                <a:cubicBezTo>
                  <a:pt x="14071" y="19429"/>
                  <a:pt x="14340" y="19181"/>
                  <a:pt x="14638" y="18942"/>
                </a:cubicBezTo>
                <a:cubicBezTo>
                  <a:pt x="14977" y="19118"/>
                  <a:pt x="15325" y="19299"/>
                  <a:pt x="15670" y="19479"/>
                </a:cubicBezTo>
                <a:cubicBezTo>
                  <a:pt x="15874" y="19336"/>
                  <a:pt x="16024" y="19228"/>
                  <a:pt x="16179" y="19123"/>
                </a:cubicBezTo>
                <a:cubicBezTo>
                  <a:pt x="16407" y="18969"/>
                  <a:pt x="16586" y="18817"/>
                  <a:pt x="16625" y="18532"/>
                </a:cubicBezTo>
                <a:cubicBezTo>
                  <a:pt x="16663" y="18245"/>
                  <a:pt x="16848" y="17980"/>
                  <a:pt x="17238" y="17893"/>
                </a:cubicBezTo>
                <a:cubicBezTo>
                  <a:pt x="17537" y="17826"/>
                  <a:pt x="17736" y="17646"/>
                  <a:pt x="17893" y="17435"/>
                </a:cubicBezTo>
                <a:cubicBezTo>
                  <a:pt x="18144" y="17098"/>
                  <a:pt x="18337" y="16737"/>
                  <a:pt x="18424" y="16377"/>
                </a:cubicBezTo>
                <a:cubicBezTo>
                  <a:pt x="16705" y="14528"/>
                  <a:pt x="15014" y="12708"/>
                  <a:pt x="13308" y="10873"/>
                </a:cubicBezTo>
                <a:cubicBezTo>
                  <a:pt x="13494" y="10665"/>
                  <a:pt x="13612" y="10530"/>
                  <a:pt x="13734" y="10397"/>
                </a:cubicBezTo>
                <a:cubicBezTo>
                  <a:pt x="15805" y="8137"/>
                  <a:pt x="18039" y="6000"/>
                  <a:pt x="20413" y="3968"/>
                </a:cubicBezTo>
                <a:cubicBezTo>
                  <a:pt x="20703" y="3719"/>
                  <a:pt x="20983" y="3471"/>
                  <a:pt x="21190" y="3153"/>
                </a:cubicBezTo>
                <a:cubicBezTo>
                  <a:pt x="21585" y="2544"/>
                  <a:pt x="21600" y="2565"/>
                  <a:pt x="21129" y="2026"/>
                </a:cubicBezTo>
                <a:cubicBezTo>
                  <a:pt x="20955" y="1827"/>
                  <a:pt x="20762" y="1776"/>
                  <a:pt x="20487" y="1772"/>
                </a:cubicBezTo>
                <a:cubicBezTo>
                  <a:pt x="19961" y="1764"/>
                  <a:pt x="19720" y="1486"/>
                  <a:pt x="19806" y="1064"/>
                </a:cubicBezTo>
                <a:cubicBezTo>
                  <a:pt x="19825" y="971"/>
                  <a:pt x="19804" y="847"/>
                  <a:pt x="19743" y="773"/>
                </a:cubicBezTo>
                <a:cubicBezTo>
                  <a:pt x="19597" y="599"/>
                  <a:pt x="19434" y="429"/>
                  <a:pt x="19245" y="289"/>
                </a:cubicBezTo>
                <a:cubicBezTo>
                  <a:pt x="18978" y="92"/>
                  <a:pt x="18816" y="-4"/>
                  <a:pt x="18655" y="0"/>
                </a:cubicBezTo>
                <a:close/>
              </a:path>
            </a:pathLst>
          </a:custGeom>
          <a:solidFill>
            <a:srgbClr val="FF453A"/>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sp>
        <p:nvSpPr>
          <p:cNvPr id="648" name="Dingbat Check"/>
          <p:cNvSpPr/>
          <p:nvPr/>
        </p:nvSpPr>
        <p:spPr>
          <a:xfrm>
            <a:off x="2683485" y="4702479"/>
            <a:ext cx="482794" cy="458806"/>
          </a:xfrm>
          <a:custGeom>
            <a:avLst/>
            <a:gdLst/>
            <a:ahLst/>
            <a:cxnLst>
              <a:cxn ang="0">
                <a:pos x="wd2" y="hd2"/>
              </a:cxn>
              <a:cxn ang="5400000">
                <a:pos x="wd2" y="hd2"/>
              </a:cxn>
              <a:cxn ang="10800000">
                <a:pos x="wd2" y="hd2"/>
              </a:cxn>
              <a:cxn ang="16200000">
                <a:pos x="wd2" y="hd2"/>
              </a:cxn>
            </a:cxnLst>
            <a:rect l="0" t="0" r="r" b="b"/>
            <a:pathLst>
              <a:path w="21452" h="20405" fill="norm" stroke="1" extrusionOk="0">
                <a:moveTo>
                  <a:pt x="19340" y="6"/>
                </a:moveTo>
                <a:cubicBezTo>
                  <a:pt x="18911" y="-308"/>
                  <a:pt x="8317" y="11620"/>
                  <a:pt x="6423" y="13985"/>
                </a:cubicBezTo>
                <a:cubicBezTo>
                  <a:pt x="6323" y="14108"/>
                  <a:pt x="6215" y="14226"/>
                  <a:pt x="6090" y="14370"/>
                </a:cubicBezTo>
                <a:cubicBezTo>
                  <a:pt x="5960" y="14216"/>
                  <a:pt x="5854" y="14096"/>
                  <a:pt x="5755" y="13971"/>
                </a:cubicBezTo>
                <a:cubicBezTo>
                  <a:pt x="4964" y="12967"/>
                  <a:pt x="4458" y="12167"/>
                  <a:pt x="3657" y="11171"/>
                </a:cubicBezTo>
                <a:cubicBezTo>
                  <a:pt x="3337" y="10773"/>
                  <a:pt x="2972" y="10410"/>
                  <a:pt x="2634" y="10026"/>
                </a:cubicBezTo>
                <a:cubicBezTo>
                  <a:pt x="2472" y="9843"/>
                  <a:pt x="2283" y="9849"/>
                  <a:pt x="2071" y="9915"/>
                </a:cubicBezTo>
                <a:cubicBezTo>
                  <a:pt x="1856" y="9981"/>
                  <a:pt x="1574" y="9982"/>
                  <a:pt x="1303" y="10152"/>
                </a:cubicBezTo>
                <a:cubicBezTo>
                  <a:pt x="1209" y="10262"/>
                  <a:pt x="1332" y="10438"/>
                  <a:pt x="1349" y="10609"/>
                </a:cubicBezTo>
                <a:cubicBezTo>
                  <a:pt x="1369" y="10821"/>
                  <a:pt x="603" y="10792"/>
                  <a:pt x="203" y="11061"/>
                </a:cubicBezTo>
                <a:cubicBezTo>
                  <a:pt x="111" y="11123"/>
                  <a:pt x="286" y="11375"/>
                  <a:pt x="227" y="11440"/>
                </a:cubicBezTo>
                <a:cubicBezTo>
                  <a:pt x="51" y="11634"/>
                  <a:pt x="-61" y="11588"/>
                  <a:pt x="36" y="11826"/>
                </a:cubicBezTo>
                <a:cubicBezTo>
                  <a:pt x="896" y="13941"/>
                  <a:pt x="2182" y="15733"/>
                  <a:pt x="3218" y="17879"/>
                </a:cubicBezTo>
                <a:cubicBezTo>
                  <a:pt x="4865" y="21292"/>
                  <a:pt x="5178" y="19166"/>
                  <a:pt x="5654" y="19575"/>
                </a:cubicBezTo>
                <a:cubicBezTo>
                  <a:pt x="7119" y="20836"/>
                  <a:pt x="6474" y="21179"/>
                  <a:pt x="9921" y="16770"/>
                </a:cubicBezTo>
                <a:cubicBezTo>
                  <a:pt x="11378" y="14721"/>
                  <a:pt x="19009" y="5203"/>
                  <a:pt x="20710" y="3334"/>
                </a:cubicBezTo>
                <a:cubicBezTo>
                  <a:pt x="20919" y="3106"/>
                  <a:pt x="21118" y="2879"/>
                  <a:pt x="21258" y="2594"/>
                </a:cubicBezTo>
                <a:cubicBezTo>
                  <a:pt x="21526" y="2050"/>
                  <a:pt x="21539" y="2066"/>
                  <a:pt x="21150" y="1624"/>
                </a:cubicBezTo>
                <a:cubicBezTo>
                  <a:pt x="21006" y="1461"/>
                  <a:pt x="20856" y="1427"/>
                  <a:pt x="20646" y="1437"/>
                </a:cubicBezTo>
                <a:cubicBezTo>
                  <a:pt x="20244" y="1456"/>
                  <a:pt x="20044" y="1227"/>
                  <a:pt x="20086" y="860"/>
                </a:cubicBezTo>
                <a:cubicBezTo>
                  <a:pt x="20096" y="778"/>
                  <a:pt x="20075" y="672"/>
                  <a:pt x="20023" y="612"/>
                </a:cubicBezTo>
                <a:cubicBezTo>
                  <a:pt x="19903" y="469"/>
                  <a:pt x="19492" y="117"/>
                  <a:pt x="19340" y="6"/>
                </a:cubicBezTo>
                <a:close/>
              </a:path>
            </a:pathLst>
          </a:custGeom>
          <a:solidFill>
            <a:srgbClr val="32D74B"/>
          </a:solidFill>
          <a:ln w="50800">
            <a:solidFill>
              <a:srgbClr val="1C6090"/>
            </a:solidFill>
          </a:ln>
          <a:effectLst>
            <a:outerShdw sx="100000" sy="100000" kx="0" ky="0" algn="b" rotWithShape="0" blurRad="76200" dist="50800" dir="2700000">
              <a:srgbClr val="000000">
                <a:alpha val="60000"/>
              </a:srgbClr>
            </a:outerShdw>
          </a:effectLst>
        </p:spPr>
        <p:txBody>
          <a:bodyPr lIns="71436" tIns="71436" rIns="71436" bIns="71436" anchor="ctr"/>
          <a:lstStyle/>
          <a:p>
            <a:pPr algn="l" defTabSz="1828800">
              <a:defRPr sz="3600">
                <a:solidFill>
                  <a:srgbClr val="FFFFFF"/>
                </a:solidFill>
                <a:latin typeface="+mj-lt"/>
                <a:ea typeface="+mj-ea"/>
                <a:cs typeface="+mj-cs"/>
                <a:sym typeface="Helvetica"/>
              </a:defRPr>
            </a:pPr>
          </a:p>
        </p:txBody>
      </p:sp>
      <p:pic>
        <p:nvPicPr>
          <p:cNvPr id="649" name="Image" descr="Image"/>
          <p:cNvPicPr>
            <a:picLocks noChangeAspect="1"/>
          </p:cNvPicPr>
          <p:nvPr/>
        </p:nvPicPr>
        <p:blipFill>
          <a:blip r:embed="rId2">
            <a:extLst/>
          </a:blip>
          <a:stretch>
            <a:fillRect/>
          </a:stretch>
        </p:blipFill>
        <p:spPr>
          <a:xfrm>
            <a:off x="1247229" y="6433206"/>
            <a:ext cx="11009174" cy="5991589"/>
          </a:xfrm>
          <a:prstGeom prst="rect">
            <a:avLst/>
          </a:prstGeom>
          <a:ln w="12700">
            <a:miter lim="400000"/>
          </a:ln>
        </p:spPr>
      </p:pic>
      <p:pic>
        <p:nvPicPr>
          <p:cNvPr id="650" name="Image" descr="Image"/>
          <p:cNvPicPr>
            <a:picLocks noChangeAspect="1"/>
          </p:cNvPicPr>
          <p:nvPr/>
        </p:nvPicPr>
        <p:blipFill>
          <a:blip r:embed="rId3">
            <a:extLst/>
          </a:blip>
          <a:stretch>
            <a:fillRect/>
          </a:stretch>
        </p:blipFill>
        <p:spPr>
          <a:xfrm>
            <a:off x="13674058" y="5339281"/>
            <a:ext cx="8440942" cy="7249888"/>
          </a:xfrm>
          <a:prstGeom prst="rect">
            <a:avLst/>
          </a:prstGeom>
          <a:ln w="12700">
            <a:miter lim="400000"/>
          </a:ln>
        </p:spPr>
      </p:pic>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BERT in Sentiment Analysis (Google AI Language)"/>
          <p:cNvSpPr txBox="1"/>
          <p:nvPr>
            <p:ph type="title"/>
          </p:nvPr>
        </p:nvSpPr>
        <p:spPr>
          <a:xfrm>
            <a:off x="2194560" y="573206"/>
            <a:ext cx="20116802" cy="2901514"/>
          </a:xfrm>
          <a:prstGeom prst="rect">
            <a:avLst/>
          </a:prstGeom>
        </p:spPr>
        <p:txBody>
          <a:bodyPr/>
          <a:lstStyle/>
          <a:p>
            <a:pPr/>
            <a:r>
              <a:t>BERT in Sentiment Analysis </a:t>
            </a:r>
            <a:r>
              <a:rPr spc="-100" sz="4800"/>
              <a:t>(Google AI Language)</a:t>
            </a:r>
          </a:p>
        </p:txBody>
      </p:sp>
      <p:sp>
        <p:nvSpPr>
          <p:cNvPr id="653" name="BERT: Bidirectional Encoder Representations from Transformers…"/>
          <p:cNvSpPr txBox="1"/>
          <p:nvPr>
            <p:ph type="body" idx="1"/>
          </p:nvPr>
        </p:nvSpPr>
        <p:spPr>
          <a:xfrm>
            <a:off x="2194560" y="3691468"/>
            <a:ext cx="20637695" cy="8046720"/>
          </a:xfrm>
          <a:prstGeom prst="rect">
            <a:avLst/>
          </a:prstGeom>
        </p:spPr>
        <p:txBody>
          <a:bodyPr/>
          <a:lstStyle/>
          <a:p>
            <a:pPr marL="567557" indent="-567557">
              <a:buClrTx/>
              <a:buFont typeface="Arial"/>
              <a:buChar char="•"/>
            </a:pPr>
            <a:r>
              <a:t>BERT: Bidirectional Encoder Representations from Transformers</a:t>
            </a:r>
          </a:p>
          <a:p>
            <a:pPr lvl="1" marL="1005838" indent="-548638">
              <a:buClrTx/>
              <a:buFont typeface="Arial"/>
              <a:buChar char="–"/>
            </a:pPr>
            <a:r>
              <a:t>Transformer: stacked self-attention blocks</a:t>
            </a:r>
          </a:p>
          <a:p>
            <a:pPr lvl="1" marL="1005838" indent="-548638">
              <a:buClrTx/>
              <a:buFont typeface="Arial"/>
              <a:buChar char="–"/>
            </a:pPr>
          </a:p>
          <a:p>
            <a:pPr lvl="1" marL="1005838" indent="-548638">
              <a:buClrTx/>
              <a:buFont typeface="Arial"/>
              <a:buChar char="–"/>
            </a:pPr>
          </a:p>
          <a:p>
            <a:pPr lvl="1" marL="1005838" indent="-548638">
              <a:buClrTx/>
              <a:buFont typeface="Arial"/>
              <a:buChar char="–"/>
            </a:pPr>
          </a:p>
          <a:p>
            <a:pPr lvl="1" marL="1005838" indent="-548638">
              <a:buClrTx/>
              <a:buFont typeface="Arial"/>
              <a:buChar char="–"/>
            </a:pPr>
          </a:p>
          <a:p>
            <a:pPr lvl="1" marL="1005838" indent="-548638">
              <a:buClrTx/>
              <a:buFont typeface="Arial"/>
              <a:buChar char="–"/>
            </a:pPr>
          </a:p>
          <a:p>
            <a:pPr marL="567557" indent="-567557">
              <a:buClrTx/>
              <a:buFont typeface="Arial"/>
              <a:buChar char="•"/>
            </a:pPr>
            <a:r>
              <a:t>Training: mask part of the input tokens at random, then predict those masked tokens</a:t>
            </a:r>
          </a:p>
        </p:txBody>
      </p:sp>
      <p:pic>
        <p:nvPicPr>
          <p:cNvPr id="654" name="Image" descr="Image"/>
          <p:cNvPicPr>
            <a:picLocks noChangeAspect="1"/>
          </p:cNvPicPr>
          <p:nvPr/>
        </p:nvPicPr>
        <p:blipFill>
          <a:blip r:embed="rId2">
            <a:extLst/>
          </a:blip>
          <a:stretch>
            <a:fillRect/>
          </a:stretch>
        </p:blipFill>
        <p:spPr>
          <a:xfrm>
            <a:off x="8813355" y="5259885"/>
            <a:ext cx="5415961" cy="4391321"/>
          </a:xfrm>
          <a:prstGeom prst="rect">
            <a:avLst/>
          </a:prstGeom>
          <a:ln w="12700">
            <a:miter lim="400000"/>
          </a:ln>
        </p:spPr>
      </p:pic>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6" name="Fine-tuning for single sentence classification task…"/>
          <p:cNvSpPr txBox="1"/>
          <p:nvPr>
            <p:ph type="body" idx="1"/>
          </p:nvPr>
        </p:nvSpPr>
        <p:spPr>
          <a:xfrm>
            <a:off x="2194560" y="3691468"/>
            <a:ext cx="20637695" cy="8900707"/>
          </a:xfrm>
          <a:prstGeom prst="rect">
            <a:avLst/>
          </a:prstGeom>
        </p:spPr>
        <p:txBody>
          <a:bodyPr/>
          <a:lstStyle/>
          <a:p>
            <a:pPr marL="567557" indent="-567557">
              <a:buClrTx/>
              <a:buFont typeface="Arial"/>
              <a:buChar char="•"/>
            </a:pPr>
            <a:r>
              <a:t>Fine-tuning for single sentence classification task</a:t>
            </a:r>
          </a:p>
          <a:p>
            <a:pPr lvl="1" marL="1005838" indent="-548638">
              <a:buClrTx/>
              <a:buFont typeface="Arial"/>
              <a:buChar char="–"/>
            </a:pPr>
            <a:r>
              <a:t>Add a classification layer on the output of [CLS] token</a:t>
            </a:r>
          </a:p>
          <a:p>
            <a:pPr lvl="1" marL="1005838" indent="-548638">
              <a:buClrTx/>
              <a:buFont typeface="Arial"/>
              <a:buChar char="–"/>
            </a:pPr>
          </a:p>
          <a:p>
            <a:pPr lvl="1" marL="1005838" indent="-548638">
              <a:buClrTx/>
              <a:buFont typeface="Arial"/>
              <a:buChar char="–"/>
            </a:pPr>
          </a:p>
          <a:p>
            <a:pPr lvl="1" marL="1005838" indent="-548638">
              <a:buClrTx/>
              <a:buFont typeface="Arial"/>
              <a:buChar char="–"/>
            </a:pPr>
          </a:p>
          <a:p>
            <a:pPr lvl="1" marL="1005838" indent="-548638">
              <a:buClrTx/>
              <a:buFont typeface="Arial"/>
              <a:buChar char="–"/>
            </a:pPr>
          </a:p>
          <a:p>
            <a:pPr lvl="1" marL="1005838" indent="-548638">
              <a:buClrTx/>
              <a:buFont typeface="Arial"/>
              <a:buChar char="–"/>
            </a:pPr>
          </a:p>
          <a:p>
            <a:pPr lvl="1" marL="1005838" indent="-548638">
              <a:buClrTx/>
              <a:buFont typeface="Arial"/>
              <a:buChar char="–"/>
            </a:pPr>
          </a:p>
          <a:p>
            <a:pPr lvl="1" marL="1005838" indent="-548638">
              <a:buClrTx/>
              <a:buFont typeface="Arial"/>
              <a:buChar char="–"/>
            </a:pPr>
          </a:p>
          <a:p>
            <a:pPr marL="567557" indent="-567557">
              <a:buClrTx/>
              <a:buFont typeface="Arial"/>
              <a:buChar char="•"/>
            </a:pPr>
            <a:r>
              <a:t>Accuracy on the Stanford Sentiment Treebank dataset: 94.9%</a:t>
            </a:r>
          </a:p>
        </p:txBody>
      </p:sp>
      <p:pic>
        <p:nvPicPr>
          <p:cNvPr id="657" name="Image" descr="Image"/>
          <p:cNvPicPr>
            <a:picLocks noChangeAspect="1"/>
          </p:cNvPicPr>
          <p:nvPr/>
        </p:nvPicPr>
        <p:blipFill>
          <a:blip r:embed="rId2">
            <a:extLst/>
          </a:blip>
          <a:stretch>
            <a:fillRect/>
          </a:stretch>
        </p:blipFill>
        <p:spPr>
          <a:xfrm>
            <a:off x="8238080" y="5075039"/>
            <a:ext cx="7044492" cy="6133565"/>
          </a:xfrm>
          <a:prstGeom prst="rect">
            <a:avLst/>
          </a:prstGeom>
          <a:ln w="12700">
            <a:miter lim="400000"/>
          </a:ln>
        </p:spPr>
      </p:pic>
      <p:sp>
        <p:nvSpPr>
          <p:cNvPr id="658" name="BERT in Sentiment Analysis (Google AI Language)"/>
          <p:cNvSpPr txBox="1"/>
          <p:nvPr>
            <p:ph type="title"/>
          </p:nvPr>
        </p:nvSpPr>
        <p:spPr>
          <a:xfrm>
            <a:off x="2194560" y="573206"/>
            <a:ext cx="20116802" cy="2901514"/>
          </a:xfrm>
          <a:prstGeom prst="rect">
            <a:avLst/>
          </a:prstGeom>
        </p:spPr>
        <p:txBody>
          <a:bodyPr/>
          <a:lstStyle/>
          <a:p>
            <a:pPr/>
            <a:r>
              <a:t>BERT in Sentiment Analysis </a:t>
            </a:r>
            <a:r>
              <a:rPr spc="-100" sz="4800"/>
              <a:t>(Google AI Language)</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0" name="GPT for Sentiment Analysis"/>
          <p:cNvSpPr txBox="1"/>
          <p:nvPr>
            <p:ph type="title"/>
          </p:nvPr>
        </p:nvSpPr>
        <p:spPr>
          <a:prstGeom prst="rect">
            <a:avLst/>
          </a:prstGeom>
        </p:spPr>
        <p:txBody>
          <a:bodyPr/>
          <a:lstStyle/>
          <a:p>
            <a:pPr/>
            <a:r>
              <a:t>GPT for Sentiment Analysis</a:t>
            </a:r>
          </a:p>
        </p:txBody>
      </p:sp>
      <p:sp>
        <p:nvSpPr>
          <p:cNvPr id="661" name="Few-shot / zero-shot sentiment prediction…"/>
          <p:cNvSpPr txBox="1"/>
          <p:nvPr>
            <p:ph type="body" idx="1"/>
          </p:nvPr>
        </p:nvSpPr>
        <p:spPr>
          <a:prstGeom prst="rect">
            <a:avLst/>
          </a:prstGeom>
        </p:spPr>
        <p:txBody>
          <a:bodyPr/>
          <a:lstStyle/>
          <a:p>
            <a:pPr marL="481263" indent="-481263">
              <a:buClrTx/>
              <a:buFontTx/>
              <a:buChar char="•"/>
            </a:pPr>
            <a:r>
              <a:t>Few-shot / zero-shot sentiment prediction</a:t>
            </a:r>
          </a:p>
          <a:p>
            <a:pPr marL="481263" indent="-481263">
              <a:buClrTx/>
              <a:buFontTx/>
              <a:buChar char="•"/>
            </a:pPr>
            <a:r>
              <a:t>Low-cost data annotation</a:t>
            </a:r>
          </a:p>
        </p:txBody>
      </p:sp>
      <p:pic>
        <p:nvPicPr>
          <p:cNvPr id="662" name="Image" descr="Image"/>
          <p:cNvPicPr>
            <a:picLocks noChangeAspect="1"/>
          </p:cNvPicPr>
          <p:nvPr/>
        </p:nvPicPr>
        <p:blipFill>
          <a:blip r:embed="rId2">
            <a:extLst/>
          </a:blip>
          <a:stretch>
            <a:fillRect/>
          </a:stretch>
        </p:blipFill>
        <p:spPr>
          <a:xfrm>
            <a:off x="3555474" y="5920676"/>
            <a:ext cx="5889085" cy="6617931"/>
          </a:xfrm>
          <a:prstGeom prst="rect">
            <a:avLst/>
          </a:prstGeom>
          <a:ln w="12700">
            <a:miter lim="400000"/>
          </a:ln>
        </p:spPr>
      </p:pic>
      <p:pic>
        <p:nvPicPr>
          <p:cNvPr id="663" name="Screenshot 2023-03-21 at 12.46.22 PM.png" descr="Screenshot 2023-03-21 at 12.46.22 PM.png"/>
          <p:cNvPicPr>
            <a:picLocks noChangeAspect="1"/>
          </p:cNvPicPr>
          <p:nvPr/>
        </p:nvPicPr>
        <p:blipFill>
          <a:blip r:embed="rId3">
            <a:extLst/>
          </a:blip>
          <a:stretch>
            <a:fillRect/>
          </a:stretch>
        </p:blipFill>
        <p:spPr>
          <a:xfrm>
            <a:off x="11743479" y="7848149"/>
            <a:ext cx="10098842" cy="4690458"/>
          </a:xfrm>
          <a:prstGeom prst="rect">
            <a:avLst/>
          </a:prstGeom>
          <a:ln w="12700">
            <a:miter lim="400000"/>
          </a:ln>
        </p:spPr>
      </p:pic>
      <p:pic>
        <p:nvPicPr>
          <p:cNvPr id="664" name="Screenshot 2023-03-21 at 12.47.35 PM.png" descr="Screenshot 2023-03-21 at 12.47.35 PM.png"/>
          <p:cNvPicPr>
            <a:picLocks noChangeAspect="1"/>
          </p:cNvPicPr>
          <p:nvPr/>
        </p:nvPicPr>
        <p:blipFill>
          <a:blip r:embed="rId4">
            <a:extLst/>
          </a:blip>
          <a:stretch>
            <a:fillRect/>
          </a:stretch>
        </p:blipFill>
        <p:spPr>
          <a:xfrm>
            <a:off x="13776650" y="3971624"/>
            <a:ext cx="6032501" cy="3746501"/>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6" name="Text Sentiment Analysis Dataset"/>
          <p:cNvSpPr txBox="1"/>
          <p:nvPr>
            <p:ph type="title"/>
          </p:nvPr>
        </p:nvSpPr>
        <p:spPr>
          <a:xfrm>
            <a:off x="2194560" y="573206"/>
            <a:ext cx="20116802" cy="2901514"/>
          </a:xfrm>
          <a:prstGeom prst="rect">
            <a:avLst/>
          </a:prstGeom>
        </p:spPr>
        <p:txBody>
          <a:bodyPr/>
          <a:lstStyle/>
          <a:p>
            <a:pPr/>
            <a:r>
              <a:t>Text Sentiment Analysis Dataset</a:t>
            </a:r>
          </a:p>
        </p:txBody>
      </p:sp>
      <p:sp>
        <p:nvSpPr>
          <p:cNvPr id="667" name="Product reviews on Amazon…"/>
          <p:cNvSpPr txBox="1"/>
          <p:nvPr>
            <p:ph type="body" idx="1"/>
          </p:nvPr>
        </p:nvSpPr>
        <p:spPr>
          <a:xfrm>
            <a:off x="2194560" y="3691468"/>
            <a:ext cx="20116802" cy="8046720"/>
          </a:xfrm>
          <a:prstGeom prst="rect">
            <a:avLst/>
          </a:prstGeom>
        </p:spPr>
        <p:txBody>
          <a:bodyPr/>
          <a:lstStyle/>
          <a:p>
            <a:pPr marL="533504" indent="-533504" defTabSz="1719072">
              <a:buClrTx/>
              <a:buFont typeface="Arial"/>
              <a:buChar char="•"/>
              <a:defRPr sz="4500"/>
            </a:pPr>
            <a:r>
              <a:t>Product reviews on Amazon</a:t>
            </a:r>
          </a:p>
          <a:p>
            <a:pPr lvl="1" marL="945488" indent="-515720" defTabSz="1719072">
              <a:buClrTx/>
              <a:buFont typeface="Arial"/>
              <a:buChar char="–"/>
              <a:defRPr sz="4500" u="sng"/>
            </a:pPr>
            <a:r>
              <a:rPr>
                <a:solidFill>
                  <a:srgbClr val="0000FF"/>
                </a:solidFill>
                <a:uFill>
                  <a:solidFill>
                    <a:srgbClr val="0000FF"/>
                  </a:solidFill>
                </a:uFill>
                <a:hlinkClick r:id="rId2" invalidUrl="" action="" tgtFrame="" tooltip="" history="1" highlightClick="0" endSnd="0"/>
              </a:rPr>
              <a:t>Multidomain sentiment analysis dataset</a:t>
            </a:r>
          </a:p>
          <a:p>
            <a:pPr lvl="1" marL="945488" indent="-515720" defTabSz="1719072">
              <a:buClrTx/>
              <a:buFont typeface="Arial"/>
              <a:buChar char="–"/>
              <a:defRPr sz="4500" u="sng"/>
            </a:pPr>
            <a:r>
              <a:rPr>
                <a:solidFill>
                  <a:srgbClr val="0000FF"/>
                </a:solidFill>
                <a:uFill>
                  <a:solidFill>
                    <a:srgbClr val="0000FF"/>
                  </a:solidFill>
                </a:uFill>
                <a:hlinkClick r:id="rId3" invalidUrl="" action="" tgtFrame="" tooltip="" history="1" highlightClick="0" endSnd="0"/>
              </a:rPr>
              <a:t>Amazon product data</a:t>
            </a:r>
            <a:r>
              <a:rPr u="none"/>
              <a:t>, 143 million reviews</a:t>
            </a:r>
          </a:p>
          <a:p>
            <a:pPr marL="533504" indent="-533504" defTabSz="1719072">
              <a:buClrTx/>
              <a:buFont typeface="Arial"/>
              <a:buChar char="•"/>
              <a:defRPr sz="4500"/>
            </a:pPr>
            <a:r>
              <a:t>Movie reviews on IMDB</a:t>
            </a:r>
          </a:p>
          <a:p>
            <a:pPr lvl="1" marL="945488" indent="-515720" defTabSz="1719072">
              <a:buClrTx/>
              <a:buFont typeface="Arial"/>
              <a:buChar char="–"/>
              <a:defRPr sz="4500" u="sng"/>
            </a:pPr>
            <a:r>
              <a:rPr>
                <a:solidFill>
                  <a:srgbClr val="0000FF"/>
                </a:solidFill>
                <a:uFill>
                  <a:solidFill>
                    <a:srgbClr val="0000FF"/>
                  </a:solidFill>
                </a:uFill>
                <a:hlinkClick r:id="rId4" invalidUrl="" action="" tgtFrame="" tooltip="" history="1" highlightClick="0" endSnd="0"/>
              </a:rPr>
              <a:t>Cornell movie review data</a:t>
            </a:r>
            <a:r>
              <a:rPr u="none"/>
              <a:t>, labeled with sentiment polarity, scale, and subjectivity</a:t>
            </a:r>
          </a:p>
          <a:p>
            <a:pPr lvl="1" marL="945488" indent="-515720" defTabSz="1719072">
              <a:buClrTx/>
              <a:buFont typeface="Arial"/>
              <a:buChar char="–"/>
              <a:defRPr sz="4500" u="sng"/>
            </a:pPr>
            <a:r>
              <a:rPr>
                <a:solidFill>
                  <a:srgbClr val="0000FF"/>
                </a:solidFill>
                <a:uFill>
                  <a:solidFill>
                    <a:srgbClr val="0000FF"/>
                  </a:solidFill>
                </a:uFill>
                <a:hlinkClick r:id="rId5" invalidUrl="" action="" tgtFrame="" tooltip="" history="1" highlightClick="0" endSnd="0"/>
              </a:rPr>
              <a:t>Large Movie Review Dataset v1.0</a:t>
            </a:r>
            <a:r>
              <a:rPr u="none"/>
              <a:t>, 25k movie reviews</a:t>
            </a:r>
          </a:p>
          <a:p>
            <a:pPr lvl="1" marL="945488" indent="-515720" defTabSz="1719072">
              <a:buClrTx/>
              <a:buFont typeface="Arial"/>
              <a:buChar char="–"/>
              <a:defRPr sz="4500" u="sng"/>
            </a:pPr>
            <a:r>
              <a:rPr>
                <a:solidFill>
                  <a:srgbClr val="0000FF"/>
                </a:solidFill>
                <a:uFill>
                  <a:solidFill>
                    <a:srgbClr val="0000FF"/>
                  </a:solidFill>
                </a:uFill>
                <a:hlinkClick r:id="rId6" invalidUrl="" action="" tgtFrame="" tooltip="" history="1" highlightClick="0" endSnd="0"/>
              </a:rPr>
              <a:t>IMDB Movie Reviews Dataset</a:t>
            </a:r>
            <a:r>
              <a:rPr u="none"/>
              <a:t>, 50k movie reviews</a:t>
            </a:r>
          </a:p>
          <a:p>
            <a:pPr lvl="1" marL="945488" indent="-515720" defTabSz="1719072">
              <a:buClrTx/>
              <a:buFont typeface="Arial"/>
              <a:buChar char="–"/>
              <a:defRPr sz="4500" u="sng"/>
            </a:pPr>
            <a:r>
              <a:rPr>
                <a:solidFill>
                  <a:srgbClr val="0000FF"/>
                </a:solidFill>
                <a:uFill>
                  <a:solidFill>
                    <a:srgbClr val="0000FF"/>
                  </a:solidFill>
                </a:uFill>
                <a:hlinkClick r:id="rId7" invalidUrl="" action="" tgtFrame="" tooltip="" history="1" highlightClick="0" endSnd="0"/>
              </a:rPr>
              <a:t>Bag of Words Meets Bags of Popcorn</a:t>
            </a:r>
            <a:r>
              <a:rPr u="none"/>
              <a:t>, 50k movie reviews</a:t>
            </a:r>
          </a:p>
          <a:p>
            <a:pPr marL="533504" indent="-533504" defTabSz="1719072">
              <a:buClrTx/>
              <a:buFont typeface="Arial"/>
              <a:buChar char="•"/>
              <a:defRPr sz="4500"/>
            </a:pPr>
            <a:r>
              <a:t>Reviews from Rotten Tomatoes</a:t>
            </a:r>
          </a:p>
          <a:p>
            <a:pPr lvl="1" marL="945488" indent="-515720" defTabSz="1719072">
              <a:buClrTx/>
              <a:buFont typeface="Arial"/>
              <a:buChar char="–"/>
              <a:defRPr sz="4500" u="sng"/>
            </a:pPr>
            <a:r>
              <a:rPr>
                <a:solidFill>
                  <a:srgbClr val="0000FF"/>
                </a:solidFill>
                <a:uFill>
                  <a:solidFill>
                    <a:srgbClr val="0000FF"/>
                  </a:solidFill>
                </a:uFill>
                <a:hlinkClick r:id="rId8" invalidUrl="" action="" tgtFrame="" tooltip="" history="1" highlightClick="0" endSnd="0"/>
              </a:rPr>
              <a:t>Stanford Sentiment Treebank</a:t>
            </a:r>
            <a:r>
              <a:rPr u="none"/>
              <a:t>, 11k reviews</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9" name="Text Sentiment Analysis Dataset"/>
          <p:cNvSpPr txBox="1"/>
          <p:nvPr>
            <p:ph type="title"/>
          </p:nvPr>
        </p:nvSpPr>
        <p:spPr>
          <a:xfrm>
            <a:off x="2194560" y="573206"/>
            <a:ext cx="20116802" cy="2901514"/>
          </a:xfrm>
          <a:prstGeom prst="rect">
            <a:avLst/>
          </a:prstGeom>
        </p:spPr>
        <p:txBody>
          <a:bodyPr/>
          <a:lstStyle/>
          <a:p>
            <a:pPr/>
            <a:r>
              <a:t>Text Sentiment Analysis Dataset</a:t>
            </a:r>
          </a:p>
        </p:txBody>
      </p:sp>
      <p:sp>
        <p:nvSpPr>
          <p:cNvPr id="670" name="Tweets with emoticon…"/>
          <p:cNvSpPr txBox="1"/>
          <p:nvPr>
            <p:ph type="body" idx="1"/>
          </p:nvPr>
        </p:nvSpPr>
        <p:spPr>
          <a:xfrm>
            <a:off x="2194560" y="3691468"/>
            <a:ext cx="20116802" cy="8046720"/>
          </a:xfrm>
          <a:prstGeom prst="rect">
            <a:avLst/>
          </a:prstGeom>
        </p:spPr>
        <p:txBody>
          <a:bodyPr/>
          <a:lstStyle/>
          <a:p>
            <a:pPr marL="567557" indent="-567557">
              <a:buClrTx/>
              <a:buFont typeface="Arial"/>
              <a:buChar char="•"/>
            </a:pPr>
            <a:r>
              <a:t>Tweets with emoticon</a:t>
            </a:r>
          </a:p>
          <a:p>
            <a:pPr lvl="1" marL="1005838" indent="-548638">
              <a:buClrTx/>
              <a:buFont typeface="Arial"/>
              <a:buChar char="–"/>
              <a:defRPr u="sng"/>
            </a:pPr>
            <a:r>
              <a:rPr>
                <a:solidFill>
                  <a:srgbClr val="0000FF"/>
                </a:solidFill>
                <a:uFill>
                  <a:solidFill>
                    <a:srgbClr val="0000FF"/>
                  </a:solidFill>
                </a:uFill>
                <a:hlinkClick r:id="rId2" invalidUrl="" action="" tgtFrame="" tooltip="" history="1" highlightClick="0" endSnd="0"/>
              </a:rPr>
              <a:t>Sentiment140</a:t>
            </a:r>
            <a:r>
              <a:rPr u="none"/>
              <a:t>, 160k tweets</a:t>
            </a:r>
            <a:endParaRPr u="none"/>
          </a:p>
          <a:p>
            <a:pPr marL="567557" indent="-567557">
              <a:buClrTx/>
              <a:buFont typeface="Arial"/>
              <a:buChar char="•"/>
            </a:pPr>
            <a:r>
              <a:t>Twitter data on US airlines</a:t>
            </a:r>
          </a:p>
          <a:p>
            <a:pPr lvl="1" marL="1005838" indent="-548638">
              <a:buClrTx/>
              <a:buFont typeface="Arial"/>
              <a:buChar char="–"/>
              <a:defRPr u="sng"/>
            </a:pPr>
            <a:r>
              <a:rPr>
                <a:solidFill>
                  <a:srgbClr val="0000FF"/>
                </a:solidFill>
                <a:uFill>
                  <a:solidFill>
                    <a:srgbClr val="0000FF"/>
                  </a:solidFill>
                </a:uFill>
                <a:hlinkClick r:id="rId3" invalidUrl="" action="" tgtFrame="" tooltip="" history="1" highlightClick="0" endSnd="0"/>
              </a:rPr>
              <a:t>Twitter US Airline Sentiment</a:t>
            </a:r>
            <a:r>
              <a:rPr u="none"/>
              <a:t>, with negative reasons (e.g. “rude service”)</a:t>
            </a:r>
            <a:endParaRPr u="none"/>
          </a:p>
          <a:p>
            <a:pPr marL="567557" indent="-567557">
              <a:buClrTx/>
              <a:buFont typeface="Arial"/>
              <a:buChar char="•"/>
            </a:pPr>
            <a:r>
              <a:t>Paper reviews</a:t>
            </a:r>
          </a:p>
          <a:p>
            <a:pPr lvl="1" marL="1005838" indent="-548638">
              <a:buClrTx/>
              <a:buFont typeface="Arial"/>
              <a:buChar char="–"/>
              <a:defRPr u="sng"/>
            </a:pPr>
            <a:r>
              <a:rPr>
                <a:solidFill>
                  <a:srgbClr val="0000FF"/>
                </a:solidFill>
                <a:uFill>
                  <a:solidFill>
                    <a:srgbClr val="0000FF"/>
                  </a:solidFill>
                </a:uFill>
                <a:hlinkClick r:id="rId4" invalidUrl="" action="" tgtFrame="" tooltip="" history="1" highlightClick="0" endSnd="0"/>
              </a:rPr>
              <a:t>Paper Reviews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Emotion"/>
          <p:cNvSpPr txBox="1"/>
          <p:nvPr>
            <p:ph type="title"/>
          </p:nvPr>
        </p:nvSpPr>
        <p:spPr>
          <a:xfrm>
            <a:off x="2194560" y="573206"/>
            <a:ext cx="20116802" cy="2901514"/>
          </a:xfrm>
          <a:prstGeom prst="rect">
            <a:avLst/>
          </a:prstGeom>
        </p:spPr>
        <p:txBody>
          <a:bodyPr/>
          <a:lstStyle/>
          <a:p>
            <a:pPr/>
            <a:r>
              <a:t>Emotion - </a:t>
            </a:r>
            <a:r>
              <a:rPr>
                <a:solidFill>
                  <a:srgbClr val="000000"/>
                </a:solidFill>
              </a:rPr>
              <a:t>Categorical</a:t>
            </a:r>
            <a:r>
              <a:t> Approach </a:t>
            </a:r>
          </a:p>
        </p:txBody>
      </p:sp>
      <p:sp>
        <p:nvSpPr>
          <p:cNvPr id="237" name="Categorical Approach…"/>
          <p:cNvSpPr txBox="1"/>
          <p:nvPr>
            <p:ph type="body" sz="quarter" idx="1"/>
          </p:nvPr>
        </p:nvSpPr>
        <p:spPr>
          <a:xfrm>
            <a:off x="2194556" y="3683000"/>
            <a:ext cx="10219296" cy="2436658"/>
          </a:xfrm>
          <a:prstGeom prst="rect">
            <a:avLst/>
          </a:prstGeom>
        </p:spPr>
        <p:txBody>
          <a:bodyPr/>
          <a:lstStyle/>
          <a:p>
            <a:pPr marL="182875" indent="-182875">
              <a:lnSpc>
                <a:spcPct val="103500"/>
              </a:lnSpc>
            </a:pPr>
            <a:r>
              <a:t>(Ekman et al., 1987)</a:t>
            </a:r>
          </a:p>
          <a:p>
            <a:pPr marL="481262" indent="-481262">
              <a:lnSpc>
                <a:spcPct val="103500"/>
              </a:lnSpc>
              <a:buClrTx/>
              <a:buFontTx/>
              <a:buChar char="•"/>
            </a:pPr>
            <a:r>
              <a:t>Discrete ‘basic emotions’</a:t>
            </a:r>
          </a:p>
          <a:p>
            <a:pPr marL="481262" indent="-481262">
              <a:lnSpc>
                <a:spcPct val="103500"/>
              </a:lnSpc>
              <a:buClrTx/>
              <a:buFontTx/>
              <a:buChar char="•"/>
            </a:pPr>
            <a:r>
              <a:t>Originate from facial expressions</a:t>
            </a:r>
          </a:p>
        </p:txBody>
      </p:sp>
      <p:sp>
        <p:nvSpPr>
          <p:cNvPr id="238" name="?"/>
          <p:cNvSpPr txBox="1"/>
          <p:nvPr/>
        </p:nvSpPr>
        <p:spPr>
          <a:xfrm>
            <a:off x="11862003" y="9579354"/>
            <a:ext cx="971340" cy="170687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91436" tIns="91436" rIns="91436" bIns="91436">
            <a:spAutoFit/>
          </a:bodyPr>
          <a:lstStyle>
            <a:lvl1pPr algn="l" defTabSz="1828800">
              <a:defRPr b="1" sz="10000">
                <a:solidFill>
                  <a:srgbClr val="008B00"/>
                </a:solidFill>
                <a:latin typeface="+mj-lt"/>
                <a:ea typeface="+mj-ea"/>
                <a:cs typeface="+mj-cs"/>
                <a:sym typeface="Helvetica"/>
              </a:defRPr>
            </a:lvl1pPr>
          </a:lstStyle>
          <a:p>
            <a:pPr/>
            <a:r>
              <a:t>?</a:t>
            </a:r>
          </a:p>
        </p:txBody>
      </p:sp>
      <p:grpSp>
        <p:nvGrpSpPr>
          <p:cNvPr id="241" name="Group"/>
          <p:cNvGrpSpPr/>
          <p:nvPr/>
        </p:nvGrpSpPr>
        <p:grpSpPr>
          <a:xfrm>
            <a:off x="7593096" y="6154717"/>
            <a:ext cx="10219296" cy="6085568"/>
            <a:chOff x="0" y="0"/>
            <a:chExt cx="10219294" cy="6085567"/>
          </a:xfrm>
        </p:grpSpPr>
        <p:pic>
          <p:nvPicPr>
            <p:cNvPr id="239" name="Screen Shot 2018-08-31 at 4.06.28 AM.png" descr="Screen Shot 2018-08-31 at 4.06.28 AM.png"/>
            <p:cNvPicPr>
              <a:picLocks noChangeAspect="1"/>
            </p:cNvPicPr>
            <p:nvPr/>
          </p:nvPicPr>
          <p:blipFill>
            <a:blip r:embed="rId3">
              <a:extLst/>
            </a:blip>
            <a:srcRect l="0" t="0" r="0" b="36928"/>
            <a:stretch>
              <a:fillRect/>
            </a:stretch>
          </p:blipFill>
          <p:spPr>
            <a:xfrm>
              <a:off x="0" y="0"/>
              <a:ext cx="10101262" cy="3613169"/>
            </a:xfrm>
            <a:prstGeom prst="rect">
              <a:avLst/>
            </a:prstGeom>
            <a:ln w="12700" cap="flat">
              <a:noFill/>
              <a:miter lim="400000"/>
            </a:ln>
            <a:effectLst/>
          </p:spPr>
        </p:pic>
        <p:sp>
          <p:nvSpPr>
            <p:cNvPr id="240" name="Categorical Approach…"/>
            <p:cNvSpPr txBox="1"/>
            <p:nvPr/>
          </p:nvSpPr>
          <p:spPr>
            <a:xfrm>
              <a:off x="223502" y="5091897"/>
              <a:ext cx="9995794" cy="9936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rmAutofit fontScale="100000" lnSpcReduction="0"/>
            </a:bodyPr>
            <a:lstStyle>
              <a:lvl1pPr algn="l" defTabSz="1828800">
                <a:defRPr sz="4800">
                  <a:latin typeface="Calibri"/>
                  <a:ea typeface="Calibri"/>
                  <a:cs typeface="Calibri"/>
                  <a:sym typeface="Calibri"/>
                </a:defRPr>
              </a:lvl1pPr>
            </a:lstStyle>
            <a:p>
              <a:pPr/>
              <a:r>
                <a:t>Anger     Sadness     Disgust     Happiness</a:t>
              </a:r>
            </a:p>
          </p:txBody>
        </p:sp>
      </p:grpSp>
      <p:grpSp>
        <p:nvGrpSpPr>
          <p:cNvPr id="246" name="Group"/>
          <p:cNvGrpSpPr/>
          <p:nvPr/>
        </p:nvGrpSpPr>
        <p:grpSpPr>
          <a:xfrm>
            <a:off x="8618773" y="9845895"/>
            <a:ext cx="7964739" cy="1434591"/>
            <a:chOff x="0" y="0"/>
            <a:chExt cx="7964737" cy="1434590"/>
          </a:xfrm>
        </p:grpSpPr>
        <p:sp>
          <p:nvSpPr>
            <p:cNvPr id="242" name="Line"/>
            <p:cNvSpPr/>
            <p:nvPr/>
          </p:nvSpPr>
          <p:spPr>
            <a:xfrm flipV="1">
              <a:off x="137085" y="59522"/>
              <a:ext cx="5486670" cy="1375069"/>
            </a:xfrm>
            <a:prstGeom prst="line">
              <a:avLst/>
            </a:prstGeom>
            <a:noFill/>
            <a:ln w="50800" cap="flat">
              <a:solidFill>
                <a:srgbClr val="008B00"/>
              </a:solidFill>
              <a:prstDash val="solid"/>
              <a:round/>
              <a:tailEnd type="triangle" w="med" len="med"/>
            </a:ln>
            <a:effectLst>
              <a:outerShdw sx="100000" sy="100000" kx="0" ky="0" algn="b" rotWithShape="0" blurRad="76200" dist="50800" dir="2700000">
                <a:srgbClr val="000000">
                  <a:alpha val="60000"/>
                </a:srgbClr>
              </a:outerShdw>
            </a:effectLst>
          </p:spPr>
          <p:txBody>
            <a:bodyPr wrap="square" lIns="45718" tIns="45718" rIns="45718" bIns="45718" numCol="1" anchor="t">
              <a:noAutofit/>
            </a:bodyPr>
            <a:lstStyle/>
            <a:p>
              <a:pPr/>
            </a:p>
          </p:txBody>
        </p:sp>
        <p:sp>
          <p:nvSpPr>
            <p:cNvPr id="243" name="Line"/>
            <p:cNvSpPr/>
            <p:nvPr/>
          </p:nvSpPr>
          <p:spPr>
            <a:xfrm flipV="1">
              <a:off x="2262337" y="0"/>
              <a:ext cx="432156" cy="1406847"/>
            </a:xfrm>
            <a:prstGeom prst="line">
              <a:avLst/>
            </a:prstGeom>
            <a:noFill/>
            <a:ln w="50800" cap="flat">
              <a:solidFill>
                <a:srgbClr val="008B00"/>
              </a:solidFill>
              <a:prstDash val="solid"/>
              <a:round/>
              <a:tailEnd type="triangle" w="med" len="med"/>
            </a:ln>
            <a:effectLst>
              <a:outerShdw sx="100000" sy="100000" kx="0" ky="0" algn="b" rotWithShape="0" blurRad="76200" dist="50800" dir="2700000">
                <a:srgbClr val="000000">
                  <a:alpha val="60000"/>
                </a:srgbClr>
              </a:outerShdw>
            </a:effectLst>
          </p:spPr>
          <p:txBody>
            <a:bodyPr wrap="square" lIns="45718" tIns="45718" rIns="45718" bIns="45718" numCol="1" anchor="t">
              <a:noAutofit/>
            </a:bodyPr>
            <a:lstStyle/>
            <a:p>
              <a:pPr/>
            </a:p>
          </p:txBody>
        </p:sp>
        <p:sp>
          <p:nvSpPr>
            <p:cNvPr id="244" name="Line"/>
            <p:cNvSpPr/>
            <p:nvPr/>
          </p:nvSpPr>
          <p:spPr>
            <a:xfrm flipV="1">
              <a:off x="4869482" y="2791"/>
              <a:ext cx="3095255" cy="1431800"/>
            </a:xfrm>
            <a:prstGeom prst="line">
              <a:avLst/>
            </a:prstGeom>
            <a:noFill/>
            <a:ln w="50800" cap="flat">
              <a:solidFill>
                <a:srgbClr val="008B00"/>
              </a:solidFill>
              <a:prstDash val="solid"/>
              <a:round/>
              <a:tailEnd type="triangle" w="med" len="med"/>
            </a:ln>
            <a:effectLst>
              <a:outerShdw sx="100000" sy="100000" kx="0" ky="0" algn="b" rotWithShape="0" blurRad="76200" dist="50800" dir="2700000">
                <a:srgbClr val="000000">
                  <a:alpha val="60000"/>
                </a:srgbClr>
              </a:outerShdw>
            </a:effectLst>
          </p:spPr>
          <p:txBody>
            <a:bodyPr wrap="square" lIns="45718" tIns="45718" rIns="45718" bIns="45718" numCol="1" anchor="t">
              <a:noAutofit/>
            </a:bodyPr>
            <a:lstStyle/>
            <a:p>
              <a:pPr/>
            </a:p>
          </p:txBody>
        </p:sp>
        <p:sp>
          <p:nvSpPr>
            <p:cNvPr id="245" name="Line"/>
            <p:cNvSpPr/>
            <p:nvPr/>
          </p:nvSpPr>
          <p:spPr>
            <a:xfrm flipH="1" flipV="1">
              <a:off x="-1" y="70075"/>
              <a:ext cx="7760244" cy="1325675"/>
            </a:xfrm>
            <a:prstGeom prst="line">
              <a:avLst/>
            </a:prstGeom>
            <a:noFill/>
            <a:ln w="50800" cap="flat">
              <a:solidFill>
                <a:srgbClr val="008B00"/>
              </a:solidFill>
              <a:prstDash val="solid"/>
              <a:round/>
              <a:tailEnd type="triangle" w="med" len="med"/>
            </a:ln>
            <a:effectLst>
              <a:outerShdw sx="100000" sy="100000" kx="0" ky="0" algn="b" rotWithShape="0" blurRad="76200" dist="50800" dir="2700000">
                <a:srgbClr val="000000">
                  <a:alpha val="60000"/>
                </a:srgbClr>
              </a:outerShdw>
            </a:effectLst>
          </p:spPr>
          <p:txBody>
            <a:bodyPr wrap="square" lIns="45718" tIns="45718" rIns="45718" bIns="45718" numCol="1" anchor="t">
              <a:noAutofit/>
            </a:bodyPr>
            <a:lstStyle/>
            <a:p>
              <a:pPr/>
            </a:p>
          </p:txBody>
        </p:sp>
      </p:grpSp>
      <p:sp>
        <p:nvSpPr>
          <p:cNvPr id="247" name="Slide Number"/>
          <p:cNvSpPr txBox="1"/>
          <p:nvPr>
            <p:ph type="sldNum" sz="quarter" idx="4294967295"/>
          </p:nvPr>
        </p:nvSpPr>
        <p:spPr>
          <a:xfrm>
            <a:off x="22100658" y="13068890"/>
            <a:ext cx="324309"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xit" nodeType="clickEffect" presetSubtype="0" presetID="1" grpId="4" fill="hold">
                                  <p:stCondLst>
                                    <p:cond delay="0"/>
                                  </p:stCondLst>
                                  <p:iterate type="el" backwards="0">
                                    <p:tmAbs val="0"/>
                                  </p:iterate>
                                  <p:childTnLst>
                                    <p:set>
                                      <p:cBhvr>
                                        <p:cTn id="18" fill="hold">
                                          <p:stCondLst>
                                            <p:cond delay="0"/>
                                          </p:stCondLst>
                                        </p:cTn>
                                        <p:tgtEl>
                                          <p:spTgt spid="2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7" grpId="1"/>
      <p:bldP build="whole" bldLvl="1" animBg="1" rev="0" advAuto="0" spid="241" grpId="2"/>
      <p:bldP build="whole" bldLvl="1" animBg="1" rev="0" advAuto="0" spid="238" grpId="3"/>
      <p:bldP build="whole" bldLvl="1" animBg="1" rev="0" advAuto="0" spid="238" grpId="4"/>
      <p:bldP build="whole" bldLvl="1" animBg="1" rev="0" advAuto="0" spid="246" grpId="5"/>
    </p:bldLst>
  </p:timing>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2" name="Title 2"/>
          <p:cNvSpPr txBox="1"/>
          <p:nvPr>
            <p:ph type="title"/>
          </p:nvPr>
        </p:nvSpPr>
        <p:spPr>
          <a:xfrm>
            <a:off x="2194560" y="573206"/>
            <a:ext cx="20116802" cy="2901514"/>
          </a:xfrm>
          <a:prstGeom prst="rect">
            <a:avLst/>
          </a:prstGeom>
        </p:spPr>
        <p:txBody>
          <a:bodyPr/>
          <a:lstStyle/>
          <a:p>
            <a:pPr/>
            <a:r>
              <a:t>Thank you!</a:t>
            </a:r>
          </a:p>
        </p:txBody>
      </p:sp>
      <p:sp>
        <p:nvSpPr>
          <p:cNvPr id="673" name="Text Placeholder 1"/>
          <p:cNvSpPr txBox="1"/>
          <p:nvPr>
            <p:ph type="body" idx="1"/>
          </p:nvPr>
        </p:nvSpPr>
        <p:spPr>
          <a:xfrm>
            <a:off x="2194560" y="3691468"/>
            <a:ext cx="20116802" cy="8046720"/>
          </a:xfrm>
          <a:prstGeom prst="rect">
            <a:avLst/>
          </a:prstGeom>
        </p:spPr>
        <p:txBody>
          <a:bodyPr/>
          <a:lstStyle/>
          <a:p>
            <a:pPr/>
          </a:p>
          <a:p>
            <a:pPr/>
            <a:r>
              <a:t>Questions?</a:t>
            </a:r>
          </a:p>
          <a:p>
            <a:pPr/>
            <a:r>
              <a:t>brenda@cs.columbia.edu</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Emotion"/>
          <p:cNvSpPr txBox="1"/>
          <p:nvPr>
            <p:ph type="title"/>
          </p:nvPr>
        </p:nvSpPr>
        <p:spPr>
          <a:xfrm>
            <a:off x="2194560" y="573206"/>
            <a:ext cx="20116802" cy="2901514"/>
          </a:xfrm>
          <a:prstGeom prst="rect">
            <a:avLst/>
          </a:prstGeom>
        </p:spPr>
        <p:txBody>
          <a:bodyPr/>
          <a:lstStyle/>
          <a:p>
            <a:pPr/>
            <a:r>
              <a:t>Emotion - </a:t>
            </a:r>
            <a:r>
              <a:rPr>
                <a:solidFill>
                  <a:srgbClr val="000000"/>
                </a:solidFill>
              </a:rPr>
              <a:t>Dimensional</a:t>
            </a:r>
            <a:r>
              <a:t> Approach </a:t>
            </a:r>
          </a:p>
        </p:txBody>
      </p:sp>
      <p:sp>
        <p:nvSpPr>
          <p:cNvPr id="252" name="Dimensional Approach…"/>
          <p:cNvSpPr txBox="1"/>
          <p:nvPr/>
        </p:nvSpPr>
        <p:spPr>
          <a:xfrm>
            <a:off x="2184400" y="3683000"/>
            <a:ext cx="10010156" cy="2436658"/>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828800">
              <a:lnSpc>
                <a:spcPct val="103500"/>
              </a:lnSpc>
              <a:defRPr sz="4800">
                <a:solidFill>
                  <a:srgbClr val="404040"/>
                </a:solidFill>
                <a:latin typeface="Calibri"/>
                <a:ea typeface="Calibri"/>
                <a:cs typeface="Calibri"/>
                <a:sym typeface="Calibri"/>
              </a:defRPr>
            </a:pPr>
            <a:r>
              <a:t> (Russell and Barrett, 1999)</a:t>
            </a:r>
          </a:p>
          <a:p>
            <a:pPr marL="481262" indent="-481262" algn="l" defTabSz="1828800">
              <a:lnSpc>
                <a:spcPct val="103500"/>
              </a:lnSpc>
              <a:buSzPct val="100000"/>
              <a:buChar char="•"/>
              <a:defRPr sz="4800">
                <a:solidFill>
                  <a:srgbClr val="404040"/>
                </a:solidFill>
                <a:latin typeface="Calibri"/>
                <a:ea typeface="Calibri"/>
                <a:cs typeface="Calibri"/>
                <a:sym typeface="Calibri"/>
              </a:defRPr>
            </a:pPr>
            <a:r>
              <a:t>Continuous multi-dimensional space</a:t>
            </a:r>
          </a:p>
          <a:p>
            <a:pPr marL="481262" indent="-481262" algn="l" defTabSz="1828800">
              <a:lnSpc>
                <a:spcPct val="103500"/>
              </a:lnSpc>
              <a:buSzPct val="100000"/>
              <a:buChar char="•"/>
              <a:defRPr sz="4800">
                <a:solidFill>
                  <a:srgbClr val="404040"/>
                </a:solidFill>
                <a:latin typeface="Calibri"/>
                <a:ea typeface="Calibri"/>
                <a:cs typeface="Calibri"/>
                <a:sym typeface="Calibri"/>
              </a:defRPr>
            </a:pPr>
            <a:r>
              <a:t>Common physiological system</a:t>
            </a:r>
          </a:p>
        </p:txBody>
      </p:sp>
      <p:sp>
        <p:nvSpPr>
          <p:cNvPr id="253" name="Slide Number"/>
          <p:cNvSpPr txBox="1"/>
          <p:nvPr>
            <p:ph type="sldNum" sz="quarter" idx="4294967295"/>
          </p:nvPr>
        </p:nvSpPr>
        <p:spPr>
          <a:xfrm>
            <a:off x="22100658" y="13068890"/>
            <a:ext cx="324309"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2"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Emotion"/>
          <p:cNvSpPr txBox="1"/>
          <p:nvPr>
            <p:ph type="title"/>
          </p:nvPr>
        </p:nvSpPr>
        <p:spPr>
          <a:xfrm>
            <a:off x="2194560" y="573206"/>
            <a:ext cx="20116802" cy="2901514"/>
          </a:xfrm>
          <a:prstGeom prst="rect">
            <a:avLst/>
          </a:prstGeom>
        </p:spPr>
        <p:txBody>
          <a:bodyPr/>
          <a:lstStyle/>
          <a:p>
            <a:pPr/>
            <a:r>
              <a:t>Emotion - </a:t>
            </a:r>
            <a:r>
              <a:rPr>
                <a:solidFill>
                  <a:srgbClr val="000000"/>
                </a:solidFill>
              </a:rPr>
              <a:t>Dimensional</a:t>
            </a:r>
            <a:r>
              <a:t> Approach </a:t>
            </a:r>
          </a:p>
        </p:txBody>
      </p:sp>
      <p:sp>
        <p:nvSpPr>
          <p:cNvPr id="256" name="Dimensional Approach…"/>
          <p:cNvSpPr txBox="1"/>
          <p:nvPr/>
        </p:nvSpPr>
        <p:spPr>
          <a:xfrm>
            <a:off x="2184400" y="3683000"/>
            <a:ext cx="10010156" cy="2436658"/>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1828800">
              <a:lnSpc>
                <a:spcPct val="103500"/>
              </a:lnSpc>
              <a:defRPr sz="4800">
                <a:solidFill>
                  <a:srgbClr val="404040"/>
                </a:solidFill>
                <a:latin typeface="Calibri"/>
                <a:ea typeface="Calibri"/>
                <a:cs typeface="Calibri"/>
                <a:sym typeface="Calibri"/>
              </a:defRPr>
            </a:pPr>
            <a:r>
              <a:t> (Russell and Barrett, 1999)</a:t>
            </a:r>
          </a:p>
          <a:p>
            <a:pPr marL="481262" indent="-481262" algn="l" defTabSz="1828800">
              <a:lnSpc>
                <a:spcPct val="103500"/>
              </a:lnSpc>
              <a:buSzPct val="100000"/>
              <a:buChar char="•"/>
              <a:defRPr sz="4800">
                <a:solidFill>
                  <a:srgbClr val="404040"/>
                </a:solidFill>
                <a:latin typeface="Calibri"/>
                <a:ea typeface="Calibri"/>
                <a:cs typeface="Calibri"/>
                <a:sym typeface="Calibri"/>
              </a:defRPr>
            </a:pPr>
            <a:r>
              <a:t>Continuous multi-dimensional space</a:t>
            </a:r>
          </a:p>
          <a:p>
            <a:pPr marL="481262" indent="-481262" algn="l" defTabSz="1828800">
              <a:lnSpc>
                <a:spcPct val="103500"/>
              </a:lnSpc>
              <a:buSzPct val="100000"/>
              <a:buChar char="•"/>
              <a:defRPr sz="4800">
                <a:solidFill>
                  <a:srgbClr val="404040"/>
                </a:solidFill>
                <a:latin typeface="Calibri"/>
                <a:ea typeface="Calibri"/>
                <a:cs typeface="Calibri"/>
                <a:sym typeface="Calibri"/>
              </a:defRPr>
            </a:pPr>
            <a:r>
              <a:t>Common physiological system</a:t>
            </a:r>
          </a:p>
        </p:txBody>
      </p:sp>
      <p:sp>
        <p:nvSpPr>
          <p:cNvPr id="257" name="Slide Number"/>
          <p:cNvSpPr txBox="1"/>
          <p:nvPr>
            <p:ph type="sldNum" sz="quarter" idx="4294967295"/>
          </p:nvPr>
        </p:nvSpPr>
        <p:spPr>
          <a:xfrm>
            <a:off x="22100658" y="13068890"/>
            <a:ext cx="324309" cy="431615"/>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58" name="Arousal-Valence space"/>
          <p:cNvSpPr txBox="1"/>
          <p:nvPr/>
        </p:nvSpPr>
        <p:spPr>
          <a:xfrm>
            <a:off x="5528850" y="4286958"/>
            <a:ext cx="6942338" cy="79763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91436" tIns="91436" rIns="91436" bIns="91436">
            <a:spAutoFit/>
          </a:bodyPr>
          <a:lstStyle/>
          <a:p>
            <a:pPr algn="l" defTabSz="1828800">
              <a:lnSpc>
                <a:spcPct val="115000"/>
              </a:lnSpc>
              <a:defRPr b="1" sz="4800">
                <a:solidFill>
                  <a:srgbClr val="404040"/>
                </a:solidFill>
                <a:latin typeface="Calibri"/>
                <a:ea typeface="Calibri"/>
                <a:cs typeface="Calibri"/>
                <a:sym typeface="Calibri"/>
              </a:defRPr>
            </a:pPr>
            <a:r>
              <a:t>Arousal-Valence</a:t>
            </a:r>
            <a:r>
              <a:rPr b="0"/>
              <a:t> space</a:t>
            </a:r>
          </a:p>
        </p:txBody>
      </p:sp>
      <p:pic>
        <p:nvPicPr>
          <p:cNvPr id="259" name="Screen Shot 2019-04-20 at 8.33.44 PM.png" descr="Screen Shot 2019-04-20 at 8.33.44 PM.png"/>
          <p:cNvPicPr>
            <a:picLocks noChangeAspect="1"/>
          </p:cNvPicPr>
          <p:nvPr/>
        </p:nvPicPr>
        <p:blipFill>
          <a:blip r:embed="rId2">
            <a:extLst/>
          </a:blip>
          <a:stretch>
            <a:fillRect/>
          </a:stretch>
        </p:blipFill>
        <p:spPr>
          <a:xfrm>
            <a:off x="7188200" y="6476127"/>
            <a:ext cx="10007600" cy="596900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6" grpId="1"/>
      <p:bldP build="whole" bldLvl="1" animBg="1" rev="0" advAuto="0" spid="258" grpId="2"/>
    </p:bldLst>
  </p:timing>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71436" tIns="71436" rIns="71436" bIns="71436" numCol="1" spcCol="38100" rtlCol="0" anchor="ctr" upright="0">
        <a:spAutoFit/>
      </a:bodyPr>
      <a:lstStyle>
        <a:def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6" tIns="71436" rIns="71436" bIns="71436" numCol="1" spcCol="38100" rtlCol="0" anchor="ctr" upright="0">
        <a:spAutoFit/>
      </a:bodyPr>
      <a:lstStyle>
        <a:def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a:ea typeface="Helvetica"/>
        <a:cs typeface="Helvetica"/>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71436" tIns="71436" rIns="71436" bIns="71436" numCol="1" spcCol="38100" rtlCol="0" anchor="ctr" upright="0">
        <a:spAutoFit/>
      </a:bodyPr>
      <a:lstStyle>
        <a:def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6" tIns="71436" rIns="71436" bIns="71436" numCol="1" spcCol="38100" rtlCol="0" anchor="ctr" upright="0">
        <a:spAutoFit/>
      </a:bodyPr>
      <a:lstStyle>
        <a:defPPr marL="0" marR="0" indent="0" algn="ctr" defTabSz="82153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