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sldIdLst>
    <p:sldId id="256" r:id="rId2"/>
    <p:sldId id="595" r:id="rId3"/>
    <p:sldId id="596" r:id="rId4"/>
    <p:sldId id="257" r:id="rId5"/>
    <p:sldId id="262" r:id="rId6"/>
    <p:sldId id="263" r:id="rId7"/>
    <p:sldId id="533" r:id="rId8"/>
    <p:sldId id="537" r:id="rId9"/>
    <p:sldId id="536" r:id="rId10"/>
    <p:sldId id="540" r:id="rId11"/>
    <p:sldId id="539" r:id="rId12"/>
    <p:sldId id="541" r:id="rId13"/>
    <p:sldId id="582" r:id="rId14"/>
    <p:sldId id="583" r:id="rId15"/>
    <p:sldId id="584" r:id="rId16"/>
    <p:sldId id="585" r:id="rId17"/>
    <p:sldId id="512" r:id="rId18"/>
    <p:sldId id="587" r:id="rId19"/>
    <p:sldId id="258" r:id="rId20"/>
    <p:sldId id="490" r:id="rId21"/>
    <p:sldId id="491" r:id="rId22"/>
    <p:sldId id="481" r:id="rId23"/>
    <p:sldId id="570" r:id="rId24"/>
    <p:sldId id="487" r:id="rId25"/>
    <p:sldId id="488" r:id="rId26"/>
    <p:sldId id="489" r:id="rId27"/>
    <p:sldId id="589" r:id="rId28"/>
    <p:sldId id="593" r:id="rId29"/>
    <p:sldId id="594" r:id="rId30"/>
    <p:sldId id="310" r:id="rId31"/>
    <p:sldId id="449" r:id="rId32"/>
    <p:sldId id="450" r:id="rId33"/>
    <p:sldId id="455" r:id="rId34"/>
    <p:sldId id="524" r:id="rId35"/>
    <p:sldId id="456" r:id="rId36"/>
    <p:sldId id="571" r:id="rId37"/>
    <p:sldId id="454" r:id="rId38"/>
    <p:sldId id="465" r:id="rId39"/>
    <p:sldId id="333" r:id="rId40"/>
    <p:sldId id="335" r:id="rId41"/>
    <p:sldId id="336" r:id="rId42"/>
    <p:sldId id="466" r:id="rId43"/>
    <p:sldId id="590" r:id="rId44"/>
    <p:sldId id="531" r:id="rId45"/>
    <p:sldId id="457" r:id="rId46"/>
    <p:sldId id="459" r:id="rId47"/>
    <p:sldId id="414" r:id="rId48"/>
    <p:sldId id="447" r:id="rId49"/>
    <p:sldId id="469" r:id="rId50"/>
    <p:sldId id="578" r:id="rId51"/>
    <p:sldId id="579" r:id="rId52"/>
    <p:sldId id="544" r:id="rId53"/>
    <p:sldId id="545" r:id="rId54"/>
    <p:sldId id="546" r:id="rId55"/>
    <p:sldId id="547" r:id="rId56"/>
    <p:sldId id="548" r:id="rId57"/>
    <p:sldId id="264" r:id="rId58"/>
    <p:sldId id="549" r:id="rId59"/>
    <p:sldId id="272" r:id="rId60"/>
    <p:sldId id="276" r:id="rId61"/>
    <p:sldId id="550" r:id="rId62"/>
    <p:sldId id="551" r:id="rId63"/>
    <p:sldId id="552" r:id="rId64"/>
    <p:sldId id="553" r:id="rId65"/>
    <p:sldId id="554" r:id="rId66"/>
    <p:sldId id="269" r:id="rId67"/>
    <p:sldId id="563" r:id="rId68"/>
    <p:sldId id="515" r:id="rId69"/>
    <p:sldId id="564" r:id="rId70"/>
    <p:sldId id="562" r:id="rId71"/>
    <p:sldId id="566" r:id="rId72"/>
    <p:sldId id="556" r:id="rId73"/>
    <p:sldId id="580" r:id="rId74"/>
    <p:sldId id="555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ABD3F0-6B0D-C544-9495-00C2BB9A9D0A}">
          <p14:sldIdLst>
            <p14:sldId id="256"/>
            <p14:sldId id="595"/>
            <p14:sldId id="596"/>
            <p14:sldId id="257"/>
            <p14:sldId id="262"/>
            <p14:sldId id="263"/>
            <p14:sldId id="533"/>
            <p14:sldId id="537"/>
            <p14:sldId id="536"/>
            <p14:sldId id="540"/>
            <p14:sldId id="539"/>
            <p14:sldId id="541"/>
            <p14:sldId id="582"/>
            <p14:sldId id="583"/>
            <p14:sldId id="584"/>
            <p14:sldId id="585"/>
            <p14:sldId id="512"/>
            <p14:sldId id="587"/>
            <p14:sldId id="258"/>
            <p14:sldId id="490"/>
            <p14:sldId id="491"/>
            <p14:sldId id="481"/>
            <p14:sldId id="570"/>
            <p14:sldId id="487"/>
            <p14:sldId id="488"/>
            <p14:sldId id="489"/>
            <p14:sldId id="589"/>
            <p14:sldId id="593"/>
            <p14:sldId id="594"/>
            <p14:sldId id="310"/>
            <p14:sldId id="449"/>
            <p14:sldId id="450"/>
            <p14:sldId id="455"/>
            <p14:sldId id="524"/>
            <p14:sldId id="456"/>
            <p14:sldId id="571"/>
            <p14:sldId id="454"/>
            <p14:sldId id="465"/>
            <p14:sldId id="333"/>
            <p14:sldId id="335"/>
            <p14:sldId id="336"/>
            <p14:sldId id="466"/>
            <p14:sldId id="590"/>
            <p14:sldId id="531"/>
            <p14:sldId id="457"/>
            <p14:sldId id="459"/>
            <p14:sldId id="414"/>
            <p14:sldId id="447"/>
            <p14:sldId id="469"/>
            <p14:sldId id="578"/>
            <p14:sldId id="579"/>
            <p14:sldId id="544"/>
            <p14:sldId id="545"/>
            <p14:sldId id="546"/>
            <p14:sldId id="547"/>
            <p14:sldId id="548"/>
            <p14:sldId id="264"/>
            <p14:sldId id="549"/>
            <p14:sldId id="272"/>
            <p14:sldId id="276"/>
            <p14:sldId id="550"/>
            <p14:sldId id="551"/>
            <p14:sldId id="552"/>
            <p14:sldId id="553"/>
            <p14:sldId id="554"/>
            <p14:sldId id="269"/>
            <p14:sldId id="563"/>
            <p14:sldId id="515"/>
            <p14:sldId id="564"/>
            <p14:sldId id="562"/>
            <p14:sldId id="566"/>
            <p14:sldId id="556"/>
            <p14:sldId id="580"/>
            <p14:sldId id="5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ance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/>
    <p:restoredTop sz="70000"/>
  </p:normalViewPr>
  <p:slideViewPr>
    <p:cSldViewPr snapToGrid="0" snapToObjects="1">
      <p:cViewPr varScale="1">
        <p:scale>
          <a:sx n="85" d="100"/>
          <a:sy n="85" d="100"/>
        </p:scale>
        <p:origin x="2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D0F13-17C5-6145-9B1E-5E631DADA363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DF0DD-D171-D749-BE0F-52659144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2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83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CEEAEB-A105-FB43-859A-CC4F1ECAE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BFB14-8D9A-3748-8B30-536A66A0EEA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69698" name="Rectangle 2">
            <a:extLst>
              <a:ext uri="{FF2B5EF4-FFF2-40B4-BE49-F238E27FC236}">
                <a16:creationId xmlns:a16="http://schemas.microsoft.com/office/drawing/2014/main" id="{0CE6AAD7-24F5-A844-8BD9-684FE2AE7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</p:spPr>
      </p:sp>
      <p:sp>
        <p:nvSpPr>
          <p:cNvPr id="669699" name="Rectangle 3">
            <a:extLst>
              <a:ext uri="{FF2B5EF4-FFF2-40B4-BE49-F238E27FC236}">
                <a16:creationId xmlns:a16="http://schemas.microsoft.com/office/drawing/2014/main" id="{EA2CE85A-37A4-A449-8A56-B0AB02382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2561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75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CF897E-351E-9740-A00C-79271A5E4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5C580-F1B8-0C4E-8C38-80742A36A59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75842" name="Rectangle 2">
            <a:extLst>
              <a:ext uri="{FF2B5EF4-FFF2-40B4-BE49-F238E27FC236}">
                <a16:creationId xmlns:a16="http://schemas.microsoft.com/office/drawing/2014/main" id="{307F825E-3613-6041-A0AA-35AF6B70BF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</p:spPr>
      </p:sp>
      <p:sp>
        <p:nvSpPr>
          <p:cNvPr id="675843" name="Rectangle 3">
            <a:extLst>
              <a:ext uri="{FF2B5EF4-FFF2-40B4-BE49-F238E27FC236}">
                <a16:creationId xmlns:a16="http://schemas.microsoft.com/office/drawing/2014/main" id="{C2928DEB-C836-2945-A86A-7D8362B5F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8446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33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C9D27-3412-E849-94B2-22CDCB28C100}" type="slidenum">
              <a:rPr lang="en-US"/>
              <a:pPr/>
              <a:t>14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88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30E7E-2F09-F443-9BF3-58CDF0D4DA8E}" type="slidenum">
              <a:rPr lang="en-US"/>
              <a:pPr/>
              <a:t>15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23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88AA9-EDC4-8843-8E86-8B570B2DCCCE}" type="slidenum">
              <a:rPr lang="en-US"/>
              <a:pPr/>
              <a:t>16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91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CD76BD-FDD9-8348-8BF7-FB823B7C748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26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D8539-6D53-C545-9426-A5F332B19AA1}" type="slidenum">
              <a:rPr lang="en-US"/>
              <a:pPr/>
              <a:t>18</a:t>
            </a:fld>
            <a:endParaRPr lang="en-US"/>
          </a:p>
        </p:txBody>
      </p:sp>
      <p:sp>
        <p:nvSpPr>
          <p:cNvPr id="69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E4A2C023-DAD5-FB4E-9A0F-1715D069E00F}" type="slidenum">
              <a:rPr lang="en-US" sz="1200">
                <a:cs typeface="ＭＳ Ｐゴシック" charset="0"/>
              </a:rPr>
              <a:pPr algn="r" eaLnBrk="1" hangingPunct="1"/>
              <a:t>18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69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40" tIns="45720" rIns="91440" bIns="45720"/>
          <a:lstStyle/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01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0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33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5FF5B-1582-9A48-9D54-0B146D366A53}" type="slidenum">
              <a:rPr lang="en-US"/>
              <a:pPr/>
              <a:t>20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79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7EF9C-DD0F-4444-8746-5507DBC5F605}" type="slidenum">
              <a:rPr lang="en-US"/>
              <a:pPr/>
              <a:t>21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2850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3314D-5486-7941-BA2A-7D00C080FB4D}" type="slidenum">
              <a:rPr lang="en-US"/>
              <a:pPr/>
              <a:t>22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36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8975"/>
            <a:ext cx="6088062" cy="3425825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3212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43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00793-F351-394F-80F0-2F49CBEDF0BE}" type="slidenum">
              <a:rPr lang="en-US"/>
              <a:pPr/>
              <a:t>24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08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E5B1E-CE03-1D40-BA89-FEDA935375DB}" type="slidenum">
              <a:rPr lang="en-US"/>
              <a:pPr/>
              <a:t>25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92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4F7A3-B1D9-1F44-A3DE-A2073C123150}" type="slidenum">
              <a:rPr lang="en-US"/>
              <a:pPr/>
              <a:t>26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84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BFF57AE-525C-9242-A1FC-3C7EEA586E81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97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185C032-625B-234F-8442-BF1320565DAE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619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D6F7AF5-CF16-2A42-93B7-1153AB0D0488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9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996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E5437D1-E809-DF45-8BB1-7E1549CEAA8C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45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74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470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AD5B8E-9995-B046-BF02-C78F2FF2C88F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535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547213-3144-BA40-8540-35BB4C2A4D3F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19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EF7A19A-B8AE-7C4C-A4B5-852EBA9FF4A7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460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E84243-EA45-EA4F-80A8-9AEB572E701C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7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FD74C-2458-EE4E-8D6F-D0581D1A5772}" type="slidenum">
              <a:rPr lang="en-US"/>
              <a:pPr/>
              <a:t>44</a:t>
            </a:fld>
            <a:endParaRPr lang="en-US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61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706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193C06A-900B-9143-B9E9-B1A5CE64493C}" type="slidenum">
              <a:rPr lang="en-US" sz="1200"/>
              <a:pPr eaLnBrk="1" hangingPunct="1"/>
              <a:t>49</a:t>
            </a:fld>
            <a:endParaRPr lang="en-US" sz="1200"/>
          </a:p>
        </p:txBody>
      </p:sp>
      <p:sp>
        <p:nvSpPr>
          <p:cNvPr id="171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8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829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801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78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937EC14-650D-EC46-9E01-DD5699A5C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9AC8A6-879D-0543-909C-0DFD03A1BC83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23555" name="Rectangle 7">
            <a:extLst>
              <a:ext uri="{FF2B5EF4-FFF2-40B4-BE49-F238E27FC236}">
                <a16:creationId xmlns:a16="http://schemas.microsoft.com/office/drawing/2014/main" id="{B4B5D9AA-9FDB-C84F-B791-6F13B8F36C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1A7CD22-7AAA-9444-AF2E-DA6AAD335DCC}" type="slidenum">
              <a:rPr lang="en-US" altLang="en-US" sz="130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 eaLnBrk="1" hangingPunct="1"/>
              <a:t>54</a:t>
            </a:fld>
            <a:endParaRPr lang="en-US" altLang="en-US" sz="13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F87F74AE-9B4A-C047-853F-6C8C37924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17B66BFC-8BE9-F644-B384-414362FEE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489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D327E92-72B4-BC48-B4DD-B08A9DED35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156254-9EDE-6F4A-B5E6-03215631478E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7DE956D7-455E-5E4F-BF87-02266A4CCC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FDCD919-747B-284B-9FB6-8C50E255C3D9}" type="slidenum">
              <a:rPr lang="en-US" altLang="en-US" sz="130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 eaLnBrk="1" hangingPunct="1"/>
              <a:t>56</a:t>
            </a:fld>
            <a:endParaRPr lang="en-US" altLang="en-US" sz="13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7DDD2E54-8970-BD4D-B2A2-C0B35B5298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D18FF7EA-4392-3F4F-ADF0-A5AECBB14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902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CEACDDF-A1FE-7C48-9C28-7771EDF53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44DCFE-FE04-DD40-9088-1132C8DE24D1}" type="slidenum">
              <a:rPr lang="en-US" altLang="en-US"/>
              <a:pPr eaLnBrk="1" hangingPunct="1"/>
              <a:t>57</a:t>
            </a:fld>
            <a:endParaRPr lang="en-US" altLang="en-US"/>
          </a:p>
        </p:txBody>
      </p:sp>
      <p:sp>
        <p:nvSpPr>
          <p:cNvPr id="25603" name="Rectangle 7">
            <a:extLst>
              <a:ext uri="{FF2B5EF4-FFF2-40B4-BE49-F238E27FC236}">
                <a16:creationId xmlns:a16="http://schemas.microsoft.com/office/drawing/2014/main" id="{C13EF2CA-B613-DE48-8C2F-33F6B9FF25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3CEE081-7C31-C84B-A2F4-54D1A80D1D9A}" type="slidenum">
              <a:rPr lang="en-US" altLang="en-US" sz="130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 eaLnBrk="1" hangingPunct="1"/>
              <a:t>57</a:t>
            </a:fld>
            <a:endParaRPr lang="en-US" altLang="en-US" sz="13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9D91045A-8181-5846-96ED-0D8A00AB8F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AF38FCFA-5B60-F246-BA50-A5E6B740B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508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2548637-4E44-1249-9D64-56B26BDD8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F2667F-5A1C-D647-8858-DC230678C129}" type="slidenum">
              <a:rPr lang="en-US" altLang="en-US"/>
              <a:pPr eaLnBrk="1" hangingPunct="1"/>
              <a:t>58</a:t>
            </a:fld>
            <a:endParaRPr lang="en-US" altLang="en-US"/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1F5C121C-260C-6249-B62A-707CABFEE7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531527E-4EC8-E845-B5A9-3E8ADC1F9B4C}" type="slidenum">
              <a:rPr lang="en-US" altLang="en-US" sz="130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 eaLnBrk="1" hangingPunct="1"/>
              <a:t>58</a:t>
            </a:fld>
            <a:endParaRPr lang="en-US" altLang="en-US" sz="13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D06F1765-4699-4B40-A479-442C89A2A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1FB637A8-47DF-E842-8AD0-EE519A12D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371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B4604D0-1E79-3F4E-BEED-C115DCEA2A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084EC9-8AD2-5A42-9225-DB5C619A6CCD}" type="slidenum">
              <a:rPr lang="en-US" altLang="en-US"/>
              <a:pPr eaLnBrk="1" hangingPunct="1"/>
              <a:t>61</a:t>
            </a:fld>
            <a:endParaRPr lang="en-US" altLang="en-US"/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54355402-5A58-EC43-9F4C-FDA1530FB21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5A18D7-93FF-C140-AC83-A5DE5E71D8E0}" type="slidenum">
              <a:rPr lang="en-US" altLang="en-US" sz="130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 eaLnBrk="1" hangingPunct="1"/>
              <a:t>61</a:t>
            </a:fld>
            <a:endParaRPr lang="en-US" altLang="en-US" sz="13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65A52396-DC10-A34F-9305-70FD37A67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36A53887-BA2F-0440-A553-CD008718A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154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35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089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3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869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7EF9C-DD0F-4444-8746-5507DBC5F605}" type="slidenum">
              <a:rPr lang="en-US"/>
              <a:pPr/>
              <a:t>68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790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888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025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642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7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66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FFE8CB-2C85-2D4B-987A-BE301D1D9D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50C9A-D0A8-4C42-8806-E1D531C7B69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67650" name="Rectangle 2">
            <a:extLst>
              <a:ext uri="{FF2B5EF4-FFF2-40B4-BE49-F238E27FC236}">
                <a16:creationId xmlns:a16="http://schemas.microsoft.com/office/drawing/2014/main" id="{D3BCE248-E9CC-7843-B031-5BDD4DB799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</p:spPr>
      </p:sp>
      <p:sp>
        <p:nvSpPr>
          <p:cNvPr id="667651" name="Rectangle 3">
            <a:extLst>
              <a:ext uri="{FF2B5EF4-FFF2-40B4-BE49-F238E27FC236}">
                <a16:creationId xmlns:a16="http://schemas.microsoft.com/office/drawing/2014/main" id="{B6F80B14-6DE2-C348-9A06-146CB1351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6845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8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0F45-59D2-8F4D-B2D0-3F6718AD4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6AC98-7C62-3144-B8CE-C86A8ABB9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1FE6A-F64D-4546-AF16-6407ED21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ADA9A-AFE4-9D4A-A07B-0E4652B1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EBD0C-1D1A-F544-8FD7-5653651D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6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AE3C-794A-8E4A-9070-BC431FF8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A0E6B-1BF2-A64E-B913-27C6F382E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9D844-06A7-894E-8394-76EF7649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6E547-94DA-804D-B565-2D975BF5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0F990-093C-2746-B043-F044A157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9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3190D-BD78-4F4E-AA5A-FC0BE4DBD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7BDC7-5BDD-6441-A7B6-57AEA1319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BCF2D-D425-6C48-BB6F-F98CA717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017AE-9711-8043-8607-65E15BD0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E5A30-5B94-7046-A50D-BF77FCBF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9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9BAA-B048-C641-9871-739297F5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16331-86B8-9D4F-86E0-C2407684019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219201"/>
            <a:ext cx="53848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62CC2-F65A-2D48-A911-CF8994AEE41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2376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0D7293-B19E-9141-A067-AB18B9A6038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748089"/>
            <a:ext cx="5384800" cy="237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FD97CF6-E65B-B347-8C9C-BA6525B0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620D43C-9E1A-844C-B2A8-83321B25CBEA}" type="datetime1">
              <a:rPr lang="en-US" altLang="en-US"/>
              <a:pPr/>
              <a:t>11/14/21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7E22FA-83CC-AF4D-BECF-71038F22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AT&amp;T Proprietary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5F9D7-DB03-F643-9ABF-685E5835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B25055B-7499-D940-B0AE-ECADAFC986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638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2424-090D-A446-9C8B-3794F5A0A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15E0D-6B32-8F41-BCA6-F5A2D9A86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53848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6E70E-C6EF-CC4B-8066-2242253EB95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2376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C07701-33EF-0141-8A93-4E0E279466A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748089"/>
            <a:ext cx="5384800" cy="237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980611-5E67-2E4D-85EB-712BADD9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81928A2-0075-FB46-8D95-2E4D9EE9B6C0}" type="datetime1">
              <a:rPr lang="en-US" altLang="en-US"/>
              <a:pPr/>
              <a:t>11/14/21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42984AE-E390-3646-A890-083FB905D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AT&amp;T Proprietary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D97E-D880-D94F-BCE6-09D9A544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66180FA-3A8A-3A43-BA86-04192B6B2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048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1C03-F775-E746-997E-A79C66A1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22111-FA8A-5140-8982-9D8E90140ED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219201"/>
            <a:ext cx="53848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46692-37E6-2C4F-A999-169AED9AE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3848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982C6-78B7-2546-9E3F-677EC230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433B70C-E28E-B443-9E86-1AE6819082A6}" type="datetime1">
              <a:rPr lang="en-US" altLang="en-US"/>
              <a:pPr/>
              <a:t>11/14/21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0C459-B662-DD45-9230-48135225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AT&amp;T Proprietary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C50DB-A5F3-6C49-9BBC-5F868A5E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A3E8763-F20C-5741-A252-80760C36B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82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29FB-F1EF-F74D-99A3-97A6DFD1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35823-FA51-B049-9574-23449C352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5658E-2166-804A-BE12-D3973808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22483-EC80-5D46-B381-ABDD3B2E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809CF-5C7C-9F47-8E0A-C933550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E4B1-6067-B44A-9BCD-DF8826F8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CFAF7-801E-064C-BF77-E409C7830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546D5-5892-9548-912E-B43ED3A9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E0589-C098-024C-9F61-AEDF3DD7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57BFA-F3BE-0349-B772-0DF2BF3D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487E7-C993-D84F-931D-3EC8FD03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B9341-D828-0A44-8FE7-108A3F952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47C20-2EED-4340-B9ED-07463FF5A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7D707-90E8-3B44-B6F8-FEC0800D3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87E35-3976-B74C-ABE8-8BC10404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AE1E1-D584-2F4D-AB0E-419DB85A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5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1F8B-D5FA-744B-8D58-38199392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A1439-5799-6841-9B00-BAA4253BC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4E7C1-9C05-004C-A944-877DD934E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CFD7E-09F0-364E-81FB-E855D75B4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4C73D-0976-A243-A98D-76BBF358E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FFEF15-BA6B-F94B-8783-254BC038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A1BF6-D73D-7F48-A2C0-5F4196DE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786718-BF58-DA47-90C8-776C31AC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1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F21E-40CA-0946-8FAB-FD25A0FB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F5E9A-3885-A04E-921E-5F74EFCD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AEF59-CFA1-0C4A-A558-5DE8E95A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341F9-20D9-A24B-82EA-87C98208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69CF2-B3E7-1040-9DBA-10978CF5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8A9B0-652C-DA43-955F-8711EAEB3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E1C9E-B5F9-2849-968A-C29E0F05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8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A5E8-96F0-D646-822D-7FB47A13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4AAE-8005-D44B-90B6-9C4BB51C7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F856D-99A4-9542-973C-1BA198153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3C89A-EBC3-7245-8E72-33D8AB9A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65E2A-5000-5E49-9964-F7C1B2DA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9E58E-3F7B-3341-9954-ECB70553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DC3D-CF1D-5040-97B0-FFC279EB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93AF9-365E-8443-830A-2A07B01E7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D901B-827C-AC41-BBC7-7C4EDD92D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5FEBE-A991-374D-B88E-CB3C02C9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7A9E2-5C67-7145-9F6A-FB68EEFA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3DC14-84E9-054C-B290-44D1839B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7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57687-FA98-054B-B150-BDA81E24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A1383-8F79-B146-BC4E-1E6317A4D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D1D2D-AC87-3A4F-8630-71E382154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49EF-09A0-4F48-850F-047012561273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7193-11A6-A14D-B695-64BC5E67A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7F9B3-6E50-3744-8D00-41BF74012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1.emf"/><Relationship Id="rId10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cs.columbia.edu/~julia/cs4705/fig07.45.p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ch.cs.cmu.edu/cgi-bin/cmudic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412.5567.pd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712.01769.pdf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nistgov/SCTK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703.02136" TargetMode="External"/><Relationship Id="rId4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12.01541.pdf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facebookresearch/wav2letter" TargetMode="External"/><Relationship Id="rId3" Type="http://schemas.openxmlformats.org/officeDocument/2006/relationships/hyperlink" Target="https://cmusphinx.github.io/wiki/download/" TargetMode="External"/><Relationship Id="rId7" Type="http://schemas.openxmlformats.org/officeDocument/2006/relationships/hyperlink" Target="https://github.com/mozilla/DeepSpeech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julius-speech/julius" TargetMode="External"/><Relationship Id="rId5" Type="http://schemas.openxmlformats.org/officeDocument/2006/relationships/hyperlink" Target="http://htk.eng.cam.ac.uk/" TargetMode="External"/><Relationship Id="rId4" Type="http://schemas.openxmlformats.org/officeDocument/2006/relationships/hyperlink" Target="https://kaldi-asr.org/doc/about.html" TargetMode="External"/><Relationship Id="rId9" Type="http://schemas.openxmlformats.org/officeDocument/2006/relationships/hyperlink" Target="https://github.com/PaddlePaddle/DeepSpeech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Qco1sa9AwU?feature=oembed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ABC1D-F838-334A-8676-43FCF78AC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Automatic Speech Recognition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5FFB8-4A96-0146-9A56-4AAF25F890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Sarah </a:t>
            </a:r>
            <a:r>
              <a:rPr lang="en-US" dirty="0" err="1"/>
              <a:t>Ita</a:t>
            </a:r>
            <a:r>
              <a:rPr lang="en-US" dirty="0"/>
              <a:t> Levitan</a:t>
            </a:r>
          </a:p>
          <a:p>
            <a:r>
              <a:rPr lang="en-US" dirty="0"/>
              <a:t>COMS 6998</a:t>
            </a:r>
          </a:p>
          <a:p>
            <a:r>
              <a:rPr lang="en-US"/>
              <a:t>Spring 2022?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5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C3FF2C53-4131-5F47-BA9A-F97A652C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8744-D2CB-1E41-B4DC-8EA9E68A741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68674" name="Rectangle 2">
            <a:extLst>
              <a:ext uri="{FF2B5EF4-FFF2-40B4-BE49-F238E27FC236}">
                <a16:creationId xmlns:a16="http://schemas.microsoft.com/office/drawing/2014/main" id="{7DE4D939-39B7-DD4F-B82D-E97230784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1960’s – Speech Processing and  Digital Computers</a:t>
            </a:r>
          </a:p>
        </p:txBody>
      </p:sp>
      <p:pic>
        <p:nvPicPr>
          <p:cNvPr id="668675" name="Picture 3" descr="Data_General_Super_Nova">
            <a:extLst>
              <a:ext uri="{FF2B5EF4-FFF2-40B4-BE49-F238E27FC236}">
                <a16:creationId xmlns:a16="http://schemas.microsoft.com/office/drawing/2014/main" id="{D5E54A55-2D52-8544-95EF-CD3B4760B1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3101" y="2159000"/>
            <a:ext cx="4537075" cy="248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8676" name="Text Box 4">
            <a:extLst>
              <a:ext uri="{FF2B5EF4-FFF2-40B4-BE49-F238E27FC236}">
                <a16:creationId xmlns:a16="http://schemas.microsoft.com/office/drawing/2014/main" id="{D7D29510-3C19-5C4D-80CB-86199FC39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1246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668677" name="Text Box 5">
            <a:extLst>
              <a:ext uri="{FF2B5EF4-FFF2-40B4-BE49-F238E27FC236}">
                <a16:creationId xmlns:a16="http://schemas.microsoft.com/office/drawing/2014/main" id="{DB300B4E-476B-E142-8498-1B88429C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200150"/>
            <a:ext cx="52339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>
                <a:cs typeface="Arial" panose="020B0604020202020204" pitchFamily="34" charset="0"/>
              </a:rPr>
              <a:t> AD/DA converters and digital computers start appearing in the labs</a:t>
            </a:r>
          </a:p>
          <a:p>
            <a:pPr>
              <a:buFont typeface="Wingdings" pitchFamily="2" charset="2"/>
              <a:buNone/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668678" name="Text Box 6">
            <a:extLst>
              <a:ext uri="{FF2B5EF4-FFF2-40B4-BE49-F238E27FC236}">
                <a16:creationId xmlns:a16="http://schemas.microsoft.com/office/drawing/2014/main" id="{0CF72A63-9703-6F4E-BD05-1B2C5ACA1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1" y="3009900"/>
            <a:ext cx="1681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1400">
                <a:cs typeface="Arial" panose="020B0604020202020204" pitchFamily="34" charset="0"/>
              </a:rPr>
              <a:t>James Flanagan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1400">
                <a:cs typeface="Arial" panose="020B0604020202020204" pitchFamily="34" charset="0"/>
              </a:rPr>
              <a:t>Bell Laboratories</a:t>
            </a:r>
          </a:p>
        </p:txBody>
      </p:sp>
      <p:pic>
        <p:nvPicPr>
          <p:cNvPr id="668679" name="Picture 7" descr="Flanagan">
            <a:extLst>
              <a:ext uri="{FF2B5EF4-FFF2-40B4-BE49-F238E27FC236}">
                <a16:creationId xmlns:a16="http://schemas.microsoft.com/office/drawing/2014/main" id="{94805FD5-CE17-F24E-B452-0A66D894546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0963" y="1076325"/>
            <a:ext cx="1598612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680" name="Picture 8" descr="Flanagan_team">
            <a:extLst>
              <a:ext uri="{FF2B5EF4-FFF2-40B4-BE49-F238E27FC236}">
                <a16:creationId xmlns:a16="http://schemas.microsoft.com/office/drawing/2014/main" id="{BB9472C2-1034-EE49-BA41-1BB4D8E5137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9876" y="3638550"/>
            <a:ext cx="4873625" cy="321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888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30AB5C-50C0-3042-889A-978C052FB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17" y="0"/>
            <a:ext cx="10230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5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07A74-0245-8A45-B0D2-294B715B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6EBE-9C5A-3B4D-BC33-A0E96FBCF6C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74818" name="Rectangle 2">
            <a:extLst>
              <a:ext uri="{FF2B5EF4-FFF2-40B4-BE49-F238E27FC236}">
                <a16:creationId xmlns:a16="http://schemas.microsoft.com/office/drawing/2014/main" id="{583BB47D-E878-C249-B740-EA9AB1677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1971-1976: The ARPA SUR project </a:t>
            </a:r>
          </a:p>
        </p:txBody>
      </p:sp>
      <p:sp>
        <p:nvSpPr>
          <p:cNvPr id="674819" name="Rectangle 3">
            <a:extLst>
              <a:ext uri="{FF2B5EF4-FFF2-40B4-BE49-F238E27FC236}">
                <a16:creationId xmlns:a16="http://schemas.microsoft.com/office/drawing/2014/main" id="{4401217F-B742-FD44-8DE0-A1F97288CE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143001"/>
            <a:ext cx="8753476" cy="54403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Despite anti-speech recognition campaign led by Pierce Commission ARPA launches 5 year Spoken Understanding Research program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Goal: 1000-word vocabulary, 90% understanding rate, near real time on 100 </a:t>
            </a:r>
            <a:r>
              <a:rPr lang="en-US" altLang="en-US" sz="2400" dirty="0" err="1"/>
              <a:t>mips</a:t>
            </a:r>
            <a:r>
              <a:rPr lang="en-US" altLang="en-US" sz="2400" dirty="0"/>
              <a:t> machine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4 Systems built by the end of the program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SDC (24%)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BBN’s HWIM (44%)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CMU’s Hearsay II (74%)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CMU’s HARPY (95% -- but 80 times real time!)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Rule-based systems except for Harpy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Engineering approach:  search network of all the possible utterances </a:t>
            </a:r>
          </a:p>
        </p:txBody>
      </p:sp>
      <p:pic>
        <p:nvPicPr>
          <p:cNvPr id="674820" name="Picture 4" descr="Raj">
            <a:extLst>
              <a:ext uri="{FF2B5EF4-FFF2-40B4-BE49-F238E27FC236}">
                <a16:creationId xmlns:a16="http://schemas.microsoft.com/office/drawing/2014/main" id="{C92D39FD-0AF0-7145-8081-0931E9E12D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1100" y="3995738"/>
            <a:ext cx="1581150" cy="180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4821" name="Text Box 5">
            <a:extLst>
              <a:ext uri="{FF2B5EF4-FFF2-40B4-BE49-F238E27FC236}">
                <a16:creationId xmlns:a16="http://schemas.microsoft.com/office/drawing/2014/main" id="{CE661E18-D5BD-B145-9568-850EB38A6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2643" y="5815014"/>
            <a:ext cx="12736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1200" i="1">
                <a:cs typeface="Arial" panose="020B0604020202020204" pitchFamily="34" charset="0"/>
              </a:rPr>
              <a:t>Raj Reddy -- CMU</a:t>
            </a:r>
          </a:p>
        </p:txBody>
      </p:sp>
    </p:spTree>
    <p:extLst>
      <p:ext uri="{BB962C8B-B14F-4D97-AF65-F5344CB8AC3E}">
        <p14:creationId xmlns:p14="http://schemas.microsoft.com/office/powerpoint/2010/main" val="895740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F3CF-D02B-1745-BFBC-109BC2F8309A}" type="slidenum">
              <a:rPr lang="en-US"/>
              <a:pPr/>
              <a:t>13</a:t>
            </a:fld>
            <a:endParaRPr 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Lack of clear evaluation criteria</a:t>
            </a:r>
          </a:p>
          <a:p>
            <a:pPr lvl="1"/>
            <a:r>
              <a:rPr lang="en-US" dirty="0"/>
              <a:t>ARPA felt systems had failed</a:t>
            </a:r>
          </a:p>
          <a:p>
            <a:pPr lvl="1"/>
            <a:r>
              <a:rPr lang="en-US" dirty="0"/>
              <a:t>Project not extended</a:t>
            </a:r>
          </a:p>
          <a:p>
            <a:r>
              <a:rPr lang="en-US" dirty="0"/>
              <a:t>Speech Understanding: too early for its time</a:t>
            </a:r>
          </a:p>
          <a:p>
            <a:r>
              <a:rPr lang="en-US" dirty="0"/>
              <a:t>Need a standard evaluation method so that progress within and across systems could be measured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8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5E5E-5ED4-9545-8367-A68E35123FBD}" type="slidenum">
              <a:rPr lang="en-US"/>
              <a:pPr/>
              <a:t>14</a:t>
            </a:fld>
            <a:endParaRPr lang="en-US"/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1970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s – Dynamic Time Warping</a:t>
            </a:r>
            <a:br>
              <a:rPr lang="en-US" sz="2800"/>
            </a:br>
            <a:r>
              <a:rPr lang="en-US" sz="2800"/>
              <a:t>The Brute Force of the Engineering Approach</a:t>
            </a:r>
          </a:p>
        </p:txBody>
      </p:sp>
      <p:pic>
        <p:nvPicPr>
          <p:cNvPr id="678915" name="Picture 3" descr="seven_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9313" y="4970464"/>
            <a:ext cx="5346700" cy="10572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78916" name="Picture 4" descr="seven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9" y="1371601"/>
            <a:ext cx="1025525" cy="3838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8917" name="Line 5"/>
          <p:cNvSpPr>
            <a:spLocks noChangeShapeType="1"/>
          </p:cNvSpPr>
          <p:nvPr/>
        </p:nvSpPr>
        <p:spPr bwMode="auto">
          <a:xfrm>
            <a:off x="3449638" y="5221288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18" name="Line 6"/>
          <p:cNvSpPr>
            <a:spLocks noChangeShapeType="1"/>
          </p:cNvSpPr>
          <p:nvPr/>
        </p:nvSpPr>
        <p:spPr bwMode="auto">
          <a:xfrm>
            <a:off x="3449638" y="1371600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19" name="Line 7"/>
          <p:cNvSpPr>
            <a:spLocks noChangeShapeType="1"/>
          </p:cNvSpPr>
          <p:nvPr/>
        </p:nvSpPr>
        <p:spPr bwMode="auto">
          <a:xfrm>
            <a:off x="3449638" y="1627188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0" name="Line 8"/>
          <p:cNvSpPr>
            <a:spLocks noChangeShapeType="1"/>
          </p:cNvSpPr>
          <p:nvPr/>
        </p:nvSpPr>
        <p:spPr bwMode="auto">
          <a:xfrm>
            <a:off x="3449638" y="1884363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1" name="Line 9"/>
          <p:cNvSpPr>
            <a:spLocks noChangeShapeType="1"/>
          </p:cNvSpPr>
          <p:nvPr/>
        </p:nvSpPr>
        <p:spPr bwMode="auto">
          <a:xfrm>
            <a:off x="3449638" y="2141538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2" name="Line 10"/>
          <p:cNvSpPr>
            <a:spLocks noChangeShapeType="1"/>
          </p:cNvSpPr>
          <p:nvPr/>
        </p:nvSpPr>
        <p:spPr bwMode="auto">
          <a:xfrm>
            <a:off x="3449638" y="2397125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3" name="Line 11"/>
          <p:cNvSpPr>
            <a:spLocks noChangeShapeType="1"/>
          </p:cNvSpPr>
          <p:nvPr/>
        </p:nvSpPr>
        <p:spPr bwMode="auto">
          <a:xfrm>
            <a:off x="3449638" y="2654300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4" name="Line 12"/>
          <p:cNvSpPr>
            <a:spLocks noChangeShapeType="1"/>
          </p:cNvSpPr>
          <p:nvPr/>
        </p:nvSpPr>
        <p:spPr bwMode="auto">
          <a:xfrm>
            <a:off x="3449638" y="2911475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5" name="Line 13"/>
          <p:cNvSpPr>
            <a:spLocks noChangeShapeType="1"/>
          </p:cNvSpPr>
          <p:nvPr/>
        </p:nvSpPr>
        <p:spPr bwMode="auto">
          <a:xfrm>
            <a:off x="3449638" y="3167063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6" name="Line 14"/>
          <p:cNvSpPr>
            <a:spLocks noChangeShapeType="1"/>
          </p:cNvSpPr>
          <p:nvPr/>
        </p:nvSpPr>
        <p:spPr bwMode="auto">
          <a:xfrm>
            <a:off x="3449638" y="3424238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7" name="Line 15"/>
          <p:cNvSpPr>
            <a:spLocks noChangeShapeType="1"/>
          </p:cNvSpPr>
          <p:nvPr/>
        </p:nvSpPr>
        <p:spPr bwMode="auto">
          <a:xfrm>
            <a:off x="3449638" y="3681413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8" name="Line 16"/>
          <p:cNvSpPr>
            <a:spLocks noChangeShapeType="1"/>
          </p:cNvSpPr>
          <p:nvPr/>
        </p:nvSpPr>
        <p:spPr bwMode="auto">
          <a:xfrm>
            <a:off x="3449638" y="3937000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9" name="Line 17"/>
          <p:cNvSpPr>
            <a:spLocks noChangeShapeType="1"/>
          </p:cNvSpPr>
          <p:nvPr/>
        </p:nvSpPr>
        <p:spPr bwMode="auto">
          <a:xfrm>
            <a:off x="3449638" y="4194175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0" name="Line 18"/>
          <p:cNvSpPr>
            <a:spLocks noChangeShapeType="1"/>
          </p:cNvSpPr>
          <p:nvPr/>
        </p:nvSpPr>
        <p:spPr bwMode="auto">
          <a:xfrm>
            <a:off x="3449638" y="4451350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1" name="Line 19"/>
          <p:cNvSpPr>
            <a:spLocks noChangeShapeType="1"/>
          </p:cNvSpPr>
          <p:nvPr/>
        </p:nvSpPr>
        <p:spPr bwMode="auto">
          <a:xfrm>
            <a:off x="3449638" y="4706938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2" name="Line 20"/>
          <p:cNvSpPr>
            <a:spLocks noChangeShapeType="1"/>
          </p:cNvSpPr>
          <p:nvPr/>
        </p:nvSpPr>
        <p:spPr bwMode="auto">
          <a:xfrm>
            <a:off x="3449638" y="4964113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3" name="Line 21"/>
          <p:cNvSpPr>
            <a:spLocks noChangeShapeType="1"/>
          </p:cNvSpPr>
          <p:nvPr/>
        </p:nvSpPr>
        <p:spPr bwMode="auto">
          <a:xfrm flipV="1">
            <a:off x="3606801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4" name="Line 22"/>
          <p:cNvSpPr>
            <a:spLocks noChangeShapeType="1"/>
          </p:cNvSpPr>
          <p:nvPr/>
        </p:nvSpPr>
        <p:spPr bwMode="auto">
          <a:xfrm flipV="1">
            <a:off x="3865563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5" name="Line 23"/>
          <p:cNvSpPr>
            <a:spLocks noChangeShapeType="1"/>
          </p:cNvSpPr>
          <p:nvPr/>
        </p:nvSpPr>
        <p:spPr bwMode="auto">
          <a:xfrm flipV="1">
            <a:off x="4125913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6" name="Line 24"/>
          <p:cNvSpPr>
            <a:spLocks noChangeShapeType="1"/>
          </p:cNvSpPr>
          <p:nvPr/>
        </p:nvSpPr>
        <p:spPr bwMode="auto">
          <a:xfrm flipV="1">
            <a:off x="4384676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7" name="Line 25"/>
          <p:cNvSpPr>
            <a:spLocks noChangeShapeType="1"/>
          </p:cNvSpPr>
          <p:nvPr/>
        </p:nvSpPr>
        <p:spPr bwMode="auto">
          <a:xfrm flipV="1">
            <a:off x="4645026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8" name="Line 26"/>
          <p:cNvSpPr>
            <a:spLocks noChangeShapeType="1"/>
          </p:cNvSpPr>
          <p:nvPr/>
        </p:nvSpPr>
        <p:spPr bwMode="auto">
          <a:xfrm flipV="1">
            <a:off x="4905376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9" name="Line 27"/>
          <p:cNvSpPr>
            <a:spLocks noChangeShapeType="1"/>
          </p:cNvSpPr>
          <p:nvPr/>
        </p:nvSpPr>
        <p:spPr bwMode="auto">
          <a:xfrm flipV="1">
            <a:off x="5164138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0" name="Line 28"/>
          <p:cNvSpPr>
            <a:spLocks noChangeShapeType="1"/>
          </p:cNvSpPr>
          <p:nvPr/>
        </p:nvSpPr>
        <p:spPr bwMode="auto">
          <a:xfrm flipV="1">
            <a:off x="5424488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1" name="Line 29"/>
          <p:cNvSpPr>
            <a:spLocks noChangeShapeType="1"/>
          </p:cNvSpPr>
          <p:nvPr/>
        </p:nvSpPr>
        <p:spPr bwMode="auto">
          <a:xfrm flipV="1">
            <a:off x="5684838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2" name="Line 30"/>
          <p:cNvSpPr>
            <a:spLocks noChangeShapeType="1"/>
          </p:cNvSpPr>
          <p:nvPr/>
        </p:nvSpPr>
        <p:spPr bwMode="auto">
          <a:xfrm flipV="1">
            <a:off x="5943601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3" name="Line 31"/>
          <p:cNvSpPr>
            <a:spLocks noChangeShapeType="1"/>
          </p:cNvSpPr>
          <p:nvPr/>
        </p:nvSpPr>
        <p:spPr bwMode="auto">
          <a:xfrm flipV="1">
            <a:off x="6203951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4" name="Line 32"/>
          <p:cNvSpPr>
            <a:spLocks noChangeShapeType="1"/>
          </p:cNvSpPr>
          <p:nvPr/>
        </p:nvSpPr>
        <p:spPr bwMode="auto">
          <a:xfrm flipV="1">
            <a:off x="6462713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5" name="Line 33"/>
          <p:cNvSpPr>
            <a:spLocks noChangeShapeType="1"/>
          </p:cNvSpPr>
          <p:nvPr/>
        </p:nvSpPr>
        <p:spPr bwMode="auto">
          <a:xfrm flipV="1">
            <a:off x="6723063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6" name="Line 34"/>
          <p:cNvSpPr>
            <a:spLocks noChangeShapeType="1"/>
          </p:cNvSpPr>
          <p:nvPr/>
        </p:nvSpPr>
        <p:spPr bwMode="auto">
          <a:xfrm flipV="1">
            <a:off x="6983413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7" name="Line 35"/>
          <p:cNvSpPr>
            <a:spLocks noChangeShapeType="1"/>
          </p:cNvSpPr>
          <p:nvPr/>
        </p:nvSpPr>
        <p:spPr bwMode="auto">
          <a:xfrm flipV="1">
            <a:off x="7242176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8" name="Line 36"/>
          <p:cNvSpPr>
            <a:spLocks noChangeShapeType="1"/>
          </p:cNvSpPr>
          <p:nvPr/>
        </p:nvSpPr>
        <p:spPr bwMode="auto">
          <a:xfrm flipV="1">
            <a:off x="7502526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9" name="Line 37"/>
          <p:cNvSpPr>
            <a:spLocks noChangeShapeType="1"/>
          </p:cNvSpPr>
          <p:nvPr/>
        </p:nvSpPr>
        <p:spPr bwMode="auto">
          <a:xfrm flipV="1">
            <a:off x="7762876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50" name="Line 38"/>
          <p:cNvSpPr>
            <a:spLocks noChangeShapeType="1"/>
          </p:cNvSpPr>
          <p:nvPr/>
        </p:nvSpPr>
        <p:spPr bwMode="auto">
          <a:xfrm flipV="1">
            <a:off x="8021638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51" name="Line 39"/>
          <p:cNvSpPr>
            <a:spLocks noChangeShapeType="1"/>
          </p:cNvSpPr>
          <p:nvPr/>
        </p:nvSpPr>
        <p:spPr bwMode="auto">
          <a:xfrm flipV="1">
            <a:off x="8281988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52" name="Line 40"/>
          <p:cNvSpPr>
            <a:spLocks noChangeShapeType="1"/>
          </p:cNvSpPr>
          <p:nvPr/>
        </p:nvSpPr>
        <p:spPr bwMode="auto">
          <a:xfrm flipV="1">
            <a:off x="8542338" y="1357314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78953" name="Group 41"/>
          <p:cNvGrpSpPr>
            <a:grpSpLocks/>
          </p:cNvGrpSpPr>
          <p:nvPr/>
        </p:nvGrpSpPr>
        <p:grpSpPr bwMode="auto">
          <a:xfrm>
            <a:off x="3416300" y="1427163"/>
            <a:ext cx="5062538" cy="3708400"/>
            <a:chOff x="1138" y="899"/>
            <a:chExt cx="3189" cy="2336"/>
          </a:xfrm>
        </p:grpSpPr>
        <p:sp>
          <p:nvSpPr>
            <p:cNvPr id="678954" name="Line 42"/>
            <p:cNvSpPr>
              <a:spLocks noChangeShapeType="1"/>
            </p:cNvSpPr>
            <p:nvPr/>
          </p:nvSpPr>
          <p:spPr bwMode="auto">
            <a:xfrm flipV="1">
              <a:off x="2489" y="1913"/>
              <a:ext cx="310" cy="3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678955" name="Group 43"/>
            <p:cNvGrpSpPr>
              <a:grpSpLocks/>
            </p:cNvGrpSpPr>
            <p:nvPr/>
          </p:nvGrpSpPr>
          <p:grpSpPr bwMode="auto">
            <a:xfrm>
              <a:off x="1138" y="899"/>
              <a:ext cx="3189" cy="2336"/>
              <a:chOff x="1138" y="899"/>
              <a:chExt cx="3189" cy="2336"/>
            </a:xfrm>
          </p:grpSpPr>
          <p:sp>
            <p:nvSpPr>
              <p:cNvPr id="678956" name="Oval 44"/>
              <p:cNvSpPr>
                <a:spLocks noChangeArrowheads="1"/>
              </p:cNvSpPr>
              <p:nvPr/>
            </p:nvSpPr>
            <p:spPr bwMode="auto">
              <a:xfrm>
                <a:off x="1138" y="3161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57" name="Oval 45"/>
              <p:cNvSpPr>
                <a:spLocks noChangeArrowheads="1"/>
              </p:cNvSpPr>
              <p:nvPr/>
            </p:nvSpPr>
            <p:spPr bwMode="auto">
              <a:xfrm>
                <a:off x="1290" y="3005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58" name="Oval 46"/>
              <p:cNvSpPr>
                <a:spLocks noChangeArrowheads="1"/>
              </p:cNvSpPr>
              <p:nvPr/>
            </p:nvSpPr>
            <p:spPr bwMode="auto">
              <a:xfrm>
                <a:off x="1456" y="2842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59" name="Oval 47"/>
              <p:cNvSpPr>
                <a:spLocks noChangeArrowheads="1"/>
              </p:cNvSpPr>
              <p:nvPr/>
            </p:nvSpPr>
            <p:spPr bwMode="auto">
              <a:xfrm>
                <a:off x="1608" y="2679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0" name="Oval 48"/>
              <p:cNvSpPr>
                <a:spLocks noChangeArrowheads="1"/>
              </p:cNvSpPr>
              <p:nvPr/>
            </p:nvSpPr>
            <p:spPr bwMode="auto">
              <a:xfrm>
                <a:off x="1781" y="2516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1" name="Oval 49"/>
              <p:cNvSpPr>
                <a:spLocks noChangeArrowheads="1"/>
              </p:cNvSpPr>
              <p:nvPr/>
            </p:nvSpPr>
            <p:spPr bwMode="auto">
              <a:xfrm>
                <a:off x="1947" y="2346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2" name="Oval 50"/>
              <p:cNvSpPr>
                <a:spLocks noChangeArrowheads="1"/>
              </p:cNvSpPr>
              <p:nvPr/>
            </p:nvSpPr>
            <p:spPr bwMode="auto">
              <a:xfrm>
                <a:off x="2113" y="2351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3" name="Oval 51"/>
              <p:cNvSpPr>
                <a:spLocks noChangeArrowheads="1"/>
              </p:cNvSpPr>
              <p:nvPr/>
            </p:nvSpPr>
            <p:spPr bwMode="auto">
              <a:xfrm>
                <a:off x="2608" y="2041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4" name="Oval 52"/>
              <p:cNvSpPr>
                <a:spLocks noChangeArrowheads="1"/>
              </p:cNvSpPr>
              <p:nvPr/>
            </p:nvSpPr>
            <p:spPr bwMode="auto">
              <a:xfrm>
                <a:off x="2272" y="2202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5" name="Oval 53"/>
              <p:cNvSpPr>
                <a:spLocks noChangeArrowheads="1"/>
              </p:cNvSpPr>
              <p:nvPr/>
            </p:nvSpPr>
            <p:spPr bwMode="auto">
              <a:xfrm>
                <a:off x="2445" y="2200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6" name="Oval 54"/>
              <p:cNvSpPr>
                <a:spLocks noChangeArrowheads="1"/>
              </p:cNvSpPr>
              <p:nvPr/>
            </p:nvSpPr>
            <p:spPr bwMode="auto">
              <a:xfrm>
                <a:off x="2751" y="1876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7" name="Oval 55"/>
              <p:cNvSpPr>
                <a:spLocks noChangeArrowheads="1"/>
              </p:cNvSpPr>
              <p:nvPr/>
            </p:nvSpPr>
            <p:spPr bwMode="auto">
              <a:xfrm>
                <a:off x="2938" y="1874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8" name="Oval 56"/>
              <p:cNvSpPr>
                <a:spLocks noChangeArrowheads="1"/>
              </p:cNvSpPr>
              <p:nvPr/>
            </p:nvSpPr>
            <p:spPr bwMode="auto">
              <a:xfrm>
                <a:off x="3097" y="1879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9" name="Oval 57"/>
              <p:cNvSpPr>
                <a:spLocks noChangeArrowheads="1"/>
              </p:cNvSpPr>
              <p:nvPr/>
            </p:nvSpPr>
            <p:spPr bwMode="auto">
              <a:xfrm>
                <a:off x="3249" y="1723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70" name="Oval 58"/>
              <p:cNvSpPr>
                <a:spLocks noChangeArrowheads="1"/>
              </p:cNvSpPr>
              <p:nvPr/>
            </p:nvSpPr>
            <p:spPr bwMode="auto">
              <a:xfrm>
                <a:off x="3429" y="1553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71" name="Oval 59"/>
              <p:cNvSpPr>
                <a:spLocks noChangeArrowheads="1"/>
              </p:cNvSpPr>
              <p:nvPr/>
            </p:nvSpPr>
            <p:spPr bwMode="auto">
              <a:xfrm>
                <a:off x="3588" y="1544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72" name="Oval 60"/>
              <p:cNvSpPr>
                <a:spLocks noChangeArrowheads="1"/>
              </p:cNvSpPr>
              <p:nvPr/>
            </p:nvSpPr>
            <p:spPr bwMode="auto">
              <a:xfrm>
                <a:off x="3754" y="1388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73" name="Oval 61"/>
              <p:cNvSpPr>
                <a:spLocks noChangeArrowheads="1"/>
              </p:cNvSpPr>
              <p:nvPr/>
            </p:nvSpPr>
            <p:spPr bwMode="auto">
              <a:xfrm>
                <a:off x="3906" y="1225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74" name="Oval 62"/>
              <p:cNvSpPr>
                <a:spLocks noChangeArrowheads="1"/>
              </p:cNvSpPr>
              <p:nvPr/>
            </p:nvSpPr>
            <p:spPr bwMode="auto">
              <a:xfrm>
                <a:off x="4072" y="1062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75" name="Oval 63"/>
              <p:cNvSpPr>
                <a:spLocks noChangeArrowheads="1"/>
              </p:cNvSpPr>
              <p:nvPr/>
            </p:nvSpPr>
            <p:spPr bwMode="auto">
              <a:xfrm>
                <a:off x="4238" y="899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76" name="Line 64"/>
              <p:cNvSpPr>
                <a:spLocks noChangeShapeType="1"/>
              </p:cNvSpPr>
              <p:nvPr/>
            </p:nvSpPr>
            <p:spPr bwMode="auto">
              <a:xfrm flipV="1">
                <a:off x="1174" y="2385"/>
                <a:ext cx="820" cy="8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8977" name="Line 65"/>
              <p:cNvSpPr>
                <a:spLocks noChangeShapeType="1"/>
              </p:cNvSpPr>
              <p:nvPr/>
            </p:nvSpPr>
            <p:spPr bwMode="auto">
              <a:xfrm>
                <a:off x="1994" y="2378"/>
                <a:ext cx="162" cy="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8978" name="Line 66"/>
              <p:cNvSpPr>
                <a:spLocks noChangeShapeType="1"/>
              </p:cNvSpPr>
              <p:nvPr/>
            </p:nvSpPr>
            <p:spPr bwMode="auto">
              <a:xfrm flipV="1">
                <a:off x="2149" y="2238"/>
                <a:ext cx="162" cy="1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8979" name="Line 67"/>
              <p:cNvSpPr>
                <a:spLocks noChangeShapeType="1"/>
              </p:cNvSpPr>
              <p:nvPr/>
            </p:nvSpPr>
            <p:spPr bwMode="auto">
              <a:xfrm>
                <a:off x="2311" y="2230"/>
                <a:ext cx="17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8980" name="Line 68"/>
              <p:cNvSpPr>
                <a:spLocks noChangeShapeType="1"/>
              </p:cNvSpPr>
              <p:nvPr/>
            </p:nvSpPr>
            <p:spPr bwMode="auto">
              <a:xfrm>
                <a:off x="2791" y="1913"/>
                <a:ext cx="35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8981" name="Line 69"/>
              <p:cNvSpPr>
                <a:spLocks noChangeShapeType="1"/>
              </p:cNvSpPr>
              <p:nvPr/>
            </p:nvSpPr>
            <p:spPr bwMode="auto">
              <a:xfrm flipV="1">
                <a:off x="3146" y="1588"/>
                <a:ext cx="332" cy="3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8982" name="Line 70"/>
              <p:cNvSpPr>
                <a:spLocks noChangeShapeType="1"/>
              </p:cNvSpPr>
              <p:nvPr/>
            </p:nvSpPr>
            <p:spPr bwMode="auto">
              <a:xfrm flipV="1">
                <a:off x="3471" y="1580"/>
                <a:ext cx="162" cy="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8983" name="Line 71"/>
              <p:cNvSpPr>
                <a:spLocks noChangeShapeType="1"/>
              </p:cNvSpPr>
              <p:nvPr/>
            </p:nvSpPr>
            <p:spPr bwMode="auto">
              <a:xfrm flipV="1">
                <a:off x="3633" y="923"/>
                <a:ext cx="672" cy="6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678984" name="Text Box 72"/>
          <p:cNvSpPr txBox="1">
            <a:spLocks noChangeArrowheads="1"/>
          </p:cNvSpPr>
          <p:nvPr/>
        </p:nvSpPr>
        <p:spPr bwMode="auto">
          <a:xfrm rot="-5400000">
            <a:off x="1028312" y="3142734"/>
            <a:ext cx="2148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Wingdings" charset="0"/>
              <a:buNone/>
            </a:pPr>
            <a:r>
              <a:rPr lang="en-US">
                <a:cs typeface="Arial" charset="0"/>
              </a:rPr>
              <a:t>TEMPLATE (WORD 7)</a:t>
            </a:r>
          </a:p>
        </p:txBody>
      </p:sp>
      <p:sp>
        <p:nvSpPr>
          <p:cNvPr id="678985" name="Text Box 73"/>
          <p:cNvSpPr txBox="1">
            <a:spLocks noChangeArrowheads="1"/>
          </p:cNvSpPr>
          <p:nvPr/>
        </p:nvSpPr>
        <p:spPr bwMode="auto">
          <a:xfrm>
            <a:off x="4778503" y="6175375"/>
            <a:ext cx="1930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Wingdings" charset="0"/>
              <a:buNone/>
            </a:pPr>
            <a:r>
              <a:rPr lang="en-US">
                <a:cs typeface="Arial" charset="0"/>
              </a:rPr>
              <a:t>UNKNOWN WORD</a:t>
            </a:r>
          </a:p>
        </p:txBody>
      </p:sp>
      <p:sp>
        <p:nvSpPr>
          <p:cNvPr id="678986" name="Line 74"/>
          <p:cNvSpPr>
            <a:spLocks noChangeShapeType="1"/>
          </p:cNvSpPr>
          <p:nvPr/>
        </p:nvSpPr>
        <p:spPr bwMode="auto">
          <a:xfrm flipV="1">
            <a:off x="3494088" y="1500188"/>
            <a:ext cx="4946650" cy="3587750"/>
          </a:xfrm>
          <a:prstGeom prst="line">
            <a:avLst/>
          </a:prstGeom>
          <a:noFill/>
          <a:ln w="9525">
            <a:solidFill>
              <a:srgbClr val="FFFF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87" name="Text Box 75"/>
          <p:cNvSpPr txBox="1">
            <a:spLocks noChangeArrowheads="1"/>
          </p:cNvSpPr>
          <p:nvPr/>
        </p:nvSpPr>
        <p:spPr bwMode="auto">
          <a:xfrm>
            <a:off x="8670925" y="1858963"/>
            <a:ext cx="16471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charset="0"/>
              <a:buNone/>
            </a:pPr>
            <a:r>
              <a:rPr lang="en-US" sz="1400" i="1">
                <a:cs typeface="Arial" charset="0"/>
              </a:rPr>
              <a:t>T.K. Vyntsyuk (1968)</a:t>
            </a:r>
          </a:p>
          <a:p>
            <a:pPr>
              <a:buFont typeface="Wingdings" charset="0"/>
              <a:buNone/>
            </a:pPr>
            <a:r>
              <a:rPr lang="en-US" sz="1400" i="1">
                <a:cs typeface="Arial" charset="0"/>
              </a:rPr>
              <a:t>H. Sakoe, </a:t>
            </a:r>
          </a:p>
          <a:p>
            <a:pPr>
              <a:buFont typeface="Wingdings" charset="0"/>
              <a:buNone/>
            </a:pPr>
            <a:r>
              <a:rPr lang="en-US" sz="1400" i="1">
                <a:cs typeface="Arial" charset="0"/>
              </a:rPr>
              <a:t>        S. Chiba (1970)</a:t>
            </a:r>
          </a:p>
        </p:txBody>
      </p:sp>
      <p:grpSp>
        <p:nvGrpSpPr>
          <p:cNvPr id="678988" name="Group 76"/>
          <p:cNvGrpSpPr>
            <a:grpSpLocks/>
          </p:cNvGrpSpPr>
          <p:nvPr/>
        </p:nvGrpSpPr>
        <p:grpSpPr bwMode="auto">
          <a:xfrm>
            <a:off x="7981951" y="3028951"/>
            <a:ext cx="2386013" cy="2614613"/>
            <a:chOff x="4167" y="1908"/>
            <a:chExt cx="1404" cy="1647"/>
          </a:xfrm>
        </p:grpSpPr>
        <p:sp>
          <p:nvSpPr>
            <p:cNvPr id="678989" name="Rectangle 77"/>
            <p:cNvSpPr>
              <a:spLocks noChangeArrowheads="1"/>
            </p:cNvSpPr>
            <p:nvPr/>
          </p:nvSpPr>
          <p:spPr bwMode="auto">
            <a:xfrm>
              <a:off x="4167" y="1908"/>
              <a:ext cx="1404" cy="16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>
                <a:buFont typeface="Wingdings" charset="0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Isolated Words</a:t>
              </a:r>
            </a:p>
            <a:p>
              <a:pPr algn="ctr">
                <a:buFont typeface="Wingdings" charset="0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Speaker Dependent</a:t>
              </a:r>
            </a:p>
            <a:p>
              <a:pPr algn="ctr">
                <a:buFont typeface="Wingdings" charset="0"/>
                <a:buNone/>
              </a:pPr>
              <a:endParaRPr lang="en-US" b="1">
                <a:solidFill>
                  <a:schemeClr val="bg1"/>
                </a:solidFill>
                <a:cs typeface="Arial" charset="0"/>
              </a:endParaRPr>
            </a:p>
            <a:p>
              <a:pPr algn="ctr">
                <a:buFont typeface="Wingdings" charset="0"/>
                <a:buNone/>
              </a:pPr>
              <a:endParaRPr lang="en-US" b="1">
                <a:solidFill>
                  <a:schemeClr val="bg1"/>
                </a:solidFill>
                <a:cs typeface="Arial" charset="0"/>
              </a:endParaRPr>
            </a:p>
            <a:p>
              <a:pPr algn="ctr">
                <a:buFont typeface="Wingdings" charset="0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Connected Words</a:t>
              </a:r>
            </a:p>
            <a:p>
              <a:pPr algn="ctr">
                <a:buFont typeface="Wingdings" charset="0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Speaker Independent</a:t>
              </a:r>
            </a:p>
            <a:p>
              <a:pPr algn="ctr">
                <a:buFont typeface="Wingdings" charset="0"/>
                <a:buNone/>
              </a:pPr>
              <a:endParaRPr lang="en-US" b="1">
                <a:solidFill>
                  <a:schemeClr val="bg1"/>
                </a:solidFill>
                <a:cs typeface="Arial" charset="0"/>
              </a:endParaRPr>
            </a:p>
            <a:p>
              <a:pPr algn="ctr">
                <a:buFont typeface="Wingdings" charset="0"/>
                <a:buNone/>
              </a:pPr>
              <a:endParaRPr lang="en-US" b="1">
                <a:solidFill>
                  <a:schemeClr val="bg1"/>
                </a:solidFill>
                <a:cs typeface="Arial" charset="0"/>
              </a:endParaRPr>
            </a:p>
            <a:p>
              <a:pPr algn="ctr">
                <a:buFont typeface="Wingdings" charset="0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Sub-Word Units</a:t>
              </a:r>
            </a:p>
          </p:txBody>
        </p:sp>
        <p:sp>
          <p:nvSpPr>
            <p:cNvPr id="678990" name="AutoShape 78"/>
            <p:cNvSpPr>
              <a:spLocks noChangeArrowheads="1"/>
            </p:cNvSpPr>
            <p:nvPr/>
          </p:nvSpPr>
          <p:spPr bwMode="auto">
            <a:xfrm>
              <a:off x="4752" y="2367"/>
              <a:ext cx="189" cy="207"/>
            </a:xfrm>
            <a:prstGeom prst="downArrow">
              <a:avLst>
                <a:gd name="adj1" fmla="val 50000"/>
                <a:gd name="adj2" fmla="val 2738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91" name="AutoShape 79"/>
            <p:cNvSpPr>
              <a:spLocks noChangeArrowheads="1"/>
            </p:cNvSpPr>
            <p:nvPr/>
          </p:nvSpPr>
          <p:spPr bwMode="auto">
            <a:xfrm>
              <a:off x="4758" y="3039"/>
              <a:ext cx="189" cy="207"/>
            </a:xfrm>
            <a:prstGeom prst="downArrow">
              <a:avLst>
                <a:gd name="adj1" fmla="val 50000"/>
                <a:gd name="adj2" fmla="val 2738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610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470C-BAC5-D04A-9058-771FE083AED2}" type="slidenum">
              <a:rPr lang="en-US"/>
              <a:pPr/>
              <a:t>15</a:t>
            </a:fld>
            <a:endParaRPr lang="en-US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1980s -- The Statistical Approach</a:t>
            </a:r>
          </a:p>
        </p:txBody>
      </p:sp>
      <p:sp>
        <p:nvSpPr>
          <p:cNvPr id="680964" name="Rectangle 4"/>
          <p:cNvSpPr>
            <a:spLocks noChangeArrowheads="1"/>
          </p:cNvSpPr>
          <p:nvPr/>
        </p:nvSpPr>
        <p:spPr bwMode="auto">
          <a:xfrm>
            <a:off x="1524001" y="301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8096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114800" y="3505201"/>
          <a:ext cx="36576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5" name="Equation" r:id="rId4" imgW="1485255" imgH="304668" progId="Equation.3">
                  <p:embed/>
                </p:oleObj>
              </mc:Choice>
              <mc:Fallback>
                <p:oleObj name="Equation" r:id="rId4" imgW="1485255" imgH="304668" progId="Equation.3">
                  <p:embed/>
                  <p:pic>
                    <p:nvPicPr>
                      <p:cNvPr id="680965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505201"/>
                        <a:ext cx="3657600" cy="69056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0966" name="Group 6"/>
          <p:cNvGrpSpPr>
            <a:grpSpLocks/>
          </p:cNvGrpSpPr>
          <p:nvPr/>
        </p:nvGrpSpPr>
        <p:grpSpPr bwMode="auto">
          <a:xfrm>
            <a:off x="8909051" y="1031876"/>
            <a:ext cx="1597025" cy="2468563"/>
            <a:chOff x="4652" y="794"/>
            <a:chExt cx="1006" cy="1555"/>
          </a:xfrm>
        </p:grpSpPr>
        <p:pic>
          <p:nvPicPr>
            <p:cNvPr id="680967" name="Picture 7" descr="jelinek,fr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794"/>
              <a:ext cx="1006" cy="1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80968" name="Text Box 8"/>
            <p:cNvSpPr txBox="1">
              <a:spLocks noChangeArrowheads="1"/>
            </p:cNvSpPr>
            <p:nvPr/>
          </p:nvSpPr>
          <p:spPr bwMode="auto">
            <a:xfrm>
              <a:off x="4880" y="2175"/>
              <a:ext cx="57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Wingdings" charset="0"/>
                <a:buNone/>
              </a:pPr>
              <a:r>
                <a:rPr lang="en-US" sz="1200" i="1">
                  <a:cs typeface="Arial" charset="0"/>
                </a:rPr>
                <a:t>Fred Jelinek</a:t>
              </a:r>
            </a:p>
          </p:txBody>
        </p:sp>
      </p:grpSp>
      <p:grpSp>
        <p:nvGrpSpPr>
          <p:cNvPr id="680969" name="Group 9"/>
          <p:cNvGrpSpPr>
            <a:grpSpLocks/>
          </p:cNvGrpSpPr>
          <p:nvPr/>
        </p:nvGrpSpPr>
        <p:grpSpPr bwMode="auto">
          <a:xfrm>
            <a:off x="1676400" y="3962401"/>
            <a:ext cx="5113338" cy="2708275"/>
            <a:chOff x="116" y="2106"/>
            <a:chExt cx="3221" cy="1706"/>
          </a:xfrm>
        </p:grpSpPr>
        <p:sp>
          <p:nvSpPr>
            <p:cNvPr id="680970" name="Rectangle 10"/>
            <p:cNvSpPr>
              <a:spLocks noChangeArrowheads="1"/>
            </p:cNvSpPr>
            <p:nvPr/>
          </p:nvSpPr>
          <p:spPr bwMode="auto">
            <a:xfrm>
              <a:off x="116" y="2457"/>
              <a:ext cx="3221" cy="135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3399"/>
              </a:extrusionClr>
            </a:sp3d>
            <a:extLst>
              <a:ext uri="{91240B29-F687-4f45-9708-019B960494DF}">
                <a14:hiddenLine xmlns="" xmlns:a14="http://schemas.microsoft.com/office/drawing/2010/main" w="2857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680971" name="Group 11"/>
            <p:cNvGrpSpPr>
              <a:grpSpLocks/>
            </p:cNvGrpSpPr>
            <p:nvPr/>
          </p:nvGrpSpPr>
          <p:grpSpPr bwMode="auto">
            <a:xfrm>
              <a:off x="419" y="2748"/>
              <a:ext cx="1294" cy="938"/>
              <a:chOff x="569" y="2695"/>
              <a:chExt cx="1364" cy="938"/>
            </a:xfrm>
          </p:grpSpPr>
          <p:grpSp>
            <p:nvGrpSpPr>
              <p:cNvPr id="680972" name="Group 12"/>
              <p:cNvGrpSpPr>
                <a:grpSpLocks/>
              </p:cNvGrpSpPr>
              <p:nvPr/>
            </p:nvGrpSpPr>
            <p:grpSpPr bwMode="auto">
              <a:xfrm>
                <a:off x="569" y="3394"/>
                <a:ext cx="256" cy="239"/>
                <a:chOff x="815" y="3322"/>
                <a:chExt cx="256" cy="239"/>
              </a:xfrm>
            </p:grpSpPr>
            <p:sp>
              <p:nvSpPr>
                <p:cNvPr id="680973" name="Oval 13"/>
                <p:cNvSpPr>
                  <a:spLocks noChangeArrowheads="1"/>
                </p:cNvSpPr>
                <p:nvPr/>
              </p:nvSpPr>
              <p:spPr bwMode="auto">
                <a:xfrm>
                  <a:off x="815" y="3322"/>
                  <a:ext cx="256" cy="239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buFont typeface="Wingdings" charset="0"/>
                    <a:buNone/>
                  </a:pPr>
                  <a:r>
                    <a:rPr lang="en-US">
                      <a:solidFill>
                        <a:schemeClr val="bg1"/>
                      </a:solidFill>
                      <a:cs typeface="Arial" charset="0"/>
                    </a:rPr>
                    <a:t>S</a:t>
                  </a:r>
                  <a:r>
                    <a:rPr lang="en-US" sz="1000">
                      <a:solidFill>
                        <a:schemeClr val="bg1"/>
                      </a:solidFill>
                      <a:cs typeface="Arial" charset="0"/>
                    </a:rPr>
                    <a:t>1</a:t>
                  </a:r>
                </a:p>
              </p:txBody>
            </p:sp>
            <p:cxnSp>
              <p:nvCxnSpPr>
                <p:cNvPr id="680974" name="AutoShape 14"/>
                <p:cNvCxnSpPr>
                  <a:cxnSpLocks noChangeShapeType="1"/>
                  <a:stCxn id="680973" idx="1"/>
                  <a:endCxn id="680973" idx="7"/>
                </p:cNvCxnSpPr>
                <p:nvPr/>
              </p:nvCxnSpPr>
              <p:spPr bwMode="auto">
                <a:xfrm rot="5400000" flipV="1">
                  <a:off x="942" y="3255"/>
                  <a:ext cx="1" cy="182"/>
                </a:xfrm>
                <a:prstGeom prst="curvedConnector3">
                  <a:avLst>
                    <a:gd name="adj1" fmla="val -5110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680975" name="AutoShape 15"/>
              <p:cNvCxnSpPr>
                <a:cxnSpLocks noChangeShapeType="1"/>
                <a:stCxn id="680973" idx="6"/>
                <a:endCxn id="680977" idx="2"/>
              </p:cNvCxnSpPr>
              <p:nvPr/>
            </p:nvCxnSpPr>
            <p:spPr bwMode="auto">
              <a:xfrm flipV="1">
                <a:off x="837" y="3511"/>
                <a:ext cx="258" cy="3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80976" name="Group 16"/>
              <p:cNvGrpSpPr>
                <a:grpSpLocks/>
              </p:cNvGrpSpPr>
              <p:nvPr/>
            </p:nvGrpSpPr>
            <p:grpSpPr bwMode="auto">
              <a:xfrm>
                <a:off x="1107" y="3391"/>
                <a:ext cx="256" cy="239"/>
                <a:chOff x="815" y="3322"/>
                <a:chExt cx="256" cy="239"/>
              </a:xfrm>
            </p:grpSpPr>
            <p:sp>
              <p:nvSpPr>
                <p:cNvPr id="680977" name="Oval 17"/>
                <p:cNvSpPr>
                  <a:spLocks noChangeArrowheads="1"/>
                </p:cNvSpPr>
                <p:nvPr/>
              </p:nvSpPr>
              <p:spPr bwMode="auto">
                <a:xfrm>
                  <a:off x="815" y="3322"/>
                  <a:ext cx="256" cy="239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buFont typeface="Wingdings" charset="0"/>
                    <a:buNone/>
                  </a:pPr>
                  <a:r>
                    <a:rPr lang="en-US">
                      <a:solidFill>
                        <a:schemeClr val="bg1"/>
                      </a:solidFill>
                      <a:cs typeface="Arial" charset="0"/>
                    </a:rPr>
                    <a:t>S</a:t>
                  </a:r>
                  <a:r>
                    <a:rPr lang="en-US" sz="1000">
                      <a:solidFill>
                        <a:schemeClr val="bg1"/>
                      </a:solidFill>
                      <a:cs typeface="Arial" charset="0"/>
                    </a:rPr>
                    <a:t>2</a:t>
                  </a:r>
                </a:p>
              </p:txBody>
            </p:sp>
            <p:cxnSp>
              <p:nvCxnSpPr>
                <p:cNvPr id="680978" name="AutoShape 18"/>
                <p:cNvCxnSpPr>
                  <a:cxnSpLocks noChangeShapeType="1"/>
                  <a:stCxn id="680977" idx="1"/>
                  <a:endCxn id="680977" idx="7"/>
                </p:cNvCxnSpPr>
                <p:nvPr/>
              </p:nvCxnSpPr>
              <p:spPr bwMode="auto">
                <a:xfrm rot="5400000" flipV="1">
                  <a:off x="942" y="3255"/>
                  <a:ext cx="1" cy="182"/>
                </a:xfrm>
                <a:prstGeom prst="curvedConnector3">
                  <a:avLst>
                    <a:gd name="adj1" fmla="val -5110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680979" name="AutoShape 19"/>
              <p:cNvCxnSpPr>
                <a:cxnSpLocks noChangeShapeType="1"/>
                <a:stCxn id="680977" idx="6"/>
                <a:endCxn id="680981" idx="2"/>
              </p:cNvCxnSpPr>
              <p:nvPr/>
            </p:nvCxnSpPr>
            <p:spPr bwMode="auto">
              <a:xfrm>
                <a:off x="1375" y="3511"/>
                <a:ext cx="260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80980" name="Group 20"/>
              <p:cNvGrpSpPr>
                <a:grpSpLocks/>
              </p:cNvGrpSpPr>
              <p:nvPr/>
            </p:nvGrpSpPr>
            <p:grpSpPr bwMode="auto">
              <a:xfrm>
                <a:off x="1647" y="3391"/>
                <a:ext cx="256" cy="239"/>
                <a:chOff x="815" y="3322"/>
                <a:chExt cx="256" cy="239"/>
              </a:xfrm>
            </p:grpSpPr>
            <p:sp>
              <p:nvSpPr>
                <p:cNvPr id="680981" name="Oval 21"/>
                <p:cNvSpPr>
                  <a:spLocks noChangeArrowheads="1"/>
                </p:cNvSpPr>
                <p:nvPr/>
              </p:nvSpPr>
              <p:spPr bwMode="auto">
                <a:xfrm>
                  <a:off x="815" y="3322"/>
                  <a:ext cx="256" cy="239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buFont typeface="Wingdings" charset="0"/>
                    <a:buNone/>
                  </a:pPr>
                  <a:r>
                    <a:rPr lang="en-US">
                      <a:solidFill>
                        <a:schemeClr val="bg1"/>
                      </a:solidFill>
                      <a:cs typeface="Arial" charset="0"/>
                    </a:rPr>
                    <a:t>S</a:t>
                  </a:r>
                  <a:r>
                    <a:rPr lang="en-US" sz="1000">
                      <a:solidFill>
                        <a:schemeClr val="bg1"/>
                      </a:solidFill>
                      <a:cs typeface="Arial" charset="0"/>
                    </a:rPr>
                    <a:t>3</a:t>
                  </a:r>
                </a:p>
              </p:txBody>
            </p:sp>
            <p:cxnSp>
              <p:nvCxnSpPr>
                <p:cNvPr id="680982" name="AutoShape 22"/>
                <p:cNvCxnSpPr>
                  <a:cxnSpLocks noChangeShapeType="1"/>
                  <a:stCxn id="680981" idx="1"/>
                  <a:endCxn id="680981" idx="7"/>
                </p:cNvCxnSpPr>
                <p:nvPr/>
              </p:nvCxnSpPr>
              <p:spPr bwMode="auto">
                <a:xfrm rot="5400000" flipV="1">
                  <a:off x="942" y="3255"/>
                  <a:ext cx="1" cy="182"/>
                </a:xfrm>
                <a:prstGeom prst="curvedConnector3">
                  <a:avLst>
                    <a:gd name="adj1" fmla="val -5110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680983" name="Text Box 23"/>
              <p:cNvSpPr txBox="1">
                <a:spLocks noChangeArrowheads="1"/>
              </p:cNvSpPr>
              <p:nvPr/>
            </p:nvSpPr>
            <p:spPr bwMode="auto">
              <a:xfrm>
                <a:off x="574" y="2695"/>
                <a:ext cx="27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buFont typeface="Wingdings" charset="0"/>
                  <a:buNone/>
                </a:pPr>
                <a:r>
                  <a:rPr lang="en-US">
                    <a:cs typeface="Arial" charset="0"/>
                  </a:rPr>
                  <a:t>a</a:t>
                </a:r>
                <a:r>
                  <a:rPr lang="en-US" sz="900">
                    <a:cs typeface="Arial" charset="0"/>
                  </a:rPr>
                  <a:t>11</a:t>
                </a:r>
              </a:p>
            </p:txBody>
          </p:sp>
          <p:sp>
            <p:nvSpPr>
              <p:cNvPr id="680984" name="Text Box 24"/>
              <p:cNvSpPr txBox="1">
                <a:spLocks noChangeArrowheads="1"/>
              </p:cNvSpPr>
              <p:nvPr/>
            </p:nvSpPr>
            <p:spPr bwMode="auto">
              <a:xfrm>
                <a:off x="810" y="3290"/>
                <a:ext cx="27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buFont typeface="Wingdings" charset="0"/>
                  <a:buNone/>
                </a:pPr>
                <a:r>
                  <a:rPr lang="en-US">
                    <a:cs typeface="Arial" charset="0"/>
                  </a:rPr>
                  <a:t>a</a:t>
                </a:r>
                <a:r>
                  <a:rPr lang="en-US" sz="900">
                    <a:cs typeface="Arial" charset="0"/>
                  </a:rPr>
                  <a:t>12</a:t>
                </a:r>
              </a:p>
            </p:txBody>
          </p:sp>
          <p:sp>
            <p:nvSpPr>
              <p:cNvPr id="680985" name="Text Box 25"/>
              <p:cNvSpPr txBox="1">
                <a:spLocks noChangeArrowheads="1"/>
              </p:cNvSpPr>
              <p:nvPr/>
            </p:nvSpPr>
            <p:spPr bwMode="auto">
              <a:xfrm>
                <a:off x="1128" y="2695"/>
                <a:ext cx="27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buFont typeface="Wingdings" charset="0"/>
                  <a:buNone/>
                </a:pPr>
                <a:r>
                  <a:rPr lang="en-US">
                    <a:cs typeface="Arial" charset="0"/>
                  </a:rPr>
                  <a:t>a</a:t>
                </a:r>
                <a:r>
                  <a:rPr lang="en-US" sz="900">
                    <a:cs typeface="Arial" charset="0"/>
                  </a:rPr>
                  <a:t>22</a:t>
                </a:r>
              </a:p>
            </p:txBody>
          </p:sp>
          <p:sp>
            <p:nvSpPr>
              <p:cNvPr id="680986" name="Text Box 26"/>
              <p:cNvSpPr txBox="1">
                <a:spLocks noChangeArrowheads="1"/>
              </p:cNvSpPr>
              <p:nvPr/>
            </p:nvSpPr>
            <p:spPr bwMode="auto">
              <a:xfrm>
                <a:off x="1366" y="3292"/>
                <a:ext cx="27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buFont typeface="Wingdings" charset="0"/>
                  <a:buNone/>
                </a:pPr>
                <a:r>
                  <a:rPr lang="en-US">
                    <a:cs typeface="Arial" charset="0"/>
                  </a:rPr>
                  <a:t>a</a:t>
                </a:r>
                <a:r>
                  <a:rPr lang="en-US" sz="900">
                    <a:cs typeface="Arial" charset="0"/>
                  </a:rPr>
                  <a:t>23</a:t>
                </a:r>
              </a:p>
            </p:txBody>
          </p:sp>
          <p:sp>
            <p:nvSpPr>
              <p:cNvPr id="680987" name="Text Box 27"/>
              <p:cNvSpPr txBox="1">
                <a:spLocks noChangeArrowheads="1"/>
              </p:cNvSpPr>
              <p:nvPr/>
            </p:nvSpPr>
            <p:spPr bwMode="auto">
              <a:xfrm>
                <a:off x="1660" y="2695"/>
                <a:ext cx="27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buFont typeface="Wingdings" charset="0"/>
                  <a:buNone/>
                </a:pPr>
                <a:r>
                  <a:rPr lang="en-US">
                    <a:cs typeface="Arial" charset="0"/>
                  </a:rPr>
                  <a:t>a</a:t>
                </a:r>
                <a:r>
                  <a:rPr lang="en-US" sz="900">
                    <a:cs typeface="Arial" charset="0"/>
                  </a:rPr>
                  <a:t>33</a:t>
                </a:r>
              </a:p>
            </p:txBody>
          </p:sp>
        </p:grpSp>
        <p:graphicFrame>
          <p:nvGraphicFramePr>
            <p:cNvPr id="680988" name="Object 28"/>
            <p:cNvGraphicFramePr>
              <a:graphicFrameLocks noChangeAspect="1"/>
            </p:cNvGraphicFramePr>
            <p:nvPr/>
          </p:nvGraphicFramePr>
          <p:xfrm>
            <a:off x="2040" y="2792"/>
            <a:ext cx="1166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86" name="Equation" r:id="rId7" imgW="1016000" imgH="228600" progId="Equation.3">
                    <p:embed/>
                  </p:oleObj>
                </mc:Choice>
                <mc:Fallback>
                  <p:oleObj name="Equation" r:id="rId7" imgW="1016000" imgH="228600" progId="Equation.3">
                    <p:embed/>
                    <p:pic>
                      <p:nvPicPr>
                        <p:cNvPr id="680988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0" y="2792"/>
                          <a:ext cx="1166" cy="27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0989" name="Text Box 29"/>
            <p:cNvSpPr txBox="1">
              <a:spLocks noChangeArrowheads="1"/>
            </p:cNvSpPr>
            <p:nvPr/>
          </p:nvSpPr>
          <p:spPr bwMode="auto">
            <a:xfrm>
              <a:off x="307" y="2514"/>
              <a:ext cx="10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Wingdings" charset="0"/>
                <a:buNone/>
              </a:pPr>
              <a:r>
                <a:rPr lang="en-US">
                  <a:solidFill>
                    <a:srgbClr val="FFFF00"/>
                  </a:solidFill>
                  <a:cs typeface="Arial" charset="0"/>
                </a:rPr>
                <a:t>Acoustic HMMs</a:t>
              </a:r>
            </a:p>
          </p:txBody>
        </p:sp>
        <p:sp>
          <p:nvSpPr>
            <p:cNvPr id="680990" name="Text Box 30"/>
            <p:cNvSpPr txBox="1">
              <a:spLocks noChangeArrowheads="1"/>
            </p:cNvSpPr>
            <p:nvPr/>
          </p:nvSpPr>
          <p:spPr bwMode="auto">
            <a:xfrm>
              <a:off x="2110" y="2519"/>
              <a:ext cx="10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Wingdings" charset="0"/>
                <a:buNone/>
              </a:pPr>
              <a:r>
                <a:rPr lang="en-US">
                  <a:solidFill>
                    <a:srgbClr val="FFFF00"/>
                  </a:solidFill>
                  <a:cs typeface="Arial" charset="0"/>
                </a:rPr>
                <a:t>Word Tri-grams</a:t>
              </a:r>
            </a:p>
          </p:txBody>
        </p:sp>
        <p:sp>
          <p:nvSpPr>
            <p:cNvPr id="680991" name="Line 31"/>
            <p:cNvSpPr>
              <a:spLocks noChangeShapeType="1"/>
            </p:cNvSpPr>
            <p:nvPr/>
          </p:nvSpPr>
          <p:spPr bwMode="auto">
            <a:xfrm flipH="1">
              <a:off x="1206" y="2160"/>
              <a:ext cx="1431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992" name="Line 32"/>
            <p:cNvSpPr>
              <a:spLocks noChangeShapeType="1"/>
            </p:cNvSpPr>
            <p:nvPr/>
          </p:nvSpPr>
          <p:spPr bwMode="auto">
            <a:xfrm flipH="1">
              <a:off x="2925" y="2106"/>
              <a:ext cx="351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680994" name="Picture 34" descr="ibm_white_logo_300dp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7889FB"/>
              </a:clrFrom>
              <a:clrTo>
                <a:srgbClr val="788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7"/>
          <a:stretch>
            <a:fillRect/>
          </a:stretch>
        </p:blipFill>
        <p:spPr bwMode="invGray">
          <a:xfrm>
            <a:off x="8091488" y="2859088"/>
            <a:ext cx="1001712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0995" name="Picture 35" descr="JimBak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3429001"/>
            <a:ext cx="1419225" cy="1495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0996" name="Text Box 36"/>
          <p:cNvSpPr txBox="1">
            <a:spLocks noChangeArrowheads="1"/>
          </p:cNvSpPr>
          <p:nvPr/>
        </p:nvSpPr>
        <p:spPr bwMode="auto">
          <a:xfrm>
            <a:off x="8498339" y="4932363"/>
            <a:ext cx="59599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Wingdings" charset="0"/>
              <a:buNone/>
            </a:pPr>
            <a:r>
              <a:rPr lang="en-US" sz="1200" i="1">
                <a:cs typeface="Arial" charset="0"/>
              </a:rPr>
              <a:t>Jim Baker</a:t>
            </a:r>
          </a:p>
        </p:txBody>
      </p:sp>
      <p:sp>
        <p:nvSpPr>
          <p:cNvPr id="680997" name="Rectangle 37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143000"/>
            <a:ext cx="57150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Based on work on Hidden Markov Models done by Leonard Baum at IDA, Princeton in the late 1960s</a:t>
            </a:r>
          </a:p>
          <a:p>
            <a:pPr>
              <a:lnSpc>
                <a:spcPct val="90000"/>
              </a:lnSpc>
            </a:pPr>
            <a:r>
              <a:rPr lang="en-US" sz="2400"/>
              <a:t>Purely statistical approach pursued by Fred Jelinek and Jim Baker, IBM T.J.Watson  Research</a:t>
            </a:r>
          </a:p>
        </p:txBody>
      </p:sp>
    </p:spTree>
    <p:extLst>
      <p:ext uri="{BB962C8B-B14F-4D97-AF65-F5344CB8AC3E}">
        <p14:creationId xmlns:p14="http://schemas.microsoft.com/office/powerpoint/2010/main" val="27054943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7211-E0E4-3044-AF09-103379D6C2D8}" type="slidenum">
              <a:rPr lang="en-US"/>
              <a:pPr/>
              <a:t>16</a:t>
            </a:fld>
            <a:endParaRPr lang="en-US"/>
          </a:p>
        </p:txBody>
      </p:sp>
      <p:pic>
        <p:nvPicPr>
          <p:cNvPr id="683010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4143375"/>
            <a:ext cx="2406650" cy="210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1980-1990 – Statistical approach becomes ubiquitous</a:t>
            </a:r>
          </a:p>
        </p:txBody>
      </p:sp>
      <p:sp>
        <p:nvSpPr>
          <p:cNvPr id="683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3088" y="1312863"/>
            <a:ext cx="5522912" cy="1897062"/>
          </a:xfrm>
        </p:spPr>
        <p:txBody>
          <a:bodyPr/>
          <a:lstStyle/>
          <a:p>
            <a:r>
              <a:rPr lang="en-US" sz="2400" dirty="0"/>
              <a:t>Lawrence </a:t>
            </a:r>
            <a:r>
              <a:rPr lang="en-US" sz="2400" dirty="0" err="1"/>
              <a:t>Rabiner</a:t>
            </a:r>
            <a:r>
              <a:rPr lang="en-US" sz="2400" dirty="0"/>
              <a:t>, </a:t>
            </a:r>
            <a:r>
              <a:rPr lang="en-US" sz="2400" i="1" dirty="0"/>
              <a:t>A Tutorial on Hidden Markov Models and Selected Applications in Speech Recognition, </a:t>
            </a:r>
            <a:r>
              <a:rPr lang="en-US" sz="2400" dirty="0"/>
              <a:t>Proceeding of the IEEE, Vol. 77, No. 2, February 1989.</a:t>
            </a:r>
            <a:r>
              <a:rPr lang="en-US" sz="2400" i="1" dirty="0"/>
              <a:t> </a:t>
            </a:r>
            <a:endParaRPr lang="en-US" sz="2400" dirty="0"/>
          </a:p>
        </p:txBody>
      </p:sp>
      <p:pic>
        <p:nvPicPr>
          <p:cNvPr id="683013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" y="3895725"/>
            <a:ext cx="3538538" cy="21907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83014" name="Picture 6" descr="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11145" r="33490" b="57484"/>
          <a:stretch>
            <a:fillRect/>
          </a:stretch>
        </p:blipFill>
        <p:spPr>
          <a:xfrm>
            <a:off x="4809332" y="4289425"/>
            <a:ext cx="1898650" cy="2193925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83015" name="Picture 7" descr="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42435"/>
          <a:stretch>
            <a:fillRect/>
          </a:stretch>
        </p:blipFill>
        <p:spPr>
          <a:xfrm>
            <a:off x="6692504" y="4289424"/>
            <a:ext cx="1898650" cy="2193925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83016" name="Picture 8" descr="Rabi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1177132"/>
            <a:ext cx="1717675" cy="2570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237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http://itl.nist.gov/iad/mig/tests/rt/ASRhistory/history-1slide-May09-sing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21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27F4-BE3C-7645-B083-5ECD7CA41257}" type="slidenum">
              <a:rPr lang="en-US"/>
              <a:pPr/>
              <a:t>18</a:t>
            </a:fld>
            <a:endParaRPr lang="en-US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Large Vocabulary Continuous Speech Recognition (LVCSR)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984375"/>
            <a:ext cx="10515600" cy="4351338"/>
          </a:xfrm>
        </p:spPr>
        <p:txBody>
          <a:bodyPr/>
          <a:lstStyle/>
          <a:p>
            <a:r>
              <a:rPr lang="en-US" dirty="0"/>
              <a:t>~20,000-64,000 words</a:t>
            </a:r>
          </a:p>
          <a:p>
            <a:r>
              <a:rPr lang="en-US" dirty="0"/>
              <a:t>Speaker independent (vs. speaker-dependent)</a:t>
            </a:r>
          </a:p>
          <a:p>
            <a:r>
              <a:rPr lang="en-US" dirty="0"/>
              <a:t>Continuous speech (</a:t>
            </a:r>
            <a:r>
              <a:rPr lang="en-US" dirty="0" err="1"/>
              <a:t>vs</a:t>
            </a:r>
            <a:r>
              <a:rPr lang="en-US" dirty="0"/>
              <a:t> isolated-word)</a:t>
            </a:r>
          </a:p>
          <a:p>
            <a:r>
              <a:rPr lang="en-US" dirty="0"/>
              <a:t>Conversational speech, dialogue (vs. dictation)</a:t>
            </a:r>
          </a:p>
          <a:p>
            <a:r>
              <a:rPr lang="en-US" dirty="0"/>
              <a:t>Many languages (vs. English, Japanese, Swedish, French)</a:t>
            </a:r>
          </a:p>
        </p:txBody>
      </p:sp>
    </p:spTree>
    <p:extLst>
      <p:ext uri="{BB962C8B-B14F-4D97-AF65-F5344CB8AC3E}">
        <p14:creationId xmlns:p14="http://schemas.microsoft.com/office/powerpoint/2010/main" val="155897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A4A41D-6707-784D-BEE0-4414D9C7D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7131" y="467532"/>
            <a:ext cx="9353562" cy="5655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4998EB-3921-1F45-9E5B-7ABBEBD8C86B}"/>
              </a:ext>
            </a:extLst>
          </p:cNvPr>
          <p:cNvSpPr txBox="1"/>
          <p:nvPr/>
        </p:nvSpPr>
        <p:spPr>
          <a:xfrm>
            <a:off x="7871012" y="6159635"/>
            <a:ext cx="297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Juang</a:t>
            </a:r>
            <a:r>
              <a:rPr lang="en-US" sz="2400" dirty="0"/>
              <a:t> &amp; </a:t>
            </a:r>
            <a:r>
              <a:rPr lang="en-US" sz="2400" dirty="0" err="1"/>
              <a:t>Rabiner</a:t>
            </a:r>
            <a:r>
              <a:rPr lang="en-US" sz="2400" dirty="0"/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361543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2E9AB-E9A8-E04C-93FF-6FDC36A88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7913-28AC-4247-A439-D9F7C8CFA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cloud credits: $50 per person</a:t>
            </a:r>
          </a:p>
          <a:p>
            <a:r>
              <a:rPr lang="en-US" dirty="0"/>
              <a:t>Project proposals due next week, October 24, 1pm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61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Current error rates</a:t>
            </a:r>
          </a:p>
        </p:txBody>
      </p:sp>
      <p:graphicFrame>
        <p:nvGraphicFramePr>
          <p:cNvPr id="1345539" name="Group 3"/>
          <p:cNvGraphicFramePr>
            <a:graphicFrameLocks noGrp="1"/>
          </p:cNvGraphicFramePr>
          <p:nvPr/>
        </p:nvGraphicFramePr>
        <p:xfrm>
          <a:off x="1905000" y="2286001"/>
          <a:ext cx="8382000" cy="2906713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Vocabulary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Word Error Rate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Digits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WSJ read speech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WSJ read speech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Broadcast news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64,000+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Conversational Telephone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64,000+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2633663" y="1576388"/>
            <a:ext cx="7224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Ballpark numbers; exact numbers depend very much on the specific corpus</a:t>
            </a:r>
          </a:p>
        </p:txBody>
      </p:sp>
    </p:spTree>
    <p:extLst>
      <p:ext uri="{BB962C8B-B14F-4D97-AF65-F5344CB8AC3E}">
        <p14:creationId xmlns:p14="http://schemas.microsoft.com/office/powerpoint/2010/main" val="229415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HSR versus ASR</a:t>
            </a:r>
          </a:p>
        </p:txBody>
      </p:sp>
      <p:graphicFrame>
        <p:nvGraphicFramePr>
          <p:cNvPr id="1347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375241"/>
              </p:ext>
            </p:extLst>
          </p:nvPr>
        </p:nvGraphicFramePr>
        <p:xfrm>
          <a:off x="1714500" y="2076451"/>
          <a:ext cx="8305800" cy="2335213"/>
        </p:xfrm>
        <a:graphic>
          <a:graphicData uri="http://schemas.openxmlformats.org/drawingml/2006/table">
            <a:tbl>
              <a:tblPr/>
              <a:tblGrid>
                <a:gridCol w="28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Vocab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Hum 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Continuous digits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.009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WSJ 1995 clean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WSJ 1995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w/noise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4628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SWBD 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~6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3-4?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95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AC7-6C55-B149-A251-15677BD61B77}" type="slidenum">
              <a:rPr lang="en-US"/>
              <a:pPr/>
              <a:t>22</a:t>
            </a:fld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Build an ASR System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 a statistical model of the speech-to-text process</a:t>
            </a:r>
          </a:p>
          <a:p>
            <a:pPr lvl="1"/>
            <a:r>
              <a:rPr lang="en-US" dirty="0"/>
              <a:t>Collect lots of speech and transcribe all the words</a:t>
            </a:r>
          </a:p>
          <a:p>
            <a:pPr lvl="1"/>
            <a:r>
              <a:rPr lang="en-US" dirty="0"/>
              <a:t>Train the acoustic model on the labeled speech</a:t>
            </a:r>
          </a:p>
          <a:p>
            <a:pPr lvl="1"/>
            <a:r>
              <a:rPr lang="en-US" dirty="0"/>
              <a:t>Train a language model on the transcription + lots more text</a:t>
            </a:r>
          </a:p>
          <a:p>
            <a:r>
              <a:rPr lang="en-US" dirty="0"/>
              <a:t>Paradigms: </a:t>
            </a:r>
          </a:p>
          <a:p>
            <a:pPr lvl="1"/>
            <a:r>
              <a:rPr lang="en-US" dirty="0"/>
              <a:t>Supervised Machine Learning + Search</a:t>
            </a:r>
          </a:p>
          <a:p>
            <a:pPr lvl="1"/>
            <a:r>
              <a:rPr lang="en-US" dirty="0"/>
              <a:t>The Noisy Channel Model</a:t>
            </a:r>
          </a:p>
        </p:txBody>
      </p:sp>
    </p:spTree>
    <p:extLst>
      <p:ext uri="{BB962C8B-B14F-4D97-AF65-F5344CB8AC3E}">
        <p14:creationId xmlns:p14="http://schemas.microsoft.com/office/powerpoint/2010/main" val="105765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ASR Paradigm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Given an acoustic observation:  </a:t>
            </a:r>
          </a:p>
          <a:p>
            <a:pPr lvl="1" eaLnBrk="1" hangingPunct="1"/>
            <a:r>
              <a:rPr lang="en-US" dirty="0"/>
              <a:t>What is the most likely sequence of words to explain the input?</a:t>
            </a:r>
          </a:p>
          <a:p>
            <a:pPr lvl="2" eaLnBrk="1" hangingPunct="1"/>
            <a:r>
              <a:rPr lang="en-US" dirty="0"/>
              <a:t>Using an</a:t>
            </a:r>
          </a:p>
          <a:p>
            <a:pPr lvl="3" eaLnBrk="1" hangingPunct="1"/>
            <a:r>
              <a:rPr lang="en-US" dirty="0"/>
              <a:t>Acoustic Model and a</a:t>
            </a:r>
          </a:p>
          <a:p>
            <a:pPr lvl="3" eaLnBrk="1" hangingPunct="1"/>
            <a:r>
              <a:rPr lang="en-US" dirty="0"/>
              <a:t>Language Model</a:t>
            </a:r>
          </a:p>
          <a:p>
            <a:pPr eaLnBrk="1" hangingPunct="1"/>
            <a:r>
              <a:rPr lang="en-US" dirty="0"/>
              <a:t>Two problems:</a:t>
            </a:r>
          </a:p>
          <a:p>
            <a:pPr lvl="1" eaLnBrk="1" hangingPunct="1"/>
            <a:r>
              <a:rPr lang="en-US" dirty="0"/>
              <a:t>How to score hypotheses (Modeling)</a:t>
            </a:r>
          </a:p>
          <a:p>
            <a:pPr lvl="1" eaLnBrk="1" hangingPunct="1"/>
            <a:r>
              <a:rPr lang="en-US" dirty="0"/>
              <a:t>How to pick hypotheses to score (Search)</a:t>
            </a:r>
          </a:p>
        </p:txBody>
      </p:sp>
    </p:spTree>
    <p:extLst>
      <p:ext uri="{BB962C8B-B14F-4D97-AF65-F5344CB8AC3E}">
        <p14:creationId xmlns:p14="http://schemas.microsoft.com/office/powerpoint/2010/main" val="631114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F30F-829D-AD49-8F3B-CA3E38CB35C3}" type="slidenum">
              <a:rPr lang="en-US"/>
              <a:pPr/>
              <a:t>24</a:t>
            </a:fld>
            <a:endParaRPr 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Noisy Channel Model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Search through space of all possible sentences.</a:t>
            </a:r>
          </a:p>
          <a:p>
            <a:r>
              <a:rPr lang="en-US" dirty="0"/>
              <a:t>Pick the one that is most probable given the waveform</a:t>
            </a:r>
          </a:p>
          <a:p>
            <a:r>
              <a:rPr lang="en-US" dirty="0"/>
              <a:t>Decoding </a:t>
            </a:r>
          </a:p>
        </p:txBody>
      </p:sp>
      <p:pic>
        <p:nvPicPr>
          <p:cNvPr id="567300" name="Picture 4" descr="noi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8178800" cy="176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95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8E52-F50E-E84F-945C-98CC6C510DE4}" type="slidenum">
              <a:rPr lang="en-US"/>
              <a:pPr/>
              <a:t>25</a:t>
            </a:fld>
            <a:endParaRPr lang="en-US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Noisy Channel Model:  Assumptions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i="1" dirty="0"/>
              <a:t>most likely </a:t>
            </a:r>
            <a:r>
              <a:rPr lang="en-US" dirty="0"/>
              <a:t>sentence out of all sentences in the language L,  given some acoustic input O?</a:t>
            </a:r>
          </a:p>
          <a:p>
            <a:r>
              <a:rPr lang="en-US" dirty="0"/>
              <a:t>Treat </a:t>
            </a:r>
            <a:r>
              <a:rPr lang="en-US" dirty="0">
                <a:solidFill>
                  <a:schemeClr val="accent2"/>
                </a:solidFill>
              </a:rPr>
              <a:t>acoustic input</a:t>
            </a:r>
            <a:r>
              <a:rPr lang="en-US" dirty="0"/>
              <a:t> O as sequence of individual acoustic observations or </a:t>
            </a:r>
            <a:r>
              <a:rPr lang="en-US" dirty="0">
                <a:solidFill>
                  <a:schemeClr val="accent2"/>
                </a:solidFill>
              </a:rPr>
              <a:t>frames</a:t>
            </a:r>
          </a:p>
          <a:p>
            <a:pPr lvl="1"/>
            <a:r>
              <a:rPr lang="en-US" dirty="0"/>
              <a:t>O = o</a:t>
            </a:r>
            <a:r>
              <a:rPr lang="en-US" baseline="-25000" dirty="0"/>
              <a:t>1</a:t>
            </a:r>
            <a:r>
              <a:rPr lang="en-US" dirty="0"/>
              <a:t>,o</a:t>
            </a:r>
            <a:r>
              <a:rPr lang="en-US" baseline="-25000" dirty="0"/>
              <a:t>2</a:t>
            </a:r>
            <a:r>
              <a:rPr lang="en-US" dirty="0"/>
              <a:t>,o</a:t>
            </a:r>
            <a:r>
              <a:rPr lang="en-US" baseline="-25000" dirty="0"/>
              <a:t>3</a:t>
            </a:r>
            <a:r>
              <a:rPr lang="en-US" dirty="0"/>
              <a:t>,…,</a:t>
            </a:r>
            <a:r>
              <a:rPr lang="en-US" dirty="0" err="1"/>
              <a:t>o</a:t>
            </a:r>
            <a:r>
              <a:rPr lang="en-US" baseline="-25000" dirty="0" err="1"/>
              <a:t>t</a:t>
            </a:r>
            <a:endParaRPr lang="en-US" dirty="0"/>
          </a:p>
          <a:p>
            <a:r>
              <a:rPr lang="en-US" dirty="0"/>
              <a:t>Define a </a:t>
            </a:r>
            <a:r>
              <a:rPr lang="en-US" dirty="0">
                <a:solidFill>
                  <a:schemeClr val="accent2"/>
                </a:solidFill>
              </a:rPr>
              <a:t>sentence</a:t>
            </a:r>
            <a:r>
              <a:rPr lang="en-US" dirty="0"/>
              <a:t> W as a sequence of words:</a:t>
            </a:r>
          </a:p>
          <a:p>
            <a:pPr lvl="1"/>
            <a:r>
              <a:rPr lang="en-US" dirty="0"/>
              <a:t>W = w</a:t>
            </a:r>
            <a:r>
              <a:rPr lang="en-US" baseline="-25000" dirty="0"/>
              <a:t>1</a:t>
            </a:r>
            <a:r>
              <a:rPr lang="en-US" dirty="0"/>
              <a:t>,w</a:t>
            </a:r>
            <a:r>
              <a:rPr lang="en-US" baseline="-25000" dirty="0"/>
              <a:t>2</a:t>
            </a:r>
            <a:r>
              <a:rPr lang="en-US" dirty="0"/>
              <a:t>,w</a:t>
            </a:r>
            <a:r>
              <a:rPr lang="en-US" baseline="-25000" dirty="0"/>
              <a:t>3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718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BEFA-8682-B44A-809D-BBB4E966EC37}" type="slidenum">
              <a:rPr lang="en-US"/>
              <a:pPr/>
              <a:t>26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Channel Model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9829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Probabilistic implication: Pick the highest probable sequence: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We can use </a:t>
            </a:r>
            <a:r>
              <a:rPr lang="en-US" sz="2400" dirty="0">
                <a:solidFill>
                  <a:schemeClr val="accent2"/>
                </a:solidFill>
              </a:rPr>
              <a:t>Bayes rule </a:t>
            </a:r>
            <a:r>
              <a:rPr lang="en-US" sz="2400" dirty="0"/>
              <a:t>to rewrite this: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Since denominator is the same for each candidate sentence W, we can ignore it for the </a:t>
            </a:r>
            <a:r>
              <a:rPr lang="en-US" sz="2400" dirty="0" err="1"/>
              <a:t>argmax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571396" name="Object 4"/>
          <p:cNvGraphicFramePr>
            <a:graphicFrameLocks noChangeAspect="1"/>
          </p:cNvGraphicFramePr>
          <p:nvPr/>
        </p:nvGraphicFramePr>
        <p:xfrm>
          <a:off x="4267200" y="2133600"/>
          <a:ext cx="33464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9" name="Equation" r:id="rId4" imgW="1343880" imgH="292320" progId="Equation.3">
                  <p:embed/>
                </p:oleObj>
              </mc:Choice>
              <mc:Fallback>
                <p:oleObj name="Equation" r:id="rId4" imgW="1343880" imgH="292320" progId="Equation.3">
                  <p:embed/>
                  <p:pic>
                    <p:nvPicPr>
                      <p:cNvPr id="571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33600"/>
                        <a:ext cx="334645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397" name="Object 5"/>
          <p:cNvGraphicFramePr>
            <a:graphicFrameLocks noChangeAspect="1"/>
          </p:cNvGraphicFramePr>
          <p:nvPr/>
        </p:nvGraphicFramePr>
        <p:xfrm>
          <a:off x="3810000" y="5715000"/>
          <a:ext cx="4510088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0" name="Equation" r:id="rId6" imgW="1700280" imgH="292320" progId="Equation.3">
                  <p:embed/>
                </p:oleObj>
              </mc:Choice>
              <mc:Fallback>
                <p:oleObj name="Equation" r:id="rId6" imgW="1700280" imgH="292320" progId="Equation.3">
                  <p:embed/>
                  <p:pic>
                    <p:nvPicPr>
                      <p:cNvPr id="571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715000"/>
                        <a:ext cx="4510088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398" name="Object 6"/>
          <p:cNvGraphicFramePr>
            <a:graphicFrameLocks noChangeAspect="1"/>
          </p:cNvGraphicFramePr>
          <p:nvPr/>
        </p:nvGraphicFramePr>
        <p:xfrm>
          <a:off x="3810001" y="3733800"/>
          <a:ext cx="40433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1" name="Equation" r:id="rId8" imgW="1728000" imgH="383760" progId="Equation.3">
                  <p:embed/>
                </p:oleObj>
              </mc:Choice>
              <mc:Fallback>
                <p:oleObj name="Equation" r:id="rId8" imgW="1728000" imgH="383760" progId="Equation.3">
                  <p:embed/>
                  <p:pic>
                    <p:nvPicPr>
                      <p:cNvPr id="5713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3733800"/>
                        <a:ext cx="40433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247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Speech Recognition 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Picture 4" descr="speecharch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73231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36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Noisy channel model</a:t>
            </a:r>
          </a:p>
        </p:txBody>
      </p:sp>
      <p:graphicFrame>
        <p:nvGraphicFramePr>
          <p:cNvPr id="36866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762250" y="3733800"/>
          <a:ext cx="60007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Equation" r:id="rId4" imgW="1714500" imgH="304800" progId="Equation.3">
                  <p:embed/>
                </p:oleObj>
              </mc:Choice>
              <mc:Fallback>
                <p:oleObj name="Equation" r:id="rId4" imgW="1714500" imgH="304800" progId="Equation.3">
                  <p:embed/>
                  <p:pic>
                    <p:nvPicPr>
                      <p:cNvPr id="368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3733800"/>
                        <a:ext cx="60007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638801" y="2438401"/>
            <a:ext cx="1304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Comic Sans MS" charset="0"/>
              </a:rPr>
              <a:t>likelihood</a:t>
            </a:r>
            <a:endParaRPr lang="en-US" sz="200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696201" y="2438400"/>
            <a:ext cx="776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Comic Sans MS" charset="0"/>
              </a:rPr>
              <a:t>prior</a:t>
            </a:r>
            <a:endParaRPr lang="en-US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6172200" y="2971801"/>
            <a:ext cx="304800" cy="671513"/>
          </a:xfrm>
          <a:prstGeom prst="downArrow">
            <a:avLst>
              <a:gd name="adj1" fmla="val 50000"/>
              <a:gd name="adj2" fmla="val 550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7848600" y="3048001"/>
            <a:ext cx="304800" cy="671513"/>
          </a:xfrm>
          <a:prstGeom prst="downArrow">
            <a:avLst>
              <a:gd name="adj1" fmla="val 50000"/>
              <a:gd name="adj2" fmla="val 550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43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noisychannelasr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91440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noisy channel model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Ignoring the denominator leaves us with two factors: P(Source) and P(</a:t>
            </a:r>
            <a:r>
              <a:rPr lang="en-US" sz="3200" dirty="0" err="1"/>
              <a:t>Signal|Source</a:t>
            </a:r>
            <a:r>
              <a:rPr lang="en-US" sz="3200" dirty="0"/>
              <a:t>)</a:t>
            </a:r>
          </a:p>
          <a:p>
            <a:endParaRPr lang="en-US" dirty="0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2971800" y="2667000"/>
            <a:ext cx="1905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7467600" y="2743200"/>
            <a:ext cx="2286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ABC8-36CC-E94A-A6C5-7858AD96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11E4A-56CE-2744-B501-81D81A011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Make sure to include:</a:t>
            </a:r>
          </a:p>
          <a:p>
            <a:pPr marL="0" indent="0">
              <a:buNone/>
            </a:pPr>
            <a:r>
              <a:rPr lang="en-US" dirty="0"/>
              <a:t>- goal of the project</a:t>
            </a:r>
          </a:p>
          <a:p>
            <a:pPr marL="0" indent="0">
              <a:buNone/>
            </a:pPr>
            <a:r>
              <a:rPr lang="en-US" dirty="0"/>
              <a:t>- problem you intend to solve</a:t>
            </a:r>
          </a:p>
          <a:p>
            <a:pPr marL="0" indent="0">
              <a:buNone/>
            </a:pPr>
            <a:r>
              <a:rPr lang="en-US" dirty="0"/>
              <a:t>- 2-3 references of prior work that relates to your topic</a:t>
            </a:r>
          </a:p>
          <a:p>
            <a:pPr marL="0" indent="0">
              <a:buNone/>
            </a:pPr>
            <a:r>
              <a:rPr lang="en-US" dirty="0"/>
              <a:t>- data you plan to use</a:t>
            </a:r>
          </a:p>
          <a:p>
            <a:pPr marL="0" indent="0">
              <a:buNone/>
            </a:pPr>
            <a:r>
              <a:rPr lang="en-US" dirty="0"/>
              <a:t>- overview of proposed approach</a:t>
            </a:r>
          </a:p>
          <a:p>
            <a:pPr marL="0" indent="0">
              <a:buNone/>
            </a:pPr>
            <a:r>
              <a:rPr lang="en-US" dirty="0"/>
              <a:t>- evaluation plan (how you will measure the success of your work?)</a:t>
            </a:r>
          </a:p>
          <a:p>
            <a:pPr marL="0" indent="0">
              <a:buNone/>
            </a:pPr>
            <a:r>
              <a:rPr lang="en-US" dirty="0"/>
              <a:t>- timeline for project completion </a:t>
            </a:r>
          </a:p>
          <a:p>
            <a:pPr marL="0" indent="0">
              <a:buNone/>
            </a:pPr>
            <a:r>
              <a:rPr lang="en-US" dirty="0"/>
              <a:t>- names of all team members, and each member’s role in the project</a:t>
            </a:r>
          </a:p>
        </p:txBody>
      </p:sp>
    </p:spTree>
    <p:extLst>
      <p:ext uri="{BB962C8B-B14F-4D97-AF65-F5344CB8AC3E}">
        <p14:creationId xmlns:p14="http://schemas.microsoft.com/office/powerpoint/2010/main" val="3953652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Speech Architecture meets Noisy Channel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3" name="Picture 7" descr="blockspeech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524001"/>
            <a:ext cx="6424613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933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30F-49E9-8D49-B755-95A526E1F7DC}" type="slidenum">
              <a:rPr lang="en-US"/>
              <a:pPr/>
              <a:t>31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an ASR System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7639"/>
            <a:ext cx="9372600" cy="4822825"/>
          </a:xfrm>
        </p:spPr>
        <p:txBody>
          <a:bodyPr/>
          <a:lstStyle/>
          <a:p>
            <a:r>
              <a:rPr lang="en-US" dirty="0"/>
              <a:t>Corpora for training and testing of components</a:t>
            </a:r>
          </a:p>
          <a:p>
            <a:r>
              <a:rPr lang="en-US" dirty="0"/>
              <a:t>Representation for input and method of extracting features</a:t>
            </a:r>
          </a:p>
          <a:p>
            <a:r>
              <a:rPr lang="en-US" dirty="0"/>
              <a:t>Pronunciation Model (a lexicon)</a:t>
            </a:r>
          </a:p>
          <a:p>
            <a:r>
              <a:rPr lang="en-US" dirty="0"/>
              <a:t>Acoustic Model (acoustic characteristics of </a:t>
            </a:r>
            <a:r>
              <a:rPr lang="en-US" dirty="0" err="1"/>
              <a:t>subword</a:t>
            </a:r>
            <a:r>
              <a:rPr lang="en-US" dirty="0"/>
              <a:t> units)</a:t>
            </a:r>
          </a:p>
          <a:p>
            <a:r>
              <a:rPr lang="en-US" dirty="0"/>
              <a:t>Language Model (word sequence probabilities)</a:t>
            </a:r>
          </a:p>
          <a:p>
            <a:r>
              <a:rPr lang="en-US" dirty="0"/>
              <a:t>Algorithms to search hypothesis space efficiently</a:t>
            </a:r>
          </a:p>
        </p:txBody>
      </p:sp>
    </p:spTree>
    <p:extLst>
      <p:ext uri="{BB962C8B-B14F-4D97-AF65-F5344CB8AC3E}">
        <p14:creationId xmlns:p14="http://schemas.microsoft.com/office/powerpoint/2010/main" val="2030737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853-A752-3942-8076-576D6376BA8A}" type="slidenum">
              <a:rPr lang="en-US"/>
              <a:pPr/>
              <a:t>32</a:t>
            </a:fld>
            <a:endParaRPr lang="en-US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and Test Corpora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Collect corpora appropriate for recognition task at hand</a:t>
            </a:r>
          </a:p>
          <a:p>
            <a:pPr lvl="1"/>
            <a:r>
              <a:rPr lang="en-US"/>
              <a:t>Small speech + phonetic transcription to associate sounds with symbols (</a:t>
            </a:r>
            <a:r>
              <a:rPr lang="en-US">
                <a:solidFill>
                  <a:schemeClr val="folHlink"/>
                </a:solidFill>
              </a:rPr>
              <a:t>Acoustic Model</a:t>
            </a:r>
            <a:r>
              <a:rPr lang="en-US"/>
              <a:t>)</a:t>
            </a:r>
          </a:p>
          <a:p>
            <a:pPr lvl="1"/>
            <a:r>
              <a:rPr lang="en-US"/>
              <a:t>Large (&gt;= 60 hrs)</a:t>
            </a:r>
            <a:r>
              <a:rPr lang="en-US" b="1"/>
              <a:t> s</a:t>
            </a:r>
            <a:r>
              <a:rPr lang="en-US"/>
              <a:t>peech + orthographic transcription to associate words with sounds (</a:t>
            </a:r>
            <a:r>
              <a:rPr lang="en-US">
                <a:solidFill>
                  <a:schemeClr val="folHlink"/>
                </a:solidFill>
              </a:rPr>
              <a:t>Acoustic Model+</a:t>
            </a:r>
            <a:r>
              <a:rPr lang="en-US"/>
              <a:t>)</a:t>
            </a:r>
            <a:endParaRPr lang="en-US">
              <a:solidFill>
                <a:schemeClr val="folHlink"/>
              </a:solidFill>
            </a:endParaRPr>
          </a:p>
          <a:p>
            <a:pPr lvl="1"/>
            <a:r>
              <a:rPr lang="en-US"/>
              <a:t>Very large text corpus to identify ngram probabilities or build a grammar (</a:t>
            </a:r>
            <a:r>
              <a:rPr lang="en-US">
                <a:solidFill>
                  <a:schemeClr val="folHlink"/>
                </a:solidFill>
              </a:rPr>
              <a:t>Language Model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9317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4114-E586-D144-B09B-FFA82C6627E0}" type="slidenum">
              <a:rPr lang="en-US"/>
              <a:pPr/>
              <a:t>33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the Acoustic Model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Model likelihood of sounds given spectral features, pronunciation models, and prior context</a:t>
            </a:r>
          </a:p>
          <a:p>
            <a:r>
              <a:rPr lang="en-US" dirty="0"/>
              <a:t>Usually represented as Hidden Markov Model</a:t>
            </a:r>
            <a:endParaRPr lang="en-US" dirty="0">
              <a:hlinkClick r:id="rId2" action="ppaction://hlinkfile"/>
            </a:endParaRPr>
          </a:p>
          <a:p>
            <a:pPr lvl="1"/>
            <a:r>
              <a:rPr lang="en-US" dirty="0"/>
              <a:t>States represent phones or other </a:t>
            </a:r>
            <a:r>
              <a:rPr lang="en-US" dirty="0" err="1"/>
              <a:t>subword</a:t>
            </a:r>
            <a:r>
              <a:rPr lang="en-US" dirty="0"/>
              <a:t> units for each word in the lexicon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Transition probabilities (a)</a:t>
            </a:r>
            <a:r>
              <a:rPr lang="en-US" dirty="0"/>
              <a:t> on states: how likely to transition from one unit to itself?  To the next?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Observation likelihoods (b)</a:t>
            </a:r>
            <a:r>
              <a:rPr lang="en-US" dirty="0"/>
              <a:t>: how likely is </a:t>
            </a:r>
            <a:r>
              <a:rPr lang="en-US" dirty="0">
                <a:solidFill>
                  <a:srgbClr val="FF0000"/>
                </a:solidFill>
              </a:rPr>
              <a:t>spectral feature vector</a:t>
            </a:r>
            <a:r>
              <a:rPr lang="en-US" dirty="0"/>
              <a:t> (the acoustic information) to be observed at state </a:t>
            </a:r>
            <a:r>
              <a:rPr lang="en-US" dirty="0" err="1"/>
              <a:t>i</a:t>
            </a:r>
            <a:r>
              <a:rPr lang="en-US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014118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0FC2-B11F-AC48-81D1-C747FEFDC0CA}" type="slidenum">
              <a:rPr lang="en-US"/>
              <a:pPr/>
              <a:t>34</a:t>
            </a:fld>
            <a:endParaRPr lang="en-US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a Word HMM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2836" name="Picture 4" descr="n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49438"/>
            <a:ext cx="8705850" cy="3746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92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B59A-8479-1649-B283-7CF501E67A62}" type="slidenum">
              <a:rPr lang="en-US"/>
              <a:pPr/>
              <a:t>35</a:t>
            </a:fld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9448800" cy="5676900"/>
          </a:xfrm>
        </p:spPr>
        <p:txBody>
          <a:bodyPr/>
          <a:lstStyle/>
          <a:p>
            <a:r>
              <a:rPr lang="en-US" dirty="0"/>
              <a:t>Initial estimates of acoustic models from phonetically transcribed corpus or </a:t>
            </a:r>
            <a:r>
              <a:rPr lang="en-US" dirty="0">
                <a:solidFill>
                  <a:srgbClr val="0066FF"/>
                </a:solidFill>
              </a:rPr>
              <a:t>flat start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Transition probabilities</a:t>
            </a:r>
            <a:r>
              <a:rPr lang="en-US" dirty="0"/>
              <a:t> between phone states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Observation probabilities</a:t>
            </a:r>
            <a:r>
              <a:rPr lang="en-US" dirty="0"/>
              <a:t> associating phone states with acoustic features of windows of waveform</a:t>
            </a:r>
          </a:p>
          <a:p>
            <a:r>
              <a:rPr lang="en-US" dirty="0">
                <a:solidFill>
                  <a:srgbClr val="0066FF"/>
                </a:solidFill>
              </a:rPr>
              <a:t>Embedded training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Re-estimate probabilities using </a:t>
            </a:r>
            <a:r>
              <a:rPr lang="en-US" dirty="0">
                <a:solidFill>
                  <a:srgbClr val="990099"/>
                </a:solidFill>
              </a:rPr>
              <a:t>initial phone HMMs</a:t>
            </a:r>
            <a:r>
              <a:rPr lang="en-US" dirty="0"/>
              <a:t> + </a:t>
            </a:r>
            <a:r>
              <a:rPr lang="en-US" dirty="0">
                <a:solidFill>
                  <a:srgbClr val="990099"/>
                </a:solidFill>
              </a:rPr>
              <a:t>orthographically transcribed corpus</a:t>
            </a:r>
            <a:r>
              <a:rPr lang="en-US" dirty="0"/>
              <a:t> + </a:t>
            </a:r>
            <a:r>
              <a:rPr lang="en-US" dirty="0">
                <a:solidFill>
                  <a:srgbClr val="990099"/>
                </a:solidFill>
              </a:rPr>
              <a:t>pronunciation lexicon</a:t>
            </a:r>
            <a:r>
              <a:rPr lang="en-US" dirty="0"/>
              <a:t> to create </a:t>
            </a:r>
            <a:r>
              <a:rPr lang="en-US" dirty="0">
                <a:solidFill>
                  <a:srgbClr val="0066FF"/>
                </a:solidFill>
              </a:rPr>
              <a:t>whole sentence HMMs</a:t>
            </a:r>
            <a:r>
              <a:rPr lang="en-US" dirty="0"/>
              <a:t> for each sentence in training corpus</a:t>
            </a:r>
          </a:p>
          <a:p>
            <a:pPr lvl="1"/>
            <a:r>
              <a:rPr lang="en-US" dirty="0"/>
              <a:t>Iteratively retrain transition and observation probabilities by running the training data through the model until convergence</a:t>
            </a:r>
          </a:p>
        </p:txBody>
      </p:sp>
    </p:spTree>
    <p:extLst>
      <p:ext uri="{BB962C8B-B14F-4D97-AF65-F5344CB8AC3E}">
        <p14:creationId xmlns:p14="http://schemas.microsoft.com/office/powerpoint/2010/main" val="88841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45-7DEB-D148-9D26-387119F30C51}" type="slidenum">
              <a:rPr lang="en-US"/>
              <a:pPr/>
              <a:t>36</a:t>
            </a:fld>
            <a:endParaRPr lang="en-US"/>
          </a:p>
        </p:txBody>
      </p:sp>
      <p:pic>
        <p:nvPicPr>
          <p:cNvPr id="68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9" y="1600200"/>
            <a:ext cx="52673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8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the Acoustic Model</a:t>
            </a:r>
          </a:p>
        </p:txBody>
      </p:sp>
      <p:sp>
        <p:nvSpPr>
          <p:cNvPr id="689159" name="Text Box 7"/>
          <p:cNvSpPr txBox="1">
            <a:spLocks noChangeArrowheads="1"/>
          </p:cNvSpPr>
          <p:nvPr/>
        </p:nvSpPr>
        <p:spPr bwMode="auto">
          <a:xfrm>
            <a:off x="2895600" y="4724400"/>
            <a:ext cx="6705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Iteratively sum over all possible segmentations of words and phones – given the transcript -- re-estimating HMM parameters accordingly until convergence</a:t>
            </a:r>
          </a:p>
        </p:txBody>
      </p:sp>
    </p:spTree>
    <p:extLst>
      <p:ext uri="{BB962C8B-B14F-4D97-AF65-F5344CB8AC3E}">
        <p14:creationId xmlns:p14="http://schemas.microsoft.com/office/powerpoint/2010/main" val="1779077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0610-01CA-2348-97F5-CEF9D191B7A8}" type="slidenum">
              <a:rPr lang="en-US"/>
              <a:pPr/>
              <a:t>37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Building the Pronunciation Model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Models likelihood of word given network of candidate phone hypotheses </a:t>
            </a:r>
          </a:p>
          <a:p>
            <a:pPr lvl="1"/>
            <a:r>
              <a:rPr lang="en-US"/>
              <a:t>Multiple pronunciations for each word</a:t>
            </a:r>
          </a:p>
          <a:p>
            <a:pPr lvl="1"/>
            <a:r>
              <a:rPr lang="en-US"/>
              <a:t>May be weighted automaton or simple dictionary</a:t>
            </a:r>
          </a:p>
          <a:p>
            <a:r>
              <a:rPr lang="en-US"/>
              <a:t>Words come from all corpora (including text)</a:t>
            </a:r>
          </a:p>
          <a:p>
            <a:r>
              <a:rPr lang="en-US"/>
              <a:t>Pronunciations come from pronouncing dictionary or TTS system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90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Lexicon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list of words</a:t>
            </a:r>
          </a:p>
          <a:p>
            <a:r>
              <a:rPr lang="en-US" dirty="0"/>
              <a:t>Each one with a pronunciation in terms of phones</a:t>
            </a:r>
          </a:p>
          <a:p>
            <a:r>
              <a:rPr lang="en-US" dirty="0"/>
              <a:t>We get these from on-line pronunciation dictionary</a:t>
            </a:r>
          </a:p>
          <a:p>
            <a:r>
              <a:rPr lang="en-US" dirty="0"/>
              <a:t>CMU dictionary: 127K words</a:t>
            </a:r>
          </a:p>
          <a:p>
            <a:pPr lvl="1"/>
            <a:r>
              <a:rPr lang="en-US" sz="2800" dirty="0">
                <a:hlinkClick r:id="rId3"/>
              </a:rPr>
              <a:t>http://www.speech.cs.cmu.edu/cgi-bin/cmudict</a:t>
            </a:r>
            <a:r>
              <a:rPr lang="en-US" sz="2800" dirty="0"/>
              <a:t> </a:t>
            </a:r>
          </a:p>
          <a:p>
            <a:r>
              <a:rPr lang="en-US" dirty="0"/>
              <a:t>We’ll represent the lexicon as an HMM</a:t>
            </a:r>
          </a:p>
          <a:p>
            <a:pPr lvl="1"/>
            <a:endParaRPr lang="en-US" dirty="0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210800" y="6553200"/>
            <a:ext cx="457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443238-FFF1-134B-9F6F-013F4463D003}" type="slidenum">
              <a:rPr lang="en-US" sz="1400">
                <a:solidFill>
                  <a:schemeClr val="tx2"/>
                </a:solidFill>
                <a:latin typeface="Arial" charset="0"/>
              </a:rPr>
              <a:pPr/>
              <a:t>38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69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HMMs for speech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5" descr="sixh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9" y="2644775"/>
            <a:ext cx="74247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62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C5DB-D626-A345-BFD4-3CDA529A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ASR?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B1F32-BAFB-3B4E-9A03-3865465B7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process of translating a speech waveform into its corresponding transcription by computer (</a:t>
            </a:r>
            <a:r>
              <a:rPr lang="en-US" dirty="0" err="1"/>
              <a:t>Rabiner</a:t>
            </a:r>
            <a:r>
              <a:rPr lang="en-US" dirty="0"/>
              <a:t> &amp; </a:t>
            </a:r>
            <a:r>
              <a:rPr lang="en-US" dirty="0" err="1"/>
              <a:t>Juang</a:t>
            </a:r>
            <a:r>
              <a:rPr lang="en-US" dirty="0"/>
              <a:t>, 193)</a:t>
            </a:r>
          </a:p>
          <a:p>
            <a:pPr lvl="1"/>
            <a:r>
              <a:rPr lang="en-US" dirty="0"/>
              <a:t>Transcription can be in words, phones, syllables, or other units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23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40"/>
            <a:ext cx="7772400" cy="792161"/>
          </a:xfrm>
        </p:spPr>
        <p:txBody>
          <a:bodyPr/>
          <a:lstStyle/>
          <a:p>
            <a:r>
              <a:rPr lang="en-US" dirty="0"/>
              <a:t>Each phone has 3 </a:t>
            </a:r>
            <a:r>
              <a:rPr lang="en-US" dirty="0" err="1"/>
              <a:t>subphones</a:t>
            </a:r>
            <a:endParaRPr lang="en-US" dirty="0"/>
          </a:p>
        </p:txBody>
      </p:sp>
      <p:pic>
        <p:nvPicPr>
          <p:cNvPr id="9" name="Content Placeholder 5" descr="3statephone2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517" b="-83517"/>
          <a:stretch>
            <a:fillRect/>
          </a:stretch>
        </p:blipFill>
        <p:spPr bwMode="auto">
          <a:xfrm>
            <a:off x="2057400" y="838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5261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9"/>
            <a:ext cx="8382000" cy="1143000"/>
          </a:xfrm>
        </p:spPr>
        <p:txBody>
          <a:bodyPr/>
          <a:lstStyle/>
          <a:p>
            <a:r>
              <a:rPr lang="en-US" dirty="0"/>
              <a:t>Resulting HMM word model for </a:t>
            </a:r>
            <a:r>
              <a:rPr lang="ja-JP" altLang="en-US" dirty="0"/>
              <a:t>“</a:t>
            </a:r>
            <a:r>
              <a:rPr lang="en-US" dirty="0"/>
              <a:t>six</a:t>
            </a:r>
            <a:r>
              <a:rPr lang="ja-JP" altLang="en-US" dirty="0"/>
              <a:t>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1" name="Picture 5" descr="sixtriphone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1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492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0" y="76200"/>
            <a:ext cx="3352800" cy="2743200"/>
          </a:xfrm>
        </p:spPr>
        <p:txBody>
          <a:bodyPr/>
          <a:lstStyle/>
          <a:p>
            <a:r>
              <a:rPr lang="en-US" b="1" dirty="0"/>
              <a:t>HMM for the digit recognition task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300" name="Picture 4" descr="digith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400"/>
            <a:ext cx="840163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021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sr6">
            <a:extLst>
              <a:ext uri="{FF2B5EF4-FFF2-40B4-BE49-F238E27FC236}">
                <a16:creationId xmlns:a16="http://schemas.microsoft.com/office/drawing/2014/main" id="{ADAD56F3-6360-CD41-BB13-4E37851193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36" y="1323975"/>
            <a:ext cx="8898164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421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7053-ADCF-4F43-A887-9A8575FB914C}" type="slidenum">
              <a:rPr lang="en-US"/>
              <a:pPr/>
              <a:t>44</a:t>
            </a:fld>
            <a:endParaRPr lang="en-US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ASR Lexicon: Markov Models for Pronunciation</a:t>
            </a:r>
          </a:p>
        </p:txBody>
      </p:sp>
      <p:pic>
        <p:nvPicPr>
          <p:cNvPr id="643075" name="Picture 3" descr="fig0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44688"/>
            <a:ext cx="8229600" cy="3454400"/>
          </a:xfrm>
        </p:spPr>
      </p:pic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3048000" y="3581401"/>
            <a:ext cx="19812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7239000" y="2895601"/>
            <a:ext cx="19812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3200400" y="5105401"/>
            <a:ext cx="19812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643079" name="Text Box 7"/>
          <p:cNvSpPr txBox="1">
            <a:spLocks noChangeArrowheads="1"/>
          </p:cNvSpPr>
          <p:nvPr/>
        </p:nvSpPr>
        <p:spPr bwMode="auto">
          <a:xfrm>
            <a:off x="7696200" y="5105401"/>
            <a:ext cx="19812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4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4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4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4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6" grpId="0" animBg="1"/>
      <p:bldP spid="643077" grpId="0" animBg="1"/>
      <p:bldP spid="643078" grpId="0" animBg="1"/>
      <p:bldP spid="64307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1B9B-CC3F-5047-B69A-5F451B17EDE7}" type="slidenum">
              <a:rPr lang="en-US"/>
              <a:pPr/>
              <a:t>45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the Language Model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Models likelihood of word given previous word(s)</a:t>
            </a:r>
          </a:p>
          <a:p>
            <a:r>
              <a:rPr lang="en-US" dirty="0" err="1"/>
              <a:t>Ngram</a:t>
            </a:r>
            <a:r>
              <a:rPr lang="en-US" dirty="0"/>
              <a:t> models:</a:t>
            </a:r>
          </a:p>
          <a:p>
            <a:pPr lvl="1"/>
            <a:r>
              <a:rPr lang="en-US" dirty="0"/>
              <a:t>Build the LM by calculating bigram or trigram probabilities from text training corpus:  how likely is one word to follow another?  To follow the two previous words?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Smoothing</a:t>
            </a:r>
            <a:r>
              <a:rPr lang="en-US" dirty="0"/>
              <a:t> issues: sparse data </a:t>
            </a:r>
          </a:p>
          <a:p>
            <a:r>
              <a:rPr lang="en-US" dirty="0"/>
              <a:t>Grammars</a:t>
            </a:r>
          </a:p>
          <a:p>
            <a:pPr lvl="1"/>
            <a:r>
              <a:rPr lang="en-US" dirty="0"/>
              <a:t>Finite state grammar or </a:t>
            </a:r>
            <a:r>
              <a:rPr lang="en-US" dirty="0">
                <a:solidFill>
                  <a:schemeClr val="folHlink"/>
                </a:solidFill>
              </a:rPr>
              <a:t>Context Free Grammar </a:t>
            </a:r>
            <a:r>
              <a:rPr lang="en-US" dirty="0"/>
              <a:t> (CFG) or </a:t>
            </a:r>
            <a:r>
              <a:rPr lang="en-US" dirty="0">
                <a:solidFill>
                  <a:schemeClr val="folHlink"/>
                </a:solidFill>
              </a:rPr>
              <a:t>semantic grammar</a:t>
            </a:r>
            <a:endParaRPr lang="en-US" dirty="0"/>
          </a:p>
          <a:p>
            <a:r>
              <a:rPr lang="en-US" dirty="0">
                <a:solidFill>
                  <a:schemeClr val="folHlink"/>
                </a:solidFill>
              </a:rPr>
              <a:t>Out of Vocabulary</a:t>
            </a:r>
            <a:r>
              <a:rPr lang="en-US" dirty="0"/>
              <a:t> (OOV) problem</a:t>
            </a:r>
          </a:p>
        </p:txBody>
      </p:sp>
    </p:spTree>
    <p:extLst>
      <p:ext uri="{BB962C8B-B14F-4D97-AF65-F5344CB8AC3E}">
        <p14:creationId xmlns:p14="http://schemas.microsoft.com/office/powerpoint/2010/main" val="4095358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F33A-DA51-A448-A6F4-1EE917179D1F}" type="slidenum">
              <a:rPr lang="en-US"/>
              <a:pPr/>
              <a:t>46</a:t>
            </a:fld>
            <a:endParaRPr lang="en-US"/>
          </a:p>
        </p:txBody>
      </p:sp>
      <p:sp>
        <p:nvSpPr>
          <p:cNvPr id="444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Search/Decoding</a:t>
            </a:r>
          </a:p>
        </p:txBody>
      </p:sp>
      <p:sp>
        <p:nvSpPr>
          <p:cNvPr id="444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352550"/>
            <a:ext cx="9372600" cy="5334000"/>
          </a:xfrm>
        </p:spPr>
        <p:txBody>
          <a:bodyPr/>
          <a:lstStyle/>
          <a:p>
            <a:r>
              <a:rPr lang="en-US" sz="2400" dirty="0"/>
              <a:t>Find the best hypothesis </a:t>
            </a:r>
            <a:r>
              <a:rPr lang="en-US" sz="2400" dirty="0" err="1"/>
              <a:t>Ŵ</a:t>
            </a:r>
            <a:r>
              <a:rPr lang="en-US" sz="2400" dirty="0"/>
              <a:t> (P(O|W) P(W)) given</a:t>
            </a:r>
          </a:p>
          <a:p>
            <a:pPr lvl="1"/>
            <a:r>
              <a:rPr lang="en-US" sz="2000" dirty="0"/>
              <a:t>A sequence of acoustic feature vectors (O)</a:t>
            </a:r>
          </a:p>
          <a:p>
            <a:pPr lvl="1"/>
            <a:r>
              <a:rPr lang="en-US" sz="2000" dirty="0"/>
              <a:t>A trained HMM (Acoustic Model)</a:t>
            </a:r>
          </a:p>
          <a:p>
            <a:pPr lvl="1"/>
            <a:r>
              <a:rPr lang="en-US" sz="2000" dirty="0"/>
              <a:t>Lexicon (Pronunciation Model)</a:t>
            </a:r>
          </a:p>
          <a:p>
            <a:pPr lvl="1"/>
            <a:r>
              <a:rPr lang="en-US" sz="2000" dirty="0"/>
              <a:t>Probabilities of word sequences (Language Model)</a:t>
            </a:r>
          </a:p>
          <a:p>
            <a:r>
              <a:rPr lang="en-US" sz="2400" dirty="0"/>
              <a:t>For O</a:t>
            </a:r>
          </a:p>
          <a:p>
            <a:pPr lvl="1"/>
            <a:r>
              <a:rPr lang="en-US" sz="2000" dirty="0"/>
              <a:t>Calculate most likely state sequences in HMM given transition and observation probabilities </a:t>
            </a:r>
            <a:r>
              <a:rPr lang="en-US" sz="2000" dirty="0">
                <a:sym typeface="Wingdings"/>
              </a:rPr>
              <a:t> lattice w/AM probabilities</a:t>
            </a:r>
            <a:endParaRPr lang="en-US" sz="2000" dirty="0"/>
          </a:p>
          <a:p>
            <a:pPr lvl="1"/>
            <a:r>
              <a:rPr lang="en-US" sz="2000" dirty="0"/>
              <a:t>Trace backward thru lattice to assign words to states using AM and LM probabilities (decoding)</a:t>
            </a:r>
          </a:p>
          <a:p>
            <a:pPr lvl="1"/>
            <a:r>
              <a:rPr lang="en-US" sz="2000" dirty="0"/>
              <a:t>N best vs. 1-best vs. lattice output</a:t>
            </a:r>
          </a:p>
          <a:p>
            <a:r>
              <a:rPr lang="en-US" sz="2400" dirty="0"/>
              <a:t>Limiting search</a:t>
            </a:r>
          </a:p>
          <a:p>
            <a:pPr lvl="1"/>
            <a:r>
              <a:rPr lang="en-US" sz="2000" dirty="0"/>
              <a:t>Lattice minimization and </a:t>
            </a:r>
            <a:r>
              <a:rPr lang="en-US" sz="2000" dirty="0" err="1"/>
              <a:t>determinization</a:t>
            </a:r>
            <a:endParaRPr lang="en-US" sz="2000" dirty="0"/>
          </a:p>
          <a:p>
            <a:pPr lvl="1"/>
            <a:r>
              <a:rPr lang="en-US" sz="2000" dirty="0"/>
              <a:t>Pruning:  </a:t>
            </a:r>
            <a:r>
              <a:rPr lang="en-US" sz="2000" dirty="0">
                <a:solidFill>
                  <a:schemeClr val="accent2"/>
                </a:solidFill>
              </a:rPr>
              <a:t>beam search</a:t>
            </a:r>
          </a:p>
        </p:txBody>
      </p:sp>
    </p:spTree>
    <p:extLst>
      <p:ext uri="{BB962C8B-B14F-4D97-AF65-F5344CB8AC3E}">
        <p14:creationId xmlns:p14="http://schemas.microsoft.com/office/powerpoint/2010/main" val="4015209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4D5D-382A-C04B-B8A1-36B52F9A7905}" type="slidenum">
              <a:rPr lang="en-US"/>
              <a:pPr/>
              <a:t>47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Success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Transcription </a:t>
            </a:r>
          </a:p>
          <a:p>
            <a:pPr lvl="1"/>
            <a:r>
              <a:rPr lang="en-US" dirty="0"/>
              <a:t>Goal: Low Word Error Rate (</a:t>
            </a:r>
            <a:r>
              <a:rPr lang="en-US" dirty="0" err="1"/>
              <a:t>Subst+Ins+Del</a:t>
            </a:r>
            <a:r>
              <a:rPr lang="en-US" dirty="0"/>
              <a:t>)/N * 100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This is a test</a:t>
            </a:r>
            <a:endParaRPr lang="en-US" dirty="0"/>
          </a:p>
          <a:p>
            <a:pPr lvl="2">
              <a:buFontTx/>
              <a:buNone/>
            </a:pPr>
            <a:r>
              <a:rPr lang="en-US" dirty="0">
                <a:solidFill>
                  <a:srgbClr val="0066FF"/>
                </a:solidFill>
              </a:rPr>
              <a:t>Thesis test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(1subst+2del)/4*100=75% WER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0066FF"/>
                </a:solidFill>
              </a:rPr>
              <a:t>That was the dentist calling. (4 subst+1ins)/4words * 100=</a:t>
            </a:r>
            <a:r>
              <a:rPr lang="en-US" dirty="0"/>
              <a:t>125% WER</a:t>
            </a:r>
          </a:p>
          <a:p>
            <a:r>
              <a:rPr lang="en-US" dirty="0"/>
              <a:t>Understanding</a:t>
            </a:r>
          </a:p>
          <a:p>
            <a:pPr lvl="1"/>
            <a:r>
              <a:rPr lang="en-US" dirty="0"/>
              <a:t>Goal: High Concept Accuracy</a:t>
            </a:r>
          </a:p>
          <a:p>
            <a:pPr lvl="1"/>
            <a:r>
              <a:rPr lang="en-US" dirty="0"/>
              <a:t>How many domain concepts were correctly recognized?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I want to go from Boston to Washington on September 29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093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2BA1-1177-FB4D-B54C-D3325F016C46}" type="slidenum">
              <a:rPr lang="en-US"/>
              <a:pPr/>
              <a:t>48</a:t>
            </a:fld>
            <a:endParaRPr lang="en-US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685801"/>
            <a:ext cx="9639300" cy="5440363"/>
          </a:xfrm>
        </p:spPr>
        <p:txBody>
          <a:bodyPr/>
          <a:lstStyle/>
          <a:p>
            <a:pPr lvl="1">
              <a:buFontTx/>
              <a:buNone/>
            </a:pPr>
            <a:r>
              <a:rPr lang="en-US" dirty="0"/>
              <a:t>Domain concepts	Values</a:t>
            </a:r>
          </a:p>
          <a:p>
            <a:pPr lvl="1"/>
            <a:r>
              <a:rPr lang="en-US" dirty="0"/>
              <a:t>source city		</a:t>
            </a:r>
            <a:r>
              <a:rPr lang="en-US" dirty="0">
                <a:solidFill>
                  <a:schemeClr val="hlink"/>
                </a:solidFill>
              </a:rPr>
              <a:t>Boston</a:t>
            </a:r>
            <a:endParaRPr lang="en-US" dirty="0"/>
          </a:p>
          <a:p>
            <a:pPr lvl="1"/>
            <a:r>
              <a:rPr lang="en-US" dirty="0"/>
              <a:t>target city		</a:t>
            </a:r>
            <a:r>
              <a:rPr lang="en-US" dirty="0">
                <a:solidFill>
                  <a:schemeClr val="hlink"/>
                </a:solidFill>
              </a:rPr>
              <a:t>Washington</a:t>
            </a:r>
            <a:endParaRPr lang="en-US" dirty="0"/>
          </a:p>
          <a:p>
            <a:pPr lvl="1"/>
            <a:r>
              <a:rPr lang="en-US" dirty="0"/>
              <a:t>travel month		</a:t>
            </a:r>
            <a:r>
              <a:rPr lang="en-US" dirty="0">
                <a:solidFill>
                  <a:schemeClr val="hlink"/>
                </a:solidFill>
              </a:rPr>
              <a:t>September </a:t>
            </a:r>
          </a:p>
          <a:p>
            <a:pPr lvl="1"/>
            <a:r>
              <a:rPr lang="en-US" dirty="0"/>
              <a:t>travel day	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29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Ref: Go </a:t>
            </a:r>
            <a:r>
              <a:rPr lang="en-US" i="1" dirty="0">
                <a:solidFill>
                  <a:schemeClr val="accent2"/>
                </a:solidFill>
              </a:rPr>
              <a:t>from</a:t>
            </a:r>
            <a:r>
              <a:rPr lang="en-US" dirty="0">
                <a:solidFill>
                  <a:schemeClr val="accent2"/>
                </a:solidFill>
              </a:rPr>
              <a:t> Boston </a:t>
            </a:r>
            <a:r>
              <a:rPr lang="en-US" i="1" dirty="0">
                <a:solidFill>
                  <a:schemeClr val="accent2"/>
                </a:solidFill>
              </a:rPr>
              <a:t>to</a:t>
            </a:r>
            <a:r>
              <a:rPr lang="en-US" dirty="0">
                <a:solidFill>
                  <a:schemeClr val="accent2"/>
                </a:solidFill>
              </a:rPr>
              <a:t> Washington on September 29</a:t>
            </a:r>
            <a:r>
              <a:rPr lang="en-US" dirty="0"/>
              <a:t> vs. </a:t>
            </a:r>
            <a:r>
              <a:rPr lang="en-US" dirty="0">
                <a:solidFill>
                  <a:srgbClr val="FF0000"/>
                </a:solidFill>
              </a:rPr>
              <a:t>ASR: Go </a:t>
            </a:r>
            <a:r>
              <a:rPr lang="en-US" i="1" dirty="0">
                <a:solidFill>
                  <a:srgbClr val="FF0000"/>
                </a:solidFill>
              </a:rPr>
              <a:t>to</a:t>
            </a:r>
            <a:r>
              <a:rPr lang="en-US" dirty="0">
                <a:solidFill>
                  <a:srgbClr val="FF0000"/>
                </a:solidFill>
              </a:rPr>
              <a:t> Boston </a:t>
            </a:r>
            <a:r>
              <a:rPr lang="en-US" i="1" dirty="0">
                <a:solidFill>
                  <a:srgbClr val="FF0000"/>
                </a:solidFill>
              </a:rPr>
              <a:t>from</a:t>
            </a:r>
            <a:r>
              <a:rPr lang="en-US" dirty="0">
                <a:solidFill>
                  <a:srgbClr val="FF0000"/>
                </a:solidFill>
              </a:rPr>
              <a:t> Washington on December 29</a:t>
            </a:r>
            <a:endParaRPr lang="en-US" dirty="0"/>
          </a:p>
          <a:p>
            <a:pPr lvl="1"/>
            <a:r>
              <a:rPr lang="en-US" dirty="0"/>
              <a:t>3concepts/4concepts * 100 = 25% Concept Error Rate or 75% Concept Accuracy</a:t>
            </a:r>
          </a:p>
          <a:p>
            <a:pPr lvl="1"/>
            <a:r>
              <a:rPr lang="en-US" dirty="0"/>
              <a:t>3subst/8words * 100 = 37.5% WER or 62.5% Word Accuracy</a:t>
            </a:r>
          </a:p>
          <a:p>
            <a:pPr lvl="1"/>
            <a:r>
              <a:rPr lang="en-US" dirty="0"/>
              <a:t>Which is better?</a:t>
            </a:r>
          </a:p>
        </p:txBody>
      </p:sp>
    </p:spTree>
    <p:extLst>
      <p:ext uri="{BB962C8B-B14F-4D97-AF65-F5344CB8AC3E}">
        <p14:creationId xmlns:p14="http://schemas.microsoft.com/office/powerpoint/2010/main" val="1504754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ASR Architecture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ASR Noisy Channel architecture</a:t>
            </a:r>
          </a:p>
          <a:p>
            <a:pPr lvl="1"/>
            <a:r>
              <a:rPr lang="en-US" dirty="0"/>
              <a:t>Feature Extraction: </a:t>
            </a:r>
          </a:p>
          <a:p>
            <a:pPr lvl="2"/>
            <a:r>
              <a:rPr lang="en-US" dirty="0"/>
              <a:t>39 </a:t>
            </a:r>
            <a:r>
              <a:rPr lang="ja-JP" altLang="en-US" dirty="0"/>
              <a:t>“</a:t>
            </a:r>
            <a:r>
              <a:rPr lang="en-US" dirty="0"/>
              <a:t>MFCC</a:t>
            </a:r>
            <a:r>
              <a:rPr lang="ja-JP" altLang="en-US" dirty="0"/>
              <a:t>”</a:t>
            </a:r>
            <a:r>
              <a:rPr lang="en-US" dirty="0"/>
              <a:t> features</a:t>
            </a:r>
          </a:p>
          <a:p>
            <a:pPr lvl="1"/>
            <a:r>
              <a:rPr lang="en-US" dirty="0"/>
              <a:t>Acoustic Model: </a:t>
            </a:r>
          </a:p>
          <a:p>
            <a:pPr lvl="2"/>
            <a:r>
              <a:rPr lang="en-US" dirty="0"/>
              <a:t>Gaussians for computing p(</a:t>
            </a:r>
            <a:r>
              <a:rPr lang="en-US" dirty="0" err="1"/>
              <a:t>o|q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Lexicon/Pronunciation Model</a:t>
            </a:r>
          </a:p>
          <a:p>
            <a:pPr lvl="2"/>
            <a:r>
              <a:rPr lang="en-US" dirty="0"/>
              <a:t>HMM: what phones can follow each other</a:t>
            </a:r>
          </a:p>
          <a:p>
            <a:pPr lvl="1"/>
            <a:r>
              <a:rPr lang="en-US" dirty="0"/>
              <a:t>Language Model</a:t>
            </a:r>
          </a:p>
          <a:p>
            <a:pPr lvl="2"/>
            <a:r>
              <a:rPr lang="en-US" dirty="0"/>
              <a:t>N-grams for computing p(w</a:t>
            </a:r>
            <a:r>
              <a:rPr lang="en-US" sz="2800" baseline="-25000" dirty="0"/>
              <a:t>i</a:t>
            </a:r>
            <a:r>
              <a:rPr lang="en-US" dirty="0"/>
              <a:t>|w</a:t>
            </a:r>
            <a:r>
              <a:rPr lang="en-US" sz="2800" baseline="-25000" dirty="0"/>
              <a:t>i-1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Decoder</a:t>
            </a:r>
          </a:p>
          <a:p>
            <a:pPr lvl="2"/>
            <a:r>
              <a:rPr lang="en-US" dirty="0"/>
              <a:t>Viterbi algorithm: dynamic programming for combining all these to get word sequence from speech</a:t>
            </a:r>
          </a:p>
        </p:txBody>
      </p:sp>
      <p:sp>
        <p:nvSpPr>
          <p:cNvPr id="16998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210800" y="6553200"/>
            <a:ext cx="457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B30120D-ED6A-0040-922B-2EE4F024EC26}" type="slidenum">
              <a:rPr lang="en-US" sz="1400">
                <a:solidFill>
                  <a:schemeClr val="tx2"/>
                </a:solidFill>
                <a:latin typeface="Arial" charset="0"/>
              </a:rPr>
              <a:pPr/>
              <a:t>49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4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4C57-1182-CC44-AC46-50F6A4D2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9C79A-81CC-7745-ACC6-3FE4183BF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 captioning</a:t>
            </a:r>
          </a:p>
          <a:p>
            <a:r>
              <a:rPr lang="en-US" dirty="0"/>
              <a:t>Voicemail transcription</a:t>
            </a:r>
          </a:p>
          <a:p>
            <a:r>
              <a:rPr lang="en-US" dirty="0"/>
              <a:t>Dictation system</a:t>
            </a:r>
          </a:p>
          <a:p>
            <a:r>
              <a:rPr lang="en-US" dirty="0"/>
              <a:t>Dialogue system front end</a:t>
            </a:r>
          </a:p>
        </p:txBody>
      </p:sp>
    </p:spTree>
    <p:extLst>
      <p:ext uri="{BB962C8B-B14F-4D97-AF65-F5344CB8AC3E}">
        <p14:creationId xmlns:p14="http://schemas.microsoft.com/office/powerpoint/2010/main" val="35204256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C90F-C805-2C48-8F84-3C0AF3E5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2C702-59FF-394E-8CEE-0A0C9079F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approach</a:t>
            </a:r>
          </a:p>
          <a:p>
            <a:r>
              <a:rPr lang="en-US" dirty="0"/>
              <a:t>End-to-end models</a:t>
            </a:r>
          </a:p>
        </p:txBody>
      </p:sp>
    </p:spTree>
    <p:extLst>
      <p:ext uri="{BB962C8B-B14F-4D97-AF65-F5344CB8AC3E}">
        <p14:creationId xmlns:p14="http://schemas.microsoft.com/office/powerpoint/2010/main" val="30265629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F463-59FF-F24F-8EE1-075F21DF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Speech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6CC9A-6847-4947-9E00-2477D2462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transcription of speech to text, without an intermediate phonetic representation</a:t>
            </a:r>
          </a:p>
          <a:p>
            <a:r>
              <a:rPr lang="en-US" dirty="0"/>
              <a:t>Baidu: Deep Speech RNN, 5,000 hours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https://arxiv.org/pdf/1412.5567.pdf</a:t>
            </a:r>
            <a:endParaRPr lang="en-US" dirty="0"/>
          </a:p>
          <a:p>
            <a:r>
              <a:rPr lang="en-US" dirty="0"/>
              <a:t>Google: LSTM, 12,500 hours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hlinkClick r:id="rId4"/>
              </a:rPr>
              <a:t>https://arxiv.org/pdf/1712.01769.pdf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605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7D4B46B-74DF-E44F-996C-2F7372FB2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9D2132C-775F-DB45-852B-4C47E71A7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evaluate the ‘goodness’ of a word string output by a speech recognizer?</a:t>
            </a:r>
          </a:p>
          <a:p>
            <a:pPr eaLnBrk="1" hangingPunct="1"/>
            <a:r>
              <a:rPr lang="en-US" altLang="en-US"/>
              <a:t>Terms:</a:t>
            </a:r>
          </a:p>
          <a:p>
            <a:pPr lvl="1" eaLnBrk="1" hangingPunct="1"/>
            <a:r>
              <a:rPr lang="en-US" altLang="en-US"/>
              <a:t>ASR </a:t>
            </a:r>
            <a:r>
              <a:rPr lang="en-US" altLang="en-US">
                <a:solidFill>
                  <a:schemeClr val="accent2"/>
                </a:solidFill>
              </a:rPr>
              <a:t>hypothesis: </a:t>
            </a:r>
            <a:r>
              <a:rPr lang="en-US" altLang="en-US"/>
              <a:t>ASR output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Reference transcription: </a:t>
            </a:r>
            <a:r>
              <a:rPr lang="en-US" altLang="en-US"/>
              <a:t>ground truth – what was actually said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5810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C95EBF-D4F3-144B-B4F9-630C76A29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Transcription Accuracy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10B3739-CB02-534E-A72D-FDD61EE12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Word Error Rate (WER)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Minimum Edit Distance: </a:t>
            </a:r>
            <a:r>
              <a:rPr lang="en-US" altLang="en-US"/>
              <a:t>Distance in words between the ASR hypothesis and the reference transcription</a:t>
            </a:r>
            <a:endParaRPr lang="en-US" altLang="en-US">
              <a:solidFill>
                <a:schemeClr val="accent2"/>
              </a:solidFill>
            </a:endParaRPr>
          </a:p>
          <a:p>
            <a:pPr lvl="2" eaLnBrk="1" hangingPunct="1"/>
            <a:r>
              <a:rPr lang="en-US" altLang="en-US">
                <a:solidFill>
                  <a:schemeClr val="accent2"/>
                </a:solidFill>
              </a:rPr>
              <a:t>Edit Distance</a:t>
            </a:r>
            <a:r>
              <a:rPr lang="en-US" altLang="en-US"/>
              <a:t>: = (Substitutions+Insertions+Deletions)/N</a:t>
            </a:r>
          </a:p>
          <a:p>
            <a:pPr lvl="2" eaLnBrk="1" hangingPunct="1"/>
            <a:r>
              <a:rPr lang="en-US" altLang="en-US"/>
              <a:t>For ASR, usually all weighted equally but different weights can be used to minimize difference types of errors</a:t>
            </a:r>
          </a:p>
          <a:p>
            <a:pPr lvl="1" eaLnBrk="1" hangingPunct="1"/>
            <a:r>
              <a:rPr lang="en-US" altLang="en-US"/>
              <a:t>WER = Edit Distance * 100</a:t>
            </a:r>
          </a:p>
        </p:txBody>
      </p:sp>
    </p:spTree>
    <p:extLst>
      <p:ext uri="{BB962C8B-B14F-4D97-AF65-F5344CB8AC3E}">
        <p14:creationId xmlns:p14="http://schemas.microsoft.com/office/powerpoint/2010/main" val="30381237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70BA05B-5581-8448-AA8C-B366ED903C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WER Calculation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B2BAEEE-C71E-F944-8E29-3AFFA998D7E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862139"/>
            <a:ext cx="7620000" cy="4002087"/>
          </a:xfrm>
        </p:spPr>
        <p:txBody>
          <a:bodyPr/>
          <a:lstStyle/>
          <a:p>
            <a:pPr eaLnBrk="1" hangingPunct="1"/>
            <a:r>
              <a:rPr lang="en-US" altLang="en-US" sz="2200"/>
              <a:t>Word Error Rate = 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100 (Insertions+Substitutions + Deletions)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     ------------------------------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      Total Word in Correct Transcript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Alignment example: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REF:   portable ****       PHONE  UPSTAIRS last night so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HYP:   portable FORM  OF          STORES    last night so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Eval                        I         S        S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   WER = 100 (1+2+0)/6 = 50%</a:t>
            </a:r>
          </a:p>
        </p:txBody>
      </p:sp>
      <p:sp>
        <p:nvSpPr>
          <p:cNvPr id="9221" name="Slide Number Placeholder 4">
            <a:extLst>
              <a:ext uri="{FF2B5EF4-FFF2-40B4-BE49-F238E27FC236}">
                <a16:creationId xmlns:a16="http://schemas.microsoft.com/office/drawing/2014/main" id="{9E15D1ED-B91B-7042-8DD2-1BF5DCEDCAF1}"/>
              </a:ext>
            </a:extLst>
          </p:cNvPr>
          <p:cNvSpPr txBox="1">
            <a:spLocks noGrp="1"/>
          </p:cNvSpPr>
          <p:nvPr/>
        </p:nvSpPr>
        <p:spPr bwMode="auto">
          <a:xfrm>
            <a:off x="10210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948AC59-909F-1849-9397-3AA15B16B2A4}" type="slidenum">
              <a:rPr lang="en-US" altLang="en-US" sz="1400">
                <a:solidFill>
                  <a:srgbClr val="721028"/>
                </a:solidFill>
                <a:ea typeface="ＭＳ Ｐゴシック" panose="020B0600070205080204" pitchFamily="34" charset="-128"/>
              </a:rPr>
              <a:pPr algn="r"/>
              <a:t>54</a:t>
            </a:fld>
            <a:endParaRPr lang="en-US" altLang="en-US" sz="1400">
              <a:solidFill>
                <a:srgbClr val="721028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770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66FD054-AB75-9F4F-85F2-B72F8CEEB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F119935-0E95-5349-9A98-C52DAB575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200"/>
              <a:t>Word Error Rate = 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100 (Insertions+Substitutions + Deletions)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     ------------------------------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Total Word in Correct Transcript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Alignment example: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altLang="en-US" sz="220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REF:   portable     ****   phone  upstairs last  night so ***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HYP:   preferable  form of         stores    next light  so far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Eval           S             I    S          S          S      S           I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   WER = 100 (1+5+1)/6 = 117%</a:t>
            </a:r>
          </a:p>
          <a:p>
            <a:pPr eaLnBrk="1" hangingPunct="1"/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759731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A4762F9-5CD8-DF47-B010-588115B799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NIST sctk-1.3 scoring softare:</a:t>
            </a:r>
            <a:br>
              <a:rPr lang="en-US" altLang="en-US"/>
            </a:br>
            <a:r>
              <a:rPr lang="en-US" altLang="en-US"/>
              <a:t>Computing WER with sclite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87D569C-731D-204A-B76A-8B8FC4FB67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en-US" altLang="en-US" sz="2200" dirty="0">
                <a:hlinkClick r:id="rId3"/>
              </a:rPr>
              <a:t>https://github.com/usnistgov/SCTK</a:t>
            </a:r>
            <a:endParaRPr lang="en-US" altLang="en-US" sz="2200" dirty="0"/>
          </a:p>
          <a:p>
            <a:pPr eaLnBrk="1" hangingPunct="1"/>
            <a:r>
              <a:rPr lang="en-US" altLang="en-US" sz="2200" dirty="0" err="1"/>
              <a:t>Sclite</a:t>
            </a:r>
            <a:r>
              <a:rPr lang="en-US" altLang="en-US" sz="2200" dirty="0"/>
              <a:t> aligns a hypothesized text (HYP) (from the recognizer) with a correct or reference text (REF) (human transcribed)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 dirty="0">
                <a:latin typeface="Courier" pitchFamily="2" charset="0"/>
              </a:rPr>
              <a:t>id: (2347-b-013)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 dirty="0">
                <a:latin typeface="Courier" pitchFamily="2" charset="0"/>
              </a:rPr>
              <a:t>Scores: (#C #S #D #I) 9 3 1 2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 dirty="0">
                <a:latin typeface="Courier" pitchFamily="2" charset="0"/>
              </a:rPr>
              <a:t>REF:  was an engineer SO I   </a:t>
            </a:r>
            <a:r>
              <a:rPr lang="en-US" altLang="en-US" sz="2200" dirty="0" err="1">
                <a:latin typeface="Courier" pitchFamily="2" charset="0"/>
              </a:rPr>
              <a:t>i</a:t>
            </a:r>
            <a:r>
              <a:rPr lang="en-US" altLang="en-US" sz="2200" dirty="0">
                <a:latin typeface="Courier" pitchFamily="2" charset="0"/>
              </a:rPr>
              <a:t> was always with **** **** MEN UM   and they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 dirty="0">
                <a:latin typeface="Courier" pitchFamily="2" charset="0"/>
              </a:rPr>
              <a:t>HYP:  was an engineer ** AND </a:t>
            </a:r>
            <a:r>
              <a:rPr lang="en-US" altLang="en-US" sz="2200" dirty="0" err="1">
                <a:latin typeface="Courier" pitchFamily="2" charset="0"/>
              </a:rPr>
              <a:t>i</a:t>
            </a:r>
            <a:r>
              <a:rPr lang="en-US" altLang="en-US" sz="2200" dirty="0">
                <a:latin typeface="Courier" pitchFamily="2" charset="0"/>
              </a:rPr>
              <a:t> was always with THEM THEY ALL THAT and they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 dirty="0" err="1">
                <a:latin typeface="Courier" pitchFamily="2" charset="0"/>
              </a:rPr>
              <a:t>Eval</a:t>
            </a:r>
            <a:r>
              <a:rPr lang="en-US" altLang="en-US" sz="2200" dirty="0">
                <a:latin typeface="Courier" pitchFamily="2" charset="0"/>
              </a:rPr>
              <a:t>:                 D  S                     I    I    S   S</a:t>
            </a:r>
          </a:p>
        </p:txBody>
      </p:sp>
    </p:spTree>
    <p:extLst>
      <p:ext uri="{BB962C8B-B14F-4D97-AF65-F5344CB8AC3E}">
        <p14:creationId xmlns:p14="http://schemas.microsoft.com/office/powerpoint/2010/main" val="42285004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050D6F1-97CD-4348-A3FB-BB8FD8C43A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Sclite output for error analysis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4A9E7A7-3078-2E4B-9A4F-4BACFC01694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00200"/>
            <a:ext cx="8077200" cy="4953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CONFUSION PAIRS                  Total                 (972)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                              With &gt;=  1 occurances (972)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1:    6  -&gt;  (%hesitation) ==&gt; 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2:    6  -&gt;  the ==&gt; that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3:    5  -&gt;  but ==&gt; that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4:    4  -&gt;  a ==&gt; the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5:    4  -&gt;  four ==&gt; for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6:    4  -&gt;  in ==&gt; and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7:    4  -&gt;  there ==&gt; that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8:    3  -&gt;  (%hesitation) ==&gt; and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9:    3  -&gt;  (%hesitation) ==&gt; the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10:    3  -&gt;  (a-) ==&gt; i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11:    3  -&gt;  and ==&gt; i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12:    3  -&gt;  and ==&gt; in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13:    3  -&gt;  are ==&gt; there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14:    3  -&gt;  as ==&gt; is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15:    3  -&gt;  have ==&gt; that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16:    3  -&gt;  is ==&gt; this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4888393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3DF5939-23A0-2B4B-9350-FAF28BCFB8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Sclite output for error analysis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536B916-0233-4445-B345-94F7C797A7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000">
                <a:latin typeface="Courier" pitchFamily="2" charset="0"/>
              </a:rPr>
              <a:t>  </a:t>
            </a:r>
            <a:r>
              <a:rPr lang="en-US" altLang="en-US" sz="1600">
                <a:latin typeface="Courier" pitchFamily="2" charset="0"/>
              </a:rPr>
              <a:t>17:    3  -&gt;  it ==&gt; that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18:    3  -&gt;  mouse ==&gt; most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19:    3  -&gt;  was ==&gt; is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20:    3  -&gt;  was ==&gt; this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21:    3  -&gt;  you ==&gt; we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22:    2  -&gt;  (%hesitation) ==&gt; it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23:    2  -&gt;  (%hesitation) ==&gt; that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24:    2  -&gt;  (%hesitation) ==&gt; to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25:    2  -&gt;  (%hesitation) ==&gt; yeah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26:    2  -&gt;  a ==&gt; all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27:    2  -&gt;  a ==&gt; know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28:    2  -&gt;  a ==&gt; you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29:    2  -&gt;  along ==&gt; well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30:    2  -&gt;  and ==&gt; it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31:    2  -&gt;  and ==&gt; we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32:    2  -&gt;  and ==&gt; you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33:    2  -&gt;  are ==&gt; i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34:    2  -&gt;  are ==&gt; were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2831368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B3BFDD9-6018-214F-9225-B3A856311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Types of Error Analysis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DC236CA-7959-F540-85AC-0C98F0CE0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speakers are most often misrecognized (Doddington ’98)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Sheep</a:t>
            </a:r>
            <a:r>
              <a:rPr lang="en-US" altLang="en-US"/>
              <a:t>:  speakers who are easily recognized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Goats</a:t>
            </a:r>
            <a:r>
              <a:rPr lang="en-US" altLang="en-US"/>
              <a:t>:  speakers who are really hard to recognize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Lambs</a:t>
            </a:r>
            <a:r>
              <a:rPr lang="en-US" altLang="en-US"/>
              <a:t>:  speakers who are easily impersonated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Wolves</a:t>
            </a:r>
            <a:r>
              <a:rPr lang="en-US" altLang="en-US"/>
              <a:t>: speakers who are good at impersonating others </a:t>
            </a:r>
          </a:p>
        </p:txBody>
      </p:sp>
    </p:spTree>
    <p:extLst>
      <p:ext uri="{BB962C8B-B14F-4D97-AF65-F5344CB8AC3E}">
        <p14:creationId xmlns:p14="http://schemas.microsoft.com/office/powerpoint/2010/main" val="240534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9247-731E-B248-8D11-00ED7045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72BA1-7703-2A4C-8D30-78343B5D5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Speaking style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Speaker characteristics</a:t>
            </a:r>
          </a:p>
          <a:p>
            <a:r>
              <a:rPr lang="en-US" dirty="0"/>
              <a:t>Domain specific challenges</a:t>
            </a:r>
          </a:p>
        </p:txBody>
      </p:sp>
    </p:spTree>
    <p:extLst>
      <p:ext uri="{BB962C8B-B14F-4D97-AF65-F5344CB8AC3E}">
        <p14:creationId xmlns:p14="http://schemas.microsoft.com/office/powerpoint/2010/main" val="6075632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3BE4804-C071-5545-AC7F-BA4679F9E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248A01D-ADAA-5A4C-A9BC-633CD978E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(context-dependent) phones are least well recognized?</a:t>
            </a:r>
          </a:p>
          <a:p>
            <a:pPr lvl="1"/>
            <a:r>
              <a:rPr lang="en-US" altLang="en-US"/>
              <a:t>Can we predict this?</a:t>
            </a:r>
          </a:p>
          <a:p>
            <a:r>
              <a:rPr lang="en-US" altLang="en-US"/>
              <a:t>What words are most confusable (confusability matrix)?</a:t>
            </a:r>
          </a:p>
          <a:p>
            <a:pPr lvl="1"/>
            <a:r>
              <a:rPr lang="en-US" altLang="en-US"/>
              <a:t>Can we predict this?</a:t>
            </a:r>
          </a:p>
        </p:txBody>
      </p:sp>
    </p:spTree>
    <p:extLst>
      <p:ext uri="{BB962C8B-B14F-4D97-AF65-F5344CB8AC3E}">
        <p14:creationId xmlns:p14="http://schemas.microsoft.com/office/powerpoint/2010/main" val="12452164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D7DE75-7F7E-504E-B23A-5C3D3FDCB4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Are there better metrics than WER?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50B5ADB-746E-7443-8121-D56C2FED38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WER useful to compute </a:t>
            </a:r>
            <a:r>
              <a:rPr lang="en-US" altLang="en-US" sz="2400">
                <a:solidFill>
                  <a:schemeClr val="accent2"/>
                </a:solidFill>
              </a:rPr>
              <a:t>transcription accuracy</a:t>
            </a:r>
          </a:p>
          <a:p>
            <a:pPr eaLnBrk="1" hangingPunct="1"/>
            <a:r>
              <a:rPr lang="en-US" altLang="en-US" sz="2400"/>
              <a:t>But should we be more concerned with meaning (“semantic error rate”)?</a:t>
            </a:r>
          </a:p>
          <a:p>
            <a:pPr lvl="1" eaLnBrk="1" hangingPunct="1"/>
            <a:r>
              <a:rPr lang="en-US" altLang="en-US"/>
              <a:t>Good idea, but hard to agree on approach</a:t>
            </a:r>
          </a:p>
          <a:p>
            <a:pPr lvl="1" eaLnBrk="1" hangingPunct="1"/>
            <a:r>
              <a:rPr lang="en-US" altLang="en-US"/>
              <a:t>Applied mostly in spoken dialogue systems, where semantics desired is clear</a:t>
            </a:r>
          </a:p>
          <a:p>
            <a:pPr lvl="1" eaLnBrk="1" hangingPunct="1"/>
            <a:r>
              <a:rPr lang="en-US" altLang="en-US"/>
              <a:t>What ASR applications will be different?</a:t>
            </a:r>
          </a:p>
          <a:p>
            <a:pPr lvl="2" eaLnBrk="1" hangingPunct="1"/>
            <a:r>
              <a:rPr lang="en-US" altLang="en-US"/>
              <a:t>Speech-to-speech translation?</a:t>
            </a:r>
          </a:p>
          <a:p>
            <a:pPr lvl="2" eaLnBrk="1" hangingPunct="1"/>
            <a:r>
              <a:rPr lang="en-US" altLang="en-US"/>
              <a:t>Medical dictation systems?</a:t>
            </a:r>
          </a:p>
        </p:txBody>
      </p:sp>
    </p:spTree>
    <p:extLst>
      <p:ext uri="{BB962C8B-B14F-4D97-AF65-F5344CB8AC3E}">
        <p14:creationId xmlns:p14="http://schemas.microsoft.com/office/powerpoint/2010/main" val="3036883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145AD4-7B3A-F944-8DEE-0996FB7DB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Concept Accuracy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7E88645-7088-1242-BB39-C39D6DCC53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Spoken Dialogue Systems often based on recognition of Domain Concepts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Input:</a:t>
            </a:r>
            <a:r>
              <a:rPr lang="en-US" altLang="en-US" sz="2400">
                <a:solidFill>
                  <a:srgbClr val="FF3300"/>
                </a:solidFill>
              </a:rPr>
              <a:t>  I want to go to Boston from Baltimore on September 29.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Goal: Maximize </a:t>
            </a:r>
            <a:r>
              <a:rPr lang="en-US" altLang="en-US" sz="2400">
                <a:solidFill>
                  <a:schemeClr val="accent2"/>
                </a:solidFill>
              </a:rPr>
              <a:t>concept accuracy </a:t>
            </a:r>
            <a:r>
              <a:rPr lang="en-US" altLang="en-US" sz="2400"/>
              <a:t>(total number of domain concepts in reference transcription of user input)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graphicFrame>
        <p:nvGraphicFramePr>
          <p:cNvPr id="7202" name="Group 34">
            <a:extLst>
              <a:ext uri="{FF2B5EF4-FFF2-40B4-BE49-F238E27FC236}">
                <a16:creationId xmlns:a16="http://schemas.microsoft.com/office/drawing/2014/main" id="{F9B86AFD-D783-3B4E-AD69-7CF353F4DD9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80200" y="1600201"/>
          <a:ext cx="2844800" cy="4151313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Concept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 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Baltimore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Target City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Boston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Travel Date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Sept. 29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5573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4CE7510-B428-9E41-B90D-5779AADEA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685801"/>
            <a:ext cx="9715500" cy="5440363"/>
          </a:xfrm>
        </p:spPr>
        <p:txBody>
          <a:bodyPr/>
          <a:lstStyle/>
          <a:p>
            <a:pPr lvl="1" eaLnBrk="1" hangingPunct="1"/>
            <a:r>
              <a:rPr lang="en-US" altLang="en-US" dirty="0"/>
              <a:t>CA Score:  How many domain concepts were correctly recognized of total N mentioned in reference transcription</a:t>
            </a:r>
          </a:p>
          <a:p>
            <a:pPr lvl="2"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Reference: I want to go from Boston to Baltimore on September 29</a:t>
            </a:r>
          </a:p>
          <a:p>
            <a:pPr lvl="2"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Hypothesis: </a:t>
            </a:r>
            <a:r>
              <a:rPr lang="en-US" altLang="en-US" dirty="0">
                <a:solidFill>
                  <a:schemeClr val="accent2"/>
                </a:solidFill>
              </a:rPr>
              <a:t>Go </a:t>
            </a:r>
            <a:r>
              <a:rPr lang="en-US" altLang="en-US" i="1" dirty="0">
                <a:solidFill>
                  <a:schemeClr val="accent2"/>
                </a:solidFill>
              </a:rPr>
              <a:t>from</a:t>
            </a:r>
            <a:r>
              <a:rPr lang="en-US" altLang="en-US" dirty="0">
                <a:solidFill>
                  <a:schemeClr val="accent2"/>
                </a:solidFill>
              </a:rPr>
              <a:t> Boston </a:t>
            </a:r>
            <a:r>
              <a:rPr lang="en-US" altLang="en-US" i="1" dirty="0">
                <a:solidFill>
                  <a:schemeClr val="accent2"/>
                </a:solidFill>
              </a:rPr>
              <a:t>to</a:t>
            </a:r>
            <a:r>
              <a:rPr lang="en-US" altLang="en-US" dirty="0">
                <a:solidFill>
                  <a:schemeClr val="accent2"/>
                </a:solidFill>
              </a:rPr>
              <a:t> Baltimore on December 29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2 concepts correctly recognized/3 concepts in ref transcription * 100 = 66% Concept Accuracy</a:t>
            </a:r>
          </a:p>
          <a:p>
            <a:pPr lvl="1" eaLnBrk="1" hangingPunct="1"/>
            <a:r>
              <a:rPr lang="en-US" altLang="en-US" dirty="0"/>
              <a:t>What is the WER?</a:t>
            </a:r>
          </a:p>
          <a:p>
            <a:pPr lvl="2" eaLnBrk="1" hangingPunct="1"/>
            <a:r>
              <a:rPr lang="en-US" altLang="en-US" dirty="0"/>
              <a:t>3 Ins+2 Subst+0Del/11 * 100 = 45% WER (55% Word Accuracy)</a:t>
            </a:r>
          </a:p>
        </p:txBody>
      </p:sp>
    </p:spTree>
    <p:extLst>
      <p:ext uri="{BB962C8B-B14F-4D97-AF65-F5344CB8AC3E}">
        <p14:creationId xmlns:p14="http://schemas.microsoft.com/office/powerpoint/2010/main" val="23835514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F61EB7B-2CC1-4443-8BA7-FD30AA9B8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Sentence Error Rate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6CDD59B-8AEE-D841-9EC5-A353AAF2B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Percentage of sentences with at least one error</a:t>
            </a:r>
          </a:p>
          <a:p>
            <a:pPr lvl="1" eaLnBrk="1" hangingPunct="1"/>
            <a:r>
              <a:rPr lang="en-US" altLang="en-US"/>
              <a:t>Transcription error</a:t>
            </a:r>
          </a:p>
          <a:p>
            <a:pPr lvl="1" eaLnBrk="1" hangingPunct="1"/>
            <a:r>
              <a:rPr lang="en-US" altLang="en-US"/>
              <a:t>Concept error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5784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60FFBD3-4CB5-6847-A055-1E1A98ED9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Which Metric is Better?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5EBE7F7-7295-354C-9E10-DC06462B3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Transcription accuracy?</a:t>
            </a:r>
          </a:p>
          <a:p>
            <a:pPr eaLnBrk="1" hangingPunct="1"/>
            <a:r>
              <a:rPr lang="en-US" altLang="en-US"/>
              <a:t>Semantic accuracy?</a:t>
            </a:r>
          </a:p>
        </p:txBody>
      </p:sp>
    </p:spTree>
    <p:extLst>
      <p:ext uri="{BB962C8B-B14F-4D97-AF65-F5344CB8AC3E}">
        <p14:creationId xmlns:p14="http://schemas.microsoft.com/office/powerpoint/2010/main" val="21431065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1306B-DCF3-2942-9FF6-3EFBD5CB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ASR a solved problem?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0C4D-D126-D84F-888D-D642C728F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725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B860-6A45-5648-B8CC-86CAC7C0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3D7ED-E569-7446-94C0-33AEDFEDE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Reference: “let’s meet up </a:t>
            </a:r>
            <a:r>
              <a:rPr lang="en-US" b="1" dirty="0"/>
              <a:t>Tuesday</a:t>
            </a:r>
            <a:r>
              <a:rPr lang="en-US" dirty="0"/>
              <a:t>” </a:t>
            </a:r>
          </a:p>
          <a:p>
            <a:pPr marL="0" indent="0">
              <a:buNone/>
            </a:pPr>
            <a:r>
              <a:rPr lang="en-US" dirty="0"/>
              <a:t>Semantic error: “let’s meet up </a:t>
            </a:r>
            <a:r>
              <a:rPr lang="en-US" b="1" dirty="0"/>
              <a:t>today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Word error: “let’s meet Tuesday”</a:t>
            </a:r>
          </a:p>
        </p:txBody>
      </p:sp>
    </p:spTree>
    <p:extLst>
      <p:ext uri="{BB962C8B-B14F-4D97-AF65-F5344CB8AC3E}">
        <p14:creationId xmlns:p14="http://schemas.microsoft.com/office/powerpoint/2010/main" val="5017832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"/>
            <a:ext cx="7772400" cy="63976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HSR versus ASR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31" y="639762"/>
            <a:ext cx="5689737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19413"/>
            <a:ext cx="5638800" cy="3042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640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hlinkClick r:id="rId5"/>
              </a:rPr>
              <a:t>(Saon et al,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622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EA8B-9686-AF4B-A162-63E017E1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and speaker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2D481-AEED-6C40-9147-DC10F9909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Noisy environments</a:t>
            </a:r>
          </a:p>
          <a:p>
            <a:r>
              <a:rPr lang="en-US" dirty="0"/>
              <a:t>Multiple speakers</a:t>
            </a:r>
          </a:p>
          <a:p>
            <a:r>
              <a:rPr lang="en-US" dirty="0"/>
              <a:t>Speaker dialect, accent</a:t>
            </a:r>
          </a:p>
          <a:p>
            <a:r>
              <a:rPr lang="en-US" dirty="0"/>
              <a:t>Speaker 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8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BDE080C-1733-3643-B9A8-07607C53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C14F-C657-4C45-823F-7C81070206D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66626" name="Rectangle 2">
            <a:extLst>
              <a:ext uri="{FF2B5EF4-FFF2-40B4-BE49-F238E27FC236}">
                <a16:creationId xmlns:a16="http://schemas.microsoft.com/office/drawing/2014/main" id="{F46246F1-42A1-1043-9EAC-68A039C06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Speech Recognition: the Early Years</a:t>
            </a:r>
          </a:p>
        </p:txBody>
      </p:sp>
      <p:sp>
        <p:nvSpPr>
          <p:cNvPr id="666627" name="Rectangle 3">
            <a:extLst>
              <a:ext uri="{FF2B5EF4-FFF2-40B4-BE49-F238E27FC236}">
                <a16:creationId xmlns:a16="http://schemas.microsoft.com/office/drawing/2014/main" id="{116BE66F-DAB6-384A-9DEC-4D3DD7CB1D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62800" y="1155700"/>
            <a:ext cx="3200400" cy="2806700"/>
          </a:xfrm>
        </p:spPr>
        <p:txBody>
          <a:bodyPr/>
          <a:lstStyle/>
          <a:p>
            <a:r>
              <a:rPr lang="en-US" altLang="en-US" sz="2400"/>
              <a:t>1952 –  Automatic Digit Recognition (AUDREY)</a:t>
            </a:r>
          </a:p>
          <a:p>
            <a:pPr lvl="1"/>
            <a:r>
              <a:rPr lang="en-US" altLang="en-US" sz="2000"/>
              <a:t>Davis, Biddulph, Balashek (Bell Laboratories)</a:t>
            </a:r>
          </a:p>
        </p:txBody>
      </p:sp>
      <p:pic>
        <p:nvPicPr>
          <p:cNvPr id="666628" name="Picture 4" descr="Audrey-Diagram">
            <a:extLst>
              <a:ext uri="{FF2B5EF4-FFF2-40B4-BE49-F238E27FC236}">
                <a16:creationId xmlns:a16="http://schemas.microsoft.com/office/drawing/2014/main" id="{CC819771-277C-164A-9102-652D758555D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1838" y="1371600"/>
            <a:ext cx="5143500" cy="4406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29" name="Picture 5" descr="Davis_2">
            <a:extLst>
              <a:ext uri="{FF2B5EF4-FFF2-40B4-BE49-F238E27FC236}">
                <a16:creationId xmlns:a16="http://schemas.microsoft.com/office/drawing/2014/main" id="{730CFD87-45CE-0842-8D81-1D9D72DA9E3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7526" y="4232276"/>
            <a:ext cx="5070475" cy="2379663"/>
          </a:xfr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128657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FE05-307E-CB4C-A799-C0AB0058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Accents and Noise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F2D680-0C84-8944-B643-313947A90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55525"/>
            <a:ext cx="11751216" cy="4067088"/>
          </a:xfrm>
        </p:spPr>
      </p:pic>
    </p:spTree>
    <p:extLst>
      <p:ext uri="{BB962C8B-B14F-4D97-AF65-F5344CB8AC3E}">
        <p14:creationId xmlns:p14="http://schemas.microsoft.com/office/powerpoint/2010/main" val="20430414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FBFF-191F-2946-A479-3FB3F040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79E5-41C3-054A-A55D-55A7FAA26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Variations of the same language, specific to geographic regions or social groups</a:t>
            </a:r>
          </a:p>
          <a:p>
            <a:pPr lvl="1"/>
            <a:r>
              <a:rPr lang="en-US" dirty="0"/>
              <a:t>E.g. Mexican, Argentine, Castilian are all Spanish dialects</a:t>
            </a:r>
          </a:p>
          <a:p>
            <a:r>
              <a:rPr lang="en-US" dirty="0"/>
              <a:t>Custom ASR per dialect?</a:t>
            </a:r>
          </a:p>
          <a:p>
            <a:r>
              <a:rPr lang="en-US" dirty="0">
                <a:hlinkClick r:id="rId3"/>
              </a:rPr>
              <a:t>Multi-dialect speech recognition with a single sequence-to-sequence model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866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BBED-A0D2-1142-82E4-9E8CAD9A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research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04CBC-D9B8-C04B-BAFD-A61E774D9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resource languages</a:t>
            </a:r>
          </a:p>
          <a:p>
            <a:r>
              <a:rPr lang="en-US" dirty="0"/>
              <a:t>Code switching</a:t>
            </a:r>
          </a:p>
          <a:p>
            <a:r>
              <a:rPr lang="en-US" dirty="0"/>
              <a:t>ASR </a:t>
            </a:r>
          </a:p>
        </p:txBody>
      </p:sp>
    </p:spTree>
    <p:extLst>
      <p:ext uri="{BB962C8B-B14F-4D97-AF65-F5344CB8AC3E}">
        <p14:creationId xmlns:p14="http://schemas.microsoft.com/office/powerpoint/2010/main" val="6572459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A7E5-7DDC-BC40-9C18-DC593ADC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 ASR toolkits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E9357-C9C7-7945-A00A-0BF8088E9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CMU Sphinx </a:t>
            </a:r>
            <a:r>
              <a:rPr lang="en-US" dirty="0"/>
              <a:t>(CMU)</a:t>
            </a:r>
          </a:p>
          <a:p>
            <a:r>
              <a:rPr lang="en-US" dirty="0">
                <a:hlinkClick r:id="rId4"/>
              </a:rPr>
              <a:t>Kaldi</a:t>
            </a:r>
            <a:r>
              <a:rPr lang="en-US" dirty="0"/>
              <a:t> (orig. Johns Hopkins University workshop)</a:t>
            </a:r>
          </a:p>
          <a:p>
            <a:r>
              <a:rPr lang="en-US" dirty="0">
                <a:hlinkClick r:id="rId5"/>
              </a:rPr>
              <a:t>HTK</a:t>
            </a:r>
            <a:r>
              <a:rPr lang="en-US" dirty="0"/>
              <a:t> (Cambridge University)</a:t>
            </a:r>
          </a:p>
          <a:p>
            <a:r>
              <a:rPr lang="en-US" dirty="0">
                <a:hlinkClick r:id="rId6"/>
              </a:rPr>
              <a:t>Julius</a:t>
            </a:r>
            <a:r>
              <a:rPr lang="en-US" dirty="0"/>
              <a:t> (orig. Kyoto </a:t>
            </a:r>
            <a:r>
              <a:rPr lang="en-US" dirty="0" err="1"/>
              <a:t>Univeristy</a:t>
            </a:r>
            <a:r>
              <a:rPr lang="en-US" dirty="0"/>
              <a:t>)</a:t>
            </a:r>
          </a:p>
          <a:p>
            <a:r>
              <a:rPr lang="en-US" dirty="0">
                <a:hlinkClick r:id="rId7"/>
              </a:rPr>
              <a:t>DeepSpeech</a:t>
            </a:r>
            <a:r>
              <a:rPr lang="en-US" dirty="0"/>
              <a:t> (Mozilla)</a:t>
            </a:r>
          </a:p>
          <a:p>
            <a:r>
              <a:rPr lang="en-US" dirty="0">
                <a:hlinkClick r:id="rId8"/>
              </a:rPr>
              <a:t>Wav2Letter++ </a:t>
            </a:r>
            <a:r>
              <a:rPr lang="en-US" dirty="0"/>
              <a:t>(Facebook AI)</a:t>
            </a:r>
          </a:p>
          <a:p>
            <a:r>
              <a:rPr lang="en-US" dirty="0">
                <a:hlinkClick r:id="rId9"/>
              </a:rPr>
              <a:t>DeepSpeech2</a:t>
            </a:r>
            <a:r>
              <a:rPr lang="en-US" dirty="0"/>
              <a:t> (Baidu)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049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778D-4FB9-F14E-9AFB-B669F1C4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BDA2-3DA9-6F4D-BCE5-13F890D30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proposals due</a:t>
            </a:r>
          </a:p>
          <a:p>
            <a:r>
              <a:rPr lang="en-US" dirty="0"/>
              <a:t>Weekly research topics</a:t>
            </a:r>
          </a:p>
        </p:txBody>
      </p:sp>
    </p:spTree>
    <p:extLst>
      <p:ext uri="{BB962C8B-B14F-4D97-AF65-F5344CB8AC3E}">
        <p14:creationId xmlns:p14="http://schemas.microsoft.com/office/powerpoint/2010/main" val="247841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50F8-FAAD-9E49-8BE8-FF441047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Shoebox, 1961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6CBBA-6813-D74A-A36F-E06D9B630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 recognition and arithmetic operations</a:t>
            </a:r>
          </a:p>
          <a:p>
            <a:r>
              <a:rPr lang="en-US" dirty="0"/>
              <a:t>Could compute and print the solution</a:t>
            </a:r>
          </a:p>
        </p:txBody>
      </p:sp>
    </p:spTree>
    <p:extLst>
      <p:ext uri="{BB962C8B-B14F-4D97-AF65-F5344CB8AC3E}">
        <p14:creationId xmlns:p14="http://schemas.microsoft.com/office/powerpoint/2010/main" val="27584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961 Shoebox   IBM Archives 78 013">
            <a:hlinkClick r:id="" action="ppaction://media"/>
            <a:extLst>
              <a:ext uri="{FF2B5EF4-FFF2-40B4-BE49-F238E27FC236}">
                <a16:creationId xmlns:a16="http://schemas.microsoft.com/office/drawing/2014/main" id="{79289214-5115-8E47-BEC3-0B5CDFF601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32481" y="365125"/>
            <a:ext cx="8327038" cy="62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6132</TotalTime>
  <Words>2952</Words>
  <Application>Microsoft Macintosh PowerPoint</Application>
  <PresentationFormat>Widescreen</PresentationFormat>
  <Paragraphs>529</Paragraphs>
  <Slides>74</Slides>
  <Notes>54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Calibri</vt:lpstr>
      <vt:lpstr>Calibri Light</vt:lpstr>
      <vt:lpstr>Comic Sans MS</vt:lpstr>
      <vt:lpstr>Courier</vt:lpstr>
      <vt:lpstr>Times New Roman</vt:lpstr>
      <vt:lpstr>Wingdings</vt:lpstr>
      <vt:lpstr>Office Theme</vt:lpstr>
      <vt:lpstr>Equation</vt:lpstr>
      <vt:lpstr>Automatic Speech Recognition</vt:lpstr>
      <vt:lpstr>Announcements</vt:lpstr>
      <vt:lpstr>Proposals</vt:lpstr>
      <vt:lpstr>What is ASR?</vt:lpstr>
      <vt:lpstr>ASR applications</vt:lpstr>
      <vt:lpstr>Challenges</vt:lpstr>
      <vt:lpstr>Speech Recognition: the Early Years</vt:lpstr>
      <vt:lpstr>IBM Shoebox, 1961</vt:lpstr>
      <vt:lpstr>PowerPoint Presentation</vt:lpstr>
      <vt:lpstr>1960’s – Speech Processing and  Digital Computers</vt:lpstr>
      <vt:lpstr>PowerPoint Presentation</vt:lpstr>
      <vt:lpstr>1971-1976: The ARPA SUR project </vt:lpstr>
      <vt:lpstr>PowerPoint Presentation</vt:lpstr>
      <vt:lpstr>1970’s – Dynamic Time Warping The Brute Force of the Engineering Approach</vt:lpstr>
      <vt:lpstr>1980s -- The Statistical Approach</vt:lpstr>
      <vt:lpstr>1980-1990 – Statistical approach becomes ubiquitous</vt:lpstr>
      <vt:lpstr>PowerPoint Presentation</vt:lpstr>
      <vt:lpstr>Large Vocabulary Continuous Speech Recognition (LVCSR)</vt:lpstr>
      <vt:lpstr>PowerPoint Presentation</vt:lpstr>
      <vt:lpstr>Current error rates</vt:lpstr>
      <vt:lpstr>HSR versus ASR</vt:lpstr>
      <vt:lpstr>How to Build an ASR System</vt:lpstr>
      <vt:lpstr>ASR Paradigm</vt:lpstr>
      <vt:lpstr>The Noisy Channel Model</vt:lpstr>
      <vt:lpstr>The Noisy Channel Model:  Assumptions</vt:lpstr>
      <vt:lpstr>Noisy Channel Model</vt:lpstr>
      <vt:lpstr>Speech Recognition Architecture</vt:lpstr>
      <vt:lpstr>Noisy channel model</vt:lpstr>
      <vt:lpstr>The noisy channel model</vt:lpstr>
      <vt:lpstr>Speech Architecture meets Noisy Channel</vt:lpstr>
      <vt:lpstr>Components of an ASR System</vt:lpstr>
      <vt:lpstr>Training and Test Corpora</vt:lpstr>
      <vt:lpstr>Building the Acoustic Model</vt:lpstr>
      <vt:lpstr>Training a Word HMM</vt:lpstr>
      <vt:lpstr>PowerPoint Presentation</vt:lpstr>
      <vt:lpstr>Training the Acoustic Model</vt:lpstr>
      <vt:lpstr>Building the Pronunciation Model</vt:lpstr>
      <vt:lpstr>Lexicon</vt:lpstr>
      <vt:lpstr>HMMs for speech</vt:lpstr>
      <vt:lpstr>Each phone has 3 subphones</vt:lpstr>
      <vt:lpstr>Resulting HMM word model for “six”</vt:lpstr>
      <vt:lpstr>HMM for the digit recognition task</vt:lpstr>
      <vt:lpstr>PowerPoint Presentation</vt:lpstr>
      <vt:lpstr>ASR Lexicon: Markov Models for Pronunciation</vt:lpstr>
      <vt:lpstr>Building the Language Model</vt:lpstr>
      <vt:lpstr>Search/Decoding</vt:lpstr>
      <vt:lpstr>Evaluating Success</vt:lpstr>
      <vt:lpstr>PowerPoint Presentation</vt:lpstr>
      <vt:lpstr>Summary: ASR Architecture</vt:lpstr>
      <vt:lpstr>Neural networks</vt:lpstr>
      <vt:lpstr>End-to-End Speech Recognition</vt:lpstr>
      <vt:lpstr>Evaluation</vt:lpstr>
      <vt:lpstr>Transcription Accuracy</vt:lpstr>
      <vt:lpstr>WER Calculation</vt:lpstr>
      <vt:lpstr>PowerPoint Presentation</vt:lpstr>
      <vt:lpstr>NIST sctk-1.3 scoring softare: Computing WER with sclite</vt:lpstr>
      <vt:lpstr>Sclite output for error analysis</vt:lpstr>
      <vt:lpstr>Sclite output for error analysis</vt:lpstr>
      <vt:lpstr>Other Types of Error Analysis</vt:lpstr>
      <vt:lpstr>PowerPoint Presentation</vt:lpstr>
      <vt:lpstr>Are there better metrics than WER?</vt:lpstr>
      <vt:lpstr>Concept Accuracy</vt:lpstr>
      <vt:lpstr>PowerPoint Presentation</vt:lpstr>
      <vt:lpstr>Sentence Error Rate</vt:lpstr>
      <vt:lpstr>Which Metric is Better?</vt:lpstr>
      <vt:lpstr>Is ASR a solved problem? </vt:lpstr>
      <vt:lpstr>Semantic Errors</vt:lpstr>
      <vt:lpstr>HSR versus ASR</vt:lpstr>
      <vt:lpstr>Domain and speaker variation</vt:lpstr>
      <vt:lpstr>Accents and Noise</vt:lpstr>
      <vt:lpstr>Dialects</vt:lpstr>
      <vt:lpstr>Other research areas</vt:lpstr>
      <vt:lpstr>Open source ASR toolkits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Speech Recognition</dc:title>
  <dc:creator>Sarah Levitan</dc:creator>
  <cp:lastModifiedBy>Julia H</cp:lastModifiedBy>
  <cp:revision>77</cp:revision>
  <dcterms:created xsi:type="dcterms:W3CDTF">2019-10-13T11:59:37Z</dcterms:created>
  <dcterms:modified xsi:type="dcterms:W3CDTF">2021-11-14T17:56:26Z</dcterms:modified>
</cp:coreProperties>
</file>