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72"/>
  </p:notesMasterIdLst>
  <p:handoutMasterIdLst>
    <p:handoutMasterId r:id="rId73"/>
  </p:handoutMasterIdLst>
  <p:sldIdLst>
    <p:sldId id="257" r:id="rId2"/>
    <p:sldId id="515" r:id="rId3"/>
    <p:sldId id="588" r:id="rId4"/>
    <p:sldId id="589" r:id="rId5"/>
    <p:sldId id="601" r:id="rId6"/>
    <p:sldId id="590" r:id="rId7"/>
    <p:sldId id="591" r:id="rId8"/>
    <p:sldId id="516" r:id="rId9"/>
    <p:sldId id="517" r:id="rId10"/>
    <p:sldId id="514" r:id="rId11"/>
    <p:sldId id="481" r:id="rId12"/>
    <p:sldId id="602" r:id="rId13"/>
    <p:sldId id="592" r:id="rId14"/>
    <p:sldId id="467" r:id="rId15"/>
    <p:sldId id="595" r:id="rId16"/>
    <p:sldId id="596" r:id="rId17"/>
    <p:sldId id="597" r:id="rId18"/>
    <p:sldId id="468" r:id="rId19"/>
    <p:sldId id="577" r:id="rId20"/>
    <p:sldId id="598" r:id="rId21"/>
    <p:sldId id="603" r:id="rId22"/>
    <p:sldId id="578" r:id="rId23"/>
    <p:sldId id="523" r:id="rId24"/>
    <p:sldId id="568" r:id="rId25"/>
    <p:sldId id="524" r:id="rId26"/>
    <p:sldId id="582" r:id="rId27"/>
    <p:sldId id="583" r:id="rId28"/>
    <p:sldId id="525" r:id="rId29"/>
    <p:sldId id="526" r:id="rId30"/>
    <p:sldId id="527" r:id="rId31"/>
    <p:sldId id="567" r:id="rId32"/>
    <p:sldId id="593" r:id="rId33"/>
    <p:sldId id="469" r:id="rId34"/>
    <p:sldId id="543" r:id="rId35"/>
    <p:sldId id="544" r:id="rId36"/>
    <p:sldId id="550" r:id="rId37"/>
    <p:sldId id="548" r:id="rId38"/>
    <p:sldId id="545" r:id="rId39"/>
    <p:sldId id="546" r:id="rId40"/>
    <p:sldId id="531" r:id="rId41"/>
    <p:sldId id="532" r:id="rId42"/>
    <p:sldId id="594" r:id="rId43"/>
    <p:sldId id="470" r:id="rId44"/>
    <p:sldId id="534" r:id="rId45"/>
    <p:sldId id="587" r:id="rId46"/>
    <p:sldId id="533" r:id="rId47"/>
    <p:sldId id="536" r:id="rId48"/>
    <p:sldId id="600" r:id="rId49"/>
    <p:sldId id="538" r:id="rId50"/>
    <p:sldId id="584" r:id="rId51"/>
    <p:sldId id="552" r:id="rId52"/>
    <p:sldId id="553" r:id="rId53"/>
    <p:sldId id="555" r:id="rId54"/>
    <p:sldId id="561" r:id="rId55"/>
    <p:sldId id="559" r:id="rId56"/>
    <p:sldId id="563" r:id="rId57"/>
    <p:sldId id="565" r:id="rId58"/>
    <p:sldId id="571" r:id="rId59"/>
    <p:sldId id="530" r:id="rId60"/>
    <p:sldId id="473" r:id="rId61"/>
    <p:sldId id="485" r:id="rId62"/>
    <p:sldId id="486" r:id="rId63"/>
    <p:sldId id="574" r:id="rId64"/>
    <p:sldId id="474" r:id="rId65"/>
    <p:sldId id="575" r:id="rId66"/>
    <p:sldId id="478" r:id="rId67"/>
    <p:sldId id="585" r:id="rId68"/>
    <p:sldId id="599" r:id="rId69"/>
    <p:sldId id="586" r:id="rId70"/>
    <p:sldId id="466" r:id="rId7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1056">
          <p15:clr>
            <a:srgbClr val="A4A3A4"/>
          </p15:clr>
        </p15:guide>
      </p15:sldGuideLst>
    </p:ext>
    <p:ext uri="{2D200454-40CA-4A62-9FC3-DE9A4176ACB9}">
      <p15:notesGuideLst xmlns:p15="http://schemas.microsoft.com/office/powerpoint/2012/main">
        <p15:guide id="1" orient="horz" pos="2260">
          <p15:clr>
            <a:srgbClr val="A4A3A4"/>
          </p15:clr>
        </p15:guide>
        <p15:guide id="2" pos="3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3300"/>
    <a:srgbClr val="5EB54B"/>
    <a:srgbClr val="FF9900"/>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335" autoAdjust="0"/>
    <p:restoredTop sz="75131" autoAdjust="0"/>
  </p:normalViewPr>
  <p:slideViewPr>
    <p:cSldViewPr>
      <p:cViewPr varScale="1">
        <p:scale>
          <a:sx n="72" d="100"/>
          <a:sy n="72" d="100"/>
        </p:scale>
        <p:origin x="1440" y="184"/>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76"/>
    </p:cViewPr>
  </p:sorterViewPr>
  <p:notesViewPr>
    <p:cSldViewPr>
      <p:cViewPr>
        <p:scale>
          <a:sx n="100" d="100"/>
          <a:sy n="100" d="100"/>
        </p:scale>
        <p:origin x="1944" y="-512"/>
      </p:cViewPr>
      <p:guideLst>
        <p:guide orient="horz" pos="2260"/>
        <p:guide pos="309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4099" name="Rectangle 3"/>
          <p:cNvSpPr>
            <a:spLocks noGrp="1" noChangeArrowheads="1"/>
          </p:cNvSpPr>
          <p:nvPr>
            <p:ph type="dt" sz="quarter" idx="1"/>
          </p:nvPr>
        </p:nvSpPr>
        <p:spPr bwMode="auto">
          <a:xfrm>
            <a:off x="4144963" y="-1588"/>
            <a:ext cx="3171825"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4100" name="Rectangle 4"/>
          <p:cNvSpPr>
            <a:spLocks noGrp="1" noChangeArrowheads="1"/>
          </p:cNvSpPr>
          <p:nvPr>
            <p:ph type="ftr" sz="quarter" idx="2"/>
          </p:nvPr>
        </p:nvSpPr>
        <p:spPr bwMode="auto">
          <a:xfrm>
            <a:off x="-1588" y="9120188"/>
            <a:ext cx="3171826"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4101" name="Rectangle 5"/>
          <p:cNvSpPr>
            <a:spLocks noGrp="1" noChangeArrowheads="1"/>
          </p:cNvSpPr>
          <p:nvPr>
            <p:ph type="sldNum" sz="quarter" idx="3"/>
          </p:nvPr>
        </p:nvSpPr>
        <p:spPr bwMode="auto">
          <a:xfrm>
            <a:off x="4144963" y="9120188"/>
            <a:ext cx="3171825"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3B479036-66C9-1142-BF7F-CCC5BA1BDEC5}" type="slidenum">
              <a:rPr lang="en-US"/>
              <a:pPr/>
              <a:t>‹#›</a:t>
            </a:fld>
            <a:endParaRPr lang="en-US"/>
          </a:p>
        </p:txBody>
      </p:sp>
    </p:spTree>
    <p:extLst>
      <p:ext uri="{BB962C8B-B14F-4D97-AF65-F5344CB8AC3E}">
        <p14:creationId xmlns:p14="http://schemas.microsoft.com/office/powerpoint/2010/main" val="28780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2051" name="Rectangle 3"/>
          <p:cNvSpPr>
            <a:spLocks noGrp="1" noChangeArrowheads="1"/>
          </p:cNvSpPr>
          <p:nvPr>
            <p:ph type="dt" idx="1"/>
          </p:nvPr>
        </p:nvSpPr>
        <p:spPr bwMode="auto">
          <a:xfrm>
            <a:off x="4144963" y="-1588"/>
            <a:ext cx="3171825"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27652" name="Rectangle 4"/>
          <p:cNvSpPr>
            <a:spLocks noGrp="1" noRot="1" noChangeAspect="1" noChangeArrowheads="1" noTextEdit="1"/>
          </p:cNvSpPr>
          <p:nvPr>
            <p:ph type="sldImg" idx="2"/>
          </p:nvPr>
        </p:nvSpPr>
        <p:spPr bwMode="auto">
          <a:xfrm>
            <a:off x="1262063" y="720725"/>
            <a:ext cx="4794250" cy="3595688"/>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9488" y="4560888"/>
            <a:ext cx="5356225" cy="43195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0188"/>
            <a:ext cx="3171826"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2055" name="Rectangle 7"/>
          <p:cNvSpPr>
            <a:spLocks noGrp="1" noChangeArrowheads="1"/>
          </p:cNvSpPr>
          <p:nvPr>
            <p:ph type="sldNum" sz="quarter" idx="5"/>
          </p:nvPr>
        </p:nvSpPr>
        <p:spPr bwMode="auto">
          <a:xfrm>
            <a:off x="4144963" y="9120188"/>
            <a:ext cx="3171825"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E0D37E8C-A7ED-114C-8072-02C918A57C5D}" type="slidenum">
              <a:rPr lang="en-US"/>
              <a:pPr/>
              <a:t>‹#›</a:t>
            </a:fld>
            <a:endParaRPr lang="en-US"/>
          </a:p>
        </p:txBody>
      </p:sp>
    </p:spTree>
    <p:extLst>
      <p:ext uri="{BB962C8B-B14F-4D97-AF65-F5344CB8AC3E}">
        <p14:creationId xmlns:p14="http://schemas.microsoft.com/office/powerpoint/2010/main" val="1723140051"/>
      </p:ext>
    </p:extLst>
  </p:cSld>
  <p:clrMap bg1="lt1" tx1="dk1" bg2="lt2" tx2="dk2" accent1="accent1" accent2="accent2" accent3="accent3" accent4="accent4" accent5="accent5" accent6="accent6" hlink="hlink" folHlink="folHlink"/>
  <p:notesStyle>
    <a:lvl1pPr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49263"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896938"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46200"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793875"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Presbycusis" TargetMode="External"/><Relationship Id="rId13" Type="http://schemas.openxmlformats.org/officeDocument/2006/relationships/hyperlink" Target="https://en.wikipedia.org/wiki/The_Mosquito#cite_note-15" TargetMode="External"/><Relationship Id="rId3" Type="http://schemas.openxmlformats.org/officeDocument/2006/relationships/hyperlink" Target="https://en.wikipedia.org/wiki/Hertz" TargetMode="External"/><Relationship Id="rId7" Type="http://schemas.openxmlformats.org/officeDocument/2006/relationships/hyperlink" Target="https://en.wikipedia.org/wiki/The_Mosquito#cite_note-MK4-1" TargetMode="External"/><Relationship Id="rId12" Type="http://schemas.openxmlformats.org/officeDocument/2006/relationships/hyperlink" Target="https://en.wikipedia.org/wiki/The_Mosquito#cite_note-GadgetSpy-1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Decibel" TargetMode="External"/><Relationship Id="rId11" Type="http://schemas.openxmlformats.org/officeDocument/2006/relationships/hyperlink" Target="https://en.wikipedia.org/wiki/Ringtone" TargetMode="External"/><Relationship Id="rId5" Type="http://schemas.openxmlformats.org/officeDocument/2006/relationships/hyperlink" Target="https://en.wikipedia.org/wiki/Sound_pressure#Sound_pressure_level" TargetMode="External"/><Relationship Id="rId10" Type="http://schemas.openxmlformats.org/officeDocument/2006/relationships/hyperlink" Target="https://en.wikipedia.org/w/index.php?title=The_Mosquito&amp;action=edit&amp;section=2" TargetMode="External"/><Relationship Id="rId4" Type="http://schemas.openxmlformats.org/officeDocument/2006/relationships/hyperlink" Target="https://en.wikipedia.org/wiki/The_Mosquito#cite_note-4" TargetMode="External"/><Relationship Id="rId9" Type="http://schemas.openxmlformats.org/officeDocument/2006/relationships/hyperlink" Target="https://en.wikipedia.org/wiki/The_Mosquito#cite_note-5" TargetMode="External"/><Relationship Id="rId14" Type="http://schemas.openxmlformats.org/officeDocument/2006/relationships/hyperlink" Target="https://en.wikipedia.org/wiki/The_Mosquito#cite_note-16"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Sampling_(signal_processing)"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n.wikipedia.org/wiki/Artifact_(error)" TargetMode="External"/><Relationship Id="rId4" Type="http://schemas.openxmlformats.org/officeDocument/2006/relationships/hyperlink" Target="https://en.wikipedia.org/wiki/Distorti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Frequenc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Interval_(music)" TargetMode="External"/><Relationship Id="rId5" Type="http://schemas.openxmlformats.org/officeDocument/2006/relationships/hyperlink" Target="https://en.wikipedia.org/wiki/Decibel" TargetMode="External"/><Relationship Id="rId4" Type="http://schemas.openxmlformats.org/officeDocument/2006/relationships/hyperlink" Target="https://en.wikipedia.org/wiki/Hertz"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a:t>
            </a:fld>
            <a:endParaRPr lang="en-US"/>
          </a:p>
        </p:txBody>
      </p:sp>
    </p:spTree>
    <p:extLst>
      <p:ext uri="{BB962C8B-B14F-4D97-AF65-F5344CB8AC3E}">
        <p14:creationId xmlns:p14="http://schemas.microsoft.com/office/powerpoint/2010/main" val="20230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10</a:t>
            </a:fld>
            <a:endParaRPr lang="en-US"/>
          </a:p>
        </p:txBody>
      </p:sp>
    </p:spTree>
    <p:extLst>
      <p:ext uri="{BB962C8B-B14F-4D97-AF65-F5344CB8AC3E}">
        <p14:creationId xmlns:p14="http://schemas.microsoft.com/office/powerpoint/2010/main" val="86550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11</a:t>
            </a:fld>
            <a:endParaRPr lang="en-US"/>
          </a:p>
        </p:txBody>
      </p:sp>
    </p:spTree>
    <p:extLst>
      <p:ext uri="{BB962C8B-B14F-4D97-AF65-F5344CB8AC3E}">
        <p14:creationId xmlns:p14="http://schemas.microsoft.com/office/powerpoint/2010/main" val="209793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12</a:t>
            </a:fld>
            <a:endParaRPr lang="en-US"/>
          </a:p>
        </p:txBody>
      </p:sp>
    </p:spTree>
    <p:extLst>
      <p:ext uri="{BB962C8B-B14F-4D97-AF65-F5344CB8AC3E}">
        <p14:creationId xmlns:p14="http://schemas.microsoft.com/office/powerpoint/2010/main" val="93967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13</a:t>
            </a:fld>
            <a:endParaRPr lang="en-US"/>
          </a:p>
        </p:txBody>
      </p:sp>
    </p:spTree>
    <p:extLst>
      <p:ext uri="{BB962C8B-B14F-4D97-AF65-F5344CB8AC3E}">
        <p14:creationId xmlns:p14="http://schemas.microsoft.com/office/powerpoint/2010/main" val="26018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x axis provides the length of a period and the number of periods in time</a:t>
            </a:r>
          </a:p>
          <a:p>
            <a:r>
              <a:rPr lang="en-US" baseline="0" dirty="0"/>
              <a:t>The y axis provides the amplitude of the sound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14</a:t>
            </a:fld>
            <a:endParaRPr lang="en-US"/>
          </a:p>
        </p:txBody>
      </p:sp>
    </p:spTree>
    <p:extLst>
      <p:ext uri="{BB962C8B-B14F-4D97-AF65-F5344CB8AC3E}">
        <p14:creationId xmlns:p14="http://schemas.microsoft.com/office/powerpoint/2010/main" val="77589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Heinrich Hertz, a German physicist who studied electromagnetic waves in the 1880s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15</a:t>
            </a:fld>
            <a:endParaRPr lang="en-US"/>
          </a:p>
        </p:txBody>
      </p:sp>
    </p:spTree>
    <p:extLst>
      <p:ext uri="{BB962C8B-B14F-4D97-AF65-F5344CB8AC3E}">
        <p14:creationId xmlns:p14="http://schemas.microsoft.com/office/powerpoint/2010/main" val="260362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very simple complex periodic wave.  We can see the F0 or first harmonic by tracing over one repetition of the form with fewest repetitions and the second harmonic by tracing over a repetition of the one with more repetitions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16</a:t>
            </a:fld>
            <a:endParaRPr lang="en-US"/>
          </a:p>
        </p:txBody>
      </p:sp>
    </p:spTree>
    <p:extLst>
      <p:ext uri="{BB962C8B-B14F-4D97-AF65-F5344CB8AC3E}">
        <p14:creationId xmlns:p14="http://schemas.microsoft.com/office/powerpoint/2010/main" val="152721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more “normal” complex periodic wave showing each of the sine waves separately and together.  Note from their y axes that each does have different amplitudes too.</a:t>
            </a:r>
          </a:p>
        </p:txBody>
      </p:sp>
      <p:sp>
        <p:nvSpPr>
          <p:cNvPr id="4" name="Slide Number Placeholder 3"/>
          <p:cNvSpPr>
            <a:spLocks noGrp="1"/>
          </p:cNvSpPr>
          <p:nvPr>
            <p:ph type="sldNum" sz="quarter" idx="5"/>
          </p:nvPr>
        </p:nvSpPr>
        <p:spPr/>
        <p:txBody>
          <a:bodyPr/>
          <a:lstStyle/>
          <a:p>
            <a:fld id="{E0D37E8C-A7ED-114C-8072-02C918A57C5D}" type="slidenum">
              <a:rPr lang="en-US" smtClean="0"/>
              <a:pPr/>
              <a:t>17</a:t>
            </a:fld>
            <a:endParaRPr lang="en-US"/>
          </a:p>
        </p:txBody>
      </p:sp>
    </p:spTree>
    <p:extLst>
      <p:ext uri="{BB962C8B-B14F-4D97-AF65-F5344CB8AC3E}">
        <p14:creationId xmlns:p14="http://schemas.microsoft.com/office/powerpoint/2010/main" val="2382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Here you can see that it’s easiest to identify the F0 (first harmonic) but you can also see that there are other sine waves which continue throughout.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18</a:t>
            </a:fld>
            <a:endParaRPr lang="en-US"/>
          </a:p>
        </p:txBody>
      </p:sp>
    </p:spTree>
    <p:extLst>
      <p:ext uri="{BB962C8B-B14F-4D97-AF65-F5344CB8AC3E}">
        <p14:creationId xmlns:p14="http://schemas.microsoft.com/office/powerpoint/2010/main" val="175985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19</a:t>
            </a:fld>
            <a:endParaRPr lang="en-US"/>
          </a:p>
        </p:txBody>
      </p:sp>
    </p:spTree>
    <p:extLst>
      <p:ext uri="{BB962C8B-B14F-4D97-AF65-F5344CB8AC3E}">
        <p14:creationId xmlns:p14="http://schemas.microsoft.com/office/powerpoint/2010/main" val="3189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ATIS corpus for ASR: dialogue system for travel arrangements: record something not so clear about N*</a:t>
            </a:r>
          </a:p>
          <a:p>
            <a:r>
              <a:rPr lang="en-US" dirty="0"/>
              <a:t>Record bill and kill?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a:t>
            </a:fld>
            <a:endParaRPr lang="en-US"/>
          </a:p>
        </p:txBody>
      </p:sp>
    </p:spTree>
    <p:extLst>
      <p:ext uri="{BB962C8B-B14F-4D97-AF65-F5344CB8AC3E}">
        <p14:creationId xmlns:p14="http://schemas.microsoft.com/office/powerpoint/2010/main" val="53152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one larger than this at Bell Labs but typically used smaller ones to record speech we needed to train our TTS systems.</a:t>
            </a:r>
          </a:p>
        </p:txBody>
      </p:sp>
      <p:sp>
        <p:nvSpPr>
          <p:cNvPr id="4" name="Slide Number Placeholder 3"/>
          <p:cNvSpPr>
            <a:spLocks noGrp="1"/>
          </p:cNvSpPr>
          <p:nvPr>
            <p:ph type="sldNum" sz="quarter" idx="5"/>
          </p:nvPr>
        </p:nvSpPr>
        <p:spPr/>
        <p:txBody>
          <a:bodyPr/>
          <a:lstStyle/>
          <a:p>
            <a:fld id="{E0D37E8C-A7ED-114C-8072-02C918A57C5D}" type="slidenum">
              <a:rPr lang="en-US" smtClean="0"/>
              <a:pPr/>
              <a:t>20</a:t>
            </a:fld>
            <a:endParaRPr lang="en-US"/>
          </a:p>
        </p:txBody>
      </p:sp>
    </p:spTree>
    <p:extLst>
      <p:ext uri="{BB962C8B-B14F-4D97-AF65-F5344CB8AC3E}">
        <p14:creationId xmlns:p14="http://schemas.microsoft.com/office/powerpoint/2010/main" val="295110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x 8.51 and 8.4’ high</a:t>
            </a:r>
          </a:p>
          <a:p>
            <a:r>
              <a:rPr lang="en-US" dirty="0"/>
              <a:t>This is one we used at Bell Labs which I was given when I came to Columbia and they created my Speech Lab, CEPSR 7LW3 now.</a:t>
            </a:r>
          </a:p>
        </p:txBody>
      </p:sp>
      <p:sp>
        <p:nvSpPr>
          <p:cNvPr id="4" name="Slide Number Placeholder 3"/>
          <p:cNvSpPr>
            <a:spLocks noGrp="1"/>
          </p:cNvSpPr>
          <p:nvPr>
            <p:ph type="sldNum" sz="quarter" idx="5"/>
          </p:nvPr>
        </p:nvSpPr>
        <p:spPr/>
        <p:txBody>
          <a:bodyPr/>
          <a:lstStyle/>
          <a:p>
            <a:fld id="{E0D37E8C-A7ED-114C-8072-02C918A57C5D}" type="slidenum">
              <a:rPr lang="en-US" smtClean="0"/>
              <a:pPr/>
              <a:t>21</a:t>
            </a:fld>
            <a:endParaRPr lang="en-US"/>
          </a:p>
        </p:txBody>
      </p:sp>
    </p:spTree>
    <p:extLst>
      <p:ext uri="{BB962C8B-B14F-4D97-AF65-F5344CB8AC3E}">
        <p14:creationId xmlns:p14="http://schemas.microsoft.com/office/powerpoint/2010/main" val="81207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systems were developed by Sony in 1980s.  There was much pushback in the U.S. by the Recording Industry Association of America (RIAA) because of their ability to copy LPs, CDs, and pre-recorded cassettes.  Sony released its last DAT in 1995 and continued to produce these until 2005.</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22</a:t>
            </a:fld>
            <a:endParaRPr lang="en-US"/>
          </a:p>
        </p:txBody>
      </p:sp>
    </p:spTree>
    <p:extLst>
      <p:ext uri="{BB962C8B-B14F-4D97-AF65-F5344CB8AC3E}">
        <p14:creationId xmlns:p14="http://schemas.microsoft.com/office/powerpoint/2010/main" val="168183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need the positive and negative wav components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23</a:t>
            </a:fld>
            <a:endParaRPr lang="en-US"/>
          </a:p>
        </p:txBody>
      </p:sp>
    </p:spTree>
    <p:extLst>
      <p:ext uri="{BB962C8B-B14F-4D97-AF65-F5344CB8AC3E}">
        <p14:creationId xmlns:p14="http://schemas.microsoft.com/office/powerpoint/2010/main" val="172121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1BB7E4E5-0E8B-2240-AE47-FA09C9E1BEF0}" type="slidenum">
              <a:rPr lang="en-US" sz="1200"/>
              <a:pPr eaLnBrk="1" hangingPunct="1"/>
              <a:t>24</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Take the speech signal shown at the top and sample  the</a:t>
            </a:r>
            <a:r>
              <a:rPr lang="en-US" baseline="0" dirty="0">
                <a:ea typeface="ＭＳ Ｐゴシック" charset="0"/>
                <a:cs typeface="ＭＳ Ｐゴシック" charset="0"/>
              </a:rPr>
              <a:t> min and max over a longer segment to get a reasonable estimation of the signal.</a:t>
            </a:r>
            <a:endParaRPr lang="en-US" dirty="0">
              <a:ea typeface="ＭＳ Ｐゴシック" charset="0"/>
              <a:cs typeface="ＭＳ Ｐゴシック" charset="0"/>
            </a:endParaRPr>
          </a:p>
        </p:txBody>
      </p:sp>
    </p:spTree>
    <p:extLst>
      <p:ext uri="{BB962C8B-B14F-4D97-AF65-F5344CB8AC3E}">
        <p14:creationId xmlns:p14="http://schemas.microsoft.com/office/powerpoint/2010/main" val="66856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Golden Ears: Steve </a:t>
            </a:r>
            <a:r>
              <a:rPr lang="en-US" baseline="0" dirty="0" err="1"/>
              <a:t>crandall</a:t>
            </a:r>
            <a:r>
              <a:rPr lang="en-US" baseline="0" dirty="0"/>
              <a:t>:  </a:t>
            </a:r>
            <a:r>
              <a:rPr lang="en-US" dirty="0"/>
              <a:t>It was at Oberlin College, The Cleveland Orchestra (we learned a lot from the concertmaster) and Telarc Records in Cleveland. TCO and </a:t>
            </a:r>
            <a:r>
              <a:rPr lang="en-US" dirty="0" err="1"/>
              <a:t>Telarc</a:t>
            </a:r>
            <a:r>
              <a:rPr lang="en-US" dirty="0"/>
              <a:t> had certified Tone Masters. What we learned was hearing is much better if you’re under 30 and you can train students in a few hours to be as good as a tone master. We used students from the music conservatory and tried some from other departments. The best two or three (out of the dozen we trained for the tests) weren’t in music:) One was an art major — I can’t remember the others. A very strange finding was asking people to list music genres. Most people can do six to eight. Music students up to 20 with a few outliers. Niki Fallen was the statistical sport with over 150… that’s where I first learned about Calgary (Canada) Sugar Pop. The mind wobbles.</a:t>
            </a: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25</a:t>
            </a:fld>
            <a:endParaRPr lang="en-US"/>
          </a:p>
        </p:txBody>
      </p:sp>
    </p:spTree>
    <p:extLst>
      <p:ext uri="{BB962C8B-B14F-4D97-AF65-F5344CB8AC3E}">
        <p14:creationId xmlns:p14="http://schemas.microsoft.com/office/powerpoint/2010/main" val="111893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Listen to </a:t>
            </a:r>
            <a:r>
              <a:rPr lang="en-US" sz="1200" b="0" i="1" u="none" strike="noStrike" kern="1200" dirty="0">
                <a:solidFill>
                  <a:schemeClr val="tx1"/>
                </a:solidFill>
                <a:effectLst/>
                <a:latin typeface="Times New Roman" pitchFamily="18" charset="0"/>
                <a:ea typeface="ＭＳ Ｐゴシック" charset="0"/>
                <a:cs typeface="+mn-cs"/>
              </a:rPr>
              <a:t>only</a:t>
            </a:r>
            <a:r>
              <a:rPr lang="en-US" sz="1200" b="0" i="0" u="none" strike="noStrike" kern="1200" dirty="0">
                <a:solidFill>
                  <a:schemeClr val="tx1"/>
                </a:solidFill>
                <a:effectLst/>
                <a:latin typeface="Times New Roman" pitchFamily="18" charset="0"/>
                <a:ea typeface="ＭＳ Ｐゴシック" charset="0"/>
                <a:cs typeface="+mn-cs"/>
              </a:rPr>
              <a:t> the high frequencies and report what you hear. We can do this using conventional signal processing methods: cut out everything </a:t>
            </a:r>
            <a:r>
              <a:rPr lang="en-US" sz="1200" b="0" i="1" u="none" strike="noStrike" kern="1200" dirty="0">
                <a:solidFill>
                  <a:schemeClr val="tx1"/>
                </a:solidFill>
                <a:effectLst/>
                <a:latin typeface="Times New Roman" pitchFamily="18" charset="0"/>
                <a:ea typeface="ＭＳ Ｐゴシック" charset="0"/>
                <a:cs typeface="+mn-cs"/>
              </a:rPr>
              <a:t>below</a:t>
            </a:r>
            <a:r>
              <a:rPr lang="en-US" sz="1200" b="0" i="0" u="none" strike="noStrike" kern="1200" dirty="0">
                <a:solidFill>
                  <a:schemeClr val="tx1"/>
                </a:solidFill>
                <a:effectLst/>
                <a:latin typeface="Times New Roman" pitchFamily="18" charset="0"/>
                <a:ea typeface="ＭＳ Ｐゴシック" charset="0"/>
                <a:cs typeface="+mn-cs"/>
              </a:rPr>
              <a:t> 6,000 Hz thereby only transmitting sounds above 6,000 Hz to the ear of the listener. When we do this, some listeners only hear chirps and whistles, but most normal-hearing listeners report hearing voices in the high frequencies. Strangely, some voices are very easy to hear out in the high frequencies, while others are quite difficult. The reason for this difference is not yet clear. You might experience this phenomenon if you listen to the following clips of high frequencies from several different voices. You’ll need a good set of high-fidelity headphones or speakers to ensure you’re getting the high frequencies.  The closes to intelligible is the last one in the list.  Cell phones now trying to include high frequency transmission…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26</a:t>
            </a:fld>
            <a:endParaRPr lang="en-US"/>
          </a:p>
        </p:txBody>
      </p:sp>
    </p:spTree>
    <p:extLst>
      <p:ext uri="{BB962C8B-B14F-4D97-AF65-F5344CB8AC3E}">
        <p14:creationId xmlns:p14="http://schemas.microsoft.com/office/powerpoint/2010/main" val="486663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The newest version of the device, launched late in 2008, has two frequency settings, one of approximately 17.4 </a:t>
            </a:r>
            <a:r>
              <a:rPr lang="en-US" sz="1200" b="0" i="0" u="none" strike="noStrike" kern="1200" dirty="0">
                <a:solidFill>
                  <a:schemeClr val="tx1"/>
                </a:solidFill>
                <a:effectLst/>
                <a:latin typeface="Times New Roman" pitchFamily="18" charset="0"/>
                <a:ea typeface="ＭＳ Ｐゴシック" charset="0"/>
                <a:cs typeface="+mn-cs"/>
                <a:hlinkClick r:id="rId3" tooltip="Hertz"/>
              </a:rPr>
              <a:t>kHz</a:t>
            </a:r>
            <a:r>
              <a:rPr lang="en-US" sz="1200" b="0" i="0" u="none" strike="noStrike" kern="1200" baseline="30000" dirty="0">
                <a:solidFill>
                  <a:schemeClr val="tx1"/>
                </a:solidFill>
                <a:effectLst/>
                <a:latin typeface="Times New Roman" pitchFamily="18" charset="0"/>
                <a:ea typeface="ＭＳ Ｐゴシック" charset="0"/>
                <a:cs typeface="+mn-cs"/>
                <a:hlinkClick r:id="rId4"/>
              </a:rPr>
              <a:t>[4]</a:t>
            </a:r>
            <a:r>
              <a:rPr lang="en-US" sz="1200" b="0" i="0" u="none" strike="noStrike" kern="1200" dirty="0">
                <a:solidFill>
                  <a:schemeClr val="tx1"/>
                </a:solidFill>
                <a:effectLst/>
                <a:latin typeface="Times New Roman" pitchFamily="18" charset="0"/>
                <a:ea typeface="ＭＳ Ｐゴシック" charset="0"/>
                <a:cs typeface="+mn-cs"/>
              </a:rPr>
              <a:t> that can generally be heard only by young people, and another at 8 kHz that can be heard by most people. The maximum potential output </a:t>
            </a:r>
            <a:r>
              <a:rPr lang="en-US" sz="1200" b="0" i="0" u="none" strike="noStrike" kern="1200" dirty="0">
                <a:solidFill>
                  <a:schemeClr val="tx1"/>
                </a:solidFill>
                <a:effectLst/>
                <a:latin typeface="Times New Roman" pitchFamily="18" charset="0"/>
                <a:ea typeface="ＭＳ Ｐゴシック" charset="0"/>
                <a:cs typeface="+mn-cs"/>
                <a:hlinkClick r:id="rId5" tooltip="Sound pressure"/>
              </a:rPr>
              <a:t>sound pressure level</a:t>
            </a:r>
            <a:r>
              <a:rPr lang="en-US" sz="1200" b="0" i="0" u="none" strike="noStrike" kern="1200" dirty="0">
                <a:solidFill>
                  <a:schemeClr val="tx1"/>
                </a:solidFill>
                <a:effectLst/>
                <a:latin typeface="Times New Roman" pitchFamily="18" charset="0"/>
                <a:ea typeface="ＭＳ Ｐゴシック" charset="0"/>
                <a:cs typeface="+mn-cs"/>
              </a:rPr>
              <a:t> is stated by the manufacturer to be 108 dB </a:t>
            </a:r>
            <a:r>
              <a:rPr lang="en-US" sz="1200" b="0" i="0" u="none" strike="noStrike" kern="1200" dirty="0">
                <a:solidFill>
                  <a:schemeClr val="tx1"/>
                </a:solidFill>
                <a:effectLst/>
                <a:latin typeface="Times New Roman" pitchFamily="18" charset="0"/>
                <a:ea typeface="ＭＳ Ｐゴシック" charset="0"/>
                <a:cs typeface="+mn-cs"/>
                <a:hlinkClick r:id="rId6" tooltip="Decibel"/>
              </a:rPr>
              <a:t>decibels (dB)</a:t>
            </a:r>
            <a:r>
              <a:rPr lang="en-US" sz="1200" b="0" i="0" u="none" strike="noStrike" kern="1200" dirty="0">
                <a:solidFill>
                  <a:schemeClr val="tx1"/>
                </a:solidFill>
                <a:effectLst/>
                <a:latin typeface="Times New Roman" pitchFamily="18" charset="0"/>
                <a:ea typeface="ＭＳ Ｐゴシック" charset="0"/>
                <a:cs typeface="+mn-cs"/>
              </a:rPr>
              <a:t>, and the manufacturer's product specification furthermore states that the sound can typically be heard by people below 25 years of age.</a:t>
            </a:r>
            <a:r>
              <a:rPr lang="en-US" sz="1200" b="0" i="0" u="none" strike="noStrike" kern="1200" baseline="30000" dirty="0">
                <a:solidFill>
                  <a:schemeClr val="tx1"/>
                </a:solidFill>
                <a:effectLst/>
                <a:latin typeface="Times New Roman" pitchFamily="18" charset="0"/>
                <a:ea typeface="ＭＳ Ｐゴシック" charset="0"/>
                <a:cs typeface="+mn-cs"/>
                <a:hlinkClick r:id="rId7"/>
              </a:rPr>
              <a:t>[1]</a:t>
            </a:r>
            <a:r>
              <a:rPr lang="en-US" sz="1200" b="0" i="0" u="none" strike="noStrike" kern="1200" dirty="0">
                <a:solidFill>
                  <a:schemeClr val="tx1"/>
                </a:solidFill>
                <a:effectLst/>
                <a:latin typeface="Times New Roman" pitchFamily="18" charset="0"/>
                <a:ea typeface="ＭＳ Ｐゴシック" charset="0"/>
                <a:cs typeface="+mn-cs"/>
              </a:rPr>
              <a:t> The ability to hear high frequencies deteriorates in most humans with age (a condition known as </a:t>
            </a:r>
            <a:r>
              <a:rPr lang="en-US" sz="1200" b="0" i="0" u="none" strike="noStrike" kern="1200" dirty="0">
                <a:solidFill>
                  <a:schemeClr val="tx1"/>
                </a:solidFill>
                <a:effectLst/>
                <a:latin typeface="Times New Roman" pitchFamily="18" charset="0"/>
                <a:ea typeface="ＭＳ Ｐゴシック" charset="0"/>
                <a:cs typeface="+mn-cs"/>
                <a:hlinkClick r:id="rId8" tooltip="Presbycusis"/>
              </a:rPr>
              <a:t>presbycusis</a:t>
            </a:r>
            <a:r>
              <a:rPr lang="en-US" sz="1200" b="0" i="0" u="none" strike="noStrike" kern="1200" dirty="0">
                <a:solidFill>
                  <a:schemeClr val="tx1"/>
                </a:solidFill>
                <a:effectLst/>
                <a:latin typeface="Times New Roman" pitchFamily="18" charset="0"/>
                <a:ea typeface="ＭＳ Ｐゴシック" charset="0"/>
                <a:cs typeface="+mn-cs"/>
              </a:rPr>
              <a:t>), typically observable by the age of 18.</a:t>
            </a:r>
            <a:r>
              <a:rPr lang="en-US" sz="1200" b="0" i="0" u="none" strike="noStrike" kern="1200" baseline="30000" dirty="0">
                <a:solidFill>
                  <a:schemeClr val="tx1"/>
                </a:solidFill>
                <a:effectLst/>
                <a:latin typeface="Times New Roman" pitchFamily="18" charset="0"/>
                <a:ea typeface="ＭＳ Ｐゴシック" charset="0"/>
                <a:cs typeface="+mn-cs"/>
                <a:hlinkClick r:id="rId9"/>
              </a:rPr>
              <a:t>[5]</a:t>
            </a:r>
            <a:endParaRPr lang="en-US" dirty="0"/>
          </a:p>
          <a:p>
            <a:r>
              <a:rPr lang="en-US" dirty="0"/>
              <a:t>Can you hear this?</a:t>
            </a:r>
          </a:p>
          <a:p>
            <a:r>
              <a:rPr lang="en-US" sz="1200" b="1" i="0" u="none" strike="noStrike" kern="1200" dirty="0">
                <a:solidFill>
                  <a:schemeClr val="tx1"/>
                </a:solidFill>
                <a:effectLst/>
                <a:latin typeface="Times New Roman" pitchFamily="18" charset="0"/>
                <a:ea typeface="ＭＳ Ｐゴシック" charset="0"/>
                <a:cs typeface="+mn-cs"/>
              </a:rPr>
              <a:t>Teen Buzz ringtone</a:t>
            </a:r>
            <a:r>
              <a:rPr lang="en-US" sz="1200" b="0" i="0" u="none" strike="noStrike" kern="1200" dirty="0">
                <a:solidFill>
                  <a:schemeClr val="tx1"/>
                </a:solidFill>
                <a:effectLst/>
                <a:latin typeface="Times New Roman" pitchFamily="18" charset="0"/>
                <a:ea typeface="ＭＳ Ｐゴシック" charset="0"/>
                <a:cs typeface="+mn-cs"/>
              </a:rPr>
              <a:t>[</a:t>
            </a:r>
            <a:r>
              <a:rPr lang="en-US" sz="1200" b="0" i="0" u="none" strike="noStrike" kern="1200" dirty="0">
                <a:solidFill>
                  <a:schemeClr val="tx1"/>
                </a:solidFill>
                <a:effectLst/>
                <a:latin typeface="Times New Roman" pitchFamily="18" charset="0"/>
                <a:ea typeface="ＭＳ Ｐゴシック" charset="0"/>
                <a:cs typeface="+mn-cs"/>
                <a:hlinkClick r:id="rId10" tooltip="Edit section: Teen Buzz ringtone"/>
              </a:rPr>
              <a:t>edit</a:t>
            </a:r>
            <a:r>
              <a:rPr lang="en-US" sz="1200" b="0" i="0" u="none" strike="noStrike" kern="1200" dirty="0">
                <a:solidFill>
                  <a:schemeClr val="tx1"/>
                </a:solidFill>
                <a:effectLst/>
                <a:latin typeface="Times New Roman" pitchFamily="18" charset="0"/>
                <a:ea typeface="ＭＳ Ｐゴシック" charset="0"/>
                <a:cs typeface="+mn-cs"/>
              </a:rPr>
              <a:t>]</a:t>
            </a:r>
            <a:endParaRPr lang="en-US" sz="1200" b="1" i="0" u="none" strike="noStrike" kern="1200" dirty="0">
              <a:solidFill>
                <a:schemeClr val="tx1"/>
              </a:solidFill>
              <a:effectLst/>
              <a:latin typeface="Times New Roman" pitchFamily="18" charset="0"/>
              <a:ea typeface="ＭＳ Ｐゴシック" charset="0"/>
              <a:cs typeface="+mn-cs"/>
            </a:endParaRPr>
          </a:p>
          <a:p>
            <a:r>
              <a:rPr lang="en-US" sz="1200" b="0" i="0" u="none" strike="noStrike" kern="1200" dirty="0">
                <a:solidFill>
                  <a:schemeClr val="tx1"/>
                </a:solidFill>
                <a:effectLst/>
                <a:latin typeface="Times New Roman" pitchFamily="18" charset="0"/>
                <a:ea typeface="ＭＳ Ｐゴシック" charset="0"/>
                <a:cs typeface="+mn-cs"/>
              </a:rPr>
              <a:t>The sound was made into a mobile phone </a:t>
            </a:r>
            <a:r>
              <a:rPr lang="en-US" sz="1200" b="0" i="0" u="none" strike="noStrike" kern="1200" dirty="0">
                <a:solidFill>
                  <a:schemeClr val="tx1"/>
                </a:solidFill>
                <a:effectLst/>
                <a:latin typeface="Times New Roman" pitchFamily="18" charset="0"/>
                <a:ea typeface="ＭＳ Ｐゴシック" charset="0"/>
                <a:cs typeface="+mn-cs"/>
                <a:hlinkClick r:id="rId11" tooltip="Ringtone"/>
              </a:rPr>
              <a:t>ringtone</a:t>
            </a:r>
            <a:r>
              <a:rPr lang="en-US" sz="1200" b="0" i="0" u="none" strike="noStrike" kern="1200" dirty="0">
                <a:solidFill>
                  <a:schemeClr val="tx1"/>
                </a:solidFill>
                <a:effectLst/>
                <a:latin typeface="Times New Roman" pitchFamily="18" charset="0"/>
                <a:ea typeface="ＭＳ Ｐゴシック" charset="0"/>
                <a:cs typeface="+mn-cs"/>
              </a:rPr>
              <a:t>, which could not be heard by teachers if the phone rang during a class.</a:t>
            </a:r>
            <a:r>
              <a:rPr lang="en-US" sz="1200" b="0" i="0" u="none" strike="noStrike" kern="1200" baseline="30000" dirty="0">
                <a:solidFill>
                  <a:schemeClr val="tx1"/>
                </a:solidFill>
                <a:effectLst/>
                <a:latin typeface="Times New Roman" pitchFamily="18" charset="0"/>
                <a:ea typeface="ＭＳ Ｐゴシック" charset="0"/>
                <a:cs typeface="+mn-cs"/>
                <a:hlinkClick r:id="rId12"/>
              </a:rPr>
              <a:t>[14]</a:t>
            </a:r>
            <a:r>
              <a:rPr lang="en-US" sz="1200" b="0" i="0" u="none" strike="noStrike" kern="1200" dirty="0">
                <a:solidFill>
                  <a:schemeClr val="tx1"/>
                </a:solidFill>
                <a:effectLst/>
                <a:latin typeface="Times New Roman" pitchFamily="18" charset="0"/>
                <a:ea typeface="ＭＳ Ｐゴシック" charset="0"/>
                <a:cs typeface="+mn-cs"/>
              </a:rPr>
              <a:t> Mobile phone speakers are capable of producing frequencies above 20 kHz.</a:t>
            </a:r>
            <a:r>
              <a:rPr lang="en-US" sz="1200" b="0" i="0" u="none" strike="noStrike" kern="1200" baseline="30000" dirty="0">
                <a:solidFill>
                  <a:schemeClr val="tx1"/>
                </a:solidFill>
                <a:effectLst/>
                <a:latin typeface="Times New Roman" pitchFamily="18" charset="0"/>
                <a:ea typeface="ＭＳ Ｐゴシック" charset="0"/>
                <a:cs typeface="+mn-cs"/>
                <a:hlinkClick r:id="rId13"/>
              </a:rPr>
              <a:t>[15]</a:t>
            </a:r>
            <a:r>
              <a:rPr lang="en-US" sz="1200" b="0" i="0" u="none" strike="noStrike" kern="1200" dirty="0">
                <a:solidFill>
                  <a:schemeClr val="tx1"/>
                </a:solidFill>
                <a:effectLst/>
                <a:latin typeface="Times New Roman" pitchFamily="18" charset="0"/>
                <a:ea typeface="ＭＳ Ｐゴシック" charset="0"/>
                <a:cs typeface="+mn-cs"/>
              </a:rPr>
              <a:t> This ringtone became informally known as "Teen Buzz"</a:t>
            </a:r>
            <a:r>
              <a:rPr lang="en-US" sz="1200" b="0" i="0" u="none" strike="noStrike" kern="1200" baseline="30000" dirty="0">
                <a:solidFill>
                  <a:schemeClr val="tx1"/>
                </a:solidFill>
                <a:effectLst/>
                <a:latin typeface="Times New Roman" pitchFamily="18" charset="0"/>
                <a:ea typeface="ＭＳ Ｐゴシック" charset="0"/>
                <a:cs typeface="+mn-cs"/>
                <a:hlinkClick r:id="rId14"/>
              </a:rPr>
              <a:t>[16]</a:t>
            </a:r>
            <a:r>
              <a:rPr lang="en-US" sz="1200" b="0" i="0" u="none" strike="noStrike" kern="1200" dirty="0">
                <a:solidFill>
                  <a:schemeClr val="tx1"/>
                </a:solidFill>
                <a:effectLst/>
                <a:latin typeface="Times New Roman" pitchFamily="18" charset="0"/>
                <a:ea typeface="ＭＳ Ｐゴシック" charset="0"/>
                <a:cs typeface="+mn-cs"/>
              </a:rPr>
              <a:t> or "the Mosquito ringtone" and has since been sold commercially.</a:t>
            </a:r>
          </a:p>
          <a:p>
            <a:endParaRPr lang="en-US" dirty="0"/>
          </a:p>
          <a:p>
            <a:pPr rtl="0"/>
            <a:r>
              <a:rPr lang="en-US" b="0" dirty="0">
                <a:solidFill>
                  <a:schemeClr val="tx1"/>
                </a:solidFill>
              </a:rPr>
              <a:t>machine used to deter loitering by young people by </a:t>
            </a:r>
            <a:r>
              <a:rPr lang="en-US" b="0" dirty="0" err="1">
                <a:solidFill>
                  <a:schemeClr val="tx1"/>
                </a:solidFill>
              </a:rPr>
              <a:t>emiting</a:t>
            </a:r>
            <a:r>
              <a:rPr lang="en-US" b="0" dirty="0">
                <a:solidFill>
                  <a:schemeClr val="tx1"/>
                </a:solidFill>
              </a:rPr>
              <a:t> sound at high frequency</a:t>
            </a:r>
            <a:r>
              <a:rPr lang="en-US" b="0" baseline="0" dirty="0">
                <a:solidFill>
                  <a:schemeClr val="tx1"/>
                </a:solidFill>
              </a:rPr>
              <a:t> so that it can be heard mostly by young people  -- human rights concerns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27</a:t>
            </a:fld>
            <a:endParaRPr lang="en-US"/>
          </a:p>
        </p:txBody>
      </p:sp>
    </p:spTree>
    <p:extLst>
      <p:ext uri="{BB962C8B-B14F-4D97-AF65-F5344CB8AC3E}">
        <p14:creationId xmlns:p14="http://schemas.microsoft.com/office/powerpoint/2010/main" val="100325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 causes different signals to become indistinguishable (or </a:t>
            </a:r>
            <a:r>
              <a:rPr lang="en-US" sz="1200" b="0" i="1" u="none" strike="noStrike" kern="1200" dirty="0">
                <a:solidFill>
                  <a:schemeClr val="tx1"/>
                </a:solidFill>
                <a:effectLst/>
                <a:latin typeface="Times New Roman" pitchFamily="18" charset="0"/>
                <a:ea typeface="ＭＳ Ｐゴシック" charset="0"/>
                <a:cs typeface="+mn-cs"/>
              </a:rPr>
              <a:t>aliases</a:t>
            </a:r>
            <a:r>
              <a:rPr lang="en-US" sz="1200" b="0" i="0" u="none" strike="noStrike" kern="1200" dirty="0">
                <a:solidFill>
                  <a:schemeClr val="tx1"/>
                </a:solidFill>
                <a:effectLst/>
                <a:latin typeface="Times New Roman" pitchFamily="18" charset="0"/>
                <a:ea typeface="ＭＳ Ｐゴシック" charset="0"/>
                <a:cs typeface="+mn-cs"/>
              </a:rPr>
              <a:t> of one another) when </a:t>
            </a:r>
            <a:r>
              <a:rPr lang="en-US" sz="1200" b="0" i="0" u="none" strike="noStrike" kern="1200" dirty="0">
                <a:solidFill>
                  <a:schemeClr val="tx1"/>
                </a:solidFill>
                <a:effectLst/>
                <a:latin typeface="Times New Roman" pitchFamily="18" charset="0"/>
                <a:ea typeface="ＭＳ Ｐゴシック" charset="0"/>
                <a:cs typeface="+mn-cs"/>
                <a:hlinkClick r:id="rId3" tooltip="Sampling (signal processing)">
                  <a:extLst>
                    <a:ext uri="{A12FA001-AC4F-418D-AE19-62706E023703}">
                      <ahyp:hlinkClr xmlns:ahyp="http://schemas.microsoft.com/office/drawing/2018/hyperlinkcolor" val="tx"/>
                    </a:ext>
                  </a:extLst>
                </a:hlinkClick>
              </a:rPr>
              <a:t>sampled</a:t>
            </a:r>
            <a:r>
              <a:rPr lang="en-US" sz="1200" b="0" i="0" u="none" strike="noStrike" kern="1200" dirty="0">
                <a:solidFill>
                  <a:schemeClr val="tx1"/>
                </a:solidFill>
                <a:effectLst/>
                <a:latin typeface="Times New Roman" pitchFamily="18" charset="0"/>
                <a:ea typeface="ＭＳ Ｐゴシック" charset="0"/>
                <a:cs typeface="+mn-cs"/>
              </a:rPr>
              <a:t>. It also often refers to the </a:t>
            </a:r>
            <a:r>
              <a:rPr lang="en-US" sz="1200" b="0" i="0" u="none" strike="noStrike" kern="1200" dirty="0">
                <a:solidFill>
                  <a:schemeClr val="tx1"/>
                </a:solidFill>
                <a:effectLst/>
                <a:latin typeface="Times New Roman" pitchFamily="18" charset="0"/>
                <a:ea typeface="ＭＳ Ｐゴシック" charset="0"/>
                <a:cs typeface="+mn-cs"/>
                <a:hlinkClick r:id="rId4" tooltip="Distortion">
                  <a:extLst>
                    <a:ext uri="{A12FA001-AC4F-418D-AE19-62706E023703}">
                      <ahyp:hlinkClr xmlns:ahyp="http://schemas.microsoft.com/office/drawing/2018/hyperlinkcolor" val="tx"/>
                    </a:ext>
                  </a:extLst>
                </a:hlinkClick>
              </a:rPr>
              <a:t>distortion</a:t>
            </a:r>
            <a:r>
              <a:rPr lang="en-US" sz="1200" b="0" i="0" u="none" strike="noStrike" kern="1200" dirty="0">
                <a:solidFill>
                  <a:schemeClr val="tx1"/>
                </a:solidFill>
                <a:effectLst/>
                <a:latin typeface="Times New Roman" pitchFamily="18" charset="0"/>
                <a:ea typeface="ＭＳ Ｐゴシック" charset="0"/>
                <a:cs typeface="+mn-cs"/>
              </a:rPr>
              <a:t> or </a:t>
            </a:r>
            <a:r>
              <a:rPr lang="en-US" sz="1200" b="0" i="0" u="none" strike="noStrike" kern="1200" dirty="0">
                <a:solidFill>
                  <a:schemeClr val="tx1"/>
                </a:solidFill>
                <a:effectLst/>
                <a:latin typeface="Times New Roman" pitchFamily="18" charset="0"/>
                <a:ea typeface="ＭＳ Ｐゴシック" charset="0"/>
                <a:cs typeface="+mn-cs"/>
                <a:hlinkClick r:id="rId5" tooltip="Artifact (error)">
                  <a:extLst>
                    <a:ext uri="{A12FA001-AC4F-418D-AE19-62706E023703}">
                      <ahyp:hlinkClr xmlns:ahyp="http://schemas.microsoft.com/office/drawing/2018/hyperlinkcolor" val="tx"/>
                    </a:ext>
                  </a:extLst>
                </a:hlinkClick>
              </a:rPr>
              <a:t>artifact</a:t>
            </a:r>
            <a:r>
              <a:rPr lang="en-US" sz="1200" b="0" i="0" u="none" strike="noStrike" kern="1200" dirty="0">
                <a:solidFill>
                  <a:schemeClr val="tx1"/>
                </a:solidFill>
                <a:effectLst/>
                <a:latin typeface="Times New Roman" pitchFamily="18" charset="0"/>
                <a:ea typeface="ＭＳ Ｐゴシック" charset="0"/>
                <a:cs typeface="+mn-cs"/>
              </a:rPr>
              <a:t> that results when a signal reconstructed from samples is different from the original continuous signal.</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28</a:t>
            </a:fld>
            <a:endParaRPr lang="en-US"/>
          </a:p>
        </p:txBody>
      </p:sp>
    </p:spTree>
    <p:extLst>
      <p:ext uri="{BB962C8B-B14F-4D97-AF65-F5344CB8AC3E}">
        <p14:creationId xmlns:p14="http://schemas.microsoft.com/office/powerpoint/2010/main" val="1962364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29</a:t>
            </a:fld>
            <a:endParaRPr lang="en-US"/>
          </a:p>
        </p:txBody>
      </p:sp>
    </p:spTree>
    <p:extLst>
      <p:ext uri="{BB962C8B-B14F-4D97-AF65-F5344CB8AC3E}">
        <p14:creationId xmlns:p14="http://schemas.microsoft.com/office/powerpoint/2010/main" val="6760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Newark</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a:t>
            </a:fld>
            <a:endParaRPr lang="en-US"/>
          </a:p>
        </p:txBody>
      </p:sp>
    </p:spTree>
    <p:extLst>
      <p:ext uri="{BB962C8B-B14F-4D97-AF65-F5344CB8AC3E}">
        <p14:creationId xmlns:p14="http://schemas.microsoft.com/office/powerpoint/2010/main" val="37477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devices will usually show you if clipping is likely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30</a:t>
            </a:fld>
            <a:endParaRPr lang="en-US"/>
          </a:p>
        </p:txBody>
      </p:sp>
    </p:spTree>
    <p:extLst>
      <p:ext uri="{BB962C8B-B14F-4D97-AF65-F5344CB8AC3E}">
        <p14:creationId xmlns:p14="http://schemas.microsoft.com/office/powerpoint/2010/main" val="1117118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31</a:t>
            </a:fld>
            <a:endParaRPr lang="en-US"/>
          </a:p>
        </p:txBody>
      </p:sp>
    </p:spTree>
    <p:extLst>
      <p:ext uri="{BB962C8B-B14F-4D97-AF65-F5344CB8AC3E}">
        <p14:creationId xmlns:p14="http://schemas.microsoft.com/office/powerpoint/2010/main" val="886095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Interchange File Format: RIFF file: </a:t>
            </a:r>
            <a:r>
              <a:rPr lang="en-US" dirty="0"/>
              <a:t>M$ wave file format with header and data.</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32</a:t>
            </a:fld>
            <a:endParaRPr lang="en-US"/>
          </a:p>
        </p:txBody>
      </p:sp>
    </p:spTree>
    <p:extLst>
      <p:ext uri="{BB962C8B-B14F-4D97-AF65-F5344CB8AC3E}">
        <p14:creationId xmlns:p14="http://schemas.microsoft.com/office/powerpoint/2010/main" val="137515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33</a:t>
            </a:fld>
            <a:endParaRPr lang="en-US"/>
          </a:p>
        </p:txBody>
      </p:sp>
    </p:spTree>
    <p:extLst>
      <p:ext uri="{BB962C8B-B14F-4D97-AF65-F5344CB8AC3E}">
        <p14:creationId xmlns:p14="http://schemas.microsoft.com/office/powerpoint/2010/main" val="52939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count pos2neg or neg2pos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34</a:t>
            </a:fld>
            <a:endParaRPr lang="en-US"/>
          </a:p>
        </p:txBody>
      </p:sp>
    </p:spTree>
    <p:extLst>
      <p:ext uri="{BB962C8B-B14F-4D97-AF65-F5344CB8AC3E}">
        <p14:creationId xmlns:p14="http://schemas.microsoft.com/office/powerpoint/2010/main" val="1854153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35</a:t>
            </a:fld>
            <a:endParaRPr lang="en-US"/>
          </a:p>
        </p:txBody>
      </p:sp>
    </p:spTree>
    <p:extLst>
      <p:ext uri="{BB962C8B-B14F-4D97-AF65-F5344CB8AC3E}">
        <p14:creationId xmlns:p14="http://schemas.microsoft.com/office/powerpoint/2010/main" val="75339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36</a:t>
            </a:fld>
            <a:endParaRPr lang="en-US"/>
          </a:p>
        </p:txBody>
      </p:sp>
    </p:spTree>
    <p:extLst>
      <p:ext uri="{BB962C8B-B14F-4D97-AF65-F5344CB8AC3E}">
        <p14:creationId xmlns:p14="http://schemas.microsoft.com/office/powerpoint/2010/main" val="1959577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37</a:t>
            </a:fld>
            <a:endParaRPr lang="en-US"/>
          </a:p>
        </p:txBody>
      </p:sp>
    </p:spTree>
    <p:extLst>
      <p:ext uri="{BB962C8B-B14F-4D97-AF65-F5344CB8AC3E}">
        <p14:creationId xmlns:p14="http://schemas.microsoft.com/office/powerpoint/2010/main" val="1924946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C5F95AE9-A410-C540-A363-24ACF57B4610}" type="slidenum">
              <a:rPr lang="en-US" altLang="en-US" sz="1200"/>
              <a:pPr/>
              <a:t>38</a:t>
            </a:fld>
            <a:endParaRPr lang="en-US" alt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If you double the pitch, you’ll see if is a better match for the preceding pitch</a:t>
            </a:r>
          </a:p>
        </p:txBody>
      </p:sp>
    </p:spTree>
    <p:extLst>
      <p:ext uri="{BB962C8B-B14F-4D97-AF65-F5344CB8AC3E}">
        <p14:creationId xmlns:p14="http://schemas.microsoft.com/office/powerpoint/2010/main" val="193418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C549370-BC99-B14F-B194-DA98E31B75C1}" type="slidenum">
              <a:rPr lang="en-US" altLang="en-US" sz="1200"/>
              <a:pPr/>
              <a:t>39</a:t>
            </a:fld>
            <a:endParaRPr lang="en-US" alt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Now halve the pitch and you’ll see a better match.  </a:t>
            </a:r>
          </a:p>
        </p:txBody>
      </p:sp>
    </p:spTree>
    <p:extLst>
      <p:ext uri="{BB962C8B-B14F-4D97-AF65-F5344CB8AC3E}">
        <p14:creationId xmlns:p14="http://schemas.microsoft.com/office/powerpoint/2010/main" val="181778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York</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a:t>
            </a:fld>
            <a:endParaRPr lang="en-US"/>
          </a:p>
        </p:txBody>
      </p:sp>
    </p:spTree>
    <p:extLst>
      <p:ext uri="{BB962C8B-B14F-4D97-AF65-F5344CB8AC3E}">
        <p14:creationId xmlns:p14="http://schemas.microsoft.com/office/powerpoint/2010/main" val="1821667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AC07E83-ABBB-6B4B-B7FC-E9450C962862}" type="slidenum">
              <a:rPr lang="en-US" sz="1200"/>
              <a:pPr eaLnBrk="1" hangingPunct="1"/>
              <a:t>40</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25949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543634E-1B7B-B646-8B7B-B96E8F92157A}" type="slidenum">
              <a:rPr lang="en-US" sz="1200"/>
              <a:pPr eaLnBrk="1" hangingPunct="1"/>
              <a:t>41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94924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log to the base e (~2.718281828459)</a:t>
            </a:r>
          </a:p>
          <a:p>
            <a:r>
              <a:rPr lang="en-US" sz="1200" b="0" i="0" u="none" strike="noStrike" kern="1200" dirty="0">
                <a:solidFill>
                  <a:schemeClr val="tx1"/>
                </a:solidFill>
                <a:effectLst/>
                <a:latin typeface="Times New Roman" pitchFamily="18" charset="0"/>
                <a:ea typeface="ＭＳ Ｐゴシック" charset="0"/>
                <a:cs typeface="+mn-cs"/>
              </a:rPr>
              <a:t>The reference point between this scale and normal </a:t>
            </a:r>
            <a:r>
              <a:rPr lang="en-US" sz="1200" b="0" i="0" u="none" strike="noStrike" kern="1200" dirty="0">
                <a:solidFill>
                  <a:schemeClr val="tx1"/>
                </a:solidFill>
                <a:effectLst/>
                <a:latin typeface="Times New Roman" pitchFamily="18" charset="0"/>
                <a:ea typeface="ＭＳ Ｐゴシック" charset="0"/>
                <a:cs typeface="+mn-cs"/>
                <a:hlinkClick r:id="rId3" tooltip="Frequency"/>
              </a:rPr>
              <a:t>frequency</a:t>
            </a:r>
            <a:r>
              <a:rPr lang="en-US" sz="1200" b="0" i="0" u="none" strike="noStrike" kern="1200" dirty="0">
                <a:solidFill>
                  <a:schemeClr val="tx1"/>
                </a:solidFill>
                <a:effectLst/>
                <a:latin typeface="Times New Roman" pitchFamily="18" charset="0"/>
                <a:ea typeface="ＭＳ Ｐゴシック" charset="0"/>
                <a:cs typeface="+mn-cs"/>
              </a:rPr>
              <a:t> measurement is defined by assigning a perceptual pitch of 1000 </a:t>
            </a:r>
            <a:r>
              <a:rPr lang="en-US" sz="1200" b="0" i="0" u="none" strike="noStrike" kern="1200" dirty="0" err="1">
                <a:solidFill>
                  <a:schemeClr val="tx1"/>
                </a:solidFill>
                <a:effectLst/>
                <a:latin typeface="Times New Roman" pitchFamily="18" charset="0"/>
                <a:ea typeface="ＭＳ Ｐゴシック" charset="0"/>
                <a:cs typeface="+mn-cs"/>
              </a:rPr>
              <a:t>mels</a:t>
            </a:r>
            <a:r>
              <a:rPr lang="en-US" sz="1200" b="0" i="0" u="none" strike="noStrike" kern="1200" dirty="0">
                <a:solidFill>
                  <a:schemeClr val="tx1"/>
                </a:solidFill>
                <a:effectLst/>
                <a:latin typeface="Times New Roman" pitchFamily="18" charset="0"/>
                <a:ea typeface="ＭＳ Ｐゴシック" charset="0"/>
                <a:cs typeface="+mn-cs"/>
              </a:rPr>
              <a:t> to a 1000 </a:t>
            </a:r>
            <a:r>
              <a:rPr lang="en-US" sz="1200" b="0" i="0" u="none" strike="noStrike" kern="1200" dirty="0">
                <a:solidFill>
                  <a:schemeClr val="tx1"/>
                </a:solidFill>
                <a:effectLst/>
                <a:latin typeface="Times New Roman" pitchFamily="18" charset="0"/>
                <a:ea typeface="ＭＳ Ｐゴシック" charset="0"/>
                <a:cs typeface="+mn-cs"/>
                <a:hlinkClick r:id="rId4" tooltip="Hertz"/>
              </a:rPr>
              <a:t>Hz</a:t>
            </a:r>
            <a:r>
              <a:rPr lang="en-US" sz="1200" b="0" i="0" u="none" strike="noStrike" kern="1200" dirty="0">
                <a:solidFill>
                  <a:schemeClr val="tx1"/>
                </a:solidFill>
                <a:effectLst/>
                <a:latin typeface="Times New Roman" pitchFamily="18" charset="0"/>
                <a:ea typeface="ＭＳ Ｐゴシック" charset="0"/>
                <a:cs typeface="+mn-cs"/>
              </a:rPr>
              <a:t> tone, 40 </a:t>
            </a:r>
            <a:r>
              <a:rPr lang="en-US" sz="1200" b="0" i="0" u="none" strike="noStrike" kern="1200" dirty="0">
                <a:solidFill>
                  <a:schemeClr val="tx1"/>
                </a:solidFill>
                <a:effectLst/>
                <a:latin typeface="Times New Roman" pitchFamily="18" charset="0"/>
                <a:ea typeface="ＭＳ Ｐゴシック" charset="0"/>
                <a:cs typeface="+mn-cs"/>
                <a:hlinkClick r:id="rId5" tooltip="Decibel"/>
              </a:rPr>
              <a:t>dB</a:t>
            </a:r>
            <a:r>
              <a:rPr lang="en-US" sz="1200" b="0" i="0" u="none" strike="noStrike" kern="1200" dirty="0">
                <a:solidFill>
                  <a:schemeClr val="tx1"/>
                </a:solidFill>
                <a:effectLst/>
                <a:latin typeface="Times New Roman" pitchFamily="18" charset="0"/>
                <a:ea typeface="ＭＳ Ｐゴシック" charset="0"/>
                <a:cs typeface="+mn-cs"/>
              </a:rPr>
              <a:t> above the listener's threshold. Above about 500 Hz, increasingly large </a:t>
            </a:r>
            <a:r>
              <a:rPr lang="en-US" sz="1200" b="0" i="0" u="none" strike="noStrike" kern="1200" dirty="0">
                <a:solidFill>
                  <a:schemeClr val="tx1"/>
                </a:solidFill>
                <a:effectLst/>
                <a:latin typeface="Times New Roman" pitchFamily="18" charset="0"/>
                <a:ea typeface="ＭＳ Ｐゴシック" charset="0"/>
                <a:cs typeface="+mn-cs"/>
                <a:hlinkClick r:id="rId6" tooltip="Interval (music)"/>
              </a:rPr>
              <a:t>intervals</a:t>
            </a:r>
            <a:r>
              <a:rPr lang="en-US" sz="1200" b="0" i="0" u="none" strike="noStrike" kern="1200" dirty="0">
                <a:solidFill>
                  <a:schemeClr val="tx1"/>
                </a:solidFill>
                <a:effectLst/>
                <a:latin typeface="Times New Roman" pitchFamily="18" charset="0"/>
                <a:ea typeface="ＭＳ Ｐゴシック" charset="0"/>
                <a:cs typeface="+mn-cs"/>
              </a:rPr>
              <a:t> are judged by listeners to produce equal pitch increments.</a:t>
            </a:r>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42</a:t>
            </a:fld>
            <a:endParaRPr lang="en-US"/>
          </a:p>
        </p:txBody>
      </p:sp>
    </p:spTree>
    <p:extLst>
      <p:ext uri="{BB962C8B-B14F-4D97-AF65-F5344CB8AC3E}">
        <p14:creationId xmlns:p14="http://schemas.microsoft.com/office/powerpoint/2010/main" val="3764591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43</a:t>
            </a:fld>
            <a:endParaRPr lang="en-US"/>
          </a:p>
        </p:txBody>
      </p:sp>
    </p:spTree>
    <p:extLst>
      <p:ext uri="{BB962C8B-B14F-4D97-AF65-F5344CB8AC3E}">
        <p14:creationId xmlns:p14="http://schemas.microsoft.com/office/powerpoint/2010/main" val="28866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 = Pascal = unit of pressure named after </a:t>
            </a:r>
            <a:r>
              <a:rPr lang="en-US" baseline="0" dirty="0" err="1"/>
              <a:t>Blais</a:t>
            </a:r>
            <a:r>
              <a:rPr lang="en-US" baseline="0" dirty="0"/>
              <a:t> Pascal </a:t>
            </a:r>
            <a:r>
              <a:rPr lang="mr-IN" baseline="0" dirty="0"/>
              <a:t>–</a:t>
            </a:r>
            <a:r>
              <a:rPr lang="en-US" baseline="0" dirty="0"/>
              <a:t> used to measure pressure of sound on an object (like an eardrum)</a:t>
            </a:r>
          </a:p>
          <a:p>
            <a:endParaRPr lang="en-US" baseline="0" dirty="0"/>
          </a:p>
          <a:p>
            <a:r>
              <a:rPr lang="en-US" baseline="0" dirty="0"/>
              <a:t>https://</a:t>
            </a:r>
            <a:r>
              <a:rPr lang="en-US" baseline="0" dirty="0" err="1"/>
              <a:t>en.wikipedia.org</a:t>
            </a:r>
            <a:r>
              <a:rPr lang="en-US" baseline="0" dirty="0"/>
              <a:t>/wiki/Decibel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44</a:t>
            </a:fld>
            <a:endParaRPr lang="en-US"/>
          </a:p>
        </p:txBody>
      </p:sp>
    </p:spTree>
    <p:extLst>
      <p:ext uri="{BB962C8B-B14F-4D97-AF65-F5344CB8AC3E}">
        <p14:creationId xmlns:p14="http://schemas.microsoft.com/office/powerpoint/2010/main" val="335922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larger the pressure max and min, the more intense the sound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45</a:t>
            </a:fld>
            <a:endParaRPr lang="en-US"/>
          </a:p>
        </p:txBody>
      </p:sp>
    </p:spTree>
    <p:extLst>
      <p:ext uri="{BB962C8B-B14F-4D97-AF65-F5344CB8AC3E}">
        <p14:creationId xmlns:p14="http://schemas.microsoft.com/office/powerpoint/2010/main" val="1456274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14ED75E-5280-9B47-8358-C13A6BFADFB1}" type="slidenum">
              <a:rPr lang="en-US" sz="1200"/>
              <a:pPr eaLnBrk="1" hangingPunct="1"/>
              <a:t>46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The speaker emphasizes </a:t>
            </a:r>
            <a:r>
              <a:rPr lang="en-US" i="1" dirty="0">
                <a:ea typeface="ＭＳ Ｐゴシック" charset="0"/>
                <a:cs typeface="ＭＳ Ｐゴシック" charset="0"/>
              </a:rPr>
              <a:t>long</a:t>
            </a:r>
            <a:r>
              <a:rPr lang="en-US" dirty="0">
                <a:ea typeface="ＭＳ Ｐゴシック" charset="0"/>
                <a:cs typeface="ＭＳ Ｐゴシック" charset="0"/>
              </a:rPr>
              <a:t>, which gives it more sound pressure or amplitude</a:t>
            </a:r>
          </a:p>
        </p:txBody>
      </p:sp>
    </p:spTree>
    <p:extLst>
      <p:ext uri="{BB962C8B-B14F-4D97-AF65-F5344CB8AC3E}">
        <p14:creationId xmlns:p14="http://schemas.microsoft.com/office/powerpoint/2010/main" val="160902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33450" eaLnBrk="0" hangingPunct="0">
              <a:defRPr>
                <a:solidFill>
                  <a:schemeClr val="tx1"/>
                </a:solidFill>
                <a:latin typeface="Arial" charset="0"/>
                <a:ea typeface="ＭＳ Ｐゴシック" charset="0"/>
              </a:defRPr>
            </a:lvl1pPr>
            <a:lvl2pPr marL="785813" indent="-303213" defTabSz="933450" eaLnBrk="0" hangingPunct="0">
              <a:defRPr>
                <a:solidFill>
                  <a:schemeClr val="tx1"/>
                </a:solidFill>
                <a:latin typeface="Arial" charset="0"/>
                <a:ea typeface="ＭＳ Ｐゴシック" charset="0"/>
              </a:defRPr>
            </a:lvl2pPr>
            <a:lvl3pPr marL="1208088" indent="-241300" defTabSz="933450" eaLnBrk="0" hangingPunct="0">
              <a:defRPr>
                <a:solidFill>
                  <a:schemeClr val="tx1"/>
                </a:solidFill>
                <a:latin typeface="Arial" charset="0"/>
                <a:ea typeface="ＭＳ Ｐゴシック" charset="0"/>
              </a:defRPr>
            </a:lvl3pPr>
            <a:lvl4pPr marL="1692275" indent="-242888" defTabSz="933450" eaLnBrk="0" hangingPunct="0">
              <a:defRPr>
                <a:solidFill>
                  <a:schemeClr val="tx1"/>
                </a:solidFill>
                <a:latin typeface="Arial" charset="0"/>
                <a:ea typeface="ＭＳ Ｐゴシック" charset="0"/>
              </a:defRPr>
            </a:lvl4pPr>
            <a:lvl5pPr marL="2174875" indent="-241300" defTabSz="933450" eaLnBrk="0" hangingPunct="0">
              <a:defRPr>
                <a:solidFill>
                  <a:schemeClr val="tx1"/>
                </a:solidFill>
                <a:latin typeface="Arial" charset="0"/>
                <a:ea typeface="ＭＳ Ｐゴシック" charset="0"/>
              </a:defRPr>
            </a:lvl5pPr>
            <a:lvl6pPr marL="2632075" indent="-241300" defTabSz="933450" eaLnBrk="0" fontAlgn="base" hangingPunct="0">
              <a:spcBef>
                <a:spcPct val="0"/>
              </a:spcBef>
              <a:spcAft>
                <a:spcPct val="0"/>
              </a:spcAft>
              <a:defRPr>
                <a:solidFill>
                  <a:schemeClr val="tx1"/>
                </a:solidFill>
                <a:latin typeface="Arial" charset="0"/>
                <a:ea typeface="ＭＳ Ｐゴシック" charset="0"/>
              </a:defRPr>
            </a:lvl6pPr>
            <a:lvl7pPr marL="3089275" indent="-241300" defTabSz="933450" eaLnBrk="0" fontAlgn="base" hangingPunct="0">
              <a:spcBef>
                <a:spcPct val="0"/>
              </a:spcBef>
              <a:spcAft>
                <a:spcPct val="0"/>
              </a:spcAft>
              <a:defRPr>
                <a:solidFill>
                  <a:schemeClr val="tx1"/>
                </a:solidFill>
                <a:latin typeface="Arial" charset="0"/>
                <a:ea typeface="ＭＳ Ｐゴシック" charset="0"/>
              </a:defRPr>
            </a:lvl7pPr>
            <a:lvl8pPr marL="3546475" indent="-241300" defTabSz="933450" eaLnBrk="0" fontAlgn="base" hangingPunct="0">
              <a:spcBef>
                <a:spcPct val="0"/>
              </a:spcBef>
              <a:spcAft>
                <a:spcPct val="0"/>
              </a:spcAft>
              <a:defRPr>
                <a:solidFill>
                  <a:schemeClr val="tx1"/>
                </a:solidFill>
                <a:latin typeface="Arial" charset="0"/>
                <a:ea typeface="ＭＳ Ｐゴシック" charset="0"/>
              </a:defRPr>
            </a:lvl8pPr>
            <a:lvl9pPr marL="4003675" indent="-241300" defTabSz="933450" eaLnBrk="0" fontAlgn="base" hangingPunct="0">
              <a:spcBef>
                <a:spcPct val="0"/>
              </a:spcBef>
              <a:spcAft>
                <a:spcPct val="0"/>
              </a:spcAft>
              <a:defRPr>
                <a:solidFill>
                  <a:schemeClr val="tx1"/>
                </a:solidFill>
                <a:latin typeface="Arial" charset="0"/>
                <a:ea typeface="ＭＳ Ｐゴシック" charset="0"/>
              </a:defRPr>
            </a:lvl9pPr>
          </a:lstStyle>
          <a:p>
            <a:fld id="{B78FED60-EDEA-6540-A6F6-ED64906C760D}" type="slidenum">
              <a:rPr lang="en-US"/>
              <a:pPr/>
              <a:t>47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hangingPunct="1"/>
            <a:r>
              <a:rPr lang="en-US" dirty="0">
                <a:latin typeface="Times New Roman" charset="0"/>
              </a:rPr>
              <a:t>Pa = Pascal </a:t>
            </a:r>
            <a:r>
              <a:rPr lang="en-US" dirty="0" err="1">
                <a:latin typeface="Times New Roman" charset="0"/>
              </a:rPr>
              <a:t>presure</a:t>
            </a:r>
            <a:r>
              <a:rPr lang="en-US" dirty="0">
                <a:latin typeface="Times New Roman" charset="0"/>
              </a:rPr>
              <a:t> metric</a:t>
            </a:r>
          </a:p>
          <a:p>
            <a:pPr eaLnBrk="1" hangingPunct="1"/>
            <a:r>
              <a:rPr lang="en-US" dirty="0">
                <a:latin typeface="Times New Roman" charset="0"/>
              </a:rPr>
              <a:t>Db = Decibel</a:t>
            </a:r>
          </a:p>
          <a:p>
            <a:pPr eaLnBrk="1" hangingPunct="1"/>
            <a:r>
              <a:rPr lang="en-US" dirty="0">
                <a:latin typeface="Times New Roman" charset="0"/>
              </a:rPr>
              <a:t>You can measure </a:t>
            </a:r>
            <a:r>
              <a:rPr lang="en-US" dirty="0" err="1">
                <a:latin typeface="Times New Roman" charset="0"/>
              </a:rPr>
              <a:t>dbs</a:t>
            </a:r>
            <a:r>
              <a:rPr lang="en-US" dirty="0">
                <a:latin typeface="Times New Roman" charset="0"/>
              </a:rPr>
              <a:t> on your phone:  Decibel X et al</a:t>
            </a:r>
          </a:p>
          <a:p>
            <a:pPr eaLnBrk="1" hangingPunct="1"/>
            <a:endParaRPr lang="en-US" dirty="0">
              <a:latin typeface="Times New Roman" charset="0"/>
            </a:endParaRPr>
          </a:p>
        </p:txBody>
      </p:sp>
    </p:spTree>
    <p:extLst>
      <p:ext uri="{BB962C8B-B14F-4D97-AF65-F5344CB8AC3E}">
        <p14:creationId xmlns:p14="http://schemas.microsoft.com/office/powerpoint/2010/main" val="436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49</a:t>
            </a:fld>
            <a:endParaRPr lang="en-US"/>
          </a:p>
        </p:txBody>
      </p:sp>
    </p:spTree>
    <p:extLst>
      <p:ext uri="{BB962C8B-B14F-4D97-AF65-F5344CB8AC3E}">
        <p14:creationId xmlns:p14="http://schemas.microsoft.com/office/powerpoint/2010/main" val="411255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50</a:t>
            </a:fld>
            <a:endParaRPr lang="en-US"/>
          </a:p>
        </p:txBody>
      </p:sp>
    </p:spTree>
    <p:extLst>
      <p:ext uri="{BB962C8B-B14F-4D97-AF65-F5344CB8AC3E}">
        <p14:creationId xmlns:p14="http://schemas.microsoft.com/office/powerpoint/2010/main" val="161427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Newark/New York.</a:t>
            </a:r>
          </a:p>
        </p:txBody>
      </p:sp>
      <p:sp>
        <p:nvSpPr>
          <p:cNvPr id="4" name="Slide Number Placeholder 3"/>
          <p:cNvSpPr>
            <a:spLocks noGrp="1"/>
          </p:cNvSpPr>
          <p:nvPr>
            <p:ph type="sldNum" sz="quarter" idx="5"/>
          </p:nvPr>
        </p:nvSpPr>
        <p:spPr/>
        <p:txBody>
          <a:bodyPr/>
          <a:lstStyle/>
          <a:p>
            <a:fld id="{E0D37E8C-A7ED-114C-8072-02C918A57C5D}" type="slidenum">
              <a:rPr lang="en-US" smtClean="0"/>
              <a:pPr/>
              <a:t>5</a:t>
            </a:fld>
            <a:endParaRPr lang="en-US"/>
          </a:p>
        </p:txBody>
      </p:sp>
    </p:spTree>
    <p:extLst>
      <p:ext uri="{BB962C8B-B14F-4D97-AF65-F5344CB8AC3E}">
        <p14:creationId xmlns:p14="http://schemas.microsoft.com/office/powerpoint/2010/main" val="774538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51</a:t>
            </a:fld>
            <a:endParaRPr lang="en-US"/>
          </a:p>
        </p:txBody>
      </p:sp>
    </p:spTree>
    <p:extLst>
      <p:ext uri="{BB962C8B-B14F-4D97-AF65-F5344CB8AC3E}">
        <p14:creationId xmlns:p14="http://schemas.microsoft.com/office/powerpoint/2010/main" val="717223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52</a:t>
            </a:fld>
            <a:endParaRPr lang="en-US"/>
          </a:p>
        </p:txBody>
      </p:sp>
    </p:spTree>
    <p:extLst>
      <p:ext uri="{BB962C8B-B14F-4D97-AF65-F5344CB8AC3E}">
        <p14:creationId xmlns:p14="http://schemas.microsoft.com/office/powerpoint/2010/main" val="1589467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53</a:t>
            </a:fld>
            <a:endParaRPr lang="en-US"/>
          </a:p>
        </p:txBody>
      </p:sp>
    </p:spTree>
    <p:extLst>
      <p:ext uri="{BB962C8B-B14F-4D97-AF65-F5344CB8AC3E}">
        <p14:creationId xmlns:p14="http://schemas.microsoft.com/office/powerpoint/2010/main" val="102321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54</a:t>
            </a:fld>
            <a:endParaRPr lang="en-US"/>
          </a:p>
        </p:txBody>
      </p:sp>
    </p:spTree>
    <p:extLst>
      <p:ext uri="{BB962C8B-B14F-4D97-AF65-F5344CB8AC3E}">
        <p14:creationId xmlns:p14="http://schemas.microsoft.com/office/powerpoint/2010/main" val="73128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Amplitude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55</a:t>
            </a:fld>
            <a:endParaRPr lang="en-US"/>
          </a:p>
        </p:txBody>
      </p:sp>
    </p:spTree>
    <p:extLst>
      <p:ext uri="{BB962C8B-B14F-4D97-AF65-F5344CB8AC3E}">
        <p14:creationId xmlns:p14="http://schemas.microsoft.com/office/powerpoint/2010/main" val="37098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56</a:t>
            </a:fld>
            <a:endParaRPr lang="en-US"/>
          </a:p>
        </p:txBody>
      </p:sp>
    </p:spTree>
    <p:extLst>
      <p:ext uri="{BB962C8B-B14F-4D97-AF65-F5344CB8AC3E}">
        <p14:creationId xmlns:p14="http://schemas.microsoft.com/office/powerpoint/2010/main" val="944817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Harmonics:  good; Noise: not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57</a:t>
            </a:fld>
            <a:endParaRPr lang="en-US"/>
          </a:p>
        </p:txBody>
      </p:sp>
    </p:spTree>
    <p:extLst>
      <p:ext uri="{BB962C8B-B14F-4D97-AF65-F5344CB8AC3E}">
        <p14:creationId xmlns:p14="http://schemas.microsoft.com/office/powerpoint/2010/main" val="866966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58</a:t>
            </a:fld>
            <a:endParaRPr lang="en-US"/>
          </a:p>
        </p:txBody>
      </p:sp>
    </p:spTree>
    <p:extLst>
      <p:ext uri="{BB962C8B-B14F-4D97-AF65-F5344CB8AC3E}">
        <p14:creationId xmlns:p14="http://schemas.microsoft.com/office/powerpoint/2010/main" val="889925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t>
            </a:r>
            <a:r>
              <a:rPr lang="en-US" dirty="0"/>
              <a:t> in she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59</a:t>
            </a:fld>
            <a:endParaRPr lang="en-US"/>
          </a:p>
        </p:txBody>
      </p:sp>
    </p:spTree>
    <p:extLst>
      <p:ext uri="{BB962C8B-B14F-4D97-AF65-F5344CB8AC3E}">
        <p14:creationId xmlns:p14="http://schemas.microsoft.com/office/powerpoint/2010/main" val="1870658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Change loudness, the amplitude gets bigger</a:t>
            </a:r>
          </a:p>
          <a:p>
            <a:r>
              <a:rPr lang="en-US" baseline="0" dirty="0"/>
              <a:t>Change the </a:t>
            </a:r>
            <a:r>
              <a:rPr lang="en-US" baseline="0" dirty="0" err="1"/>
              <a:t>pich</a:t>
            </a:r>
            <a:r>
              <a:rPr lang="en-US" baseline="0" dirty="0"/>
              <a:t>, the frequency of all components increases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60</a:t>
            </a:fld>
            <a:endParaRPr lang="en-US"/>
          </a:p>
        </p:txBody>
      </p:sp>
    </p:spTree>
    <p:extLst>
      <p:ext uri="{BB962C8B-B14F-4D97-AF65-F5344CB8AC3E}">
        <p14:creationId xmlns:p14="http://schemas.microsoft.com/office/powerpoint/2010/main" val="56244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Kill </a:t>
            </a:r>
            <a:r>
              <a:rPr lang="mr-IN" dirty="0"/>
              <a:t>–</a:t>
            </a:r>
            <a:r>
              <a:rPr lang="en-US" dirty="0"/>
              <a:t> voiceless</a:t>
            </a:r>
            <a:r>
              <a:rPr lang="en-US" baseline="0" dirty="0"/>
              <a:t> stop with VOT (voice onset time) following</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a:t>
            </a:fld>
            <a:endParaRPr lang="en-US"/>
          </a:p>
        </p:txBody>
      </p:sp>
    </p:spTree>
    <p:extLst>
      <p:ext uri="{BB962C8B-B14F-4D97-AF65-F5344CB8AC3E}">
        <p14:creationId xmlns:p14="http://schemas.microsoft.com/office/powerpoint/2010/main" val="179065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61</a:t>
            </a:fld>
            <a:endParaRPr lang="en-US"/>
          </a:p>
        </p:txBody>
      </p:sp>
    </p:spTree>
    <p:extLst>
      <p:ext uri="{BB962C8B-B14F-4D97-AF65-F5344CB8AC3E}">
        <p14:creationId xmlns:p14="http://schemas.microsoft.com/office/powerpoint/2010/main" val="98602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62</a:t>
            </a:fld>
            <a:endParaRPr lang="en-US"/>
          </a:p>
        </p:txBody>
      </p:sp>
    </p:spTree>
    <p:extLst>
      <p:ext uri="{BB962C8B-B14F-4D97-AF65-F5344CB8AC3E}">
        <p14:creationId xmlns:p14="http://schemas.microsoft.com/office/powerpoint/2010/main" val="503535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Spectrogram shows frequencies over time with intensity </a:t>
            </a:r>
            <a:r>
              <a:rPr lang="en-US"/>
              <a:t>identifying amplitude</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63</a:t>
            </a:fld>
            <a:endParaRPr lang="en-US"/>
          </a:p>
        </p:txBody>
      </p:sp>
    </p:spTree>
    <p:extLst>
      <p:ext uri="{BB962C8B-B14F-4D97-AF65-F5344CB8AC3E}">
        <p14:creationId xmlns:p14="http://schemas.microsoft.com/office/powerpoint/2010/main" val="1211699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err="1"/>
              <a:t>i</a:t>
            </a:r>
            <a:r>
              <a:rPr lang="en-US" dirty="0"/>
              <a:t> </a:t>
            </a:r>
            <a:r>
              <a:rPr lang="en-US" dirty="0" err="1"/>
              <a:t>ee</a:t>
            </a:r>
            <a:endParaRPr lang="en-US" dirty="0"/>
          </a:p>
          <a:p>
            <a:pPr marL="228600" indent="-228600">
              <a:buAutoNum type="arabicParenR"/>
            </a:pPr>
            <a:r>
              <a:rPr lang="en-US" dirty="0"/>
              <a:t>I </a:t>
            </a:r>
            <a:r>
              <a:rPr lang="en-US" dirty="0" err="1"/>
              <a:t>ih</a:t>
            </a:r>
            <a:endParaRPr lang="en-US" dirty="0"/>
          </a:p>
          <a:p>
            <a:pPr marL="228600" indent="-228600">
              <a:buAutoNum type="arabicParenR"/>
            </a:pPr>
            <a:r>
              <a:rPr lang="en-US" dirty="0"/>
              <a:t>e eh</a:t>
            </a:r>
          </a:p>
          <a:p>
            <a:pPr marL="228600" indent="-228600">
              <a:buAutoNum type="arabicParenR"/>
            </a:pPr>
            <a:r>
              <a:rPr lang="en-US" dirty="0"/>
              <a:t>ae ae</a:t>
            </a:r>
          </a:p>
          <a:p>
            <a:pPr marL="228600" indent="-228600">
              <a:buAutoNum type="arabicParenR"/>
            </a:pPr>
            <a:r>
              <a:rPr lang="en-US" dirty="0"/>
              <a:t>a ah</a:t>
            </a:r>
          </a:p>
          <a:p>
            <a:pPr marL="228600" indent="-228600">
              <a:buAutoNum type="arabicParenR"/>
            </a:pPr>
            <a:r>
              <a:rPr lang="en-US" dirty="0"/>
              <a:t>c </a:t>
            </a:r>
            <a:r>
              <a:rPr lang="en-US" dirty="0" err="1"/>
              <a:t>ao</a:t>
            </a:r>
            <a:endParaRPr lang="en-US" dirty="0"/>
          </a:p>
          <a:p>
            <a:pPr marL="228600" indent="-228600">
              <a:buAutoNum type="arabicParenR"/>
            </a:pPr>
            <a:r>
              <a:rPr lang="en-US" dirty="0"/>
              <a:t>u </a:t>
            </a:r>
            <a:r>
              <a:rPr lang="en-US" dirty="0" err="1"/>
              <a:t>oo</a:t>
            </a:r>
            <a:r>
              <a:rPr lang="en-US" dirty="0"/>
              <a:t> (wood)</a:t>
            </a:r>
          </a:p>
          <a:p>
            <a:pPr marL="228600" indent="-228600">
              <a:buAutoNum type="arabicParenR"/>
            </a:pPr>
            <a:r>
              <a:rPr lang="en-US" dirty="0"/>
              <a:t>u </a:t>
            </a:r>
            <a:r>
              <a:rPr lang="en-US" dirty="0" err="1"/>
              <a:t>oo</a:t>
            </a:r>
            <a:r>
              <a:rPr lang="en-US" dirty="0"/>
              <a:t> (tulip)</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64</a:t>
            </a:fld>
            <a:endParaRPr lang="en-US"/>
          </a:p>
        </p:txBody>
      </p:sp>
    </p:spTree>
    <p:extLst>
      <p:ext uri="{BB962C8B-B14F-4D97-AF65-F5344CB8AC3E}">
        <p14:creationId xmlns:p14="http://schemas.microsoft.com/office/powerpoint/2010/main" val="439685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65</a:t>
            </a:fld>
            <a:endParaRPr lang="en-US"/>
          </a:p>
        </p:txBody>
      </p:sp>
    </p:spTree>
    <p:extLst>
      <p:ext uri="{BB962C8B-B14F-4D97-AF65-F5344CB8AC3E}">
        <p14:creationId xmlns:p14="http://schemas.microsoft.com/office/powerpoint/2010/main" val="1547062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uhbab</a:t>
            </a:r>
            <a:r>
              <a:rPr lang="en-US" dirty="0"/>
              <a:t>, </a:t>
            </a:r>
            <a:r>
              <a:rPr lang="en-US" dirty="0" err="1"/>
              <a:t>uhdad</a:t>
            </a:r>
            <a:r>
              <a:rPr lang="en-US" dirty="0"/>
              <a:t>, </a:t>
            </a:r>
            <a:r>
              <a:rPr lang="en-US" dirty="0" err="1"/>
              <a:t>uhgag</a:t>
            </a:r>
            <a:r>
              <a:rPr lang="mr-IN" dirty="0"/>
              <a: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66</a:t>
            </a:fld>
            <a:endParaRPr lang="en-US"/>
          </a:p>
        </p:txBody>
      </p:sp>
    </p:spTree>
    <p:extLst>
      <p:ext uri="{BB962C8B-B14F-4D97-AF65-F5344CB8AC3E}">
        <p14:creationId xmlns:p14="http://schemas.microsoft.com/office/powerpoint/2010/main" val="2085288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67</a:t>
            </a:fld>
            <a:endParaRPr lang="en-US"/>
          </a:p>
        </p:txBody>
      </p:sp>
    </p:spTree>
    <p:extLst>
      <p:ext uri="{BB962C8B-B14F-4D97-AF65-F5344CB8AC3E}">
        <p14:creationId xmlns:p14="http://schemas.microsoft.com/office/powerpoint/2010/main" val="374164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you can figure this out on your own </a:t>
            </a:r>
            <a:r>
              <a:rPr lang="en-US"/>
              <a:t>after class without </a:t>
            </a:r>
            <a:r>
              <a:rPr lang="en-US" dirty="0"/>
              <a:t>listening to the speech wav file </a:t>
            </a:r>
            <a:r>
              <a:rPr lang="en-US" dirty="0">
                <a:sym typeface="Wingdings" pitchFamily="2" charset="2"/>
              </a:rPr>
              <a:t></a:t>
            </a:r>
          </a:p>
          <a:p>
            <a:r>
              <a:rPr lang="en-US" dirty="0">
                <a:sym typeface="Wingdings" pitchFamily="2" charset="2"/>
              </a:rPr>
              <a:t>Then you can listen and see how well you did!</a:t>
            </a:r>
          </a:p>
        </p:txBody>
      </p:sp>
      <p:sp>
        <p:nvSpPr>
          <p:cNvPr id="4" name="Slide Number Placeholder 3"/>
          <p:cNvSpPr>
            <a:spLocks noGrp="1"/>
          </p:cNvSpPr>
          <p:nvPr>
            <p:ph type="sldNum" sz="quarter" idx="5"/>
          </p:nvPr>
        </p:nvSpPr>
        <p:spPr/>
        <p:txBody>
          <a:bodyPr/>
          <a:lstStyle/>
          <a:p>
            <a:fld id="{E0D37E8C-A7ED-114C-8072-02C918A57C5D}" type="slidenum">
              <a:rPr lang="en-US" smtClean="0"/>
              <a:pPr/>
              <a:t>68</a:t>
            </a:fld>
            <a:endParaRPr lang="en-US"/>
          </a:p>
        </p:txBody>
      </p:sp>
    </p:spTree>
    <p:extLst>
      <p:ext uri="{BB962C8B-B14F-4D97-AF65-F5344CB8AC3E}">
        <p14:creationId xmlns:p14="http://schemas.microsoft.com/office/powerpoint/2010/main" val="6989950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69</a:t>
            </a:fld>
            <a:endParaRPr lang="en-US"/>
          </a:p>
        </p:txBody>
      </p:sp>
    </p:spTree>
    <p:extLst>
      <p:ext uri="{BB962C8B-B14F-4D97-AF65-F5344CB8AC3E}">
        <p14:creationId xmlns:p14="http://schemas.microsoft.com/office/powerpoint/2010/main" val="867161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70</a:t>
            </a:fld>
            <a:endParaRPr lang="en-US"/>
          </a:p>
        </p:txBody>
      </p:sp>
    </p:spTree>
    <p:extLst>
      <p:ext uri="{BB962C8B-B14F-4D97-AF65-F5344CB8AC3E}">
        <p14:creationId xmlns:p14="http://schemas.microsoft.com/office/powerpoint/2010/main" val="15830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a:t>
            </a:r>
            <a:r>
              <a:rPr lang="mr-IN" dirty="0"/>
              <a:t>–</a:t>
            </a:r>
            <a:r>
              <a:rPr lang="en-US" dirty="0"/>
              <a:t> voiced consonant, no VOT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a:t>
            </a:fld>
            <a:endParaRPr lang="en-US"/>
          </a:p>
        </p:txBody>
      </p:sp>
    </p:spTree>
    <p:extLst>
      <p:ext uri="{BB962C8B-B14F-4D97-AF65-F5344CB8AC3E}">
        <p14:creationId xmlns:p14="http://schemas.microsoft.com/office/powerpoint/2010/main" val="49155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8</a:t>
            </a:fld>
            <a:endParaRPr lang="en-US"/>
          </a:p>
        </p:txBody>
      </p:sp>
    </p:spTree>
    <p:extLst>
      <p:ext uri="{BB962C8B-B14F-4D97-AF65-F5344CB8AC3E}">
        <p14:creationId xmlns:p14="http://schemas.microsoft.com/office/powerpoint/2010/main" val="199469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Formant frequencies correspond</a:t>
            </a:r>
            <a:r>
              <a:rPr lang="en-US" baseline="0" dirty="0"/>
              <a:t> to resonances in the vocal tract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9</a:t>
            </a:fld>
            <a:endParaRPr lang="en-US"/>
          </a:p>
        </p:txBody>
      </p:sp>
    </p:spTree>
    <p:extLst>
      <p:ext uri="{BB962C8B-B14F-4D97-AF65-F5344CB8AC3E}">
        <p14:creationId xmlns:p14="http://schemas.microsoft.com/office/powerpoint/2010/main" val="42062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7F75518-C18A-F84A-BAA1-2F90FCF3E78D}" type="datetime1">
              <a:rPr lang="en-US"/>
              <a:pPr/>
              <a:t>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74474DA-D26E-5C4A-8A38-1BC4186CF7DC}" type="slidenum">
              <a:rPr lang="en-US"/>
              <a:pPr/>
              <a:t>‹#›</a:t>
            </a:fld>
            <a:endParaRPr lang="en-US"/>
          </a:p>
        </p:txBody>
      </p:sp>
    </p:spTree>
    <p:extLst>
      <p:ext uri="{BB962C8B-B14F-4D97-AF65-F5344CB8AC3E}">
        <p14:creationId xmlns:p14="http://schemas.microsoft.com/office/powerpoint/2010/main" val="14009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9565F30-FF52-F047-B530-1207B611B30B}" type="datetime1">
              <a:rPr lang="en-US"/>
              <a:pPr/>
              <a:t>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064B7174-ACE2-E94B-8313-4A992299DF35}" type="slidenum">
              <a:rPr lang="en-US"/>
              <a:pPr/>
              <a:t>‹#›</a:t>
            </a:fld>
            <a:endParaRPr lang="en-US"/>
          </a:p>
        </p:txBody>
      </p:sp>
    </p:spTree>
    <p:extLst>
      <p:ext uri="{BB962C8B-B14F-4D97-AF65-F5344CB8AC3E}">
        <p14:creationId xmlns:p14="http://schemas.microsoft.com/office/powerpoint/2010/main" val="23187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56DF5CE-5430-904F-82E6-A8BE23BB30C0}" type="datetime1">
              <a:rPr lang="en-US"/>
              <a:pPr/>
              <a:t>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B77610E0-58A5-EF49-BA98-E9C8E40333CA}" type="slidenum">
              <a:rPr lang="en-US"/>
              <a:pPr/>
              <a:t>‹#›</a:t>
            </a:fld>
            <a:endParaRPr lang="en-US"/>
          </a:p>
        </p:txBody>
      </p:sp>
    </p:spTree>
    <p:extLst>
      <p:ext uri="{BB962C8B-B14F-4D97-AF65-F5344CB8AC3E}">
        <p14:creationId xmlns:p14="http://schemas.microsoft.com/office/powerpoint/2010/main" val="385567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519FEC-92F3-A74C-B9AB-603DF42357EA}" type="datetime1">
              <a:rPr lang="en-US"/>
              <a:pPr/>
              <a:t>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40FA6DB1-B1F2-1B4A-9951-FCE71E2559EA}" type="slidenum">
              <a:rPr lang="en-US"/>
              <a:pPr/>
              <a:t>‹#›</a:t>
            </a:fld>
            <a:endParaRPr lang="en-US"/>
          </a:p>
        </p:txBody>
      </p:sp>
    </p:spTree>
    <p:extLst>
      <p:ext uri="{BB962C8B-B14F-4D97-AF65-F5344CB8AC3E}">
        <p14:creationId xmlns:p14="http://schemas.microsoft.com/office/powerpoint/2010/main" val="3451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9BE73C1-75AF-4243-A075-5D6273BC5BD7}" type="datetime1">
              <a:rPr lang="en-US"/>
              <a:pPr/>
              <a:t>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A738FB7-5314-7149-8321-604F678783CF}" type="slidenum">
              <a:rPr lang="en-US"/>
              <a:pPr/>
              <a:t>‹#›</a:t>
            </a:fld>
            <a:endParaRPr lang="en-US"/>
          </a:p>
        </p:txBody>
      </p:sp>
    </p:spTree>
    <p:extLst>
      <p:ext uri="{BB962C8B-B14F-4D97-AF65-F5344CB8AC3E}">
        <p14:creationId xmlns:p14="http://schemas.microsoft.com/office/powerpoint/2010/main" val="2438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5692E31-3FF7-2E46-8FF6-107A49C89462}" type="datetime1">
              <a:rPr lang="en-US"/>
              <a:pPr/>
              <a:t>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45940BAC-7EF3-D94B-A1B9-6D88446E6EB8}" type="slidenum">
              <a:rPr lang="en-US"/>
              <a:pPr/>
              <a:t>‹#›</a:t>
            </a:fld>
            <a:endParaRPr lang="en-US"/>
          </a:p>
        </p:txBody>
      </p:sp>
    </p:spTree>
    <p:extLst>
      <p:ext uri="{BB962C8B-B14F-4D97-AF65-F5344CB8AC3E}">
        <p14:creationId xmlns:p14="http://schemas.microsoft.com/office/powerpoint/2010/main" val="49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BA0D313-6B5A-1645-98D8-C164FCFF6D10}" type="datetime1">
              <a:rPr lang="en-US"/>
              <a:pPr/>
              <a:t>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9" name="Rectangle 6"/>
          <p:cNvSpPr>
            <a:spLocks noGrp="1" noChangeArrowheads="1"/>
          </p:cNvSpPr>
          <p:nvPr>
            <p:ph type="sldNum" sz="quarter" idx="12"/>
          </p:nvPr>
        </p:nvSpPr>
        <p:spPr>
          <a:ln/>
        </p:spPr>
        <p:txBody>
          <a:bodyPr/>
          <a:lstStyle>
            <a:lvl1pPr>
              <a:defRPr/>
            </a:lvl1pPr>
          </a:lstStyle>
          <a:p>
            <a:fld id="{3906840A-3E3C-D940-9D65-B0CE2384E9FE}" type="slidenum">
              <a:rPr lang="en-US"/>
              <a:pPr/>
              <a:t>‹#›</a:t>
            </a:fld>
            <a:endParaRPr lang="en-US"/>
          </a:p>
        </p:txBody>
      </p:sp>
    </p:spTree>
    <p:extLst>
      <p:ext uri="{BB962C8B-B14F-4D97-AF65-F5344CB8AC3E}">
        <p14:creationId xmlns:p14="http://schemas.microsoft.com/office/powerpoint/2010/main" val="168140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E9181AD6-520E-A54B-8C0B-058E0792936E}" type="datetime1">
              <a:rPr lang="en-US"/>
              <a:pPr/>
              <a:t>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5" name="Rectangle 6"/>
          <p:cNvSpPr>
            <a:spLocks noGrp="1" noChangeArrowheads="1"/>
          </p:cNvSpPr>
          <p:nvPr>
            <p:ph type="sldNum" sz="quarter" idx="12"/>
          </p:nvPr>
        </p:nvSpPr>
        <p:spPr>
          <a:ln/>
        </p:spPr>
        <p:txBody>
          <a:bodyPr/>
          <a:lstStyle>
            <a:lvl1pPr>
              <a:defRPr/>
            </a:lvl1pPr>
          </a:lstStyle>
          <a:p>
            <a:fld id="{20B5CFCE-FD0F-5248-9D2E-CD3FD1FB15AC}" type="slidenum">
              <a:rPr lang="en-US"/>
              <a:pPr/>
              <a:t>‹#›</a:t>
            </a:fld>
            <a:endParaRPr lang="en-US"/>
          </a:p>
        </p:txBody>
      </p:sp>
    </p:spTree>
    <p:extLst>
      <p:ext uri="{BB962C8B-B14F-4D97-AF65-F5344CB8AC3E}">
        <p14:creationId xmlns:p14="http://schemas.microsoft.com/office/powerpoint/2010/main" val="12019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CF163A-1A8D-BA4C-B835-0CB5D2C32C01}" type="datetime1">
              <a:rPr lang="en-US"/>
              <a:pPr/>
              <a:t>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4" name="Rectangle 6"/>
          <p:cNvSpPr>
            <a:spLocks noGrp="1" noChangeArrowheads="1"/>
          </p:cNvSpPr>
          <p:nvPr>
            <p:ph type="sldNum" sz="quarter" idx="12"/>
          </p:nvPr>
        </p:nvSpPr>
        <p:spPr>
          <a:ln/>
        </p:spPr>
        <p:txBody>
          <a:bodyPr/>
          <a:lstStyle>
            <a:lvl1pPr>
              <a:defRPr/>
            </a:lvl1pPr>
          </a:lstStyle>
          <a:p>
            <a:fld id="{0D788D0B-C800-2741-ABB4-42BB4AD2CAC1}" type="slidenum">
              <a:rPr lang="en-US"/>
              <a:pPr/>
              <a:t>‹#›</a:t>
            </a:fld>
            <a:endParaRPr lang="en-US"/>
          </a:p>
        </p:txBody>
      </p:sp>
    </p:spTree>
    <p:extLst>
      <p:ext uri="{BB962C8B-B14F-4D97-AF65-F5344CB8AC3E}">
        <p14:creationId xmlns:p14="http://schemas.microsoft.com/office/powerpoint/2010/main" val="27924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27F023-214F-324E-8F48-3A98A1851318}" type="datetime1">
              <a:rPr lang="en-US"/>
              <a:pPr/>
              <a:t>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FC82A252-5AEF-E348-8D60-46D29F026D42}" type="slidenum">
              <a:rPr lang="en-US"/>
              <a:pPr/>
              <a:t>‹#›</a:t>
            </a:fld>
            <a:endParaRPr lang="en-US"/>
          </a:p>
        </p:txBody>
      </p:sp>
    </p:spTree>
    <p:extLst>
      <p:ext uri="{BB962C8B-B14F-4D97-AF65-F5344CB8AC3E}">
        <p14:creationId xmlns:p14="http://schemas.microsoft.com/office/powerpoint/2010/main" val="17111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145FE3-C5D0-A04D-AEEC-1BD1E7B65C0E}" type="datetime1">
              <a:rPr lang="en-US"/>
              <a:pPr/>
              <a:t>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DCAA37C6-B50E-C64B-9F9E-72390311B99E}" type="slidenum">
              <a:rPr lang="en-US"/>
              <a:pPr/>
              <a:t>‹#›</a:t>
            </a:fld>
            <a:endParaRPr lang="en-US"/>
          </a:p>
        </p:txBody>
      </p:sp>
    </p:spTree>
    <p:extLst>
      <p:ext uri="{BB962C8B-B14F-4D97-AF65-F5344CB8AC3E}">
        <p14:creationId xmlns:p14="http://schemas.microsoft.com/office/powerpoint/2010/main" val="13040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5F7E6F-D634-9344-90BB-B296AF66AC5D}" type="datetime1">
              <a:rPr lang="en-US"/>
              <a:pPr/>
              <a:t>9/20/22</a:t>
            </a:fld>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a:t>AT&amp;T Proprietary</a:t>
            </a:r>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AEC3B2-BF8D-6A4D-9083-0714261DE2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fu.ca/sonic-studio-webdav/handbook/Fourier_Analysi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igital_Audio_Tap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echopedia.com/definition/21075/nyquist-frequen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coustics.org/hearing-voices-in-the-high-frequencies-what-your-cell-phone-isnt-telling-you-brian-b-mons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en.wikipedia.org/wiki/File:17.4_kHz_sound.og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8.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ox.sourceforge.n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on.hum.uva.nl/praat/manual/Sound__Autocorrelate___.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kteTGErw5J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Mel_scal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en.wikipedia.org/wiki/Pitch_(music)" TargetMode="External"/><Relationship Id="rId4" Type="http://schemas.openxmlformats.org/officeDocument/2006/relationships/hyperlink" Target="https://en.wikipedia.org/wiki/Scale_(musi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hyperlink" Target="https://www.animations.physics.unsw.edu.au/jw/dB.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britannica.com/technology/log-nautical-instrumen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hyperlink" Target="https://blog.echobarrier.com/blog/6-best-ios-apps-to-measure-noise-level-decibel-meter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1.wav"/><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audio" Target="../media/media18.wav"/><Relationship Id="rId13" Type="http://schemas.microsoft.com/office/2007/relationships/media" Target="../media/media21.wav"/><Relationship Id="rId18" Type="http://schemas.openxmlformats.org/officeDocument/2006/relationships/audio" Target="../media/media23.wav"/><Relationship Id="rId26" Type="http://schemas.openxmlformats.org/officeDocument/2006/relationships/audio" Target="../media/media27.wav"/><Relationship Id="rId3" Type="http://schemas.microsoft.com/office/2007/relationships/media" Target="../media/media16.wav"/><Relationship Id="rId21" Type="http://schemas.microsoft.com/office/2007/relationships/media" Target="../media/media25.wav"/><Relationship Id="rId7" Type="http://schemas.microsoft.com/office/2007/relationships/media" Target="../media/media18.wav"/><Relationship Id="rId12" Type="http://schemas.openxmlformats.org/officeDocument/2006/relationships/audio" Target="../media/media20.wav"/><Relationship Id="rId17" Type="http://schemas.microsoft.com/office/2007/relationships/media" Target="../media/media23.wav"/><Relationship Id="rId25" Type="http://schemas.microsoft.com/office/2007/relationships/media" Target="../media/media27.wav"/><Relationship Id="rId2" Type="http://schemas.openxmlformats.org/officeDocument/2006/relationships/audio" Target="../media/media15.wav"/><Relationship Id="rId16" Type="http://schemas.openxmlformats.org/officeDocument/2006/relationships/audio" Target="../media/media22.wav"/><Relationship Id="rId20" Type="http://schemas.openxmlformats.org/officeDocument/2006/relationships/audio" Target="../media/media24.wav"/><Relationship Id="rId29" Type="http://schemas.openxmlformats.org/officeDocument/2006/relationships/image" Target="../media/image20.png"/><Relationship Id="rId1" Type="http://schemas.microsoft.com/office/2007/relationships/media" Target="../media/media15.wav"/><Relationship Id="rId6" Type="http://schemas.openxmlformats.org/officeDocument/2006/relationships/audio" Target="../media/media17.wav"/><Relationship Id="rId11" Type="http://schemas.microsoft.com/office/2007/relationships/media" Target="../media/media20.wav"/><Relationship Id="rId24" Type="http://schemas.openxmlformats.org/officeDocument/2006/relationships/audio" Target="../media/media26.wav"/><Relationship Id="rId5" Type="http://schemas.microsoft.com/office/2007/relationships/media" Target="../media/media17.wav"/><Relationship Id="rId15" Type="http://schemas.microsoft.com/office/2007/relationships/media" Target="../media/media22.wav"/><Relationship Id="rId23" Type="http://schemas.microsoft.com/office/2007/relationships/media" Target="../media/media26.wav"/><Relationship Id="rId28" Type="http://schemas.openxmlformats.org/officeDocument/2006/relationships/notesSlide" Target="../notesSlides/notesSlide53.xml"/><Relationship Id="rId10" Type="http://schemas.openxmlformats.org/officeDocument/2006/relationships/audio" Target="../media/media19.wav"/><Relationship Id="rId19" Type="http://schemas.microsoft.com/office/2007/relationships/media" Target="../media/media24.wav"/><Relationship Id="rId4" Type="http://schemas.openxmlformats.org/officeDocument/2006/relationships/audio" Target="../media/media16.wav"/><Relationship Id="rId9" Type="http://schemas.microsoft.com/office/2007/relationships/media" Target="../media/media19.wav"/><Relationship Id="rId14" Type="http://schemas.openxmlformats.org/officeDocument/2006/relationships/audio" Target="../media/media21.wav"/><Relationship Id="rId22" Type="http://schemas.openxmlformats.org/officeDocument/2006/relationships/audio" Target="../media/media25.wav"/><Relationship Id="rId27"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3" Type="http://schemas.microsoft.com/office/2007/relationships/media" Target="../media/media34.wav"/><Relationship Id="rId18" Type="http://schemas.openxmlformats.org/officeDocument/2006/relationships/audio" Target="../media/media36.wav"/><Relationship Id="rId26" Type="http://schemas.openxmlformats.org/officeDocument/2006/relationships/audio" Target="../media/media40.wav"/><Relationship Id="rId3" Type="http://schemas.microsoft.com/office/2007/relationships/media" Target="../media/media29.wav"/><Relationship Id="rId21" Type="http://schemas.microsoft.com/office/2007/relationships/media" Target="../media/media38.wav"/><Relationship Id="rId7" Type="http://schemas.microsoft.com/office/2007/relationships/media" Target="../media/media31.wav"/><Relationship Id="rId12" Type="http://schemas.openxmlformats.org/officeDocument/2006/relationships/audio" Target="../media/media33.wav"/><Relationship Id="rId17" Type="http://schemas.microsoft.com/office/2007/relationships/media" Target="../media/media36.wav"/><Relationship Id="rId25" Type="http://schemas.microsoft.com/office/2007/relationships/media" Target="../media/media40.wav"/><Relationship Id="rId33" Type="http://schemas.openxmlformats.org/officeDocument/2006/relationships/image" Target="../media/image20.png"/><Relationship Id="rId2" Type="http://schemas.openxmlformats.org/officeDocument/2006/relationships/audio" Target="../media/media28.wav"/><Relationship Id="rId16" Type="http://schemas.openxmlformats.org/officeDocument/2006/relationships/audio" Target="../media/media35.wav"/><Relationship Id="rId20" Type="http://schemas.openxmlformats.org/officeDocument/2006/relationships/audio" Target="../media/media37.wav"/><Relationship Id="rId29" Type="http://schemas.microsoft.com/office/2007/relationships/media" Target="../media/media42.wav"/><Relationship Id="rId1" Type="http://schemas.microsoft.com/office/2007/relationships/media" Target="../media/media28.wav"/><Relationship Id="rId6" Type="http://schemas.openxmlformats.org/officeDocument/2006/relationships/audio" Target="../media/media30.wav"/><Relationship Id="rId11" Type="http://schemas.microsoft.com/office/2007/relationships/media" Target="../media/media33.wav"/><Relationship Id="rId24" Type="http://schemas.openxmlformats.org/officeDocument/2006/relationships/audio" Target="../media/media39.wav"/><Relationship Id="rId32" Type="http://schemas.openxmlformats.org/officeDocument/2006/relationships/notesSlide" Target="../notesSlides/notesSlide55.xml"/><Relationship Id="rId5" Type="http://schemas.microsoft.com/office/2007/relationships/media" Target="../media/media30.wav"/><Relationship Id="rId15" Type="http://schemas.microsoft.com/office/2007/relationships/media" Target="../media/media35.wav"/><Relationship Id="rId23" Type="http://schemas.microsoft.com/office/2007/relationships/media" Target="../media/media39.wav"/><Relationship Id="rId28" Type="http://schemas.openxmlformats.org/officeDocument/2006/relationships/audio" Target="../media/media41.wav"/><Relationship Id="rId10" Type="http://schemas.openxmlformats.org/officeDocument/2006/relationships/audio" Target="../media/media32.wav"/><Relationship Id="rId19" Type="http://schemas.microsoft.com/office/2007/relationships/media" Target="../media/media37.wav"/><Relationship Id="rId31" Type="http://schemas.openxmlformats.org/officeDocument/2006/relationships/slideLayout" Target="../slideLayouts/slideLayout2.xml"/><Relationship Id="rId4" Type="http://schemas.openxmlformats.org/officeDocument/2006/relationships/audio" Target="../media/media29.wav"/><Relationship Id="rId9" Type="http://schemas.microsoft.com/office/2007/relationships/media" Target="../media/media32.wav"/><Relationship Id="rId14" Type="http://schemas.openxmlformats.org/officeDocument/2006/relationships/audio" Target="../media/media34.wav"/><Relationship Id="rId22" Type="http://schemas.openxmlformats.org/officeDocument/2006/relationships/audio" Target="../media/media38.wav"/><Relationship Id="rId27" Type="http://schemas.microsoft.com/office/2007/relationships/media" Target="../media/media41.wav"/><Relationship Id="rId30" Type="http://schemas.openxmlformats.org/officeDocument/2006/relationships/audio" Target="../media/media42.wav"/><Relationship Id="rId8" Type="http://schemas.openxmlformats.org/officeDocument/2006/relationships/audio" Target="../media/media31.wav"/></Relationships>
</file>

<file path=ppt/slides/_rels/slide57.xml.rels><?xml version="1.0" encoding="UTF-8" standalone="yes"?>
<Relationships xmlns="http://schemas.openxmlformats.org/package/2006/relationships"><Relationship Id="rId3" Type="http://schemas.openxmlformats.org/officeDocument/2006/relationships/hyperlink" Target="https://ieeexplore.ieee.org/stamp/stamp.jsp?tp=&amp;arnumber=446209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36.png"/><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Fourier_transfor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kuniga.me/blog/2021/05/13/lpc-in-python.html" TargetMode="External"/><Relationship Id="rId4" Type="http://schemas.openxmlformats.org/officeDocument/2006/relationships/hyperlink" Target="https://towardsdatascience.com/understanding-audio-data-fourier-transform-fft-spectrogram-and-speech-recognition-a4072d228520"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40.png"/><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av"/><Relationship Id="rId1" Type="http://schemas.microsoft.com/office/2007/relationships/media" Target="../media/media44.wav"/><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1.png"/><Relationship Id="rId3" Type="http://schemas.microsoft.com/office/2007/relationships/media" Target="../media/media5.wav"/><Relationship Id="rId7" Type="http://schemas.microsoft.com/office/2007/relationships/media" Target="../media/media7.wav"/><Relationship Id="rId12" Type="http://schemas.openxmlformats.org/officeDocument/2006/relationships/notesSlide" Target="../notesSlides/notesSlide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6.wav"/><Relationship Id="rId11" Type="http://schemas.openxmlformats.org/officeDocument/2006/relationships/slideLayout" Target="../slideLayouts/slideLayout2.xml"/><Relationship Id="rId5" Type="http://schemas.microsoft.com/office/2007/relationships/media" Target="../media/media6.wav"/><Relationship Id="rId10" Type="http://schemas.openxmlformats.org/officeDocument/2006/relationships/audio" Target="../media/media8.wav"/><Relationship Id="rId4" Type="http://schemas.openxmlformats.org/officeDocument/2006/relationships/audio" Target="../media/media5.wav"/><Relationship Id="rId9" Type="http://schemas.microsoft.com/office/2007/relationships/media" Target="../media/media8.wav"/></Relationships>
</file>

<file path=ppt/slides/_rels/slide9.xml.rels><?xml version="1.0" encoding="UTF-8" standalone="yes"?>
<Relationships xmlns="http://schemas.openxmlformats.org/package/2006/relationships"><Relationship Id="rId3" Type="http://schemas.openxmlformats.org/officeDocument/2006/relationships/hyperlink" Target="https://www.fon.hum.uva.nl/pra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ibrosa.org/" TargetMode="External"/><Relationship Id="rId5" Type="http://schemas.openxmlformats.org/officeDocument/2006/relationships/hyperlink" Target="https://www.audeering.com/research/opensmile/" TargetMode="External"/><Relationship Id="rId4" Type="http://schemas.openxmlformats.org/officeDocument/2006/relationships/hyperlink" Target="https://parselmouth.readthedocs.io/en/sta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r>
              <a:rPr lang="en-US"/>
              <a:t>Acoustics of Speech</a:t>
            </a:r>
          </a:p>
        </p:txBody>
      </p:sp>
      <p:sp>
        <p:nvSpPr>
          <p:cNvPr id="3077" name="Rectangle 3"/>
          <p:cNvSpPr>
            <a:spLocks noGrp="1" noChangeArrowheads="1"/>
          </p:cNvSpPr>
          <p:nvPr>
            <p:ph type="subTitle" idx="1"/>
          </p:nvPr>
        </p:nvSpPr>
        <p:spPr/>
        <p:txBody>
          <a:bodyPr/>
          <a:lstStyle/>
          <a:p>
            <a:r>
              <a:rPr lang="en-US" dirty="0"/>
              <a:t>Julia Hirschberg</a:t>
            </a:r>
          </a:p>
          <a:p>
            <a:r>
              <a:rPr lang="en-US" dirty="0"/>
              <a:t>CS 6998</a:t>
            </a:r>
          </a:p>
          <a:p>
            <a:r>
              <a:rPr lang="en-US"/>
              <a:t>Fall </a:t>
            </a:r>
            <a:r>
              <a:rPr lang="en-US" dirty="0"/>
              <a:t>2022</a:t>
            </a:r>
          </a:p>
        </p:txBody>
      </p:sp>
      <p:sp>
        <p:nvSpPr>
          <p:cNvPr id="3074"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8CC3B08-A723-314A-B5E2-17F6915FCBA8}" type="datetime1">
              <a:rPr lang="en-US" smtClean="0"/>
              <a:pPr/>
              <a:t>9/20/22</a:t>
            </a:fld>
            <a:endParaRPr lang="en-US"/>
          </a:p>
        </p:txBody>
      </p:sp>
      <p:sp>
        <p:nvSpPr>
          <p:cNvPr id="307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B2D6D49-48F0-CA40-8C00-E7C67E65EF6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Sound production</a:t>
            </a:r>
          </a:p>
          <a:p>
            <a:r>
              <a:rPr lang="en-US" dirty="0"/>
              <a:t>Capturing speech for analysis</a:t>
            </a:r>
          </a:p>
          <a:p>
            <a:r>
              <a:rPr lang="en-US" dirty="0"/>
              <a:t>Feature extraction</a:t>
            </a:r>
          </a:p>
          <a:p>
            <a:r>
              <a:rPr lang="en-US" dirty="0"/>
              <a:t>Spectrograms</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10</a:t>
            </a:fld>
            <a:endParaRPr lang="en-US"/>
          </a:p>
        </p:txBody>
      </p:sp>
    </p:spTree>
    <p:extLst>
      <p:ext uri="{BB962C8B-B14F-4D97-AF65-F5344CB8AC3E}">
        <p14:creationId xmlns:p14="http://schemas.microsoft.com/office/powerpoint/2010/main" val="204872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C855D4-CD48-8540-A1E4-67467432309A}" type="datetime1">
              <a:rPr lang="en-US"/>
              <a:pPr eaLnBrk="1" hangingPunct="1"/>
              <a:t>9/20/22</a:t>
            </a:fld>
            <a:endParaRPr lang="en-US"/>
          </a:p>
        </p:txBody>
      </p:sp>
      <p:sp>
        <p:nvSpPr>
          <p:cNvPr id="717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5D6EF9-F4C7-8847-A055-82294F27FAE7}" type="slidenum">
              <a:rPr lang="en-US"/>
              <a:pPr eaLnBrk="1" hangingPunct="1"/>
              <a:t>11</a:t>
            </a:fld>
            <a:endParaRPr lang="en-US"/>
          </a:p>
        </p:txBody>
      </p:sp>
      <p:sp>
        <p:nvSpPr>
          <p:cNvPr id="7172" name="Rectangle 2"/>
          <p:cNvSpPr>
            <a:spLocks noGrp="1" noChangeArrowheads="1"/>
          </p:cNvSpPr>
          <p:nvPr>
            <p:ph type="title"/>
          </p:nvPr>
        </p:nvSpPr>
        <p:spPr/>
        <p:txBody>
          <a:bodyPr/>
          <a:lstStyle/>
          <a:p>
            <a:pPr eaLnBrk="1" hangingPunct="1"/>
            <a:r>
              <a:rPr lang="en-US">
                <a:latin typeface="Arial" charset="0"/>
              </a:rPr>
              <a:t>Sound Production</a:t>
            </a:r>
          </a:p>
        </p:txBody>
      </p:sp>
      <p:sp>
        <p:nvSpPr>
          <p:cNvPr id="7173" name="Rectangle 3"/>
          <p:cNvSpPr>
            <a:spLocks noGrp="1" noChangeArrowheads="1"/>
          </p:cNvSpPr>
          <p:nvPr>
            <p:ph type="body" idx="1"/>
          </p:nvPr>
        </p:nvSpPr>
        <p:spPr>
          <a:xfrm>
            <a:off x="457200" y="1219200"/>
            <a:ext cx="8178800" cy="5105400"/>
          </a:xfrm>
        </p:spPr>
        <p:txBody>
          <a:bodyPr/>
          <a:lstStyle/>
          <a:p>
            <a:pPr eaLnBrk="1" hangingPunct="1">
              <a:lnSpc>
                <a:spcPct val="90000"/>
              </a:lnSpc>
            </a:pPr>
            <a:r>
              <a:rPr lang="en-US" sz="2400" dirty="0">
                <a:solidFill>
                  <a:srgbClr val="0066FF"/>
                </a:solidFill>
                <a:latin typeface="Arial" charset="0"/>
              </a:rPr>
              <a:t>Pressure fluctuations </a:t>
            </a:r>
            <a:r>
              <a:rPr lang="en-US" sz="2400" dirty="0">
                <a:latin typeface="Arial" charset="0"/>
              </a:rPr>
              <a:t>in the air can be caused by a musical instrument, a car horn, a voice…</a:t>
            </a:r>
          </a:p>
          <a:p>
            <a:pPr lvl="1" eaLnBrk="1" hangingPunct="1">
              <a:lnSpc>
                <a:spcPct val="90000"/>
              </a:lnSpc>
            </a:pPr>
            <a:r>
              <a:rPr lang="en-US" sz="2400" dirty="0">
                <a:solidFill>
                  <a:srgbClr val="0066FF"/>
                </a:solidFill>
                <a:latin typeface="Arial" charset="0"/>
              </a:rPr>
              <a:t>Sound waves propagate</a:t>
            </a:r>
            <a:r>
              <a:rPr lang="en-US" sz="2400" dirty="0">
                <a:latin typeface="Arial" charset="0"/>
              </a:rPr>
              <a:t> thru the air like </a:t>
            </a:r>
            <a:r>
              <a:rPr lang="en-US" sz="2400" dirty="0">
                <a:solidFill>
                  <a:srgbClr val="FF0000"/>
                </a:solidFill>
                <a:latin typeface="Arial" charset="0"/>
              </a:rPr>
              <a:t>marbles </a:t>
            </a:r>
            <a:r>
              <a:rPr lang="en-US" sz="2400" dirty="0">
                <a:latin typeface="Arial" charset="0"/>
              </a:rPr>
              <a:t>thrown in a lake</a:t>
            </a:r>
            <a:r>
              <a:rPr lang="en-US" sz="2400" dirty="0">
                <a:solidFill>
                  <a:srgbClr val="FF0000"/>
                </a:solidFill>
                <a:latin typeface="Arial" charset="0"/>
              </a:rPr>
              <a:t>: slow, stone-in-lake ripples</a:t>
            </a:r>
            <a:endParaRPr lang="en-US" sz="2400" dirty="0">
              <a:latin typeface="Arial" charset="0"/>
            </a:endParaRPr>
          </a:p>
          <a:p>
            <a:pPr lvl="1" eaLnBrk="1" hangingPunct="1">
              <a:lnSpc>
                <a:spcPct val="90000"/>
              </a:lnSpc>
            </a:pPr>
            <a:r>
              <a:rPr lang="en-US" sz="2400" dirty="0">
                <a:latin typeface="Arial" charset="0"/>
              </a:rPr>
              <a:t>Cause the </a:t>
            </a:r>
            <a:r>
              <a:rPr lang="en-US" sz="2400" dirty="0">
                <a:solidFill>
                  <a:srgbClr val="0066FF"/>
                </a:solidFill>
                <a:latin typeface="Arial" charset="0"/>
              </a:rPr>
              <a:t>eardrum (</a:t>
            </a:r>
            <a:r>
              <a:rPr lang="en-US" sz="2400" i="1" dirty="0">
                <a:solidFill>
                  <a:srgbClr val="0066FF"/>
                </a:solidFill>
                <a:latin typeface="Arial" charset="0"/>
              </a:rPr>
              <a:t>tympanum</a:t>
            </a:r>
            <a:r>
              <a:rPr lang="en-US" sz="2400" dirty="0">
                <a:solidFill>
                  <a:srgbClr val="0066FF"/>
                </a:solidFill>
                <a:latin typeface="Arial" charset="0"/>
              </a:rPr>
              <a:t>)</a:t>
            </a:r>
            <a:r>
              <a:rPr lang="en-US" sz="2400" dirty="0">
                <a:latin typeface="Arial" charset="0"/>
              </a:rPr>
              <a:t> to vibrate</a:t>
            </a:r>
          </a:p>
          <a:p>
            <a:pPr lvl="1" eaLnBrk="1" hangingPunct="1">
              <a:lnSpc>
                <a:spcPct val="90000"/>
              </a:lnSpc>
            </a:pPr>
            <a:r>
              <a:rPr lang="en-US" sz="2400" dirty="0">
                <a:latin typeface="Arial" charset="0"/>
              </a:rPr>
              <a:t>Our auditory system translates these into </a:t>
            </a:r>
            <a:r>
              <a:rPr lang="en-US" sz="2400" dirty="0">
                <a:solidFill>
                  <a:srgbClr val="0066FF"/>
                </a:solidFill>
                <a:latin typeface="Arial" charset="0"/>
              </a:rPr>
              <a:t>neural impulses</a:t>
            </a:r>
          </a:p>
          <a:p>
            <a:pPr lvl="1" eaLnBrk="1" hangingPunct="1">
              <a:lnSpc>
                <a:spcPct val="90000"/>
              </a:lnSpc>
            </a:pPr>
            <a:r>
              <a:rPr lang="en-US" sz="2400" dirty="0">
                <a:latin typeface="Arial" charset="0"/>
              </a:rPr>
              <a:t>Our</a:t>
            </a:r>
            <a:r>
              <a:rPr lang="en-US" sz="2400" dirty="0">
                <a:solidFill>
                  <a:srgbClr val="0066FF"/>
                </a:solidFill>
                <a:latin typeface="Arial" charset="0"/>
              </a:rPr>
              <a:t> brain</a:t>
            </a:r>
            <a:r>
              <a:rPr lang="en-US" sz="2400" dirty="0">
                <a:latin typeface="Arial" charset="0"/>
              </a:rPr>
              <a:t> then interprets these as sound</a:t>
            </a:r>
          </a:p>
          <a:p>
            <a:pPr lvl="1" eaLnBrk="1" hangingPunct="1">
              <a:lnSpc>
                <a:spcPct val="90000"/>
              </a:lnSpc>
            </a:pPr>
            <a:r>
              <a:rPr lang="en-US" sz="2400" dirty="0">
                <a:latin typeface="Arial" charset="0"/>
              </a:rPr>
              <a:t>We can plot sounds as </a:t>
            </a:r>
            <a:r>
              <a:rPr lang="en-US" sz="2400" dirty="0">
                <a:solidFill>
                  <a:srgbClr val="0066FF"/>
                </a:solidFill>
                <a:latin typeface="Arial" charset="0"/>
              </a:rPr>
              <a:t>change in air pressure over time</a:t>
            </a:r>
          </a:p>
          <a:p>
            <a:pPr eaLnBrk="1" hangingPunct="1">
              <a:lnSpc>
                <a:spcPct val="90000"/>
              </a:lnSpc>
            </a:pPr>
            <a:r>
              <a:rPr lang="en-US" sz="2400" dirty="0">
                <a:latin typeface="Arial" charset="0"/>
              </a:rPr>
              <a:t>From a speech-centric point of view, sound </a:t>
            </a:r>
            <a:r>
              <a:rPr lang="en-US" sz="2400" b="1" i="1" dirty="0">
                <a:latin typeface="Arial" charset="0"/>
              </a:rPr>
              <a:t>not</a:t>
            </a:r>
            <a:r>
              <a:rPr lang="en-US" sz="2400" dirty="0">
                <a:latin typeface="Arial" charset="0"/>
              </a:rPr>
              <a:t> produced by the human voice is </a:t>
            </a:r>
            <a:r>
              <a:rPr lang="en-US" sz="2400" dirty="0">
                <a:solidFill>
                  <a:srgbClr val="0066FF"/>
                </a:solidFill>
                <a:latin typeface="Arial" charset="0"/>
              </a:rPr>
              <a:t>noise</a:t>
            </a:r>
          </a:p>
          <a:p>
            <a:pPr lvl="1" eaLnBrk="1" hangingPunct="1">
              <a:lnSpc>
                <a:spcPct val="90000"/>
              </a:lnSpc>
            </a:pPr>
            <a:r>
              <a:rPr lang="en-US" sz="2400" dirty="0">
                <a:latin typeface="Arial" charset="0"/>
              </a:rPr>
              <a:t>Ratio of speech-generated sound to other simultaneous sound: </a:t>
            </a:r>
            <a:r>
              <a:rPr lang="en-US" sz="2400" dirty="0">
                <a:solidFill>
                  <a:srgbClr val="0066FF"/>
                </a:solidFill>
                <a:latin typeface="Arial" charset="0"/>
              </a:rPr>
              <a:t> Signal-to-Noise Ratio (SNR)</a:t>
            </a:r>
          </a:p>
        </p:txBody>
      </p:sp>
    </p:spTree>
    <p:extLst>
      <p:ext uri="{BB962C8B-B14F-4D97-AF65-F5344CB8AC3E}">
        <p14:creationId xmlns:p14="http://schemas.microsoft.com/office/powerpoint/2010/main" val="199211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9104-085B-69EC-9287-1830EFEE6C61}"/>
              </a:ext>
            </a:extLst>
          </p:cNvPr>
          <p:cNvSpPr>
            <a:spLocks noGrp="1"/>
          </p:cNvSpPr>
          <p:nvPr>
            <p:ph idx="1"/>
          </p:nvPr>
        </p:nvSpPr>
        <p:spPr>
          <a:xfrm>
            <a:off x="457200" y="762000"/>
            <a:ext cx="8229600" cy="5364163"/>
          </a:xfrm>
        </p:spPr>
        <p:txBody>
          <a:bodyPr/>
          <a:lstStyle/>
          <a:p>
            <a:pPr lvl="1"/>
            <a:r>
              <a:rPr lang="en-US" sz="2400" dirty="0"/>
              <a:t>For example, when people are speaking while music is playing or cars are running by or a tea kettle is brewing or a dog is barking or any sort of non-speech noise in the background of a phone call</a:t>
            </a:r>
          </a:p>
          <a:p>
            <a:pPr lvl="1"/>
            <a:r>
              <a:rPr lang="en-US" sz="2400" dirty="0"/>
              <a:t>If this ratio is high then there is a stronger speech signal and the speech itself can be analyzed more accurately</a:t>
            </a:r>
          </a:p>
        </p:txBody>
      </p:sp>
      <p:sp>
        <p:nvSpPr>
          <p:cNvPr id="4" name="Date Placeholder 3">
            <a:extLst>
              <a:ext uri="{FF2B5EF4-FFF2-40B4-BE49-F238E27FC236}">
                <a16:creationId xmlns:a16="http://schemas.microsoft.com/office/drawing/2014/main" id="{5E0E081F-72C5-5D6F-A606-FA1194672365}"/>
              </a:ext>
            </a:extLst>
          </p:cNvPr>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a:extLst>
              <a:ext uri="{FF2B5EF4-FFF2-40B4-BE49-F238E27FC236}">
                <a16:creationId xmlns:a16="http://schemas.microsoft.com/office/drawing/2014/main" id="{34117C67-2ED0-FFFD-9B1E-ECE4270B8B21}"/>
              </a:ext>
            </a:extLst>
          </p:cNvPr>
          <p:cNvSpPr>
            <a:spLocks noGrp="1"/>
          </p:cNvSpPr>
          <p:nvPr>
            <p:ph type="sldNum" sz="quarter" idx="12"/>
          </p:nvPr>
        </p:nvSpPr>
        <p:spPr/>
        <p:txBody>
          <a:bodyPr/>
          <a:lstStyle/>
          <a:p>
            <a:fld id="{40FA6DB1-B1F2-1B4A-9951-FCE71E2559EA}" type="slidenum">
              <a:rPr lang="en-US" smtClean="0"/>
              <a:pPr/>
              <a:t>12</a:t>
            </a:fld>
            <a:endParaRPr lang="en-US"/>
          </a:p>
        </p:txBody>
      </p:sp>
    </p:spTree>
    <p:extLst>
      <p:ext uri="{BB962C8B-B14F-4D97-AF65-F5344CB8AC3E}">
        <p14:creationId xmlns:p14="http://schemas.microsoft.com/office/powerpoint/2010/main" val="351894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Periodic Speech Waves</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13</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their </a:t>
            </a:r>
            <a:r>
              <a:rPr lang="en-US" sz="2400" b="1" kern="0" dirty="0">
                <a:solidFill>
                  <a:srgbClr val="0066FF"/>
                </a:solidFill>
              </a:rPr>
              <a:t>frequency</a:t>
            </a:r>
            <a:r>
              <a:rPr lang="en-US" sz="2400" b="1" kern="0" dirty="0"/>
              <a:t> </a:t>
            </a:r>
            <a:r>
              <a:rPr lang="en-US" sz="2400" kern="0" dirty="0">
                <a:solidFill>
                  <a:srgbClr val="0066FF"/>
                </a:solidFill>
              </a:rPr>
              <a:t> </a:t>
            </a:r>
            <a:r>
              <a:rPr lang="en-US" sz="2400" kern="0" dirty="0"/>
              <a:t>and </a:t>
            </a:r>
            <a:r>
              <a:rPr lang="en-US" sz="2400" b="1" kern="0" dirty="0">
                <a:solidFill>
                  <a:srgbClr val="0066FF"/>
                </a:solidFill>
              </a:rPr>
              <a:t>amplitude</a:t>
            </a:r>
          </a:p>
          <a:p>
            <a:r>
              <a:rPr lang="en-US" sz="2400" b="1" kern="0" dirty="0">
                <a:solidFill>
                  <a:srgbClr val="0066FF"/>
                </a:solidFill>
              </a:rPr>
              <a:t>Frequency</a:t>
            </a:r>
            <a:r>
              <a:rPr lang="en-US" sz="2400" kern="0" dirty="0"/>
              <a:t> (f) </a:t>
            </a:r>
            <a:r>
              <a:rPr lang="mr-IN" sz="2400" kern="0" dirty="0"/>
              <a:t>–</a:t>
            </a:r>
            <a:r>
              <a:rPr lang="en-US" sz="2400" kern="0" dirty="0"/>
              <a:t>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Tree>
    <p:extLst>
      <p:ext uri="{BB962C8B-B14F-4D97-AF65-F5344CB8AC3E}">
        <p14:creationId xmlns:p14="http://schemas.microsoft.com/office/powerpoint/2010/main" val="89544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Period</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14</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a:t>
            </a:r>
            <a:r>
              <a:rPr lang="en-US" sz="2400" b="1" kern="0" dirty="0">
                <a:solidFill>
                  <a:srgbClr val="0066FF"/>
                </a:solidFill>
              </a:rPr>
              <a:t>frequency</a:t>
            </a:r>
            <a:r>
              <a:rPr lang="en-US" sz="2400" b="1" kern="0" dirty="0"/>
              <a:t> </a:t>
            </a:r>
            <a:r>
              <a:rPr lang="en-US" sz="2400" kern="0" dirty="0">
                <a:solidFill>
                  <a:srgbClr val="0066FF"/>
                </a:solidFill>
              </a:rPr>
              <a:t> </a:t>
            </a:r>
            <a:r>
              <a:rPr lang="en-US" sz="2400" kern="0" dirty="0"/>
              <a:t>and </a:t>
            </a:r>
            <a:r>
              <a:rPr lang="en-US" sz="2400" b="1" kern="0" dirty="0">
                <a:solidFill>
                  <a:srgbClr val="0066FF"/>
                </a:solidFill>
              </a:rPr>
              <a:t>amplitude</a:t>
            </a:r>
          </a:p>
          <a:p>
            <a:r>
              <a:rPr lang="en-US" sz="2400" b="1" kern="0" dirty="0">
                <a:solidFill>
                  <a:srgbClr val="0066FF"/>
                </a:solidFill>
              </a:rPr>
              <a:t>Frequency</a:t>
            </a:r>
            <a:r>
              <a:rPr lang="en-US" sz="2400" kern="0" dirty="0"/>
              <a:t> (f) </a:t>
            </a:r>
            <a:r>
              <a:rPr lang="mr-IN" sz="2400" kern="0" dirty="0"/>
              <a:t>–</a:t>
            </a:r>
            <a:r>
              <a:rPr lang="en-US" sz="2400" kern="0" dirty="0"/>
              <a:t>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
        <p:nvSpPr>
          <p:cNvPr id="3" name="Rectangle 2"/>
          <p:cNvSpPr/>
          <p:nvPr/>
        </p:nvSpPr>
        <p:spPr bwMode="auto">
          <a:xfrm>
            <a:off x="1219200" y="1905000"/>
            <a:ext cx="1371600" cy="1752600"/>
          </a:xfrm>
          <a:prstGeom prst="rect">
            <a:avLst/>
          </a:prstGeom>
          <a:solidFill>
            <a:srgbClr val="0066FF">
              <a:alpha val="19000"/>
            </a:srgb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403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81F292-D3C2-EB4B-9C9C-63396A097E68}" type="datetime1">
              <a:rPr lang="en-US"/>
              <a:pPr eaLnBrk="1" hangingPunct="1"/>
              <a:t>9/20/22</a:t>
            </a:fld>
            <a:endParaRPr lang="en-US"/>
          </a:p>
        </p:txBody>
      </p:sp>
      <p:sp>
        <p:nvSpPr>
          <p:cNvPr id="1229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0A74D2-8EDB-C140-96FE-EDA058FFAF9B}" type="slidenum">
              <a:rPr lang="en-US"/>
              <a:pPr eaLnBrk="1" hangingPunct="1"/>
              <a:t>15</a:t>
            </a:fld>
            <a:endParaRPr lang="en-US"/>
          </a:p>
        </p:txBody>
      </p:sp>
      <p:sp>
        <p:nvSpPr>
          <p:cNvPr id="12292" name="Rectangle 2"/>
          <p:cNvSpPr>
            <a:spLocks noGrp="1" noChangeArrowheads="1"/>
          </p:cNvSpPr>
          <p:nvPr>
            <p:ph type="title"/>
          </p:nvPr>
        </p:nvSpPr>
        <p:spPr/>
        <p:txBody>
          <a:bodyPr/>
          <a:lstStyle/>
          <a:p>
            <a:pPr eaLnBrk="1" hangingPunct="1"/>
            <a:r>
              <a:rPr lang="en-US" dirty="0">
                <a:solidFill>
                  <a:schemeClr val="tx1"/>
                </a:solidFill>
                <a:latin typeface="Arial" charset="0"/>
              </a:rPr>
              <a:t>Speech is Composed of </a:t>
            </a:r>
            <a:r>
              <a:rPr lang="en-US" i="1" dirty="0">
                <a:solidFill>
                  <a:schemeClr val="tx1"/>
                </a:solidFill>
                <a:latin typeface="Arial" charset="0"/>
              </a:rPr>
              <a:t>Complex</a:t>
            </a:r>
            <a:r>
              <a:rPr lang="en-US" dirty="0">
                <a:solidFill>
                  <a:schemeClr val="tx1"/>
                </a:solidFill>
                <a:latin typeface="Arial" charset="0"/>
              </a:rPr>
              <a:t> Periodic Waves</a:t>
            </a:r>
          </a:p>
        </p:txBody>
      </p:sp>
      <p:sp>
        <p:nvSpPr>
          <p:cNvPr id="12293" name="Rectangle 3"/>
          <p:cNvSpPr>
            <a:spLocks noGrp="1" noChangeArrowheads="1"/>
          </p:cNvSpPr>
          <p:nvPr>
            <p:ph type="body" idx="1"/>
          </p:nvPr>
        </p:nvSpPr>
        <p:spPr/>
        <p:txBody>
          <a:bodyPr/>
          <a:lstStyle/>
          <a:p>
            <a:pPr eaLnBrk="1" hangingPunct="1"/>
            <a:r>
              <a:rPr lang="en-US" dirty="0">
                <a:latin typeface="Arial" charset="0"/>
              </a:rPr>
              <a:t>Cyclic but composed of </a:t>
            </a:r>
            <a:r>
              <a:rPr lang="en-US" b="1" i="1" dirty="0">
                <a:latin typeface="Arial" charset="0"/>
              </a:rPr>
              <a:t>multiple</a:t>
            </a:r>
            <a:r>
              <a:rPr lang="en-US" dirty="0">
                <a:latin typeface="Arial" charset="0"/>
              </a:rPr>
              <a:t> sine waves</a:t>
            </a:r>
          </a:p>
          <a:p>
            <a:pPr lvl="1" eaLnBrk="1" hangingPunct="1"/>
            <a:r>
              <a:rPr lang="en-US" sz="2400" dirty="0">
                <a:solidFill>
                  <a:srgbClr val="0066FF"/>
                </a:solidFill>
              </a:rPr>
              <a:t>Fundamental frequency (F0):</a:t>
            </a:r>
            <a:r>
              <a:rPr lang="en-US" sz="2400" dirty="0"/>
              <a:t> rate at which largest sine wave pattern </a:t>
            </a:r>
            <a:r>
              <a:rPr lang="en-US" sz="2400" dirty="0">
                <a:solidFill>
                  <a:srgbClr val="660066"/>
                </a:solidFill>
              </a:rPr>
              <a:t>repeats</a:t>
            </a:r>
            <a:r>
              <a:rPr lang="en-US" sz="2400" dirty="0"/>
              <a:t> (also called </a:t>
            </a:r>
            <a:r>
              <a:rPr lang="en-US" sz="2400" dirty="0">
                <a:solidFill>
                  <a:srgbClr val="0066FF"/>
                </a:solidFill>
              </a:rPr>
              <a:t>Hertz</a:t>
            </a:r>
            <a:r>
              <a:rPr lang="en-US" sz="2400" dirty="0"/>
              <a:t> or </a:t>
            </a:r>
            <a:r>
              <a:rPr lang="en-US" sz="2400" dirty="0">
                <a:solidFill>
                  <a:srgbClr val="0066FF"/>
                </a:solidFill>
              </a:rPr>
              <a:t>Hz</a:t>
            </a:r>
            <a:r>
              <a:rPr lang="en-US" sz="2400" dirty="0"/>
              <a:t>) </a:t>
            </a:r>
          </a:p>
          <a:p>
            <a:pPr lvl="1" eaLnBrk="1" hangingPunct="1"/>
            <a:r>
              <a:rPr lang="en-US" sz="2400" dirty="0">
                <a:solidFill>
                  <a:srgbClr val="0066FF"/>
                </a:solidFill>
              </a:rPr>
              <a:t>Harmonics: </a:t>
            </a:r>
            <a:r>
              <a:rPr lang="en-US" sz="2400" dirty="0"/>
              <a:t>waves with a frequency that is a positive integer multiple of the frequency of the F0, which is typically called the first harmonic</a:t>
            </a:r>
            <a:endParaRPr lang="en-US" sz="2400" dirty="0">
              <a:solidFill>
                <a:srgbClr val="660066"/>
              </a:solidFill>
            </a:endParaRPr>
          </a:p>
          <a:p>
            <a:pPr eaLnBrk="1" hangingPunct="1"/>
            <a:r>
              <a:rPr lang="en-US" dirty="0">
                <a:latin typeface="Arial" charset="0"/>
              </a:rPr>
              <a:t>Any complex waveform can be analyzed into its component sine waves with their frequencies, amplitudes, and phases using the </a:t>
            </a:r>
            <a:r>
              <a:rPr lang="en-US" dirty="0">
                <a:solidFill>
                  <a:srgbClr val="0066FF"/>
                </a:solidFill>
                <a:latin typeface="Arial" charset="0"/>
                <a:hlinkClick r:id="rId3"/>
              </a:rPr>
              <a:t>Fourier Transform</a:t>
            </a:r>
            <a:endParaRPr lang="en-US" dirty="0">
              <a:latin typeface="Arial" charset="0"/>
            </a:endParaRPr>
          </a:p>
        </p:txBody>
      </p:sp>
    </p:spTree>
    <p:extLst>
      <p:ext uri="{BB962C8B-B14F-4D97-AF65-F5344CB8AC3E}">
        <p14:creationId xmlns:p14="http://schemas.microsoft.com/office/powerpoint/2010/main" val="12938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2D4C27-92D4-1C48-8B04-96E0F4BD5991}" type="datetime1">
              <a:rPr lang="en-US"/>
              <a:pPr eaLnBrk="1" hangingPunct="1"/>
              <a:t>9/20/22</a:t>
            </a:fld>
            <a:endParaRPr lang="en-US"/>
          </a:p>
        </p:txBody>
      </p:sp>
      <p:sp>
        <p:nvSpPr>
          <p:cNvPr id="133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E53526F-0B19-4949-85FC-5B60E9A17052}" type="slidenum">
              <a:rPr lang="en-US"/>
              <a:pPr eaLnBrk="1" hangingPunct="1"/>
              <a:t>16</a:t>
            </a:fld>
            <a:endParaRPr lang="en-US"/>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73" t="56815" r="3505" b="7030"/>
          <a:stretch>
            <a:fillRect/>
          </a:stretch>
        </p:blipFill>
        <p:spPr bwMode="auto">
          <a:xfrm>
            <a:off x="1447800" y="1676400"/>
            <a:ext cx="5791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7" name="Rectangle 6"/>
          <p:cNvSpPr>
            <a:spLocks noGrp="1" noChangeArrowheads="1"/>
          </p:cNvSpPr>
          <p:nvPr>
            <p:ph type="title" idx="4294967295"/>
          </p:nvPr>
        </p:nvSpPr>
        <p:spPr/>
        <p:txBody>
          <a:bodyPr/>
          <a:lstStyle/>
          <a:p>
            <a:r>
              <a:rPr lang="en-US" dirty="0">
                <a:latin typeface="Arial" charset="0"/>
              </a:rPr>
              <a:t>2 Sine Waves Combining to Form </a:t>
            </a:r>
            <a:r>
              <a:rPr lang="en-US" dirty="0">
                <a:latin typeface="Arial" charset="0"/>
                <a:sym typeface="Wingdings" charset="0"/>
              </a:rPr>
              <a:t>1 Complex Periodic Wave</a:t>
            </a:r>
            <a:endParaRPr lang="en-US" dirty="0">
              <a:latin typeface="Arial" charset="0"/>
            </a:endParaRPr>
          </a:p>
        </p:txBody>
      </p:sp>
    </p:spTree>
    <p:extLst>
      <p:ext uri="{BB962C8B-B14F-4D97-AF65-F5344CB8AC3E}">
        <p14:creationId xmlns:p14="http://schemas.microsoft.com/office/powerpoint/2010/main" val="132496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54DE22-BB09-8A4A-9C8E-85A72F87BE57}" type="datetime1">
              <a:rPr lang="en-US"/>
              <a:pPr eaLnBrk="1" hangingPunct="1"/>
              <a:t>9/20/22</a:t>
            </a:fld>
            <a:endParaRPr lang="en-US"/>
          </a:p>
        </p:txBody>
      </p:sp>
      <p:sp>
        <p:nvSpPr>
          <p:cNvPr id="143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5793FA-91FA-C442-8093-CC72F296F962}" type="slidenum">
              <a:rPr lang="en-US"/>
              <a:pPr eaLnBrk="1" hangingPunct="1"/>
              <a:t>17</a:t>
            </a:fld>
            <a:endParaRPr lang="en-US"/>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6886" r="15877" b="31134"/>
          <a:stretch>
            <a:fillRect/>
          </a:stretch>
        </p:blipFill>
        <p:spPr bwMode="auto">
          <a:xfrm>
            <a:off x="2057400" y="1295400"/>
            <a:ext cx="4892675"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Rectangle 1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endParaRPr lang="en-US"/>
          </a:p>
        </p:txBody>
      </p:sp>
      <p:sp>
        <p:nvSpPr>
          <p:cNvPr id="14342" name="Rectangle 12"/>
          <p:cNvSpPr>
            <a:spLocks noChangeArrowheads="1"/>
          </p:cNvSpPr>
          <p:nvPr/>
        </p:nvSpPr>
        <p:spPr bwMode="auto">
          <a:xfrm>
            <a:off x="0" y="42291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3" name="Rectangle 13"/>
          <p:cNvSpPr>
            <a:spLocks noChangeArrowheads="1"/>
          </p:cNvSpPr>
          <p:nvPr/>
        </p:nvSpPr>
        <p:spPr bwMode="auto">
          <a:xfrm>
            <a:off x="0" y="8458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4" name="Rectangle 14"/>
          <p:cNvSpPr>
            <a:spLocks noChangeArrowheads="1"/>
          </p:cNvSpPr>
          <p:nvPr/>
        </p:nvSpPr>
        <p:spPr bwMode="auto">
          <a:xfrm>
            <a:off x="0" y="193262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5" name="Rectangle 15"/>
          <p:cNvSpPr>
            <a:spLocks noChangeArrowheads="1"/>
          </p:cNvSpPr>
          <p:nvPr/>
        </p:nvSpPr>
        <p:spPr bwMode="auto">
          <a:xfrm>
            <a:off x="0" y="235553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charset="0"/>
            </a:endParaRPr>
          </a:p>
        </p:txBody>
      </p:sp>
      <p:sp>
        <p:nvSpPr>
          <p:cNvPr id="14346" name="Rectangle 11"/>
          <p:cNvSpPr>
            <a:spLocks noGrp="1" noChangeArrowheads="1"/>
          </p:cNvSpPr>
          <p:nvPr>
            <p:ph type="title" idx="4294967295"/>
          </p:nvPr>
        </p:nvSpPr>
        <p:spPr/>
        <p:txBody>
          <a:bodyPr/>
          <a:lstStyle/>
          <a:p>
            <a:r>
              <a:rPr lang="en-US" dirty="0">
                <a:latin typeface="Arial" charset="0"/>
              </a:rPr>
              <a:t>4 Sine Waves</a:t>
            </a:r>
            <a:r>
              <a:rPr lang="en-US" dirty="0">
                <a:latin typeface="Arial" charset="0"/>
                <a:sym typeface="Wingdings" charset="0"/>
              </a:rPr>
              <a:t> 1 Complex Periodic Wave</a:t>
            </a:r>
            <a:endParaRPr lang="en-US" dirty="0">
              <a:latin typeface="Arial" charset="0"/>
            </a:endParaRPr>
          </a:p>
        </p:txBody>
      </p:sp>
    </p:spTree>
    <p:extLst>
      <p:ext uri="{BB962C8B-B14F-4D97-AF65-F5344CB8AC3E}">
        <p14:creationId xmlns:p14="http://schemas.microsoft.com/office/powerpoint/2010/main" val="146248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Sound Waves:  /</a:t>
            </a:r>
            <a:r>
              <a:rPr lang="en-US" dirty="0" err="1"/>
              <a:t>iy</a:t>
            </a:r>
            <a:r>
              <a:rPr lang="en-US" dirty="0"/>
              <a:t>/</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18</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3779544"/>
            <a:ext cx="8229600" cy="224025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X-axis: time</a:t>
            </a:r>
          </a:p>
          <a:p>
            <a:r>
              <a:rPr lang="en-US" sz="2400" kern="0" dirty="0"/>
              <a:t>Y-axis: air pressure above (+ </a:t>
            </a:r>
            <a:r>
              <a:rPr lang="en-US" sz="2400" kern="0" dirty="0">
                <a:solidFill>
                  <a:srgbClr val="0066FF"/>
                </a:solidFill>
              </a:rPr>
              <a:t>Compression), </a:t>
            </a:r>
            <a:r>
              <a:rPr lang="en-US" sz="2400" kern="0" dirty="0"/>
              <a:t>at (0 Normal air pressure) and below (- </a:t>
            </a:r>
            <a:r>
              <a:rPr lang="en-US" sz="2400" kern="0" dirty="0">
                <a:solidFill>
                  <a:srgbClr val="0066FF"/>
                </a:solidFill>
              </a:rPr>
              <a:t>Rarefaction</a:t>
            </a:r>
            <a:r>
              <a:rPr lang="en-US" sz="2400" kern="0" dirty="0"/>
              <a:t> (</a:t>
            </a:r>
            <a:r>
              <a:rPr lang="en-US" sz="2400" kern="0" dirty="0">
                <a:solidFill>
                  <a:srgbClr val="0066FF"/>
                </a:solidFill>
              </a:rPr>
              <a:t>decompression</a:t>
            </a:r>
            <a:r>
              <a:rPr lang="en-US" sz="2400" kern="0" dirty="0"/>
              <a:t>)) normal air pressure</a:t>
            </a:r>
          </a:p>
          <a:p>
            <a:r>
              <a:rPr lang="en-US" sz="2400" kern="0" dirty="0"/>
              <a:t>Combined sound waves of different frequencies</a:t>
            </a:r>
          </a:p>
        </p:txBody>
      </p:sp>
    </p:spTree>
    <p:extLst>
      <p:ext uri="{BB962C8B-B14F-4D97-AF65-F5344CB8AC3E}">
        <p14:creationId xmlns:p14="http://schemas.microsoft.com/office/powerpoint/2010/main" val="27798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Capture Speech for Analysis?</a:t>
            </a:r>
          </a:p>
        </p:txBody>
      </p:sp>
      <p:sp>
        <p:nvSpPr>
          <p:cNvPr id="3" name="Content Placeholder 2"/>
          <p:cNvSpPr>
            <a:spLocks noGrp="1"/>
          </p:cNvSpPr>
          <p:nvPr>
            <p:ph idx="1"/>
          </p:nvPr>
        </p:nvSpPr>
        <p:spPr/>
        <p:txBody>
          <a:bodyPr/>
          <a:lstStyle/>
          <a:p>
            <a:r>
              <a:rPr lang="en-US" dirty="0"/>
              <a:t>Recording conditions: Quiet office, head-mounted mic, sound booth, or </a:t>
            </a:r>
            <a:r>
              <a:rPr lang="en-US" dirty="0">
                <a:solidFill>
                  <a:srgbClr val="0066FF"/>
                </a:solidFill>
              </a:rPr>
              <a:t>anechoic chamber </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19400"/>
            <a:ext cx="5061238" cy="3154363"/>
          </a:xfrm>
          <a:prstGeom prst="rect">
            <a:avLst/>
          </a:prstGeom>
        </p:spPr>
      </p:pic>
    </p:spTree>
    <p:extLst>
      <p:ext uri="{BB962C8B-B14F-4D97-AF65-F5344CB8AC3E}">
        <p14:creationId xmlns:p14="http://schemas.microsoft.com/office/powerpoint/2010/main" val="164509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63D01-58BE-0A42-984D-316F0D1B4A8F}" type="datetime1">
              <a:rPr lang="en-US"/>
              <a:pPr eaLnBrk="1" hangingPunct="1"/>
              <a:t>9/20/22</a:t>
            </a:fld>
            <a:endParaRPr lang="en-US"/>
          </a:p>
        </p:txBody>
      </p:sp>
      <p:sp>
        <p:nvSpPr>
          <p:cNvPr id="409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5D564C-85FF-004F-8380-858CC7558012}" type="slidenum">
              <a:rPr lang="en-US"/>
              <a:pPr eaLnBrk="1" hangingPunct="1"/>
              <a:t>2</a:t>
            </a:fld>
            <a:endParaRPr lang="en-US"/>
          </a:p>
        </p:txBody>
      </p:sp>
      <p:sp>
        <p:nvSpPr>
          <p:cNvPr id="4100" name="Rectangle 2"/>
          <p:cNvSpPr>
            <a:spLocks noGrp="1" noChangeArrowheads="1"/>
          </p:cNvSpPr>
          <p:nvPr>
            <p:ph type="title"/>
          </p:nvPr>
        </p:nvSpPr>
        <p:spPr/>
        <p:txBody>
          <a:bodyPr/>
          <a:lstStyle/>
          <a:p>
            <a:pPr eaLnBrk="1" hangingPunct="1"/>
            <a:r>
              <a:rPr lang="en-US">
                <a:latin typeface="Arial" charset="0"/>
              </a:rPr>
              <a:t>Goal 1: Distinguishing One Phoneme from Another, Automatically</a:t>
            </a:r>
          </a:p>
        </p:txBody>
      </p:sp>
      <p:sp>
        <p:nvSpPr>
          <p:cNvPr id="4101" name="Rectangle 3"/>
          <p:cNvSpPr>
            <a:spLocks noGrp="1" noChangeArrowheads="1"/>
          </p:cNvSpPr>
          <p:nvPr>
            <p:ph type="body" idx="1"/>
          </p:nvPr>
        </p:nvSpPr>
        <p:spPr/>
        <p:txBody>
          <a:bodyPr/>
          <a:lstStyle/>
          <a:p>
            <a:pPr eaLnBrk="1" hangingPunct="1"/>
            <a:r>
              <a:rPr lang="en-US" dirty="0">
                <a:latin typeface="Arial" charset="0"/>
              </a:rPr>
              <a:t>ASR: Did the caller say </a:t>
            </a:r>
            <a:r>
              <a:rPr lang="ja-JP" altLang="en-US" dirty="0">
                <a:latin typeface="Arial" charset="0"/>
              </a:rPr>
              <a:t>‘</a:t>
            </a:r>
            <a:r>
              <a:rPr lang="en-US" dirty="0">
                <a:solidFill>
                  <a:srgbClr val="FF0000"/>
                </a:solidFill>
                <a:latin typeface="Arial" charset="0"/>
              </a:rPr>
              <a:t>I want to fly to Newark</a:t>
            </a:r>
            <a:r>
              <a:rPr lang="ja-JP" altLang="en-US" dirty="0">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I want to fly to New York</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Forensic Linguistics: Did the accused say </a:t>
            </a:r>
            <a:r>
              <a:rPr lang="ja-JP" altLang="en-US" dirty="0">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Bill him</a:t>
            </a:r>
            <a:r>
              <a:rPr lang="ja-JP" altLang="en-US" dirty="0">
                <a:solidFill>
                  <a:srgbClr val="FF0000"/>
                </a:solidFill>
                <a:latin typeface="Arial" charset="0"/>
              </a:rPr>
              <a:t>’</a:t>
            </a:r>
            <a:r>
              <a:rPr lang="en-US" dirty="0">
                <a:latin typeface="Arial" charset="0"/>
              </a:rPr>
              <a:t>?</a:t>
            </a:r>
          </a:p>
          <a:p>
            <a:pPr eaLnBrk="1" hangingPunct="1"/>
            <a:r>
              <a:rPr lang="en-US" dirty="0">
                <a:latin typeface="Arial" charset="0"/>
              </a:rPr>
              <a:t>What </a:t>
            </a:r>
            <a:r>
              <a:rPr lang="en-US" dirty="0">
                <a:solidFill>
                  <a:srgbClr val="0066FF"/>
                </a:solidFill>
                <a:latin typeface="Arial" charset="0"/>
              </a:rPr>
              <a:t>evidence</a:t>
            </a:r>
            <a:r>
              <a:rPr lang="en-US" dirty="0">
                <a:latin typeface="Arial" charset="0"/>
              </a:rPr>
              <a:t> is there in the speech signal?</a:t>
            </a:r>
          </a:p>
          <a:p>
            <a:pPr lvl="1" eaLnBrk="1" hangingPunct="1"/>
            <a:r>
              <a:rPr lang="en-US" dirty="0">
                <a:latin typeface="Arial" charset="0"/>
              </a:rPr>
              <a:t>How accurately and reliably can we </a:t>
            </a:r>
            <a:r>
              <a:rPr lang="en-US" dirty="0">
                <a:solidFill>
                  <a:srgbClr val="0066FF"/>
                </a:solidFill>
                <a:latin typeface="Arial" charset="0"/>
              </a:rPr>
              <a:t>extract</a:t>
            </a:r>
            <a:r>
              <a:rPr lang="en-US" dirty="0">
                <a:latin typeface="Arial" charset="0"/>
              </a:rPr>
              <a:t> it?</a:t>
            </a:r>
          </a:p>
        </p:txBody>
      </p:sp>
      <p:pic>
        <p:nvPicPr>
          <p:cNvPr id="2"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2">
                <a:tint val="45000"/>
                <a:satMod val="400000"/>
              </a:schemeClr>
            </a:duotone>
          </a:blip>
          <a:stretch>
            <a:fillRect/>
          </a:stretch>
        </p:blipFill>
        <p:spPr>
          <a:xfrm>
            <a:off x="2362200" y="2540000"/>
            <a:ext cx="635000" cy="635000"/>
          </a:xfrm>
          <a:prstGeom prst="rect">
            <a:avLst/>
          </a:prstGeom>
        </p:spPr>
      </p:pic>
      <p:pic>
        <p:nvPicPr>
          <p:cNvPr id="3" name="Newar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duotone>
              <a:prstClr val="black"/>
              <a:schemeClr val="accent2">
                <a:tint val="45000"/>
                <a:satMod val="400000"/>
              </a:schemeClr>
            </a:duotone>
          </a:blip>
          <a:stretch>
            <a:fillRect/>
          </a:stretch>
        </p:blipFill>
        <p:spPr>
          <a:xfrm>
            <a:off x="4165600" y="2514600"/>
            <a:ext cx="660400" cy="660400"/>
          </a:xfrm>
          <a:prstGeom prst="rect">
            <a:avLst/>
          </a:prstGeom>
        </p:spPr>
      </p:pic>
    </p:spTree>
    <p:extLst>
      <p:ext uri="{BB962C8B-B14F-4D97-AF65-F5344CB8AC3E}">
        <p14:creationId xmlns:p14="http://schemas.microsoft.com/office/powerpoint/2010/main" val="70276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20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6" y="1066800"/>
            <a:ext cx="6123214" cy="4114800"/>
          </a:xfrm>
          <a:prstGeom prst="rect">
            <a:avLst/>
          </a:prstGeom>
        </p:spPr>
      </p:pic>
    </p:spTree>
    <p:extLst>
      <p:ext uri="{BB962C8B-B14F-4D97-AF65-F5344CB8AC3E}">
        <p14:creationId xmlns:p14="http://schemas.microsoft.com/office/powerpoint/2010/main" val="363970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9DED-2ED5-35FC-7C0F-7F58941B652C}"/>
              </a:ext>
            </a:extLst>
          </p:cNvPr>
          <p:cNvSpPr>
            <a:spLocks noGrp="1"/>
          </p:cNvSpPr>
          <p:nvPr>
            <p:ph type="title"/>
          </p:nvPr>
        </p:nvSpPr>
        <p:spPr/>
        <p:txBody>
          <a:bodyPr/>
          <a:lstStyle/>
          <a:p>
            <a:r>
              <a:rPr lang="en-US" dirty="0"/>
              <a:t>A Smaller Sound Booth in our Speech Lab</a:t>
            </a:r>
          </a:p>
        </p:txBody>
      </p:sp>
      <p:sp>
        <p:nvSpPr>
          <p:cNvPr id="3" name="Date Placeholder 2">
            <a:extLst>
              <a:ext uri="{FF2B5EF4-FFF2-40B4-BE49-F238E27FC236}">
                <a16:creationId xmlns:a16="http://schemas.microsoft.com/office/drawing/2014/main" id="{96B091D5-6D4F-FF1E-4A6F-CF49BA9DB918}"/>
              </a:ext>
            </a:extLst>
          </p:cNvPr>
          <p:cNvSpPr>
            <a:spLocks noGrp="1"/>
          </p:cNvSpPr>
          <p:nvPr>
            <p:ph type="dt" sz="half" idx="10"/>
          </p:nvPr>
        </p:nvSpPr>
        <p:spPr/>
        <p:txBody>
          <a:bodyPr/>
          <a:lstStyle/>
          <a:p>
            <a:fld id="{E9181AD6-520E-A54B-8C0B-058E0792936E}" type="datetime1">
              <a:rPr lang="en-US" smtClean="0"/>
              <a:pPr/>
              <a:t>9/20/22</a:t>
            </a:fld>
            <a:endParaRPr lang="en-US"/>
          </a:p>
        </p:txBody>
      </p:sp>
      <p:sp>
        <p:nvSpPr>
          <p:cNvPr id="4" name="Slide Number Placeholder 3">
            <a:extLst>
              <a:ext uri="{FF2B5EF4-FFF2-40B4-BE49-F238E27FC236}">
                <a16:creationId xmlns:a16="http://schemas.microsoft.com/office/drawing/2014/main" id="{C9F3E476-4F61-342F-FFB5-E9ECA57C3D2C}"/>
              </a:ext>
            </a:extLst>
          </p:cNvPr>
          <p:cNvSpPr>
            <a:spLocks noGrp="1"/>
          </p:cNvSpPr>
          <p:nvPr>
            <p:ph type="sldNum" sz="quarter" idx="12"/>
          </p:nvPr>
        </p:nvSpPr>
        <p:spPr/>
        <p:txBody>
          <a:bodyPr/>
          <a:lstStyle/>
          <a:p>
            <a:fld id="{20B5CFCE-FD0F-5248-9D2E-CD3FD1FB15AC}" type="slidenum">
              <a:rPr lang="en-US" smtClean="0"/>
              <a:pPr/>
              <a:t>21</a:t>
            </a:fld>
            <a:endParaRPr lang="en-US"/>
          </a:p>
        </p:txBody>
      </p:sp>
      <p:pic>
        <p:nvPicPr>
          <p:cNvPr id="6" name="Picture 5">
            <a:extLst>
              <a:ext uri="{FF2B5EF4-FFF2-40B4-BE49-F238E27FC236}">
                <a16:creationId xmlns:a16="http://schemas.microsoft.com/office/drawing/2014/main" id="{0BB07F5F-CECB-DCE1-A3EF-4C95933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14" y="1905000"/>
            <a:ext cx="5456571" cy="3721100"/>
          </a:xfrm>
          <a:prstGeom prst="rect">
            <a:avLst/>
          </a:prstGeom>
        </p:spPr>
      </p:pic>
    </p:spTree>
    <p:extLst>
      <p:ext uri="{BB962C8B-B14F-4D97-AF65-F5344CB8AC3E}">
        <p14:creationId xmlns:p14="http://schemas.microsoft.com/office/powerpoint/2010/main" val="151006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Capture Speech Well?</a:t>
            </a:r>
          </a:p>
        </p:txBody>
      </p:sp>
      <p:sp>
        <p:nvSpPr>
          <p:cNvPr id="3" name="Content Placeholder 2"/>
          <p:cNvSpPr>
            <a:spLocks noGrp="1"/>
          </p:cNvSpPr>
          <p:nvPr>
            <p:ph idx="1"/>
          </p:nvPr>
        </p:nvSpPr>
        <p:spPr/>
        <p:txBody>
          <a:bodyPr/>
          <a:lstStyle/>
          <a:p>
            <a:pPr eaLnBrk="1" hangingPunct="1">
              <a:lnSpc>
                <a:spcPct val="90000"/>
              </a:lnSpc>
            </a:pPr>
            <a:r>
              <a:rPr lang="en-US" dirty="0"/>
              <a:t>Good </a:t>
            </a:r>
            <a:r>
              <a:rPr lang="en-US" dirty="0">
                <a:solidFill>
                  <a:srgbClr val="0066FF"/>
                </a:solidFill>
              </a:rPr>
              <a:t>recording conditions</a:t>
            </a:r>
            <a:r>
              <a:rPr lang="en-US" dirty="0"/>
              <a:t>:  </a:t>
            </a:r>
            <a:r>
              <a:rPr lang="en-US" b="1" i="1" dirty="0"/>
              <a:t>please remember this when recording your own voice!</a:t>
            </a:r>
          </a:p>
          <a:p>
            <a:pPr eaLnBrk="1" hangingPunct="1">
              <a:lnSpc>
                <a:spcPct val="90000"/>
              </a:lnSpc>
            </a:pPr>
            <a:r>
              <a:rPr lang="en-US" dirty="0">
                <a:solidFill>
                  <a:srgbClr val="0066FF"/>
                </a:solidFill>
                <a:latin typeface="Arial" charset="0"/>
              </a:rPr>
              <a:t>Microphones </a:t>
            </a:r>
            <a:r>
              <a:rPr lang="en-US" dirty="0">
                <a:latin typeface="Arial" charset="0"/>
              </a:rPr>
              <a:t>convert sounds into electrical current:  oscillations of air pressure become oscillations of voltage in an electric circuit</a:t>
            </a:r>
          </a:p>
          <a:p>
            <a:pPr lvl="1" eaLnBrk="1" hangingPunct="1">
              <a:lnSpc>
                <a:spcPct val="90000"/>
              </a:lnSpc>
            </a:pPr>
            <a:r>
              <a:rPr lang="en-US" sz="2400" dirty="0">
                <a:solidFill>
                  <a:srgbClr val="0066FF"/>
                </a:solidFill>
                <a:latin typeface="Arial" charset="0"/>
              </a:rPr>
              <a:t>Analog devices</a:t>
            </a:r>
            <a:r>
              <a:rPr lang="en-US" sz="2400" dirty="0">
                <a:latin typeface="Arial" charset="0"/>
              </a:rPr>
              <a:t> (e.g. tape recorders) store these as a continuous signal</a:t>
            </a:r>
          </a:p>
          <a:p>
            <a:pPr lvl="1" eaLnBrk="1" hangingPunct="1">
              <a:lnSpc>
                <a:spcPct val="90000"/>
              </a:lnSpc>
            </a:pPr>
            <a:r>
              <a:rPr lang="en-US" sz="2400" dirty="0">
                <a:solidFill>
                  <a:srgbClr val="0066FF"/>
                </a:solidFill>
                <a:latin typeface="Arial" charset="0"/>
              </a:rPr>
              <a:t>Digital devices</a:t>
            </a:r>
            <a:r>
              <a:rPr lang="en-US" sz="2400" dirty="0">
                <a:latin typeface="Arial" charset="0"/>
              </a:rPr>
              <a:t> (e.g. computers, </a:t>
            </a:r>
            <a:r>
              <a:rPr lang="en-US" sz="2400" dirty="0">
                <a:latin typeface="Arial" charset="0"/>
                <a:hlinkClick r:id="rId3"/>
              </a:rPr>
              <a:t>Digital Audio Tape </a:t>
            </a:r>
            <a:r>
              <a:rPr lang="en-US" sz="2400" dirty="0">
                <a:latin typeface="Arial" charset="0"/>
              </a:rPr>
              <a:t>systems) first convert continuous signals into discrete signals (</a:t>
            </a:r>
            <a:r>
              <a:rPr lang="en-US" sz="2400" dirty="0">
                <a:solidFill>
                  <a:srgbClr val="0066FF"/>
                </a:solidFill>
                <a:latin typeface="Arial" charset="0"/>
              </a:rPr>
              <a:t>digitizing</a:t>
            </a:r>
            <a:r>
              <a:rPr lang="en-US" sz="2400" dirty="0">
                <a:latin typeface="Arial" charset="0"/>
              </a:rPr>
              <a:t>)</a:t>
            </a:r>
          </a:p>
          <a:p>
            <a:pPr lvl="2" eaLnBrk="1" hangingPunct="1">
              <a:lnSpc>
                <a:spcPct val="90000"/>
              </a:lnSpc>
            </a:pPr>
            <a:r>
              <a:rPr lang="en-US" sz="2000" dirty="0">
                <a:latin typeface="Arial" charset="0"/>
              </a:rPr>
              <a:t>Now … </a:t>
            </a:r>
            <a:r>
              <a:rPr lang="en-US" sz="2000" dirty="0">
                <a:solidFill>
                  <a:srgbClr val="0066FF"/>
                </a:solidFill>
                <a:latin typeface="Arial" charset="0"/>
              </a:rPr>
              <a:t>cell phones </a:t>
            </a:r>
            <a:r>
              <a:rPr lang="en-US" sz="2000" dirty="0">
                <a:latin typeface="Arial" charset="0"/>
              </a:rPr>
              <a:t>and</a:t>
            </a:r>
            <a:r>
              <a:rPr lang="en-US" sz="2000" dirty="0">
                <a:solidFill>
                  <a:srgbClr val="0066FF"/>
                </a:solidFill>
                <a:latin typeface="Arial" charset="0"/>
              </a:rPr>
              <a:t> head-mounted microphones… </a:t>
            </a:r>
            <a:r>
              <a:rPr lang="en-US" sz="2000" dirty="0">
                <a:latin typeface="Arial" charset="0"/>
              </a:rPr>
              <a:t>as well</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22</a:t>
            </a:fld>
            <a:endParaRPr lang="en-US"/>
          </a:p>
        </p:txBody>
      </p:sp>
    </p:spTree>
    <p:extLst>
      <p:ext uri="{BB962C8B-B14F-4D97-AF65-F5344CB8AC3E}">
        <p14:creationId xmlns:p14="http://schemas.microsoft.com/office/powerpoint/2010/main" val="121042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46E291-C836-524E-B968-B902A6DE995F}" type="datetime1">
              <a:rPr lang="en-US"/>
              <a:pPr eaLnBrk="1" hangingPunct="1"/>
              <a:t>9/20/22</a:t>
            </a:fld>
            <a:endParaRPr lang="en-US"/>
          </a:p>
        </p:txBody>
      </p:sp>
      <p:sp>
        <p:nvSpPr>
          <p:cNvPr id="194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3E1A-BD08-6742-AF6C-26B103B52E82}" type="slidenum">
              <a:rPr lang="en-US"/>
              <a:pPr eaLnBrk="1" hangingPunct="1"/>
              <a:t>23</a:t>
            </a:fld>
            <a:endParaRPr lang="en-US"/>
          </a:p>
        </p:txBody>
      </p:sp>
      <p:sp>
        <p:nvSpPr>
          <p:cNvPr id="19460" name="Rectangle 2"/>
          <p:cNvSpPr>
            <a:spLocks noGrp="1" noChangeArrowheads="1"/>
          </p:cNvSpPr>
          <p:nvPr>
            <p:ph type="title"/>
          </p:nvPr>
        </p:nvSpPr>
        <p:spPr/>
        <p:txBody>
          <a:bodyPr/>
          <a:lstStyle/>
          <a:p>
            <a:pPr eaLnBrk="1" hangingPunct="1"/>
            <a:r>
              <a:rPr lang="en-US" dirty="0">
                <a:latin typeface="Arial" charset="0"/>
              </a:rPr>
              <a:t>Speech Sampling</a:t>
            </a:r>
          </a:p>
        </p:txBody>
      </p:sp>
      <p:sp>
        <p:nvSpPr>
          <p:cNvPr id="19461" name="Rectangle 3"/>
          <p:cNvSpPr>
            <a:spLocks noGrp="1" noChangeArrowheads="1"/>
          </p:cNvSpPr>
          <p:nvPr>
            <p:ph type="body" idx="1"/>
          </p:nvPr>
        </p:nvSpPr>
        <p:spPr>
          <a:xfrm>
            <a:off x="457200" y="1447800"/>
            <a:ext cx="8178800" cy="4800600"/>
          </a:xfrm>
        </p:spPr>
        <p:txBody>
          <a:bodyPr/>
          <a:lstStyle/>
          <a:p>
            <a:pPr eaLnBrk="1" hangingPunct="1"/>
            <a:r>
              <a:rPr lang="en-US" dirty="0">
                <a:solidFill>
                  <a:srgbClr val="0066FF"/>
                </a:solidFill>
                <a:latin typeface="Arial" charset="0"/>
              </a:rPr>
              <a:t>Sampling rate</a:t>
            </a:r>
            <a:r>
              <a:rPr lang="en-US" dirty="0">
                <a:latin typeface="Arial" charset="0"/>
              </a:rPr>
              <a:t>: how often do we need to sample?</a:t>
            </a:r>
          </a:p>
          <a:p>
            <a:pPr lvl="1" eaLnBrk="1" hangingPunct="1"/>
            <a:r>
              <a:rPr lang="en-US" sz="2400" dirty="0">
                <a:latin typeface="Arial" charset="0"/>
              </a:rPr>
              <a:t>At least 2 samples per cycle to capture periodicity of a waveform component at a given frequency </a:t>
            </a:r>
            <a:r>
              <a:rPr lang="mr-IN" sz="2400" dirty="0">
                <a:latin typeface="Arial" charset="0"/>
              </a:rPr>
              <a:t>–</a:t>
            </a:r>
            <a:r>
              <a:rPr lang="en-US" sz="2400" dirty="0">
                <a:latin typeface="Arial" charset="0"/>
              </a:rPr>
              <a:t> why?</a:t>
            </a:r>
          </a:p>
          <a:p>
            <a:pPr lvl="2" eaLnBrk="1" hangingPunct="1"/>
            <a:r>
              <a:rPr lang="en-US" sz="2200" dirty="0">
                <a:latin typeface="Arial" charset="0"/>
              </a:rPr>
              <a:t>Need to identify positive and negative wav components</a:t>
            </a:r>
          </a:p>
          <a:p>
            <a:pPr lvl="2" eaLnBrk="1" hangingPunct="1"/>
            <a:r>
              <a:rPr lang="en-US" sz="2200" dirty="0">
                <a:latin typeface="Arial" charset="0"/>
              </a:rPr>
              <a:t>So a 100 Hz waveform needs 200 samples per sec</a:t>
            </a:r>
          </a:p>
          <a:p>
            <a:pPr lvl="1" eaLnBrk="1" hangingPunct="1"/>
            <a:r>
              <a:rPr lang="en-US" sz="2400" b="1" i="1" dirty="0">
                <a:solidFill>
                  <a:srgbClr val="0066FF"/>
                </a:solidFill>
                <a:latin typeface="Arial" charset="0"/>
                <a:hlinkClick r:id="rId3"/>
              </a:rPr>
              <a:t>Nyquist frequency</a:t>
            </a:r>
            <a:r>
              <a:rPr lang="en-US" sz="2400" dirty="0">
                <a:latin typeface="Arial" charset="0"/>
              </a:rPr>
              <a:t>: highest-frequency component that can be captured for a given sampling rate (half the sampling rate) – e.g. an 8K Hz sampling rate (the speech that phones use) captures frequencies only up to 4K Hz</a:t>
            </a:r>
          </a:p>
        </p:txBody>
      </p:sp>
    </p:spTree>
    <p:extLst>
      <p:ext uri="{BB962C8B-B14F-4D97-AF65-F5344CB8AC3E}">
        <p14:creationId xmlns:p14="http://schemas.microsoft.com/office/powerpoint/2010/main" val="148988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US" dirty="0">
                <a:latin typeface="Verdana" charset="0"/>
                <a:ea typeface="ＭＳ Ｐゴシック" charset="0"/>
                <a:cs typeface="ＭＳ Ｐゴシック" charset="0"/>
              </a:rPr>
              <a:t>Ideal Sampling</a:t>
            </a:r>
          </a:p>
        </p:txBody>
      </p:sp>
      <p:pic>
        <p:nvPicPr>
          <p:cNvPr id="36869" name="Picture 4" descr="ny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562600" cy="439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62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409EAD-DBF5-9B43-BAC0-F33C1D99D7E8}" type="datetime1">
              <a:rPr lang="en-US"/>
              <a:pPr eaLnBrk="1" hangingPunct="1"/>
              <a:t>9/20/22</a:t>
            </a:fld>
            <a:endParaRPr lang="en-US"/>
          </a:p>
        </p:txBody>
      </p:sp>
      <p:sp>
        <p:nvSpPr>
          <p:cNvPr id="2048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863F66-3B8B-9048-93AB-6B469E88DF5C}" type="slidenum">
              <a:rPr lang="en-US"/>
              <a:pPr eaLnBrk="1" hangingPunct="1"/>
              <a:t>25</a:t>
            </a:fld>
            <a:endParaRPr lang="en-US"/>
          </a:p>
        </p:txBody>
      </p:sp>
      <p:sp>
        <p:nvSpPr>
          <p:cNvPr id="20484" name="Rectangle 2"/>
          <p:cNvSpPr>
            <a:spLocks noGrp="1" noChangeArrowheads="1"/>
          </p:cNvSpPr>
          <p:nvPr>
            <p:ph type="title"/>
          </p:nvPr>
        </p:nvSpPr>
        <p:spPr/>
        <p:txBody>
          <a:bodyPr/>
          <a:lstStyle/>
          <a:p>
            <a:pPr eaLnBrk="1" hangingPunct="1"/>
            <a:r>
              <a:rPr lang="en-US" dirty="0">
                <a:latin typeface="Arial" charset="0"/>
              </a:rPr>
              <a:t>Sampling/Storage Tradeoff</a:t>
            </a:r>
          </a:p>
        </p:txBody>
      </p:sp>
      <p:sp>
        <p:nvSpPr>
          <p:cNvPr id="20485" name="Rectangle 3"/>
          <p:cNvSpPr>
            <a:spLocks noGrp="1" noChangeArrowheads="1"/>
          </p:cNvSpPr>
          <p:nvPr>
            <p:ph type="body" idx="1"/>
          </p:nvPr>
        </p:nvSpPr>
        <p:spPr/>
        <p:txBody>
          <a:bodyPr/>
          <a:lstStyle/>
          <a:p>
            <a:pPr eaLnBrk="1" hangingPunct="1"/>
            <a:r>
              <a:rPr lang="en-US" dirty="0">
                <a:solidFill>
                  <a:srgbClr val="0066FF"/>
                </a:solidFill>
                <a:latin typeface="Arial" charset="0"/>
              </a:rPr>
              <a:t>Human hearing</a:t>
            </a:r>
            <a:r>
              <a:rPr lang="en-US" dirty="0">
                <a:latin typeface="Arial" charset="0"/>
              </a:rPr>
              <a:t>: ~20K top frequency </a:t>
            </a:r>
          </a:p>
          <a:p>
            <a:pPr lvl="1" eaLnBrk="1" hangingPunct="1"/>
            <a:r>
              <a:rPr lang="en-US" sz="2400" dirty="0">
                <a:latin typeface="Arial" charset="0"/>
              </a:rPr>
              <a:t>Do we really need to store 40K samples per second of speech?</a:t>
            </a:r>
          </a:p>
          <a:p>
            <a:pPr eaLnBrk="1" hangingPunct="1"/>
            <a:r>
              <a:rPr lang="en-US" dirty="0">
                <a:solidFill>
                  <a:srgbClr val="0066FF"/>
                </a:solidFill>
                <a:latin typeface="Arial" charset="0"/>
              </a:rPr>
              <a:t>Telephone spee</a:t>
            </a:r>
            <a:r>
              <a:rPr lang="en-US" dirty="0">
                <a:latin typeface="Arial" charset="0"/>
              </a:rPr>
              <a:t>ch: 300-4K Hz (8K sampling)</a:t>
            </a:r>
          </a:p>
          <a:p>
            <a:pPr lvl="1" eaLnBrk="1" hangingPunct="1"/>
            <a:r>
              <a:rPr lang="en-US" sz="2400" dirty="0">
                <a:latin typeface="Arial" charset="0"/>
              </a:rPr>
              <a:t>But some speech sounds (e.g. </a:t>
            </a:r>
            <a:r>
              <a:rPr lang="en-US" sz="2400" i="1" dirty="0">
                <a:latin typeface="Arial" charset="0"/>
              </a:rPr>
              <a:t>fricatives, stops)</a:t>
            </a:r>
            <a:r>
              <a:rPr lang="en-US" sz="2400" dirty="0">
                <a:latin typeface="Arial" charset="0"/>
              </a:rPr>
              <a:t> have energy above 4K…</a:t>
            </a:r>
          </a:p>
          <a:p>
            <a:pPr eaLnBrk="1" hangingPunct="1"/>
            <a:r>
              <a:rPr lang="en-US" dirty="0">
                <a:latin typeface="Arial" charset="0"/>
              </a:rPr>
              <a:t>44K (</a:t>
            </a:r>
            <a:r>
              <a:rPr lang="en-US" dirty="0">
                <a:solidFill>
                  <a:srgbClr val="0066FF"/>
                </a:solidFill>
                <a:latin typeface="Arial" charset="0"/>
              </a:rPr>
              <a:t>CD quality audio</a:t>
            </a:r>
            <a:r>
              <a:rPr lang="en-US" dirty="0">
                <a:latin typeface="Arial" charset="0"/>
              </a:rPr>
              <a:t>) vs.</a:t>
            </a:r>
            <a:r>
              <a:rPr lang="en-US" dirty="0">
                <a:solidFill>
                  <a:srgbClr val="0066FF"/>
                </a:solidFill>
                <a:latin typeface="Arial" charset="0"/>
              </a:rPr>
              <a:t>16-22K</a:t>
            </a:r>
            <a:r>
              <a:rPr lang="en-US" dirty="0">
                <a:latin typeface="Arial" charset="0"/>
              </a:rPr>
              <a:t> (usually good enough to study pitch, amplitude, duration, …)</a:t>
            </a:r>
          </a:p>
          <a:p>
            <a:pPr eaLnBrk="1" hangingPunct="1"/>
            <a:r>
              <a:rPr lang="en-US" dirty="0">
                <a:solidFill>
                  <a:srgbClr val="0066FF"/>
                </a:solidFill>
                <a:latin typeface="Arial" charset="0"/>
              </a:rPr>
              <a:t>Golden Ears</a:t>
            </a:r>
            <a:r>
              <a:rPr lang="en-US" dirty="0">
                <a:latin typeface="Arial" charset="0"/>
              </a:rPr>
              <a:t>…an experience of a Bell Labs friend, Steve Crandall, at Oberlin College</a:t>
            </a:r>
          </a:p>
        </p:txBody>
      </p:sp>
    </p:spTree>
    <p:extLst>
      <p:ext uri="{BB962C8B-B14F-4D97-AF65-F5344CB8AC3E}">
        <p14:creationId xmlns:p14="http://schemas.microsoft.com/office/powerpoint/2010/main" val="92156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your Phone is not Telling You</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26</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099"/>
          <a:stretch/>
        </p:blipFill>
        <p:spPr>
          <a:xfrm>
            <a:off x="1219200" y="1417638"/>
            <a:ext cx="6223000" cy="3875265"/>
          </a:xfrm>
          <a:prstGeom prst="rect">
            <a:avLst/>
          </a:prstGeom>
        </p:spPr>
      </p:pic>
      <p:sp>
        <p:nvSpPr>
          <p:cNvPr id="8" name="Rectangle 7"/>
          <p:cNvSpPr/>
          <p:nvPr/>
        </p:nvSpPr>
        <p:spPr>
          <a:xfrm>
            <a:off x="2133600" y="5507454"/>
            <a:ext cx="4044697" cy="523220"/>
          </a:xfrm>
          <a:prstGeom prst="rect">
            <a:avLst/>
          </a:prstGeom>
        </p:spPr>
        <p:txBody>
          <a:bodyPr wrap="none">
            <a:spAutoFit/>
          </a:bodyPr>
          <a:lstStyle/>
          <a:p>
            <a:pPr eaLnBrk="1" hangingPunct="1"/>
            <a:r>
              <a:rPr lang="en-US" sz="2800" dirty="0">
                <a:hlinkClick r:id="rId4"/>
              </a:rPr>
              <a:t>High frequency samples</a:t>
            </a:r>
            <a:endParaRPr lang="en-US" sz="2800" dirty="0"/>
          </a:p>
        </p:txBody>
      </p:sp>
    </p:spTree>
    <p:extLst>
      <p:ext uri="{BB962C8B-B14F-4D97-AF65-F5344CB8AC3E}">
        <p14:creationId xmlns:p14="http://schemas.microsoft.com/office/powerpoint/2010/main" val="61793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Mosquito Alarm</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00201"/>
            <a:ext cx="4267200" cy="3598672"/>
          </a:xfrm>
          <a:prstGeom prst="rect">
            <a:avLst/>
          </a:prstGeom>
        </p:spPr>
      </p:pic>
      <p:sp>
        <p:nvSpPr>
          <p:cNvPr id="7" name="Rectangle 6"/>
          <p:cNvSpPr/>
          <p:nvPr/>
        </p:nvSpPr>
        <p:spPr>
          <a:xfrm>
            <a:off x="1896533" y="5494306"/>
            <a:ext cx="4003019" cy="523220"/>
          </a:xfrm>
          <a:prstGeom prst="rect">
            <a:avLst/>
          </a:prstGeom>
        </p:spPr>
        <p:txBody>
          <a:bodyPr wrap="none">
            <a:spAutoFit/>
          </a:bodyPr>
          <a:lstStyle/>
          <a:p>
            <a:pPr eaLnBrk="1" hangingPunct="1"/>
            <a:r>
              <a:rPr lang="en-US" sz="2800" dirty="0">
                <a:hlinkClick r:id="rId4"/>
              </a:rPr>
              <a:t>Listen</a:t>
            </a:r>
            <a:r>
              <a:rPr lang="en-US" sz="2800" dirty="0"/>
              <a:t> (at your own risk)</a:t>
            </a:r>
          </a:p>
        </p:txBody>
      </p:sp>
    </p:spTree>
    <p:extLst>
      <p:ext uri="{BB962C8B-B14F-4D97-AF65-F5344CB8AC3E}">
        <p14:creationId xmlns:p14="http://schemas.microsoft.com/office/powerpoint/2010/main" val="1601664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137E33-AFB0-6E4B-A76E-1A55D6552CF9}" type="datetime1">
              <a:rPr lang="en-US"/>
              <a:pPr eaLnBrk="1" hangingPunct="1"/>
              <a:t>9/20/22</a:t>
            </a:fld>
            <a:endParaRPr lang="en-US"/>
          </a:p>
        </p:txBody>
      </p:sp>
      <p:sp>
        <p:nvSpPr>
          <p:cNvPr id="215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3D46CF-D0AF-EE42-A52F-63D999F7E232}" type="slidenum">
              <a:rPr lang="en-US"/>
              <a:pPr eaLnBrk="1" hangingPunct="1"/>
              <a:t>28</a:t>
            </a:fld>
            <a:endParaRPr lang="en-US"/>
          </a:p>
        </p:txBody>
      </p:sp>
      <p:sp>
        <p:nvSpPr>
          <p:cNvPr id="21508" name="Rectangle 2"/>
          <p:cNvSpPr>
            <a:spLocks noGrp="1" noChangeArrowheads="1"/>
          </p:cNvSpPr>
          <p:nvPr>
            <p:ph type="title"/>
          </p:nvPr>
        </p:nvSpPr>
        <p:spPr/>
        <p:txBody>
          <a:bodyPr/>
          <a:lstStyle/>
          <a:p>
            <a:pPr eaLnBrk="1" hangingPunct="1"/>
            <a:r>
              <a:rPr lang="en-US">
                <a:latin typeface="Arial" charset="0"/>
              </a:rPr>
              <a:t>Sampling Errors</a:t>
            </a:r>
          </a:p>
        </p:txBody>
      </p:sp>
      <p:sp>
        <p:nvSpPr>
          <p:cNvPr id="21509" name="Rectangle 3"/>
          <p:cNvSpPr>
            <a:spLocks noGrp="1" noChangeArrowheads="1"/>
          </p:cNvSpPr>
          <p:nvPr>
            <p:ph type="body" idx="1"/>
          </p:nvPr>
        </p:nvSpPr>
        <p:spPr/>
        <p:txBody>
          <a:bodyPr/>
          <a:lstStyle/>
          <a:p>
            <a:pPr eaLnBrk="1" hangingPunct="1"/>
            <a:r>
              <a:rPr lang="en-US" dirty="0">
                <a:solidFill>
                  <a:srgbClr val="0066FF"/>
                </a:solidFill>
                <a:latin typeface="Arial" charset="0"/>
              </a:rPr>
              <a:t>Aliasing: </a:t>
            </a:r>
          </a:p>
          <a:p>
            <a:pPr lvl="1" eaLnBrk="1" hangingPunct="1"/>
            <a:r>
              <a:rPr lang="en-US" dirty="0">
                <a:latin typeface="Arial" charset="0"/>
              </a:rPr>
              <a:t>Different signals can become indistinguishable (</a:t>
            </a:r>
            <a:r>
              <a:rPr lang="en-US" dirty="0">
                <a:solidFill>
                  <a:srgbClr val="0066FF"/>
                </a:solidFill>
                <a:latin typeface="Arial" charset="0"/>
              </a:rPr>
              <a:t>aliases</a:t>
            </a:r>
            <a:r>
              <a:rPr lang="en-US" dirty="0">
                <a:latin typeface="Arial" charset="0"/>
              </a:rPr>
              <a:t>) from one another</a:t>
            </a:r>
          </a:p>
          <a:p>
            <a:pPr lvl="1" eaLnBrk="1" hangingPunct="1"/>
            <a:r>
              <a:rPr lang="en-US" dirty="0">
                <a:latin typeface="Arial" charset="0"/>
              </a:rPr>
              <a:t>E.g. Signals with frequency higher than the Nyquist frequency</a:t>
            </a:r>
          </a:p>
          <a:p>
            <a:pPr lvl="1" eaLnBrk="1" hangingPunct="1"/>
            <a:r>
              <a:rPr lang="en-US" dirty="0">
                <a:latin typeface="Arial" charset="0"/>
              </a:rPr>
              <a:t>Solutions for analysis:</a:t>
            </a:r>
          </a:p>
          <a:p>
            <a:pPr lvl="2" eaLnBrk="1" hangingPunct="1"/>
            <a:r>
              <a:rPr lang="en-US" dirty="0">
                <a:latin typeface="Arial" charset="0"/>
              </a:rPr>
              <a:t>Increase the sampling rate</a:t>
            </a:r>
          </a:p>
          <a:p>
            <a:pPr lvl="2" eaLnBrk="1" hangingPunct="1"/>
            <a:r>
              <a:rPr lang="en-US" dirty="0">
                <a:latin typeface="Arial" charset="0"/>
              </a:rPr>
              <a:t>Filter out frequencies above half the sampling rate (</a:t>
            </a:r>
            <a:r>
              <a:rPr lang="en-US" dirty="0">
                <a:solidFill>
                  <a:srgbClr val="0066FF"/>
                </a:solidFill>
                <a:latin typeface="Arial" charset="0"/>
              </a:rPr>
              <a:t>anti-aliasing filter</a:t>
            </a:r>
            <a:r>
              <a:rPr lang="en-US" dirty="0">
                <a:latin typeface="Arial" charset="0"/>
              </a:rPr>
              <a:t>)</a:t>
            </a:r>
          </a:p>
        </p:txBody>
      </p:sp>
    </p:spTree>
    <p:extLst>
      <p:ext uri="{BB962C8B-B14F-4D97-AF65-F5344CB8AC3E}">
        <p14:creationId xmlns:p14="http://schemas.microsoft.com/office/powerpoint/2010/main" val="117223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9D43-BA4C-3C4A-A482-3953C5FB2AB6}" type="datetime1">
              <a:rPr lang="en-US"/>
              <a:pPr eaLnBrk="1" hangingPunct="1"/>
              <a:t>9/20/22</a:t>
            </a:fld>
            <a:endParaRPr lang="en-US"/>
          </a:p>
        </p:txBody>
      </p:sp>
      <p:sp>
        <p:nvSpPr>
          <p:cNvPr id="2253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C3B2EC-4D51-CF47-9EA3-3089AF85DFD1}" type="slidenum">
              <a:rPr lang="en-US"/>
              <a:pPr eaLnBrk="1" hangingPunct="1"/>
              <a:t>29</a:t>
            </a:fld>
            <a:endParaRPr lang="en-US"/>
          </a:p>
        </p:txBody>
      </p:sp>
      <p:sp>
        <p:nvSpPr>
          <p:cNvPr id="22532" name="Rectangle 2"/>
          <p:cNvSpPr>
            <a:spLocks noGrp="1" noChangeArrowheads="1"/>
          </p:cNvSpPr>
          <p:nvPr>
            <p:ph type="title"/>
          </p:nvPr>
        </p:nvSpPr>
        <p:spPr/>
        <p:txBody>
          <a:bodyPr/>
          <a:lstStyle/>
          <a:p>
            <a:pPr eaLnBrk="1" hangingPunct="1"/>
            <a:r>
              <a:rPr lang="en-US" dirty="0">
                <a:latin typeface="Arial" charset="0"/>
              </a:rPr>
              <a:t>Quantization Issues: Representing the Signal in Digital Form</a:t>
            </a:r>
          </a:p>
        </p:txBody>
      </p:sp>
      <p:sp>
        <p:nvSpPr>
          <p:cNvPr id="22533" name="Rectangle 3"/>
          <p:cNvSpPr>
            <a:spLocks noGrp="1" noChangeArrowheads="1"/>
          </p:cNvSpPr>
          <p:nvPr>
            <p:ph type="body" idx="1"/>
          </p:nvPr>
        </p:nvSpPr>
        <p:spPr>
          <a:xfrm>
            <a:off x="457200" y="1600200"/>
            <a:ext cx="8178800" cy="4800600"/>
          </a:xfrm>
        </p:spPr>
        <p:txBody>
          <a:bodyPr/>
          <a:lstStyle/>
          <a:p>
            <a:pPr eaLnBrk="1" hangingPunct="1"/>
            <a:r>
              <a:rPr lang="en-US" sz="2400" dirty="0">
                <a:latin typeface="Arial" charset="0"/>
              </a:rPr>
              <a:t>How do we measure the </a:t>
            </a:r>
            <a:r>
              <a:rPr lang="en-US" sz="2400" dirty="0">
                <a:solidFill>
                  <a:srgbClr val="0066FF"/>
                </a:solidFill>
                <a:latin typeface="Arial" charset="0"/>
              </a:rPr>
              <a:t>amplitude </a:t>
            </a:r>
            <a:r>
              <a:rPr lang="en-US" sz="2400" dirty="0">
                <a:latin typeface="Arial" charset="0"/>
              </a:rPr>
              <a:t>(sound pressure) of speech?</a:t>
            </a:r>
          </a:p>
          <a:p>
            <a:pPr lvl="1" eaLnBrk="1" hangingPunct="1"/>
            <a:r>
              <a:rPr lang="en-US" sz="2400" dirty="0">
                <a:latin typeface="Arial" charset="0"/>
              </a:rPr>
              <a:t>Choose sampling points:  what resolution should you choose?</a:t>
            </a:r>
          </a:p>
          <a:p>
            <a:pPr lvl="1" eaLnBrk="1" hangingPunct="1"/>
            <a:r>
              <a:rPr lang="en-US" sz="2400" dirty="0">
                <a:latin typeface="Arial" charset="0"/>
              </a:rPr>
              <a:t>Integer representation: 8, 12 or 16 bits per sample</a:t>
            </a:r>
          </a:p>
          <a:p>
            <a:pPr eaLnBrk="1" hangingPunct="1"/>
            <a:r>
              <a:rPr lang="en-US" sz="2400" dirty="0">
                <a:latin typeface="Arial" charset="0"/>
              </a:rPr>
              <a:t>Noise due to less useful </a:t>
            </a:r>
            <a:r>
              <a:rPr lang="en-US" sz="2400" dirty="0">
                <a:solidFill>
                  <a:srgbClr val="0066FF"/>
                </a:solidFill>
                <a:latin typeface="Arial" charset="0"/>
              </a:rPr>
              <a:t>quantization steps </a:t>
            </a:r>
            <a:r>
              <a:rPr lang="en-US" sz="2400" dirty="0">
                <a:latin typeface="Arial" charset="0"/>
              </a:rPr>
              <a:t>can be avoided by higher resolution -- but requires more storage</a:t>
            </a:r>
          </a:p>
          <a:p>
            <a:pPr lvl="1" eaLnBrk="1" hangingPunct="1"/>
            <a:r>
              <a:rPr lang="en-US" sz="2400" dirty="0">
                <a:latin typeface="Arial" charset="0"/>
              </a:rPr>
              <a:t>How many </a:t>
            </a:r>
            <a:r>
              <a:rPr lang="en-US" sz="2400" dirty="0">
                <a:solidFill>
                  <a:srgbClr val="0066FF"/>
                </a:solidFill>
                <a:latin typeface="Arial" charset="0"/>
              </a:rPr>
              <a:t>different amplitude levels </a:t>
            </a:r>
            <a:r>
              <a:rPr lang="en-US" sz="2400" dirty="0">
                <a:latin typeface="Arial" charset="0"/>
              </a:rPr>
              <a:t>do we need to distinguish?</a:t>
            </a:r>
          </a:p>
          <a:p>
            <a:pPr lvl="1" eaLnBrk="1" hangingPunct="1"/>
            <a:r>
              <a:rPr lang="en-US" sz="2400" dirty="0">
                <a:latin typeface="Arial" charset="0"/>
              </a:rPr>
              <a:t>Choice depends on data and application (44K 16bit stereo requires ~10Mb storage)</a:t>
            </a:r>
          </a:p>
        </p:txBody>
      </p:sp>
    </p:spTree>
    <p:extLst>
      <p:ext uri="{BB962C8B-B14F-4D97-AF65-F5344CB8AC3E}">
        <p14:creationId xmlns:p14="http://schemas.microsoft.com/office/powerpoint/2010/main" val="80112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3</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732"/>
            <a:ext cx="9144000" cy="5443668"/>
          </a:xfrm>
          <a:prstGeom prst="rect">
            <a:avLst/>
          </a:prstGeom>
        </p:spPr>
      </p:pic>
      <p:pic>
        <p:nvPicPr>
          <p:cNvPr id="5" name="Newa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144332"/>
            <a:ext cx="660400" cy="660400"/>
          </a:xfrm>
          <a:prstGeom prst="rect">
            <a:avLst/>
          </a:prstGeom>
        </p:spPr>
      </p:pic>
    </p:spTree>
    <p:extLst>
      <p:ext uri="{BB962C8B-B14F-4D97-AF65-F5344CB8AC3E}">
        <p14:creationId xmlns:p14="http://schemas.microsoft.com/office/powerpoint/2010/main" val="210056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194DCA-9BBE-474D-B647-C96B55019697}" type="datetime1">
              <a:rPr lang="en-US"/>
              <a:pPr eaLnBrk="1" hangingPunct="1"/>
              <a:t>9/20/22</a:t>
            </a:fld>
            <a:endParaRPr lang="en-US"/>
          </a:p>
        </p:txBody>
      </p:sp>
      <p:sp>
        <p:nvSpPr>
          <p:cNvPr id="2355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814A80-5AE9-7D49-BAD2-E79957BDE656}" type="slidenum">
              <a:rPr lang="en-US"/>
              <a:pPr eaLnBrk="1" hangingPunct="1"/>
              <a:t>30</a:t>
            </a:fld>
            <a:endParaRPr lang="en-US"/>
          </a:p>
        </p:txBody>
      </p:sp>
      <p:sp>
        <p:nvSpPr>
          <p:cNvPr id="23556" name="Rectangle 3"/>
          <p:cNvSpPr>
            <a:spLocks noGrp="1" noChangeArrowheads="1"/>
          </p:cNvSpPr>
          <p:nvPr>
            <p:ph type="body" idx="1"/>
          </p:nvPr>
        </p:nvSpPr>
        <p:spPr>
          <a:xfrm>
            <a:off x="457200" y="762000"/>
            <a:ext cx="8229600" cy="5364163"/>
          </a:xfrm>
        </p:spPr>
        <p:txBody>
          <a:bodyPr/>
          <a:lstStyle/>
          <a:p>
            <a:pPr lvl="1" eaLnBrk="1" hangingPunct="1"/>
            <a:r>
              <a:rPr lang="en-US" sz="2400" dirty="0">
                <a:latin typeface="Arial" charset="0"/>
              </a:rPr>
              <a:t>But </a:t>
            </a:r>
            <a:r>
              <a:rPr lang="en-US" sz="2400" b="1" i="1" dirty="0">
                <a:solidFill>
                  <a:srgbClr val="0066FF"/>
                </a:solidFill>
                <a:latin typeface="Arial" charset="0"/>
              </a:rPr>
              <a:t>clipping</a:t>
            </a:r>
            <a:r>
              <a:rPr lang="en-US" sz="2400" dirty="0">
                <a:latin typeface="Arial" charset="0"/>
              </a:rPr>
              <a:t> occurs when the input volume (i.e. the amplitude of a signal) is greater than the range that can be represented</a:t>
            </a:r>
          </a:p>
          <a:p>
            <a:pPr lvl="1" eaLnBrk="1" hangingPunct="1"/>
            <a:r>
              <a:rPr lang="en-US" sz="2400" dirty="0">
                <a:latin typeface="Arial" charset="0"/>
              </a:rPr>
              <a:t>Watch for this when you are recording</a:t>
            </a:r>
            <a:r>
              <a:rPr lang="mr-IN" sz="2400" dirty="0">
                <a:latin typeface="Arial" charset="0"/>
              </a:rPr>
              <a:t>…</a:t>
            </a:r>
            <a:endParaRPr lang="en-GB" sz="2400" dirty="0">
              <a:latin typeface="Arial" charset="0"/>
            </a:endParaRPr>
          </a:p>
          <a:p>
            <a:pPr lvl="1" eaLnBrk="1" hangingPunct="1"/>
            <a:r>
              <a:rPr lang="en-GB" sz="2400" dirty="0">
                <a:latin typeface="Arial" charset="0"/>
              </a:rPr>
              <a:t>Most recorders (including </a:t>
            </a:r>
            <a:r>
              <a:rPr lang="en-GB" sz="2400" dirty="0" err="1">
                <a:latin typeface="Arial" charset="0"/>
              </a:rPr>
              <a:t>Praat</a:t>
            </a:r>
            <a:r>
              <a:rPr lang="en-GB" sz="2400" dirty="0">
                <a:latin typeface="Arial" charset="0"/>
              </a:rPr>
              <a:t>) will give you a signal when you are above sound range</a:t>
            </a:r>
            <a:endParaRPr lang="en-US" sz="2400" dirty="0">
              <a:latin typeface="Arial" charset="0"/>
            </a:endParaRPr>
          </a:p>
          <a:p>
            <a:pPr lvl="1" eaLnBrk="1" hangingPunct="1"/>
            <a:r>
              <a:rPr lang="en-US" sz="2400" dirty="0">
                <a:latin typeface="Arial" charset="0"/>
              </a:rPr>
              <a:t>Solutions</a:t>
            </a:r>
          </a:p>
          <a:p>
            <a:pPr lvl="2" eaLnBrk="1" hangingPunct="1"/>
            <a:endParaRPr lang="en-US" dirty="0">
              <a:latin typeface="Arial" charset="0"/>
            </a:endParaRPr>
          </a:p>
          <a:p>
            <a:pPr lvl="2" eaLnBrk="1" hangingPunct="1"/>
            <a:r>
              <a:rPr lang="en-US" dirty="0">
                <a:latin typeface="Arial" charset="0"/>
              </a:rPr>
              <a:t>Increase the </a:t>
            </a:r>
            <a:r>
              <a:rPr lang="en-US" dirty="0">
                <a:solidFill>
                  <a:srgbClr val="0066FF"/>
                </a:solidFill>
                <a:latin typeface="Arial" charset="0"/>
              </a:rPr>
              <a:t>resolution (sampling rate)</a:t>
            </a:r>
          </a:p>
          <a:p>
            <a:pPr lvl="2" eaLnBrk="1" hangingPunct="1"/>
            <a:r>
              <a:rPr lang="en-US" dirty="0">
                <a:latin typeface="Arial" charset="0"/>
              </a:rPr>
              <a:t>Decrease the </a:t>
            </a:r>
            <a:r>
              <a:rPr lang="en-US" dirty="0">
                <a:solidFill>
                  <a:srgbClr val="0066FF"/>
                </a:solidFill>
                <a:latin typeface="Arial" charset="0"/>
              </a:rPr>
              <a:t>amplitude </a:t>
            </a:r>
            <a:r>
              <a:rPr lang="en-US" dirty="0">
                <a:latin typeface="Arial" charset="0"/>
              </a:rPr>
              <a:t>of the recording</a:t>
            </a:r>
          </a:p>
          <a:p>
            <a:pPr lvl="2" eaLnBrk="1" hangingPunct="1"/>
            <a:r>
              <a:rPr lang="en-US" dirty="0">
                <a:latin typeface="Arial" charset="0"/>
              </a:rPr>
              <a:t>Important to check the right amplitude before you start recording</a:t>
            </a:r>
          </a:p>
        </p:txBody>
      </p:sp>
      <p:pic>
        <p:nvPicPr>
          <p:cNvPr id="2" name="clipping-jh3.wav" descr="clipping-jh3.wav">
            <a:hlinkClick r:id="" action="ppaction://media"/>
            <a:extLst>
              <a:ext uri="{FF2B5EF4-FFF2-40B4-BE49-F238E27FC236}">
                <a16:creationId xmlns:a16="http://schemas.microsoft.com/office/drawing/2014/main" id="{D2757DEA-44C4-2F4A-AE44-C04606550E8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0070C0">
                <a:tint val="45000"/>
                <a:satMod val="400000"/>
              </a:srgbClr>
            </a:duotone>
          </a:blip>
          <a:stretch>
            <a:fillRect/>
          </a:stretch>
        </p:blipFill>
        <p:spPr>
          <a:xfrm>
            <a:off x="6546742" y="3200400"/>
            <a:ext cx="812800" cy="812800"/>
          </a:xfrm>
          <a:prstGeom prst="rect">
            <a:avLst/>
          </a:prstGeom>
        </p:spPr>
      </p:pic>
    </p:spTree>
    <p:extLst>
      <p:ext uri="{BB962C8B-B14F-4D97-AF65-F5344CB8AC3E}">
        <p14:creationId xmlns:p14="http://schemas.microsoft.com/office/powerpoint/2010/main" val="18864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a:latin typeface="Arial" charset="0"/>
                <a:ea typeface="ＭＳ Ｐゴシック" charset="-128"/>
              </a:rPr>
              <a:t>An Example of Clipping</a:t>
            </a:r>
            <a:endParaRPr lang="en-US" altLang="en-US" dirty="0">
              <a:ea typeface="ＭＳ Ｐゴシック" charset="-128"/>
            </a:endParaRPr>
          </a:p>
        </p:txBody>
      </p:sp>
      <p:pic>
        <p:nvPicPr>
          <p:cNvPr id="175108" name="Picture 4" descr="e0007_clip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1" y="2590800"/>
            <a:ext cx="579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4676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51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270" fill="hold"/>
                                        <p:tgtEl>
                                          <p:spTgt spid="175109"/>
                                        </p:tgtEl>
                                      </p:cBhvr>
                                    </p:cmd>
                                  </p:childTnLst>
                                </p:cTn>
                              </p:par>
                            </p:childTnLst>
                          </p:cTn>
                        </p:par>
                      </p:childTnLst>
                    </p:cTn>
                  </p:par>
                </p:childTnLst>
              </p:cTn>
              <p:nextCondLst>
                <p:cond evt="onClick" delay="0">
                  <p:tgtEl>
                    <p:spTgt spid="175109"/>
                  </p:tgtEl>
                </p:cond>
              </p:nextCondLst>
            </p:seq>
            <p:audio>
              <p:cMediaNode vol="80000">
                <p:cTn id="7" fill="hold" display="0">
                  <p:stCondLst>
                    <p:cond delay="indefinite"/>
                  </p:stCondLst>
                  <p:endCondLst>
                    <p:cond evt="onStopAudio" delay="0">
                      <p:tgtEl>
                        <p:sldTgt/>
                      </p:tgtEl>
                    </p:cond>
                  </p:endCondLst>
                </p:cTn>
                <p:tgtEl>
                  <p:spTgt spid="175109"/>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File Formats:  WAV and Many More</a:t>
            </a:r>
          </a:p>
        </p:txBody>
      </p:sp>
      <p:sp>
        <p:nvSpPr>
          <p:cNvPr id="3" name="Content Placeholder 2"/>
          <p:cNvSpPr>
            <a:spLocks noGrp="1"/>
          </p:cNvSpPr>
          <p:nvPr>
            <p:ph idx="1"/>
          </p:nvPr>
        </p:nvSpPr>
        <p:spPr/>
        <p:txBody>
          <a:bodyPr/>
          <a:lstStyle/>
          <a:p>
            <a:r>
              <a:rPr lang="en-GB" dirty="0">
                <a:latin typeface="Calibri" charset="0"/>
                <a:ea typeface="Calibri" charset="0"/>
                <a:cs typeface="Calibri" charset="0"/>
              </a:rPr>
              <a:t>Many formats, trade-offs in compression, quality</a:t>
            </a:r>
          </a:p>
          <a:p>
            <a:r>
              <a:rPr lang="en-GB" dirty="0">
                <a:latin typeface="Calibri" charset="0"/>
                <a:ea typeface="Calibri" charset="0"/>
                <a:cs typeface="Calibri" charset="0"/>
                <a:hlinkClick r:id="rId3"/>
              </a:rPr>
              <a:t>SoX </a:t>
            </a:r>
            <a:r>
              <a:rPr lang="en-GB" dirty="0">
                <a:latin typeface="Calibri" charset="0"/>
                <a:ea typeface="Calibri" charset="0"/>
                <a:cs typeface="Calibri" charset="0"/>
              </a:rPr>
              <a:t>(</a:t>
            </a:r>
            <a:r>
              <a:rPr lang="en-GB" dirty="0">
                <a:solidFill>
                  <a:srgbClr val="0066FF"/>
                </a:solidFill>
                <a:latin typeface="Calibri" charset="0"/>
                <a:ea typeface="Calibri" charset="0"/>
                <a:cs typeface="Calibri" charset="0"/>
              </a:rPr>
              <a:t>Sound </a:t>
            </a:r>
            <a:r>
              <a:rPr lang="en-GB" dirty="0" err="1">
                <a:solidFill>
                  <a:srgbClr val="0066FF"/>
                </a:solidFill>
                <a:latin typeface="Calibri" charset="0"/>
                <a:ea typeface="Calibri" charset="0"/>
                <a:cs typeface="Calibri" charset="0"/>
              </a:rPr>
              <a:t>eXchange</a:t>
            </a:r>
            <a:r>
              <a:rPr lang="en-GB" dirty="0">
                <a:latin typeface="Calibri" charset="0"/>
                <a:ea typeface="Calibri" charset="0"/>
                <a:cs typeface="Calibri" charset="0"/>
              </a:rPr>
              <a:t>) can be used to convert speech formats:</a:t>
            </a:r>
          </a:p>
          <a:p>
            <a:pPr lvl="1"/>
            <a:r>
              <a:rPr lang="en-GB" dirty="0">
                <a:latin typeface="Calibri" charset="0"/>
                <a:ea typeface="Calibri" charset="0"/>
                <a:cs typeface="Calibri" charset="0"/>
              </a:rPr>
              <a:t>.WAV, AIFF, HTK, MP2/MP3/MP4, MPEG, SPHERE, </a:t>
            </a:r>
            <a:r>
              <a:rPr lang="en-GB" dirty="0" err="1">
                <a:latin typeface="Calibri" charset="0"/>
                <a:ea typeface="Calibri" charset="0"/>
                <a:cs typeface="Calibri" charset="0"/>
              </a:rPr>
              <a:t>Ogg</a:t>
            </a:r>
            <a:r>
              <a:rPr lang="en-GB" dirty="0">
                <a:latin typeface="Calibri" charset="0"/>
                <a:ea typeface="Calibri" charset="0"/>
                <a:cs typeface="Calibri" charset="0"/>
              </a:rPr>
              <a:t> </a:t>
            </a:r>
            <a:r>
              <a:rPr lang="en-GB" dirty="0" err="1">
                <a:latin typeface="Calibri" charset="0"/>
                <a:ea typeface="Calibri" charset="0"/>
                <a:cs typeface="Calibri" charset="0"/>
              </a:rPr>
              <a:t>Vorbis</a:t>
            </a:r>
            <a:r>
              <a:rPr lang="en-GB" dirty="0">
                <a:latin typeface="Calibri" charset="0"/>
                <a:ea typeface="Calibri" charset="0"/>
                <a:cs typeface="Calibri" charset="0"/>
              </a:rPr>
              <a:t>, u-law, .VOX, .VOC, RIFF</a:t>
            </a:r>
          </a:p>
          <a:p>
            <a:endParaRPr lang="en-GB" dirty="0">
              <a:latin typeface="Calibri" charset="0"/>
              <a:ea typeface="Calibri" charset="0"/>
              <a:cs typeface="Calibri" charset="0"/>
            </a:endParaRPr>
          </a:p>
          <a:p>
            <a:endParaRPr lang="en-US"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32</a:t>
            </a:fld>
            <a:endParaRPr lang="en-US"/>
          </a:p>
        </p:txBody>
      </p:sp>
      <p:pic>
        <p:nvPicPr>
          <p:cNvPr id="6" name="Picture 5" descr="wav"/>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004873"/>
            <a:ext cx="8229600" cy="209112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5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p:txBody>
          <a:bodyPr/>
          <a:lstStyle/>
          <a:p>
            <a:r>
              <a:rPr lang="en-US" dirty="0"/>
              <a:t>How fast are the </a:t>
            </a:r>
            <a:r>
              <a:rPr lang="en-US" dirty="0">
                <a:solidFill>
                  <a:srgbClr val="0066FF"/>
                </a:solidFill>
              </a:rPr>
              <a:t>vocal folds vibrating</a:t>
            </a:r>
            <a:r>
              <a:rPr lang="en-US" dirty="0"/>
              <a:t>?</a:t>
            </a:r>
          </a:p>
          <a:p>
            <a:pPr lvl="1"/>
            <a:r>
              <a:rPr lang="en-US" dirty="0"/>
              <a:t>Vocal folds vibrate for </a:t>
            </a:r>
            <a:r>
              <a:rPr lang="en-US" b="1" dirty="0"/>
              <a:t>voiced</a:t>
            </a:r>
            <a:r>
              <a:rPr lang="en-US" dirty="0"/>
              <a:t> sounds, causing regular peaks in </a:t>
            </a:r>
            <a:r>
              <a:rPr lang="en-US" dirty="0">
                <a:solidFill>
                  <a:srgbClr val="0066FF"/>
                </a:solidFill>
              </a:rPr>
              <a:t>amplitude</a:t>
            </a:r>
          </a:p>
          <a:p>
            <a:r>
              <a:rPr lang="en-US" dirty="0"/>
              <a:t>As we discussed earlier</a:t>
            </a:r>
            <a:r>
              <a:rPr lang="en-US" dirty="0">
                <a:solidFill>
                  <a:srgbClr val="0066FF"/>
                </a:solidFill>
              </a:rPr>
              <a:t>: F</a:t>
            </a:r>
            <a:r>
              <a:rPr lang="en-US" baseline="-25000" dirty="0">
                <a:solidFill>
                  <a:srgbClr val="0066FF"/>
                </a:solidFill>
              </a:rPr>
              <a:t>0</a:t>
            </a:r>
            <a:r>
              <a:rPr lang="en-US" dirty="0"/>
              <a:t> </a:t>
            </a:r>
            <a:r>
              <a:rPr lang="mr-IN" dirty="0"/>
              <a:t>–</a:t>
            </a:r>
            <a:r>
              <a:rPr lang="en-US" dirty="0"/>
              <a:t> Fundamental frequency of the waveform, also sometimes identified as </a:t>
            </a:r>
            <a:r>
              <a:rPr lang="en-US" dirty="0">
                <a:solidFill>
                  <a:srgbClr val="0066FF"/>
                </a:solidFill>
              </a:rPr>
              <a:t>Hertz</a:t>
            </a:r>
            <a:r>
              <a:rPr lang="en-US" dirty="0"/>
              <a:t> (Hz) </a:t>
            </a:r>
          </a:p>
          <a:p>
            <a:r>
              <a:rPr lang="en-US" dirty="0">
                <a:solidFill>
                  <a:srgbClr val="0066FF"/>
                </a:solidFill>
              </a:rPr>
              <a:t>Pitch track </a:t>
            </a:r>
            <a:r>
              <a:rPr lang="mr-IN" dirty="0"/>
              <a:t>–</a:t>
            </a:r>
            <a:r>
              <a:rPr lang="en-US" dirty="0"/>
              <a:t> plot of F</a:t>
            </a:r>
            <a:r>
              <a:rPr lang="en-US" baseline="-25000" dirty="0"/>
              <a:t>0</a:t>
            </a:r>
            <a:r>
              <a:rPr lang="en-US" dirty="0"/>
              <a:t> over time</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33</a:t>
            </a:fld>
            <a:endParaRPr lang="en-US"/>
          </a:p>
        </p:txBody>
      </p:sp>
    </p:spTree>
    <p:extLst>
      <p:ext uri="{BB962C8B-B14F-4D97-AF65-F5344CB8AC3E}">
        <p14:creationId xmlns:p14="http://schemas.microsoft.com/office/powerpoint/2010/main" val="2033100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Pitch</a:t>
            </a:r>
          </a:p>
        </p:txBody>
      </p:sp>
      <p:sp>
        <p:nvSpPr>
          <p:cNvPr id="3" name="Content Placeholder 2"/>
          <p:cNvSpPr>
            <a:spLocks noGrp="1"/>
          </p:cNvSpPr>
          <p:nvPr>
            <p:ph idx="1"/>
          </p:nvPr>
        </p:nvSpPr>
        <p:spPr/>
        <p:txBody>
          <a:bodyPr/>
          <a:lstStyle/>
          <a:p>
            <a:r>
              <a:rPr lang="en-US" dirty="0">
                <a:solidFill>
                  <a:srgbClr val="0066FF"/>
                </a:solidFill>
              </a:rPr>
              <a:t>Frequency</a:t>
            </a:r>
            <a:r>
              <a:rPr lang="en-US" dirty="0"/>
              <a:t> = cycles per second</a:t>
            </a:r>
          </a:p>
          <a:p>
            <a:r>
              <a:rPr lang="en-US" dirty="0"/>
              <a:t>Simple approach: count the </a:t>
            </a:r>
            <a:r>
              <a:rPr lang="en-US" dirty="0">
                <a:solidFill>
                  <a:srgbClr val="0066FF"/>
                </a:solidFill>
              </a:rPr>
              <a:t>zero crossings </a:t>
            </a:r>
            <a:r>
              <a:rPr lang="en-US" dirty="0"/>
              <a:t>in a time range -- changes in signal from pos2neg and neg2pos -- and divide by 2</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34</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709987"/>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84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F0 Measure: Autocorrelation Process</a:t>
            </a:r>
          </a:p>
        </p:txBody>
      </p:sp>
      <p:sp>
        <p:nvSpPr>
          <p:cNvPr id="3" name="Content Placeholder 2"/>
          <p:cNvSpPr>
            <a:spLocks noGrp="1"/>
          </p:cNvSpPr>
          <p:nvPr>
            <p:ph idx="1"/>
          </p:nvPr>
        </p:nvSpPr>
        <p:spPr>
          <a:xfrm>
            <a:off x="457200" y="1600200"/>
            <a:ext cx="8229600" cy="4645025"/>
          </a:xfrm>
        </p:spPr>
        <p:txBody>
          <a:bodyPr/>
          <a:lstStyle/>
          <a:p>
            <a:r>
              <a:rPr lang="en-US" dirty="0"/>
              <a:t>Idea: Identify the </a:t>
            </a:r>
            <a:r>
              <a:rPr lang="en-US" b="1" i="1" dirty="0">
                <a:solidFill>
                  <a:srgbClr val="0066FF"/>
                </a:solidFill>
              </a:rPr>
              <a:t>period</a:t>
            </a:r>
            <a:r>
              <a:rPr lang="en-US" dirty="0">
                <a:solidFill>
                  <a:srgbClr val="0066FF"/>
                </a:solidFill>
              </a:rPr>
              <a:t> between successive cycles</a:t>
            </a:r>
            <a:r>
              <a:rPr lang="en-US" dirty="0"/>
              <a:t> of the wave</a:t>
            </a:r>
          </a:p>
          <a:p>
            <a:pPr lvl="1"/>
            <a:r>
              <a:rPr lang="en-US" sz="2400" dirty="0"/>
              <a:t>F</a:t>
            </a:r>
            <a:r>
              <a:rPr lang="en-US" sz="2400" baseline="-25000" dirty="0"/>
              <a:t>0</a:t>
            </a:r>
            <a:r>
              <a:rPr lang="en-US" sz="2400" dirty="0"/>
              <a:t> = 1/period length</a:t>
            </a:r>
          </a:p>
          <a:p>
            <a:r>
              <a:rPr lang="en-US" dirty="0"/>
              <a:t>Where does one cycle end and another begin?</a:t>
            </a:r>
          </a:p>
          <a:p>
            <a:pPr lvl="1"/>
            <a:r>
              <a:rPr lang="en-US" sz="2400" dirty="0"/>
              <a:t>Find the </a:t>
            </a:r>
            <a:r>
              <a:rPr lang="en-US" sz="2400" dirty="0">
                <a:solidFill>
                  <a:srgbClr val="0066FF"/>
                </a:solidFill>
              </a:rPr>
              <a:t>similarity</a:t>
            </a:r>
            <a:r>
              <a:rPr lang="en-US" sz="2400" dirty="0"/>
              <a:t> between the signal and a shifted version of itself</a:t>
            </a:r>
          </a:p>
          <a:p>
            <a:pPr lvl="1"/>
            <a:r>
              <a:rPr lang="en-US" sz="2400" dirty="0">
                <a:solidFill>
                  <a:srgbClr val="0066FF"/>
                </a:solidFill>
              </a:rPr>
              <a:t> </a:t>
            </a:r>
            <a:r>
              <a:rPr lang="en-US" sz="2400" dirty="0"/>
              <a:t>The</a:t>
            </a:r>
            <a:r>
              <a:rPr lang="en-US" sz="2400" dirty="0">
                <a:solidFill>
                  <a:srgbClr val="0066FF"/>
                </a:solidFill>
              </a:rPr>
              <a:t> </a:t>
            </a:r>
            <a:r>
              <a:rPr lang="en-US" sz="2400" b="1" i="1" dirty="0">
                <a:solidFill>
                  <a:srgbClr val="0066FF"/>
                </a:solidFill>
              </a:rPr>
              <a:t>period</a:t>
            </a:r>
            <a:r>
              <a:rPr lang="en-US" sz="2400" dirty="0"/>
              <a:t> is the chunk of the segment that matches best with the next chunk</a:t>
            </a:r>
          </a:p>
          <a:p>
            <a:pPr lvl="1"/>
            <a:r>
              <a:rPr lang="en-US" sz="2400" dirty="0"/>
              <a:t>Systems were developed to do just this, e.g. </a:t>
            </a:r>
            <a:r>
              <a:rPr lang="en-US" sz="2400" dirty="0" err="1">
                <a:hlinkClick r:id="rId3"/>
              </a:rPr>
              <a:t>Praat</a:t>
            </a:r>
            <a:endParaRPr lang="en-US" sz="2400"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35</a:t>
            </a:fld>
            <a:endParaRPr lang="en-US"/>
          </a:p>
        </p:txBody>
      </p:sp>
    </p:spTree>
    <p:extLst>
      <p:ext uri="{BB962C8B-B14F-4D97-AF65-F5344CB8AC3E}">
        <p14:creationId xmlns:p14="http://schemas.microsoft.com/office/powerpoint/2010/main" val="889375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solidFill>
                  <a:srgbClr val="0066FF"/>
                </a:solidFill>
              </a:rPr>
              <a:t>Parameters </a:t>
            </a:r>
            <a:r>
              <a:rPr lang="en-US" dirty="0"/>
              <a:t>considered</a:t>
            </a:r>
          </a:p>
          <a:p>
            <a:pPr lvl="2"/>
            <a:r>
              <a:rPr lang="en-US" sz="2000" dirty="0"/>
              <a:t>Window size (chunk size)</a:t>
            </a:r>
          </a:p>
          <a:p>
            <a:pPr lvl="2"/>
            <a:r>
              <a:rPr lang="en-US" sz="2000" dirty="0"/>
              <a:t>Step size</a:t>
            </a:r>
          </a:p>
          <a:p>
            <a:pPr lvl="2"/>
            <a:r>
              <a:rPr lang="en-US" sz="2000" dirty="0"/>
              <a:t>Frequency range</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36</a:t>
            </a:fld>
            <a:endParaRPr lang="en-US"/>
          </a:p>
        </p:txBody>
      </p:sp>
    </p:spTree>
    <p:extLst>
      <p:ext uri="{BB962C8B-B14F-4D97-AF65-F5344CB8AC3E}">
        <p14:creationId xmlns:p14="http://schemas.microsoft.com/office/powerpoint/2010/main" val="1046421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Common Problems in Pitch Tracking</a:t>
            </a:r>
            <a:endParaRPr lang="en-US" dirty="0"/>
          </a:p>
        </p:txBody>
      </p:sp>
      <p:sp>
        <p:nvSpPr>
          <p:cNvPr id="43011" name="Rectangle 3"/>
          <p:cNvSpPr>
            <a:spLocks noGrp="1" noChangeArrowheads="1"/>
          </p:cNvSpPr>
          <p:nvPr>
            <p:ph type="body" idx="1"/>
          </p:nvPr>
        </p:nvSpPr>
        <p:spPr>
          <a:xfrm>
            <a:off x="457200" y="1600200"/>
            <a:ext cx="8229600" cy="4648200"/>
          </a:xfrm>
        </p:spPr>
        <p:txBody>
          <a:bodyPr/>
          <a:lstStyle/>
          <a:p>
            <a:r>
              <a:rPr lang="en-US" dirty="0" err="1">
                <a:solidFill>
                  <a:srgbClr val="0066FF"/>
                </a:solidFill>
                <a:hlinkClick r:id="rId3"/>
              </a:rPr>
              <a:t>Microprosody</a:t>
            </a:r>
            <a:r>
              <a:rPr lang="en-US" dirty="0">
                <a:solidFill>
                  <a:srgbClr val="0066FF"/>
                </a:solidFill>
                <a:hlinkClick r:id="rId3"/>
              </a:rPr>
              <a:t> effects </a:t>
            </a:r>
            <a:r>
              <a:rPr lang="en-US" dirty="0"/>
              <a:t>of consonants (e.g. /v/, /m/) on following vowels’ f0</a:t>
            </a:r>
          </a:p>
          <a:p>
            <a:r>
              <a:rPr lang="en-US" dirty="0">
                <a:solidFill>
                  <a:srgbClr val="0066FF"/>
                </a:solidFill>
              </a:rPr>
              <a:t>Creaky voice </a:t>
            </a:r>
            <a:r>
              <a:rPr lang="en-US" dirty="0">
                <a:sym typeface="Wingdings" charset="0"/>
              </a:rPr>
              <a:t> no pitch track</a:t>
            </a:r>
            <a:endParaRPr lang="en-US" dirty="0"/>
          </a:p>
          <a:p>
            <a:r>
              <a:rPr lang="en-US" dirty="0"/>
              <a:t>System errors to watch for in reading pitch tracks:</a:t>
            </a:r>
          </a:p>
          <a:p>
            <a:pPr lvl="1"/>
            <a:r>
              <a:rPr lang="en-US" sz="2400" dirty="0">
                <a:solidFill>
                  <a:srgbClr val="0066FF"/>
                </a:solidFill>
              </a:rPr>
              <a:t>Halving</a:t>
            </a:r>
            <a:r>
              <a:rPr lang="en-US" sz="2400" dirty="0"/>
              <a:t>: shortest lag calculated is too long </a:t>
            </a:r>
            <a:r>
              <a:rPr lang="en-US" sz="2400" dirty="0">
                <a:sym typeface="Wingdings" charset="0"/>
              </a:rPr>
              <a:t> estimated cycle too long</a:t>
            </a:r>
            <a:r>
              <a:rPr lang="en-US" sz="2400" dirty="0"/>
              <a:t>, too few cycles per sec (</a:t>
            </a:r>
            <a:r>
              <a:rPr lang="en-US" sz="2400" dirty="0">
                <a:solidFill>
                  <a:srgbClr val="FF0000"/>
                </a:solidFill>
              </a:rPr>
              <a:t>under-estimate pitch</a:t>
            </a:r>
            <a:r>
              <a:rPr lang="en-US" sz="2400" dirty="0"/>
              <a:t>) </a:t>
            </a:r>
          </a:p>
          <a:p>
            <a:pPr lvl="1"/>
            <a:r>
              <a:rPr lang="en-US" sz="2400" dirty="0">
                <a:solidFill>
                  <a:srgbClr val="0066FF"/>
                </a:solidFill>
              </a:rPr>
              <a:t>Doubling</a:t>
            </a:r>
            <a:r>
              <a:rPr lang="en-US" sz="2400" dirty="0"/>
              <a:t>: shortest lag too short and second half of cycle similar to first </a:t>
            </a:r>
            <a:r>
              <a:rPr lang="en-US" sz="2400" dirty="0">
                <a:sym typeface="Wingdings" charset="0"/>
              </a:rPr>
              <a:t> cycle too short, too many cycles per sec </a:t>
            </a:r>
            <a:r>
              <a:rPr lang="en-US" sz="2400" dirty="0"/>
              <a:t>(</a:t>
            </a:r>
            <a:r>
              <a:rPr lang="en-US" sz="2400" dirty="0">
                <a:solidFill>
                  <a:srgbClr val="FF0000"/>
                </a:solidFill>
              </a:rPr>
              <a:t>over-estimate pitch</a:t>
            </a:r>
            <a:r>
              <a:rPr lang="en-US" sz="2400" dirty="0"/>
              <a:t>)</a:t>
            </a:r>
          </a:p>
        </p:txBody>
      </p:sp>
    </p:spTree>
    <p:extLst>
      <p:ext uri="{BB962C8B-B14F-4D97-AF65-F5344CB8AC3E}">
        <p14:creationId xmlns:p14="http://schemas.microsoft.com/office/powerpoint/2010/main" val="168633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altLang="en-US">
                <a:latin typeface="Arial" charset="0"/>
                <a:ea typeface="ＭＳ Ｐゴシック" charset="-128"/>
              </a:rPr>
              <a:t>Pitch Halving</a:t>
            </a:r>
            <a:endParaRPr lang="en-US" altLang="en-US">
              <a:ea typeface="ＭＳ Ｐゴシック" charset="-128"/>
            </a:endParaRPr>
          </a:p>
        </p:txBody>
      </p:sp>
      <p:pic>
        <p:nvPicPr>
          <p:cNvPr id="69635" name="Picture 3" descr="pitchhal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4"/>
          <p:cNvSpPr>
            <a:spLocks noChangeShapeType="1"/>
          </p:cNvSpPr>
          <p:nvPr/>
        </p:nvSpPr>
        <p:spPr bwMode="auto">
          <a:xfrm>
            <a:off x="4343400" y="4495800"/>
            <a:ext cx="533400"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5"/>
          <p:cNvSpPr>
            <a:spLocks noChangeShapeType="1"/>
          </p:cNvSpPr>
          <p:nvPr/>
        </p:nvSpPr>
        <p:spPr bwMode="auto">
          <a:xfrm flipH="1">
            <a:off x="5638800" y="4648200"/>
            <a:ext cx="457200" cy="1143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4114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halved</a:t>
            </a:r>
            <a:endParaRPr lang="en-US" altLang="en-US" dirty="0">
              <a:latin typeface="SILDoulos IPA93" charset="0"/>
            </a:endParaRPr>
          </a:p>
        </p:txBody>
      </p:sp>
      <p:pic>
        <p:nvPicPr>
          <p:cNvPr id="13620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8800" y="541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85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2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9" fill="hold"/>
                                        <p:tgtEl>
                                          <p:spTgt spid="136201"/>
                                        </p:tgtEl>
                                      </p:cBhvr>
                                    </p:cmd>
                                  </p:childTnLst>
                                </p:cTn>
                              </p:par>
                            </p:childTnLst>
                          </p:cTn>
                        </p:par>
                      </p:childTnLst>
                    </p:cTn>
                  </p:par>
                </p:childTnLst>
              </p:cTn>
              <p:nextCondLst>
                <p:cond evt="onClick" delay="0">
                  <p:tgtEl>
                    <p:spTgt spid="136201"/>
                  </p:tgtEl>
                </p:cond>
              </p:nextCondLst>
            </p:seq>
            <p:audio>
              <p:cMediaNode vol="40909">
                <p:cTn id="7" fill="hold" display="0">
                  <p:stCondLst>
                    <p:cond delay="indefinite"/>
                  </p:stCondLst>
                  <p:endCondLst>
                    <p:cond evt="onStopAudio" delay="0">
                      <p:tgtEl>
                        <p:sldTgt/>
                      </p:tgtEl>
                    </p:cond>
                  </p:endCondLst>
                </p:cTn>
                <p:tgtEl>
                  <p:spTgt spid="136201"/>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1143000"/>
          </a:xfrm>
        </p:spPr>
        <p:txBody>
          <a:bodyPr/>
          <a:lstStyle/>
          <a:p>
            <a:pPr eaLnBrk="1" hangingPunct="1"/>
            <a:r>
              <a:rPr lang="en-US" altLang="en-US">
                <a:latin typeface="Arial" charset="0"/>
                <a:ea typeface="ＭＳ Ｐゴシック" charset="-128"/>
              </a:rPr>
              <a:t>Pitch Doubling</a:t>
            </a:r>
            <a:endParaRPr lang="en-US" altLang="en-US">
              <a:ea typeface="ＭＳ Ｐゴシック" charset="-128"/>
            </a:endParaRPr>
          </a:p>
        </p:txBody>
      </p:sp>
      <p:pic>
        <p:nvPicPr>
          <p:cNvPr id="73731" name="Picture 3" descr="pitchdoub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Line 4"/>
          <p:cNvSpPr>
            <a:spLocks noChangeShapeType="1"/>
          </p:cNvSpPr>
          <p:nvPr/>
        </p:nvSpPr>
        <p:spPr bwMode="auto">
          <a:xfrm flipH="1">
            <a:off x="4724400" y="4267200"/>
            <a:ext cx="304800" cy="1600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5"/>
          <p:cNvSpPr txBox="1">
            <a:spLocks noChangeArrowheads="1"/>
          </p:cNvSpPr>
          <p:nvPr/>
        </p:nvSpPr>
        <p:spPr bwMode="auto">
          <a:xfrm>
            <a:off x="36576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doubled</a:t>
            </a:r>
            <a:endParaRPr lang="en-US" altLang="en-US" dirty="0">
              <a:latin typeface="SILDoulos IPA93" charset="0"/>
            </a:endParaRPr>
          </a:p>
        </p:txBody>
      </p:sp>
      <p:pic>
        <p:nvPicPr>
          <p:cNvPr id="14029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676400" y="5715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2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0" fill="hold"/>
                                        <p:tgtEl>
                                          <p:spTgt spid="140295"/>
                                        </p:tgtEl>
                                      </p:cBhvr>
                                    </p:cmd>
                                  </p:childTnLst>
                                </p:cTn>
                              </p:par>
                            </p:childTnLst>
                          </p:cTn>
                        </p:par>
                      </p:childTnLst>
                    </p:cTn>
                  </p:par>
                </p:childTnLst>
              </p:cTn>
              <p:nextCondLst>
                <p:cond evt="onClick" delay="0">
                  <p:tgtEl>
                    <p:spTgt spid="140295"/>
                  </p:tgtEl>
                </p:cond>
              </p:nextCondLst>
            </p:seq>
            <p:audio>
              <p:cMediaNode vol="80000">
                <p:cTn id="7" fill="hold" display="0">
                  <p:stCondLst>
                    <p:cond delay="indefinite"/>
                  </p:stCondLst>
                  <p:endCondLst>
                    <p:cond evt="onStopAudio" delay="0">
                      <p:tgtEl>
                        <p:sldTgt/>
                      </p:tgtEl>
                    </p:cond>
                  </p:endCondLst>
                </p:cTn>
                <p:tgtEl>
                  <p:spTgt spid="14029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4</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9800"/>
            <a:ext cx="9144000" cy="4976037"/>
          </a:xfrm>
          <a:prstGeom prst="rect">
            <a:avLst/>
          </a:prstGeom>
        </p:spPr>
      </p:pic>
      <p:pic>
        <p:nvPicPr>
          <p:cNvPr id="5"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289800" y="140106"/>
            <a:ext cx="635000" cy="635000"/>
          </a:xfrm>
          <a:prstGeom prst="rect">
            <a:avLst/>
          </a:prstGeom>
        </p:spPr>
      </p:pic>
    </p:spTree>
    <p:extLst>
      <p:ext uri="{BB962C8B-B14F-4D97-AF65-F5344CB8AC3E}">
        <p14:creationId xmlns:p14="http://schemas.microsoft.com/office/powerpoint/2010/main" val="163175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Better Pitch Track</a:t>
            </a:r>
          </a:p>
        </p:txBody>
      </p:sp>
      <p:sp>
        <p:nvSpPr>
          <p:cNvPr id="47107" name="Rectangle 3"/>
          <p:cNvSpPr>
            <a:spLocks noGrp="1" noChangeArrowheads="1"/>
          </p:cNvSpPr>
          <p:nvPr>
            <p:ph sz="quarter" idx="1"/>
          </p:nvPr>
        </p:nvSpPr>
        <p:spPr/>
        <p:txBody>
          <a:bodyPr/>
          <a:lstStyle/>
          <a:p>
            <a:endParaRPr lang="en-US"/>
          </a:p>
          <a:p>
            <a:endParaRPr lang="en-US"/>
          </a:p>
          <a:p>
            <a:endParaRPr lang="en-US"/>
          </a:p>
          <a:p>
            <a:endParaRPr lang="en-US"/>
          </a:p>
          <a:p>
            <a:endParaRPr lang="en-US"/>
          </a:p>
          <a:p>
            <a:r>
              <a:rPr lang="en-US"/>
              <a:t> </a:t>
            </a:r>
          </a:p>
        </p:txBody>
      </p:sp>
      <p:pic>
        <p:nvPicPr>
          <p:cNvPr id="47109" name="Picture 6" descr="pitcht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49" y="1879600"/>
            <a:ext cx="8906901" cy="424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2679" name="4461DF85.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248400" y="457200"/>
            <a:ext cx="7366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202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26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412679"/>
                                        </p:tgtEl>
                                      </p:cBhvr>
                                    </p:cmd>
                                  </p:childTnLst>
                                </p:cTn>
                              </p:par>
                            </p:childTnLst>
                          </p:cTn>
                        </p:par>
                      </p:childTnLst>
                    </p:cTn>
                  </p:par>
                </p:childTnLst>
              </p:cTn>
              <p:nextCondLst>
                <p:cond evt="onClick" delay="0">
                  <p:tgtEl>
                    <p:spTgt spid="41267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2679"/>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Pitch vs. f0</a:t>
            </a:r>
          </a:p>
        </p:txBody>
      </p:sp>
      <p:sp>
        <p:nvSpPr>
          <p:cNvPr id="55299" name="Rectangle 3"/>
          <p:cNvSpPr>
            <a:spLocks noGrp="1" noChangeArrowheads="1"/>
          </p:cNvSpPr>
          <p:nvPr>
            <p:ph sz="quarter" idx="1"/>
          </p:nvPr>
        </p:nvSpPr>
        <p:spPr>
          <a:xfrm>
            <a:off x="457200" y="1417638"/>
            <a:ext cx="8229600" cy="4708525"/>
          </a:xfrm>
        </p:spPr>
        <p:txBody>
          <a:bodyPr/>
          <a:lstStyle/>
          <a:p>
            <a:r>
              <a:rPr lang="en-US" dirty="0">
                <a:solidFill>
                  <a:srgbClr val="0066FF"/>
                </a:solidFill>
              </a:rPr>
              <a:t>Pitch</a:t>
            </a:r>
            <a:r>
              <a:rPr lang="en-US" dirty="0"/>
              <a:t> is the </a:t>
            </a:r>
            <a:r>
              <a:rPr lang="en-US" dirty="0">
                <a:solidFill>
                  <a:srgbClr val="CC3300"/>
                </a:solidFill>
              </a:rPr>
              <a:t>perceptual correlate </a:t>
            </a:r>
            <a:r>
              <a:rPr lang="en-US" dirty="0"/>
              <a:t>of </a:t>
            </a:r>
            <a:r>
              <a:rPr lang="en-US" dirty="0">
                <a:solidFill>
                  <a:srgbClr val="0066FF"/>
                </a:solidFill>
              </a:rPr>
              <a:t>f0</a:t>
            </a:r>
          </a:p>
          <a:p>
            <a:pPr lvl="1"/>
            <a:r>
              <a:rPr lang="en-GB" sz="2400" dirty="0"/>
              <a:t>Human hearing is not equally sensitive to all frequency bands; </a:t>
            </a:r>
          </a:p>
          <a:p>
            <a:pPr lvl="2"/>
            <a:r>
              <a:rPr lang="en-US" sz="2000" dirty="0"/>
              <a:t>Most accurate between 100Hz and 1000Hz</a:t>
            </a:r>
          </a:p>
          <a:p>
            <a:pPr lvl="2"/>
            <a:r>
              <a:rPr lang="en-GB" sz="2000" dirty="0"/>
              <a:t>Less sensitive at higher frequencies, roughly &gt; 1000 Hz</a:t>
            </a:r>
          </a:p>
          <a:p>
            <a:pPr lvl="1"/>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05764"/>
            <a:ext cx="3354388" cy="2788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7680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solidFill>
                  <a:srgbClr val="0066FF"/>
                </a:solidFill>
                <a:hlinkClick r:id="rId3"/>
              </a:rPr>
              <a:t>Mel scale</a:t>
            </a:r>
            <a:endParaRPr lang="en-US" dirty="0">
              <a:solidFill>
                <a:srgbClr val="0066FF"/>
              </a:solidFill>
            </a:endParaRPr>
          </a:p>
          <a:p>
            <a:pPr lvl="1"/>
            <a:r>
              <a:rPr lang="en-US" sz="2400" dirty="0">
                <a:solidFill>
                  <a:srgbClr val="0066FF"/>
                </a:solidFill>
              </a:rPr>
              <a:t>Mel</a:t>
            </a:r>
            <a:r>
              <a:rPr lang="en-US" sz="2400" dirty="0"/>
              <a:t>: A perceptual </a:t>
            </a:r>
            <a:r>
              <a:rPr lang="en-US" sz="2400" dirty="0">
                <a:hlinkClick r:id="rId4" tooltip="Scale (music)"/>
              </a:rPr>
              <a:t>scale</a:t>
            </a:r>
            <a:r>
              <a:rPr lang="en-US" sz="2400" dirty="0"/>
              <a:t> of </a:t>
            </a:r>
            <a:r>
              <a:rPr lang="en-US" sz="2400" dirty="0">
                <a:hlinkClick r:id="rId5" tooltip="Pitch (music)"/>
              </a:rPr>
              <a:t>pitches</a:t>
            </a:r>
            <a:r>
              <a:rPr lang="en-US" sz="2400" dirty="0"/>
              <a:t> judged by listeners to be equal in distance from one another: above 500 Hz though, increasingly large intervals are judged to produce equal pitch increments</a:t>
            </a:r>
            <a:endParaRPr lang="en-US" sz="2400" dirty="0">
              <a:solidFill>
                <a:srgbClr val="0066FF"/>
              </a:solidFill>
            </a:endParaRPr>
          </a:p>
          <a:p>
            <a:pPr lvl="1"/>
            <a:r>
              <a:rPr lang="en-US" sz="2400" dirty="0">
                <a:solidFill>
                  <a:srgbClr val="FF0000"/>
                </a:solidFill>
              </a:rPr>
              <a:t>Psycho-acoustic model </a:t>
            </a:r>
            <a:r>
              <a:rPr lang="en-US" sz="2400" dirty="0"/>
              <a:t>of pitch</a:t>
            </a:r>
          </a:p>
          <a:p>
            <a:pPr lvl="1"/>
            <a:r>
              <a:rPr lang="en-US" dirty="0"/>
              <a:t>Can convert f0 Hz into Mel scale to understand typical listener identification of pitch using this equation:</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42</a:t>
            </a:fld>
            <a:endParaRPr lang="en-US"/>
          </a:p>
        </p:txBody>
      </p:sp>
      <p:pic>
        <p:nvPicPr>
          <p:cNvPr id="6" name="Picture 5">
            <a:extLst>
              <a:ext uri="{FF2B5EF4-FFF2-40B4-BE49-F238E27FC236}">
                <a16:creationId xmlns:a16="http://schemas.microsoft.com/office/drawing/2014/main" id="{22621395-A82D-2AE4-35EB-85FF46B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508500"/>
            <a:ext cx="3022600" cy="825500"/>
          </a:xfrm>
          <a:prstGeom prst="rect">
            <a:avLst/>
          </a:prstGeom>
        </p:spPr>
      </p:pic>
    </p:spTree>
    <p:extLst>
      <p:ext uri="{BB962C8B-B14F-4D97-AF65-F5344CB8AC3E}">
        <p14:creationId xmlns:p14="http://schemas.microsoft.com/office/powerpoint/2010/main" val="1622039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a:t>
            </a:r>
          </a:p>
        </p:txBody>
      </p:sp>
      <p:sp>
        <p:nvSpPr>
          <p:cNvPr id="3" name="Content Placeholder 2"/>
          <p:cNvSpPr>
            <a:spLocks noGrp="1"/>
          </p:cNvSpPr>
          <p:nvPr>
            <p:ph idx="1"/>
          </p:nvPr>
        </p:nvSpPr>
        <p:spPr>
          <a:xfrm>
            <a:off x="457200" y="1417638"/>
            <a:ext cx="8229600" cy="4708525"/>
          </a:xfrm>
        </p:spPr>
        <p:txBody>
          <a:bodyPr/>
          <a:lstStyle/>
          <a:p>
            <a:r>
              <a:rPr lang="en-US" dirty="0"/>
              <a:t>Measuring amplitude over a speech segment</a:t>
            </a:r>
          </a:p>
          <a:p>
            <a:pPr lvl="1"/>
            <a:r>
              <a:rPr lang="en-US" sz="2400" b="1" dirty="0">
                <a:solidFill>
                  <a:srgbClr val="0066FF"/>
                </a:solidFill>
              </a:rPr>
              <a:t>Root Mean Squared (RMS): </a:t>
            </a:r>
            <a:r>
              <a:rPr lang="en-US" sz="2400" dirty="0"/>
              <a:t>Square each peak value of speech units on y axis over a speech segment and take the average</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0990"/>
            <a:ext cx="5289550" cy="1296410"/>
          </a:xfrm>
          <a:prstGeom prst="rect">
            <a:avLst/>
          </a:prstGeom>
        </p:spPr>
      </p:pic>
      <p:pic>
        <p:nvPicPr>
          <p:cNvPr id="8" name="Picture 6" descr="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123075"/>
            <a:ext cx="8559800" cy="144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50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a:t>
            </a:r>
          </a:p>
        </p:txBody>
      </p:sp>
      <p:sp>
        <p:nvSpPr>
          <p:cNvPr id="3" name="Content Placeholder 2"/>
          <p:cNvSpPr>
            <a:spLocks noGrp="1"/>
          </p:cNvSpPr>
          <p:nvPr>
            <p:ph idx="1"/>
          </p:nvPr>
        </p:nvSpPr>
        <p:spPr/>
        <p:txBody>
          <a:bodyPr/>
          <a:lstStyle/>
          <a:p>
            <a:r>
              <a:rPr lang="en-US" dirty="0"/>
              <a:t>Perceived loudness is measured in </a:t>
            </a:r>
            <a:r>
              <a:rPr lang="en-US" b="1" i="1" dirty="0">
                <a:solidFill>
                  <a:srgbClr val="0066FF"/>
                </a:solidFill>
                <a:hlinkClick r:id="rId3"/>
              </a:rPr>
              <a:t>decibels</a:t>
            </a:r>
            <a:r>
              <a:rPr lang="en-US" dirty="0"/>
              <a:t> (dB) logarithmically (how humans perceive sound and relate one to another): which is louder?  Which is softer?</a:t>
            </a:r>
          </a:p>
          <a:p>
            <a:r>
              <a:rPr lang="en-US" dirty="0"/>
              <a:t> 10 </a:t>
            </a:r>
            <a:r>
              <a:rPr lang="en-US" u="sng" dirty="0">
                <a:hlinkClick r:id="rId4"/>
              </a:rPr>
              <a:t>log</a:t>
            </a:r>
            <a:r>
              <a:rPr lang="en-US" baseline="-25000" dirty="0"/>
              <a:t>10</a:t>
            </a:r>
            <a:r>
              <a:rPr lang="en-US" dirty="0"/>
              <a:t> (</a:t>
            </a:r>
            <a:r>
              <a:rPr lang="en-US" i="1" dirty="0"/>
              <a:t>S</a:t>
            </a:r>
            <a:r>
              <a:rPr lang="en-US" baseline="-25000" dirty="0"/>
              <a:t>1</a:t>
            </a:r>
            <a:r>
              <a:rPr lang="en-US" dirty="0"/>
              <a:t>/</a:t>
            </a:r>
            <a:r>
              <a:rPr lang="en-US" i="1" dirty="0"/>
              <a:t>S</a:t>
            </a:r>
            <a:r>
              <a:rPr lang="en-US" baseline="-25000" dirty="0"/>
              <a:t>2</a:t>
            </a:r>
            <a:r>
              <a:rPr lang="en-US" dirty="0"/>
              <a:t>), where </a:t>
            </a:r>
            <a:r>
              <a:rPr lang="en-US" i="1" dirty="0"/>
              <a:t>S</a:t>
            </a:r>
            <a:r>
              <a:rPr lang="en-US" baseline="-25000" dirty="0"/>
              <a:t>1</a:t>
            </a:r>
            <a:r>
              <a:rPr lang="en-US" dirty="0"/>
              <a:t> and </a:t>
            </a:r>
            <a:r>
              <a:rPr lang="en-US" i="1" dirty="0"/>
              <a:t>S</a:t>
            </a:r>
            <a:r>
              <a:rPr lang="en-US" baseline="-25000" dirty="0"/>
              <a:t>2 </a:t>
            </a:r>
            <a:r>
              <a:rPr lang="en-US" dirty="0"/>
              <a:t> represent the power ratio between two sounds in power, e.g. in </a:t>
            </a:r>
            <a:r>
              <a:rPr lang="en-US" b="1" i="1" dirty="0">
                <a:solidFill>
                  <a:srgbClr val="0066FF"/>
                </a:solidFill>
              </a:rPr>
              <a:t>amplitude</a:t>
            </a:r>
          </a:p>
          <a:p>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44</a:t>
            </a:fld>
            <a:endParaRPr lang="en-US"/>
          </a:p>
        </p:txBody>
      </p:sp>
    </p:spTree>
    <p:extLst>
      <p:ext uri="{BB962C8B-B14F-4D97-AF65-F5344CB8AC3E}">
        <p14:creationId xmlns:p14="http://schemas.microsoft.com/office/powerpoint/2010/main" val="11997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181AD6-520E-A54B-8C0B-058E0792936E}" type="datetime1">
              <a:rPr lang="en-US" smtClean="0"/>
              <a:pPr/>
              <a:t>9/20/22</a:t>
            </a:fld>
            <a:endParaRPr lang="en-US"/>
          </a:p>
        </p:txBody>
      </p:sp>
      <p:sp>
        <p:nvSpPr>
          <p:cNvPr id="4" name="Slide Number Placeholder 3"/>
          <p:cNvSpPr>
            <a:spLocks noGrp="1"/>
          </p:cNvSpPr>
          <p:nvPr>
            <p:ph type="sldNum" sz="quarter" idx="12"/>
          </p:nvPr>
        </p:nvSpPr>
        <p:spPr/>
        <p:txBody>
          <a:bodyPr/>
          <a:lstStyle/>
          <a:p>
            <a:fld id="{20B5CFCE-FD0F-5248-9D2E-CD3FD1FB15AC}" type="slidenum">
              <a:rPr lang="en-US" smtClean="0"/>
              <a:pPr/>
              <a:t>45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1676"/>
            <a:ext cx="5638800" cy="6686324"/>
          </a:xfrm>
          <a:prstGeom prst="rect">
            <a:avLst/>
          </a:prstGeom>
        </p:spPr>
      </p:pic>
    </p:spTree>
    <p:extLst>
      <p:ext uri="{BB962C8B-B14F-4D97-AF65-F5344CB8AC3E}">
        <p14:creationId xmlns:p14="http://schemas.microsoft.com/office/powerpoint/2010/main" val="261828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Plot of Intensity</a:t>
            </a:r>
          </a:p>
        </p:txBody>
      </p:sp>
      <p:sp>
        <p:nvSpPr>
          <p:cNvPr id="4" name="Content Placeholder 3"/>
          <p:cNvSpPr>
            <a:spLocks noGrp="1"/>
          </p:cNvSpPr>
          <p:nvPr>
            <p:ph sz="quarter" idx="1"/>
          </p:nvPr>
        </p:nvSpPr>
        <p:spPr/>
        <p:txBody>
          <a:bodyPr/>
          <a:lstStyle/>
          <a:p>
            <a:endParaRPr lang="en-US"/>
          </a:p>
        </p:txBody>
      </p:sp>
      <p:pic>
        <p:nvPicPr>
          <p:cNvPr id="53253" name="Picture 4" descr="long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76400"/>
            <a:ext cx="8909050" cy="455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077" name="63FBA5A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7874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9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50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7" fill="hold"/>
                                        <p:tgtEl>
                                          <p:spTgt spid="515077"/>
                                        </p:tgtEl>
                                      </p:cBhvr>
                                    </p:cmd>
                                  </p:childTnLst>
                                </p:cTn>
                              </p:par>
                            </p:childTnLst>
                          </p:cTn>
                        </p:par>
                      </p:childTnLst>
                    </p:cTn>
                  </p:par>
                </p:childTnLst>
              </p:cTn>
              <p:nextCondLst>
                <p:cond evt="onClick" delay="0">
                  <p:tgtEl>
                    <p:spTgt spid="515077"/>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15077"/>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atin typeface="Arial" charset="0"/>
              </a:rPr>
              <a:t>How </a:t>
            </a:r>
            <a:r>
              <a:rPr lang="ja-JP" altLang="en-US">
                <a:latin typeface="Arial" charset="0"/>
              </a:rPr>
              <a:t>‘</a:t>
            </a:r>
            <a:r>
              <a:rPr lang="en-US">
                <a:latin typeface="Arial" charset="0"/>
              </a:rPr>
              <a:t>Loud</a:t>
            </a:r>
            <a:r>
              <a:rPr lang="ja-JP" altLang="en-US">
                <a:latin typeface="Arial" charset="0"/>
              </a:rPr>
              <a:t>’</a:t>
            </a:r>
            <a:r>
              <a:rPr lang="en-US">
                <a:latin typeface="Arial" charset="0"/>
              </a:rPr>
              <a:t> are Common Sounds – How Much Pressure Generated?</a:t>
            </a:r>
          </a:p>
        </p:txBody>
      </p:sp>
      <p:sp>
        <p:nvSpPr>
          <p:cNvPr id="8197" name="Rectangle 3"/>
          <p:cNvSpPr>
            <a:spLocks noGrp="1" noChangeArrowheads="1"/>
          </p:cNvSpPr>
          <p:nvPr>
            <p:ph idx="1"/>
          </p:nvPr>
        </p:nvSpPr>
        <p:spPr>
          <a:xfrm>
            <a:off x="457200" y="1600201"/>
            <a:ext cx="8229600" cy="4495800"/>
          </a:xfrm>
        </p:spPr>
        <p:txBody>
          <a:bodyPr/>
          <a:lstStyle/>
          <a:p>
            <a:pPr marL="3206750" indent="-3206750" defTabSz="911225" eaLnBrk="1" hangingPunct="1">
              <a:lnSpc>
                <a:spcPct val="90000"/>
              </a:lnSpc>
              <a:buFontTx/>
              <a:buNone/>
              <a:tabLst>
                <a:tab pos="6396038" algn="l"/>
              </a:tabLst>
            </a:pPr>
            <a:r>
              <a:rPr lang="en-US" b="1" dirty="0">
                <a:solidFill>
                  <a:srgbClr val="990099"/>
                </a:solidFill>
                <a:latin typeface="Arial" charset="0"/>
              </a:rPr>
              <a:t>Event	Pressure (Pa)	Db</a:t>
            </a:r>
          </a:p>
          <a:p>
            <a:pPr marL="3206750" indent="-3206750" defTabSz="911225" eaLnBrk="1" hangingPunct="1">
              <a:lnSpc>
                <a:spcPct val="90000"/>
              </a:lnSpc>
              <a:buFontTx/>
              <a:buNone/>
              <a:tabLst>
                <a:tab pos="6396038" algn="l"/>
              </a:tabLst>
            </a:pPr>
            <a:r>
              <a:rPr lang="en-US" sz="2400" dirty="0">
                <a:latin typeface="Arial" charset="0"/>
              </a:rPr>
              <a:t>Absolute	20	0	</a:t>
            </a:r>
          </a:p>
          <a:p>
            <a:pPr marL="3206750" indent="-3206750" defTabSz="911225" eaLnBrk="1" hangingPunct="1">
              <a:lnSpc>
                <a:spcPct val="90000"/>
              </a:lnSpc>
              <a:buFontTx/>
              <a:buNone/>
              <a:tabLst>
                <a:tab pos="6396038" algn="l"/>
              </a:tabLst>
            </a:pPr>
            <a:r>
              <a:rPr lang="en-US" sz="2400" dirty="0">
                <a:latin typeface="Arial" charset="0"/>
              </a:rPr>
              <a:t>Whisper	200	20</a:t>
            </a:r>
          </a:p>
          <a:p>
            <a:pPr marL="3206750" indent="-3206750" defTabSz="911225" eaLnBrk="1" hangingPunct="1">
              <a:lnSpc>
                <a:spcPct val="90000"/>
              </a:lnSpc>
              <a:buFontTx/>
              <a:buNone/>
              <a:tabLst>
                <a:tab pos="6396038" algn="l"/>
              </a:tabLst>
            </a:pPr>
            <a:r>
              <a:rPr lang="en-US" sz="2400" dirty="0">
                <a:latin typeface="Arial" charset="0"/>
              </a:rPr>
              <a:t>Quiet office	2K	40</a:t>
            </a:r>
          </a:p>
          <a:p>
            <a:pPr marL="3206750" indent="-3206750" defTabSz="911225" eaLnBrk="1" hangingPunct="1">
              <a:lnSpc>
                <a:spcPct val="90000"/>
              </a:lnSpc>
              <a:buFontTx/>
              <a:buNone/>
              <a:tabLst>
                <a:tab pos="6396038" algn="l"/>
              </a:tabLst>
            </a:pPr>
            <a:r>
              <a:rPr lang="en-US" sz="2400" dirty="0">
                <a:latin typeface="Arial" charset="0"/>
              </a:rPr>
              <a:t>Conversation	20K	60</a:t>
            </a:r>
          </a:p>
          <a:p>
            <a:pPr marL="3206750" indent="-3206750" defTabSz="911225" eaLnBrk="1" hangingPunct="1">
              <a:lnSpc>
                <a:spcPct val="90000"/>
              </a:lnSpc>
              <a:buFontTx/>
              <a:buNone/>
              <a:tabLst>
                <a:tab pos="6396038" algn="l"/>
              </a:tabLst>
            </a:pPr>
            <a:r>
              <a:rPr lang="en-US" sz="2400" dirty="0">
                <a:latin typeface="Arial" charset="0"/>
              </a:rPr>
              <a:t>Bus	200K	80</a:t>
            </a:r>
          </a:p>
          <a:p>
            <a:pPr marL="3206750" indent="-3206750" defTabSz="911225" eaLnBrk="1" hangingPunct="1">
              <a:lnSpc>
                <a:spcPct val="90000"/>
              </a:lnSpc>
              <a:buFontTx/>
              <a:buNone/>
              <a:tabLst>
                <a:tab pos="6396038" algn="l"/>
              </a:tabLst>
            </a:pPr>
            <a:r>
              <a:rPr lang="en-US" sz="2400" dirty="0">
                <a:latin typeface="Arial" charset="0"/>
              </a:rPr>
              <a:t>Subway	2M	100</a:t>
            </a:r>
          </a:p>
          <a:p>
            <a:pPr marL="3206750" indent="-3206750" defTabSz="911225" eaLnBrk="1" hangingPunct="1">
              <a:lnSpc>
                <a:spcPct val="90000"/>
              </a:lnSpc>
              <a:buFontTx/>
              <a:buNone/>
              <a:tabLst>
                <a:tab pos="6396038" algn="l"/>
              </a:tabLst>
            </a:pPr>
            <a:r>
              <a:rPr lang="en-US" sz="2400" dirty="0">
                <a:latin typeface="Arial" charset="0"/>
              </a:rPr>
              <a:t>Thunder	20M	120</a:t>
            </a:r>
          </a:p>
          <a:p>
            <a:pPr marL="3206750" indent="-3206750" defTabSz="911225" eaLnBrk="1" hangingPunct="1">
              <a:lnSpc>
                <a:spcPct val="90000"/>
              </a:lnSpc>
              <a:buFontTx/>
              <a:buNone/>
              <a:tabLst>
                <a:tab pos="6396038" algn="l"/>
              </a:tabLst>
            </a:pPr>
            <a:r>
              <a:rPr lang="en-US" sz="2400" dirty="0">
                <a:latin typeface="Arial" charset="0"/>
              </a:rPr>
              <a:t>*DAMAGE*	200M	140</a:t>
            </a:r>
            <a:r>
              <a:rPr lang="en-US" dirty="0">
                <a:latin typeface="Arial" charset="0"/>
              </a:rPr>
              <a:t>	</a:t>
            </a:r>
          </a:p>
        </p:txBody>
      </p:sp>
      <p:sp>
        <p:nvSpPr>
          <p:cNvPr id="8194" name="Date Placeholder 3"/>
          <p:cNvSpPr>
            <a:spLocks noGrp="1"/>
          </p:cNvSpPr>
          <p:nvPr>
            <p:ph type="dt" sz="half"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330A10-12F6-3347-B462-648503CF3E50}" type="datetime1">
              <a:rPr lang="en-US"/>
              <a:pPr eaLnBrk="1" hangingPunct="1"/>
              <a:t>9/20/22</a:t>
            </a:fld>
            <a:endParaRPr lang="en-US"/>
          </a:p>
        </p:txBody>
      </p:sp>
      <p:sp>
        <p:nvSpPr>
          <p:cNvPr id="819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CF447A-64AA-F847-A18A-517B528CCBD4}" type="slidenum">
              <a:rPr lang="en-US"/>
              <a:pPr eaLnBrk="1" hangingPunct="1"/>
              <a:t>47</a:t>
            </a:fld>
            <a:endParaRPr lang="en-US"/>
          </a:p>
        </p:txBody>
      </p:sp>
      <p:sp>
        <p:nvSpPr>
          <p:cNvPr id="2" name="TextBox 1">
            <a:extLst>
              <a:ext uri="{FF2B5EF4-FFF2-40B4-BE49-F238E27FC236}">
                <a16:creationId xmlns:a16="http://schemas.microsoft.com/office/drawing/2014/main" id="{D52FE53A-68C1-A537-4C92-46E96D7A0B33}"/>
              </a:ext>
            </a:extLst>
          </p:cNvPr>
          <p:cNvSpPr txBox="1"/>
          <p:nvPr/>
        </p:nvSpPr>
        <p:spPr>
          <a:xfrm>
            <a:off x="2133600" y="5410200"/>
            <a:ext cx="5334000" cy="430887"/>
          </a:xfrm>
          <a:prstGeom prst="rect">
            <a:avLst/>
          </a:prstGeom>
          <a:noFill/>
        </p:spPr>
        <p:txBody>
          <a:bodyPr wrap="square" rtlCol="0">
            <a:spAutoFit/>
          </a:bodyPr>
          <a:lstStyle/>
          <a:p>
            <a:r>
              <a:rPr lang="en-US" sz="2200" dirty="0">
                <a:hlinkClick r:id="rId3"/>
              </a:rPr>
              <a:t>Best decibel meters</a:t>
            </a:r>
            <a:endParaRPr lang="en-US" sz="2200" dirty="0"/>
          </a:p>
        </p:txBody>
      </p:sp>
    </p:spTree>
    <p:extLst>
      <p:ext uri="{BB962C8B-B14F-4D97-AF65-F5344CB8AC3E}">
        <p14:creationId xmlns:p14="http://schemas.microsoft.com/office/powerpoint/2010/main" val="1328202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65627-AA10-704B-8A42-8D83CA6CBF59}"/>
              </a:ext>
            </a:extLst>
          </p:cNvPr>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a:extLst>
              <a:ext uri="{FF2B5EF4-FFF2-40B4-BE49-F238E27FC236}">
                <a16:creationId xmlns:a16="http://schemas.microsoft.com/office/drawing/2014/main" id="{22838CDD-C344-4647-B3DA-A0051B3CBE09}"/>
              </a:ext>
            </a:extLst>
          </p:cNvPr>
          <p:cNvSpPr>
            <a:spLocks noGrp="1"/>
          </p:cNvSpPr>
          <p:nvPr>
            <p:ph type="sldNum" sz="quarter" idx="12"/>
          </p:nvPr>
        </p:nvSpPr>
        <p:spPr/>
        <p:txBody>
          <a:bodyPr/>
          <a:lstStyle/>
          <a:p>
            <a:fld id="{0D788D0B-C800-2741-ABB4-42BB4AD2CAC1}" type="slidenum">
              <a:rPr lang="en-US" smtClean="0"/>
              <a:pPr/>
              <a:t>48</a:t>
            </a:fld>
            <a:endParaRPr lang="en-US"/>
          </a:p>
        </p:txBody>
      </p:sp>
      <p:pic>
        <p:nvPicPr>
          <p:cNvPr id="5" name="Picture 4">
            <a:extLst>
              <a:ext uri="{FF2B5EF4-FFF2-40B4-BE49-F238E27FC236}">
                <a16:creationId xmlns:a16="http://schemas.microsoft.com/office/drawing/2014/main" id="{409EE801-D60F-6642-B701-A2B7A591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1"/>
            <a:ext cx="9144000" cy="4800600"/>
          </a:xfrm>
          <a:prstGeom prst="rect">
            <a:avLst/>
          </a:prstGeom>
        </p:spPr>
      </p:pic>
    </p:spTree>
    <p:extLst>
      <p:ext uri="{BB962C8B-B14F-4D97-AF65-F5344CB8AC3E}">
        <p14:creationId xmlns:p14="http://schemas.microsoft.com/office/powerpoint/2010/main" val="4092165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584200"/>
            <a:ext cx="8242300" cy="5676900"/>
          </a:xfrm>
          <a:prstGeom prst="rect">
            <a:avLst/>
          </a:prstGeom>
        </p:spPr>
      </p:pic>
    </p:spTree>
    <p:extLst>
      <p:ext uri="{BB962C8B-B14F-4D97-AF65-F5344CB8AC3E}">
        <p14:creationId xmlns:p14="http://schemas.microsoft.com/office/powerpoint/2010/main" val="179443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85DAF-3F42-2473-C821-AAA48C29211A}"/>
              </a:ext>
            </a:extLst>
          </p:cNvPr>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a:extLst>
              <a:ext uri="{FF2B5EF4-FFF2-40B4-BE49-F238E27FC236}">
                <a16:creationId xmlns:a16="http://schemas.microsoft.com/office/drawing/2014/main" id="{5E4C9AEB-6A75-68AC-4F14-CE4E8E007403}"/>
              </a:ext>
            </a:extLst>
          </p:cNvPr>
          <p:cNvSpPr>
            <a:spLocks noGrp="1"/>
          </p:cNvSpPr>
          <p:nvPr>
            <p:ph type="sldNum" sz="quarter" idx="12"/>
          </p:nvPr>
        </p:nvSpPr>
        <p:spPr/>
        <p:txBody>
          <a:bodyPr/>
          <a:lstStyle/>
          <a:p>
            <a:fld id="{0D788D0B-C800-2741-ABB4-42BB4AD2CAC1}" type="slidenum">
              <a:rPr lang="en-US" smtClean="0"/>
              <a:pPr/>
              <a:t>5</a:t>
            </a:fld>
            <a:endParaRPr lang="en-US"/>
          </a:p>
        </p:txBody>
      </p:sp>
      <p:pic>
        <p:nvPicPr>
          <p:cNvPr id="5" name="Picture 4">
            <a:extLst>
              <a:ext uri="{FF2B5EF4-FFF2-40B4-BE49-F238E27FC236}">
                <a16:creationId xmlns:a16="http://schemas.microsoft.com/office/drawing/2014/main" id="{92EFC261-65B5-CF39-8D47-A99675306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3340418"/>
            <a:ext cx="6692900" cy="3301682"/>
          </a:xfrm>
          <a:prstGeom prst="rect">
            <a:avLst/>
          </a:prstGeom>
        </p:spPr>
      </p:pic>
      <p:pic>
        <p:nvPicPr>
          <p:cNvPr id="7" name="Picture 6">
            <a:extLst>
              <a:ext uri="{FF2B5EF4-FFF2-40B4-BE49-F238E27FC236}">
                <a16:creationId xmlns:a16="http://schemas.microsoft.com/office/drawing/2014/main" id="{B3BC30F1-1CF0-B9B9-7581-0280880A7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0"/>
            <a:ext cx="6769100" cy="3565663"/>
          </a:xfrm>
          <a:prstGeom prst="rect">
            <a:avLst/>
          </a:prstGeom>
        </p:spPr>
      </p:pic>
      <p:pic>
        <p:nvPicPr>
          <p:cNvPr id="8" name="Newark.wav">
            <a:hlinkClick r:id="" action="ppaction://media"/>
            <a:extLst>
              <a:ext uri="{FF2B5EF4-FFF2-40B4-BE49-F238E27FC236}">
                <a16:creationId xmlns:a16="http://schemas.microsoft.com/office/drawing/2014/main" id="{652FDC8A-43AC-75B4-C94B-10342EAD5C47}"/>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2">
                <a:tint val="45000"/>
                <a:satMod val="400000"/>
              </a:schemeClr>
            </a:duotone>
          </a:blip>
          <a:stretch>
            <a:fillRect/>
          </a:stretch>
        </p:blipFill>
        <p:spPr>
          <a:xfrm>
            <a:off x="7620000" y="144332"/>
            <a:ext cx="660400" cy="660400"/>
          </a:xfrm>
          <a:prstGeom prst="rect">
            <a:avLst/>
          </a:prstGeom>
        </p:spPr>
      </p:pic>
      <p:pic>
        <p:nvPicPr>
          <p:cNvPr id="9" name="NewYork.wav">
            <a:hlinkClick r:id="" action="ppaction://media"/>
            <a:extLst>
              <a:ext uri="{FF2B5EF4-FFF2-40B4-BE49-F238E27FC236}">
                <a16:creationId xmlns:a16="http://schemas.microsoft.com/office/drawing/2014/main" id="{55374827-EA17-152D-4FE6-E132D6E5461A}"/>
              </a:ext>
            </a:extLst>
          </p:cNvPr>
          <p:cNvPicPr>
            <a:picLocks noChangeAspect="1"/>
          </p:cNvPicPr>
          <p:nvPr>
            <a:audioFile r:link="rId4"/>
            <p:extLst>
              <p:ext uri="{DAA4B4D4-6D71-4841-9C94-3DE7FCFB9230}">
                <p14:media xmlns:p14="http://schemas.microsoft.com/office/powerpoint/2010/main" r:embed="rId3"/>
              </p:ext>
            </p:extLst>
          </p:nvPr>
        </p:nvPicPr>
        <p:blipFill>
          <a:blip r:embed="rId9">
            <a:duotone>
              <a:prstClr val="black"/>
              <a:schemeClr val="accent2">
                <a:tint val="45000"/>
                <a:satMod val="400000"/>
              </a:schemeClr>
            </a:duotone>
          </a:blip>
          <a:stretch>
            <a:fillRect/>
          </a:stretch>
        </p:blipFill>
        <p:spPr>
          <a:xfrm>
            <a:off x="7820493" y="3510150"/>
            <a:ext cx="635000" cy="635000"/>
          </a:xfrm>
          <a:prstGeom prst="rect">
            <a:avLst/>
          </a:prstGeom>
        </p:spPr>
      </p:pic>
    </p:spTree>
    <p:extLst>
      <p:ext uri="{BB962C8B-B14F-4D97-AF65-F5344CB8AC3E}">
        <p14:creationId xmlns:p14="http://schemas.microsoft.com/office/powerpoint/2010/main" val="3273157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2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47486" cy="6858000"/>
          </a:xfrm>
          <a:prstGeom prst="rect">
            <a:avLst/>
          </a:prstGeom>
        </p:spPr>
      </p:pic>
    </p:spTree>
    <p:extLst>
      <p:ext uri="{BB962C8B-B14F-4D97-AF65-F5344CB8AC3E}">
        <p14:creationId xmlns:p14="http://schemas.microsoft.com/office/powerpoint/2010/main" val="563064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r>
              <a:rPr lang="en-US" dirty="0">
                <a:solidFill>
                  <a:srgbClr val="0066FF"/>
                </a:solidFill>
              </a:rPr>
              <a:t>Shimmer</a:t>
            </a:r>
          </a:p>
          <a:p>
            <a:r>
              <a:rPr lang="en-US" dirty="0">
                <a:solidFill>
                  <a:srgbClr val="0066FF"/>
                </a:solidFill>
              </a:rPr>
              <a:t>Harmonics to Noise Ratio </a:t>
            </a:r>
            <a:r>
              <a:rPr lang="en-US" dirty="0"/>
              <a:t>(HNR)</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51</a:t>
            </a:fld>
            <a:endParaRPr lang="en-US"/>
          </a:p>
        </p:txBody>
      </p:sp>
    </p:spTree>
    <p:extLst>
      <p:ext uri="{BB962C8B-B14F-4D97-AF65-F5344CB8AC3E}">
        <p14:creationId xmlns:p14="http://schemas.microsoft.com/office/powerpoint/2010/main" val="626124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pPr lvl="1"/>
            <a:r>
              <a:rPr lang="en-US" dirty="0"/>
              <a:t>Random cycle-to-cycle variability in F</a:t>
            </a:r>
            <a:r>
              <a:rPr lang="en-US" baseline="-25000" dirty="0"/>
              <a:t>0</a:t>
            </a:r>
          </a:p>
          <a:p>
            <a:pPr lvl="1"/>
            <a:r>
              <a:rPr lang="en-US" dirty="0">
                <a:solidFill>
                  <a:srgbClr val="CC3300"/>
                </a:solidFill>
              </a:rPr>
              <a:t>Pitch</a:t>
            </a:r>
            <a:r>
              <a:rPr lang="en-US" dirty="0"/>
              <a:t> perturbation/irregularity</a:t>
            </a:r>
          </a:p>
          <a:p>
            <a:r>
              <a:rPr lang="en-US" dirty="0">
                <a:solidFill>
                  <a:srgbClr val="0066FF"/>
                </a:solidFill>
              </a:rPr>
              <a:t>Shimmer</a:t>
            </a:r>
          </a:p>
          <a:p>
            <a:pPr lvl="1"/>
            <a:r>
              <a:rPr lang="en-US" dirty="0"/>
              <a:t>Random cycle-to-cycle variability in amplitude</a:t>
            </a:r>
            <a:endParaRPr lang="en-US" baseline="-25000" dirty="0"/>
          </a:p>
          <a:p>
            <a:pPr lvl="1"/>
            <a:r>
              <a:rPr lang="en-US" dirty="0">
                <a:solidFill>
                  <a:srgbClr val="CC3300"/>
                </a:solidFill>
              </a:rPr>
              <a:t>Amplitude</a:t>
            </a:r>
            <a:r>
              <a:rPr lang="en-US" dirty="0"/>
              <a:t> perturbation/irregularity</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52</a:t>
            </a:fld>
            <a:endParaRPr lang="en-US"/>
          </a:p>
        </p:txBody>
      </p:sp>
    </p:spTree>
    <p:extLst>
      <p:ext uri="{BB962C8B-B14F-4D97-AF65-F5344CB8AC3E}">
        <p14:creationId xmlns:p14="http://schemas.microsoft.com/office/powerpoint/2010/main" val="599222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10413" t="5939" r="6471" b="16270"/>
          <a:stretch>
            <a:fillRect/>
          </a:stretch>
        </p:blipFill>
        <p:spPr bwMode="auto">
          <a:xfrm>
            <a:off x="533400" y="2209800"/>
            <a:ext cx="76009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209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6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196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72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Jitter (Pitch Irregularity)</a:t>
            </a:r>
          </a:p>
        </p:txBody>
      </p:sp>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1626636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76200"/>
            <a:ext cx="6019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Jitter (Pitch)</a:t>
            </a:r>
          </a:p>
        </p:txBody>
      </p:sp>
      <p:sp>
        <p:nvSpPr>
          <p:cNvPr id="9219" name="Text Box 5"/>
          <p:cNvSpPr txBox="1">
            <a:spLocks noChangeArrowheads="1"/>
          </p:cNvSpPr>
          <p:nvPr/>
        </p:nvSpPr>
        <p:spPr bwMode="auto">
          <a:xfrm>
            <a:off x="609600" y="1785938"/>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b="1" dirty="0">
                <a:solidFill>
                  <a:srgbClr val="0000FF"/>
                </a:solidFill>
              </a:rPr>
              <a:t>		</a:t>
            </a:r>
            <a:r>
              <a:rPr lang="en-US" altLang="en-US" sz="2400" dirty="0"/>
              <a:t>0.0%			2.0%</a:t>
            </a:r>
          </a:p>
          <a:p>
            <a:pPr eaLnBrk="1" hangingPunct="1">
              <a:spcBef>
                <a:spcPct val="50000"/>
              </a:spcBef>
              <a:buFontTx/>
              <a:buNone/>
            </a:pPr>
            <a:r>
              <a:rPr lang="en-US" altLang="en-US" sz="2400" dirty="0"/>
              <a:t>		0.2%			2.5%</a:t>
            </a:r>
          </a:p>
          <a:p>
            <a:pPr eaLnBrk="1" hangingPunct="1">
              <a:spcBef>
                <a:spcPct val="50000"/>
              </a:spcBef>
              <a:buFontTx/>
              <a:buNone/>
            </a:pPr>
            <a:r>
              <a:rPr lang="en-US" altLang="en-US" sz="2400" dirty="0"/>
              <a:t>		0.4%			3.0%</a:t>
            </a:r>
          </a:p>
          <a:p>
            <a:pPr eaLnBrk="1" hangingPunct="1">
              <a:spcBef>
                <a:spcPct val="50000"/>
              </a:spcBef>
              <a:buFontTx/>
              <a:buNone/>
            </a:pPr>
            <a:r>
              <a:rPr lang="en-US" altLang="en-US" sz="2400" dirty="0"/>
              <a:t>		0.6%			4.0%</a:t>
            </a:r>
          </a:p>
          <a:p>
            <a:pPr eaLnBrk="1" hangingPunct="1">
              <a:spcBef>
                <a:spcPct val="50000"/>
              </a:spcBef>
              <a:buFontTx/>
              <a:buNone/>
            </a:pPr>
            <a:r>
              <a:rPr lang="en-US" altLang="en-US" sz="2400" dirty="0"/>
              <a:t>		0.8%			5.0%</a:t>
            </a:r>
          </a:p>
          <a:p>
            <a:pPr eaLnBrk="1" hangingPunct="1">
              <a:spcBef>
                <a:spcPct val="50000"/>
              </a:spcBef>
              <a:buFontTx/>
              <a:buNone/>
            </a:pPr>
            <a:r>
              <a:rPr lang="en-US" altLang="en-US" sz="2400" dirty="0"/>
              <a:t>		1.0%			6.0%</a:t>
            </a:r>
          </a:p>
          <a:p>
            <a:pPr eaLnBrk="1" hangingPunct="1">
              <a:spcBef>
                <a:spcPct val="50000"/>
              </a:spcBef>
              <a:buFontTx/>
              <a:buNone/>
            </a:pPr>
            <a:r>
              <a:rPr lang="en-US" altLang="en-US" sz="2400" dirty="0"/>
              <a:t>		1.5%</a:t>
            </a:r>
          </a:p>
        </p:txBody>
      </p:sp>
      <p:pic>
        <p:nvPicPr>
          <p:cNvPr id="2054" name="jitt37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jitt3727.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jitt3728.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jitt3729.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jitt3730.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995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jitt3731.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452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jitt3732.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506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jitt3733.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jitt3741.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jitt3742.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jitt3743.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jitt3744.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07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jitt3745.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60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4891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1" fill="hold"/>
                                        <p:tgtEl>
                                          <p:spTgt spid="2054"/>
                                        </p:tgtEl>
                                      </p:cBhvr>
                                    </p:cmd>
                                  </p:childTnLst>
                                </p:cTn>
                              </p:par>
                            </p:childTnLst>
                          </p:cTn>
                        </p:par>
                      </p:childTnLst>
                    </p:cTn>
                  </p:par>
                </p:childTnLst>
              </p:cTn>
              <p:nextCondLst>
                <p:cond evt="onClick" delay="0">
                  <p:tgtEl>
                    <p:spTgt spid="2054"/>
                  </p:tgtEl>
                </p:cond>
              </p:nextCondLst>
            </p:seq>
            <p:audio>
              <p:cMediaNode vol="51515">
                <p:cTn id="7" fill="hold" display="0">
                  <p:stCondLst>
                    <p:cond delay="indefinite"/>
                  </p:stCondLst>
                  <p:endCondLst>
                    <p:cond evt="onStopAudio" delay="0">
                      <p:tgtEl>
                        <p:sldTgt/>
                      </p:tgtEl>
                    </p:cond>
                  </p:endCondLst>
                </p:cTn>
                <p:tgtEl>
                  <p:spTgt spid="2054"/>
                </p:tgtEl>
              </p:cMediaNode>
            </p:audi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055"/>
                                        </p:tgtEl>
                                      </p:cBhvr>
                                    </p:cmd>
                                  </p:childTnLst>
                                </p:cTn>
                              </p:par>
                            </p:childTnLst>
                          </p:cTn>
                        </p:par>
                      </p:childTnLst>
                    </p:cTn>
                  </p:par>
                </p:childTnLst>
              </p:cTn>
              <p:nextCondLst>
                <p:cond evt="onClick" delay="0">
                  <p:tgtEl>
                    <p:spTgt spid="2055"/>
                  </p:tgtEl>
                </p:cond>
              </p:nextCondLst>
            </p:seq>
            <p:audio>
              <p:cMediaNode vol="80000">
                <p:cTn id="13" fill="hold" display="0">
                  <p:stCondLst>
                    <p:cond delay="indefinite"/>
                  </p:stCondLst>
                  <p:endCondLst>
                    <p:cond evt="onStopAudio" delay="0">
                      <p:tgtEl>
                        <p:sldTgt/>
                      </p:tgtEl>
                    </p:cond>
                  </p:endCondLst>
                </p:cTn>
                <p:tgtEl>
                  <p:spTgt spid="2055"/>
                </p:tgtEl>
              </p:cMediaNode>
            </p:audio>
            <p:seq concurrent="1" nextAc="seek">
              <p:cTn id="14" restart="whenNotActive" fill="hold" evtFilter="cancelBubble" nodeType="interactiveSeq">
                <p:stCondLst>
                  <p:cond evt="onClick" delay="0">
                    <p:tgtEl>
                      <p:spTgt spid="205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03" fill="hold"/>
                                        <p:tgtEl>
                                          <p:spTgt spid="2056"/>
                                        </p:tgtEl>
                                      </p:cBhvr>
                                    </p:cmd>
                                  </p:childTnLst>
                                </p:cTn>
                              </p:par>
                            </p:childTnLst>
                          </p:cTn>
                        </p:par>
                      </p:childTnLst>
                    </p:cTn>
                  </p:par>
                </p:childTnLst>
              </p:cTn>
              <p:nextCondLst>
                <p:cond evt="onClick" delay="0">
                  <p:tgtEl>
                    <p:spTgt spid="2056"/>
                  </p:tgtEl>
                </p:cond>
              </p:nextCondLst>
            </p:seq>
            <p:audio>
              <p:cMediaNode vol="80000">
                <p:cTn id="19" fill="hold" display="0">
                  <p:stCondLst>
                    <p:cond delay="indefinite"/>
                  </p:stCondLst>
                  <p:endCondLst>
                    <p:cond evt="onStopAudio" delay="0">
                      <p:tgtEl>
                        <p:sldTgt/>
                      </p:tgtEl>
                    </p:cond>
                  </p:endCondLst>
                </p:cTn>
                <p:tgtEl>
                  <p:spTgt spid="2056"/>
                </p:tgtEl>
              </p:cMediaNode>
            </p:audio>
            <p:seq concurrent="1" nextAc="seek">
              <p:cTn id="20" restart="whenNotActive" fill="hold" evtFilter="cancelBubble" nodeType="interactiveSeq">
                <p:stCondLst>
                  <p:cond evt="onClick" delay="0">
                    <p:tgtEl>
                      <p:spTgt spid="205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2057"/>
                                        </p:tgtEl>
                                      </p:cBhvr>
                                    </p:cmd>
                                  </p:childTnLst>
                                </p:cTn>
                              </p:par>
                            </p:childTnLst>
                          </p:cTn>
                        </p:par>
                      </p:childTnLst>
                    </p:cTn>
                  </p:par>
                </p:childTnLst>
              </p:cTn>
              <p:nextCondLst>
                <p:cond evt="onClick" delay="0">
                  <p:tgtEl>
                    <p:spTgt spid="2057"/>
                  </p:tgtEl>
                </p:cond>
              </p:nextCondLst>
            </p:seq>
            <p:audio>
              <p:cMediaNode vol="80000">
                <p:cTn id="25" fill="hold" display="0">
                  <p:stCondLst>
                    <p:cond delay="indefinite"/>
                  </p:stCondLst>
                  <p:endCondLst>
                    <p:cond evt="onStopAudio" delay="0">
                      <p:tgtEl>
                        <p:sldTgt/>
                      </p:tgtEl>
                    </p:cond>
                  </p:endCondLst>
                </p:cTn>
                <p:tgtEl>
                  <p:spTgt spid="2057"/>
                </p:tgtEl>
              </p:cMediaNode>
            </p:audio>
            <p:seq concurrent="1" nextAc="seek">
              <p:cTn id="26" restart="whenNotActive" fill="hold" evtFilter="cancelBubble" nodeType="interactiveSeq">
                <p:stCondLst>
                  <p:cond evt="onClick" delay="0">
                    <p:tgtEl>
                      <p:spTgt spid="205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2058"/>
                                        </p:tgtEl>
                                      </p:cBhvr>
                                    </p:cmd>
                                  </p:childTnLst>
                                </p:cTn>
                              </p:par>
                            </p:childTnLst>
                          </p:cTn>
                        </p:par>
                      </p:childTnLst>
                    </p:cTn>
                  </p:par>
                </p:childTnLst>
              </p:cTn>
              <p:nextCondLst>
                <p:cond evt="onClick" delay="0">
                  <p:tgtEl>
                    <p:spTgt spid="2058"/>
                  </p:tgtEl>
                </p:cond>
              </p:nextCondLst>
            </p:seq>
            <p:audio>
              <p:cMediaNode vol="80000">
                <p:cTn id="31" fill="hold" display="0">
                  <p:stCondLst>
                    <p:cond delay="indefinite"/>
                  </p:stCondLst>
                  <p:endCondLst>
                    <p:cond evt="onStopAudio" delay="0">
                      <p:tgtEl>
                        <p:sldTgt/>
                      </p:tgtEl>
                    </p:cond>
                  </p:endCondLst>
                </p:cTn>
                <p:tgtEl>
                  <p:spTgt spid="2058"/>
                </p:tgtEl>
              </p:cMediaNode>
            </p:audio>
            <p:seq concurrent="1" nextAc="seek">
              <p:cTn id="32" restart="whenNotActive" fill="hold" evtFilter="cancelBubble" nodeType="interactiveSeq">
                <p:stCondLst>
                  <p:cond evt="onClick" delay="0">
                    <p:tgtEl>
                      <p:spTgt spid="205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3" fill="hold"/>
                                        <p:tgtEl>
                                          <p:spTgt spid="2059"/>
                                        </p:tgtEl>
                                      </p:cBhvr>
                                    </p:cmd>
                                  </p:childTnLst>
                                </p:cTn>
                              </p:par>
                            </p:childTnLst>
                          </p:cTn>
                        </p:par>
                      </p:childTnLst>
                    </p:cTn>
                  </p:par>
                </p:childTnLst>
              </p:cTn>
              <p:nextCondLst>
                <p:cond evt="onClick" delay="0">
                  <p:tgtEl>
                    <p:spTgt spid="2059"/>
                  </p:tgtEl>
                </p:cond>
              </p:nextCondLst>
            </p:seq>
            <p:audio>
              <p:cMediaNode vol="80000">
                <p:cTn id="37" fill="hold" display="0">
                  <p:stCondLst>
                    <p:cond delay="indefinite"/>
                  </p:stCondLst>
                  <p:endCondLst>
                    <p:cond evt="onStopAudio" delay="0">
                      <p:tgtEl>
                        <p:sldTgt/>
                      </p:tgtEl>
                    </p:cond>
                  </p:endCondLst>
                </p:cTn>
                <p:tgtEl>
                  <p:spTgt spid="2059"/>
                </p:tgtEl>
              </p:cMediaNode>
            </p:audio>
            <p:seq concurrent="1" nextAc="seek">
              <p:cTn id="38" restart="whenNotActive" fill="hold" evtFilter="cancelBubble" nodeType="interactiveSeq">
                <p:stCondLst>
                  <p:cond evt="onClick" delay="0">
                    <p:tgtEl>
                      <p:spTgt spid="206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03" fill="hold"/>
                                        <p:tgtEl>
                                          <p:spTgt spid="2060"/>
                                        </p:tgtEl>
                                      </p:cBhvr>
                                    </p:cmd>
                                  </p:childTnLst>
                                </p:cTn>
                              </p:par>
                            </p:childTnLst>
                          </p:cTn>
                        </p:par>
                      </p:childTnLst>
                    </p:cTn>
                  </p:par>
                </p:childTnLst>
              </p:cTn>
              <p:nextCondLst>
                <p:cond evt="onClick" delay="0">
                  <p:tgtEl>
                    <p:spTgt spid="2060"/>
                  </p:tgtEl>
                </p:cond>
              </p:nextCondLst>
            </p:seq>
            <p:audio>
              <p:cMediaNode vol="80000">
                <p:cTn id="43" fill="hold" display="0">
                  <p:stCondLst>
                    <p:cond delay="indefinite"/>
                  </p:stCondLst>
                  <p:endCondLst>
                    <p:cond evt="onStopAudio" delay="0">
                      <p:tgtEl>
                        <p:sldTgt/>
                      </p:tgtEl>
                    </p:cond>
                  </p:endCondLst>
                </p:cTn>
                <p:tgtEl>
                  <p:spTgt spid="2060"/>
                </p:tgtEl>
              </p:cMediaNode>
            </p:audio>
            <p:seq concurrent="1" nextAc="seek">
              <p:cTn id="44" restart="whenNotActive" fill="hold" evtFilter="cancelBubble" nodeType="interactiveSeq">
                <p:stCondLst>
                  <p:cond evt="onClick" delay="0">
                    <p:tgtEl>
                      <p:spTgt spid="20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2061"/>
                                        </p:tgtEl>
                                      </p:cBhvr>
                                    </p:cmd>
                                  </p:childTnLst>
                                </p:cTn>
                              </p:par>
                            </p:childTnLst>
                          </p:cTn>
                        </p:par>
                      </p:childTnLst>
                    </p:cTn>
                  </p:par>
                </p:childTnLst>
              </p:cTn>
              <p:nextCondLst>
                <p:cond evt="onClick" delay="0">
                  <p:tgtEl>
                    <p:spTgt spid="2061"/>
                  </p:tgtEl>
                </p:cond>
              </p:nextCondLst>
            </p:seq>
            <p:audio>
              <p:cMediaNode vol="80000">
                <p:cTn id="49" fill="hold" display="0">
                  <p:stCondLst>
                    <p:cond delay="indefinite"/>
                  </p:stCondLst>
                  <p:endCondLst>
                    <p:cond evt="onStopAudio" delay="0">
                      <p:tgtEl>
                        <p:sldTgt/>
                      </p:tgtEl>
                    </p:cond>
                  </p:endCondLst>
                </p:cTn>
                <p:tgtEl>
                  <p:spTgt spid="2061"/>
                </p:tgtEl>
              </p:cMediaNode>
            </p:audio>
            <p:seq concurrent="1" nextAc="seek">
              <p:cTn id="50" restart="whenNotActive" fill="hold" evtFilter="cancelBubble" nodeType="interactiveSeq">
                <p:stCondLst>
                  <p:cond evt="onClick" delay="0">
                    <p:tgtEl>
                      <p:spTgt spid="206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2062"/>
                                        </p:tgtEl>
                                      </p:cBhvr>
                                    </p:cmd>
                                  </p:childTnLst>
                                </p:cTn>
                              </p:par>
                            </p:childTnLst>
                          </p:cTn>
                        </p:par>
                      </p:childTnLst>
                    </p:cTn>
                  </p:par>
                </p:childTnLst>
              </p:cTn>
              <p:nextCondLst>
                <p:cond evt="onClick" delay="0">
                  <p:tgtEl>
                    <p:spTgt spid="2062"/>
                  </p:tgtEl>
                </p:cond>
              </p:nextCondLst>
            </p:seq>
            <p:audio>
              <p:cMediaNode vol="80000">
                <p:cTn id="55" fill="hold" display="0">
                  <p:stCondLst>
                    <p:cond delay="indefinite"/>
                  </p:stCondLst>
                  <p:endCondLst>
                    <p:cond evt="onStopAudio" delay="0">
                      <p:tgtEl>
                        <p:sldTgt/>
                      </p:tgtEl>
                    </p:cond>
                  </p:endCondLst>
                </p:cTn>
                <p:tgtEl>
                  <p:spTgt spid="2062"/>
                </p:tgtEl>
              </p:cMediaNode>
            </p:audio>
            <p:seq concurrent="1" nextAc="seek">
              <p:cTn id="56" restart="whenNotActive" fill="hold" evtFilter="cancelBubble" nodeType="interactiveSeq">
                <p:stCondLst>
                  <p:cond evt="onClick" delay="0">
                    <p:tgtEl>
                      <p:spTgt spid="206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2063"/>
                                        </p:tgtEl>
                                      </p:cBhvr>
                                    </p:cmd>
                                  </p:childTnLst>
                                </p:cTn>
                              </p:par>
                            </p:childTnLst>
                          </p:cTn>
                        </p:par>
                      </p:childTnLst>
                    </p:cTn>
                  </p:par>
                </p:childTnLst>
              </p:cTn>
              <p:nextCondLst>
                <p:cond evt="onClick" delay="0">
                  <p:tgtEl>
                    <p:spTgt spid="2063"/>
                  </p:tgtEl>
                </p:cond>
              </p:nextCondLst>
            </p:seq>
            <p:audio>
              <p:cMediaNode vol="80000">
                <p:cTn id="61" fill="hold" display="0">
                  <p:stCondLst>
                    <p:cond delay="indefinite"/>
                  </p:stCondLst>
                  <p:endCondLst>
                    <p:cond evt="onStopAudio" delay="0">
                      <p:tgtEl>
                        <p:sldTgt/>
                      </p:tgtEl>
                    </p:cond>
                  </p:endCondLst>
                </p:cTn>
                <p:tgtEl>
                  <p:spTgt spid="2063"/>
                </p:tgtEl>
              </p:cMediaNode>
            </p:audio>
            <p:seq concurrent="1" nextAc="seek">
              <p:cTn id="62" restart="whenNotActive" fill="hold" evtFilter="cancelBubble" nodeType="interactiveSeq">
                <p:stCondLst>
                  <p:cond evt="onClick" delay="0">
                    <p:tgtEl>
                      <p:spTgt spid="206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2065"/>
                                        </p:tgtEl>
                                      </p:cBhvr>
                                    </p:cmd>
                                  </p:childTnLst>
                                </p:cTn>
                              </p:par>
                            </p:childTnLst>
                          </p:cTn>
                        </p:par>
                      </p:childTnLst>
                    </p:cTn>
                  </p:par>
                </p:childTnLst>
              </p:cTn>
              <p:nextCondLst>
                <p:cond evt="onClick" delay="0">
                  <p:tgtEl>
                    <p:spTgt spid="2065"/>
                  </p:tgtEl>
                </p:cond>
              </p:nextCondLst>
            </p:seq>
            <p:audio>
              <p:cMediaNode vol="80000">
                <p:cTn id="67" fill="hold" display="0">
                  <p:stCondLst>
                    <p:cond delay="indefinite"/>
                  </p:stCondLst>
                  <p:endCondLst>
                    <p:cond evt="onStopAudio" delay="0">
                      <p:tgtEl>
                        <p:sldTgt/>
                      </p:tgtEl>
                    </p:cond>
                  </p:endCondLst>
                </p:cTn>
                <p:tgtEl>
                  <p:spTgt spid="2065"/>
                </p:tgtEl>
              </p:cMediaNode>
            </p:audio>
            <p:seq concurrent="1" nextAc="seek">
              <p:cTn id="68" restart="whenNotActive" fill="hold" evtFilter="cancelBubble" nodeType="interactiveSeq">
                <p:stCondLst>
                  <p:cond evt="onClick" delay="0">
                    <p:tgtEl>
                      <p:spTgt spid="206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2066"/>
                                        </p:tgtEl>
                                      </p:cBhvr>
                                    </p:cmd>
                                  </p:childTnLst>
                                </p:cTn>
                              </p:par>
                            </p:childTnLst>
                          </p:cTn>
                        </p:par>
                      </p:childTnLst>
                    </p:cTn>
                  </p:par>
                </p:childTnLst>
              </p:cTn>
              <p:nextCondLst>
                <p:cond evt="onClick" delay="0">
                  <p:tgtEl>
                    <p:spTgt spid="2066"/>
                  </p:tgtEl>
                </p:cond>
              </p:nextCondLst>
            </p:seq>
            <p:audio>
              <p:cMediaNode vol="80000">
                <p:cTn id="73" fill="hold" display="0">
                  <p:stCondLst>
                    <p:cond delay="indefinite"/>
                  </p:stCondLst>
                  <p:endCondLst>
                    <p:cond evt="onStopAudio" delay="0">
                      <p:tgtEl>
                        <p:sldTgt/>
                      </p:tgtEl>
                    </p:cond>
                  </p:endCondLst>
                </p:cTn>
                <p:tgtEl>
                  <p:spTgt spid="2066"/>
                </p:tgtEl>
              </p:cMediaNode>
            </p:audio>
            <p:seq concurrent="1" nextAc="seek">
              <p:cTn id="74" restart="whenNotActive" fill="hold" evtFilter="cancelBubble" nodeType="interactiveSeq">
                <p:stCondLst>
                  <p:cond evt="onClick" delay="0">
                    <p:tgtEl>
                      <p:spTgt spid="206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3" fill="hold"/>
                                        <p:tgtEl>
                                          <p:spTgt spid="2067"/>
                                        </p:tgtEl>
                                      </p:cBhvr>
                                    </p:cmd>
                                  </p:childTnLst>
                                </p:cTn>
                              </p:par>
                            </p:childTnLst>
                          </p:cTn>
                        </p:par>
                      </p:childTnLst>
                    </p:cTn>
                  </p:par>
                </p:childTnLst>
              </p:cTn>
              <p:nextCondLst>
                <p:cond evt="onClick" delay="0">
                  <p:tgtEl>
                    <p:spTgt spid="2067"/>
                  </p:tgtEl>
                </p:cond>
              </p:nextCondLst>
            </p:seq>
            <p:audio>
              <p:cMediaNode vol="80000">
                <p:cTn id="79" fill="hold" display="0">
                  <p:stCondLst>
                    <p:cond delay="indefinite"/>
                  </p:stCondLst>
                  <p:endCondLst>
                    <p:cond evt="onStopAudio" delay="0">
                      <p:tgtEl>
                        <p:sldTgt/>
                      </p:tgtEl>
                    </p:cond>
                  </p:endCondLst>
                </p:cTn>
                <p:tgtEl>
                  <p:spTgt spid="2067"/>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9119" t="6178" r="7079" b="17281"/>
          <a:stretch>
            <a:fillRect/>
          </a:stretch>
        </p:blipFill>
        <p:spPr bwMode="auto">
          <a:xfrm>
            <a:off x="876300" y="1487488"/>
            <a:ext cx="76628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676400" y="2133600"/>
            <a:ext cx="3030538"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68663" y="2133600"/>
            <a:ext cx="1438275"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06938" y="2133600"/>
            <a:ext cx="17462" cy="228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06938" y="2133600"/>
            <a:ext cx="1617662"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Shimmer (Amplitude Irregularity)</a:t>
            </a:r>
          </a:p>
        </p:txBody>
      </p:sp>
      <p:sp>
        <p:nvSpPr>
          <p:cNvPr id="10" name="TextBox 9"/>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386779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14400" y="369888"/>
            <a:ext cx="701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Shimmer (Amplitude)</a:t>
            </a:r>
          </a:p>
        </p:txBody>
      </p:sp>
      <p:sp>
        <p:nvSpPr>
          <p:cNvPr id="11267" name="Text Box 6"/>
          <p:cNvSpPr txBox="1">
            <a:spLocks noChangeArrowheads="1"/>
          </p:cNvSpPr>
          <p:nvPr/>
        </p:nvSpPr>
        <p:spPr bwMode="auto">
          <a:xfrm>
            <a:off x="1219200" y="1752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dirty="0">
                <a:solidFill>
                  <a:srgbClr val="0000FF"/>
                </a:solidFill>
              </a:rPr>
              <a:t>	</a:t>
            </a:r>
            <a:r>
              <a:rPr lang="en-US" altLang="en-US" sz="2400" dirty="0"/>
              <a:t>0.00 dB		1.60 dB	</a:t>
            </a:r>
          </a:p>
          <a:p>
            <a:pPr eaLnBrk="1" hangingPunct="1">
              <a:spcBef>
                <a:spcPct val="50000"/>
              </a:spcBef>
              <a:buFontTx/>
              <a:buNone/>
            </a:pPr>
            <a:r>
              <a:rPr lang="en-US" altLang="en-US" sz="2400" dirty="0"/>
              <a:t>	0.20 dB		1.80 dB</a:t>
            </a:r>
          </a:p>
          <a:p>
            <a:pPr eaLnBrk="1" hangingPunct="1">
              <a:spcBef>
                <a:spcPct val="50000"/>
              </a:spcBef>
              <a:buFontTx/>
              <a:buNone/>
            </a:pPr>
            <a:r>
              <a:rPr lang="en-US" altLang="en-US" sz="2400" dirty="0"/>
              <a:t>	0.40 dB		2.00 dB</a:t>
            </a:r>
          </a:p>
          <a:p>
            <a:pPr eaLnBrk="1" hangingPunct="1">
              <a:spcBef>
                <a:spcPct val="50000"/>
              </a:spcBef>
              <a:buFontTx/>
              <a:buNone/>
            </a:pPr>
            <a:r>
              <a:rPr lang="en-US" altLang="en-US" sz="2400" dirty="0"/>
              <a:t>	0.60 dB		2.25 dB</a:t>
            </a:r>
          </a:p>
          <a:p>
            <a:pPr eaLnBrk="1" hangingPunct="1">
              <a:spcBef>
                <a:spcPct val="50000"/>
              </a:spcBef>
              <a:buFontTx/>
              <a:buNone/>
            </a:pPr>
            <a:r>
              <a:rPr lang="en-US" altLang="en-US" sz="2400" dirty="0"/>
              <a:t>	0.80 dB		2.50 dB</a:t>
            </a:r>
          </a:p>
          <a:p>
            <a:pPr eaLnBrk="1" hangingPunct="1">
              <a:spcBef>
                <a:spcPct val="50000"/>
              </a:spcBef>
              <a:buFontTx/>
              <a:buNone/>
            </a:pPr>
            <a:r>
              <a:rPr lang="en-US" altLang="en-US" sz="2400" dirty="0"/>
              <a:t>	1.00 dB		2.75 dB</a:t>
            </a:r>
          </a:p>
          <a:p>
            <a:pPr eaLnBrk="1" hangingPunct="1">
              <a:spcBef>
                <a:spcPct val="50000"/>
              </a:spcBef>
              <a:buFontTx/>
              <a:buNone/>
            </a:pPr>
            <a:r>
              <a:rPr lang="en-US" altLang="en-US" sz="2400" dirty="0"/>
              <a:t>	1.20 dB		3.00 dB</a:t>
            </a:r>
          </a:p>
          <a:p>
            <a:pPr eaLnBrk="1" hangingPunct="1">
              <a:spcBef>
                <a:spcPct val="50000"/>
              </a:spcBef>
              <a:buFontTx/>
              <a:buNone/>
            </a:pPr>
            <a:r>
              <a:rPr lang="en-US" altLang="en-US" sz="2400" dirty="0"/>
              <a:t>	1.40 dB</a:t>
            </a:r>
          </a:p>
        </p:txBody>
      </p:sp>
      <p:pic>
        <p:nvPicPr>
          <p:cNvPr id="4103" name="shim375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shim3758.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shim375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shim3760.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shim3761.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shim3762.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im3763.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shim3764.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shim3765.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shim3773.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shim3774.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shim3775.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shim3776.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shim3777.wav">
            <a:hlinkClick r:id="" action="ppaction://media"/>
          </p:cNvPr>
          <p:cNvPicPr>
            <a:picLocks noChangeAspect="1" noChangeArrowheads="1"/>
          </p:cNvPicPr>
          <p:nvPr>
            <a:audioFile r:link="rId28"/>
            <p:extLst>
              <p:ext uri="{DAA4B4D4-6D71-4841-9C94-3DE7FCFB9230}">
                <p14:media xmlns:p14="http://schemas.microsoft.com/office/powerpoint/2010/main" r:embed="rId2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shim3778.wav">
            <a:hlinkClick r:id="" action="ppaction://media"/>
          </p:cNvPr>
          <p:cNvPicPr>
            <a:picLocks noChangeAspect="1" noChangeArrowheads="1"/>
          </p:cNvPicPr>
          <p:nvPr>
            <a:audioFile r:link="rId30"/>
            <p:extLst>
              <p:ext uri="{DAA4B4D4-6D71-4841-9C94-3DE7FCFB9230}">
                <p14:media xmlns:p14="http://schemas.microsoft.com/office/powerpoint/2010/main" r:embed="rId2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8508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 fill="hold"/>
                                        <p:tgtEl>
                                          <p:spTgt spid="4103"/>
                                        </p:tgtEl>
                                      </p:cBhvr>
                                    </p:cmd>
                                  </p:childTnLst>
                                </p:cTn>
                              </p:par>
                            </p:childTnLst>
                          </p:cTn>
                        </p:par>
                      </p:childTnLst>
                    </p:cTn>
                  </p:par>
                </p:childTnLst>
              </p:cTn>
              <p:nextCondLst>
                <p:cond evt="onClick" delay="0">
                  <p:tgtEl>
                    <p:spTgt spid="4103"/>
                  </p:tgtEl>
                </p:cond>
              </p:nextCondLst>
            </p:seq>
            <p:audio>
              <p:cMediaNode vol="65152">
                <p:cTn id="7" fill="hold" display="0">
                  <p:stCondLst>
                    <p:cond delay="indefinite"/>
                  </p:stCondLst>
                  <p:endCondLst>
                    <p:cond evt="onStopAudio" delay="0">
                      <p:tgtEl>
                        <p:sldTgt/>
                      </p:tgtEl>
                    </p:cond>
                  </p:endCondLst>
                </p:cTn>
                <p:tgtEl>
                  <p:spTgt spid="4103"/>
                </p:tgtEl>
              </p:cMediaNode>
            </p:audio>
            <p:seq concurrent="1" nextAc="seek">
              <p:cTn id="8" restart="whenNotActive" fill="hold" evtFilter="cancelBubble" nodeType="interactiveSeq">
                <p:stCondLst>
                  <p:cond evt="onClick" delay="0">
                    <p:tgtEl>
                      <p:spTgt spid="41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104"/>
                                        </p:tgtEl>
                                      </p:cBhvr>
                                    </p:cmd>
                                  </p:childTnLst>
                                </p:cTn>
                              </p:par>
                            </p:childTnLst>
                          </p:cTn>
                        </p:par>
                      </p:childTnLst>
                    </p:cTn>
                  </p:par>
                </p:childTnLst>
              </p:cTn>
              <p:nextCondLst>
                <p:cond evt="onClick" delay="0">
                  <p:tgtEl>
                    <p:spTgt spid="4104"/>
                  </p:tgtEl>
                </p:cond>
              </p:nextCondLst>
            </p:seq>
            <p:audio>
              <p:cMediaNode vol="80000">
                <p:cTn id="13" fill="hold" display="0">
                  <p:stCondLst>
                    <p:cond delay="indefinite"/>
                  </p:stCondLst>
                  <p:endCondLst>
                    <p:cond evt="onStopAudio" delay="0">
                      <p:tgtEl>
                        <p:sldTgt/>
                      </p:tgtEl>
                    </p:cond>
                  </p:endCondLst>
                </p:cTn>
                <p:tgtEl>
                  <p:spTgt spid="4104"/>
                </p:tgtEl>
              </p:cMediaNode>
            </p:audio>
            <p:seq concurrent="1" nextAc="seek">
              <p:cTn id="14" restart="whenNotActive" fill="hold" evtFilter="cancelBubble" nodeType="interactiveSeq">
                <p:stCondLst>
                  <p:cond evt="onClick" delay="0">
                    <p:tgtEl>
                      <p:spTgt spid="410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4105"/>
                                        </p:tgtEl>
                                      </p:cBhvr>
                                    </p:cmd>
                                  </p:childTnLst>
                                </p:cTn>
                              </p:par>
                            </p:childTnLst>
                          </p:cTn>
                        </p:par>
                      </p:childTnLst>
                    </p:cTn>
                  </p:par>
                </p:childTnLst>
              </p:cTn>
              <p:nextCondLst>
                <p:cond evt="onClick" delay="0">
                  <p:tgtEl>
                    <p:spTgt spid="4105"/>
                  </p:tgtEl>
                </p:cond>
              </p:nextCondLst>
            </p:seq>
            <p:audio>
              <p:cMediaNode vol="80000">
                <p:cTn id="19" fill="hold" display="0">
                  <p:stCondLst>
                    <p:cond delay="indefinite"/>
                  </p:stCondLst>
                  <p:endCondLst>
                    <p:cond evt="onStopAudio" delay="0">
                      <p:tgtEl>
                        <p:sldTgt/>
                      </p:tgtEl>
                    </p:cond>
                  </p:endCondLst>
                </p:cTn>
                <p:tgtEl>
                  <p:spTgt spid="4105"/>
                </p:tgtEl>
              </p:cMediaNode>
            </p:audio>
            <p:seq concurrent="1" nextAc="seek">
              <p:cTn id="20" restart="whenNotActive" fill="hold" evtFilter="cancelBubble" nodeType="interactiveSeq">
                <p:stCondLst>
                  <p:cond evt="onClick" delay="0">
                    <p:tgtEl>
                      <p:spTgt spid="410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4106"/>
                                        </p:tgtEl>
                                      </p:cBhvr>
                                    </p:cmd>
                                  </p:childTnLst>
                                </p:cTn>
                              </p:par>
                            </p:childTnLst>
                          </p:cTn>
                        </p:par>
                      </p:childTnLst>
                    </p:cTn>
                  </p:par>
                </p:childTnLst>
              </p:cTn>
              <p:nextCondLst>
                <p:cond evt="onClick" delay="0">
                  <p:tgtEl>
                    <p:spTgt spid="4106"/>
                  </p:tgtEl>
                </p:cond>
              </p:nextCondLst>
            </p:seq>
            <p:audio>
              <p:cMediaNode vol="80000">
                <p:cTn id="25" fill="hold" display="0">
                  <p:stCondLst>
                    <p:cond delay="indefinite"/>
                  </p:stCondLst>
                  <p:endCondLst>
                    <p:cond evt="onStopAudio" delay="0">
                      <p:tgtEl>
                        <p:sldTgt/>
                      </p:tgtEl>
                    </p:cond>
                  </p:endCondLst>
                </p:cTn>
                <p:tgtEl>
                  <p:spTgt spid="4106"/>
                </p:tgtEl>
              </p:cMediaNode>
            </p:audio>
            <p:seq concurrent="1" nextAc="seek">
              <p:cTn id="26" restart="whenNotActive" fill="hold" evtFilter="cancelBubble" nodeType="interactiveSeq">
                <p:stCondLst>
                  <p:cond evt="onClick" delay="0">
                    <p:tgtEl>
                      <p:spTgt spid="410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4107"/>
                                        </p:tgtEl>
                                      </p:cBhvr>
                                    </p:cmd>
                                  </p:childTnLst>
                                </p:cTn>
                              </p:par>
                            </p:childTnLst>
                          </p:cTn>
                        </p:par>
                      </p:childTnLst>
                    </p:cTn>
                  </p:par>
                </p:childTnLst>
              </p:cTn>
              <p:nextCondLst>
                <p:cond evt="onClick" delay="0">
                  <p:tgtEl>
                    <p:spTgt spid="4107"/>
                  </p:tgtEl>
                </p:cond>
              </p:nextCondLst>
            </p:seq>
            <p:audio>
              <p:cMediaNode vol="80000">
                <p:cTn id="31" fill="hold" display="0">
                  <p:stCondLst>
                    <p:cond delay="indefinite"/>
                  </p:stCondLst>
                  <p:endCondLst>
                    <p:cond evt="onStopAudio" delay="0">
                      <p:tgtEl>
                        <p:sldTgt/>
                      </p:tgtEl>
                    </p:cond>
                  </p:endCondLst>
                </p:cTn>
                <p:tgtEl>
                  <p:spTgt spid="4107"/>
                </p:tgtEl>
              </p:cMediaNode>
            </p:audio>
            <p:seq concurrent="1" nextAc="seek">
              <p:cTn id="32" restart="whenNotActive" fill="hold" evtFilter="cancelBubble" nodeType="interactiveSeq">
                <p:stCondLst>
                  <p:cond evt="onClick" delay="0">
                    <p:tgtEl>
                      <p:spTgt spid="4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4108"/>
                                        </p:tgtEl>
                                      </p:cBhvr>
                                    </p:cmd>
                                  </p:childTnLst>
                                </p:cTn>
                              </p:par>
                            </p:childTnLst>
                          </p:cTn>
                        </p:par>
                      </p:childTnLst>
                    </p:cTn>
                  </p:par>
                </p:childTnLst>
              </p:cTn>
              <p:nextCondLst>
                <p:cond evt="onClick" delay="0">
                  <p:tgtEl>
                    <p:spTgt spid="4108"/>
                  </p:tgtEl>
                </p:cond>
              </p:nextCondLst>
            </p:seq>
            <p:audio>
              <p:cMediaNode vol="80000">
                <p:cTn id="37" fill="hold" display="0">
                  <p:stCondLst>
                    <p:cond delay="indefinite"/>
                  </p:stCondLst>
                  <p:endCondLst>
                    <p:cond evt="onStopAudio" delay="0">
                      <p:tgtEl>
                        <p:sldTgt/>
                      </p:tgtEl>
                    </p:cond>
                  </p:endCondLst>
                </p:cTn>
                <p:tgtEl>
                  <p:spTgt spid="4108"/>
                </p:tgtEl>
              </p:cMediaNode>
            </p:audio>
            <p:seq concurrent="1" nextAc="seek">
              <p:cTn id="38" restart="whenNotActive" fill="hold" evtFilter="cancelBubble" nodeType="interactiveSeq">
                <p:stCondLst>
                  <p:cond evt="onClick" delay="0">
                    <p:tgtEl>
                      <p:spTgt spid="4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 fill="hold"/>
                                        <p:tgtEl>
                                          <p:spTgt spid="4109"/>
                                        </p:tgtEl>
                                      </p:cBhvr>
                                    </p:cmd>
                                  </p:childTnLst>
                                </p:cTn>
                              </p:par>
                            </p:childTnLst>
                          </p:cTn>
                        </p:par>
                      </p:childTnLst>
                    </p:cTn>
                  </p:par>
                </p:childTnLst>
              </p:cTn>
              <p:nextCondLst>
                <p:cond evt="onClick" delay="0">
                  <p:tgtEl>
                    <p:spTgt spid="4109"/>
                  </p:tgtEl>
                </p:cond>
              </p:nextCondLst>
            </p:seq>
            <p:audio>
              <p:cMediaNode vol="80000">
                <p:cTn id="43" fill="hold" display="0">
                  <p:stCondLst>
                    <p:cond delay="indefinite"/>
                  </p:stCondLst>
                  <p:endCondLst>
                    <p:cond evt="onStopAudio" delay="0">
                      <p:tgtEl>
                        <p:sldTgt/>
                      </p:tgtEl>
                    </p:cond>
                  </p:endCondLst>
                </p:cTn>
                <p:tgtEl>
                  <p:spTgt spid="4109"/>
                </p:tgtEl>
              </p:cMediaNode>
            </p:audio>
            <p:seq concurrent="1" nextAc="seek">
              <p:cTn id="44" restart="whenNotActive" fill="hold" evtFilter="cancelBubble" nodeType="interactiveSeq">
                <p:stCondLst>
                  <p:cond evt="onClick" delay="0">
                    <p:tgtEl>
                      <p:spTgt spid="4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4110"/>
                                        </p:tgtEl>
                                      </p:cBhvr>
                                    </p:cmd>
                                  </p:childTnLst>
                                </p:cTn>
                              </p:par>
                            </p:childTnLst>
                          </p:cTn>
                        </p:par>
                      </p:childTnLst>
                    </p:cTn>
                  </p:par>
                </p:childTnLst>
              </p:cTn>
              <p:nextCondLst>
                <p:cond evt="onClick" delay="0">
                  <p:tgtEl>
                    <p:spTgt spid="4110"/>
                  </p:tgtEl>
                </p:cond>
              </p:nextCondLst>
            </p:seq>
            <p:audio>
              <p:cMediaNode vol="80000">
                <p:cTn id="49" fill="hold" display="0">
                  <p:stCondLst>
                    <p:cond delay="indefinite"/>
                  </p:stCondLst>
                  <p:endCondLst>
                    <p:cond evt="onStopAudio" delay="0">
                      <p:tgtEl>
                        <p:sldTgt/>
                      </p:tgtEl>
                    </p:cond>
                  </p:endCondLst>
                </p:cTn>
                <p:tgtEl>
                  <p:spTgt spid="4110"/>
                </p:tgtEl>
              </p:cMediaNode>
            </p:audio>
            <p:seq concurrent="1" nextAc="seek">
              <p:cTn id="50" restart="whenNotActive" fill="hold" evtFilter="cancelBubble" nodeType="interactiveSeq">
                <p:stCondLst>
                  <p:cond evt="onClick" delay="0">
                    <p:tgtEl>
                      <p:spTgt spid="4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4111"/>
                                        </p:tgtEl>
                                      </p:cBhvr>
                                    </p:cmd>
                                  </p:childTnLst>
                                </p:cTn>
                              </p:par>
                            </p:childTnLst>
                          </p:cTn>
                        </p:par>
                      </p:childTnLst>
                    </p:cTn>
                  </p:par>
                </p:childTnLst>
              </p:cTn>
              <p:nextCondLst>
                <p:cond evt="onClick" delay="0">
                  <p:tgtEl>
                    <p:spTgt spid="4111"/>
                  </p:tgtEl>
                </p:cond>
              </p:nextCondLst>
            </p:seq>
            <p:audio>
              <p:cMediaNode vol="80000">
                <p:cTn id="55" fill="hold" display="0">
                  <p:stCondLst>
                    <p:cond delay="indefinite"/>
                  </p:stCondLst>
                  <p:endCondLst>
                    <p:cond evt="onStopAudio" delay="0">
                      <p:tgtEl>
                        <p:sldTgt/>
                      </p:tgtEl>
                    </p:cond>
                  </p:endCondLst>
                </p:cTn>
                <p:tgtEl>
                  <p:spTgt spid="4111"/>
                </p:tgtEl>
              </p:cMediaNode>
            </p:audio>
            <p:seq concurrent="1" nextAc="seek">
              <p:cTn id="56" restart="whenNotActive" fill="hold" evtFilter="cancelBubble" nodeType="interactiveSeq">
                <p:stCondLst>
                  <p:cond evt="onClick" delay="0">
                    <p:tgtEl>
                      <p:spTgt spid="4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4112"/>
                                        </p:tgtEl>
                                      </p:cBhvr>
                                    </p:cmd>
                                  </p:childTnLst>
                                </p:cTn>
                              </p:par>
                            </p:childTnLst>
                          </p:cTn>
                        </p:par>
                      </p:childTnLst>
                    </p:cTn>
                  </p:par>
                </p:childTnLst>
              </p:cTn>
              <p:nextCondLst>
                <p:cond evt="onClick" delay="0">
                  <p:tgtEl>
                    <p:spTgt spid="4112"/>
                  </p:tgtEl>
                </p:cond>
              </p:nextCondLst>
            </p:seq>
            <p:audio>
              <p:cMediaNode vol="80000">
                <p:cTn id="61" fill="hold" display="0">
                  <p:stCondLst>
                    <p:cond delay="indefinite"/>
                  </p:stCondLst>
                  <p:endCondLst>
                    <p:cond evt="onStopAudio" delay="0">
                      <p:tgtEl>
                        <p:sldTgt/>
                      </p:tgtEl>
                    </p:cond>
                  </p:endCondLst>
                </p:cTn>
                <p:tgtEl>
                  <p:spTgt spid="4112"/>
                </p:tgtEl>
              </p:cMediaNode>
            </p:audio>
            <p:seq concurrent="1" nextAc="seek">
              <p:cTn id="62" restart="whenNotActive" fill="hold" evtFilter="cancelBubble" nodeType="interactiveSeq">
                <p:stCondLst>
                  <p:cond evt="onClick" delay="0">
                    <p:tgtEl>
                      <p:spTgt spid="4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4113"/>
                                        </p:tgtEl>
                                      </p:cBhvr>
                                    </p:cmd>
                                  </p:childTnLst>
                                </p:cTn>
                              </p:par>
                            </p:childTnLst>
                          </p:cTn>
                        </p:par>
                      </p:childTnLst>
                    </p:cTn>
                  </p:par>
                </p:childTnLst>
              </p:cTn>
              <p:nextCondLst>
                <p:cond evt="onClick" delay="0">
                  <p:tgtEl>
                    <p:spTgt spid="4113"/>
                  </p:tgtEl>
                </p:cond>
              </p:nextCondLst>
            </p:seq>
            <p:audio>
              <p:cMediaNode vol="80000">
                <p:cTn id="67" fill="hold" display="0">
                  <p:stCondLst>
                    <p:cond delay="indefinite"/>
                  </p:stCondLst>
                  <p:endCondLst>
                    <p:cond evt="onStopAudio" delay="0">
                      <p:tgtEl>
                        <p:sldTgt/>
                      </p:tgtEl>
                    </p:cond>
                  </p:endCondLst>
                </p:cTn>
                <p:tgtEl>
                  <p:spTgt spid="4113"/>
                </p:tgtEl>
              </p:cMediaNode>
            </p:audio>
            <p:seq concurrent="1" nextAc="seek">
              <p:cTn id="68" restart="whenNotActive" fill="hold" evtFilter="cancelBubble" nodeType="interactiveSeq">
                <p:stCondLst>
                  <p:cond evt="onClick" delay="0">
                    <p:tgtEl>
                      <p:spTgt spid="411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4114"/>
                                        </p:tgtEl>
                                      </p:cBhvr>
                                    </p:cmd>
                                  </p:childTnLst>
                                </p:cTn>
                              </p:par>
                            </p:childTnLst>
                          </p:cTn>
                        </p:par>
                      </p:childTnLst>
                    </p:cTn>
                  </p:par>
                </p:childTnLst>
              </p:cTn>
              <p:nextCondLst>
                <p:cond evt="onClick" delay="0">
                  <p:tgtEl>
                    <p:spTgt spid="4114"/>
                  </p:tgtEl>
                </p:cond>
              </p:nextCondLst>
            </p:seq>
            <p:audio>
              <p:cMediaNode vol="80000">
                <p:cTn id="73" fill="hold" display="0">
                  <p:stCondLst>
                    <p:cond delay="indefinite"/>
                  </p:stCondLst>
                  <p:endCondLst>
                    <p:cond evt="onStopAudio" delay="0">
                      <p:tgtEl>
                        <p:sldTgt/>
                      </p:tgtEl>
                    </p:cond>
                  </p:endCondLst>
                </p:cTn>
                <p:tgtEl>
                  <p:spTgt spid="4114"/>
                </p:tgtEl>
              </p:cMediaNode>
            </p:audio>
            <p:seq concurrent="1" nextAc="seek">
              <p:cTn id="74" restart="whenNotActive" fill="hold" evtFilter="cancelBubble" nodeType="interactiveSeq">
                <p:stCondLst>
                  <p:cond evt="onClick" delay="0">
                    <p:tgtEl>
                      <p:spTgt spid="41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 fill="hold"/>
                                        <p:tgtEl>
                                          <p:spTgt spid="4115"/>
                                        </p:tgtEl>
                                      </p:cBhvr>
                                    </p:cmd>
                                  </p:childTnLst>
                                </p:cTn>
                              </p:par>
                            </p:childTnLst>
                          </p:cTn>
                        </p:par>
                      </p:childTnLst>
                    </p:cTn>
                  </p:par>
                </p:childTnLst>
              </p:cTn>
              <p:nextCondLst>
                <p:cond evt="onClick" delay="0">
                  <p:tgtEl>
                    <p:spTgt spid="4115"/>
                  </p:tgtEl>
                </p:cond>
              </p:nextCondLst>
            </p:seq>
            <p:audio>
              <p:cMediaNode vol="80000">
                <p:cTn id="79" fill="hold" display="0">
                  <p:stCondLst>
                    <p:cond delay="indefinite"/>
                  </p:stCondLst>
                  <p:endCondLst>
                    <p:cond evt="onStopAudio" delay="0">
                      <p:tgtEl>
                        <p:sldTgt/>
                      </p:tgtEl>
                    </p:cond>
                  </p:endCondLst>
                </p:cTn>
                <p:tgtEl>
                  <p:spTgt spid="4115"/>
                </p:tgtEl>
              </p:cMediaNode>
            </p:audio>
            <p:seq concurrent="1" nextAc="seek">
              <p:cTn id="80" restart="whenNotActive" fill="hold" evtFilter="cancelBubble" nodeType="interactiveSeq">
                <p:stCondLst>
                  <p:cond evt="onClick" delay="0">
                    <p:tgtEl>
                      <p:spTgt spid="41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mediacall" presetSubtype="0" fill="hold" nodeType="clickEffect">
                                  <p:stCondLst>
                                    <p:cond delay="0"/>
                                  </p:stCondLst>
                                  <p:childTnLst>
                                    <p:cmd type="call" cmd="playFrom(0.0)">
                                      <p:cBhvr>
                                        <p:cTn id="84" dur="1" fill="hold"/>
                                        <p:tgtEl>
                                          <p:spTgt spid="4116"/>
                                        </p:tgtEl>
                                      </p:cBhvr>
                                    </p:cmd>
                                  </p:childTnLst>
                                </p:cTn>
                              </p:par>
                            </p:childTnLst>
                          </p:cTn>
                        </p:par>
                      </p:childTnLst>
                    </p:cTn>
                  </p:par>
                </p:childTnLst>
              </p:cTn>
              <p:nextCondLst>
                <p:cond evt="onClick" delay="0">
                  <p:tgtEl>
                    <p:spTgt spid="4116"/>
                  </p:tgtEl>
                </p:cond>
              </p:nextCondLst>
            </p:seq>
            <p:audio>
              <p:cMediaNode vol="80000">
                <p:cTn id="85" fill="hold" display="0">
                  <p:stCondLst>
                    <p:cond delay="indefinite"/>
                  </p:stCondLst>
                  <p:endCondLst>
                    <p:cond evt="onStopAudio" delay="0">
                      <p:tgtEl>
                        <p:sldTgt/>
                      </p:tgtEl>
                    </p:cond>
                  </p:endCondLst>
                </p:cTn>
                <p:tgtEl>
                  <p:spTgt spid="4116"/>
                </p:tgtEl>
              </p:cMediaNode>
            </p:audio>
            <p:seq concurrent="1" nextAc="seek">
              <p:cTn id="86" restart="whenNotActive" fill="hold" evtFilter="cancelBubble" nodeType="interactiveSeq">
                <p:stCondLst>
                  <p:cond evt="onClick" delay="0">
                    <p:tgtEl>
                      <p:spTgt spid="411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mediacall" presetSubtype="0" fill="hold" nodeType="clickEffect">
                                  <p:stCondLst>
                                    <p:cond delay="0"/>
                                  </p:stCondLst>
                                  <p:childTnLst>
                                    <p:cmd type="call" cmd="playFrom(0.0)">
                                      <p:cBhvr>
                                        <p:cTn id="90" dur="1008" fill="hold"/>
                                        <p:tgtEl>
                                          <p:spTgt spid="4117"/>
                                        </p:tgtEl>
                                      </p:cBhvr>
                                    </p:cmd>
                                  </p:childTnLst>
                                </p:cTn>
                              </p:par>
                            </p:childTnLst>
                          </p:cTn>
                        </p:par>
                      </p:childTnLst>
                    </p:cTn>
                  </p:par>
                </p:childTnLst>
              </p:cTn>
              <p:nextCondLst>
                <p:cond evt="onClick" delay="0">
                  <p:tgtEl>
                    <p:spTgt spid="4117"/>
                  </p:tgtEl>
                </p:cond>
              </p:nextCondLst>
            </p:seq>
            <p:audio>
              <p:cMediaNode vol="80000">
                <p:cTn id="91" fill="hold" display="0">
                  <p:stCondLst>
                    <p:cond delay="indefinite"/>
                  </p:stCondLst>
                  <p:endCondLst>
                    <p:cond evt="onStopAudio" delay="0">
                      <p:tgtEl>
                        <p:sldTgt/>
                      </p:tgtEl>
                    </p:cond>
                  </p:endCondLst>
                </p:cTn>
                <p:tgtEl>
                  <p:spTgt spid="4117"/>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HNR</a:t>
            </a:r>
          </a:p>
        </p:txBody>
      </p:sp>
      <p:sp>
        <p:nvSpPr>
          <p:cNvPr id="3" name="Content Placeholder 2"/>
          <p:cNvSpPr>
            <a:spLocks noGrp="1"/>
          </p:cNvSpPr>
          <p:nvPr>
            <p:ph idx="1"/>
          </p:nvPr>
        </p:nvSpPr>
        <p:spPr/>
        <p:txBody>
          <a:bodyPr/>
          <a:lstStyle/>
          <a:p>
            <a:r>
              <a:rPr lang="en-US" dirty="0">
                <a:solidFill>
                  <a:srgbClr val="0066FF"/>
                </a:solidFill>
              </a:rPr>
              <a:t>Harmonics to Noise Ratio</a:t>
            </a:r>
          </a:p>
          <a:p>
            <a:pPr lvl="1"/>
            <a:r>
              <a:rPr lang="en-US" dirty="0"/>
              <a:t>Ratio between periodic and aperiodic components of a voiced speech segment</a:t>
            </a:r>
          </a:p>
          <a:p>
            <a:r>
              <a:rPr lang="en-US" dirty="0">
                <a:solidFill>
                  <a:srgbClr val="0066FF"/>
                </a:solidFill>
              </a:rPr>
              <a:t>Periodic</a:t>
            </a:r>
            <a:r>
              <a:rPr lang="en-US" dirty="0"/>
              <a:t>: </a:t>
            </a:r>
            <a:r>
              <a:rPr lang="en-US" dirty="0">
                <a:solidFill>
                  <a:srgbClr val="FF0000"/>
                </a:solidFill>
              </a:rPr>
              <a:t>vocal fold vibration</a:t>
            </a:r>
          </a:p>
          <a:p>
            <a:r>
              <a:rPr lang="en-US" dirty="0">
                <a:solidFill>
                  <a:srgbClr val="0066FF"/>
                </a:solidFill>
              </a:rPr>
              <a:t>Non-periodic</a:t>
            </a:r>
            <a:r>
              <a:rPr lang="en-US" dirty="0"/>
              <a:t>: </a:t>
            </a:r>
            <a:r>
              <a:rPr lang="en-US" dirty="0">
                <a:solidFill>
                  <a:srgbClr val="FF0000"/>
                </a:solidFill>
              </a:rPr>
              <a:t>glottal noise</a:t>
            </a:r>
          </a:p>
          <a:p>
            <a:r>
              <a:rPr lang="en-US" dirty="0">
                <a:solidFill>
                  <a:srgbClr val="0066FF"/>
                </a:solidFill>
              </a:rPr>
              <a:t>Lower HNR </a:t>
            </a:r>
            <a:r>
              <a:rPr lang="en-US" dirty="0"/>
              <a:t>-&gt; more noise in signal, perceived as </a:t>
            </a:r>
            <a:r>
              <a:rPr lang="en-US" dirty="0">
                <a:solidFill>
                  <a:srgbClr val="FF0000"/>
                </a:solidFill>
              </a:rPr>
              <a:t>hoarseness, breathiness, roughness</a:t>
            </a:r>
          </a:p>
          <a:p>
            <a:r>
              <a:rPr lang="en-US" dirty="0"/>
              <a:t>Used to diagnose </a:t>
            </a:r>
            <a:r>
              <a:rPr lang="en-US" dirty="0">
                <a:solidFill>
                  <a:srgbClr val="C00000"/>
                </a:solidFill>
                <a:hlinkClick r:id="rId3"/>
              </a:rPr>
              <a:t>pathologic voices</a:t>
            </a:r>
            <a:endParaRPr lang="en-US" dirty="0">
              <a:solidFill>
                <a:srgbClr val="C00000"/>
              </a:solidFill>
            </a:endParaRP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57</a:t>
            </a:fld>
            <a:endParaRPr lang="en-US"/>
          </a:p>
        </p:txBody>
      </p:sp>
    </p:spTree>
    <p:extLst>
      <p:ext uri="{BB962C8B-B14F-4D97-AF65-F5344CB8AC3E}">
        <p14:creationId xmlns:p14="http://schemas.microsoft.com/office/powerpoint/2010/main" val="762090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Waveforms</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58</a:t>
            </a:fld>
            <a:endParaRPr lang="en-US"/>
          </a:p>
        </p:txBody>
      </p:sp>
      <p:pic>
        <p:nvPicPr>
          <p:cNvPr id="6" name="Picture 4" descr="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89156"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80D991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1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Fricative vs. Vowel</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59</a:t>
            </a:fld>
            <a:endParaRPr lang="en-US"/>
          </a:p>
        </p:txBody>
      </p:sp>
      <p:pic>
        <p:nvPicPr>
          <p:cNvPr id="6" name="Picture 4" descr="fric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5938"/>
            <a:ext cx="9144000" cy="225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18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596637" cy="6858000"/>
          </a:xfrm>
          <a:prstGeom prst="rect">
            <a:avLst/>
          </a:prstGeom>
        </p:spPr>
      </p:pic>
      <p:pic>
        <p:nvPicPr>
          <p:cNvPr id="5"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17968" y="609600"/>
            <a:ext cx="812800" cy="812800"/>
          </a:xfrm>
          <a:prstGeom prst="rect">
            <a:avLst/>
          </a:prstGeom>
        </p:spPr>
      </p:pic>
    </p:spTree>
    <p:extLst>
      <p:ext uri="{BB962C8B-B14F-4D97-AF65-F5344CB8AC3E}">
        <p14:creationId xmlns:p14="http://schemas.microsoft.com/office/powerpoint/2010/main" val="48078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a:t>
            </a:r>
          </a:p>
        </p:txBody>
      </p:sp>
      <p:sp>
        <p:nvSpPr>
          <p:cNvPr id="3" name="Content Placeholder 2"/>
          <p:cNvSpPr>
            <a:spLocks noGrp="1"/>
          </p:cNvSpPr>
          <p:nvPr>
            <p:ph idx="1"/>
          </p:nvPr>
        </p:nvSpPr>
        <p:spPr/>
        <p:txBody>
          <a:bodyPr/>
          <a:lstStyle/>
          <a:p>
            <a:r>
              <a:rPr lang="en-US" dirty="0"/>
              <a:t>Representation of the </a:t>
            </a:r>
            <a:r>
              <a:rPr lang="en-US" b="1" i="1" dirty="0">
                <a:solidFill>
                  <a:srgbClr val="0066FF"/>
                </a:solidFill>
              </a:rPr>
              <a:t>different frequency components </a:t>
            </a:r>
            <a:r>
              <a:rPr lang="en-US" dirty="0"/>
              <a:t>of a waveform: amount of power (</a:t>
            </a:r>
            <a:r>
              <a:rPr lang="en-US" dirty="0" err="1"/>
              <a:t>dbs</a:t>
            </a:r>
            <a:r>
              <a:rPr lang="en-US" dirty="0"/>
              <a:t>) as a function of frequency (Hz)</a:t>
            </a:r>
          </a:p>
          <a:p>
            <a:pPr lvl="1"/>
            <a:r>
              <a:rPr lang="en-US" dirty="0"/>
              <a:t>Computed by a </a:t>
            </a:r>
            <a:r>
              <a:rPr lang="en-US" dirty="0">
                <a:solidFill>
                  <a:srgbClr val="0066FF"/>
                </a:solidFill>
                <a:hlinkClick r:id="rId3"/>
              </a:rPr>
              <a:t>Fourier Transform</a:t>
            </a:r>
            <a:endParaRPr lang="en-US" dirty="0">
              <a:solidFill>
                <a:srgbClr val="0066FF"/>
              </a:solidFill>
            </a:endParaRPr>
          </a:p>
          <a:p>
            <a:pPr lvl="2"/>
            <a:r>
              <a:rPr lang="en-US" dirty="0">
                <a:solidFill>
                  <a:srgbClr val="0066FF"/>
                </a:solidFill>
              </a:rPr>
              <a:t>FTs </a:t>
            </a:r>
            <a:r>
              <a:rPr lang="en-US" dirty="0"/>
              <a:t>can take a complex waveform and decompose it into its constituent frequencies</a:t>
            </a:r>
          </a:p>
          <a:p>
            <a:pPr lvl="2"/>
            <a:r>
              <a:rPr lang="en-US" dirty="0"/>
              <a:t>Here are some useful tools for computing spectra and also spectrograms using </a:t>
            </a:r>
            <a:r>
              <a:rPr lang="en-US" dirty="0" err="1">
                <a:solidFill>
                  <a:srgbClr val="0066FF"/>
                </a:solidFill>
                <a:hlinkClick r:id="rId4"/>
              </a:rPr>
              <a:t>LibROSA</a:t>
            </a:r>
            <a:endParaRPr lang="en-US" dirty="0">
              <a:solidFill>
                <a:srgbClr val="0066FF"/>
              </a:solidFill>
            </a:endParaRPr>
          </a:p>
          <a:p>
            <a:pPr lvl="1"/>
            <a:r>
              <a:rPr lang="en-US" dirty="0">
                <a:solidFill>
                  <a:srgbClr val="0066FF"/>
                </a:solidFill>
              </a:rPr>
              <a:t>Linear Predictive Coding </a:t>
            </a:r>
            <a:r>
              <a:rPr lang="en-US" dirty="0"/>
              <a:t>(LPC) spectrum </a:t>
            </a:r>
            <a:r>
              <a:rPr lang="mr-IN" dirty="0"/>
              <a:t>–</a:t>
            </a:r>
            <a:r>
              <a:rPr lang="en-US" dirty="0"/>
              <a:t> smoothed version</a:t>
            </a:r>
          </a:p>
          <a:p>
            <a:pPr lvl="2"/>
            <a:r>
              <a:rPr lang="en-US" dirty="0"/>
              <a:t>Here are more </a:t>
            </a:r>
            <a:r>
              <a:rPr lang="en-US" dirty="0">
                <a:hlinkClick r:id="rId5"/>
              </a:rPr>
              <a:t>python tools</a:t>
            </a:r>
            <a:r>
              <a:rPr lang="en-US" dirty="0"/>
              <a:t> for LPC</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60</a:t>
            </a:fld>
            <a:endParaRPr lang="en-US"/>
          </a:p>
        </p:txBody>
      </p:sp>
    </p:spTree>
    <p:extLst>
      <p:ext uri="{BB962C8B-B14F-4D97-AF65-F5344CB8AC3E}">
        <p14:creationId xmlns:p14="http://schemas.microsoft.com/office/powerpoint/2010/main" val="87027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[ae] Waveform from “had”</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61</a:t>
            </a:fld>
            <a:endParaRPr lang="en-US"/>
          </a:p>
        </p:txBody>
      </p:sp>
      <p:sp>
        <p:nvSpPr>
          <p:cNvPr id="8" name="Content Placeholder 2"/>
          <p:cNvSpPr txBox="1">
            <a:spLocks/>
          </p:cNvSpPr>
          <p:nvPr/>
        </p:nvSpPr>
        <p:spPr bwMode="auto">
          <a:xfrm>
            <a:off x="457200" y="3352800"/>
            <a:ext cx="8229600" cy="27733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Complex wave repeated 10 times (~234 Hz)</a:t>
            </a:r>
          </a:p>
          <a:p>
            <a:r>
              <a:rPr lang="en-US" sz="2400" kern="0" dirty="0"/>
              <a:t>Smaller waves repeated 4 times per large (~936 Hz)</a:t>
            </a:r>
          </a:p>
          <a:p>
            <a:r>
              <a:rPr lang="en-US" sz="2400" kern="0" dirty="0"/>
              <a:t>Two tiny waves on the peak of 936 Hz waves (~1872 Hz)</a:t>
            </a:r>
            <a:endParaRPr lang="en-US" kern="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34269"/>
            <a:ext cx="8928100" cy="2159000"/>
          </a:xfrm>
          <a:prstGeom prst="rect">
            <a:avLst/>
          </a:prstGeom>
        </p:spPr>
      </p:pic>
    </p:spTree>
    <p:extLst>
      <p:ext uri="{BB962C8B-B14F-4D97-AF65-F5344CB8AC3E}">
        <p14:creationId xmlns:p14="http://schemas.microsoft.com/office/powerpoint/2010/main" val="1088349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“Slice”</a:t>
            </a:r>
          </a:p>
        </p:txBody>
      </p:sp>
      <p:sp>
        <p:nvSpPr>
          <p:cNvPr id="3" name="Content Placeholder 2"/>
          <p:cNvSpPr>
            <a:spLocks noGrp="1"/>
          </p:cNvSpPr>
          <p:nvPr>
            <p:ph idx="1"/>
          </p:nvPr>
        </p:nvSpPr>
        <p:spPr/>
        <p:txBody>
          <a:bodyPr/>
          <a:lstStyle/>
          <a:p>
            <a:r>
              <a:rPr lang="en-US" dirty="0"/>
              <a:t>Represents frequency components: </a:t>
            </a:r>
            <a:r>
              <a:rPr lang="en-US" b="1" i="1" dirty="0">
                <a:solidFill>
                  <a:srgbClr val="0066FF"/>
                </a:solidFill>
              </a:rPr>
              <a:t>Sound pressure at different frequencies</a:t>
            </a:r>
          </a:p>
          <a:p>
            <a:pPr lvl="1"/>
            <a:r>
              <a:rPr lang="en-US" sz="2400" dirty="0"/>
              <a:t>Computed by the Fourier Transform</a:t>
            </a: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1"/>
            <a:r>
              <a:rPr lang="en-US" sz="2400" dirty="0">
                <a:solidFill>
                  <a:srgbClr val="000000"/>
                </a:solidFill>
              </a:rPr>
              <a:t>Peaks at 930 Hz, 1860 Hz, and 3020 Hz</a:t>
            </a:r>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88738"/>
            <a:ext cx="4940300" cy="2321462"/>
          </a:xfrm>
          <a:prstGeom prst="rect">
            <a:avLst/>
          </a:prstGeom>
        </p:spPr>
      </p:pic>
    </p:spTree>
    <p:extLst>
      <p:ext uri="{BB962C8B-B14F-4D97-AF65-F5344CB8AC3E}">
        <p14:creationId xmlns:p14="http://schemas.microsoft.com/office/powerpoint/2010/main" val="1413784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Spectrogram:  Many Spectra</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63</a:t>
            </a:fld>
            <a:endParaRPr lang="en-US"/>
          </a:p>
        </p:txBody>
      </p:sp>
      <p:pic>
        <p:nvPicPr>
          <p:cNvPr id="6" name="Picture 4" descr="spec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3113"/>
            <a:ext cx="9144000"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B80D9917.WAV">
            <a:hlinkClick r:id="" action="ppaction://media"/>
            <a:extLst>
              <a:ext uri="{FF2B5EF4-FFF2-40B4-BE49-F238E27FC236}">
                <a16:creationId xmlns:a16="http://schemas.microsoft.com/office/drawing/2014/main" id="{2DB10F22-48E2-A6F5-D9AC-A68D70E26EC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5114925"/>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59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Formants for English Vowels</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64</a:t>
            </a:fld>
            <a:endParaRPr lang="en-US"/>
          </a:p>
        </p:txBody>
      </p:sp>
      <p:pic>
        <p:nvPicPr>
          <p:cNvPr id="6" name="Picture 3"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818" y="1535906"/>
            <a:ext cx="6456363"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947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Source-filter Model</a:t>
            </a:r>
          </a:p>
        </p:txBody>
      </p:sp>
      <p:sp>
        <p:nvSpPr>
          <p:cNvPr id="3" name="Content Placeholder 2"/>
          <p:cNvSpPr>
            <a:spLocks noGrp="1"/>
          </p:cNvSpPr>
          <p:nvPr>
            <p:ph idx="1"/>
          </p:nvPr>
        </p:nvSpPr>
        <p:spPr/>
        <p:txBody>
          <a:bodyPr/>
          <a:lstStyle/>
          <a:p>
            <a:r>
              <a:rPr lang="en-US" dirty="0"/>
              <a:t>Why do different vowels have different spectral signatures?</a:t>
            </a:r>
          </a:p>
          <a:p>
            <a:pPr lvl="1"/>
            <a:r>
              <a:rPr lang="en-US" dirty="0"/>
              <a:t>Source = glottis</a:t>
            </a:r>
          </a:p>
          <a:p>
            <a:pPr lvl="1"/>
            <a:r>
              <a:rPr lang="en-US" dirty="0"/>
              <a:t>Filter = vocal tract</a:t>
            </a:r>
          </a:p>
          <a:p>
            <a:r>
              <a:rPr lang="en-US" dirty="0"/>
              <a:t>When we produce vowels, we change the shape of the vocal tract cavity by placing articulators in particular positions</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65</a:t>
            </a:fld>
            <a:endParaRPr lang="en-US"/>
          </a:p>
        </p:txBody>
      </p:sp>
    </p:spTree>
    <p:extLst>
      <p:ext uri="{BB962C8B-B14F-4D97-AF65-F5344CB8AC3E}">
        <p14:creationId xmlns:p14="http://schemas.microsoft.com/office/powerpoint/2010/main" val="1070722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Spectrograms: Changes in Vowels Based on Consonant Contexts</a:t>
            </a:r>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66</a:t>
            </a:fld>
            <a:endParaRPr lang="en-US"/>
          </a:p>
        </p:txBody>
      </p:sp>
      <p:pic>
        <p:nvPicPr>
          <p:cNvPr id="6" name="Picture 4"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313786"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892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for Analysis: MFCCs</a:t>
            </a:r>
          </a:p>
        </p:txBody>
      </p:sp>
      <p:sp>
        <p:nvSpPr>
          <p:cNvPr id="3" name="Content Placeholder 2"/>
          <p:cNvSpPr>
            <a:spLocks noGrp="1"/>
          </p:cNvSpPr>
          <p:nvPr>
            <p:ph idx="1"/>
          </p:nvPr>
        </p:nvSpPr>
        <p:spPr/>
        <p:txBody>
          <a:bodyPr/>
          <a:lstStyle/>
          <a:p>
            <a:r>
              <a:rPr lang="en-US" dirty="0"/>
              <a:t>Sounds that we generate are filtered by the shape of the vocal tract (tongue, teeth etc.)</a:t>
            </a:r>
          </a:p>
          <a:p>
            <a:r>
              <a:rPr lang="en-US" dirty="0"/>
              <a:t>If we can determine the shape, we can identify the phoneme being produced</a:t>
            </a:r>
          </a:p>
          <a:p>
            <a:r>
              <a:rPr lang="en-US" dirty="0">
                <a:solidFill>
                  <a:srgbClr val="0066FF"/>
                </a:solidFill>
              </a:rPr>
              <a:t>Mel Frequency Cepstral Coefficients  </a:t>
            </a:r>
            <a:r>
              <a:rPr lang="en-US" dirty="0"/>
              <a:t>are widely used features in speech recognition to approximate these shapes</a:t>
            </a:r>
          </a:p>
          <a:p>
            <a:r>
              <a:rPr lang="en-US" dirty="0"/>
              <a:t>Can be calculated using this </a:t>
            </a:r>
            <a:r>
              <a:rPr lang="en-US" dirty="0">
                <a:hlinkClick r:id="rId3"/>
              </a:rPr>
              <a:t>python library </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67</a:t>
            </a:fld>
            <a:endParaRPr lang="en-US"/>
          </a:p>
        </p:txBody>
      </p:sp>
    </p:spTree>
    <p:extLst>
      <p:ext uri="{BB962C8B-B14F-4D97-AF65-F5344CB8AC3E}">
        <p14:creationId xmlns:p14="http://schemas.microsoft.com/office/powerpoint/2010/main" val="1041629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Mystery Spectrogram</a:t>
            </a:r>
          </a:p>
        </p:txBody>
      </p:sp>
      <p:sp>
        <p:nvSpPr>
          <p:cNvPr id="2" name="Date Placeholder 1"/>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68</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2917"/>
            <a:ext cx="9144000" cy="2957029"/>
          </a:xfrm>
          <a:prstGeom prst="rect">
            <a:avLst/>
          </a:prstGeom>
        </p:spPr>
      </p:pic>
      <p:pic>
        <p:nvPicPr>
          <p:cNvPr id="10" name="rain2.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163329" y="457200"/>
            <a:ext cx="795338" cy="795338"/>
          </a:xfrm>
        </p:spPr>
      </p:pic>
    </p:spTree>
    <p:extLst>
      <p:ext uri="{BB962C8B-B14F-4D97-AF65-F5344CB8AC3E}">
        <p14:creationId xmlns:p14="http://schemas.microsoft.com/office/powerpoint/2010/main" val="46433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MFCC Calculation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Frame the signal into short frames</a:t>
            </a:r>
          </a:p>
          <a:p>
            <a:pPr marL="514350" indent="-514350">
              <a:buFont typeface="+mj-lt"/>
              <a:buAutoNum type="arabicPeriod"/>
            </a:pPr>
            <a:r>
              <a:rPr lang="en-US" dirty="0"/>
              <a:t>Take the Fourier transform of the signal</a:t>
            </a:r>
          </a:p>
          <a:p>
            <a:pPr marL="514350" indent="-514350">
              <a:buFont typeface="+mj-lt"/>
              <a:buAutoNum type="arabicPeriod"/>
            </a:pPr>
            <a:r>
              <a:rPr lang="en-US" dirty="0"/>
              <a:t>Apply </a:t>
            </a:r>
            <a:r>
              <a:rPr lang="en-US" dirty="0" err="1"/>
              <a:t>mel</a:t>
            </a:r>
            <a:r>
              <a:rPr lang="en-US" dirty="0"/>
              <a:t> </a:t>
            </a:r>
            <a:r>
              <a:rPr lang="en-US" dirty="0" err="1"/>
              <a:t>filterbank</a:t>
            </a:r>
            <a:r>
              <a:rPr lang="en-US" dirty="0"/>
              <a:t> to power spectra, sum up energy in each filter</a:t>
            </a:r>
          </a:p>
          <a:p>
            <a:pPr marL="514350" indent="-514350">
              <a:buFont typeface="+mj-lt"/>
              <a:buAutoNum type="arabicPeriod"/>
            </a:pPr>
            <a:r>
              <a:rPr lang="en-US" dirty="0"/>
              <a:t>Take the log of all </a:t>
            </a:r>
            <a:r>
              <a:rPr lang="en-US" dirty="0" err="1"/>
              <a:t>filterbank</a:t>
            </a:r>
            <a:r>
              <a:rPr lang="en-US" dirty="0"/>
              <a:t> energies</a:t>
            </a:r>
          </a:p>
          <a:p>
            <a:pPr marL="514350" indent="-514350">
              <a:buFont typeface="+mj-lt"/>
              <a:buAutoNum type="arabicPeriod"/>
            </a:pPr>
            <a:r>
              <a:rPr lang="en-US" dirty="0"/>
              <a:t>Take the Discrete Cosine Transform (DCT) of the log </a:t>
            </a:r>
            <a:r>
              <a:rPr lang="en-US" dirty="0" err="1"/>
              <a:t>filterbank</a:t>
            </a:r>
            <a:r>
              <a:rPr lang="en-US" dirty="0"/>
              <a:t> energies</a:t>
            </a:r>
          </a:p>
          <a:p>
            <a:pPr marL="514350" indent="-514350">
              <a:buFont typeface="+mj-lt"/>
              <a:buAutoNum type="arabicPeriod"/>
            </a:pPr>
            <a:r>
              <a:rPr lang="en-US" dirty="0"/>
              <a:t>Keep DCT coefficients 2-13</a:t>
            </a:r>
          </a:p>
          <a:p>
            <a:pPr marL="514350" indent="-514350">
              <a:buFont typeface="+mj-lt"/>
              <a:buAutoNum type="arabicPeriod"/>
            </a:pPr>
            <a:r>
              <a:rPr lang="en-US" dirty="0"/>
              <a:t>Or… use this </a:t>
            </a:r>
            <a:r>
              <a:rPr lang="en-US" dirty="0">
                <a:hlinkClick r:id="rId3"/>
              </a:rPr>
              <a:t>python library </a:t>
            </a:r>
            <a:r>
              <a:rPr lang="en-US" dirty="0">
                <a:sym typeface="Wingdings" pitchFamily="2" charset="2"/>
              </a:rPr>
              <a:t></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69</a:t>
            </a:fld>
            <a:endParaRPr lang="en-US"/>
          </a:p>
        </p:txBody>
      </p:sp>
    </p:spTree>
    <p:extLst>
      <p:ext uri="{BB962C8B-B14F-4D97-AF65-F5344CB8AC3E}">
        <p14:creationId xmlns:p14="http://schemas.microsoft.com/office/powerpoint/2010/main" val="75557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9/20/22</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605670" cy="6858000"/>
          </a:xfrm>
          <a:prstGeom prst="rect">
            <a:avLst/>
          </a:prstGeom>
        </p:spPr>
      </p:pic>
      <p:pic>
        <p:nvPicPr>
          <p:cNvPr id="5" name="b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533400"/>
            <a:ext cx="812800" cy="812800"/>
          </a:xfrm>
          <a:prstGeom prst="rect">
            <a:avLst/>
          </a:prstGeom>
        </p:spPr>
      </p:pic>
    </p:spTree>
    <p:extLst>
      <p:ext uri="{BB962C8B-B14F-4D97-AF65-F5344CB8AC3E}">
        <p14:creationId xmlns:p14="http://schemas.microsoft.com/office/powerpoint/2010/main" val="146933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p:txBody>
          <a:bodyPr/>
          <a:lstStyle/>
          <a:p>
            <a:pPr eaLnBrk="1" hangingPunct="1"/>
            <a:r>
              <a:rPr lang="en-US" dirty="0">
                <a:solidFill>
                  <a:srgbClr val="0066FF"/>
                </a:solidFill>
                <a:latin typeface="Arial" charset="0"/>
              </a:rPr>
              <a:t>Download </a:t>
            </a:r>
            <a:r>
              <a:rPr lang="en-US" dirty="0" err="1">
                <a:solidFill>
                  <a:srgbClr val="0066FF"/>
                </a:solidFill>
                <a:latin typeface="Arial" charset="0"/>
              </a:rPr>
              <a:t>Praat</a:t>
            </a:r>
            <a:r>
              <a:rPr lang="en-US" dirty="0">
                <a:solidFill>
                  <a:srgbClr val="0066FF"/>
                </a:solidFill>
                <a:latin typeface="Arial" charset="0"/>
              </a:rPr>
              <a:t> </a:t>
            </a:r>
            <a:r>
              <a:rPr lang="en-US" dirty="0">
                <a:latin typeface="Arial" charset="0"/>
              </a:rPr>
              <a:t>from the link on the  course syllabus page</a:t>
            </a:r>
          </a:p>
          <a:p>
            <a:pPr eaLnBrk="1" hangingPunct="1"/>
            <a:r>
              <a:rPr lang="en-US" dirty="0">
                <a:latin typeface="Arial" charset="0"/>
              </a:rPr>
              <a:t>Read the </a:t>
            </a:r>
            <a:r>
              <a:rPr lang="en-US" dirty="0" err="1">
                <a:solidFill>
                  <a:srgbClr val="0066FF"/>
                </a:solidFill>
                <a:latin typeface="Arial" charset="0"/>
              </a:rPr>
              <a:t>Praat</a:t>
            </a:r>
            <a:r>
              <a:rPr lang="en-US" dirty="0">
                <a:solidFill>
                  <a:srgbClr val="0066FF"/>
                </a:solidFill>
                <a:latin typeface="Arial" charset="0"/>
              </a:rPr>
              <a:t> tutorial </a:t>
            </a:r>
            <a:r>
              <a:rPr lang="en-US" dirty="0">
                <a:latin typeface="Arial" charset="0"/>
              </a:rPr>
              <a:t>linked from the syllabus</a:t>
            </a:r>
          </a:p>
          <a:p>
            <a:pPr eaLnBrk="1" hangingPunct="1"/>
            <a:r>
              <a:rPr lang="en-US" dirty="0">
                <a:latin typeface="Arial" charset="0"/>
              </a:rPr>
              <a:t>Bring a </a:t>
            </a:r>
            <a:r>
              <a:rPr lang="en-US" dirty="0">
                <a:solidFill>
                  <a:srgbClr val="0066FF"/>
                </a:solidFill>
                <a:latin typeface="Arial" charset="0"/>
              </a:rPr>
              <a:t>laptop and headphones with mic </a:t>
            </a:r>
            <a:r>
              <a:rPr lang="en-US" dirty="0">
                <a:latin typeface="Arial" charset="0"/>
              </a:rPr>
              <a:t>to class</a:t>
            </a:r>
          </a:p>
          <a:p>
            <a:pPr eaLnBrk="1" hangingPunct="1"/>
            <a:r>
              <a:rPr lang="en-US" dirty="0">
                <a:solidFill>
                  <a:srgbClr val="CC3300"/>
                </a:solidFill>
                <a:latin typeface="Arial" charset="0"/>
              </a:rPr>
              <a:t>If you have a chance</a:t>
            </a:r>
            <a:r>
              <a:rPr lang="en-US" dirty="0">
                <a:latin typeface="Arial" charset="0"/>
              </a:rPr>
              <a:t>, record yourself in a quiet room and check your pitch, intensity, and voice quality in </a:t>
            </a:r>
            <a:r>
              <a:rPr lang="en-US" dirty="0" err="1">
                <a:latin typeface="Arial" charset="0"/>
              </a:rPr>
              <a:t>Praat</a:t>
            </a:r>
            <a:endParaRPr lang="en-US" dirty="0">
              <a:latin typeface="Arial" charset="0"/>
            </a:endParaRPr>
          </a:p>
          <a:p>
            <a:pPr eaLnBrk="1" hangingPunct="1"/>
            <a:r>
              <a:rPr lang="en-US">
                <a:latin typeface="Arial" charset="0"/>
              </a:rPr>
              <a:t>Any questions?</a:t>
            </a:r>
            <a:endParaRPr lang="en-US" dirty="0">
              <a:latin typeface="Arial" charset="0"/>
            </a:endParaRPr>
          </a:p>
          <a:p>
            <a:pPr eaLnBrk="1" hangingPunct="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9/20/22</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70</a:t>
            </a:fld>
            <a:endParaRPr lang="en-US"/>
          </a:p>
        </p:txBody>
      </p:sp>
    </p:spTree>
    <p:extLst>
      <p:ext uri="{BB962C8B-B14F-4D97-AF65-F5344CB8AC3E}">
        <p14:creationId xmlns:p14="http://schemas.microsoft.com/office/powerpoint/2010/main" val="1583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72895A-C4DD-DA43-8F0E-3C47CE03B3CC}" type="datetime1">
              <a:rPr lang="en-US"/>
              <a:pPr eaLnBrk="1" hangingPunct="1"/>
              <a:t>9/20/22</a:t>
            </a:fld>
            <a:endParaRPr lang="en-US"/>
          </a:p>
        </p:txBody>
      </p:sp>
      <p:sp>
        <p:nvSpPr>
          <p:cNvPr id="512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B9ED5-28F8-AE4E-92E9-AC7C15008107}" type="slidenum">
              <a:rPr lang="en-US"/>
              <a:pPr eaLnBrk="1" hangingPunct="1"/>
              <a:t>8</a:t>
            </a:fld>
            <a:endParaRPr lang="en-US"/>
          </a:p>
        </p:txBody>
      </p:sp>
      <p:sp>
        <p:nvSpPr>
          <p:cNvPr id="5124" name="Rectangle 2"/>
          <p:cNvSpPr>
            <a:spLocks noGrp="1" noChangeArrowheads="1"/>
          </p:cNvSpPr>
          <p:nvPr>
            <p:ph type="title"/>
          </p:nvPr>
        </p:nvSpPr>
        <p:spPr/>
        <p:txBody>
          <a:bodyPr/>
          <a:lstStyle/>
          <a:p>
            <a:pPr eaLnBrk="1" hangingPunct="1"/>
            <a:r>
              <a:rPr lang="en-US">
                <a:latin typeface="Arial" charset="0"/>
              </a:rPr>
              <a:t>Goal 2: Determining </a:t>
            </a:r>
            <a:r>
              <a:rPr lang="en-US" b="1" i="1">
                <a:latin typeface="Arial" charset="0"/>
              </a:rPr>
              <a:t>How</a:t>
            </a:r>
            <a:r>
              <a:rPr lang="en-US">
                <a:latin typeface="Arial" charset="0"/>
              </a:rPr>
              <a:t> things are said is sometimes critical to understanding</a:t>
            </a:r>
          </a:p>
        </p:txBody>
      </p:sp>
      <p:sp>
        <p:nvSpPr>
          <p:cNvPr id="5125" name="Rectangle 3"/>
          <p:cNvSpPr>
            <a:spLocks noGrp="1" noChangeArrowheads="1"/>
          </p:cNvSpPr>
          <p:nvPr>
            <p:ph type="body" idx="1"/>
          </p:nvPr>
        </p:nvSpPr>
        <p:spPr/>
        <p:txBody>
          <a:bodyPr/>
          <a:lstStyle/>
          <a:p>
            <a:pPr eaLnBrk="1" hangingPunct="1"/>
            <a:r>
              <a:rPr lang="en-US" dirty="0">
                <a:latin typeface="Arial" charset="0"/>
              </a:rPr>
              <a:t>Intonation</a:t>
            </a:r>
          </a:p>
          <a:p>
            <a:pPr lvl="1" eaLnBrk="1" hangingPunct="1"/>
            <a:r>
              <a:rPr lang="en-US" dirty="0">
                <a:latin typeface="Arial" charset="0"/>
              </a:rPr>
              <a:t>Forensic Linguistics: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TTS: </a:t>
            </a:r>
            <a:r>
              <a:rPr lang="ja-JP" altLang="en-US" dirty="0">
                <a:solidFill>
                  <a:srgbClr val="FF0000"/>
                </a:solidFill>
                <a:latin typeface="Arial" charset="0"/>
              </a:rPr>
              <a:t>‘</a:t>
            </a:r>
            <a:r>
              <a:rPr lang="en-US" dirty="0">
                <a:solidFill>
                  <a:srgbClr val="FF0000"/>
                </a:solidFill>
                <a:latin typeface="Arial" charset="0"/>
              </a:rPr>
              <a:t>Are you leaving tomorrow./?</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What information do we need to extract from or generate in the speech signal? </a:t>
            </a:r>
          </a:p>
          <a:p>
            <a:pPr lvl="1" eaLnBrk="1" hangingPunct="1"/>
            <a:r>
              <a:rPr lang="en-US" dirty="0">
                <a:latin typeface="Arial" charset="0"/>
              </a:rPr>
              <a:t>What tools do we have to do this?</a:t>
            </a:r>
          </a:p>
          <a:p>
            <a:pPr eaLnBrk="1" hangingPunct="1"/>
            <a:endParaRPr lang="en-US" dirty="0">
              <a:latin typeface="Arial" charset="0"/>
            </a:endParaRPr>
          </a:p>
        </p:txBody>
      </p:sp>
      <p:pic>
        <p:nvPicPr>
          <p:cNvPr id="2"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duotone>
              <a:prstClr val="black"/>
              <a:schemeClr val="accent6">
                <a:tint val="45000"/>
                <a:satMod val="400000"/>
              </a:schemeClr>
            </a:duotone>
          </a:blip>
          <a:stretch>
            <a:fillRect/>
          </a:stretch>
        </p:blipFill>
        <p:spPr>
          <a:xfrm>
            <a:off x="2311400" y="2514600"/>
            <a:ext cx="558800" cy="558800"/>
          </a:xfrm>
          <a:prstGeom prst="rect">
            <a:avLst/>
          </a:prstGeom>
        </p:spPr>
      </p:pic>
      <p:pic>
        <p:nvPicPr>
          <p:cNvPr id="3" name="killQ.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duotone>
              <a:prstClr val="black"/>
              <a:schemeClr val="accent6">
                <a:tint val="45000"/>
                <a:satMod val="400000"/>
              </a:schemeClr>
            </a:duotone>
          </a:blip>
          <a:stretch>
            <a:fillRect/>
          </a:stretch>
        </p:blipFill>
        <p:spPr>
          <a:xfrm>
            <a:off x="4140200" y="2514600"/>
            <a:ext cx="660400" cy="660400"/>
          </a:xfrm>
          <a:prstGeom prst="rect">
            <a:avLst/>
          </a:prstGeom>
        </p:spPr>
      </p:pic>
      <p:pic>
        <p:nvPicPr>
          <p:cNvPr id="4" name="killQ2.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duotone>
              <a:prstClr val="black"/>
              <a:schemeClr val="accent6">
                <a:tint val="45000"/>
                <a:satMod val="400000"/>
              </a:schemeClr>
            </a:duotone>
          </a:blip>
          <a:stretch>
            <a:fillRect/>
          </a:stretch>
        </p:blipFill>
        <p:spPr>
          <a:xfrm>
            <a:off x="6155267" y="2438400"/>
            <a:ext cx="702733" cy="702733"/>
          </a:xfrm>
          <a:prstGeom prst="rect">
            <a:avLst/>
          </a:prstGeom>
        </p:spPr>
      </p:pic>
      <p:pic>
        <p:nvPicPr>
          <p:cNvPr id="5" name="leaving.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duotone>
              <a:prstClr val="black"/>
              <a:schemeClr val="accent6">
                <a:tint val="45000"/>
                <a:satMod val="400000"/>
              </a:schemeClr>
            </a:duotone>
          </a:blip>
          <a:stretch>
            <a:fillRect/>
          </a:stretch>
        </p:blipFill>
        <p:spPr>
          <a:xfrm>
            <a:off x="2057400" y="3657600"/>
            <a:ext cx="660400" cy="660400"/>
          </a:xfrm>
          <a:prstGeom prst="rect">
            <a:avLst/>
          </a:prstGeom>
        </p:spPr>
      </p:pic>
      <p:pic>
        <p:nvPicPr>
          <p:cNvPr id="6" name="leavingQ.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duotone>
              <a:prstClr val="black"/>
              <a:schemeClr val="accent6">
                <a:tint val="45000"/>
                <a:satMod val="400000"/>
              </a:schemeClr>
            </a:duotone>
          </a:blip>
          <a:stretch>
            <a:fillRect/>
          </a:stretch>
        </p:blipFill>
        <p:spPr>
          <a:xfrm>
            <a:off x="4165600" y="3657600"/>
            <a:ext cx="635000" cy="635000"/>
          </a:xfrm>
          <a:prstGeom prst="rect">
            <a:avLst/>
          </a:prstGeom>
        </p:spPr>
      </p:pic>
    </p:spTree>
    <p:extLst>
      <p:ext uri="{BB962C8B-B14F-4D97-AF65-F5344CB8AC3E}">
        <p14:creationId xmlns:p14="http://schemas.microsoft.com/office/powerpoint/2010/main" val="24235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4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24"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6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EB019C-5BF8-F841-AC2C-DE415168474E}" type="datetime1">
              <a:rPr lang="en-US"/>
              <a:pPr eaLnBrk="1" hangingPunct="1"/>
              <a:t>9/20/22</a:t>
            </a:fld>
            <a:endParaRPr lang="en-US"/>
          </a:p>
        </p:txBody>
      </p:sp>
      <p:sp>
        <p:nvSpPr>
          <p:cNvPr id="614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B3C19-A9EF-9A43-AFEC-3F29F5FBDFC5}" type="slidenum">
              <a:rPr lang="en-US"/>
              <a:pPr eaLnBrk="1" hangingPunct="1"/>
              <a:t>9</a:t>
            </a:fld>
            <a:endParaRPr lang="en-US"/>
          </a:p>
        </p:txBody>
      </p:sp>
      <p:sp>
        <p:nvSpPr>
          <p:cNvPr id="6148" name="Rectangle 2"/>
          <p:cNvSpPr>
            <a:spLocks noGrp="1" noChangeArrowheads="1"/>
          </p:cNvSpPr>
          <p:nvPr>
            <p:ph type="title"/>
          </p:nvPr>
        </p:nvSpPr>
        <p:spPr/>
        <p:txBody>
          <a:bodyPr/>
          <a:lstStyle/>
          <a:p>
            <a:pPr eaLnBrk="1" hangingPunct="1"/>
            <a:r>
              <a:rPr lang="en-US">
                <a:latin typeface="Arial" charset="0"/>
              </a:rPr>
              <a:t>Today and Next Class</a:t>
            </a:r>
          </a:p>
        </p:txBody>
      </p:sp>
      <p:sp>
        <p:nvSpPr>
          <p:cNvPr id="6149" name="Rectangle 3"/>
          <p:cNvSpPr>
            <a:spLocks noGrp="1" noChangeArrowheads="1"/>
          </p:cNvSpPr>
          <p:nvPr>
            <p:ph type="body" idx="1"/>
          </p:nvPr>
        </p:nvSpPr>
        <p:spPr/>
        <p:txBody>
          <a:bodyPr/>
          <a:lstStyle/>
          <a:p>
            <a:pPr eaLnBrk="1" hangingPunct="1"/>
            <a:r>
              <a:rPr lang="en-US" sz="2400" dirty="0">
                <a:latin typeface="Arial" charset="0"/>
              </a:rPr>
              <a:t>How do we define cues to segments and intonation?</a:t>
            </a:r>
          </a:p>
          <a:p>
            <a:pPr lvl="1" eaLnBrk="1" hangingPunct="1"/>
            <a:r>
              <a:rPr lang="en-US" sz="2400" dirty="0">
                <a:solidFill>
                  <a:srgbClr val="0066FF"/>
                </a:solidFill>
                <a:latin typeface="Arial" charset="0"/>
              </a:rPr>
              <a:t>Fundamental frequency</a:t>
            </a:r>
            <a:r>
              <a:rPr lang="en-US" sz="2400" dirty="0">
                <a:latin typeface="Arial" charset="0"/>
              </a:rPr>
              <a:t> (pitch)</a:t>
            </a:r>
          </a:p>
          <a:p>
            <a:pPr lvl="1" eaLnBrk="1" hangingPunct="1"/>
            <a:r>
              <a:rPr lang="en-US" sz="2400" dirty="0">
                <a:solidFill>
                  <a:srgbClr val="0066FF"/>
                </a:solidFill>
                <a:latin typeface="Arial" charset="0"/>
              </a:rPr>
              <a:t>Amplitude/energy</a:t>
            </a:r>
            <a:r>
              <a:rPr lang="en-US" sz="2400" dirty="0">
                <a:latin typeface="Arial" charset="0"/>
              </a:rPr>
              <a:t> (loudness/intensity)</a:t>
            </a:r>
          </a:p>
          <a:p>
            <a:pPr lvl="1" eaLnBrk="1" hangingPunct="1"/>
            <a:r>
              <a:rPr lang="en-US" sz="2400" dirty="0">
                <a:solidFill>
                  <a:srgbClr val="0066FF"/>
                </a:solidFill>
                <a:latin typeface="Arial" charset="0"/>
              </a:rPr>
              <a:t>Spectral features </a:t>
            </a:r>
            <a:r>
              <a:rPr lang="en-US" sz="2400" dirty="0">
                <a:latin typeface="Arial" charset="0"/>
              </a:rPr>
              <a:t>(formant frequencies)</a:t>
            </a:r>
            <a:endParaRPr lang="en-US" sz="2400" dirty="0">
              <a:solidFill>
                <a:srgbClr val="0066FF"/>
              </a:solidFill>
              <a:latin typeface="Arial" charset="0"/>
            </a:endParaRPr>
          </a:p>
          <a:p>
            <a:pPr lvl="1" eaLnBrk="1" hangingPunct="1"/>
            <a:r>
              <a:rPr lang="en-US" sz="2400" dirty="0">
                <a:solidFill>
                  <a:srgbClr val="0066FF"/>
                </a:solidFill>
                <a:latin typeface="Arial" charset="0"/>
              </a:rPr>
              <a:t>Timing</a:t>
            </a:r>
            <a:r>
              <a:rPr lang="en-US" sz="2400" dirty="0">
                <a:latin typeface="Arial" charset="0"/>
              </a:rPr>
              <a:t> (pausing, speaking rate)</a:t>
            </a:r>
          </a:p>
          <a:p>
            <a:pPr lvl="1" eaLnBrk="1" hangingPunct="1"/>
            <a:r>
              <a:rPr lang="en-US" sz="2400" dirty="0">
                <a:solidFill>
                  <a:srgbClr val="0066FF"/>
                </a:solidFill>
                <a:latin typeface="Arial" charset="0"/>
              </a:rPr>
              <a:t>Voice Quality </a:t>
            </a:r>
            <a:r>
              <a:rPr lang="en-US" sz="2400" dirty="0">
                <a:latin typeface="Arial" charset="0"/>
              </a:rPr>
              <a:t>(jitter, shimmer, HNR)</a:t>
            </a:r>
            <a:endParaRPr lang="en-US" sz="2400" dirty="0">
              <a:solidFill>
                <a:srgbClr val="0066FF"/>
              </a:solidFill>
              <a:latin typeface="Arial" charset="0"/>
            </a:endParaRPr>
          </a:p>
          <a:p>
            <a:pPr eaLnBrk="1" hangingPunct="1"/>
            <a:r>
              <a:rPr lang="en-US" sz="2400" dirty="0">
                <a:latin typeface="Arial" charset="0"/>
              </a:rPr>
              <a:t>How do we extract them?</a:t>
            </a:r>
          </a:p>
          <a:p>
            <a:pPr lvl="1" eaLnBrk="1" hangingPunct="1"/>
            <a:r>
              <a:rPr lang="en-US" sz="2400" b="1" i="1" dirty="0" err="1">
                <a:solidFill>
                  <a:srgbClr val="0066FF"/>
                </a:solidFill>
                <a:latin typeface="Arial" charset="0"/>
                <a:hlinkClick r:id="rId3"/>
              </a:rPr>
              <a:t>Praat</a:t>
            </a:r>
            <a:r>
              <a:rPr lang="en-US" sz="2400" b="1" i="1" dirty="0">
                <a:solidFill>
                  <a:srgbClr val="0066FF"/>
                </a:solidFill>
                <a:latin typeface="Arial" charset="0"/>
              </a:rPr>
              <a:t> </a:t>
            </a:r>
            <a:r>
              <a:rPr lang="en-US" sz="2400" b="1" i="1" dirty="0">
                <a:latin typeface="Arial" charset="0"/>
              </a:rPr>
              <a:t>(or </a:t>
            </a:r>
            <a:r>
              <a:rPr lang="en-US" sz="2400" b="1" i="1" dirty="0" err="1">
                <a:solidFill>
                  <a:srgbClr val="0066FF"/>
                </a:solidFill>
                <a:latin typeface="Arial" charset="0"/>
                <a:hlinkClick r:id="rId4"/>
              </a:rPr>
              <a:t>parselmouth</a:t>
            </a:r>
            <a:r>
              <a:rPr lang="en-US" sz="2400" b="1" i="1" dirty="0">
                <a:latin typeface="Arial" charset="0"/>
              </a:rPr>
              <a:t>)</a:t>
            </a:r>
          </a:p>
          <a:p>
            <a:pPr lvl="1" eaLnBrk="1" hangingPunct="1"/>
            <a:r>
              <a:rPr lang="en-US" sz="2400" b="1" i="1" dirty="0" err="1">
                <a:solidFill>
                  <a:srgbClr val="0066FF"/>
                </a:solidFill>
                <a:latin typeface="Arial" charset="0"/>
                <a:hlinkClick r:id="rId5"/>
              </a:rPr>
              <a:t>openSMILE</a:t>
            </a:r>
            <a:endParaRPr lang="en-US" sz="2400" b="1" i="1" dirty="0">
              <a:solidFill>
                <a:srgbClr val="0066FF"/>
              </a:solidFill>
              <a:latin typeface="Arial" charset="0"/>
            </a:endParaRPr>
          </a:p>
          <a:p>
            <a:pPr lvl="1" eaLnBrk="1" hangingPunct="1"/>
            <a:r>
              <a:rPr lang="en-US" sz="2400" b="1" i="1" dirty="0" err="1">
                <a:solidFill>
                  <a:srgbClr val="0066FF"/>
                </a:solidFill>
                <a:latin typeface="Arial" charset="0"/>
                <a:hlinkClick r:id="rId6"/>
              </a:rPr>
              <a:t>libROSA</a:t>
            </a:r>
            <a:r>
              <a:rPr lang="mr-IN" sz="2400" dirty="0">
                <a:latin typeface="Arial" charset="0"/>
              </a:rPr>
              <a:t>…</a:t>
            </a:r>
            <a:endParaRPr lang="en-US" sz="2400" dirty="0">
              <a:latin typeface="Arial" charset="0"/>
            </a:endParaRPr>
          </a:p>
        </p:txBody>
      </p:sp>
    </p:spTree>
    <p:extLst>
      <p:ext uri="{BB962C8B-B14F-4D97-AF65-F5344CB8AC3E}">
        <p14:creationId xmlns:p14="http://schemas.microsoft.com/office/powerpoint/2010/main" val="16455409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28320</TotalTime>
  <Words>3828</Words>
  <Application>Microsoft Macintosh PowerPoint</Application>
  <PresentationFormat>On-screen Show (4:3)</PresentationFormat>
  <Paragraphs>523</Paragraphs>
  <Slides>70</Slides>
  <Notes>69</Notes>
  <HiddenSlides>4</HiddenSlides>
  <MMClips>50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SILDoulos IPA93</vt:lpstr>
      <vt:lpstr>Times</vt:lpstr>
      <vt:lpstr>Times New Roman</vt:lpstr>
      <vt:lpstr>Verdana</vt:lpstr>
      <vt:lpstr>Default Design</vt:lpstr>
      <vt:lpstr>Acoustics of Speech</vt:lpstr>
      <vt:lpstr>Goal 1: Distinguishing One Phoneme from Another, Automatically</vt:lpstr>
      <vt:lpstr>PowerPoint Presentation</vt:lpstr>
      <vt:lpstr>PowerPoint Presentation</vt:lpstr>
      <vt:lpstr>PowerPoint Presentation</vt:lpstr>
      <vt:lpstr>PowerPoint Presentation</vt:lpstr>
      <vt:lpstr>PowerPoint Presentation</vt:lpstr>
      <vt:lpstr>Goal 2: Determining How things are said is sometimes critical to understanding</vt:lpstr>
      <vt:lpstr>Today and Next Class</vt:lpstr>
      <vt:lpstr>Outline</vt:lpstr>
      <vt:lpstr>Sound Production</vt:lpstr>
      <vt:lpstr>PowerPoint Presentation</vt:lpstr>
      <vt:lpstr>Simple Periodic Speech Waves</vt:lpstr>
      <vt:lpstr>One Period</vt:lpstr>
      <vt:lpstr>Speech is Composed of Complex Periodic Waves</vt:lpstr>
      <vt:lpstr>2 Sine Waves Combining to Form 1 Complex Periodic Wave</vt:lpstr>
      <vt:lpstr>4 Sine Waves 1 Complex Periodic Wave</vt:lpstr>
      <vt:lpstr>Speech Sound Waves:  /iy/</vt:lpstr>
      <vt:lpstr>How do we Capture Speech for Analysis?</vt:lpstr>
      <vt:lpstr>PowerPoint Presentation</vt:lpstr>
      <vt:lpstr>A Smaller Sound Booth in our Speech Lab</vt:lpstr>
      <vt:lpstr>What do we need to Capture Speech Well?</vt:lpstr>
      <vt:lpstr>Speech Sampling</vt:lpstr>
      <vt:lpstr>Ideal Sampling</vt:lpstr>
      <vt:lpstr>Sampling/Storage Tradeoff</vt:lpstr>
      <vt:lpstr>What your Phone is not Telling You</vt:lpstr>
      <vt:lpstr>The Mosquito Alarm</vt:lpstr>
      <vt:lpstr>Sampling Errors</vt:lpstr>
      <vt:lpstr>Quantization Issues: Representing the Signal in Digital Form</vt:lpstr>
      <vt:lpstr>PowerPoint Presentation</vt:lpstr>
      <vt:lpstr>An Example of Clipping</vt:lpstr>
      <vt:lpstr>Speech File Formats:  WAV and Many More</vt:lpstr>
      <vt:lpstr>Frequency</vt:lpstr>
      <vt:lpstr>Estimating Pitch</vt:lpstr>
      <vt:lpstr>F0 Measure: Autocorrelation Process</vt:lpstr>
      <vt:lpstr>PowerPoint Presentation</vt:lpstr>
      <vt:lpstr>Common Problems in Pitch Tracking</vt:lpstr>
      <vt:lpstr>Pitch Halving</vt:lpstr>
      <vt:lpstr>Pitch Doubling</vt:lpstr>
      <vt:lpstr>Better Pitch Track</vt:lpstr>
      <vt:lpstr>Pitch vs. f0</vt:lpstr>
      <vt:lpstr>PowerPoint Presentation</vt:lpstr>
      <vt:lpstr>Amplitude</vt:lpstr>
      <vt:lpstr>Intensity</vt:lpstr>
      <vt:lpstr>PowerPoint Presentation</vt:lpstr>
      <vt:lpstr>Plot of Intensity</vt:lpstr>
      <vt:lpstr>How ‘Loud’ are Common Sounds – How Much Pressure Generated?</vt:lpstr>
      <vt:lpstr>PowerPoint Presentation</vt:lpstr>
      <vt:lpstr>PowerPoint Presentation</vt:lpstr>
      <vt:lpstr>PowerPoint Presentation</vt:lpstr>
      <vt:lpstr>Voice quality</vt:lpstr>
      <vt:lpstr>Voice quality</vt:lpstr>
      <vt:lpstr>PowerPoint Presentation</vt:lpstr>
      <vt:lpstr>PowerPoint Presentation</vt:lpstr>
      <vt:lpstr>PowerPoint Presentation</vt:lpstr>
      <vt:lpstr>PowerPoint Presentation</vt:lpstr>
      <vt:lpstr>HNR</vt:lpstr>
      <vt:lpstr>Reading Waveforms</vt:lpstr>
      <vt:lpstr>Fricative vs. Vowel</vt:lpstr>
      <vt:lpstr>Spectrum</vt:lpstr>
      <vt:lpstr>Part of [ae] Waveform from “had”</vt:lpstr>
      <vt:lpstr>Spectrum “Slice”</vt:lpstr>
      <vt:lpstr>Spectrogram:  Many Spectra</vt:lpstr>
      <vt:lpstr>Formants for English Vowels</vt:lpstr>
      <vt:lpstr>Source-filter Model</vt:lpstr>
      <vt:lpstr>Reading Spectrograms: Changes in Vowels Based on Consonant Contexts</vt:lpstr>
      <vt:lpstr>Other Useful Features for Analysis: MFCCs</vt:lpstr>
      <vt:lpstr>Mystery Spectrogram</vt:lpstr>
      <vt:lpstr>MFCC Calculation</vt:lpstr>
      <vt:lpstr>Next Class</vt:lpstr>
    </vt:vector>
  </TitlesOfParts>
  <Company>AT&amp;T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Julia H</cp:lastModifiedBy>
  <cp:revision>929</cp:revision>
  <cp:lastPrinted>2019-02-07T18:26:39Z</cp:lastPrinted>
  <dcterms:created xsi:type="dcterms:W3CDTF">1997-02-17T17:52:10Z</dcterms:created>
  <dcterms:modified xsi:type="dcterms:W3CDTF">2022-09-20T20:09:10Z</dcterms:modified>
</cp:coreProperties>
</file>