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7878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381000">
              <a:lnSpc>
                <a:spcPct val="90000"/>
              </a:lnSpc>
              <a:buClr>
                <a:srgbClr val="000000"/>
              </a:buClr>
              <a:buSzPts val="2400"/>
              <a:buFont typeface="Arial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364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38594" indent="-379845">
              <a:buClr>
                <a:srgbClr val="000000"/>
              </a:buClr>
              <a:buSzPts val="1400"/>
              <a:buFont typeface="Arial"/>
              <a:buChar char="●"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768941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4" name="Shape 3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6580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93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3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38594" indent="-379845">
              <a:buClr>
                <a:srgbClr val="000000"/>
              </a:buClr>
              <a:buSzPts val="1400"/>
              <a:buFont typeface="Arial"/>
              <a:buChar char="●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6622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6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0" name="Shape 3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57200" indent="-317500">
              <a:buClr>
                <a:srgbClr val="000000"/>
              </a:buClr>
              <a:buSzPts val="1400"/>
              <a:buFont typeface="Arial"/>
              <a:buChar char="-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220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93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0" name="Shape 4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753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11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98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9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882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298450">
              <a:buClr>
                <a:srgbClr val="000000"/>
              </a:buClr>
              <a:buSzPts val="1100"/>
              <a:buFont typeface="Arial"/>
              <a:buChar char="●"/>
              <a:defRPr sz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24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956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6226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915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;p2"/>
          <p:cNvSpPr/>
          <p:nvPr/>
        </p:nvSpPr>
        <p:spPr>
          <a:xfrm>
            <a:off x="-1" y="4800600"/>
            <a:ext cx="9144004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" name="Google Shape;11;p2"/>
          <p:cNvSpPr/>
          <p:nvPr/>
        </p:nvSpPr>
        <p:spPr>
          <a:xfrm>
            <a:off x="-1" y="4750737"/>
            <a:ext cx="9144004" cy="49867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822960" y="569212"/>
            <a:ext cx="7543801" cy="2674623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6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5037" y="3341715"/>
            <a:ext cx="7543804" cy="857254"/>
          </a:xfrm>
          <a:prstGeom prst="rect">
            <a:avLst/>
          </a:prstGeom>
        </p:spPr>
        <p:txBody>
          <a:bodyPr lIns="34275" tIns="34275" rIns="34275" bIns="34275"/>
          <a:lstStyle>
            <a:lvl1pPr marL="22860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Google Shape;14;p2"/>
          <p:cNvSpPr/>
          <p:nvPr/>
        </p:nvSpPr>
        <p:spPr>
          <a:xfrm>
            <a:off x="905740" y="3257550"/>
            <a:ext cx="7406647" cy="0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50;p11"/>
          <p:cNvSpPr/>
          <p:nvPr/>
        </p:nvSpPr>
        <p:spPr>
          <a:xfrm>
            <a:off x="4572000" y="-127"/>
            <a:ext cx="4572000" cy="5143505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2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Google Shape;53;p11"/>
          <p:cNvSpPr txBox="1">
            <a:spLocks noGrp="1"/>
          </p:cNvSpPr>
          <p:nvPr>
            <p:ph type="body" sz="half" idx="13"/>
          </p:nvPr>
        </p:nvSpPr>
        <p:spPr>
          <a:xfrm>
            <a:off x="4939500" y="724073"/>
            <a:ext cx="3837000" cy="3695105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4230575"/>
            <a:ext cx="5998804" cy="605103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311698" y="1106125"/>
            <a:ext cx="8520604" cy="196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3152225"/>
            <a:ext cx="8520604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2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45675" tIns="45675" rIns="45675" bIns="45675"/>
          <a:lstStyle>
            <a:lvl1pPr marL="228600" indent="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5"/>
            <a:ext cx="7772401" cy="1021556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3"/>
            <a:ext cx="7772401" cy="1125142"/>
          </a:xfrm>
          <a:prstGeom prst="rect">
            <a:avLst/>
          </a:prstGeom>
        </p:spPr>
        <p:txBody>
          <a:bodyPr lIns="45675" tIns="45675" rIns="45675" bIns="45675" anchor="b"/>
          <a:lstStyle>
            <a:lvl1pPr marL="228600" indent="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buClrTx/>
              <a:buSzTx/>
              <a:buFontTx/>
              <a:buNone/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 lIns="45675" tIns="45675" rIns="45675" bIns="45675"/>
          <a:lstStyle>
            <a:lvl1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Google Shape;79;p18"/>
          <p:cNvSpPr txBox="1">
            <a:spLocks noGrp="1"/>
          </p:cNvSpPr>
          <p:nvPr>
            <p:ph type="body" sz="half" idx="13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3"/>
            <a:ext cx="4040188" cy="479825"/>
          </a:xfrm>
          <a:prstGeom prst="rect">
            <a:avLst/>
          </a:prstGeom>
        </p:spPr>
        <p:txBody>
          <a:bodyPr lIns="45675" tIns="45675" rIns="45675" bIns="45675" anchor="b"/>
          <a:lstStyle>
            <a:lvl1pPr marL="228600" inden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Google Shape;84;p19"/>
          <p:cNvSpPr txBox="1">
            <a:spLocks noGrp="1"/>
          </p:cNvSpPr>
          <p:nvPr>
            <p:ph type="body" sz="half" idx="13"/>
          </p:nvPr>
        </p:nvSpPr>
        <p:spPr>
          <a:xfrm>
            <a:off x="457200" y="1631156"/>
            <a:ext cx="4040188" cy="2963469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71" name="Google Shape;85;p19"/>
          <p:cNvSpPr txBox="1">
            <a:spLocks noGrp="1"/>
          </p:cNvSpPr>
          <p:nvPr>
            <p:ph type="body" sz="quarter" idx="14"/>
          </p:nvPr>
        </p:nvSpPr>
        <p:spPr>
          <a:xfrm>
            <a:off x="4645025" y="1151333"/>
            <a:ext cx="4041775" cy="479825"/>
          </a:xfrm>
          <a:prstGeom prst="rect">
            <a:avLst/>
          </a:prstGeom>
        </p:spPr>
        <p:txBody>
          <a:bodyPr lIns="45675" tIns="45675" rIns="45675" bIns="45675" anchor="b"/>
          <a:lstStyle/>
          <a:p>
            <a:endParaRPr/>
          </a:p>
        </p:txBody>
      </p:sp>
      <p:sp>
        <p:nvSpPr>
          <p:cNvPr id="172" name="Google Shape;86;p19"/>
          <p:cNvSpPr txBox="1">
            <a:spLocks noGrp="1"/>
          </p:cNvSpPr>
          <p:nvPr>
            <p:ph type="body" sz="half" idx="15"/>
          </p:nvPr>
        </p:nvSpPr>
        <p:spPr>
          <a:xfrm>
            <a:off x="4645025" y="1631156"/>
            <a:ext cx="4041775" cy="2963469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7;p3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Google Shape;18;p3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Google Shape;19;p3"/>
          <p:cNvSpPr/>
          <p:nvPr/>
        </p:nvSpPr>
        <p:spPr>
          <a:xfrm>
            <a:off x="895149" y="1303384"/>
            <a:ext cx="7475220" cy="3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4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</p:spPr>
        <p:txBody>
          <a:bodyPr lIns="0" tIns="0" rIns="0" bIns="0"/>
          <a:lstStyle>
            <a:lvl1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ts val="14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6" cy="871538"/>
          </a:xfrm>
          <a:prstGeom prst="rect">
            <a:avLst/>
          </a:prstGeom>
        </p:spPr>
        <p:txBody>
          <a:bodyPr lIns="45675" tIns="45675" rIns="45675" bIns="45675" anchor="b"/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Google Shape;96;p22"/>
          <p:cNvSpPr txBox="1">
            <a:spLocks noGrp="1"/>
          </p:cNvSpPr>
          <p:nvPr>
            <p:ph type="body" sz="half" idx="13"/>
          </p:nvPr>
        </p:nvSpPr>
        <p:spPr>
          <a:xfrm>
            <a:off x="457198" y="1076325"/>
            <a:ext cx="3008317" cy="3518297"/>
          </a:xfrm>
          <a:prstGeom prst="rect">
            <a:avLst/>
          </a:prstGeom>
        </p:spPr>
        <p:txBody>
          <a:bodyPr lIns="45675" tIns="45675" rIns="45675" bIns="45675"/>
          <a:lstStyle/>
          <a:p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3" cy="425053"/>
          </a:xfrm>
          <a:prstGeom prst="rect">
            <a:avLst/>
          </a:prstGeom>
        </p:spPr>
        <p:txBody>
          <a:bodyPr lIns="45675" tIns="45675" rIns="45675" bIns="45675" anchor="b"/>
          <a:lstStyle>
            <a:lvl1pPr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Google Shape;100;p23"/>
          <p:cNvSpPr>
            <a:spLocks noGrp="1"/>
          </p:cNvSpPr>
          <p:nvPr>
            <p:ph type="pic" sz="half" idx="13"/>
          </p:nvPr>
        </p:nvSpPr>
        <p:spPr>
          <a:xfrm>
            <a:off x="1792288" y="459581"/>
            <a:ext cx="5486403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3" cy="603649"/>
          </a:xfrm>
          <a:prstGeom prst="rect">
            <a:avLst/>
          </a:prstGeom>
        </p:spPr>
        <p:txBody>
          <a:bodyPr lIns="45675" tIns="45675" rIns="45675" bIns="45675"/>
          <a:lstStyle>
            <a:lvl1pPr marL="22860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1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7" cy="2057400"/>
          </a:xfrm>
          <a:prstGeom prst="rect">
            <a:avLst/>
          </a:prstGeom>
        </p:spPr>
        <p:txBody>
          <a:bodyPr lIns="45675" tIns="45675" rIns="45675" bIns="45675"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5" cy="6019802"/>
          </a:xfrm>
          <a:prstGeom prst="rect">
            <a:avLst/>
          </a:prstGeom>
        </p:spPr>
        <p:txBody>
          <a:bodyPr lIns="45675" tIns="45675" rIns="45675" bIns="45675"/>
          <a:lstStyle>
            <a:lvl1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267" y="4769609"/>
            <a:ext cx="258534" cy="269151"/>
          </a:xfrm>
          <a:prstGeom prst="rect">
            <a:avLst/>
          </a:prstGeom>
        </p:spPr>
        <p:txBody>
          <a:bodyPr lIns="45675" tIns="45675" rIns="45675" bIns="45675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112;p26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4" name="Google Shape;113;p26"/>
          <p:cNvSpPr/>
          <p:nvPr/>
        </p:nvSpPr>
        <p:spPr>
          <a:xfrm>
            <a:off x="9" y="4750737"/>
            <a:ext cx="9141622" cy="48009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5" name="Google Shape;114;p26"/>
          <p:cNvSpPr/>
          <p:nvPr/>
        </p:nvSpPr>
        <p:spPr>
          <a:xfrm>
            <a:off x="895149" y="1303384"/>
            <a:ext cx="7475220" cy="3"/>
          </a:xfrm>
          <a:prstGeom prst="line">
            <a:avLst/>
          </a:prstGeom>
          <a:ln>
            <a:solidFill>
              <a:srgbClr val="80808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822960" y="214951"/>
            <a:ext cx="7543801" cy="1088069"/>
          </a:xfrm>
          <a:prstGeom prst="rect">
            <a:avLst/>
          </a:prstGeom>
        </p:spPr>
        <p:txBody>
          <a:bodyPr lIns="34275" tIns="34275" rIns="34275" bIns="34275" anchor="b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1CADE4"/>
              </a:buClr>
              <a:buFont typeface="Calibri"/>
              <a:buChar char=" 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>
              <a:buClr>
                <a:srgbClr val="1CADE4"/>
              </a:buClr>
              <a:buFont typeface="Calibri"/>
              <a:buChar char="◦"/>
              <a:defRPr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98" y="4890336"/>
            <a:ext cx="171366" cy="182851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6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rgbClr val="2683C6"/>
          </a:solidFill>
          <a:ln w="12700">
            <a:miter lim="400000"/>
          </a:ln>
        </p:spPr>
        <p:txBody>
          <a:bodyPr lIns="34288" tIns="34288" rIns="34288" bIns="34288"/>
          <a:lstStyle/>
          <a:p>
            <a:pPr defTabSz="6858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Rectangle 8"/>
          <p:cNvSpPr/>
          <p:nvPr/>
        </p:nvSpPr>
        <p:spPr>
          <a:xfrm>
            <a:off x="9" y="4750737"/>
            <a:ext cx="9141622" cy="48007"/>
          </a:xfrm>
          <a:prstGeom prst="rect">
            <a:avLst/>
          </a:prstGeom>
          <a:solidFill>
            <a:srgbClr val="1CADE4"/>
          </a:solidFill>
          <a:ln w="12700">
            <a:miter lim="400000"/>
          </a:ln>
        </p:spPr>
        <p:txBody>
          <a:bodyPr lIns="34288" tIns="34288" rIns="34288" bIns="34288"/>
          <a:lstStyle/>
          <a:p>
            <a:pPr defTabSz="685800"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7" name="Straight Connector 9"/>
          <p:cNvSpPr/>
          <p:nvPr/>
        </p:nvSpPr>
        <p:spPr>
          <a:xfrm>
            <a:off x="895149" y="1303384"/>
            <a:ext cx="7475220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34289" tIns="34289" rIns="34289" bIns="34289"/>
          <a:lstStyle/>
          <a:p>
            <a:pPr defTabSz="6858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Title Text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 lIns="34288" tIns="34288" rIns="34288" bIns="34288" anchor="b"/>
          <a:lstStyle>
            <a:lvl1pPr defTabSz="685800">
              <a:lnSpc>
                <a:spcPct val="85000"/>
              </a:lnSpc>
              <a:defRPr sz="4800" spc="-5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9" name="Body Level One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1" cy="3017521"/>
          </a:xfrm>
          <a:prstGeom prst="rect">
            <a:avLst/>
          </a:prstGeom>
        </p:spPr>
        <p:txBody>
          <a:bodyPr lIns="0" tIns="0" rIns="0" bIns="0"/>
          <a:lstStyle>
            <a:lvl1pPr marL="64006" indent="-64006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 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3408" indent="-142240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7" indent="-182879" defTabSz="685800">
              <a:lnSpc>
                <a:spcPct val="90000"/>
              </a:lnSpc>
              <a:spcBef>
                <a:spcPts val="900"/>
              </a:spcBef>
              <a:buClr>
                <a:srgbClr val="1CADE4"/>
              </a:buClr>
              <a:buSzPct val="100000"/>
              <a:buFont typeface="Calibri"/>
              <a:buChar char="◦"/>
              <a:defRPr sz="1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37970" y="4890323"/>
            <a:ext cx="171393" cy="182878"/>
          </a:xfrm>
          <a:prstGeom prst="rect">
            <a:avLst/>
          </a:prstGeom>
        </p:spPr>
        <p:txBody>
          <a:bodyPr lIns="34288" tIns="34288" rIns="34288" bIns="34288"/>
          <a:lstStyle>
            <a:lvl1pPr defTabSz="685800">
              <a:defRPr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311708" y="744573"/>
            <a:ext cx="8520601" cy="2052604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2834125"/>
            <a:ext cx="8520604" cy="792603"/>
          </a:xfrm>
          <a:prstGeom prst="rect">
            <a:avLst/>
          </a:prstGeom>
        </p:spPr>
        <p:txBody>
          <a:bodyPr/>
          <a:lstStyle>
            <a:lvl1pPr marL="228600" indent="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228600" indent="4572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228600" indent="9144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228600" indent="13716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228600" indent="18288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311698" y="2150847"/>
            <a:ext cx="8520604" cy="841803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8" y="1152475"/>
            <a:ext cx="3999904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indent="-317500">
              <a:buSzPts val="1400"/>
              <a:defRPr sz="1400"/>
            </a:lvl2pPr>
            <a:lvl3pPr indent="-317500">
              <a:buSzPts val="1400"/>
              <a:defRPr sz="1400"/>
            </a:lvl3pPr>
            <a:lvl4pPr indent="-317500">
              <a:buSzPts val="1400"/>
              <a:defRPr sz="1400"/>
            </a:lvl4pPr>
            <a:lvl5pPr indent="-3175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Google Shape;37;p7"/>
          <p:cNvSpPr txBox="1">
            <a:spLocks noGrp="1"/>
          </p:cNvSpPr>
          <p:nvPr>
            <p:ph type="body" sz="half" idx="13"/>
          </p:nvPr>
        </p:nvSpPr>
        <p:spPr>
          <a:xfrm>
            <a:off x="4832397" y="1152475"/>
            <a:ext cx="3999905" cy="3416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311698" y="555600"/>
            <a:ext cx="2808004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8" y="1389598"/>
            <a:ext cx="2808004" cy="3179404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indent="-304800">
              <a:buSzPts val="1200"/>
              <a:defRPr sz="1200"/>
            </a:lvl2pPr>
            <a:lvl3pPr indent="-304800">
              <a:buSzPts val="1200"/>
              <a:defRPr sz="1200"/>
            </a:lvl3pPr>
            <a:lvl4pPr indent="-304800">
              <a:buSzPts val="1200"/>
              <a:defRPr sz="1200"/>
            </a:lvl4pPr>
            <a:lvl5pPr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490250" y="450148"/>
            <a:ext cx="6367801" cy="40908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5000"/>
              </a:lnSpc>
              <a:defRPr sz="3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2F2F2"/>
            </a:gs>
            <a:gs pos="100000">
              <a:srgbClr val="A6A6A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8" y="445025"/>
            <a:ext cx="8520604" cy="57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8" y="1152475"/>
            <a:ext cx="8520604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9" tIns="91399" rIns="91399" bIns="913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95" y="4700844"/>
            <a:ext cx="336764" cy="318346"/>
          </a:xfrm>
          <a:prstGeom prst="rect">
            <a:avLst/>
          </a:prstGeom>
          <a:ln w="12700">
            <a:miter lim="400000"/>
          </a:ln>
        </p:spPr>
        <p:txBody>
          <a:bodyPr wrap="none" lIns="91399" tIns="91399" rIns="91399" bIns="91399" anchor="ctr">
            <a:spAutoFit/>
          </a:bodyPr>
          <a:lstStyle>
            <a:lvl1pPr algn="r">
              <a:defRPr sz="1000">
                <a:solidFill>
                  <a:srgbClr val="58585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1pPr>
      <a:lvl2pPr marL="914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2pPr>
      <a:lvl3pPr marL="1371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3pPr>
      <a:lvl4pPr marL="1828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4pPr>
      <a:lvl5pPr marL="22860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5pPr>
      <a:lvl6pPr marL="2743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6pPr>
      <a:lvl7pPr marL="32004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7pPr>
      <a:lvl8pPr marL="36576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8pPr>
      <a:lvl9pPr marL="41148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ibil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nicovideo.jp/watch/sm3320160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22;p27"/>
          <p:cNvSpPr txBox="1">
            <a:spLocks noGrp="1"/>
          </p:cNvSpPr>
          <p:nvPr>
            <p:ph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Multimodal Humor Detection</a:t>
            </a:r>
          </a:p>
        </p:txBody>
      </p:sp>
      <p:sp>
        <p:nvSpPr>
          <p:cNvPr id="260" name="Google Shape;123;p27"/>
          <p:cNvSpPr txBox="1">
            <a:spLocks noGrp="1"/>
          </p:cNvSpPr>
          <p:nvPr>
            <p:ph type="subTitle" sz="quarter" idx="1"/>
          </p:nvPr>
        </p:nvSpPr>
        <p:spPr>
          <a:xfrm>
            <a:off x="825036" y="3341715"/>
            <a:ext cx="7543804" cy="1080479"/>
          </a:xfrm>
          <a:prstGeom prst="rect">
            <a:avLst/>
          </a:prstGeom>
        </p:spPr>
        <p:txBody>
          <a:bodyPr/>
          <a:lstStyle/>
          <a:p>
            <a:pPr marL="0" defTabSz="762790">
              <a:lnSpc>
                <a:spcPct val="80000"/>
              </a:lnSpc>
              <a:spcBef>
                <a:spcPts val="0"/>
              </a:spcBef>
              <a:defRPr sz="1806" spc="86"/>
            </a:pPr>
            <a:r>
              <a:rPr dirty="0"/>
              <a:t>Lin Ai</a:t>
            </a:r>
            <a:endParaRPr spc="166" dirty="0"/>
          </a:p>
          <a:p>
            <a:pPr marL="0" defTabSz="762790">
              <a:lnSpc>
                <a:spcPct val="80000"/>
              </a:lnSpc>
              <a:spcBef>
                <a:spcPts val="1100"/>
              </a:spcBef>
              <a:defRPr sz="1806" spc="86"/>
            </a:pPr>
            <a:r>
              <a:rPr dirty="0"/>
              <a:t>COMS 6998 </a:t>
            </a:r>
          </a:p>
          <a:p>
            <a:pPr marL="0" defTabSz="762790">
              <a:lnSpc>
                <a:spcPct val="80000"/>
              </a:lnSpc>
              <a:spcBef>
                <a:spcPts val="1100"/>
              </a:spcBef>
              <a:defRPr sz="1806" spc="86"/>
            </a:pPr>
            <a:r>
              <a:rPr lang="en-GB"/>
              <a:t>Spring 2022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162;p3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Data Collection</a:t>
            </a:r>
          </a:p>
        </p:txBody>
      </p:sp>
      <p:sp>
        <p:nvSpPr>
          <p:cNvPr id="305" name="Google Shape;163;p33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We use all videos created by ‘Papi酱’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Filtered out videos containing dialects and advertisements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100 videos, 93593 comments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5064 comments with ‘233’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7255 comments with ‘哈哈’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730 with ‘hh’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535353"/>
                </a:solidFill>
              </a:defRPr>
            </a:pPr>
            <a:r>
              <a:t>Segmentation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One-second unit level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>
                <a:solidFill>
                  <a:srgbClr val="535353"/>
                </a:solidFill>
              </a:defRPr>
            </a:pPr>
            <a:r>
              <a:t>Inter-pausal unit (IPU) level: 3 seconds on average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68;p3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Constructing Unsupervised Labels</a:t>
            </a:r>
          </a:p>
        </p:txBody>
      </p:sp>
      <p:sp>
        <p:nvSpPr>
          <p:cNvPr id="310" name="Google Shape;169;p34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Users typically do not pause to comment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Response Time = reaction time + typing time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Smooth number of laughing comments by response time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Set threshold to distinguish humor from non-humor segments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One-second unit level</a:t>
            </a:r>
          </a:p>
          <a:p>
            <a:pPr marL="616533" lvl="1" indent="-1913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6,508 humorous segments; 17,847 non-humorous segments</a:t>
            </a:r>
          </a:p>
          <a:p>
            <a:pPr marL="197936" indent="-197936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•"/>
              <a:defRPr sz="1600">
                <a:solidFill>
                  <a:srgbClr val="535353"/>
                </a:solidFill>
              </a:defRPr>
            </a:pPr>
            <a:r>
              <a:t>Inter-pausal unit (IPU) level</a:t>
            </a:r>
          </a:p>
          <a:p>
            <a:pPr marL="616533" lvl="1" indent="-191338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2,531 humorous segments; 5,394 non-humorous segments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174;p35" descr="Google Shape;174;p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29" y="1363618"/>
            <a:ext cx="7117316" cy="3328473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Google Shape;175;p3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Constructing Unsupervised Labels </a:t>
            </a:r>
          </a:p>
        </p:txBody>
      </p:sp>
      <p:sp>
        <p:nvSpPr>
          <p:cNvPr id="316" name="Google Shape;176;p35"/>
          <p:cNvSpPr txBox="1"/>
          <p:nvPr/>
        </p:nvSpPr>
        <p:spPr>
          <a:xfrm>
            <a:off x="7575783" y="1781536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Before smoothing</a:t>
            </a:r>
          </a:p>
        </p:txBody>
      </p:sp>
      <p:sp>
        <p:nvSpPr>
          <p:cNvPr id="317" name="Google Shape;177;p35"/>
          <p:cNvSpPr txBox="1"/>
          <p:nvPr/>
        </p:nvSpPr>
        <p:spPr>
          <a:xfrm>
            <a:off x="7575783" y="2822127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After smoothing</a:t>
            </a:r>
          </a:p>
        </p:txBody>
      </p:sp>
      <p:sp>
        <p:nvSpPr>
          <p:cNvPr id="318" name="Google Shape;178;p35"/>
          <p:cNvSpPr/>
          <p:nvPr/>
        </p:nvSpPr>
        <p:spPr>
          <a:xfrm>
            <a:off x="3433681" y="1513858"/>
            <a:ext cx="420933" cy="3078341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19" name="Google Shape;179;p35"/>
          <p:cNvSpPr/>
          <p:nvPr/>
        </p:nvSpPr>
        <p:spPr>
          <a:xfrm>
            <a:off x="2288432" y="1513858"/>
            <a:ext cx="312167" cy="3077855"/>
          </a:xfrm>
          <a:prstGeom prst="rect">
            <a:avLst/>
          </a:prstGeom>
          <a:ln w="50800">
            <a:solidFill>
              <a:srgbClr val="0096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0" name="Google Shape;180;p35"/>
          <p:cNvSpPr txBox="1"/>
          <p:nvPr/>
        </p:nvSpPr>
        <p:spPr>
          <a:xfrm>
            <a:off x="7575783" y="3811363"/>
            <a:ext cx="2741103" cy="4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399" tIns="91399" rIns="91399" bIns="91399">
            <a:spAutoFit/>
          </a:bodyPr>
          <a:lstStyle>
            <a:lvl1pPr>
              <a:lnSpc>
                <a:spcPct val="115000"/>
              </a:lnSpc>
              <a:defRPr sz="15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After labeling</a:t>
            </a:r>
          </a:p>
        </p:txBody>
      </p:sp>
      <p:sp>
        <p:nvSpPr>
          <p:cNvPr id="321" name="Google Shape;181;p35"/>
          <p:cNvSpPr/>
          <p:nvPr/>
        </p:nvSpPr>
        <p:spPr>
          <a:xfrm>
            <a:off x="7155291" y="1513858"/>
            <a:ext cx="420933" cy="3078341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2" name="Google Shape;182;p35"/>
          <p:cNvSpPr/>
          <p:nvPr/>
        </p:nvSpPr>
        <p:spPr>
          <a:xfrm>
            <a:off x="6010044" y="1513858"/>
            <a:ext cx="312164" cy="3077855"/>
          </a:xfrm>
          <a:prstGeom prst="rect">
            <a:avLst/>
          </a:prstGeom>
          <a:ln w="50800">
            <a:solidFill>
              <a:srgbClr val="0096FF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187;p3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Verification: Human Annotation</a:t>
            </a:r>
          </a:p>
        </p:txBody>
      </p:sp>
      <p:sp>
        <p:nvSpPr>
          <p:cNvPr id="327" name="Google Shape;188;p36"/>
          <p:cNvSpPr txBox="1">
            <a:spLocks noGrp="1"/>
          </p:cNvSpPr>
          <p:nvPr>
            <p:ph type="body" idx="1"/>
          </p:nvPr>
        </p:nvSpPr>
        <p:spPr>
          <a:xfrm>
            <a:off x="822960" y="1544025"/>
            <a:ext cx="7543801" cy="3017523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We need a manually annotated test set to verify our unsupervised labeling method</a:t>
            </a:r>
          </a:p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Three human annotators 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Label each second with humor/non-humor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Average Cohen’s Kappa: 0.65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Fleiss’ Kappa: 0.65</a:t>
            </a:r>
          </a:p>
          <a:p>
            <a:pPr marL="212834" indent="-2128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Gold labels on test set: majority vote</a:t>
            </a:r>
          </a:p>
          <a:p>
            <a:pPr marL="662938" lvl="1" indent="-205738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Unsupervised labels’ accuracy</a:t>
            </a:r>
          </a:p>
          <a:p>
            <a:pPr marL="1101434" lvl="2" indent="-1870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One-second units: 0.78</a:t>
            </a:r>
          </a:p>
          <a:p>
            <a:pPr marL="1101434" lvl="2" indent="-187034">
              <a:lnSpc>
                <a:spcPct val="1035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Inter-pausal units: 0.76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193;p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Acoustic-Prosodic</a:t>
            </a:r>
          </a:p>
        </p:txBody>
      </p:sp>
      <p:sp>
        <p:nvSpPr>
          <p:cNvPr id="332" name="Google Shape;194;p37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Tools: Praat, openSMILE, Google ASR API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Features: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Min, max, mean, range, std of pitch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Min, max, mean, range, std of intensity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Pitch existence: whether extractable pitch values exists in the segment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384 features from openSMILE</a:t>
            </a:r>
          </a:p>
          <a:p>
            <a:pPr marL="1101434" lvl="2" indent="-1870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More features, more functions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Speaking Rate: Number of characters per second (from ASR transcript)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199;p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37" name="Google Shape;200;p38"/>
          <p:cNvSpPr txBox="1">
            <a:spLocks noGrp="1"/>
          </p:cNvSpPr>
          <p:nvPr>
            <p:ph type="body" sz="half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</p:spPr>
        <p:txBody>
          <a:bodyPr/>
          <a:lstStyle/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The existence of pitch is positively correlated with humor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Exclude segments with no pitch values in the analysis of other speech features</a:t>
            </a:r>
          </a:p>
        </p:txBody>
      </p:sp>
      <p:pic>
        <p:nvPicPr>
          <p:cNvPr id="338" name="Google Shape;201;p38" descr="Google Shape;201;p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6" y="1523572"/>
            <a:ext cx="4589041" cy="276545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202;p38"/>
          <p:cNvSpPr/>
          <p:nvPr/>
        </p:nvSpPr>
        <p:spPr>
          <a:xfrm>
            <a:off x="4081617" y="1980832"/>
            <a:ext cx="4728777" cy="292103"/>
          </a:xfrm>
          <a:prstGeom prst="rect">
            <a:avLst/>
          </a:prstGeom>
          <a:ln w="50800">
            <a:solidFill>
              <a:srgbClr val="FF2600"/>
            </a:solidFill>
          </a:ln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207;p3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42" name="Google Shape;208;p39"/>
          <p:cNvSpPr txBox="1">
            <a:spLocks noGrp="1"/>
          </p:cNvSpPr>
          <p:nvPr>
            <p:ph type="body" sz="half" idx="1"/>
          </p:nvPr>
        </p:nvSpPr>
        <p:spPr>
          <a:xfrm>
            <a:off x="822958" y="1410773"/>
            <a:ext cx="3344548" cy="2991049"/>
          </a:xfrm>
          <a:prstGeom prst="rect">
            <a:avLst/>
          </a:prstGeom>
        </p:spPr>
        <p:txBody>
          <a:bodyPr/>
          <a:lstStyle/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Humorous speech has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Higher pitch value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Larger change in pitch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Higher intensity value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Smaller change in intensity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Slower speaking rate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 techniques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Exaggeration and bombast</a:t>
            </a:r>
          </a:p>
        </p:txBody>
      </p:sp>
      <p:pic>
        <p:nvPicPr>
          <p:cNvPr id="343" name="Google Shape;209;p39" descr="Google Shape;209;p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6" y="1523572"/>
            <a:ext cx="4589041" cy="276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14;p4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Speech Features</a:t>
            </a:r>
          </a:p>
        </p:txBody>
      </p:sp>
      <p:sp>
        <p:nvSpPr>
          <p:cNvPr id="348" name="Google Shape;215;p40"/>
          <p:cNvSpPr txBox="1">
            <a:spLocks noGrp="1"/>
          </p:cNvSpPr>
          <p:nvPr>
            <p:ph type="body" sz="quarter" idx="1"/>
          </p:nvPr>
        </p:nvSpPr>
        <p:spPr>
          <a:xfrm>
            <a:off x="822958" y="3931703"/>
            <a:ext cx="7543804" cy="47011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(Hamlet) In the end, surprisingly and also not surprisingly —</a:t>
            </a:r>
            <a:r>
              <a:rPr sz="1400" b="1"/>
              <a:t> </a:t>
            </a:r>
            <a:r>
              <a:rPr sz="1400" b="1" i="1"/>
              <a:t>everyone died!</a:t>
            </a:r>
          </a:p>
        </p:txBody>
      </p:sp>
      <p:pic>
        <p:nvPicPr>
          <p:cNvPr id="349" name="speech2.mp4" descr="speech2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6919" y="1434229"/>
            <a:ext cx="4210162" cy="2368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000" fill="hold"/>
                                        <p:tgtEl>
                                          <p:spTgt spid="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4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221;p4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Transcript-based</a:t>
            </a:r>
          </a:p>
        </p:txBody>
      </p:sp>
      <p:sp>
        <p:nvSpPr>
          <p:cNvPr id="354" name="Google Shape;222;p41"/>
          <p:cNvSpPr txBox="1">
            <a:spLocks noGrp="1"/>
          </p:cNvSpPr>
          <p:nvPr>
            <p:ph type="body" idx="1"/>
          </p:nvPr>
        </p:nvSpPr>
        <p:spPr>
          <a:xfrm>
            <a:off x="929783" y="1519099"/>
            <a:ext cx="7410602" cy="3017402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Tools: Google ASR API, Jieba, LIWC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Audio preprocessing: 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‘Papi酱’ increases speaking rate in her videos, so slowed down to 0.75 times the original speed for ASR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Normalized energy and pitch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Transcript preprocessing: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Word segmentation using ‘Jieba’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LIWC (CLIWC): 91 word categories: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e.g. function words, affect words, social words, etc.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239;p44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Lexical Features</a:t>
            </a:r>
          </a:p>
        </p:txBody>
      </p:sp>
      <p:sp>
        <p:nvSpPr>
          <p:cNvPr id="367" name="Google Shape;240;p44"/>
          <p:cNvSpPr txBox="1">
            <a:spLocks noGrp="1"/>
          </p:cNvSpPr>
          <p:nvPr>
            <p:ph type="body" sz="half" idx="1"/>
          </p:nvPr>
        </p:nvSpPr>
        <p:spPr>
          <a:xfrm>
            <a:off x="832677" y="1544024"/>
            <a:ext cx="3995401" cy="3017402"/>
          </a:xfrm>
          <a:prstGeom prst="rect">
            <a:avLst/>
          </a:prstGeom>
        </p:spPr>
        <p:txBody>
          <a:bodyPr/>
          <a:lstStyle/>
          <a:p>
            <a:pPr marL="0" indent="64005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One-second unit level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Positively correlated with humor: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Strategy: Anxiety, risk, netspeak, i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Content: Power, drive, religion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Negatively correlated with humor: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Strategy: Cognitive process, insight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/>
            </a:pPr>
            <a:r>
              <a:t>Content: Sexual, female, biological process</a:t>
            </a:r>
          </a:p>
        </p:txBody>
      </p:sp>
      <p:sp>
        <p:nvSpPr>
          <p:cNvPr id="368" name="Google Shape;241;p44"/>
          <p:cNvSpPr txBox="1"/>
          <p:nvPr/>
        </p:nvSpPr>
        <p:spPr>
          <a:xfrm>
            <a:off x="4788575" y="1544024"/>
            <a:ext cx="3783001" cy="3017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indent="64005">
              <a:lnSpc>
                <a:spcPct val="115000"/>
              </a:lnSpc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IPU level</a:t>
            </a:r>
          </a:p>
          <a:p>
            <a:pPr marL="212834" indent="-212834">
              <a:lnSpc>
                <a:spcPct val="115000"/>
              </a:lnSpc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Positively correlated with humor: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Strategy: i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Content: religion</a:t>
            </a:r>
          </a:p>
          <a:p>
            <a:pPr marL="212834" indent="-212834">
              <a:lnSpc>
                <a:spcPct val="115000"/>
              </a:lnSpc>
              <a:buClr>
                <a:srgbClr val="404040"/>
              </a:buClr>
              <a:buSzPts val="1800"/>
              <a:buFont typeface="Arial"/>
              <a:buChar char="•"/>
              <a:defRPr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Negatively correlated with humor: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Strategy: Cognitive process, cause, interrogatives, auxverb, they</a:t>
            </a:r>
          </a:p>
          <a:p>
            <a:pPr marL="662937" lvl="1" indent="-205737">
              <a:lnSpc>
                <a:spcPct val="115000"/>
              </a:lnSpc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Content: Female, biological process, body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128;p2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Why Study Humor?</a:t>
            </a:r>
          </a:p>
        </p:txBody>
      </p:sp>
      <p:sp>
        <p:nvSpPr>
          <p:cNvPr id="263" name="Google Shape;129;p28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understand human interaction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detect when people are being humorous rather than serious to evaluate the content of what they say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To learn the characteristics of humorous speech to be able to synthesize it (e.g. for robots, chatbots, games, advertisements)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Because it’s interesting…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246;p4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1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Lexical Features</a:t>
            </a:r>
          </a:p>
        </p:txBody>
      </p:sp>
      <p:sp>
        <p:nvSpPr>
          <p:cNvPr id="371" name="Google Shape;247;p45"/>
          <p:cNvSpPr txBox="1">
            <a:spLocks noGrp="1"/>
          </p:cNvSpPr>
          <p:nvPr>
            <p:ph type="body" idx="1"/>
          </p:nvPr>
        </p:nvSpPr>
        <p:spPr>
          <a:xfrm>
            <a:off x="832680" y="1544024"/>
            <a:ext cx="7586699" cy="3017402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Humorous one-liners vs. non-humorous short sentence </a:t>
            </a:r>
            <a:r>
              <a:rPr sz="1400"/>
              <a:t>(Mihalcea and Pulman, 2007) 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Negative polarity, Human-centeredness</a:t>
            </a:r>
          </a:p>
          <a:p>
            <a:pPr marL="98534" indent="157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Negative polarity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Negation: not significant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Negative emotion: ‘anxiety’ significant on one-second unit level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Human-centeredness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‘i’ (first person pronouns): significant on both one-second unit and IPU level</a:t>
            </a:r>
          </a:p>
          <a:p>
            <a:pPr marL="662937" lvl="1" indent="-205737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Font typeface="Arial"/>
              <a:buChar char="–"/>
            </a:pPr>
            <a:r>
              <a:t>Other personal pronouns: not significant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252;p46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74" name="Google Shape;253;p46"/>
          <p:cNvSpPr txBox="1">
            <a:spLocks noGrp="1"/>
          </p:cNvSpPr>
          <p:nvPr>
            <p:ph type="body" idx="1"/>
          </p:nvPr>
        </p:nvSpPr>
        <p:spPr>
          <a:xfrm>
            <a:off x="822960" y="1519093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Frame similarity: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Assumption: difference between frames may capture visual patterns such as change of scenes and large body movements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Extracted 1 frame in each 10ms and compute similarity with neighbouring extracted frames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Measure: structural similarity index (SSIM)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Functions: min, max, mean, range, std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258;p4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77" name="Google Shape;259;p47"/>
          <p:cNvSpPr txBox="1">
            <a:spLocks noGrp="1"/>
          </p:cNvSpPr>
          <p:nvPr>
            <p:ph type="body" sz="half" idx="1"/>
          </p:nvPr>
        </p:nvSpPr>
        <p:spPr>
          <a:xfrm>
            <a:off x="911259" y="1553761"/>
            <a:ext cx="3240535" cy="2998050"/>
          </a:xfrm>
          <a:prstGeom prst="rect">
            <a:avLst/>
          </a:prstGeom>
        </p:spPr>
        <p:txBody>
          <a:bodyPr/>
          <a:lstStyle/>
          <a:p>
            <a:pPr marL="160421" indent="-160421">
              <a:lnSpc>
                <a:spcPct val="115000"/>
              </a:lnSpc>
              <a:spcBef>
                <a:spcPts val="0"/>
              </a:spcBef>
              <a:buClrTx/>
              <a:buSzPct val="100000"/>
              <a:buFontTx/>
              <a:buChar char="•"/>
              <a:defRPr sz="1600">
                <a:solidFill>
                  <a:srgbClr val="535353"/>
                </a:solidFill>
              </a:defRPr>
            </a:pPr>
            <a:r>
              <a:t> Body pose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Extraction: AlphaPose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17 keypoints of body junctions with confidence scores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Used binary features to indicate the appearance of hips and legs</a:t>
            </a:r>
          </a:p>
          <a:p>
            <a:pPr marL="603273" lvl="1" indent="-187222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600"/>
              <a:buFont typeface="Arial"/>
              <a:buChar char="–"/>
              <a:defRPr sz="1600">
                <a:solidFill>
                  <a:srgbClr val="535353"/>
                </a:solidFill>
              </a:defRPr>
            </a:pPr>
            <a:r>
              <a:t>Features: mean, std, mean of frame-level differences, std of differences</a:t>
            </a:r>
          </a:p>
        </p:txBody>
      </p:sp>
      <p:pic>
        <p:nvPicPr>
          <p:cNvPr id="378" name="Google Shape;260;p47" descr="Google Shape;260;p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76" y="1907904"/>
            <a:ext cx="3982049" cy="2239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265;p4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Features — Visual</a:t>
            </a:r>
          </a:p>
        </p:txBody>
      </p:sp>
      <p:sp>
        <p:nvSpPr>
          <p:cNvPr id="383" name="Google Shape;266;p48"/>
          <p:cNvSpPr txBox="1">
            <a:spLocks noGrp="1"/>
          </p:cNvSpPr>
          <p:nvPr>
            <p:ph type="body" sz="half" idx="1"/>
          </p:nvPr>
        </p:nvSpPr>
        <p:spPr>
          <a:xfrm>
            <a:off x="842378" y="1450188"/>
            <a:ext cx="3699738" cy="2932215"/>
          </a:xfrm>
          <a:prstGeom prst="rect">
            <a:avLst/>
          </a:prstGeom>
        </p:spPr>
        <p:txBody>
          <a:bodyPr/>
          <a:lstStyle/>
          <a:p>
            <a:pPr marL="204321" indent="-204321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•"/>
              <a:defRPr sz="1700">
                <a:solidFill>
                  <a:srgbClr val="535353"/>
                </a:solidFill>
              </a:defRPr>
            </a:pPr>
            <a:r>
              <a:t>Facial landmarks: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Extraction: dlib library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68 coordinates of facial landmarks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Preprocessing: rescaled, computed relative position, exclude keypoints for jawline</a:t>
            </a:r>
          </a:p>
          <a:p>
            <a:pPr marL="636422" lvl="1" indent="-19750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700"/>
              <a:buFont typeface="Arial"/>
              <a:buChar char="–"/>
              <a:defRPr sz="1700">
                <a:solidFill>
                  <a:srgbClr val="535353"/>
                </a:solidFill>
              </a:defRPr>
            </a:pPr>
            <a:r>
              <a:t>Features: mean, std, mean of frame-level differences, std of differences</a:t>
            </a:r>
          </a:p>
        </p:txBody>
      </p:sp>
      <p:pic>
        <p:nvPicPr>
          <p:cNvPr id="384" name="Google Shape;267;p48" descr="Google Shape;267;p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787" y="1769641"/>
            <a:ext cx="4080622" cy="229331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Google Shape;268;p48"/>
          <p:cNvSpPr txBox="1"/>
          <p:nvPr/>
        </p:nvSpPr>
        <p:spPr>
          <a:xfrm>
            <a:off x="4088067" y="432080"/>
            <a:ext cx="127002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233333"/>
              </a:lnSpc>
              <a:defRPr sz="12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273;p4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88" name="Google Shape;274;p49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SSIM - frame similarity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Humor segments 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Are unlikely to be motionless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But also have less complete scene changes</a:t>
            </a:r>
          </a:p>
        </p:txBody>
      </p:sp>
      <p:pic>
        <p:nvPicPr>
          <p:cNvPr id="389" name="Google Shape;275;p49" descr="Google Shape;275;p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716834"/>
            <a:ext cx="5600700" cy="1943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280;p5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92" name="Google Shape;281;p50"/>
          <p:cNvSpPr txBox="1">
            <a:spLocks noGrp="1"/>
          </p:cNvSpPr>
          <p:nvPr>
            <p:ph type="body" sz="quarter" idx="1"/>
          </p:nvPr>
        </p:nvSpPr>
        <p:spPr>
          <a:xfrm>
            <a:off x="822958" y="4113688"/>
            <a:ext cx="7543804" cy="569941"/>
          </a:xfrm>
          <a:prstGeom prst="rect">
            <a:avLst/>
          </a:prstGeom>
        </p:spPr>
        <p:txBody>
          <a:bodyPr/>
          <a:lstStyle/>
          <a:p>
            <a:pPr marL="187130" indent="-116264">
              <a:lnSpc>
                <a:spcPct val="103500"/>
              </a:lnSpc>
              <a:spcBef>
                <a:spcPts val="0"/>
              </a:spcBef>
              <a:buSzPts val="1600"/>
              <a:defRPr sz="1600"/>
            </a:pPr>
            <a:r>
              <a:t>Good news for those who are single!  </a:t>
            </a:r>
          </a:p>
          <a:p>
            <a:pPr marL="187130" indent="-116264">
              <a:lnSpc>
                <a:spcPct val="103500"/>
              </a:lnSpc>
              <a:spcBef>
                <a:spcPts val="0"/>
              </a:spcBef>
              <a:buSzPts val="1600"/>
              <a:defRPr sz="1600"/>
            </a:pPr>
            <a:r>
              <a:t>In 2016 — (beautiful whirling) — you will still be a single dog.</a:t>
            </a:r>
          </a:p>
        </p:txBody>
      </p:sp>
      <p:pic>
        <p:nvPicPr>
          <p:cNvPr id="393" name="visual.mp4" descr="visual.mp4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6175" y="1421945"/>
            <a:ext cx="4577370" cy="2574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4000" fill="hold"/>
                                        <p:tgtEl>
                                          <p:spTgt spid="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9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287;p5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Analysis - Visual Features</a:t>
            </a:r>
          </a:p>
        </p:txBody>
      </p:sp>
      <p:sp>
        <p:nvSpPr>
          <p:cNvPr id="398" name="Google Shape;288;p51"/>
          <p:cNvSpPr txBox="1">
            <a:spLocks noGrp="1"/>
          </p:cNvSpPr>
          <p:nvPr>
            <p:ph type="body" idx="1"/>
          </p:nvPr>
        </p:nvSpPr>
        <p:spPr>
          <a:xfrm>
            <a:off x="860857" y="1519093"/>
            <a:ext cx="7543804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Body pose: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One-second unit: keypoints above hips are significant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IPU unit: keypoints above shoulder are significant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The movement of keypoints is associated with humor, but the movement direction is not significant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Facial landmarks: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Most significant keypoints: brows, nose (head-turning information)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293;p5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Classification Experiments</a:t>
            </a:r>
          </a:p>
        </p:txBody>
      </p:sp>
      <p:sp>
        <p:nvSpPr>
          <p:cNvPr id="403" name="Google Shape;294;p52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70 videos (unsupervised labels) in training set, 30 videos (human labels) in test set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Feature dimensions: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396 speech features (11 from Praat, 384 from openSMILE, speaking rate)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91 text features (CLIWC)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522 visual features (5 from frame similarity, 408 from facial landmarks, 109 from body pose)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Model: random forest classifier with 1000 estimators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299;p53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Classification Experiments</a:t>
            </a:r>
          </a:p>
        </p:txBody>
      </p:sp>
      <p:sp>
        <p:nvSpPr>
          <p:cNvPr id="406" name="Google Shape;300;p53"/>
          <p:cNvSpPr txBox="1">
            <a:spLocks noGrp="1"/>
          </p:cNvSpPr>
          <p:nvPr>
            <p:ph type="body" sz="quarter" idx="1"/>
          </p:nvPr>
        </p:nvSpPr>
        <p:spPr>
          <a:xfrm>
            <a:off x="822958" y="1527674"/>
            <a:ext cx="7543804" cy="725678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IPU segmentation outperforms one-second unit segmentation.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Speech features are the most useful.</a:t>
            </a:r>
          </a:p>
        </p:txBody>
      </p:sp>
      <p:pic>
        <p:nvPicPr>
          <p:cNvPr id="407" name="Google Shape;301;p53" descr="Google Shape;301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409" y="2318446"/>
            <a:ext cx="5286902" cy="2096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Future Direc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Future Directions</a:t>
            </a:r>
          </a:p>
        </p:txBody>
      </p:sp>
      <p:sp>
        <p:nvSpPr>
          <p:cNvPr id="410" name="Collect more videos from different types of humorous video creato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Collect more videos from different types of humorous video creators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Current videos  mainly include humor techniques like surprise and clownishness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Explore larger variety of characteristics in humor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Examine other methods for automatic labeling of video segments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Use videos collected from other sources such as YouTube live chats</a:t>
            </a:r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Apply to different types of emotions and reactions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134;p2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How Do We Define Humor?</a:t>
            </a:r>
          </a:p>
        </p:txBody>
      </p:sp>
      <p:sp>
        <p:nvSpPr>
          <p:cNvPr id="266" name="Google Shape;135;p29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Producer + Perceiver </a:t>
            </a:r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Positive emotional reactions (laughter)</a:t>
            </a:r>
          </a:p>
          <a:p>
            <a:pPr marL="1256629" lvl="2" indent="-240629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Tx/>
              <a:buAutoNum type="arabicPeriod"/>
              <a:defRPr sz="1800"/>
            </a:pPr>
            <a:r>
              <a:t> Highly individualistic &amp; cultural specific</a:t>
            </a:r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1800"/>
          </a:p>
          <a:p>
            <a:pPr marL="0" lvl="2" indent="1285875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Lack of multimedia data annotated with humor</a:t>
            </a:r>
          </a:p>
        </p:txBody>
      </p:sp>
      <p:sp>
        <p:nvSpPr>
          <p:cNvPr id="267" name="Google Shape;136;p29"/>
          <p:cNvSpPr/>
          <p:nvPr/>
        </p:nvSpPr>
        <p:spPr>
          <a:xfrm>
            <a:off x="4345206" y="2771504"/>
            <a:ext cx="575108" cy="51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>
            <a:solidFill>
              <a:srgbClr val="4A7DBA"/>
            </a:solidFill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312;p55"/>
          <p:cNvSpPr txBox="1">
            <a:spLocks noGrp="1"/>
          </p:cNvSpPr>
          <p:nvPr>
            <p:ph type="ctrTitle"/>
          </p:nvPr>
        </p:nvSpPr>
        <p:spPr>
          <a:xfrm>
            <a:off x="822960" y="569212"/>
            <a:ext cx="7543801" cy="2674624"/>
          </a:xfrm>
          <a:prstGeom prst="rect">
            <a:avLst/>
          </a:prstGeom>
        </p:spPr>
        <p:txBody>
          <a:bodyPr/>
          <a:lstStyle/>
          <a:p>
            <a:r>
              <a:t>Thanks233!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63B6-0E82-9E43-AD71-DE270683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BB170-E592-8946-9549-704EB503E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Topic: Speech Analysis: Deception and Trust</a:t>
            </a:r>
          </a:p>
          <a:p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776741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Humor Detection in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Humor Detection in Text</a:t>
            </a:r>
          </a:p>
        </p:txBody>
      </p:sp>
      <p:sp>
        <p:nvSpPr>
          <p:cNvPr id="272" name="16k one-liners (Mihalcea and Strapparava, 2005)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83059" cy="3017521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16k one-liners (Mihalcea and Strapparava, 2005)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Humor-Specific Stylistic Features: alliteration/rhyme, antonymy, adult slang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“A </a:t>
            </a:r>
            <a:r>
              <a:rPr u="sng"/>
              <a:t>clean</a:t>
            </a:r>
            <a:r>
              <a:t> desk is a sign of a </a:t>
            </a:r>
            <a:r>
              <a:rPr u="sng"/>
              <a:t>cluttered</a:t>
            </a:r>
            <a:r>
              <a:t> desk drawer”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One-liners + 1k news article from “The Onion” (Mihalcea and Pulman, 2007)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Human-centeredness and negative polarity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“Take </a:t>
            </a:r>
            <a:r>
              <a:rPr u="sng"/>
              <a:t>my</a:t>
            </a:r>
            <a:r>
              <a:t> advice; </a:t>
            </a:r>
            <a:r>
              <a:rPr u="sng"/>
              <a:t>I don’t</a:t>
            </a:r>
            <a:r>
              <a:t> use it anyway”</a:t>
            </a:r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The New Yorker Cartoon Caption Contest (Radev et al, 2015)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Negative sentiment, human-centeredness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 i="1"/>
            </a:pPr>
            <a:r>
              <a:t>“If that ’s theseus , </a:t>
            </a:r>
            <a:r>
              <a:rPr u="sng"/>
              <a:t>I ’m not</a:t>
            </a:r>
            <a:r>
              <a:t> here.”</a:t>
            </a:r>
          </a:p>
        </p:txBody>
      </p:sp>
      <p:pic>
        <p:nvPicPr>
          <p:cNvPr id="27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46" y="3057468"/>
            <a:ext cx="2395621" cy="162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Humor Detection in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Humor Detection in Text</a:t>
            </a:r>
          </a:p>
        </p:txBody>
      </p:sp>
      <p:sp>
        <p:nvSpPr>
          <p:cNvPr id="278" name="Extract humor anchor in one-liners (Yang et al., 2015)…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792200" cy="3017521"/>
          </a:xfrm>
          <a:prstGeom prst="rect">
            <a:avLst/>
          </a:prstGeom>
        </p:spPr>
        <p:txBody>
          <a:bodyPr/>
          <a:lstStyle/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Extract humor anchor in one-liners (Yang et al., 2015)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The subset of candidates that provides the maximum decrement of humor scores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“The one who </a:t>
            </a:r>
            <a:r>
              <a:rPr u="sng"/>
              <a:t>invented </a:t>
            </a:r>
            <a:r>
              <a:t>the </a:t>
            </a:r>
            <a:r>
              <a:rPr u="sng"/>
              <a:t>door knocker</a:t>
            </a:r>
            <a:r>
              <a:t> got a </a:t>
            </a:r>
            <a:r>
              <a:rPr u="sng"/>
              <a:t>No-bell prize</a:t>
            </a:r>
            <a:r>
              <a:t>.”</a:t>
            </a:r>
          </a:p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1k tweets (Zhang and Liu, 2014)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Phonetic + morpho-syntactic + lexico-semantic + pragmatic + affective features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“I generally avoid temptation unless I can't resist it. - Mae West #quote #humor”</a:t>
            </a:r>
          </a:p>
          <a:p>
            <a:pPr marL="191551" indent="-191551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/>
            </a:pPr>
            <a:r>
              <a:t>TED talk trancripts (Chen and Lee, 2017)</a:t>
            </a:r>
          </a:p>
          <a:p>
            <a:pPr marL="596645" lvl="1" indent="-185165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619"/>
            </a:pPr>
            <a:r>
              <a:t>Sentences containing or immediately followed by markup ‘(Laughter)’</a:t>
            </a:r>
          </a:p>
          <a:p>
            <a:pPr marL="991292" lvl="2" indent="-168332" defTabSz="61721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619" i="1"/>
            </a:pPr>
            <a:r>
              <a:t>“If you’re a dog and you spend your whole life doing nothing other than easy and fun things, you’re a huge success! (</a:t>
            </a:r>
            <a:r>
              <a:rPr u="sng"/>
              <a:t>Laughter)</a:t>
            </a:r>
            <a:r>
              <a:t> 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ultimodal Humor Dete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spc="-75"/>
            </a:lvl1pPr>
          </a:lstStyle>
          <a:p>
            <a:r>
              <a:t>Multimodal Humor Detection</a:t>
            </a:r>
          </a:p>
        </p:txBody>
      </p:sp>
      <p:sp>
        <p:nvSpPr>
          <p:cNvPr id="283" name="TV sitcoms…"/>
          <p:cNvSpPr txBox="1">
            <a:spLocks noGrp="1"/>
          </p:cNvSpPr>
          <p:nvPr>
            <p:ph type="body" sz="half" idx="1"/>
          </p:nvPr>
        </p:nvSpPr>
        <p:spPr>
          <a:xfrm>
            <a:off x="822960" y="1384300"/>
            <a:ext cx="5448100" cy="3017521"/>
          </a:xfrm>
          <a:prstGeom prst="rect">
            <a:avLst/>
          </a:prstGeom>
        </p:spPr>
        <p:txBody>
          <a:bodyPr/>
          <a:lstStyle/>
          <a:p>
            <a:pPr marL="212834" indent="-212834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TV sitcoms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Use canned laughters to label humor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FRIENDS (Purandare and Litman, 2006)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The Big Bang Theory (Bertero and Fung, 2016)</a:t>
            </a:r>
          </a:p>
          <a:p>
            <a:pPr marL="1101436" lvl="2" indent="-187036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•"/>
              <a:defRPr sz="1800"/>
            </a:pPr>
            <a:r>
              <a:t>Seinfeld (Bertero and Fung, 2016)</a:t>
            </a:r>
          </a:p>
          <a:p>
            <a:pPr marL="662939" lvl="1" indent="-205739">
              <a:lnSpc>
                <a:spcPct val="115000"/>
              </a:lnSpc>
              <a:spcBef>
                <a:spcPts val="0"/>
              </a:spcBef>
              <a:buClrTx/>
              <a:buFont typeface="Arial"/>
              <a:buChar char="–"/>
              <a:defRPr sz="1800"/>
            </a:pPr>
            <a:r>
              <a:t>No study has shown that canned laughter actually represents the audience’s perception of humor. 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157" y="2380325"/>
            <a:ext cx="2928315" cy="2261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141;p30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/>
          <a:p>
            <a:pPr defTabSz="740663">
              <a:defRPr sz="2916"/>
            </a:pPr>
            <a:r>
              <a:t>‘bullet curtain’ = </a:t>
            </a:r>
            <a:r>
              <a:rPr sz="3888" i="1"/>
              <a:t>Time-aligned Comments</a:t>
            </a:r>
          </a:p>
        </p:txBody>
      </p:sp>
      <p:sp>
        <p:nvSpPr>
          <p:cNvPr id="287" name="Google Shape;142;p30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48003" indent="-114300">
              <a:lnSpc>
                <a:spcPct val="115000"/>
              </a:lnSpc>
              <a:spcBef>
                <a:spcPts val="0"/>
              </a:spcBef>
              <a:defRPr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/>
              </a:rPr>
              <a:t>https://www.bilibili.com/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None/>
              <a:defRPr u="sng">
                <a:solidFill>
                  <a:srgbClr val="0000FF"/>
                </a:solid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/>
              </a:rPr>
              <a:t>https://www.nicovideo.jp/watch/sm33201605</a:t>
            </a:r>
          </a:p>
        </p:txBody>
      </p:sp>
      <p:pic>
        <p:nvPicPr>
          <p:cNvPr id="288" name="Google Shape;143;p30" descr="Google Shape;143;p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6096" y="1992891"/>
            <a:ext cx="4204394" cy="2712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148;p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Hypothesis</a:t>
            </a:r>
          </a:p>
        </p:txBody>
      </p:sp>
      <p:sp>
        <p:nvSpPr>
          <p:cNvPr id="293" name="Google Shape;149;p31"/>
          <p:cNvSpPr txBox="1">
            <a:spLocks noGrp="1"/>
          </p:cNvSpPr>
          <p:nvPr>
            <p:ph type="body" idx="1"/>
          </p:nvPr>
        </p:nvSpPr>
        <p:spPr>
          <a:xfrm>
            <a:off x="822960" y="1384299"/>
            <a:ext cx="7543801" cy="3017524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Audiences tend to respond to humor in videos with laughing </a:t>
            </a: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A high volume of laughing comments at a given time</a:t>
            </a: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240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SzTx/>
              <a:buNone/>
              <a:defRPr sz="1800" b="1"/>
            </a:pPr>
            <a:r>
              <a:t>HUMOR!</a:t>
            </a:r>
            <a:endParaRPr sz="2400"/>
          </a:p>
          <a:p>
            <a:pPr marL="60434" indent="91965">
              <a:lnSpc>
                <a:spcPct val="115000"/>
              </a:lnSpc>
              <a:spcBef>
                <a:spcPts val="0"/>
              </a:spcBef>
              <a:buSzTx/>
              <a:buNone/>
            </a:pP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Laughing indicators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 ‘233’ (internet meme)</a:t>
            </a:r>
            <a:endParaRPr sz="2400"/>
          </a:p>
          <a:p>
            <a:pPr marL="662938" lvl="1" indent="-205738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–"/>
              <a:defRPr sz="1800"/>
            </a:pPr>
            <a:r>
              <a:t>‘哈哈’ &amp; ‘hh’ (onomatopoeia of laughter)</a:t>
            </a:r>
          </a:p>
        </p:txBody>
      </p:sp>
      <p:sp>
        <p:nvSpPr>
          <p:cNvPr id="294" name="Google Shape;150;p31"/>
          <p:cNvSpPr/>
          <p:nvPr/>
        </p:nvSpPr>
        <p:spPr>
          <a:xfrm>
            <a:off x="4412355" y="2127871"/>
            <a:ext cx="319291" cy="333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96FF"/>
          </a:solidFill>
          <a:ln>
            <a:solidFill>
              <a:srgbClr val="4A7DBA"/>
            </a:solidFill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155;p32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1" cy="108806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Data Collection</a:t>
            </a:r>
          </a:p>
        </p:txBody>
      </p:sp>
      <p:sp>
        <p:nvSpPr>
          <p:cNvPr id="299" name="Google Shape;156;p32"/>
          <p:cNvSpPr txBox="1">
            <a:spLocks noGrp="1"/>
          </p:cNvSpPr>
          <p:nvPr>
            <p:ph type="body" sz="half" idx="1"/>
          </p:nvPr>
        </p:nvSpPr>
        <p:spPr>
          <a:xfrm>
            <a:off x="822960" y="1384299"/>
            <a:ext cx="4240015" cy="30175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Tx/>
              <a:buNone/>
              <a:defRPr sz="1800"/>
            </a:pPr>
            <a:r>
              <a:t>‘Papi酱’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A Chinese online celebrity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Famous for discussing trending topics in a humorous way</a:t>
            </a:r>
            <a:endParaRPr sz="2400"/>
          </a:p>
          <a:p>
            <a:pPr marL="212834" indent="-212834">
              <a:lnSpc>
                <a:spcPct val="115000"/>
              </a:lnSpc>
              <a:spcBef>
                <a:spcPts val="0"/>
              </a:spcBef>
              <a:buClr>
                <a:srgbClr val="404040"/>
              </a:buClr>
              <a:buSzPts val="1800"/>
              <a:buFont typeface="Arial"/>
              <a:buChar char="•"/>
              <a:defRPr sz="1800"/>
            </a:pPr>
            <a:r>
              <a:t>4 million subscribers, 296 million views on </a:t>
            </a:r>
            <a:r>
              <a:rPr sz="1400" i="1"/>
              <a:t>bilibili.com</a:t>
            </a:r>
          </a:p>
        </p:txBody>
      </p:sp>
      <p:pic>
        <p:nvPicPr>
          <p:cNvPr id="300" name="Google Shape;157;p32" descr="Google Shape;157;p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64" y="1567754"/>
            <a:ext cx="3738100" cy="2579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1422</Words>
  <Application>Microsoft Macintosh PowerPoint</Application>
  <PresentationFormat>On-screen Show (16:9)</PresentationFormat>
  <Paragraphs>208</Paragraphs>
  <Slides>31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Helvetica</vt:lpstr>
      <vt:lpstr>Times Roman</vt:lpstr>
      <vt:lpstr>Simple Light</vt:lpstr>
      <vt:lpstr>Multimodal Humor Detection</vt:lpstr>
      <vt:lpstr>Why Study Humor?</vt:lpstr>
      <vt:lpstr>How Do We Define Humor?</vt:lpstr>
      <vt:lpstr>Humor Detection in Text</vt:lpstr>
      <vt:lpstr>Humor Detection in Text</vt:lpstr>
      <vt:lpstr>Multimodal Humor Detection</vt:lpstr>
      <vt:lpstr>‘bullet curtain’ = Time-aligned Comments</vt:lpstr>
      <vt:lpstr>Hypothesis</vt:lpstr>
      <vt:lpstr>Data Collection</vt:lpstr>
      <vt:lpstr>Data Collection</vt:lpstr>
      <vt:lpstr>Constructing Unsupervised Labels</vt:lpstr>
      <vt:lpstr>Constructing Unsupervised Labels </vt:lpstr>
      <vt:lpstr>Verification: Human Annotation</vt:lpstr>
      <vt:lpstr>Features — Acoustic-Prosodic</vt:lpstr>
      <vt:lpstr>Analysis - Speech Features</vt:lpstr>
      <vt:lpstr>Analysis - Speech Features</vt:lpstr>
      <vt:lpstr>Analysis - Speech Features</vt:lpstr>
      <vt:lpstr>Features — Transcript-based</vt:lpstr>
      <vt:lpstr>Analysis - Lexical Features</vt:lpstr>
      <vt:lpstr>Analysis - Lexical Features</vt:lpstr>
      <vt:lpstr>Features — Visual</vt:lpstr>
      <vt:lpstr>Features — Visual</vt:lpstr>
      <vt:lpstr>Features — Visual</vt:lpstr>
      <vt:lpstr>Analysis - Visual Features</vt:lpstr>
      <vt:lpstr>Analysis - Visual Features</vt:lpstr>
      <vt:lpstr>Analysis - Visual Features</vt:lpstr>
      <vt:lpstr>Classification Experiments</vt:lpstr>
      <vt:lpstr>Classification Experiments</vt:lpstr>
      <vt:lpstr>Future Directions</vt:lpstr>
      <vt:lpstr>Thanks233!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Humor Detection</dc:title>
  <cp:lastModifiedBy>Julia H</cp:lastModifiedBy>
  <cp:revision>3</cp:revision>
  <dcterms:modified xsi:type="dcterms:W3CDTF">2021-12-19T16:47:49Z</dcterms:modified>
</cp:coreProperties>
</file>