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be5eee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4be5eee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2031dded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2031dded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2031dded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2031dded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2031dded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2031dded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4be5eee7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4be5eee7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4be5eee7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4be5eee7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4be5eee7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4be5eee7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4be5eee7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4be5eee7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4be5eee7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4be5eee7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4be5eee7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4be5eee7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2031dde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2031dde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4be5eee7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4be5eee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4be5eee7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4be5eee7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2031dded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2031dded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 that randomly chosen positive instance ranked above randomly chosen negative instance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2031dded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2031dde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2031dded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2031dded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2031dded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2031dded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2031dded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2031dded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2031dded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2031dded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3e3f55338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3e3f55338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2031dded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2031dded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2031dded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2031dded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e3f5533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3e3f5533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"/>
              <a:buNone/>
              <a:defRPr sz="5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Roboto"/>
              <a:buNone/>
              <a:defRPr sz="12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Roboto"/>
              <a:buNone/>
              <a:defRPr sz="4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49106" y="1990750"/>
            <a:ext cx="8214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CHoRaL: Collecting Humor Reaction Labels from Millions of Social Media Users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49098" y="4080300"/>
            <a:ext cx="821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Zixiaofan (Brenda) Yang, Shayan Hooshmand, Julia Hirschberg</a:t>
            </a:r>
            <a:endParaRPr/>
          </a:p>
        </p:txBody>
      </p:sp>
      <p:pic>
        <p:nvPicPr>
          <p:cNvPr descr="14T_Gla5e9KFf7UpVs6v2-FblbbxF0G3CZw4cR3oIDkW8GC2ZwSeQzsK2swc8McPwAAP0F_oyRxSZtkS8DAr5siV3zxbqRi-z83Ru8YlKoM6wmGLdyz2dLNzmez8BaFNyVlbddfoQoU.png" id="56" name="Google Shape;56;p13"/>
          <p:cNvPicPr preferRelativeResize="0"/>
          <p:nvPr/>
        </p:nvPicPr>
        <p:blipFill rotWithShape="1">
          <a:blip r:embed="rId3">
            <a:alphaModFix/>
          </a:blip>
          <a:srcRect b="28470" l="0" r="0" t="28470"/>
          <a:stretch/>
        </p:blipFill>
        <p:spPr>
          <a:xfrm>
            <a:off x="2717487" y="284349"/>
            <a:ext cx="3877224" cy="166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define non-humorous post?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retrieve non-humorous samples for binary classification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opposite of humor score?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define non-humorous post?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retrieve non-humorous samples for binary classification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opposite of humor score?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25" y="1767725"/>
            <a:ext cx="3974274" cy="131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define non-humorous post?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retrieve non-humorous samples for binary classification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opposite of humor score?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25" y="1767725"/>
            <a:ext cx="3974274" cy="131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380" y="1834329"/>
            <a:ext cx="3962394" cy="118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define non-humorous post?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retrieve non-humorous samples for binary classification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opposite of humor score?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25" y="1767725"/>
            <a:ext cx="3974274" cy="131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380" y="1834329"/>
            <a:ext cx="3962394" cy="11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817" y="3159798"/>
            <a:ext cx="5309389" cy="1836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Non</a:t>
            </a:r>
            <a:r>
              <a:rPr lang="en"/>
              <a:t>-Humor Score (NS)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Reaction distribution more similar to average facebook post -&gt; more non-humorous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Assumption: </a:t>
            </a:r>
            <a:r>
              <a:rPr lang="en"/>
              <a:t>average</a:t>
            </a:r>
            <a:r>
              <a:rPr lang="en"/>
              <a:t> facebook post is not humorous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21-06-22 at 10.15.33 AM.png" id="148" name="Google Shape;14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475" y="2655975"/>
            <a:ext cx="6431050" cy="10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Non-Humor Score (NS)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24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KL-divergence of post’s reaction distribution from average post reaction distribution</a:t>
            </a:r>
            <a:endParaRPr/>
          </a:p>
        </p:txBody>
      </p:sp>
      <p:pic>
        <p:nvPicPr>
          <p:cNvPr descr="Screen Shot 2021-06-22 at 12.23.53 AM.png" id="155" name="Google Shape;1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122" y="2397849"/>
            <a:ext cx="5129574" cy="9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582498" y="2155325"/>
            <a:ext cx="2849700" cy="17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R = set of FB reactions</a:t>
            </a: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 = % of reaction r in the standard distribution</a:t>
            </a: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O = % of reaction r in the observed post</a:t>
            </a: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t = total # of reacts</a:t>
            </a:r>
            <a:endParaRPr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50 = popularity stretcher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97775" y="1143225"/>
            <a:ext cx="485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Collected using CrowdTangle, a FB insights tool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2M posts retrieved with: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Keywords: “covid, covid-19, coronavirus, corona, covid 19, sars-cov-2, covid, sars cov 2”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Language: English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Type: Text-only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 Range: Jan 2020-Mar 2021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 785K after cleaning; removed posts with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duplicate fields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rendered links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&gt;500 characters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Covid-related FB posts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Language: English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Post type: text-only</a:t>
            </a:r>
            <a:endParaRPr/>
          </a:p>
        </p:txBody>
      </p:sp>
      <p:pic>
        <p:nvPicPr>
          <p:cNvPr descr="Screen Shot 2021-06-22 at 12.07.44 AM.png"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4963" y="2246412"/>
            <a:ext cx="3397650" cy="12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929" y="360912"/>
            <a:ext cx="1675650" cy="8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6929" y="360912"/>
            <a:ext cx="1675650" cy="83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1-06-21 at 11.47.49 PM.png" id="171" name="Google Shape;17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4301" y="1804050"/>
            <a:ext cx="7268000" cy="214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407050" y="1887175"/>
            <a:ext cx="1026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High HS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High NS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Humor Analysis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Humorous one-liners (Mihalcea and Pulman, 2007)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Negative polarity, Human-centeredness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humorous posts have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Human centeredness</a:t>
            </a:r>
            <a:r>
              <a:rPr lang="en"/>
              <a:t>: singular first-person pronouns, total pronouns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Negative polarity</a:t>
            </a:r>
            <a:r>
              <a:rPr lang="en"/>
              <a:t>: anger words, negations, negative sentiment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detailed and more abstract writing style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complexity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Humor Analysis - Examples from LIWC Analysis</a:t>
            </a:r>
            <a:endParaRPr/>
          </a:p>
        </p:txBody>
      </p:sp>
      <p:sp>
        <p:nvSpPr>
          <p:cNvPr id="184" name="Google Shape;184;p31"/>
          <p:cNvSpPr txBox="1"/>
          <p:nvPr/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Positive Correlation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Categories: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“Pronouns” (“I”, “Personal Pronouns”)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“Informal Language” (“Swear”) and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“Anger”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“Sexual”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Words: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“I” “my” “They” “they’re” “he” “it”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“F***” “shit” “bitch” “c**t” “dumbf***”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“Anal” “blowjob” “chlamydia”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“Zombie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451145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Negative Correlation</a:t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Categories: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“Relativity” (“Time”, “Space”)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“Prepositions”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“Work”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“Death”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Words: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“Death” “total” “of” “new”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(Total of new cases/deaths…?)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“County” “health” “positive” “today”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study humor?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59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●"/>
            </a:pPr>
            <a:r>
              <a:rPr lang="en">
                <a:solidFill>
                  <a:srgbClr val="404040"/>
                </a:solidFill>
              </a:rPr>
              <a:t>To understand human interaction</a:t>
            </a:r>
            <a:endParaRPr>
              <a:solidFill>
                <a:srgbClr val="40404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●"/>
            </a:pPr>
            <a:r>
              <a:rPr lang="en">
                <a:solidFill>
                  <a:srgbClr val="404040"/>
                </a:solidFill>
              </a:rPr>
              <a:t>To detect when people are being humorous rather than serious in order to evaluate the content of what they say</a:t>
            </a:r>
            <a:endParaRPr>
              <a:solidFill>
                <a:srgbClr val="40404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○"/>
            </a:pPr>
            <a:r>
              <a:rPr lang="en" sz="1800">
                <a:solidFill>
                  <a:srgbClr val="404040"/>
                </a:solidFill>
              </a:rPr>
              <a:t>Benign vs. malicious intent behind misinformation</a:t>
            </a:r>
            <a:endParaRPr sz="1800">
              <a:solidFill>
                <a:srgbClr val="40404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●"/>
            </a:pPr>
            <a:r>
              <a:rPr lang="en">
                <a:solidFill>
                  <a:srgbClr val="404040"/>
                </a:solidFill>
              </a:rPr>
              <a:t>To help people improve their humor</a:t>
            </a:r>
            <a:endParaRPr>
              <a:solidFill>
                <a:srgbClr val="40404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●"/>
            </a:pPr>
            <a:r>
              <a:rPr lang="en">
                <a:solidFill>
                  <a:srgbClr val="404040"/>
                </a:solidFill>
              </a:rPr>
              <a:t>To learn the characteristics of humorous expression to be able to generate it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550" y="855600"/>
            <a:ext cx="382097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Humor Analysis - Emoji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152475"/>
            <a:ext cx="8680200" cy="20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Humorous posts have more emojis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363 of the 1,621 unique emojis are significantly correlated with humor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humorous emoji: ``Face with Tears of Joy''  😂 😂 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Humorous posts have fewer heart emojis 💜💙💚💛, but more broken hearts 💔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Negative polarity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Experiments</a:t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 settings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Continuous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Continuous HS is used as ground truth of humor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Binary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Positive: High HS posts; Negative: High NS posts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RoBERTa-base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BERTweet: RoBERTa + Tweet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BERTweet-covid: BERTweet + 23M COVID-related Tweets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 labels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Labels used not as gold standard, but as a baseline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Experiments</a:t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24" y="1707413"/>
            <a:ext cx="5774373" cy="21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&amp; Limitations</a:t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464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covid-19 related data, but easy to expand!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we annotating perception or intent? And whose perception?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other reactions, like “sad” and “mad”, for collecting new datasets</a:t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800" y="1152475"/>
            <a:ext cx="3086276" cy="30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7401479" y="3420369"/>
            <a:ext cx="84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Producer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Intent?</a:t>
            </a:r>
            <a:endParaRPr sz="1000"/>
          </a:p>
        </p:txBody>
      </p:sp>
      <p:sp>
        <p:nvSpPr>
          <p:cNvPr id="212" name="Google Shape;212;p35"/>
          <p:cNvSpPr txBox="1"/>
          <p:nvPr/>
        </p:nvSpPr>
        <p:spPr>
          <a:xfrm>
            <a:off x="5858291" y="3420369"/>
            <a:ext cx="124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Receiver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Laughter? Other approbation?</a:t>
            </a: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Brenda Yang, Julia Hirschberg, and the Speech Lab, of course!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Slides adapted from my 2021 Lab Talk and Brenda’s 2021 EMNLP talk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define humor?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900" y="306350"/>
            <a:ext cx="3820976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109175" y="3114125"/>
            <a:ext cx="104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Intent?</a:t>
            </a:r>
            <a:endParaRPr sz="1200"/>
          </a:p>
        </p:txBody>
      </p:sp>
      <p:sp>
        <p:nvSpPr>
          <p:cNvPr id="71" name="Google Shape;71;p15"/>
          <p:cNvSpPr txBox="1"/>
          <p:nvPr/>
        </p:nvSpPr>
        <p:spPr>
          <a:xfrm>
            <a:off x="3198625" y="3114125"/>
            <a:ext cx="154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Receiver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Laughter? Other approbation?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define humor?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900" y="306350"/>
            <a:ext cx="3820976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109175" y="3114125"/>
            <a:ext cx="104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Intent?</a:t>
            </a:r>
            <a:endParaRPr sz="1200"/>
          </a:p>
        </p:txBody>
      </p:sp>
      <p:sp>
        <p:nvSpPr>
          <p:cNvPr id="79" name="Google Shape;79;p16"/>
          <p:cNvSpPr txBox="1"/>
          <p:nvPr/>
        </p:nvSpPr>
        <p:spPr>
          <a:xfrm>
            <a:off x="3198625" y="3114125"/>
            <a:ext cx="154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Receiver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Laughter? Other approbation?</a:t>
            </a:r>
            <a:endParaRPr sz="1200"/>
          </a:p>
        </p:txBody>
      </p:sp>
      <p:sp>
        <p:nvSpPr>
          <p:cNvPr id="80" name="Google Shape;80;p16"/>
          <p:cNvSpPr txBox="1"/>
          <p:nvPr/>
        </p:nvSpPr>
        <p:spPr>
          <a:xfrm>
            <a:off x="2162100" y="4329425"/>
            <a:ext cx="48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Hard to annotate! Highly individualistic and culture-specific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1800"/>
            <a:ext cx="8839200" cy="1039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00" y="3721999"/>
            <a:ext cx="8111800" cy="91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00" y="736651"/>
            <a:ext cx="8111800" cy="28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Scoring Framework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Defining Humor Score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Defining Non-Humorous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Collecting our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Humor Analysis on our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Model Classification Experiments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Future Work &amp; Limitations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Humor Score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9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percentage of humor reactions -&gt; higher humor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Discount unpopular posts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Humor Score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9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percentage of humor reactions -&gt; higher humor score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Discount unpopular posts</a:t>
            </a:r>
            <a:endParaRPr/>
          </a:p>
        </p:txBody>
      </p:sp>
      <p:pic>
        <p:nvPicPr>
          <p:cNvPr descr="Screen Shot 2021-06-22 at 12.13.53 AM.png"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1289" y="2072831"/>
            <a:ext cx="2921426" cy="9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25" y="3070650"/>
            <a:ext cx="85206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</a:t>
            </a:r>
            <a:r>
              <a:rPr lang="en"/>
              <a:t> = # of humor reactions, t = total # of reactions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