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5"/>
  </p:notesMasterIdLst>
  <p:handoutMasterIdLst>
    <p:handoutMasterId r:id="rId66"/>
  </p:handoutMasterIdLst>
  <p:sldIdLst>
    <p:sldId id="550" r:id="rId5"/>
    <p:sldId id="551" r:id="rId6"/>
    <p:sldId id="552" r:id="rId7"/>
    <p:sldId id="553" r:id="rId8"/>
    <p:sldId id="598" r:id="rId9"/>
    <p:sldId id="597" r:id="rId10"/>
    <p:sldId id="599"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85469" autoAdjust="0"/>
  </p:normalViewPr>
  <p:slideViewPr>
    <p:cSldViewPr snapToGrid="0" snapToObjects="1">
      <p:cViewPr varScale="1">
        <p:scale>
          <a:sx n="98" d="100"/>
          <a:sy n="98" d="100"/>
        </p:scale>
        <p:origin x="2232" y="192"/>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11/24/22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a:t>
            </a:r>
            <a:endParaRPr lang="en-US" dirty="0"/>
          </a:p>
          <a:p>
            <a:r>
              <a:rPr lang="en-US" dirty="0"/>
              <a:t>X =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 If, for a given feature, turn final</a:t>
            </a:r>
          </a:p>
          <a:p>
            <a:r>
              <a:rPr lang="en-US" sz="1200" kern="1200" dirty="0">
                <a:solidFill>
                  <a:schemeClr val="tx1"/>
                </a:solidFill>
                <a:effectLst/>
                <a:latin typeface="+mn-lt"/>
                <a:ea typeface="+mn-ea"/>
                <a:cs typeface="+mn-cs"/>
              </a:rPr>
              <a:t>IPUs are more similar to the subsequent turn-initial IPUs than to ten other turn initial</a:t>
            </a:r>
          </a:p>
          <a:p>
            <a:r>
              <a:rPr lang="en-US" sz="1200" kern="1200" dirty="0">
                <a:solidFill>
                  <a:schemeClr val="tx1"/>
                </a:solidFill>
                <a:effectLst/>
                <a:latin typeface="+mn-lt"/>
                <a:ea typeface="+mn-ea"/>
                <a:cs typeface="+mn-cs"/>
              </a:rPr>
              <a:t>IPUs chosen randomly from the same session, 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4</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a:t>
            </a:r>
            <a:r>
              <a:rPr lang="en-US" sz="1200" kern="1200" baseline="0" dirty="0" err="1">
                <a:solidFill>
                  <a:schemeClr val="tx1"/>
                </a:solidFill>
                <a:effectLst/>
                <a:latin typeface="+mn-lt"/>
                <a:ea typeface="+mn-ea"/>
                <a:cs typeface="+mn-cs"/>
              </a:rPr>
              <a:t>Comminication</a:t>
            </a:r>
            <a:r>
              <a:rPr lang="en-US" sz="1200" kern="1200" baseline="0" dirty="0">
                <a:solidFill>
                  <a:schemeClr val="tx1"/>
                </a:solidFill>
                <a:effectLst/>
                <a:latin typeface="+mn-lt"/>
                <a:ea typeface="+mn-ea"/>
                <a:cs typeface="+mn-cs"/>
              </a:rPr>
              <a:t>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a:t>
            </a:r>
            <a:r>
              <a:rPr lang="en-US" baseline="0" dirty="0" err="1"/>
              <a:t>ofmen’s</a:t>
            </a:r>
            <a:r>
              <a:rPr lang="en-US" baseline="0" dirty="0"/>
              <a:t>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our analyses.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7</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37</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44</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a:t>
            </a:r>
            <a:r>
              <a:rPr lang="en-US" dirty="0"/>
              <a:t>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11/24/22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11/24/22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11/24/22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a:p>
            <a:r>
              <a:rPr lang="en-US"/>
              <a:t>Fall </a:t>
            </a:r>
            <a:r>
              <a:rPr lang="en-US" dirty="0"/>
              <a:t>2022</a:t>
            </a:r>
          </a:p>
          <a:p>
            <a:endParaRPr lang="en-US" dirty="0"/>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lnSpcReduction="100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11/24/22</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11/24/22</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11/24/22</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a:t>
            </a:r>
            <a:r>
              <a:rPr lang="en-US" dirty="0" err="1"/>
              <a:t>pos</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p:txBody>
          <a:bodyPr/>
          <a:lstStyle/>
          <a:p>
            <a:r>
              <a:rPr lang="en-US" dirty="0">
                <a:solidFill>
                  <a:srgbClr val="FF0000"/>
                </a:solidFill>
              </a:rPr>
              <a:t>Dominance</a:t>
            </a:r>
          </a:p>
          <a:p>
            <a:pPr lvl="1"/>
            <a:r>
              <a:rPr lang="en-US" dirty="0"/>
              <a:t>Male Dominance Hypothesis</a:t>
            </a:r>
          </a:p>
          <a:p>
            <a:pPr lvl="1"/>
            <a:r>
              <a:rPr lang="en-US" dirty="0"/>
              <a:t>Communication Accommodation Theory</a:t>
            </a:r>
          </a:p>
          <a:p>
            <a:r>
              <a:rPr lang="en-US" dirty="0">
                <a:solidFill>
                  <a:srgbClr val="FF0000"/>
                </a:solidFill>
              </a:rPr>
              <a:t>Perception</a:t>
            </a:r>
          </a:p>
          <a:p>
            <a:pPr lvl="1"/>
            <a:r>
              <a:rPr lang="en-US" dirty="0"/>
              <a:t>Perception-Behavior Link</a:t>
            </a:r>
          </a:p>
          <a:p>
            <a:pPr lvl="1"/>
            <a:r>
              <a:rPr lang="en-US" dirty="0"/>
              <a:t>Female perceptual sensitivity</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11/24/22</a:t>
            </a:fld>
            <a:endParaRPr lang="en-US"/>
          </a:p>
        </p:txBody>
      </p:sp>
      <p:sp>
        <p:nvSpPr>
          <p:cNvPr id="5123"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endParaRPr lang="en-US" altLang="zh-CN"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 vs. Non-Partner Differences</a:t>
            </a:r>
            <a:endParaRPr lang="en-US" dirty="0"/>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11/24/22</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11/24/22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11/24/22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excessive entrainment (West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11/24/22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20000"/>
          </a:bodyPr>
          <a:lstStyle/>
          <a:p>
            <a:r>
              <a:rPr lang="en-US" dirty="0"/>
              <a:t>From Communication Accommodation Theory </a:t>
            </a:r>
          </a:p>
          <a:p>
            <a:pPr lvl="1"/>
            <a:r>
              <a:rPr lang="en-US" b="1" dirty="0">
                <a:solidFill>
                  <a:srgbClr val="FF0000"/>
                </a:solidFill>
              </a:rPr>
              <a:t>Perceiving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dirty="0"/>
              <a:t>dis-preferred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11/24/22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1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Prosodic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on visits to countryside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(Levitan et al 2018)</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CxC</a:t>
            </a:r>
            <a:r>
              <a:rPr lang="en-US" dirty="0"/>
              <a:t> Corpus</a:t>
            </a:r>
          </a:p>
          <a:p>
            <a:pPr lvl="1"/>
            <a:r>
              <a:rPr lang="en-US" dirty="0"/>
              <a:t>340 native speakers of English and Chinese, balanced by gender and native language</a:t>
            </a:r>
          </a:p>
          <a:p>
            <a:pPr lvl="1"/>
            <a:r>
              <a:rPr lang="en-US" dirty="0"/>
              <a:t>Taking turns as interviewer/interviewee with interviewer trying to detect deception</a:t>
            </a:r>
          </a:p>
          <a:p>
            <a:r>
              <a:rPr lang="en-US" dirty="0"/>
              <a:t>Entrainment in lexical and acoustic/prosodic features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convergence</a:t>
            </a:r>
            <a:r>
              <a:rPr lang="mr-IN" dirty="0"/>
              <a:t>…</a:t>
            </a:r>
            <a:r>
              <a:rPr lang="en-US" dirty="0"/>
              <a:t> not too surprising given task</a:t>
            </a:r>
            <a:r>
              <a:rPr lang="mr-IN" dirty="0"/>
              <a:t>…</a:t>
            </a:r>
            <a:endParaRPr lang="en-US" dirty="0"/>
          </a:p>
          <a:p>
            <a:pPr lvl="1"/>
            <a:r>
              <a:rPr lang="en-US" dirty="0"/>
              <a:t>Interviewers </a:t>
            </a:r>
            <a:r>
              <a:rPr lang="en-US" dirty="0">
                <a:solidFill>
                  <a:srgbClr val="FF3300"/>
                </a:solidFill>
              </a:rPr>
              <a:t>guessed lying better when there was lexical entrainment </a:t>
            </a:r>
            <a:r>
              <a:rPr lang="en-US" dirty="0"/>
              <a:t>between them and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Do Not Know</a:t>
            </a:r>
            <a:r>
              <a:rPr lang="mr-IN" dirty="0"/>
              <a:t>…</a:t>
            </a:r>
            <a:endParaRPr lang="en-US" dirty="0"/>
          </a:p>
        </p:txBody>
      </p:sp>
      <p:sp>
        <p:nvSpPr>
          <p:cNvPr id="3" name="Content Placeholder 2"/>
          <p:cNvSpPr>
            <a:spLocks noGrp="1"/>
          </p:cNvSpPr>
          <p:nvPr>
            <p:ph idx="1"/>
          </p:nvPr>
        </p:nvSpPr>
        <p:spPr/>
        <p:txBody>
          <a:bodyPr/>
          <a:lstStyle/>
          <a:p>
            <a:r>
              <a:rPr lang="en-US" dirty="0"/>
              <a:t>How much? (effect size)</a:t>
            </a:r>
          </a:p>
          <a:p>
            <a:r>
              <a:rPr lang="en-US" dirty="0"/>
              <a:t>How significance are different types of entrainment (feature, measure)?</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Current and Future Research</a:t>
            </a:r>
          </a:p>
        </p:txBody>
      </p:sp>
      <p:sp>
        <p:nvSpPr>
          <p:cNvPr id="3" name="Content Placeholder 2"/>
          <p:cNvSpPr>
            <a:spLocks noGrp="1"/>
          </p:cNvSpPr>
          <p:nvPr>
            <p:ph idx="1"/>
          </p:nvPr>
        </p:nvSpPr>
        <p:spPr>
          <a:xfrm>
            <a:off x="457200" y="1417638"/>
            <a:ext cx="8229600" cy="4915429"/>
          </a:xfrm>
        </p:spPr>
        <p:txBody>
          <a:bodyPr>
            <a:normAutofit lnSpcReduction="10000"/>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Slovak and Spanish</a:t>
            </a:r>
          </a:p>
          <a:p>
            <a:r>
              <a:rPr lang="en-US" b="1" dirty="0"/>
              <a:t>Entrainment in </a:t>
            </a:r>
            <a:r>
              <a:rPr lang="en-US" b="1" i="1" dirty="0"/>
              <a:t>code-switching:</a:t>
            </a:r>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a:p>
            <a:r>
              <a:rPr lang="en-US" b="1" dirty="0"/>
              <a:t>Research on individual differences:</a:t>
            </a:r>
          </a:p>
          <a:p>
            <a:pPr lvl="1"/>
            <a:r>
              <a:rPr lang="en-US" dirty="0"/>
              <a:t>Differences in gender, native language (e.g. Spanish, Slovak, Hebrew), culture, and personality may explain entrainment differences</a:t>
            </a:r>
          </a:p>
        </p:txBody>
      </p:sp>
    </p:spTree>
    <p:extLst>
      <p:ext uri="{BB962C8B-B14F-4D97-AF65-F5344CB8AC3E}">
        <p14:creationId xmlns:p14="http://schemas.microsoft.com/office/powerpoint/2010/main" val="21468305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7</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2395</TotalTime>
  <Words>5611</Words>
  <Application>Microsoft Macintosh PowerPoint</Application>
  <PresentationFormat>On-screen Show (4:3)</PresentationFormat>
  <Paragraphs>961</Paragraphs>
  <Slides>60</Slides>
  <Notes>48</Notes>
  <HiddenSlides>3</HiddenSlides>
  <MMClips>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60</vt:i4>
      </vt:variant>
    </vt:vector>
  </HeadingPairs>
  <TitlesOfParts>
    <vt:vector size="75" baseType="lpstr">
      <vt:lpstr>Hiragino Sans GB W3</vt:lpstr>
      <vt:lpstr>微软雅黑</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in Multiple Dimensions</vt:lpstr>
      <vt:lpstr>PowerPoint Presentation</vt:lpstr>
      <vt:lpstr>PowerPoint Presentation</vt:lpstr>
      <vt:lpstr>Entrainment theory</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Prosodic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Do Not Know…</vt:lpstr>
      <vt:lpstr>More Current and 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36</cp:revision>
  <cp:lastPrinted>2011-01-19T13:45:15Z</cp:lastPrinted>
  <dcterms:created xsi:type="dcterms:W3CDTF">2020-03-16T21:15:11Z</dcterms:created>
  <dcterms:modified xsi:type="dcterms:W3CDTF">2022-11-24T17:32:15Z</dcterms:modified>
</cp:coreProperties>
</file>