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74"/>
  </p:notesMasterIdLst>
  <p:handoutMasterIdLst>
    <p:handoutMasterId r:id="rId75"/>
  </p:handoutMasterIdLst>
  <p:sldIdLst>
    <p:sldId id="505" r:id="rId5"/>
    <p:sldId id="524" r:id="rId6"/>
    <p:sldId id="525" r:id="rId7"/>
    <p:sldId id="526" r:id="rId8"/>
    <p:sldId id="527" r:id="rId9"/>
    <p:sldId id="529" r:id="rId10"/>
    <p:sldId id="530" r:id="rId11"/>
    <p:sldId id="531" r:id="rId12"/>
    <p:sldId id="593"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7" r:id="rId28"/>
    <p:sldId id="548" r:id="rId29"/>
    <p:sldId id="549" r:id="rId30"/>
    <p:sldId id="550" r:id="rId31"/>
    <p:sldId id="551" r:id="rId32"/>
    <p:sldId id="552" r:id="rId33"/>
    <p:sldId id="553" r:id="rId34"/>
    <p:sldId id="554" r:id="rId35"/>
    <p:sldId id="595" r:id="rId36"/>
    <p:sldId id="555" r:id="rId37"/>
    <p:sldId id="556" r:id="rId38"/>
    <p:sldId id="557" r:id="rId39"/>
    <p:sldId id="558" r:id="rId40"/>
    <p:sldId id="559" r:id="rId41"/>
    <p:sldId id="560" r:id="rId42"/>
    <p:sldId id="590" r:id="rId43"/>
    <p:sldId id="561" r:id="rId44"/>
    <p:sldId id="563" r:id="rId45"/>
    <p:sldId id="564" r:id="rId46"/>
    <p:sldId id="565" r:id="rId47"/>
    <p:sldId id="566" r:id="rId48"/>
    <p:sldId id="567" r:id="rId49"/>
    <p:sldId id="568" r:id="rId50"/>
    <p:sldId id="569" r:id="rId51"/>
    <p:sldId id="591" r:id="rId52"/>
    <p:sldId id="570" r:id="rId53"/>
    <p:sldId id="571" r:id="rId54"/>
    <p:sldId id="572" r:id="rId55"/>
    <p:sldId id="573" r:id="rId56"/>
    <p:sldId id="574" r:id="rId57"/>
    <p:sldId id="575" r:id="rId58"/>
    <p:sldId id="576" r:id="rId59"/>
    <p:sldId id="578" r:id="rId60"/>
    <p:sldId id="579" r:id="rId61"/>
    <p:sldId id="580" r:id="rId62"/>
    <p:sldId id="581" r:id="rId63"/>
    <p:sldId id="582" r:id="rId64"/>
    <p:sldId id="583" r:id="rId65"/>
    <p:sldId id="584" r:id="rId66"/>
    <p:sldId id="592" r:id="rId67"/>
    <p:sldId id="585" r:id="rId68"/>
    <p:sldId id="594" r:id="rId69"/>
    <p:sldId id="586" r:id="rId70"/>
    <p:sldId id="587" r:id="rId71"/>
    <p:sldId id="588" r:id="rId72"/>
    <p:sldId id="58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p:restoredTop sz="70216" autoAdjust="0"/>
  </p:normalViewPr>
  <p:slideViewPr>
    <p:cSldViewPr snapToGrid="0" snapToObjects="1">
      <p:cViewPr varScale="1">
        <p:scale>
          <a:sx n="76" d="100"/>
          <a:sy n="76" d="100"/>
        </p:scale>
        <p:origin x="1680" y="200"/>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4/4/22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4/4/22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10</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11</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12</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13</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a:t>
            </a:r>
            <a:r>
              <a:rPr lang="en-US" sz="1200" b="1" i="1" kern="1200" dirty="0">
                <a:solidFill>
                  <a:schemeClr val="tx1"/>
                </a:solidFill>
                <a:effectLst/>
                <a:latin typeface="+mn-lt"/>
                <a:ea typeface="+mn-ea"/>
                <a:cs typeface="+mn-cs"/>
              </a:rPr>
              <a:t>the risk of depression, before the reported onset</a:t>
            </a:r>
            <a:r>
              <a:rPr lang="en-US" sz="1200" kern="1200" dirty="0">
                <a:solidFill>
                  <a:schemeClr val="tx1"/>
                </a:solidFill>
                <a:effectLst/>
                <a:latin typeface="+mn-lt"/>
                <a:ea typeface="+mn-ea"/>
                <a:cs typeface="+mn-cs"/>
              </a:rPr>
              <a: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14</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15</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16</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17</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9pm-6am</a:t>
            </a:r>
          </a:p>
          <a:p>
            <a:r>
              <a:rPr lang="en-US" sz="1200" kern="1200" dirty="0">
                <a:solidFill>
                  <a:schemeClr val="tx1"/>
                </a:solidFill>
                <a:effectLst/>
                <a:latin typeface="+mn-lt"/>
                <a:ea typeface="+mn-ea"/>
                <a:cs typeface="+mn-cs"/>
              </a:rPr>
              <a:t>Egocentric social graph: of a user to be an undirected network of the set of nodes in </a:t>
            </a:r>
            <a:r>
              <a:rPr lang="en-US" sz="1200" b="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’s </a:t>
            </a:r>
          </a:p>
          <a:p>
            <a:r>
              <a:rPr lang="en-US" sz="1200" kern="1200" dirty="0">
                <a:solidFill>
                  <a:schemeClr val="tx1"/>
                </a:solidFill>
                <a:effectLst/>
                <a:latin typeface="+mn-lt"/>
                <a:ea typeface="+mn-ea"/>
                <a:cs typeface="+mn-cs"/>
              </a:rPr>
              <a:t>two-hop neighborhood (neighbors of the neighbors of users in our dataset), where an edge between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implies</a:t>
            </a:r>
          </a:p>
          <a:p>
            <a:r>
              <a:rPr lang="en-US" sz="1200" kern="1200" dirty="0">
                <a:solidFill>
                  <a:schemeClr val="tx1"/>
                </a:solidFill>
                <a:effectLst/>
                <a:latin typeface="+mn-lt"/>
                <a:ea typeface="+mn-ea"/>
                <a:cs typeface="+mn-cs"/>
              </a:rPr>
              <a:t>that there has been at least one @-reply exchange each, from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 and from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num of posts per hour, over entire year history</a:t>
            </a:r>
          </a:p>
          <a:p>
            <a:r>
              <a:rPr lang="en-US" baseline="0" dirty="0"/>
              <a:t>Depressed persons tend to post later at night and earlier in the morning…</a:t>
            </a:r>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  mean accuracy of predicting positive class</a:t>
            </a:r>
          </a:p>
          <a:p>
            <a:r>
              <a:rPr lang="en-US" dirty="0"/>
              <a:t>Best performance from ling style features and next best from depressed lang features with emotion 3rd</a:t>
            </a:r>
          </a:p>
          <a:p>
            <a:r>
              <a:rPr lang="en-US" dirty="0"/>
              <a:t>Dimensionality reduction:  use only principal variables</a:t>
            </a:r>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Alogia:  inability to speak easily</a:t>
            </a:r>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LDA: unsupervised topic modeling </a:t>
            </a:r>
            <a:r>
              <a:rPr lang="mr-IN" baseline="0" dirty="0"/>
              <a:t>–</a:t>
            </a:r>
            <a:r>
              <a:rPr lang="en-US" baseline="0" dirty="0"/>
              <a:t> imagines a set of topics and tries to map all documents into that set; each user is then matched to a topic</a:t>
            </a:r>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26</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Maxent: predicts by identifying distribution that is most spread out or closest to uniform</a:t>
            </a:r>
          </a:p>
          <a:p>
            <a:r>
              <a:rPr lang="en-US" dirty="0"/>
              <a:t>Topic Distribution is the main</a:t>
            </a:r>
            <a:r>
              <a:rPr lang="en-US" baseline="0" dirty="0"/>
              <a:t> LDA topic matched to each user; </a:t>
            </a:r>
            <a:r>
              <a:rPr lang="en-US" baseline="0" dirty="0" err="1"/>
              <a:t>Bdist</a:t>
            </a:r>
            <a:r>
              <a:rPr lang="en-US" baseline="0" dirty="0"/>
              <a:t> is the Brown cluster matched to the user</a:t>
            </a:r>
          </a:p>
          <a:p>
            <a:r>
              <a:rPr lang="en-US" baseline="0" dirty="0"/>
              <a:t>Perplexity (predictability) of user language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API wrapper </a:t>
            </a:r>
            <a:r>
              <a:rPr lang="en-US" sz="1200" b="1" i="0" u="none" strike="noStrike" kern="1200" dirty="0">
                <a:solidFill>
                  <a:schemeClr val="tx1"/>
                </a:solidFill>
                <a:effectLst/>
                <a:latin typeface="+mn-lt"/>
                <a:ea typeface="+mn-ea"/>
                <a:cs typeface="+mn-cs"/>
              </a:rPr>
              <a:t>provides a way to access an API through a particular programming language or interface</a:t>
            </a:r>
            <a:r>
              <a:rPr lang="en-US" sz="1200" b="0" i="0" u="none" strike="noStrike" kern="1200" dirty="0">
                <a:solidFill>
                  <a:schemeClr val="tx1"/>
                </a:solidFill>
                <a:effectLst/>
                <a:latin typeface="+mn-lt"/>
                <a:ea typeface="+mn-ea"/>
                <a:cs typeface="+mn-cs"/>
              </a:rPr>
              <a:t>, which can help streamline the process of making API calls</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suicidal tendencies</a:t>
            </a:r>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schizophrenia</a:t>
            </a:r>
          </a:p>
        </p:txBody>
      </p:sp>
      <p:sp>
        <p:nvSpPr>
          <p:cNvPr id="4" name="Slide Number Placeholder 3"/>
          <p:cNvSpPr>
            <a:spLocks noGrp="1"/>
          </p:cNvSpPr>
          <p:nvPr>
            <p:ph type="sldNum" sz="quarter" idx="5"/>
          </p:nvPr>
        </p:nvSpPr>
        <p:spPr/>
        <p:txBody>
          <a:bodyPr/>
          <a:lstStyle/>
          <a:p>
            <a:fld id="{3139AAB7-C103-3C46-A77D-BA08450FD65E}" type="slidenum">
              <a:rPr lang="en-US" smtClean="0"/>
              <a:t>30</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weighted features for logistic regression</a:t>
            </a:r>
          </a:p>
        </p:txBody>
      </p:sp>
      <p:sp>
        <p:nvSpPr>
          <p:cNvPr id="4" name="Slide Number Placeholder 3"/>
          <p:cNvSpPr>
            <a:spLocks noGrp="1"/>
          </p:cNvSpPr>
          <p:nvPr>
            <p:ph type="sldNum" sz="quarter" idx="5"/>
          </p:nvPr>
        </p:nvSpPr>
        <p:spPr/>
        <p:txBody>
          <a:bodyPr/>
          <a:lstStyle/>
          <a:p>
            <a:fld id="{3139AAB7-C103-3C46-A77D-BA08450FD65E}" type="slidenum">
              <a:rPr lang="en-US" smtClean="0"/>
              <a:t>33</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35</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36</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proper diet and regular exercise but hard to clear these away </a:t>
            </a:r>
            <a:r>
              <a:rPr lang="en-US" dirty="0" err="1"/>
              <a:t>altho</a:t>
            </a:r>
            <a:r>
              <a:rPr lang="en-US" dirty="0"/>
              <a:t> much research and clinical trials</a:t>
            </a:r>
          </a:p>
        </p:txBody>
      </p:sp>
      <p:sp>
        <p:nvSpPr>
          <p:cNvPr id="4" name="Slide Number Placeholder 3"/>
          <p:cNvSpPr>
            <a:spLocks noGrp="1"/>
          </p:cNvSpPr>
          <p:nvPr>
            <p:ph type="sldNum" sz="quarter" idx="10"/>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39</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dhs16_159601.pdf for MMSE?</a:t>
            </a:r>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clock that represents the time 2:45</a:t>
            </a:r>
          </a:p>
        </p:txBody>
      </p:sp>
      <p:sp>
        <p:nvSpPr>
          <p:cNvPr id="4" name="Slide Number Placeholder 3"/>
          <p:cNvSpPr>
            <a:spLocks noGrp="1"/>
          </p:cNvSpPr>
          <p:nvPr>
            <p:ph type="sldNum" sz="quarter" idx="10"/>
          </p:nvPr>
        </p:nvSpPr>
        <p:spPr/>
        <p:txBody>
          <a:bodyPr/>
          <a:lstStyle/>
          <a:p>
            <a:fld id="{3139AAB7-C103-3C46-A77D-BA08450FD65E}" type="slidenum">
              <a:rPr lang="en-US" smtClean="0"/>
              <a:t>42</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43</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Christie never diagnosed with Alzheimer’s but</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48</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49</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50</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a:t>
            </a:r>
            <a:r>
              <a:rPr lang="en-US" sz="1200" b="0" i="0" u="none" strike="noStrike" kern="1200" dirty="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51</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content from what is said</a:t>
            </a:r>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53</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54</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 vs. controls</a:t>
            </a:r>
          </a:p>
          <a:p>
            <a:r>
              <a:rPr lang="en-US" baseline="0" dirty="0"/>
              <a:t>Speech samples</a:t>
            </a:r>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Clusters for control and dementia subjects</a:t>
            </a:r>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Human-supplied content units</a:t>
            </a:r>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a:t>
            </a:r>
            <a:r>
              <a:rPr lang="en-US" dirty="0" err="1"/>
              <a:t>Alzheimers</a:t>
            </a:r>
            <a:r>
              <a:rPr lang="en-US" dirty="0"/>
              <a:t> disease</a:t>
            </a:r>
          </a:p>
          <a:p>
            <a:r>
              <a:rPr lang="en-US" dirty="0"/>
              <a:t>CT: control group</a:t>
            </a:r>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Bipolar (was Manic-Depressive)</a:t>
            </a:r>
          </a:p>
          <a:p>
            <a:r>
              <a:rPr lang="en-US" baseline="0" dirty="0"/>
              <a:t>Depression</a:t>
            </a:r>
          </a:p>
          <a:p>
            <a:r>
              <a:rPr lang="en-US" dirty="0"/>
              <a:t>PTSD: Post Traumatic Stress Disorder</a:t>
            </a:r>
          </a:p>
          <a:p>
            <a:r>
              <a:rPr lang="en-US" dirty="0"/>
              <a:t>SAD:</a:t>
            </a:r>
            <a:r>
              <a:rPr lang="en-US" baseline="0" dirty="0"/>
              <a:t> Seasonal Affective Disorder</a:t>
            </a:r>
          </a:p>
          <a:p>
            <a:endParaRPr lang="en-US" baseline="0" dirty="0"/>
          </a:p>
          <a:p>
            <a:r>
              <a:rPr lang="en-US" baseline="0" dirty="0"/>
              <a:t>Data from 2008-2013 posts; </a:t>
            </a:r>
          </a:p>
          <a:p>
            <a:r>
              <a:rPr lang="en-US" baseline="0" dirty="0"/>
              <a:t>First used regular expressions to find tweets likely to indicate diagnosis (match) then manually labeled users who said they’d been diagnosed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63</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12 automatically generated features (i.e., the combined set of distance-based</a:t>
            </a:r>
          </a:p>
          <a:p>
            <a:r>
              <a:rPr lang="en-US" sz="1200" kern="1200" dirty="0">
                <a:solidFill>
                  <a:schemeClr val="tx1"/>
                </a:solidFill>
                <a:effectLst/>
                <a:latin typeface="+mn-lt"/>
                <a:ea typeface="+mn-ea"/>
                <a:cs typeface="+mn-cs"/>
              </a:rPr>
              <a:t>measures, idea density, and idea efficiency) result in higher F-scores (0.74) than using 85 manually</a:t>
            </a:r>
          </a:p>
          <a:p>
            <a:r>
              <a:rPr lang="en-US" sz="1200" kern="1200" dirty="0">
                <a:solidFill>
                  <a:schemeClr val="tx1"/>
                </a:solidFill>
                <a:effectLst/>
                <a:latin typeface="+mn-lt"/>
                <a:ea typeface="+mn-ea"/>
                <a:cs typeface="+mn-cs"/>
              </a:rPr>
              <a:t>generated </a:t>
            </a:r>
            <a:r>
              <a:rPr lang="en-US" sz="1200" kern="1200" dirty="0" err="1">
                <a:solidFill>
                  <a:schemeClr val="tx1"/>
                </a:solidFill>
                <a:effectLst/>
                <a:latin typeface="+mn-lt"/>
                <a:ea typeface="+mn-ea"/>
                <a:cs typeface="+mn-cs"/>
              </a:rPr>
              <a:t>hsICUs</a:t>
            </a:r>
            <a:r>
              <a:rPr lang="en-US" sz="1200" kern="1200" dirty="0">
                <a:solidFill>
                  <a:schemeClr val="tx1"/>
                </a:solidFill>
                <a:effectLst/>
                <a:latin typeface="+mn-lt"/>
                <a:ea typeface="+mn-ea"/>
                <a:cs typeface="+mn-cs"/>
              </a:rPr>
              <a:t> (0.72); a two-sample paired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shows no difference (using control cluster</a:t>
            </a:r>
          </a:p>
          <a:p>
            <a:r>
              <a:rPr lang="en-US" sz="1200" kern="1200" dirty="0">
                <a:solidFill>
                  <a:schemeClr val="tx1"/>
                </a:solidFill>
                <a:effectLst/>
                <a:latin typeface="+mn-lt"/>
                <a:ea typeface="+mn-ea"/>
                <a:cs typeface="+mn-cs"/>
              </a:rPr>
              <a:t>model: </a:t>
            </a:r>
            <a:r>
              <a:rPr lang="en-US" sz="1200" b="1" kern="1200" dirty="0">
                <a:solidFill>
                  <a:schemeClr val="tx1"/>
                </a:solidFill>
                <a:effectLst/>
                <a:latin typeface="+mn-lt"/>
                <a:ea typeface="+mn-ea"/>
                <a:cs typeface="+mn-cs"/>
              </a:rPr>
              <a:t>t(9) = 1.10</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0.30</a:t>
            </a:r>
            <a:r>
              <a:rPr lang="en-US" sz="1200" kern="1200" dirty="0">
                <a:solidFill>
                  <a:schemeClr val="tx1"/>
                </a:solidFill>
                <a:effectLst/>
                <a:latin typeface="+mn-lt"/>
                <a:ea typeface="+mn-ea"/>
                <a:cs typeface="+mn-cs"/>
              </a:rPr>
              <a:t>; using dementia cluster model: </a:t>
            </a:r>
            <a:r>
              <a:rPr lang="en-US" sz="1200" b="1" kern="1200" dirty="0">
                <a:solidFill>
                  <a:schemeClr val="tx1"/>
                </a:solidFill>
                <a:effectLst/>
                <a:latin typeface="+mn-lt"/>
                <a:ea typeface="+mn-ea"/>
                <a:cs typeface="+mn-cs"/>
              </a:rPr>
              <a:t>t(9) = 0.74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0.48</a:t>
            </a:r>
            <a:r>
              <a:rPr lang="en-US" sz="1200" kern="1200" dirty="0">
                <a:solidFill>
                  <a:schemeClr val="tx1"/>
                </a:solidFill>
                <a:effectLst/>
                <a:latin typeface="+mn-lt"/>
                <a:ea typeface="+mn-ea"/>
                <a:cs typeface="+mn-cs"/>
              </a:rPr>
              <a:t>) indicating</a:t>
            </a:r>
          </a:p>
          <a:p>
            <a:r>
              <a:rPr lang="en-US" sz="1200" kern="1200" dirty="0">
                <a:solidFill>
                  <a:schemeClr val="tx1"/>
                </a:solidFill>
                <a:effectLst/>
                <a:latin typeface="+mn-lt"/>
                <a:ea typeface="+mn-ea"/>
                <a:cs typeface="+mn-cs"/>
              </a:rPr>
              <a:t>the similarity of our method to the manual gold standard. Furthermore, we match state-of-the-art</a:t>
            </a:r>
          </a:p>
          <a:p>
            <a:r>
              <a:rPr lang="en-US" sz="1200" kern="1200" dirty="0">
                <a:solidFill>
                  <a:schemeClr val="tx1"/>
                </a:solidFill>
                <a:effectLst/>
                <a:latin typeface="+mn-lt"/>
                <a:ea typeface="+mn-ea"/>
                <a:cs typeface="+mn-cs"/>
              </a:rPr>
              <a:t>results (F-score of 0.80) when we augment the set of LS&amp;A (linguistic</a:t>
            </a:r>
            <a:r>
              <a:rPr lang="en-US" sz="1200" kern="1200" baseline="0" dirty="0">
                <a:solidFill>
                  <a:schemeClr val="tx1"/>
                </a:solidFill>
                <a:effectLst/>
                <a:latin typeface="+mn-lt"/>
                <a:ea typeface="+mn-ea"/>
                <a:cs typeface="+mn-cs"/>
              </a:rPr>
              <a:t> syntactic and acoustic) </a:t>
            </a:r>
            <a:r>
              <a:rPr lang="en-US" sz="1200" kern="1200" dirty="0">
                <a:solidFill>
                  <a:schemeClr val="tx1"/>
                </a:solidFill>
                <a:effectLst/>
                <a:latin typeface="+mn-lt"/>
                <a:ea typeface="+mn-ea"/>
                <a:cs typeface="+mn-cs"/>
              </a:rPr>
              <a:t>features with our automatically generated</a:t>
            </a:r>
          </a:p>
          <a:p>
            <a:r>
              <a:rPr lang="en-US" sz="1200" kern="1200" dirty="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obsessive compulsive disorder (OCD), schizophrenia (SZ), borderline personality disorder (BPD), post- traumatic stress disorder (PTSD), eating disorder (ED), major depression dis-order (MDD), general anxiety disorder (GAD) and bipolar disorder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65</a:t>
            </a:fld>
            <a:endParaRPr lang="en-US"/>
          </a:p>
        </p:txBody>
      </p:sp>
    </p:spTree>
    <p:extLst>
      <p:ext uri="{BB962C8B-B14F-4D97-AF65-F5344CB8AC3E}">
        <p14:creationId xmlns:p14="http://schemas.microsoft.com/office/powerpoint/2010/main" val="2258414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usernames </a:t>
            </a:r>
          </a:p>
          <a:p>
            <a:r>
              <a:rPr lang="en-US" dirty="0"/>
              <a:t>-&gt; separate annotations from user data</a:t>
            </a:r>
          </a:p>
          <a:p>
            <a:r>
              <a:rPr lang="en-US" dirty="0"/>
              <a:t>De-identify 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66</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67</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68</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69</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engagement</a:t>
            </a:r>
            <a:r>
              <a:rPr lang="en-US" dirty="0"/>
              <a:t>:  </a:t>
            </a:r>
            <a:r>
              <a:rPr lang="en-US" sz="1200" kern="1200" dirty="0">
                <a:solidFill>
                  <a:schemeClr val="tx1"/>
                </a:solidFill>
                <a:effectLst/>
                <a:latin typeface="+mn-lt"/>
                <a:ea typeface="+mn-ea"/>
                <a:cs typeface="+mn-cs"/>
              </a:rPr>
              <a:t>User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weet rate: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a twitter user posts;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tweets: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@mentions: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the user in question engages other users, while Number of self @mentions: how often the user responds;</a:t>
            </a:r>
            <a:r>
              <a:rPr lang="en-US" sz="1200" kern="1200" baseline="0" dirty="0">
                <a:solidFill>
                  <a:schemeClr val="tx1"/>
                </a:solidFill>
                <a:effectLst/>
                <a:latin typeface="+mn-lt"/>
                <a:ea typeface="+mn-ea"/>
                <a:cs typeface="+mn-cs"/>
              </a:rPr>
              <a:t> Size of social network:</a:t>
            </a:r>
            <a:r>
              <a:rPr lang="en-US" sz="1200" kern="1200" dirty="0">
                <a:solidFill>
                  <a:schemeClr val="tx1"/>
                </a:solidFill>
                <a:effectLst/>
                <a:latin typeface="+mn-lt"/>
                <a:ea typeface="+mn-ea"/>
                <a:cs typeface="+mn-cs"/>
              </a:rPr>
              <a:t> # of unique users @mentioned</a:t>
            </a:r>
            <a:r>
              <a:rPr lang="en-US" sz="1200" kern="1200" baseline="0" dirty="0">
                <a:solidFill>
                  <a:schemeClr val="tx1"/>
                </a:solidFill>
                <a:effectLst/>
                <a:latin typeface="+mn-lt"/>
                <a:ea typeface="+mn-ea"/>
                <a:cs typeface="+mn-cs"/>
              </a:rPr>
              <a:t> and # @mentioned at least 3 times</a:t>
            </a:r>
            <a:endParaRPr lang="en-US" sz="1200" kern="1200" dirty="0">
              <a:solidFill>
                <a:schemeClr val="tx1"/>
              </a:solidFill>
              <a:effectLst/>
              <a:latin typeface="+mn-lt"/>
              <a:ea typeface="+mn-ea"/>
              <a:cs typeface="+mn-cs"/>
            </a:endParaRPr>
          </a:p>
          <a:p>
            <a:r>
              <a:rPr lang="en-US" b="1" dirty="0"/>
              <a:t>Insomnia</a:t>
            </a:r>
            <a:r>
              <a:rPr lang="en-US" dirty="0"/>
              <a:t>:</a:t>
            </a:r>
            <a:r>
              <a:rPr lang="en-US" baseline="0" dirty="0"/>
              <a:t> </a:t>
            </a:r>
            <a:r>
              <a:rPr lang="en-US" sz="1200" kern="1200" dirty="0">
                <a:solidFill>
                  <a:schemeClr val="tx1"/>
                </a:solidFill>
                <a:effectLst/>
                <a:latin typeface="+mn-lt"/>
                <a:ea typeface="+mn-ea"/>
                <a:cs typeface="+mn-cs"/>
              </a:rPr>
              <a:t>proportion of tweets user makes between midnight and 4am (in local </a:t>
            </a:r>
            <a:r>
              <a:rPr lang="en-US" sz="1200" kern="1200" dirty="0" err="1">
                <a:solidFill>
                  <a:schemeClr val="tx1"/>
                </a:solidFill>
                <a:effectLst/>
                <a:latin typeface="+mn-lt"/>
                <a:ea typeface="+mn-ea"/>
                <a:cs typeface="+mn-cs"/>
              </a:rPr>
              <a:t>timezone</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tweets mentioning exercise-related terms</a:t>
            </a:r>
          </a:p>
          <a:p>
            <a:r>
              <a:rPr lang="en-US" sz="1200" b="1" kern="1200" dirty="0">
                <a:solidFill>
                  <a:schemeClr val="tx1"/>
                </a:solidFill>
                <a:effectLst/>
                <a:latin typeface="+mn-lt"/>
                <a:ea typeface="+mn-ea"/>
                <a:cs typeface="+mn-cs"/>
              </a:rPr>
              <a:t>Sentiment</a:t>
            </a:r>
            <a:r>
              <a:rPr lang="en-US" sz="1200" kern="1200" dirty="0">
                <a:solidFill>
                  <a:schemeClr val="tx1"/>
                </a:solidFill>
                <a:effectLst/>
                <a:latin typeface="+mn-lt"/>
                <a:ea typeface="+mn-ea"/>
                <a:cs typeface="+mn-cs"/>
              </a:rPr>
              <a:t>: # positive or negative or</a:t>
            </a:r>
            <a:r>
              <a:rPr lang="en-US" sz="1200" kern="1200" baseline="0" dirty="0">
                <a:solidFill>
                  <a:schemeClr val="tx1"/>
                </a:solidFill>
                <a:effectLst/>
                <a:latin typeface="+mn-lt"/>
                <a:ea typeface="+mn-ea"/>
                <a:cs typeface="+mn-cs"/>
              </a:rPr>
              <a:t> neither words (&lt;0, 0, &gt;0)</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Compare to control group of random Twitter users posting with a 2-week window: must have at least 25 tweets and 75% in English to use as neg examples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curves of performance of individual analytics for each disorder: 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a:t>
            </a:r>
            <a:r>
              <a:rPr lang="en-US" sz="1200" b="0" i="0" u="none" strike="noStrike" kern="1200" dirty="0" err="1">
                <a:solidFill>
                  <a:schemeClr val="tx1"/>
                </a:solidFill>
                <a:effectLst/>
                <a:latin typeface="+mn-lt"/>
                <a:ea typeface="+mn-ea"/>
                <a:cs typeface="+mn-cs"/>
              </a:rPr>
              <a:t>settings.The</a:t>
            </a:r>
            <a:r>
              <a:rPr lang="en-US" sz="1200" b="0" i="0" u="none" strike="noStrike" kern="1200" dirty="0">
                <a:solidFill>
                  <a:schemeClr val="tx1"/>
                </a:solidFill>
                <a:effectLst/>
                <a:latin typeface="+mn-lt"/>
                <a:ea typeface="+mn-ea"/>
                <a:cs typeface="+mn-cs"/>
              </a:rPr>
              <a:t> Area under the Curve (AUC) tells you how well the classifier is at making binary predictions, e.g. Bipolar or not Bipolar</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8</a:t>
            </a:fld>
            <a:endParaRPr lang="en-US"/>
          </a:p>
        </p:txBody>
      </p:sp>
    </p:spTree>
    <p:extLst>
      <p:ext uri="{BB962C8B-B14F-4D97-AF65-F5344CB8AC3E}">
        <p14:creationId xmlns:p14="http://schemas.microsoft.com/office/powerpoint/2010/main" val="136402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Built models to separate diagnosed from non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curves of performance of individual analytics for each disorder: x= TP/TP+FN); y is  FP/TN+FP) – correctly predicted positives vs. incorrectly predicted positives.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differences in feature performance over the</a:t>
            </a:r>
            <a:r>
              <a:rPr lang="en-US" sz="1200" kern="1200" baseline="0" dirty="0">
                <a:solidFill>
                  <a:schemeClr val="tx1"/>
                </a:solidFill>
                <a:effectLst/>
                <a:latin typeface="+mn-lt"/>
                <a:ea typeface="+mn-ea"/>
                <a:cs typeface="+mn-cs"/>
              </a:rPr>
              <a:t> 4 mental problems (e.g. pattern of life): bipolar and </a:t>
            </a:r>
            <a:r>
              <a:rPr lang="en-US" sz="1200" kern="1200" baseline="0" dirty="0" err="1">
                <a:solidFill>
                  <a:schemeClr val="tx1"/>
                </a:solidFill>
                <a:effectLst/>
                <a:latin typeface="+mn-lt"/>
                <a:ea typeface="+mn-ea"/>
                <a:cs typeface="+mn-cs"/>
              </a:rPr>
              <a:t>ptsd</a:t>
            </a:r>
            <a:r>
              <a:rPr lang="en-US" sz="1200" kern="1200" baseline="0" dirty="0">
                <a:solidFill>
                  <a:schemeClr val="tx1"/>
                </a:solidFill>
                <a:effectLst/>
                <a:latin typeface="+mn-lt"/>
                <a:ea typeface="+mn-ea"/>
                <a:cs typeface="+mn-cs"/>
              </a:rPr>
              <a:t> predicted best by all features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settings. The Area under the Curve (AUC) tells you how well the classifier is at making binary predictions, e.g. Bipolar or not Bipolar</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4719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4/4/22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4/4/22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4/4/22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4/4/22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4/4/22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4/4/22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4/4/22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4/4/22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4/4/22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4/4/22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youthsuicideprevention.nebraska.edu/wp-content/uploads/2019/09/SBQ-R.pdf" TargetMode="External"/><Relationship Id="rId4" Type="http://schemas.openxmlformats.org/officeDocument/2006/relationships/hyperlink" Target="https://www.ismanet.org/doctoryourspirit/pdfs/Beck-Depression-Inventory-BDI.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ojs.aaai.org/index.php/ICWSM/article/view/14432"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cesd-r.com/"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aclanthology.org/W15-1202/"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www.cs.columbia.edu/speech/PaperFiles/2019/clpsych19.pdf"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patient.info/doctor/mini-mental-state-examination-mmse"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hyperlink" Target="http://mini-cog.com/wp-content/uploads/2015/12/Universal-Mini-Cog-Form-011916.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www.cs.toronto.edu/pub/gh/Lancashire+Hirst-2009-poster.pdf"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pubmed.ncbi.nlm.nih.gov/12965975/"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aclanthology.org/W14-320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aclanthology.org/P16-1221/"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hyperlink" Target="http://www.cs.columbia.edu/speech/PaperFiles/2020/2020.louhi-1.16.pdf" TargetMode="External"/><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hyperlink" Target="http://www.cs.columbia.edu/speech/PaperFiles/2021/CLPsych_Blackouts_Prediction.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hyperlink" Target="http://www.ethicsinnlp.org/" TargetMode="External"/><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hyperlink" Target="https://embeddedethics.seas.harvard.edu/"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ies.lib.utexas.edu/bitstream/handle/2152/31333/LIWC2015_LanguageManual.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a:t>Personality and Mental State</a:t>
            </a:r>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a:t>Julia Hirschberg</a:t>
            </a:r>
          </a:p>
          <a:p>
            <a:r>
              <a:rPr lang="en-US" sz="3600" dirty="0"/>
              <a:t>COMS 6998</a:t>
            </a:r>
          </a:p>
          <a:p>
            <a:r>
              <a:rPr lang="en-US" sz="3600" dirty="0"/>
              <a:t>Columbia University</a:t>
            </a:r>
          </a:p>
          <a:p>
            <a:r>
              <a:rPr lang="en-US" sz="2400" dirty="0"/>
              <a:t>(thanks to Sarah </a:t>
            </a:r>
            <a:r>
              <a:rPr lang="en-US" sz="2400" dirty="0" err="1"/>
              <a:t>Ita</a:t>
            </a:r>
            <a:r>
              <a:rPr lang="en-US" sz="2400" dirty="0"/>
              <a:t> </a:t>
            </a:r>
            <a:r>
              <a:rPr lang="en-US" sz="2400" dirty="0" err="1"/>
              <a:t>Levitan</a:t>
            </a:r>
            <a:r>
              <a:rPr lang="en-US" sz="2400" dirty="0"/>
              <a:t> for some slides)</a:t>
            </a:r>
          </a:p>
          <a:p>
            <a:endParaRPr lang="en-US" sz="3600" dirty="0"/>
          </a:p>
        </p:txBody>
      </p:sp>
    </p:spTree>
    <p:extLst>
      <p:ext uri="{BB962C8B-B14F-4D97-AF65-F5344CB8AC3E}">
        <p14:creationId xmlns:p14="http://schemas.microsoft.com/office/powerpoint/2010/main" val="5829486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dirty="0">
                <a:solidFill>
                  <a:srgbClr val="0070C0"/>
                </a:solidFill>
              </a:rPr>
              <a:t>persistent feeling of sadness and loss of interest</a:t>
            </a:r>
          </a:p>
          <a:p>
            <a:r>
              <a:rPr lang="en-US" dirty="0"/>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10</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11</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dirty="0">
                <a:solidFill>
                  <a:srgbClr val="0070C0"/>
                </a:solidFill>
              </a:rPr>
              <a:t>Diagnostic assessment </a:t>
            </a:r>
            <a:r>
              <a:rPr lang="en-US" dirty="0"/>
              <a:t>by GP, psychologist, or psychiatrist</a:t>
            </a:r>
          </a:p>
          <a:p>
            <a:pPr lvl="1"/>
            <a:r>
              <a:rPr lang="en-US" dirty="0"/>
              <a:t>Examine biological, psychological, social factors</a:t>
            </a:r>
          </a:p>
          <a:p>
            <a:r>
              <a:rPr lang="en-US"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dirty="0">
                <a:solidFill>
                  <a:srgbClr val="0070C0"/>
                </a:solidFill>
              </a:rPr>
              <a:t>Psychotherapy</a:t>
            </a:r>
          </a:p>
          <a:p>
            <a:r>
              <a:rPr lang="en-US" dirty="0">
                <a:solidFill>
                  <a:srgbClr val="0070C0"/>
                </a:solidFill>
              </a:rPr>
              <a:t>Mediation</a:t>
            </a:r>
            <a:r>
              <a:rPr lang="en-US" dirty="0"/>
              <a:t> </a:t>
            </a:r>
            <a:r>
              <a:rPr lang="mr-IN" dirty="0"/>
              <a:t>–</a:t>
            </a:r>
            <a:r>
              <a:rPr lang="en-US" dirty="0"/>
              <a:t> antidepressants</a:t>
            </a:r>
          </a:p>
          <a:p>
            <a:r>
              <a:rPr lang="en-US" dirty="0">
                <a:solidFill>
                  <a:srgbClr val="0070C0"/>
                </a:solidFill>
              </a:rPr>
              <a:t>Electroconvulsive therapy</a:t>
            </a:r>
          </a:p>
          <a:p>
            <a:r>
              <a:rPr lang="en-US"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a:t>
            </a:r>
            <a:r>
              <a:rPr lang="en-US" sz="2700" dirty="0">
                <a:hlinkClick r:id="rId3"/>
              </a:rPr>
              <a:t>De </a:t>
            </a:r>
            <a:r>
              <a:rPr lang="en-US" sz="2700" dirty="0" err="1">
                <a:hlinkClick r:id="rId3"/>
              </a:rPr>
              <a:t>Choudhury</a:t>
            </a:r>
            <a:r>
              <a:rPr lang="en-US" sz="2700" dirty="0">
                <a:hlinkClick r:id="rId3"/>
              </a:rPr>
              <a:t> et al., 2013</a:t>
            </a:r>
            <a:r>
              <a:rPr lang="en-US" sz="3100" dirty="0"/>
              <a:t>)</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identify </a:t>
            </a:r>
            <a:r>
              <a:rPr lang="en-US" dirty="0" err="1"/>
              <a:t>Turkers</a:t>
            </a:r>
            <a:r>
              <a:rPr lang="en-US" dirty="0"/>
              <a:t> who are Twitter users with </a:t>
            </a:r>
            <a:r>
              <a:rPr lang="en-US" dirty="0">
                <a:solidFill>
                  <a:srgbClr val="FF0000"/>
                </a:solidFill>
              </a:rPr>
              <a:t>Major Depressive Disorder</a:t>
            </a:r>
          </a:p>
          <a:p>
            <a:r>
              <a:rPr lang="en-US" dirty="0"/>
              <a:t>Measure behavioral attributes from 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diagnosis </a:t>
            </a:r>
            <a:r>
              <a:rPr lang="en-US" dirty="0"/>
              <a:t>from</a:t>
            </a:r>
          </a:p>
          <a:p>
            <a:pPr lvl="1"/>
            <a:r>
              <a:rPr lang="en-US" sz="2400" dirty="0">
                <a:solidFill>
                  <a:srgbClr val="FF0000"/>
                </a:solidFill>
              </a:rPr>
              <a:t>Social engagement: </a:t>
            </a:r>
            <a:r>
              <a:rPr lang="en-US" sz="2400" dirty="0"/>
              <a:t>volume, retweets, replies, shared links, posted questions</a:t>
            </a:r>
          </a:p>
          <a:p>
            <a:pPr lvl="1"/>
            <a:r>
              <a:rPr lang="en-US" sz="2400" dirty="0">
                <a:solidFill>
                  <a:srgbClr val="FF0000"/>
                </a:solidFill>
              </a:rPr>
              <a:t>Emotion</a:t>
            </a:r>
          </a:p>
          <a:p>
            <a:pPr lvl="1"/>
            <a:r>
              <a:rPr lang="en-US" sz="2400" dirty="0">
                <a:solidFill>
                  <a:srgbClr val="FF0000"/>
                </a:solidFill>
              </a:rPr>
              <a:t>Linguistic style: </a:t>
            </a:r>
          </a:p>
          <a:p>
            <a:pPr lvl="1"/>
            <a:r>
              <a:rPr lang="en-US" sz="2400" dirty="0">
                <a:solidFill>
                  <a:srgbClr val="FF0000"/>
                </a:solidFill>
              </a:rPr>
              <a:t>Ego network: </a:t>
            </a:r>
            <a:r>
              <a:rPr lang="en-US" sz="2400" dirty="0"/>
              <a:t># people they engage with </a:t>
            </a:r>
          </a:p>
          <a:p>
            <a:pPr lvl="1"/>
            <a:r>
              <a:rPr lang="en-US" sz="2400" dirty="0">
                <a:solidFill>
                  <a:srgbClr val="FF0000"/>
                </a:solidFill>
              </a:rPr>
              <a:t>Medication mentions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Depression screening test</a:t>
            </a:r>
            <a:r>
              <a:rPr lang="en-US" dirty="0"/>
              <a:t>:  CES-D questionnaire</a:t>
            </a:r>
          </a:p>
          <a:p>
            <a:pPr lvl="1"/>
            <a:r>
              <a:rPr lang="en-US" dirty="0">
                <a:hlinkClick r:id="rId3"/>
              </a:rPr>
              <a:t>http://cesd-r.com</a:t>
            </a:r>
            <a:r>
              <a:rPr lang="en-US" dirty="0"/>
              <a:t> : 20-item self-report on past week</a:t>
            </a:r>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 remove workers taking -2m</a:t>
            </a:r>
          </a:p>
          <a:p>
            <a:r>
              <a:rPr lang="en-US" dirty="0">
                <a:solidFill>
                  <a:srgbClr val="0070C0"/>
                </a:solidFill>
              </a:rPr>
              <a:t>Self-reported information</a:t>
            </a:r>
          </a:p>
          <a:p>
            <a:pPr lvl="1"/>
            <a:r>
              <a:rPr lang="en-US" dirty="0">
                <a:solidFill>
                  <a:srgbClr val="FF0000"/>
                </a:solidFill>
              </a:rPr>
              <a:t>Clinical diagnosis of depression?</a:t>
            </a:r>
          </a:p>
          <a:p>
            <a:pPr lvl="1"/>
            <a:r>
              <a:rPr lang="en-US" dirty="0">
                <a:solidFill>
                  <a:srgbClr val="FF0000"/>
                </a:solidFill>
              </a:rPr>
              <a:t>Estimated time of onset</a:t>
            </a:r>
          </a:p>
          <a:p>
            <a:pPr lvl="1"/>
            <a:r>
              <a:rPr lang="en-US" dirty="0">
                <a:solidFill>
                  <a:srgbClr val="FF0000"/>
                </a:solidFill>
              </a:rPr>
              <a:t>Using antidepressants?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15</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scored 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16</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fontScale="92500"/>
          </a:bodyPr>
          <a:lstStyle/>
          <a:p>
            <a:r>
              <a:rPr lang="en-US" dirty="0">
                <a:solidFill>
                  <a:srgbClr val="0070C0"/>
                </a:solidFill>
              </a:rPr>
              <a:t>Engagement</a:t>
            </a:r>
            <a:r>
              <a:rPr lang="en-US" dirty="0"/>
              <a:t>: # posts-per-day, replies, retweets, links shared, questions</a:t>
            </a:r>
          </a:p>
          <a:p>
            <a:r>
              <a:rPr lang="en-US" dirty="0">
                <a:solidFill>
                  <a:srgbClr val="0070C0"/>
                </a:solidFill>
              </a:rPr>
              <a:t>Insomnia</a:t>
            </a:r>
            <a:r>
              <a:rPr lang="en-US" dirty="0"/>
              <a:t> </a:t>
            </a:r>
            <a:r>
              <a:rPr lang="en-US" dirty="0">
                <a:solidFill>
                  <a:srgbClr val="0070C0"/>
                </a:solidFill>
              </a:rPr>
              <a:t>index</a:t>
            </a:r>
            <a:r>
              <a:rPr lang="en-US" dirty="0"/>
              <a:t>: %night posts 9pm-6am) vs. day posts</a:t>
            </a:r>
          </a:p>
          <a:p>
            <a:r>
              <a:rPr lang="en-US" dirty="0">
                <a:solidFill>
                  <a:srgbClr val="0070C0"/>
                </a:solidFill>
              </a:rPr>
              <a:t>Egocentric social graph</a:t>
            </a:r>
            <a:r>
              <a:rPr lang="en-US" dirty="0"/>
              <a:t> of exchanges with others measuring size, density, amount of exchange</a:t>
            </a:r>
          </a:p>
          <a:p>
            <a:r>
              <a:rPr lang="en-US" dirty="0">
                <a:solidFill>
                  <a:srgbClr val="0070C0"/>
                </a:solidFill>
              </a:rPr>
              <a:t>Emotion</a:t>
            </a:r>
            <a:r>
              <a:rPr lang="en-US" dirty="0"/>
              <a:t>: </a:t>
            </a:r>
            <a:r>
              <a:rPr lang="en-US" dirty="0" err="1">
                <a:solidFill>
                  <a:srgbClr val="FF0000"/>
                </a:solidFill>
              </a:rPr>
              <a:t>pos</a:t>
            </a:r>
            <a:r>
              <a:rPr lang="en-US" dirty="0">
                <a:solidFill>
                  <a:srgbClr val="FF0000"/>
                </a:solidFill>
              </a:rPr>
              <a:t>/</a:t>
            </a:r>
            <a:r>
              <a:rPr lang="en-US" dirty="0" err="1">
                <a:solidFill>
                  <a:srgbClr val="FF0000"/>
                </a:solidFill>
              </a:rPr>
              <a:t>neg</a:t>
            </a:r>
            <a:r>
              <a:rPr lang="en-US" dirty="0"/>
              <a:t>; </a:t>
            </a:r>
            <a:r>
              <a:rPr lang="en-US" dirty="0">
                <a:solidFill>
                  <a:srgbClr val="FF0000"/>
                </a:solidFill>
              </a:rPr>
              <a:t>activation</a:t>
            </a:r>
            <a:r>
              <a:rPr lang="en-US" dirty="0"/>
              <a:t> (intensity); </a:t>
            </a:r>
            <a:r>
              <a:rPr lang="en-US" dirty="0">
                <a:solidFill>
                  <a:srgbClr val="FF0000"/>
                </a:solidFill>
              </a:rPr>
              <a:t>dominance</a:t>
            </a:r>
            <a:r>
              <a:rPr lang="en-US" dirty="0"/>
              <a:t> (control of emotion)</a:t>
            </a:r>
            <a:endParaRPr lang="en-US" dirty="0">
              <a:solidFill>
                <a:srgbClr val="0070C0"/>
              </a:solidFill>
            </a:endParaRPr>
          </a:p>
          <a:p>
            <a:r>
              <a:rPr lang="en-US" dirty="0">
                <a:solidFill>
                  <a:srgbClr val="FF0000"/>
                </a:solidFill>
              </a:rPr>
              <a:t>Linguistic style</a:t>
            </a:r>
            <a:r>
              <a:rPr lang="en-US" dirty="0"/>
              <a:t>: LIWC</a:t>
            </a:r>
          </a:p>
          <a:p>
            <a:r>
              <a:rPr lang="en-US" dirty="0">
                <a:solidFill>
                  <a:srgbClr val="0070C0"/>
                </a:solidFill>
              </a:rPr>
              <a:t>Depression language</a:t>
            </a:r>
            <a:r>
              <a:rPr lang="en-US" dirty="0"/>
              <a:t>: depression </a:t>
            </a:r>
            <a:r>
              <a:rPr lang="en-US" dirty="0">
                <a:solidFill>
                  <a:srgbClr val="FF0000"/>
                </a:solidFill>
              </a:rPr>
              <a:t>lexicon</a:t>
            </a:r>
            <a:r>
              <a:rPr lang="en-US" dirty="0"/>
              <a:t>; </a:t>
            </a:r>
            <a:r>
              <a:rPr lang="en-US" dirty="0">
                <a:solidFill>
                  <a:srgbClr val="FF0000"/>
                </a:solidFill>
              </a:rPr>
              <a:t>anti-depressants </a:t>
            </a:r>
            <a:r>
              <a:rPr lang="en-US" dirty="0"/>
              <a:t>mentioned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solidFill>
                  <a:srgbClr val="0070C0"/>
                </a:solidFill>
              </a:rPr>
              <a:t>Personality</a:t>
            </a:r>
          </a:p>
          <a:p>
            <a:pPr lvl="1">
              <a:spcAft>
                <a:spcPts val="600"/>
              </a:spcAft>
            </a:pPr>
            <a:r>
              <a:rPr lang="en-US" dirty="0"/>
              <a:t>Guest lecture: Professor  Michelle Levine</a:t>
            </a:r>
          </a:p>
          <a:p>
            <a:pPr>
              <a:spcAft>
                <a:spcPts val="600"/>
              </a:spcAft>
            </a:pPr>
            <a:r>
              <a:rPr lang="en-US" dirty="0">
                <a:solidFill>
                  <a:srgbClr val="0070C0"/>
                </a:solidFill>
              </a:rPr>
              <a:t>Mental state</a:t>
            </a:r>
          </a:p>
          <a:p>
            <a:pPr lvl="1">
              <a:spcAft>
                <a:spcPts val="600"/>
              </a:spcAft>
            </a:pPr>
            <a:r>
              <a:rPr lang="en-US" dirty="0">
                <a:solidFill>
                  <a:srgbClr val="FF0000"/>
                </a:solidFill>
              </a:rPr>
              <a:t>Depression, Bipolar, Seasonal Affective Disorder, Post Traumatic Stress Disorder</a:t>
            </a: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Prediction Pre-Onset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a:xfrm>
            <a:off x="685800" y="1282700"/>
            <a:ext cx="7772400" cy="4965700"/>
          </a:xfrm>
        </p:spPr>
        <p:txBody>
          <a:bodyPr/>
          <a:lstStyle/>
          <a:p>
            <a:r>
              <a:rPr lang="en-US" sz="2400" dirty="0"/>
              <a:t>“</a:t>
            </a:r>
            <a:r>
              <a:rPr lang="en-US" sz="2400" dirty="0">
                <a:solidFill>
                  <a:srgbClr val="0070C0"/>
                </a:solidFill>
              </a:rPr>
              <a:t>Negative thought disorder</a:t>
            </a:r>
            <a:r>
              <a:rPr lang="en-US" sz="2400" dirty="0"/>
              <a:t>”: </a:t>
            </a:r>
            <a:r>
              <a:rPr lang="en-US" sz="2400" dirty="0">
                <a:solidFill>
                  <a:srgbClr val="FF0000"/>
                </a:solidFill>
              </a:rPr>
              <a:t>Alogia</a:t>
            </a:r>
          </a:p>
          <a:p>
            <a:pPr lvl="1"/>
            <a:r>
              <a:rPr lang="en-US" sz="2400" dirty="0"/>
              <a:t>Poverty of speech; inability to speak easily</a:t>
            </a:r>
          </a:p>
          <a:p>
            <a:r>
              <a:rPr lang="en-US" sz="2400" dirty="0"/>
              <a:t>“</a:t>
            </a:r>
            <a:r>
              <a:rPr lang="en-US" sz="2400" dirty="0">
                <a:solidFill>
                  <a:srgbClr val="0070C0"/>
                </a:solidFill>
              </a:rPr>
              <a:t>Positive thought disorder</a:t>
            </a:r>
            <a:r>
              <a:rPr lang="en-US" sz="2400" dirty="0"/>
              <a:t>”: </a:t>
            </a:r>
          </a:p>
          <a:p>
            <a:pPr lvl="1"/>
            <a:r>
              <a:rPr lang="en-US" sz="2400" dirty="0">
                <a:solidFill>
                  <a:srgbClr val="FF0000"/>
                </a:solidFill>
              </a:rPr>
              <a:t>Derailment </a:t>
            </a:r>
          </a:p>
          <a:p>
            <a:pPr lvl="2"/>
            <a:r>
              <a:rPr lang="en-US" sz="2200" dirty="0"/>
              <a:t>“I always liked geography. My last teacher in that subject was Professor August A. He was a man with black eyes. I also like black eyes. There are also blue and grey eyes and other sorts, too…”  (</a:t>
            </a:r>
            <a:r>
              <a:rPr lang="en-US" sz="2200" dirty="0" err="1"/>
              <a:t>Bleuler</a:t>
            </a:r>
            <a:r>
              <a:rPr lang="en-US" sz="2200" dirty="0"/>
              <a:t>, 1950)</a:t>
            </a:r>
          </a:p>
          <a:p>
            <a:pPr lvl="1"/>
            <a:r>
              <a:rPr lang="en-US" sz="2400" dirty="0">
                <a:solidFill>
                  <a:srgbClr val="FF0000"/>
                </a:solidFill>
              </a:rPr>
              <a:t>Tangentiality: </a:t>
            </a:r>
          </a:p>
          <a:p>
            <a:pPr lvl="2"/>
            <a:r>
              <a:rPr lang="en-US" sz="2200" dirty="0"/>
              <a:t>Disturbance in the thought process that causes the individual to relate excessive or irrelevant detail that never reaches the essential point of a conversation or the desired answer to a question</a:t>
            </a:r>
            <a:endParaRPr lang="en-US" sz="2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p>
          <a:p>
            <a:pPr lvl="1"/>
            <a:r>
              <a:rPr lang="en-US" sz="2400" dirty="0">
                <a:solidFill>
                  <a:srgbClr val="FF0000"/>
                </a:solidFill>
              </a:rPr>
              <a:t>Word-level abnormalities</a:t>
            </a: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Salad</a:t>
            </a:r>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a:t>
            </a:r>
            <a:r>
              <a:rPr lang="en-US" sz="2700" dirty="0">
                <a:hlinkClick r:id="rId3"/>
              </a:rPr>
              <a:t>Mitchell et al., 2015</a:t>
            </a:r>
            <a:r>
              <a:rPr lang="en-US" sz="2700" dirty="0"/>
              <a:t>)</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approaches</a:t>
            </a:r>
          </a:p>
          <a:p>
            <a:pPr lvl="2"/>
            <a:r>
              <a:rPr lang="en-US" dirty="0"/>
              <a:t>Latent </a:t>
            </a:r>
            <a:r>
              <a:rPr lang="en-US" dirty="0" err="1"/>
              <a:t>Dirichlet</a:t>
            </a:r>
            <a:r>
              <a:rPr lang="en-US" dirty="0"/>
              <a:t> Allocation (LDA), Brown clustering, character n-grams, perplexity</a:t>
            </a:r>
          </a:p>
          <a:p>
            <a:pPr marL="41148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Analysis</a:t>
            </a:r>
          </a:p>
        </p:txBody>
      </p:sp>
      <p:sp>
        <p:nvSpPr>
          <p:cNvPr id="3" name="Content Placeholder 2"/>
          <p:cNvSpPr>
            <a:spLocks noGrp="1"/>
          </p:cNvSpPr>
          <p:nvPr>
            <p:ph idx="1"/>
          </p:nvPr>
        </p:nvSpPr>
        <p:spPr/>
        <p:txBody>
          <a:bodyPr/>
          <a:lstStyle/>
          <a:p>
            <a:pPr lvl="1"/>
            <a:r>
              <a:rPr lang="en-US" dirty="0"/>
              <a:t>Schizophrenia users had </a:t>
            </a:r>
            <a:r>
              <a:rPr lang="en-US"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Results using Support Vector Machines or Maximum Entity Modeling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2700" dirty="0" err="1">
                <a:hlinkClick r:id="rId3"/>
              </a:rPr>
              <a:t>Zomick</a:t>
            </a:r>
            <a:r>
              <a:rPr lang="en-US" sz="2700" dirty="0">
                <a:hlinkClick r:id="rId3"/>
              </a:rPr>
              <a:t> et al., 2019</a:t>
            </a:r>
            <a:r>
              <a:rPr lang="en-US" sz="3100" dirty="0"/>
              <a:t>)</a:t>
            </a:r>
            <a:endParaRPr lang="en-US" dirty="0"/>
          </a:p>
        </p:txBody>
      </p:sp>
      <p:sp>
        <p:nvSpPr>
          <p:cNvPr id="3" name="Content Placeholder 2">
            <a:extLst>
              <a:ext uri="{FF2B5EF4-FFF2-40B4-BE49-F238E27FC236}">
                <a16:creationId xmlns:a16="http://schemas.microsoft.com/office/drawing/2014/main"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a:solidFill>
                  <a:srgbClr val="FF0000"/>
                </a:solidFill>
              </a:rPr>
              <a:t>Subreddits</a:t>
            </a:r>
            <a:r>
              <a:rPr lang="en-US" dirty="0">
                <a:solidFill>
                  <a:srgbClr val="FF0000"/>
                </a:solidFill>
              </a:rPr>
              <a:t> </a:t>
            </a:r>
            <a:r>
              <a:rPr lang="en-US" dirty="0"/>
              <a:t>on particular topics or for particular groups</a:t>
            </a:r>
          </a:p>
          <a:p>
            <a:pPr>
              <a:buFontTx/>
              <a:buChar char="-"/>
            </a:pPr>
            <a:r>
              <a:rPr lang="en-US" dirty="0"/>
              <a:t>Used a </a:t>
            </a:r>
            <a:r>
              <a:rPr lang="en-US" dirty="0">
                <a:solidFill>
                  <a:srgbClr val="FF0000"/>
                </a:solidFill>
              </a:rPr>
              <a:t>Python API Wrapper </a:t>
            </a:r>
            <a:r>
              <a:rPr lang="en-US" dirty="0"/>
              <a:t>(PRAW) to streamline process</a:t>
            </a:r>
          </a:p>
        </p:txBody>
      </p:sp>
    </p:spTree>
    <p:extLst>
      <p:ext uri="{BB962C8B-B14F-4D97-AF65-F5344CB8AC3E}">
        <p14:creationId xmlns:p14="http://schemas.microsoft.com/office/powerpoint/2010/main" val="8633175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A62A4F4A-63BB-9A45-91C9-0AA763C574C3}"/>
              </a:ext>
            </a:extLst>
          </p:cNvPr>
          <p:cNvSpPr>
            <a:spLocks noGrp="1"/>
          </p:cNvSpPr>
          <p:nvPr>
            <p:ph idx="1"/>
          </p:nvPr>
        </p:nvSpPr>
        <p:spPr/>
        <p:txBody>
          <a:bodyPr/>
          <a:lstStyle/>
          <a:p>
            <a:r>
              <a:rPr lang="en-US"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CCF0-6512-7D46-A3F6-B28E5D0F3F87}"/>
              </a:ext>
            </a:extLst>
          </p:cNvPr>
          <p:cNvSpPr>
            <a:spLocks noGrp="1"/>
          </p:cNvSpPr>
          <p:nvPr>
            <p:ph type="title"/>
          </p:nvPr>
        </p:nvSpPr>
        <p:spPr/>
        <p:txBody>
          <a:bodyPr/>
          <a:lstStyle/>
          <a:p>
            <a:r>
              <a:rPr lang="en-US"/>
              <a:t>Data</a:t>
            </a:r>
            <a:endParaRPr lang="en-US" dirty="0"/>
          </a:p>
        </p:txBody>
      </p:sp>
      <p:sp>
        <p:nvSpPr>
          <p:cNvPr id="3" name="Content Placeholder 2">
            <a:extLst>
              <a:ext uri="{FF2B5EF4-FFF2-40B4-BE49-F238E27FC236}">
                <a16:creationId xmlns:a16="http://schemas.microsoft.com/office/drawing/2014/main" id="{57FCD320-1A18-444B-BCE1-AE26A396CE6E}"/>
              </a:ext>
            </a:extLst>
          </p:cNvPr>
          <p:cNvSpPr>
            <a:spLocks noGrp="1"/>
          </p:cNvSpPr>
          <p:nvPr>
            <p:ph idx="1"/>
          </p:nvPr>
        </p:nvSpPr>
        <p:spPr/>
        <p:txBody>
          <a:bodyPr/>
          <a:lstStyle/>
          <a:p>
            <a:r>
              <a:rPr lang="en-US" dirty="0">
                <a:solidFill>
                  <a:srgbClr val="0070C0"/>
                </a:solidFill>
              </a:rPr>
              <a:t>SZ group</a:t>
            </a:r>
            <a:r>
              <a:rPr lang="en-US" dirty="0"/>
              <a:t>: 159 users; 66,454 comments</a:t>
            </a:r>
          </a:p>
          <a:p>
            <a:r>
              <a:rPr lang="en-US" dirty="0">
                <a:solidFill>
                  <a:srgbClr val="0070C0"/>
                </a:solidFill>
              </a:rPr>
              <a:t>Control group</a:t>
            </a:r>
            <a:r>
              <a:rPr lang="en-US" dirty="0"/>
              <a:t>: 159 users; 113,570 comments</a:t>
            </a:r>
          </a:p>
          <a:p>
            <a:r>
              <a:rPr lang="en-US" dirty="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id="{AACE1795-9FBC-094B-8647-57A16FAC7708}"/>
              </a:ext>
            </a:extLst>
          </p:cNvPr>
          <p:cNvSpPr>
            <a:spLocks noGrp="1"/>
          </p:cNvSpPr>
          <p:nvPr>
            <p:ph idx="1"/>
          </p:nvPr>
        </p:nvSpPr>
        <p:spPr/>
        <p:txBody>
          <a:bodyPr>
            <a:normAutofit lnSpcReduction="10000"/>
          </a:bodyPr>
          <a:lstStyle/>
          <a:p>
            <a:r>
              <a:rPr lang="en-US"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dirty="0">
                <a:solidFill>
                  <a:srgbClr val="0070C0"/>
                </a:solidFill>
              </a:rPr>
              <a:t>SZ indicators across multiple studies</a:t>
            </a:r>
            <a:r>
              <a:rPr lang="en-US" dirty="0"/>
              <a:t>: </a:t>
            </a:r>
          </a:p>
          <a:p>
            <a:pPr marL="400050" lvl="1" indent="0">
              <a:buNone/>
            </a:pPr>
            <a:r>
              <a:rPr lang="en-US" dirty="0"/>
              <a:t>- </a:t>
            </a:r>
            <a:r>
              <a:rPr lang="en-US" sz="2400" dirty="0">
                <a:solidFill>
                  <a:srgbClr val="FF0000"/>
                </a:solidFill>
              </a:rPr>
              <a:t>Increased</a:t>
            </a:r>
            <a:r>
              <a:rPr lang="en-US" sz="2400" dirty="0"/>
              <a:t>: negative emotion, first person singular pronouns, tentative, cognitive process, health, anxiety, third person plural pronouns</a:t>
            </a:r>
          </a:p>
          <a:p>
            <a:pPr marL="400050" lvl="1" indent="0">
              <a:buNone/>
            </a:pPr>
            <a:r>
              <a:rPr lang="en-US" sz="2400" dirty="0"/>
              <a:t>- </a:t>
            </a:r>
            <a:r>
              <a:rPr lang="en-US" sz="2400" dirty="0">
                <a:solidFill>
                  <a:srgbClr val="FF0000"/>
                </a:solidFill>
              </a:rPr>
              <a:t>Decreased</a:t>
            </a:r>
            <a:r>
              <a:rPr lang="en-US" sz="2400" dirty="0"/>
              <a:t>: leisure</a:t>
            </a:r>
          </a:p>
          <a:p>
            <a:pPr marL="457200" indent="-457200"/>
            <a:r>
              <a:rPr lang="en-US" dirty="0">
                <a:solidFill>
                  <a:srgbClr val="0070C0"/>
                </a:solidFill>
              </a:rPr>
              <a:t>New SZ indicators in this Reddit study</a:t>
            </a:r>
            <a:r>
              <a:rPr lang="en-US" dirty="0"/>
              <a:t>:</a:t>
            </a:r>
          </a:p>
          <a:p>
            <a:pPr marL="400050" lvl="1" indent="0">
              <a:buNone/>
            </a:pPr>
            <a:r>
              <a:rPr lang="en-US" dirty="0"/>
              <a:t>- </a:t>
            </a:r>
            <a:r>
              <a:rPr lang="en-US" sz="2400" dirty="0">
                <a:solidFill>
                  <a:srgbClr val="FF0000"/>
                </a:solidFill>
              </a:rPr>
              <a:t>Increased</a:t>
            </a:r>
            <a:r>
              <a:rPr lang="en-US" sz="2400" dirty="0"/>
              <a:t>: Word count, Dictionary words, Common adverbs, Verbs, Reward, and Drives</a:t>
            </a:r>
          </a:p>
          <a:p>
            <a:pPr marL="400050" lvl="1" indent="0">
              <a:buNone/>
            </a:pPr>
            <a:endParaRPr lang="en-US" sz="2400" dirty="0"/>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D5E-200D-C84E-A2E7-33FEB7C8C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3DFE6-9A04-B04E-A177-BFEDD33133F8}"/>
              </a:ext>
            </a:extLst>
          </p:cNvPr>
          <p:cNvSpPr>
            <a:spLocks noGrp="1"/>
          </p:cNvSpPr>
          <p:nvPr>
            <p:ph idx="1"/>
          </p:nvPr>
        </p:nvSpPr>
        <p:spPr/>
        <p:txBody>
          <a:bodyPr/>
          <a:lstStyle/>
          <a:p>
            <a:r>
              <a:rPr lang="en-US" sz="2400" dirty="0">
                <a:solidFill>
                  <a:srgbClr val="FF0000"/>
                </a:solidFill>
              </a:rPr>
              <a:t>Decreased</a:t>
            </a:r>
            <a:r>
              <a:rPr lang="en-US" sz="2400" dirty="0"/>
              <a:t>: 3rd person singular, Articles, Negations, Anger, Male references, Power, Money, Swear words, Question marks, Dashes, and Other punctuation </a:t>
            </a:r>
          </a:p>
          <a:p>
            <a:r>
              <a:rPr lang="en-US" sz="2400" dirty="0">
                <a:solidFill>
                  <a:srgbClr val="FF0000"/>
                </a:solidFill>
              </a:rPr>
              <a:t>Differences</a:t>
            </a:r>
            <a:r>
              <a:rPr lang="en-US" sz="2400" dirty="0"/>
              <a:t> may arise from this being the only study done exclusively with Reddit data</a:t>
            </a:r>
          </a:p>
          <a:p>
            <a:endParaRPr lang="en-US" dirty="0"/>
          </a:p>
          <a:p>
            <a:endParaRPr lang="en-US" dirty="0"/>
          </a:p>
        </p:txBody>
      </p:sp>
      <p:sp>
        <p:nvSpPr>
          <p:cNvPr id="4" name="Slide Number Placeholder 3">
            <a:extLst>
              <a:ext uri="{FF2B5EF4-FFF2-40B4-BE49-F238E27FC236}">
                <a16:creationId xmlns:a16="http://schemas.microsoft.com/office/drawing/2014/main" id="{7C996CCA-37B5-C048-85F9-D9B9A7893ABF}"/>
              </a:ext>
            </a:extLst>
          </p:cNvPr>
          <p:cNvSpPr>
            <a:spLocks noGrp="1"/>
          </p:cNvSpPr>
          <p:nvPr>
            <p:ph type="sldNum" sz="quarter" idx="12"/>
          </p:nvPr>
        </p:nvSpPr>
        <p:spPr/>
        <p:txBody>
          <a:bodyPr/>
          <a:lstStyle/>
          <a:p>
            <a:fld id="{C596511B-2857-694D-871F-422885452280}" type="slidenum">
              <a:rPr lang="en-US" smtClean="0"/>
              <a:pPr/>
              <a:t>32</a:t>
            </a:fld>
            <a:endParaRPr lang="en-US"/>
          </a:p>
        </p:txBody>
      </p:sp>
    </p:spTree>
    <p:extLst>
      <p:ext uri="{BB962C8B-B14F-4D97-AF65-F5344CB8AC3E}">
        <p14:creationId xmlns:p14="http://schemas.microsoft.com/office/powerpoint/2010/main" val="40516932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id="{A508B464-3312-2044-AAD3-C0AABD6862C1}"/>
              </a:ext>
            </a:extLst>
          </p:cNvPr>
          <p:cNvSpPr>
            <a:spLocks noGrp="1"/>
          </p:cNvSpPr>
          <p:nvPr>
            <p:ph idx="1"/>
          </p:nvPr>
        </p:nvSpPr>
        <p:spPr>
          <a:xfrm>
            <a:off x="457200" y="1600200"/>
            <a:ext cx="8229600" cy="981635"/>
          </a:xfrm>
        </p:spPr>
        <p:txBody>
          <a:bodyPr/>
          <a:lstStyle/>
          <a:p>
            <a:r>
              <a:rPr lang="en-US" dirty="0"/>
              <a:t>Logistic Regression: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dirty="0">
                <a:solidFill>
                  <a:srgbClr val="0070C0"/>
                </a:solidFill>
              </a:rPr>
              <a:t>brain diseases </a:t>
            </a:r>
            <a:r>
              <a:rPr lang="en-US" dirty="0"/>
              <a:t>that cause long term decrease in ability to think and remember</a:t>
            </a:r>
          </a:p>
          <a:p>
            <a:r>
              <a:rPr lang="en-US" dirty="0"/>
              <a:t>Most common type - </a:t>
            </a:r>
            <a:r>
              <a:rPr lang="en-US" dirty="0">
                <a:solidFill>
                  <a:srgbClr val="FF0000"/>
                </a:solidFill>
              </a:rPr>
              <a:t>Alzheimer’s disease</a:t>
            </a:r>
            <a:r>
              <a:rPr lang="en-US" dirty="0"/>
              <a:t> (AD)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34</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Symptoms</a:t>
            </a:r>
          </a:p>
        </p:txBody>
      </p:sp>
      <p:sp>
        <p:nvSpPr>
          <p:cNvPr id="3" name="Content Placeholder 2"/>
          <p:cNvSpPr>
            <a:spLocks noGrp="1"/>
          </p:cNvSpPr>
          <p:nvPr>
            <p:ph idx="1"/>
          </p:nvPr>
        </p:nvSpPr>
        <p:spPr/>
        <p:txBody>
          <a:bodyPr/>
          <a:lstStyle/>
          <a:p>
            <a:r>
              <a:rPr lang="en-US" dirty="0">
                <a:solidFill>
                  <a:srgbClr val="0070C0"/>
                </a:solidFill>
              </a:rPr>
              <a:t>Short-term memory loss</a:t>
            </a:r>
          </a:p>
          <a:p>
            <a:r>
              <a:rPr lang="en-US" dirty="0">
                <a:solidFill>
                  <a:srgbClr val="0070C0"/>
                </a:solidFill>
              </a:rPr>
              <a:t>Problems with language</a:t>
            </a:r>
          </a:p>
          <a:p>
            <a:r>
              <a:rPr lang="en-US" dirty="0">
                <a:solidFill>
                  <a:srgbClr val="0070C0"/>
                </a:solidFill>
              </a:rPr>
              <a:t>Disorientation</a:t>
            </a:r>
          </a:p>
          <a:p>
            <a:r>
              <a:rPr lang="en-US" dirty="0">
                <a:solidFill>
                  <a:srgbClr val="0070C0"/>
                </a:solidFill>
              </a:rPr>
              <a:t>Mood swings</a:t>
            </a:r>
          </a:p>
          <a:p>
            <a:r>
              <a:rPr lang="en-US"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35</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dirty="0">
                <a:solidFill>
                  <a:srgbClr val="0070C0"/>
                </a:solidFill>
              </a:rPr>
              <a:t>genetic</a:t>
            </a:r>
          </a:p>
          <a:p>
            <a:r>
              <a:rPr lang="en-US" dirty="0">
                <a:solidFill>
                  <a:srgbClr val="0070C0"/>
                </a:solidFill>
              </a:rPr>
              <a:t>Risk factors</a:t>
            </a:r>
            <a:r>
              <a:rPr lang="en-US" dirty="0"/>
              <a:t>:</a:t>
            </a:r>
          </a:p>
          <a:p>
            <a:pPr lvl="1"/>
            <a:r>
              <a:rPr lang="en-US" dirty="0"/>
              <a:t>Head injuries</a:t>
            </a:r>
          </a:p>
          <a:p>
            <a:pPr lvl="1"/>
            <a:r>
              <a:rPr lang="en-US" dirty="0"/>
              <a:t>Depression</a:t>
            </a:r>
          </a:p>
          <a:p>
            <a:pPr lvl="1"/>
            <a:r>
              <a:rPr lang="en-US" dirty="0"/>
              <a:t>Obesity</a:t>
            </a:r>
          </a:p>
          <a:p>
            <a:pPr lvl="1"/>
            <a:r>
              <a:rPr lang="en-US" dirty="0"/>
              <a:t>Hypertension</a:t>
            </a:r>
          </a:p>
          <a:p>
            <a:pPr lvl="1"/>
            <a:r>
              <a:rPr lang="en-US" dirty="0"/>
              <a:t>Cardiovascular disease</a:t>
            </a:r>
          </a:p>
          <a:p>
            <a:pPr lvl="1"/>
            <a:r>
              <a:rPr lang="en-US" dirty="0"/>
              <a:t>Smoking and excessive alcohol</a:t>
            </a:r>
          </a:p>
          <a:p>
            <a:pPr lvl="1"/>
            <a:r>
              <a:rPr lang="en-US" dirty="0"/>
              <a:t>Sleep problems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36</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dirty="0">
                <a:solidFill>
                  <a:srgbClr val="0070C0"/>
                </a:solidFill>
              </a:rPr>
              <a:t>Amyloid plaques</a:t>
            </a:r>
            <a:r>
              <a:rPr lang="en-US" dirty="0"/>
              <a:t>: protein fragments that clump together in brains killing neurons</a:t>
            </a:r>
          </a:p>
          <a:p>
            <a:r>
              <a:rPr lang="en-US" dirty="0">
                <a:solidFill>
                  <a:srgbClr val="0070C0"/>
                </a:solidFill>
              </a:rPr>
              <a:t>Tau tangles</a:t>
            </a:r>
            <a:r>
              <a:rPr lang="en-US" dirty="0"/>
              <a:t>: twisted protein fibers that form inside neurons ultimately killing them</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Plaques in Brains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Amyloid Plaques in Normal and Abnormal Brains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39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Language as a Cue for Diagnosis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Diagnosis</a:t>
            </a:r>
          </a:p>
        </p:txBody>
      </p:sp>
      <p:sp>
        <p:nvSpPr>
          <p:cNvPr id="3" name="Content Placeholder 2"/>
          <p:cNvSpPr>
            <a:spLocks noGrp="1"/>
          </p:cNvSpPr>
          <p:nvPr>
            <p:ph idx="1"/>
          </p:nvPr>
        </p:nvSpPr>
        <p:spPr/>
        <p:txBody>
          <a:bodyPr/>
          <a:lstStyle/>
          <a:p>
            <a:r>
              <a:rPr lang="en-US" dirty="0"/>
              <a:t>Can only be definitively diagnosed in a </a:t>
            </a:r>
            <a:r>
              <a:rPr lang="en-US" dirty="0">
                <a:solidFill>
                  <a:srgbClr val="0070C0"/>
                </a:solidFill>
              </a:rPr>
              <a:t>postmortem brain tissue examination</a:t>
            </a:r>
          </a:p>
          <a:p>
            <a:r>
              <a:rPr lang="en-US" dirty="0">
                <a:solidFill>
                  <a:srgbClr val="0070C0"/>
                </a:solidFill>
              </a:rPr>
              <a:t>Clinical assessment</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rPr>
              <a:t>MMSE</a:t>
            </a:r>
            <a:r>
              <a:rPr lang="en-US" dirty="0"/>
              <a:t>)</a:t>
            </a:r>
          </a:p>
          <a:p>
            <a:r>
              <a:rPr lang="en-US" dirty="0">
                <a:hlinkClick r:id="rId4"/>
              </a:rPr>
              <a:t>Mini-Cog</a:t>
            </a:r>
            <a:r>
              <a:rPr lang="en-US" dirty="0"/>
              <a:t>: quick screening for diagnosing early dementia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a:t>Draw a clock that shows the time at 2:45</a:t>
            </a:r>
          </a:p>
          <a:p>
            <a:r>
              <a:rPr lang="en-US" dirty="0"/>
              <a:t> </a:t>
            </a:r>
          </a:p>
        </p:txBody>
      </p:sp>
    </p:spTree>
    <p:extLst>
      <p:ext uri="{BB962C8B-B14F-4D97-AF65-F5344CB8AC3E}">
        <p14:creationId xmlns:p14="http://schemas.microsoft.com/office/powerpoint/2010/main" val="17929906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3" name="Content Placeholder 2"/>
          <p:cNvSpPr>
            <a:spLocks noGrp="1"/>
          </p:cNvSpPr>
          <p:nvPr>
            <p:ph idx="1"/>
          </p:nvPr>
        </p:nvSpPr>
        <p:spPr/>
        <p:txBody>
          <a:bodyPr/>
          <a:lstStyle/>
          <a:p>
            <a:r>
              <a:rPr lang="en-US" dirty="0">
                <a:solidFill>
                  <a:srgbClr val="0070C0"/>
                </a:solidFill>
              </a:rPr>
              <a:t>Pre-dementia </a:t>
            </a:r>
          </a:p>
          <a:p>
            <a:pPr lvl="1"/>
            <a:r>
              <a:rPr lang="en-US" dirty="0"/>
              <a:t>Mild Cognitive Impairment (MCI)</a:t>
            </a:r>
          </a:p>
          <a:p>
            <a:pPr lvl="1"/>
            <a:r>
              <a:rPr lang="en-US" dirty="0"/>
              <a:t>Short-term memory loss</a:t>
            </a:r>
          </a:p>
          <a:p>
            <a:r>
              <a:rPr lang="en-US" dirty="0">
                <a:solidFill>
                  <a:srgbClr val="0070C0"/>
                </a:solidFill>
              </a:rPr>
              <a:t>Early</a:t>
            </a:r>
          </a:p>
          <a:p>
            <a:pPr lvl="1"/>
            <a:r>
              <a:rPr lang="en-US" dirty="0"/>
              <a:t>Increased impairment of learning and memory </a:t>
            </a:r>
          </a:p>
          <a:p>
            <a:r>
              <a:rPr lang="en-US" dirty="0">
                <a:solidFill>
                  <a:srgbClr val="0070C0"/>
                </a:solidFill>
              </a:rPr>
              <a:t>Moderate</a:t>
            </a:r>
          </a:p>
          <a:p>
            <a:pPr lvl="1"/>
            <a:r>
              <a:rPr lang="en-US" dirty="0"/>
              <a:t>Increased impairment of learning and memory</a:t>
            </a:r>
          </a:p>
          <a:p>
            <a:r>
              <a:rPr lang="en-US" dirty="0">
                <a:solidFill>
                  <a:srgbClr val="0070C0"/>
                </a:solidFill>
              </a:rPr>
              <a:t>Severe</a:t>
            </a:r>
          </a:p>
          <a:p>
            <a:pPr lvl="1"/>
            <a:r>
              <a:rPr lang="en-US" dirty="0"/>
              <a:t>Visual problems appear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44</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solidFill>
                  <a:srgbClr val="0070C0"/>
                </a:solidFill>
              </a:rPr>
              <a:t>Medication</a:t>
            </a:r>
            <a:r>
              <a:rPr lang="en-US" dirty="0"/>
              <a:t> for  symptoms</a:t>
            </a:r>
          </a:p>
          <a:p>
            <a:r>
              <a:rPr lang="en-US"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Indicators of Alzheimer’s</a:t>
            </a:r>
          </a:p>
        </p:txBody>
      </p:sp>
      <p:sp>
        <p:nvSpPr>
          <p:cNvPr id="3" name="Content Placeholder 2"/>
          <p:cNvSpPr>
            <a:spLocks noGrp="1"/>
          </p:cNvSpPr>
          <p:nvPr>
            <p:ph idx="1"/>
          </p:nvPr>
        </p:nvSpPr>
        <p:spPr/>
        <p:txBody>
          <a:bodyPr/>
          <a:lstStyle/>
          <a:p>
            <a:r>
              <a:rPr lang="en-US" dirty="0"/>
              <a:t>Can we identify/predict AD 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Agatha Christie’s Novels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47</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Changes with Age</a:t>
            </a:r>
          </a:p>
        </p:txBody>
      </p:sp>
      <p:sp>
        <p:nvSpPr>
          <p:cNvPr id="3" name="Content Placeholder 2"/>
          <p:cNvSpPr>
            <a:spLocks noGrp="1"/>
          </p:cNvSpPr>
          <p:nvPr>
            <p:ph idx="1"/>
          </p:nvPr>
        </p:nvSpPr>
        <p:spPr/>
        <p:txBody>
          <a:bodyPr/>
          <a:lstStyle/>
          <a:p>
            <a:r>
              <a:rPr lang="en-US" dirty="0"/>
              <a:t>U Toronto researchers </a:t>
            </a:r>
            <a:r>
              <a:rPr lang="en-US" dirty="0">
                <a:hlinkClick r:id="rId3"/>
              </a:rPr>
              <a:t>Ian Lancashire, Graeme </a:t>
            </a:r>
            <a:r>
              <a:rPr lang="en-US" dirty="0" err="1">
                <a:hlinkClick r:id="rId3"/>
              </a:rPr>
              <a:t>Hirst</a:t>
            </a:r>
            <a:r>
              <a:rPr lang="en-US" dirty="0"/>
              <a:t> counted the </a:t>
            </a:r>
            <a:r>
              <a:rPr lang="en-US" dirty="0">
                <a:solidFill>
                  <a:srgbClr val="0070C0"/>
                </a:solidFill>
              </a:rPr>
              <a:t>numbers of words </a:t>
            </a:r>
            <a:r>
              <a:rPr lang="en-US" dirty="0"/>
              <a:t>and </a:t>
            </a:r>
            <a:r>
              <a:rPr lang="en-US" dirty="0">
                <a:solidFill>
                  <a:srgbClr val="0070C0"/>
                </a:solidFill>
              </a:rPr>
              <a:t>word types </a:t>
            </a:r>
            <a:r>
              <a:rPr lang="en-US" dirty="0"/>
              <a:t>she used from age 28 to 82</a:t>
            </a:r>
          </a:p>
          <a:p>
            <a:pPr lvl="1"/>
            <a:r>
              <a:rPr lang="en-US" dirty="0">
                <a:solidFill>
                  <a:srgbClr val="FF0000"/>
                </a:solidFill>
              </a:rPr>
              <a:t>Vocabulary size </a:t>
            </a:r>
            <a:r>
              <a:rPr lang="en-US" dirty="0"/>
              <a:t>decreased sharply by 15-30%</a:t>
            </a:r>
          </a:p>
          <a:p>
            <a:pPr lvl="1"/>
            <a:r>
              <a:rPr lang="en-US" dirty="0">
                <a:solidFill>
                  <a:srgbClr val="FF0000"/>
                </a:solidFill>
              </a:rPr>
              <a:t>Increases in repeated phrases and indefinite nouns </a:t>
            </a:r>
            <a:r>
              <a:rPr lang="en-US" dirty="0"/>
              <a:t>(</a:t>
            </a:r>
            <a:r>
              <a:rPr lang="en-US" i="1" dirty="0"/>
              <a:t>something, thing, anything</a:t>
            </a:r>
            <a:r>
              <a:rPr lang="en-US" dirty="0"/>
              <a:t>)</a:t>
            </a:r>
          </a:p>
          <a:p>
            <a:pPr lvl="1"/>
            <a:r>
              <a:rPr lang="en-US" i="1" dirty="0"/>
              <a:t>Elephants Can Remember </a:t>
            </a:r>
            <a:r>
              <a:rPr lang="en-US" dirty="0"/>
              <a:t>(age 81) showed 30% fewer word than </a:t>
            </a:r>
            <a:r>
              <a:rPr lang="en-US" i="1" dirty="0"/>
              <a:t>Destination Unknown </a:t>
            </a:r>
            <a:r>
              <a:rPr lang="en-US" dirty="0"/>
              <a:t>(age 63)</a:t>
            </a:r>
          </a:p>
          <a:p>
            <a:r>
              <a:rPr lang="en-US" dirty="0"/>
              <a:t>Similar findings for </a:t>
            </a:r>
            <a:r>
              <a:rPr lang="en-US" dirty="0">
                <a:solidFill>
                  <a:srgbClr val="0070C0"/>
                </a:solidFill>
              </a:rPr>
              <a:t>Iris Murdoch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48</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Dementia Progresses with Age </a:t>
            </a:r>
            <a:r>
              <a:rPr lang="en-US" sz="2400" dirty="0"/>
              <a:t>(</a:t>
            </a:r>
            <a:r>
              <a:rPr lang="en-US" sz="2400" dirty="0">
                <a:hlinkClick r:id="rId3"/>
              </a:rPr>
              <a:t>Snowden 2003, Healthy aging and dementia: findings from the Nun Study</a:t>
            </a:r>
            <a:r>
              <a:rPr lang="en-US" sz="2400" dirty="0"/>
              <a:t>)</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1986-- </a:t>
            </a:r>
          </a:p>
          <a:p>
            <a:r>
              <a:rPr lang="en-US" dirty="0"/>
              <a:t>678 Roman Catholic sisters 75-107 years old</a:t>
            </a:r>
          </a:p>
          <a:p>
            <a:r>
              <a:rPr lang="en-US" dirty="0">
                <a:solidFill>
                  <a:srgbClr val="FF0000"/>
                </a:solidFill>
              </a:rPr>
              <a:t>Homogenous</a:t>
            </a:r>
            <a:r>
              <a:rPr lang="en-US" dirty="0"/>
              <a:t> group</a:t>
            </a:r>
          </a:p>
          <a:p>
            <a:r>
              <a:rPr lang="en-US" dirty="0">
                <a:solidFill>
                  <a:srgbClr val="FF0000"/>
                </a:solidFill>
              </a:rPr>
              <a:t>Autobiographical</a:t>
            </a:r>
            <a:r>
              <a:rPr lang="en-US" dirty="0"/>
              <a:t> </a:t>
            </a:r>
            <a:r>
              <a:rPr lang="en-US" dirty="0">
                <a:solidFill>
                  <a:srgbClr val="FF0000"/>
                </a:solidFill>
              </a:rPr>
              <a:t>essays </a:t>
            </a:r>
            <a:r>
              <a:rPr lang="en-US" dirty="0"/>
              <a:t>from archives containing early, mid-life and late-life writings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49</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a:t>
            </a:r>
            <a:r>
              <a:rPr lang="en-US" sz="2700" dirty="0">
                <a:hlinkClick r:id="rId3"/>
              </a:rPr>
              <a:t>Coppersmith</a:t>
            </a:r>
            <a:r>
              <a:rPr lang="en-US" sz="3100" dirty="0">
                <a:hlinkClick r:id="rId3"/>
              </a:rPr>
              <a:t> et al., 2014</a:t>
            </a:r>
            <a:r>
              <a:rPr lang="en-US" sz="3100" dirty="0"/>
              <a:t>)</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a:solidFill>
                  <a:srgbClr val="0070C0"/>
                </a:solidFill>
              </a:rPr>
              <a:t>Disingenuous 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Different Sisters</a:t>
            </a:r>
          </a:p>
        </p:txBody>
      </p:sp>
      <p:sp>
        <p:nvSpPr>
          <p:cNvPr id="3" name="Content Placeholder 2"/>
          <p:cNvSpPr>
            <a:spLocks noGrp="1"/>
          </p:cNvSpPr>
          <p:nvPr>
            <p:ph idx="1"/>
          </p:nvPr>
        </p:nvSpPr>
        <p:spPr/>
        <p:txBody>
          <a:bodyPr/>
          <a:lstStyle/>
          <a:p>
            <a:r>
              <a:rPr lang="en-US" b="1" dirty="0">
                <a:solidFill>
                  <a:srgbClr val="0070C0"/>
                </a:solidFill>
              </a:rPr>
              <a:t>Early</a:t>
            </a:r>
            <a:r>
              <a:rPr lang="en-US" dirty="0"/>
              <a:t>: </a:t>
            </a:r>
            <a:r>
              <a:rPr lang="en-US" i="1" dirty="0"/>
              <a:t>"It was about a half hour before midnight between February 28 and 29 of the leap year 1912 when I began to live, and to die, as the third child of my mother, whose maiden name is Hilda Hoffman, and my father, Otto Schmidt...”</a:t>
            </a:r>
          </a:p>
          <a:p>
            <a:r>
              <a:rPr lang="en-US" b="1" dirty="0">
                <a:solidFill>
                  <a:srgbClr val="0070C0"/>
                </a:solidFill>
              </a:rPr>
              <a:t>Late</a:t>
            </a:r>
            <a:r>
              <a:rPr lang="en-US" dirty="0"/>
              <a:t>: </a:t>
            </a:r>
            <a:r>
              <a:rPr lang="en-US" i="1" dirty="0"/>
              <a:t>"I was born in </a:t>
            </a:r>
            <a:r>
              <a:rPr lang="en-US" i="1" dirty="0" err="1"/>
              <a:t>Eau</a:t>
            </a:r>
            <a:r>
              <a:rPr lang="en-US" i="1" dirty="0"/>
              <a:t>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 Findings</a:t>
            </a:r>
          </a:p>
        </p:txBody>
      </p:sp>
      <p:sp>
        <p:nvSpPr>
          <p:cNvPr id="3" name="Content Placeholder 2"/>
          <p:cNvSpPr>
            <a:spLocks noGrp="1"/>
          </p:cNvSpPr>
          <p:nvPr>
            <p:ph idx="1"/>
          </p:nvPr>
        </p:nvSpPr>
        <p:spPr/>
        <p:txBody>
          <a:bodyPr/>
          <a:lstStyle/>
          <a:p>
            <a:r>
              <a:rPr lang="en-US" dirty="0"/>
              <a:t>Sisters who scored poorly on </a:t>
            </a:r>
          </a:p>
          <a:p>
            <a:pPr lvl="1"/>
            <a:r>
              <a:rPr lang="en-US" dirty="0">
                <a:solidFill>
                  <a:srgbClr val="FF0000"/>
                </a:solidFill>
              </a:rPr>
              <a:t>Idea density</a:t>
            </a:r>
          </a:p>
          <a:p>
            <a:pPr lvl="1"/>
            <a:r>
              <a:rPr lang="en-US" dirty="0">
                <a:solidFill>
                  <a:srgbClr val="FF0000"/>
                </a:solidFill>
              </a:rPr>
              <a:t>Grammatical complexity</a:t>
            </a:r>
          </a:p>
          <a:p>
            <a:pPr lvl="1"/>
            <a:r>
              <a:rPr lang="mr-IN" dirty="0"/>
              <a:t>…</a:t>
            </a:r>
            <a:r>
              <a:rPr lang="en-US" dirty="0"/>
              <a:t>were much more likely to develop dementia</a:t>
            </a:r>
          </a:p>
          <a:p>
            <a:pPr lvl="0"/>
            <a:r>
              <a:rPr lang="en-US" dirty="0"/>
              <a:t>E.g. sisters in lower third of idea density were </a:t>
            </a:r>
            <a:r>
              <a:rPr lang="en-US" dirty="0">
                <a:solidFill>
                  <a:srgbClr val="0070C0"/>
                </a:solidFill>
              </a:rPr>
              <a:t>60 times more likely </a:t>
            </a:r>
            <a:r>
              <a:rPr lang="en-US" dirty="0"/>
              <a:t>to develop Alzheimer’s than sisters in upper third</a:t>
            </a:r>
          </a:p>
          <a:p>
            <a:pPr lvl="0"/>
            <a:r>
              <a:rPr lang="en-US" dirty="0"/>
              <a:t>Using essays, </a:t>
            </a:r>
            <a:r>
              <a:rPr lang="en-US" dirty="0">
                <a:solidFill>
                  <a:srgbClr val="0070C0"/>
                </a:solidFill>
              </a:rPr>
              <a:t>predict</a:t>
            </a:r>
            <a:r>
              <a:rPr lang="en-US" dirty="0"/>
              <a:t> with 92% accuracy whether the brain would contain plaques post-mortem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51</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Vector-space Topic Models for Detecting Alzheimer’s Disease </a:t>
            </a:r>
            <a:r>
              <a:rPr lang="en-US" sz="2400" dirty="0"/>
              <a:t>(</a:t>
            </a:r>
            <a:r>
              <a:rPr lang="en-US" sz="2400" dirty="0" err="1">
                <a:hlinkClick r:id="rId3"/>
              </a:rPr>
              <a:t>Yancheva</a:t>
            </a:r>
            <a:r>
              <a:rPr lang="en-US" sz="2400" dirty="0">
                <a:hlinkClick r:id="rId3"/>
              </a:rPr>
              <a:t> &amp; </a:t>
            </a:r>
            <a:r>
              <a:rPr lang="en-US" sz="2400" dirty="0" err="1">
                <a:hlinkClick r:id="rId3"/>
              </a:rPr>
              <a:t>Rudzicz</a:t>
            </a:r>
            <a:r>
              <a:rPr lang="en-US" sz="2400" dirty="0">
                <a:hlinkClick r:id="rId3"/>
              </a:rPr>
              <a:t>, 2016</a:t>
            </a:r>
            <a:r>
              <a:rPr lang="en-US" sz="2400" dirty="0"/>
              <a:t>)</a:t>
            </a:r>
          </a:p>
        </p:txBody>
      </p:sp>
      <p:sp>
        <p:nvSpPr>
          <p:cNvPr id="3" name="Content Placeholder 2"/>
          <p:cNvSpPr>
            <a:spLocks noGrp="1"/>
          </p:cNvSpPr>
          <p:nvPr>
            <p:ph idx="1"/>
          </p:nvPr>
        </p:nvSpPr>
        <p:spPr/>
        <p:txBody>
          <a:bodyPr/>
          <a:lstStyle/>
          <a:p>
            <a:r>
              <a:rPr lang="en-US" dirty="0"/>
              <a:t>Measure </a:t>
            </a:r>
            <a:r>
              <a:rPr lang="en-US" dirty="0">
                <a:solidFill>
                  <a:srgbClr val="0070C0"/>
                </a:solidFill>
              </a:rPr>
              <a:t>semantic content deficiency </a:t>
            </a:r>
            <a:r>
              <a:rPr lang="en-US" dirty="0"/>
              <a:t>to identify </a:t>
            </a:r>
            <a:r>
              <a:rPr lang="en-US" dirty="0">
                <a:solidFill>
                  <a:srgbClr val="0070C0"/>
                </a:solidFill>
              </a:rPr>
              <a:t>low:</a:t>
            </a:r>
          </a:p>
          <a:p>
            <a:pPr lvl="1"/>
            <a:r>
              <a:rPr lang="en-US" dirty="0">
                <a:solidFill>
                  <a:srgbClr val="FF0000"/>
                </a:solidFill>
              </a:rPr>
              <a:t>Idea density: </a:t>
            </a:r>
            <a:r>
              <a:rPr lang="en-US" dirty="0"/>
              <a:t>ratio of semantic units to total number of words</a:t>
            </a:r>
          </a:p>
          <a:p>
            <a:pPr lvl="1"/>
            <a:r>
              <a:rPr lang="en-US" dirty="0">
                <a:solidFill>
                  <a:srgbClr val="FF0000"/>
                </a:solidFill>
              </a:rPr>
              <a:t>Efficiency</a:t>
            </a:r>
            <a:r>
              <a:rPr lang="en-US" dirty="0"/>
              <a:t>: rate of semantic units over duration of speech sample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52</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Semantic Content</a:t>
            </a:r>
          </a:p>
        </p:txBody>
      </p:sp>
      <p:sp>
        <p:nvSpPr>
          <p:cNvPr id="3" name="Content Placeholder 2"/>
          <p:cNvSpPr>
            <a:spLocks noGrp="1"/>
          </p:cNvSpPr>
          <p:nvPr>
            <p:ph idx="1"/>
          </p:nvPr>
        </p:nvSpPr>
        <p:spPr/>
        <p:txBody>
          <a:bodyPr/>
          <a:lstStyle/>
          <a:p>
            <a:r>
              <a:rPr lang="en-US" dirty="0">
                <a:solidFill>
                  <a:srgbClr val="0070C0"/>
                </a:solidFill>
              </a:rPr>
              <a:t>Picture description task</a:t>
            </a:r>
            <a:r>
              <a:rPr lang="en-US" dirty="0"/>
              <a:t>: humans asked to provide free-form verbal description of visual stimulus</a:t>
            </a:r>
          </a:p>
          <a:p>
            <a:pPr lvl="1"/>
            <a:r>
              <a:rPr lang="en-US" dirty="0">
                <a:solidFill>
                  <a:srgbClr val="FF0000"/>
                </a:solidFill>
              </a:rPr>
              <a:t>Human-supplied information content units </a:t>
            </a:r>
            <a:r>
              <a:rPr lang="en-US" dirty="0"/>
              <a:t>(</a:t>
            </a:r>
            <a:r>
              <a:rPr lang="en-US" dirty="0" err="1"/>
              <a:t>hsICUs</a:t>
            </a:r>
            <a:r>
              <a:rPr lang="en-US" dirty="0"/>
              <a:t>) representing subjects, objects, locations and actions from image</a:t>
            </a:r>
          </a:p>
          <a:p>
            <a:pPr lvl="1"/>
            <a:r>
              <a:rPr lang="en-US" dirty="0" err="1"/>
              <a:t>HsICUs</a:t>
            </a:r>
            <a:r>
              <a:rPr lang="en-US" dirty="0"/>
              <a:t> then counted for scoring:  </a:t>
            </a:r>
            <a:r>
              <a:rPr lang="en-US" dirty="0">
                <a:solidFill>
                  <a:srgbClr val="FF0000"/>
                </a:solidFill>
              </a:rPr>
              <a:t>AD sufferers provide fewer ICUs </a:t>
            </a:r>
            <a:r>
              <a:rPr lang="en-US" dirty="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53</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Authors </a:t>
            </a:r>
            <a:r>
              <a:rPr lang="en-US" dirty="0">
                <a:solidFill>
                  <a:srgbClr val="0070C0"/>
                </a:solidFill>
              </a:rPr>
              <a:t>automatically generate Information Content Units </a:t>
            </a:r>
            <a:r>
              <a:rPr lang="en-US" dirty="0"/>
              <a:t>from picture descriptions from a very large corpus</a:t>
            </a:r>
          </a:p>
          <a:p>
            <a:pPr lvl="1"/>
            <a:r>
              <a:rPr lang="en-US" dirty="0"/>
              <a:t>Data: </a:t>
            </a:r>
            <a:r>
              <a:rPr lang="en-US" dirty="0">
                <a:hlinkClick r:id="rId3"/>
              </a:rPr>
              <a:t>DementiaBank</a:t>
            </a:r>
            <a:r>
              <a:rPr lang="en-US" dirty="0"/>
              <a:t> (multiple languages)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55</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Generation</a:t>
            </a:r>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CT groups to represent “topics”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56</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57</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58</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clinical </a:t>
            </a:r>
            <a:r>
              <a:rPr lang="en-US" dirty="0" err="1"/>
              <a:t>hsICUs</a:t>
            </a:r>
            <a:r>
              <a:rPr lang="en-US" dirty="0"/>
              <a:t> for this image?</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 uses</a:t>
            </a:r>
            <a:r>
              <a:rPr lang="en-US" dirty="0"/>
              <a:t>:  overflowing, sink, indifferent, mother, apron, window, curtain, cupboard, counter and </a:t>
            </a:r>
            <a:r>
              <a:rPr lang="en-US" dirty="0">
                <a:solidFill>
                  <a:srgbClr val="FF0000"/>
                </a:solidFill>
              </a:rPr>
              <a:t>AD group does not</a:t>
            </a:r>
          </a:p>
          <a:p>
            <a:pPr lvl="1"/>
            <a:r>
              <a:rPr lang="en-US" dirty="0">
                <a:solidFill>
                  <a:srgbClr val="FF0000"/>
                </a:solidFill>
              </a:rPr>
              <a:t>AD group</a:t>
            </a:r>
            <a:r>
              <a:rPr lang="en-US" dirty="0"/>
              <a:t>:  brother, sister, son, daughter not mentioned by </a:t>
            </a:r>
            <a:r>
              <a:rPr lang="en-US" dirty="0">
                <a:solidFill>
                  <a:srgbClr val="FF0000"/>
                </a:solidFill>
              </a:rPr>
              <a:t>Control</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Quantifying Mental Health Signals in Twitter (Coppersmith et al., 2014)</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AD and CT models</a:t>
            </a:r>
          </a:p>
          <a:p>
            <a:r>
              <a:rPr lang="en-US" dirty="0"/>
              <a:t>All </a:t>
            </a:r>
            <a:r>
              <a:rPr lang="en-US" dirty="0">
                <a:solidFill>
                  <a:srgbClr val="0070C0"/>
                </a:solidFill>
              </a:rPr>
              <a:t>control clusters are aligned with AD </a:t>
            </a:r>
            <a:r>
              <a:rPr lang="en-US" dirty="0"/>
              <a:t>models but one AD model (D7) is not aligned with any CT model</a:t>
            </a:r>
          </a:p>
          <a:p>
            <a:pPr lvl="1"/>
            <a:r>
              <a:rPr lang="en-US" dirty="0"/>
              <a:t>AD produces “</a:t>
            </a:r>
            <a:r>
              <a:rPr lang="en-US" dirty="0">
                <a:solidFill>
                  <a:srgbClr val="FF0000"/>
                </a:solidFill>
              </a:rPr>
              <a:t>extraneous terms</a:t>
            </a:r>
            <a:r>
              <a:rPr lang="en-US" dirty="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Topics Discussed in Same Contexts?</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Experiments</a:t>
            </a:r>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CT clusters </a:t>
            </a:r>
            <a:r>
              <a:rPr lang="mr-IN" dirty="0"/>
              <a:t>–</a:t>
            </a:r>
            <a:r>
              <a:rPr lang="en-US" dirty="0"/>
              <a:t> how far is each item in the topic from the topic centroid (i.e. how </a:t>
            </a:r>
            <a:r>
              <a:rPr lang="en-US" dirty="0">
                <a:solidFill>
                  <a:srgbClr val="FF0000"/>
                </a:solidFill>
              </a:rPr>
              <a:t>coherent</a:t>
            </a:r>
            <a:r>
              <a:rPr lang="en-US" dirty="0"/>
              <a:t> is the topic?)</a:t>
            </a:r>
          </a:p>
          <a:p>
            <a:pPr lvl="1"/>
            <a:r>
              <a:rPr lang="en-US" dirty="0">
                <a:solidFill>
                  <a:srgbClr val="0070C0"/>
                </a:solidFill>
              </a:rPr>
              <a:t>Idea density</a:t>
            </a:r>
            <a:r>
              <a:rPr lang="en-US" dirty="0"/>
              <a:t>: # expected topics mentioned/total words in transcript</a:t>
            </a:r>
          </a:p>
          <a:p>
            <a:pPr lvl="1"/>
            <a:r>
              <a:rPr lang="en-US" dirty="0">
                <a:solidFill>
                  <a:srgbClr val="0070C0"/>
                </a:solidFill>
              </a:rPr>
              <a:t>Idea efficiency</a:t>
            </a:r>
            <a:r>
              <a:rPr lang="en-US" dirty="0"/>
              <a:t>: # expected topics mentioned/total duration of recording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cross-validation</a:t>
            </a:r>
          </a:p>
          <a:p>
            <a:pPr lvl="0">
              <a:buClr>
                <a:srgbClr val="438086"/>
              </a:buClr>
            </a:pPr>
            <a:r>
              <a:rPr lang="en-US" dirty="0">
                <a:solidFill>
                  <a:prstClr val="black"/>
                </a:solidFill>
              </a:rPr>
              <a:t>Compare </a:t>
            </a:r>
            <a:r>
              <a:rPr lang="en-US" dirty="0">
                <a:solidFill>
                  <a:srgbClr val="0070C0"/>
                </a:solidFill>
              </a:rPr>
              <a:t>models</a:t>
            </a:r>
            <a:r>
              <a:rPr lang="en-US" dirty="0">
                <a:solidFill>
                  <a:prstClr val="black"/>
                </a:solidFill>
              </a:rPr>
              <a:t>: cluster models (CT, AD, combined), feature sets, and with and w/out context </a:t>
            </a: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63</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Results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211-EA9C-514F-AFC1-AF4C60C44C4C}"/>
              </a:ext>
            </a:extLst>
          </p:cNvPr>
          <p:cNvSpPr>
            <a:spLocks noGrp="1"/>
          </p:cNvSpPr>
          <p:nvPr>
            <p:ph type="title"/>
          </p:nvPr>
        </p:nvSpPr>
        <p:spPr/>
        <p:txBody>
          <a:bodyPr/>
          <a:lstStyle/>
          <a:p>
            <a:r>
              <a:rPr lang="en-US" dirty="0"/>
              <a:t>Some More Recent Work</a:t>
            </a:r>
          </a:p>
        </p:txBody>
      </p:sp>
      <p:sp>
        <p:nvSpPr>
          <p:cNvPr id="3" name="Content Placeholder 2">
            <a:extLst>
              <a:ext uri="{FF2B5EF4-FFF2-40B4-BE49-F238E27FC236}">
                <a16:creationId xmlns:a16="http://schemas.microsoft.com/office/drawing/2014/main" id="{FA632127-D9A8-4F4B-8D05-382F85A6E788}"/>
              </a:ext>
            </a:extLst>
          </p:cNvPr>
          <p:cNvSpPr>
            <a:spLocks noGrp="1"/>
          </p:cNvSpPr>
          <p:nvPr>
            <p:ph idx="1"/>
          </p:nvPr>
        </p:nvSpPr>
        <p:spPr/>
        <p:txBody>
          <a:bodyPr/>
          <a:lstStyle/>
          <a:p>
            <a:r>
              <a:rPr lang="en-US" sz="2400" dirty="0"/>
              <a:t>Jiang et al 2020, “</a:t>
            </a:r>
            <a:r>
              <a:rPr lang="en-US" sz="2400" dirty="0">
                <a:hlinkClick r:id="rId3"/>
              </a:rPr>
              <a:t>Detection of Mental Health Conditions from Reddit via Deep Contextualized Representation</a:t>
            </a:r>
            <a:r>
              <a:rPr lang="en-US" sz="2400" dirty="0"/>
              <a:t>s,” 11</a:t>
            </a:r>
            <a:r>
              <a:rPr lang="en-US" sz="2400" baseline="30000" dirty="0"/>
              <a:t>th</a:t>
            </a:r>
            <a:r>
              <a:rPr lang="en-US" sz="2400" dirty="0"/>
              <a:t> Int’l Workshop on Health Text Mining and Information Analysis.</a:t>
            </a:r>
          </a:p>
          <a:p>
            <a:pPr lvl="1"/>
            <a:r>
              <a:rPr lang="en-US" sz="2400" dirty="0"/>
              <a:t>Linguistic characteristics of 8 disorders vs. control group using multiple ML models</a:t>
            </a:r>
          </a:p>
          <a:p>
            <a:r>
              <a:rPr lang="en-US" sz="2400" dirty="0"/>
              <a:t>Jiang et al 2021, “</a:t>
            </a:r>
            <a:r>
              <a:rPr lang="en-US" sz="2400" dirty="0">
                <a:hlinkClick r:id="rId4"/>
              </a:rPr>
              <a:t>Automatic Detection and Prediction of Psychiatric Hospitalizations From Social Media Post</a:t>
            </a:r>
            <a:r>
              <a:rPr lang="en-US" sz="2400" dirty="0"/>
              <a:t>s,” Workshop on Comp Ling and Clinical Psychology.</a:t>
            </a:r>
          </a:p>
          <a:p>
            <a:pPr lvl="1"/>
            <a:r>
              <a:rPr lang="en-US" sz="2400" dirty="0"/>
              <a:t>Predicting how likely people are to need hospitalization by looking at before and after Reddit posts on 8 mental health conditions subreddits</a:t>
            </a:r>
          </a:p>
        </p:txBody>
      </p:sp>
      <p:sp>
        <p:nvSpPr>
          <p:cNvPr id="4" name="Slide Number Placeholder 3">
            <a:extLst>
              <a:ext uri="{FF2B5EF4-FFF2-40B4-BE49-F238E27FC236}">
                <a16:creationId xmlns:a16="http://schemas.microsoft.com/office/drawing/2014/main" id="{67C1B4C1-4789-B941-B646-27362C5066A0}"/>
              </a:ext>
            </a:extLst>
          </p:cNvPr>
          <p:cNvSpPr>
            <a:spLocks noGrp="1"/>
          </p:cNvSpPr>
          <p:nvPr>
            <p:ph type="sldNum" sz="quarter" idx="12"/>
          </p:nvPr>
        </p:nvSpPr>
        <p:spPr/>
        <p:txBody>
          <a:bodyPr/>
          <a:lstStyle/>
          <a:p>
            <a:fld id="{C596511B-2857-694D-871F-422885452280}" type="slidenum">
              <a:rPr lang="en-US" smtClean="0"/>
              <a:pPr/>
              <a:t>65</a:t>
            </a:fld>
            <a:endParaRPr lang="en-US"/>
          </a:p>
        </p:txBody>
      </p:sp>
    </p:spTree>
    <p:extLst>
      <p:ext uri="{BB962C8B-B14F-4D97-AF65-F5344CB8AC3E}">
        <p14:creationId xmlns:p14="http://schemas.microsoft.com/office/powerpoint/2010/main" val="89735552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Using Social Media for Health Research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a:t>Why might it be unethical to use human data?</a:t>
            </a:r>
            <a:endParaRPr lang="en-US" dirty="0">
              <a:hlinkClick r:id="rId3"/>
            </a:endParaRPr>
          </a:p>
          <a:p>
            <a:r>
              <a:rPr lang="en-US" dirty="0">
                <a:hlinkClick r:id="rId3"/>
              </a:rPr>
              <a:t>http://www.ethicsinnlp.org</a:t>
            </a:r>
            <a:endParaRPr lang="en-US" dirty="0"/>
          </a:p>
          <a:p>
            <a:r>
              <a:rPr lang="en-US" dirty="0">
                <a:hlinkClick r:id="rId4"/>
              </a:rPr>
              <a:t>Harvard “Embedded Ethics” </a:t>
            </a:r>
            <a:r>
              <a:rPr lang="en-US" dirty="0"/>
              <a:t>in courses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67</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a:t>
            </a:r>
            <a:r>
              <a:rPr lang="en-US" dirty="0">
                <a:solidFill>
                  <a:srgbClr val="0070C0"/>
                </a:solidFill>
              </a:rPr>
              <a:t>very useful tools </a:t>
            </a:r>
            <a:r>
              <a:rPr lang="en-US" dirty="0"/>
              <a:t>for identifying and predicting mental illness</a:t>
            </a:r>
          </a:p>
          <a:p>
            <a:r>
              <a:rPr lang="en-US" dirty="0">
                <a:solidFill>
                  <a:srgbClr val="0070C0"/>
                </a:solidFill>
              </a:rPr>
              <a:t>Social media </a:t>
            </a:r>
            <a:r>
              <a:rPr lang="en-US" dirty="0"/>
              <a:t>provide rich natural data</a:t>
            </a:r>
          </a:p>
          <a:p>
            <a:r>
              <a:rPr lang="en-US" dirty="0"/>
              <a:t>But we must take </a:t>
            </a:r>
            <a:r>
              <a:rPr lang="en-US" dirty="0">
                <a:solidFill>
                  <a:srgbClr val="0070C0"/>
                </a:solidFill>
              </a:rPr>
              <a:t>ethical considerations</a:t>
            </a:r>
            <a:r>
              <a:rPr lang="en-US" dirty="0"/>
              <a:t> into account</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68</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AB8E-ABDF-9543-864A-4EB7A04B102E}"/>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53D10AEE-E876-5E4E-9A8A-3F5ABBA9FBBE}"/>
              </a:ext>
            </a:extLst>
          </p:cNvPr>
          <p:cNvSpPr>
            <a:spLocks noGrp="1"/>
          </p:cNvSpPr>
          <p:nvPr>
            <p:ph idx="1"/>
          </p:nvPr>
        </p:nvSpPr>
        <p:spPr/>
        <p:txBody>
          <a:bodyPr/>
          <a:lstStyle/>
          <a:p>
            <a:r>
              <a:rPr lang="en-US" dirty="0"/>
              <a:t>Topic: Speech Analysis: Emotion and Sentiment Detection (guest speaker: </a:t>
            </a:r>
            <a:r>
              <a:rPr lang="en-US" dirty="0" err="1"/>
              <a:t>Zixiaofan</a:t>
            </a:r>
            <a:r>
              <a:rPr lang="en-US" dirty="0"/>
              <a:t> Yang)</a:t>
            </a:r>
          </a:p>
        </p:txBody>
      </p:sp>
    </p:spTree>
    <p:extLst>
      <p:ext uri="{BB962C8B-B14F-4D97-AF65-F5344CB8AC3E}">
        <p14:creationId xmlns:p14="http://schemas.microsoft.com/office/powerpoint/2010/main" val="6394492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a:bodyPr>
          <a:lstStyle/>
          <a:p>
            <a:r>
              <a:rPr lang="en-US" dirty="0">
                <a:solidFill>
                  <a:srgbClr val="0070C0"/>
                </a:solidFill>
                <a:hlinkClick r:id="rId3"/>
              </a:rPr>
              <a:t>LIWC</a:t>
            </a:r>
            <a:endParaRPr lang="en-US" dirty="0">
              <a:solidFill>
                <a:srgbClr val="0070C0"/>
              </a:solidFill>
            </a:endParaRP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a:t>
            </a:r>
          </a:p>
          <a:p>
            <a:pPr lvl="1"/>
            <a:r>
              <a:rPr lang="en-US" dirty="0"/>
              <a:t>Insomnia</a:t>
            </a:r>
          </a:p>
          <a:p>
            <a:pPr lvl="1"/>
            <a:r>
              <a:rPr lang="en-US" dirty="0"/>
              <a:t>Exercise </a:t>
            </a:r>
          </a:p>
          <a:p>
            <a:pPr lvl="1"/>
            <a:r>
              <a:rPr lang="en-US" dirty="0"/>
              <a:t>Sentiment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Performance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8</a:t>
            </a:fld>
            <a:endParaRPr lang="en-US">
              <a:solidFill>
                <a:prstClr val="black"/>
              </a:solidFill>
              <a:latin typeface="Georgia"/>
            </a:endParaRPr>
          </a:p>
        </p:txBody>
      </p:sp>
      <p:pic>
        <p:nvPicPr>
          <p:cNvPr id="5" name="Picture 4" descr="Screen Shot 2017-03-26 at 10.59.47 AM.png"/>
          <p:cNvPicPr>
            <a:picLocks noChangeAspect="1"/>
          </p:cNvPicPr>
          <p:nvPr/>
        </p:nvPicPr>
        <p:blipFill rotWithShape="1">
          <a:blip r:embed="rId3">
            <a:extLst>
              <a:ext uri="{28A0092B-C50C-407E-A947-70E740481C1C}">
                <a14:useLocalDpi xmlns:a14="http://schemas.microsoft.com/office/drawing/2010/main" val="0"/>
              </a:ext>
            </a:extLst>
          </a:blip>
          <a:srcRect b="16863"/>
          <a:stretch/>
        </p:blipFill>
        <p:spPr>
          <a:xfrm>
            <a:off x="1032635" y="1423914"/>
            <a:ext cx="5382541" cy="5333501"/>
          </a:xfrm>
          <a:prstGeom prst="rect">
            <a:avLst/>
          </a:prstGeom>
        </p:spPr>
      </p:pic>
      <p:sp>
        <p:nvSpPr>
          <p:cNvPr id="3" name="TextBox 2"/>
          <p:cNvSpPr txBox="1"/>
          <p:nvPr/>
        </p:nvSpPr>
        <p:spPr>
          <a:xfrm>
            <a:off x="6228272" y="2766443"/>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4457048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a:t>
            </a:r>
            <a:r>
              <a:rPr lang="en-US" dirty="0" err="1"/>
              <a:t>Probabilitic</a:t>
            </a:r>
            <a:r>
              <a:rPr lang="en-US" dirty="0"/>
              <a:t>)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68685583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2860</TotalTime>
  <Words>3829</Words>
  <Application>Microsoft Macintosh PowerPoint</Application>
  <PresentationFormat>On-screen Show (4:3)</PresentationFormat>
  <Paragraphs>515</Paragraphs>
  <Slides>69</Slides>
  <Notes>68</Notes>
  <HiddenSlides>2</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69</vt:i4>
      </vt:variant>
    </vt:vector>
  </HeadingPairs>
  <TitlesOfParts>
    <vt:vector size="78" baseType="lpstr">
      <vt:lpstr>Arial</vt:lpstr>
      <vt:lpstr>Calibri</vt:lpstr>
      <vt:lpstr>Calibri Light</vt:lpstr>
      <vt:lpstr>Georgia</vt:lpstr>
      <vt:lpstr>Times New Roman</vt:lpstr>
      <vt:lpstr>Office Theme</vt:lpstr>
      <vt:lpstr>LSA17-course</vt:lpstr>
      <vt:lpstr>1_Custom Design</vt:lpstr>
      <vt:lpstr>Custom Design</vt:lpstr>
      <vt:lpstr>Personality and Mental State</vt:lpstr>
      <vt:lpstr>Today</vt:lpstr>
      <vt:lpstr>PowerPoint Presentation</vt:lpstr>
      <vt:lpstr>Language as a Cue for Diagnosis</vt:lpstr>
      <vt:lpstr>Quantifying Mental Health Signals in Twitter (Coppersmith et al., 2014)</vt:lpstr>
      <vt:lpstr>Quantifying Mental Health Signals in Twitter (Coppersmith et al., 2014)</vt:lpstr>
      <vt:lpstr>Features</vt:lpstr>
      <vt:lpstr>ROC Curves of Analytic Performance</vt:lpstr>
      <vt:lpstr>ROC Curves of Analytic (Probabilitic) Performance</vt:lpstr>
      <vt:lpstr>Depression</vt:lpstr>
      <vt:lpstr>PowerPoint Presentation</vt:lpstr>
      <vt:lpstr>Diagnosis</vt:lpstr>
      <vt:lpstr>Treatments</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 using Support Vector Machines or Maximum Entity Modeling</vt:lpstr>
      <vt:lpstr>Linguistic Analysis of Schizophrenia in Reddit Posts (Zomick et al., 2019)</vt:lpstr>
      <vt:lpstr>Data</vt:lpstr>
      <vt:lpstr>Data</vt:lpstr>
      <vt:lpstr>LIWC Analysis</vt:lpstr>
      <vt:lpstr>PowerPoint Presentation</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Alzheimer’s Disease</vt:lpstr>
      <vt:lpstr>Stages of Alzheimer’s Disease</vt:lpstr>
      <vt:lpstr>Treatment</vt:lpstr>
      <vt:lpstr>Language Indicators of Alzheimer’s</vt:lpstr>
      <vt:lpstr>Case Study: Agatha Christie’s Novels</vt:lpstr>
      <vt:lpstr>Language Use Changes with Age</vt:lpstr>
      <vt:lpstr> Dementia Progresses with Age (Snowden 2003, Healthy aging and dementia: findings from the 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Some More Recent Work</vt:lpstr>
      <vt:lpstr>Ethics of Using Social Media for Health Research</vt:lpstr>
      <vt:lpstr>Ethics in NLP workshop</vt:lpstr>
      <vt:lpstr>Conclusions</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Julia H</cp:lastModifiedBy>
  <cp:revision>128</cp:revision>
  <cp:lastPrinted>2020-04-01T00:47:57Z</cp:lastPrinted>
  <dcterms:created xsi:type="dcterms:W3CDTF">2020-03-24T14:32:25Z</dcterms:created>
  <dcterms:modified xsi:type="dcterms:W3CDTF">2022-04-05T12:38:36Z</dcterms:modified>
</cp:coreProperties>
</file>